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21" r:id="rId3"/>
    <p:sldId id="320" r:id="rId4"/>
    <p:sldId id="361" r:id="rId5"/>
    <p:sldId id="362" r:id="rId6"/>
    <p:sldId id="365" r:id="rId7"/>
    <p:sldId id="363" r:id="rId8"/>
    <p:sldId id="364" r:id="rId9"/>
    <p:sldId id="388" r:id="rId10"/>
    <p:sldId id="366" r:id="rId11"/>
    <p:sldId id="367" r:id="rId12"/>
    <p:sldId id="368" r:id="rId13"/>
    <p:sldId id="371" r:id="rId14"/>
    <p:sldId id="380" r:id="rId15"/>
    <p:sldId id="370" r:id="rId16"/>
    <p:sldId id="372" r:id="rId17"/>
    <p:sldId id="373" r:id="rId18"/>
    <p:sldId id="374" r:id="rId19"/>
    <p:sldId id="375" r:id="rId20"/>
    <p:sldId id="377" r:id="rId21"/>
    <p:sldId id="376" r:id="rId22"/>
    <p:sldId id="378" r:id="rId23"/>
    <p:sldId id="379" r:id="rId24"/>
    <p:sldId id="382" r:id="rId25"/>
    <p:sldId id="383" r:id="rId26"/>
    <p:sldId id="381" r:id="rId27"/>
    <p:sldId id="385" r:id="rId28"/>
    <p:sldId id="386" r:id="rId29"/>
    <p:sldId id="387" r:id="rId30"/>
    <p:sldId id="356" r:id="rId31"/>
    <p:sldId id="390" r:id="rId32"/>
    <p:sldId id="384" r:id="rId33"/>
    <p:sldId id="396" r:id="rId34"/>
    <p:sldId id="398" r:id="rId35"/>
    <p:sldId id="397" r:id="rId36"/>
    <p:sldId id="414" r:id="rId37"/>
    <p:sldId id="415" r:id="rId38"/>
    <p:sldId id="416" r:id="rId39"/>
    <p:sldId id="417" r:id="rId40"/>
    <p:sldId id="421" r:id="rId41"/>
    <p:sldId id="420" r:id="rId42"/>
    <p:sldId id="422" r:id="rId43"/>
    <p:sldId id="423" r:id="rId44"/>
    <p:sldId id="424" r:id="rId45"/>
    <p:sldId id="425" r:id="rId46"/>
    <p:sldId id="426" r:id="rId47"/>
    <p:sldId id="427" r:id="rId48"/>
    <p:sldId id="406" r:id="rId49"/>
    <p:sldId id="394" r:id="rId50"/>
    <p:sldId id="395" r:id="rId51"/>
    <p:sldId id="399" r:id="rId52"/>
    <p:sldId id="400" r:id="rId53"/>
    <p:sldId id="402" r:id="rId54"/>
    <p:sldId id="405" r:id="rId55"/>
    <p:sldId id="404" r:id="rId56"/>
    <p:sldId id="401" r:id="rId57"/>
    <p:sldId id="410" r:id="rId58"/>
    <p:sldId id="411" r:id="rId59"/>
    <p:sldId id="412" r:id="rId60"/>
    <p:sldId id="413" r:id="rId61"/>
    <p:sldId id="428" r:id="rId62"/>
    <p:sldId id="345" r:id="rId6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977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486860F-67D5-4F02-B56A-1DD06599B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063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710C41A-2D64-4ECF-8E15-4E8E001C7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179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2316B-0B62-4BA3-BA48-635790DB5C5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AAE522-D1BC-4F04-85AF-4171A2939C3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0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AAE522-D1BC-4F04-85AF-4171A2939C3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5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AAE522-D1BC-4F04-85AF-4171A2939C3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omic Sans MS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omic Sans MS" pitchFamily="66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BABA-F677-404A-AEB1-FD48810ABB42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5FAC-80C8-419A-9C09-74079950159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>
              <a:defRPr sz="2400">
                <a:latin typeface="Comic Sans MS" pitchFamily="66" charset="0"/>
              </a:defRPr>
            </a:lvl1pPr>
            <a:lvl2pPr>
              <a:lnSpc>
                <a:spcPts val="3000"/>
              </a:lnSpc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CEAD-6C29-4FB2-BFB9-871596BF04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4B92-66A0-48C6-A84E-2B4459EF1BFF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D2DD-F25D-447E-8EEE-A680170D45B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CF8FA-C29F-4B1C-981A-98B0341AEA96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C3C4-C078-41FE-889B-501895F053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4040188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28736"/>
            <a:ext cx="4041775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C3C0-7C73-4A53-BA04-39F161EC80FE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7B5D9-48CB-48E3-853B-A0D3761E651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4180B-87D9-4E75-8763-A25DD86594FE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B8103-0EB7-4250-9E65-DD0B13FCD9B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8258204" cy="3951288"/>
          </a:xfrm>
        </p:spPr>
        <p:txBody>
          <a:bodyPr/>
          <a:lstStyle>
            <a:lvl1pPr>
              <a:defRPr sz="2000">
                <a:latin typeface="Comic Sans MS" pitchFamily="66" charset="0"/>
              </a:defRPr>
            </a:lvl1pPr>
            <a:lvl2pPr>
              <a:defRPr sz="1800" b="1">
                <a:latin typeface="Comic Sans MS" pitchFamily="66" charset="0"/>
              </a:defRPr>
            </a:lvl2pPr>
            <a:lvl3pPr>
              <a:defRPr sz="1800" b="1">
                <a:latin typeface="Comic Sans MS" pitchFamily="66" charset="0"/>
              </a:defRPr>
            </a:lvl3pPr>
            <a:lvl4pPr>
              <a:defRPr sz="1600" b="1">
                <a:latin typeface="Comic Sans MS" pitchFamily="66" charset="0"/>
              </a:defRPr>
            </a:lvl4pPr>
            <a:lvl5pPr>
              <a:defRPr sz="16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BE0A7-262C-4AC6-B7F9-116DB47FFF98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F5D76-675D-423F-9780-4309A43E71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A8D2-6069-4077-A8C4-5708D480205A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272DB-73A9-490C-81BF-8F64DD694FE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68760"/>
            <a:ext cx="82296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85875"/>
            <a:ext cx="8856983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计算</a:t>
            </a:r>
            <a:r>
              <a:rPr lang="zh-CN" altLang="en-US" sz="4800" dirty="0" smtClean="0"/>
              <a:t>机组成原理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smtClean="0"/>
              <a:t>Principle </a:t>
            </a:r>
            <a:r>
              <a:rPr lang="en-US" altLang="zh-CN" sz="4800" dirty="0"/>
              <a:t>of Computer </a:t>
            </a:r>
            <a:r>
              <a:rPr lang="en-US" altLang="zh-CN" sz="4800" dirty="0" smtClean="0"/>
              <a:t>Organization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中国石油大学（华东）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计算机与通信工程学院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主讲教师：黄庭培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Email:huangtingpei@upc.edu.cn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75" y="3291830"/>
            <a:ext cx="7772400" cy="8572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章 概述</a:t>
            </a:r>
            <a:endParaRPr lang="zh-CN" altLang="en-US" sz="4000" b="1" dirty="0">
              <a:solidFill>
                <a:srgbClr val="0033CC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1.3.4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诺依曼计算机的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4" y="1844824"/>
            <a:ext cx="7898556" cy="446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9552" y="2060848"/>
            <a:ext cx="30243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早期通用计算机结构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29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1.3.5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 smtClean="0"/>
              <a:t>诺依曼计算机的主要思想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z="1900" dirty="0"/>
              <a:t>计算机应由运算器、控制器、存储器、输入设备和输出设备五个基本部件组成。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z="1900" dirty="0"/>
              <a:t>各基本部件的功能是：</a:t>
            </a:r>
          </a:p>
          <a:p>
            <a:pPr lvl="2" eaLnBrk="1" hangingPunct="1">
              <a:lnSpc>
                <a:spcPct val="110000"/>
              </a:lnSpc>
              <a:buSzPct val="80000"/>
            </a:pPr>
            <a:r>
              <a:rPr kumimoji="1" lang="zh-CN" altLang="en-US" sz="1900" dirty="0">
                <a:solidFill>
                  <a:srgbClr val="FF3300"/>
                </a:solidFill>
              </a:rPr>
              <a:t>存储器</a:t>
            </a:r>
            <a:r>
              <a:rPr kumimoji="1" lang="zh-CN" altLang="en-US" sz="1900" dirty="0"/>
              <a:t>不仅能存放数据，而且也能存放指令，形式上两者没有区别，但计算机应能区分数据还是指令</a:t>
            </a:r>
            <a:r>
              <a:rPr kumimoji="1" lang="zh-CN" altLang="en-US" sz="1900" dirty="0" smtClean="0"/>
              <a:t>；（如何区别？）</a:t>
            </a:r>
            <a:endParaRPr kumimoji="1" lang="zh-CN" altLang="en-US" sz="1900" dirty="0"/>
          </a:p>
          <a:p>
            <a:pPr lvl="2" eaLnBrk="1" hangingPunct="1">
              <a:lnSpc>
                <a:spcPct val="110000"/>
              </a:lnSpc>
              <a:buSzPct val="80000"/>
            </a:pPr>
            <a:r>
              <a:rPr kumimoji="1" lang="zh-CN" altLang="en-US" sz="1900" dirty="0">
                <a:solidFill>
                  <a:srgbClr val="FF3300"/>
                </a:solidFill>
              </a:rPr>
              <a:t>控制器</a:t>
            </a:r>
            <a:r>
              <a:rPr kumimoji="1" lang="zh-CN" altLang="en-US" sz="1900" dirty="0"/>
              <a:t>应能自动取出指令来执行；</a:t>
            </a:r>
          </a:p>
          <a:p>
            <a:pPr lvl="2" eaLnBrk="1" hangingPunct="1">
              <a:lnSpc>
                <a:spcPct val="110000"/>
              </a:lnSpc>
              <a:buSzPct val="80000"/>
            </a:pPr>
            <a:r>
              <a:rPr kumimoji="1" lang="zh-CN" altLang="en-US" sz="1900" dirty="0">
                <a:solidFill>
                  <a:srgbClr val="FF3300"/>
                </a:solidFill>
              </a:rPr>
              <a:t>运算器</a:t>
            </a:r>
            <a:r>
              <a:rPr kumimoji="1" lang="zh-CN" altLang="en-US" sz="1900" dirty="0"/>
              <a:t>应能进行加/减/乘/除四种基本算术运算，并且也能进行一些逻辑运算和附加运算；</a:t>
            </a:r>
          </a:p>
          <a:p>
            <a:pPr lvl="2" eaLnBrk="1" hangingPunct="1">
              <a:lnSpc>
                <a:spcPct val="110000"/>
              </a:lnSpc>
              <a:buSzPct val="80000"/>
            </a:pPr>
            <a:r>
              <a:rPr kumimoji="1" lang="zh-CN" altLang="en-US" sz="1900" dirty="0"/>
              <a:t>操作人员可以通过</a:t>
            </a:r>
            <a:r>
              <a:rPr kumimoji="1" lang="zh-CN" altLang="en-US" sz="1900" dirty="0">
                <a:solidFill>
                  <a:srgbClr val="FF3300"/>
                </a:solidFill>
              </a:rPr>
              <a:t>输入设备</a:t>
            </a:r>
            <a:r>
              <a:rPr kumimoji="1" lang="zh-CN" altLang="en-US" sz="1900" dirty="0"/>
              <a:t>、</a:t>
            </a:r>
            <a:r>
              <a:rPr kumimoji="1" lang="zh-CN" altLang="en-US" sz="1900" dirty="0">
                <a:solidFill>
                  <a:srgbClr val="FF3300"/>
                </a:solidFill>
              </a:rPr>
              <a:t>输出设备</a:t>
            </a:r>
            <a:r>
              <a:rPr kumimoji="1" lang="zh-CN" altLang="en-US" sz="1900" dirty="0"/>
              <a:t>和主机进行通信。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z="1900" dirty="0"/>
              <a:t>内部以</a:t>
            </a:r>
            <a:r>
              <a:rPr kumimoji="1" lang="zh-CN" altLang="en-US" sz="1900" dirty="0">
                <a:solidFill>
                  <a:srgbClr val="FF3300"/>
                </a:solidFill>
              </a:rPr>
              <a:t>二进制表示</a:t>
            </a:r>
            <a:r>
              <a:rPr kumimoji="1" lang="zh-CN" altLang="en-US" sz="1900" dirty="0"/>
              <a:t>指令和数据。每条指令由</a:t>
            </a:r>
            <a:r>
              <a:rPr kumimoji="1" lang="zh-CN" altLang="en-US" sz="1900" dirty="0">
                <a:solidFill>
                  <a:srgbClr val="0066FF"/>
                </a:solidFill>
              </a:rPr>
              <a:t>操作码</a:t>
            </a:r>
            <a:r>
              <a:rPr kumimoji="1" lang="zh-CN" altLang="en-US" sz="1900" dirty="0"/>
              <a:t>和</a:t>
            </a:r>
            <a:r>
              <a:rPr kumimoji="1" lang="zh-CN" altLang="en-US" sz="1900" dirty="0">
                <a:solidFill>
                  <a:srgbClr val="0066FF"/>
                </a:solidFill>
              </a:rPr>
              <a:t>地址码</a:t>
            </a:r>
            <a:r>
              <a:rPr kumimoji="1" lang="zh-CN" altLang="en-US" sz="1900" dirty="0"/>
              <a:t>两部分组成。</a:t>
            </a:r>
            <a:r>
              <a:rPr kumimoji="1" lang="zh-CN" altLang="en-US" sz="1900" dirty="0">
                <a:solidFill>
                  <a:srgbClr val="0066FF"/>
                </a:solidFill>
              </a:rPr>
              <a:t>操作码</a:t>
            </a:r>
            <a:r>
              <a:rPr kumimoji="1" lang="zh-CN" altLang="en-US" sz="1900" dirty="0"/>
              <a:t>指出操作类型，</a:t>
            </a:r>
            <a:r>
              <a:rPr kumimoji="1" lang="zh-CN" altLang="en-US" sz="1900" dirty="0">
                <a:solidFill>
                  <a:srgbClr val="0066FF"/>
                </a:solidFill>
              </a:rPr>
              <a:t>地址码</a:t>
            </a:r>
            <a:r>
              <a:rPr kumimoji="1" lang="zh-CN" altLang="en-US" sz="1900" dirty="0"/>
              <a:t>指出操作数的地址。由一串指令组成程序。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z="1900" dirty="0"/>
              <a:t>采用</a:t>
            </a:r>
            <a:r>
              <a:rPr kumimoji="1" lang="zh-CN" altLang="en-US" sz="1900" dirty="0">
                <a:solidFill>
                  <a:srgbClr val="FF3300"/>
                </a:solidFill>
              </a:rPr>
              <a:t>“存储程序”</a:t>
            </a:r>
            <a:r>
              <a:rPr kumimoji="1" lang="zh-CN" altLang="en-US" sz="1900" dirty="0"/>
              <a:t>工作方式。</a:t>
            </a:r>
            <a:endParaRPr lang="zh-CN" altLang="en-US" sz="19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计算机系统</a:t>
            </a:r>
            <a:r>
              <a:rPr lang="zh-CN" altLang="en-US" dirty="0"/>
              <a:t>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现代计算机的结构模型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94" name="Text Box 2"/>
          <p:cNvSpPr txBox="1">
            <a:spLocks noChangeArrowheads="1"/>
          </p:cNvSpPr>
          <p:nvPr/>
        </p:nvSpPr>
        <p:spPr bwMode="auto">
          <a:xfrm>
            <a:off x="887982" y="230348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控制器</a:t>
            </a:r>
          </a:p>
        </p:txBody>
      </p:sp>
      <p:grpSp>
        <p:nvGrpSpPr>
          <p:cNvPr id="195" name="Group 3"/>
          <p:cNvGrpSpPr>
            <a:grpSpLocks/>
          </p:cNvGrpSpPr>
          <p:nvPr/>
        </p:nvGrpSpPr>
        <p:grpSpPr bwMode="auto">
          <a:xfrm>
            <a:off x="572070" y="1898675"/>
            <a:ext cx="4949825" cy="4186238"/>
            <a:chOff x="215" y="1026"/>
            <a:chExt cx="3118" cy="2637"/>
          </a:xfrm>
        </p:grpSpPr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215" y="1026"/>
              <a:ext cx="3118" cy="2637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5"/>
            <p:cNvSpPr txBox="1">
              <a:spLocks noChangeArrowheads="1"/>
            </p:cNvSpPr>
            <p:nvPr/>
          </p:nvSpPr>
          <p:spPr bwMode="auto">
            <a:xfrm>
              <a:off x="414" y="102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</p:grpSp>
      <p:sp>
        <p:nvSpPr>
          <p:cNvPr id="198" name="Text Box 6"/>
          <p:cNvSpPr txBox="1">
            <a:spLocks noChangeArrowheads="1"/>
          </p:cNvSpPr>
          <p:nvPr/>
        </p:nvSpPr>
        <p:spPr bwMode="auto">
          <a:xfrm>
            <a:off x="2912045" y="23939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PC</a:t>
            </a:r>
          </a:p>
        </p:txBody>
      </p:sp>
      <p:grpSp>
        <p:nvGrpSpPr>
          <p:cNvPr id="199" name="Group 7"/>
          <p:cNvGrpSpPr>
            <a:grpSpLocks/>
          </p:cNvGrpSpPr>
          <p:nvPr/>
        </p:nvGrpSpPr>
        <p:grpSpPr bwMode="auto">
          <a:xfrm>
            <a:off x="8223820" y="2798788"/>
            <a:ext cx="1028700" cy="831850"/>
            <a:chOff x="5035" y="1579"/>
            <a:chExt cx="648" cy="524"/>
          </a:xfrm>
        </p:grpSpPr>
        <p:sp>
          <p:nvSpPr>
            <p:cNvPr id="200" name="Text Box 8"/>
            <p:cNvSpPr txBox="1">
              <a:spLocks noChangeArrowheads="1"/>
            </p:cNvSpPr>
            <p:nvPr/>
          </p:nvSpPr>
          <p:spPr bwMode="auto">
            <a:xfrm>
              <a:off x="5261" y="1579"/>
              <a:ext cx="422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1" name="AutoShape 9"/>
            <p:cNvSpPr>
              <a:spLocks noChangeArrowheads="1"/>
            </p:cNvSpPr>
            <p:nvPr/>
          </p:nvSpPr>
          <p:spPr bwMode="auto">
            <a:xfrm>
              <a:off x="5035" y="1791"/>
              <a:ext cx="199" cy="141"/>
            </a:xfrm>
            <a:prstGeom prst="leftRightArrow">
              <a:avLst>
                <a:gd name="adj1" fmla="val 50000"/>
                <a:gd name="adj2" fmla="val 28227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2" name="Group 10"/>
          <p:cNvGrpSpPr>
            <a:grpSpLocks/>
          </p:cNvGrpSpPr>
          <p:nvPr/>
        </p:nvGrpSpPr>
        <p:grpSpPr bwMode="auto">
          <a:xfrm>
            <a:off x="8222232" y="4103713"/>
            <a:ext cx="990600" cy="831850"/>
            <a:chOff x="5034" y="2415"/>
            <a:chExt cx="624" cy="524"/>
          </a:xfrm>
        </p:grpSpPr>
        <p:sp>
          <p:nvSpPr>
            <p:cNvPr id="203" name="Text Box 11"/>
            <p:cNvSpPr txBox="1">
              <a:spLocks noChangeArrowheads="1"/>
            </p:cNvSpPr>
            <p:nvPr/>
          </p:nvSpPr>
          <p:spPr bwMode="auto">
            <a:xfrm>
              <a:off x="5261" y="2415"/>
              <a:ext cx="397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4" name="AutoShape 12"/>
            <p:cNvSpPr>
              <a:spLocks noChangeArrowheads="1"/>
            </p:cNvSpPr>
            <p:nvPr/>
          </p:nvSpPr>
          <p:spPr bwMode="auto">
            <a:xfrm>
              <a:off x="5034" y="2614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" name="Text Box 13"/>
          <p:cNvSpPr txBox="1">
            <a:spLocks noChangeArrowheads="1"/>
          </p:cNvSpPr>
          <p:nvPr/>
        </p:nvSpPr>
        <p:spPr bwMode="auto">
          <a:xfrm>
            <a:off x="4216970" y="2393975"/>
            <a:ext cx="107950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MAR</a:t>
            </a:r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4263007" y="540863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MDR</a:t>
            </a:r>
          </a:p>
        </p:txBody>
      </p:sp>
      <p:sp>
        <p:nvSpPr>
          <p:cNvPr id="207" name="Line 15"/>
          <p:cNvSpPr>
            <a:spLocks noChangeShapeType="1"/>
          </p:cNvSpPr>
          <p:nvPr/>
        </p:nvSpPr>
        <p:spPr bwMode="auto">
          <a:xfrm>
            <a:off x="2372295" y="25733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" name="Line 16"/>
          <p:cNvSpPr>
            <a:spLocks noChangeShapeType="1"/>
          </p:cNvSpPr>
          <p:nvPr/>
        </p:nvSpPr>
        <p:spPr bwMode="auto">
          <a:xfrm>
            <a:off x="3947095" y="25733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Line 17"/>
          <p:cNvSpPr>
            <a:spLocks noChangeShapeType="1"/>
          </p:cNvSpPr>
          <p:nvPr/>
        </p:nvSpPr>
        <p:spPr bwMode="auto">
          <a:xfrm>
            <a:off x="4623370" y="49133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0" name="Group 18"/>
          <p:cNvGrpSpPr>
            <a:grpSpLocks/>
          </p:cNvGrpSpPr>
          <p:nvPr/>
        </p:nvGrpSpPr>
        <p:grpSpPr bwMode="auto">
          <a:xfrm>
            <a:off x="3002532" y="3159150"/>
            <a:ext cx="765175" cy="1484313"/>
            <a:chOff x="3135" y="2472"/>
            <a:chExt cx="454" cy="935"/>
          </a:xfrm>
        </p:grpSpPr>
        <p:grpSp>
          <p:nvGrpSpPr>
            <p:cNvPr id="211" name="Group 19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2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2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</a:p>
          </p:txBody>
        </p:sp>
      </p:grp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723257" y="3563963"/>
            <a:ext cx="404813" cy="809625"/>
            <a:chOff x="2030" y="2415"/>
            <a:chExt cx="341" cy="510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" name="Text Box 32"/>
          <p:cNvSpPr txBox="1">
            <a:spLocks noChangeArrowheads="1"/>
          </p:cNvSpPr>
          <p:nvPr/>
        </p:nvSpPr>
        <p:spPr bwMode="auto">
          <a:xfrm>
            <a:off x="2011932" y="306866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Line 33"/>
          <p:cNvSpPr>
            <a:spLocks noChangeShapeType="1"/>
          </p:cNvSpPr>
          <p:nvPr/>
        </p:nvSpPr>
        <p:spPr bwMode="auto">
          <a:xfrm flipH="1">
            <a:off x="2462782" y="36544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6" name="Group 34"/>
          <p:cNvGrpSpPr>
            <a:grpSpLocks/>
          </p:cNvGrpSpPr>
          <p:nvPr/>
        </p:nvGrpSpPr>
        <p:grpSpPr bwMode="auto">
          <a:xfrm>
            <a:off x="1742057" y="2754338"/>
            <a:ext cx="227013" cy="855662"/>
            <a:chOff x="895" y="1905"/>
            <a:chExt cx="143" cy="539"/>
          </a:xfrm>
        </p:grpSpPr>
        <p:sp>
          <p:nvSpPr>
            <p:cNvPr id="227" name="Line 3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8" name="Line 3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9" name="Line 37"/>
          <p:cNvSpPr>
            <a:spLocks noChangeShapeType="1"/>
          </p:cNvSpPr>
          <p:nvPr/>
        </p:nvSpPr>
        <p:spPr bwMode="auto">
          <a:xfrm flipV="1">
            <a:off x="4758307" y="27987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0" name="Group 38"/>
          <p:cNvGrpSpPr>
            <a:grpSpLocks/>
          </p:cNvGrpSpPr>
          <p:nvPr/>
        </p:nvGrpSpPr>
        <p:grpSpPr bwMode="auto">
          <a:xfrm>
            <a:off x="2732657" y="4011638"/>
            <a:ext cx="1530350" cy="1487487"/>
            <a:chOff x="1576" y="2924"/>
            <a:chExt cx="964" cy="937"/>
          </a:xfrm>
        </p:grpSpPr>
        <p:sp>
          <p:nvSpPr>
            <p:cNvPr id="231" name="Line 3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" name="Line 4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3" name="Line 4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4" name="Group 42"/>
          <p:cNvGrpSpPr>
            <a:grpSpLocks/>
          </p:cNvGrpSpPr>
          <p:nvPr/>
        </p:nvGrpSpPr>
        <p:grpSpPr bwMode="auto">
          <a:xfrm>
            <a:off x="3588320" y="4778400"/>
            <a:ext cx="493712" cy="719138"/>
            <a:chOff x="2115" y="3405"/>
            <a:chExt cx="311" cy="453"/>
          </a:xfrm>
        </p:grpSpPr>
        <p:sp>
          <p:nvSpPr>
            <p:cNvPr id="235" name="Line 4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" name="Line 4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" name="Group 45"/>
          <p:cNvGrpSpPr>
            <a:grpSpLocks/>
          </p:cNvGrpSpPr>
          <p:nvPr/>
        </p:nvGrpSpPr>
        <p:grpSpPr bwMode="auto">
          <a:xfrm>
            <a:off x="1381695" y="2795613"/>
            <a:ext cx="4725987" cy="2298700"/>
            <a:chOff x="725" y="2158"/>
            <a:chExt cx="2977" cy="1448"/>
          </a:xfrm>
        </p:grpSpPr>
        <p:sp>
          <p:nvSpPr>
            <p:cNvPr id="238" name="Line 4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4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0" name="Line 4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1" name="Text Box 49"/>
          <p:cNvSpPr txBox="1">
            <a:spLocks noChangeArrowheads="1"/>
          </p:cNvSpPr>
          <p:nvPr/>
        </p:nvSpPr>
        <p:spPr bwMode="auto">
          <a:xfrm>
            <a:off x="887982" y="54546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242" name="Line 50"/>
          <p:cNvSpPr>
            <a:spLocks noChangeShapeType="1"/>
          </p:cNvSpPr>
          <p:nvPr/>
        </p:nvSpPr>
        <p:spPr bwMode="auto">
          <a:xfrm flipH="1">
            <a:off x="1923032" y="5678513"/>
            <a:ext cx="2341563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" name="Line 51"/>
          <p:cNvSpPr>
            <a:spLocks noChangeShapeType="1"/>
          </p:cNvSpPr>
          <p:nvPr/>
        </p:nvSpPr>
        <p:spPr bwMode="auto">
          <a:xfrm flipV="1">
            <a:off x="1067370" y="2754338"/>
            <a:ext cx="0" cy="27003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4" name="Group 52"/>
          <p:cNvGrpSpPr>
            <a:grpSpLocks/>
          </p:cNvGrpSpPr>
          <p:nvPr/>
        </p:nvGrpSpPr>
        <p:grpSpPr bwMode="auto">
          <a:xfrm>
            <a:off x="5523482" y="1989163"/>
            <a:ext cx="1262063" cy="3870325"/>
            <a:chOff x="3333" y="1650"/>
            <a:chExt cx="795" cy="2438"/>
          </a:xfrm>
        </p:grpSpPr>
        <p:sp>
          <p:nvSpPr>
            <p:cNvPr id="245" name="Text Box 53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246" name="AutoShape 54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rgbClr val="FFFFFF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7" name="Text Box 55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248" name="AutoShape 56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rgbClr val="FFFFFF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9" name="Text Box 57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250" name="AutoShape 58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rgbClr val="FF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59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2" name="Group 60"/>
          <p:cNvGrpSpPr>
            <a:grpSpLocks/>
          </p:cNvGrpSpPr>
          <p:nvPr/>
        </p:nvGrpSpPr>
        <p:grpSpPr bwMode="auto">
          <a:xfrm>
            <a:off x="3721670" y="2838475"/>
            <a:ext cx="1755775" cy="2127250"/>
            <a:chOff x="2199" y="2185"/>
            <a:chExt cx="1106" cy="1340"/>
          </a:xfrm>
        </p:grpSpPr>
        <p:sp>
          <p:nvSpPr>
            <p:cNvPr id="253" name="Text Box 61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grpSp>
          <p:nvGrpSpPr>
            <p:cNvPr id="254" name="Group 62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256" name="Group 63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261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3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7" name="Text Box 68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58" name="Text Box 69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59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60" name="Text Box 71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255" name="Rectangle 72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5" name="Group 73"/>
          <p:cNvGrpSpPr>
            <a:grpSpLocks/>
          </p:cNvGrpSpPr>
          <p:nvPr/>
        </p:nvGrpSpPr>
        <p:grpSpPr bwMode="auto">
          <a:xfrm>
            <a:off x="6782370" y="1854225"/>
            <a:ext cx="1397000" cy="4049713"/>
            <a:chOff x="4127" y="1565"/>
            <a:chExt cx="880" cy="2551"/>
          </a:xfrm>
        </p:grpSpPr>
        <p:grpSp>
          <p:nvGrpSpPr>
            <p:cNvPr id="266" name="Group 74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268" name="Text Box 75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88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</a:p>
            </p:txBody>
          </p:sp>
          <p:grpSp>
            <p:nvGrpSpPr>
              <p:cNvPr id="269" name="Group 76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278" name="Rectangle 77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Line 78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0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1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2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0" name="Text Box 85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71" name="Text Box 86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72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73" name="Text Box 88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274" name="Text Box 89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275" name="Text Box 90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276" name="Text Box 91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277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</a:p>
            </p:txBody>
          </p:sp>
        </p:grpSp>
        <p:sp>
          <p:nvSpPr>
            <p:cNvPr id="267" name="Rectangle 93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" name="Rectangle 98"/>
          <p:cNvSpPr>
            <a:spLocks noChangeArrowheads="1"/>
          </p:cNvSpPr>
          <p:nvPr/>
        </p:nvSpPr>
        <p:spPr bwMode="auto">
          <a:xfrm>
            <a:off x="437132" y="1628800"/>
            <a:ext cx="7740650" cy="45450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8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24" grpId="0" animBg="1"/>
      <p:bldP spid="225" grpId="0" animBg="1"/>
      <p:bldP spid="229" grpId="0" animBg="1"/>
      <p:bldP spid="241" grpId="0" animBg="1"/>
      <p:bldP spid="242" grpId="0" animBg="1"/>
      <p:bldP spid="243" grpId="0" animBg="1"/>
      <p:bldP spid="2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1.4.1 </a:t>
            </a:r>
            <a:r>
              <a:rPr lang="zh-CN" altLang="en-US" dirty="0" smtClean="0"/>
              <a:t>运算器的基本组成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2060848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完成算术运算和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2535287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设计考虑：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任意算术运算（加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、乘*、除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）都可以通过相加和移位来解决。</a:t>
            </a:r>
          </a:p>
        </p:txBody>
      </p:sp>
      <p:sp>
        <p:nvSpPr>
          <p:cNvPr id="9" name="矩形 8"/>
          <p:cNvSpPr/>
          <p:nvPr/>
        </p:nvSpPr>
        <p:spPr>
          <a:xfrm>
            <a:off x="1614500" y="3763155"/>
            <a:ext cx="59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这样一来，运算器的基本结构就确定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下来。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3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1.4.1 </a:t>
            </a:r>
            <a:r>
              <a:rPr lang="zh-CN" altLang="en-US" dirty="0"/>
              <a:t>运算器的基本组成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526360" y="2145432"/>
            <a:ext cx="1066800" cy="304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移位门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297760" y="2831232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5069160" y="2831232"/>
            <a:ext cx="2286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897960" y="2831232"/>
            <a:ext cx="304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069160" y="35170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364560" y="35170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907360" y="3288432"/>
            <a:ext cx="152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59760" y="3288432"/>
            <a:ext cx="3048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602560" y="2831232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840560" y="3898032"/>
            <a:ext cx="1066800" cy="304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选择门</a:t>
            </a: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364560" y="3898032"/>
            <a:ext cx="1066800" cy="304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选择门</a:t>
            </a: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5450160" y="35170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897960" y="35170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602560" y="4431432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5602560" y="420283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6669360" y="420283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145360" y="42028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7202760" y="42028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4611960" y="4583832"/>
            <a:ext cx="2590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3605485" y="4225057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来自数据总线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6135960" y="44314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373960" y="4812432"/>
            <a:ext cx="1600200" cy="381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通用寄存器组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6059760" y="245023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V="1">
            <a:off x="6059760" y="191683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6059760" y="1916832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7812360" y="1916832"/>
            <a:ext cx="0" cy="381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212160" y="5726832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V="1">
            <a:off x="6212160" y="5193432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332810" y="1932707"/>
            <a:ext cx="1383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</a:t>
            </a:r>
          </a:p>
        </p:txBody>
      </p:sp>
      <p:sp>
        <p:nvSpPr>
          <p:cNvPr id="36" name="矩形 35"/>
          <p:cNvSpPr/>
          <p:nvPr/>
        </p:nvSpPr>
        <p:spPr>
          <a:xfrm>
            <a:off x="801142" y="2145432"/>
            <a:ext cx="2537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由加法器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、移位门、寄存器组、输入选择门和数据总线组成。如图所示。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3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存储器的基本组成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206084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功能：存放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并满足计算机在执行过程中能够随机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这些程序和数据。</a:t>
            </a:r>
          </a:p>
        </p:txBody>
      </p:sp>
      <p:sp>
        <p:nvSpPr>
          <p:cNvPr id="8" name="矩形 7"/>
          <p:cNvSpPr/>
          <p:nvPr/>
        </p:nvSpPr>
        <p:spPr>
          <a:xfrm>
            <a:off x="755576" y="315316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设计考虑（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38200" y="3717032"/>
            <a:ext cx="5835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    取</a:t>
            </a:r>
          </a:p>
          <a:p>
            <a:endParaRPr kumimoji="1" lang="zh-CN" altLang="en-US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数据        一个一个地</a:t>
            </a:r>
          </a:p>
          <a:p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程序        一条一条地</a:t>
            </a:r>
          </a:p>
          <a:p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如何解决？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524000" y="4132957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828800" y="451395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524000" y="4209157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676400" y="4209157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676400" y="4818757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28800" y="4513957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828800" y="5199757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890664" y="466635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890664" y="504735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21"/>
          <p:cNvSpPr>
            <a:spLocks/>
          </p:cNvSpPr>
          <p:nvPr/>
        </p:nvSpPr>
        <p:spPr bwMode="auto">
          <a:xfrm>
            <a:off x="5071864" y="4513957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223346" y="4590157"/>
            <a:ext cx="201295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取出参与操作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3200400" y="5199757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1219200" y="5733157"/>
            <a:ext cx="6618288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设置一个存储体，并将存储体分成若干个单元。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219200" y="3904357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99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存储器的基本组成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63144" y="6271022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2144" y="627102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96144" y="6271022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2018/3/1</a:t>
            </a:fld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745704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设计考虑（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67544" y="2276872"/>
            <a:ext cx="7937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534344" y="2276872"/>
            <a:ext cx="17081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按地址进行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483794" y="2276872"/>
            <a:ext cx="5416868" cy="46166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将每个单元赋予编号，表征该单元地址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229544" y="2505472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3210744" y="2505472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1534344" y="2886472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534344" y="2810272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1686744" y="28864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1915344" y="3038872"/>
            <a:ext cx="17081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放于何处？</a:t>
            </a: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1686744" y="30388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1686744" y="3267472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034601" y="2886472"/>
            <a:ext cx="4209807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设地址寄存器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Memory Address Register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3667944" y="3343672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6334944" y="372467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915344" y="4029472"/>
            <a:ext cx="688975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在地址寄存器和存储体之间是否加地址译码器呢？</a:t>
            </a: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1915344" y="4639072"/>
            <a:ext cx="293370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取决于地址给出方式</a:t>
            </a: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3591744" y="517247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3591744" y="524867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3744144" y="52486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3744144" y="5477272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>
            <a:off x="3744144" y="54772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3744144" y="56296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3744144" y="5858272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4048944" y="5229200"/>
            <a:ext cx="1403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直接给出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985783" y="5766355"/>
            <a:ext cx="4164923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编码给出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加地址译码器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Address Decode</a:t>
            </a: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619944" y="2734072"/>
            <a:ext cx="0" cy="3581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619944" y="562967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619944" y="631547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1229544" y="5401072"/>
            <a:ext cx="1716088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存（写入）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229544" y="6086872"/>
            <a:ext cx="1716088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取（读出）</a:t>
            </a:r>
          </a:p>
        </p:txBody>
      </p:sp>
    </p:spTree>
    <p:extLst>
      <p:ext uri="{BB962C8B-B14F-4D97-AF65-F5344CB8AC3E}">
        <p14:creationId xmlns:p14="http://schemas.microsoft.com/office/powerpoint/2010/main" val="9215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  <p:bldP spid="33" grpId="0" animBg="1" autoUpdateAnimBg="0"/>
      <p:bldP spid="36" grpId="0" animBg="1" autoUpdateAnimBg="0"/>
      <p:bldP spid="39" grpId="0" animBg="1" autoUpdateAnimBg="0"/>
      <p:bldP spid="40" grpId="0" animBg="1" autoUpdateAnimBg="0"/>
      <p:bldP spid="48" grpId="0" animBg="1" autoUpdateAnimBg="0"/>
      <p:bldP spid="49" grpId="0" animBg="1" autoUpdateAnimBg="0"/>
      <p:bldP spid="53" grpId="0" animBg="1" autoUpdateAnimBg="0"/>
      <p:bldP spid="5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存储器的基本组成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2144" y="627102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181520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设计考虑（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）续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75754" y="234156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存、取存在两个问题。</a:t>
            </a: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1905000" y="28194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1905000" y="28956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2057400" y="28956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2057400" y="33528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057400" y="32766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2057400" y="3048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2057400" y="3429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1403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数据存放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317128" y="2911475"/>
            <a:ext cx="3922870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设置数据寄存器的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MBR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Memory Buffer Register</a:t>
            </a:r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>
            <a:off x="3886200" y="3352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2438400" y="4191000"/>
            <a:ext cx="7937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493160" y="4191000"/>
            <a:ext cx="4262705" cy="46166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加读写控制线路（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R/W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）控制</a:t>
            </a:r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6400800" y="42672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2400" b="1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3276600" y="44196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3"/>
          <p:cNvSpPr txBox="1">
            <a:spLocks noChangeArrowheads="1"/>
          </p:cNvSpPr>
          <p:nvPr/>
        </p:nvSpPr>
        <p:spPr bwMode="auto">
          <a:xfrm>
            <a:off x="974725" y="5146675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于是，存储器的基本结构确定下来。</a:t>
            </a:r>
          </a:p>
        </p:txBody>
      </p:sp>
    </p:spTree>
    <p:extLst>
      <p:ext uri="{BB962C8B-B14F-4D97-AF65-F5344CB8AC3E}">
        <p14:creationId xmlns:p14="http://schemas.microsoft.com/office/powerpoint/2010/main" val="1785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 autoUpdateAnimBg="0"/>
      <p:bldP spid="65" grpId="0" animBg="1" autoUpdateAnimBg="0"/>
      <p:bldP spid="67" grpId="0" animBg="1" autoUpdateAnimBg="0"/>
      <p:bldP spid="68" grpId="0" animBg="1" autoUpdateAnimBg="0"/>
      <p:bldP spid="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存储器的基本组成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2144" y="627102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81000" y="1828800"/>
            <a:ext cx="830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949950" y="5715000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存储器基本结构框图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066800" y="1981200"/>
            <a:ext cx="838200" cy="304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地址码</a:t>
            </a: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1447800" y="22860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914400" y="2514600"/>
            <a:ext cx="1295400" cy="304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地址寄存器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524000" y="2819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1143000" y="3048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33400" y="36576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533400" y="3048000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05000" y="3048000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98525" y="32226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地址译码器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04800" y="4114800"/>
            <a:ext cx="2590800" cy="1447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存储体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33400" y="41148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762000" y="41148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2667000" y="41148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438400" y="41148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1143000" y="51054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212725" y="5638800"/>
            <a:ext cx="3873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450850" y="5635625"/>
            <a:ext cx="3873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</a:p>
          <a:p>
            <a:r>
              <a:rPr kumimoji="1" lang="zh-CN" altLang="en-US" sz="16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127250" y="5638800"/>
            <a:ext cx="6655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4094</a:t>
            </a:r>
          </a:p>
          <a:p>
            <a:r>
              <a:rPr kumimoji="1" lang="en-US" altLang="zh-CN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单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元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2682297" y="5635625"/>
            <a:ext cx="6655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4095</a:t>
            </a:r>
          </a:p>
          <a:p>
            <a:r>
              <a:rPr kumimoji="1" lang="en-US" altLang="zh-CN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单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元</a:t>
            </a:r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1066800" y="61722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 flipH="1">
            <a:off x="381000" y="3657600"/>
            <a:ext cx="304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 flipH="1">
            <a:off x="685800" y="3657600"/>
            <a:ext cx="152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1066800" y="388620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2438400" y="36576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>
            <a:off x="2286000" y="3657600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33"/>
          <p:cNvSpPr>
            <a:spLocks noChangeArrowheads="1"/>
          </p:cNvSpPr>
          <p:nvPr/>
        </p:nvSpPr>
        <p:spPr bwMode="auto">
          <a:xfrm>
            <a:off x="2895600" y="4419600"/>
            <a:ext cx="2286000" cy="76200"/>
          </a:xfrm>
          <a:prstGeom prst="rightArrow">
            <a:avLst>
              <a:gd name="adj1" fmla="val 50000"/>
              <a:gd name="adj2" fmla="val 75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5105400" y="3733800"/>
            <a:ext cx="304800" cy="2590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kumimoji="1" lang="en-US" altLang="zh-CN" sz="2000" kern="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kumimoji="1" lang="en-US" altLang="zh-CN" sz="2000" kern="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  <a:endParaRPr kumimoji="1" lang="en-US" altLang="zh-CN" sz="2000" kern="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kumimoji="1" lang="en-US" altLang="zh-CN" sz="2000" kern="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kern="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4114800" y="4267200"/>
            <a:ext cx="304800" cy="381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2819400" y="5181600"/>
            <a:ext cx="2286000" cy="76200"/>
          </a:xfrm>
          <a:prstGeom prst="leftArrow">
            <a:avLst>
              <a:gd name="adj1" fmla="val 50000"/>
              <a:gd name="adj2" fmla="val 75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3505200" y="5029200"/>
            <a:ext cx="304800" cy="381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5410200" y="4419600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auto">
          <a:xfrm>
            <a:off x="5410200" y="5181600"/>
            <a:ext cx="533400" cy="76200"/>
          </a:xfrm>
          <a:prstGeom prst="lef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6156325" y="4240213"/>
            <a:ext cx="3873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</a:p>
          <a:p>
            <a:r>
              <a:rPr kumimoji="1" lang="zh-CN" altLang="en-US" sz="16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76" name="Line 41"/>
          <p:cNvSpPr>
            <a:spLocks noChangeShapeType="1"/>
          </p:cNvSpPr>
          <p:nvPr/>
        </p:nvSpPr>
        <p:spPr bwMode="auto">
          <a:xfrm flipH="1">
            <a:off x="2362200" y="3505200"/>
            <a:ext cx="396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 flipH="1">
            <a:off x="1981200" y="3124200"/>
            <a:ext cx="381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 flipH="1">
            <a:off x="1981200" y="31242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>
            <a:off x="42672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>
            <a:off x="3657600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6080125" y="28924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读令</a:t>
            </a:r>
          </a:p>
        </p:txBody>
      </p:sp>
      <p:sp>
        <p:nvSpPr>
          <p:cNvPr id="82" name="Text Box 47"/>
          <p:cNvSpPr txBox="1">
            <a:spLocks noChangeArrowheads="1"/>
          </p:cNvSpPr>
          <p:nvPr/>
        </p:nvSpPr>
        <p:spPr bwMode="auto">
          <a:xfrm>
            <a:off x="6546850" y="32607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写令</a:t>
            </a:r>
          </a:p>
        </p:txBody>
      </p:sp>
    </p:spTree>
    <p:extLst>
      <p:ext uri="{BB962C8B-B14F-4D97-AF65-F5344CB8AC3E}">
        <p14:creationId xmlns:p14="http://schemas.microsoft.com/office/powerpoint/2010/main" val="27887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1.4.3 </a:t>
            </a:r>
            <a:r>
              <a:rPr lang="zh-CN" altLang="en-US" dirty="0" smtClean="0"/>
              <a:t>控制器的基本组成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544" y="2060848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计算机的指挥中心，应具有以下三个功能：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8152" y="2665389"/>
            <a:ext cx="4572000" cy="16890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按规定的操作去执行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地去执行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秩序地去执行</a:t>
            </a:r>
          </a:p>
        </p:txBody>
      </p:sp>
    </p:spTree>
    <p:extLst>
      <p:ext uri="{BB962C8B-B14F-4D97-AF65-F5344CB8AC3E}">
        <p14:creationId xmlns:p14="http://schemas.microsoft.com/office/powerpoint/2010/main" val="400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   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计算机发展历史（自学）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计算机</a:t>
            </a:r>
            <a:r>
              <a:rPr lang="zh-CN" altLang="en-US" dirty="0"/>
              <a:t>的</a:t>
            </a:r>
            <a:r>
              <a:rPr lang="zh-CN" altLang="en-US" dirty="0" smtClean="0"/>
              <a:t>分类及特点（自学）</a:t>
            </a:r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  <a:r>
              <a:rPr lang="zh-CN" altLang="en-US" dirty="0" smtClean="0"/>
              <a:t>结构 （重点、难点）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计算机系统的硬件组成（重点）</a:t>
            </a:r>
            <a:endParaRPr lang="en-US" altLang="zh-CN" dirty="0" smtClean="0"/>
          </a:p>
          <a:p>
            <a:r>
              <a:rPr lang="en-US" altLang="zh-CN" dirty="0" smtClean="0"/>
              <a:t>1.5 </a:t>
            </a:r>
            <a:r>
              <a:rPr lang="zh-CN" altLang="en-US" dirty="0" smtClean="0"/>
              <a:t>程序的</a:t>
            </a:r>
            <a:r>
              <a:rPr lang="zh-CN" altLang="en-US" dirty="0"/>
              <a:t>执行过程（重点、难点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1.6 </a:t>
            </a:r>
            <a:r>
              <a:rPr lang="zh-CN" altLang="en-US" dirty="0" smtClean="0"/>
              <a:t>计算机系统层次</a:t>
            </a:r>
            <a:r>
              <a:rPr lang="zh-CN" altLang="en-US" dirty="0"/>
              <a:t>（</a:t>
            </a:r>
            <a:r>
              <a:rPr lang="zh-CN" altLang="en-US" dirty="0" smtClean="0"/>
              <a:t>重点、难点）</a:t>
            </a:r>
            <a:endParaRPr lang="en-US" altLang="zh-CN" dirty="0" smtClean="0"/>
          </a:p>
          <a:p>
            <a:r>
              <a:rPr lang="en-US" altLang="zh-CN" dirty="0" smtClean="0"/>
              <a:t>1.7 </a:t>
            </a:r>
            <a:r>
              <a:rPr lang="zh-CN" altLang="en-US" dirty="0"/>
              <a:t>计算机系统性能评价</a:t>
            </a:r>
            <a:r>
              <a:rPr lang="zh-CN" altLang="en-US" dirty="0" smtClean="0"/>
              <a:t>（自学，属于考试范围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A2B2-0481-42F5-B7CC-47EEF504A14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1DE5919-6F87-499E-ABEF-6636EFFDBF2E}" type="datetime1">
              <a:rPr lang="zh-CN" altLang="en-US" smtClean="0"/>
              <a:t>2018/3/1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1.4.3 </a:t>
            </a:r>
            <a:r>
              <a:rPr lang="zh-CN" altLang="en-US" dirty="0" smtClean="0"/>
              <a:t>控制器的基本组成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34992" y="2031231"/>
            <a:ext cx="3300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按规定的操作去执行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85800" y="2492896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85800" y="2569096"/>
            <a:ext cx="1752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95600" y="24928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895600" y="25690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371600" y="256909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62000" y="272149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u="sng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在指令中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3124200" y="256909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85800" y="3331096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685800" y="3407296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57200" y="3407296"/>
            <a:ext cx="2927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就指令执行过程而言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057400" y="394069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2057400" y="401689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28"/>
          <p:cNvSpPr>
            <a:spLocks/>
          </p:cNvSpPr>
          <p:nvPr/>
        </p:nvSpPr>
        <p:spPr bwMode="auto">
          <a:xfrm>
            <a:off x="2514600" y="4169296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209800" y="4016896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2209800" y="5236096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2743200" y="416929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124200" y="3940696"/>
            <a:ext cx="1403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取出指令</a:t>
            </a: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4572000" y="4169296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572000" y="3635896"/>
            <a:ext cx="10985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存放？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5796136" y="3727971"/>
            <a:ext cx="3246403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设指令寄存器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Instruction Register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2743200" y="515989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124200" y="4931296"/>
            <a:ext cx="1403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分析指令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572000" y="515989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927978" y="4799534"/>
            <a:ext cx="3336170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及译码过程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设置操作码译码器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ODC</a:t>
            </a: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7391400" y="500749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3124200" y="5921896"/>
            <a:ext cx="14033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执行指令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2743200" y="6150496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9" grpId="0" animBg="1" autoUpdateAnimBg="0"/>
      <p:bldP spid="31" grpId="0" animBg="1" autoUpdateAnimBg="0"/>
      <p:bldP spid="32" grpId="0" animBg="1" autoUpdateAnimBg="0"/>
      <p:bldP spid="34" grpId="0" animBg="1" autoUpdateAnimBg="0"/>
      <p:bldP spid="36" grpId="0" animBg="1" autoUpdateAnimBg="0"/>
      <p:bldP spid="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1.4.3 </a:t>
            </a:r>
            <a:r>
              <a:rPr lang="zh-CN" altLang="en-US" dirty="0"/>
              <a:t>控制器的基本组成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4578" y="2247255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自动地执行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86723" y="2743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6723" y="2819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443923" y="29718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139123" y="2819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139123" y="40386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672523" y="30480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83157" y="2590800"/>
            <a:ext cx="2869696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设置程序计数器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Program Counter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672523" y="4038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282123" y="3810000"/>
            <a:ext cx="7937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96523" y="4038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715877" y="3657600"/>
            <a:ext cx="3528531" cy="83099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存放程序首址，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执行一条后，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672523" y="510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282123" y="4876800"/>
            <a:ext cx="7937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96523" y="510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196523" y="51054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196523" y="5867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120323" y="51054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751593" y="4897438"/>
            <a:ext cx="902812" cy="46166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913504" y="5659438"/>
            <a:ext cx="577402" cy="46166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7" grpId="0" animBg="1" autoUpdateAnimBg="0"/>
      <p:bldP spid="19" grpId="0" animBg="1" autoUpdateAnimBg="0"/>
      <p:bldP spid="21" grpId="0" animBg="1" autoUpdateAnimBg="0"/>
      <p:bldP spid="26" grpId="0" animBg="1" autoUpdateAnimBg="0"/>
      <p:bldP spid="2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1.4.3 </a:t>
            </a:r>
            <a:r>
              <a:rPr lang="zh-CN" altLang="en-US" dirty="0"/>
              <a:t>控制器的基本组成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66234" y="2103239"/>
            <a:ext cx="2377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有秩序去执行</a:t>
            </a: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158578" y="256490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2158578" y="264110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234778" y="26411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2234778" y="302210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463378" y="2793504"/>
            <a:ext cx="50609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指前一个操作结束，进行下一个操作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3758778" y="3326904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3758778" y="3403104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4368378" y="43937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530178" y="3860304"/>
            <a:ext cx="1708150" cy="4572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如何判断？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541911" y="4927104"/>
            <a:ext cx="5532284" cy="461665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通过定时系统        设置相应的时序线路</a:t>
            </a: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3682578" y="515570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368378" y="34031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907628" y="5660341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控制器的结构如图所示</a:t>
            </a:r>
          </a:p>
        </p:txBody>
      </p:sp>
    </p:spTree>
    <p:extLst>
      <p:ext uri="{BB962C8B-B14F-4D97-AF65-F5344CB8AC3E}">
        <p14:creationId xmlns:p14="http://schemas.microsoft.com/office/powerpoint/2010/main" val="70020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37" grpId="0" animBg="1" autoUpdateAnimBg="0"/>
      <p:bldP spid="3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1.4.3 </a:t>
            </a:r>
            <a:r>
              <a:rPr lang="zh-CN" altLang="en-US" dirty="0"/>
              <a:t>控制器的基本组成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21" name="Picture 7" descr="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8" y="1484784"/>
            <a:ext cx="8068208" cy="47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1.4.4 </a:t>
            </a:r>
            <a:r>
              <a:rPr lang="zh-CN" altLang="en-US" dirty="0" smtClean="0"/>
              <a:t>输入输出设备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5576" y="206084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输入设备的功能：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把数据、命令、图形、图像、声音、或电流、电压等信息，以计算机可以接收和识别的二进制代码形式输入到计算机中，供计算机进行处理。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5576" y="3390091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输出设备的功能：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计算机处理的结果变成人最终可以是别的数字、文字、图形、图像或声音等信息，然后播放、打印或显示输出。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2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1.4.4 </a:t>
            </a:r>
            <a:r>
              <a:rPr lang="zh-CN" altLang="en-US" dirty="0" smtClean="0"/>
              <a:t>输入输出设备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560" y="2132856"/>
            <a:ext cx="2743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输出设备种类繁多，很难用一种结构形式加以描述，通常可以将其描述为一般结构如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718471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外部设备的一般描述框图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267200" y="3423071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43400" y="2280071"/>
            <a:ext cx="1143000" cy="5334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705600" y="2280071"/>
            <a:ext cx="1143000" cy="5334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953000" y="1822871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239000" y="1822871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953000" y="2813471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239000" y="2813471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629400" y="3423071"/>
            <a:ext cx="1371600" cy="8382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</p:spTree>
    <p:extLst>
      <p:ext uri="{BB962C8B-B14F-4D97-AF65-F5344CB8AC3E}">
        <p14:creationId xmlns:p14="http://schemas.microsoft.com/office/powerpoint/2010/main" val="24910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计算机系统</a:t>
            </a:r>
            <a:r>
              <a:rPr lang="zh-CN" altLang="en-US" dirty="0"/>
              <a:t>的硬件组成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94" name="Text Box 2"/>
          <p:cNvSpPr txBox="1">
            <a:spLocks noChangeArrowheads="1"/>
          </p:cNvSpPr>
          <p:nvPr/>
        </p:nvSpPr>
        <p:spPr bwMode="auto">
          <a:xfrm>
            <a:off x="887982" y="230348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控制器</a:t>
            </a:r>
          </a:p>
        </p:txBody>
      </p:sp>
      <p:grpSp>
        <p:nvGrpSpPr>
          <p:cNvPr id="195" name="Group 3"/>
          <p:cNvGrpSpPr>
            <a:grpSpLocks/>
          </p:cNvGrpSpPr>
          <p:nvPr/>
        </p:nvGrpSpPr>
        <p:grpSpPr bwMode="auto">
          <a:xfrm>
            <a:off x="572070" y="1898675"/>
            <a:ext cx="4949825" cy="4186238"/>
            <a:chOff x="215" y="1026"/>
            <a:chExt cx="3118" cy="2637"/>
          </a:xfrm>
        </p:grpSpPr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215" y="1026"/>
              <a:ext cx="3118" cy="2637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5"/>
            <p:cNvSpPr txBox="1">
              <a:spLocks noChangeArrowheads="1"/>
            </p:cNvSpPr>
            <p:nvPr/>
          </p:nvSpPr>
          <p:spPr bwMode="auto">
            <a:xfrm>
              <a:off x="414" y="102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</p:grpSp>
      <p:sp>
        <p:nvSpPr>
          <p:cNvPr id="198" name="Text Box 6"/>
          <p:cNvSpPr txBox="1">
            <a:spLocks noChangeArrowheads="1"/>
          </p:cNvSpPr>
          <p:nvPr/>
        </p:nvSpPr>
        <p:spPr bwMode="auto">
          <a:xfrm>
            <a:off x="2912045" y="23939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PC</a:t>
            </a:r>
          </a:p>
        </p:txBody>
      </p:sp>
      <p:grpSp>
        <p:nvGrpSpPr>
          <p:cNvPr id="199" name="Group 7"/>
          <p:cNvGrpSpPr>
            <a:grpSpLocks/>
          </p:cNvGrpSpPr>
          <p:nvPr/>
        </p:nvGrpSpPr>
        <p:grpSpPr bwMode="auto">
          <a:xfrm>
            <a:off x="8223820" y="2798788"/>
            <a:ext cx="1028700" cy="831850"/>
            <a:chOff x="5035" y="1579"/>
            <a:chExt cx="648" cy="524"/>
          </a:xfrm>
        </p:grpSpPr>
        <p:sp>
          <p:nvSpPr>
            <p:cNvPr id="200" name="Text Box 8"/>
            <p:cNvSpPr txBox="1">
              <a:spLocks noChangeArrowheads="1"/>
            </p:cNvSpPr>
            <p:nvPr/>
          </p:nvSpPr>
          <p:spPr bwMode="auto">
            <a:xfrm>
              <a:off x="5261" y="1579"/>
              <a:ext cx="422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1" name="AutoShape 9"/>
            <p:cNvSpPr>
              <a:spLocks noChangeArrowheads="1"/>
            </p:cNvSpPr>
            <p:nvPr/>
          </p:nvSpPr>
          <p:spPr bwMode="auto">
            <a:xfrm>
              <a:off x="5035" y="1791"/>
              <a:ext cx="199" cy="141"/>
            </a:xfrm>
            <a:prstGeom prst="leftRightArrow">
              <a:avLst>
                <a:gd name="adj1" fmla="val 50000"/>
                <a:gd name="adj2" fmla="val 28227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2" name="Group 10"/>
          <p:cNvGrpSpPr>
            <a:grpSpLocks/>
          </p:cNvGrpSpPr>
          <p:nvPr/>
        </p:nvGrpSpPr>
        <p:grpSpPr bwMode="auto">
          <a:xfrm>
            <a:off x="8222232" y="4103713"/>
            <a:ext cx="990600" cy="831850"/>
            <a:chOff x="5034" y="2415"/>
            <a:chExt cx="624" cy="524"/>
          </a:xfrm>
        </p:grpSpPr>
        <p:sp>
          <p:nvSpPr>
            <p:cNvPr id="203" name="Text Box 11"/>
            <p:cNvSpPr txBox="1">
              <a:spLocks noChangeArrowheads="1"/>
            </p:cNvSpPr>
            <p:nvPr/>
          </p:nvSpPr>
          <p:spPr bwMode="auto">
            <a:xfrm>
              <a:off x="5261" y="2415"/>
              <a:ext cx="397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4" name="AutoShape 12"/>
            <p:cNvSpPr>
              <a:spLocks noChangeArrowheads="1"/>
            </p:cNvSpPr>
            <p:nvPr/>
          </p:nvSpPr>
          <p:spPr bwMode="auto">
            <a:xfrm>
              <a:off x="5034" y="2614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" name="Text Box 13"/>
          <p:cNvSpPr txBox="1">
            <a:spLocks noChangeArrowheads="1"/>
          </p:cNvSpPr>
          <p:nvPr/>
        </p:nvSpPr>
        <p:spPr bwMode="auto">
          <a:xfrm>
            <a:off x="4216970" y="2393975"/>
            <a:ext cx="107950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MAR</a:t>
            </a:r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4263007" y="540863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MDR</a:t>
            </a:r>
          </a:p>
        </p:txBody>
      </p:sp>
      <p:sp>
        <p:nvSpPr>
          <p:cNvPr id="207" name="Line 15"/>
          <p:cNvSpPr>
            <a:spLocks noChangeShapeType="1"/>
          </p:cNvSpPr>
          <p:nvPr/>
        </p:nvSpPr>
        <p:spPr bwMode="auto">
          <a:xfrm>
            <a:off x="2372295" y="25733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" name="Line 16"/>
          <p:cNvSpPr>
            <a:spLocks noChangeShapeType="1"/>
          </p:cNvSpPr>
          <p:nvPr/>
        </p:nvSpPr>
        <p:spPr bwMode="auto">
          <a:xfrm>
            <a:off x="3947095" y="25733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Line 17"/>
          <p:cNvSpPr>
            <a:spLocks noChangeShapeType="1"/>
          </p:cNvSpPr>
          <p:nvPr/>
        </p:nvSpPr>
        <p:spPr bwMode="auto">
          <a:xfrm>
            <a:off x="4623370" y="49133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0" name="Group 18"/>
          <p:cNvGrpSpPr>
            <a:grpSpLocks/>
          </p:cNvGrpSpPr>
          <p:nvPr/>
        </p:nvGrpSpPr>
        <p:grpSpPr bwMode="auto">
          <a:xfrm>
            <a:off x="3002532" y="3159150"/>
            <a:ext cx="765175" cy="1484313"/>
            <a:chOff x="3135" y="2472"/>
            <a:chExt cx="454" cy="935"/>
          </a:xfrm>
        </p:grpSpPr>
        <p:grpSp>
          <p:nvGrpSpPr>
            <p:cNvPr id="211" name="Group 19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2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2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</a:p>
          </p:txBody>
        </p:sp>
      </p:grp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723257" y="3563963"/>
            <a:ext cx="404813" cy="809625"/>
            <a:chOff x="2030" y="2415"/>
            <a:chExt cx="341" cy="510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" name="Text Box 32"/>
          <p:cNvSpPr txBox="1">
            <a:spLocks noChangeArrowheads="1"/>
          </p:cNvSpPr>
          <p:nvPr/>
        </p:nvSpPr>
        <p:spPr bwMode="auto">
          <a:xfrm>
            <a:off x="2011932" y="306866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Line 33"/>
          <p:cNvSpPr>
            <a:spLocks noChangeShapeType="1"/>
          </p:cNvSpPr>
          <p:nvPr/>
        </p:nvSpPr>
        <p:spPr bwMode="auto">
          <a:xfrm flipH="1">
            <a:off x="2462782" y="36544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6" name="Group 34"/>
          <p:cNvGrpSpPr>
            <a:grpSpLocks/>
          </p:cNvGrpSpPr>
          <p:nvPr/>
        </p:nvGrpSpPr>
        <p:grpSpPr bwMode="auto">
          <a:xfrm>
            <a:off x="1742057" y="2754338"/>
            <a:ext cx="227013" cy="855662"/>
            <a:chOff x="895" y="1905"/>
            <a:chExt cx="143" cy="539"/>
          </a:xfrm>
        </p:grpSpPr>
        <p:sp>
          <p:nvSpPr>
            <p:cNvPr id="227" name="Line 3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8" name="Line 3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9" name="Line 37"/>
          <p:cNvSpPr>
            <a:spLocks noChangeShapeType="1"/>
          </p:cNvSpPr>
          <p:nvPr/>
        </p:nvSpPr>
        <p:spPr bwMode="auto">
          <a:xfrm flipV="1">
            <a:off x="4758307" y="27987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0" name="Group 38"/>
          <p:cNvGrpSpPr>
            <a:grpSpLocks/>
          </p:cNvGrpSpPr>
          <p:nvPr/>
        </p:nvGrpSpPr>
        <p:grpSpPr bwMode="auto">
          <a:xfrm>
            <a:off x="2732657" y="4011638"/>
            <a:ext cx="1530350" cy="1487487"/>
            <a:chOff x="1576" y="2924"/>
            <a:chExt cx="964" cy="937"/>
          </a:xfrm>
        </p:grpSpPr>
        <p:sp>
          <p:nvSpPr>
            <p:cNvPr id="231" name="Line 3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" name="Line 4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3" name="Line 4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4" name="Group 42"/>
          <p:cNvGrpSpPr>
            <a:grpSpLocks/>
          </p:cNvGrpSpPr>
          <p:nvPr/>
        </p:nvGrpSpPr>
        <p:grpSpPr bwMode="auto">
          <a:xfrm>
            <a:off x="3588320" y="4778400"/>
            <a:ext cx="493712" cy="719138"/>
            <a:chOff x="2115" y="3405"/>
            <a:chExt cx="311" cy="453"/>
          </a:xfrm>
        </p:grpSpPr>
        <p:sp>
          <p:nvSpPr>
            <p:cNvPr id="235" name="Line 4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" name="Line 4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" name="Group 45"/>
          <p:cNvGrpSpPr>
            <a:grpSpLocks/>
          </p:cNvGrpSpPr>
          <p:nvPr/>
        </p:nvGrpSpPr>
        <p:grpSpPr bwMode="auto">
          <a:xfrm>
            <a:off x="1381695" y="2795613"/>
            <a:ext cx="4725987" cy="2298700"/>
            <a:chOff x="725" y="2158"/>
            <a:chExt cx="2977" cy="1448"/>
          </a:xfrm>
        </p:grpSpPr>
        <p:sp>
          <p:nvSpPr>
            <p:cNvPr id="238" name="Line 4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4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0" name="Line 4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1" name="Text Box 49"/>
          <p:cNvSpPr txBox="1">
            <a:spLocks noChangeArrowheads="1"/>
          </p:cNvSpPr>
          <p:nvPr/>
        </p:nvSpPr>
        <p:spPr bwMode="auto">
          <a:xfrm>
            <a:off x="887982" y="54546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242" name="Line 50"/>
          <p:cNvSpPr>
            <a:spLocks noChangeShapeType="1"/>
          </p:cNvSpPr>
          <p:nvPr/>
        </p:nvSpPr>
        <p:spPr bwMode="auto">
          <a:xfrm flipH="1">
            <a:off x="1923032" y="5678513"/>
            <a:ext cx="2341563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" name="Line 51"/>
          <p:cNvSpPr>
            <a:spLocks noChangeShapeType="1"/>
          </p:cNvSpPr>
          <p:nvPr/>
        </p:nvSpPr>
        <p:spPr bwMode="auto">
          <a:xfrm flipV="1">
            <a:off x="1067370" y="2754338"/>
            <a:ext cx="0" cy="27003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4" name="Group 52"/>
          <p:cNvGrpSpPr>
            <a:grpSpLocks/>
          </p:cNvGrpSpPr>
          <p:nvPr/>
        </p:nvGrpSpPr>
        <p:grpSpPr bwMode="auto">
          <a:xfrm>
            <a:off x="5523482" y="1989163"/>
            <a:ext cx="1262063" cy="3870325"/>
            <a:chOff x="3333" y="1650"/>
            <a:chExt cx="795" cy="2438"/>
          </a:xfrm>
        </p:grpSpPr>
        <p:sp>
          <p:nvSpPr>
            <p:cNvPr id="245" name="Text Box 53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246" name="AutoShape 54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rgbClr val="FFFFFF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7" name="Text Box 55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248" name="AutoShape 56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rgbClr val="FFFFFF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9" name="Text Box 57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250" name="AutoShape 58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rgbClr val="FF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59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2" name="Group 60"/>
          <p:cNvGrpSpPr>
            <a:grpSpLocks/>
          </p:cNvGrpSpPr>
          <p:nvPr/>
        </p:nvGrpSpPr>
        <p:grpSpPr bwMode="auto">
          <a:xfrm>
            <a:off x="3721670" y="2838475"/>
            <a:ext cx="1755775" cy="2127250"/>
            <a:chOff x="2199" y="2185"/>
            <a:chExt cx="1106" cy="1340"/>
          </a:xfrm>
        </p:grpSpPr>
        <p:sp>
          <p:nvSpPr>
            <p:cNvPr id="253" name="Text Box 61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grpSp>
          <p:nvGrpSpPr>
            <p:cNvPr id="254" name="Group 62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256" name="Group 63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261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3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7" name="Text Box 68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58" name="Text Box 69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59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60" name="Text Box 71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255" name="Rectangle 72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5" name="Group 73"/>
          <p:cNvGrpSpPr>
            <a:grpSpLocks/>
          </p:cNvGrpSpPr>
          <p:nvPr/>
        </p:nvGrpSpPr>
        <p:grpSpPr bwMode="auto">
          <a:xfrm>
            <a:off x="6782370" y="1854225"/>
            <a:ext cx="1397000" cy="4049713"/>
            <a:chOff x="4127" y="1565"/>
            <a:chExt cx="880" cy="2551"/>
          </a:xfrm>
        </p:grpSpPr>
        <p:grpSp>
          <p:nvGrpSpPr>
            <p:cNvPr id="266" name="Group 74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268" name="Text Box 75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88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</a:p>
            </p:txBody>
          </p:sp>
          <p:grpSp>
            <p:nvGrpSpPr>
              <p:cNvPr id="269" name="Group 76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278" name="Rectangle 77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Line 78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0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1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2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0" name="Text Box 85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71" name="Text Box 86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72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73" name="Text Box 88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274" name="Text Box 89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275" name="Text Box 90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276" name="Text Box 91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277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</a:p>
            </p:txBody>
          </p:sp>
        </p:grpSp>
        <p:sp>
          <p:nvSpPr>
            <p:cNvPr id="267" name="Rectangle 93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" name="Rectangle 98"/>
          <p:cNvSpPr>
            <a:spLocks noChangeArrowheads="1"/>
          </p:cNvSpPr>
          <p:nvPr/>
        </p:nvSpPr>
        <p:spPr bwMode="auto">
          <a:xfrm>
            <a:off x="437132" y="1628800"/>
            <a:ext cx="7740650" cy="45450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35346" y="960173"/>
            <a:ext cx="8251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  <a:cs typeface="+mj-cs"/>
              </a:rPr>
              <a:t>计算机</a:t>
            </a:r>
            <a:r>
              <a:rPr lang="zh-CN" altLang="en-US" sz="2800" b="1" kern="0" dirty="0" smtClean="0">
                <a:solidFill>
                  <a:srgbClr val="0000CC"/>
                </a:solidFill>
                <a:latin typeface="Arial"/>
                <a:ea typeface="黑体" panose="02010609060101010101" pitchFamily="49" charset="-122"/>
                <a:cs typeface="+mj-cs"/>
              </a:rPr>
              <a:t>的五大部件是如何互连起来的呢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？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65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8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24" grpId="0" animBg="1"/>
      <p:bldP spid="225" grpId="0" animBg="1"/>
      <p:bldP spid="229" grpId="0" animBg="1"/>
      <p:bldP spid="241" grpId="0" animBg="1"/>
      <p:bldP spid="242" grpId="0" animBg="1"/>
      <p:bldP spid="243" grpId="0" animBg="1"/>
      <p:bldP spid="286" grpId="0" animBg="1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1.4.5 </a:t>
            </a:r>
            <a:r>
              <a:rPr lang="zh-CN" altLang="en-US" dirty="0" smtClean="0"/>
              <a:t>总线的概念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4" y="1716762"/>
            <a:ext cx="7877572" cy="50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3"/>
          <p:cNvGrpSpPr>
            <a:grpSpLocks/>
          </p:cNvGrpSpPr>
          <p:nvPr/>
        </p:nvGrpSpPr>
        <p:grpSpPr bwMode="auto">
          <a:xfrm>
            <a:off x="341313" y="1912193"/>
            <a:ext cx="4357687" cy="2322512"/>
            <a:chOff x="551" y="718"/>
            <a:chExt cx="1798" cy="1097"/>
          </a:xfrm>
        </p:grpSpPr>
        <p:sp>
          <p:nvSpPr>
            <p:cNvPr id="54327" name="AutoShape 4"/>
            <p:cNvSpPr>
              <a:spLocks noChangeArrowheads="1"/>
            </p:cNvSpPr>
            <p:nvPr/>
          </p:nvSpPr>
          <p:spPr bwMode="auto">
            <a:xfrm>
              <a:off x="1490" y="1514"/>
              <a:ext cx="717" cy="263"/>
            </a:xfrm>
            <a:prstGeom prst="leftRightArrow">
              <a:avLst>
                <a:gd name="adj1" fmla="val 50000"/>
                <a:gd name="adj2" fmla="val 54525"/>
              </a:avLst>
            </a:prstGeom>
            <a:solidFill>
              <a:srgbClr val="FED6D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8" name="Rectangle 5"/>
            <p:cNvSpPr>
              <a:spLocks noChangeArrowheads="1"/>
            </p:cNvSpPr>
            <p:nvPr/>
          </p:nvSpPr>
          <p:spPr bwMode="auto">
            <a:xfrm>
              <a:off x="1003" y="874"/>
              <a:ext cx="338" cy="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9" name="Rectangle 6"/>
            <p:cNvSpPr>
              <a:spLocks noChangeArrowheads="1"/>
            </p:cNvSpPr>
            <p:nvPr/>
          </p:nvSpPr>
          <p:spPr bwMode="auto">
            <a:xfrm>
              <a:off x="1003" y="949"/>
              <a:ext cx="338" cy="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0" name="Rectangle 7"/>
            <p:cNvSpPr>
              <a:spLocks noChangeArrowheads="1"/>
            </p:cNvSpPr>
            <p:nvPr/>
          </p:nvSpPr>
          <p:spPr bwMode="auto">
            <a:xfrm>
              <a:off x="1003" y="1025"/>
              <a:ext cx="338" cy="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1" name="Rectangle 8"/>
            <p:cNvSpPr>
              <a:spLocks noChangeArrowheads="1"/>
            </p:cNvSpPr>
            <p:nvPr/>
          </p:nvSpPr>
          <p:spPr bwMode="auto">
            <a:xfrm>
              <a:off x="1003" y="1100"/>
              <a:ext cx="338" cy="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1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32" name="Rectangle 9"/>
            <p:cNvSpPr>
              <a:spLocks noChangeArrowheads="1"/>
            </p:cNvSpPr>
            <p:nvPr/>
          </p:nvSpPr>
          <p:spPr bwMode="auto">
            <a:xfrm>
              <a:off x="1003" y="1175"/>
              <a:ext cx="338" cy="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3" name="AutoShape 10"/>
            <p:cNvSpPr>
              <a:spLocks noChangeArrowheads="1"/>
            </p:cNvSpPr>
            <p:nvPr/>
          </p:nvSpPr>
          <p:spPr bwMode="auto">
            <a:xfrm>
              <a:off x="1385" y="874"/>
              <a:ext cx="220" cy="188"/>
            </a:xfrm>
            <a:prstGeom prst="rightArrow">
              <a:avLst>
                <a:gd name="adj1" fmla="val 50000"/>
                <a:gd name="adj2" fmla="val 2925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4" name="AutoShape 11"/>
            <p:cNvSpPr>
              <a:spLocks noChangeArrowheads="1"/>
            </p:cNvSpPr>
            <p:nvPr/>
          </p:nvSpPr>
          <p:spPr bwMode="auto">
            <a:xfrm flipH="1">
              <a:off x="1341" y="1062"/>
              <a:ext cx="220" cy="188"/>
            </a:xfrm>
            <a:prstGeom prst="rightArrow">
              <a:avLst>
                <a:gd name="adj1" fmla="val 50000"/>
                <a:gd name="adj2" fmla="val 2925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5" name="Rectangle 12"/>
            <p:cNvSpPr>
              <a:spLocks noChangeArrowheads="1"/>
            </p:cNvSpPr>
            <p:nvPr/>
          </p:nvSpPr>
          <p:spPr bwMode="auto">
            <a:xfrm>
              <a:off x="1605" y="799"/>
              <a:ext cx="263" cy="5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4336" name="Text Box 13"/>
            <p:cNvSpPr txBox="1">
              <a:spLocks noChangeArrowheads="1"/>
            </p:cNvSpPr>
            <p:nvPr/>
          </p:nvSpPr>
          <p:spPr bwMode="auto">
            <a:xfrm>
              <a:off x="964" y="718"/>
              <a:ext cx="434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 dirty="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寄存器组</a:t>
              </a:r>
            </a:p>
          </p:txBody>
        </p:sp>
        <p:sp>
          <p:nvSpPr>
            <p:cNvPr id="54337" name="AutoShape 14"/>
            <p:cNvSpPr>
              <a:spLocks noChangeArrowheads="1"/>
            </p:cNvSpPr>
            <p:nvPr/>
          </p:nvSpPr>
          <p:spPr bwMode="auto">
            <a:xfrm>
              <a:off x="1040" y="1281"/>
              <a:ext cx="301" cy="226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38" name="Rectangle 15"/>
            <p:cNvSpPr>
              <a:spLocks noChangeArrowheads="1"/>
            </p:cNvSpPr>
            <p:nvPr/>
          </p:nvSpPr>
          <p:spPr bwMode="auto">
            <a:xfrm>
              <a:off x="551" y="1530"/>
              <a:ext cx="925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CPU</a:t>
              </a:r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总线接口</a:t>
              </a:r>
            </a:p>
          </p:txBody>
        </p:sp>
        <p:sp>
          <p:nvSpPr>
            <p:cNvPr id="54339" name="Text Box 16"/>
            <p:cNvSpPr txBox="1">
              <a:spLocks noChangeArrowheads="1"/>
            </p:cNvSpPr>
            <p:nvPr/>
          </p:nvSpPr>
          <p:spPr bwMode="auto">
            <a:xfrm>
              <a:off x="800" y="1068"/>
              <a:ext cx="249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70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R6</a:t>
              </a:r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0" name="Text Box 17"/>
            <p:cNvSpPr txBox="1">
              <a:spLocks noChangeArrowheads="1"/>
            </p:cNvSpPr>
            <p:nvPr/>
          </p:nvSpPr>
          <p:spPr bwMode="auto">
            <a:xfrm>
              <a:off x="1512" y="1566"/>
              <a:ext cx="83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CPU(</a:t>
              </a:r>
              <a:r>
                <a:rPr kumimoji="1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前端</a:t>
              </a:r>
              <a:r>
                <a:rPr kumimoji="1"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kumimoji="1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总线</a:t>
              </a:r>
            </a:p>
          </p:txBody>
        </p:sp>
      </p:grpSp>
      <p:grpSp>
        <p:nvGrpSpPr>
          <p:cNvPr id="558098" name="Group 18"/>
          <p:cNvGrpSpPr>
            <a:grpSpLocks/>
          </p:cNvGrpSpPr>
          <p:nvPr/>
        </p:nvGrpSpPr>
        <p:grpSpPr bwMode="auto">
          <a:xfrm>
            <a:off x="444500" y="4174380"/>
            <a:ext cx="7975600" cy="1614488"/>
            <a:chOff x="423" y="1835"/>
            <a:chExt cx="3594" cy="768"/>
          </a:xfrm>
        </p:grpSpPr>
        <p:sp>
          <p:nvSpPr>
            <p:cNvPr id="54310" name="AutoShape 19"/>
            <p:cNvSpPr>
              <a:spLocks noChangeArrowheads="1"/>
            </p:cNvSpPr>
            <p:nvPr/>
          </p:nvSpPr>
          <p:spPr bwMode="auto">
            <a:xfrm>
              <a:off x="2305" y="1835"/>
              <a:ext cx="244" cy="339"/>
            </a:xfrm>
            <a:prstGeom prst="upArrow">
              <a:avLst>
                <a:gd name="adj1" fmla="val 36667"/>
                <a:gd name="adj2" fmla="val 45025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1" name="AutoShape 20"/>
            <p:cNvSpPr>
              <a:spLocks noChangeArrowheads="1"/>
            </p:cNvSpPr>
            <p:nvPr/>
          </p:nvSpPr>
          <p:spPr bwMode="auto">
            <a:xfrm flipV="1">
              <a:off x="2850" y="2199"/>
              <a:ext cx="245" cy="339"/>
            </a:xfrm>
            <a:prstGeom prst="upArrow">
              <a:avLst>
                <a:gd name="adj1" fmla="val 36667"/>
                <a:gd name="adj2" fmla="val 4484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2" name="AutoShape 21"/>
            <p:cNvSpPr>
              <a:spLocks noChangeArrowheads="1"/>
            </p:cNvSpPr>
            <p:nvPr/>
          </p:nvSpPr>
          <p:spPr bwMode="auto">
            <a:xfrm flipV="1">
              <a:off x="1699" y="2199"/>
              <a:ext cx="245" cy="339"/>
            </a:xfrm>
            <a:prstGeom prst="upArrow">
              <a:avLst>
                <a:gd name="adj1" fmla="val 36667"/>
                <a:gd name="adj2" fmla="val 4484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3" name="AutoShape 22"/>
            <p:cNvSpPr>
              <a:spLocks noChangeArrowheads="1"/>
            </p:cNvSpPr>
            <p:nvPr/>
          </p:nvSpPr>
          <p:spPr bwMode="auto">
            <a:xfrm flipV="1">
              <a:off x="871" y="2199"/>
              <a:ext cx="245" cy="339"/>
            </a:xfrm>
            <a:prstGeom prst="upArrow">
              <a:avLst>
                <a:gd name="adj1" fmla="val 36667"/>
                <a:gd name="adj2" fmla="val 4484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4" name="AutoShape 23"/>
            <p:cNvSpPr>
              <a:spLocks noChangeArrowheads="1"/>
            </p:cNvSpPr>
            <p:nvPr/>
          </p:nvSpPr>
          <p:spPr bwMode="auto">
            <a:xfrm>
              <a:off x="423" y="2063"/>
              <a:ext cx="3594" cy="266"/>
            </a:xfrm>
            <a:prstGeom prst="leftRightArrow">
              <a:avLst>
                <a:gd name="adj1" fmla="val 48611"/>
                <a:gd name="adj2" fmla="val 69808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5" name="Rectangle 24"/>
            <p:cNvSpPr>
              <a:spLocks noChangeArrowheads="1"/>
            </p:cNvSpPr>
            <p:nvPr/>
          </p:nvSpPr>
          <p:spPr bwMode="auto">
            <a:xfrm>
              <a:off x="955" y="2176"/>
              <a:ext cx="82" cy="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6" name="Rectangle 25"/>
            <p:cNvSpPr>
              <a:spLocks noChangeArrowheads="1"/>
            </p:cNvSpPr>
            <p:nvPr/>
          </p:nvSpPr>
          <p:spPr bwMode="auto">
            <a:xfrm>
              <a:off x="1783" y="2171"/>
              <a:ext cx="82" cy="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7" name="Rectangle 26"/>
            <p:cNvSpPr>
              <a:spLocks noChangeArrowheads="1"/>
            </p:cNvSpPr>
            <p:nvPr/>
          </p:nvSpPr>
          <p:spPr bwMode="auto">
            <a:xfrm>
              <a:off x="2935" y="2167"/>
              <a:ext cx="80" cy="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18" name="Text Box 27"/>
            <p:cNvSpPr txBox="1">
              <a:spLocks noChangeArrowheads="1"/>
            </p:cNvSpPr>
            <p:nvPr/>
          </p:nvSpPr>
          <p:spPr bwMode="auto">
            <a:xfrm>
              <a:off x="1403" y="2116"/>
              <a:ext cx="43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I/O </a:t>
              </a:r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54319" name="Rectangle 28"/>
            <p:cNvSpPr>
              <a:spLocks noChangeArrowheads="1"/>
            </p:cNvSpPr>
            <p:nvPr/>
          </p:nvSpPr>
          <p:spPr bwMode="auto">
            <a:xfrm>
              <a:off x="2387" y="2136"/>
              <a:ext cx="80" cy="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0" name="Rectangle 29"/>
            <p:cNvSpPr>
              <a:spLocks noChangeArrowheads="1"/>
            </p:cNvSpPr>
            <p:nvPr/>
          </p:nvSpPr>
          <p:spPr bwMode="auto">
            <a:xfrm>
              <a:off x="3321" y="2098"/>
              <a:ext cx="63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1" name="Rectangle 30"/>
            <p:cNvSpPr>
              <a:spLocks noChangeArrowheads="1"/>
            </p:cNvSpPr>
            <p:nvPr/>
          </p:nvSpPr>
          <p:spPr bwMode="auto">
            <a:xfrm>
              <a:off x="3471" y="2098"/>
              <a:ext cx="63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2" name="Rectangle 31"/>
            <p:cNvSpPr>
              <a:spLocks noChangeArrowheads="1"/>
            </p:cNvSpPr>
            <p:nvPr/>
          </p:nvSpPr>
          <p:spPr bwMode="auto">
            <a:xfrm>
              <a:off x="3622" y="2098"/>
              <a:ext cx="63" cy="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323" name="Text Box 32"/>
            <p:cNvSpPr txBox="1">
              <a:spLocks noChangeArrowheads="1"/>
            </p:cNvSpPr>
            <p:nvPr/>
          </p:nvSpPr>
          <p:spPr bwMode="auto">
            <a:xfrm>
              <a:off x="3326" y="2314"/>
              <a:ext cx="57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主板扩展槽</a:t>
              </a:r>
            </a:p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PCI</a:t>
              </a:r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54324" name="Rectangle 33"/>
            <p:cNvSpPr>
              <a:spLocks noChangeArrowheads="1"/>
            </p:cNvSpPr>
            <p:nvPr/>
          </p:nvSpPr>
          <p:spPr bwMode="auto">
            <a:xfrm>
              <a:off x="2205" y="2050"/>
              <a:ext cx="449" cy="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5" name="Text Box 34"/>
            <p:cNvSpPr txBox="1">
              <a:spLocks noChangeArrowheads="1"/>
            </p:cNvSpPr>
            <p:nvPr/>
          </p:nvSpPr>
          <p:spPr bwMode="auto">
            <a:xfrm>
              <a:off x="2195" y="2090"/>
              <a:ext cx="47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南桥芯片</a:t>
              </a:r>
            </a:p>
          </p:txBody>
        </p:sp>
        <p:sp>
          <p:nvSpPr>
            <p:cNvPr id="54326" name="Text Box 35"/>
            <p:cNvSpPr txBox="1">
              <a:spLocks noChangeArrowheads="1"/>
            </p:cNvSpPr>
            <p:nvPr/>
          </p:nvSpPr>
          <p:spPr bwMode="auto">
            <a:xfrm>
              <a:off x="2826" y="2116"/>
              <a:ext cx="43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I/O </a:t>
              </a:r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总线</a:t>
              </a:r>
            </a:p>
          </p:txBody>
        </p:sp>
      </p:grpSp>
      <p:grpSp>
        <p:nvGrpSpPr>
          <p:cNvPr id="558116" name="Group 36"/>
          <p:cNvGrpSpPr>
            <a:grpSpLocks/>
          </p:cNvGrpSpPr>
          <p:nvPr/>
        </p:nvGrpSpPr>
        <p:grpSpPr bwMode="auto">
          <a:xfrm>
            <a:off x="1071563" y="5660280"/>
            <a:ext cx="7554912" cy="1081088"/>
            <a:chOff x="619" y="2547"/>
            <a:chExt cx="3396" cy="534"/>
          </a:xfrm>
        </p:grpSpPr>
        <p:sp>
          <p:nvSpPr>
            <p:cNvPr id="54291" name="Rectangle 37"/>
            <p:cNvSpPr>
              <a:spLocks noChangeArrowheads="1"/>
            </p:cNvSpPr>
            <p:nvPr/>
          </p:nvSpPr>
          <p:spPr bwMode="auto">
            <a:xfrm>
              <a:off x="2684" y="2547"/>
              <a:ext cx="557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54292" name="Rectangle 38"/>
            <p:cNvSpPr>
              <a:spLocks noChangeArrowheads="1"/>
            </p:cNvSpPr>
            <p:nvPr/>
          </p:nvSpPr>
          <p:spPr bwMode="auto">
            <a:xfrm>
              <a:off x="1492" y="2547"/>
              <a:ext cx="640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以太网卡</a:t>
              </a:r>
            </a:p>
          </p:txBody>
        </p:sp>
        <p:sp>
          <p:nvSpPr>
            <p:cNvPr id="54293" name="Rectangle 39"/>
            <p:cNvSpPr>
              <a:spLocks noChangeArrowheads="1"/>
            </p:cNvSpPr>
            <p:nvPr/>
          </p:nvSpPr>
          <p:spPr bwMode="auto">
            <a:xfrm>
              <a:off x="658" y="2547"/>
              <a:ext cx="652" cy="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USB</a:t>
              </a:r>
            </a:p>
            <a:p>
              <a:pPr algn="ctr"/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控制器和接口</a:t>
              </a:r>
            </a:p>
          </p:txBody>
        </p:sp>
        <p:grpSp>
          <p:nvGrpSpPr>
            <p:cNvPr id="54294" name="Group 40"/>
            <p:cNvGrpSpPr>
              <a:grpSpLocks/>
            </p:cNvGrpSpPr>
            <p:nvPr/>
          </p:nvGrpSpPr>
          <p:grpSpPr bwMode="auto">
            <a:xfrm>
              <a:off x="814" y="2813"/>
              <a:ext cx="377" cy="89"/>
              <a:chOff x="1039" y="3588"/>
              <a:chExt cx="480" cy="192"/>
            </a:xfrm>
          </p:grpSpPr>
          <p:sp>
            <p:nvSpPr>
              <p:cNvPr id="54308" name="Line 41"/>
              <p:cNvSpPr>
                <a:spLocks noChangeShapeType="1"/>
              </p:cNvSpPr>
              <p:nvPr/>
            </p:nvSpPr>
            <p:spPr bwMode="auto">
              <a:xfrm>
                <a:off x="1039" y="35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9" name="Line 42"/>
              <p:cNvSpPr>
                <a:spLocks noChangeShapeType="1"/>
              </p:cNvSpPr>
              <p:nvPr/>
            </p:nvSpPr>
            <p:spPr bwMode="auto">
              <a:xfrm>
                <a:off x="1519" y="35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Text Box 43"/>
            <p:cNvSpPr txBox="1">
              <a:spLocks noChangeArrowheads="1"/>
            </p:cNvSpPr>
            <p:nvPr/>
          </p:nvSpPr>
          <p:spPr bwMode="auto">
            <a:xfrm>
              <a:off x="619" y="2877"/>
              <a:ext cx="37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鼠标器</a:t>
              </a:r>
            </a:p>
          </p:txBody>
        </p:sp>
        <p:sp>
          <p:nvSpPr>
            <p:cNvPr id="54296" name="Text Box 44"/>
            <p:cNvSpPr txBox="1">
              <a:spLocks noChangeArrowheads="1"/>
            </p:cNvSpPr>
            <p:nvPr/>
          </p:nvSpPr>
          <p:spPr bwMode="auto">
            <a:xfrm>
              <a:off x="1064" y="2883"/>
              <a:ext cx="27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键盘</a:t>
              </a:r>
            </a:p>
          </p:txBody>
        </p:sp>
        <p:sp>
          <p:nvSpPr>
            <p:cNvPr id="54297" name="Line 45"/>
            <p:cNvSpPr>
              <a:spLocks noChangeShapeType="1"/>
            </p:cNvSpPr>
            <p:nvPr/>
          </p:nvSpPr>
          <p:spPr bwMode="auto">
            <a:xfrm>
              <a:off x="1830" y="2813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Text Box 46"/>
            <p:cNvSpPr txBox="1">
              <a:spLocks noChangeArrowheads="1"/>
            </p:cNvSpPr>
            <p:nvPr/>
          </p:nvSpPr>
          <p:spPr bwMode="auto">
            <a:xfrm>
              <a:off x="1677" y="2847"/>
              <a:ext cx="30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网线</a:t>
              </a:r>
            </a:p>
          </p:txBody>
        </p:sp>
        <p:sp>
          <p:nvSpPr>
            <p:cNvPr id="54299" name="Line 47"/>
            <p:cNvSpPr>
              <a:spLocks noChangeShapeType="1"/>
            </p:cNvSpPr>
            <p:nvPr/>
          </p:nvSpPr>
          <p:spPr bwMode="auto">
            <a:xfrm rot="10800000">
              <a:off x="3130" y="2796"/>
              <a:ext cx="0" cy="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AutoShape 48"/>
            <p:cNvSpPr>
              <a:spLocks noChangeArrowheads="1"/>
            </p:cNvSpPr>
            <p:nvPr/>
          </p:nvSpPr>
          <p:spPr bwMode="auto">
            <a:xfrm>
              <a:off x="2988" y="2885"/>
              <a:ext cx="301" cy="19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disk</a:t>
              </a:r>
            </a:p>
          </p:txBody>
        </p:sp>
        <p:sp>
          <p:nvSpPr>
            <p:cNvPr id="54301" name="Text Box 49"/>
            <p:cNvSpPr txBox="1">
              <a:spLocks noChangeArrowheads="1"/>
            </p:cNvSpPr>
            <p:nvPr/>
          </p:nvSpPr>
          <p:spPr bwMode="auto">
            <a:xfrm>
              <a:off x="3324" y="2663"/>
              <a:ext cx="293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声卡</a:t>
              </a:r>
            </a:p>
          </p:txBody>
        </p:sp>
        <p:sp>
          <p:nvSpPr>
            <p:cNvPr id="54302" name="Text Box 50"/>
            <p:cNvSpPr txBox="1">
              <a:spLocks noChangeArrowheads="1"/>
            </p:cNvSpPr>
            <p:nvPr/>
          </p:nvSpPr>
          <p:spPr bwMode="auto">
            <a:xfrm>
              <a:off x="3640" y="2663"/>
              <a:ext cx="37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视频卡</a:t>
              </a:r>
            </a:p>
          </p:txBody>
        </p:sp>
        <p:grpSp>
          <p:nvGrpSpPr>
            <p:cNvPr id="54303" name="Group 51"/>
            <p:cNvGrpSpPr>
              <a:grpSpLocks/>
            </p:cNvGrpSpPr>
            <p:nvPr/>
          </p:nvGrpSpPr>
          <p:grpSpPr bwMode="auto">
            <a:xfrm>
              <a:off x="3510" y="2582"/>
              <a:ext cx="259" cy="106"/>
              <a:chOff x="1039" y="3588"/>
              <a:chExt cx="480" cy="192"/>
            </a:xfrm>
          </p:grpSpPr>
          <p:sp>
            <p:nvSpPr>
              <p:cNvPr id="54306" name="Line 52"/>
              <p:cNvSpPr>
                <a:spLocks noChangeShapeType="1"/>
              </p:cNvSpPr>
              <p:nvPr/>
            </p:nvSpPr>
            <p:spPr bwMode="auto">
              <a:xfrm>
                <a:off x="1039" y="35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53"/>
              <p:cNvSpPr>
                <a:spLocks noChangeShapeType="1"/>
              </p:cNvSpPr>
              <p:nvPr/>
            </p:nvSpPr>
            <p:spPr bwMode="auto">
              <a:xfrm>
                <a:off x="1519" y="35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4" name="Line 54"/>
            <p:cNvSpPr>
              <a:spLocks noChangeShapeType="1"/>
            </p:cNvSpPr>
            <p:nvPr/>
          </p:nvSpPr>
          <p:spPr bwMode="auto">
            <a:xfrm rot="10800000">
              <a:off x="2792" y="2796"/>
              <a:ext cx="0" cy="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AutoShape 55"/>
            <p:cNvSpPr>
              <a:spLocks noChangeArrowheads="1"/>
            </p:cNvSpPr>
            <p:nvPr/>
          </p:nvSpPr>
          <p:spPr bwMode="auto">
            <a:xfrm>
              <a:off x="2650" y="2885"/>
              <a:ext cx="301" cy="19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光驱</a:t>
              </a:r>
            </a:p>
          </p:txBody>
        </p:sp>
      </p:grpSp>
      <p:grpSp>
        <p:nvGrpSpPr>
          <p:cNvPr id="558136" name="Group 56"/>
          <p:cNvGrpSpPr>
            <a:grpSpLocks/>
          </p:cNvGrpSpPr>
          <p:nvPr/>
        </p:nvGrpSpPr>
        <p:grpSpPr bwMode="auto">
          <a:xfrm>
            <a:off x="4298950" y="2737693"/>
            <a:ext cx="4297363" cy="1592262"/>
            <a:chOff x="2187" y="1104"/>
            <a:chExt cx="1820" cy="786"/>
          </a:xfrm>
        </p:grpSpPr>
        <p:sp>
          <p:nvSpPr>
            <p:cNvPr id="54279" name="AutoShape 57"/>
            <p:cNvSpPr>
              <a:spLocks noChangeArrowheads="1"/>
            </p:cNvSpPr>
            <p:nvPr/>
          </p:nvSpPr>
          <p:spPr bwMode="auto">
            <a:xfrm>
              <a:off x="2661" y="1514"/>
              <a:ext cx="737" cy="263"/>
            </a:xfrm>
            <a:prstGeom prst="leftRightArrow">
              <a:avLst>
                <a:gd name="adj1" fmla="val 50000"/>
                <a:gd name="adj2" fmla="val 56046"/>
              </a:avLst>
            </a:prstGeom>
            <a:solidFill>
              <a:srgbClr val="C4FCF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Rectangle 58"/>
            <p:cNvSpPr>
              <a:spLocks noChangeArrowheads="1"/>
            </p:cNvSpPr>
            <p:nvPr/>
          </p:nvSpPr>
          <p:spPr bwMode="auto">
            <a:xfrm>
              <a:off x="2209" y="1529"/>
              <a:ext cx="449" cy="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Rectangle 59"/>
            <p:cNvSpPr>
              <a:spLocks noChangeArrowheads="1"/>
            </p:cNvSpPr>
            <p:nvPr/>
          </p:nvSpPr>
          <p:spPr bwMode="auto">
            <a:xfrm>
              <a:off x="3414" y="1438"/>
              <a:ext cx="449" cy="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Text Box 60"/>
            <p:cNvSpPr txBox="1">
              <a:spLocks noChangeArrowheads="1"/>
            </p:cNvSpPr>
            <p:nvPr/>
          </p:nvSpPr>
          <p:spPr bwMode="auto">
            <a:xfrm>
              <a:off x="3325" y="1276"/>
              <a:ext cx="67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D1390F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主存储器</a:t>
              </a:r>
            </a:p>
          </p:txBody>
        </p:sp>
        <p:sp>
          <p:nvSpPr>
            <p:cNvPr id="54283" name="Text Box 61"/>
            <p:cNvSpPr txBox="1">
              <a:spLocks noChangeArrowheads="1"/>
            </p:cNvSpPr>
            <p:nvPr/>
          </p:nvSpPr>
          <p:spPr bwMode="auto">
            <a:xfrm>
              <a:off x="3871" y="1368"/>
              <a:ext cx="12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84" name="Text Box 62"/>
            <p:cNvSpPr txBox="1">
              <a:spLocks noChangeArrowheads="1"/>
            </p:cNvSpPr>
            <p:nvPr/>
          </p:nvSpPr>
          <p:spPr bwMode="auto">
            <a:xfrm>
              <a:off x="3865" y="1617"/>
              <a:ext cx="14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4285" name="Text Box 63"/>
            <p:cNvSpPr txBox="1">
              <a:spLocks noChangeArrowheads="1"/>
            </p:cNvSpPr>
            <p:nvPr/>
          </p:nvSpPr>
          <p:spPr bwMode="auto">
            <a:xfrm>
              <a:off x="2187" y="1567"/>
              <a:ext cx="49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7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北桥芯片</a:t>
              </a:r>
            </a:p>
          </p:txBody>
        </p:sp>
        <p:sp>
          <p:nvSpPr>
            <p:cNvPr id="54286" name="Rectangle 64"/>
            <p:cNvSpPr>
              <a:spLocks noChangeArrowheads="1"/>
            </p:cNvSpPr>
            <p:nvPr/>
          </p:nvSpPr>
          <p:spPr bwMode="auto">
            <a:xfrm>
              <a:off x="3414" y="1636"/>
              <a:ext cx="449" cy="1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CN" altLang="en-US" sz="17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Rectangle 65"/>
            <p:cNvSpPr>
              <a:spLocks noChangeArrowheads="1"/>
            </p:cNvSpPr>
            <p:nvPr/>
          </p:nvSpPr>
          <p:spPr bwMode="auto">
            <a:xfrm>
              <a:off x="3450" y="1619"/>
              <a:ext cx="338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83" tIns="45046" rIns="90083" bIns="45046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1000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Text Box 66"/>
            <p:cNvSpPr txBox="1">
              <a:spLocks noChangeArrowheads="1"/>
            </p:cNvSpPr>
            <p:nvPr/>
          </p:nvSpPr>
          <p:spPr bwMode="auto">
            <a:xfrm>
              <a:off x="2720" y="1547"/>
              <a:ext cx="62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83" tIns="45046" rIns="90083" bIns="45046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存储器总线</a:t>
              </a:r>
            </a:p>
          </p:txBody>
        </p:sp>
        <p:sp>
          <p:nvSpPr>
            <p:cNvPr id="54289" name="AutoShape 67"/>
            <p:cNvSpPr>
              <a:spLocks noChangeArrowheads="1"/>
            </p:cNvSpPr>
            <p:nvPr/>
          </p:nvSpPr>
          <p:spPr bwMode="auto">
            <a:xfrm>
              <a:off x="2349" y="1308"/>
              <a:ext cx="159" cy="204"/>
            </a:xfrm>
            <a:prstGeom prst="upDownArrow">
              <a:avLst>
                <a:gd name="adj1" fmla="val 50000"/>
                <a:gd name="adj2" fmla="val 25660"/>
              </a:avLst>
            </a:prstGeom>
            <a:solidFill>
              <a:srgbClr val="00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0" name="Rectangle 68"/>
            <p:cNvSpPr>
              <a:spLocks noChangeArrowheads="1"/>
            </p:cNvSpPr>
            <p:nvPr/>
          </p:nvSpPr>
          <p:spPr bwMode="auto">
            <a:xfrm>
              <a:off x="2235" y="1104"/>
              <a:ext cx="386" cy="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kumimoji="1"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显卡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计算机系统的硬件组成</a:t>
            </a: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1.4.5 </a:t>
            </a:r>
            <a:r>
              <a:rPr lang="zh-CN" altLang="en-US" dirty="0" smtClean="0"/>
              <a:t>总线的概念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05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计算机系统</a:t>
            </a:r>
            <a:r>
              <a:rPr lang="zh-CN" altLang="en-US" dirty="0"/>
              <a:t>的硬件组成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现代计算机的结构模型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94" name="Text Box 2"/>
          <p:cNvSpPr txBox="1">
            <a:spLocks noChangeArrowheads="1"/>
          </p:cNvSpPr>
          <p:nvPr/>
        </p:nvSpPr>
        <p:spPr bwMode="auto">
          <a:xfrm>
            <a:off x="887982" y="230348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控制器</a:t>
            </a:r>
          </a:p>
        </p:txBody>
      </p:sp>
      <p:grpSp>
        <p:nvGrpSpPr>
          <p:cNvPr id="195" name="Group 3"/>
          <p:cNvGrpSpPr>
            <a:grpSpLocks/>
          </p:cNvGrpSpPr>
          <p:nvPr/>
        </p:nvGrpSpPr>
        <p:grpSpPr bwMode="auto">
          <a:xfrm>
            <a:off x="572070" y="1898675"/>
            <a:ext cx="4949825" cy="4186238"/>
            <a:chOff x="215" y="1026"/>
            <a:chExt cx="3118" cy="2637"/>
          </a:xfrm>
        </p:grpSpPr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215" y="1026"/>
              <a:ext cx="3118" cy="2637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5"/>
            <p:cNvSpPr txBox="1">
              <a:spLocks noChangeArrowheads="1"/>
            </p:cNvSpPr>
            <p:nvPr/>
          </p:nvSpPr>
          <p:spPr bwMode="auto">
            <a:xfrm>
              <a:off x="414" y="102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</p:grpSp>
      <p:sp>
        <p:nvSpPr>
          <p:cNvPr id="198" name="Text Box 6"/>
          <p:cNvSpPr txBox="1">
            <a:spLocks noChangeArrowheads="1"/>
          </p:cNvSpPr>
          <p:nvPr/>
        </p:nvSpPr>
        <p:spPr bwMode="auto">
          <a:xfrm>
            <a:off x="2912045" y="23939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PC</a:t>
            </a:r>
          </a:p>
        </p:txBody>
      </p:sp>
      <p:grpSp>
        <p:nvGrpSpPr>
          <p:cNvPr id="199" name="Group 7"/>
          <p:cNvGrpSpPr>
            <a:grpSpLocks/>
          </p:cNvGrpSpPr>
          <p:nvPr/>
        </p:nvGrpSpPr>
        <p:grpSpPr bwMode="auto">
          <a:xfrm>
            <a:off x="8223820" y="2798788"/>
            <a:ext cx="1028700" cy="831850"/>
            <a:chOff x="5035" y="1579"/>
            <a:chExt cx="648" cy="524"/>
          </a:xfrm>
        </p:grpSpPr>
        <p:sp>
          <p:nvSpPr>
            <p:cNvPr id="200" name="Text Box 8"/>
            <p:cNvSpPr txBox="1">
              <a:spLocks noChangeArrowheads="1"/>
            </p:cNvSpPr>
            <p:nvPr/>
          </p:nvSpPr>
          <p:spPr bwMode="auto">
            <a:xfrm>
              <a:off x="5261" y="1579"/>
              <a:ext cx="422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1" name="AutoShape 9"/>
            <p:cNvSpPr>
              <a:spLocks noChangeArrowheads="1"/>
            </p:cNvSpPr>
            <p:nvPr/>
          </p:nvSpPr>
          <p:spPr bwMode="auto">
            <a:xfrm>
              <a:off x="5035" y="1791"/>
              <a:ext cx="199" cy="141"/>
            </a:xfrm>
            <a:prstGeom prst="leftRightArrow">
              <a:avLst>
                <a:gd name="adj1" fmla="val 50000"/>
                <a:gd name="adj2" fmla="val 28227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2" name="Group 10"/>
          <p:cNvGrpSpPr>
            <a:grpSpLocks/>
          </p:cNvGrpSpPr>
          <p:nvPr/>
        </p:nvGrpSpPr>
        <p:grpSpPr bwMode="auto">
          <a:xfrm>
            <a:off x="8222232" y="4103713"/>
            <a:ext cx="990600" cy="831850"/>
            <a:chOff x="5034" y="2415"/>
            <a:chExt cx="624" cy="524"/>
          </a:xfrm>
        </p:grpSpPr>
        <p:sp>
          <p:nvSpPr>
            <p:cNvPr id="203" name="Text Box 11"/>
            <p:cNvSpPr txBox="1">
              <a:spLocks noChangeArrowheads="1"/>
            </p:cNvSpPr>
            <p:nvPr/>
          </p:nvSpPr>
          <p:spPr bwMode="auto">
            <a:xfrm>
              <a:off x="5261" y="2415"/>
              <a:ext cx="397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04" name="AutoShape 12"/>
            <p:cNvSpPr>
              <a:spLocks noChangeArrowheads="1"/>
            </p:cNvSpPr>
            <p:nvPr/>
          </p:nvSpPr>
          <p:spPr bwMode="auto">
            <a:xfrm>
              <a:off x="5034" y="2614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" name="Text Box 13"/>
          <p:cNvSpPr txBox="1">
            <a:spLocks noChangeArrowheads="1"/>
          </p:cNvSpPr>
          <p:nvPr/>
        </p:nvSpPr>
        <p:spPr bwMode="auto">
          <a:xfrm>
            <a:off x="4216970" y="2393975"/>
            <a:ext cx="107950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MAR</a:t>
            </a:r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4263007" y="540863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MDR</a:t>
            </a:r>
          </a:p>
        </p:txBody>
      </p:sp>
      <p:sp>
        <p:nvSpPr>
          <p:cNvPr id="207" name="Line 15"/>
          <p:cNvSpPr>
            <a:spLocks noChangeShapeType="1"/>
          </p:cNvSpPr>
          <p:nvPr/>
        </p:nvSpPr>
        <p:spPr bwMode="auto">
          <a:xfrm>
            <a:off x="2372295" y="25733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" name="Line 16"/>
          <p:cNvSpPr>
            <a:spLocks noChangeShapeType="1"/>
          </p:cNvSpPr>
          <p:nvPr/>
        </p:nvSpPr>
        <p:spPr bwMode="auto">
          <a:xfrm>
            <a:off x="3947095" y="25733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Line 17"/>
          <p:cNvSpPr>
            <a:spLocks noChangeShapeType="1"/>
          </p:cNvSpPr>
          <p:nvPr/>
        </p:nvSpPr>
        <p:spPr bwMode="auto">
          <a:xfrm>
            <a:off x="4623370" y="49133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0" name="Group 18"/>
          <p:cNvGrpSpPr>
            <a:grpSpLocks/>
          </p:cNvGrpSpPr>
          <p:nvPr/>
        </p:nvGrpSpPr>
        <p:grpSpPr bwMode="auto">
          <a:xfrm>
            <a:off x="3002532" y="3159150"/>
            <a:ext cx="765175" cy="1484313"/>
            <a:chOff x="3135" y="2472"/>
            <a:chExt cx="454" cy="935"/>
          </a:xfrm>
        </p:grpSpPr>
        <p:grpSp>
          <p:nvGrpSpPr>
            <p:cNvPr id="211" name="Group 19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2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2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</a:p>
          </p:txBody>
        </p:sp>
      </p:grp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723257" y="3563963"/>
            <a:ext cx="404813" cy="809625"/>
            <a:chOff x="2030" y="2415"/>
            <a:chExt cx="341" cy="510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" name="Text Box 32"/>
          <p:cNvSpPr txBox="1">
            <a:spLocks noChangeArrowheads="1"/>
          </p:cNvSpPr>
          <p:nvPr/>
        </p:nvSpPr>
        <p:spPr bwMode="auto">
          <a:xfrm>
            <a:off x="2011932" y="306866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Line 33"/>
          <p:cNvSpPr>
            <a:spLocks noChangeShapeType="1"/>
          </p:cNvSpPr>
          <p:nvPr/>
        </p:nvSpPr>
        <p:spPr bwMode="auto">
          <a:xfrm flipH="1">
            <a:off x="2462782" y="36544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6" name="Group 34"/>
          <p:cNvGrpSpPr>
            <a:grpSpLocks/>
          </p:cNvGrpSpPr>
          <p:nvPr/>
        </p:nvGrpSpPr>
        <p:grpSpPr bwMode="auto">
          <a:xfrm>
            <a:off x="1742057" y="2754338"/>
            <a:ext cx="227013" cy="855662"/>
            <a:chOff x="895" y="1905"/>
            <a:chExt cx="143" cy="539"/>
          </a:xfrm>
        </p:grpSpPr>
        <p:sp>
          <p:nvSpPr>
            <p:cNvPr id="227" name="Line 3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8" name="Line 3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9" name="Line 37"/>
          <p:cNvSpPr>
            <a:spLocks noChangeShapeType="1"/>
          </p:cNvSpPr>
          <p:nvPr/>
        </p:nvSpPr>
        <p:spPr bwMode="auto">
          <a:xfrm flipV="1">
            <a:off x="4758307" y="27987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0" name="Group 38"/>
          <p:cNvGrpSpPr>
            <a:grpSpLocks/>
          </p:cNvGrpSpPr>
          <p:nvPr/>
        </p:nvGrpSpPr>
        <p:grpSpPr bwMode="auto">
          <a:xfrm>
            <a:off x="2732657" y="4011638"/>
            <a:ext cx="1530350" cy="1487487"/>
            <a:chOff x="1576" y="2924"/>
            <a:chExt cx="964" cy="937"/>
          </a:xfrm>
        </p:grpSpPr>
        <p:sp>
          <p:nvSpPr>
            <p:cNvPr id="231" name="Line 3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" name="Line 4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3" name="Line 4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4" name="Group 42"/>
          <p:cNvGrpSpPr>
            <a:grpSpLocks/>
          </p:cNvGrpSpPr>
          <p:nvPr/>
        </p:nvGrpSpPr>
        <p:grpSpPr bwMode="auto">
          <a:xfrm>
            <a:off x="3588320" y="4778400"/>
            <a:ext cx="493712" cy="719138"/>
            <a:chOff x="2115" y="3405"/>
            <a:chExt cx="311" cy="453"/>
          </a:xfrm>
        </p:grpSpPr>
        <p:sp>
          <p:nvSpPr>
            <p:cNvPr id="235" name="Line 4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" name="Line 4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" name="Group 45"/>
          <p:cNvGrpSpPr>
            <a:grpSpLocks/>
          </p:cNvGrpSpPr>
          <p:nvPr/>
        </p:nvGrpSpPr>
        <p:grpSpPr bwMode="auto">
          <a:xfrm>
            <a:off x="1381695" y="2795613"/>
            <a:ext cx="4725987" cy="2298700"/>
            <a:chOff x="725" y="2158"/>
            <a:chExt cx="2977" cy="1448"/>
          </a:xfrm>
        </p:grpSpPr>
        <p:sp>
          <p:nvSpPr>
            <p:cNvPr id="238" name="Line 4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4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0" name="Line 4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1" name="Text Box 49"/>
          <p:cNvSpPr txBox="1">
            <a:spLocks noChangeArrowheads="1"/>
          </p:cNvSpPr>
          <p:nvPr/>
        </p:nvSpPr>
        <p:spPr bwMode="auto">
          <a:xfrm>
            <a:off x="887982" y="54546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242" name="Line 50"/>
          <p:cNvSpPr>
            <a:spLocks noChangeShapeType="1"/>
          </p:cNvSpPr>
          <p:nvPr/>
        </p:nvSpPr>
        <p:spPr bwMode="auto">
          <a:xfrm flipH="1">
            <a:off x="1923032" y="5678513"/>
            <a:ext cx="2341563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" name="Line 51"/>
          <p:cNvSpPr>
            <a:spLocks noChangeShapeType="1"/>
          </p:cNvSpPr>
          <p:nvPr/>
        </p:nvSpPr>
        <p:spPr bwMode="auto">
          <a:xfrm flipV="1">
            <a:off x="1067370" y="2754338"/>
            <a:ext cx="0" cy="27003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4" name="Group 52"/>
          <p:cNvGrpSpPr>
            <a:grpSpLocks/>
          </p:cNvGrpSpPr>
          <p:nvPr/>
        </p:nvGrpSpPr>
        <p:grpSpPr bwMode="auto">
          <a:xfrm>
            <a:off x="5523482" y="1989163"/>
            <a:ext cx="1262063" cy="3870325"/>
            <a:chOff x="3333" y="1650"/>
            <a:chExt cx="795" cy="2438"/>
          </a:xfrm>
        </p:grpSpPr>
        <p:sp>
          <p:nvSpPr>
            <p:cNvPr id="245" name="Text Box 53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246" name="AutoShape 54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rgbClr val="FFFFFF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7" name="Text Box 55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248" name="AutoShape 56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rgbClr val="FFFFFF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9" name="Text Box 57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250" name="AutoShape 58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rgbClr val="FF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59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2" name="Group 60"/>
          <p:cNvGrpSpPr>
            <a:grpSpLocks/>
          </p:cNvGrpSpPr>
          <p:nvPr/>
        </p:nvGrpSpPr>
        <p:grpSpPr bwMode="auto">
          <a:xfrm>
            <a:off x="3721670" y="2838475"/>
            <a:ext cx="1755775" cy="2127250"/>
            <a:chOff x="2199" y="2185"/>
            <a:chExt cx="1106" cy="1340"/>
          </a:xfrm>
        </p:grpSpPr>
        <p:sp>
          <p:nvSpPr>
            <p:cNvPr id="253" name="Text Box 61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grpSp>
          <p:nvGrpSpPr>
            <p:cNvPr id="254" name="Group 62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256" name="Group 63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261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3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7" name="Text Box 68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58" name="Text Box 69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59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60" name="Text Box 71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255" name="Rectangle 72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5" name="Group 73"/>
          <p:cNvGrpSpPr>
            <a:grpSpLocks/>
          </p:cNvGrpSpPr>
          <p:nvPr/>
        </p:nvGrpSpPr>
        <p:grpSpPr bwMode="auto">
          <a:xfrm>
            <a:off x="6782370" y="1854225"/>
            <a:ext cx="1397000" cy="4049713"/>
            <a:chOff x="4127" y="1565"/>
            <a:chExt cx="880" cy="2551"/>
          </a:xfrm>
        </p:grpSpPr>
        <p:grpSp>
          <p:nvGrpSpPr>
            <p:cNvPr id="266" name="Group 74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268" name="Text Box 75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88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</a:p>
            </p:txBody>
          </p:sp>
          <p:grpSp>
            <p:nvGrpSpPr>
              <p:cNvPr id="269" name="Group 76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278" name="Rectangle 77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Line 78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0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1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2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0" name="Text Box 85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271" name="Text Box 86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72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273" name="Text Box 88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274" name="Text Box 89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275" name="Text Box 90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276" name="Text Box 91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277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</a:p>
            </p:txBody>
          </p:sp>
        </p:grpSp>
        <p:sp>
          <p:nvSpPr>
            <p:cNvPr id="267" name="Rectangle 93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" name="Rectangle 98"/>
          <p:cNvSpPr>
            <a:spLocks noChangeArrowheads="1"/>
          </p:cNvSpPr>
          <p:nvPr/>
        </p:nvSpPr>
        <p:spPr bwMode="auto">
          <a:xfrm>
            <a:off x="437132" y="1628800"/>
            <a:ext cx="7740650" cy="45450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2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8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24" grpId="0" animBg="1"/>
      <p:bldP spid="225" grpId="0" animBg="1"/>
      <p:bldP spid="229" grpId="0" animBg="1"/>
      <p:bldP spid="241" grpId="0" animBg="1"/>
      <p:bldP spid="242" grpId="0" animBg="1"/>
      <p:bldP spid="243" grpId="0" animBg="1"/>
      <p:bldP spid="2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47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1.3.1 ENIAC</a:t>
            </a:r>
            <a:r>
              <a:rPr lang="zh-CN" altLang="en-US" dirty="0" smtClean="0"/>
              <a:t>，电子</a:t>
            </a:r>
            <a:r>
              <a:rPr lang="zh-CN" altLang="en-US" dirty="0"/>
              <a:t>数字</a:t>
            </a:r>
            <a:r>
              <a:rPr lang="zh-CN" altLang="en-US" dirty="0" smtClean="0"/>
              <a:t>积分机和计算机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1946</a:t>
            </a:r>
            <a:r>
              <a:rPr lang="zh-CN" altLang="en-US" dirty="0"/>
              <a:t>年，第</a:t>
            </a:r>
            <a:r>
              <a:rPr lang="en-US" altLang="zh-CN" dirty="0"/>
              <a:t>1</a:t>
            </a:r>
            <a:r>
              <a:rPr lang="zh-CN" altLang="en-US" dirty="0"/>
              <a:t>台通用</a:t>
            </a:r>
            <a:r>
              <a:rPr lang="zh-CN" altLang="en-US" dirty="0" smtClean="0"/>
              <a:t>电子计算机</a:t>
            </a:r>
            <a:r>
              <a:rPr lang="en-US" altLang="zh-CN" dirty="0"/>
              <a:t>ENIAC</a:t>
            </a:r>
            <a:r>
              <a:rPr lang="zh-CN" altLang="en-US" dirty="0" smtClean="0"/>
              <a:t>诞生</a:t>
            </a:r>
            <a:endParaRPr lang="zh-CN" altLang="en-US" dirty="0"/>
          </a:p>
          <a:p>
            <a:pPr marL="0" indent="0" eaLnBrk="1" hangingPunct="1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Electronic </a:t>
            </a:r>
            <a:r>
              <a:rPr lang="en-US" altLang="zh-CN" dirty="0">
                <a:solidFill>
                  <a:srgbClr val="FF0000"/>
                </a:solidFill>
              </a:rPr>
              <a:t>Numerical Integrator And </a:t>
            </a:r>
            <a:r>
              <a:rPr lang="en-US" altLang="zh-CN" dirty="0" smtClean="0">
                <a:solidFill>
                  <a:srgbClr val="FF0000"/>
                </a:solidFill>
              </a:rPr>
              <a:t>Computer</a:t>
            </a:r>
          </a:p>
          <a:p>
            <a:pPr lvl="1" eaLnBrk="1" hangingPunct="1"/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CC"/>
                </a:solidFill>
              </a:rPr>
              <a:t>电子真空管</a:t>
            </a:r>
            <a:r>
              <a:rPr lang="zh-CN" altLang="en-US" dirty="0" smtClean="0"/>
              <a:t>组成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美国宾夕法尼亚大学</a:t>
            </a:r>
            <a:r>
              <a:rPr lang="zh-CN" altLang="en-US" dirty="0"/>
              <a:t>研制</a:t>
            </a:r>
          </a:p>
          <a:p>
            <a:pPr lvl="1" eaLnBrk="1" hangingPunct="1"/>
            <a:r>
              <a:rPr lang="zh-CN" altLang="en-US" dirty="0"/>
              <a:t>用于解决复杂弹道计算问题</a:t>
            </a:r>
          </a:p>
          <a:p>
            <a:pPr lvl="1" eaLnBrk="1" hangingPunct="1"/>
            <a:r>
              <a:rPr lang="en-US" altLang="zh-CN" dirty="0"/>
              <a:t>5000</a:t>
            </a:r>
            <a:r>
              <a:rPr lang="zh-CN" altLang="en-US" dirty="0"/>
              <a:t>次加法</a:t>
            </a:r>
            <a:r>
              <a:rPr lang="en-US" altLang="zh-CN" dirty="0"/>
              <a:t>/s</a:t>
            </a:r>
          </a:p>
          <a:p>
            <a:pPr lvl="1" eaLnBrk="1" hangingPunct="1"/>
            <a:r>
              <a:rPr lang="zh-CN" altLang="en-US" dirty="0"/>
              <a:t>平方、立方、</a:t>
            </a:r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等</a:t>
            </a:r>
          </a:p>
          <a:p>
            <a:pPr lvl="1" eaLnBrk="1" hangingPunct="1"/>
            <a:r>
              <a:rPr lang="zh-CN" altLang="en-US" dirty="0"/>
              <a:t>用</a:t>
            </a:r>
            <a:r>
              <a:rPr lang="zh-CN" altLang="en-US" dirty="0">
                <a:solidFill>
                  <a:srgbClr val="0000CC"/>
                </a:solidFill>
              </a:rPr>
              <a:t>十进制</a:t>
            </a:r>
            <a:r>
              <a:rPr lang="zh-CN" altLang="en-US" dirty="0"/>
              <a:t>表示信息并运算</a:t>
            </a:r>
          </a:p>
          <a:p>
            <a:pPr lvl="1" eaLnBrk="1" hangingPunct="1"/>
            <a:r>
              <a:rPr lang="zh-CN" altLang="en-US" dirty="0"/>
              <a:t>采用</a:t>
            </a:r>
            <a:r>
              <a:rPr lang="zh-CN" altLang="en-US" dirty="0">
                <a:solidFill>
                  <a:srgbClr val="0000CC"/>
                </a:solidFill>
              </a:rPr>
              <a:t>手动编程</a:t>
            </a:r>
            <a:r>
              <a:rPr lang="zh-CN" altLang="en-US" dirty="0"/>
              <a:t>，通过设置开关和插拔电缆来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pPr marL="457200" indent="-457200" eaLnBrk="1" hangingPunct="1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2694A-65B0-4D93-81F3-428E749AFCD6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0C733-1AD2-4B8C-BEFC-3EE1B22761B6}" type="datetime1">
              <a:rPr lang="zh-CN" altLang="en-US" smtClean="0"/>
              <a:t>2018/3/1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掌握冯</a:t>
            </a:r>
            <a:r>
              <a:rPr lang="en-US" altLang="zh-CN" dirty="0"/>
              <a:t>·</a:t>
            </a:r>
            <a:r>
              <a:rPr lang="zh-CN" altLang="en-US" dirty="0"/>
              <a:t>诺依曼结构最重要的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“存储程序</a:t>
            </a:r>
            <a:r>
              <a:rPr lang="en-US" altLang="zh-CN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>
                <a:solidFill>
                  <a:srgbClr val="0000CC"/>
                </a:solidFill>
              </a:rPr>
              <a:t>工作方式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 smtClean="0"/>
              <a:t>诺依曼结构计算机的主要思想</a:t>
            </a:r>
            <a:endParaRPr lang="en-US" altLang="zh-CN" dirty="0" smtClean="0"/>
          </a:p>
          <a:p>
            <a:r>
              <a:rPr lang="zh-CN" altLang="en-US" dirty="0" smtClean="0"/>
              <a:t>理解计算机五大部件的基本组成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3608" y="3321273"/>
            <a:ext cx="73448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计算机是如何将程序转换成计算机能够直接执行的指令的呢？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132856"/>
            <a:ext cx="6750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计算机是如何区分指令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的呢？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6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讲作业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总结程序、指令和数据之间的关系；</a:t>
            </a:r>
            <a:endParaRPr lang="en-US" altLang="zh-CN" dirty="0" smtClean="0"/>
          </a:p>
          <a:p>
            <a:r>
              <a:rPr lang="zh-CN" altLang="en-US" dirty="0" smtClean="0"/>
              <a:t>查阅相关资料，预习计算机的工作</a:t>
            </a:r>
            <a:r>
              <a:rPr lang="zh-CN" altLang="en-US" dirty="0"/>
              <a:t>原理</a:t>
            </a:r>
            <a:r>
              <a:rPr lang="zh-CN" altLang="en-US" dirty="0" smtClean="0"/>
              <a:t>，也即计算机执行程序的过程，写查阅报告；</a:t>
            </a:r>
            <a:endParaRPr lang="en-US" altLang="zh-CN" dirty="0" smtClean="0"/>
          </a:p>
          <a:p>
            <a:r>
              <a:rPr lang="zh-CN" altLang="en-US" dirty="0" smtClean="0"/>
              <a:t>查阅指令集体系结构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的概念，写查阅报告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036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1.5.1 </a:t>
            </a:r>
            <a:r>
              <a:rPr lang="zh-CN" altLang="en-US" dirty="0" smtClean="0"/>
              <a:t>计算机软件</a:t>
            </a:r>
            <a:endParaRPr lang="en-US" altLang="zh-CN" dirty="0"/>
          </a:p>
          <a:p>
            <a:pPr marL="0" indent="0">
              <a:buNone/>
            </a:pPr>
            <a:endParaRPr lang="en-US" altLang="zh-CN" sz="2100" dirty="0" smtClean="0">
              <a:solidFill>
                <a:srgbClr val="663300"/>
              </a:solidFill>
            </a:endParaRPr>
          </a:p>
          <a:p>
            <a:pPr marL="573088" lvl="1" indent="-190500"/>
            <a:endParaRPr lang="en-US" altLang="zh-CN" sz="2100" dirty="0">
              <a:solidFill>
                <a:srgbClr val="663300"/>
              </a:solidFill>
            </a:endParaRP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</a:rPr>
              <a:t> </a:t>
            </a:r>
            <a:r>
              <a:rPr lang="zh-CN" altLang="en-US" sz="2000" dirty="0" smtClean="0"/>
              <a:t>操作系统</a:t>
            </a:r>
            <a:r>
              <a:rPr lang="zh-CN" altLang="en-US" sz="2000" dirty="0"/>
              <a:t>（</a:t>
            </a:r>
            <a:r>
              <a:rPr lang="en-US" altLang="zh-CN" sz="2000" dirty="0"/>
              <a:t>Operating System</a:t>
            </a:r>
            <a:r>
              <a:rPr lang="zh-CN" altLang="en-US" sz="2000" dirty="0"/>
              <a:t>）：</a:t>
            </a:r>
            <a:r>
              <a:rPr lang="zh-CN" altLang="en-US" sz="2000" dirty="0">
                <a:solidFill>
                  <a:srgbClr val="0000CC"/>
                </a:solidFill>
              </a:rPr>
              <a:t>硬件资源管理，用户接口</a:t>
            </a:r>
          </a:p>
          <a:p>
            <a:pPr marL="573088" lvl="1" indent="-190500"/>
            <a:r>
              <a:rPr lang="zh-CN" altLang="en-US" sz="2000" dirty="0" smtClean="0">
                <a:solidFill>
                  <a:srgbClr val="663300"/>
                </a:solidFill>
              </a:rPr>
              <a:t> 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处理系统：</a:t>
            </a:r>
            <a:r>
              <a:rPr lang="zh-CN" altLang="en-US" sz="2000" dirty="0" smtClean="0"/>
              <a:t>翻译程序，</a:t>
            </a:r>
            <a:r>
              <a:rPr lang="en-US" altLang="zh-CN" sz="2000" dirty="0" smtClean="0"/>
              <a:t>Linker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等，</a:t>
            </a:r>
            <a:r>
              <a:rPr lang="zh-CN" altLang="en-US" sz="2000" dirty="0"/>
              <a:t>翻译程序</a:t>
            </a:r>
            <a:r>
              <a:rPr lang="en-US" altLang="zh-CN" sz="2000" dirty="0"/>
              <a:t>(Translator)</a:t>
            </a:r>
            <a:r>
              <a:rPr lang="zh-CN" altLang="en-US" sz="2000" dirty="0"/>
              <a:t>有三类：</a:t>
            </a:r>
          </a:p>
          <a:p>
            <a:pPr marL="1160463" lvl="2" indent="-342900">
              <a:spcBef>
                <a:spcPct val="40000"/>
              </a:spcBef>
              <a:buSzPct val="85000"/>
            </a:pPr>
            <a:r>
              <a:rPr lang="zh-CN" altLang="en-US" sz="2000" dirty="0" smtClean="0">
                <a:solidFill>
                  <a:srgbClr val="ED1611"/>
                </a:solidFill>
              </a:rPr>
              <a:t>汇编程序</a:t>
            </a:r>
            <a:r>
              <a:rPr lang="en-US" altLang="zh-CN" sz="2000" dirty="0">
                <a:solidFill>
                  <a:srgbClr val="ED1611"/>
                </a:solidFill>
              </a:rPr>
              <a:t>(Assembler)</a:t>
            </a:r>
            <a:r>
              <a:rPr lang="zh-CN" altLang="en-US" sz="2000" dirty="0">
                <a:solidFill>
                  <a:srgbClr val="ED1611"/>
                </a:solidFill>
              </a:rPr>
              <a:t>：</a:t>
            </a:r>
            <a:r>
              <a:rPr lang="zh-CN" altLang="en-US" sz="2000" dirty="0"/>
              <a:t>汇编语言源程序→机器语言目标程序</a:t>
            </a:r>
          </a:p>
          <a:p>
            <a:pPr marL="1160463" lvl="2" indent="-342900">
              <a:spcBef>
                <a:spcPct val="40000"/>
              </a:spcBef>
              <a:buSzPct val="85000"/>
            </a:pPr>
            <a:r>
              <a:rPr lang="zh-CN" altLang="en-US" sz="2000" dirty="0">
                <a:solidFill>
                  <a:srgbClr val="ED1611"/>
                </a:solidFill>
              </a:rPr>
              <a:t>编译程序</a:t>
            </a:r>
            <a:r>
              <a:rPr lang="en-US" altLang="zh-CN" sz="2000" dirty="0">
                <a:solidFill>
                  <a:srgbClr val="ED1611"/>
                </a:solidFill>
              </a:rPr>
              <a:t>(Complier)</a:t>
            </a:r>
            <a:r>
              <a:rPr lang="zh-CN" altLang="en-US" sz="2000" dirty="0">
                <a:solidFill>
                  <a:srgbClr val="ED1611"/>
                </a:solidFill>
              </a:rPr>
              <a:t>：</a:t>
            </a:r>
            <a:r>
              <a:rPr lang="zh-CN" altLang="en-US" sz="2000" dirty="0"/>
              <a:t>高级语言源程序→机器级目标程序</a:t>
            </a:r>
          </a:p>
          <a:p>
            <a:pPr marL="1160463" lvl="2" indent="-342900">
              <a:spcBef>
                <a:spcPct val="40000"/>
              </a:spcBef>
              <a:buSzPct val="85000"/>
            </a:pPr>
            <a:r>
              <a:rPr lang="zh-CN" altLang="en-US" sz="2000" dirty="0">
                <a:solidFill>
                  <a:srgbClr val="ED1611"/>
                </a:solidFill>
              </a:rPr>
              <a:t>解释程序</a:t>
            </a:r>
            <a:r>
              <a:rPr lang="en-US" altLang="zh-CN" sz="2000" dirty="0">
                <a:solidFill>
                  <a:srgbClr val="ED1611"/>
                </a:solidFill>
              </a:rPr>
              <a:t>(Interpreter )</a:t>
            </a:r>
            <a:r>
              <a:rPr lang="zh-CN" altLang="en-US" sz="2000" dirty="0">
                <a:solidFill>
                  <a:srgbClr val="ED1611"/>
                </a:solidFill>
              </a:rPr>
              <a:t>：</a:t>
            </a:r>
            <a:r>
              <a:rPr lang="zh-CN" altLang="en-US" sz="2000" dirty="0"/>
              <a:t>将高级语言语句逐条翻译成机器指令并立即执行</a:t>
            </a:r>
            <a:r>
              <a:rPr lang="en-US" altLang="zh-CN" sz="2000" dirty="0"/>
              <a:t>,</a:t>
            </a:r>
            <a:r>
              <a:rPr lang="zh-CN" altLang="en-US" sz="2000" dirty="0"/>
              <a:t>不生成目标文件。</a:t>
            </a:r>
            <a:endParaRPr lang="en-US" altLang="zh-CN" sz="2000" dirty="0"/>
          </a:p>
          <a:p>
            <a:pPr marL="573088" lvl="1" indent="-190500"/>
            <a:r>
              <a:rPr lang="zh-CN" altLang="en-US" sz="2000" dirty="0" smtClean="0"/>
              <a:t> 其他</a:t>
            </a:r>
            <a:r>
              <a:rPr lang="zh-CN" altLang="en-US" sz="2000" dirty="0"/>
              <a:t>实用程序</a:t>
            </a:r>
            <a:r>
              <a:rPr lang="en-US" altLang="zh-CN" sz="2000" dirty="0"/>
              <a:t>: </a:t>
            </a:r>
            <a:r>
              <a:rPr lang="zh-CN" altLang="en-US" sz="2000" dirty="0">
                <a:solidFill>
                  <a:srgbClr val="0000CC"/>
                </a:solidFill>
              </a:rPr>
              <a:t>如</a:t>
            </a:r>
            <a:r>
              <a:rPr lang="zh-CN" altLang="en-US" sz="2000" dirty="0" smtClean="0">
                <a:solidFill>
                  <a:srgbClr val="0000CC"/>
                </a:solidFill>
              </a:rPr>
              <a:t>：数据库及其管理系统，磁盘</a:t>
            </a:r>
            <a:r>
              <a:rPr lang="zh-CN" altLang="en-US" sz="2000" dirty="0">
                <a:solidFill>
                  <a:srgbClr val="0000CC"/>
                </a:solidFill>
              </a:rPr>
              <a:t>碎片整理程序、备份程序等</a:t>
            </a:r>
            <a:endParaRPr lang="en-US" altLang="zh-CN" sz="2000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84784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系统软件（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software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简化编程过程，并使硬件资源被有效利用 </a:t>
            </a:r>
          </a:p>
        </p:txBody>
      </p:sp>
    </p:spTree>
    <p:extLst>
      <p:ext uri="{BB962C8B-B14F-4D97-AF65-F5344CB8AC3E}">
        <p14:creationId xmlns:p14="http://schemas.microsoft.com/office/powerpoint/2010/main" val="426997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9435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1.5.1 </a:t>
            </a:r>
            <a:r>
              <a:rPr lang="zh-CN" altLang="en-US" dirty="0" smtClean="0"/>
              <a:t>计算机软件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73088" lvl="1" indent="-190500"/>
            <a:r>
              <a:rPr lang="zh-CN" altLang="en-US" sz="2100" dirty="0" smtClean="0"/>
              <a:t> 各</a:t>
            </a:r>
            <a:r>
              <a:rPr lang="zh-CN" altLang="en-US" sz="2100" dirty="0"/>
              <a:t>类媒体处理程序：</a:t>
            </a:r>
            <a:r>
              <a:rPr lang="en-US" altLang="zh-CN" sz="2100" dirty="0"/>
              <a:t>Word/ Image/ Graphics/…</a:t>
            </a:r>
          </a:p>
          <a:p>
            <a:pPr marL="573088" lvl="1" indent="-190500"/>
            <a:r>
              <a:rPr lang="zh-CN" altLang="en-US" sz="2100" dirty="0" smtClean="0"/>
              <a:t> 管理信息系统 </a:t>
            </a:r>
            <a:r>
              <a:rPr lang="en-US" altLang="zh-CN" sz="2100" dirty="0"/>
              <a:t>(MIS)  </a:t>
            </a:r>
          </a:p>
          <a:p>
            <a:pPr marL="573088" lvl="1" indent="-190500"/>
            <a:r>
              <a:rPr lang="en-US" altLang="zh-CN" sz="2100" dirty="0" smtClean="0"/>
              <a:t> Game, </a:t>
            </a:r>
            <a:r>
              <a:rPr lang="zh-CN" altLang="en-US" sz="2100" dirty="0" smtClean="0"/>
              <a:t>等等</a:t>
            </a:r>
            <a:endParaRPr lang="en-US" altLang="zh-CN" sz="21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1949931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(Application software)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解决具体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应用问题，完成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35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3887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47664" y="1484784"/>
            <a:ext cx="5504431" cy="3845403"/>
            <a:chOff x="1661" y="941"/>
            <a:chExt cx="3941" cy="3203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52505" y="5535099"/>
            <a:ext cx="68389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dirty="0">
                <a:ea typeface="微软雅黑" panose="020B0503020204020204" pitchFamily="34" charset="-122"/>
              </a:rPr>
              <a:t>功能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dirty="0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dirty="0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实现，底层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为上层提供支撑环境！</a:t>
            </a:r>
          </a:p>
        </p:txBody>
      </p:sp>
    </p:spTree>
    <p:extLst>
      <p:ext uri="{BB962C8B-B14F-4D97-AF65-F5344CB8AC3E}">
        <p14:creationId xmlns:p14="http://schemas.microsoft.com/office/powerpoint/2010/main" val="7396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3887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）用机器语言编写程序</a:t>
            </a:r>
            <a:r>
              <a:rPr lang="zh-CN" altLang="en-US" sz="2200" kern="0" dirty="0" smtClean="0">
                <a:ea typeface="微软雅黑" panose="020B0503020204020204" pitchFamily="34" charset="-122"/>
              </a:rPr>
              <a:t>，并记录在纸带或卡片上</a:t>
            </a:r>
            <a:endParaRPr lang="en-US" altLang="zh-CN" sz="2200" kern="0" dirty="0" smtClean="0">
              <a:ea typeface="微软雅黑" panose="020B0503020204020204" pitchFamily="34" charset="-122"/>
            </a:endParaRPr>
          </a:p>
          <a:p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3" y="1844824"/>
            <a:ext cx="50546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4" y="3933056"/>
            <a:ext cx="5054600" cy="291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18058" y="2128739"/>
            <a:ext cx="3509963" cy="427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穿孔表示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，未穿孔表示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74283" y="3151089"/>
            <a:ext cx="2424113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944046" y="2668489"/>
            <a:ext cx="24304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  <a:r>
              <a:rPr lang="en-US" altLang="zh-CN" sz="22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0010-jxx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8644383" y="3703539"/>
            <a:ext cx="392113" cy="990600"/>
            <a:chOff x="5331" y="2259"/>
            <a:chExt cx="237" cy="641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5331" y="2267"/>
              <a:ext cx="237" cy="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5550" y="2259"/>
              <a:ext cx="0" cy="64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5367" y="2889"/>
              <a:ext cx="164" cy="9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475233" y="4756051"/>
            <a:ext cx="41656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太原始了，无法忍受，咋办？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用符号表示而不用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0/1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表示！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994598" y="1903314"/>
            <a:ext cx="2609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输入：按钮、开关；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输出：指示灯等</a:t>
            </a:r>
          </a:p>
        </p:txBody>
      </p:sp>
    </p:spTree>
    <p:extLst>
      <p:ext uri="{BB962C8B-B14F-4D97-AF65-F5344CB8AC3E}">
        <p14:creationId xmlns:p14="http://schemas.microsoft.com/office/powerpoint/2010/main" val="4078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3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sz="2000" dirty="0" smtClean="0"/>
              <a:t>若</a:t>
            </a:r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符号</a:t>
            </a:r>
            <a:r>
              <a:rPr lang="zh-CN" altLang="en-US" sz="2000" dirty="0"/>
              <a:t>表示跳转位置和变量位置，是否简化了问题？</a:t>
            </a:r>
          </a:p>
          <a:p>
            <a:pPr lvl="1"/>
            <a:r>
              <a:rPr lang="zh-CN" altLang="en-US" sz="2000" dirty="0"/>
              <a:t>于是，汇编语言出现</a:t>
            </a:r>
          </a:p>
          <a:p>
            <a:pPr lvl="2"/>
            <a:r>
              <a:rPr lang="zh-CN" altLang="en-US" sz="2000" dirty="0" smtClean="0"/>
              <a:t> 用</a:t>
            </a:r>
            <a:r>
              <a:rPr lang="zh-CN" altLang="en-US" sz="2000" dirty="0">
                <a:solidFill>
                  <a:srgbClr val="FF0000"/>
                </a:solidFill>
              </a:rPr>
              <a:t>助记符</a:t>
            </a:r>
            <a:r>
              <a:rPr lang="zh-CN" altLang="en-US" sz="2000" dirty="0"/>
              <a:t>表示操作码</a:t>
            </a:r>
          </a:p>
          <a:p>
            <a:pPr lvl="2"/>
            <a:r>
              <a:rPr lang="zh-CN" altLang="en-US" sz="2000" dirty="0" smtClean="0"/>
              <a:t> 用</a:t>
            </a:r>
            <a:r>
              <a:rPr lang="zh-CN" altLang="en-US" sz="2000" dirty="0">
                <a:solidFill>
                  <a:srgbClr val="FF0000"/>
                </a:solidFill>
              </a:rPr>
              <a:t>标号</a:t>
            </a:r>
            <a:r>
              <a:rPr lang="zh-CN" altLang="en-US" sz="2000" dirty="0"/>
              <a:t>表示位置</a:t>
            </a:r>
          </a:p>
          <a:p>
            <a:pPr lvl="2"/>
            <a:r>
              <a:rPr lang="zh-CN" altLang="en-US" sz="2000" dirty="0" smtClean="0"/>
              <a:t> 用</a:t>
            </a:r>
            <a:r>
              <a:rPr lang="zh-CN" altLang="en-US" sz="2000" dirty="0"/>
              <a:t>助记符表示寄存器</a:t>
            </a:r>
          </a:p>
          <a:p>
            <a:pPr lvl="2"/>
            <a:r>
              <a:rPr lang="en-US" altLang="zh-CN" sz="2000" dirty="0" smtClean="0"/>
              <a:t> …..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）用汇编语言编写程序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4211960" y="3249513"/>
            <a:ext cx="2462212" cy="2771775"/>
            <a:chOff x="2795" y="884"/>
            <a:chExt cx="1551" cy="1746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2795" y="884"/>
              <a:ext cx="1527" cy="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0101 </a:t>
              </a:r>
              <a:r>
                <a:rPr lang="en-US" altLang="zh-CN" sz="2200" dirty="0" smtClean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200" dirty="0" smtClean="0">
                  <a:solidFill>
                    <a:srgbClr val="0092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0010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0110 </a:t>
              </a:r>
              <a:r>
                <a:rPr lang="en-US" altLang="zh-CN" sz="22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0111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z="22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4099" y="1221"/>
              <a:ext cx="247" cy="653"/>
              <a:chOff x="5331" y="2259"/>
              <a:chExt cx="237" cy="641"/>
            </a:xfrm>
          </p:grpSpPr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5331" y="2267"/>
                <a:ext cx="237" cy="0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5550" y="2259"/>
                <a:ext cx="0" cy="641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H="1">
                <a:off x="5367" y="2889"/>
                <a:ext cx="164" cy="9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" name="Group 11"/>
          <p:cNvGrpSpPr>
            <a:grpSpLocks/>
          </p:cNvGrpSpPr>
          <p:nvPr/>
        </p:nvGrpSpPr>
        <p:grpSpPr bwMode="auto">
          <a:xfrm>
            <a:off x="6821810" y="3249513"/>
            <a:ext cx="1901825" cy="2771775"/>
            <a:chOff x="4439" y="884"/>
            <a:chExt cx="1198" cy="1746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4439" y="884"/>
              <a:ext cx="1180" cy="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add </a:t>
              </a:r>
              <a:r>
                <a:rPr lang="en-US" altLang="zh-CN" sz="2200" smtClean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0092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jxx </a:t>
              </a:r>
              <a:r>
                <a:rPr lang="en-US" altLang="zh-CN" sz="2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L0</a:t>
              </a:r>
              <a:r>
                <a:rPr lang="zh-CN" altLang="en-US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 </a:t>
              </a:r>
              <a:r>
                <a:rPr lang="en-US" altLang="zh-CN" sz="2200" smtClean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smtClean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5439" y="1196"/>
              <a:ext cx="198" cy="681"/>
              <a:chOff x="5331" y="2259"/>
              <a:chExt cx="237" cy="641"/>
            </a:xfrm>
          </p:grpSpPr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5331" y="2267"/>
                <a:ext cx="237" cy="0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5550" y="2259"/>
                <a:ext cx="0" cy="641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>
                <a:off x="5367" y="2889"/>
                <a:ext cx="164" cy="9"/>
              </a:xfrm>
              <a:prstGeom prst="line">
                <a:avLst/>
              </a:prstGeom>
              <a:noFill/>
              <a:ln w="57150">
                <a:solidFill>
                  <a:srgbClr val="CC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387588" y="4506835"/>
            <a:ext cx="189398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条指令前加指令时不用改变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jxx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指令中的地址码！</a:t>
            </a:r>
          </a:p>
        </p:txBody>
      </p:sp>
    </p:spTree>
    <p:extLst>
      <p:ext uri="{BB962C8B-B14F-4D97-AF65-F5344CB8AC3E}">
        <p14:creationId xmlns:p14="http://schemas.microsoft.com/office/powerpoint/2010/main" val="18239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）用汇编语言编写程序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3568" y="1766262"/>
            <a:ext cx="583264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 smtClean="0"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ea typeface="微软雅黑" panose="020B0503020204020204" pitchFamily="34" charset="-122"/>
              </a:rPr>
              <a:t>汇编语言编写的优点是：</a:t>
            </a:r>
          </a:p>
          <a:p>
            <a:pPr marL="342900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不会因为增减指令而需要修改其他指令</a:t>
            </a:r>
          </a:p>
          <a:p>
            <a:pPr marL="342900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不需记忆指令码，编写方便</a:t>
            </a:r>
          </a:p>
          <a:p>
            <a:pPr marL="342900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可读性比机器语言强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907704" y="3507157"/>
            <a:ext cx="4905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不过，这带来新的问题，是什么呢？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53908" y="4051295"/>
            <a:ext cx="4589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人容易了，可机器不认识这些指令了！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051720" y="4688776"/>
            <a:ext cx="3888432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需将汇编语言转换为机器语言！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汇编程序</a:t>
            </a:r>
            <a:r>
              <a:rPr lang="zh-CN" altLang="en-US" sz="2000" dirty="0">
                <a:ea typeface="微软雅黑" panose="020B0503020204020204" pitchFamily="34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5451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）关于机器级语言的几点认识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55575" y="1744372"/>
            <a:ext cx="7671039" cy="707886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认识</a:t>
            </a:r>
            <a:r>
              <a:rPr lang="en-US" altLang="zh-CN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rgbClr val="CC3300"/>
                </a:solidFill>
                <a:ea typeface="微软雅黑" panose="020B0503020204020204" pitchFamily="34" charset="-122"/>
              </a:rPr>
              <a:t>机器语言</a:t>
            </a:r>
            <a:r>
              <a:rPr lang="zh-CN" altLang="en-US" sz="2000" b="1" dirty="0">
                <a:solidFill>
                  <a:srgbClr val="CC3300"/>
                </a:solidFill>
                <a:ea typeface="微软雅黑" panose="020B0503020204020204" pitchFamily="34" charset="-122"/>
              </a:rPr>
              <a:t>和汇编语言都是面向机器结构的语言，故它们统称为</a:t>
            </a:r>
            <a:r>
              <a:rPr lang="zh-CN" altLang="en-US" sz="2000" b="1" dirty="0">
                <a:solidFill>
                  <a:srgbClr val="008000"/>
                </a:solidFill>
                <a:ea typeface="微软雅黑" panose="020B0503020204020204" pitchFamily="34" charset="-122"/>
              </a:rPr>
              <a:t>机器级</a:t>
            </a:r>
            <a:r>
              <a:rPr lang="zh-CN" altLang="en-US" sz="2000" b="1" dirty="0" smtClean="0">
                <a:solidFill>
                  <a:srgbClr val="008000"/>
                </a:solidFill>
                <a:ea typeface="微软雅黑" panose="020B0503020204020204" pitchFamily="34" charset="-122"/>
              </a:rPr>
              <a:t>语言。</a:t>
            </a:r>
            <a:endParaRPr lang="zh-CN" altLang="en-US" sz="2000" b="1" dirty="0">
              <a:solidFill>
                <a:srgbClr val="008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2566065"/>
            <a:ext cx="4687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认识</a:t>
            </a:r>
            <a:r>
              <a:rPr lang="en-US" altLang="zh-CN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汇编语言</a:t>
            </a:r>
            <a:r>
              <a:rPr lang="zh-CN" altLang="en-US" sz="2000" b="1" dirty="0">
                <a:ea typeface="微软雅黑" panose="020B0503020204020204" pitchFamily="34" charset="-122"/>
              </a:rPr>
              <a:t>源程序由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汇编指令</a:t>
            </a:r>
            <a:r>
              <a:rPr lang="zh-CN" altLang="en-US" sz="2000" b="1" dirty="0">
                <a:ea typeface="微软雅黑" panose="020B0503020204020204" pitchFamily="34" charset="-122"/>
              </a:rPr>
              <a:t>构成</a:t>
            </a:r>
          </a:p>
        </p:txBody>
      </p:sp>
      <p:sp>
        <p:nvSpPr>
          <p:cNvPr id="8" name="矩形 7"/>
          <p:cNvSpPr/>
          <p:nvPr/>
        </p:nvSpPr>
        <p:spPr>
          <a:xfrm>
            <a:off x="755575" y="3068960"/>
            <a:ext cx="78592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认识</a:t>
            </a:r>
            <a:r>
              <a:rPr lang="en-US" altLang="zh-CN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0000C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助记符</a:t>
            </a:r>
            <a:r>
              <a:rPr lang="zh-CN" altLang="en-US" sz="2000" b="1" dirty="0"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标号</a:t>
            </a:r>
            <a:r>
              <a:rPr lang="zh-CN" altLang="en-US" sz="2000" b="1" dirty="0">
                <a:ea typeface="微软雅黑" panose="020B0503020204020204" pitchFamily="34" charset="-122"/>
              </a:rPr>
              <a:t>来表示的指令（与机器指令一一对应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）。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3506283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认识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机器指令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用二进制表示，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汇编指令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rPr>
              <a:t>用符号表示。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5" y="3999835"/>
            <a:ext cx="5200463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kern="0" dirty="0" smtClean="0">
                <a:solidFill>
                  <a:srgbClr val="0000CC"/>
                </a:solidFill>
                <a:latin typeface="Arial"/>
                <a:ea typeface="微软雅黑" panose="020B0503020204020204" pitchFamily="34" charset="-122"/>
              </a:rPr>
              <a:t>认识</a:t>
            </a:r>
            <a:r>
              <a:rPr lang="en-US" altLang="zh-CN" sz="2000" b="1" kern="0" dirty="0" smtClean="0">
                <a:solidFill>
                  <a:srgbClr val="0000CC"/>
                </a:solidFill>
                <a:latin typeface="Arial"/>
                <a:ea typeface="微软雅黑" panose="020B0503020204020204" pitchFamily="34" charset="-122"/>
              </a:rPr>
              <a:t>5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Arial"/>
                <a:ea typeface="微软雅黑" panose="020B0503020204020204" pitchFamily="34" charset="-122"/>
              </a:rPr>
              <a:t>：</a:t>
            </a:r>
            <a:r>
              <a:rPr lang="zh-CN" altLang="en-US" sz="2000" b="1" kern="0" dirty="0" smtClean="0">
                <a:latin typeface="Arial"/>
                <a:ea typeface="微软雅黑" panose="020B0503020204020204" pitchFamily="34" charset="-122"/>
              </a:rPr>
              <a:t>指令包含</a:t>
            </a:r>
            <a:r>
              <a:rPr lang="zh-CN" altLang="en-US" sz="2000" b="1" kern="0" dirty="0">
                <a:solidFill>
                  <a:srgbClr val="FF0000"/>
                </a:solidFill>
                <a:latin typeface="Arial"/>
                <a:ea typeface="微软雅黑" panose="020B0503020204020204" pitchFamily="34" charset="-122"/>
              </a:rPr>
              <a:t>操作码</a:t>
            </a:r>
            <a:r>
              <a:rPr lang="zh-CN" altLang="en-US" sz="2000" b="1" kern="0" dirty="0">
                <a:latin typeface="Arial"/>
                <a:ea typeface="微软雅黑" panose="020B0503020204020204" pitchFamily="34" charset="-122"/>
              </a:rPr>
              <a:t>和</a:t>
            </a:r>
            <a:r>
              <a:rPr lang="zh-CN" altLang="en-US" sz="2000" b="1" kern="0" dirty="0">
                <a:solidFill>
                  <a:srgbClr val="FF0000"/>
                </a:solidFill>
                <a:latin typeface="Arial"/>
                <a:ea typeface="微软雅黑" panose="020B0503020204020204" pitchFamily="34" charset="-122"/>
              </a:rPr>
              <a:t>操作数或其地址码</a:t>
            </a:r>
          </a:p>
        </p:txBody>
      </p:sp>
      <p:sp>
        <p:nvSpPr>
          <p:cNvPr id="11" name="矩形 10"/>
          <p:cNvSpPr/>
          <p:nvPr/>
        </p:nvSpPr>
        <p:spPr>
          <a:xfrm>
            <a:off x="755575" y="4437112"/>
            <a:ext cx="74375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认识</a:t>
            </a:r>
            <a:r>
              <a:rPr lang="en-US" altLang="zh-CN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指令只能</a:t>
            </a:r>
            <a:r>
              <a:rPr lang="zh-CN" altLang="en-US" sz="2000" b="1" dirty="0">
                <a:ea typeface="微软雅黑" panose="020B0503020204020204" pitchFamily="34" charset="-122"/>
              </a:rPr>
              <a:t>描述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取</a:t>
            </a:r>
            <a:r>
              <a:rPr lang="zh-CN" altLang="en-US" sz="2000" b="1" dirty="0">
                <a:ea typeface="微软雅黑" panose="020B0503020204020204" pitchFamily="34" charset="-122"/>
              </a:rPr>
              <a:t>（或存一个数） </a:t>
            </a:r>
            <a:endParaRPr lang="en-US" altLang="zh-CN" sz="2000" b="1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两</a:t>
            </a:r>
            <a:r>
              <a:rPr lang="zh-CN" altLang="en-US" sz="2000" b="1" dirty="0">
                <a:ea typeface="微软雅黑" panose="020B0503020204020204" pitchFamily="34" charset="-122"/>
              </a:rPr>
              <a:t>个数加（或减、乘、除、与、或等</a:t>
            </a:r>
            <a:r>
              <a:rPr lang="zh-CN" altLang="en-US" sz="2000" b="1" dirty="0" smtClean="0"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根据</a:t>
            </a:r>
            <a:r>
              <a:rPr lang="zh-CN" altLang="en-US" sz="2000" b="1" dirty="0">
                <a:ea typeface="微软雅黑" panose="020B0503020204020204" pitchFamily="34" charset="-122"/>
              </a:rPr>
              <a:t>运算结果判断是否转移执行</a:t>
            </a:r>
          </a:p>
        </p:txBody>
      </p:sp>
    </p:spTree>
    <p:extLst>
      <p:ext uri="{BB962C8B-B14F-4D97-AF65-F5344CB8AC3E}">
        <p14:creationId xmlns:p14="http://schemas.microsoft.com/office/powerpoint/2010/main" val="4696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874" y="444563"/>
            <a:ext cx="8229600" cy="774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351310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1.3.1 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，电子</a:t>
            </a:r>
            <a:r>
              <a:rPr lang="zh-CN" altLang="en-US" dirty="0"/>
              <a:t>数字</a:t>
            </a:r>
            <a:r>
              <a:rPr lang="zh-CN" altLang="en-US" dirty="0" smtClean="0"/>
              <a:t>积分机和计算机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dirty="0"/>
          </a:p>
          <a:p>
            <a:pPr marL="457200" indent="-457200" eaLnBrk="1" hangingPunct="1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2694A-65B0-4D93-81F3-428E749AFCD6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0C733-1AD2-4B8C-BEFC-3EE1B22761B6}" type="datetime1">
              <a:rPr lang="zh-CN" altLang="en-US" smtClean="0"/>
              <a:t>2018/3/1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0" y="1916832"/>
            <a:ext cx="3493672" cy="2542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02" y="3645024"/>
            <a:ext cx="3864672" cy="272117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83754" y="2708920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1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有18000多个真空管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千瓦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92377" y="1772816"/>
            <a:ext cx="29956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占地面积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平方米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重30吨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8620" y="4725144"/>
            <a:ext cx="38137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该机正式运行到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日，这十年间共运行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80 223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</a:p>
        </p:txBody>
      </p:sp>
    </p:spTree>
    <p:extLst>
      <p:ext uri="{BB962C8B-B14F-4D97-AF65-F5344CB8AC3E}">
        <p14:creationId xmlns:p14="http://schemas.microsoft.com/office/powerpoint/2010/main" val="86750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）关于机器级语言的几点认识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08324" y="1607241"/>
            <a:ext cx="612068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对于以下结构的机器，你能设计出几条指令吗？</a:t>
            </a: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827584" y="3544710"/>
            <a:ext cx="7488832" cy="3124650"/>
            <a:chOff x="74" y="1706"/>
            <a:chExt cx="5584" cy="2495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57" y="2029"/>
              <a:ext cx="935" cy="266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控制器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58" y="1780"/>
              <a:ext cx="3118" cy="2348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00" y="1779"/>
              <a:ext cx="76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632" y="2080"/>
              <a:ext cx="652" cy="26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PC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5220" y="2280"/>
              <a:ext cx="438" cy="465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4961" y="2480"/>
              <a:ext cx="227" cy="124"/>
            </a:xfrm>
            <a:prstGeom prst="leftRightArrow">
              <a:avLst>
                <a:gd name="adj1" fmla="val 50000"/>
                <a:gd name="adj2" fmla="val 36613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5220" y="3053"/>
              <a:ext cx="438" cy="465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4933" y="3204"/>
              <a:ext cx="255" cy="125"/>
            </a:xfrm>
            <a:prstGeom prst="leftRightArrow">
              <a:avLst>
                <a:gd name="adj1" fmla="val 50000"/>
                <a:gd name="adj2" fmla="val 40800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454" y="2080"/>
              <a:ext cx="680" cy="26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MAR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483" y="3753"/>
              <a:ext cx="680" cy="26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MDR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292" y="2179"/>
              <a:ext cx="3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284" y="2179"/>
              <a:ext cx="171" cy="0"/>
            </a:xfrm>
            <a:prstGeom prst="line">
              <a:avLst/>
            </a:prstGeom>
            <a:noFill/>
            <a:ln w="38100">
              <a:solidFill>
                <a:srgbClr val="0076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2710" y="3478"/>
              <a:ext cx="0" cy="27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Group 19"/>
            <p:cNvGrpSpPr>
              <a:grpSpLocks/>
            </p:cNvGrpSpPr>
            <p:nvPr/>
          </p:nvGrpSpPr>
          <p:grpSpPr bwMode="auto">
            <a:xfrm>
              <a:off x="1689" y="2504"/>
              <a:ext cx="482" cy="824"/>
              <a:chOff x="3135" y="2472"/>
              <a:chExt cx="454" cy="935"/>
            </a:xfrm>
          </p:grpSpPr>
          <p:grpSp>
            <p:nvGrpSpPr>
              <p:cNvPr id="96" name="Group 20"/>
              <p:cNvGrpSpPr>
                <a:grpSpLocks/>
              </p:cNvGrpSpPr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9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7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2977" y="2795"/>
                <a:ext cx="59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ALU</a:t>
                </a:r>
              </a:p>
            </p:txBody>
          </p:sp>
        </p:grp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2143" y="2729"/>
              <a:ext cx="255" cy="449"/>
              <a:chOff x="2030" y="2415"/>
              <a:chExt cx="341" cy="510"/>
            </a:xfrm>
          </p:grpSpPr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 flipH="1">
                <a:off x="2031" y="241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32"/>
              <p:cNvSpPr>
                <a:spLocks noChangeShapeType="1"/>
              </p:cNvSpPr>
              <p:nvPr/>
            </p:nvSpPr>
            <p:spPr bwMode="auto">
              <a:xfrm flipH="1">
                <a:off x="2030" y="2925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065" y="2454"/>
              <a:ext cx="284" cy="1063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志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寄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>
              <a:off x="1349" y="2779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895" y="2280"/>
              <a:ext cx="143" cy="475"/>
              <a:chOff x="895" y="1905"/>
              <a:chExt cx="143" cy="539"/>
            </a:xfrm>
          </p:grpSpPr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 flipH="1">
                <a:off x="896" y="2443"/>
                <a:ext cx="14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V="1">
                <a:off x="895" y="1905"/>
                <a:ext cx="0" cy="53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2795" y="2304"/>
              <a:ext cx="0" cy="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519" y="2978"/>
              <a:ext cx="964" cy="825"/>
              <a:chOff x="1576" y="2924"/>
              <a:chExt cx="964" cy="937"/>
            </a:xfrm>
          </p:grpSpPr>
          <p:sp>
            <p:nvSpPr>
              <p:cNvPr id="89" name="Line 40"/>
              <p:cNvSpPr>
                <a:spLocks noChangeShapeType="1"/>
              </p:cNvSpPr>
              <p:nvPr/>
            </p:nvSpPr>
            <p:spPr bwMode="auto">
              <a:xfrm>
                <a:off x="1576" y="2924"/>
                <a:ext cx="0" cy="9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41"/>
              <p:cNvSpPr>
                <a:spLocks noChangeShapeType="1"/>
              </p:cNvSpPr>
              <p:nvPr/>
            </p:nvSpPr>
            <p:spPr bwMode="auto">
              <a:xfrm>
                <a:off x="1576" y="3861"/>
                <a:ext cx="96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42"/>
              <p:cNvSpPr>
                <a:spLocks noChangeShapeType="1"/>
              </p:cNvSpPr>
              <p:nvPr/>
            </p:nvSpPr>
            <p:spPr bwMode="auto">
              <a:xfrm flipH="1">
                <a:off x="1576" y="2924"/>
                <a:ext cx="171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Group 43"/>
            <p:cNvGrpSpPr>
              <a:grpSpLocks/>
            </p:cNvGrpSpPr>
            <p:nvPr/>
          </p:nvGrpSpPr>
          <p:grpSpPr bwMode="auto">
            <a:xfrm>
              <a:off x="2058" y="3403"/>
              <a:ext cx="311" cy="399"/>
              <a:chOff x="2115" y="3405"/>
              <a:chExt cx="311" cy="453"/>
            </a:xfrm>
          </p:grpSpPr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 flipV="1">
                <a:off x="2115" y="3405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45"/>
              <p:cNvSpPr>
                <a:spLocks noChangeShapeType="1"/>
              </p:cNvSpPr>
              <p:nvPr/>
            </p:nvSpPr>
            <p:spPr bwMode="auto">
              <a:xfrm>
                <a:off x="2115" y="3407"/>
                <a:ext cx="31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7" name="Group 46"/>
            <p:cNvGrpSpPr>
              <a:grpSpLocks/>
            </p:cNvGrpSpPr>
            <p:nvPr/>
          </p:nvGrpSpPr>
          <p:grpSpPr bwMode="auto">
            <a:xfrm>
              <a:off x="668" y="2303"/>
              <a:ext cx="2977" cy="1276"/>
              <a:chOff x="725" y="2158"/>
              <a:chExt cx="2977" cy="1448"/>
            </a:xfrm>
          </p:grpSpPr>
          <p:sp>
            <p:nvSpPr>
              <p:cNvPr id="84" name="Line 47"/>
              <p:cNvSpPr>
                <a:spLocks noChangeShapeType="1"/>
              </p:cNvSpPr>
              <p:nvPr/>
            </p:nvSpPr>
            <p:spPr bwMode="auto">
              <a:xfrm flipV="1">
                <a:off x="725" y="3606"/>
                <a:ext cx="297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Line 48"/>
              <p:cNvSpPr>
                <a:spLocks noChangeShapeType="1"/>
              </p:cNvSpPr>
              <p:nvPr/>
            </p:nvSpPr>
            <p:spPr bwMode="auto">
              <a:xfrm>
                <a:off x="754" y="2158"/>
                <a:ext cx="0" cy="138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49"/>
              <p:cNvSpPr>
                <a:spLocks noChangeShapeType="1"/>
              </p:cNvSpPr>
              <p:nvPr/>
            </p:nvSpPr>
            <p:spPr bwMode="auto">
              <a:xfrm flipV="1">
                <a:off x="1916" y="3209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357" y="3779"/>
              <a:ext cx="652" cy="266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H="1">
              <a:off x="1009" y="3903"/>
              <a:ext cx="1475" cy="0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 flipV="1">
              <a:off x="470" y="2280"/>
              <a:ext cx="0" cy="1499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1" name="Group 53"/>
            <p:cNvGrpSpPr>
              <a:grpSpLocks/>
            </p:cNvGrpSpPr>
            <p:nvPr/>
          </p:nvGrpSpPr>
          <p:grpSpPr bwMode="auto">
            <a:xfrm>
              <a:off x="3277" y="1855"/>
              <a:ext cx="795" cy="2148"/>
              <a:chOff x="3333" y="1650"/>
              <a:chExt cx="795" cy="2438"/>
            </a:xfrm>
          </p:grpSpPr>
          <p:sp>
            <p:nvSpPr>
              <p:cNvPr id="77" name="Text Box 54"/>
              <p:cNvSpPr txBox="1">
                <a:spLocks noChangeArrowheads="1"/>
              </p:cNvSpPr>
              <p:nvPr/>
            </p:nvSpPr>
            <p:spPr bwMode="auto">
              <a:xfrm>
                <a:off x="3447" y="1650"/>
                <a:ext cx="53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78" name="AutoShape 55"/>
              <p:cNvSpPr>
                <a:spLocks noChangeArrowheads="1"/>
              </p:cNvSpPr>
              <p:nvPr/>
            </p:nvSpPr>
            <p:spPr bwMode="auto">
              <a:xfrm>
                <a:off x="3362" y="2756"/>
                <a:ext cx="765" cy="284"/>
              </a:xfrm>
              <a:prstGeom prst="leftRightArrow">
                <a:avLst>
                  <a:gd name="adj1" fmla="val 50000"/>
                  <a:gd name="adj2" fmla="val 53873"/>
                </a:avLst>
              </a:prstGeom>
              <a:solidFill>
                <a:srgbClr val="FFFFFF"/>
              </a:solidFill>
              <a:ln w="2857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Text Box 56"/>
              <p:cNvSpPr txBox="1">
                <a:spLocks noChangeArrowheads="1"/>
              </p:cNvSpPr>
              <p:nvPr/>
            </p:nvSpPr>
            <p:spPr bwMode="auto">
              <a:xfrm>
                <a:off x="3532" y="3633"/>
                <a:ext cx="48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80" name="AutoShape 57"/>
              <p:cNvSpPr>
                <a:spLocks noChangeArrowheads="1"/>
              </p:cNvSpPr>
              <p:nvPr/>
            </p:nvSpPr>
            <p:spPr bwMode="auto">
              <a:xfrm>
                <a:off x="3334" y="3804"/>
                <a:ext cx="794" cy="284"/>
              </a:xfrm>
              <a:prstGeom prst="leftRightArrow">
                <a:avLst>
                  <a:gd name="adj1" fmla="val 50000"/>
                  <a:gd name="adj2" fmla="val 55915"/>
                </a:avLst>
              </a:prstGeom>
              <a:solidFill>
                <a:srgbClr val="FFFFFF"/>
              </a:solidFill>
              <a:ln w="28575" algn="ctr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58"/>
              <p:cNvSpPr txBox="1">
                <a:spLocks noChangeArrowheads="1"/>
              </p:cNvSpPr>
              <p:nvPr/>
            </p:nvSpPr>
            <p:spPr bwMode="auto">
              <a:xfrm>
                <a:off x="3504" y="2534"/>
                <a:ext cx="53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  <p:sp>
            <p:nvSpPr>
              <p:cNvPr id="82" name="AutoShape 59"/>
              <p:cNvSpPr>
                <a:spLocks noChangeArrowheads="1"/>
              </p:cNvSpPr>
              <p:nvPr/>
            </p:nvSpPr>
            <p:spPr bwMode="auto">
              <a:xfrm>
                <a:off x="3333" y="1843"/>
                <a:ext cx="794" cy="341"/>
              </a:xfrm>
              <a:prstGeom prst="rightArrow">
                <a:avLst>
                  <a:gd name="adj1" fmla="val 50000"/>
                  <a:gd name="adj2" fmla="val 58211"/>
                </a:avLst>
              </a:prstGeom>
              <a:solidFill>
                <a:srgbClr val="FFFFFF"/>
              </a:solidFill>
              <a:ln w="28575" algn="ctr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60"/>
              <p:cNvSpPr>
                <a:spLocks noChangeShapeType="1"/>
              </p:cNvSpPr>
              <p:nvPr/>
            </p:nvSpPr>
            <p:spPr bwMode="auto">
              <a:xfrm flipV="1">
                <a:off x="3731" y="298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" name="Group 61"/>
            <p:cNvGrpSpPr>
              <a:grpSpLocks/>
            </p:cNvGrpSpPr>
            <p:nvPr/>
          </p:nvGrpSpPr>
          <p:grpSpPr bwMode="auto">
            <a:xfrm>
              <a:off x="2142" y="2325"/>
              <a:ext cx="1106" cy="1243"/>
              <a:chOff x="2199" y="2185"/>
              <a:chExt cx="1106" cy="1411"/>
            </a:xfrm>
          </p:grpSpPr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99" y="2185"/>
                <a:ext cx="737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2588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GPRs</a:t>
                </a:r>
              </a:p>
            </p:txBody>
          </p:sp>
          <p:grpSp>
            <p:nvGrpSpPr>
              <p:cNvPr id="66" name="Group 63"/>
              <p:cNvGrpSpPr>
                <a:grpSpLocks/>
              </p:cNvGrpSpPr>
              <p:nvPr/>
            </p:nvGrpSpPr>
            <p:grpSpPr bwMode="auto">
              <a:xfrm>
                <a:off x="2452" y="2500"/>
                <a:ext cx="853" cy="1096"/>
                <a:chOff x="2398" y="2273"/>
                <a:chExt cx="853" cy="1096"/>
              </a:xfrm>
            </p:grpSpPr>
            <p:grpSp>
              <p:nvGrpSpPr>
                <p:cNvPr id="68" name="Group 64"/>
                <p:cNvGrpSpPr>
                  <a:grpSpLocks/>
                </p:cNvGrpSpPr>
                <p:nvPr/>
              </p:nvGrpSpPr>
              <p:grpSpPr bwMode="auto">
                <a:xfrm>
                  <a:off x="2398" y="2273"/>
                  <a:ext cx="652" cy="992"/>
                  <a:chOff x="2228" y="1678"/>
                  <a:chExt cx="737" cy="992"/>
                </a:xfrm>
              </p:grpSpPr>
              <p:sp>
                <p:nvSpPr>
                  <p:cNvPr id="7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228" y="1678"/>
                    <a:ext cx="737" cy="99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spcBef>
                        <a:spcPct val="20000"/>
                      </a:spcBef>
                      <a:buChar char="–"/>
                      <a:defRPr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–"/>
                      <a:defRPr sz="1600" b="1">
                        <a:solidFill>
                          <a:srgbClr val="CC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1933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188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28" y="2415"/>
                    <a:ext cx="7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51" y="2282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7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052" y="2525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7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052" y="2784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</p:txBody>
            </p:sp>
            <p:sp>
              <p:nvSpPr>
                <p:cNvPr id="7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051" y="3067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2455" y="2500"/>
                <a:ext cx="652" cy="992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4070" y="1780"/>
              <a:ext cx="880" cy="2310"/>
              <a:chOff x="4127" y="1565"/>
              <a:chExt cx="880" cy="2622"/>
            </a:xfrm>
          </p:grpSpPr>
          <p:grpSp>
            <p:nvGrpSpPr>
              <p:cNvPr id="45" name="Group 75"/>
              <p:cNvGrpSpPr>
                <a:grpSpLocks/>
              </p:cNvGrpSpPr>
              <p:nvPr/>
            </p:nvGrpSpPr>
            <p:grpSpPr bwMode="auto">
              <a:xfrm>
                <a:off x="4127" y="1565"/>
                <a:ext cx="880" cy="2622"/>
                <a:chOff x="4156" y="1565"/>
                <a:chExt cx="908" cy="2622"/>
              </a:xfrm>
            </p:grpSpPr>
            <p:sp>
              <p:nvSpPr>
                <p:cNvPr id="4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156" y="1565"/>
                  <a:ext cx="737" cy="302"/>
                </a:xfrm>
                <a:prstGeom prst="rect">
                  <a:avLst/>
                </a:prstGeom>
                <a:solidFill>
                  <a:srgbClr val="0000FF">
                    <a:alpha val="2588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存储器</a:t>
                  </a:r>
                </a:p>
              </p:txBody>
            </p:sp>
            <p:grpSp>
              <p:nvGrpSpPr>
                <p:cNvPr id="48" name="Group 77"/>
                <p:cNvGrpSpPr>
                  <a:grpSpLocks/>
                </p:cNvGrpSpPr>
                <p:nvPr/>
              </p:nvGrpSpPr>
              <p:grpSpPr bwMode="auto">
                <a:xfrm>
                  <a:off x="4156" y="1877"/>
                  <a:ext cx="737" cy="2211"/>
                  <a:chOff x="3447" y="1423"/>
                  <a:chExt cx="879" cy="2211"/>
                </a:xfrm>
              </p:grpSpPr>
              <p:sp>
                <p:nvSpPr>
                  <p:cNvPr id="57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447" y="1423"/>
                    <a:ext cx="879" cy="2211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spcBef>
                        <a:spcPct val="20000"/>
                      </a:spcBef>
                      <a:buChar char="–"/>
                      <a:defRPr sz="2000" b="1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00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–"/>
                      <a:defRPr sz="1600" b="1">
                        <a:solidFill>
                          <a:srgbClr val="CC33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spcBef>
                        <a:spcPct val="20000"/>
                      </a:spcBef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500" b="1">
                        <a:solidFill>
                          <a:srgbClr val="9966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678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196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245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52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812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096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3379"/>
                    <a:ext cx="87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864" y="1941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5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65" y="2160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5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865" y="2473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</p:txBody>
            </p:sp>
            <p:sp>
              <p:nvSpPr>
                <p:cNvPr id="5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864" y="2755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5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865" y="2982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54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865" y="3322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5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64" y="3578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</a:p>
              </p:txBody>
            </p:sp>
            <p:sp>
              <p:nvSpPr>
                <p:cNvPr id="5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864" y="3885"/>
                  <a:ext cx="199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</a:p>
              </p:txBody>
            </p:sp>
          </p:grpSp>
          <p:sp>
            <p:nvSpPr>
              <p:cNvPr id="46" name="Rectangle 94"/>
              <p:cNvSpPr>
                <a:spLocks noChangeArrowheads="1"/>
              </p:cNvSpPr>
              <p:nvPr/>
            </p:nvSpPr>
            <p:spPr bwMode="auto">
              <a:xfrm>
                <a:off x="4127" y="1877"/>
                <a:ext cx="708" cy="2211"/>
              </a:xfrm>
              <a:prstGeom prst="rect">
                <a:avLst/>
              </a:prstGeom>
              <a:solidFill>
                <a:srgbClr val="008000">
                  <a:alpha val="1686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" name="Rectangle 95"/>
            <p:cNvSpPr>
              <a:spLocks noChangeArrowheads="1"/>
            </p:cNvSpPr>
            <p:nvPr/>
          </p:nvSpPr>
          <p:spPr bwMode="auto">
            <a:xfrm>
              <a:off x="74" y="1706"/>
              <a:ext cx="4876" cy="24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" name="Text Box 4"/>
          <p:cNvSpPr txBox="1">
            <a:spLocks noChangeArrowheads="1"/>
          </p:cNvSpPr>
          <p:nvPr/>
        </p:nvSpPr>
        <p:spPr bwMode="auto">
          <a:xfrm>
            <a:off x="916681" y="1988840"/>
            <a:ext cx="855186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M#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R#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（将存储单元内容装入寄存器）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 R#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M# 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（将寄存器内容装入存储单元）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R#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M#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（类似的还有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等；操作数还可“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R#”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Jxx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M#          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（若满足条件，则转移到另一处执行）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347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）关于机器级语言的几点认识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7584" y="1810619"/>
            <a:ext cx="5314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想象用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汇编语言</a:t>
            </a:r>
            <a:r>
              <a:rPr lang="zh-CN" altLang="en-US" sz="2000" b="1" dirty="0">
                <a:ea typeface="微软雅黑" panose="020B0503020204020204" pitchFamily="34" charset="-122"/>
              </a:rPr>
              <a:t>编写复杂程序是怎样的情形？</a:t>
            </a:r>
          </a:p>
        </p:txBody>
      </p:sp>
      <p:sp>
        <p:nvSpPr>
          <p:cNvPr id="15" name="矩形 14"/>
          <p:cNvSpPr/>
          <p:nvPr/>
        </p:nvSpPr>
        <p:spPr>
          <a:xfrm>
            <a:off x="824531" y="2934649"/>
            <a:ext cx="7848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需要描述的细节太多了！程序会很长很长！而且在不同结构的机器上就不能运行！</a:t>
            </a:r>
          </a:p>
        </p:txBody>
      </p:sp>
      <p:sp>
        <p:nvSpPr>
          <p:cNvPr id="16" name="矩形 15"/>
          <p:cNvSpPr/>
          <p:nvPr/>
        </p:nvSpPr>
        <p:spPr>
          <a:xfrm>
            <a:off x="827584" y="2361577"/>
            <a:ext cx="5894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8000"/>
                </a:solidFill>
                <a:ea typeface="微软雅黑" panose="020B0503020204020204" pitchFamily="34" charset="-122"/>
              </a:rPr>
              <a:t>例如，用汇编语言实现排序（</a:t>
            </a:r>
            <a:r>
              <a:rPr lang="en-US" altLang="zh-CN" sz="2000" b="1" dirty="0">
                <a:solidFill>
                  <a:srgbClr val="008000"/>
                </a:solidFill>
                <a:ea typeface="微软雅黑" panose="020B0503020204020204" pitchFamily="34" charset="-122"/>
              </a:rPr>
              <a:t>sort</a:t>
            </a:r>
            <a:r>
              <a:rPr lang="zh-CN" altLang="en-US" sz="2000" b="1" dirty="0">
                <a:solidFill>
                  <a:srgbClr val="008000"/>
                </a:solidFill>
                <a:ea typeface="微软雅黑" panose="020B0503020204020204" pitchFamily="34" charset="-122"/>
              </a:rPr>
              <a:t>）、矩阵相乘</a:t>
            </a:r>
            <a:endParaRPr lang="zh-CN" altLang="en-US" sz="2000" b="1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824531" y="3942735"/>
            <a:ext cx="74723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结论：用汇编语言比机器语言好，但是，还是很麻烦！</a:t>
            </a:r>
          </a:p>
        </p:txBody>
      </p:sp>
    </p:spTree>
    <p:extLst>
      <p:ext uri="{BB962C8B-B14F-4D97-AF65-F5344CB8AC3E}">
        <p14:creationId xmlns:p14="http://schemas.microsoft.com/office/powerpoint/2010/main" val="40159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）用高级语言编写程序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83153" y="1756862"/>
            <a:ext cx="6624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现在，几乎所有程序员都用高级语言编程，但最终要将高级语言转换为机器语言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程序。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153" y="2589883"/>
            <a:ext cx="77036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高级编程语言：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它们与具体机器结构无关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面向算法描述，比机器级语言描述能力强得多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高级语言中一条语句对应几条、几十条甚至几百条指令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有“面向过程”和“面向对象”的语言之分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处理逻辑分为三种结构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顺序结构、选择结构、循环结构</a:t>
            </a:r>
          </a:p>
        </p:txBody>
      </p:sp>
    </p:spTree>
    <p:extLst>
      <p:ext uri="{BB962C8B-B14F-4D97-AF65-F5344CB8AC3E}">
        <p14:creationId xmlns:p14="http://schemas.microsoft.com/office/powerpoint/2010/main" val="23685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1196752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）用高级语言编写程序</a:t>
            </a:r>
            <a:endParaRPr lang="zh-CN" altLang="en-US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83152" y="1756862"/>
            <a:ext cx="75492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现在，几乎所有程序员都用高级语言编程，但最终要将高级语言转换为机器语言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程序。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636912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有两种转换方式：“编译”和“解释”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(Complier)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将高级语言源程序转换为机器级目标程序，执行时只要启动目标程序即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zh-CN" altLang="en-US" sz="22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(Interpreter 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将高级语言语句逐条翻译成机器指令并立即执行，不生成目标文件。</a:t>
            </a:r>
          </a:p>
        </p:txBody>
      </p:sp>
    </p:spTree>
    <p:extLst>
      <p:ext uri="{BB962C8B-B14F-4D97-AF65-F5344CB8AC3E}">
        <p14:creationId xmlns:p14="http://schemas.microsoft.com/office/powerpoint/2010/main" val="8325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3887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1.5.2 </a:t>
            </a:r>
            <a:r>
              <a:rPr lang="zh-CN" altLang="en-US" dirty="0" smtClean="0"/>
              <a:t>计算机系统抽象层的转换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47664" y="1484784"/>
            <a:ext cx="5504431" cy="3845403"/>
            <a:chOff x="1661" y="941"/>
            <a:chExt cx="3941" cy="3203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52505" y="5535099"/>
            <a:ext cx="68389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dirty="0">
                <a:ea typeface="微软雅黑" panose="020B0503020204020204" pitchFamily="34" charset="-122"/>
              </a:rPr>
              <a:t>功能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dirty="0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dirty="0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实现，底层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为上层提供支撑环境！</a:t>
            </a:r>
          </a:p>
        </p:txBody>
      </p:sp>
    </p:spTree>
    <p:extLst>
      <p:ext uri="{BB962C8B-B14F-4D97-AF65-F5344CB8AC3E}">
        <p14:creationId xmlns:p14="http://schemas.microsoft.com/office/powerpoint/2010/main" val="1170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1038870"/>
            <a:ext cx="8507289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1.5.3 </a:t>
            </a:r>
            <a:r>
              <a:rPr lang="zh-CN" altLang="en-US" dirty="0" smtClean="0"/>
              <a:t>指令集体系结构</a:t>
            </a:r>
            <a:r>
              <a:rPr lang="en-US" altLang="zh-CN" dirty="0" smtClean="0"/>
              <a:t>ISA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</a:rPr>
              <a:t>ISA</a:t>
            </a:r>
            <a:r>
              <a:rPr lang="zh-CN" altLang="en-US" sz="2200" dirty="0">
                <a:latin typeface="微软雅黑" panose="020B0503020204020204" pitchFamily="34" charset="-122"/>
              </a:rPr>
              <a:t>指</a:t>
            </a:r>
            <a:r>
              <a:rPr lang="en-US" altLang="zh-CN" sz="2200" dirty="0">
                <a:latin typeface="微软雅黑" panose="020B0503020204020204" pitchFamily="34" charset="-122"/>
              </a:rPr>
              <a:t>Instruction Set Architecture</a:t>
            </a:r>
            <a:r>
              <a:rPr lang="zh-CN" altLang="en-US" sz="2200" dirty="0">
                <a:latin typeface="微软雅黑" panose="020B0503020204020204" pitchFamily="34" charset="-122"/>
              </a:rPr>
              <a:t>，即指令集体系结构，有时简称为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指令系统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</a:rPr>
              <a:t>ISA</a:t>
            </a:r>
            <a:r>
              <a:rPr lang="zh-CN" altLang="en-US" sz="2200" dirty="0">
                <a:latin typeface="微软雅黑" panose="020B0503020204020204" pitchFamily="34" charset="-122"/>
              </a:rPr>
              <a:t>是一种规约（</a:t>
            </a:r>
            <a:r>
              <a:rPr lang="en-US" altLang="zh-CN" sz="2200" dirty="0">
                <a:latin typeface="微软雅黑" panose="020B0503020204020204" pitchFamily="34" charset="-122"/>
              </a:rPr>
              <a:t>Specification</a:t>
            </a:r>
            <a:r>
              <a:rPr lang="zh-CN" altLang="en-US" sz="2200" dirty="0">
                <a:latin typeface="微软雅黑" panose="020B0503020204020204" pitchFamily="34" charset="-122"/>
              </a:rPr>
              <a:t>），它规定了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</a:rPr>
              <a:t>如何使用硬件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可执行的指令的集合，包括</a:t>
            </a:r>
            <a:r>
              <a:rPr lang="zh-CN" altLang="en-US" dirty="0">
                <a:solidFill>
                  <a:srgbClr val="CC3300"/>
                </a:solidFill>
              </a:rPr>
              <a:t>指令格式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3300"/>
                </a:solidFill>
              </a:rPr>
              <a:t>操作种类</a:t>
            </a:r>
            <a:r>
              <a:rPr lang="zh-CN" altLang="en-US" dirty="0"/>
              <a:t>以及每种操作对应的操作数的相应规定；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指令可以接受的</a:t>
            </a:r>
            <a:r>
              <a:rPr lang="zh-CN" altLang="en-US" dirty="0">
                <a:solidFill>
                  <a:srgbClr val="CC3300"/>
                </a:solidFill>
              </a:rPr>
              <a:t>操作数的类型</a:t>
            </a:r>
            <a:r>
              <a:rPr lang="zh-CN" altLang="en-US" dirty="0"/>
              <a:t>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操作数所能存放的寄存器组的结构，包括每个</a:t>
            </a:r>
            <a:r>
              <a:rPr lang="zh-CN" altLang="en-US" dirty="0">
                <a:solidFill>
                  <a:srgbClr val="CC3300"/>
                </a:solidFill>
              </a:rPr>
              <a:t>寄存器的名称、编号、长度和用途</a:t>
            </a:r>
            <a:r>
              <a:rPr lang="zh-CN" altLang="en-US" dirty="0"/>
              <a:t>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操作数所能存放的</a:t>
            </a:r>
            <a:r>
              <a:rPr lang="zh-CN" altLang="en-US" dirty="0">
                <a:solidFill>
                  <a:srgbClr val="CC3300"/>
                </a:solidFill>
              </a:rPr>
              <a:t>存储空间的大小和编址方式</a:t>
            </a:r>
            <a:r>
              <a:rPr lang="zh-CN" altLang="en-US" dirty="0"/>
              <a:t>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操作数在存储空间存放时按照</a:t>
            </a:r>
            <a:r>
              <a:rPr lang="zh-CN" altLang="en-US" dirty="0">
                <a:solidFill>
                  <a:srgbClr val="CC3300"/>
                </a:solidFill>
              </a:rPr>
              <a:t>大端还是小端方式存放</a:t>
            </a:r>
            <a:r>
              <a:rPr lang="zh-CN" altLang="en-US" dirty="0"/>
              <a:t>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指令获取操作数的方式，即</a:t>
            </a:r>
            <a:r>
              <a:rPr lang="zh-CN" altLang="en-US" dirty="0">
                <a:solidFill>
                  <a:srgbClr val="CC3300"/>
                </a:solidFill>
              </a:rPr>
              <a:t>寻址方式</a:t>
            </a:r>
            <a:r>
              <a:rPr lang="zh-CN" altLang="en-US" dirty="0"/>
              <a:t>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指令执行过程的控制方式，包括</a:t>
            </a:r>
            <a:r>
              <a:rPr lang="zh-CN" altLang="en-US" dirty="0">
                <a:solidFill>
                  <a:srgbClr val="CC3300"/>
                </a:solidFill>
              </a:rPr>
              <a:t>程序计数器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C3300"/>
                </a:solidFill>
              </a:rPr>
              <a:t>条件码定义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1038870"/>
            <a:ext cx="8507289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1.5.3 </a:t>
            </a:r>
            <a:r>
              <a:rPr lang="zh-CN" altLang="en-US" dirty="0" smtClean="0"/>
              <a:t>指令集体系结构</a:t>
            </a:r>
            <a:r>
              <a:rPr lang="en-US" altLang="zh-CN" dirty="0" smtClean="0"/>
              <a:t>ISA</a:t>
            </a:r>
          </a:p>
          <a:p>
            <a:pPr>
              <a:lnSpc>
                <a:spcPct val="105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</a:rPr>
              <a:t>ISA</a:t>
            </a:r>
            <a:r>
              <a:rPr lang="zh-CN" altLang="en-US" sz="2200" dirty="0">
                <a:latin typeface="微软雅黑" panose="020B0503020204020204" pitchFamily="34" charset="-122"/>
              </a:rPr>
              <a:t>在计算机系统中是必不可少的一个抽象层，</a:t>
            </a:r>
            <a:r>
              <a:rPr lang="en-US" altLang="zh-CN" sz="2200" dirty="0">
                <a:latin typeface="微软雅黑" panose="020B0503020204020204" pitchFamily="34" charset="-122"/>
              </a:rPr>
              <a:t>Why</a:t>
            </a:r>
            <a:r>
              <a:rPr lang="zh-CN" altLang="en-US" sz="2200" dirty="0">
                <a:latin typeface="微软雅黑" panose="020B0503020204020204" pitchFamily="34" charset="-122"/>
              </a:rPr>
              <a:t>？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没有它，软件无法使用计算机硬件！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没有它，一台计算机不能称为“通用计算机”</a:t>
            </a:r>
          </a:p>
          <a:p>
            <a:pPr>
              <a:lnSpc>
                <a:spcPct val="105000"/>
              </a:lnSpc>
            </a:pP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3537" y="3396716"/>
            <a:ext cx="84169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和计算机组成（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MicroArchitecture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，微结构）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是何关系？</a:t>
            </a:r>
          </a:p>
        </p:txBody>
      </p:sp>
    </p:spTree>
    <p:extLst>
      <p:ext uri="{BB962C8B-B14F-4D97-AF65-F5344CB8AC3E}">
        <p14:creationId xmlns:p14="http://schemas.microsoft.com/office/powerpoint/2010/main" val="32579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980728"/>
            <a:ext cx="8507289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1.5.3 ISA</a:t>
            </a:r>
            <a:r>
              <a:rPr lang="zh-CN" altLang="en-US" dirty="0" smtClean="0"/>
              <a:t>与计算机组成的关系</a:t>
            </a:r>
            <a:endParaRPr lang="en-US" altLang="zh-CN" dirty="0" smtClean="0"/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</a:rPr>
              <a:t>ISA</a:t>
            </a:r>
            <a:r>
              <a:rPr lang="zh-CN" altLang="en-US" sz="2200" dirty="0">
                <a:latin typeface="微软雅黑" panose="020B0503020204020204" pitchFamily="34" charset="-122"/>
              </a:rPr>
              <a:t>是计算机组成的抽象</a:t>
            </a:r>
          </a:p>
          <a:p>
            <a:pPr lvl="1">
              <a:spcBef>
                <a:spcPct val="15000"/>
              </a:spcBef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不同</a:t>
            </a:r>
            <a:r>
              <a:rPr lang="en-US" altLang="zh-CN" sz="1800" dirty="0">
                <a:latin typeface="微软雅黑" panose="020B0503020204020204" pitchFamily="34" charset="-122"/>
              </a:rPr>
              <a:t>ISA</a:t>
            </a:r>
            <a:r>
              <a:rPr lang="zh-CN" altLang="en-US" sz="1800" dirty="0">
                <a:latin typeface="微软雅黑" panose="020B0503020204020204" pitchFamily="34" charset="-122"/>
              </a:rPr>
              <a:t>规定的指令集不同，如，</a:t>
            </a:r>
            <a:r>
              <a:rPr lang="en-US" altLang="zh-CN" sz="1800" dirty="0">
                <a:latin typeface="微软雅黑" panose="020B0503020204020204" pitchFamily="34" charset="-122"/>
              </a:rPr>
              <a:t>IA-32</a:t>
            </a:r>
            <a:r>
              <a:rPr lang="zh-CN" altLang="en-US" sz="1800" dirty="0">
                <a:latin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</a:rPr>
              <a:t>MIPS</a:t>
            </a:r>
            <a:r>
              <a:rPr lang="zh-CN" altLang="en-US" sz="1800" dirty="0">
                <a:latin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</a:rPr>
              <a:t>ARM</a:t>
            </a:r>
            <a:r>
              <a:rPr lang="zh-CN" altLang="en-US" sz="1800" dirty="0">
                <a:latin typeface="微软雅黑" panose="020B0503020204020204" pitchFamily="34" charset="-122"/>
              </a:rPr>
              <a:t>等</a:t>
            </a:r>
          </a:p>
          <a:p>
            <a:pPr lvl="1"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pitchFamily="34" charset="-122"/>
              </a:rPr>
              <a:t>计算机组成必须能够实现</a:t>
            </a:r>
            <a:r>
              <a:rPr lang="en-US" altLang="zh-CN" sz="1800" dirty="0">
                <a:latin typeface="微软雅黑" panose="020B0503020204020204" pitchFamily="34" charset="-122"/>
              </a:rPr>
              <a:t>ISA</a:t>
            </a:r>
            <a:r>
              <a:rPr lang="zh-CN" altLang="en-US" sz="1800" dirty="0">
                <a:latin typeface="微软雅黑" panose="020B0503020204020204" pitchFamily="34" charset="-122"/>
              </a:rPr>
              <a:t>规定的功能，如提供</a:t>
            </a:r>
            <a:r>
              <a:rPr lang="en-US" altLang="zh-CN" sz="1800" dirty="0">
                <a:latin typeface="微软雅黑" panose="020B0503020204020204" pitchFamily="34" charset="-122"/>
              </a:rPr>
              <a:t>GPR</a:t>
            </a:r>
            <a:r>
              <a:rPr lang="zh-CN" altLang="en-US" sz="1800" dirty="0">
                <a:latin typeface="微软雅黑" panose="020B0503020204020204" pitchFamily="34" charset="-122"/>
              </a:rPr>
              <a:t>、标志、运算电路等</a:t>
            </a:r>
          </a:p>
          <a:p>
            <a:pPr lvl="1"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pitchFamily="34" charset="-122"/>
              </a:rPr>
              <a:t>同一种</a:t>
            </a:r>
            <a:r>
              <a:rPr lang="en-US" altLang="zh-CN" sz="1800" dirty="0">
                <a:latin typeface="微软雅黑" panose="020B0503020204020204" pitchFamily="34" charset="-122"/>
              </a:rPr>
              <a:t>ISA</a:t>
            </a:r>
            <a:r>
              <a:rPr lang="zh-CN" altLang="en-US" sz="1800" dirty="0">
                <a:latin typeface="微软雅黑" panose="020B0503020204020204" pitchFamily="34" charset="-122"/>
              </a:rPr>
              <a:t>可以有不同的计算机组成，如乘法指令可用</a:t>
            </a:r>
            <a:r>
              <a:rPr lang="en-US" altLang="zh-CN" sz="1800" dirty="0">
                <a:latin typeface="微软雅黑" panose="020B0503020204020204" pitchFamily="34" charset="-122"/>
              </a:rPr>
              <a:t>ALU</a:t>
            </a:r>
            <a:r>
              <a:rPr lang="zh-CN" altLang="en-US" sz="1800" dirty="0">
                <a:latin typeface="微软雅黑" panose="020B0503020204020204" pitchFamily="34" charset="-122"/>
              </a:rPr>
              <a:t>或乘法器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实现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0988"/>
            <a:ext cx="7305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计算机系统的层次结构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3887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1.5.4 </a:t>
            </a:r>
            <a:r>
              <a:rPr lang="zh-CN" altLang="en-US" dirty="0" smtClean="0"/>
              <a:t>计算机系统的不同用户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17938" y="5247491"/>
            <a:ext cx="753429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100" dirty="0" smtClean="0">
                <a:ea typeface="微软雅黑" panose="020B0503020204020204" pitchFamily="34" charset="-122"/>
              </a:rPr>
              <a:t>ISA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：处于各种硬件和软件的交界面上，所有硬件的功能都由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ISA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集中体现（</a:t>
            </a:r>
            <a:r>
              <a:rPr lang="en-US" altLang="zh-CN" sz="2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ISA</a:t>
            </a:r>
            <a:r>
              <a:rPr lang="zh-CN" altLang="en-US" sz="2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是硬件的抽象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），软件通过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ISA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在计算机</a:t>
            </a:r>
            <a:r>
              <a:rPr lang="zh-CN" altLang="en-US" sz="2100" dirty="0">
                <a:ea typeface="微软雅黑" panose="020B0503020204020204" pitchFamily="34" charset="-122"/>
              </a:rPr>
              <a:t>上执行（</a:t>
            </a:r>
            <a:r>
              <a:rPr lang="zh-CN" altLang="en-US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所有软件功能都建立在</a:t>
            </a:r>
            <a:r>
              <a:rPr lang="en-US" altLang="zh-CN" sz="2100" dirty="0">
                <a:solidFill>
                  <a:srgbClr val="FF0000"/>
                </a:solidFill>
                <a:ea typeface="微软雅黑" panose="020B0503020204020204" pitchFamily="34" charset="-122"/>
              </a:rPr>
              <a:t>ISA</a:t>
            </a:r>
            <a:r>
              <a:rPr lang="zh-CN" altLang="en-US" sz="2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之上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）。</a:t>
            </a:r>
            <a:endParaRPr lang="zh-CN" altLang="en-US" sz="21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9772"/>
            <a:ext cx="814705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2" y="1844824"/>
            <a:ext cx="8235528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4" y="187102"/>
            <a:ext cx="8229600" cy="774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20215" y="961802"/>
            <a:ext cx="5915001" cy="56166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1.3.2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诺依曼的故事</a:t>
            </a:r>
            <a:endParaRPr lang="en-US" altLang="zh-CN" dirty="0" smtClean="0"/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</a:rPr>
              <a:t>1944</a:t>
            </a:r>
            <a:r>
              <a:rPr lang="zh-CN" altLang="en-US" sz="2000" dirty="0">
                <a:latin typeface="微软雅黑" panose="020B0503020204020204" pitchFamily="34" charset="-122"/>
              </a:rPr>
              <a:t>年，冯</a:t>
            </a:r>
            <a:r>
              <a:rPr lang="en-US" altLang="zh-CN" sz="2000" dirty="0">
                <a:latin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</a:rPr>
              <a:t>诺依曼参加原子弹的研制工作，涉及到极为困难的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计算问题；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</a:rPr>
              <a:t>1944</a:t>
            </a:r>
            <a:r>
              <a:rPr lang="zh-CN" altLang="en-US" sz="2000" dirty="0">
                <a:latin typeface="微软雅黑" panose="020B0503020204020204" pitchFamily="34" charset="-122"/>
              </a:rPr>
              <a:t>年夏的一天，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诺依曼</a:t>
            </a:r>
            <a:r>
              <a:rPr lang="zh-CN" altLang="en-US" sz="2000" dirty="0">
                <a:latin typeface="微软雅黑" panose="020B0503020204020204" pitchFamily="34" charset="-122"/>
              </a:rPr>
              <a:t>巧遇美国弹道实验室的军方负责人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戈尔斯坦</a:t>
            </a:r>
            <a:r>
              <a:rPr lang="zh-CN" altLang="en-US" sz="2000" dirty="0">
                <a:latin typeface="微软雅黑" panose="020B0503020204020204" pitchFamily="34" charset="-122"/>
              </a:rPr>
              <a:t>，他正参与</a:t>
            </a:r>
            <a:r>
              <a:rPr lang="en-US" altLang="zh-CN" sz="2000" dirty="0">
                <a:latin typeface="微软雅黑" panose="020B0503020204020204" pitchFamily="34" charset="-122"/>
              </a:rPr>
              <a:t>ENIAC</a:t>
            </a:r>
            <a:r>
              <a:rPr lang="zh-CN" altLang="en-US" sz="2000" dirty="0">
                <a:latin typeface="微软雅黑" panose="020B0503020204020204" pitchFamily="34" charset="-122"/>
              </a:rPr>
              <a:t>的研制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工作；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诺依曼</a:t>
            </a:r>
            <a:r>
              <a:rPr lang="zh-CN" altLang="en-US" sz="2000" dirty="0">
                <a:latin typeface="微软雅黑" panose="020B0503020204020204" pitchFamily="34" charset="-122"/>
              </a:rPr>
              <a:t>被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戈尔斯坦</a:t>
            </a:r>
            <a:r>
              <a:rPr lang="zh-CN" altLang="en-US" sz="2000" dirty="0">
                <a:latin typeface="微软雅黑" panose="020B0503020204020204" pitchFamily="34" charset="-122"/>
              </a:rPr>
              <a:t>介绍加入</a:t>
            </a:r>
            <a:r>
              <a:rPr lang="en-US" altLang="zh-CN" sz="2000" dirty="0">
                <a:latin typeface="微软雅黑" panose="020B0503020204020204" pitchFamily="34" charset="-122"/>
              </a:rPr>
              <a:t>ENIAC</a:t>
            </a:r>
            <a:r>
              <a:rPr lang="zh-CN" altLang="en-US" sz="2000" dirty="0">
                <a:latin typeface="微软雅黑" panose="020B0503020204020204" pitchFamily="34" charset="-122"/>
              </a:rPr>
              <a:t>研制组，</a:t>
            </a:r>
            <a:r>
              <a:rPr lang="en-US" altLang="zh-CN" sz="2000" dirty="0">
                <a:latin typeface="微软雅黑" panose="020B0503020204020204" pitchFamily="34" charset="-122"/>
              </a:rPr>
              <a:t>1945</a:t>
            </a:r>
            <a:r>
              <a:rPr lang="zh-CN" altLang="en-US" sz="2000" dirty="0">
                <a:latin typeface="微软雅黑" panose="020B0503020204020204" pitchFamily="34" charset="-122"/>
              </a:rPr>
              <a:t>年，他们在共同讨论的基础上，冯</a:t>
            </a:r>
            <a:r>
              <a:rPr lang="en-US" altLang="zh-CN" sz="2000" dirty="0">
                <a:latin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</a:rPr>
              <a:t>诺依曼以“关于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EDVAC</a:t>
            </a:r>
            <a:r>
              <a:rPr lang="zh-CN" altLang="en-US" sz="2000" dirty="0">
                <a:latin typeface="微软雅黑" panose="020B0503020204020204" pitchFamily="34" charset="-122"/>
              </a:rPr>
              <a:t>的报告草案”为题，起草了长达</a:t>
            </a:r>
            <a:r>
              <a:rPr lang="en-US" altLang="zh-CN" sz="2000" dirty="0">
                <a:latin typeface="微软雅黑" panose="020B0503020204020204" pitchFamily="34" charset="-122"/>
              </a:rPr>
              <a:t>101</a:t>
            </a:r>
            <a:r>
              <a:rPr lang="zh-CN" altLang="en-US" sz="2000" dirty="0">
                <a:latin typeface="微软雅黑" panose="020B0503020204020204" pitchFamily="34" charset="-122"/>
              </a:rPr>
              <a:t>页的总结报告，发表了全新的“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存储程序通用电子计算机方案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</a:rPr>
              <a:t>一向专搞理论研究的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</a:rPr>
              <a:t>普林斯顿高等研究院</a:t>
            </a:r>
            <a:r>
              <a:rPr lang="zh-CN" altLang="en-US" sz="2000" dirty="0">
                <a:latin typeface="微软雅黑" panose="020B0503020204020204" pitchFamily="34" charset="-122"/>
              </a:rPr>
              <a:t>批准让冯</a:t>
            </a:r>
            <a:r>
              <a:rPr lang="en-US" altLang="zh-CN" sz="2000" dirty="0">
                <a:latin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</a:rPr>
              <a:t>诺依曼建造计算机，其依据就是这份报告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2694A-65B0-4D93-81F3-428E749AFCD6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pPr>
              <a:defRPr/>
            </a:pPr>
            <a:fld id="{EFA0C733-1AD2-4B8C-BEFC-3EE1B22761B6}" type="datetime1">
              <a:rPr lang="zh-CN" altLang="en-US" smtClean="0"/>
              <a:t>2018/3/1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61169"/>
            <a:ext cx="2321793" cy="2886936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32240" y="3284984"/>
            <a:ext cx="2163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lectronic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iscrete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ariable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utomatic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omputer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1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1.6.1 </a:t>
            </a:r>
            <a:r>
              <a:rPr lang="zh-CN" altLang="en-US" dirty="0" smtClean="0"/>
              <a:t>从源程序到可执行程序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7891" y="2706786"/>
            <a:ext cx="2974975" cy="2165350"/>
          </a:xfrm>
          <a:prstGeom prst="rect">
            <a:avLst/>
          </a:prstGeom>
          <a:solidFill>
            <a:srgbClr val="808000">
              <a:alpha val="23921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stdio.h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&gt;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宋体"/>
              <a:cs typeface="Arial" panose="020B0604020202020204" pitchFamily="34" charset="0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 main()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{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("hello, world\n");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/>
                <a:cs typeface="Arial" panose="020B0604020202020204" pitchFamily="34" charset="0"/>
              </a:rPr>
              <a:t>}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宋体"/>
              <a:cs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2466" y="2204864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Arial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solidFill>
                  <a:srgbClr val="000000"/>
                </a:solidFill>
                <a:latin typeface="Arial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solidFill>
                  <a:srgbClr val="000000"/>
                </a:solidFill>
                <a:latin typeface="Arial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36404" y="2827436"/>
            <a:ext cx="5372100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c l u d e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&lt; s t d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o .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35 105 110 99 108 117 100 101 32 60 115 116 100 105 111 46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 &gt; \n \n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t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m a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( ) \n {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104 62 10 10 105 110 116 32 109 97 105 110 40 41 10 123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\n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p r 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t f ( " h e l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10 32 32 32 32 112 114 105 110 116 102 40 34 104 101 108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 o , &lt;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w o r l d \ n " ) ; \n }</a:t>
            </a:r>
          </a:p>
          <a:p>
            <a:pPr marL="0" marR="0" lvl="0" indent="0" algn="dist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108 111 44 32 119 111 114 108 100 92 110 34 41 59 10 125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42754" y="2209874"/>
            <a:ext cx="49926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rgbClr val="0000CC"/>
                </a:solidFill>
                <a:latin typeface="Arial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rgbClr val="0000CC"/>
                </a:solidFill>
                <a:latin typeface="Arial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rgbClr val="0000CC"/>
                </a:solidFill>
                <a:latin typeface="Arial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rgbClr val="0000CC"/>
                </a:solidFill>
                <a:latin typeface="Arial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70916" y="5048349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363466" y="5037236"/>
            <a:ext cx="355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dirty="0" err="1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dirty="0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3170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1.6.1 </a:t>
            </a:r>
            <a:r>
              <a:rPr lang="zh-CN" altLang="en-US" dirty="0" smtClean="0"/>
              <a:t>从源程序到可执行程序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542801" y="3151585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314451" y="3156347"/>
            <a:ext cx="769938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063876" y="3176985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856164" y="3167460"/>
            <a:ext cx="769937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67089" y="2430860"/>
            <a:ext cx="1495425" cy="727075"/>
            <a:chOff x="3295" y="2749"/>
            <a:chExt cx="942" cy="458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printf.o</a:t>
              </a:r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515689" y="3194447"/>
            <a:ext cx="1041400" cy="1089025"/>
            <a:chOff x="239" y="3230"/>
            <a:chExt cx="656" cy="686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247651" y="3170635"/>
            <a:ext cx="1085850" cy="1073150"/>
            <a:chOff x="1330" y="3215"/>
            <a:chExt cx="684" cy="676"/>
          </a:xfrm>
        </p:grpSpPr>
        <p:grpSp>
          <p:nvGrpSpPr>
            <p:cNvPr id="27" name="Group 22"/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4019301" y="3184922"/>
            <a:ext cx="1055688" cy="1365250"/>
            <a:chOff x="2446" y="3224"/>
            <a:chExt cx="665" cy="860"/>
          </a:xfrm>
        </p:grpSpPr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5795714" y="3143647"/>
            <a:ext cx="1093787" cy="1652588"/>
            <a:chOff x="3565" y="3198"/>
            <a:chExt cx="689" cy="1041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41" name="Group 36"/>
          <p:cNvGrpSpPr>
            <a:grpSpLocks/>
          </p:cNvGrpSpPr>
          <p:nvPr/>
        </p:nvGrpSpPr>
        <p:grpSpPr bwMode="auto">
          <a:xfrm>
            <a:off x="7630864" y="3127772"/>
            <a:ext cx="1117600" cy="1365250"/>
            <a:chOff x="4721" y="3188"/>
            <a:chExt cx="704" cy="860"/>
          </a:xfrm>
        </p:grpSpPr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469651" y="2276872"/>
            <a:ext cx="4618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17137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1.6.2 </a:t>
            </a:r>
            <a:r>
              <a:rPr lang="zh-CN" altLang="en-US" dirty="0" smtClean="0"/>
              <a:t>可执行文件的启动和执行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8108775" y="3756931"/>
            <a:ext cx="8737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程序的数据流动过程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089868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Line 8"/>
          <p:cNvSpPr>
            <a:spLocks noChangeShapeType="1"/>
          </p:cNvSpPr>
          <p:nvPr/>
        </p:nvSpPr>
        <p:spPr bwMode="auto">
          <a:xfrm flipV="1">
            <a:off x="1517650" y="408548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1517650" y="413151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Line 10"/>
          <p:cNvSpPr>
            <a:spLocks noChangeShapeType="1"/>
          </p:cNvSpPr>
          <p:nvPr/>
        </p:nvSpPr>
        <p:spPr bwMode="auto">
          <a:xfrm flipV="1">
            <a:off x="4443413" y="345524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Line 11"/>
          <p:cNvSpPr>
            <a:spLocks noChangeShapeType="1"/>
          </p:cNvSpPr>
          <p:nvPr/>
        </p:nvSpPr>
        <p:spPr bwMode="auto">
          <a:xfrm flipH="1" flipV="1">
            <a:off x="1878013" y="3275855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 flipV="1">
            <a:off x="1878013" y="255513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" name="Group 14"/>
          <p:cNvGrpSpPr>
            <a:grpSpLocks/>
          </p:cNvGrpSpPr>
          <p:nvPr/>
        </p:nvGrpSpPr>
        <p:grpSpPr bwMode="auto">
          <a:xfrm>
            <a:off x="1382713" y="4671268"/>
            <a:ext cx="1190625" cy="1268412"/>
            <a:chOff x="1051" y="2980"/>
            <a:chExt cx="750" cy="799"/>
          </a:xfrm>
        </p:grpSpPr>
        <p:sp>
          <p:nvSpPr>
            <p:cNvPr id="85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smtClean="0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87" name="Line 15"/>
          <p:cNvSpPr>
            <a:spLocks noChangeShapeType="1"/>
          </p:cNvSpPr>
          <p:nvPr/>
        </p:nvSpPr>
        <p:spPr bwMode="auto">
          <a:xfrm flipV="1">
            <a:off x="2103438" y="237574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 flipH="1" flipV="1">
            <a:off x="2057400" y="295994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 flipV="1">
            <a:off x="5613400" y="402674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4622800" y="404896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 flipV="1">
            <a:off x="4622800" y="343619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 flipH="1" flipV="1">
            <a:off x="4892675" y="3320305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6043613" y="5504705"/>
            <a:ext cx="1944687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可执行文件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4" name="Text Box 23"/>
          <p:cNvSpPr txBox="1">
            <a:spLocks noChangeArrowheads="1"/>
          </p:cNvSpPr>
          <p:nvPr/>
        </p:nvSpPr>
        <p:spPr bwMode="auto">
          <a:xfrm>
            <a:off x="3840163" y="1039068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18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 eaLnBrk="0" hangingPunct="0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180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 eaLnBrk="0" hangingPunct="0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7218363" y="277420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7315200" y="313615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600" dirty="0" err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</a:t>
            </a:r>
            <a:r>
              <a:rPr lang="en-US" altLang="zh-CN" sz="160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/n”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2728913" y="5561855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smtClean="0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98" name="Line 29"/>
          <p:cNvSpPr>
            <a:spLocks noChangeShapeType="1"/>
          </p:cNvSpPr>
          <p:nvPr/>
        </p:nvSpPr>
        <p:spPr bwMode="auto">
          <a:xfrm flipH="1" flipV="1">
            <a:off x="2020888" y="3179018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 flipV="1">
            <a:off x="1992313" y="241701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Line 31"/>
          <p:cNvSpPr>
            <a:spLocks noChangeShapeType="1"/>
          </p:cNvSpPr>
          <p:nvPr/>
        </p:nvSpPr>
        <p:spPr bwMode="auto">
          <a:xfrm flipH="1" flipV="1">
            <a:off x="1644650" y="241225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 flipH="1" flipV="1">
            <a:off x="1720850" y="3439368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 flipV="1">
            <a:off x="4067175" y="345524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Line 35"/>
          <p:cNvSpPr>
            <a:spLocks noChangeShapeType="1"/>
          </p:cNvSpPr>
          <p:nvPr/>
        </p:nvSpPr>
        <p:spPr bwMode="auto">
          <a:xfrm>
            <a:off x="3267075" y="392196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Line 37"/>
          <p:cNvSpPr>
            <a:spLocks noChangeShapeType="1"/>
          </p:cNvSpPr>
          <p:nvPr/>
        </p:nvSpPr>
        <p:spPr bwMode="auto">
          <a:xfrm flipV="1">
            <a:off x="3252788" y="390291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469900" y="637465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smtClean="0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106" name="Text Box 39"/>
          <p:cNvSpPr txBox="1">
            <a:spLocks noChangeArrowheads="1"/>
          </p:cNvSpPr>
          <p:nvPr/>
        </p:nvSpPr>
        <p:spPr bwMode="auto">
          <a:xfrm>
            <a:off x="488950" y="603651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107" name="Rectangle 41"/>
          <p:cNvSpPr>
            <a:spLocks noChangeArrowheads="1"/>
          </p:cNvSpPr>
          <p:nvPr/>
        </p:nvSpPr>
        <p:spPr bwMode="auto">
          <a:xfrm>
            <a:off x="7073900" y="1020018"/>
            <a:ext cx="1727200" cy="1006475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ED161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 ./hello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hello, world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034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1.6.2 </a:t>
            </a:r>
            <a:r>
              <a:rPr lang="zh-CN" altLang="en-US" dirty="0" smtClean="0"/>
              <a:t>程序与指令的关系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013"/>
            <a:ext cx="881221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005263" y="3746500"/>
            <a:ext cx="798512" cy="1147763"/>
          </a:xfrm>
          <a:prstGeom prst="rect">
            <a:avLst/>
          </a:prstGeom>
          <a:solidFill>
            <a:schemeClr val="accent2">
              <a:alpha val="3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837113" y="3751263"/>
            <a:ext cx="654050" cy="1147762"/>
          </a:xfrm>
          <a:prstGeom prst="rect">
            <a:avLst/>
          </a:prstGeom>
          <a:solidFill>
            <a:srgbClr val="800080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505450" y="3736975"/>
            <a:ext cx="654050" cy="1147763"/>
          </a:xfrm>
          <a:prstGeom prst="rect">
            <a:avLst/>
          </a:prstGeom>
          <a:solidFill>
            <a:srgbClr val="339966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157913" y="3736975"/>
            <a:ext cx="2060575" cy="1147763"/>
          </a:xfrm>
          <a:prstGeom prst="rect">
            <a:avLst/>
          </a:prstGeom>
          <a:solidFill>
            <a:srgbClr val="FF0000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3962400" y="4037013"/>
            <a:ext cx="42529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3970338" y="4302125"/>
            <a:ext cx="4252912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3956050" y="4602163"/>
            <a:ext cx="425291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3956050" y="4887913"/>
            <a:ext cx="4252913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978400" y="2643188"/>
            <a:ext cx="1379538" cy="55245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940300" y="1487488"/>
            <a:ext cx="1379538" cy="30480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4959350" y="1187450"/>
            <a:ext cx="1379538" cy="304800"/>
          </a:xfrm>
          <a:prstGeom prst="rect">
            <a:avLst/>
          </a:prstGeom>
          <a:solidFill>
            <a:schemeClr val="accent2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946650" y="1798638"/>
            <a:ext cx="1379538" cy="304800"/>
          </a:xfrm>
          <a:prstGeom prst="rect">
            <a:avLst/>
          </a:prstGeom>
          <a:solidFill>
            <a:srgbClr val="00FF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995863" y="3211513"/>
            <a:ext cx="1379537" cy="304800"/>
          </a:xfrm>
          <a:prstGeom prst="rect">
            <a:avLst/>
          </a:prstGeom>
          <a:solidFill>
            <a:srgbClr val="00FF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979988" y="2338388"/>
            <a:ext cx="1379537" cy="304800"/>
          </a:xfrm>
          <a:prstGeom prst="rect">
            <a:avLst/>
          </a:prstGeom>
          <a:solidFill>
            <a:schemeClr val="accent2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4354513" y="3427413"/>
            <a:ext cx="2308225" cy="333375"/>
            <a:chOff x="2743" y="2249"/>
            <a:chExt cx="1454" cy="210"/>
          </a:xfrm>
        </p:grpSpPr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>
              <a:off x="2743" y="2277"/>
              <a:ext cx="484" cy="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310" y="2267"/>
              <a:ext cx="548" cy="1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3520" y="2249"/>
              <a:ext cx="192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3676" y="2258"/>
              <a:ext cx="52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6734175" y="2559050"/>
            <a:ext cx="1930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微软雅黑" panose="020B0503020204020204" pitchFamily="34" charset="-122"/>
              </a:rPr>
              <a:t>每条指令由操作码和若干地址码组成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985838" y="6026150"/>
            <a:ext cx="654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</a:rPr>
              <a:t>任何高级语言程序最终通过执行若干条指令来完成！</a:t>
            </a: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4959350" y="745475"/>
            <a:ext cx="36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不同层次语言之间的等价转换</a:t>
            </a:r>
          </a:p>
        </p:txBody>
      </p:sp>
    </p:spTree>
    <p:extLst>
      <p:ext uri="{BB962C8B-B14F-4D97-AF65-F5344CB8AC3E}">
        <p14:creationId xmlns:p14="http://schemas.microsoft.com/office/powerpoint/2010/main" val="3990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8" grpId="0"/>
      <p:bldP spid="59" grpId="0"/>
      <p:bldP spid="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7779"/>
            <a:ext cx="8229600" cy="975115"/>
          </a:xfrm>
        </p:spPr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785733"/>
          </a:xfrm>
        </p:spPr>
        <p:txBody>
          <a:bodyPr/>
          <a:lstStyle/>
          <a:p>
            <a:r>
              <a:rPr lang="en-US" altLang="zh-CN" dirty="0" smtClean="0"/>
              <a:t>1.6.3 </a:t>
            </a:r>
            <a:r>
              <a:rPr lang="zh-CN" altLang="en-US" dirty="0" smtClean="0"/>
              <a:t>指令的执行过程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95" name="文本框 94"/>
          <p:cNvSpPr txBox="1">
            <a:spLocks noChangeArrowheads="1"/>
          </p:cNvSpPr>
          <p:nvPr/>
        </p:nvSpPr>
        <p:spPr bwMode="auto">
          <a:xfrm>
            <a:off x="3050974" y="1215138"/>
            <a:ext cx="4730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从存储器取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1156835" y="1215138"/>
            <a:ext cx="1388342" cy="853939"/>
            <a:chOff x="846405" y="1074433"/>
            <a:chExt cx="1485964" cy="903562"/>
          </a:xfrm>
        </p:grpSpPr>
        <p:grpSp>
          <p:nvGrpSpPr>
            <p:cNvPr id="97" name="组合 4"/>
            <p:cNvGrpSpPr>
              <a:grpSpLocks/>
            </p:cNvGrpSpPr>
            <p:nvPr/>
          </p:nvGrpSpPr>
          <p:grpSpPr bwMode="auto">
            <a:xfrm>
              <a:off x="846405" y="1074433"/>
              <a:ext cx="1485964" cy="509852"/>
              <a:chOff x="341529" y="1032325"/>
              <a:chExt cx="1485964" cy="509852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341529" y="1032325"/>
                <a:ext cx="1485964" cy="501747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488676" y="1057334"/>
                <a:ext cx="1204674" cy="484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取指令</a:t>
                </a:r>
              </a:p>
            </p:txBody>
          </p:sp>
        </p:grpSp>
        <p:cxnSp>
          <p:nvCxnSpPr>
            <p:cNvPr id="98" name="直接箭头连接符 97"/>
            <p:cNvCxnSpPr/>
            <p:nvPr/>
          </p:nvCxnSpPr>
          <p:spPr>
            <a:xfrm>
              <a:off x="1567162" y="1590406"/>
              <a:ext cx="795" cy="38758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1158319" y="2060834"/>
            <a:ext cx="1418008" cy="864471"/>
            <a:chOff x="847205" y="2030948"/>
            <a:chExt cx="1518751" cy="914097"/>
          </a:xfrm>
        </p:grpSpPr>
        <p:grpSp>
          <p:nvGrpSpPr>
            <p:cNvPr id="102" name="组合 26"/>
            <p:cNvGrpSpPr>
              <a:grpSpLocks/>
            </p:cNvGrpSpPr>
            <p:nvPr/>
          </p:nvGrpSpPr>
          <p:grpSpPr bwMode="auto">
            <a:xfrm>
              <a:off x="847205" y="2030948"/>
              <a:ext cx="1518751" cy="501173"/>
              <a:chOff x="656565" y="2027727"/>
              <a:chExt cx="1518751" cy="501173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56565" y="2027727"/>
                <a:ext cx="1440908" cy="50141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05" name="文本框 13"/>
              <p:cNvSpPr txBox="1">
                <a:spLocks noChangeArrowheads="1"/>
              </p:cNvSpPr>
              <p:nvPr/>
            </p:nvSpPr>
            <p:spPr bwMode="auto">
              <a:xfrm>
                <a:off x="656565" y="2047480"/>
                <a:ext cx="151875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指令译码</a:t>
                </a:r>
              </a:p>
            </p:txBody>
          </p:sp>
        </p:grpSp>
        <p:cxnSp>
          <p:nvCxnSpPr>
            <p:cNvPr id="103" name="直接箭头连接符 102"/>
            <p:cNvCxnSpPr/>
            <p:nvPr/>
          </p:nvCxnSpPr>
          <p:spPr>
            <a:xfrm>
              <a:off x="1562098" y="2508592"/>
              <a:ext cx="3971" cy="4364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156836" y="2941788"/>
            <a:ext cx="1420974" cy="937880"/>
            <a:chOff x="846406" y="3014940"/>
            <a:chExt cx="1520349" cy="991598"/>
          </a:xfrm>
        </p:grpSpPr>
        <p:grpSp>
          <p:nvGrpSpPr>
            <p:cNvPr id="107" name="组合 14"/>
            <p:cNvGrpSpPr>
              <a:grpSpLocks/>
            </p:cNvGrpSpPr>
            <p:nvPr/>
          </p:nvGrpSpPr>
          <p:grpSpPr bwMode="auto">
            <a:xfrm>
              <a:off x="846406" y="3014940"/>
              <a:ext cx="1520349" cy="501173"/>
              <a:chOff x="341530" y="1032325"/>
              <a:chExt cx="1520349" cy="50117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341530" y="1032325"/>
                <a:ext cx="1439411" cy="501352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0" name="文本框 16"/>
              <p:cNvSpPr txBox="1">
                <a:spLocks noChangeArrowheads="1"/>
              </p:cNvSpPr>
              <p:nvPr/>
            </p:nvSpPr>
            <p:spPr bwMode="auto">
              <a:xfrm>
                <a:off x="342329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取操作数</a:t>
                </a:r>
              </a:p>
            </p:txBody>
          </p:sp>
        </p:grpSp>
        <p:cxnSp>
          <p:nvCxnSpPr>
            <p:cNvPr id="108" name="直接箭头连接符 107"/>
            <p:cNvCxnSpPr/>
            <p:nvPr/>
          </p:nvCxnSpPr>
          <p:spPr>
            <a:xfrm flipH="1">
              <a:off x="1555796" y="3517878"/>
              <a:ext cx="3174" cy="48866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1156836" y="3884170"/>
            <a:ext cx="1420974" cy="928876"/>
            <a:chOff x="846406" y="4011168"/>
            <a:chExt cx="1520349" cy="983787"/>
          </a:xfrm>
        </p:grpSpPr>
        <p:grpSp>
          <p:nvGrpSpPr>
            <p:cNvPr id="112" name="组合 17"/>
            <p:cNvGrpSpPr>
              <a:grpSpLocks/>
            </p:cNvGrpSpPr>
            <p:nvPr/>
          </p:nvGrpSpPr>
          <p:grpSpPr bwMode="auto">
            <a:xfrm>
              <a:off x="846406" y="4011168"/>
              <a:ext cx="1520349" cy="501173"/>
              <a:chOff x="341530" y="1032325"/>
              <a:chExt cx="1520349" cy="501173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341530" y="1032325"/>
                <a:ext cx="1439411" cy="50063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5" name="文本框 19"/>
              <p:cNvSpPr txBox="1">
                <a:spLocks noChangeArrowheads="1"/>
              </p:cNvSpPr>
              <p:nvPr/>
            </p:nvSpPr>
            <p:spPr bwMode="auto">
              <a:xfrm>
                <a:off x="342329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指令执行</a:t>
                </a:r>
              </a:p>
            </p:txBody>
          </p:sp>
        </p:grpSp>
        <p:cxnSp>
          <p:nvCxnSpPr>
            <p:cNvPr id="113" name="直接箭头连接符 112"/>
            <p:cNvCxnSpPr/>
            <p:nvPr/>
          </p:nvCxnSpPr>
          <p:spPr>
            <a:xfrm flipH="1">
              <a:off x="1558970" y="4505445"/>
              <a:ext cx="3174" cy="48951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1189468" y="4773357"/>
            <a:ext cx="1429874" cy="934879"/>
            <a:chOff x="880915" y="4995160"/>
            <a:chExt cx="1530845" cy="989905"/>
          </a:xfrm>
        </p:grpSpPr>
        <p:grpSp>
          <p:nvGrpSpPr>
            <p:cNvPr id="117" name="组合 20"/>
            <p:cNvGrpSpPr>
              <a:grpSpLocks/>
            </p:cNvGrpSpPr>
            <p:nvPr/>
          </p:nvGrpSpPr>
          <p:grpSpPr bwMode="auto">
            <a:xfrm>
              <a:off x="880915" y="4995160"/>
              <a:ext cx="1530845" cy="501173"/>
              <a:chOff x="341530" y="1032325"/>
              <a:chExt cx="1530845" cy="501173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341530" y="1032325"/>
                <a:ext cx="1440328" cy="50051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0" name="文本框 22"/>
              <p:cNvSpPr txBox="1">
                <a:spLocks noChangeArrowheads="1"/>
              </p:cNvSpPr>
              <p:nvPr/>
            </p:nvSpPr>
            <p:spPr bwMode="auto">
              <a:xfrm>
                <a:off x="352825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回写结果</a:t>
                </a:r>
              </a:p>
            </p:txBody>
          </p:sp>
        </p:grpSp>
        <p:cxnSp>
          <p:nvCxnSpPr>
            <p:cNvPr id="118" name="直接箭头连接符 117"/>
            <p:cNvCxnSpPr/>
            <p:nvPr/>
          </p:nvCxnSpPr>
          <p:spPr>
            <a:xfrm flipH="1">
              <a:off x="1573289" y="5495674"/>
              <a:ext cx="3176" cy="48939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898748" y="1059503"/>
            <a:ext cx="1646431" cy="5393833"/>
            <a:chOff x="569234" y="962464"/>
            <a:chExt cx="1763136" cy="570532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1554049" y="962464"/>
              <a:ext cx="3177" cy="17097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grpSp>
          <p:nvGrpSpPr>
            <p:cNvPr id="123" name="组合 4110"/>
            <p:cNvGrpSpPr>
              <a:grpSpLocks/>
            </p:cNvGrpSpPr>
            <p:nvPr/>
          </p:nvGrpSpPr>
          <p:grpSpPr bwMode="auto">
            <a:xfrm>
              <a:off x="569234" y="963792"/>
              <a:ext cx="1763136" cy="5703993"/>
              <a:chOff x="569234" y="963792"/>
              <a:chExt cx="1763136" cy="5703993"/>
            </a:xfrm>
          </p:grpSpPr>
          <p:grpSp>
            <p:nvGrpSpPr>
              <p:cNvPr id="124" name="组合 23"/>
              <p:cNvGrpSpPr>
                <a:grpSpLocks/>
              </p:cNvGrpSpPr>
              <p:nvPr/>
            </p:nvGrpSpPr>
            <p:grpSpPr bwMode="auto">
              <a:xfrm>
                <a:off x="891681" y="5887591"/>
                <a:ext cx="1440689" cy="499989"/>
                <a:chOff x="341001" y="928528"/>
                <a:chExt cx="1440689" cy="499989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341001" y="928528"/>
                  <a:ext cx="1440689" cy="499989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131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442160" y="947514"/>
                  <a:ext cx="120531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PC+1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组合 4099"/>
              <p:cNvGrpSpPr>
                <a:grpSpLocks/>
              </p:cNvGrpSpPr>
              <p:nvPr/>
            </p:nvGrpSpPr>
            <p:grpSpPr bwMode="auto">
              <a:xfrm>
                <a:off x="569234" y="963792"/>
                <a:ext cx="994344" cy="5703993"/>
                <a:chOff x="378594" y="921684"/>
                <a:chExt cx="994344" cy="5703993"/>
              </a:xfrm>
            </p:grpSpPr>
            <p:cxnSp>
              <p:nvCxnSpPr>
                <p:cNvPr id="126" name="直接连接符 125"/>
                <p:cNvCxnSpPr/>
                <p:nvPr/>
              </p:nvCxnSpPr>
              <p:spPr>
                <a:xfrm flipV="1">
                  <a:off x="378594" y="921684"/>
                  <a:ext cx="984815" cy="952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91900" y="936911"/>
                  <a:ext cx="39369" cy="568876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40540" y="6593832"/>
                  <a:ext cx="932398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9" name="直接连接符 128"/>
                <p:cNvCxnSpPr/>
                <p:nvPr/>
              </p:nvCxnSpPr>
              <p:spPr>
                <a:xfrm flipV="1">
                  <a:off x="1364997" y="6356552"/>
                  <a:ext cx="6354" cy="228567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132" name="文本框 131"/>
          <p:cNvSpPr txBox="1">
            <a:spLocks noChangeArrowheads="1"/>
          </p:cNvSpPr>
          <p:nvPr/>
        </p:nvSpPr>
        <p:spPr bwMode="auto">
          <a:xfrm>
            <a:off x="3040591" y="2021823"/>
            <a:ext cx="5946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指令进行分析，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以确定将要做什么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>
            <a:spLocks noChangeArrowheads="1"/>
          </p:cNvSpPr>
          <p:nvPr/>
        </p:nvSpPr>
        <p:spPr bwMode="auto">
          <a:xfrm>
            <a:off x="3050974" y="2839915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操作数的地址，并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>
            <a:spLocks noChangeArrowheads="1"/>
          </p:cNvSpPr>
          <p:nvPr/>
        </p:nvSpPr>
        <p:spPr bwMode="auto">
          <a:xfrm>
            <a:off x="3050974" y="3815042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进行相应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3050974" y="4722336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将计算结果保存到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>
            <a:spLocks noChangeArrowheads="1"/>
          </p:cNvSpPr>
          <p:nvPr/>
        </p:nvSpPr>
        <p:spPr bwMode="auto">
          <a:xfrm>
            <a:off x="3050974" y="5659428"/>
            <a:ext cx="29626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计算下条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指令的地址。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2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32" grpId="0"/>
      <p:bldP spid="133" grpId="0"/>
      <p:bldP spid="134" grpId="0"/>
      <p:bldP spid="135" grpId="0"/>
      <p:bldP spid="1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1.6.4 </a:t>
            </a:r>
            <a:r>
              <a:rPr lang="zh-CN" altLang="en-US" dirty="0" smtClean="0"/>
              <a:t>开发</a:t>
            </a:r>
            <a:r>
              <a:rPr lang="zh-CN" altLang="en-US" dirty="0"/>
              <a:t>和运行</a:t>
            </a:r>
            <a:r>
              <a:rPr lang="zh-CN" altLang="en-US" dirty="0" smtClean="0"/>
              <a:t>程序的支撑环境</a:t>
            </a:r>
            <a:endParaRPr lang="en-US" altLang="zh-CN" dirty="0" smtClean="0">
              <a:solidFill>
                <a:srgbClr val="00924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ct val="30000"/>
              </a:spcBef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6" name="Rectangle 3"/>
          <p:cNvSpPr>
            <a:spLocks noGrp="1" noChangeArrowheads="1"/>
          </p:cNvSpPr>
          <p:nvPr/>
        </p:nvSpPr>
        <p:spPr bwMode="auto">
          <a:xfrm>
            <a:off x="304800" y="1556792"/>
            <a:ext cx="8534400" cy="393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100" dirty="0" smtClean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编写源程序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需要一套翻译转换软件处理各类源程序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编译方式：预处理程序、编译器、汇编器、链接器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解释方式：解释程序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需要一个可以执行程序的界面（环境）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方式：图形用户界面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CUI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方式：命令行用户界面</a:t>
            </a:r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7282086" y="1684250"/>
            <a:ext cx="1144589" cy="1333500"/>
            <a:chOff x="4564" y="1397"/>
            <a:chExt cx="721" cy="840"/>
          </a:xfrm>
        </p:grpSpPr>
        <p:sp>
          <p:nvSpPr>
            <p:cNvPr id="63" name="AutoShape 6"/>
            <p:cNvSpPr>
              <a:spLocks/>
            </p:cNvSpPr>
            <p:nvPr/>
          </p:nvSpPr>
          <p:spPr bwMode="auto">
            <a:xfrm>
              <a:off x="4564" y="1397"/>
              <a:ext cx="201" cy="840"/>
            </a:xfrm>
            <a:prstGeom prst="rightBrace">
              <a:avLst>
                <a:gd name="adj1" fmla="val 34826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4818" y="1503"/>
              <a:ext cx="467" cy="634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语言处理程序</a:t>
              </a:r>
            </a:p>
          </p:txBody>
        </p:sp>
      </p:grpSp>
      <p:grpSp>
        <p:nvGrpSpPr>
          <p:cNvPr id="48" name="Group 8"/>
          <p:cNvGrpSpPr>
            <a:grpSpLocks/>
          </p:cNvGrpSpPr>
          <p:nvPr/>
        </p:nvGrpSpPr>
        <p:grpSpPr bwMode="auto">
          <a:xfrm>
            <a:off x="4665880" y="3808325"/>
            <a:ext cx="1016000" cy="781050"/>
            <a:chOff x="2916" y="2735"/>
            <a:chExt cx="640" cy="492"/>
          </a:xfrm>
        </p:grpSpPr>
        <p:sp>
          <p:nvSpPr>
            <p:cNvPr id="61" name="AutoShape 9"/>
            <p:cNvSpPr>
              <a:spLocks/>
            </p:cNvSpPr>
            <p:nvPr/>
          </p:nvSpPr>
          <p:spPr bwMode="auto">
            <a:xfrm>
              <a:off x="2916" y="2735"/>
              <a:ext cx="156" cy="492"/>
            </a:xfrm>
            <a:prstGeom prst="rightBrace">
              <a:avLst>
                <a:gd name="adj1" fmla="val 26282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3089" y="2748"/>
              <a:ext cx="467" cy="4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人机接口</a:t>
              </a:r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6394668" y="3530512"/>
            <a:ext cx="2392362" cy="4127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b="1" dirty="0">
                <a:ea typeface="微软雅黑" panose="020B0503020204020204" pitchFamily="34" charset="-122"/>
              </a:rPr>
              <a:t>语言的运行时系统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415305" y="4002000"/>
            <a:ext cx="2392363" cy="4127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b="1">
                <a:ea typeface="微软雅黑" panose="020B0503020204020204" pitchFamily="34" charset="-122"/>
              </a:rPr>
              <a:t>操作系统内核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420068" y="4473487"/>
            <a:ext cx="2392362" cy="4127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b="1" dirty="0">
                <a:ea typeface="微软雅黑" panose="020B0503020204020204" pitchFamily="34" charset="-122"/>
              </a:rPr>
              <a:t>指令集体系结构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6439118" y="4930687"/>
            <a:ext cx="2392362" cy="4127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100" b="1" dirty="0">
                <a:ea typeface="微软雅黑" panose="020B0503020204020204" pitchFamily="34" charset="-122"/>
              </a:rPr>
              <a:t>计算机硬件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677118" y="4416337"/>
            <a:ext cx="795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6102568" y="3044737"/>
            <a:ext cx="187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</a:rPr>
              <a:t>语言处理系统</a:t>
            </a:r>
          </a:p>
        </p:txBody>
      </p:sp>
    </p:spTree>
    <p:extLst>
      <p:ext uri="{BB962C8B-B14F-4D97-AF65-F5344CB8AC3E}">
        <p14:creationId xmlns:p14="http://schemas.microsoft.com/office/powerpoint/2010/main" val="2536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036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1.6.4 </a:t>
            </a:r>
            <a:r>
              <a:rPr lang="zh-CN" altLang="en-US" dirty="0" smtClean="0"/>
              <a:t>开发</a:t>
            </a:r>
            <a:r>
              <a:rPr lang="zh-CN" altLang="en-US" dirty="0"/>
              <a:t>和运行程序需什么支撑</a:t>
            </a:r>
            <a:r>
              <a:rPr lang="zh-CN" altLang="en-US" dirty="0" smtClean="0"/>
              <a:t>？</a:t>
            </a:r>
            <a:endParaRPr lang="en-US" altLang="zh-CN" dirty="0" smtClean="0">
              <a:solidFill>
                <a:srgbClr val="009242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 smtClean="0"/>
              <a:t>支撑</a:t>
            </a:r>
            <a:r>
              <a:rPr lang="zh-CN" altLang="en-US" dirty="0"/>
              <a:t>程序开发和运行的环境由</a:t>
            </a:r>
            <a:r>
              <a:rPr lang="zh-CN" altLang="en-US" dirty="0">
                <a:solidFill>
                  <a:srgbClr val="FF0000"/>
                </a:solidFill>
              </a:rPr>
              <a:t>系统软件</a:t>
            </a:r>
            <a:r>
              <a:rPr lang="zh-CN" altLang="en-US" dirty="0"/>
              <a:t>提供</a:t>
            </a:r>
          </a:p>
          <a:p>
            <a:pPr lvl="1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/>
              <a:t>最重要的系统软件是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r>
              <a:rPr lang="zh-CN" altLang="en-US" dirty="0">
                <a:solidFill>
                  <a:srgbClr val="009242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语言处理系统</a:t>
            </a:r>
          </a:p>
          <a:p>
            <a:pPr lvl="1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/>
              <a:t>语言处理系统运行在操作系统之上，操作系统利用指令管理硬件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1.6.5 </a:t>
            </a:r>
            <a:r>
              <a:rPr lang="zh-CN" altLang="en-US" dirty="0" smtClean="0"/>
              <a:t>程序、指令和数据总结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630" y="1412776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lang="en-US" altLang="zh-CN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9630" y="1948128"/>
            <a:ext cx="826327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组成，计算机实现所有任务都是通过</a:t>
            </a: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执行程序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即执行一条一条</a:t>
            </a:r>
            <a:r>
              <a:rPr lang="zh-CN" altLang="en-US" sz="20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77748" y="2780928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lang="en-US" altLang="zh-CN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77748" y="3198049"/>
            <a:ext cx="45472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的对象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u="none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3713323"/>
            <a:ext cx="160492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lang="en-US" altLang="zh-CN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520502" y="4247153"/>
            <a:ext cx="82223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启动执行前，</a:t>
            </a:r>
            <a:r>
              <a:rPr lang="zh-CN" altLang="en-US" sz="20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u="none" dirty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都存放在存储器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中，形式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上没有差别，都是</a:t>
            </a:r>
            <a:r>
              <a:rPr lang="en-US" altLang="zh-CN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u="none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3300" y="5116480"/>
            <a:ext cx="160492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重要认识</a:t>
            </a:r>
            <a:r>
              <a:rPr lang="en-US" altLang="zh-CN" sz="2400" b="1" kern="0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20502" y="5585478"/>
            <a:ext cx="826984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，要把</a:t>
            </a:r>
            <a:r>
              <a:rPr lang="zh-CN" altLang="en-US" sz="20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数据从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存储器取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到中央处理器（</a:t>
            </a:r>
            <a:r>
              <a:rPr lang="en-US" altLang="zh-CN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）中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u="none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指令寄存器（</a:t>
            </a:r>
            <a:r>
              <a:rPr lang="en-US" altLang="zh-CN" sz="20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20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u="none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u="none" dirty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放在</a:t>
            </a:r>
            <a:r>
              <a:rPr lang="zh-CN" altLang="en-US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通用寄存器组</a:t>
            </a:r>
            <a:r>
              <a:rPr lang="en-US" altLang="zh-CN" sz="20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(GPRs)</a:t>
            </a:r>
            <a:r>
              <a:rPr lang="zh-CN" altLang="en-US" sz="20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u="none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7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1.6.5 </a:t>
            </a:r>
            <a:r>
              <a:rPr lang="zh-CN" altLang="en-US" dirty="0" smtClean="0"/>
              <a:t>程序、指令和数据总结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3" y="1890024"/>
            <a:ext cx="8238188" cy="42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1.6.5 </a:t>
            </a:r>
            <a:r>
              <a:rPr lang="zh-CN" altLang="en-US" dirty="0"/>
              <a:t>程序、指令和数据总结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>
                <a:solidFill>
                  <a:srgbClr val="C00000"/>
                </a:solidFill>
              </a:rPr>
              <a:t>的组成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5576" y="2204864"/>
            <a:ext cx="6690492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200" u="none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200" u="non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200" u="none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en-US" sz="2200" u="none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r>
              <a:rPr lang="zh-CN" altLang="en-US" sz="22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串，由</a:t>
            </a:r>
            <a:r>
              <a:rPr lang="zh-CN" altLang="en-US" sz="22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操作码</a:t>
            </a:r>
            <a:r>
              <a:rPr lang="zh-CN" altLang="en-US" sz="22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u="none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地址码</a:t>
            </a:r>
            <a:r>
              <a:rPr lang="zh-CN" altLang="en-US" sz="2200" u="none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两部分组成。</a:t>
            </a:r>
            <a:endParaRPr lang="zh-CN" altLang="en-US" sz="2200" u="none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>
            <a:off x="2278476" y="3011720"/>
            <a:ext cx="2891480" cy="521762"/>
          </a:xfrm>
          <a:prstGeom prst="roundRect">
            <a:avLst>
              <a:gd name="adj" fmla="val 6171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rot="10800000" wrap="none" tIns="36000" bIns="3600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327903" y="3044001"/>
          <a:ext cx="2810756" cy="457200"/>
        </p:xfrm>
        <a:graphic>
          <a:graphicData uri="http://schemas.openxmlformats.org/drawingml/2006/table">
            <a:tbl>
              <a:tblPr firstRow="1" bandRow="1"/>
              <a:tblGrid>
                <a:gridCol w="1405378"/>
                <a:gridCol w="1405378"/>
              </a:tblGrid>
              <a:tr h="276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2400" b="1" u="none" kern="1200" dirty="0" smtClean="0">
                          <a:solidFill>
                            <a:srgbClr val="AC04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操作码</a:t>
                      </a:r>
                      <a:endParaRPr lang="zh-CN" altLang="en-US" sz="2400" b="1" u="none" kern="1200" dirty="0">
                        <a:solidFill>
                          <a:srgbClr val="AC04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53" marR="91453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2400" b="1" u="none" kern="1200" dirty="0" smtClean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地址码</a:t>
                      </a:r>
                      <a:endParaRPr lang="zh-CN" altLang="en-US" sz="2400" b="1" u="none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53" marR="91453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1644689" y="5314926"/>
            <a:ext cx="2793024" cy="490338"/>
          </a:xfrm>
          <a:prstGeom prst="wedgeRoundRectCallout">
            <a:avLst>
              <a:gd name="adj1" fmla="val -13400"/>
              <a:gd name="adj2" fmla="val -403595"/>
              <a:gd name="adj3" fmla="val 16667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  <a:alpha val="76000"/>
                </a:sysClr>
              </a:gs>
            </a:gsLst>
            <a:lin ang="6600000" scaled="0"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translucentPowder">
            <a:bevelT w="12700" h="12700"/>
          </a:sp3d>
        </p:spPr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24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指定</a:t>
            </a:r>
            <a:r>
              <a:rPr lang="zh-CN" altLang="en-US" sz="2400" b="1" u="sng" dirty="0" smtClean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操作的类型</a:t>
            </a:r>
            <a:endParaRPr lang="en-US" altLang="zh-CN" sz="2400" b="1" u="sng" dirty="0">
              <a:solidFill>
                <a:srgbClr val="AC04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50518" y="4496219"/>
            <a:ext cx="2749674" cy="491617"/>
          </a:xfrm>
          <a:prstGeom prst="wedgeRoundRectCallout">
            <a:avLst>
              <a:gd name="adj1" fmla="val -17900"/>
              <a:gd name="adj2" fmla="val -244845"/>
              <a:gd name="adj3" fmla="val 16667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75000"/>
                  <a:alpha val="76000"/>
                </a:sysClr>
              </a:gs>
            </a:gsLst>
            <a:lin ang="6600000" scaled="0"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translucentPowder">
            <a:bevelT w="12700" h="12700"/>
          </a:sp3d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指定</a:t>
            </a:r>
            <a:r>
              <a:rPr lang="zh-CN" altLang="en-US" sz="2400" b="1" u="sng" dirty="0">
                <a:solidFill>
                  <a:srgbClr val="AC0400"/>
                </a:solidFill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zh-CN" altLang="en-US" sz="24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2400" b="1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400" b="1" u="sng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0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1.3.2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诺依曼的故事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1946</a:t>
            </a:r>
            <a:r>
              <a:rPr lang="zh-CN" altLang="en-US" sz="2000" dirty="0">
                <a:solidFill>
                  <a:srgbClr val="0000CC"/>
                </a:solidFill>
              </a:rPr>
              <a:t>年，普林斯顿高等研究院（</a:t>
            </a:r>
            <a:r>
              <a:rPr lang="en-US" altLang="zh-CN" sz="2000" dirty="0">
                <a:solidFill>
                  <a:srgbClr val="0000CC"/>
                </a:solidFill>
              </a:rPr>
              <a:t>the Institute for Advance Study at Princeton</a:t>
            </a:r>
            <a:r>
              <a:rPr lang="zh-CN" altLang="en-US" sz="2000" dirty="0">
                <a:solidFill>
                  <a:srgbClr val="0000CC"/>
                </a:solidFill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</a:rPr>
              <a:t>IAS </a:t>
            </a:r>
            <a:r>
              <a:rPr lang="zh-CN" altLang="en-US" sz="2000" dirty="0">
                <a:solidFill>
                  <a:srgbClr val="0000CC"/>
                </a:solidFill>
              </a:rPr>
              <a:t>）开始设计</a:t>
            </a:r>
            <a:r>
              <a:rPr lang="zh-CN" altLang="en-US" sz="2000" dirty="0">
                <a:solidFill>
                  <a:srgbClr val="FF0000"/>
                </a:solidFill>
              </a:rPr>
              <a:t>“存储程序”</a:t>
            </a:r>
            <a:r>
              <a:rPr lang="zh-CN" altLang="en-US" sz="2000" dirty="0">
                <a:solidFill>
                  <a:srgbClr val="0000CC"/>
                </a:solidFill>
              </a:rPr>
              <a:t>计算机，被称为</a:t>
            </a:r>
            <a:r>
              <a:rPr lang="en-US" altLang="zh-CN" sz="2000" dirty="0">
                <a:solidFill>
                  <a:srgbClr val="FF0000"/>
                </a:solidFill>
              </a:rPr>
              <a:t>IAS</a:t>
            </a:r>
            <a:r>
              <a:rPr lang="zh-CN" altLang="en-US" sz="2000" dirty="0" smtClean="0">
                <a:solidFill>
                  <a:srgbClr val="FF0000"/>
                </a:solidFill>
              </a:rPr>
              <a:t>计算机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004821"/>
                </a:solidFill>
              </a:rPr>
              <a:t>1951</a:t>
            </a:r>
            <a:r>
              <a:rPr lang="zh-CN" altLang="en-US" sz="2000" dirty="0">
                <a:solidFill>
                  <a:srgbClr val="004821"/>
                </a:solidFill>
              </a:rPr>
              <a:t>年才</a:t>
            </a:r>
            <a:r>
              <a:rPr lang="zh-CN" altLang="en-US" sz="2000" dirty="0" smtClean="0">
                <a:solidFill>
                  <a:srgbClr val="004821"/>
                </a:solidFill>
              </a:rPr>
              <a:t>完成</a:t>
            </a:r>
            <a:r>
              <a:rPr lang="zh-CN" altLang="en-US" sz="2000" dirty="0">
                <a:solidFill>
                  <a:srgbClr val="004821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004821"/>
                </a:solidFill>
              </a:rPr>
              <a:t>它</a:t>
            </a:r>
            <a:r>
              <a:rPr lang="zh-CN" altLang="en-US" sz="2000" dirty="0">
                <a:solidFill>
                  <a:srgbClr val="004821"/>
                </a:solidFill>
              </a:rPr>
              <a:t>并不是第一台存储程序计算机，</a:t>
            </a:r>
            <a:r>
              <a:rPr lang="en-US" altLang="zh-CN" sz="2000" dirty="0">
                <a:solidFill>
                  <a:srgbClr val="004821"/>
                </a:solidFill>
              </a:rPr>
              <a:t>1949</a:t>
            </a:r>
            <a:r>
              <a:rPr lang="zh-CN" altLang="en-US" sz="2000" dirty="0">
                <a:solidFill>
                  <a:srgbClr val="004821"/>
                </a:solidFill>
              </a:rPr>
              <a:t>年由英国剑桥大学完成的</a:t>
            </a:r>
            <a:r>
              <a:rPr lang="en-US" altLang="zh-CN" sz="2000" dirty="0">
                <a:solidFill>
                  <a:srgbClr val="004821"/>
                </a:solidFill>
              </a:rPr>
              <a:t>EDSAC</a:t>
            </a:r>
            <a:r>
              <a:rPr lang="zh-CN" altLang="en-US" sz="2000" dirty="0">
                <a:solidFill>
                  <a:srgbClr val="004821"/>
                </a:solidFill>
              </a:rPr>
              <a:t>是第一</a:t>
            </a:r>
            <a:r>
              <a:rPr lang="zh-CN" altLang="en-US" sz="2000" dirty="0" smtClean="0">
                <a:solidFill>
                  <a:srgbClr val="004821"/>
                </a:solidFill>
              </a:rPr>
              <a:t>台</a:t>
            </a:r>
            <a:r>
              <a:rPr lang="zh-CN" altLang="en-US" sz="2000" dirty="0" smtClean="0">
                <a:solidFill>
                  <a:srgbClr val="0000CC"/>
                </a:solidFill>
              </a:rPr>
              <a:t>。</a:t>
            </a:r>
            <a:endParaRPr lang="zh-CN" altLang="en-US" sz="2000" dirty="0">
              <a:solidFill>
                <a:srgbClr val="008000"/>
              </a:solidFill>
            </a:endParaRPr>
          </a:p>
          <a:p>
            <a:pPr marL="685800" lvl="1" indent="-190500"/>
            <a:r>
              <a:rPr lang="zh-CN" altLang="en-US" sz="2000" dirty="0" smtClean="0">
                <a:solidFill>
                  <a:srgbClr val="008000"/>
                </a:solidFill>
              </a:rPr>
              <a:t> 报告</a:t>
            </a:r>
            <a:r>
              <a:rPr lang="zh-CN" altLang="en-US" sz="2000" dirty="0">
                <a:solidFill>
                  <a:srgbClr val="008000"/>
                </a:solidFill>
              </a:rPr>
              <a:t>中提出的计算机结构被称为</a:t>
            </a:r>
            <a:r>
              <a:rPr lang="zh-CN" altLang="en-US" sz="2000" dirty="0">
                <a:solidFill>
                  <a:srgbClr val="FF0000"/>
                </a:solidFill>
              </a:rPr>
              <a:t>冯·诺依曼结构。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4596631"/>
            <a:ext cx="7427168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冯·诺依曼结构最重要的思想是什么？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5343599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zh-CN" altLang="en-US" sz="2400" b="1" dirty="0">
                <a:solidFill>
                  <a:prstClr val="black"/>
                </a:solidFill>
                <a:latin typeface="Comic Sans MS" pitchFamily="66" charset="0"/>
                <a:ea typeface="微软雅黑" panose="020B0503020204020204" pitchFamily="34" charset="-122"/>
              </a:rPr>
              <a:t>“存储程序</a:t>
            </a:r>
            <a:r>
              <a:rPr lang="en-US" altLang="zh-CN" sz="2400" b="1" dirty="0">
                <a:solidFill>
                  <a:prstClr val="black"/>
                </a:solidFill>
                <a:latin typeface="Comic Sans MS" pitchFamily="66" charset="0"/>
                <a:ea typeface="微软雅黑" panose="020B0503020204020204" pitchFamily="34" charset="-122"/>
              </a:rPr>
              <a:t>(Stored-program)” </a:t>
            </a:r>
            <a:r>
              <a:rPr lang="zh-CN" altLang="en-US" sz="2400" b="1" dirty="0">
                <a:solidFill>
                  <a:prstClr val="black"/>
                </a:solidFill>
                <a:latin typeface="Comic Sans MS" pitchFamily="66" charset="0"/>
                <a:ea typeface="微软雅黑" panose="020B0503020204020204" pitchFamily="34" charset="-122"/>
              </a:rPr>
              <a:t>工作方式</a:t>
            </a:r>
          </a:p>
        </p:txBody>
      </p:sp>
    </p:spTree>
    <p:extLst>
      <p:ext uri="{BB962C8B-B14F-4D97-AF65-F5344CB8AC3E}">
        <p14:creationId xmlns:p14="http://schemas.microsoft.com/office/powerpoint/2010/main" val="20597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7779"/>
            <a:ext cx="8229600" cy="975115"/>
          </a:xfrm>
        </p:spPr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/>
              <a:t>程序的执行过程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785733"/>
          </a:xfrm>
        </p:spPr>
        <p:txBody>
          <a:bodyPr/>
          <a:lstStyle/>
          <a:p>
            <a:r>
              <a:rPr lang="en-US" altLang="zh-CN" dirty="0" smtClean="0"/>
              <a:t>1.6.5 </a:t>
            </a:r>
            <a:r>
              <a:rPr lang="zh-CN" altLang="en-US" dirty="0" smtClean="0"/>
              <a:t>程序</a:t>
            </a:r>
            <a:r>
              <a:rPr lang="zh-CN" altLang="en-US" dirty="0"/>
              <a:t>、指令和数据</a:t>
            </a:r>
            <a:r>
              <a:rPr lang="zh-CN" altLang="en-US" dirty="0" smtClean="0"/>
              <a:t>总结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  指令</a:t>
            </a:r>
            <a:r>
              <a:rPr lang="zh-CN" altLang="en-US" dirty="0">
                <a:solidFill>
                  <a:srgbClr val="C00000"/>
                </a:solidFill>
              </a:rPr>
              <a:t>的执行过程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95" name="文本框 94"/>
          <p:cNvSpPr txBox="1">
            <a:spLocks noChangeArrowheads="1"/>
          </p:cNvSpPr>
          <p:nvPr/>
        </p:nvSpPr>
        <p:spPr bwMode="auto">
          <a:xfrm>
            <a:off x="3050974" y="1563416"/>
            <a:ext cx="4730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从存储器取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1156835" y="1563416"/>
            <a:ext cx="1388342" cy="853939"/>
            <a:chOff x="846405" y="1074433"/>
            <a:chExt cx="1485964" cy="903562"/>
          </a:xfrm>
        </p:grpSpPr>
        <p:grpSp>
          <p:nvGrpSpPr>
            <p:cNvPr id="97" name="组合 4"/>
            <p:cNvGrpSpPr>
              <a:grpSpLocks/>
            </p:cNvGrpSpPr>
            <p:nvPr/>
          </p:nvGrpSpPr>
          <p:grpSpPr bwMode="auto">
            <a:xfrm>
              <a:off x="846405" y="1074433"/>
              <a:ext cx="1485964" cy="509852"/>
              <a:chOff x="341529" y="1032325"/>
              <a:chExt cx="1485964" cy="509852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341529" y="1032325"/>
                <a:ext cx="1485964" cy="501747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488676" y="1057334"/>
                <a:ext cx="1204674" cy="484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取指令</a:t>
                </a:r>
              </a:p>
            </p:txBody>
          </p:sp>
        </p:grpSp>
        <p:cxnSp>
          <p:nvCxnSpPr>
            <p:cNvPr id="98" name="直接箭头连接符 97"/>
            <p:cNvCxnSpPr/>
            <p:nvPr/>
          </p:nvCxnSpPr>
          <p:spPr>
            <a:xfrm>
              <a:off x="1567162" y="1590406"/>
              <a:ext cx="795" cy="38758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1158319" y="2409112"/>
            <a:ext cx="1418008" cy="864471"/>
            <a:chOff x="847205" y="2030948"/>
            <a:chExt cx="1518751" cy="914097"/>
          </a:xfrm>
        </p:grpSpPr>
        <p:grpSp>
          <p:nvGrpSpPr>
            <p:cNvPr id="102" name="组合 26"/>
            <p:cNvGrpSpPr>
              <a:grpSpLocks/>
            </p:cNvGrpSpPr>
            <p:nvPr/>
          </p:nvGrpSpPr>
          <p:grpSpPr bwMode="auto">
            <a:xfrm>
              <a:off x="847205" y="2030948"/>
              <a:ext cx="1518751" cy="501173"/>
              <a:chOff x="656565" y="2027727"/>
              <a:chExt cx="1518751" cy="501173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56565" y="2027727"/>
                <a:ext cx="1440908" cy="50141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05" name="文本框 13"/>
              <p:cNvSpPr txBox="1">
                <a:spLocks noChangeArrowheads="1"/>
              </p:cNvSpPr>
              <p:nvPr/>
            </p:nvSpPr>
            <p:spPr bwMode="auto">
              <a:xfrm>
                <a:off x="656565" y="2047480"/>
                <a:ext cx="151875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指令译码</a:t>
                </a:r>
              </a:p>
            </p:txBody>
          </p:sp>
        </p:grpSp>
        <p:cxnSp>
          <p:nvCxnSpPr>
            <p:cNvPr id="103" name="直接箭头连接符 102"/>
            <p:cNvCxnSpPr/>
            <p:nvPr/>
          </p:nvCxnSpPr>
          <p:spPr>
            <a:xfrm>
              <a:off x="1562098" y="2508592"/>
              <a:ext cx="3971" cy="4364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156836" y="3290066"/>
            <a:ext cx="1420974" cy="937880"/>
            <a:chOff x="846406" y="3014940"/>
            <a:chExt cx="1520349" cy="991598"/>
          </a:xfrm>
        </p:grpSpPr>
        <p:grpSp>
          <p:nvGrpSpPr>
            <p:cNvPr id="107" name="组合 14"/>
            <p:cNvGrpSpPr>
              <a:grpSpLocks/>
            </p:cNvGrpSpPr>
            <p:nvPr/>
          </p:nvGrpSpPr>
          <p:grpSpPr bwMode="auto">
            <a:xfrm>
              <a:off x="846406" y="3014940"/>
              <a:ext cx="1520349" cy="501173"/>
              <a:chOff x="341530" y="1032325"/>
              <a:chExt cx="1520349" cy="501173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341530" y="1032325"/>
                <a:ext cx="1439411" cy="501352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0" name="文本框 16"/>
              <p:cNvSpPr txBox="1">
                <a:spLocks noChangeArrowheads="1"/>
              </p:cNvSpPr>
              <p:nvPr/>
            </p:nvSpPr>
            <p:spPr bwMode="auto">
              <a:xfrm>
                <a:off x="342329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取操作数</a:t>
                </a:r>
              </a:p>
            </p:txBody>
          </p:sp>
        </p:grpSp>
        <p:cxnSp>
          <p:nvCxnSpPr>
            <p:cNvPr id="108" name="直接箭头连接符 107"/>
            <p:cNvCxnSpPr/>
            <p:nvPr/>
          </p:nvCxnSpPr>
          <p:spPr>
            <a:xfrm flipH="1">
              <a:off x="1555796" y="3517878"/>
              <a:ext cx="3174" cy="48866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1156836" y="4232448"/>
            <a:ext cx="1420974" cy="928876"/>
            <a:chOff x="846406" y="4011168"/>
            <a:chExt cx="1520349" cy="983787"/>
          </a:xfrm>
        </p:grpSpPr>
        <p:grpSp>
          <p:nvGrpSpPr>
            <p:cNvPr id="112" name="组合 17"/>
            <p:cNvGrpSpPr>
              <a:grpSpLocks/>
            </p:cNvGrpSpPr>
            <p:nvPr/>
          </p:nvGrpSpPr>
          <p:grpSpPr bwMode="auto">
            <a:xfrm>
              <a:off x="846406" y="4011168"/>
              <a:ext cx="1520349" cy="501173"/>
              <a:chOff x="341530" y="1032325"/>
              <a:chExt cx="1520349" cy="501173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341530" y="1032325"/>
                <a:ext cx="1439411" cy="50063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15" name="文本框 19"/>
              <p:cNvSpPr txBox="1">
                <a:spLocks noChangeArrowheads="1"/>
              </p:cNvSpPr>
              <p:nvPr/>
            </p:nvSpPr>
            <p:spPr bwMode="auto">
              <a:xfrm>
                <a:off x="342329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指令执行</a:t>
                </a:r>
              </a:p>
            </p:txBody>
          </p:sp>
        </p:grpSp>
        <p:cxnSp>
          <p:nvCxnSpPr>
            <p:cNvPr id="113" name="直接箭头连接符 112"/>
            <p:cNvCxnSpPr/>
            <p:nvPr/>
          </p:nvCxnSpPr>
          <p:spPr>
            <a:xfrm flipH="1">
              <a:off x="1558970" y="4505445"/>
              <a:ext cx="3174" cy="48951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1189468" y="5121635"/>
            <a:ext cx="1429874" cy="934879"/>
            <a:chOff x="880915" y="4995160"/>
            <a:chExt cx="1530845" cy="989905"/>
          </a:xfrm>
        </p:grpSpPr>
        <p:grpSp>
          <p:nvGrpSpPr>
            <p:cNvPr id="117" name="组合 20"/>
            <p:cNvGrpSpPr>
              <a:grpSpLocks/>
            </p:cNvGrpSpPr>
            <p:nvPr/>
          </p:nvGrpSpPr>
          <p:grpSpPr bwMode="auto">
            <a:xfrm>
              <a:off x="880915" y="4995160"/>
              <a:ext cx="1530845" cy="501173"/>
              <a:chOff x="341530" y="1032325"/>
              <a:chExt cx="1530845" cy="501173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341530" y="1032325"/>
                <a:ext cx="1440328" cy="50051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120" name="文本框 22"/>
              <p:cNvSpPr txBox="1">
                <a:spLocks noChangeArrowheads="1"/>
              </p:cNvSpPr>
              <p:nvPr/>
            </p:nvSpPr>
            <p:spPr bwMode="auto">
              <a:xfrm>
                <a:off x="352825" y="1052078"/>
                <a:ext cx="15195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回写结果</a:t>
                </a:r>
              </a:p>
            </p:txBody>
          </p:sp>
        </p:grpSp>
        <p:cxnSp>
          <p:nvCxnSpPr>
            <p:cNvPr id="118" name="直接箭头连接符 117"/>
            <p:cNvCxnSpPr/>
            <p:nvPr/>
          </p:nvCxnSpPr>
          <p:spPr>
            <a:xfrm flipH="1">
              <a:off x="1573289" y="5495674"/>
              <a:ext cx="3176" cy="48939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898748" y="1407781"/>
            <a:ext cx="1646431" cy="5393833"/>
            <a:chOff x="569234" y="962464"/>
            <a:chExt cx="1763136" cy="570532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1554049" y="962464"/>
              <a:ext cx="3177" cy="17097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grpSp>
          <p:nvGrpSpPr>
            <p:cNvPr id="123" name="组合 4110"/>
            <p:cNvGrpSpPr>
              <a:grpSpLocks/>
            </p:cNvGrpSpPr>
            <p:nvPr/>
          </p:nvGrpSpPr>
          <p:grpSpPr bwMode="auto">
            <a:xfrm>
              <a:off x="569234" y="963792"/>
              <a:ext cx="1763136" cy="5703993"/>
              <a:chOff x="569234" y="963792"/>
              <a:chExt cx="1763136" cy="5703993"/>
            </a:xfrm>
          </p:grpSpPr>
          <p:grpSp>
            <p:nvGrpSpPr>
              <p:cNvPr id="124" name="组合 23"/>
              <p:cNvGrpSpPr>
                <a:grpSpLocks/>
              </p:cNvGrpSpPr>
              <p:nvPr/>
            </p:nvGrpSpPr>
            <p:grpSpPr bwMode="auto">
              <a:xfrm>
                <a:off x="891681" y="5887591"/>
                <a:ext cx="1440689" cy="499989"/>
                <a:chOff x="341001" y="928528"/>
                <a:chExt cx="1440689" cy="499989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341001" y="928528"/>
                  <a:ext cx="1440689" cy="499989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131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442160" y="947514"/>
                  <a:ext cx="120531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PC+1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组合 4099"/>
              <p:cNvGrpSpPr>
                <a:grpSpLocks/>
              </p:cNvGrpSpPr>
              <p:nvPr/>
            </p:nvGrpSpPr>
            <p:grpSpPr bwMode="auto">
              <a:xfrm>
                <a:off x="569234" y="963792"/>
                <a:ext cx="994344" cy="5703993"/>
                <a:chOff x="378594" y="921684"/>
                <a:chExt cx="994344" cy="5703993"/>
              </a:xfrm>
            </p:grpSpPr>
            <p:cxnSp>
              <p:nvCxnSpPr>
                <p:cNvPr id="126" name="直接连接符 125"/>
                <p:cNvCxnSpPr/>
                <p:nvPr/>
              </p:nvCxnSpPr>
              <p:spPr>
                <a:xfrm flipV="1">
                  <a:off x="378594" y="921684"/>
                  <a:ext cx="984815" cy="952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91900" y="936911"/>
                  <a:ext cx="39369" cy="568876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40540" y="6593832"/>
                  <a:ext cx="932398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  <p:cxnSp>
              <p:nvCxnSpPr>
                <p:cNvPr id="129" name="直接连接符 128"/>
                <p:cNvCxnSpPr/>
                <p:nvPr/>
              </p:nvCxnSpPr>
              <p:spPr>
                <a:xfrm flipV="1">
                  <a:off x="1364997" y="6356552"/>
                  <a:ext cx="6354" cy="228567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132" name="文本框 131"/>
          <p:cNvSpPr txBox="1">
            <a:spLocks noChangeArrowheads="1"/>
          </p:cNvSpPr>
          <p:nvPr/>
        </p:nvSpPr>
        <p:spPr bwMode="auto">
          <a:xfrm>
            <a:off x="3040591" y="2370101"/>
            <a:ext cx="59468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指令进行分析，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以确定将要做什么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>
            <a:spLocks noChangeArrowheads="1"/>
          </p:cNvSpPr>
          <p:nvPr/>
        </p:nvSpPr>
        <p:spPr bwMode="auto">
          <a:xfrm>
            <a:off x="3050974" y="3188193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操作数的地址，并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>
            <a:spLocks noChangeArrowheads="1"/>
          </p:cNvSpPr>
          <p:nvPr/>
        </p:nvSpPr>
        <p:spPr bwMode="auto">
          <a:xfrm>
            <a:off x="3050974" y="4163320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进行相应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3050974" y="5070614"/>
            <a:ext cx="5274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将计算结果保存到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>
            <a:spLocks noChangeArrowheads="1"/>
          </p:cNvSpPr>
          <p:nvPr/>
        </p:nvSpPr>
        <p:spPr bwMode="auto">
          <a:xfrm>
            <a:off x="3050974" y="6007706"/>
            <a:ext cx="29626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计算下条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指令的地址。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32" grpId="0"/>
      <p:bldP spid="133" grpId="0"/>
      <p:bldP spid="134" grpId="0"/>
      <p:bldP spid="135" grpId="0"/>
      <p:bldP spid="13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南京大学计算机组成课程网址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112568"/>
          </a:xfrm>
        </p:spPr>
        <p:txBody>
          <a:bodyPr/>
          <a:lstStyle/>
          <a:p>
            <a:r>
              <a:rPr lang="en-US" altLang="zh-CN" dirty="0"/>
              <a:t>http://media.njude.com.cn/course/jsjzcyl/index.htm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38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7FF00C-37C6-44AD-BA67-6992DFB40914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67F39-6F06-468F-B621-E11066C25A25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14604" y="1357298"/>
            <a:ext cx="327685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8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1763688" y="3140968"/>
            <a:ext cx="545321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主讲教师：</a:t>
            </a: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黄庭培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单位：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中国石油大学（华东）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联系方式：</a:t>
            </a:r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huangtingpei@upc.edu.cn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办公地点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：工科</a:t>
            </a:r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E1110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1.3.3 </a:t>
            </a:r>
            <a:r>
              <a:rPr lang="zh-CN" altLang="en-US" dirty="0"/>
              <a:t>“存储程序</a:t>
            </a:r>
            <a:r>
              <a:rPr lang="en-US" altLang="zh-CN" dirty="0"/>
              <a:t>(Stored-program)” </a:t>
            </a:r>
            <a:r>
              <a:rPr lang="zh-CN" altLang="en-US" dirty="0"/>
              <a:t>工作方式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9592" y="2204864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任何要计算机完成的工作都要先被编写成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，然后将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送入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并启动执行。一旦程序被启动，计算机应能在不需操作人员干预下，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完成逐条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取出指令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执行指令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的任务。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1620" y="4166293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你认为冯·诺依曼结构是怎样的？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6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472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124744"/>
            <a:ext cx="5034311" cy="5256584"/>
          </a:xfrm>
        </p:spPr>
        <p:txBody>
          <a:bodyPr/>
          <a:lstStyle/>
          <a:p>
            <a:pPr marL="0" indent="0">
              <a:buSzPct val="80000"/>
              <a:buNone/>
            </a:pPr>
            <a:r>
              <a:rPr lang="en-US" altLang="zh-CN" sz="2200" dirty="0" smtClean="0"/>
              <a:t>1.3.4 </a:t>
            </a:r>
            <a:r>
              <a:rPr lang="zh-CN" altLang="en-US" sz="2200" dirty="0" smtClean="0"/>
              <a:t>冯</a:t>
            </a:r>
            <a:r>
              <a:rPr lang="en-US" altLang="zh-CN" sz="2200" dirty="0"/>
              <a:t>·</a:t>
            </a:r>
            <a:r>
              <a:rPr lang="zh-CN" altLang="en-US" sz="2200" dirty="0" smtClean="0"/>
              <a:t>诺依曼计算机的结构</a:t>
            </a:r>
            <a:endParaRPr lang="en-US" altLang="zh-CN" sz="2200" dirty="0" smtClean="0"/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 smtClean="0"/>
              <a:t>应该有个主存，用来存放</a:t>
            </a:r>
            <a:r>
              <a:rPr lang="zh-CN" altLang="en-US" sz="2000" dirty="0" smtClean="0">
                <a:solidFill>
                  <a:srgbClr val="C00000"/>
                </a:solidFill>
              </a:rPr>
              <a:t>程序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C00000"/>
                </a:solidFill>
              </a:rPr>
              <a:t>数据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2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存储器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 smtClean="0"/>
              <a:t>应该</a:t>
            </a:r>
            <a:r>
              <a:rPr lang="zh-CN" altLang="en-US" sz="2000" dirty="0"/>
              <a:t>有一个自动逐条</a:t>
            </a:r>
            <a:r>
              <a:rPr lang="zh-CN" altLang="en-US" sz="2000" dirty="0">
                <a:solidFill>
                  <a:srgbClr val="C00000"/>
                </a:solidFill>
              </a:rPr>
              <a:t>取出指令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部件</a:t>
            </a:r>
            <a:endParaRPr lang="en-US" altLang="zh-CN" sz="2000" dirty="0" smtClean="0"/>
          </a:p>
          <a:p>
            <a:pPr lvl="2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控制器</a:t>
            </a:r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/>
              <a:t>还应该有具体</a:t>
            </a:r>
            <a:r>
              <a:rPr lang="zh-CN" altLang="en-US" sz="2000" dirty="0">
                <a:solidFill>
                  <a:srgbClr val="C00000"/>
                </a:solidFill>
              </a:rPr>
              <a:t>执行指令</a:t>
            </a:r>
            <a:r>
              <a:rPr lang="zh-CN" altLang="en-US" sz="2000" dirty="0"/>
              <a:t>（即运算）的</a:t>
            </a:r>
            <a:r>
              <a:rPr lang="zh-CN" altLang="en-US" sz="2000" dirty="0" smtClean="0"/>
              <a:t>部件</a:t>
            </a:r>
            <a:endParaRPr lang="en-US" altLang="zh-CN" sz="2000" dirty="0" smtClean="0"/>
          </a:p>
          <a:p>
            <a:pPr lvl="2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运算器</a:t>
            </a:r>
            <a:endParaRPr lang="en-US" altLang="zh-CN" sz="2000" dirty="0">
              <a:solidFill>
                <a:srgbClr val="0066FF"/>
              </a:solidFill>
            </a:endParaRPr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/>
              <a:t>应该有将程序和原始数据</a:t>
            </a:r>
            <a:r>
              <a:rPr lang="zh-CN" altLang="en-US" sz="2000" dirty="0">
                <a:solidFill>
                  <a:srgbClr val="C00000"/>
                </a:solidFill>
              </a:rPr>
              <a:t>输入</a:t>
            </a:r>
            <a:r>
              <a:rPr lang="zh-CN" altLang="en-US" sz="2000" dirty="0"/>
              <a:t>计算机的</a:t>
            </a:r>
            <a:r>
              <a:rPr lang="zh-CN" altLang="en-US" sz="2000" dirty="0" smtClean="0"/>
              <a:t>部件</a:t>
            </a:r>
            <a:endParaRPr lang="en-US" altLang="zh-CN" sz="2000" dirty="0" smtClean="0"/>
          </a:p>
          <a:p>
            <a:pPr lvl="2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输入设备</a:t>
            </a:r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/>
              <a:t>应该有将运算结果</a:t>
            </a:r>
            <a:r>
              <a:rPr lang="zh-CN" altLang="en-US" sz="2000" dirty="0">
                <a:solidFill>
                  <a:srgbClr val="C00000"/>
                </a:solidFill>
              </a:rPr>
              <a:t>输出</a:t>
            </a:r>
            <a:r>
              <a:rPr lang="zh-CN" altLang="en-US" sz="2000" dirty="0"/>
              <a:t>计算机的</a:t>
            </a:r>
            <a:r>
              <a:rPr lang="zh-CN" altLang="en-US" sz="2000" dirty="0" smtClean="0"/>
              <a:t>部件</a:t>
            </a:r>
            <a:endParaRPr lang="en-US" altLang="zh-CN" sz="2000" dirty="0" smtClean="0"/>
          </a:p>
          <a:p>
            <a:pPr lvl="2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输出设备</a:t>
            </a:r>
            <a:endParaRPr lang="en-US" altLang="zh-CN" sz="2000" dirty="0">
              <a:solidFill>
                <a:srgbClr val="0066FF"/>
              </a:solidFill>
            </a:endParaRPr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指令</a:t>
            </a:r>
            <a:r>
              <a:rPr lang="zh-CN" altLang="en-US" sz="2000" dirty="0"/>
              <a:t>描述如何对数据进行</a:t>
            </a:r>
            <a:r>
              <a:rPr lang="zh-CN" altLang="en-US" sz="2000" dirty="0" smtClean="0"/>
              <a:t>处理</a:t>
            </a:r>
            <a:endParaRPr lang="zh-CN" altLang="en-US" sz="2000" dirty="0"/>
          </a:p>
          <a:p>
            <a:pPr lvl="1">
              <a:lnSpc>
                <a:spcPts val="2700"/>
              </a:lnSpc>
              <a:spcBef>
                <a:spcPts val="0"/>
              </a:spcBef>
              <a:buSzPct val="80000"/>
            </a:pPr>
            <a:r>
              <a:rPr lang="zh-CN" altLang="en-US" sz="2000" dirty="0">
                <a:solidFill>
                  <a:srgbClr val="0066FF"/>
                </a:solidFill>
              </a:rPr>
              <a:t>程序</a:t>
            </a:r>
            <a:r>
              <a:rPr lang="zh-CN" altLang="en-US" sz="2000" dirty="0"/>
              <a:t>由</a:t>
            </a:r>
            <a:r>
              <a:rPr lang="zh-CN" altLang="en-US" sz="2000" dirty="0">
                <a:solidFill>
                  <a:srgbClr val="0066FF"/>
                </a:solidFill>
              </a:rPr>
              <a:t>指令</a:t>
            </a:r>
            <a:r>
              <a:rPr lang="zh-CN" altLang="en-US" sz="2000" dirty="0"/>
              <a:t>构成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9828" y="2203117"/>
            <a:ext cx="3384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任何要计算机完成的工作都要先被编写成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，然后将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送入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并启动执行。一旦程序被启动，计算机应能在不需操作人员干预下，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完成逐条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取出指令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执行指令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的任务。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1232290"/>
            <a:ext cx="4032448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诺依曼结构计算机采用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存储程序</a:t>
            </a: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工作方式：</a:t>
            </a:r>
          </a:p>
        </p:txBody>
      </p:sp>
    </p:spTree>
    <p:extLst>
      <p:ext uri="{BB962C8B-B14F-4D97-AF65-F5344CB8AC3E}">
        <p14:creationId xmlns:p14="http://schemas.microsoft.com/office/powerpoint/2010/main" val="15522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472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1025" cy="5256584"/>
          </a:xfrm>
        </p:spPr>
        <p:txBody>
          <a:bodyPr/>
          <a:lstStyle/>
          <a:p>
            <a:pPr marL="0" indent="0">
              <a:buSzPct val="80000"/>
              <a:buNone/>
            </a:pPr>
            <a:r>
              <a:rPr lang="en-US" altLang="zh-CN" dirty="0" smtClean="0"/>
              <a:t>1.3.4 </a:t>
            </a:r>
            <a:r>
              <a:rPr lang="zh-CN" altLang="en-US" dirty="0" smtClean="0"/>
              <a:t>冯</a:t>
            </a:r>
            <a:r>
              <a:rPr lang="en-US" altLang="zh-CN" dirty="0"/>
              <a:t>·</a:t>
            </a:r>
            <a:r>
              <a:rPr lang="zh-CN" altLang="en-US" dirty="0" smtClean="0"/>
              <a:t>诺依曼计算机的结构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ISA</a:t>
            </a:r>
            <a:r>
              <a:rPr lang="zh-CN" altLang="en-US" dirty="0" smtClean="0"/>
              <a:t>计算机基本结构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2018/3/1</a:t>
            </a:fld>
            <a:endParaRPr lang="zh-CN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195736" y="881906"/>
            <a:ext cx="5535612" cy="5859462"/>
            <a:chOff x="2115" y="487"/>
            <a:chExt cx="3487" cy="3691"/>
          </a:xfrm>
        </p:grpSpPr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" y="487"/>
              <a:ext cx="3459" cy="3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09" y="3804"/>
              <a:ext cx="12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IAS</a:t>
              </a:r>
              <a:r>
                <a:rPr lang="zh-CN" altLang="en-US" sz="22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计算机结构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24386" y="1242268"/>
            <a:ext cx="2565400" cy="21161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54511" y="3942606"/>
            <a:ext cx="2835275" cy="2700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1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43846</TotalTime>
  <Words>4787</Words>
  <Application>Microsoft Office PowerPoint</Application>
  <PresentationFormat>全屏显示(4:3)</PresentationFormat>
  <Paragraphs>893</Paragraphs>
  <Slides>62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黑体</vt:lpstr>
      <vt:lpstr>宋体</vt:lpstr>
      <vt:lpstr>微软雅黑</vt:lpstr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Office 主题</vt:lpstr>
      <vt:lpstr>计算机组成原理 （Principle of Computer Organization）</vt:lpstr>
      <vt:lpstr>大纲   </vt:lpstr>
      <vt:lpstr>1.3 冯·诺依曼结构 </vt:lpstr>
      <vt:lpstr>1.3 冯·诺依曼结构 </vt:lpstr>
      <vt:lpstr>1.3 冯·诺依曼结构 </vt:lpstr>
      <vt:lpstr>1.3 冯·诺依曼结构 </vt:lpstr>
      <vt:lpstr>1.3 冯·诺依曼结构 </vt:lpstr>
      <vt:lpstr>1.3 冯·诺依曼结构 </vt:lpstr>
      <vt:lpstr>1.3 冯·诺依曼结构 </vt:lpstr>
      <vt:lpstr>1.3 冯·诺依曼结构 </vt:lpstr>
      <vt:lpstr>1.3 冯·诺依曼结构 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1.4 计算机系统的硬件组成</vt:lpstr>
      <vt:lpstr>总结</vt:lpstr>
      <vt:lpstr>思考题</vt:lpstr>
      <vt:lpstr>第一讲作业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1.5 计算机系统的层次结构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1.6 程序的执行过程</vt:lpstr>
      <vt:lpstr>南京大学计算机组成课程网址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dreamsummit</cp:lastModifiedBy>
  <cp:revision>458</cp:revision>
  <cp:lastPrinted>2017-09-05T07:44:20Z</cp:lastPrinted>
  <dcterms:modified xsi:type="dcterms:W3CDTF">2018-03-01T06:34:54Z</dcterms:modified>
</cp:coreProperties>
</file>