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2"/>
  </p:notesMasterIdLst>
  <p:handoutMasterIdLst>
    <p:handoutMasterId r:id="rId83"/>
  </p:handoutMasterIdLst>
  <p:sldIdLst>
    <p:sldId id="256" r:id="rId2"/>
    <p:sldId id="430" r:id="rId3"/>
    <p:sldId id="431" r:id="rId4"/>
    <p:sldId id="432" r:id="rId5"/>
    <p:sldId id="321" r:id="rId6"/>
    <p:sldId id="429" r:id="rId7"/>
    <p:sldId id="433" r:id="rId8"/>
    <p:sldId id="434" r:id="rId9"/>
    <p:sldId id="436" r:id="rId10"/>
    <p:sldId id="435" r:id="rId11"/>
    <p:sldId id="438" r:id="rId12"/>
    <p:sldId id="437" r:id="rId13"/>
    <p:sldId id="439" r:id="rId14"/>
    <p:sldId id="441" r:id="rId15"/>
    <p:sldId id="442" r:id="rId16"/>
    <p:sldId id="443" r:id="rId17"/>
    <p:sldId id="444" r:id="rId18"/>
    <p:sldId id="445" r:id="rId19"/>
    <p:sldId id="446" r:id="rId20"/>
    <p:sldId id="447" r:id="rId21"/>
    <p:sldId id="448" r:id="rId22"/>
    <p:sldId id="449" r:id="rId23"/>
    <p:sldId id="450" r:id="rId24"/>
    <p:sldId id="451" r:id="rId25"/>
    <p:sldId id="452" r:id="rId26"/>
    <p:sldId id="453" r:id="rId27"/>
    <p:sldId id="454" r:id="rId28"/>
    <p:sldId id="458" r:id="rId29"/>
    <p:sldId id="456" r:id="rId30"/>
    <p:sldId id="459" r:id="rId31"/>
    <p:sldId id="462" r:id="rId32"/>
    <p:sldId id="460" r:id="rId33"/>
    <p:sldId id="463" r:id="rId34"/>
    <p:sldId id="461" r:id="rId35"/>
    <p:sldId id="465" r:id="rId36"/>
    <p:sldId id="466" r:id="rId37"/>
    <p:sldId id="469" r:id="rId38"/>
    <p:sldId id="467" r:id="rId39"/>
    <p:sldId id="468" r:id="rId40"/>
    <p:sldId id="472" r:id="rId41"/>
    <p:sldId id="473" r:id="rId42"/>
    <p:sldId id="474" r:id="rId43"/>
    <p:sldId id="475" r:id="rId44"/>
    <p:sldId id="470" r:id="rId45"/>
    <p:sldId id="476" r:id="rId46"/>
    <p:sldId id="477" r:id="rId47"/>
    <p:sldId id="478" r:id="rId48"/>
    <p:sldId id="479" r:id="rId49"/>
    <p:sldId id="480" r:id="rId50"/>
    <p:sldId id="481" r:id="rId51"/>
    <p:sldId id="482" r:id="rId52"/>
    <p:sldId id="486" r:id="rId53"/>
    <p:sldId id="488" r:id="rId54"/>
    <p:sldId id="490" r:id="rId55"/>
    <p:sldId id="489" r:id="rId56"/>
    <p:sldId id="491" r:id="rId57"/>
    <p:sldId id="492" r:id="rId58"/>
    <p:sldId id="493" r:id="rId59"/>
    <p:sldId id="494" r:id="rId60"/>
    <p:sldId id="511" r:id="rId61"/>
    <p:sldId id="512" r:id="rId62"/>
    <p:sldId id="487" r:id="rId63"/>
    <p:sldId id="495" r:id="rId64"/>
    <p:sldId id="497" r:id="rId65"/>
    <p:sldId id="498" r:id="rId66"/>
    <p:sldId id="499" r:id="rId67"/>
    <p:sldId id="500" r:id="rId68"/>
    <p:sldId id="501" r:id="rId69"/>
    <p:sldId id="496" r:id="rId70"/>
    <p:sldId id="502" r:id="rId71"/>
    <p:sldId id="504" r:id="rId72"/>
    <p:sldId id="505" r:id="rId73"/>
    <p:sldId id="506" r:id="rId74"/>
    <p:sldId id="507" r:id="rId75"/>
    <p:sldId id="508" r:id="rId76"/>
    <p:sldId id="509" r:id="rId77"/>
    <p:sldId id="510" r:id="rId78"/>
    <p:sldId id="428" r:id="rId79"/>
    <p:sldId id="503" r:id="rId80"/>
    <p:sldId id="345" r:id="rId81"/>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242"/>
    <a:srgbClr val="0033CC"/>
    <a:srgbClr val="0000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89977" autoAdjust="0"/>
  </p:normalViewPr>
  <p:slideViewPr>
    <p:cSldViewPr>
      <p:cViewPr varScale="1">
        <p:scale>
          <a:sx n="104" d="100"/>
          <a:sy n="104" d="100"/>
        </p:scale>
        <p:origin x="1836" y="114"/>
      </p:cViewPr>
      <p:guideLst>
        <p:guide orient="horz" pos="2160"/>
        <p:guide pos="2880"/>
      </p:guideLst>
    </p:cSldViewPr>
  </p:slideViewPr>
  <p:outlineViewPr>
    <p:cViewPr>
      <p:scale>
        <a:sx n="33" d="100"/>
        <a:sy n="33" d="100"/>
      </p:scale>
      <p:origin x="0" y="-1215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22" y="10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fontAlgn="auto">
              <a:spcBef>
                <a:spcPts val="0"/>
              </a:spcBef>
              <a:spcAft>
                <a:spcPts val="0"/>
              </a:spcAft>
              <a:defRPr sz="1300">
                <a:latin typeface="+mn-lt"/>
                <a:ea typeface="+mn-ea"/>
              </a:defRPr>
            </a:lvl1pPr>
          </a:lstStyle>
          <a:p>
            <a:pPr>
              <a:defRPr/>
            </a:pPr>
            <a:r>
              <a:rPr lang="en-US" altLang="zh-CN" smtClean="0"/>
              <a:t>2013-9-9</a:t>
            </a:r>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fontAlgn="auto">
              <a:spcBef>
                <a:spcPts val="0"/>
              </a:spcBef>
              <a:spcAft>
                <a:spcPts val="0"/>
              </a:spcAft>
              <a:defRPr sz="1300">
                <a:latin typeface="+mn-lt"/>
                <a:ea typeface="+mn-ea"/>
              </a:defRPr>
            </a:lvl1pPr>
          </a:lstStyle>
          <a:p>
            <a:pPr>
              <a:defRPr/>
            </a:pPr>
            <a:fld id="{1486860F-67D5-4F02-B56A-1DD06599B39A}" type="slidenum">
              <a:rPr lang="zh-CN" altLang="en-US"/>
              <a:pPr>
                <a:defRPr/>
              </a:pPr>
              <a:t>‹#›</a:t>
            </a:fld>
            <a:endParaRPr lang="zh-CN" altLang="en-US"/>
          </a:p>
        </p:txBody>
      </p:sp>
    </p:spTree>
    <p:extLst>
      <p:ext uri="{BB962C8B-B14F-4D97-AF65-F5344CB8AC3E}">
        <p14:creationId xmlns:p14="http://schemas.microsoft.com/office/powerpoint/2010/main" val="370820633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fontAlgn="auto">
              <a:spcBef>
                <a:spcPts val="0"/>
              </a:spcBef>
              <a:spcAft>
                <a:spcPts val="0"/>
              </a:spcAft>
              <a:defRPr sz="1300">
                <a:latin typeface="+mn-lt"/>
                <a:ea typeface="+mn-ea"/>
              </a:defRPr>
            </a:lvl1pPr>
          </a:lstStyle>
          <a:p>
            <a:pPr>
              <a:defRPr/>
            </a:pPr>
            <a:r>
              <a:rPr lang="en-US" altLang="zh-CN" smtClean="0"/>
              <a:t>2013-9-9</a:t>
            </a:r>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fontAlgn="auto">
              <a:spcBef>
                <a:spcPts val="0"/>
              </a:spcBef>
              <a:spcAft>
                <a:spcPts val="0"/>
              </a:spcAft>
              <a:defRPr sz="1300">
                <a:latin typeface="+mn-lt"/>
                <a:ea typeface="+mn-ea"/>
              </a:defRPr>
            </a:lvl1pPr>
          </a:lstStyle>
          <a:p>
            <a:pPr>
              <a:defRPr/>
            </a:pPr>
            <a:fld id="{D710C41A-2D64-4ECF-8E15-4E8E001C7914}" type="slidenum">
              <a:rPr lang="zh-CN" altLang="en-US"/>
              <a:pPr>
                <a:defRPr/>
              </a:pPr>
              <a:t>‹#›</a:t>
            </a:fld>
            <a:endParaRPr lang="zh-CN" altLang="en-US"/>
          </a:p>
        </p:txBody>
      </p:sp>
    </p:spTree>
    <p:extLst>
      <p:ext uri="{BB962C8B-B14F-4D97-AF65-F5344CB8AC3E}">
        <p14:creationId xmlns:p14="http://schemas.microsoft.com/office/powerpoint/2010/main" val="4056417904"/>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p:spPr>
      </p:sp>
      <p:sp>
        <p:nvSpPr>
          <p:cNvPr id="5427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smtClean="0"/>
          </a:p>
        </p:txBody>
      </p:sp>
      <p:sp>
        <p:nvSpPr>
          <p:cNvPr id="5325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042316B-0B62-4BA3-BA48-635790DB5C5A}" type="slidenum">
              <a:rPr lang="zh-CN" altLang="en-US" smtClean="0"/>
              <a:pPr fontAlgn="base">
                <a:spcBef>
                  <a:spcPct val="0"/>
                </a:spcBef>
                <a:spcAft>
                  <a:spcPct val="0"/>
                </a:spcAft>
                <a:defRPr/>
              </a:pPr>
              <a:t>1</a:t>
            </a:fld>
            <a:endParaRPr lang="zh-CN" altLang="en-US" smtClean="0"/>
          </a:p>
        </p:txBody>
      </p:sp>
      <p:sp>
        <p:nvSpPr>
          <p:cNvPr id="5" name="日期占位符 4"/>
          <p:cNvSpPr>
            <a:spLocks noGrp="1"/>
          </p:cNvSpPr>
          <p:nvPr>
            <p:ph type="dt" idx="10"/>
          </p:nvPr>
        </p:nvSpPr>
        <p:spPr/>
        <p:txBody>
          <a:bodyPr/>
          <a:lstStyle/>
          <a:p>
            <a:pPr>
              <a:defRPr/>
            </a:pPr>
            <a:r>
              <a:rPr lang="en-US" altLang="zh-CN" smtClean="0"/>
              <a:t>2013-9-9</a:t>
            </a:r>
            <a:endParaRPr lang="zh-CN" altLang="en-US"/>
          </a:p>
        </p:txBody>
      </p:sp>
    </p:spTree>
    <p:extLst>
      <p:ext uri="{BB962C8B-B14F-4D97-AF65-F5344CB8AC3E}">
        <p14:creationId xmlns:p14="http://schemas.microsoft.com/office/powerpoint/2010/main" val="2020870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42</a:t>
            </a:fld>
            <a:endParaRPr lang="zh-CN" altLang="en-US"/>
          </a:p>
        </p:txBody>
      </p:sp>
    </p:spTree>
    <p:extLst>
      <p:ext uri="{BB962C8B-B14F-4D97-AF65-F5344CB8AC3E}">
        <p14:creationId xmlns:p14="http://schemas.microsoft.com/office/powerpoint/2010/main" val="4143602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r>
              <a:rPr lang="en-US" altLang="zh-CN" smtClean="0"/>
              <a:t>2013-9-9</a:t>
            </a:r>
            <a:endParaRPr lang="zh-CN" altLang="en-US"/>
          </a:p>
        </p:txBody>
      </p:sp>
      <p:sp>
        <p:nvSpPr>
          <p:cNvPr id="5" name="灯片编号占位符 4"/>
          <p:cNvSpPr>
            <a:spLocks noGrp="1"/>
          </p:cNvSpPr>
          <p:nvPr>
            <p:ph type="sldNum" sz="quarter" idx="11"/>
          </p:nvPr>
        </p:nvSpPr>
        <p:spPr/>
        <p:txBody>
          <a:bodyPr/>
          <a:lstStyle/>
          <a:p>
            <a:pPr>
              <a:defRPr/>
            </a:pPr>
            <a:fld id="{D710C41A-2D64-4ECF-8E15-4E8E001C7914}" type="slidenum">
              <a:rPr lang="zh-CN" altLang="en-US" smtClean="0"/>
              <a:pPr>
                <a:defRPr/>
              </a:pPr>
              <a:t>43</a:t>
            </a:fld>
            <a:endParaRPr lang="zh-CN" altLang="en-US"/>
          </a:p>
        </p:txBody>
      </p:sp>
    </p:spTree>
    <p:extLst>
      <p:ext uri="{BB962C8B-B14F-4D97-AF65-F5344CB8AC3E}">
        <p14:creationId xmlns:p14="http://schemas.microsoft.com/office/powerpoint/2010/main" val="149933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lgn="ctr">
              <a:defRPr u="none">
                <a:latin typeface="Comic Sans MS" pitchFamily="66" charset="0"/>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Comic Sans MS" pitchFamily="66"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825B9456-198F-48BE-9BA9-53D4079995DC}" type="datetime1">
              <a:rPr lang="zh-CN" altLang="en-US" smtClean="0"/>
              <a:t>2017/9/18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dirty="0"/>
              <a:t>计算机</a:t>
            </a:r>
            <a:r>
              <a:rPr lang="zh-CN" altLang="en-US" dirty="0" smtClean="0"/>
              <a:t>与通信工程学院</a:t>
            </a:r>
            <a:r>
              <a:rPr lang="en-US" altLang="zh-CN" dirty="0" smtClean="0"/>
              <a:t>—</a:t>
            </a:r>
            <a:r>
              <a:rPr lang="zh-CN" altLang="en-US" dirty="0" smtClean="0"/>
              <a:t>计算机组成原理</a:t>
            </a:r>
            <a:endParaRPr lang="zh-CN" altLang="en-US" dirty="0"/>
          </a:p>
        </p:txBody>
      </p:sp>
      <p:sp>
        <p:nvSpPr>
          <p:cNvPr id="6" name="灯片编号占位符 5"/>
          <p:cNvSpPr>
            <a:spLocks noGrp="1"/>
          </p:cNvSpPr>
          <p:nvPr>
            <p:ph type="sldNum" sz="quarter" idx="12"/>
          </p:nvPr>
        </p:nvSpPr>
        <p:spPr/>
        <p:txBody>
          <a:bodyPr/>
          <a:lstStyle>
            <a:lvl1pPr>
              <a:defRPr/>
            </a:lvl1pPr>
          </a:lstStyle>
          <a:p>
            <a:pPr>
              <a:defRPr/>
            </a:pPr>
            <a:fld id="{7609E7BF-F39D-4D22-9C13-979C7FEC676B}" type="slidenum">
              <a:rPr lang="zh-CN" altLang="en-US" smtClean="0"/>
              <a:pPr>
                <a:defRPr/>
              </a:pPr>
              <a:t>‹#›</a:t>
            </a:fld>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atin typeface="Comic Sans MS" pitchFamily="66" charset="0"/>
              </a:defRPr>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atin typeface="Comic Sans MS" pitchFamily="66"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atin typeface="Comic Sans MS" pitchFamily="66"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9ACBABA-F677-404A-AEB1-FD48810ABB42}" type="datetime1">
              <a:rPr lang="zh-CN" altLang="en-US" smtClean="0"/>
              <a:t>2017/9/18</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zh-CN" altLang="en-US" dirty="0"/>
              <a:t>计算机</a:t>
            </a:r>
            <a:r>
              <a:rPr lang="zh-CN" altLang="en-US" dirty="0" smtClean="0"/>
              <a:t>与通信工程学院</a:t>
            </a:r>
            <a:r>
              <a:rPr lang="en-US" altLang="zh-CN" dirty="0" smtClean="0"/>
              <a:t>—</a:t>
            </a:r>
            <a:r>
              <a:rPr lang="zh-CN" altLang="en-US" dirty="0" smtClean="0"/>
              <a:t>计算机组成原理</a:t>
            </a:r>
            <a:endParaRPr lang="zh-CN" altLang="en-US" dirty="0"/>
          </a:p>
        </p:txBody>
      </p:sp>
      <p:sp>
        <p:nvSpPr>
          <p:cNvPr id="7" name="灯片编号占位符 5"/>
          <p:cNvSpPr>
            <a:spLocks noGrp="1"/>
          </p:cNvSpPr>
          <p:nvPr>
            <p:ph type="sldNum" sz="quarter" idx="12"/>
          </p:nvPr>
        </p:nvSpPr>
        <p:spPr/>
        <p:txBody>
          <a:bodyPr/>
          <a:lstStyle>
            <a:lvl1pPr>
              <a:defRPr/>
            </a:lvl1pPr>
          </a:lstStyle>
          <a:p>
            <a:pPr>
              <a:defRPr/>
            </a:pPr>
            <a:fld id="{F5495FAC-80C8-419A-9C09-740799501595}" type="slidenum">
              <a:rPr lang="zh-CN" altLang="en-US" smtClean="0"/>
              <a:pPr>
                <a:defRPr/>
              </a:pPr>
              <a:t>‹#›</a:t>
            </a:fld>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60648"/>
            <a:ext cx="8229600" cy="774720"/>
          </a:xfrm>
        </p:spPr>
        <p:txBody>
          <a:bodyPr/>
          <a:lstStyle>
            <a:lvl1pPr>
              <a:defRPr>
                <a:solidFill>
                  <a:srgbClr val="FF000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124744"/>
            <a:ext cx="8229600" cy="5112568"/>
          </a:xfrm>
        </p:spPr>
        <p:txBody>
          <a:bodyPr/>
          <a:lstStyle>
            <a:lvl1pPr>
              <a:defRPr sz="2400">
                <a:latin typeface="Comic Sans MS" pitchFamily="66" charset="0"/>
              </a:defRPr>
            </a:lvl1pPr>
            <a:lvl2pPr>
              <a:lnSpc>
                <a:spcPts val="3000"/>
              </a:lnSpc>
              <a:defRPr sz="2200" b="1">
                <a:latin typeface="微软雅黑" panose="020B0503020204020204" pitchFamily="34" charset="-122"/>
                <a:ea typeface="微软雅黑" panose="020B0503020204020204" pitchFamily="34" charset="-122"/>
              </a:defRPr>
            </a:lvl2pPr>
            <a:lvl3pPr>
              <a:lnSpc>
                <a:spcPts val="3000"/>
              </a:lnSpc>
              <a:defRPr sz="2200" b="1">
                <a:latin typeface="微软雅黑" panose="020B0503020204020204" pitchFamily="34" charset="-122"/>
                <a:ea typeface="微软雅黑" panose="020B0503020204020204" pitchFamily="34" charset="-122"/>
              </a:defRPr>
            </a:lvl3pPr>
            <a:lvl4pPr>
              <a:lnSpc>
                <a:spcPts val="3000"/>
              </a:lnSpc>
              <a:defRPr sz="2200" b="1">
                <a:latin typeface="微软雅黑" panose="020B0503020204020204" pitchFamily="34" charset="-122"/>
                <a:ea typeface="微软雅黑" panose="020B0503020204020204" pitchFamily="34" charset="-122"/>
              </a:defRPr>
            </a:lvl4pPr>
            <a:lvl5pPr>
              <a:lnSpc>
                <a:spcPts val="3000"/>
              </a:lnSpc>
              <a:defRPr sz="2200" b="1">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页脚占位符 4"/>
          <p:cNvSpPr>
            <a:spLocks noGrp="1"/>
          </p:cNvSpPr>
          <p:nvPr>
            <p:ph type="ftr" sz="quarter" idx="11"/>
          </p:nvPr>
        </p:nvSpPr>
        <p:spPr/>
        <p:txBody>
          <a:bodyPr/>
          <a:lstStyle>
            <a:lvl1pPr>
              <a:defRPr/>
            </a:lvl1pPr>
          </a:lstStyle>
          <a:p>
            <a:pPr>
              <a:defRPr/>
            </a:pPr>
            <a:r>
              <a:rPr lang="zh-CN" altLang="en-US" dirty="0"/>
              <a:t>计算机</a:t>
            </a:r>
            <a:r>
              <a:rPr lang="zh-CN" altLang="en-US" dirty="0" smtClean="0"/>
              <a:t>与通信工程学院</a:t>
            </a:r>
            <a:r>
              <a:rPr lang="en-US" altLang="zh-CN" dirty="0" smtClean="0"/>
              <a:t>—</a:t>
            </a:r>
            <a:r>
              <a:rPr lang="zh-CN" altLang="en-US" dirty="0" smtClean="0"/>
              <a:t>计算机组成原理</a:t>
            </a:r>
            <a:endParaRPr lang="zh-CN" altLang="en-US" dirty="0"/>
          </a:p>
        </p:txBody>
      </p:sp>
      <p:sp>
        <p:nvSpPr>
          <p:cNvPr id="6" name="灯片编号占位符 5"/>
          <p:cNvSpPr>
            <a:spLocks noGrp="1"/>
          </p:cNvSpPr>
          <p:nvPr>
            <p:ph type="sldNum" sz="quarter" idx="12"/>
          </p:nvPr>
        </p:nvSpPr>
        <p:spPr/>
        <p:txBody>
          <a:bodyPr/>
          <a:lstStyle>
            <a:lvl1pPr>
              <a:defRPr/>
            </a:lvl1pPr>
          </a:lstStyle>
          <a:p>
            <a:pPr>
              <a:defRPr/>
            </a:pPr>
            <a:fld id="{6D0FCEAD-6C29-4FB2-BFB9-871596BF04D3}" type="slidenum">
              <a:rPr lang="zh-CN" altLang="en-US" smtClean="0"/>
              <a:pPr/>
              <a:t>‹#›</a:t>
            </a:fld>
            <a:endParaRPr lang="zh-CN" altLang="en-US" dirty="0"/>
          </a:p>
        </p:txBody>
      </p:sp>
      <p:sp>
        <p:nvSpPr>
          <p:cNvPr id="7" name="日期占位符 3"/>
          <p:cNvSpPr>
            <a:spLocks noGrp="1"/>
          </p:cNvSpPr>
          <p:nvPr>
            <p:ph type="dt" sz="half" idx="10"/>
          </p:nvPr>
        </p:nvSpPr>
        <p:spPr>
          <a:xfrm>
            <a:off x="457200" y="6356350"/>
            <a:ext cx="2133600" cy="365125"/>
          </a:xfrm>
        </p:spPr>
        <p:txBody>
          <a:bodyPr/>
          <a:lstStyle>
            <a:lvl1pPr>
              <a:defRPr/>
            </a:lvl1pPr>
          </a:lstStyle>
          <a:p>
            <a:pPr>
              <a:defRPr/>
            </a:pPr>
            <a:fld id="{D7E40264-FE0B-4371-BB93-C09CE9F4480C}" type="datetime1">
              <a:rPr lang="zh-CN" altLang="en-US" smtClean="0"/>
              <a:t>2017/9/18</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atin typeface="Comic Sans MS" pitchFamily="66" charset="0"/>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Comic Sans MS" pitchFamily="66"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5AE4B92-66A0-48C6-A84E-2B4459EF1BFF}" type="datetime1">
              <a:rPr lang="zh-CN" altLang="en-US" smtClean="0"/>
              <a:t>2017/9/18</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zh-CN" altLang="en-US" dirty="0"/>
              <a:t>计算机</a:t>
            </a:r>
            <a:r>
              <a:rPr lang="zh-CN" altLang="en-US" dirty="0" smtClean="0"/>
              <a:t>与通信工程学院</a:t>
            </a:r>
            <a:r>
              <a:rPr lang="en-US" altLang="zh-CN" dirty="0" smtClean="0"/>
              <a:t>—</a:t>
            </a:r>
            <a:r>
              <a:rPr lang="zh-CN" altLang="en-US" dirty="0" smtClean="0"/>
              <a:t>计算机组成原理</a:t>
            </a:r>
            <a:endParaRPr lang="zh-CN" altLang="en-US" dirty="0"/>
          </a:p>
        </p:txBody>
      </p:sp>
      <p:sp>
        <p:nvSpPr>
          <p:cNvPr id="6" name="灯片编号占位符 5"/>
          <p:cNvSpPr>
            <a:spLocks noGrp="1"/>
          </p:cNvSpPr>
          <p:nvPr>
            <p:ph type="sldNum" sz="quarter" idx="12"/>
          </p:nvPr>
        </p:nvSpPr>
        <p:spPr/>
        <p:txBody>
          <a:bodyPr/>
          <a:lstStyle>
            <a:lvl1pPr>
              <a:defRPr/>
            </a:lvl1pPr>
          </a:lstStyle>
          <a:p>
            <a:pPr>
              <a:defRPr/>
            </a:pPr>
            <a:fld id="{2306D2DD-F25D-447E-8EEE-A680170D45BC}" type="slidenum">
              <a:rPr lang="zh-CN" altLang="en-US" smtClean="0"/>
              <a:pPr>
                <a:defRPr/>
              </a:pPr>
              <a:t>‹#›</a:t>
            </a:fld>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Comic Sans MS" pitchFamily="66" charset="0"/>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571612"/>
            <a:ext cx="4038600" cy="4525963"/>
          </a:xfrm>
        </p:spPr>
        <p:txBody>
          <a:bodyPr/>
          <a:lstStyle>
            <a:lvl1pPr>
              <a:defRPr sz="2200">
                <a:latin typeface="Comic Sans MS" pitchFamily="66" charset="0"/>
              </a:defRPr>
            </a:lvl1pPr>
            <a:lvl2pPr>
              <a:defRPr sz="2000" b="1">
                <a:latin typeface="微软雅黑" panose="020B0503020204020204" pitchFamily="34" charset="-122"/>
                <a:ea typeface="微软雅黑" panose="020B0503020204020204" pitchFamily="34" charset="-122"/>
              </a:defRPr>
            </a:lvl2pPr>
            <a:lvl3pPr>
              <a:defRPr sz="2000" b="1">
                <a:latin typeface="微软雅黑" panose="020B0503020204020204" pitchFamily="34" charset="-122"/>
                <a:ea typeface="微软雅黑" panose="020B0503020204020204" pitchFamily="34" charset="-122"/>
              </a:defRPr>
            </a:lvl3pPr>
            <a:lvl4pPr>
              <a:defRPr sz="2000" b="1">
                <a:latin typeface="微软雅黑" panose="020B0503020204020204" pitchFamily="34" charset="-122"/>
                <a:ea typeface="微软雅黑" panose="020B0503020204020204" pitchFamily="34" charset="-122"/>
              </a:defRPr>
            </a:lvl4pPr>
            <a:lvl5pPr>
              <a:defRPr sz="2000" b="1">
                <a:latin typeface="微软雅黑" panose="020B0503020204020204" pitchFamily="34" charset="-122"/>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571612"/>
            <a:ext cx="4038600" cy="4525963"/>
          </a:xfrm>
        </p:spPr>
        <p:txBody>
          <a:bodyPr/>
          <a:lstStyle>
            <a:lvl1pPr>
              <a:defRPr sz="2200">
                <a:latin typeface="Comic Sans MS" pitchFamily="66" charset="0"/>
              </a:defRPr>
            </a:lvl1pPr>
            <a:lvl2pPr>
              <a:defRPr sz="2000" b="1">
                <a:latin typeface="微软雅黑" panose="020B0503020204020204" pitchFamily="34" charset="-122"/>
                <a:ea typeface="微软雅黑" panose="020B0503020204020204" pitchFamily="34" charset="-122"/>
              </a:defRPr>
            </a:lvl2pPr>
            <a:lvl3pPr>
              <a:defRPr sz="2000" b="1">
                <a:latin typeface="微软雅黑" panose="020B0503020204020204" pitchFamily="34" charset="-122"/>
                <a:ea typeface="微软雅黑" panose="020B0503020204020204" pitchFamily="34" charset="-122"/>
              </a:defRPr>
            </a:lvl3pPr>
            <a:lvl4pPr>
              <a:defRPr sz="2000" b="1">
                <a:latin typeface="微软雅黑" panose="020B0503020204020204" pitchFamily="34" charset="-122"/>
                <a:ea typeface="微软雅黑" panose="020B0503020204020204" pitchFamily="34" charset="-122"/>
              </a:defRPr>
            </a:lvl4pPr>
            <a:lvl5pPr>
              <a:defRPr sz="2000" b="1">
                <a:latin typeface="微软雅黑" panose="020B0503020204020204" pitchFamily="34" charset="-122"/>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2A8CF8FA-C29F-4B1C-981A-98B0341AEA96}" type="datetime1">
              <a:rPr lang="zh-CN" altLang="en-US" smtClean="0"/>
              <a:t>2017/9/18</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zh-CN" altLang="en-US" dirty="0"/>
              <a:t>计算机</a:t>
            </a:r>
            <a:r>
              <a:rPr lang="zh-CN" altLang="en-US" dirty="0" smtClean="0"/>
              <a:t>与通信工程学院</a:t>
            </a:r>
            <a:r>
              <a:rPr lang="en-US" altLang="zh-CN" dirty="0" smtClean="0"/>
              <a:t>—</a:t>
            </a:r>
            <a:r>
              <a:rPr lang="zh-CN" altLang="en-US" dirty="0" smtClean="0"/>
              <a:t>计算机组成原理</a:t>
            </a:r>
            <a:endParaRPr lang="zh-CN" altLang="en-US" dirty="0"/>
          </a:p>
        </p:txBody>
      </p:sp>
      <p:sp>
        <p:nvSpPr>
          <p:cNvPr id="7" name="灯片编号占位符 5"/>
          <p:cNvSpPr>
            <a:spLocks noGrp="1"/>
          </p:cNvSpPr>
          <p:nvPr>
            <p:ph type="sldNum" sz="quarter" idx="12"/>
          </p:nvPr>
        </p:nvSpPr>
        <p:spPr/>
        <p:txBody>
          <a:bodyPr/>
          <a:lstStyle>
            <a:lvl1pPr>
              <a:defRPr/>
            </a:lvl1pPr>
          </a:lstStyle>
          <a:p>
            <a:pPr>
              <a:defRPr/>
            </a:pPr>
            <a:fld id="{EEF0C3C4-C078-41FE-889B-501895F053C0}" type="slidenum">
              <a:rPr lang="zh-CN" altLang="en-US" smtClean="0"/>
              <a:pPr>
                <a:defRPr/>
              </a:pPr>
              <a:t>‹#›</a:t>
            </a:fld>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Comic Sans MS" pitchFamily="66" charset="0"/>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428736"/>
            <a:ext cx="4040188" cy="460387"/>
          </a:xfrm>
        </p:spPr>
        <p:txBody>
          <a:bodyPr anchor="b">
            <a:normAutofit/>
          </a:bodyPr>
          <a:lstStyle>
            <a:lvl1pPr marL="0" indent="0">
              <a:buNone/>
              <a:defRPr sz="2400" b="1">
                <a:latin typeface="Comic Sans MS" pitchFamily="66"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57200" y="2000240"/>
            <a:ext cx="4040188" cy="3951288"/>
          </a:xfrm>
        </p:spPr>
        <p:txBody>
          <a:bodyPr/>
          <a:lstStyle>
            <a:lvl1pPr>
              <a:defRPr sz="2200">
                <a:latin typeface="Comic Sans MS" pitchFamily="66" charset="0"/>
              </a:defRPr>
            </a:lvl1pPr>
            <a:lvl2pPr>
              <a:defRPr sz="2000" b="1">
                <a:latin typeface="Comic Sans MS" pitchFamily="66" charset="0"/>
              </a:defRPr>
            </a:lvl2pPr>
            <a:lvl3pPr>
              <a:defRPr sz="2000" b="1">
                <a:latin typeface="Comic Sans MS" pitchFamily="66" charset="0"/>
              </a:defRPr>
            </a:lvl3pPr>
            <a:lvl4pPr>
              <a:defRPr sz="2000" b="1">
                <a:latin typeface="Comic Sans MS" pitchFamily="66" charset="0"/>
              </a:defRPr>
            </a:lvl4pPr>
            <a:lvl5pPr>
              <a:defRPr sz="2000" b="1">
                <a:latin typeface="Comic Sans MS" pitchFamily="66" charset="0"/>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5025" y="1428736"/>
            <a:ext cx="4041775" cy="460387"/>
          </a:xfrm>
        </p:spPr>
        <p:txBody>
          <a:bodyPr anchor="b">
            <a:normAutofit/>
          </a:bodyPr>
          <a:lstStyle>
            <a:lvl1pPr marL="0" indent="0">
              <a:buNone/>
              <a:defRPr sz="2400" b="1">
                <a:latin typeface="Comic Sans MS" pitchFamily="66"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4645025" y="2000240"/>
            <a:ext cx="4041775" cy="3951288"/>
          </a:xfrm>
        </p:spPr>
        <p:txBody>
          <a:bodyPr/>
          <a:lstStyle>
            <a:lvl1pPr>
              <a:defRPr sz="2200">
                <a:latin typeface="Comic Sans MS" pitchFamily="66" charset="0"/>
              </a:defRPr>
            </a:lvl1pPr>
            <a:lvl2pPr>
              <a:defRPr sz="2000" b="1">
                <a:latin typeface="Comic Sans MS" pitchFamily="66" charset="0"/>
              </a:defRPr>
            </a:lvl2pPr>
            <a:lvl3pPr>
              <a:defRPr sz="2000" b="1">
                <a:latin typeface="Comic Sans MS" pitchFamily="66" charset="0"/>
              </a:defRPr>
            </a:lvl3pPr>
            <a:lvl4pPr>
              <a:defRPr sz="2000" b="1">
                <a:latin typeface="Comic Sans MS" pitchFamily="66" charset="0"/>
              </a:defRPr>
            </a:lvl4pPr>
            <a:lvl5pPr>
              <a:defRPr sz="2000" b="1">
                <a:latin typeface="Comic Sans MS" pitchFamily="66" charset="0"/>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7696C3C0-7C73-4A53-BA04-39F161EC80FE}" type="datetime1">
              <a:rPr lang="zh-CN" altLang="en-US" smtClean="0"/>
              <a:t>2017/9/18</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zh-CN" altLang="en-US" dirty="0"/>
              <a:t>计算机</a:t>
            </a:r>
            <a:r>
              <a:rPr lang="zh-CN" altLang="en-US" dirty="0" smtClean="0"/>
              <a:t>与通信工程学院</a:t>
            </a:r>
            <a:r>
              <a:rPr lang="en-US" altLang="zh-CN" dirty="0" smtClean="0"/>
              <a:t>—</a:t>
            </a:r>
            <a:r>
              <a:rPr lang="zh-CN" altLang="en-US" dirty="0" smtClean="0"/>
              <a:t>计算机组成原理</a:t>
            </a:r>
            <a:endParaRPr lang="zh-CN" altLang="en-US" dirty="0"/>
          </a:p>
        </p:txBody>
      </p:sp>
      <p:sp>
        <p:nvSpPr>
          <p:cNvPr id="9" name="灯片编号占位符 5"/>
          <p:cNvSpPr>
            <a:spLocks noGrp="1"/>
          </p:cNvSpPr>
          <p:nvPr>
            <p:ph type="sldNum" sz="quarter" idx="12"/>
          </p:nvPr>
        </p:nvSpPr>
        <p:spPr/>
        <p:txBody>
          <a:bodyPr/>
          <a:lstStyle>
            <a:lvl1pPr>
              <a:defRPr/>
            </a:lvl1pPr>
          </a:lstStyle>
          <a:p>
            <a:pPr>
              <a:defRPr/>
            </a:pPr>
            <a:fld id="{6497B5D9-48CB-48E3-853B-A0D3761E651B}" type="slidenum">
              <a:rPr lang="zh-CN" altLang="en-US" smtClean="0"/>
              <a:pPr>
                <a:defRPr/>
              </a:pPr>
              <a:t>‹#›</a:t>
            </a:fld>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Comic Sans MS" pitchFamily="66" charset="0"/>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428736"/>
            <a:ext cx="8258204" cy="460387"/>
          </a:xfrm>
        </p:spPr>
        <p:txBody>
          <a:bodyPr anchor="b">
            <a:normAutofit/>
          </a:bodyPr>
          <a:lstStyle>
            <a:lvl1pPr marL="0" indent="0">
              <a:buNone/>
              <a:defRPr sz="2400" b="1">
                <a:latin typeface="Comic Sans MS" pitchFamily="66"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57200" y="2000240"/>
            <a:ext cx="4040188" cy="3951288"/>
          </a:xfrm>
        </p:spPr>
        <p:txBody>
          <a:bodyPr/>
          <a:lstStyle>
            <a:lvl1pPr>
              <a:defRPr sz="2200">
                <a:latin typeface="Comic Sans MS" pitchFamily="66" charset="0"/>
              </a:defRPr>
            </a:lvl1pPr>
            <a:lvl2pPr>
              <a:defRPr sz="2000" b="1">
                <a:latin typeface="Comic Sans MS" pitchFamily="66" charset="0"/>
              </a:defRPr>
            </a:lvl2pPr>
            <a:lvl3pPr>
              <a:defRPr sz="2000" b="1">
                <a:latin typeface="Comic Sans MS" pitchFamily="66" charset="0"/>
              </a:defRPr>
            </a:lvl3pPr>
            <a:lvl4pPr>
              <a:defRPr sz="2000" b="1">
                <a:latin typeface="Comic Sans MS" pitchFamily="66" charset="0"/>
              </a:defRPr>
            </a:lvl4pPr>
            <a:lvl5pPr>
              <a:defRPr sz="2000" b="1">
                <a:latin typeface="Comic Sans MS" pitchFamily="66" charset="0"/>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内容占位符 5"/>
          <p:cNvSpPr>
            <a:spLocks noGrp="1"/>
          </p:cNvSpPr>
          <p:nvPr>
            <p:ph sz="quarter" idx="4"/>
          </p:nvPr>
        </p:nvSpPr>
        <p:spPr>
          <a:xfrm>
            <a:off x="4645025" y="2000240"/>
            <a:ext cx="4041775" cy="3951288"/>
          </a:xfrm>
        </p:spPr>
        <p:txBody>
          <a:bodyPr/>
          <a:lstStyle>
            <a:lvl1pPr>
              <a:defRPr sz="2200">
                <a:latin typeface="Comic Sans MS" pitchFamily="66" charset="0"/>
              </a:defRPr>
            </a:lvl1pPr>
            <a:lvl2pPr>
              <a:defRPr sz="2000" b="1">
                <a:latin typeface="Comic Sans MS" pitchFamily="66" charset="0"/>
              </a:defRPr>
            </a:lvl2pPr>
            <a:lvl3pPr>
              <a:defRPr sz="2000" b="1">
                <a:latin typeface="Comic Sans MS" pitchFamily="66" charset="0"/>
              </a:defRPr>
            </a:lvl3pPr>
            <a:lvl4pPr>
              <a:defRPr sz="2000" b="1">
                <a:latin typeface="Comic Sans MS" pitchFamily="66" charset="0"/>
              </a:defRPr>
            </a:lvl4pPr>
            <a:lvl5pPr>
              <a:defRPr sz="2000" b="1">
                <a:latin typeface="Comic Sans MS" pitchFamily="66" charset="0"/>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3"/>
          <p:cNvSpPr>
            <a:spLocks noGrp="1"/>
          </p:cNvSpPr>
          <p:nvPr>
            <p:ph type="dt" sz="half" idx="10"/>
          </p:nvPr>
        </p:nvSpPr>
        <p:spPr/>
        <p:txBody>
          <a:bodyPr/>
          <a:lstStyle>
            <a:lvl1pPr>
              <a:defRPr/>
            </a:lvl1pPr>
          </a:lstStyle>
          <a:p>
            <a:pPr>
              <a:defRPr/>
            </a:pPr>
            <a:fld id="{D7A4180B-87D9-4E75-8763-A25DD86594FE}" type="datetime1">
              <a:rPr lang="zh-CN" altLang="en-US" smtClean="0"/>
              <a:t>2017/9/18</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zh-CN" altLang="en-US" dirty="0"/>
              <a:t>计算机</a:t>
            </a:r>
            <a:r>
              <a:rPr lang="zh-CN" altLang="en-US" dirty="0" smtClean="0"/>
              <a:t>与通信工程学院</a:t>
            </a:r>
            <a:r>
              <a:rPr lang="en-US" altLang="zh-CN" dirty="0" smtClean="0"/>
              <a:t>—</a:t>
            </a:r>
            <a:r>
              <a:rPr lang="zh-CN" altLang="en-US" dirty="0" smtClean="0"/>
              <a:t>计算机组成原理</a:t>
            </a:r>
            <a:endParaRPr lang="zh-CN" altLang="en-US" dirty="0"/>
          </a:p>
        </p:txBody>
      </p:sp>
      <p:sp>
        <p:nvSpPr>
          <p:cNvPr id="9" name="灯片编号占位符 5"/>
          <p:cNvSpPr>
            <a:spLocks noGrp="1"/>
          </p:cNvSpPr>
          <p:nvPr>
            <p:ph type="sldNum" sz="quarter" idx="12"/>
          </p:nvPr>
        </p:nvSpPr>
        <p:spPr/>
        <p:txBody>
          <a:bodyPr/>
          <a:lstStyle>
            <a:lvl1pPr>
              <a:defRPr/>
            </a:lvl1pPr>
          </a:lstStyle>
          <a:p>
            <a:pPr>
              <a:defRPr/>
            </a:pPr>
            <a:fld id="{8A8B8103-0EB7-4250-9E65-DD0B13FCD9B0}" type="slidenum">
              <a:rPr lang="zh-CN" altLang="en-US" smtClean="0"/>
              <a:pPr>
                <a:defRPr/>
              </a:pPr>
              <a:t>‹#›</a:t>
            </a:fld>
            <a:endParaRPr lang="zh-CN" alt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Comic Sans MS" pitchFamily="66" charset="0"/>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428736"/>
            <a:ext cx="8258204" cy="460387"/>
          </a:xfrm>
        </p:spPr>
        <p:txBody>
          <a:bodyPr anchor="b">
            <a:normAutofit/>
          </a:bodyPr>
          <a:lstStyle>
            <a:lvl1pPr marL="0" indent="0">
              <a:buNone/>
              <a:defRPr sz="2000" b="1">
                <a:latin typeface="Comic Sans MS" pitchFamily="66"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57200" y="2000240"/>
            <a:ext cx="8258204" cy="3951288"/>
          </a:xfrm>
        </p:spPr>
        <p:txBody>
          <a:bodyPr/>
          <a:lstStyle>
            <a:lvl1pPr>
              <a:defRPr sz="2000">
                <a:latin typeface="Comic Sans MS" pitchFamily="66" charset="0"/>
              </a:defRPr>
            </a:lvl1pPr>
            <a:lvl2pPr>
              <a:defRPr sz="1800" b="1">
                <a:latin typeface="Comic Sans MS" pitchFamily="66" charset="0"/>
              </a:defRPr>
            </a:lvl2pPr>
            <a:lvl3pPr>
              <a:defRPr sz="1800" b="1">
                <a:latin typeface="Comic Sans MS" pitchFamily="66" charset="0"/>
              </a:defRPr>
            </a:lvl3pPr>
            <a:lvl4pPr>
              <a:defRPr sz="1600" b="1">
                <a:latin typeface="Comic Sans MS" pitchFamily="66" charset="0"/>
              </a:defRPr>
            </a:lvl4pPr>
            <a:lvl5pPr>
              <a:defRPr sz="1600" b="1">
                <a:latin typeface="Comic Sans MS" pitchFamily="66" charset="0"/>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C35BE0A7-262C-4AC6-B7F9-116DB47FFF98}" type="datetime1">
              <a:rPr lang="zh-CN" altLang="en-US" smtClean="0"/>
              <a:t>2017/9/18</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zh-CN" altLang="en-US" dirty="0"/>
              <a:t>计算机</a:t>
            </a:r>
            <a:r>
              <a:rPr lang="zh-CN" altLang="en-US" dirty="0" smtClean="0"/>
              <a:t>与通信工程学院</a:t>
            </a:r>
            <a:r>
              <a:rPr lang="en-US" altLang="zh-CN" dirty="0" smtClean="0"/>
              <a:t>—</a:t>
            </a:r>
            <a:r>
              <a:rPr lang="zh-CN" altLang="en-US" dirty="0" smtClean="0"/>
              <a:t>计算机组成原理</a:t>
            </a:r>
            <a:endParaRPr lang="zh-CN" altLang="en-US" dirty="0"/>
          </a:p>
        </p:txBody>
      </p:sp>
      <p:sp>
        <p:nvSpPr>
          <p:cNvPr id="7" name="灯片编号占位符 5"/>
          <p:cNvSpPr>
            <a:spLocks noGrp="1"/>
          </p:cNvSpPr>
          <p:nvPr>
            <p:ph type="sldNum" sz="quarter" idx="12"/>
          </p:nvPr>
        </p:nvSpPr>
        <p:spPr/>
        <p:txBody>
          <a:bodyPr/>
          <a:lstStyle>
            <a:lvl1pPr>
              <a:defRPr/>
            </a:lvl1pPr>
          </a:lstStyle>
          <a:p>
            <a:pPr>
              <a:defRPr/>
            </a:pPr>
            <a:fld id="{8CFF5D76-675D-423F-9780-4309A43E7141}" type="slidenum">
              <a:rPr lang="zh-CN" altLang="en-US" smtClean="0"/>
              <a:pPr>
                <a:defRPr/>
              </a:pPr>
              <a:t>‹#›</a:t>
            </a:fld>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Comic Sans MS" pitchFamily="66" charset="0"/>
              </a:defRPr>
            </a:lvl1p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97C0A8D2-6069-4077-A8C4-5708D480205A}" type="datetime1">
              <a:rPr lang="zh-CN" altLang="en-US" smtClean="0"/>
              <a:t>2017/9/18</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5"/>
          <p:cNvSpPr>
            <a:spLocks noGrp="1"/>
          </p:cNvSpPr>
          <p:nvPr>
            <p:ph type="sldNum" sz="quarter" idx="12"/>
          </p:nvPr>
        </p:nvSpPr>
        <p:spPr/>
        <p:txBody>
          <a:bodyPr/>
          <a:lstStyle>
            <a:lvl1pPr>
              <a:defRPr/>
            </a:lvl1pPr>
          </a:lstStyle>
          <a:p>
            <a:pPr>
              <a:defRPr/>
            </a:pPr>
            <a:fld id="{CFC272DB-73A9-490C-81BF-8F64DD694FED}" type="slidenum">
              <a:rPr lang="zh-CN" altLang="en-US" smtClean="0"/>
              <a:pPr>
                <a:defRPr/>
              </a:pPr>
              <a:t>‹#›</a:t>
            </a:fld>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770EFDA-EB56-42EA-A73C-8F491EF780A1}" type="datetime1">
              <a:rPr lang="zh-CN" altLang="en-US" smtClean="0"/>
              <a:t>2017/9/18</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zh-CN" altLang="en-US" dirty="0"/>
              <a:t>计算机</a:t>
            </a:r>
            <a:r>
              <a:rPr lang="zh-CN" altLang="en-US" dirty="0" smtClean="0"/>
              <a:t>与通信工程学院</a:t>
            </a:r>
            <a:r>
              <a:rPr lang="en-US" altLang="zh-CN" dirty="0" smtClean="0"/>
              <a:t>—</a:t>
            </a:r>
            <a:r>
              <a:rPr lang="zh-CN" altLang="en-US" dirty="0" smtClean="0"/>
              <a:t>计算机组成原理</a:t>
            </a:r>
            <a:endParaRPr lang="zh-CN" altLang="en-US" dirty="0"/>
          </a:p>
        </p:txBody>
      </p:sp>
      <p:sp>
        <p:nvSpPr>
          <p:cNvPr id="4" name="灯片编号占位符 5"/>
          <p:cNvSpPr>
            <a:spLocks noGrp="1"/>
          </p:cNvSpPr>
          <p:nvPr>
            <p:ph type="sldNum" sz="quarter" idx="12"/>
          </p:nvPr>
        </p:nvSpPr>
        <p:spPr/>
        <p:txBody>
          <a:bodyPr/>
          <a:lstStyle>
            <a:lvl1pPr>
              <a:defRPr/>
            </a:lvl1pPr>
          </a:lstStyle>
          <a:p>
            <a:pPr>
              <a:defRPr/>
            </a:pPr>
            <a:fld id="{AC6836A8-BD9B-48E7-B047-125F94AF7AD4}" type="slidenum">
              <a:rPr lang="zh-CN" altLang="en-US" smtClean="0"/>
              <a:pPr>
                <a:defRPr/>
              </a:pPr>
              <a:t>‹#›</a:t>
            </a:fld>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332656"/>
            <a:ext cx="8229600" cy="7747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2051" name="文本占位符 2"/>
          <p:cNvSpPr>
            <a:spLocks noGrp="1"/>
          </p:cNvSpPr>
          <p:nvPr>
            <p:ph type="body" idx="1"/>
          </p:nvPr>
        </p:nvSpPr>
        <p:spPr bwMode="auto">
          <a:xfrm>
            <a:off x="457200" y="1268760"/>
            <a:ext cx="8229600" cy="48245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Comic Sans MS" pitchFamily="66" charset="0"/>
                <a:ea typeface="+mn-ea"/>
              </a:defRPr>
            </a:lvl1pPr>
          </a:lstStyle>
          <a:p>
            <a:pPr>
              <a:defRPr/>
            </a:pPr>
            <a:fld id="{546E8738-6906-429F-8DCC-23076A20D83B}" type="datetime1">
              <a:rPr lang="zh-CN" altLang="en-US" smtClean="0"/>
              <a:t>2017/9/18</a:t>
            </a:fld>
            <a:endParaRPr lang="zh-CN" altLang="en-US"/>
          </a:p>
        </p:txBody>
      </p:sp>
      <p:sp>
        <p:nvSpPr>
          <p:cNvPr id="5" name="页脚占位符 4"/>
          <p:cNvSpPr>
            <a:spLocks noGrp="1"/>
          </p:cNvSpPr>
          <p:nvPr>
            <p:ph type="ftr" sz="quarter" idx="3"/>
          </p:nvPr>
        </p:nvSpPr>
        <p:spPr>
          <a:xfrm>
            <a:off x="3124200" y="6356350"/>
            <a:ext cx="3392016"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Comic Sans MS" pitchFamily="66" charset="0"/>
                <a:ea typeface="+mn-ea"/>
              </a:defRPr>
            </a:lvl1pPr>
          </a:lstStyle>
          <a:p>
            <a:pPr>
              <a:defRPr/>
            </a:pPr>
            <a:r>
              <a:rPr lang="zh-CN" altLang="en-US" dirty="0"/>
              <a:t>计算机</a:t>
            </a:r>
            <a:r>
              <a:rPr lang="zh-CN" altLang="en-US" dirty="0" smtClean="0"/>
              <a:t>与通信工程学院</a:t>
            </a:r>
            <a:r>
              <a:rPr lang="en-US" altLang="zh-CN" dirty="0" smtClean="0"/>
              <a:t>—</a:t>
            </a:r>
            <a:r>
              <a:rPr lang="zh-CN" altLang="en-US" dirty="0" smtClean="0"/>
              <a:t>计算机组成原理</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Comic Sans MS" pitchFamily="66" charset="0"/>
                <a:ea typeface="+mn-ea"/>
              </a:defRPr>
            </a:lvl1pPr>
          </a:lstStyle>
          <a:p>
            <a:pPr>
              <a:defRPr/>
            </a:pPr>
            <a:fld id="{68CC72D9-4F3F-4C3D-9EA5-A07D3392F7E6}" type="slidenum">
              <a:rPr lang="zh-CN" altLang="en-US" smtClean="0"/>
              <a:pPr>
                <a:defRPr/>
              </a:pPr>
              <a:t>‹#›</a:t>
            </a:fld>
            <a:endParaRPr lang="zh-CN" altLang="en-US" dirty="0"/>
          </a:p>
        </p:txBody>
      </p:sp>
      <p:pic>
        <p:nvPicPr>
          <p:cNvPr id="3" name="图片 2"/>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6308458" y="176304"/>
            <a:ext cx="2393809" cy="52686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hf hdr="0"/>
  <p:txStyles>
    <p:titleStyle>
      <a:lvl1pPr algn="l" rtl="0" eaLnBrk="0" fontAlgn="base" hangingPunct="0">
        <a:spcBef>
          <a:spcPct val="0"/>
        </a:spcBef>
        <a:spcAft>
          <a:spcPct val="0"/>
        </a:spcAft>
        <a:defRPr sz="3600" b="1" u="heavy" kern="1200">
          <a:solidFill>
            <a:srgbClr val="FF0000"/>
          </a:solidFill>
          <a:uFill>
            <a:solidFill>
              <a:srgbClr val="0000CC"/>
            </a:solidFill>
          </a:u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3600" b="1" u="sng">
          <a:solidFill>
            <a:srgbClr val="FF0000"/>
          </a:solidFill>
          <a:latin typeface="Comic Sans MS" pitchFamily="66" charset="0"/>
          <a:ea typeface="黑体" pitchFamily="2" charset="-122"/>
        </a:defRPr>
      </a:lvl2pPr>
      <a:lvl3pPr algn="l" rtl="0" eaLnBrk="0" fontAlgn="base" hangingPunct="0">
        <a:spcBef>
          <a:spcPct val="0"/>
        </a:spcBef>
        <a:spcAft>
          <a:spcPct val="0"/>
        </a:spcAft>
        <a:defRPr sz="3600" b="1" u="sng">
          <a:solidFill>
            <a:srgbClr val="FF0000"/>
          </a:solidFill>
          <a:latin typeface="Comic Sans MS" pitchFamily="66" charset="0"/>
          <a:ea typeface="黑体" pitchFamily="2" charset="-122"/>
        </a:defRPr>
      </a:lvl3pPr>
      <a:lvl4pPr algn="l" rtl="0" eaLnBrk="0" fontAlgn="base" hangingPunct="0">
        <a:spcBef>
          <a:spcPct val="0"/>
        </a:spcBef>
        <a:spcAft>
          <a:spcPct val="0"/>
        </a:spcAft>
        <a:defRPr sz="3600" b="1" u="sng">
          <a:solidFill>
            <a:srgbClr val="FF0000"/>
          </a:solidFill>
          <a:latin typeface="Comic Sans MS" pitchFamily="66" charset="0"/>
          <a:ea typeface="黑体" pitchFamily="2" charset="-122"/>
        </a:defRPr>
      </a:lvl4pPr>
      <a:lvl5pPr algn="l" rtl="0" eaLnBrk="0" fontAlgn="base" hangingPunct="0">
        <a:spcBef>
          <a:spcPct val="0"/>
        </a:spcBef>
        <a:spcAft>
          <a:spcPct val="0"/>
        </a:spcAft>
        <a:defRPr sz="3600" b="1" u="sng">
          <a:solidFill>
            <a:srgbClr val="FF0000"/>
          </a:solidFill>
          <a:latin typeface="Comic Sans MS" pitchFamily="66" charset="0"/>
          <a:ea typeface="黑体" pitchFamily="2" charset="-122"/>
        </a:defRPr>
      </a:lvl5pPr>
      <a:lvl6pPr marL="457200" algn="l" rtl="0" fontAlgn="base">
        <a:spcBef>
          <a:spcPct val="0"/>
        </a:spcBef>
        <a:spcAft>
          <a:spcPct val="0"/>
        </a:spcAft>
        <a:defRPr sz="3600" b="1" u="sng">
          <a:solidFill>
            <a:srgbClr val="FF0000"/>
          </a:solidFill>
          <a:latin typeface="Comic Sans MS" pitchFamily="66" charset="0"/>
          <a:ea typeface="黑体" pitchFamily="2" charset="-122"/>
        </a:defRPr>
      </a:lvl6pPr>
      <a:lvl7pPr marL="914400" algn="l" rtl="0" fontAlgn="base">
        <a:spcBef>
          <a:spcPct val="0"/>
        </a:spcBef>
        <a:spcAft>
          <a:spcPct val="0"/>
        </a:spcAft>
        <a:defRPr sz="3600" b="1" u="sng">
          <a:solidFill>
            <a:srgbClr val="FF0000"/>
          </a:solidFill>
          <a:latin typeface="Comic Sans MS" pitchFamily="66" charset="0"/>
          <a:ea typeface="黑体" pitchFamily="2" charset="-122"/>
        </a:defRPr>
      </a:lvl7pPr>
      <a:lvl8pPr marL="1371600" algn="l" rtl="0" fontAlgn="base">
        <a:spcBef>
          <a:spcPct val="0"/>
        </a:spcBef>
        <a:spcAft>
          <a:spcPct val="0"/>
        </a:spcAft>
        <a:defRPr sz="3600" b="1" u="sng">
          <a:solidFill>
            <a:srgbClr val="FF0000"/>
          </a:solidFill>
          <a:latin typeface="Comic Sans MS" pitchFamily="66" charset="0"/>
          <a:ea typeface="黑体" pitchFamily="2" charset="-122"/>
        </a:defRPr>
      </a:lvl8pPr>
      <a:lvl9pPr marL="1828800" algn="l" rtl="0" fontAlgn="base">
        <a:spcBef>
          <a:spcPct val="0"/>
        </a:spcBef>
        <a:spcAft>
          <a:spcPct val="0"/>
        </a:spcAft>
        <a:defRPr sz="3600" b="1" u="sng">
          <a:solidFill>
            <a:srgbClr val="FF0000"/>
          </a:solidFill>
          <a:latin typeface="Comic Sans MS" pitchFamily="66" charset="0"/>
          <a:ea typeface="黑体" pitchFamily="2" charset="-122"/>
        </a:defRPr>
      </a:lvl9pPr>
    </p:titleStyle>
    <p:bodyStyle>
      <a:lvl1pPr marL="342900" indent="-342900" algn="l" rtl="0" eaLnBrk="0" fontAlgn="base" hangingPunct="0">
        <a:spcBef>
          <a:spcPct val="20000"/>
        </a:spcBef>
        <a:spcAft>
          <a:spcPct val="0"/>
        </a:spcAft>
        <a:buClr>
          <a:srgbClr val="FF0000"/>
        </a:buClr>
        <a:buFont typeface="Wingdings" pitchFamily="2" charset="2"/>
        <a:buChar char="p"/>
        <a:defRPr sz="2400" b="1"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rgbClr val="FF0000"/>
        </a:buClr>
        <a:buFont typeface="Wingdings" pitchFamily="2" charset="2"/>
        <a:buChar char="n"/>
        <a:defRPr sz="2200" b="1"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lr>
          <a:srgbClr val="FF0000"/>
        </a:buClr>
        <a:buFont typeface="Wingdings" pitchFamily="2" charset="2"/>
        <a:buChar char="Ø"/>
        <a:defRPr sz="2200" b="1"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lr>
          <a:srgbClr val="FF0000"/>
        </a:buClr>
        <a:buFont typeface="Wingdings" pitchFamily="2" charset="2"/>
        <a:buChar char="Ø"/>
        <a:defRPr sz="2200" b="1"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9.png"/><Relationship Id="rId4" Type="http://schemas.openxmlformats.org/officeDocument/2006/relationships/oleObject" Target="../embeddings/oleObject6.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9512" y="1285875"/>
            <a:ext cx="8856983" cy="1470025"/>
          </a:xfrm>
        </p:spPr>
        <p:txBody>
          <a:bodyPr>
            <a:noAutofit/>
          </a:bodyPr>
          <a:lstStyle/>
          <a:p>
            <a:pPr eaLnBrk="1" fontAlgn="auto" hangingPunct="1">
              <a:spcAft>
                <a:spcPts val="0"/>
              </a:spcAft>
              <a:defRPr/>
            </a:pPr>
            <a:r>
              <a:rPr lang="zh-CN" altLang="en-US" sz="4800" dirty="0"/>
              <a:t>计算</a:t>
            </a:r>
            <a:r>
              <a:rPr lang="zh-CN" altLang="en-US" sz="4800" dirty="0" smtClean="0"/>
              <a:t>机组成原理</a:t>
            </a:r>
            <a:r>
              <a:rPr lang="en-US" altLang="zh-CN" sz="4800" dirty="0" smtClean="0"/>
              <a:t/>
            </a:r>
            <a:br>
              <a:rPr lang="en-US" altLang="zh-CN" sz="4800" dirty="0" smtClean="0"/>
            </a:br>
            <a:r>
              <a:rPr lang="zh-CN" altLang="en-US" sz="4800" dirty="0" smtClean="0"/>
              <a:t>（</a:t>
            </a:r>
            <a:r>
              <a:rPr lang="en-US" altLang="zh-CN" sz="4800" dirty="0" smtClean="0"/>
              <a:t>Principle </a:t>
            </a:r>
            <a:r>
              <a:rPr lang="en-US" altLang="zh-CN" sz="4800" dirty="0"/>
              <a:t>of Computer </a:t>
            </a:r>
            <a:r>
              <a:rPr lang="en-US" altLang="zh-CN" sz="4800" dirty="0" smtClean="0"/>
              <a:t>Organization</a:t>
            </a:r>
            <a:r>
              <a:rPr lang="zh-CN" altLang="en-US" sz="4800" dirty="0" smtClean="0"/>
              <a:t>）</a:t>
            </a:r>
            <a:endParaRPr lang="zh-CN" altLang="en-US" sz="4800" dirty="0"/>
          </a:p>
        </p:txBody>
      </p:sp>
      <p:sp>
        <p:nvSpPr>
          <p:cNvPr id="3" name="副标题 2"/>
          <p:cNvSpPr>
            <a:spLocks noGrp="1"/>
          </p:cNvSpPr>
          <p:nvPr>
            <p:ph type="subTitle" idx="1"/>
          </p:nvPr>
        </p:nvSpPr>
        <p:spPr>
          <a:xfrm>
            <a:off x="1371600" y="4340696"/>
            <a:ext cx="6400800" cy="1752600"/>
          </a:xfrm>
        </p:spPr>
        <p:txBody>
          <a:bodyPr rtlCol="0">
            <a:normAutofit lnSpcReduction="10000"/>
          </a:bodyPr>
          <a:lstStyle/>
          <a:p>
            <a:pPr eaLnBrk="1" fontAlgn="auto" hangingPunct="1">
              <a:spcAft>
                <a:spcPts val="0"/>
              </a:spcAft>
              <a:defRPr/>
            </a:pPr>
            <a:r>
              <a:rPr lang="zh-CN" altLang="en-US" dirty="0" smtClean="0">
                <a:solidFill>
                  <a:schemeClr val="tx1"/>
                </a:solidFill>
              </a:rPr>
              <a:t>中国石油大学（华东）</a:t>
            </a:r>
            <a:endParaRPr lang="en-US" altLang="zh-CN" dirty="0" smtClean="0">
              <a:solidFill>
                <a:schemeClr val="tx1"/>
              </a:solidFill>
            </a:endParaRPr>
          </a:p>
          <a:p>
            <a:pPr eaLnBrk="1" fontAlgn="auto" hangingPunct="1">
              <a:spcAft>
                <a:spcPts val="0"/>
              </a:spcAft>
              <a:defRPr/>
            </a:pPr>
            <a:r>
              <a:rPr lang="zh-CN" altLang="en-US" dirty="0" smtClean="0">
                <a:solidFill>
                  <a:schemeClr val="tx1"/>
                </a:solidFill>
              </a:rPr>
              <a:t>计算机与通信工程学院</a:t>
            </a:r>
            <a:endParaRPr lang="en-US" altLang="zh-CN" dirty="0" smtClean="0">
              <a:solidFill>
                <a:schemeClr val="tx1"/>
              </a:solidFill>
            </a:endParaRPr>
          </a:p>
          <a:p>
            <a:pPr eaLnBrk="1" fontAlgn="auto" hangingPunct="1">
              <a:spcAft>
                <a:spcPts val="0"/>
              </a:spcAft>
              <a:defRPr/>
            </a:pPr>
            <a:r>
              <a:rPr lang="zh-CN" altLang="en-US" dirty="0" smtClean="0">
                <a:solidFill>
                  <a:schemeClr val="tx1"/>
                </a:solidFill>
              </a:rPr>
              <a:t>主讲教师：黄庭培</a:t>
            </a:r>
            <a:endParaRPr lang="en-US" altLang="zh-CN" dirty="0" smtClean="0">
              <a:solidFill>
                <a:schemeClr val="tx1"/>
              </a:solidFill>
            </a:endParaRPr>
          </a:p>
          <a:p>
            <a:pPr eaLnBrk="1" fontAlgn="auto" hangingPunct="1">
              <a:spcAft>
                <a:spcPts val="0"/>
              </a:spcAft>
              <a:defRPr/>
            </a:pPr>
            <a:r>
              <a:rPr lang="en-US" altLang="zh-CN" dirty="0" err="1" smtClean="0">
                <a:solidFill>
                  <a:schemeClr val="tx1"/>
                </a:solidFill>
              </a:rPr>
              <a:t>Email:huangtingpei@upc.edu.cn</a:t>
            </a:r>
            <a:endParaRPr lang="zh-CN" altLang="en-US" dirty="0" smtClean="0">
              <a:solidFill>
                <a:schemeClr val="tx1"/>
              </a:solidFill>
            </a:endParaRPr>
          </a:p>
          <a:p>
            <a:pPr eaLnBrk="1" fontAlgn="auto" hangingPunct="1">
              <a:spcAft>
                <a:spcPts val="0"/>
              </a:spcAft>
              <a:defRPr/>
            </a:pPr>
            <a:endParaRPr lang="zh-CN" altLang="en-US" dirty="0"/>
          </a:p>
        </p:txBody>
      </p:sp>
      <p:sp>
        <p:nvSpPr>
          <p:cNvPr id="4" name="标题 1"/>
          <p:cNvSpPr txBox="1">
            <a:spLocks/>
          </p:cNvSpPr>
          <p:nvPr/>
        </p:nvSpPr>
        <p:spPr>
          <a:xfrm>
            <a:off x="714375" y="3291830"/>
            <a:ext cx="7772400" cy="857250"/>
          </a:xfrm>
          <a:prstGeom prst="rect">
            <a:avLst/>
          </a:prstGeom>
        </p:spPr>
        <p:txBody>
          <a:bodyPr anchor="ctr"/>
          <a:lstStyle/>
          <a:p>
            <a:pPr algn="ctr" fontAlgn="auto">
              <a:spcAft>
                <a:spcPts val="0"/>
              </a:spcAft>
              <a:defRPr/>
            </a:pPr>
            <a:r>
              <a:rPr lang="zh-CN" altLang="en-US" sz="4000" b="1" dirty="0" smtClean="0">
                <a:solidFill>
                  <a:srgbClr val="0033CC"/>
                </a:solidFill>
                <a:latin typeface="黑体" pitchFamily="2" charset="-122"/>
                <a:ea typeface="黑体" pitchFamily="2" charset="-122"/>
                <a:cs typeface="+mj-cs"/>
              </a:rPr>
              <a:t>第</a:t>
            </a:r>
            <a:r>
              <a:rPr lang="en-US" altLang="zh-CN" sz="4000" b="1" dirty="0" smtClean="0">
                <a:solidFill>
                  <a:srgbClr val="0033CC"/>
                </a:solidFill>
                <a:latin typeface="黑体" pitchFamily="2" charset="-122"/>
                <a:ea typeface="黑体" pitchFamily="2" charset="-122"/>
                <a:cs typeface="+mj-cs"/>
              </a:rPr>
              <a:t>2</a:t>
            </a:r>
            <a:r>
              <a:rPr lang="zh-CN" altLang="en-US" sz="4000" b="1" dirty="0" smtClean="0">
                <a:solidFill>
                  <a:srgbClr val="0033CC"/>
                </a:solidFill>
                <a:latin typeface="黑体" pitchFamily="2" charset="-122"/>
                <a:ea typeface="黑体" pitchFamily="2" charset="-122"/>
                <a:cs typeface="+mj-cs"/>
              </a:rPr>
              <a:t>章 数据</a:t>
            </a:r>
            <a:r>
              <a:rPr lang="zh-CN" altLang="en-US" sz="4000" b="1" dirty="0">
                <a:solidFill>
                  <a:srgbClr val="0033CC"/>
                </a:solidFill>
                <a:latin typeface="黑体" pitchFamily="2" charset="-122"/>
                <a:ea typeface="黑体" pitchFamily="2" charset="-122"/>
                <a:cs typeface="+mj-cs"/>
              </a:rPr>
              <a:t>的机器级表示</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数制和编码</a:t>
            </a:r>
          </a:p>
        </p:txBody>
      </p:sp>
      <p:sp>
        <p:nvSpPr>
          <p:cNvPr id="3" name="内容占位符 2"/>
          <p:cNvSpPr>
            <a:spLocks noGrp="1"/>
          </p:cNvSpPr>
          <p:nvPr>
            <p:ph idx="1"/>
          </p:nvPr>
        </p:nvSpPr>
        <p:spPr/>
        <p:txBody>
          <a:bodyPr/>
          <a:lstStyle/>
          <a:p>
            <a:pPr marL="0" indent="0">
              <a:buNone/>
            </a:pPr>
            <a:r>
              <a:rPr lang="en-US" altLang="zh-CN" dirty="0" smtClean="0"/>
              <a:t>2.1.1 </a:t>
            </a:r>
            <a:r>
              <a:rPr lang="zh-CN" altLang="en-US" dirty="0" smtClean="0"/>
              <a:t>信息的二进制编码</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7" name="矩形 6"/>
          <p:cNvSpPr/>
          <p:nvPr/>
        </p:nvSpPr>
        <p:spPr>
          <a:xfrm>
            <a:off x="457200" y="1758588"/>
            <a:ext cx="5166320" cy="861774"/>
          </a:xfrm>
          <a:prstGeom prst="rect">
            <a:avLst/>
          </a:prstGeom>
        </p:spPr>
        <p:txBody>
          <a:bodyPr wrap="square">
            <a:spAutoFit/>
          </a:bodyPr>
          <a:lstStyle/>
          <a:p>
            <a:pPr lvl="0" eaLnBrk="0" hangingPunct="0">
              <a:lnSpc>
                <a:spcPct val="115000"/>
              </a:lnSpc>
              <a:spcBef>
                <a:spcPct val="20000"/>
              </a:spcBef>
              <a:defRPr/>
            </a:pPr>
            <a:r>
              <a:rPr lang="en-US" altLang="zh-CN" sz="2000" b="1" kern="0" dirty="0" smtClean="0">
                <a:solidFill>
                  <a:srgbClr val="000000"/>
                </a:solidFill>
                <a:latin typeface="微软雅黑" panose="020B0503020204020204" pitchFamily="34" charset="-122"/>
                <a:ea typeface="微软雅黑" panose="020B0503020204020204" pitchFamily="34" charset="-122"/>
              </a:rPr>
              <a:t>3</a:t>
            </a:r>
            <a:r>
              <a:rPr lang="zh-CN" altLang="en-US" sz="2000" b="1" kern="0" dirty="0" smtClean="0">
                <a:solidFill>
                  <a:srgbClr val="000000"/>
                </a:solidFill>
                <a:latin typeface="微软雅黑" panose="020B0503020204020204" pitchFamily="34" charset="-122"/>
                <a:ea typeface="微软雅黑" panose="020B0503020204020204" pitchFamily="34" charset="-122"/>
              </a:rPr>
              <a:t>）真值</a:t>
            </a:r>
            <a:r>
              <a:rPr lang="zh-CN" altLang="en-US" sz="2000" b="1" kern="0" dirty="0">
                <a:solidFill>
                  <a:srgbClr val="000000"/>
                </a:solidFill>
                <a:latin typeface="微软雅黑" panose="020B0503020204020204" pitchFamily="34" charset="-122"/>
                <a:ea typeface="微软雅黑" panose="020B0503020204020204" pitchFamily="34" charset="-122"/>
              </a:rPr>
              <a:t>和机器数</a:t>
            </a:r>
            <a:r>
              <a:rPr lang="zh-CN" altLang="en-US" sz="2000" b="1" kern="0" dirty="0">
                <a:solidFill>
                  <a:srgbClr val="FF0000"/>
                </a:solidFill>
                <a:latin typeface="微软雅黑" panose="020B0503020204020204" pitchFamily="34" charset="-122"/>
                <a:ea typeface="微软雅黑" panose="020B0503020204020204" pitchFamily="34" charset="-122"/>
              </a:rPr>
              <a:t>（非常重要的概念</a:t>
            </a:r>
            <a:r>
              <a:rPr lang="zh-CN" altLang="en-US" sz="2000" b="1" kern="0" dirty="0" smtClean="0">
                <a:solidFill>
                  <a:srgbClr val="FF0000"/>
                </a:solidFill>
                <a:latin typeface="微软雅黑" panose="020B0503020204020204" pitchFamily="34" charset="-122"/>
                <a:ea typeface="微软雅黑" panose="020B0503020204020204" pitchFamily="34" charset="-122"/>
              </a:rPr>
              <a:t>）</a:t>
            </a:r>
            <a:endParaRPr lang="en-US" altLang="zh-CN" sz="2000" b="1" kern="0" dirty="0" smtClean="0">
              <a:solidFill>
                <a:srgbClr val="FF0000"/>
              </a:solidFill>
              <a:latin typeface="微软雅黑" panose="020B0503020204020204" pitchFamily="34" charset="-122"/>
              <a:ea typeface="微软雅黑" panose="020B0503020204020204" pitchFamily="34" charset="-122"/>
            </a:endParaRPr>
          </a:p>
          <a:p>
            <a:pPr lvl="0" eaLnBrk="0" hangingPunct="0">
              <a:lnSpc>
                <a:spcPct val="115000"/>
              </a:lnSpc>
              <a:spcBef>
                <a:spcPct val="20000"/>
              </a:spcBef>
              <a:defRPr/>
            </a:pPr>
            <a:endParaRPr lang="en-US" altLang="zh-CN" sz="2000" b="1" kern="0" dirty="0">
              <a:solidFill>
                <a:srgbClr val="FF0000"/>
              </a:solidFill>
              <a:latin typeface="微软雅黑" panose="020B0503020204020204" pitchFamily="34" charset="-122"/>
              <a:ea typeface="微软雅黑" panose="020B0503020204020204" pitchFamily="34" charset="-122"/>
            </a:endParaRPr>
          </a:p>
        </p:txBody>
      </p:sp>
      <p:sp>
        <p:nvSpPr>
          <p:cNvPr id="10" name="矩形 9"/>
          <p:cNvSpPr/>
          <p:nvPr/>
        </p:nvSpPr>
        <p:spPr>
          <a:xfrm>
            <a:off x="457200" y="2136984"/>
            <a:ext cx="6624736" cy="1754326"/>
          </a:xfrm>
          <a:prstGeom prst="rect">
            <a:avLst/>
          </a:prstGeom>
        </p:spPr>
        <p:txBody>
          <a:bodyPr wrap="square">
            <a:spAutoFit/>
          </a:bodyPr>
          <a:lstStyle/>
          <a:p>
            <a:pPr marL="342900" lvl="0" indent="-342900">
              <a:lnSpc>
                <a:spcPct val="150000"/>
              </a:lnSpc>
              <a:buFont typeface="Wingdings" panose="05000000000000000000" pitchFamily="2" charset="2"/>
              <a:buChar char="Ø"/>
            </a:pPr>
            <a:r>
              <a:rPr kumimoji="1" lang="zh-CN" altLang="en-US" sz="2400" dirty="0">
                <a:solidFill>
                  <a:srgbClr val="000000"/>
                </a:solidFill>
                <a:latin typeface="微软雅黑" panose="020B0503020204020204" pitchFamily="34" charset="-122"/>
                <a:ea typeface="微软雅黑" panose="020B0503020204020204" pitchFamily="34" charset="-122"/>
              </a:rPr>
              <a:t>机器数：用</a:t>
            </a:r>
            <a:r>
              <a:rPr kumimoji="1" lang="en-US" altLang="zh-CN" sz="2400" dirty="0">
                <a:solidFill>
                  <a:srgbClr val="000000"/>
                </a:solidFill>
                <a:latin typeface="微软雅黑" panose="020B0503020204020204" pitchFamily="34" charset="-122"/>
                <a:ea typeface="微软雅黑" panose="020B0503020204020204" pitchFamily="34" charset="-122"/>
              </a:rPr>
              <a:t>0</a:t>
            </a:r>
            <a:r>
              <a:rPr kumimoji="1" lang="zh-CN" altLang="en-US" sz="2400" dirty="0">
                <a:solidFill>
                  <a:srgbClr val="000000"/>
                </a:solidFill>
                <a:latin typeface="微软雅黑" panose="020B0503020204020204" pitchFamily="34" charset="-122"/>
                <a:ea typeface="微软雅黑" panose="020B0503020204020204" pitchFamily="34" charset="-122"/>
              </a:rPr>
              <a:t>和</a:t>
            </a:r>
            <a:r>
              <a:rPr kumimoji="1" lang="en-US" altLang="zh-CN" sz="2400" dirty="0">
                <a:solidFill>
                  <a:srgbClr val="000000"/>
                </a:solidFill>
                <a:latin typeface="微软雅黑" panose="020B0503020204020204" pitchFamily="34" charset="-122"/>
                <a:ea typeface="微软雅黑" panose="020B0503020204020204" pitchFamily="34" charset="-122"/>
              </a:rPr>
              <a:t>1</a:t>
            </a:r>
            <a:r>
              <a:rPr kumimoji="1" lang="zh-CN" altLang="en-US" sz="2400" dirty="0">
                <a:solidFill>
                  <a:srgbClr val="000000"/>
                </a:solidFill>
                <a:latin typeface="微软雅黑" panose="020B0503020204020204" pitchFamily="34" charset="-122"/>
                <a:ea typeface="微软雅黑" panose="020B0503020204020204" pitchFamily="34" charset="-122"/>
              </a:rPr>
              <a:t>编码的计算机内部的</a:t>
            </a:r>
            <a:r>
              <a:rPr kumimoji="1" lang="en-US" altLang="zh-CN" sz="2400" dirty="0">
                <a:solidFill>
                  <a:srgbClr val="000000"/>
                </a:solidFill>
                <a:latin typeface="微软雅黑" panose="020B0503020204020204" pitchFamily="34" charset="-122"/>
                <a:ea typeface="微软雅黑" panose="020B0503020204020204" pitchFamily="34" charset="-122"/>
              </a:rPr>
              <a:t>0/1</a:t>
            </a:r>
            <a:r>
              <a:rPr kumimoji="1" lang="zh-CN" altLang="en-US" sz="2400" dirty="0">
                <a:solidFill>
                  <a:srgbClr val="000000"/>
                </a:solidFill>
                <a:latin typeface="微软雅黑" panose="020B0503020204020204" pitchFamily="34" charset="-122"/>
                <a:ea typeface="微软雅黑" panose="020B0503020204020204" pitchFamily="34" charset="-122"/>
              </a:rPr>
              <a:t>序列</a:t>
            </a:r>
          </a:p>
          <a:p>
            <a:pPr marL="342900" lvl="0" indent="-342900">
              <a:lnSpc>
                <a:spcPct val="150000"/>
              </a:lnSpc>
              <a:buFont typeface="Wingdings" panose="05000000000000000000" pitchFamily="2" charset="2"/>
              <a:buChar char="Ø"/>
            </a:pPr>
            <a:r>
              <a:rPr kumimoji="1" lang="zh-CN" altLang="en-US" sz="2400" dirty="0">
                <a:solidFill>
                  <a:srgbClr val="000000"/>
                </a:solidFill>
                <a:latin typeface="微软雅黑" panose="020B0503020204020204" pitchFamily="34" charset="-122"/>
                <a:ea typeface="微软雅黑" panose="020B0503020204020204" pitchFamily="34" charset="-122"/>
              </a:rPr>
              <a:t>真值：真正的值，即现实中带正负号的数</a:t>
            </a:r>
          </a:p>
          <a:p>
            <a:pPr marL="342900" lvl="0" indent="-342900">
              <a:lnSpc>
                <a:spcPct val="150000"/>
              </a:lnSpc>
              <a:buFont typeface="Wingdings" panose="05000000000000000000" pitchFamily="2" charset="2"/>
              <a:buChar char="p"/>
            </a:pPr>
            <a:endParaRPr kumimoji="1"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9" name="矩形 8"/>
          <p:cNvSpPr/>
          <p:nvPr/>
        </p:nvSpPr>
        <p:spPr>
          <a:xfrm>
            <a:off x="323528" y="3529703"/>
            <a:ext cx="7632848" cy="961289"/>
          </a:xfrm>
          <a:prstGeom prst="rect">
            <a:avLst/>
          </a:prstGeom>
        </p:spPr>
        <p:txBody>
          <a:bodyPr wrap="square">
            <a:spAutoFit/>
          </a:bodyPr>
          <a:lstStyle/>
          <a:p>
            <a:pPr lvl="1">
              <a:lnSpc>
                <a:spcPct val="150000"/>
              </a:lnSpc>
              <a:defRPr/>
            </a:pPr>
            <a:r>
              <a:rPr lang="zh-CN" altLang="en-US" sz="2000" b="1" dirty="0">
                <a:latin typeface="微软雅黑" panose="020B0503020204020204" pitchFamily="34" charset="-122"/>
                <a:ea typeface="微软雅黑" panose="020B0503020204020204" pitchFamily="34" charset="-122"/>
              </a:rPr>
              <a:t>例：</a:t>
            </a:r>
            <a:r>
              <a:rPr lang="en-US" altLang="zh-CN" sz="2000" b="1" dirty="0">
                <a:latin typeface="微软雅黑" panose="020B0503020204020204" pitchFamily="34" charset="-122"/>
                <a:ea typeface="微软雅黑" panose="020B0503020204020204" pitchFamily="34" charset="-122"/>
              </a:rPr>
              <a:t>unsigned short</a:t>
            </a:r>
            <a:r>
              <a:rPr lang="zh-CN" altLang="en-US" sz="2000" b="1" dirty="0">
                <a:latin typeface="微软雅黑" panose="020B0503020204020204" pitchFamily="34" charset="-122"/>
                <a:ea typeface="微软雅黑" panose="020B0503020204020204" pitchFamily="34" charset="-122"/>
              </a:rPr>
              <a:t>型变量</a:t>
            </a:r>
            <a:r>
              <a:rPr lang="en-US" altLang="zh-CN" sz="2000" b="1" dirty="0">
                <a:latin typeface="微软雅黑" panose="020B0503020204020204" pitchFamily="34" charset="-122"/>
                <a:ea typeface="微软雅黑" panose="020B0503020204020204" pitchFamily="34" charset="-122"/>
              </a:rPr>
              <a:t>x</a:t>
            </a:r>
            <a:r>
              <a:rPr lang="zh-CN" altLang="en-US" sz="2000" b="1" dirty="0">
                <a:latin typeface="微软雅黑" panose="020B0503020204020204" pitchFamily="34" charset="-122"/>
                <a:ea typeface="微软雅黑" panose="020B0503020204020204" pitchFamily="34" charset="-122"/>
              </a:rPr>
              <a:t>的真值是</a:t>
            </a:r>
            <a:r>
              <a:rPr lang="en-US" altLang="zh-CN" sz="2000" b="1" dirty="0">
                <a:latin typeface="微软雅黑" panose="020B0503020204020204" pitchFamily="34" charset="-122"/>
                <a:ea typeface="微软雅黑" panose="020B0503020204020204" pitchFamily="34" charset="-122"/>
              </a:rPr>
              <a:t>127</a:t>
            </a:r>
            <a:r>
              <a:rPr lang="zh-CN" altLang="en-US" sz="2000" b="1" dirty="0">
                <a:latin typeface="微软雅黑" panose="020B0503020204020204" pitchFamily="34" charset="-122"/>
                <a:ea typeface="微软雅黑" panose="020B0503020204020204" pitchFamily="34" charset="-122"/>
              </a:rPr>
              <a:t>，其机器数是多少？</a:t>
            </a:r>
            <a:endParaRPr lang="en-US" altLang="zh-CN" sz="2000" b="1" dirty="0">
              <a:latin typeface="微软雅黑" panose="020B0503020204020204" pitchFamily="34" charset="-122"/>
              <a:ea typeface="微软雅黑" panose="020B0503020204020204" pitchFamily="34" charset="-122"/>
            </a:endParaRPr>
          </a:p>
          <a:p>
            <a:pPr lvl="1">
              <a:lnSpc>
                <a:spcPct val="150000"/>
              </a:lnSpc>
              <a:defRPr/>
            </a:pPr>
            <a:r>
              <a:rPr lang="en-US" altLang="zh-CN" sz="2000" b="1" dirty="0">
                <a:latin typeface="微软雅黑" panose="020B0503020204020204" pitchFamily="34" charset="-122"/>
                <a:ea typeface="微软雅黑" panose="020B0503020204020204" pitchFamily="34" charset="-122"/>
              </a:rPr>
              <a:t>127=2</a:t>
            </a:r>
            <a:r>
              <a:rPr lang="en-US" altLang="zh-CN" sz="2000" b="1" baseline="30000" dirty="0">
                <a:latin typeface="微软雅黑" panose="020B0503020204020204" pitchFamily="34" charset="-122"/>
                <a:ea typeface="微软雅黑" panose="020B0503020204020204" pitchFamily="34" charset="-122"/>
              </a:rPr>
              <a:t>7</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，其机器数为</a:t>
            </a:r>
            <a:r>
              <a:rPr lang="en-US" altLang="zh-CN" sz="2000" b="1" dirty="0">
                <a:latin typeface="微软雅黑" panose="020B0503020204020204" pitchFamily="34" charset="-122"/>
                <a:ea typeface="微软雅黑" panose="020B0503020204020204" pitchFamily="34" charset="-122"/>
              </a:rPr>
              <a:t>0000 0000 0111 1111</a:t>
            </a:r>
          </a:p>
        </p:txBody>
      </p:sp>
    </p:spTree>
    <p:extLst>
      <p:ext uri="{BB962C8B-B14F-4D97-AF65-F5344CB8AC3E}">
        <p14:creationId xmlns:p14="http://schemas.microsoft.com/office/powerpoint/2010/main" val="31908759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94040"/>
            <a:ext cx="8229600" cy="774720"/>
          </a:xfrm>
        </p:spPr>
        <p:txBody>
          <a:bodyPr>
            <a:normAutofit fontScale="90000"/>
          </a:bodyPr>
          <a:lstStyle/>
          <a:p>
            <a:r>
              <a:rPr lang="zh-CN" altLang="en-US" dirty="0" smtClean="0"/>
              <a:t>复习：一</a:t>
            </a:r>
            <a:r>
              <a:rPr lang="zh-CN" altLang="en-US" dirty="0"/>
              <a:t>个实际数机内表示所面临的</a:t>
            </a:r>
            <a:r>
              <a:rPr lang="zh-CN" altLang="en-US" dirty="0" smtClean="0"/>
              <a:t>问题</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11</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graphicFrame>
        <p:nvGraphicFramePr>
          <p:cNvPr id="7" name="Object 12"/>
          <p:cNvGraphicFramePr>
            <a:graphicFrameLocks noChangeAspect="1"/>
          </p:cNvGraphicFramePr>
          <p:nvPr/>
        </p:nvGraphicFramePr>
        <p:xfrm>
          <a:off x="3648633" y="1312752"/>
          <a:ext cx="1171575" cy="390525"/>
        </p:xfrm>
        <a:graphic>
          <a:graphicData uri="http://schemas.openxmlformats.org/presentationml/2006/ole">
            <mc:AlternateContent xmlns:mc="http://schemas.openxmlformats.org/markup-compatibility/2006">
              <mc:Choice xmlns:v="urn:schemas-microsoft-com:vml" Requires="v">
                <p:oleObj spid="_x0000_s2130" name="公式" r:id="rId3" imgW="495000" imgH="164880" progId="Equation.3">
                  <p:embed/>
                </p:oleObj>
              </mc:Choice>
              <mc:Fallback>
                <p:oleObj name="公式" r:id="rId3" imgW="495000" imgH="164880" progId="Equation.3">
                  <p:embed/>
                  <p:pic>
                    <p:nvPicPr>
                      <p:cNvPr id="0" name=""/>
                      <p:cNvPicPr>
                        <a:picLocks noChangeAspect="1" noChangeArrowheads="1"/>
                      </p:cNvPicPr>
                      <p:nvPr/>
                    </p:nvPicPr>
                    <p:blipFill>
                      <a:blip r:embed="rId4"/>
                      <a:srcRect/>
                      <a:stretch>
                        <a:fillRect/>
                      </a:stretch>
                    </p:blipFill>
                    <p:spPr bwMode="auto">
                      <a:xfrm>
                        <a:off x="3648633" y="1312752"/>
                        <a:ext cx="1171575"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9"/>
          <p:cNvSpPr txBox="1">
            <a:spLocks noChangeArrowheads="1"/>
          </p:cNvSpPr>
          <p:nvPr/>
        </p:nvSpPr>
        <p:spPr bwMode="auto">
          <a:xfrm>
            <a:off x="458799" y="1831181"/>
            <a:ext cx="777686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200" dirty="0">
                <a:solidFill>
                  <a:srgbClr val="FF0000"/>
                </a:solidFill>
                <a:latin typeface="微软雅黑" panose="020B0503020204020204" pitchFamily="34" charset="-122"/>
                <a:ea typeface="微软雅黑" panose="020B0503020204020204" pitchFamily="34" charset="-122"/>
              </a:rPr>
              <a:t>一</a:t>
            </a:r>
            <a:r>
              <a:rPr lang="zh-CN" altLang="en-US" sz="2200" dirty="0" smtClean="0">
                <a:solidFill>
                  <a:srgbClr val="FF0000"/>
                </a:solidFill>
                <a:latin typeface="微软雅黑" panose="020B0503020204020204" pitchFamily="34" charset="-122"/>
                <a:ea typeface="微软雅黑" panose="020B0503020204020204" pitchFamily="34" charset="-122"/>
              </a:rPr>
              <a:t>个实际的</a:t>
            </a:r>
            <a:r>
              <a:rPr lang="zh-CN" altLang="en-US" sz="2200" dirty="0">
                <a:solidFill>
                  <a:srgbClr val="FF0000"/>
                </a:solidFill>
                <a:latin typeface="微软雅黑" panose="020B0503020204020204" pitchFamily="34" charset="-122"/>
                <a:ea typeface="微软雅黑" panose="020B0503020204020204" pitchFamily="34" charset="-122"/>
              </a:rPr>
              <a:t>数，通常由数符、数码和小数点三部分</a:t>
            </a:r>
            <a:r>
              <a:rPr lang="zh-CN" altLang="en-US" sz="2200" dirty="0" smtClean="0">
                <a:solidFill>
                  <a:srgbClr val="FF0000"/>
                </a:solidFill>
                <a:latin typeface="微软雅黑" panose="020B0503020204020204" pitchFamily="34" charset="-122"/>
                <a:ea typeface="微软雅黑" panose="020B0503020204020204" pitchFamily="34" charset="-122"/>
              </a:rPr>
              <a:t>组成。</a:t>
            </a:r>
            <a:endParaRPr lang="zh-CN" altLang="en-US" sz="2200" dirty="0">
              <a:solidFill>
                <a:srgbClr val="FF0000"/>
              </a:solidFill>
              <a:latin typeface="微软雅黑" panose="020B0503020204020204" pitchFamily="34" charset="-122"/>
              <a:ea typeface="微软雅黑" panose="020B0503020204020204" pitchFamily="34" charset="-122"/>
            </a:endParaRPr>
          </a:p>
        </p:txBody>
      </p:sp>
      <p:sp>
        <p:nvSpPr>
          <p:cNvPr id="9" name="矩形 8"/>
          <p:cNvSpPr/>
          <p:nvPr/>
        </p:nvSpPr>
        <p:spPr>
          <a:xfrm>
            <a:off x="1115616" y="2645339"/>
            <a:ext cx="6192688" cy="1705403"/>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因此，将一个实际数机内表示要解决的三个</a:t>
            </a:r>
            <a:r>
              <a:rPr lang="zh-CN" altLang="en-US" dirty="0" smtClean="0">
                <a:latin typeface="微软雅黑" panose="020B0503020204020204" pitchFamily="34" charset="-122"/>
                <a:ea typeface="微软雅黑" panose="020B0503020204020204" pitchFamily="34" charset="-122"/>
              </a:rPr>
              <a:t>问题：</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符号的处理（二进制编码）</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数码的处理（二进制计数制）</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小数点的处理（定点、浮点数表示）</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3079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数制和编码</a:t>
            </a:r>
          </a:p>
        </p:txBody>
      </p:sp>
      <p:sp>
        <p:nvSpPr>
          <p:cNvPr id="3" name="内容占位符 2"/>
          <p:cNvSpPr>
            <a:spLocks noGrp="1"/>
          </p:cNvSpPr>
          <p:nvPr>
            <p:ph idx="1"/>
          </p:nvPr>
        </p:nvSpPr>
        <p:spPr/>
        <p:txBody>
          <a:bodyPr/>
          <a:lstStyle/>
          <a:p>
            <a:pPr marL="0" indent="0">
              <a:buNone/>
            </a:pPr>
            <a:r>
              <a:rPr lang="en-US" altLang="zh-CN" dirty="0" smtClean="0"/>
              <a:t>2.1.1 </a:t>
            </a:r>
            <a:r>
              <a:rPr lang="zh-CN" altLang="en-US" dirty="0" smtClean="0"/>
              <a:t>信息的二进制编码</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7" name="矩形 6"/>
          <p:cNvSpPr/>
          <p:nvPr/>
        </p:nvSpPr>
        <p:spPr>
          <a:xfrm>
            <a:off x="457200" y="1643896"/>
            <a:ext cx="7931224" cy="4555093"/>
          </a:xfrm>
          <a:prstGeom prst="rect">
            <a:avLst/>
          </a:prstGeom>
        </p:spPr>
        <p:txBody>
          <a:bodyPr wrap="square">
            <a:spAutoFit/>
          </a:bodyPr>
          <a:lstStyle/>
          <a:p>
            <a:pPr lvl="0" eaLnBrk="0" hangingPunct="0">
              <a:lnSpc>
                <a:spcPct val="115000"/>
              </a:lnSpc>
              <a:spcBef>
                <a:spcPct val="20000"/>
              </a:spcBef>
              <a:defRPr/>
            </a:pPr>
            <a:r>
              <a:rPr lang="en-US" altLang="zh-CN" sz="2000" b="1" kern="0" dirty="0" smtClean="0">
                <a:solidFill>
                  <a:srgbClr val="FF0000"/>
                </a:solidFill>
                <a:latin typeface="微软雅黑" panose="020B0503020204020204" pitchFamily="34" charset="-122"/>
                <a:ea typeface="微软雅黑" panose="020B0503020204020204" pitchFamily="34" charset="-122"/>
              </a:rPr>
              <a:t>4</a:t>
            </a:r>
            <a:r>
              <a:rPr lang="zh-CN" altLang="en-US" sz="2000" b="1" kern="0" dirty="0" smtClean="0">
                <a:solidFill>
                  <a:srgbClr val="FF0000"/>
                </a:solidFill>
                <a:latin typeface="微软雅黑" panose="020B0503020204020204" pitchFamily="34" charset="-122"/>
                <a:ea typeface="微软雅黑" panose="020B0503020204020204" pitchFamily="34" charset="-122"/>
              </a:rPr>
              <a:t>）数值数据表示的三要素</a:t>
            </a:r>
            <a:endParaRPr lang="en-US" altLang="zh-CN" sz="2000" b="1" kern="0" dirty="0" smtClean="0">
              <a:solidFill>
                <a:srgbClr val="FF0000"/>
              </a:solidFill>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Ø"/>
            </a:pPr>
            <a:r>
              <a:rPr kumimoji="1" lang="zh-CN" altLang="en-US" sz="2000" dirty="0">
                <a:solidFill>
                  <a:srgbClr val="000000"/>
                </a:solidFill>
                <a:latin typeface="微软雅黑" panose="020B0503020204020204" pitchFamily="34" charset="-122"/>
                <a:ea typeface="微软雅黑" panose="020B0503020204020204" pitchFamily="34" charset="-122"/>
              </a:rPr>
              <a:t>进位记</a:t>
            </a:r>
            <a:r>
              <a:rPr kumimoji="1" lang="zh-CN" altLang="en-US" sz="2000" dirty="0" smtClean="0">
                <a:solidFill>
                  <a:srgbClr val="000000"/>
                </a:solidFill>
                <a:latin typeface="微软雅黑" panose="020B0503020204020204" pitchFamily="34" charset="-122"/>
                <a:ea typeface="微软雅黑" panose="020B0503020204020204" pitchFamily="34" charset="-122"/>
              </a:rPr>
              <a:t>数制（解决数码的问题）</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ü"/>
            </a:pPr>
            <a:r>
              <a:rPr kumimoji="1" lang="zh-CN" altLang="en-US" sz="2000" dirty="0" smtClean="0">
                <a:solidFill>
                  <a:srgbClr val="000000"/>
                </a:solidFill>
                <a:latin typeface="微软雅黑" panose="020B0503020204020204" pitchFamily="34" charset="-122"/>
                <a:ea typeface="微软雅黑" panose="020B0503020204020204" pitchFamily="34" charset="-122"/>
              </a:rPr>
              <a:t>十进制、二进制、八进制、十六进制（自学）</a:t>
            </a:r>
            <a:endParaRPr kumimoji="1" lang="zh-CN" altLang="en-US" sz="2000" dirty="0">
              <a:solidFill>
                <a:srgbClr val="000000"/>
              </a:solidFill>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Ø"/>
            </a:pPr>
            <a:r>
              <a:rPr kumimoji="1" lang="zh-CN" altLang="en-US" sz="2000" dirty="0">
                <a:solidFill>
                  <a:srgbClr val="000000"/>
                </a:solidFill>
                <a:latin typeface="微软雅黑" panose="020B0503020204020204" pitchFamily="34" charset="-122"/>
                <a:ea typeface="微软雅黑" panose="020B0503020204020204" pitchFamily="34" charset="-122"/>
              </a:rPr>
              <a:t>定、</a:t>
            </a:r>
            <a:r>
              <a:rPr kumimoji="1" lang="zh-CN" altLang="en-US" sz="2000" dirty="0" smtClean="0">
                <a:solidFill>
                  <a:srgbClr val="000000"/>
                </a:solidFill>
                <a:latin typeface="微软雅黑" panose="020B0503020204020204" pitchFamily="34" charset="-122"/>
                <a:ea typeface="微软雅黑" panose="020B0503020204020204" pitchFamily="34" charset="-122"/>
              </a:rPr>
              <a:t>浮点表示（解决小数点的问题）</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ü"/>
            </a:pPr>
            <a:r>
              <a:rPr kumimoji="1" lang="zh-CN" altLang="en-US" sz="2000" dirty="0" smtClean="0">
                <a:solidFill>
                  <a:srgbClr val="000000"/>
                </a:solidFill>
                <a:latin typeface="微软雅黑" panose="020B0503020204020204" pitchFamily="34" charset="-122"/>
                <a:ea typeface="微软雅黑" panose="020B0503020204020204" pitchFamily="34" charset="-122"/>
              </a:rPr>
              <a:t>定点整数、定点小数</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ü"/>
            </a:pPr>
            <a:r>
              <a:rPr kumimoji="1" lang="zh-CN" altLang="en-US" sz="2000" dirty="0" smtClean="0">
                <a:solidFill>
                  <a:srgbClr val="000000"/>
                </a:solidFill>
                <a:latin typeface="微软雅黑" panose="020B0503020204020204" pitchFamily="34" charset="-122"/>
                <a:ea typeface="微软雅黑" panose="020B0503020204020204" pitchFamily="34" charset="-122"/>
              </a:rPr>
              <a:t>浮点数（可用一个定点整数和一个定点小数表示）</a:t>
            </a:r>
            <a:endParaRPr kumimoji="1" lang="zh-CN" altLang="en-US" sz="2000" dirty="0">
              <a:solidFill>
                <a:srgbClr val="000000"/>
              </a:solidFill>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Ø"/>
            </a:pPr>
            <a:r>
              <a:rPr kumimoji="1" lang="zh-CN" altLang="en-US" sz="2000" dirty="0">
                <a:solidFill>
                  <a:srgbClr val="000000"/>
                </a:solidFill>
                <a:latin typeface="微软雅黑" panose="020B0503020204020204" pitchFamily="34" charset="-122"/>
                <a:ea typeface="微软雅黑" panose="020B0503020204020204" pitchFamily="34" charset="-122"/>
              </a:rPr>
              <a:t>如何用</a:t>
            </a:r>
            <a:r>
              <a:rPr kumimoji="1" lang="zh-CN" altLang="en-US" sz="2000" dirty="0" smtClean="0">
                <a:solidFill>
                  <a:srgbClr val="000000"/>
                </a:solidFill>
                <a:latin typeface="微软雅黑" panose="020B0503020204020204" pitchFamily="34" charset="-122"/>
                <a:ea typeface="微软雅黑" panose="020B0503020204020204" pitchFamily="34" charset="-122"/>
              </a:rPr>
              <a:t>二进制编码（解决符号的问题）</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ü"/>
            </a:pPr>
            <a:r>
              <a:rPr kumimoji="1" lang="zh-CN" altLang="en-US" sz="2000" dirty="0">
                <a:solidFill>
                  <a:srgbClr val="000000"/>
                </a:solidFill>
                <a:latin typeface="微软雅黑" panose="020B0503020204020204" pitchFamily="34" charset="-122"/>
                <a:ea typeface="微软雅黑" panose="020B0503020204020204" pitchFamily="34" charset="-122"/>
              </a:rPr>
              <a:t>原</a:t>
            </a:r>
            <a:r>
              <a:rPr kumimoji="1" lang="zh-CN" altLang="en-US" sz="2000" dirty="0" smtClean="0">
                <a:solidFill>
                  <a:srgbClr val="000000"/>
                </a:solidFill>
                <a:latin typeface="微软雅黑" panose="020B0503020204020204" pitchFamily="34" charset="-122"/>
                <a:ea typeface="微软雅黑" panose="020B0503020204020204" pitchFamily="34" charset="-122"/>
              </a:rPr>
              <a:t>码、反码、补码、移码</a:t>
            </a:r>
            <a:endParaRPr kumimoji="1" lang="zh-CN" altLang="en-US" sz="2000" dirty="0">
              <a:solidFill>
                <a:srgbClr val="000000"/>
              </a:solidFill>
              <a:latin typeface="微软雅黑" panose="020B0503020204020204" pitchFamily="34" charset="-122"/>
              <a:ea typeface="微软雅黑" panose="020B0503020204020204" pitchFamily="34" charset="-122"/>
            </a:endParaRPr>
          </a:p>
          <a:p>
            <a:pPr lvl="0">
              <a:lnSpc>
                <a:spcPct val="150000"/>
              </a:lnSpc>
            </a:pPr>
            <a:endParaRPr kumimoji="1" lang="zh-CN" altLang="en-US" sz="2000" dirty="0">
              <a:solidFill>
                <a:srgbClr val="000000"/>
              </a:solidFill>
              <a:latin typeface="微软雅黑" panose="020B0503020204020204" pitchFamily="34" charset="-122"/>
              <a:ea typeface="微软雅黑" panose="020B0503020204020204" pitchFamily="34" charset="-122"/>
            </a:endParaRPr>
          </a:p>
          <a:p>
            <a:pPr marL="342900" lvl="0" indent="-342900" eaLnBrk="0" hangingPunct="0">
              <a:lnSpc>
                <a:spcPct val="115000"/>
              </a:lnSpc>
              <a:spcBef>
                <a:spcPct val="20000"/>
              </a:spcBef>
              <a:buFont typeface="Wingdings" panose="05000000000000000000" pitchFamily="2" charset="2"/>
              <a:buChar char="Ø"/>
              <a:defRPr/>
            </a:pPr>
            <a:endParaRPr lang="zh-CN" altLang="en-US" sz="2000" b="1" kern="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41276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数制和编码</a:t>
            </a:r>
          </a:p>
        </p:txBody>
      </p:sp>
      <p:sp>
        <p:nvSpPr>
          <p:cNvPr id="3" name="内容占位符 2"/>
          <p:cNvSpPr>
            <a:spLocks noGrp="1"/>
          </p:cNvSpPr>
          <p:nvPr>
            <p:ph idx="1"/>
          </p:nvPr>
        </p:nvSpPr>
        <p:spPr/>
        <p:txBody>
          <a:bodyPr/>
          <a:lstStyle/>
          <a:p>
            <a:pPr marL="0" indent="0">
              <a:buNone/>
            </a:pPr>
            <a:r>
              <a:rPr lang="en-US" altLang="zh-CN" dirty="0" smtClean="0"/>
              <a:t>2.1.1 </a:t>
            </a:r>
            <a:r>
              <a:rPr lang="zh-CN" altLang="en-US" dirty="0" smtClean="0"/>
              <a:t>信息的二进制编码</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7" name="矩形 6"/>
          <p:cNvSpPr/>
          <p:nvPr/>
        </p:nvSpPr>
        <p:spPr>
          <a:xfrm>
            <a:off x="457200" y="1643896"/>
            <a:ext cx="7931224" cy="1831271"/>
          </a:xfrm>
          <a:prstGeom prst="rect">
            <a:avLst/>
          </a:prstGeom>
        </p:spPr>
        <p:txBody>
          <a:bodyPr wrap="square">
            <a:spAutoFit/>
          </a:bodyPr>
          <a:lstStyle/>
          <a:p>
            <a:pPr lvl="0" eaLnBrk="0" hangingPunct="0">
              <a:lnSpc>
                <a:spcPct val="115000"/>
              </a:lnSpc>
              <a:spcBef>
                <a:spcPct val="20000"/>
              </a:spcBef>
              <a:defRPr/>
            </a:pPr>
            <a:r>
              <a:rPr lang="en-US" altLang="zh-CN" sz="2000" b="1" kern="0" dirty="0" smtClean="0">
                <a:solidFill>
                  <a:srgbClr val="FF0000"/>
                </a:solidFill>
                <a:latin typeface="微软雅黑" panose="020B0503020204020204" pitchFamily="34" charset="-122"/>
                <a:ea typeface="微软雅黑" panose="020B0503020204020204" pitchFamily="34" charset="-122"/>
              </a:rPr>
              <a:t>4</a:t>
            </a:r>
            <a:r>
              <a:rPr lang="zh-CN" altLang="en-US" sz="2000" b="1" kern="0" dirty="0" smtClean="0">
                <a:solidFill>
                  <a:srgbClr val="FF0000"/>
                </a:solidFill>
                <a:latin typeface="微软雅黑" panose="020B0503020204020204" pitchFamily="34" charset="-122"/>
                <a:ea typeface="微软雅黑" panose="020B0503020204020204" pitchFamily="34" charset="-122"/>
              </a:rPr>
              <a:t>）数值数据表示的三要素</a:t>
            </a:r>
            <a:endParaRPr lang="en-US" altLang="zh-CN" sz="2000" b="1" kern="0" dirty="0" smtClean="0">
              <a:solidFill>
                <a:srgbClr val="FF0000"/>
              </a:solidFill>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Ø"/>
            </a:pPr>
            <a:r>
              <a:rPr kumimoji="1" lang="zh-CN" altLang="en-US" sz="2000" dirty="0">
                <a:solidFill>
                  <a:srgbClr val="000000"/>
                </a:solidFill>
                <a:latin typeface="微软雅黑" panose="020B0503020204020204" pitchFamily="34" charset="-122"/>
                <a:ea typeface="微软雅黑" panose="020B0503020204020204" pitchFamily="34" charset="-122"/>
              </a:rPr>
              <a:t>进位记</a:t>
            </a:r>
            <a:r>
              <a:rPr kumimoji="1" lang="zh-CN" altLang="en-US" sz="2000" dirty="0" smtClean="0">
                <a:solidFill>
                  <a:srgbClr val="000000"/>
                </a:solidFill>
                <a:latin typeface="微软雅黑" panose="020B0503020204020204" pitchFamily="34" charset="-122"/>
                <a:ea typeface="微软雅黑" panose="020B0503020204020204" pitchFamily="34" charset="-122"/>
              </a:rPr>
              <a:t>数制（解决数码的问题）</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Ø"/>
            </a:pPr>
            <a:r>
              <a:rPr kumimoji="1" lang="zh-CN" altLang="en-US" sz="2000" dirty="0" smtClean="0">
                <a:solidFill>
                  <a:srgbClr val="000000"/>
                </a:solidFill>
                <a:latin typeface="微软雅黑" panose="020B0503020204020204" pitchFamily="34" charset="-122"/>
                <a:ea typeface="微软雅黑" panose="020B0503020204020204" pitchFamily="34" charset="-122"/>
              </a:rPr>
              <a:t>定</a:t>
            </a:r>
            <a:r>
              <a:rPr kumimoji="1" lang="zh-CN" altLang="en-US" sz="2000" dirty="0">
                <a:solidFill>
                  <a:srgbClr val="000000"/>
                </a:solidFill>
                <a:latin typeface="微软雅黑" panose="020B0503020204020204" pitchFamily="34" charset="-122"/>
                <a:ea typeface="微软雅黑" panose="020B0503020204020204" pitchFamily="34" charset="-122"/>
              </a:rPr>
              <a:t>、</a:t>
            </a:r>
            <a:r>
              <a:rPr kumimoji="1" lang="zh-CN" altLang="en-US" sz="2000" dirty="0" smtClean="0">
                <a:solidFill>
                  <a:srgbClr val="000000"/>
                </a:solidFill>
                <a:latin typeface="微软雅黑" panose="020B0503020204020204" pitchFamily="34" charset="-122"/>
                <a:ea typeface="微软雅黑" panose="020B0503020204020204" pitchFamily="34" charset="-122"/>
              </a:rPr>
              <a:t>浮点表示（解决小数点的问题）</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Ø"/>
            </a:pPr>
            <a:r>
              <a:rPr kumimoji="1" lang="zh-CN" altLang="en-US" sz="2000" dirty="0" smtClean="0">
                <a:solidFill>
                  <a:srgbClr val="000000"/>
                </a:solidFill>
                <a:latin typeface="微软雅黑" panose="020B0503020204020204" pitchFamily="34" charset="-122"/>
                <a:ea typeface="微软雅黑" panose="020B0503020204020204" pitchFamily="34" charset="-122"/>
              </a:rPr>
              <a:t>如何</a:t>
            </a:r>
            <a:r>
              <a:rPr kumimoji="1" lang="zh-CN" altLang="en-US" sz="2000" dirty="0">
                <a:solidFill>
                  <a:srgbClr val="000000"/>
                </a:solidFill>
                <a:latin typeface="微软雅黑" panose="020B0503020204020204" pitchFamily="34" charset="-122"/>
                <a:ea typeface="微软雅黑" panose="020B0503020204020204" pitchFamily="34" charset="-122"/>
              </a:rPr>
              <a:t>用</a:t>
            </a:r>
            <a:r>
              <a:rPr kumimoji="1" lang="zh-CN" altLang="en-US" sz="2000" dirty="0" smtClean="0">
                <a:solidFill>
                  <a:srgbClr val="000000"/>
                </a:solidFill>
                <a:latin typeface="微软雅黑" panose="020B0503020204020204" pitchFamily="34" charset="-122"/>
                <a:ea typeface="微软雅黑" panose="020B0503020204020204" pitchFamily="34" charset="-122"/>
              </a:rPr>
              <a:t>二进制编码（解决符号的问题）</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p:txBody>
      </p:sp>
      <p:sp>
        <p:nvSpPr>
          <p:cNvPr id="9" name="矩形 8"/>
          <p:cNvSpPr/>
          <p:nvPr/>
        </p:nvSpPr>
        <p:spPr>
          <a:xfrm>
            <a:off x="1043608" y="3861048"/>
            <a:ext cx="6264696" cy="438774"/>
          </a:xfrm>
          <a:prstGeom prst="rect">
            <a:avLst/>
          </a:prstGeom>
        </p:spPr>
        <p:txBody>
          <a:bodyPr wrap="square">
            <a:spAutoFit/>
          </a:bodyPr>
          <a:lstStyle/>
          <a:p>
            <a:pPr marL="685800" lvl="1" indent="-190500">
              <a:lnSpc>
                <a:spcPct val="110000"/>
              </a:lnSpc>
              <a:spcBef>
                <a:spcPct val="15000"/>
              </a:spcBef>
              <a:buFontTx/>
              <a:buNone/>
            </a:pPr>
            <a:r>
              <a:rPr lang="zh-CN" altLang="en-US" sz="2200" b="1" dirty="0" smtClean="0">
                <a:latin typeface="微软雅黑" panose="020B0503020204020204" pitchFamily="34" charset="-122"/>
                <a:ea typeface="微软雅黑" panose="020B0503020204020204" pitchFamily="34" charset="-122"/>
              </a:rPr>
              <a:t>例如：机器</a:t>
            </a:r>
            <a:r>
              <a:rPr lang="zh-CN" altLang="en-US" sz="2200" b="1" dirty="0">
                <a:latin typeface="微软雅黑" panose="020B0503020204020204" pitchFamily="34" charset="-122"/>
                <a:ea typeface="微软雅黑" panose="020B0503020204020204" pitchFamily="34" charset="-122"/>
              </a:rPr>
              <a:t>数</a:t>
            </a:r>
            <a:r>
              <a:rPr lang="en-US" altLang="zh-CN" sz="2200" b="1" dirty="0">
                <a:latin typeface="微软雅黑" panose="020B0503020204020204" pitchFamily="34" charset="-122"/>
                <a:ea typeface="微软雅黑" panose="020B0503020204020204" pitchFamily="34" charset="-122"/>
              </a:rPr>
              <a:t> 01011001</a:t>
            </a:r>
            <a:r>
              <a:rPr lang="zh-CN" altLang="en-US" sz="2200" b="1" dirty="0">
                <a:latin typeface="微软雅黑" panose="020B0503020204020204" pitchFamily="34" charset="-122"/>
                <a:ea typeface="微软雅黑" panose="020B0503020204020204" pitchFamily="34" charset="-122"/>
              </a:rPr>
              <a:t>的值是多少？</a:t>
            </a:r>
          </a:p>
        </p:txBody>
      </p:sp>
      <p:sp>
        <p:nvSpPr>
          <p:cNvPr id="10" name="Text Box 4"/>
          <p:cNvSpPr txBox="1">
            <a:spLocks noChangeArrowheads="1"/>
          </p:cNvSpPr>
          <p:nvPr/>
        </p:nvSpPr>
        <p:spPr bwMode="auto">
          <a:xfrm>
            <a:off x="2339752" y="4382828"/>
            <a:ext cx="286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dirty="0">
                <a:latin typeface="微软雅黑" panose="020B0503020204020204" pitchFamily="34" charset="-122"/>
                <a:ea typeface="微软雅黑" panose="020B0503020204020204" pitchFamily="34" charset="-122"/>
              </a:rPr>
              <a:t>答案是：不知道！</a:t>
            </a:r>
          </a:p>
        </p:txBody>
      </p:sp>
    </p:spTree>
    <p:extLst>
      <p:ext uri="{BB962C8B-B14F-4D97-AF65-F5344CB8AC3E}">
        <p14:creationId xmlns:p14="http://schemas.microsoft.com/office/powerpoint/2010/main" val="278369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数制和编码</a:t>
            </a:r>
          </a:p>
        </p:txBody>
      </p:sp>
      <p:sp>
        <p:nvSpPr>
          <p:cNvPr id="3" name="内容占位符 2"/>
          <p:cNvSpPr>
            <a:spLocks noGrp="1"/>
          </p:cNvSpPr>
          <p:nvPr>
            <p:ph idx="1"/>
          </p:nvPr>
        </p:nvSpPr>
        <p:spPr/>
        <p:txBody>
          <a:bodyPr/>
          <a:lstStyle/>
          <a:p>
            <a:pPr marL="0" indent="0">
              <a:buNone/>
            </a:pPr>
            <a:r>
              <a:rPr lang="en-US" altLang="zh-CN" dirty="0" smtClean="0"/>
              <a:t>2.1.2 </a:t>
            </a:r>
            <a:r>
              <a:rPr lang="zh-CN" altLang="en-US" dirty="0" smtClean="0"/>
              <a:t>进位</a:t>
            </a:r>
            <a:r>
              <a:rPr lang="zh-CN" altLang="en-US" dirty="0"/>
              <a:t>记</a:t>
            </a:r>
            <a:r>
              <a:rPr lang="zh-CN" altLang="en-US" dirty="0" smtClean="0"/>
              <a:t>数制（自学）</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7" name="矩形 6"/>
          <p:cNvSpPr/>
          <p:nvPr/>
        </p:nvSpPr>
        <p:spPr>
          <a:xfrm>
            <a:off x="457200" y="1643896"/>
            <a:ext cx="7931224" cy="1831271"/>
          </a:xfrm>
          <a:prstGeom prst="rect">
            <a:avLst/>
          </a:prstGeom>
        </p:spPr>
        <p:txBody>
          <a:bodyPr wrap="square">
            <a:spAutoFit/>
          </a:bodyPr>
          <a:lstStyle/>
          <a:p>
            <a:pPr lvl="0" eaLnBrk="0" hangingPunct="0">
              <a:lnSpc>
                <a:spcPct val="115000"/>
              </a:lnSpc>
              <a:spcBef>
                <a:spcPct val="20000"/>
              </a:spcBef>
              <a:defRPr/>
            </a:pPr>
            <a:r>
              <a:rPr lang="en-US" altLang="zh-CN" sz="2000" b="1" kern="0" dirty="0" smtClean="0">
                <a:solidFill>
                  <a:srgbClr val="FF0000"/>
                </a:solidFill>
                <a:latin typeface="微软雅黑" panose="020B0503020204020204" pitchFamily="34" charset="-122"/>
                <a:ea typeface="微软雅黑" panose="020B0503020204020204" pitchFamily="34" charset="-122"/>
              </a:rPr>
              <a:t>1</a:t>
            </a:r>
            <a:r>
              <a:rPr lang="zh-CN" altLang="en-US" sz="2000" b="1" kern="0" dirty="0" smtClean="0">
                <a:solidFill>
                  <a:srgbClr val="FF0000"/>
                </a:solidFill>
                <a:latin typeface="微软雅黑" panose="020B0503020204020204" pitchFamily="34" charset="-122"/>
                <a:ea typeface="微软雅黑" panose="020B0503020204020204" pitchFamily="34" charset="-122"/>
              </a:rPr>
              <a:t>）主要内容</a:t>
            </a:r>
            <a:endParaRPr lang="en-US" altLang="zh-CN" sz="2000" b="1" kern="0" dirty="0" smtClean="0">
              <a:solidFill>
                <a:srgbClr val="FF0000"/>
              </a:solidFill>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Ø"/>
            </a:pPr>
            <a:r>
              <a:rPr kumimoji="1" lang="zh-CN" altLang="en-US" sz="2000" dirty="0" smtClean="0">
                <a:solidFill>
                  <a:srgbClr val="000000"/>
                </a:solidFill>
                <a:latin typeface="微软雅黑" panose="020B0503020204020204" pitchFamily="34" charset="-122"/>
                <a:ea typeface="微软雅黑" panose="020B0503020204020204" pitchFamily="34" charset="-122"/>
              </a:rPr>
              <a:t>二进制、八进制、十六进制、十进制</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Ø"/>
            </a:pPr>
            <a:r>
              <a:rPr kumimoji="1" lang="zh-CN" altLang="en-US" sz="2000" dirty="0">
                <a:solidFill>
                  <a:srgbClr val="000000"/>
                </a:solidFill>
                <a:latin typeface="微软雅黑" panose="020B0503020204020204" pitchFamily="34" charset="-122"/>
                <a:ea typeface="微软雅黑" panose="020B0503020204020204" pitchFamily="34" charset="-122"/>
              </a:rPr>
              <a:t>二进制、八进制、</a:t>
            </a:r>
            <a:r>
              <a:rPr kumimoji="1" lang="zh-CN" altLang="en-US" sz="2000" dirty="0" smtClean="0">
                <a:solidFill>
                  <a:srgbClr val="000000"/>
                </a:solidFill>
                <a:latin typeface="微软雅黑" panose="020B0503020204020204" pitchFamily="34" charset="-122"/>
                <a:ea typeface="微软雅黑" panose="020B0503020204020204" pitchFamily="34" charset="-122"/>
              </a:rPr>
              <a:t>十六进制到十进制的转换</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Ø"/>
            </a:pPr>
            <a:r>
              <a:rPr kumimoji="1" lang="zh-CN" altLang="en-US" sz="2000" dirty="0" smtClean="0">
                <a:solidFill>
                  <a:srgbClr val="000000"/>
                </a:solidFill>
                <a:latin typeface="微软雅黑" panose="020B0503020204020204" pitchFamily="34" charset="-122"/>
                <a:ea typeface="微软雅黑" panose="020B0503020204020204" pitchFamily="34" charset="-122"/>
              </a:rPr>
              <a:t>十进制到</a:t>
            </a:r>
            <a:r>
              <a:rPr kumimoji="1" lang="zh-CN" altLang="en-US" sz="2000" dirty="0">
                <a:solidFill>
                  <a:srgbClr val="000000"/>
                </a:solidFill>
                <a:latin typeface="微软雅黑" panose="020B0503020204020204" pitchFamily="34" charset="-122"/>
                <a:ea typeface="微软雅黑" panose="020B0503020204020204" pitchFamily="34" charset="-122"/>
              </a:rPr>
              <a:t>二进制、八进制、</a:t>
            </a:r>
            <a:r>
              <a:rPr kumimoji="1" lang="zh-CN" altLang="en-US" sz="2000" dirty="0" smtClean="0">
                <a:solidFill>
                  <a:srgbClr val="000000"/>
                </a:solidFill>
                <a:latin typeface="微软雅黑" panose="020B0503020204020204" pitchFamily="34" charset="-122"/>
                <a:ea typeface="微软雅黑" panose="020B0503020204020204" pitchFamily="34" charset="-122"/>
              </a:rPr>
              <a:t>十六进制的转换</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618084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数制和编码</a:t>
            </a:r>
          </a:p>
        </p:txBody>
      </p:sp>
      <p:sp>
        <p:nvSpPr>
          <p:cNvPr id="3" name="内容占位符 2"/>
          <p:cNvSpPr>
            <a:spLocks noGrp="1"/>
          </p:cNvSpPr>
          <p:nvPr>
            <p:ph idx="1"/>
          </p:nvPr>
        </p:nvSpPr>
        <p:spPr/>
        <p:txBody>
          <a:bodyPr/>
          <a:lstStyle/>
          <a:p>
            <a:pPr marL="0" indent="0">
              <a:buNone/>
            </a:pPr>
            <a:r>
              <a:rPr lang="en-US" altLang="zh-CN" dirty="0" smtClean="0"/>
              <a:t>2.1.3 </a:t>
            </a:r>
            <a:r>
              <a:rPr lang="zh-CN" altLang="en-US" dirty="0" smtClean="0"/>
              <a:t>定点与浮点表示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7" name="矩形 6"/>
          <p:cNvSpPr/>
          <p:nvPr/>
        </p:nvSpPr>
        <p:spPr>
          <a:xfrm>
            <a:off x="457200" y="1643896"/>
            <a:ext cx="7931224" cy="1369606"/>
          </a:xfrm>
          <a:prstGeom prst="rect">
            <a:avLst/>
          </a:prstGeom>
        </p:spPr>
        <p:txBody>
          <a:bodyPr wrap="square">
            <a:spAutoFit/>
          </a:bodyPr>
          <a:lstStyle/>
          <a:p>
            <a:pPr lvl="0" eaLnBrk="0" hangingPunct="0">
              <a:lnSpc>
                <a:spcPct val="115000"/>
              </a:lnSpc>
              <a:spcBef>
                <a:spcPct val="20000"/>
              </a:spcBef>
              <a:defRPr/>
            </a:pPr>
            <a:r>
              <a:rPr lang="en-US" altLang="zh-CN" sz="2000" b="1" kern="0" dirty="0" smtClean="0">
                <a:solidFill>
                  <a:srgbClr val="FF0000"/>
                </a:solidFill>
                <a:latin typeface="微软雅黑" panose="020B0503020204020204" pitchFamily="34" charset="-122"/>
                <a:ea typeface="微软雅黑" panose="020B0503020204020204" pitchFamily="34" charset="-122"/>
              </a:rPr>
              <a:t>1</a:t>
            </a:r>
            <a:r>
              <a:rPr lang="zh-CN" altLang="en-US" sz="2000" b="1" kern="0" dirty="0" smtClean="0">
                <a:solidFill>
                  <a:srgbClr val="FF0000"/>
                </a:solidFill>
                <a:latin typeface="微软雅黑" panose="020B0503020204020204" pitchFamily="34" charset="-122"/>
                <a:ea typeface="微软雅黑" panose="020B0503020204020204" pitchFamily="34" charset="-122"/>
              </a:rPr>
              <a:t>）定点数与浮点数（解决小数点的问题）</a:t>
            </a:r>
            <a:endParaRPr lang="en-US" altLang="zh-CN" sz="2000" b="1" kern="0" dirty="0" smtClean="0">
              <a:solidFill>
                <a:srgbClr val="FF0000"/>
              </a:solidFill>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Ø"/>
            </a:pPr>
            <a:r>
              <a:rPr kumimoji="1" lang="zh-CN" altLang="en-US" sz="2000" dirty="0" smtClean="0">
                <a:solidFill>
                  <a:srgbClr val="000000"/>
                </a:solidFill>
                <a:latin typeface="微软雅黑" panose="020B0503020204020204" pitchFamily="34" charset="-122"/>
                <a:ea typeface="微软雅黑" panose="020B0503020204020204" pitchFamily="34" charset="-122"/>
              </a:rPr>
              <a:t>小数点约定在固定的位置的数称为定点数</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Ø"/>
            </a:pPr>
            <a:r>
              <a:rPr kumimoji="1" lang="zh-CN" altLang="en-US" sz="2000" dirty="0" smtClean="0">
                <a:solidFill>
                  <a:srgbClr val="000000"/>
                </a:solidFill>
                <a:latin typeface="微软雅黑" panose="020B0503020204020204" pitchFamily="34" charset="-122"/>
                <a:ea typeface="微软雅黑" panose="020B0503020204020204" pitchFamily="34" charset="-122"/>
              </a:rPr>
              <a:t>小数点约定为可浮动的数称为浮点数</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423729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数制和编码</a:t>
            </a:r>
          </a:p>
        </p:txBody>
      </p:sp>
      <p:sp>
        <p:nvSpPr>
          <p:cNvPr id="3" name="内容占位符 2"/>
          <p:cNvSpPr>
            <a:spLocks noGrp="1"/>
          </p:cNvSpPr>
          <p:nvPr>
            <p:ph idx="1"/>
          </p:nvPr>
        </p:nvSpPr>
        <p:spPr/>
        <p:txBody>
          <a:bodyPr/>
          <a:lstStyle/>
          <a:p>
            <a:pPr marL="0" indent="0">
              <a:buNone/>
            </a:pPr>
            <a:r>
              <a:rPr lang="en-US" altLang="zh-CN" dirty="0" smtClean="0"/>
              <a:t>2.1.3 </a:t>
            </a:r>
            <a:r>
              <a:rPr lang="zh-CN" altLang="en-US" dirty="0" smtClean="0"/>
              <a:t>定点与浮点表示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7" name="矩形 6"/>
          <p:cNvSpPr/>
          <p:nvPr/>
        </p:nvSpPr>
        <p:spPr>
          <a:xfrm>
            <a:off x="457200" y="1643896"/>
            <a:ext cx="7931224" cy="4601260"/>
          </a:xfrm>
          <a:prstGeom prst="rect">
            <a:avLst/>
          </a:prstGeom>
        </p:spPr>
        <p:txBody>
          <a:bodyPr wrap="square">
            <a:spAutoFit/>
          </a:bodyPr>
          <a:lstStyle/>
          <a:p>
            <a:pPr lvl="0" eaLnBrk="0" hangingPunct="0">
              <a:lnSpc>
                <a:spcPct val="115000"/>
              </a:lnSpc>
              <a:spcBef>
                <a:spcPct val="20000"/>
              </a:spcBef>
              <a:defRPr/>
            </a:pPr>
            <a:r>
              <a:rPr lang="en-US" altLang="zh-CN" sz="2000" b="1" kern="0" dirty="0" smtClean="0">
                <a:solidFill>
                  <a:srgbClr val="FF0000"/>
                </a:solidFill>
                <a:latin typeface="微软雅黑" panose="020B0503020204020204" pitchFamily="34" charset="-122"/>
                <a:ea typeface="微软雅黑" panose="020B0503020204020204" pitchFamily="34" charset="-122"/>
              </a:rPr>
              <a:t>2</a:t>
            </a:r>
            <a:r>
              <a:rPr lang="zh-CN" altLang="en-US" sz="2000" b="1" kern="0" dirty="0" smtClean="0">
                <a:solidFill>
                  <a:srgbClr val="FF0000"/>
                </a:solidFill>
                <a:latin typeface="微软雅黑" panose="020B0503020204020204" pitchFamily="34" charset="-122"/>
                <a:ea typeface="微软雅黑" panose="020B0503020204020204" pitchFamily="34" charset="-122"/>
              </a:rPr>
              <a:t>）定点表示</a:t>
            </a:r>
            <a:endParaRPr lang="en-US" altLang="zh-CN" sz="2000" b="1" kern="0" dirty="0" smtClean="0">
              <a:solidFill>
                <a:srgbClr val="FF0000"/>
              </a:solidFill>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Ø"/>
            </a:pPr>
            <a:r>
              <a:rPr kumimoji="1" lang="zh-CN" altLang="en-US" sz="2000" dirty="0" smtClean="0">
                <a:solidFill>
                  <a:srgbClr val="000000"/>
                </a:solidFill>
                <a:latin typeface="微软雅黑" panose="020B0503020204020204" pitchFamily="34" charset="-122"/>
                <a:ea typeface="微软雅黑" panose="020B0503020204020204" pitchFamily="34" charset="-122"/>
              </a:rPr>
              <a:t>对定点小数和定点整数进行表示</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ü"/>
            </a:pPr>
            <a:r>
              <a:rPr kumimoji="1" lang="zh-CN" altLang="en-US" sz="2000" dirty="0" smtClean="0">
                <a:solidFill>
                  <a:srgbClr val="000000"/>
                </a:solidFill>
                <a:latin typeface="微软雅黑" panose="020B0503020204020204" pitchFamily="34" charset="-122"/>
                <a:ea typeface="微软雅黑" panose="020B0503020204020204" pitchFamily="34" charset="-122"/>
              </a:rPr>
              <a:t>定点小数：小数点总是固定在数的最左边</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a:p>
            <a:pPr lvl="1">
              <a:lnSpc>
                <a:spcPct val="150000"/>
              </a:lnSpc>
            </a:pPr>
            <a:endParaRPr kumimoji="1" lang="en-US" altLang="zh-CN" sz="2000" dirty="0">
              <a:solidFill>
                <a:srgbClr val="000000"/>
              </a:solidFill>
              <a:latin typeface="微软雅黑" panose="020B0503020204020204" pitchFamily="34" charset="-122"/>
              <a:ea typeface="微软雅黑" panose="020B0503020204020204" pitchFamily="34" charset="-122"/>
            </a:endParaRPr>
          </a:p>
          <a:p>
            <a:pPr lvl="1">
              <a:lnSpc>
                <a:spcPct val="150000"/>
              </a:lnSpc>
            </a:pPr>
            <a:endParaRPr kumimoji="1" lang="en-US" altLang="zh-CN" sz="2000" dirty="0">
              <a:solidFill>
                <a:srgbClr val="000000"/>
              </a:solidFill>
              <a:latin typeface="微软雅黑" panose="020B0503020204020204" pitchFamily="34" charset="-122"/>
              <a:ea typeface="微软雅黑" panose="020B0503020204020204" pitchFamily="34" charset="-122"/>
            </a:endParaRPr>
          </a:p>
          <a:p>
            <a:pPr lvl="1">
              <a:lnSpc>
                <a:spcPct val="150000"/>
              </a:lnSpc>
            </a:pPr>
            <a:r>
              <a:rPr kumimoji="1" lang="zh-CN" altLang="en-US" sz="2000" dirty="0" smtClean="0">
                <a:solidFill>
                  <a:srgbClr val="000000"/>
                </a:solidFill>
                <a:latin typeface="微软雅黑" panose="020B0503020204020204" pitchFamily="34" charset="-122"/>
                <a:ea typeface="微软雅黑" panose="020B0503020204020204" pitchFamily="34" charset="-122"/>
              </a:rPr>
              <a:t>     表数范围：</a:t>
            </a:r>
            <a:r>
              <a:rPr kumimoji="1" lang="en-US" altLang="zh-CN" sz="2000" dirty="0">
                <a:solidFill>
                  <a:srgbClr val="000000"/>
                </a:solidFill>
                <a:latin typeface="微软雅黑" panose="020B0503020204020204" pitchFamily="34" charset="-122"/>
                <a:ea typeface="微软雅黑" panose="020B0503020204020204" pitchFamily="34" charset="-122"/>
              </a:rPr>
              <a:t>2</a:t>
            </a:r>
            <a:r>
              <a:rPr kumimoji="1" lang="en-US" altLang="zh-CN" sz="2000" baseline="30000" dirty="0">
                <a:solidFill>
                  <a:srgbClr val="000000"/>
                </a:solidFill>
                <a:latin typeface="微软雅黑" panose="020B0503020204020204" pitchFamily="34" charset="-122"/>
                <a:ea typeface="微软雅黑" panose="020B0503020204020204" pitchFamily="34" charset="-122"/>
              </a:rPr>
              <a:t>-n</a:t>
            </a:r>
            <a:r>
              <a:rPr kumimoji="1" lang="en-US" altLang="zh-CN" sz="2000" dirty="0">
                <a:solidFill>
                  <a:srgbClr val="000000"/>
                </a:solidFill>
                <a:latin typeface="微软雅黑" panose="020B0503020204020204" pitchFamily="34" charset="-122"/>
                <a:ea typeface="微软雅黑" panose="020B0503020204020204" pitchFamily="34" charset="-122"/>
              </a:rPr>
              <a:t> ≤|X |≤1</a:t>
            </a:r>
            <a:r>
              <a:rPr kumimoji="1" lang="zh-CN" altLang="en-US" sz="2000" dirty="0" smtClean="0">
                <a:solidFill>
                  <a:srgbClr val="000000"/>
                </a:solidFill>
                <a:latin typeface="微软雅黑" panose="020B0503020204020204" pitchFamily="34" charset="-122"/>
                <a:ea typeface="微软雅黑" panose="020B0503020204020204" pitchFamily="34" charset="-122"/>
              </a:rPr>
              <a:t>－</a:t>
            </a:r>
            <a:r>
              <a:rPr kumimoji="1" lang="en-US" altLang="zh-CN" sz="2000" dirty="0" smtClean="0">
                <a:solidFill>
                  <a:srgbClr val="000000"/>
                </a:solidFill>
                <a:latin typeface="微软雅黑" panose="020B0503020204020204" pitchFamily="34" charset="-122"/>
                <a:ea typeface="微软雅黑" panose="020B0503020204020204" pitchFamily="34" charset="-122"/>
              </a:rPr>
              <a:t>2</a:t>
            </a:r>
            <a:r>
              <a:rPr kumimoji="1" lang="en-US" altLang="zh-CN" sz="2000" baseline="30000" dirty="0" smtClean="0">
                <a:solidFill>
                  <a:srgbClr val="000000"/>
                </a:solidFill>
                <a:latin typeface="微软雅黑" panose="020B0503020204020204" pitchFamily="34" charset="-122"/>
                <a:ea typeface="微软雅黑" panose="020B0503020204020204" pitchFamily="34" charset="-122"/>
              </a:rPr>
              <a:t>-n</a:t>
            </a:r>
          </a:p>
          <a:p>
            <a:pPr marL="800100" lvl="1" indent="-342900">
              <a:lnSpc>
                <a:spcPct val="150000"/>
              </a:lnSpc>
              <a:buFont typeface="Wingdings" panose="05000000000000000000" pitchFamily="2" charset="2"/>
              <a:buChar char="ü"/>
            </a:pPr>
            <a:r>
              <a:rPr kumimoji="1" lang="zh-CN" altLang="en-US" sz="2000" dirty="0" smtClean="0">
                <a:solidFill>
                  <a:srgbClr val="000000"/>
                </a:solidFill>
                <a:latin typeface="微软雅黑" panose="020B0503020204020204" pitchFamily="34" charset="-122"/>
                <a:ea typeface="微软雅黑" panose="020B0503020204020204" pitchFamily="34" charset="-122"/>
              </a:rPr>
              <a:t>定点整数：</a:t>
            </a:r>
            <a:r>
              <a:rPr kumimoji="1" lang="zh-CN" altLang="en-US" sz="2000" dirty="0">
                <a:solidFill>
                  <a:srgbClr val="000000"/>
                </a:solidFill>
                <a:latin typeface="微软雅黑" panose="020B0503020204020204" pitchFamily="34" charset="-122"/>
                <a:ea typeface="微软雅黑" panose="020B0503020204020204" pitchFamily="34" charset="-122"/>
              </a:rPr>
              <a:t>小数点总是固定在数的</a:t>
            </a:r>
            <a:r>
              <a:rPr kumimoji="1" lang="zh-CN" altLang="en-US" sz="2000" dirty="0" smtClean="0">
                <a:solidFill>
                  <a:srgbClr val="000000"/>
                </a:solidFill>
                <a:latin typeface="微软雅黑" panose="020B0503020204020204" pitchFamily="34" charset="-122"/>
                <a:ea typeface="微软雅黑" panose="020B0503020204020204" pitchFamily="34" charset="-122"/>
              </a:rPr>
              <a:t>最右边</a:t>
            </a:r>
            <a:endParaRPr kumimoji="1" lang="en-US" altLang="zh-CN" sz="2000" dirty="0">
              <a:solidFill>
                <a:srgbClr val="000000"/>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endParaRPr kumimoji="1" lang="en-US" altLang="zh-CN" sz="2000" dirty="0">
              <a:solidFill>
                <a:srgbClr val="000000"/>
              </a:solidFill>
              <a:latin typeface="微软雅黑" panose="020B0503020204020204" pitchFamily="34" charset="-122"/>
              <a:ea typeface="微软雅黑" panose="020B0503020204020204" pitchFamily="34" charset="-122"/>
            </a:endParaRPr>
          </a:p>
          <a:p>
            <a:pPr lvl="1">
              <a:lnSpc>
                <a:spcPct val="150000"/>
              </a:lnSpc>
            </a:pPr>
            <a:r>
              <a:rPr kumimoji="1" lang="zh-CN" altLang="en-US" sz="2000" dirty="0" smtClean="0">
                <a:solidFill>
                  <a:srgbClr val="000000"/>
                </a:solidFill>
                <a:latin typeface="微软雅黑" panose="020B0503020204020204" pitchFamily="34" charset="-122"/>
                <a:ea typeface="微软雅黑" panose="020B0503020204020204" pitchFamily="34" charset="-122"/>
              </a:rPr>
              <a:t>     表数范围：</a:t>
            </a:r>
            <a:r>
              <a:rPr kumimoji="1" lang="en-US" altLang="zh-CN" sz="2000" dirty="0">
                <a:solidFill>
                  <a:srgbClr val="000000"/>
                </a:solidFill>
                <a:latin typeface="微软雅黑" panose="020B0503020204020204" pitchFamily="34" charset="-122"/>
                <a:ea typeface="微软雅黑" panose="020B0503020204020204" pitchFamily="34" charset="-122"/>
              </a:rPr>
              <a:t>1 ≤|X |≤2</a:t>
            </a:r>
            <a:r>
              <a:rPr kumimoji="1" lang="en-US" altLang="zh-CN" sz="2000" baseline="30000" dirty="0">
                <a:solidFill>
                  <a:srgbClr val="000000"/>
                </a:solidFill>
                <a:latin typeface="微软雅黑" panose="020B0503020204020204" pitchFamily="34" charset="-122"/>
                <a:ea typeface="微软雅黑" panose="020B0503020204020204" pitchFamily="34" charset="-122"/>
              </a:rPr>
              <a:t>n</a:t>
            </a:r>
            <a:r>
              <a:rPr kumimoji="1" lang="en-US" altLang="zh-CN" sz="2000" dirty="0">
                <a:solidFill>
                  <a:srgbClr val="000000"/>
                </a:solidFill>
                <a:latin typeface="微软雅黑" panose="020B0503020204020204" pitchFamily="34" charset="-122"/>
                <a:ea typeface="微软雅黑" panose="020B0503020204020204" pitchFamily="34" charset="-122"/>
              </a:rPr>
              <a:t> </a:t>
            </a:r>
            <a:r>
              <a:rPr kumimoji="1" lang="zh-CN" altLang="en-US" sz="2000" dirty="0">
                <a:solidFill>
                  <a:srgbClr val="000000"/>
                </a:solidFill>
                <a:latin typeface="微软雅黑" panose="020B0503020204020204" pitchFamily="34" charset="-122"/>
                <a:ea typeface="微软雅黑" panose="020B0503020204020204" pitchFamily="34" charset="-122"/>
              </a:rPr>
              <a:t>－</a:t>
            </a:r>
            <a:r>
              <a:rPr kumimoji="1" lang="en-US" altLang="zh-CN" sz="2000" dirty="0">
                <a:solidFill>
                  <a:srgbClr val="000000"/>
                </a:solidFill>
                <a:latin typeface="微软雅黑" panose="020B0503020204020204" pitchFamily="34" charset="-122"/>
                <a:ea typeface="微软雅黑" panose="020B0503020204020204" pitchFamily="34" charset="-122"/>
              </a:rPr>
              <a:t>1</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p:txBody>
      </p:sp>
      <p:grpSp>
        <p:nvGrpSpPr>
          <p:cNvPr id="8" name="Group 5"/>
          <p:cNvGrpSpPr>
            <a:grpSpLocks/>
          </p:cNvGrpSpPr>
          <p:nvPr/>
        </p:nvGrpSpPr>
        <p:grpSpPr bwMode="auto">
          <a:xfrm>
            <a:off x="1403648" y="3234680"/>
            <a:ext cx="3048000" cy="914400"/>
            <a:chOff x="1200" y="1440"/>
            <a:chExt cx="1920" cy="576"/>
          </a:xfrm>
        </p:grpSpPr>
        <p:grpSp>
          <p:nvGrpSpPr>
            <p:cNvPr id="9" name="Group 6"/>
            <p:cNvGrpSpPr>
              <a:grpSpLocks/>
            </p:cNvGrpSpPr>
            <p:nvPr/>
          </p:nvGrpSpPr>
          <p:grpSpPr bwMode="auto">
            <a:xfrm>
              <a:off x="1200" y="1440"/>
              <a:ext cx="1920" cy="294"/>
              <a:chOff x="1008" y="2208"/>
              <a:chExt cx="1920" cy="294"/>
            </a:xfrm>
          </p:grpSpPr>
          <p:sp>
            <p:nvSpPr>
              <p:cNvPr id="11" name="Text Box 7"/>
              <p:cNvSpPr txBox="1">
                <a:spLocks noChangeArrowheads="1"/>
              </p:cNvSpPr>
              <p:nvPr/>
            </p:nvSpPr>
            <p:spPr bwMode="auto">
              <a:xfrm>
                <a:off x="1008" y="2208"/>
                <a:ext cx="1920"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aseline="0" dirty="0" err="1"/>
                  <a:t>Xs</a:t>
                </a:r>
                <a:r>
                  <a:rPr lang="en-US" altLang="zh-CN" sz="2400" baseline="0" dirty="0"/>
                  <a:t>   X1…………..</a:t>
                </a:r>
                <a:r>
                  <a:rPr lang="en-US" altLang="zh-CN" sz="2400" baseline="0" dirty="0" err="1"/>
                  <a:t>Xn</a:t>
                </a:r>
                <a:endParaRPr lang="en-US" altLang="zh-CN" sz="2400" baseline="0" dirty="0"/>
              </a:p>
            </p:txBody>
          </p:sp>
          <p:sp>
            <p:nvSpPr>
              <p:cNvPr id="12" name="Line 8"/>
              <p:cNvSpPr>
                <a:spLocks noChangeShapeType="1"/>
              </p:cNvSpPr>
              <p:nvPr/>
            </p:nvSpPr>
            <p:spPr bwMode="auto">
              <a:xfrm>
                <a:off x="1344" y="2208"/>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 name="Text Box 9"/>
            <p:cNvSpPr txBox="1">
              <a:spLocks noChangeArrowheads="1"/>
            </p:cNvSpPr>
            <p:nvPr/>
          </p:nvSpPr>
          <p:spPr bwMode="auto">
            <a:xfrm>
              <a:off x="1440" y="1536"/>
              <a:ext cx="52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400" baseline="0">
                  <a:solidFill>
                    <a:srgbClr val="FF3399"/>
                  </a:solidFill>
                </a:rPr>
                <a:t>·</a:t>
              </a:r>
            </a:p>
          </p:txBody>
        </p:sp>
      </p:grpSp>
      <p:grpSp>
        <p:nvGrpSpPr>
          <p:cNvPr id="13" name="Group 10"/>
          <p:cNvGrpSpPr>
            <a:grpSpLocks/>
          </p:cNvGrpSpPr>
          <p:nvPr/>
        </p:nvGrpSpPr>
        <p:grpSpPr bwMode="auto">
          <a:xfrm>
            <a:off x="1403648" y="5034884"/>
            <a:ext cx="3810000" cy="914401"/>
            <a:chOff x="1104" y="2400"/>
            <a:chExt cx="2400" cy="576"/>
          </a:xfrm>
        </p:grpSpPr>
        <p:grpSp>
          <p:nvGrpSpPr>
            <p:cNvPr id="14" name="Group 11"/>
            <p:cNvGrpSpPr>
              <a:grpSpLocks/>
            </p:cNvGrpSpPr>
            <p:nvPr/>
          </p:nvGrpSpPr>
          <p:grpSpPr bwMode="auto">
            <a:xfrm>
              <a:off x="1104" y="2400"/>
              <a:ext cx="1920" cy="294"/>
              <a:chOff x="1008" y="2208"/>
              <a:chExt cx="1920" cy="294"/>
            </a:xfrm>
          </p:grpSpPr>
          <p:sp>
            <p:nvSpPr>
              <p:cNvPr id="16" name="Text Box 12"/>
              <p:cNvSpPr txBox="1">
                <a:spLocks noChangeArrowheads="1"/>
              </p:cNvSpPr>
              <p:nvPr/>
            </p:nvSpPr>
            <p:spPr bwMode="auto">
              <a:xfrm>
                <a:off x="1008" y="2208"/>
                <a:ext cx="1920"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aseline="0" dirty="0" err="1"/>
                  <a:t>Xs</a:t>
                </a:r>
                <a:r>
                  <a:rPr lang="en-US" altLang="zh-CN" sz="2400" baseline="0" dirty="0"/>
                  <a:t>   X1…………..</a:t>
                </a:r>
                <a:r>
                  <a:rPr lang="en-US" altLang="zh-CN" sz="2400" baseline="0" dirty="0" err="1"/>
                  <a:t>Xn</a:t>
                </a:r>
                <a:endParaRPr lang="en-US" altLang="zh-CN" sz="2400" baseline="0" dirty="0"/>
              </a:p>
            </p:txBody>
          </p:sp>
          <p:sp>
            <p:nvSpPr>
              <p:cNvPr id="17" name="Line 13"/>
              <p:cNvSpPr>
                <a:spLocks noChangeShapeType="1"/>
              </p:cNvSpPr>
              <p:nvPr/>
            </p:nvSpPr>
            <p:spPr bwMode="auto">
              <a:xfrm>
                <a:off x="1344" y="2208"/>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 name="Text Box 14"/>
            <p:cNvSpPr txBox="1">
              <a:spLocks noChangeArrowheads="1"/>
            </p:cNvSpPr>
            <p:nvPr/>
          </p:nvSpPr>
          <p:spPr bwMode="auto">
            <a:xfrm>
              <a:off x="2976" y="2496"/>
              <a:ext cx="52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4400" baseline="0" dirty="0">
                  <a:solidFill>
                    <a:srgbClr val="FF3399"/>
                  </a:solidFill>
                </a:rPr>
                <a:t>·</a:t>
              </a:r>
            </a:p>
          </p:txBody>
        </p:sp>
      </p:grpSp>
      <p:sp>
        <p:nvSpPr>
          <p:cNvPr id="18" name="矩形 17"/>
          <p:cNvSpPr/>
          <p:nvPr/>
        </p:nvSpPr>
        <p:spPr>
          <a:xfrm>
            <a:off x="5102843" y="4968119"/>
            <a:ext cx="3784376" cy="1200329"/>
          </a:xfrm>
          <a:prstGeom prst="rect">
            <a:avLst/>
          </a:prstGeom>
        </p:spPr>
        <p:txBody>
          <a:bodyPr wrap="square">
            <a:spAutoFit/>
          </a:bodyPr>
          <a:lstStyle/>
          <a:p>
            <a:pPr marL="0" lvl="1" indent="-457200" eaLnBrk="1" hangingPunct="1">
              <a:lnSpc>
                <a:spcPct val="90000"/>
              </a:lnSpc>
              <a:buFontTx/>
              <a:buNone/>
            </a:pPr>
            <a:r>
              <a:rPr lang="zh-CN" altLang="en-US" sz="2000" b="1" dirty="0">
                <a:solidFill>
                  <a:srgbClr val="FF3300"/>
                </a:solidFill>
                <a:latin typeface="微软雅黑" panose="020B0503020204020204" pitchFamily="34" charset="-122"/>
                <a:ea typeface="微软雅黑" panose="020B0503020204020204" pitchFamily="34" charset="-122"/>
              </a:rPr>
              <a:t>超出表示范围</a:t>
            </a:r>
            <a:r>
              <a:rPr lang="en-US" altLang="zh-CN" sz="2000" b="1" dirty="0">
                <a:solidFill>
                  <a:srgbClr val="FF3300"/>
                </a:solidFill>
                <a:latin typeface="微软雅黑" panose="020B0503020204020204" pitchFamily="34" charset="-122"/>
                <a:ea typeface="微软雅黑" panose="020B0503020204020204" pitchFamily="34" charset="-122"/>
              </a:rPr>
              <a:t>—</a:t>
            </a:r>
            <a:r>
              <a:rPr lang="zh-CN" altLang="en-US" sz="2000" b="1" dirty="0">
                <a:solidFill>
                  <a:srgbClr val="FF3300"/>
                </a:solidFill>
                <a:latin typeface="微软雅黑" panose="020B0503020204020204" pitchFamily="34" charset="-122"/>
                <a:ea typeface="微软雅黑" panose="020B0503020204020204" pitchFamily="34" charset="-122"/>
              </a:rPr>
              <a:t>溢出</a:t>
            </a:r>
          </a:p>
          <a:p>
            <a:pPr marL="0" lvl="1" indent="-457200" eaLnBrk="1" hangingPunct="1">
              <a:lnSpc>
                <a:spcPct val="90000"/>
              </a:lnSpc>
              <a:buFontTx/>
              <a:buNone/>
            </a:pPr>
            <a:r>
              <a:rPr lang="zh-CN" altLang="en-US" sz="2000" b="1" dirty="0">
                <a:solidFill>
                  <a:srgbClr val="0000FF"/>
                </a:solidFill>
                <a:latin typeface="微软雅黑" panose="020B0503020204020204" pitchFamily="34" charset="-122"/>
                <a:ea typeface="微软雅黑" panose="020B0503020204020204" pitchFamily="34" charset="-122"/>
              </a:rPr>
              <a:t>上溢：大于最大值</a:t>
            </a:r>
            <a:r>
              <a:rPr lang="en-US" altLang="zh-CN" sz="2000" b="1" dirty="0">
                <a:solidFill>
                  <a:srgbClr val="0000FF"/>
                </a:solidFill>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溢出</a:t>
            </a:r>
          </a:p>
          <a:p>
            <a:pPr marL="0" lvl="1" indent="-457200" eaLnBrk="1" hangingPunct="1">
              <a:lnSpc>
                <a:spcPct val="90000"/>
              </a:lnSpc>
              <a:buFontTx/>
              <a:buNone/>
            </a:pPr>
            <a:r>
              <a:rPr lang="zh-CN" altLang="en-US" sz="2000" b="1" dirty="0">
                <a:solidFill>
                  <a:srgbClr val="0000FF"/>
                </a:solidFill>
                <a:latin typeface="微软雅黑" panose="020B0503020204020204" pitchFamily="34" charset="-122"/>
                <a:ea typeface="微软雅黑" panose="020B0503020204020204" pitchFamily="34" charset="-122"/>
              </a:rPr>
              <a:t>下溢：小于最小值</a:t>
            </a:r>
            <a:r>
              <a:rPr lang="en-US" altLang="zh-CN" sz="2000" b="1" dirty="0">
                <a:solidFill>
                  <a:srgbClr val="0000FF"/>
                </a:solidFill>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机器</a:t>
            </a:r>
            <a:r>
              <a:rPr lang="en-US" altLang="zh-CN" sz="2000" b="1" dirty="0">
                <a:solidFill>
                  <a:srgbClr val="0000FF"/>
                </a:solidFill>
                <a:latin typeface="微软雅黑" panose="020B0503020204020204" pitchFamily="34" charset="-122"/>
                <a:ea typeface="微软雅黑" panose="020B0503020204020204" pitchFamily="34" charset="-122"/>
              </a:rPr>
              <a:t>0</a:t>
            </a:r>
            <a:r>
              <a:rPr lang="zh-CN" altLang="en-US" sz="2000" b="1" dirty="0">
                <a:solidFill>
                  <a:srgbClr val="0000FF"/>
                </a:solidFill>
                <a:latin typeface="微软雅黑" panose="020B0503020204020204" pitchFamily="34" charset="-122"/>
                <a:ea typeface="微软雅黑" panose="020B0503020204020204" pitchFamily="34" charset="-122"/>
              </a:rPr>
              <a:t>（其值趋于零）</a:t>
            </a:r>
          </a:p>
        </p:txBody>
      </p:sp>
    </p:spTree>
    <p:extLst>
      <p:ext uri="{BB962C8B-B14F-4D97-AF65-F5344CB8AC3E}">
        <p14:creationId xmlns:p14="http://schemas.microsoft.com/office/powerpoint/2010/main" val="7410491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数制和编码</a:t>
            </a:r>
          </a:p>
        </p:txBody>
      </p:sp>
      <p:sp>
        <p:nvSpPr>
          <p:cNvPr id="3" name="内容占位符 2"/>
          <p:cNvSpPr>
            <a:spLocks noGrp="1"/>
          </p:cNvSpPr>
          <p:nvPr>
            <p:ph idx="1"/>
          </p:nvPr>
        </p:nvSpPr>
        <p:spPr/>
        <p:txBody>
          <a:bodyPr/>
          <a:lstStyle/>
          <a:p>
            <a:pPr marL="0" indent="0">
              <a:buNone/>
            </a:pPr>
            <a:r>
              <a:rPr lang="en-US" altLang="zh-CN" dirty="0" smtClean="0"/>
              <a:t>2.1.3 </a:t>
            </a:r>
            <a:r>
              <a:rPr lang="zh-CN" altLang="en-US" dirty="0" smtClean="0"/>
              <a:t>定点与浮点表示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7" name="矩形 6"/>
          <p:cNvSpPr/>
          <p:nvPr/>
        </p:nvSpPr>
        <p:spPr>
          <a:xfrm>
            <a:off x="457200" y="1643896"/>
            <a:ext cx="7931224" cy="3216265"/>
          </a:xfrm>
          <a:prstGeom prst="rect">
            <a:avLst/>
          </a:prstGeom>
        </p:spPr>
        <p:txBody>
          <a:bodyPr wrap="square">
            <a:spAutoFit/>
          </a:bodyPr>
          <a:lstStyle/>
          <a:p>
            <a:pPr lvl="0" eaLnBrk="0" hangingPunct="0">
              <a:lnSpc>
                <a:spcPct val="115000"/>
              </a:lnSpc>
              <a:spcBef>
                <a:spcPct val="20000"/>
              </a:spcBef>
              <a:defRPr/>
            </a:pPr>
            <a:r>
              <a:rPr lang="en-US" altLang="zh-CN" sz="2000" b="1" kern="0" dirty="0" smtClean="0">
                <a:solidFill>
                  <a:srgbClr val="FF0000"/>
                </a:solidFill>
                <a:latin typeface="微软雅黑" panose="020B0503020204020204" pitchFamily="34" charset="-122"/>
                <a:ea typeface="微软雅黑" panose="020B0503020204020204" pitchFamily="34" charset="-122"/>
              </a:rPr>
              <a:t>3</a:t>
            </a:r>
            <a:r>
              <a:rPr lang="zh-CN" altLang="en-US" sz="2000" b="1" kern="0" dirty="0" smtClean="0">
                <a:solidFill>
                  <a:srgbClr val="FF0000"/>
                </a:solidFill>
                <a:latin typeface="微软雅黑" panose="020B0503020204020204" pitchFamily="34" charset="-122"/>
                <a:ea typeface="微软雅黑" panose="020B0503020204020204" pitchFamily="34" charset="-122"/>
              </a:rPr>
              <a:t>）浮点表示</a:t>
            </a:r>
            <a:endParaRPr lang="en-US" altLang="zh-CN" sz="2000" b="1" kern="0" dirty="0" smtClean="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kumimoji="1" lang="zh-CN" altLang="en-US" sz="2000" dirty="0" smtClean="0">
                <a:solidFill>
                  <a:srgbClr val="000000"/>
                </a:solidFill>
                <a:latin typeface="微软雅黑" panose="020B0503020204020204" pitchFamily="34" charset="-122"/>
                <a:ea typeface="微软雅黑" panose="020B0503020204020204" pitchFamily="34" charset="-122"/>
              </a:rPr>
              <a:t>对于一个任意二进制数，可表示成如下形式</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endParaRPr kumimoji="1" lang="en-US" altLang="zh-CN" sz="2000" dirty="0">
              <a:solidFill>
                <a:srgbClr val="000000"/>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ü"/>
            </a:pPr>
            <a:r>
              <a:rPr kumimoji="1" lang="en-US" altLang="zh-CN" sz="2000" i="1" dirty="0" smtClean="0">
                <a:solidFill>
                  <a:srgbClr val="000000"/>
                </a:solidFill>
                <a:latin typeface="微软雅黑" panose="020B0503020204020204" pitchFamily="34" charset="-122"/>
                <a:ea typeface="微软雅黑" panose="020B0503020204020204" pitchFamily="34" charset="-122"/>
              </a:rPr>
              <a:t>S</a:t>
            </a:r>
            <a:r>
              <a:rPr kumimoji="1" lang="zh-CN" altLang="en-US" sz="2000" dirty="0" smtClean="0">
                <a:solidFill>
                  <a:srgbClr val="000000"/>
                </a:solidFill>
                <a:latin typeface="微软雅黑" panose="020B0503020204020204" pitchFamily="34" charset="-122"/>
                <a:ea typeface="微软雅黑" panose="020B0503020204020204" pitchFamily="34" charset="-122"/>
              </a:rPr>
              <a:t>：决定数的符号</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ü"/>
            </a:pPr>
            <a:r>
              <a:rPr kumimoji="1" lang="en-US" altLang="zh-CN" sz="2000" i="1" dirty="0" smtClean="0">
                <a:solidFill>
                  <a:srgbClr val="000000"/>
                </a:solidFill>
                <a:latin typeface="微软雅黑" panose="020B0503020204020204" pitchFamily="34" charset="-122"/>
                <a:ea typeface="微软雅黑" panose="020B0503020204020204" pitchFamily="34" charset="-122"/>
              </a:rPr>
              <a:t>M</a:t>
            </a:r>
            <a:r>
              <a:rPr kumimoji="1" lang="zh-CN" altLang="en-US" sz="2000" dirty="0" smtClean="0">
                <a:solidFill>
                  <a:srgbClr val="000000"/>
                </a:solidFill>
                <a:latin typeface="微软雅黑" panose="020B0503020204020204" pitchFamily="34" charset="-122"/>
                <a:ea typeface="微软雅黑" panose="020B0503020204020204" pitchFamily="34" charset="-122"/>
              </a:rPr>
              <a:t>：二进制定点小数，为</a:t>
            </a:r>
            <a:r>
              <a:rPr kumimoji="1" lang="en-US" altLang="zh-CN" sz="2000" dirty="0" smtClean="0">
                <a:solidFill>
                  <a:srgbClr val="000000"/>
                </a:solidFill>
                <a:latin typeface="微软雅黑" panose="020B0503020204020204" pitchFamily="34" charset="-122"/>
                <a:ea typeface="微软雅黑" panose="020B0503020204020204" pitchFamily="34" charset="-122"/>
              </a:rPr>
              <a:t>X</a:t>
            </a:r>
            <a:r>
              <a:rPr kumimoji="1" lang="zh-CN" altLang="en-US" sz="2000" dirty="0" smtClean="0">
                <a:solidFill>
                  <a:srgbClr val="000000"/>
                </a:solidFill>
                <a:latin typeface="微软雅黑" panose="020B0503020204020204" pitchFamily="34" charset="-122"/>
                <a:ea typeface="微软雅黑" panose="020B0503020204020204" pitchFamily="34" charset="-122"/>
              </a:rPr>
              <a:t>的尾数；</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ü"/>
            </a:pPr>
            <a:r>
              <a:rPr kumimoji="1" lang="en-US" altLang="zh-CN" sz="2000" i="1" dirty="0" smtClean="0">
                <a:solidFill>
                  <a:srgbClr val="000000"/>
                </a:solidFill>
                <a:latin typeface="微软雅黑" panose="020B0503020204020204" pitchFamily="34" charset="-122"/>
                <a:ea typeface="微软雅黑" panose="020B0503020204020204" pitchFamily="34" charset="-122"/>
              </a:rPr>
              <a:t>R</a:t>
            </a:r>
            <a:r>
              <a:rPr kumimoji="1" lang="zh-CN" altLang="en-US" sz="2000" dirty="0" smtClean="0">
                <a:solidFill>
                  <a:srgbClr val="000000"/>
                </a:solidFill>
                <a:latin typeface="微软雅黑" panose="020B0503020204020204" pitchFamily="34" charset="-122"/>
                <a:ea typeface="微软雅黑" panose="020B0503020204020204" pitchFamily="34" charset="-122"/>
              </a:rPr>
              <a:t>：是基数，可以取值</a:t>
            </a:r>
            <a:r>
              <a:rPr kumimoji="1" lang="en-US" altLang="zh-CN" sz="2000" dirty="0" smtClean="0">
                <a:solidFill>
                  <a:srgbClr val="000000"/>
                </a:solidFill>
                <a:latin typeface="微软雅黑" panose="020B0503020204020204" pitchFamily="34" charset="-122"/>
                <a:ea typeface="微软雅黑" panose="020B0503020204020204" pitchFamily="34" charset="-122"/>
              </a:rPr>
              <a:t>2</a:t>
            </a:r>
            <a:r>
              <a:rPr kumimoji="1" lang="zh-CN" altLang="en-US" sz="2000" dirty="0" smtClean="0">
                <a:solidFill>
                  <a:srgbClr val="000000"/>
                </a:solidFill>
                <a:latin typeface="微软雅黑" panose="020B0503020204020204" pitchFamily="34" charset="-122"/>
                <a:ea typeface="微软雅黑" panose="020B0503020204020204" pitchFamily="34" charset="-122"/>
              </a:rPr>
              <a:t>、</a:t>
            </a:r>
            <a:r>
              <a:rPr kumimoji="1" lang="en-US" altLang="zh-CN" sz="2000" dirty="0" smtClean="0">
                <a:solidFill>
                  <a:srgbClr val="000000"/>
                </a:solidFill>
                <a:latin typeface="微软雅黑" panose="020B0503020204020204" pitchFamily="34" charset="-122"/>
                <a:ea typeface="微软雅黑" panose="020B0503020204020204" pitchFamily="34" charset="-122"/>
              </a:rPr>
              <a:t>4</a:t>
            </a:r>
            <a:r>
              <a:rPr kumimoji="1" lang="zh-CN" altLang="en-US" sz="2000" dirty="0" smtClean="0">
                <a:solidFill>
                  <a:srgbClr val="000000"/>
                </a:solidFill>
                <a:latin typeface="微软雅黑" panose="020B0503020204020204" pitchFamily="34" charset="-122"/>
                <a:ea typeface="微软雅黑" panose="020B0503020204020204" pitchFamily="34" charset="-122"/>
              </a:rPr>
              <a:t>、</a:t>
            </a:r>
            <a:r>
              <a:rPr kumimoji="1" lang="en-US" altLang="zh-CN" sz="2000" dirty="0" smtClean="0">
                <a:solidFill>
                  <a:srgbClr val="000000"/>
                </a:solidFill>
                <a:latin typeface="微软雅黑" panose="020B0503020204020204" pitchFamily="34" charset="-122"/>
                <a:ea typeface="微软雅黑" panose="020B0503020204020204" pitchFamily="34" charset="-122"/>
              </a:rPr>
              <a:t>16</a:t>
            </a:r>
          </a:p>
          <a:p>
            <a:pPr marL="800100" lvl="1" indent="-342900">
              <a:lnSpc>
                <a:spcPct val="150000"/>
              </a:lnSpc>
              <a:buFont typeface="Wingdings" panose="05000000000000000000" pitchFamily="2" charset="2"/>
              <a:buChar char="ü"/>
            </a:pPr>
            <a:r>
              <a:rPr kumimoji="1" lang="en-US" altLang="zh-CN" sz="2000" i="1" dirty="0" smtClean="0">
                <a:solidFill>
                  <a:srgbClr val="000000"/>
                </a:solidFill>
                <a:latin typeface="微软雅黑" panose="020B0503020204020204" pitchFamily="34" charset="-122"/>
                <a:ea typeface="微软雅黑" panose="020B0503020204020204" pitchFamily="34" charset="-122"/>
              </a:rPr>
              <a:t>E</a:t>
            </a:r>
            <a:r>
              <a:rPr kumimoji="1" lang="zh-CN" altLang="en-US" sz="2000" dirty="0" smtClean="0">
                <a:solidFill>
                  <a:srgbClr val="000000"/>
                </a:solidFill>
                <a:latin typeface="微软雅黑" panose="020B0503020204020204" pitchFamily="34" charset="-122"/>
                <a:ea typeface="微软雅黑" panose="020B0503020204020204" pitchFamily="34" charset="-122"/>
              </a:rPr>
              <a:t>： </a:t>
            </a:r>
            <a:r>
              <a:rPr kumimoji="1" lang="en-US" altLang="zh-CN" sz="2000" i="1" dirty="0" smtClean="0">
                <a:solidFill>
                  <a:srgbClr val="000000"/>
                </a:solidFill>
                <a:latin typeface="微软雅黑" panose="020B0503020204020204" pitchFamily="34" charset="-122"/>
                <a:ea typeface="微软雅黑" panose="020B0503020204020204" pitchFamily="34" charset="-122"/>
              </a:rPr>
              <a:t>X</a:t>
            </a:r>
            <a:r>
              <a:rPr kumimoji="1" lang="zh-CN" altLang="en-US" sz="2000" dirty="0" smtClean="0">
                <a:solidFill>
                  <a:srgbClr val="000000"/>
                </a:solidFill>
                <a:latin typeface="微软雅黑" panose="020B0503020204020204" pitchFamily="34" charset="-122"/>
                <a:ea typeface="微软雅黑" panose="020B0503020204020204" pitchFamily="34" charset="-122"/>
              </a:rPr>
              <a:t>的阶或指数</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8" name="文本框 7"/>
              <p:cNvSpPr txBox="1"/>
              <p:nvPr/>
            </p:nvSpPr>
            <p:spPr>
              <a:xfrm>
                <a:off x="971600" y="2601106"/>
                <a:ext cx="2033185" cy="307777"/>
              </a:xfrm>
              <a:prstGeom prst="rect">
                <a:avLst/>
              </a:prstGeom>
              <a:noFill/>
            </p:spPr>
            <p:txBody>
              <a:bodyPr wrap="none" lIns="0" tIns="0" rIns="0" bIns="0" rtlCol="0">
                <a:spAutoFit/>
              </a:bodyPr>
              <a:lstStyle/>
              <a:p>
                <a14:m>
                  <m:oMath xmlns:m="http://schemas.openxmlformats.org/officeDocument/2006/math">
                    <m:r>
                      <a:rPr lang="en-US" altLang="zh-CN" sz="2000" i="1" smtClean="0">
                        <a:latin typeface="Cambria Math" panose="02040503050406030204" pitchFamily="18" charset="0"/>
                      </a:rPr>
                      <m:t>𝑋</m:t>
                    </m:r>
                    <m:r>
                      <a:rPr lang="en-US" altLang="zh-CN" sz="2000" b="0" i="1" smtClean="0">
                        <a:latin typeface="Cambria Math" panose="02040503050406030204" pitchFamily="18" charset="0"/>
                      </a:rPr>
                      <m:t>=</m:t>
                    </m:r>
                  </m:oMath>
                </a14:m>
                <a:r>
                  <a:rPr lang="en-US" altLang="zh-CN" sz="2000" dirty="0" smtClean="0"/>
                  <a:t>(</a:t>
                </a:r>
                <a:r>
                  <a:rPr lang="en-US" altLang="zh-CN" sz="2000" i="1" dirty="0" smtClean="0"/>
                  <a:t>-</a:t>
                </a:r>
                <a:r>
                  <a:rPr lang="en-US" altLang="zh-CN" sz="2000" dirty="0" smtClean="0"/>
                  <a:t>1)</a:t>
                </a:r>
                <a:r>
                  <a:rPr lang="en-US" altLang="zh-CN" sz="2000" i="1" baseline="30000" dirty="0" smtClean="0"/>
                  <a:t>s </a:t>
                </a:r>
                <a:r>
                  <a:rPr lang="en-US" altLang="zh-CN" sz="2000" dirty="0" smtClean="0"/>
                  <a:t>X</a:t>
                </a:r>
                <a:r>
                  <a:rPr lang="en-US" altLang="zh-CN" sz="2000" i="1" dirty="0" smtClean="0"/>
                  <a:t> M </a:t>
                </a:r>
                <a:r>
                  <a:rPr lang="en-US" altLang="zh-CN" sz="2000" dirty="0" smtClean="0"/>
                  <a:t>X</a:t>
                </a:r>
                <a:r>
                  <a:rPr lang="en-US" altLang="zh-CN" sz="2000" i="1" dirty="0" smtClean="0"/>
                  <a:t> R</a:t>
                </a:r>
                <a:r>
                  <a:rPr lang="en-US" altLang="zh-CN" sz="2000" i="1" baseline="30000" dirty="0" smtClean="0"/>
                  <a:t>E</a:t>
                </a:r>
                <a:endParaRPr lang="zh-CN" altLang="en-US" sz="2000" i="1" baseline="30000" dirty="0"/>
              </a:p>
            </p:txBody>
          </p:sp>
        </mc:Choice>
        <mc:Fallback xmlns="">
          <p:sp>
            <p:nvSpPr>
              <p:cNvPr id="8" name="文本框 7"/>
              <p:cNvSpPr txBox="1">
                <a:spLocks noRot="1" noChangeAspect="1" noMove="1" noResize="1" noEditPoints="1" noAdjustHandles="1" noChangeArrowheads="1" noChangeShapeType="1" noTextEdit="1"/>
              </p:cNvSpPr>
              <p:nvPr/>
            </p:nvSpPr>
            <p:spPr>
              <a:xfrm>
                <a:off x="971600" y="2601106"/>
                <a:ext cx="2033185" cy="307777"/>
              </a:xfrm>
              <a:prstGeom prst="rect">
                <a:avLst/>
              </a:prstGeom>
              <a:blipFill rotWithShape="0">
                <a:blip r:embed="rId2"/>
                <a:stretch>
                  <a:fillRect l="-4192" t="-24000" r="-4491" b="-52000"/>
                </a:stretch>
              </a:blipFill>
            </p:spPr>
            <p:txBody>
              <a:bodyPr/>
              <a:lstStyle/>
              <a:p>
                <a:r>
                  <a:rPr lang="zh-CN" altLang="en-US">
                    <a:noFill/>
                  </a:rPr>
                  <a:t> </a:t>
                </a:r>
              </a:p>
            </p:txBody>
          </p:sp>
        </mc:Fallback>
      </mc:AlternateContent>
      <p:sp>
        <p:nvSpPr>
          <p:cNvPr id="9" name="矩形 8"/>
          <p:cNvSpPr/>
          <p:nvPr/>
        </p:nvSpPr>
        <p:spPr>
          <a:xfrm>
            <a:off x="942256" y="4810073"/>
            <a:ext cx="6961112" cy="1477328"/>
          </a:xfrm>
          <a:prstGeom prst="rect">
            <a:avLst/>
          </a:prstGeom>
        </p:spPr>
        <p:txBody>
          <a:bodyPr wrap="square">
            <a:spAutoFit/>
          </a:bodyPr>
          <a:lstStyle/>
          <a:p>
            <a:pPr marL="0" lvl="1" eaLnBrk="1" hangingPunct="1">
              <a:lnSpc>
                <a:spcPct val="150000"/>
              </a:lnSpc>
            </a:pPr>
            <a:r>
              <a:rPr lang="zh-CN" altLang="en-US" sz="2000" b="1" dirty="0" smtClean="0">
                <a:solidFill>
                  <a:srgbClr val="0000FF"/>
                </a:solidFill>
                <a:latin typeface="微软雅黑" panose="020B0503020204020204" pitchFamily="34" charset="-122"/>
                <a:ea typeface="微软雅黑" panose="020B0503020204020204" pitchFamily="34" charset="-122"/>
              </a:rPr>
              <a:t>在基数</a:t>
            </a:r>
            <a:r>
              <a:rPr lang="en-US" altLang="zh-CN" sz="2000" b="1" dirty="0" smtClean="0">
                <a:solidFill>
                  <a:srgbClr val="0000FF"/>
                </a:solidFill>
                <a:latin typeface="微软雅黑" panose="020B0503020204020204" pitchFamily="34" charset="-122"/>
                <a:ea typeface="微软雅黑" panose="020B0503020204020204" pitchFamily="34" charset="-122"/>
              </a:rPr>
              <a:t>R</a:t>
            </a:r>
            <a:r>
              <a:rPr lang="zh-CN" altLang="en-US" sz="2000" b="1" dirty="0" smtClean="0">
                <a:solidFill>
                  <a:srgbClr val="0000FF"/>
                </a:solidFill>
                <a:latin typeface="微软雅黑" panose="020B0503020204020204" pitchFamily="34" charset="-122"/>
                <a:ea typeface="微软雅黑" panose="020B0503020204020204" pitchFamily="34" charset="-122"/>
              </a:rPr>
              <a:t>一定的情况下：</a:t>
            </a:r>
            <a:endParaRPr lang="en-US" altLang="zh-CN" sz="2000" b="1" dirty="0" smtClean="0">
              <a:solidFill>
                <a:srgbClr val="0000FF"/>
              </a:solidFill>
              <a:latin typeface="微软雅黑" panose="020B0503020204020204" pitchFamily="34" charset="-122"/>
              <a:ea typeface="微软雅黑" panose="020B0503020204020204" pitchFamily="34" charset="-122"/>
            </a:endParaRPr>
          </a:p>
          <a:p>
            <a:pPr marL="0" lvl="1" indent="-457200" eaLnBrk="1" hangingPunct="1">
              <a:lnSpc>
                <a:spcPct val="150000"/>
              </a:lnSpc>
              <a:buFont typeface="Wingdings" panose="05000000000000000000" pitchFamily="2" charset="2"/>
              <a:buChar char="Ø"/>
            </a:pPr>
            <a:r>
              <a:rPr lang="en-US" altLang="zh-CN" sz="2000" b="1" dirty="0" smtClean="0">
                <a:solidFill>
                  <a:srgbClr val="0000FF"/>
                </a:solidFill>
                <a:latin typeface="微软雅黑" panose="020B0503020204020204" pitchFamily="34" charset="-122"/>
                <a:ea typeface="微软雅黑" panose="020B0503020204020204" pitchFamily="34" charset="-122"/>
              </a:rPr>
              <a:t>M</a:t>
            </a:r>
            <a:r>
              <a:rPr lang="zh-CN" altLang="en-US" sz="2000" b="1" dirty="0" smtClean="0">
                <a:solidFill>
                  <a:srgbClr val="0000FF"/>
                </a:solidFill>
                <a:latin typeface="微软雅黑" panose="020B0503020204020204" pitchFamily="34" charset="-122"/>
                <a:ea typeface="微软雅黑" panose="020B0503020204020204" pitchFamily="34" charset="-122"/>
              </a:rPr>
              <a:t>的位数决定了数的表示精度</a:t>
            </a:r>
            <a:endParaRPr lang="en-US" altLang="zh-CN" sz="2000" b="1" dirty="0" smtClean="0">
              <a:solidFill>
                <a:srgbClr val="0000FF"/>
              </a:solidFill>
              <a:latin typeface="微软雅黑" panose="020B0503020204020204" pitchFamily="34" charset="-122"/>
              <a:ea typeface="微软雅黑" panose="020B0503020204020204" pitchFamily="34" charset="-122"/>
            </a:endParaRPr>
          </a:p>
          <a:p>
            <a:pPr marL="0" lvl="1" indent="-457200" eaLnBrk="1" hangingPunct="1">
              <a:lnSpc>
                <a:spcPct val="150000"/>
              </a:lnSpc>
              <a:buFont typeface="Wingdings" panose="05000000000000000000" pitchFamily="2" charset="2"/>
              <a:buChar char="Ø"/>
            </a:pPr>
            <a:r>
              <a:rPr lang="en-US" altLang="zh-CN" sz="2000" b="1" dirty="0" smtClean="0">
                <a:solidFill>
                  <a:srgbClr val="0000FF"/>
                </a:solidFill>
                <a:latin typeface="微软雅黑" panose="020B0503020204020204" pitchFamily="34" charset="-122"/>
                <a:ea typeface="微软雅黑" panose="020B0503020204020204" pitchFamily="34" charset="-122"/>
              </a:rPr>
              <a:t>E</a:t>
            </a:r>
            <a:r>
              <a:rPr lang="zh-CN" altLang="en-US" sz="2000" b="1" dirty="0" smtClean="0">
                <a:solidFill>
                  <a:srgbClr val="0000FF"/>
                </a:solidFill>
                <a:latin typeface="微软雅黑" panose="020B0503020204020204" pitchFamily="34" charset="-122"/>
                <a:ea typeface="微软雅黑" panose="020B0503020204020204" pitchFamily="34" charset="-122"/>
              </a:rPr>
              <a:t>的位数决定了数的表示范围，其值确定了小数点的位置。</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10223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数制和编码</a:t>
            </a:r>
          </a:p>
        </p:txBody>
      </p:sp>
      <p:sp>
        <p:nvSpPr>
          <p:cNvPr id="3" name="内容占位符 2"/>
          <p:cNvSpPr>
            <a:spLocks noGrp="1"/>
          </p:cNvSpPr>
          <p:nvPr>
            <p:ph idx="1"/>
          </p:nvPr>
        </p:nvSpPr>
        <p:spPr/>
        <p:txBody>
          <a:bodyPr/>
          <a:lstStyle/>
          <a:p>
            <a:pPr marL="0" indent="0">
              <a:buNone/>
            </a:pPr>
            <a:r>
              <a:rPr lang="en-US" altLang="zh-CN" dirty="0" smtClean="0"/>
              <a:t>2.1.3 </a:t>
            </a:r>
            <a:r>
              <a:rPr lang="zh-CN" altLang="en-US" dirty="0" smtClean="0"/>
              <a:t>定点与浮点表</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7" name="矩形 6"/>
          <p:cNvSpPr/>
          <p:nvPr/>
        </p:nvSpPr>
        <p:spPr>
          <a:xfrm>
            <a:off x="457200" y="1643896"/>
            <a:ext cx="7931224" cy="1369606"/>
          </a:xfrm>
          <a:prstGeom prst="rect">
            <a:avLst/>
          </a:prstGeom>
        </p:spPr>
        <p:txBody>
          <a:bodyPr wrap="square">
            <a:spAutoFit/>
          </a:bodyPr>
          <a:lstStyle/>
          <a:p>
            <a:pPr lvl="0" eaLnBrk="0" hangingPunct="0">
              <a:lnSpc>
                <a:spcPct val="115000"/>
              </a:lnSpc>
              <a:spcBef>
                <a:spcPct val="20000"/>
              </a:spcBef>
              <a:defRPr/>
            </a:pPr>
            <a:r>
              <a:rPr lang="en-US" altLang="zh-CN" sz="2000" b="1" kern="0" dirty="0" smtClean="0">
                <a:solidFill>
                  <a:srgbClr val="FF0000"/>
                </a:solidFill>
                <a:latin typeface="微软雅黑" panose="020B0503020204020204" pitchFamily="34" charset="-122"/>
                <a:ea typeface="微软雅黑" panose="020B0503020204020204" pitchFamily="34" charset="-122"/>
              </a:rPr>
              <a:t>3</a:t>
            </a:r>
            <a:r>
              <a:rPr lang="zh-CN" altLang="en-US" sz="2000" b="1" kern="0" dirty="0" smtClean="0">
                <a:solidFill>
                  <a:srgbClr val="FF0000"/>
                </a:solidFill>
                <a:latin typeface="微软雅黑" panose="020B0503020204020204" pitchFamily="34" charset="-122"/>
                <a:ea typeface="微软雅黑" panose="020B0503020204020204" pitchFamily="34" charset="-122"/>
              </a:rPr>
              <a:t>）浮点表示</a:t>
            </a:r>
            <a:endParaRPr lang="en-US" altLang="zh-CN" sz="2000" b="1" kern="0" dirty="0" smtClean="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kumimoji="1" lang="zh-CN" altLang="en-US" sz="2000" dirty="0" smtClean="0">
                <a:solidFill>
                  <a:srgbClr val="000000"/>
                </a:solidFill>
                <a:latin typeface="微软雅黑" panose="020B0503020204020204" pitchFamily="34" charset="-122"/>
                <a:ea typeface="微软雅黑" panose="020B0503020204020204" pitchFamily="34" charset="-122"/>
              </a:rPr>
              <a:t>对于一个任意二进制数，可表示成如下形式</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endParaRPr kumimoji="1" lang="en-US" altLang="zh-CN" sz="2000" dirty="0">
              <a:solidFill>
                <a:srgbClr val="00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8" name="文本框 7"/>
              <p:cNvSpPr txBox="1"/>
              <p:nvPr/>
            </p:nvSpPr>
            <p:spPr>
              <a:xfrm>
                <a:off x="971600" y="2601106"/>
                <a:ext cx="2033185" cy="307777"/>
              </a:xfrm>
              <a:prstGeom prst="rect">
                <a:avLst/>
              </a:prstGeom>
              <a:noFill/>
            </p:spPr>
            <p:txBody>
              <a:bodyPr wrap="none" lIns="0" tIns="0" rIns="0" bIns="0" rtlCol="0">
                <a:spAutoFit/>
              </a:bodyPr>
              <a:lstStyle/>
              <a:p>
                <a14:m>
                  <m:oMath xmlns:m="http://schemas.openxmlformats.org/officeDocument/2006/math">
                    <m:r>
                      <a:rPr lang="en-US" altLang="zh-CN" sz="2000" i="1" smtClean="0">
                        <a:latin typeface="Cambria Math" panose="02040503050406030204" pitchFamily="18" charset="0"/>
                      </a:rPr>
                      <m:t>𝑋</m:t>
                    </m:r>
                    <m:r>
                      <a:rPr lang="en-US" altLang="zh-CN" sz="2000" b="0" i="1" smtClean="0">
                        <a:latin typeface="Cambria Math" panose="02040503050406030204" pitchFamily="18" charset="0"/>
                      </a:rPr>
                      <m:t>=</m:t>
                    </m:r>
                  </m:oMath>
                </a14:m>
                <a:r>
                  <a:rPr lang="en-US" altLang="zh-CN" sz="2000" dirty="0" smtClean="0"/>
                  <a:t>(</a:t>
                </a:r>
                <a:r>
                  <a:rPr lang="en-US" altLang="zh-CN" sz="2000" i="1" dirty="0" smtClean="0"/>
                  <a:t>-</a:t>
                </a:r>
                <a:r>
                  <a:rPr lang="en-US" altLang="zh-CN" sz="2000" dirty="0" smtClean="0"/>
                  <a:t>1)</a:t>
                </a:r>
                <a:r>
                  <a:rPr lang="en-US" altLang="zh-CN" sz="2000" i="1" baseline="30000" dirty="0" smtClean="0"/>
                  <a:t>s </a:t>
                </a:r>
                <a:r>
                  <a:rPr lang="en-US" altLang="zh-CN" sz="2000" dirty="0" smtClean="0"/>
                  <a:t>X</a:t>
                </a:r>
                <a:r>
                  <a:rPr lang="en-US" altLang="zh-CN" sz="2000" i="1" dirty="0" smtClean="0"/>
                  <a:t> M </a:t>
                </a:r>
                <a:r>
                  <a:rPr lang="en-US" altLang="zh-CN" sz="2000" dirty="0" smtClean="0"/>
                  <a:t>X</a:t>
                </a:r>
                <a:r>
                  <a:rPr lang="en-US" altLang="zh-CN" sz="2000" i="1" dirty="0" smtClean="0"/>
                  <a:t> R</a:t>
                </a:r>
                <a:r>
                  <a:rPr lang="en-US" altLang="zh-CN" sz="2000" i="1" baseline="30000" dirty="0" smtClean="0"/>
                  <a:t>E</a:t>
                </a:r>
                <a:endParaRPr lang="zh-CN" altLang="en-US" sz="2000" i="1" baseline="30000" dirty="0"/>
              </a:p>
            </p:txBody>
          </p:sp>
        </mc:Choice>
        <mc:Fallback xmlns="">
          <p:sp>
            <p:nvSpPr>
              <p:cNvPr id="8" name="文本框 7"/>
              <p:cNvSpPr txBox="1">
                <a:spLocks noRot="1" noChangeAspect="1" noMove="1" noResize="1" noEditPoints="1" noAdjustHandles="1" noChangeArrowheads="1" noChangeShapeType="1" noTextEdit="1"/>
              </p:cNvSpPr>
              <p:nvPr/>
            </p:nvSpPr>
            <p:spPr>
              <a:xfrm>
                <a:off x="971600" y="2601106"/>
                <a:ext cx="2033185" cy="307777"/>
              </a:xfrm>
              <a:prstGeom prst="rect">
                <a:avLst/>
              </a:prstGeom>
              <a:blipFill rotWithShape="0">
                <a:blip r:embed="rId3"/>
                <a:stretch>
                  <a:fillRect l="-4192" t="-24000" r="-4491" b="-52000"/>
                </a:stretch>
              </a:blipFill>
            </p:spPr>
            <p:txBody>
              <a:bodyPr/>
              <a:lstStyle/>
              <a:p>
                <a:r>
                  <a:rPr lang="zh-CN" altLang="en-US">
                    <a:noFill/>
                  </a:rPr>
                  <a:t> </a:t>
                </a:r>
              </a:p>
            </p:txBody>
          </p:sp>
        </mc:Fallback>
      </mc:AlternateContent>
      <p:sp>
        <p:nvSpPr>
          <p:cNvPr id="9" name="矩形 8"/>
          <p:cNvSpPr/>
          <p:nvPr/>
        </p:nvSpPr>
        <p:spPr>
          <a:xfrm>
            <a:off x="827584" y="3047990"/>
            <a:ext cx="6961112" cy="1015663"/>
          </a:xfrm>
          <a:prstGeom prst="rect">
            <a:avLst/>
          </a:prstGeom>
        </p:spPr>
        <p:txBody>
          <a:bodyPr wrap="square">
            <a:spAutoFit/>
          </a:bodyPr>
          <a:lstStyle/>
          <a:p>
            <a:pPr marL="0" lvl="1" eaLnBrk="1" hangingPunct="1">
              <a:lnSpc>
                <a:spcPct val="150000"/>
              </a:lnSpc>
            </a:pPr>
            <a:r>
              <a:rPr lang="zh-CN" altLang="en-US" sz="2000" b="1" dirty="0" smtClean="0">
                <a:solidFill>
                  <a:srgbClr val="0000FF"/>
                </a:solidFill>
                <a:latin typeface="微软雅黑" panose="020B0503020204020204" pitchFamily="34" charset="-122"/>
                <a:ea typeface="微软雅黑" panose="020B0503020204020204" pitchFamily="34" charset="-122"/>
              </a:rPr>
              <a:t>浮点数</a:t>
            </a:r>
            <a:r>
              <a:rPr lang="en-US" altLang="zh-CN" sz="2000" b="1" dirty="0" smtClean="0">
                <a:solidFill>
                  <a:srgbClr val="0000FF"/>
                </a:solidFill>
                <a:latin typeface="微软雅黑" panose="020B0503020204020204" pitchFamily="34" charset="-122"/>
                <a:ea typeface="微软雅黑" panose="020B0503020204020204" pitchFamily="34" charset="-122"/>
              </a:rPr>
              <a:t>X</a:t>
            </a:r>
            <a:r>
              <a:rPr lang="zh-CN" altLang="en-US" sz="2000" b="1" dirty="0" smtClean="0">
                <a:solidFill>
                  <a:srgbClr val="0000FF"/>
                </a:solidFill>
                <a:latin typeface="微软雅黑" panose="020B0503020204020204" pitchFamily="34" charset="-122"/>
                <a:ea typeface="微软雅黑" panose="020B0503020204020204" pitchFamily="34" charset="-122"/>
              </a:rPr>
              <a:t>的绝对值的范围：</a:t>
            </a:r>
            <a:endParaRPr lang="en-US" altLang="zh-CN" sz="2000" b="1" dirty="0" smtClean="0">
              <a:solidFill>
                <a:srgbClr val="0000FF"/>
              </a:solidFill>
              <a:latin typeface="微软雅黑" panose="020B0503020204020204" pitchFamily="34" charset="-122"/>
              <a:ea typeface="微软雅黑" panose="020B0503020204020204" pitchFamily="34" charset="-122"/>
            </a:endParaRPr>
          </a:p>
          <a:p>
            <a:pPr marL="0" lvl="1" eaLnBrk="1" hangingPunct="1">
              <a:lnSpc>
                <a:spcPct val="150000"/>
              </a:lnSpc>
            </a:pPr>
            <a:endParaRPr lang="en-US" altLang="zh-CN" sz="2000" b="1" dirty="0" smtClean="0">
              <a:solidFill>
                <a:srgbClr val="0000FF"/>
              </a:solidFill>
              <a:latin typeface="微软雅黑" panose="020B0503020204020204" pitchFamily="34" charset="-122"/>
              <a:ea typeface="微软雅黑" panose="020B0503020204020204" pitchFamily="34" charset="-122"/>
            </a:endParaRPr>
          </a:p>
        </p:txBody>
      </p:sp>
      <p:graphicFrame>
        <p:nvGraphicFramePr>
          <p:cNvPr id="10" name="Object 21"/>
          <p:cNvGraphicFramePr>
            <a:graphicFrameLocks noChangeAspect="1"/>
          </p:cNvGraphicFramePr>
          <p:nvPr>
            <p:extLst>
              <p:ext uri="{D42A27DB-BD31-4B8C-83A1-F6EECF244321}">
                <p14:modId xmlns:p14="http://schemas.microsoft.com/office/powerpoint/2010/main" val="3267560395"/>
              </p:ext>
            </p:extLst>
          </p:nvPr>
        </p:nvGraphicFramePr>
        <p:xfrm>
          <a:off x="863181" y="3693765"/>
          <a:ext cx="6054725" cy="739775"/>
        </p:xfrm>
        <a:graphic>
          <a:graphicData uri="http://schemas.openxmlformats.org/presentationml/2006/ole">
            <mc:AlternateContent xmlns:mc="http://schemas.openxmlformats.org/markup-compatibility/2006">
              <mc:Choice xmlns:v="urn:schemas-microsoft-com:vml" Requires="v">
                <p:oleObj spid="_x0000_s3145" name="公式" r:id="rId4" imgW="2387520" imgH="291960" progId="Equation.3">
                  <p:embed/>
                </p:oleObj>
              </mc:Choice>
              <mc:Fallback>
                <p:oleObj name="公式" r:id="rId4" imgW="2387520" imgH="291960" progId="Equation.3">
                  <p:embed/>
                  <p:pic>
                    <p:nvPicPr>
                      <p:cNvPr id="0" name=""/>
                      <p:cNvPicPr>
                        <a:picLocks noChangeAspect="1" noChangeArrowheads="1"/>
                      </p:cNvPicPr>
                      <p:nvPr/>
                    </p:nvPicPr>
                    <p:blipFill>
                      <a:blip r:embed="rId5"/>
                      <a:srcRect/>
                      <a:stretch>
                        <a:fillRect/>
                      </a:stretch>
                    </p:blipFill>
                    <p:spPr bwMode="auto">
                      <a:xfrm>
                        <a:off x="863181" y="3693765"/>
                        <a:ext cx="6054725" cy="73977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436212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数制和编码</a:t>
            </a:r>
          </a:p>
        </p:txBody>
      </p:sp>
      <p:sp>
        <p:nvSpPr>
          <p:cNvPr id="3" name="内容占位符 2"/>
          <p:cNvSpPr>
            <a:spLocks noGrp="1"/>
          </p:cNvSpPr>
          <p:nvPr>
            <p:ph idx="1"/>
          </p:nvPr>
        </p:nvSpPr>
        <p:spPr/>
        <p:txBody>
          <a:bodyPr/>
          <a:lstStyle/>
          <a:p>
            <a:pPr marL="0" indent="0">
              <a:buNone/>
            </a:pPr>
            <a:r>
              <a:rPr lang="en-US" altLang="zh-CN" dirty="0" smtClean="0"/>
              <a:t>2.1.4 </a:t>
            </a:r>
            <a:r>
              <a:rPr lang="zh-CN" altLang="en-US" dirty="0" smtClean="0"/>
              <a:t>定点数的编码表示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19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12" name="矩形 11"/>
          <p:cNvSpPr/>
          <p:nvPr/>
        </p:nvSpPr>
        <p:spPr>
          <a:xfrm>
            <a:off x="457200" y="1643896"/>
            <a:ext cx="7931224" cy="2292935"/>
          </a:xfrm>
          <a:prstGeom prst="rect">
            <a:avLst/>
          </a:prstGeom>
        </p:spPr>
        <p:txBody>
          <a:bodyPr wrap="square">
            <a:spAutoFit/>
          </a:bodyPr>
          <a:lstStyle/>
          <a:p>
            <a:pPr lvl="0" eaLnBrk="0" hangingPunct="0">
              <a:lnSpc>
                <a:spcPct val="115000"/>
              </a:lnSpc>
              <a:spcBef>
                <a:spcPct val="20000"/>
              </a:spcBef>
              <a:defRPr/>
            </a:pPr>
            <a:r>
              <a:rPr lang="zh-CN" altLang="en-US" sz="2000" b="1" kern="0" dirty="0" smtClean="0">
                <a:solidFill>
                  <a:srgbClr val="FF0000"/>
                </a:solidFill>
                <a:latin typeface="微软雅黑" panose="020B0503020204020204" pitchFamily="34" charset="-122"/>
                <a:ea typeface="微软雅黑" panose="020B0503020204020204" pitchFamily="34" charset="-122"/>
              </a:rPr>
              <a:t>动机：</a:t>
            </a:r>
            <a:endParaRPr lang="en-US" altLang="zh-CN" sz="2000" b="1" kern="0" dirty="0" smtClean="0">
              <a:solidFill>
                <a:srgbClr val="FF0000"/>
              </a:solidFill>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Ø"/>
            </a:pPr>
            <a:r>
              <a:rPr kumimoji="1" lang="zh-CN" altLang="en-US" sz="2000" dirty="0" smtClean="0">
                <a:solidFill>
                  <a:srgbClr val="000000"/>
                </a:solidFill>
                <a:latin typeface="微软雅黑" panose="020B0503020204020204" pitchFamily="34" charset="-122"/>
                <a:ea typeface="微软雅黑" panose="020B0503020204020204" pitchFamily="34" charset="-122"/>
              </a:rPr>
              <a:t>解决正负号的表示问题</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ü"/>
            </a:pPr>
            <a:r>
              <a:rPr kumimoji="1" lang="en-US" altLang="zh-CN" sz="2000" dirty="0" smtClean="0">
                <a:solidFill>
                  <a:srgbClr val="000000"/>
                </a:solidFill>
                <a:latin typeface="微软雅黑" panose="020B0503020204020204" pitchFamily="34" charset="-122"/>
                <a:ea typeface="微软雅黑" panose="020B0503020204020204" pitchFamily="34" charset="-122"/>
              </a:rPr>
              <a:t>0</a:t>
            </a:r>
            <a:r>
              <a:rPr kumimoji="1" lang="zh-CN" altLang="en-US" sz="2000" dirty="0" smtClean="0">
                <a:solidFill>
                  <a:srgbClr val="000000"/>
                </a:solidFill>
                <a:latin typeface="微软雅黑" panose="020B0503020204020204" pitchFamily="34" charset="-122"/>
                <a:ea typeface="微软雅黑" panose="020B0503020204020204" pitchFamily="34" charset="-122"/>
              </a:rPr>
              <a:t>表示正号，</a:t>
            </a:r>
            <a:r>
              <a:rPr kumimoji="1" lang="en-US" altLang="zh-CN" sz="2000" dirty="0" smtClean="0">
                <a:solidFill>
                  <a:srgbClr val="000000"/>
                </a:solidFill>
                <a:latin typeface="微软雅黑" panose="020B0503020204020204" pitchFamily="34" charset="-122"/>
                <a:ea typeface="微软雅黑" panose="020B0503020204020204" pitchFamily="34" charset="-122"/>
              </a:rPr>
              <a:t>1</a:t>
            </a:r>
            <a:r>
              <a:rPr kumimoji="1" lang="zh-CN" altLang="en-US" sz="2000" dirty="0" smtClean="0">
                <a:solidFill>
                  <a:srgbClr val="000000"/>
                </a:solidFill>
                <a:latin typeface="微软雅黑" panose="020B0503020204020204" pitchFamily="34" charset="-122"/>
                <a:ea typeface="微软雅黑" panose="020B0503020204020204" pitchFamily="34" charset="-122"/>
              </a:rPr>
              <a:t>表示负号</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Ø"/>
            </a:pPr>
            <a:r>
              <a:rPr kumimoji="1" lang="zh-CN" altLang="en-US" sz="2000" dirty="0" smtClean="0">
                <a:solidFill>
                  <a:srgbClr val="000000"/>
                </a:solidFill>
                <a:latin typeface="微软雅黑" panose="020B0503020204020204" pitchFamily="34" charset="-122"/>
                <a:ea typeface="微软雅黑" panose="020B0503020204020204" pitchFamily="34" charset="-122"/>
              </a:rPr>
              <a:t>符号能否和数值部分一起参加运算</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ü"/>
            </a:pPr>
            <a:r>
              <a:rPr kumimoji="1" lang="zh-CN" altLang="en-US" sz="2000" dirty="0">
                <a:solidFill>
                  <a:srgbClr val="000000"/>
                </a:solidFill>
                <a:latin typeface="微软雅黑" panose="020B0503020204020204" pitchFamily="34" charset="-122"/>
                <a:ea typeface="微软雅黑" panose="020B0503020204020204" pitchFamily="34" charset="-122"/>
              </a:rPr>
              <a:t>原</a:t>
            </a:r>
            <a:r>
              <a:rPr kumimoji="1" lang="zh-CN" altLang="en-US" sz="2000" dirty="0" smtClean="0">
                <a:solidFill>
                  <a:srgbClr val="000000"/>
                </a:solidFill>
                <a:latin typeface="微软雅黑" panose="020B0503020204020204" pitchFamily="34" charset="-122"/>
                <a:ea typeface="微软雅黑" panose="020B0503020204020204" pitchFamily="34" charset="-122"/>
              </a:rPr>
              <a:t>码、反码、补码和移码</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p:txBody>
      </p:sp>
      <p:sp>
        <p:nvSpPr>
          <p:cNvPr id="13" name="矩形 12"/>
          <p:cNvSpPr/>
          <p:nvPr/>
        </p:nvSpPr>
        <p:spPr>
          <a:xfrm>
            <a:off x="827584" y="4055869"/>
            <a:ext cx="7560840" cy="1015663"/>
          </a:xfrm>
          <a:prstGeom prst="rect">
            <a:avLst/>
          </a:prstGeom>
        </p:spPr>
        <p:txBody>
          <a:bodyPr wrap="square">
            <a:spAutoFit/>
          </a:bodyPr>
          <a:lstStyle/>
          <a:p>
            <a:pPr marL="0" lvl="1" eaLnBrk="1" hangingPunct="1">
              <a:lnSpc>
                <a:spcPct val="150000"/>
              </a:lnSpc>
            </a:pPr>
            <a:r>
              <a:rPr lang="zh-CN" altLang="en-US" sz="2000" b="1" dirty="0" smtClean="0">
                <a:solidFill>
                  <a:srgbClr val="0000FF"/>
                </a:solidFill>
                <a:latin typeface="微软雅黑" panose="020B0503020204020204" pitchFamily="34" charset="-122"/>
                <a:ea typeface="微软雅黑" panose="020B0503020204020204" pitchFamily="34" charset="-122"/>
              </a:rPr>
              <a:t>任意一个浮点数可以用一个定点小数和定点整数表示，所以只需要考虑定点数的编码问题。</a:t>
            </a:r>
            <a:endParaRPr lang="en-US" altLang="zh-CN" sz="2000" b="1" dirty="0" smtClean="0">
              <a:solidFill>
                <a:srgbClr val="0000FF"/>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836185" y="5190570"/>
            <a:ext cx="5904656" cy="369332"/>
          </a:xfrm>
          <a:prstGeom prst="rect">
            <a:avLst/>
          </a:prstGeom>
          <a:noFill/>
        </p:spPr>
        <p:txBody>
          <a:bodyPr wrap="square" rtlCol="0">
            <a:spAutoFit/>
          </a:bodyPr>
          <a:lstStyle/>
          <a:p>
            <a:r>
              <a:rPr lang="en-US" altLang="zh-CN" i="1" dirty="0" smtClean="0">
                <a:latin typeface="微软雅黑" panose="020B0503020204020204" pitchFamily="34" charset="-122"/>
                <a:ea typeface="微软雅黑" panose="020B0503020204020204" pitchFamily="34" charset="-122"/>
              </a:rPr>
              <a:t>m</a:t>
            </a:r>
            <a:r>
              <a:rPr lang="zh-CN" altLang="en-US" dirty="0" smtClean="0">
                <a:latin typeface="微软雅黑" panose="020B0503020204020204" pitchFamily="34" charset="-122"/>
                <a:ea typeface="微软雅黑" panose="020B0503020204020204" pitchFamily="34" charset="-122"/>
              </a:rPr>
              <a:t>，</a:t>
            </a:r>
            <a:r>
              <a:rPr lang="en-US" altLang="zh-CN" i="1" dirty="0" smtClean="0">
                <a:latin typeface="微软雅黑" panose="020B0503020204020204" pitchFamily="34" charset="-122"/>
                <a:ea typeface="微软雅黑" panose="020B0503020204020204" pitchFamily="34" charset="-122"/>
              </a:rPr>
              <a:t>n</a:t>
            </a:r>
            <a:r>
              <a:rPr lang="zh-CN" altLang="en-US" dirty="0" smtClean="0">
                <a:latin typeface="微软雅黑" panose="020B0503020204020204" pitchFamily="34" charset="-122"/>
                <a:ea typeface="微软雅黑" panose="020B0503020204020204" pitchFamily="34" charset="-122"/>
              </a:rPr>
              <a:t>分别表示指数和尾数的位数，基数为</a:t>
            </a: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7532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7" name="Rectangle 3"/>
          <p:cNvSpPr>
            <a:spLocks noChangeArrowheads="1"/>
          </p:cNvSpPr>
          <p:nvPr/>
        </p:nvSpPr>
        <p:spPr bwMode="auto">
          <a:xfrm>
            <a:off x="477713" y="891430"/>
            <a:ext cx="4167187"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342900" marR="0" lvl="0" indent="-342900" defTabSz="914400" eaLnBrk="0" fontAlgn="auto" latinLnBrk="0" hangingPunct="0">
              <a:lnSpc>
                <a:spcPct val="100000"/>
              </a:lnSpc>
              <a:spcBef>
                <a:spcPct val="10000"/>
              </a:spcBef>
              <a:spcAft>
                <a:spcPts val="0"/>
              </a:spcAft>
              <a:buClrTx/>
              <a:buSzTx/>
              <a:buFontTx/>
              <a:buNone/>
              <a:tabLst/>
              <a:defRPr/>
            </a:pPr>
            <a:r>
              <a:rPr kumimoji="0" lang="en-US" altLang="zh-CN" sz="2200" b="1" i="0" u="none" strike="noStrike" kern="0" cap="none" spc="0" normalizeH="0" baseline="0" noProof="0" dirty="0" smtClean="0">
                <a:ln>
                  <a:noFill/>
                </a:ln>
                <a:solidFill>
                  <a:srgbClr val="333399"/>
                </a:solidFill>
                <a:effectLst/>
                <a:uLnTx/>
                <a:uFillTx/>
                <a:latin typeface="Arial" panose="020B0604020202020204" pitchFamily="34" charset="0"/>
                <a:ea typeface="宋体" panose="02010600030101010101" pitchFamily="2" charset="-122"/>
              </a:rPr>
              <a:t>/*---</a:t>
            </a:r>
            <a:r>
              <a:rPr kumimoji="0" lang="en-US" altLang="zh-CN" sz="2200" b="1" i="0" u="none" strike="noStrike" kern="0" cap="none" spc="0" normalizeH="0" baseline="0" noProof="0" dirty="0" err="1" smtClean="0">
                <a:ln>
                  <a:noFill/>
                </a:ln>
                <a:solidFill>
                  <a:srgbClr val="333399"/>
                </a:solidFill>
                <a:effectLst/>
                <a:uLnTx/>
                <a:uFillTx/>
                <a:latin typeface="Arial" panose="020B0604020202020204" pitchFamily="34" charset="0"/>
                <a:ea typeface="宋体" panose="02010600030101010101" pitchFamily="2" charset="-122"/>
              </a:rPr>
              <a:t>sum.c</a:t>
            </a:r>
            <a:r>
              <a:rPr kumimoji="0" lang="en-US" altLang="zh-CN" sz="2200" b="1" i="0" u="none" strike="noStrike" kern="0" cap="none" spc="0" normalizeH="0" baseline="0" noProof="0" dirty="0" smtClean="0">
                <a:ln>
                  <a:noFill/>
                </a:ln>
                <a:solidFill>
                  <a:srgbClr val="333399"/>
                </a:solidFill>
                <a:effectLst/>
                <a:uLnTx/>
                <a:uFillTx/>
                <a:latin typeface="Arial" panose="020B0604020202020204" pitchFamily="34" charset="0"/>
                <a:ea typeface="宋体" panose="02010600030101010101" pitchFamily="2" charset="-122"/>
              </a:rPr>
              <a:t>---*/</a:t>
            </a:r>
          </a:p>
          <a:p>
            <a:pPr marL="342900" marR="0" lvl="0" indent="-342900" defTabSz="914400" eaLnBrk="0" fontAlgn="auto" latinLnBrk="0" hangingPunct="0">
              <a:lnSpc>
                <a:spcPct val="115000"/>
              </a:lnSpc>
              <a:spcBef>
                <a:spcPct val="20000"/>
              </a:spcBef>
              <a:spcAft>
                <a:spcPts val="0"/>
              </a:spcAft>
              <a:buClrTx/>
              <a:buSzTx/>
              <a:buFontTx/>
              <a:buNone/>
              <a:tabLst/>
              <a:defRPr/>
            </a:pPr>
            <a:r>
              <a:rPr kumimoji="0" lang="en-US" altLang="zh-CN" sz="2200" b="1" i="0" u="none" strike="noStrike" kern="0" cap="none" spc="0" normalizeH="0" baseline="0" noProof="0" dirty="0" err="1" smtClean="0">
                <a:ln>
                  <a:noFill/>
                </a:ln>
                <a:solidFill>
                  <a:srgbClr val="000000"/>
                </a:solidFill>
                <a:effectLst/>
                <a:uLnTx/>
                <a:uFillTx/>
                <a:latin typeface="Arial" panose="020B0604020202020204" pitchFamily="34" charset="0"/>
                <a:ea typeface="宋体" panose="02010600030101010101" pitchFamily="2" charset="-122"/>
              </a:rPr>
              <a:t>int</a:t>
            </a:r>
            <a:r>
              <a:rPr kumimoji="0" lang="en-US" altLang="zh-CN" sz="22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 sum(</a:t>
            </a:r>
            <a:r>
              <a:rPr kumimoji="0" lang="en-US" altLang="zh-CN" sz="2200" b="1" i="0" u="none" strike="noStrike" kern="0" cap="none" spc="0" normalizeH="0" baseline="0" noProof="0" dirty="0" err="1" smtClean="0">
                <a:ln>
                  <a:noFill/>
                </a:ln>
                <a:solidFill>
                  <a:srgbClr val="000000"/>
                </a:solidFill>
                <a:effectLst/>
                <a:uLnTx/>
                <a:uFillTx/>
                <a:latin typeface="Arial" panose="020B0604020202020204" pitchFamily="34" charset="0"/>
                <a:ea typeface="宋体" panose="02010600030101010101" pitchFamily="2" charset="-122"/>
              </a:rPr>
              <a:t>int</a:t>
            </a:r>
            <a:r>
              <a:rPr kumimoji="0" lang="en-US" altLang="zh-CN" sz="22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 a[ ], unsigned </a:t>
            </a:r>
            <a:r>
              <a:rPr kumimoji="0" lang="en-US" altLang="zh-CN" sz="2200" b="1" i="0" u="none" strike="noStrike" kern="0" cap="none" spc="0" normalizeH="0" baseline="0" noProof="0" dirty="0" err="1" smtClean="0">
                <a:ln>
                  <a:noFill/>
                </a:ln>
                <a:solidFill>
                  <a:srgbClr val="000000"/>
                </a:solidFill>
                <a:effectLst/>
                <a:uLnTx/>
                <a:uFillTx/>
                <a:latin typeface="Arial" panose="020B0604020202020204" pitchFamily="34" charset="0"/>
                <a:ea typeface="宋体" panose="02010600030101010101" pitchFamily="2" charset="-122"/>
              </a:rPr>
              <a:t>len</a:t>
            </a:r>
            <a:r>
              <a:rPr kumimoji="0" lang="en-US" altLang="zh-CN" sz="22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a:t>
            </a:r>
          </a:p>
          <a:p>
            <a:pPr marL="342900" marR="0" lvl="0" indent="-342900" defTabSz="914400" eaLnBrk="0" fontAlgn="auto" latinLnBrk="0" hangingPunct="0">
              <a:lnSpc>
                <a:spcPct val="100000"/>
              </a:lnSpc>
              <a:spcBef>
                <a:spcPct val="0"/>
              </a:spcBef>
              <a:spcAft>
                <a:spcPts val="0"/>
              </a:spcAft>
              <a:buClrTx/>
              <a:buSzTx/>
              <a:buFontTx/>
              <a:buNone/>
              <a:tabLst/>
              <a:defRPr/>
            </a:pPr>
            <a:r>
              <a:rPr kumimoji="0" lang="en-US" altLang="zh-CN" sz="22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a:t>
            </a:r>
          </a:p>
          <a:p>
            <a:pPr marL="342900" marR="0" lvl="0" indent="-342900" defTabSz="914400" eaLnBrk="0" fontAlgn="auto" latinLnBrk="0" hangingPunct="0">
              <a:lnSpc>
                <a:spcPct val="100000"/>
              </a:lnSpc>
              <a:spcBef>
                <a:spcPct val="0"/>
              </a:spcBef>
              <a:spcAft>
                <a:spcPts val="0"/>
              </a:spcAft>
              <a:buClrTx/>
              <a:buSzTx/>
              <a:buFontTx/>
              <a:buNone/>
              <a:tabLst/>
              <a:defRPr/>
            </a:pPr>
            <a:r>
              <a:rPr kumimoji="0" lang="en-US" altLang="zh-CN" sz="22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	</a:t>
            </a:r>
            <a:r>
              <a:rPr kumimoji="0" lang="en-US" altLang="zh-CN" sz="2200" b="1" i="0" u="none" strike="noStrike" kern="0" cap="none" spc="0" normalizeH="0" baseline="0" noProof="0" dirty="0" err="1" smtClean="0">
                <a:ln>
                  <a:noFill/>
                </a:ln>
                <a:solidFill>
                  <a:srgbClr val="000000"/>
                </a:solidFill>
                <a:effectLst/>
                <a:uLnTx/>
                <a:uFillTx/>
                <a:latin typeface="Arial" panose="020B0604020202020204" pitchFamily="34" charset="0"/>
                <a:ea typeface="宋体" panose="02010600030101010101" pitchFamily="2" charset="-122"/>
              </a:rPr>
              <a:t>int</a:t>
            </a:r>
            <a:r>
              <a:rPr kumimoji="0" lang="en-US" altLang="zh-CN" sz="22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 	</a:t>
            </a:r>
            <a:r>
              <a:rPr kumimoji="0" lang="en-US" altLang="zh-CN" sz="2200" b="1" i="0" u="none" strike="noStrike" kern="0" cap="none" spc="0" normalizeH="0" baseline="0" noProof="0" dirty="0" err="1" smtClean="0">
                <a:ln>
                  <a:noFill/>
                </a:ln>
                <a:solidFill>
                  <a:srgbClr val="000000"/>
                </a:solidFill>
                <a:effectLst/>
                <a:uLnTx/>
                <a:uFillTx/>
                <a:latin typeface="Arial" panose="020B0604020202020204" pitchFamily="34" charset="0"/>
                <a:ea typeface="宋体" panose="02010600030101010101" pitchFamily="2" charset="-122"/>
              </a:rPr>
              <a:t>i</a:t>
            </a:r>
            <a:r>
              <a:rPr kumimoji="0" lang="zh-CN" altLang="en-US" sz="22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a:t>
            </a:r>
            <a:r>
              <a:rPr kumimoji="0" lang="en-US" altLang="zh-CN" sz="22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sum = 0;</a:t>
            </a:r>
          </a:p>
          <a:p>
            <a:pPr marL="342900" marR="0" lvl="0" indent="-342900" defTabSz="914400" eaLnBrk="0" fontAlgn="auto" latinLnBrk="0" hangingPunct="0">
              <a:lnSpc>
                <a:spcPct val="100000"/>
              </a:lnSpc>
              <a:spcBef>
                <a:spcPct val="0"/>
              </a:spcBef>
              <a:spcAft>
                <a:spcPts val="0"/>
              </a:spcAft>
              <a:buClrTx/>
              <a:buSzTx/>
              <a:buFontTx/>
              <a:buNone/>
              <a:tabLst/>
              <a:defRPr/>
            </a:pPr>
            <a:r>
              <a:rPr kumimoji="0" lang="en-US" altLang="zh-CN" sz="22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	for	(</a:t>
            </a:r>
            <a:r>
              <a:rPr kumimoji="0" lang="en-US" altLang="zh-CN" sz="2200" b="1" i="0" u="none" strike="noStrike" kern="0" cap="none" spc="0" normalizeH="0" baseline="0" noProof="0" dirty="0" err="1" smtClean="0">
                <a:ln>
                  <a:noFill/>
                </a:ln>
                <a:solidFill>
                  <a:srgbClr val="000000"/>
                </a:solidFill>
                <a:effectLst/>
                <a:uLnTx/>
                <a:uFillTx/>
                <a:latin typeface="Arial" panose="020B0604020202020204" pitchFamily="34" charset="0"/>
                <a:ea typeface="宋体" panose="02010600030101010101" pitchFamily="2" charset="-122"/>
              </a:rPr>
              <a:t>i</a:t>
            </a:r>
            <a:r>
              <a:rPr kumimoji="0" lang="en-US" altLang="zh-CN" sz="22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 = 0; </a:t>
            </a:r>
            <a:r>
              <a:rPr kumimoji="0" lang="en-US" altLang="zh-CN" sz="2200" b="1" i="0" u="none" strike="noStrike" kern="0" cap="none" spc="0" normalizeH="0" baseline="0" noProof="0" dirty="0" err="1" smtClean="0">
                <a:ln>
                  <a:noFill/>
                </a:ln>
                <a:solidFill>
                  <a:srgbClr val="000000"/>
                </a:solidFill>
                <a:effectLst/>
                <a:uLnTx/>
                <a:uFillTx/>
                <a:latin typeface="Arial" panose="020B0604020202020204" pitchFamily="34" charset="0"/>
                <a:ea typeface="宋体" panose="02010600030101010101" pitchFamily="2" charset="-122"/>
              </a:rPr>
              <a:t>i</a:t>
            </a:r>
            <a:r>
              <a:rPr kumimoji="0" lang="en-US" altLang="zh-CN" sz="22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 &lt;= </a:t>
            </a:r>
            <a:r>
              <a:rPr kumimoji="0" lang="en-US" altLang="zh-CN" sz="2200" b="1" i="0" u="none" strike="noStrike" kern="0" cap="none" spc="0" normalizeH="0" baseline="0" noProof="0" dirty="0" err="1" smtClean="0">
                <a:ln>
                  <a:noFill/>
                </a:ln>
                <a:solidFill>
                  <a:srgbClr val="000000"/>
                </a:solidFill>
                <a:effectLst/>
                <a:uLnTx/>
                <a:uFillTx/>
                <a:latin typeface="Arial" panose="020B0604020202020204" pitchFamily="34" charset="0"/>
                <a:ea typeface="宋体" panose="02010600030101010101" pitchFamily="2" charset="-122"/>
              </a:rPr>
              <a:t>len</a:t>
            </a:r>
            <a:r>
              <a:rPr kumimoji="0" lang="en-US" altLang="zh-CN" sz="22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–1; </a:t>
            </a:r>
            <a:r>
              <a:rPr kumimoji="0" lang="en-US" altLang="zh-CN" sz="2200" b="1" i="0" u="none" strike="noStrike" kern="0" cap="none" spc="0" normalizeH="0" baseline="0" noProof="0" dirty="0" err="1" smtClean="0">
                <a:ln>
                  <a:noFill/>
                </a:ln>
                <a:solidFill>
                  <a:srgbClr val="000000"/>
                </a:solidFill>
                <a:effectLst/>
                <a:uLnTx/>
                <a:uFillTx/>
                <a:latin typeface="Arial" panose="020B0604020202020204" pitchFamily="34" charset="0"/>
                <a:ea typeface="宋体" panose="02010600030101010101" pitchFamily="2" charset="-122"/>
              </a:rPr>
              <a:t>i</a:t>
            </a:r>
            <a:r>
              <a:rPr kumimoji="0" lang="en-US" altLang="zh-CN" sz="22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a:t>
            </a:r>
          </a:p>
          <a:p>
            <a:pPr marL="342900" marR="0" lvl="0" indent="-342900" defTabSz="914400" eaLnBrk="0" fontAlgn="auto" latinLnBrk="0" hangingPunct="0">
              <a:lnSpc>
                <a:spcPct val="100000"/>
              </a:lnSpc>
              <a:spcBef>
                <a:spcPct val="0"/>
              </a:spcBef>
              <a:spcAft>
                <a:spcPts val="0"/>
              </a:spcAft>
              <a:buClrTx/>
              <a:buSzTx/>
              <a:buFontTx/>
              <a:buNone/>
              <a:tabLst/>
              <a:defRPr/>
            </a:pPr>
            <a:r>
              <a:rPr kumimoji="0" lang="en-US" altLang="zh-CN" sz="22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      	sum += a[</a:t>
            </a:r>
            <a:r>
              <a:rPr kumimoji="0" lang="en-US" altLang="zh-CN" sz="2200" b="1" i="0" u="none" strike="noStrike" kern="0" cap="none" spc="0" normalizeH="0" baseline="0" noProof="0" dirty="0" err="1" smtClean="0">
                <a:ln>
                  <a:noFill/>
                </a:ln>
                <a:solidFill>
                  <a:srgbClr val="000000"/>
                </a:solidFill>
                <a:effectLst/>
                <a:uLnTx/>
                <a:uFillTx/>
                <a:latin typeface="Arial" panose="020B0604020202020204" pitchFamily="34" charset="0"/>
                <a:ea typeface="宋体" panose="02010600030101010101" pitchFamily="2" charset="-122"/>
              </a:rPr>
              <a:t>i</a:t>
            </a:r>
            <a:r>
              <a:rPr kumimoji="0" lang="en-US" altLang="zh-CN" sz="22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a:t>
            </a:r>
          </a:p>
          <a:p>
            <a:pPr marL="342900" marR="0" lvl="0" indent="-342900" defTabSz="914400" eaLnBrk="0" fontAlgn="auto" latinLnBrk="0" hangingPunct="0">
              <a:lnSpc>
                <a:spcPct val="100000"/>
              </a:lnSpc>
              <a:spcBef>
                <a:spcPct val="0"/>
              </a:spcBef>
              <a:spcAft>
                <a:spcPts val="0"/>
              </a:spcAft>
              <a:buClrTx/>
              <a:buSzTx/>
              <a:buFontTx/>
              <a:buNone/>
              <a:tabLst/>
              <a:defRPr/>
            </a:pPr>
            <a:r>
              <a:rPr kumimoji="0" lang="en-US" altLang="zh-CN" sz="22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	return sum;</a:t>
            </a:r>
          </a:p>
          <a:p>
            <a:pPr marL="342900" marR="0" lvl="0" indent="-342900" defTabSz="914400" eaLnBrk="0" fontAlgn="auto" latinLnBrk="0" hangingPunct="0">
              <a:lnSpc>
                <a:spcPct val="100000"/>
              </a:lnSpc>
              <a:spcBef>
                <a:spcPct val="0"/>
              </a:spcBef>
              <a:spcAft>
                <a:spcPts val="0"/>
              </a:spcAft>
              <a:buClrTx/>
              <a:buSzTx/>
              <a:buFontTx/>
              <a:buNone/>
              <a:tabLst/>
              <a:defRPr/>
            </a:pPr>
            <a:r>
              <a:rPr kumimoji="0" lang="en-US" altLang="zh-CN" sz="22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a:t>
            </a:r>
            <a:endParaRPr kumimoji="0" lang="zh-CN" altLang="en-US" sz="22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8" name="Rectangle 4"/>
          <p:cNvSpPr>
            <a:spLocks noChangeArrowheads="1"/>
          </p:cNvSpPr>
          <p:nvPr/>
        </p:nvSpPr>
        <p:spPr bwMode="auto">
          <a:xfrm>
            <a:off x="504700" y="3906093"/>
            <a:ext cx="3376613"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342900" marR="0" lvl="0" indent="-342900" defTabSz="914400" eaLnBrk="0" fontAlgn="auto" latinLnBrk="0" hangingPunct="0">
              <a:lnSpc>
                <a:spcPct val="100000"/>
              </a:lnSpc>
              <a:spcBef>
                <a:spcPct val="10000"/>
              </a:spcBef>
              <a:spcAft>
                <a:spcPts val="0"/>
              </a:spcAft>
              <a:buClrTx/>
              <a:buSzTx/>
              <a:buFontTx/>
              <a:buNone/>
              <a:tabLst/>
              <a:defRPr/>
            </a:pPr>
            <a:r>
              <a:rPr kumimoji="0" lang="en-US" altLang="zh-CN" sz="2200" b="1" i="0" u="none" strike="noStrike" kern="0" cap="none" spc="0" normalizeH="0" baseline="0" noProof="0" smtClean="0">
                <a:ln>
                  <a:noFill/>
                </a:ln>
                <a:solidFill>
                  <a:srgbClr val="333399"/>
                </a:solidFill>
                <a:effectLst/>
                <a:uLnTx/>
                <a:uFillTx/>
                <a:latin typeface="Arial" panose="020B0604020202020204" pitchFamily="34" charset="0"/>
                <a:ea typeface="宋体" panose="02010600030101010101" pitchFamily="2" charset="-122"/>
              </a:rPr>
              <a:t>/*---main.c---*/</a:t>
            </a:r>
          </a:p>
          <a:p>
            <a:pPr marL="342900" marR="0" lvl="0" indent="-342900" defTabSz="914400" eaLnBrk="0" fontAlgn="auto" latinLnBrk="0" hangingPunct="0">
              <a:lnSpc>
                <a:spcPct val="100000"/>
              </a:lnSpc>
              <a:spcBef>
                <a:spcPct val="10000"/>
              </a:spcBef>
              <a:spcAft>
                <a:spcPts val="0"/>
              </a:spcAft>
              <a:buClrTx/>
              <a:buSzTx/>
              <a:buFontTx/>
              <a:buNone/>
              <a:tabLst/>
              <a:defRPr/>
            </a:pPr>
            <a:r>
              <a:rPr kumimoji="0" lang="en-US" altLang="zh-CN" sz="22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int main()</a:t>
            </a:r>
            <a:endParaRPr kumimoji="0" lang="zh-CN" altLang="en-US" sz="22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a:p>
            <a:pPr marL="342900" marR="0" lvl="0" indent="-342900" defTabSz="914400" eaLnBrk="0" fontAlgn="auto" latinLnBrk="0" hangingPunct="0">
              <a:lnSpc>
                <a:spcPct val="100000"/>
              </a:lnSpc>
              <a:spcBef>
                <a:spcPct val="0"/>
              </a:spcBef>
              <a:spcAft>
                <a:spcPts val="0"/>
              </a:spcAft>
              <a:buClrTx/>
              <a:buSzTx/>
              <a:buFontTx/>
              <a:buNone/>
              <a:tabLst/>
              <a:defRPr/>
            </a:pPr>
            <a:r>
              <a:rPr kumimoji="0" lang="en-US" altLang="zh-CN" sz="22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a:t>
            </a:r>
          </a:p>
          <a:p>
            <a:pPr marL="342900" marR="0" lvl="0" indent="-342900" defTabSz="914400" eaLnBrk="0" fontAlgn="auto" latinLnBrk="0" hangingPunct="0">
              <a:lnSpc>
                <a:spcPct val="100000"/>
              </a:lnSpc>
              <a:spcBef>
                <a:spcPct val="0"/>
              </a:spcBef>
              <a:spcAft>
                <a:spcPts val="0"/>
              </a:spcAft>
              <a:buClrTx/>
              <a:buSzTx/>
              <a:buFontTx/>
              <a:buNone/>
              <a:tabLst/>
              <a:defRPr/>
            </a:pPr>
            <a:r>
              <a:rPr kumimoji="0" lang="en-US" altLang="zh-CN" sz="22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	int 	a[1]={100};</a:t>
            </a:r>
          </a:p>
          <a:p>
            <a:pPr marL="342900" marR="0" lvl="0" indent="-342900" defTabSz="914400" eaLnBrk="0" fontAlgn="auto" latinLnBrk="0" hangingPunct="0">
              <a:lnSpc>
                <a:spcPct val="100000"/>
              </a:lnSpc>
              <a:spcBef>
                <a:spcPct val="0"/>
              </a:spcBef>
              <a:spcAft>
                <a:spcPts val="0"/>
              </a:spcAft>
              <a:buClrTx/>
              <a:buSzTx/>
              <a:buFontTx/>
              <a:buNone/>
              <a:tabLst/>
              <a:defRPr/>
            </a:pPr>
            <a:r>
              <a:rPr kumimoji="0" lang="en-US" altLang="zh-CN" sz="22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	int   sum; sum=sum(a,0);</a:t>
            </a:r>
          </a:p>
          <a:p>
            <a:pPr marL="342900" marR="0" lvl="0" indent="-342900" defTabSz="914400" eaLnBrk="0" fontAlgn="auto" latinLnBrk="0" hangingPunct="0">
              <a:lnSpc>
                <a:spcPct val="100000"/>
              </a:lnSpc>
              <a:spcBef>
                <a:spcPct val="0"/>
              </a:spcBef>
              <a:spcAft>
                <a:spcPts val="0"/>
              </a:spcAft>
              <a:buClrTx/>
              <a:buSzTx/>
              <a:buFontTx/>
              <a:buNone/>
              <a:tabLst/>
              <a:defRPr/>
            </a:pPr>
            <a:r>
              <a:rPr kumimoji="0" lang="en-US" altLang="zh-CN" sz="22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    printf(“%d”,sum);</a:t>
            </a:r>
          </a:p>
          <a:p>
            <a:pPr marL="342900" marR="0" lvl="0" indent="-342900" defTabSz="914400" eaLnBrk="0" fontAlgn="auto" latinLnBrk="0" hangingPunct="0">
              <a:lnSpc>
                <a:spcPct val="100000"/>
              </a:lnSpc>
              <a:spcBef>
                <a:spcPct val="0"/>
              </a:spcBef>
              <a:spcAft>
                <a:spcPts val="0"/>
              </a:spcAft>
              <a:buClrTx/>
              <a:buSzTx/>
              <a:buFontTx/>
              <a:buNone/>
              <a:tabLst/>
              <a:defRPr/>
            </a:pPr>
            <a:r>
              <a:rPr kumimoji="0" lang="en-US" altLang="zh-CN" sz="22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a:t>
            </a:r>
            <a:endParaRPr kumimoji="0" lang="zh-CN" altLang="en-US" sz="22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nvGrpSpPr>
          <p:cNvPr id="9" name="Group 5"/>
          <p:cNvGrpSpPr>
            <a:grpSpLocks/>
          </p:cNvGrpSpPr>
          <p:nvPr/>
        </p:nvGrpSpPr>
        <p:grpSpPr bwMode="auto">
          <a:xfrm>
            <a:off x="2304925" y="891430"/>
            <a:ext cx="5310188" cy="4454525"/>
            <a:chOff x="1264" y="516"/>
            <a:chExt cx="3345" cy="2806"/>
          </a:xfrm>
        </p:grpSpPr>
        <p:sp>
          <p:nvSpPr>
            <p:cNvPr id="10" name="Line 6"/>
            <p:cNvSpPr>
              <a:spLocks noChangeShapeType="1"/>
            </p:cNvSpPr>
            <p:nvPr/>
          </p:nvSpPr>
          <p:spPr bwMode="auto">
            <a:xfrm>
              <a:off x="1264" y="3294"/>
              <a:ext cx="312"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mtClean="0">
                <a:solidFill>
                  <a:srgbClr val="000000"/>
                </a:solidFill>
                <a:latin typeface="Arial" panose="020B0604020202020204" pitchFamily="34" charset="0"/>
                <a:ea typeface="宋体" panose="02010600030101010101" pitchFamily="2" charset="-122"/>
              </a:endParaRPr>
            </a:p>
          </p:txBody>
        </p:sp>
        <p:sp>
          <p:nvSpPr>
            <p:cNvPr id="11" name="Line 7"/>
            <p:cNvSpPr>
              <a:spLocks noChangeShapeType="1"/>
            </p:cNvSpPr>
            <p:nvPr/>
          </p:nvSpPr>
          <p:spPr bwMode="auto">
            <a:xfrm flipV="1">
              <a:off x="1576" y="686"/>
              <a:ext cx="1786" cy="2636"/>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mtClean="0">
                <a:solidFill>
                  <a:srgbClr val="000000"/>
                </a:solidFill>
                <a:latin typeface="Arial" panose="020B0604020202020204" pitchFamily="34" charset="0"/>
                <a:ea typeface="宋体" panose="02010600030101010101" pitchFamily="2" charset="-122"/>
              </a:endParaRPr>
            </a:p>
          </p:txBody>
        </p:sp>
        <p:sp>
          <p:nvSpPr>
            <p:cNvPr id="12" name="Text Box 8"/>
            <p:cNvSpPr txBox="1">
              <a:spLocks noChangeArrowheads="1"/>
            </p:cNvSpPr>
            <p:nvPr/>
          </p:nvSpPr>
          <p:spPr bwMode="auto">
            <a:xfrm>
              <a:off x="3334" y="516"/>
              <a:ext cx="127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2000" smtClean="0">
                  <a:solidFill>
                    <a:srgbClr val="FF0000"/>
                  </a:solidFill>
                  <a:ea typeface="微软雅黑" panose="020B0503020204020204" pitchFamily="34" charset="-122"/>
                </a:rPr>
                <a:t>数据的表示</a:t>
              </a:r>
            </a:p>
          </p:txBody>
        </p:sp>
      </p:grpSp>
      <p:grpSp>
        <p:nvGrpSpPr>
          <p:cNvPr id="13" name="Group 9"/>
          <p:cNvGrpSpPr>
            <a:grpSpLocks/>
          </p:cNvGrpSpPr>
          <p:nvPr/>
        </p:nvGrpSpPr>
        <p:grpSpPr bwMode="auto">
          <a:xfrm>
            <a:off x="1449263" y="1296243"/>
            <a:ext cx="6165850" cy="1755775"/>
            <a:chOff x="725" y="771"/>
            <a:chExt cx="3884" cy="1106"/>
          </a:xfrm>
        </p:grpSpPr>
        <p:sp>
          <p:nvSpPr>
            <p:cNvPr id="14" name="Line 10"/>
            <p:cNvSpPr>
              <a:spLocks noChangeShapeType="1"/>
            </p:cNvSpPr>
            <p:nvPr/>
          </p:nvSpPr>
          <p:spPr bwMode="auto">
            <a:xfrm>
              <a:off x="725" y="1877"/>
              <a:ext cx="993" cy="0"/>
            </a:xfrm>
            <a:prstGeom prst="line">
              <a:avLst/>
            </a:prstGeom>
            <a:noFill/>
            <a:ln w="3810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mtClean="0">
                <a:solidFill>
                  <a:srgbClr val="000000"/>
                </a:solidFill>
                <a:latin typeface="Arial" panose="020B0604020202020204" pitchFamily="34" charset="0"/>
                <a:ea typeface="宋体" panose="02010600030101010101" pitchFamily="2" charset="-122"/>
              </a:endParaRPr>
            </a:p>
          </p:txBody>
        </p:sp>
        <p:sp>
          <p:nvSpPr>
            <p:cNvPr id="15" name="Line 11"/>
            <p:cNvSpPr>
              <a:spLocks noChangeShapeType="1"/>
            </p:cNvSpPr>
            <p:nvPr/>
          </p:nvSpPr>
          <p:spPr bwMode="auto">
            <a:xfrm flipV="1">
              <a:off x="1718" y="941"/>
              <a:ext cx="1644" cy="936"/>
            </a:xfrm>
            <a:prstGeom prst="line">
              <a:avLst/>
            </a:prstGeom>
            <a:noFill/>
            <a:ln w="9525">
              <a:solidFill>
                <a:srgbClr val="00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mtClean="0">
                <a:solidFill>
                  <a:srgbClr val="000000"/>
                </a:solidFill>
                <a:latin typeface="Arial" panose="020B0604020202020204" pitchFamily="34" charset="0"/>
                <a:ea typeface="宋体" panose="02010600030101010101" pitchFamily="2" charset="-122"/>
              </a:endParaRPr>
            </a:p>
          </p:txBody>
        </p:sp>
        <p:sp>
          <p:nvSpPr>
            <p:cNvPr id="16" name="Text Box 12"/>
            <p:cNvSpPr txBox="1">
              <a:spLocks noChangeArrowheads="1"/>
            </p:cNvSpPr>
            <p:nvPr/>
          </p:nvSpPr>
          <p:spPr bwMode="auto">
            <a:xfrm>
              <a:off x="3334" y="771"/>
              <a:ext cx="127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2000" smtClean="0">
                  <a:solidFill>
                    <a:srgbClr val="0066CC"/>
                  </a:solidFill>
                  <a:ea typeface="微软雅黑" panose="020B0503020204020204" pitchFamily="34" charset="-122"/>
                </a:rPr>
                <a:t>数据的运算</a:t>
              </a:r>
            </a:p>
          </p:txBody>
        </p:sp>
      </p:grpSp>
      <p:sp>
        <p:nvSpPr>
          <p:cNvPr id="17" name="Text Box 13"/>
          <p:cNvSpPr txBox="1">
            <a:spLocks noChangeArrowheads="1"/>
          </p:cNvSpPr>
          <p:nvPr/>
        </p:nvSpPr>
        <p:spPr bwMode="auto">
          <a:xfrm>
            <a:off x="4914775" y="2961530"/>
            <a:ext cx="4049713" cy="227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2200" dirty="0" smtClean="0">
                <a:solidFill>
                  <a:srgbClr val="000000"/>
                </a:solidFill>
                <a:ea typeface="微软雅黑" panose="020B0503020204020204" pitchFamily="34" charset="-122"/>
              </a:rPr>
              <a:t>如果程序处理的是图像、视频、声音、文字等数据，那么，</a:t>
            </a:r>
          </a:p>
          <a:p>
            <a:pPr>
              <a:lnSpc>
                <a:spcPct val="100000"/>
              </a:lnSpc>
              <a:spcBef>
                <a:spcPct val="50000"/>
              </a:spcBef>
              <a:buFontTx/>
              <a:buNone/>
            </a:pPr>
            <a:r>
              <a:rPr lang="zh-CN" altLang="en-US" sz="2200" dirty="0" smtClean="0">
                <a:solidFill>
                  <a:srgbClr val="009242"/>
                </a:solidFill>
                <a:ea typeface="微软雅黑" panose="020B0503020204020204" pitchFamily="34" charset="-122"/>
              </a:rPr>
              <a:t>（</a:t>
            </a:r>
            <a:r>
              <a:rPr lang="en-US" altLang="zh-CN" sz="2200" dirty="0" smtClean="0">
                <a:solidFill>
                  <a:srgbClr val="009242"/>
                </a:solidFill>
                <a:ea typeface="微软雅黑" panose="020B0503020204020204" pitchFamily="34" charset="-122"/>
              </a:rPr>
              <a:t>1</a:t>
            </a:r>
            <a:r>
              <a:rPr lang="zh-CN" altLang="en-US" sz="2200" dirty="0" smtClean="0">
                <a:solidFill>
                  <a:srgbClr val="009242"/>
                </a:solidFill>
                <a:ea typeface="微软雅黑" panose="020B0503020204020204" pitchFamily="34" charset="-122"/>
              </a:rPr>
              <a:t>）如何获得这些数据？</a:t>
            </a:r>
          </a:p>
          <a:p>
            <a:pPr>
              <a:lnSpc>
                <a:spcPct val="100000"/>
              </a:lnSpc>
              <a:spcBef>
                <a:spcPct val="50000"/>
              </a:spcBef>
              <a:buFontTx/>
              <a:buNone/>
            </a:pPr>
            <a:r>
              <a:rPr lang="zh-CN" altLang="en-US" sz="2200" dirty="0" smtClean="0">
                <a:solidFill>
                  <a:srgbClr val="FF0000"/>
                </a:solidFill>
                <a:ea typeface="微软雅黑" panose="020B0503020204020204" pitchFamily="34" charset="-122"/>
              </a:rPr>
              <a:t>（</a:t>
            </a:r>
            <a:r>
              <a:rPr lang="en-US" altLang="zh-CN" sz="2200" dirty="0" smtClean="0">
                <a:solidFill>
                  <a:srgbClr val="FF0000"/>
                </a:solidFill>
                <a:ea typeface="微软雅黑" panose="020B0503020204020204" pitchFamily="34" charset="-122"/>
              </a:rPr>
              <a:t>2</a:t>
            </a:r>
            <a:r>
              <a:rPr lang="zh-CN" altLang="en-US" sz="2200" dirty="0" smtClean="0">
                <a:solidFill>
                  <a:srgbClr val="FF0000"/>
                </a:solidFill>
                <a:ea typeface="微软雅黑" panose="020B0503020204020204" pitchFamily="34" charset="-122"/>
              </a:rPr>
              <a:t>）如何表示这些数据？</a:t>
            </a:r>
          </a:p>
          <a:p>
            <a:pPr>
              <a:lnSpc>
                <a:spcPct val="100000"/>
              </a:lnSpc>
              <a:spcBef>
                <a:spcPct val="50000"/>
              </a:spcBef>
              <a:buFontTx/>
              <a:buNone/>
            </a:pPr>
            <a:r>
              <a:rPr lang="zh-CN" altLang="en-US" sz="2200" dirty="0" smtClean="0">
                <a:solidFill>
                  <a:srgbClr val="009242"/>
                </a:solidFill>
                <a:ea typeface="微软雅黑" panose="020B0503020204020204" pitchFamily="34" charset="-122"/>
              </a:rPr>
              <a:t>（</a:t>
            </a:r>
            <a:r>
              <a:rPr lang="en-US" altLang="zh-CN" sz="2200" dirty="0" smtClean="0">
                <a:solidFill>
                  <a:srgbClr val="009242"/>
                </a:solidFill>
                <a:ea typeface="微软雅黑" panose="020B0503020204020204" pitchFamily="34" charset="-122"/>
              </a:rPr>
              <a:t>3</a:t>
            </a:r>
            <a:r>
              <a:rPr lang="zh-CN" altLang="en-US" sz="2200" dirty="0" smtClean="0">
                <a:solidFill>
                  <a:srgbClr val="009242"/>
                </a:solidFill>
                <a:ea typeface="微软雅黑" panose="020B0503020204020204" pitchFamily="34" charset="-122"/>
              </a:rPr>
              <a:t>）如何处理这些数据？</a:t>
            </a:r>
          </a:p>
        </p:txBody>
      </p:sp>
    </p:spTree>
    <p:extLst>
      <p:ext uri="{BB962C8B-B14F-4D97-AF65-F5344CB8AC3E}">
        <p14:creationId xmlns:p14="http://schemas.microsoft.com/office/powerpoint/2010/main" val="988297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回顾：</a:t>
            </a:r>
            <a:r>
              <a:rPr lang="en-US" altLang="zh-CN" dirty="0" smtClean="0"/>
              <a:t>2.1 </a:t>
            </a:r>
            <a:r>
              <a:rPr lang="zh-CN" altLang="en-US" dirty="0"/>
              <a:t>数制和编码</a:t>
            </a:r>
          </a:p>
        </p:txBody>
      </p:sp>
      <p:sp>
        <p:nvSpPr>
          <p:cNvPr id="3" name="内容占位符 2"/>
          <p:cNvSpPr>
            <a:spLocks noGrp="1"/>
          </p:cNvSpPr>
          <p:nvPr>
            <p:ph idx="1"/>
          </p:nvPr>
        </p:nvSpPr>
        <p:spPr/>
        <p:txBody>
          <a:bodyPr/>
          <a:lstStyle/>
          <a:p>
            <a:pPr marL="0" indent="0">
              <a:buNone/>
            </a:pPr>
            <a:r>
              <a:rPr lang="en-US" altLang="zh-CN" dirty="0" smtClean="0"/>
              <a:t>2.1.1 </a:t>
            </a:r>
            <a:r>
              <a:rPr lang="zh-CN" altLang="en-US" dirty="0" smtClean="0"/>
              <a:t>信息的二进制编码</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7" name="矩形 6"/>
          <p:cNvSpPr/>
          <p:nvPr/>
        </p:nvSpPr>
        <p:spPr>
          <a:xfrm>
            <a:off x="457200" y="1758588"/>
            <a:ext cx="5166320" cy="861774"/>
          </a:xfrm>
          <a:prstGeom prst="rect">
            <a:avLst/>
          </a:prstGeom>
        </p:spPr>
        <p:txBody>
          <a:bodyPr wrap="square">
            <a:spAutoFit/>
          </a:bodyPr>
          <a:lstStyle/>
          <a:p>
            <a:pPr lvl="0" eaLnBrk="0" hangingPunct="0">
              <a:lnSpc>
                <a:spcPct val="115000"/>
              </a:lnSpc>
              <a:spcBef>
                <a:spcPct val="20000"/>
              </a:spcBef>
              <a:defRPr/>
            </a:pPr>
            <a:r>
              <a:rPr lang="en-US" altLang="zh-CN" sz="2000" b="1" kern="0" dirty="0" smtClean="0">
                <a:solidFill>
                  <a:srgbClr val="000000"/>
                </a:solidFill>
                <a:latin typeface="微软雅黑" panose="020B0503020204020204" pitchFamily="34" charset="-122"/>
                <a:ea typeface="微软雅黑" panose="020B0503020204020204" pitchFamily="34" charset="-122"/>
              </a:rPr>
              <a:t>3</a:t>
            </a:r>
            <a:r>
              <a:rPr lang="zh-CN" altLang="en-US" sz="2000" b="1" kern="0" dirty="0" smtClean="0">
                <a:solidFill>
                  <a:srgbClr val="000000"/>
                </a:solidFill>
                <a:latin typeface="微软雅黑" panose="020B0503020204020204" pitchFamily="34" charset="-122"/>
                <a:ea typeface="微软雅黑" panose="020B0503020204020204" pitchFamily="34" charset="-122"/>
              </a:rPr>
              <a:t>）真值</a:t>
            </a:r>
            <a:r>
              <a:rPr lang="zh-CN" altLang="en-US" sz="2000" b="1" kern="0" dirty="0">
                <a:solidFill>
                  <a:srgbClr val="000000"/>
                </a:solidFill>
                <a:latin typeface="微软雅黑" panose="020B0503020204020204" pitchFamily="34" charset="-122"/>
                <a:ea typeface="微软雅黑" panose="020B0503020204020204" pitchFamily="34" charset="-122"/>
              </a:rPr>
              <a:t>和机器数</a:t>
            </a:r>
            <a:r>
              <a:rPr lang="zh-CN" altLang="en-US" sz="2000" b="1" kern="0" dirty="0">
                <a:solidFill>
                  <a:srgbClr val="FF0000"/>
                </a:solidFill>
                <a:latin typeface="微软雅黑" panose="020B0503020204020204" pitchFamily="34" charset="-122"/>
                <a:ea typeface="微软雅黑" panose="020B0503020204020204" pitchFamily="34" charset="-122"/>
              </a:rPr>
              <a:t>（非常重要的概念</a:t>
            </a:r>
            <a:r>
              <a:rPr lang="zh-CN" altLang="en-US" sz="2000" b="1" kern="0" dirty="0" smtClean="0">
                <a:solidFill>
                  <a:srgbClr val="FF0000"/>
                </a:solidFill>
                <a:latin typeface="微软雅黑" panose="020B0503020204020204" pitchFamily="34" charset="-122"/>
                <a:ea typeface="微软雅黑" panose="020B0503020204020204" pitchFamily="34" charset="-122"/>
              </a:rPr>
              <a:t>）</a:t>
            </a:r>
            <a:endParaRPr lang="en-US" altLang="zh-CN" sz="2000" b="1" kern="0" dirty="0" smtClean="0">
              <a:solidFill>
                <a:srgbClr val="FF0000"/>
              </a:solidFill>
              <a:latin typeface="微软雅黑" panose="020B0503020204020204" pitchFamily="34" charset="-122"/>
              <a:ea typeface="微软雅黑" panose="020B0503020204020204" pitchFamily="34" charset="-122"/>
            </a:endParaRPr>
          </a:p>
          <a:p>
            <a:pPr lvl="0" eaLnBrk="0" hangingPunct="0">
              <a:lnSpc>
                <a:spcPct val="115000"/>
              </a:lnSpc>
              <a:spcBef>
                <a:spcPct val="20000"/>
              </a:spcBef>
              <a:defRPr/>
            </a:pPr>
            <a:endParaRPr lang="en-US" altLang="zh-CN" sz="2000" b="1" kern="0" dirty="0">
              <a:solidFill>
                <a:srgbClr val="FF0000"/>
              </a:solidFill>
              <a:latin typeface="微软雅黑" panose="020B0503020204020204" pitchFamily="34" charset="-122"/>
              <a:ea typeface="微软雅黑" panose="020B0503020204020204" pitchFamily="34" charset="-122"/>
            </a:endParaRPr>
          </a:p>
        </p:txBody>
      </p:sp>
      <p:sp>
        <p:nvSpPr>
          <p:cNvPr id="10" name="矩形 9"/>
          <p:cNvSpPr/>
          <p:nvPr/>
        </p:nvSpPr>
        <p:spPr>
          <a:xfrm>
            <a:off x="457200" y="2136984"/>
            <a:ext cx="6624736" cy="1200329"/>
          </a:xfrm>
          <a:prstGeom prst="rect">
            <a:avLst/>
          </a:prstGeom>
        </p:spPr>
        <p:txBody>
          <a:bodyPr wrap="square">
            <a:spAutoFit/>
          </a:bodyPr>
          <a:lstStyle/>
          <a:p>
            <a:pPr marL="342900" lvl="0" indent="-342900">
              <a:lnSpc>
                <a:spcPct val="150000"/>
              </a:lnSpc>
              <a:buFont typeface="Wingdings" panose="05000000000000000000" pitchFamily="2" charset="2"/>
              <a:buChar char="Ø"/>
            </a:pPr>
            <a:r>
              <a:rPr kumimoji="1" lang="zh-CN" altLang="en-US" sz="2400" dirty="0">
                <a:solidFill>
                  <a:srgbClr val="000000"/>
                </a:solidFill>
                <a:latin typeface="微软雅黑" panose="020B0503020204020204" pitchFamily="34" charset="-122"/>
                <a:ea typeface="微软雅黑" panose="020B0503020204020204" pitchFamily="34" charset="-122"/>
              </a:rPr>
              <a:t>机器数：用</a:t>
            </a:r>
            <a:r>
              <a:rPr kumimoji="1" lang="en-US" altLang="zh-CN" sz="2400" dirty="0">
                <a:solidFill>
                  <a:srgbClr val="000000"/>
                </a:solidFill>
                <a:latin typeface="微软雅黑" panose="020B0503020204020204" pitchFamily="34" charset="-122"/>
                <a:ea typeface="微软雅黑" panose="020B0503020204020204" pitchFamily="34" charset="-122"/>
              </a:rPr>
              <a:t>0</a:t>
            </a:r>
            <a:r>
              <a:rPr kumimoji="1" lang="zh-CN" altLang="en-US" sz="2400" dirty="0">
                <a:solidFill>
                  <a:srgbClr val="000000"/>
                </a:solidFill>
                <a:latin typeface="微软雅黑" panose="020B0503020204020204" pitchFamily="34" charset="-122"/>
                <a:ea typeface="微软雅黑" panose="020B0503020204020204" pitchFamily="34" charset="-122"/>
              </a:rPr>
              <a:t>和</a:t>
            </a:r>
            <a:r>
              <a:rPr kumimoji="1" lang="en-US" altLang="zh-CN" sz="2400" dirty="0">
                <a:solidFill>
                  <a:srgbClr val="000000"/>
                </a:solidFill>
                <a:latin typeface="微软雅黑" panose="020B0503020204020204" pitchFamily="34" charset="-122"/>
                <a:ea typeface="微软雅黑" panose="020B0503020204020204" pitchFamily="34" charset="-122"/>
              </a:rPr>
              <a:t>1</a:t>
            </a:r>
            <a:r>
              <a:rPr kumimoji="1" lang="zh-CN" altLang="en-US" sz="2400" dirty="0">
                <a:solidFill>
                  <a:srgbClr val="000000"/>
                </a:solidFill>
                <a:latin typeface="微软雅黑" panose="020B0503020204020204" pitchFamily="34" charset="-122"/>
                <a:ea typeface="微软雅黑" panose="020B0503020204020204" pitchFamily="34" charset="-122"/>
              </a:rPr>
              <a:t>编码的计算机内部的</a:t>
            </a:r>
            <a:r>
              <a:rPr kumimoji="1" lang="en-US" altLang="zh-CN" sz="2400" dirty="0">
                <a:solidFill>
                  <a:srgbClr val="000000"/>
                </a:solidFill>
                <a:latin typeface="微软雅黑" panose="020B0503020204020204" pitchFamily="34" charset="-122"/>
                <a:ea typeface="微软雅黑" panose="020B0503020204020204" pitchFamily="34" charset="-122"/>
              </a:rPr>
              <a:t>0/1</a:t>
            </a:r>
            <a:r>
              <a:rPr kumimoji="1" lang="zh-CN" altLang="en-US" sz="2400" dirty="0">
                <a:solidFill>
                  <a:srgbClr val="000000"/>
                </a:solidFill>
                <a:latin typeface="微软雅黑" panose="020B0503020204020204" pitchFamily="34" charset="-122"/>
                <a:ea typeface="微软雅黑" panose="020B0503020204020204" pitchFamily="34" charset="-122"/>
              </a:rPr>
              <a:t>序列</a:t>
            </a:r>
          </a:p>
          <a:p>
            <a:pPr marL="342900" lvl="0" indent="-342900">
              <a:lnSpc>
                <a:spcPct val="150000"/>
              </a:lnSpc>
              <a:buFont typeface="Wingdings" panose="05000000000000000000" pitchFamily="2" charset="2"/>
              <a:buChar char="Ø"/>
            </a:pPr>
            <a:r>
              <a:rPr kumimoji="1" lang="zh-CN" altLang="en-US" sz="2400" dirty="0">
                <a:solidFill>
                  <a:srgbClr val="000000"/>
                </a:solidFill>
                <a:latin typeface="微软雅黑" panose="020B0503020204020204" pitchFamily="34" charset="-122"/>
                <a:ea typeface="微软雅黑" panose="020B0503020204020204" pitchFamily="34" charset="-122"/>
              </a:rPr>
              <a:t>真值：真正的值，即现实中带正负号的</a:t>
            </a:r>
            <a:r>
              <a:rPr kumimoji="1" lang="zh-CN" altLang="en-US" sz="2400" dirty="0" smtClean="0">
                <a:solidFill>
                  <a:srgbClr val="000000"/>
                </a:solidFill>
                <a:latin typeface="微软雅黑" panose="020B0503020204020204" pitchFamily="34" charset="-122"/>
                <a:ea typeface="微软雅黑" panose="020B0503020204020204" pitchFamily="34" charset="-122"/>
              </a:rPr>
              <a:t>数</a:t>
            </a:r>
            <a:endParaRPr kumimoji="1"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9" name="矩形 8"/>
          <p:cNvSpPr/>
          <p:nvPr/>
        </p:nvSpPr>
        <p:spPr>
          <a:xfrm>
            <a:off x="323528" y="3529703"/>
            <a:ext cx="7632848" cy="961289"/>
          </a:xfrm>
          <a:prstGeom prst="rect">
            <a:avLst/>
          </a:prstGeom>
        </p:spPr>
        <p:txBody>
          <a:bodyPr wrap="square">
            <a:spAutoFit/>
          </a:bodyPr>
          <a:lstStyle/>
          <a:p>
            <a:pPr lvl="1">
              <a:lnSpc>
                <a:spcPct val="150000"/>
              </a:lnSpc>
              <a:defRPr/>
            </a:pPr>
            <a:r>
              <a:rPr lang="zh-CN" altLang="en-US" sz="2000" b="1" dirty="0">
                <a:latin typeface="微软雅黑" panose="020B0503020204020204" pitchFamily="34" charset="-122"/>
                <a:ea typeface="微软雅黑" panose="020B0503020204020204" pitchFamily="34" charset="-122"/>
              </a:rPr>
              <a:t>例：</a:t>
            </a:r>
            <a:r>
              <a:rPr lang="en-US" altLang="zh-CN" sz="2000" b="1" dirty="0">
                <a:latin typeface="微软雅黑" panose="020B0503020204020204" pitchFamily="34" charset="-122"/>
                <a:ea typeface="微软雅黑" panose="020B0503020204020204" pitchFamily="34" charset="-122"/>
              </a:rPr>
              <a:t>unsigned short</a:t>
            </a:r>
            <a:r>
              <a:rPr lang="zh-CN" altLang="en-US" sz="2000" b="1" dirty="0">
                <a:latin typeface="微软雅黑" panose="020B0503020204020204" pitchFamily="34" charset="-122"/>
                <a:ea typeface="微软雅黑" panose="020B0503020204020204" pitchFamily="34" charset="-122"/>
              </a:rPr>
              <a:t>型变量</a:t>
            </a:r>
            <a:r>
              <a:rPr lang="en-US" altLang="zh-CN" sz="2000" b="1" dirty="0">
                <a:latin typeface="微软雅黑" panose="020B0503020204020204" pitchFamily="34" charset="-122"/>
                <a:ea typeface="微软雅黑" panose="020B0503020204020204" pitchFamily="34" charset="-122"/>
              </a:rPr>
              <a:t>x</a:t>
            </a:r>
            <a:r>
              <a:rPr lang="zh-CN" altLang="en-US" sz="2000" b="1" dirty="0">
                <a:latin typeface="微软雅黑" panose="020B0503020204020204" pitchFamily="34" charset="-122"/>
                <a:ea typeface="微软雅黑" panose="020B0503020204020204" pitchFamily="34" charset="-122"/>
              </a:rPr>
              <a:t>的真值是</a:t>
            </a:r>
            <a:r>
              <a:rPr lang="en-US" altLang="zh-CN" sz="2000" b="1" dirty="0">
                <a:latin typeface="微软雅黑" panose="020B0503020204020204" pitchFamily="34" charset="-122"/>
                <a:ea typeface="微软雅黑" panose="020B0503020204020204" pitchFamily="34" charset="-122"/>
              </a:rPr>
              <a:t>127</a:t>
            </a:r>
            <a:r>
              <a:rPr lang="zh-CN" altLang="en-US" sz="2000" b="1" dirty="0">
                <a:latin typeface="微软雅黑" panose="020B0503020204020204" pitchFamily="34" charset="-122"/>
                <a:ea typeface="微软雅黑" panose="020B0503020204020204" pitchFamily="34" charset="-122"/>
              </a:rPr>
              <a:t>，其机器数是多少？</a:t>
            </a:r>
            <a:endParaRPr lang="en-US" altLang="zh-CN" sz="2000" b="1" dirty="0">
              <a:latin typeface="微软雅黑" panose="020B0503020204020204" pitchFamily="34" charset="-122"/>
              <a:ea typeface="微软雅黑" panose="020B0503020204020204" pitchFamily="34" charset="-122"/>
            </a:endParaRPr>
          </a:p>
          <a:p>
            <a:pPr lvl="1">
              <a:lnSpc>
                <a:spcPct val="150000"/>
              </a:lnSpc>
              <a:defRPr/>
            </a:pPr>
            <a:r>
              <a:rPr lang="en-US" altLang="zh-CN" sz="2000" b="1" dirty="0">
                <a:latin typeface="微软雅黑" panose="020B0503020204020204" pitchFamily="34" charset="-122"/>
                <a:ea typeface="微软雅黑" panose="020B0503020204020204" pitchFamily="34" charset="-122"/>
              </a:rPr>
              <a:t>127=2</a:t>
            </a:r>
            <a:r>
              <a:rPr lang="en-US" altLang="zh-CN" sz="2000" b="1" baseline="30000" dirty="0">
                <a:latin typeface="微软雅黑" panose="020B0503020204020204" pitchFamily="34" charset="-122"/>
                <a:ea typeface="微软雅黑" panose="020B0503020204020204" pitchFamily="34" charset="-122"/>
              </a:rPr>
              <a:t>7</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，其机器数为</a:t>
            </a:r>
            <a:r>
              <a:rPr lang="en-US" altLang="zh-CN" sz="2000" b="1" dirty="0">
                <a:latin typeface="微软雅黑" panose="020B0503020204020204" pitchFamily="34" charset="-122"/>
                <a:ea typeface="微软雅黑" panose="020B0503020204020204" pitchFamily="34" charset="-122"/>
              </a:rPr>
              <a:t>0000 0000 0111 1111</a:t>
            </a:r>
          </a:p>
        </p:txBody>
      </p:sp>
    </p:spTree>
    <p:extLst>
      <p:ext uri="{BB962C8B-B14F-4D97-AF65-F5344CB8AC3E}">
        <p14:creationId xmlns:p14="http://schemas.microsoft.com/office/powerpoint/2010/main" val="23566619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数制和编码</a:t>
            </a:r>
          </a:p>
        </p:txBody>
      </p:sp>
      <p:sp>
        <p:nvSpPr>
          <p:cNvPr id="3" name="内容占位符 2"/>
          <p:cNvSpPr>
            <a:spLocks noGrp="1"/>
          </p:cNvSpPr>
          <p:nvPr>
            <p:ph idx="1"/>
          </p:nvPr>
        </p:nvSpPr>
        <p:spPr/>
        <p:txBody>
          <a:bodyPr/>
          <a:lstStyle/>
          <a:p>
            <a:pPr marL="0" indent="0">
              <a:buNone/>
            </a:pPr>
            <a:r>
              <a:rPr lang="en-US" altLang="zh-CN" dirty="0" smtClean="0"/>
              <a:t>2.1.4 </a:t>
            </a:r>
            <a:r>
              <a:rPr lang="zh-CN" altLang="en-US" dirty="0" smtClean="0"/>
              <a:t>定点数的编码表示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21</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12" name="矩形 11"/>
          <p:cNvSpPr/>
          <p:nvPr/>
        </p:nvSpPr>
        <p:spPr>
          <a:xfrm>
            <a:off x="457200" y="1643896"/>
            <a:ext cx="7931224" cy="2363724"/>
          </a:xfrm>
          <a:prstGeom prst="rect">
            <a:avLst/>
          </a:prstGeom>
        </p:spPr>
        <p:txBody>
          <a:bodyPr wrap="square">
            <a:spAutoFit/>
          </a:bodyPr>
          <a:lstStyle/>
          <a:p>
            <a:pPr lvl="0" eaLnBrk="0" hangingPunct="0">
              <a:lnSpc>
                <a:spcPct val="115000"/>
              </a:lnSpc>
              <a:spcBef>
                <a:spcPct val="20000"/>
              </a:spcBef>
              <a:defRPr/>
            </a:pPr>
            <a:r>
              <a:rPr lang="en-US" altLang="zh-CN" sz="2400" b="1" kern="0" dirty="0" smtClean="0">
                <a:solidFill>
                  <a:srgbClr val="FF0000"/>
                </a:solidFill>
                <a:latin typeface="微软雅黑" panose="020B0503020204020204" pitchFamily="34" charset="-122"/>
                <a:ea typeface="微软雅黑" panose="020B0503020204020204" pitchFamily="34" charset="-122"/>
              </a:rPr>
              <a:t>1</a:t>
            </a:r>
            <a:r>
              <a:rPr lang="zh-CN" altLang="en-US" sz="2400" b="1" kern="0" dirty="0" smtClean="0">
                <a:solidFill>
                  <a:srgbClr val="FF0000"/>
                </a:solidFill>
                <a:latin typeface="微软雅黑" panose="020B0503020204020204" pitchFamily="34" charset="-122"/>
                <a:ea typeface="微软雅黑" panose="020B0503020204020204" pitchFamily="34" charset="-122"/>
              </a:rPr>
              <a:t>）原码表示法</a:t>
            </a:r>
            <a:endParaRPr lang="en-US" altLang="zh-CN" sz="2400" b="1" kern="0" dirty="0" smtClean="0">
              <a:solidFill>
                <a:srgbClr val="FF0000"/>
              </a:solidFill>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Ø"/>
            </a:pPr>
            <a:r>
              <a:rPr kumimoji="1" lang="zh-CN" altLang="en-US" sz="2000" dirty="0" smtClean="0">
                <a:solidFill>
                  <a:srgbClr val="000000"/>
                </a:solidFill>
                <a:latin typeface="微软雅黑" panose="020B0503020204020204" pitchFamily="34" charset="-122"/>
                <a:ea typeface="微软雅黑" panose="020B0503020204020204" pitchFamily="34" charset="-122"/>
              </a:rPr>
              <a:t>由符号位直接后跟数值位构成，因此也称“符号</a:t>
            </a:r>
            <a:r>
              <a:rPr kumimoji="1" lang="en-US" altLang="zh-CN" sz="2000" dirty="0" smtClean="0">
                <a:solidFill>
                  <a:srgbClr val="000000"/>
                </a:solidFill>
                <a:latin typeface="微软雅黑" panose="020B0503020204020204" pitchFamily="34" charset="-122"/>
                <a:ea typeface="微软雅黑" panose="020B0503020204020204" pitchFamily="34" charset="-122"/>
              </a:rPr>
              <a:t>-</a:t>
            </a:r>
            <a:r>
              <a:rPr kumimoji="1" lang="zh-CN" altLang="en-US" sz="2000" dirty="0" smtClean="0">
                <a:solidFill>
                  <a:srgbClr val="000000"/>
                </a:solidFill>
                <a:latin typeface="微软雅黑" panose="020B0503020204020204" pitchFamily="34" charset="-122"/>
                <a:ea typeface="微软雅黑" panose="020B0503020204020204" pitchFamily="34" charset="-122"/>
              </a:rPr>
              <a:t>数值”</a:t>
            </a:r>
            <a:r>
              <a:rPr kumimoji="1" lang="en-US" altLang="zh-CN" sz="2000" dirty="0">
                <a:solidFill>
                  <a:srgbClr val="000000"/>
                </a:solidFill>
                <a:latin typeface="微软雅黑" panose="020B0503020204020204" pitchFamily="34" charset="-122"/>
                <a:ea typeface="微软雅黑" panose="020B0503020204020204" pitchFamily="34" charset="-122"/>
              </a:rPr>
              <a:t> </a:t>
            </a:r>
            <a:r>
              <a:rPr kumimoji="1" lang="zh-CN" altLang="en-US" sz="2000" dirty="0">
                <a:solidFill>
                  <a:srgbClr val="000000"/>
                </a:solidFill>
                <a:latin typeface="微软雅黑" panose="020B0503020204020204" pitchFamily="34" charset="-122"/>
                <a:ea typeface="微软雅黑" panose="020B0503020204020204" pitchFamily="34" charset="-122"/>
              </a:rPr>
              <a:t>（</a:t>
            </a:r>
            <a:r>
              <a:rPr kumimoji="1" lang="en-US" altLang="zh-CN" sz="2000" dirty="0">
                <a:solidFill>
                  <a:srgbClr val="000000"/>
                </a:solidFill>
                <a:latin typeface="微软雅黑" panose="020B0503020204020204" pitchFamily="34" charset="-122"/>
                <a:ea typeface="微软雅黑" panose="020B0503020204020204" pitchFamily="34" charset="-122"/>
              </a:rPr>
              <a:t>Sign and Magnitude </a:t>
            </a:r>
            <a:r>
              <a:rPr kumimoji="1" lang="zh-CN" altLang="en-US" sz="2000" dirty="0">
                <a:solidFill>
                  <a:srgbClr val="000000"/>
                </a:solidFill>
                <a:latin typeface="微软雅黑" panose="020B0503020204020204" pitchFamily="34" charset="-122"/>
                <a:ea typeface="微软雅黑" panose="020B0503020204020204" pitchFamily="34" charset="-122"/>
              </a:rPr>
              <a:t>）表示</a:t>
            </a:r>
            <a:r>
              <a:rPr kumimoji="1" lang="zh-CN" altLang="en-US" sz="2000" dirty="0" smtClean="0">
                <a:solidFill>
                  <a:srgbClr val="000000"/>
                </a:solidFill>
                <a:latin typeface="微软雅黑" panose="020B0503020204020204" pitchFamily="34" charset="-122"/>
                <a:ea typeface="微软雅黑" panose="020B0503020204020204" pitchFamily="34" charset="-122"/>
              </a:rPr>
              <a:t>法；</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Ø"/>
            </a:pPr>
            <a:r>
              <a:rPr kumimoji="1" lang="zh-CN" altLang="en-US" sz="2000" dirty="0">
                <a:solidFill>
                  <a:srgbClr val="000000"/>
                </a:solidFill>
                <a:latin typeface="微软雅黑" panose="020B0503020204020204" pitchFamily="34" charset="-122"/>
                <a:ea typeface="微软雅黑" panose="020B0503020204020204" pitchFamily="34" charset="-122"/>
              </a:rPr>
              <a:t>原</a:t>
            </a:r>
            <a:r>
              <a:rPr kumimoji="1" lang="zh-CN" altLang="en-US" sz="2000" dirty="0" smtClean="0">
                <a:solidFill>
                  <a:srgbClr val="000000"/>
                </a:solidFill>
                <a:latin typeface="微软雅黑" panose="020B0503020204020204" pitchFamily="34" charset="-122"/>
                <a:ea typeface="微软雅黑" panose="020B0503020204020204" pitchFamily="34" charset="-122"/>
              </a:rPr>
              <a:t>码表示法中，正数和负数的编码仅符号位不同，数值位部分完全相同。</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74131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数制和编码</a:t>
            </a:r>
          </a:p>
        </p:txBody>
      </p:sp>
      <p:sp>
        <p:nvSpPr>
          <p:cNvPr id="3" name="内容占位符 2"/>
          <p:cNvSpPr>
            <a:spLocks noGrp="1"/>
          </p:cNvSpPr>
          <p:nvPr>
            <p:ph idx="1"/>
          </p:nvPr>
        </p:nvSpPr>
        <p:spPr/>
        <p:txBody>
          <a:bodyPr/>
          <a:lstStyle/>
          <a:p>
            <a:pPr marL="0" indent="0">
              <a:buNone/>
            </a:pPr>
            <a:r>
              <a:rPr lang="en-US" altLang="zh-CN" dirty="0" smtClean="0"/>
              <a:t>2.1.4 </a:t>
            </a:r>
            <a:r>
              <a:rPr lang="zh-CN" altLang="en-US" dirty="0" smtClean="0"/>
              <a:t>定点数的编码表示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12" name="矩形 11"/>
          <p:cNvSpPr/>
          <p:nvPr/>
        </p:nvSpPr>
        <p:spPr>
          <a:xfrm>
            <a:off x="457200" y="1643896"/>
            <a:ext cx="7931224" cy="1440394"/>
          </a:xfrm>
          <a:prstGeom prst="rect">
            <a:avLst/>
          </a:prstGeom>
        </p:spPr>
        <p:txBody>
          <a:bodyPr wrap="square">
            <a:spAutoFit/>
          </a:bodyPr>
          <a:lstStyle/>
          <a:p>
            <a:pPr lvl="0" eaLnBrk="0" hangingPunct="0">
              <a:lnSpc>
                <a:spcPct val="115000"/>
              </a:lnSpc>
              <a:spcBef>
                <a:spcPct val="20000"/>
              </a:spcBef>
              <a:defRPr/>
            </a:pPr>
            <a:r>
              <a:rPr lang="en-US" altLang="zh-CN" sz="2400" b="1" kern="0" dirty="0" smtClean="0">
                <a:solidFill>
                  <a:srgbClr val="FF0000"/>
                </a:solidFill>
                <a:latin typeface="微软雅黑" panose="020B0503020204020204" pitchFamily="34" charset="-122"/>
                <a:ea typeface="微软雅黑" panose="020B0503020204020204" pitchFamily="34" charset="-122"/>
              </a:rPr>
              <a:t>1</a:t>
            </a:r>
            <a:r>
              <a:rPr lang="zh-CN" altLang="en-US" sz="2400" b="1" kern="0" dirty="0" smtClean="0">
                <a:solidFill>
                  <a:srgbClr val="FF0000"/>
                </a:solidFill>
                <a:latin typeface="微软雅黑" panose="020B0503020204020204" pitchFamily="34" charset="-122"/>
                <a:ea typeface="微软雅黑" panose="020B0503020204020204" pitchFamily="34" charset="-122"/>
              </a:rPr>
              <a:t>）原码表示法</a:t>
            </a:r>
            <a:endParaRPr lang="en-US" altLang="zh-CN" sz="2400" b="1" kern="0" dirty="0" smtClean="0">
              <a:solidFill>
                <a:srgbClr val="FF0000"/>
              </a:solidFill>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Ø"/>
            </a:pPr>
            <a:r>
              <a:rPr kumimoji="1" lang="zh-CN" altLang="en-US" sz="2000" dirty="0">
                <a:solidFill>
                  <a:srgbClr val="000000"/>
                </a:solidFill>
                <a:latin typeface="微软雅黑" panose="020B0503020204020204" pitchFamily="34" charset="-122"/>
                <a:ea typeface="微软雅黑" panose="020B0503020204020204" pitchFamily="34" charset="-122"/>
              </a:rPr>
              <a:t>小数原码的</a:t>
            </a:r>
            <a:r>
              <a:rPr kumimoji="1" lang="zh-CN" altLang="en-US" sz="2000" dirty="0" smtClean="0">
                <a:solidFill>
                  <a:srgbClr val="000000"/>
                </a:solidFill>
                <a:latin typeface="微软雅黑" panose="020B0503020204020204" pitchFamily="34" charset="-122"/>
                <a:ea typeface="微软雅黑" panose="020B0503020204020204" pitchFamily="34" charset="-122"/>
              </a:rPr>
              <a:t>定义</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Ø"/>
            </a:pPr>
            <a:endParaRPr kumimoji="1" lang="zh-CN" altLang="en-US" sz="2000" dirty="0">
              <a:solidFill>
                <a:srgbClr val="000000"/>
              </a:solidFill>
              <a:latin typeface="微软雅黑" panose="020B0503020204020204" pitchFamily="34" charset="-122"/>
              <a:ea typeface="微软雅黑" panose="020B0503020204020204" pitchFamily="34" charset="-122"/>
            </a:endParaRPr>
          </a:p>
        </p:txBody>
      </p:sp>
      <p:graphicFrame>
        <p:nvGraphicFramePr>
          <p:cNvPr id="10" name="Object 12"/>
          <p:cNvGraphicFramePr>
            <a:graphicFrameLocks noChangeAspect="1"/>
          </p:cNvGraphicFramePr>
          <p:nvPr>
            <p:extLst>
              <p:ext uri="{D42A27DB-BD31-4B8C-83A1-F6EECF244321}">
                <p14:modId xmlns:p14="http://schemas.microsoft.com/office/powerpoint/2010/main" val="1369710991"/>
              </p:ext>
            </p:extLst>
          </p:nvPr>
        </p:nvGraphicFramePr>
        <p:xfrm>
          <a:off x="912813" y="3046413"/>
          <a:ext cx="4778375" cy="1093787"/>
        </p:xfrm>
        <a:graphic>
          <a:graphicData uri="http://schemas.openxmlformats.org/presentationml/2006/ole">
            <mc:AlternateContent xmlns:mc="http://schemas.openxmlformats.org/markup-compatibility/2006">
              <mc:Choice xmlns:v="urn:schemas-microsoft-com:vml" Requires="v">
                <p:oleObj spid="_x0000_s4161" name="公式" r:id="rId3" imgW="2323800" imgH="533160" progId="Equation.3">
                  <p:embed/>
                </p:oleObj>
              </mc:Choice>
              <mc:Fallback>
                <p:oleObj name="公式" r:id="rId3" imgW="2323800" imgH="533160" progId="Equation.3">
                  <p:embed/>
                  <p:pic>
                    <p:nvPicPr>
                      <p:cNvPr id="0" name=""/>
                      <p:cNvPicPr>
                        <a:picLocks noChangeAspect="1" noChangeArrowheads="1"/>
                      </p:cNvPicPr>
                      <p:nvPr/>
                    </p:nvPicPr>
                    <p:blipFill>
                      <a:blip r:embed="rId4"/>
                      <a:srcRect/>
                      <a:stretch>
                        <a:fillRect/>
                      </a:stretch>
                    </p:blipFill>
                    <p:spPr bwMode="auto">
                      <a:xfrm>
                        <a:off x="912813" y="3046413"/>
                        <a:ext cx="4778375"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矩形 6"/>
          <p:cNvSpPr/>
          <p:nvPr/>
        </p:nvSpPr>
        <p:spPr>
          <a:xfrm>
            <a:off x="683568" y="2572253"/>
            <a:ext cx="6400800" cy="400110"/>
          </a:xfrm>
          <a:prstGeom prst="rect">
            <a:avLst/>
          </a:prstGeom>
        </p:spPr>
        <p:txBody>
          <a:bodyPr wrap="square">
            <a:spAutoFit/>
          </a:bodyPr>
          <a:lstStyle/>
          <a:p>
            <a:r>
              <a:rPr lang="zh-CN" altLang="en-US" sz="2000" b="1" dirty="0">
                <a:solidFill>
                  <a:srgbClr val="FF3399"/>
                </a:solidFill>
                <a:latin typeface="微软雅黑" panose="020B0503020204020204" pitchFamily="34" charset="-122"/>
                <a:ea typeface="微软雅黑" panose="020B0503020204020204" pitchFamily="34" charset="-122"/>
              </a:rPr>
              <a:t> </a:t>
            </a:r>
            <a:r>
              <a:rPr lang="zh-CN" altLang="en-US" sz="2000" b="1" dirty="0">
                <a:solidFill>
                  <a:srgbClr val="FF3300"/>
                </a:solidFill>
                <a:latin typeface="微软雅黑" panose="020B0503020204020204" pitchFamily="34" charset="-122"/>
                <a:ea typeface="微软雅黑" panose="020B0503020204020204" pitchFamily="34" charset="-122"/>
              </a:rPr>
              <a:t>设</a:t>
            </a:r>
            <a:r>
              <a:rPr lang="en-US" altLang="zh-CN" sz="2000" b="1" dirty="0">
                <a:solidFill>
                  <a:srgbClr val="FF3300"/>
                </a:solidFill>
                <a:latin typeface="微软雅黑" panose="020B0503020204020204" pitchFamily="34" charset="-122"/>
                <a:ea typeface="微软雅黑" panose="020B0503020204020204" pitchFamily="34" charset="-122"/>
              </a:rPr>
              <a:t>[x]</a:t>
            </a:r>
            <a:r>
              <a:rPr lang="zh-CN" altLang="en-US" sz="2000" b="1" baseline="-25000" dirty="0">
                <a:solidFill>
                  <a:srgbClr val="FF3300"/>
                </a:solidFill>
                <a:latin typeface="微软雅黑" panose="020B0503020204020204" pitchFamily="34" charset="-122"/>
                <a:ea typeface="微软雅黑" panose="020B0503020204020204" pitchFamily="34" charset="-122"/>
              </a:rPr>
              <a:t>原</a:t>
            </a:r>
            <a:r>
              <a:rPr lang="zh-CN" altLang="en-US" sz="2000" b="1" dirty="0">
                <a:solidFill>
                  <a:srgbClr val="FF3300"/>
                </a:solidFill>
                <a:latin typeface="微软雅黑" panose="020B0503020204020204" pitchFamily="34" charset="-122"/>
                <a:ea typeface="微软雅黑" panose="020B0503020204020204" pitchFamily="34" charset="-122"/>
              </a:rPr>
              <a:t>＝</a:t>
            </a:r>
            <a:r>
              <a:rPr lang="en-US" altLang="zh-CN" sz="2000" b="1" dirty="0" err="1">
                <a:solidFill>
                  <a:srgbClr val="FF3300"/>
                </a:solidFill>
                <a:latin typeface="微软雅黑" panose="020B0503020204020204" pitchFamily="34" charset="-122"/>
                <a:ea typeface="微软雅黑" panose="020B0503020204020204" pitchFamily="34" charset="-122"/>
              </a:rPr>
              <a:t>x</a:t>
            </a:r>
            <a:r>
              <a:rPr lang="en-US" altLang="zh-CN" sz="2000" b="1" baseline="-25000" dirty="0" err="1">
                <a:solidFill>
                  <a:srgbClr val="FF3300"/>
                </a:solidFill>
                <a:latin typeface="微软雅黑" panose="020B0503020204020204" pitchFamily="34" charset="-122"/>
                <a:ea typeface="微软雅黑" panose="020B0503020204020204" pitchFamily="34" charset="-122"/>
              </a:rPr>
              <a:t>s</a:t>
            </a:r>
            <a:r>
              <a:rPr lang="en-US" altLang="zh-CN" sz="2000" b="1" baseline="-25000" dirty="0">
                <a:solidFill>
                  <a:srgbClr val="FF3300"/>
                </a:solidFill>
                <a:latin typeface="微软雅黑" panose="020B0503020204020204" pitchFamily="34" charset="-122"/>
                <a:ea typeface="微软雅黑" panose="020B0503020204020204" pitchFamily="34" charset="-122"/>
              </a:rPr>
              <a:t> </a:t>
            </a:r>
            <a:r>
              <a:rPr lang="en-US" altLang="zh-CN" sz="2000" b="1" dirty="0">
                <a:solidFill>
                  <a:srgbClr val="FF3300"/>
                </a:solidFill>
                <a:latin typeface="微软雅黑" panose="020B0503020204020204" pitchFamily="34" charset="-122"/>
                <a:ea typeface="微软雅黑" panose="020B0503020204020204" pitchFamily="34" charset="-122"/>
              </a:rPr>
              <a:t>x</a:t>
            </a:r>
            <a:r>
              <a:rPr lang="en-US" altLang="zh-CN" sz="2000" b="1" baseline="-25000" dirty="0">
                <a:solidFill>
                  <a:srgbClr val="FF3300"/>
                </a:solidFill>
                <a:latin typeface="微软雅黑" panose="020B0503020204020204" pitchFamily="34" charset="-122"/>
                <a:ea typeface="微软雅黑" panose="020B0503020204020204" pitchFamily="34" charset="-122"/>
              </a:rPr>
              <a:t>1 …</a:t>
            </a:r>
            <a:r>
              <a:rPr lang="en-US" altLang="zh-CN" sz="2000" b="1" dirty="0" err="1">
                <a:solidFill>
                  <a:srgbClr val="FF3300"/>
                </a:solidFill>
                <a:latin typeface="微软雅黑" panose="020B0503020204020204" pitchFamily="34" charset="-122"/>
                <a:ea typeface="微软雅黑" panose="020B0503020204020204" pitchFamily="34" charset="-122"/>
              </a:rPr>
              <a:t>x</a:t>
            </a:r>
            <a:r>
              <a:rPr lang="en-US" altLang="zh-CN" sz="2000" b="1" baseline="-25000" dirty="0" err="1">
                <a:solidFill>
                  <a:srgbClr val="FF3300"/>
                </a:solidFill>
                <a:latin typeface="微软雅黑" panose="020B0503020204020204" pitchFamily="34" charset="-122"/>
                <a:ea typeface="微软雅黑" panose="020B0503020204020204" pitchFamily="34" charset="-122"/>
              </a:rPr>
              <a:t>n</a:t>
            </a:r>
            <a:r>
              <a:rPr lang="zh-CN" altLang="en-US" sz="2000" b="1" baseline="-25000" dirty="0">
                <a:solidFill>
                  <a:srgbClr val="FF3300"/>
                </a:solidFill>
                <a:latin typeface="微软雅黑" panose="020B0503020204020204" pitchFamily="34" charset="-122"/>
                <a:ea typeface="微软雅黑" panose="020B0503020204020204" pitchFamily="34" charset="-122"/>
              </a:rPr>
              <a:t>，</a:t>
            </a:r>
            <a:r>
              <a:rPr lang="zh-CN" altLang="en-US" sz="2000" b="1" dirty="0">
                <a:solidFill>
                  <a:srgbClr val="FF3300"/>
                </a:solidFill>
                <a:latin typeface="微软雅黑" panose="020B0503020204020204" pitchFamily="34" charset="-122"/>
                <a:ea typeface="微软雅黑" panose="020B0503020204020204" pitchFamily="34" charset="-122"/>
              </a:rPr>
              <a:t>其中</a:t>
            </a:r>
            <a:r>
              <a:rPr lang="en-US" altLang="zh-CN" sz="2000" b="1" dirty="0" err="1">
                <a:solidFill>
                  <a:srgbClr val="FF3300"/>
                </a:solidFill>
                <a:latin typeface="微软雅黑" panose="020B0503020204020204" pitchFamily="34" charset="-122"/>
                <a:ea typeface="微软雅黑" panose="020B0503020204020204" pitchFamily="34" charset="-122"/>
              </a:rPr>
              <a:t>x</a:t>
            </a:r>
            <a:r>
              <a:rPr lang="en-US" altLang="zh-CN" sz="2000" b="1" baseline="-30000" dirty="0" err="1">
                <a:solidFill>
                  <a:srgbClr val="FF3300"/>
                </a:solidFill>
                <a:latin typeface="微软雅黑" panose="020B0503020204020204" pitchFamily="34" charset="-122"/>
                <a:ea typeface="微软雅黑" panose="020B0503020204020204" pitchFamily="34" charset="-122"/>
              </a:rPr>
              <a:t>s</a:t>
            </a:r>
            <a:r>
              <a:rPr lang="zh-CN" altLang="en-US" sz="2000" b="1" dirty="0">
                <a:solidFill>
                  <a:srgbClr val="FF3300"/>
                </a:solidFill>
                <a:latin typeface="微软雅黑" panose="020B0503020204020204" pitchFamily="34" charset="-122"/>
                <a:ea typeface="微软雅黑" panose="020B0503020204020204" pitchFamily="34" charset="-122"/>
              </a:rPr>
              <a:t>为符号位，共</a:t>
            </a:r>
            <a:r>
              <a:rPr lang="en-US" altLang="zh-CN" sz="2000" b="1" dirty="0">
                <a:solidFill>
                  <a:srgbClr val="FF3300"/>
                </a:solidFill>
                <a:latin typeface="微软雅黑" panose="020B0503020204020204" pitchFamily="34" charset="-122"/>
                <a:ea typeface="微软雅黑" panose="020B0503020204020204" pitchFamily="34" charset="-122"/>
              </a:rPr>
              <a:t>n</a:t>
            </a:r>
            <a:r>
              <a:rPr lang="zh-CN" altLang="en-US" sz="2000" b="1" dirty="0">
                <a:solidFill>
                  <a:srgbClr val="FF3300"/>
                </a:solidFill>
                <a:latin typeface="微软雅黑" panose="020B0503020204020204" pitchFamily="34" charset="-122"/>
                <a:ea typeface="微软雅黑" panose="020B0503020204020204" pitchFamily="34" charset="-122"/>
              </a:rPr>
              <a:t>＋</a:t>
            </a:r>
            <a:r>
              <a:rPr lang="en-US" altLang="zh-CN" sz="2000" b="1" dirty="0">
                <a:solidFill>
                  <a:srgbClr val="FF3300"/>
                </a:solidFill>
                <a:latin typeface="微软雅黑" panose="020B0503020204020204" pitchFamily="34" charset="-122"/>
                <a:ea typeface="微软雅黑" panose="020B0503020204020204" pitchFamily="34" charset="-122"/>
              </a:rPr>
              <a:t>1</a:t>
            </a:r>
            <a:r>
              <a:rPr lang="zh-CN" altLang="en-US" sz="2000" b="1" dirty="0">
                <a:solidFill>
                  <a:srgbClr val="FF3300"/>
                </a:solidFill>
                <a:latin typeface="微软雅黑" panose="020B0503020204020204" pitchFamily="34" charset="-122"/>
                <a:ea typeface="微软雅黑" panose="020B0503020204020204" pitchFamily="34" charset="-122"/>
              </a:rPr>
              <a:t>位字长</a:t>
            </a:r>
            <a:endParaRPr lang="zh-CN" altLang="en-US" sz="2000" dirty="0">
              <a:latin typeface="微软雅黑" panose="020B0503020204020204" pitchFamily="34" charset="-122"/>
              <a:ea typeface="微软雅黑" panose="020B0503020204020204" pitchFamily="34" charset="-122"/>
            </a:endParaRPr>
          </a:p>
        </p:txBody>
      </p:sp>
      <p:sp>
        <p:nvSpPr>
          <p:cNvPr id="11" name="矩形 10"/>
          <p:cNvSpPr/>
          <p:nvPr/>
        </p:nvSpPr>
        <p:spPr>
          <a:xfrm>
            <a:off x="838200" y="4388536"/>
            <a:ext cx="7848600" cy="800219"/>
          </a:xfrm>
          <a:prstGeom prst="rect">
            <a:avLst/>
          </a:prstGeom>
        </p:spPr>
        <p:txBody>
          <a:bodyPr wrap="square">
            <a:spAutoFit/>
          </a:bodyPr>
          <a:lstStyle/>
          <a:p>
            <a:pPr algn="just" eaLnBrk="1" hangingPunct="1">
              <a:lnSpc>
                <a:spcPct val="90000"/>
              </a:lnSpc>
              <a:spcBef>
                <a:spcPct val="50000"/>
              </a:spcBef>
              <a:buFontTx/>
              <a:buNone/>
            </a:pPr>
            <a:r>
              <a:rPr lang="zh-CN" altLang="en-US" sz="2000" b="1" dirty="0">
                <a:solidFill>
                  <a:srgbClr val="0000FF"/>
                </a:solidFill>
                <a:latin typeface="微软雅黑" panose="020B0503020204020204" pitchFamily="34" charset="-122"/>
                <a:ea typeface="微软雅黑" panose="020B0503020204020204" pitchFamily="34" charset="-122"/>
              </a:rPr>
              <a:t>例如，若</a:t>
            </a:r>
            <a:r>
              <a:rPr lang="en-US" altLang="zh-CN" sz="2000" b="1" dirty="0">
                <a:solidFill>
                  <a:srgbClr val="0000FF"/>
                </a:solidFill>
                <a:latin typeface="微软雅黑" panose="020B0503020204020204" pitchFamily="34" charset="-122"/>
                <a:ea typeface="微软雅黑" panose="020B0503020204020204" pitchFamily="34" charset="-122"/>
              </a:rPr>
              <a:t>x</a:t>
            </a:r>
            <a:r>
              <a:rPr lang="en-US" altLang="zh-CN" sz="2000" b="1" baseline="-30000" dirty="0">
                <a:solidFill>
                  <a:srgbClr val="0000FF"/>
                </a:solidFill>
                <a:latin typeface="微软雅黑" panose="020B0503020204020204" pitchFamily="34" charset="-122"/>
                <a:ea typeface="微软雅黑" panose="020B0503020204020204" pitchFamily="34" charset="-122"/>
              </a:rPr>
              <a:t>1</a:t>
            </a:r>
            <a:r>
              <a:rPr lang="en-US" altLang="zh-CN" sz="2000" b="1" dirty="0">
                <a:solidFill>
                  <a:srgbClr val="0000FF"/>
                </a:solidFill>
                <a:latin typeface="微软雅黑" panose="020B0503020204020204" pitchFamily="34" charset="-122"/>
                <a:ea typeface="微软雅黑" panose="020B0503020204020204" pitchFamily="34" charset="-122"/>
              </a:rPr>
              <a:t>= +0.1011,  x</a:t>
            </a:r>
            <a:r>
              <a:rPr lang="en-US" altLang="zh-CN" sz="2000" b="1" baseline="-30000" dirty="0">
                <a:solidFill>
                  <a:srgbClr val="0000FF"/>
                </a:solidFill>
                <a:latin typeface="微软雅黑" panose="020B0503020204020204" pitchFamily="34" charset="-122"/>
                <a:ea typeface="微软雅黑" panose="020B0503020204020204" pitchFamily="34" charset="-122"/>
              </a:rPr>
              <a:t>2</a:t>
            </a:r>
            <a:r>
              <a:rPr lang="en-US" altLang="zh-CN" sz="2000" b="1" dirty="0">
                <a:solidFill>
                  <a:srgbClr val="0000FF"/>
                </a:solidFill>
                <a:latin typeface="微软雅黑" panose="020B0503020204020204" pitchFamily="34" charset="-122"/>
                <a:ea typeface="微软雅黑" panose="020B0503020204020204" pitchFamily="34" charset="-122"/>
              </a:rPr>
              <a:t>= ­0.1011</a:t>
            </a:r>
            <a:r>
              <a:rPr lang="zh-CN" altLang="en-US" sz="2000" b="1" dirty="0">
                <a:solidFill>
                  <a:srgbClr val="0000FF"/>
                </a:solidFill>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字长为</a:t>
            </a:r>
            <a:r>
              <a:rPr lang="en-US" altLang="zh-CN" sz="2000" b="1" dirty="0">
                <a:latin typeface="微软雅黑" panose="020B0503020204020204" pitchFamily="34" charset="-122"/>
                <a:ea typeface="微软雅黑" panose="020B0503020204020204" pitchFamily="34" charset="-122"/>
              </a:rPr>
              <a:t>8</a:t>
            </a:r>
            <a:r>
              <a:rPr lang="zh-CN" altLang="en-US" sz="2000" b="1" dirty="0">
                <a:latin typeface="微软雅黑" panose="020B0503020204020204" pitchFamily="34" charset="-122"/>
                <a:ea typeface="微软雅黑" panose="020B0503020204020204" pitchFamily="34" charset="-122"/>
              </a:rPr>
              <a:t>位</a:t>
            </a:r>
            <a:endParaRPr lang="zh-CN" altLang="en-US" sz="2000" b="1" dirty="0">
              <a:solidFill>
                <a:srgbClr val="0000FF"/>
              </a:solidFill>
              <a:latin typeface="微软雅黑" panose="020B0503020204020204" pitchFamily="34" charset="-122"/>
              <a:ea typeface="微软雅黑" panose="020B0503020204020204" pitchFamily="34" charset="-122"/>
            </a:endParaRPr>
          </a:p>
          <a:p>
            <a:pPr algn="just" eaLnBrk="1" hangingPunct="1">
              <a:lnSpc>
                <a:spcPct val="90000"/>
              </a:lnSpc>
              <a:spcBef>
                <a:spcPct val="50000"/>
              </a:spcBef>
              <a:buFontTx/>
              <a:buNone/>
            </a:pPr>
            <a:r>
              <a:rPr lang="en-US" altLang="zh-CN" sz="2000" b="1" dirty="0">
                <a:solidFill>
                  <a:srgbClr val="0000FF"/>
                </a:solidFill>
                <a:latin typeface="微软雅黑" panose="020B0503020204020204" pitchFamily="34" charset="-122"/>
                <a:ea typeface="微软雅黑" panose="020B0503020204020204" pitchFamily="34" charset="-122"/>
              </a:rPr>
              <a:t>[x</a:t>
            </a:r>
            <a:r>
              <a:rPr lang="en-US" altLang="zh-CN" sz="2000" b="1" baseline="-30000" dirty="0">
                <a:solidFill>
                  <a:srgbClr val="0000FF"/>
                </a:solidFill>
                <a:latin typeface="微软雅黑" panose="020B0503020204020204" pitchFamily="34" charset="-122"/>
                <a:ea typeface="微软雅黑" panose="020B0503020204020204" pitchFamily="34" charset="-122"/>
              </a:rPr>
              <a:t>1</a:t>
            </a:r>
            <a:r>
              <a:rPr lang="en-US" altLang="zh-CN" sz="2000" b="1" dirty="0">
                <a:solidFill>
                  <a:srgbClr val="0000FF"/>
                </a:solidFill>
                <a:latin typeface="微软雅黑" panose="020B0503020204020204" pitchFamily="34" charset="-122"/>
                <a:ea typeface="微软雅黑" panose="020B0503020204020204" pitchFamily="34" charset="-122"/>
              </a:rPr>
              <a:t>]</a:t>
            </a:r>
            <a:r>
              <a:rPr lang="zh-CN" altLang="en-US" sz="2000" b="1" baseline="-30000" dirty="0">
                <a:solidFill>
                  <a:srgbClr val="0000FF"/>
                </a:solidFill>
                <a:latin typeface="微软雅黑" panose="020B0503020204020204" pitchFamily="34" charset="-122"/>
                <a:ea typeface="微软雅黑" panose="020B0503020204020204" pitchFamily="34" charset="-122"/>
              </a:rPr>
              <a:t>原</a:t>
            </a:r>
            <a:r>
              <a:rPr lang="en-US" altLang="zh-CN" sz="2000" b="1" dirty="0">
                <a:solidFill>
                  <a:srgbClr val="0000FF"/>
                </a:solidFill>
                <a:latin typeface="微软雅黑" panose="020B0503020204020204" pitchFamily="34" charset="-122"/>
                <a:ea typeface="微软雅黑" panose="020B0503020204020204" pitchFamily="34" charset="-122"/>
              </a:rPr>
              <a:t>= 0.1011000   [x</a:t>
            </a:r>
            <a:r>
              <a:rPr lang="en-US" altLang="zh-CN" sz="2000" b="1" baseline="-30000" dirty="0">
                <a:solidFill>
                  <a:srgbClr val="0000FF"/>
                </a:solidFill>
                <a:latin typeface="微软雅黑" panose="020B0503020204020204" pitchFamily="34" charset="-122"/>
                <a:ea typeface="微软雅黑" panose="020B0503020204020204" pitchFamily="34" charset="-122"/>
              </a:rPr>
              <a:t>2</a:t>
            </a:r>
            <a:r>
              <a:rPr lang="en-US" altLang="zh-CN" sz="2000" b="1" dirty="0">
                <a:solidFill>
                  <a:srgbClr val="0000FF"/>
                </a:solidFill>
                <a:latin typeface="微软雅黑" panose="020B0503020204020204" pitchFamily="34" charset="-122"/>
                <a:ea typeface="微软雅黑" panose="020B0503020204020204" pitchFamily="34" charset="-122"/>
              </a:rPr>
              <a:t>]</a:t>
            </a:r>
            <a:r>
              <a:rPr lang="zh-CN" altLang="en-US" sz="2000" b="1" baseline="-30000" dirty="0">
                <a:solidFill>
                  <a:srgbClr val="0000FF"/>
                </a:solidFill>
                <a:latin typeface="微软雅黑" panose="020B0503020204020204" pitchFamily="34" charset="-122"/>
                <a:ea typeface="微软雅黑" panose="020B0503020204020204" pitchFamily="34" charset="-122"/>
              </a:rPr>
              <a:t>原</a:t>
            </a:r>
            <a:r>
              <a:rPr lang="en-US" altLang="zh-CN" sz="2000" b="1" dirty="0">
                <a:solidFill>
                  <a:srgbClr val="0000FF"/>
                </a:solidFill>
                <a:latin typeface="微软雅黑" panose="020B0503020204020204" pitchFamily="34" charset="-122"/>
                <a:ea typeface="微软雅黑" panose="020B0503020204020204" pitchFamily="34" charset="-122"/>
              </a:rPr>
              <a:t>= 1+0.1011000 = 1.1011000</a:t>
            </a:r>
            <a:r>
              <a:rPr lang="en-US" altLang="zh-CN" sz="2000" b="1" dirty="0">
                <a:latin typeface="微软雅黑" panose="020B0503020204020204" pitchFamily="34" charset="-122"/>
                <a:ea typeface="微软雅黑" panose="020B0503020204020204" pitchFamily="34" charset="-122"/>
              </a:rPr>
              <a:t> </a:t>
            </a:r>
          </a:p>
        </p:txBody>
      </p:sp>
      <p:sp>
        <p:nvSpPr>
          <p:cNvPr id="13" name="矩形 12"/>
          <p:cNvSpPr/>
          <p:nvPr/>
        </p:nvSpPr>
        <p:spPr>
          <a:xfrm>
            <a:off x="5730586" y="3183359"/>
            <a:ext cx="2927404" cy="461665"/>
          </a:xfrm>
          <a:prstGeom prst="rect">
            <a:avLst/>
          </a:prstGeom>
        </p:spPr>
        <p:txBody>
          <a:bodyPr wrap="none">
            <a:spAutoFit/>
          </a:bodyPr>
          <a:lstStyle/>
          <a:p>
            <a:r>
              <a:rPr lang="zh-CN" altLang="en-US" sz="2400" b="1" u="sng" dirty="0">
                <a:solidFill>
                  <a:srgbClr val="FF3300"/>
                </a:solidFill>
                <a:latin typeface="微软雅黑" panose="020B0503020204020204" pitchFamily="34" charset="-122"/>
                <a:ea typeface="微软雅黑" panose="020B0503020204020204" pitchFamily="34" charset="-122"/>
              </a:rPr>
              <a:t>不够</a:t>
            </a:r>
            <a:r>
              <a:rPr lang="zh-CN" altLang="en-US" sz="2400" b="1" u="sng" dirty="0" smtClean="0">
                <a:solidFill>
                  <a:srgbClr val="FF3300"/>
                </a:solidFill>
                <a:latin typeface="微软雅黑" panose="020B0503020204020204" pitchFamily="34" charset="-122"/>
                <a:ea typeface="微软雅黑" panose="020B0503020204020204" pitchFamily="34" charset="-122"/>
              </a:rPr>
              <a:t>字长后补</a:t>
            </a:r>
            <a:r>
              <a:rPr lang="zh-CN" altLang="en-US" sz="2400" b="1" u="sng" dirty="0">
                <a:solidFill>
                  <a:srgbClr val="FF3300"/>
                </a:solidFill>
                <a:latin typeface="微软雅黑" panose="020B0503020204020204" pitchFamily="34" charset="-122"/>
                <a:ea typeface="微软雅黑" panose="020B0503020204020204" pitchFamily="34" charset="-122"/>
              </a:rPr>
              <a:t>“</a:t>
            </a:r>
            <a:r>
              <a:rPr lang="en-US" altLang="zh-CN" sz="2400" b="1" u="sng" dirty="0">
                <a:solidFill>
                  <a:srgbClr val="FF3300"/>
                </a:solidFill>
                <a:latin typeface="微软雅黑" panose="020B0503020204020204" pitchFamily="34" charset="-122"/>
                <a:ea typeface="微软雅黑" panose="020B0503020204020204" pitchFamily="34" charset="-122"/>
              </a:rPr>
              <a:t>0”</a:t>
            </a:r>
            <a:r>
              <a:rPr lang="en-US" altLang="zh-CN" sz="2400" b="1" dirty="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03908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数制和编码</a:t>
            </a:r>
          </a:p>
        </p:txBody>
      </p:sp>
      <p:sp>
        <p:nvSpPr>
          <p:cNvPr id="3" name="内容占位符 2"/>
          <p:cNvSpPr>
            <a:spLocks noGrp="1"/>
          </p:cNvSpPr>
          <p:nvPr>
            <p:ph idx="1"/>
          </p:nvPr>
        </p:nvSpPr>
        <p:spPr/>
        <p:txBody>
          <a:bodyPr/>
          <a:lstStyle/>
          <a:p>
            <a:pPr marL="0" indent="0">
              <a:buNone/>
            </a:pPr>
            <a:r>
              <a:rPr lang="en-US" altLang="zh-CN" dirty="0" smtClean="0"/>
              <a:t>2.1.4 </a:t>
            </a:r>
            <a:r>
              <a:rPr lang="zh-CN" altLang="en-US" dirty="0" smtClean="0"/>
              <a:t>定点数的编码表示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12" name="矩形 11"/>
          <p:cNvSpPr/>
          <p:nvPr/>
        </p:nvSpPr>
        <p:spPr>
          <a:xfrm>
            <a:off x="457200" y="1643896"/>
            <a:ext cx="7931224" cy="1440394"/>
          </a:xfrm>
          <a:prstGeom prst="rect">
            <a:avLst/>
          </a:prstGeom>
        </p:spPr>
        <p:txBody>
          <a:bodyPr wrap="square">
            <a:spAutoFit/>
          </a:bodyPr>
          <a:lstStyle/>
          <a:p>
            <a:pPr lvl="0" eaLnBrk="0" hangingPunct="0">
              <a:lnSpc>
                <a:spcPct val="115000"/>
              </a:lnSpc>
              <a:spcBef>
                <a:spcPct val="20000"/>
              </a:spcBef>
              <a:defRPr/>
            </a:pPr>
            <a:r>
              <a:rPr lang="en-US" altLang="zh-CN" sz="2400" b="1" kern="0" dirty="0" smtClean="0">
                <a:solidFill>
                  <a:srgbClr val="FF0000"/>
                </a:solidFill>
                <a:latin typeface="微软雅黑" panose="020B0503020204020204" pitchFamily="34" charset="-122"/>
                <a:ea typeface="微软雅黑" panose="020B0503020204020204" pitchFamily="34" charset="-122"/>
              </a:rPr>
              <a:t>1</a:t>
            </a:r>
            <a:r>
              <a:rPr lang="zh-CN" altLang="en-US" sz="2400" b="1" kern="0" dirty="0" smtClean="0">
                <a:solidFill>
                  <a:srgbClr val="FF0000"/>
                </a:solidFill>
                <a:latin typeface="微软雅黑" panose="020B0503020204020204" pitchFamily="34" charset="-122"/>
                <a:ea typeface="微软雅黑" panose="020B0503020204020204" pitchFamily="34" charset="-122"/>
              </a:rPr>
              <a:t>）原码表示法</a:t>
            </a:r>
            <a:endParaRPr lang="en-US" altLang="zh-CN" sz="2400" b="1" kern="0" dirty="0" smtClean="0">
              <a:solidFill>
                <a:srgbClr val="FF0000"/>
              </a:solidFill>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Ø"/>
            </a:pPr>
            <a:r>
              <a:rPr kumimoji="1" lang="zh-CN" altLang="en-US" sz="2000" dirty="0">
                <a:solidFill>
                  <a:srgbClr val="000000"/>
                </a:solidFill>
                <a:latin typeface="微软雅黑" panose="020B0503020204020204" pitchFamily="34" charset="-122"/>
                <a:ea typeface="微软雅黑" panose="020B0503020204020204" pitchFamily="34" charset="-122"/>
              </a:rPr>
              <a:t>整数</a:t>
            </a:r>
            <a:r>
              <a:rPr kumimoji="1" lang="zh-CN" altLang="en-US" sz="2000" dirty="0" smtClean="0">
                <a:solidFill>
                  <a:srgbClr val="000000"/>
                </a:solidFill>
                <a:latin typeface="微软雅黑" panose="020B0503020204020204" pitchFamily="34" charset="-122"/>
                <a:ea typeface="微软雅黑" panose="020B0503020204020204" pitchFamily="34" charset="-122"/>
              </a:rPr>
              <a:t>原</a:t>
            </a:r>
            <a:r>
              <a:rPr kumimoji="1" lang="zh-CN" altLang="en-US" sz="2000" dirty="0">
                <a:solidFill>
                  <a:srgbClr val="000000"/>
                </a:solidFill>
                <a:latin typeface="微软雅黑" panose="020B0503020204020204" pitchFamily="34" charset="-122"/>
                <a:ea typeface="微软雅黑" panose="020B0503020204020204" pitchFamily="34" charset="-122"/>
              </a:rPr>
              <a:t>码的</a:t>
            </a:r>
            <a:r>
              <a:rPr kumimoji="1" lang="zh-CN" altLang="en-US" sz="2000" dirty="0" smtClean="0">
                <a:solidFill>
                  <a:srgbClr val="000000"/>
                </a:solidFill>
                <a:latin typeface="微软雅黑" panose="020B0503020204020204" pitchFamily="34" charset="-122"/>
                <a:ea typeface="微软雅黑" panose="020B0503020204020204" pitchFamily="34" charset="-122"/>
              </a:rPr>
              <a:t>定义</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Ø"/>
            </a:pPr>
            <a:endParaRPr kumimoji="1" lang="zh-CN" altLang="en-US" sz="2000" dirty="0">
              <a:solidFill>
                <a:srgbClr val="000000"/>
              </a:solidFill>
              <a:latin typeface="微软雅黑" panose="020B0503020204020204" pitchFamily="34" charset="-122"/>
              <a:ea typeface="微软雅黑" panose="020B0503020204020204" pitchFamily="34" charset="-122"/>
            </a:endParaRPr>
          </a:p>
        </p:txBody>
      </p:sp>
      <p:graphicFrame>
        <p:nvGraphicFramePr>
          <p:cNvPr id="10" name="Object 12"/>
          <p:cNvGraphicFramePr>
            <a:graphicFrameLocks noChangeAspect="1"/>
          </p:cNvGraphicFramePr>
          <p:nvPr>
            <p:extLst>
              <p:ext uri="{D42A27DB-BD31-4B8C-83A1-F6EECF244321}">
                <p14:modId xmlns:p14="http://schemas.microsoft.com/office/powerpoint/2010/main" val="228016651"/>
              </p:ext>
            </p:extLst>
          </p:nvPr>
        </p:nvGraphicFramePr>
        <p:xfrm>
          <a:off x="827584" y="3140968"/>
          <a:ext cx="5326062" cy="1093787"/>
        </p:xfrm>
        <a:graphic>
          <a:graphicData uri="http://schemas.openxmlformats.org/presentationml/2006/ole">
            <mc:AlternateContent xmlns:mc="http://schemas.openxmlformats.org/markup-compatibility/2006">
              <mc:Choice xmlns:v="urn:schemas-microsoft-com:vml" Requires="v">
                <p:oleObj spid="_x0000_s5184" name="公式" r:id="rId3" imgW="2590560" imgH="533160" progId="Equation.3">
                  <p:embed/>
                </p:oleObj>
              </mc:Choice>
              <mc:Fallback>
                <p:oleObj name="公式" r:id="rId3" imgW="2590560" imgH="533160" progId="Equation.3">
                  <p:embed/>
                  <p:pic>
                    <p:nvPicPr>
                      <p:cNvPr id="0" name=""/>
                      <p:cNvPicPr>
                        <a:picLocks noChangeAspect="1" noChangeArrowheads="1"/>
                      </p:cNvPicPr>
                      <p:nvPr/>
                    </p:nvPicPr>
                    <p:blipFill>
                      <a:blip r:embed="rId4"/>
                      <a:srcRect/>
                      <a:stretch>
                        <a:fillRect/>
                      </a:stretch>
                    </p:blipFill>
                    <p:spPr bwMode="auto">
                      <a:xfrm>
                        <a:off x="827584" y="3140968"/>
                        <a:ext cx="5326062"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矩形 7"/>
          <p:cNvSpPr/>
          <p:nvPr/>
        </p:nvSpPr>
        <p:spPr>
          <a:xfrm>
            <a:off x="755576" y="2568284"/>
            <a:ext cx="6624736" cy="400110"/>
          </a:xfrm>
          <a:prstGeom prst="rect">
            <a:avLst/>
          </a:prstGeom>
        </p:spPr>
        <p:txBody>
          <a:bodyPr wrap="square">
            <a:spAutoFit/>
          </a:bodyPr>
          <a:lstStyle/>
          <a:p>
            <a:pPr eaLnBrk="1" hangingPunct="1">
              <a:spcBef>
                <a:spcPct val="50000"/>
              </a:spcBef>
              <a:buFontTx/>
              <a:buNone/>
            </a:pPr>
            <a:r>
              <a:rPr lang="zh-CN" altLang="en-US" sz="2000" b="1" dirty="0">
                <a:solidFill>
                  <a:srgbClr val="FF3300"/>
                </a:solidFill>
                <a:latin typeface="微软雅黑" panose="020B0503020204020204" pitchFamily="34" charset="-122"/>
                <a:ea typeface="微软雅黑" panose="020B0503020204020204" pitchFamily="34" charset="-122"/>
              </a:rPr>
              <a:t>设</a:t>
            </a:r>
            <a:r>
              <a:rPr lang="en-US" altLang="zh-CN" sz="2000" b="1" dirty="0">
                <a:solidFill>
                  <a:srgbClr val="FF3300"/>
                </a:solidFill>
                <a:latin typeface="微软雅黑" panose="020B0503020204020204" pitchFamily="34" charset="-122"/>
                <a:ea typeface="微软雅黑" panose="020B0503020204020204" pitchFamily="34" charset="-122"/>
              </a:rPr>
              <a:t>[x]</a:t>
            </a:r>
            <a:r>
              <a:rPr lang="zh-CN" altLang="en-US" sz="2000" b="1" baseline="-25000" dirty="0">
                <a:solidFill>
                  <a:srgbClr val="FF3300"/>
                </a:solidFill>
                <a:latin typeface="微软雅黑" panose="020B0503020204020204" pitchFamily="34" charset="-122"/>
                <a:ea typeface="微软雅黑" panose="020B0503020204020204" pitchFamily="34" charset="-122"/>
              </a:rPr>
              <a:t>原</a:t>
            </a:r>
            <a:r>
              <a:rPr lang="zh-CN" altLang="en-US" sz="2000" b="1" dirty="0">
                <a:solidFill>
                  <a:srgbClr val="FF3300"/>
                </a:solidFill>
                <a:latin typeface="微软雅黑" panose="020B0503020204020204" pitchFamily="34" charset="-122"/>
                <a:ea typeface="微软雅黑" panose="020B0503020204020204" pitchFamily="34" charset="-122"/>
              </a:rPr>
              <a:t>＝</a:t>
            </a:r>
            <a:r>
              <a:rPr lang="en-US" altLang="zh-CN" sz="2000" b="1" dirty="0" err="1">
                <a:solidFill>
                  <a:srgbClr val="FF3300"/>
                </a:solidFill>
                <a:latin typeface="微软雅黑" panose="020B0503020204020204" pitchFamily="34" charset="-122"/>
                <a:ea typeface="微软雅黑" panose="020B0503020204020204" pitchFamily="34" charset="-122"/>
              </a:rPr>
              <a:t>x</a:t>
            </a:r>
            <a:r>
              <a:rPr lang="en-US" altLang="zh-CN" sz="2000" b="1" baseline="-25000" dirty="0" err="1">
                <a:solidFill>
                  <a:srgbClr val="FF3300"/>
                </a:solidFill>
                <a:latin typeface="微软雅黑" panose="020B0503020204020204" pitchFamily="34" charset="-122"/>
                <a:ea typeface="微软雅黑" panose="020B0503020204020204" pitchFamily="34" charset="-122"/>
              </a:rPr>
              <a:t>s</a:t>
            </a:r>
            <a:r>
              <a:rPr lang="en-US" altLang="zh-CN" sz="2000" b="1" baseline="-25000" dirty="0">
                <a:solidFill>
                  <a:srgbClr val="FF3300"/>
                </a:solidFill>
                <a:latin typeface="微软雅黑" panose="020B0503020204020204" pitchFamily="34" charset="-122"/>
                <a:ea typeface="微软雅黑" panose="020B0503020204020204" pitchFamily="34" charset="-122"/>
              </a:rPr>
              <a:t> </a:t>
            </a:r>
            <a:r>
              <a:rPr lang="en-US" altLang="zh-CN" sz="2000" b="1" dirty="0">
                <a:solidFill>
                  <a:srgbClr val="FF3300"/>
                </a:solidFill>
                <a:latin typeface="微软雅黑" panose="020B0503020204020204" pitchFamily="34" charset="-122"/>
                <a:ea typeface="微软雅黑" panose="020B0503020204020204" pitchFamily="34" charset="-122"/>
              </a:rPr>
              <a:t>x</a:t>
            </a:r>
            <a:r>
              <a:rPr lang="en-US" altLang="zh-CN" sz="2000" b="1" baseline="-25000" dirty="0">
                <a:solidFill>
                  <a:srgbClr val="FF3300"/>
                </a:solidFill>
                <a:latin typeface="微软雅黑" panose="020B0503020204020204" pitchFamily="34" charset="-122"/>
                <a:ea typeface="微软雅黑" panose="020B0503020204020204" pitchFamily="34" charset="-122"/>
              </a:rPr>
              <a:t>1 …</a:t>
            </a:r>
            <a:r>
              <a:rPr lang="en-US" altLang="zh-CN" sz="2000" b="1" dirty="0" err="1">
                <a:solidFill>
                  <a:srgbClr val="FF3300"/>
                </a:solidFill>
                <a:latin typeface="微软雅黑" panose="020B0503020204020204" pitchFamily="34" charset="-122"/>
                <a:ea typeface="微软雅黑" panose="020B0503020204020204" pitchFamily="34" charset="-122"/>
              </a:rPr>
              <a:t>x</a:t>
            </a:r>
            <a:r>
              <a:rPr lang="en-US" altLang="zh-CN" sz="2000" b="1" baseline="-25000" dirty="0" err="1">
                <a:solidFill>
                  <a:srgbClr val="FF3300"/>
                </a:solidFill>
                <a:latin typeface="微软雅黑" panose="020B0503020204020204" pitchFamily="34" charset="-122"/>
                <a:ea typeface="微软雅黑" panose="020B0503020204020204" pitchFamily="34" charset="-122"/>
              </a:rPr>
              <a:t>n</a:t>
            </a:r>
            <a:r>
              <a:rPr lang="zh-CN" altLang="en-US" sz="2000" b="1" baseline="-25000" dirty="0">
                <a:solidFill>
                  <a:srgbClr val="FF3300"/>
                </a:solidFill>
                <a:latin typeface="微软雅黑" panose="020B0503020204020204" pitchFamily="34" charset="-122"/>
                <a:ea typeface="微软雅黑" panose="020B0503020204020204" pitchFamily="34" charset="-122"/>
              </a:rPr>
              <a:t>，</a:t>
            </a:r>
            <a:r>
              <a:rPr lang="zh-CN" altLang="en-US" sz="2000" b="1" dirty="0">
                <a:solidFill>
                  <a:srgbClr val="FF3300"/>
                </a:solidFill>
                <a:latin typeface="微软雅黑" panose="020B0503020204020204" pitchFamily="34" charset="-122"/>
                <a:ea typeface="微软雅黑" panose="020B0503020204020204" pitchFamily="34" charset="-122"/>
              </a:rPr>
              <a:t>其中</a:t>
            </a:r>
            <a:r>
              <a:rPr lang="en-US" altLang="zh-CN" sz="2000" b="1" dirty="0" err="1">
                <a:solidFill>
                  <a:srgbClr val="FF3300"/>
                </a:solidFill>
                <a:latin typeface="微软雅黑" panose="020B0503020204020204" pitchFamily="34" charset="-122"/>
                <a:ea typeface="微软雅黑" panose="020B0503020204020204" pitchFamily="34" charset="-122"/>
              </a:rPr>
              <a:t>x</a:t>
            </a:r>
            <a:r>
              <a:rPr lang="en-US" altLang="zh-CN" sz="2000" b="1" baseline="-30000" dirty="0" err="1">
                <a:solidFill>
                  <a:srgbClr val="FF3300"/>
                </a:solidFill>
                <a:latin typeface="微软雅黑" panose="020B0503020204020204" pitchFamily="34" charset="-122"/>
                <a:ea typeface="微软雅黑" panose="020B0503020204020204" pitchFamily="34" charset="-122"/>
              </a:rPr>
              <a:t>s</a:t>
            </a:r>
            <a:r>
              <a:rPr lang="zh-CN" altLang="en-US" sz="2000" b="1" dirty="0">
                <a:solidFill>
                  <a:srgbClr val="FF3300"/>
                </a:solidFill>
                <a:latin typeface="微软雅黑" panose="020B0503020204020204" pitchFamily="34" charset="-122"/>
                <a:ea typeface="微软雅黑" panose="020B0503020204020204" pitchFamily="34" charset="-122"/>
              </a:rPr>
              <a:t>为符号位，共</a:t>
            </a:r>
            <a:r>
              <a:rPr lang="en-US" altLang="zh-CN" sz="2000" b="1" dirty="0">
                <a:solidFill>
                  <a:srgbClr val="FF3300"/>
                </a:solidFill>
                <a:latin typeface="微软雅黑" panose="020B0503020204020204" pitchFamily="34" charset="-122"/>
                <a:ea typeface="微软雅黑" panose="020B0503020204020204" pitchFamily="34" charset="-122"/>
              </a:rPr>
              <a:t>n</a:t>
            </a:r>
            <a:r>
              <a:rPr lang="zh-CN" altLang="en-US" sz="2000" b="1" dirty="0">
                <a:solidFill>
                  <a:srgbClr val="FF3300"/>
                </a:solidFill>
                <a:latin typeface="微软雅黑" panose="020B0503020204020204" pitchFamily="34" charset="-122"/>
                <a:ea typeface="微软雅黑" panose="020B0503020204020204" pitchFamily="34" charset="-122"/>
              </a:rPr>
              <a:t>＋</a:t>
            </a:r>
            <a:r>
              <a:rPr lang="en-US" altLang="zh-CN" sz="2000" b="1" dirty="0">
                <a:solidFill>
                  <a:srgbClr val="FF3300"/>
                </a:solidFill>
                <a:latin typeface="微软雅黑" panose="020B0503020204020204" pitchFamily="34" charset="-122"/>
                <a:ea typeface="微软雅黑" panose="020B0503020204020204" pitchFamily="34" charset="-122"/>
              </a:rPr>
              <a:t>1</a:t>
            </a:r>
            <a:r>
              <a:rPr lang="zh-CN" altLang="en-US" sz="2000" b="1" dirty="0">
                <a:solidFill>
                  <a:srgbClr val="FF3300"/>
                </a:solidFill>
                <a:latin typeface="微软雅黑" panose="020B0503020204020204" pitchFamily="34" charset="-122"/>
                <a:ea typeface="微软雅黑" panose="020B0503020204020204" pitchFamily="34" charset="-122"/>
              </a:rPr>
              <a:t>位字长</a:t>
            </a:r>
            <a:endParaRPr lang="zh-CN" altLang="en-US" sz="2000" b="1" baseline="-25000" dirty="0">
              <a:solidFill>
                <a:srgbClr val="FF3300"/>
              </a:solidFill>
              <a:latin typeface="微软雅黑" panose="020B0503020204020204" pitchFamily="34" charset="-122"/>
              <a:ea typeface="微软雅黑" panose="020B0503020204020204" pitchFamily="34" charset="-122"/>
            </a:endParaRPr>
          </a:p>
        </p:txBody>
      </p:sp>
      <p:sp>
        <p:nvSpPr>
          <p:cNvPr id="9" name="矩形 8"/>
          <p:cNvSpPr/>
          <p:nvPr/>
        </p:nvSpPr>
        <p:spPr>
          <a:xfrm>
            <a:off x="755576" y="4453274"/>
            <a:ext cx="7437714" cy="1323439"/>
          </a:xfrm>
          <a:prstGeom prst="rect">
            <a:avLst/>
          </a:prstGeom>
        </p:spPr>
        <p:txBody>
          <a:bodyPr wrap="square">
            <a:spAutoFit/>
          </a:bodyPr>
          <a:lstStyle/>
          <a:p>
            <a:pPr algn="just" eaLnBrk="1" hangingPunct="1">
              <a:spcBef>
                <a:spcPct val="50000"/>
              </a:spcBef>
              <a:buFontTx/>
              <a:buNone/>
            </a:pPr>
            <a:r>
              <a:rPr lang="zh-CN" altLang="en-US" sz="2000" b="1" dirty="0">
                <a:latin typeface="微软雅黑" panose="020B0503020204020204" pitchFamily="34" charset="-122"/>
                <a:ea typeface="微软雅黑" panose="020B0503020204020204" pitchFamily="34" charset="-122"/>
              </a:rPr>
              <a:t>例如，若</a:t>
            </a:r>
            <a:r>
              <a:rPr lang="en-US" altLang="zh-CN" sz="2000" b="1" dirty="0">
                <a:latin typeface="微软雅黑" panose="020B0503020204020204" pitchFamily="34" charset="-122"/>
                <a:ea typeface="微软雅黑" panose="020B0503020204020204" pitchFamily="34" charset="-122"/>
              </a:rPr>
              <a:t>x</a:t>
            </a:r>
            <a:r>
              <a:rPr lang="en-US" altLang="zh-CN" sz="2000" b="1" baseline="-30000" dirty="0">
                <a:latin typeface="微软雅黑" panose="020B0503020204020204" pitchFamily="34" charset="-122"/>
                <a:ea typeface="微软雅黑" panose="020B0503020204020204" pitchFamily="34" charset="-122"/>
              </a:rPr>
              <a:t>1</a:t>
            </a:r>
            <a:r>
              <a:rPr lang="en-US" altLang="zh-CN" sz="2000" b="1" dirty="0">
                <a:latin typeface="微软雅黑" panose="020B0503020204020204" pitchFamily="34" charset="-122"/>
                <a:ea typeface="微软雅黑" panose="020B0503020204020204" pitchFamily="34" charset="-122"/>
              </a:rPr>
              <a:t>= +1011</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x</a:t>
            </a:r>
            <a:r>
              <a:rPr lang="en-US" altLang="zh-CN" sz="2000" b="1" baseline="-30000" dirty="0">
                <a:latin typeface="微软雅黑" panose="020B0503020204020204" pitchFamily="34" charset="-122"/>
                <a:ea typeface="微软雅黑" panose="020B0503020204020204" pitchFamily="34" charset="-122"/>
              </a:rPr>
              <a:t>2</a:t>
            </a:r>
            <a:r>
              <a:rPr lang="en-US" altLang="zh-CN" sz="2000" b="1" dirty="0">
                <a:latin typeface="微软雅黑" panose="020B0503020204020204" pitchFamily="34" charset="-122"/>
                <a:ea typeface="微软雅黑" panose="020B0503020204020204" pitchFamily="34" charset="-122"/>
              </a:rPr>
              <a:t>= -1011</a:t>
            </a:r>
            <a:r>
              <a:rPr lang="zh-CN" altLang="en-US" sz="2000" b="1" dirty="0">
                <a:latin typeface="微软雅黑" panose="020B0503020204020204" pitchFamily="34" charset="-122"/>
                <a:ea typeface="微软雅黑" panose="020B0503020204020204" pitchFamily="34" charset="-122"/>
              </a:rPr>
              <a:t>，字长为</a:t>
            </a:r>
            <a:r>
              <a:rPr lang="en-US" altLang="zh-CN" sz="2000" b="1" dirty="0">
                <a:latin typeface="微软雅黑" panose="020B0503020204020204" pitchFamily="34" charset="-122"/>
                <a:ea typeface="微软雅黑" panose="020B0503020204020204" pitchFamily="34" charset="-122"/>
              </a:rPr>
              <a:t>8</a:t>
            </a:r>
            <a:r>
              <a:rPr lang="zh-CN" altLang="en-US" sz="2000" b="1" dirty="0">
                <a:latin typeface="微软雅黑" panose="020B0503020204020204" pitchFamily="34" charset="-122"/>
                <a:ea typeface="微软雅黑" panose="020B0503020204020204" pitchFamily="34" charset="-122"/>
              </a:rPr>
              <a:t>位， </a:t>
            </a:r>
          </a:p>
          <a:p>
            <a:pPr algn="just" eaLnBrk="1" hangingPunct="1">
              <a:spcBef>
                <a:spcPct val="50000"/>
              </a:spcBef>
              <a:buFontTx/>
              <a:buNone/>
            </a:pPr>
            <a:r>
              <a:rPr lang="en-US" altLang="zh-CN" sz="2000" b="1" dirty="0">
                <a:latin typeface="微软雅黑" panose="020B0503020204020204" pitchFamily="34" charset="-122"/>
                <a:ea typeface="微软雅黑" panose="020B0503020204020204" pitchFamily="34" charset="-122"/>
              </a:rPr>
              <a:t>[x</a:t>
            </a:r>
            <a:r>
              <a:rPr lang="en-US" altLang="zh-CN" sz="2000" b="1" baseline="-30000" dirty="0">
                <a:latin typeface="微软雅黑" panose="020B0503020204020204" pitchFamily="34" charset="-122"/>
                <a:ea typeface="微软雅黑" panose="020B0503020204020204" pitchFamily="34" charset="-122"/>
              </a:rPr>
              <a:t>1</a:t>
            </a:r>
            <a:r>
              <a:rPr lang="en-US" altLang="zh-CN" sz="2000" b="1" dirty="0">
                <a:latin typeface="微软雅黑" panose="020B0503020204020204" pitchFamily="34" charset="-122"/>
                <a:ea typeface="微软雅黑" panose="020B0503020204020204" pitchFamily="34" charset="-122"/>
              </a:rPr>
              <a:t>]</a:t>
            </a:r>
            <a:r>
              <a:rPr lang="zh-CN" altLang="en-US" sz="2000" b="1" baseline="-30000" dirty="0">
                <a:latin typeface="微软雅黑" panose="020B0503020204020204" pitchFamily="34" charset="-122"/>
                <a:ea typeface="微软雅黑" panose="020B0503020204020204" pitchFamily="34" charset="-122"/>
              </a:rPr>
              <a:t>原</a:t>
            </a:r>
            <a:r>
              <a:rPr lang="en-US" altLang="zh-CN" sz="2000" b="1" dirty="0">
                <a:latin typeface="微软雅黑" panose="020B0503020204020204" pitchFamily="34" charset="-122"/>
                <a:ea typeface="微软雅黑" panose="020B0503020204020204" pitchFamily="34" charset="-122"/>
              </a:rPr>
              <a:t>= 00001011  </a:t>
            </a:r>
          </a:p>
          <a:p>
            <a:pPr algn="just" eaLnBrk="1" hangingPunct="1">
              <a:spcBef>
                <a:spcPct val="50000"/>
              </a:spcBef>
              <a:buFontTx/>
              <a:buNone/>
            </a:pPr>
            <a:r>
              <a:rPr lang="en-US" altLang="zh-CN" sz="2000" b="1" dirty="0">
                <a:latin typeface="微软雅黑" panose="020B0503020204020204" pitchFamily="34" charset="-122"/>
                <a:ea typeface="微软雅黑" panose="020B0503020204020204" pitchFamily="34" charset="-122"/>
              </a:rPr>
              <a:t>[x</a:t>
            </a:r>
            <a:r>
              <a:rPr lang="en-US" altLang="zh-CN" sz="2000" b="1" baseline="-30000" dirty="0">
                <a:latin typeface="微软雅黑" panose="020B0503020204020204" pitchFamily="34" charset="-122"/>
                <a:ea typeface="微软雅黑" panose="020B0503020204020204" pitchFamily="34" charset="-122"/>
              </a:rPr>
              <a:t>2</a:t>
            </a:r>
            <a:r>
              <a:rPr lang="en-US" altLang="zh-CN" sz="2000" b="1" dirty="0">
                <a:latin typeface="微软雅黑" panose="020B0503020204020204" pitchFamily="34" charset="-122"/>
                <a:ea typeface="微软雅黑" panose="020B0503020204020204" pitchFamily="34" charset="-122"/>
              </a:rPr>
              <a:t>]</a:t>
            </a:r>
            <a:r>
              <a:rPr lang="zh-CN" altLang="en-US" sz="2000" b="1" baseline="-30000" dirty="0">
                <a:latin typeface="微软雅黑" panose="020B0503020204020204" pitchFamily="34" charset="-122"/>
                <a:ea typeface="微软雅黑" panose="020B0503020204020204" pitchFamily="34" charset="-122"/>
              </a:rPr>
              <a:t>原</a:t>
            </a:r>
            <a:r>
              <a:rPr lang="en-US" altLang="zh-CN" sz="2000" b="1" dirty="0">
                <a:latin typeface="微软雅黑" panose="020B0503020204020204" pitchFamily="34" charset="-122"/>
                <a:ea typeface="微软雅黑" panose="020B0503020204020204" pitchFamily="34" charset="-122"/>
              </a:rPr>
              <a:t>= 2</a:t>
            </a:r>
            <a:r>
              <a:rPr lang="en-US" altLang="zh-CN" sz="2000" b="1" baseline="30000" dirty="0">
                <a:latin typeface="微软雅黑" panose="020B0503020204020204" pitchFamily="34" charset="-122"/>
                <a:ea typeface="微软雅黑" panose="020B0503020204020204" pitchFamily="34" charset="-122"/>
              </a:rPr>
              <a:t>7</a:t>
            </a:r>
            <a:r>
              <a:rPr lang="en-US" altLang="zh-CN" sz="2000" b="1" dirty="0">
                <a:latin typeface="微软雅黑" panose="020B0503020204020204" pitchFamily="34" charset="-122"/>
                <a:ea typeface="微软雅黑" panose="020B0503020204020204" pitchFamily="34" charset="-122"/>
              </a:rPr>
              <a:t>+0001011 = 10001011</a:t>
            </a:r>
          </a:p>
        </p:txBody>
      </p:sp>
      <p:sp>
        <p:nvSpPr>
          <p:cNvPr id="13" name="矩形 12"/>
          <p:cNvSpPr/>
          <p:nvPr/>
        </p:nvSpPr>
        <p:spPr>
          <a:xfrm>
            <a:off x="5730586" y="3089631"/>
            <a:ext cx="2927404" cy="461665"/>
          </a:xfrm>
          <a:prstGeom prst="rect">
            <a:avLst/>
          </a:prstGeom>
        </p:spPr>
        <p:txBody>
          <a:bodyPr wrap="none">
            <a:spAutoFit/>
          </a:bodyPr>
          <a:lstStyle/>
          <a:p>
            <a:r>
              <a:rPr lang="zh-CN" altLang="en-US" sz="2400" b="1" u="sng" dirty="0">
                <a:solidFill>
                  <a:srgbClr val="FF3300"/>
                </a:solidFill>
                <a:latin typeface="微软雅黑" panose="020B0503020204020204" pitchFamily="34" charset="-122"/>
                <a:ea typeface="微软雅黑" panose="020B0503020204020204" pitchFamily="34" charset="-122"/>
              </a:rPr>
              <a:t>不够字长前补“</a:t>
            </a:r>
            <a:r>
              <a:rPr lang="en-US" altLang="zh-CN" sz="2400" b="1" u="sng" dirty="0">
                <a:solidFill>
                  <a:srgbClr val="FF3300"/>
                </a:solidFill>
                <a:latin typeface="微软雅黑" panose="020B0503020204020204" pitchFamily="34" charset="-122"/>
                <a:ea typeface="微软雅黑" panose="020B0503020204020204" pitchFamily="34" charset="-122"/>
              </a:rPr>
              <a:t>0”</a:t>
            </a:r>
            <a:r>
              <a:rPr lang="en-US" altLang="zh-CN" sz="2400" b="1" dirty="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655543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数制和编码</a:t>
            </a:r>
          </a:p>
        </p:txBody>
      </p:sp>
      <p:sp>
        <p:nvSpPr>
          <p:cNvPr id="3" name="内容占位符 2"/>
          <p:cNvSpPr>
            <a:spLocks noGrp="1"/>
          </p:cNvSpPr>
          <p:nvPr>
            <p:ph idx="1"/>
          </p:nvPr>
        </p:nvSpPr>
        <p:spPr/>
        <p:txBody>
          <a:bodyPr/>
          <a:lstStyle/>
          <a:p>
            <a:pPr marL="0" indent="0">
              <a:buNone/>
            </a:pPr>
            <a:r>
              <a:rPr lang="en-US" altLang="zh-CN" dirty="0" smtClean="0"/>
              <a:t>2.1.4 </a:t>
            </a:r>
            <a:r>
              <a:rPr lang="zh-CN" altLang="en-US" dirty="0" smtClean="0"/>
              <a:t>定点数的编码表示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12" name="矩形 11"/>
          <p:cNvSpPr/>
          <p:nvPr/>
        </p:nvSpPr>
        <p:spPr>
          <a:xfrm>
            <a:off x="457200" y="1643896"/>
            <a:ext cx="7931224" cy="484107"/>
          </a:xfrm>
          <a:prstGeom prst="rect">
            <a:avLst/>
          </a:prstGeom>
        </p:spPr>
        <p:txBody>
          <a:bodyPr wrap="square">
            <a:spAutoFit/>
          </a:bodyPr>
          <a:lstStyle/>
          <a:p>
            <a:pPr lvl="0" eaLnBrk="0" hangingPunct="0">
              <a:lnSpc>
                <a:spcPct val="115000"/>
              </a:lnSpc>
              <a:spcBef>
                <a:spcPct val="20000"/>
              </a:spcBef>
              <a:defRPr/>
            </a:pPr>
            <a:r>
              <a:rPr lang="en-US" altLang="zh-CN" sz="2400" b="1" kern="0" dirty="0" smtClean="0">
                <a:solidFill>
                  <a:srgbClr val="FF0000"/>
                </a:solidFill>
                <a:latin typeface="微软雅黑" panose="020B0503020204020204" pitchFamily="34" charset="-122"/>
                <a:ea typeface="微软雅黑" panose="020B0503020204020204" pitchFamily="34" charset="-122"/>
              </a:rPr>
              <a:t>1</a:t>
            </a:r>
            <a:r>
              <a:rPr lang="zh-CN" altLang="en-US" sz="2400" b="1" kern="0" dirty="0" smtClean="0">
                <a:solidFill>
                  <a:srgbClr val="FF0000"/>
                </a:solidFill>
                <a:latin typeface="微软雅黑" panose="020B0503020204020204" pitchFamily="34" charset="-122"/>
                <a:ea typeface="微软雅黑" panose="020B0503020204020204" pitchFamily="34" charset="-122"/>
              </a:rPr>
              <a:t>）原码表示法</a:t>
            </a:r>
            <a:endParaRPr lang="en-US" altLang="zh-CN" sz="2400" b="1" kern="0" dirty="0" smtClean="0">
              <a:solidFill>
                <a:srgbClr val="FF0000"/>
              </a:solidFill>
              <a:latin typeface="微软雅黑" panose="020B0503020204020204" pitchFamily="34" charset="-122"/>
              <a:ea typeface="微软雅黑" panose="020B0503020204020204" pitchFamily="34" charset="-122"/>
            </a:endParaRPr>
          </a:p>
        </p:txBody>
      </p:sp>
      <p:sp>
        <p:nvSpPr>
          <p:cNvPr id="14" name="Text Box 3"/>
          <p:cNvSpPr txBox="1">
            <a:spLocks noChangeArrowheads="1"/>
          </p:cNvSpPr>
          <p:nvPr/>
        </p:nvSpPr>
        <p:spPr bwMode="auto">
          <a:xfrm>
            <a:off x="16233" y="2348880"/>
            <a:ext cx="8077200" cy="3733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400" b="1" kern="1200">
                <a:solidFill>
                  <a:schemeClr val="tx1"/>
                </a:solidFill>
                <a:latin typeface="Comic Sans MS"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200" b="1"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200" b="1"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200" b="1"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200" b="1"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90000"/>
              </a:lnSpc>
              <a:spcBef>
                <a:spcPct val="50000"/>
              </a:spcBef>
              <a:buNone/>
            </a:pPr>
            <a:r>
              <a:rPr lang="en-US" altLang="zh-CN" dirty="0" smtClean="0">
                <a:solidFill>
                  <a:srgbClr val="0000FF"/>
                </a:solidFill>
              </a:rPr>
              <a:t>     </a:t>
            </a:r>
            <a:r>
              <a:rPr lang="zh-CN" altLang="en-US" dirty="0" smtClean="0">
                <a:solidFill>
                  <a:srgbClr val="0000FF"/>
                </a:solidFill>
              </a:rPr>
              <a:t>例（</a:t>
            </a:r>
            <a:r>
              <a:rPr lang="zh-CN" altLang="en-US" dirty="0">
                <a:solidFill>
                  <a:srgbClr val="FF3300"/>
                </a:solidFill>
              </a:rPr>
              <a:t>默认机器</a:t>
            </a:r>
            <a:r>
              <a:rPr lang="zh-CN" altLang="en-US" dirty="0" smtClean="0">
                <a:solidFill>
                  <a:srgbClr val="FF3300"/>
                </a:solidFill>
              </a:rPr>
              <a:t>字长</a:t>
            </a:r>
            <a:r>
              <a:rPr lang="en-US" altLang="zh-CN" dirty="0" smtClean="0">
                <a:solidFill>
                  <a:srgbClr val="FF3300"/>
                </a:solidFill>
              </a:rPr>
              <a:t>5</a:t>
            </a:r>
            <a:r>
              <a:rPr lang="zh-CN" altLang="en-US" dirty="0" smtClean="0">
                <a:solidFill>
                  <a:srgbClr val="FF3300"/>
                </a:solidFill>
              </a:rPr>
              <a:t>位</a:t>
            </a:r>
            <a:r>
              <a:rPr lang="zh-CN" altLang="en-US" dirty="0" smtClean="0">
                <a:solidFill>
                  <a:srgbClr val="0000FF"/>
                </a:solidFill>
              </a:rPr>
              <a:t>）：</a:t>
            </a:r>
            <a:endParaRPr lang="en-US" altLang="zh-CN" dirty="0" smtClean="0">
              <a:solidFill>
                <a:srgbClr val="0000FF"/>
              </a:solidFill>
            </a:endParaRPr>
          </a:p>
          <a:p>
            <a:pPr eaLnBrk="1" hangingPunct="1">
              <a:lnSpc>
                <a:spcPct val="90000"/>
              </a:lnSpc>
              <a:spcBef>
                <a:spcPct val="50000"/>
              </a:spcBef>
              <a:buFontTx/>
              <a:buNone/>
            </a:pPr>
            <a:r>
              <a:rPr lang="en-US" altLang="zh-CN" dirty="0">
                <a:solidFill>
                  <a:srgbClr val="0000FF"/>
                </a:solidFill>
              </a:rPr>
              <a:t> </a:t>
            </a:r>
            <a:r>
              <a:rPr lang="en-US" altLang="zh-CN" dirty="0" smtClean="0">
                <a:solidFill>
                  <a:srgbClr val="0000FF"/>
                </a:solidFill>
              </a:rPr>
              <a:t>       X=0.1011B         [X]</a:t>
            </a:r>
            <a:r>
              <a:rPr lang="zh-CN" altLang="en-US" baseline="-30000" dirty="0" smtClean="0">
                <a:solidFill>
                  <a:srgbClr val="0000FF"/>
                </a:solidFill>
              </a:rPr>
              <a:t>原</a:t>
            </a:r>
            <a:r>
              <a:rPr lang="en-US" altLang="zh-CN" dirty="0" smtClean="0">
                <a:solidFill>
                  <a:srgbClr val="0000FF"/>
                </a:solidFill>
              </a:rPr>
              <a:t>=0.1011</a:t>
            </a:r>
          </a:p>
          <a:p>
            <a:pPr lvl="1" eaLnBrk="1" hangingPunct="1">
              <a:lnSpc>
                <a:spcPct val="90000"/>
              </a:lnSpc>
              <a:spcBef>
                <a:spcPct val="50000"/>
              </a:spcBef>
              <a:buFontTx/>
              <a:buNone/>
            </a:pPr>
            <a:r>
              <a:rPr lang="en-US" altLang="zh-CN" sz="2400" dirty="0" smtClean="0">
                <a:solidFill>
                  <a:srgbClr val="0000FF"/>
                </a:solidFill>
              </a:rPr>
              <a:t>       X= - 0.1011B         [X]</a:t>
            </a:r>
            <a:r>
              <a:rPr lang="zh-CN" altLang="en-US" sz="2400" baseline="-30000" dirty="0" smtClean="0">
                <a:solidFill>
                  <a:srgbClr val="0000FF"/>
                </a:solidFill>
              </a:rPr>
              <a:t>原</a:t>
            </a:r>
            <a:r>
              <a:rPr lang="zh-CN" altLang="en-US" sz="2400" dirty="0" smtClean="0">
                <a:solidFill>
                  <a:srgbClr val="0000FF"/>
                </a:solidFill>
              </a:rPr>
              <a:t> ＝</a:t>
            </a:r>
            <a:r>
              <a:rPr lang="en-US" altLang="zh-CN" sz="2400" dirty="0" smtClean="0">
                <a:solidFill>
                  <a:srgbClr val="0000FF"/>
                </a:solidFill>
              </a:rPr>
              <a:t>1.1011</a:t>
            </a:r>
          </a:p>
          <a:p>
            <a:pPr lvl="1" eaLnBrk="1" hangingPunct="1">
              <a:lnSpc>
                <a:spcPct val="90000"/>
              </a:lnSpc>
              <a:spcBef>
                <a:spcPct val="50000"/>
              </a:spcBef>
              <a:buFontTx/>
              <a:buNone/>
            </a:pPr>
            <a:r>
              <a:rPr lang="en-US" altLang="zh-CN" sz="2400" dirty="0" smtClean="0">
                <a:solidFill>
                  <a:srgbClr val="0000FF"/>
                </a:solidFill>
              </a:rPr>
              <a:t>       X=+1011B             [X]</a:t>
            </a:r>
            <a:r>
              <a:rPr lang="zh-CN" altLang="en-US" sz="2400" baseline="-30000" dirty="0" smtClean="0">
                <a:solidFill>
                  <a:srgbClr val="0000FF"/>
                </a:solidFill>
              </a:rPr>
              <a:t>原</a:t>
            </a:r>
            <a:r>
              <a:rPr lang="en-US" altLang="zh-CN" sz="2400" dirty="0" smtClean="0">
                <a:solidFill>
                  <a:srgbClr val="0000FF"/>
                </a:solidFill>
              </a:rPr>
              <a:t>=0,1011</a:t>
            </a:r>
          </a:p>
          <a:p>
            <a:pPr lvl="1" eaLnBrk="1" hangingPunct="1">
              <a:lnSpc>
                <a:spcPct val="90000"/>
              </a:lnSpc>
              <a:spcBef>
                <a:spcPct val="50000"/>
              </a:spcBef>
              <a:buFontTx/>
              <a:buNone/>
            </a:pPr>
            <a:r>
              <a:rPr lang="en-US" altLang="zh-CN" sz="2400" dirty="0" smtClean="0">
                <a:solidFill>
                  <a:srgbClr val="0000FF"/>
                </a:solidFill>
              </a:rPr>
              <a:t>       X= - 1011B            [X]</a:t>
            </a:r>
            <a:r>
              <a:rPr lang="zh-CN" altLang="en-US" sz="2400" baseline="-30000" dirty="0" smtClean="0">
                <a:solidFill>
                  <a:srgbClr val="0000FF"/>
                </a:solidFill>
              </a:rPr>
              <a:t>原</a:t>
            </a:r>
            <a:r>
              <a:rPr lang="zh-CN" altLang="en-US" sz="2400" dirty="0" smtClean="0">
                <a:solidFill>
                  <a:srgbClr val="0000FF"/>
                </a:solidFill>
              </a:rPr>
              <a:t> ＝</a:t>
            </a:r>
            <a:r>
              <a:rPr lang="en-US" altLang="zh-CN" sz="2400" dirty="0" smtClean="0">
                <a:solidFill>
                  <a:srgbClr val="0000FF"/>
                </a:solidFill>
              </a:rPr>
              <a:t>1,1011</a:t>
            </a:r>
          </a:p>
          <a:p>
            <a:pPr eaLnBrk="1" hangingPunct="1">
              <a:lnSpc>
                <a:spcPct val="90000"/>
              </a:lnSpc>
              <a:spcBef>
                <a:spcPct val="0"/>
              </a:spcBef>
              <a:buFontTx/>
              <a:buNone/>
            </a:pPr>
            <a:r>
              <a:rPr lang="en-US" altLang="zh-CN" dirty="0" smtClean="0">
                <a:solidFill>
                  <a:srgbClr val="FF3300"/>
                </a:solidFill>
              </a:rPr>
              <a:t>       </a:t>
            </a:r>
          </a:p>
          <a:p>
            <a:pPr lvl="1" eaLnBrk="1" hangingPunct="1">
              <a:lnSpc>
                <a:spcPct val="90000"/>
              </a:lnSpc>
              <a:spcBef>
                <a:spcPct val="50000"/>
              </a:spcBef>
              <a:buFontTx/>
              <a:buNone/>
            </a:pPr>
            <a:r>
              <a:rPr lang="zh-CN" altLang="en-US" sz="2400" dirty="0" smtClean="0">
                <a:solidFill>
                  <a:srgbClr val="FF3399"/>
                </a:solidFill>
              </a:rPr>
              <a:t>   </a:t>
            </a:r>
            <a:r>
              <a:rPr lang="zh-CN" altLang="en-US" sz="2400" dirty="0" smtClean="0">
                <a:solidFill>
                  <a:srgbClr val="009242"/>
                </a:solidFill>
              </a:rPr>
              <a:t>结论：原码表示，符号位数值化，数值位不变</a:t>
            </a:r>
          </a:p>
          <a:p>
            <a:pPr lvl="1" eaLnBrk="1" hangingPunct="1">
              <a:lnSpc>
                <a:spcPct val="90000"/>
              </a:lnSpc>
              <a:spcBef>
                <a:spcPct val="50000"/>
              </a:spcBef>
              <a:buFontTx/>
              <a:buNone/>
            </a:pPr>
            <a:r>
              <a:rPr lang="zh-CN" altLang="en-US" sz="2400" dirty="0" smtClean="0">
                <a:solidFill>
                  <a:srgbClr val="0000FF"/>
                </a:solidFill>
              </a:rPr>
              <a:t>   </a:t>
            </a:r>
            <a:r>
              <a:rPr lang="en-US" altLang="zh-CN" sz="2400" dirty="0" smtClean="0">
                <a:solidFill>
                  <a:srgbClr val="0000FF"/>
                </a:solidFill>
              </a:rPr>
              <a:t>0</a:t>
            </a:r>
            <a:r>
              <a:rPr lang="zh-CN" altLang="en-US" sz="2400" dirty="0" smtClean="0">
                <a:solidFill>
                  <a:srgbClr val="0000FF"/>
                </a:solidFill>
              </a:rPr>
              <a:t>的原码表示</a:t>
            </a:r>
            <a:r>
              <a:rPr lang="en-US" altLang="zh-CN" sz="2400" dirty="0" smtClean="0">
                <a:solidFill>
                  <a:srgbClr val="0000FF"/>
                </a:solidFill>
              </a:rPr>
              <a:t>?</a:t>
            </a:r>
          </a:p>
        </p:txBody>
      </p:sp>
    </p:spTree>
    <p:extLst>
      <p:ext uri="{BB962C8B-B14F-4D97-AF65-F5344CB8AC3E}">
        <p14:creationId xmlns:p14="http://schemas.microsoft.com/office/powerpoint/2010/main" val="177353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box(in)">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box(in)">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box(in)">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box(in)">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box(in)">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animEffect transition="in" filter="box(in)">
                                      <p:cBhvr>
                                        <p:cTn id="32" dur="500"/>
                                        <p:tgtEl>
                                          <p:spTgt spid="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4">
                                            <p:txEl>
                                              <p:pRg st="6" end="6"/>
                                            </p:txEl>
                                          </p:spTgt>
                                        </p:tgtEl>
                                        <p:attrNameLst>
                                          <p:attrName>style.visibility</p:attrName>
                                        </p:attrNameLst>
                                      </p:cBhvr>
                                      <p:to>
                                        <p:strVal val="visible"/>
                                      </p:to>
                                    </p:set>
                                    <p:animEffect transition="in" filter="box(in)">
                                      <p:cBhvr>
                                        <p:cTn id="37" dur="500"/>
                                        <p:tgtEl>
                                          <p:spTgt spid="1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4">
                                            <p:txEl>
                                              <p:pRg st="7" end="7"/>
                                            </p:txEl>
                                          </p:spTgt>
                                        </p:tgtEl>
                                        <p:attrNameLst>
                                          <p:attrName>style.visibility</p:attrName>
                                        </p:attrNameLst>
                                      </p:cBhvr>
                                      <p:to>
                                        <p:strVal val="visible"/>
                                      </p:to>
                                    </p:set>
                                    <p:animEffect transition="in" filter="box(in)">
                                      <p:cBhvr>
                                        <p:cTn id="42" dur="500"/>
                                        <p:tgtEl>
                                          <p:spTgt spid="1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bldLvl="5"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数制和编码</a:t>
            </a:r>
          </a:p>
        </p:txBody>
      </p:sp>
      <p:sp>
        <p:nvSpPr>
          <p:cNvPr id="3" name="内容占位符 2"/>
          <p:cNvSpPr>
            <a:spLocks noGrp="1"/>
          </p:cNvSpPr>
          <p:nvPr>
            <p:ph idx="1"/>
          </p:nvPr>
        </p:nvSpPr>
        <p:spPr/>
        <p:txBody>
          <a:bodyPr/>
          <a:lstStyle/>
          <a:p>
            <a:pPr marL="0" indent="0">
              <a:buNone/>
            </a:pPr>
            <a:r>
              <a:rPr lang="en-US" altLang="zh-CN" dirty="0" smtClean="0"/>
              <a:t>2.1.4 </a:t>
            </a:r>
            <a:r>
              <a:rPr lang="zh-CN" altLang="en-US" dirty="0" smtClean="0"/>
              <a:t>定点数的编码表示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12" name="矩形 11"/>
          <p:cNvSpPr/>
          <p:nvPr/>
        </p:nvSpPr>
        <p:spPr>
          <a:xfrm>
            <a:off x="457200" y="1643896"/>
            <a:ext cx="7931224" cy="484107"/>
          </a:xfrm>
          <a:prstGeom prst="rect">
            <a:avLst/>
          </a:prstGeom>
        </p:spPr>
        <p:txBody>
          <a:bodyPr wrap="square">
            <a:spAutoFit/>
          </a:bodyPr>
          <a:lstStyle/>
          <a:p>
            <a:pPr lvl="0" eaLnBrk="0" hangingPunct="0">
              <a:lnSpc>
                <a:spcPct val="115000"/>
              </a:lnSpc>
              <a:spcBef>
                <a:spcPct val="20000"/>
              </a:spcBef>
              <a:defRPr/>
            </a:pPr>
            <a:r>
              <a:rPr lang="en-US" altLang="zh-CN" sz="2400" b="1" kern="0" dirty="0" smtClean="0">
                <a:solidFill>
                  <a:srgbClr val="FF0000"/>
                </a:solidFill>
                <a:latin typeface="微软雅黑" panose="020B0503020204020204" pitchFamily="34" charset="-122"/>
                <a:ea typeface="微软雅黑" panose="020B0503020204020204" pitchFamily="34" charset="-122"/>
              </a:rPr>
              <a:t>1</a:t>
            </a:r>
            <a:r>
              <a:rPr lang="zh-CN" altLang="en-US" sz="2400" b="1" kern="0" dirty="0" smtClean="0">
                <a:solidFill>
                  <a:srgbClr val="FF0000"/>
                </a:solidFill>
                <a:latin typeface="微软雅黑" panose="020B0503020204020204" pitchFamily="34" charset="-122"/>
                <a:ea typeface="微软雅黑" panose="020B0503020204020204" pitchFamily="34" charset="-122"/>
              </a:rPr>
              <a:t>）原码表示法</a:t>
            </a:r>
            <a:endParaRPr lang="en-US" altLang="zh-CN" sz="2400" b="1" kern="0" dirty="0" smtClean="0">
              <a:solidFill>
                <a:srgbClr val="FF0000"/>
              </a:solidFill>
              <a:latin typeface="微软雅黑" panose="020B0503020204020204" pitchFamily="34" charset="-122"/>
              <a:ea typeface="微软雅黑" panose="020B0503020204020204" pitchFamily="34" charset="-122"/>
            </a:endParaRPr>
          </a:p>
        </p:txBody>
      </p:sp>
      <p:sp>
        <p:nvSpPr>
          <p:cNvPr id="9" name="Text Box 3"/>
          <p:cNvSpPr txBox="1">
            <a:spLocks noChangeArrowheads="1"/>
          </p:cNvSpPr>
          <p:nvPr/>
        </p:nvSpPr>
        <p:spPr bwMode="auto">
          <a:xfrm>
            <a:off x="609600" y="2271712"/>
            <a:ext cx="80772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400" b="1" kern="1200">
                <a:solidFill>
                  <a:schemeClr val="tx1"/>
                </a:solidFill>
                <a:latin typeface="Comic Sans MS"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200" b="1"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200" b="1"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200" b="1"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200" b="1"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90000"/>
              </a:lnSpc>
              <a:spcBef>
                <a:spcPct val="50000"/>
              </a:spcBef>
              <a:buNone/>
            </a:pPr>
            <a:r>
              <a:rPr lang="en-US" altLang="zh-CN" sz="2800" dirty="0" smtClean="0">
                <a:solidFill>
                  <a:srgbClr val="0000FF"/>
                </a:solidFill>
              </a:rPr>
              <a:t> </a:t>
            </a:r>
            <a:r>
              <a:rPr lang="en-US" altLang="zh-CN" sz="2800" dirty="0" smtClean="0">
                <a:solidFill>
                  <a:srgbClr val="FF3300"/>
                </a:solidFill>
              </a:rPr>
              <a:t>0</a:t>
            </a:r>
            <a:r>
              <a:rPr lang="zh-CN" altLang="en-US" sz="2800" dirty="0" smtClean="0">
                <a:solidFill>
                  <a:srgbClr val="FF3300"/>
                </a:solidFill>
              </a:rPr>
              <a:t>的原码表示（</a:t>
            </a:r>
            <a:r>
              <a:rPr lang="zh-CN" altLang="en-US" sz="2800" dirty="0"/>
              <a:t>默认机器字长</a:t>
            </a:r>
            <a:r>
              <a:rPr lang="en-US" altLang="zh-CN" sz="2800" dirty="0"/>
              <a:t>8</a:t>
            </a:r>
            <a:r>
              <a:rPr lang="zh-CN" altLang="en-US" sz="2800" dirty="0" smtClean="0"/>
              <a:t>位</a:t>
            </a:r>
            <a:r>
              <a:rPr lang="zh-CN" altLang="en-US" sz="2800" dirty="0" smtClean="0">
                <a:solidFill>
                  <a:srgbClr val="FF3300"/>
                </a:solidFill>
              </a:rPr>
              <a:t>）</a:t>
            </a:r>
          </a:p>
          <a:p>
            <a:pPr eaLnBrk="1" hangingPunct="1">
              <a:lnSpc>
                <a:spcPct val="90000"/>
              </a:lnSpc>
              <a:spcBef>
                <a:spcPct val="50000"/>
              </a:spcBef>
              <a:buFontTx/>
              <a:buNone/>
            </a:pPr>
            <a:r>
              <a:rPr lang="zh-CN" altLang="en-US" sz="2800" dirty="0" smtClean="0">
                <a:solidFill>
                  <a:srgbClr val="0000FF"/>
                </a:solidFill>
              </a:rPr>
              <a:t> </a:t>
            </a:r>
            <a:r>
              <a:rPr lang="en-US" altLang="zh-CN" sz="2800" dirty="0" smtClean="0">
                <a:solidFill>
                  <a:srgbClr val="0000FF"/>
                </a:solidFill>
              </a:rPr>
              <a:t>[</a:t>
            </a:r>
            <a:r>
              <a:rPr lang="zh-CN" altLang="en-US" sz="2800" dirty="0" smtClean="0">
                <a:solidFill>
                  <a:srgbClr val="0000FF"/>
                </a:solidFill>
              </a:rPr>
              <a:t>＋</a:t>
            </a:r>
            <a:r>
              <a:rPr lang="en-US" altLang="zh-CN" sz="2800" dirty="0" smtClean="0">
                <a:solidFill>
                  <a:srgbClr val="0000FF"/>
                </a:solidFill>
              </a:rPr>
              <a:t>0000000]</a:t>
            </a:r>
            <a:r>
              <a:rPr lang="zh-CN" altLang="en-US" sz="2800" baseline="-30000" dirty="0" smtClean="0">
                <a:solidFill>
                  <a:srgbClr val="0000FF"/>
                </a:solidFill>
              </a:rPr>
              <a:t>原</a:t>
            </a:r>
            <a:r>
              <a:rPr lang="zh-CN" altLang="en-US" sz="2800" dirty="0" smtClean="0">
                <a:solidFill>
                  <a:srgbClr val="0000FF"/>
                </a:solidFill>
              </a:rPr>
              <a:t>＝</a:t>
            </a:r>
            <a:r>
              <a:rPr lang="en-US" altLang="zh-CN" sz="2800" dirty="0" smtClean="0">
                <a:solidFill>
                  <a:srgbClr val="FF3300"/>
                </a:solidFill>
              </a:rPr>
              <a:t>0</a:t>
            </a:r>
            <a:r>
              <a:rPr lang="zh-CN" altLang="en-US" sz="2800" dirty="0" smtClean="0">
                <a:solidFill>
                  <a:srgbClr val="0000FF"/>
                </a:solidFill>
              </a:rPr>
              <a:t>，</a:t>
            </a:r>
            <a:r>
              <a:rPr lang="en-US" altLang="zh-CN" sz="2800" dirty="0" smtClean="0">
                <a:solidFill>
                  <a:srgbClr val="0000FF"/>
                </a:solidFill>
              </a:rPr>
              <a:t>0000000</a:t>
            </a:r>
          </a:p>
          <a:p>
            <a:pPr eaLnBrk="1" hangingPunct="1">
              <a:lnSpc>
                <a:spcPct val="90000"/>
              </a:lnSpc>
              <a:buFontTx/>
              <a:buNone/>
            </a:pPr>
            <a:r>
              <a:rPr lang="en-US" altLang="zh-CN" sz="2800" dirty="0" smtClean="0">
                <a:solidFill>
                  <a:srgbClr val="0000FF"/>
                </a:solidFill>
              </a:rPr>
              <a:t> [</a:t>
            </a:r>
            <a:r>
              <a:rPr lang="zh-CN" altLang="en-US" sz="2800" dirty="0" smtClean="0">
                <a:solidFill>
                  <a:srgbClr val="0000FF"/>
                </a:solidFill>
              </a:rPr>
              <a:t>－</a:t>
            </a:r>
            <a:r>
              <a:rPr lang="en-US" altLang="zh-CN" sz="2800" dirty="0" smtClean="0">
                <a:solidFill>
                  <a:srgbClr val="0000FF"/>
                </a:solidFill>
              </a:rPr>
              <a:t>0000000]</a:t>
            </a:r>
            <a:r>
              <a:rPr lang="zh-CN" altLang="en-US" sz="2800" baseline="-30000" dirty="0" smtClean="0">
                <a:solidFill>
                  <a:srgbClr val="0000FF"/>
                </a:solidFill>
              </a:rPr>
              <a:t>原</a:t>
            </a:r>
            <a:r>
              <a:rPr lang="zh-CN" altLang="en-US" sz="2800" dirty="0" smtClean="0">
                <a:solidFill>
                  <a:srgbClr val="0000FF"/>
                </a:solidFill>
              </a:rPr>
              <a:t>＝</a:t>
            </a:r>
            <a:r>
              <a:rPr lang="en-US" altLang="zh-CN" sz="2800" dirty="0" smtClean="0">
                <a:solidFill>
                  <a:srgbClr val="FF3399"/>
                </a:solidFill>
              </a:rPr>
              <a:t>1</a:t>
            </a:r>
            <a:r>
              <a:rPr lang="zh-CN" altLang="en-US" sz="2800" dirty="0" smtClean="0">
                <a:solidFill>
                  <a:srgbClr val="0000FF"/>
                </a:solidFill>
              </a:rPr>
              <a:t>，</a:t>
            </a:r>
            <a:r>
              <a:rPr lang="en-US" altLang="zh-CN" sz="2800" dirty="0" smtClean="0">
                <a:solidFill>
                  <a:srgbClr val="0000FF"/>
                </a:solidFill>
              </a:rPr>
              <a:t>0000000</a:t>
            </a:r>
          </a:p>
          <a:p>
            <a:pPr eaLnBrk="1" hangingPunct="1">
              <a:lnSpc>
                <a:spcPct val="90000"/>
              </a:lnSpc>
              <a:buFontTx/>
              <a:buNone/>
            </a:pPr>
            <a:r>
              <a:rPr lang="en-US" altLang="zh-CN" sz="2800" dirty="0" smtClean="0">
                <a:solidFill>
                  <a:srgbClr val="0000FF"/>
                </a:solidFill>
              </a:rPr>
              <a:t> [</a:t>
            </a:r>
            <a:r>
              <a:rPr lang="zh-CN" altLang="en-US" sz="2800" dirty="0" smtClean="0">
                <a:solidFill>
                  <a:srgbClr val="0000FF"/>
                </a:solidFill>
              </a:rPr>
              <a:t>＋</a:t>
            </a:r>
            <a:r>
              <a:rPr lang="en-US" altLang="zh-CN" sz="2800" dirty="0" smtClean="0">
                <a:solidFill>
                  <a:srgbClr val="0000FF"/>
                </a:solidFill>
              </a:rPr>
              <a:t>0.0000000]</a:t>
            </a:r>
            <a:r>
              <a:rPr lang="zh-CN" altLang="en-US" sz="2800" baseline="-30000" dirty="0" smtClean="0">
                <a:solidFill>
                  <a:srgbClr val="0000FF"/>
                </a:solidFill>
              </a:rPr>
              <a:t>原</a:t>
            </a:r>
            <a:r>
              <a:rPr lang="zh-CN" altLang="en-US" sz="2800" dirty="0" smtClean="0">
                <a:solidFill>
                  <a:srgbClr val="0000FF"/>
                </a:solidFill>
              </a:rPr>
              <a:t>＝</a:t>
            </a:r>
            <a:r>
              <a:rPr lang="en-US" altLang="zh-CN" sz="2800" dirty="0" smtClean="0">
                <a:solidFill>
                  <a:srgbClr val="FF3300"/>
                </a:solidFill>
              </a:rPr>
              <a:t>0</a:t>
            </a:r>
            <a:r>
              <a:rPr lang="en-US" altLang="zh-CN" sz="2800" dirty="0" smtClean="0">
                <a:solidFill>
                  <a:srgbClr val="0000FF"/>
                </a:solidFill>
              </a:rPr>
              <a:t>. 0000000</a:t>
            </a:r>
          </a:p>
          <a:p>
            <a:pPr eaLnBrk="1" hangingPunct="1">
              <a:lnSpc>
                <a:spcPct val="90000"/>
              </a:lnSpc>
              <a:buFontTx/>
              <a:buNone/>
            </a:pPr>
            <a:r>
              <a:rPr lang="en-US" altLang="zh-CN" sz="2800" dirty="0" smtClean="0">
                <a:solidFill>
                  <a:srgbClr val="0000FF"/>
                </a:solidFill>
              </a:rPr>
              <a:t> [</a:t>
            </a:r>
            <a:r>
              <a:rPr lang="zh-CN" altLang="en-US" sz="2800" dirty="0" smtClean="0">
                <a:solidFill>
                  <a:srgbClr val="0000FF"/>
                </a:solidFill>
              </a:rPr>
              <a:t>－</a:t>
            </a:r>
            <a:r>
              <a:rPr lang="en-US" altLang="zh-CN" sz="2800" dirty="0" smtClean="0">
                <a:solidFill>
                  <a:srgbClr val="0000FF"/>
                </a:solidFill>
              </a:rPr>
              <a:t>0.0000000]</a:t>
            </a:r>
            <a:r>
              <a:rPr lang="zh-CN" altLang="en-US" sz="2800" baseline="-30000" dirty="0" smtClean="0">
                <a:solidFill>
                  <a:srgbClr val="0000FF"/>
                </a:solidFill>
              </a:rPr>
              <a:t>原</a:t>
            </a:r>
            <a:r>
              <a:rPr lang="zh-CN" altLang="en-US" sz="2800" dirty="0" smtClean="0">
                <a:solidFill>
                  <a:srgbClr val="0000FF"/>
                </a:solidFill>
              </a:rPr>
              <a:t>＝</a:t>
            </a:r>
            <a:r>
              <a:rPr lang="en-US" altLang="zh-CN" sz="2800" dirty="0" smtClean="0">
                <a:solidFill>
                  <a:srgbClr val="FF3399"/>
                </a:solidFill>
              </a:rPr>
              <a:t>1</a:t>
            </a:r>
            <a:r>
              <a:rPr lang="en-US" altLang="zh-CN" sz="2800" dirty="0" smtClean="0">
                <a:solidFill>
                  <a:srgbClr val="0000FF"/>
                </a:solidFill>
              </a:rPr>
              <a:t>. 0000000</a:t>
            </a:r>
          </a:p>
          <a:p>
            <a:pPr eaLnBrk="1" hangingPunct="1">
              <a:lnSpc>
                <a:spcPct val="90000"/>
              </a:lnSpc>
              <a:buFontTx/>
              <a:buNone/>
            </a:pPr>
            <a:r>
              <a:rPr lang="zh-CN" altLang="en-US" sz="3600" dirty="0" smtClean="0">
                <a:solidFill>
                  <a:srgbClr val="FF3300"/>
                </a:solidFill>
                <a:ea typeface="华文新魏" panose="02010800040101010101" pitchFamily="2" charset="-122"/>
              </a:rPr>
              <a:t> </a:t>
            </a:r>
            <a:r>
              <a:rPr lang="zh-CN" altLang="en-US" sz="2800" dirty="0" smtClean="0">
                <a:solidFill>
                  <a:srgbClr val="009242"/>
                </a:solidFill>
                <a:latin typeface="微软雅黑" panose="020B0503020204020204" pitchFamily="34" charset="-122"/>
              </a:rPr>
              <a:t>结论：零的原码表示不唯一        </a:t>
            </a:r>
          </a:p>
        </p:txBody>
      </p:sp>
    </p:spTree>
    <p:extLst>
      <p:ext uri="{BB962C8B-B14F-4D97-AF65-F5344CB8AC3E}">
        <p14:creationId xmlns:p14="http://schemas.microsoft.com/office/powerpoint/2010/main" val="2265955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ox(in)">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ox(in)">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ox(in)">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box(in)">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box(in)">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box(in)">
                                      <p:cBhvr>
                                        <p:cTn id="32"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5"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数制和编码</a:t>
            </a:r>
          </a:p>
        </p:txBody>
      </p:sp>
      <p:sp>
        <p:nvSpPr>
          <p:cNvPr id="3" name="内容占位符 2"/>
          <p:cNvSpPr>
            <a:spLocks noGrp="1"/>
          </p:cNvSpPr>
          <p:nvPr>
            <p:ph idx="1"/>
          </p:nvPr>
        </p:nvSpPr>
        <p:spPr/>
        <p:txBody>
          <a:bodyPr/>
          <a:lstStyle/>
          <a:p>
            <a:pPr marL="0" indent="0">
              <a:buNone/>
            </a:pPr>
            <a:r>
              <a:rPr lang="en-US" altLang="zh-CN" dirty="0" smtClean="0"/>
              <a:t>2.1.4 </a:t>
            </a:r>
            <a:r>
              <a:rPr lang="zh-CN" altLang="en-US" dirty="0" smtClean="0"/>
              <a:t>定点数的编码表示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12" name="矩形 11"/>
          <p:cNvSpPr/>
          <p:nvPr/>
        </p:nvSpPr>
        <p:spPr>
          <a:xfrm>
            <a:off x="457200" y="1643896"/>
            <a:ext cx="7931224" cy="484107"/>
          </a:xfrm>
          <a:prstGeom prst="rect">
            <a:avLst/>
          </a:prstGeom>
        </p:spPr>
        <p:txBody>
          <a:bodyPr wrap="square">
            <a:spAutoFit/>
          </a:bodyPr>
          <a:lstStyle/>
          <a:p>
            <a:pPr lvl="0" eaLnBrk="0" hangingPunct="0">
              <a:lnSpc>
                <a:spcPct val="115000"/>
              </a:lnSpc>
              <a:spcBef>
                <a:spcPct val="20000"/>
              </a:spcBef>
              <a:defRPr/>
            </a:pPr>
            <a:r>
              <a:rPr lang="en-US" altLang="zh-CN" sz="2400" b="1" kern="0" dirty="0" smtClean="0">
                <a:solidFill>
                  <a:srgbClr val="FF0000"/>
                </a:solidFill>
                <a:latin typeface="微软雅黑" panose="020B0503020204020204" pitchFamily="34" charset="-122"/>
                <a:ea typeface="微软雅黑" panose="020B0503020204020204" pitchFamily="34" charset="-122"/>
              </a:rPr>
              <a:t>1</a:t>
            </a:r>
            <a:r>
              <a:rPr lang="zh-CN" altLang="en-US" sz="2400" b="1" kern="0" dirty="0" smtClean="0">
                <a:solidFill>
                  <a:srgbClr val="FF0000"/>
                </a:solidFill>
                <a:latin typeface="微软雅黑" panose="020B0503020204020204" pitchFamily="34" charset="-122"/>
                <a:ea typeface="微软雅黑" panose="020B0503020204020204" pitchFamily="34" charset="-122"/>
              </a:rPr>
              <a:t>）原码表示法</a:t>
            </a:r>
            <a:endParaRPr lang="en-US" altLang="zh-CN" sz="2400" b="1" kern="0" dirty="0" smtClean="0">
              <a:solidFill>
                <a:srgbClr val="FF0000"/>
              </a:solidFill>
              <a:latin typeface="微软雅黑" panose="020B0503020204020204" pitchFamily="34" charset="-122"/>
              <a:ea typeface="微软雅黑" panose="020B0503020204020204" pitchFamily="34" charset="-122"/>
            </a:endParaRPr>
          </a:p>
        </p:txBody>
      </p:sp>
      <p:sp>
        <p:nvSpPr>
          <p:cNvPr id="10" name="Text Box 3"/>
          <p:cNvSpPr txBox="1">
            <a:spLocks noChangeArrowheads="1"/>
          </p:cNvSpPr>
          <p:nvPr/>
        </p:nvSpPr>
        <p:spPr bwMode="auto">
          <a:xfrm>
            <a:off x="476808" y="2276872"/>
            <a:ext cx="86868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400" b="1" kern="1200">
                <a:solidFill>
                  <a:schemeClr val="tx1"/>
                </a:solidFill>
                <a:latin typeface="Comic Sans MS"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200" b="1"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200" b="1"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200" b="1"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200" b="1"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eaLnBrk="1" hangingPunct="1">
              <a:spcBef>
                <a:spcPct val="50000"/>
              </a:spcBef>
              <a:buFontTx/>
              <a:buNone/>
            </a:pPr>
            <a:r>
              <a:rPr lang="zh-CN" altLang="en-US" b="0" dirty="0" smtClean="0">
                <a:latin typeface="微软雅黑" panose="020B0503020204020204" pitchFamily="34" charset="-122"/>
              </a:rPr>
              <a:t>例</a:t>
            </a:r>
            <a:r>
              <a:rPr lang="en-US" altLang="zh-CN" b="0" dirty="0" smtClean="0">
                <a:latin typeface="微软雅黑" panose="020B0503020204020204" pitchFamily="34" charset="-122"/>
              </a:rPr>
              <a:t>1</a:t>
            </a:r>
            <a:r>
              <a:rPr lang="zh-CN" altLang="en-US" b="0" dirty="0" smtClean="0">
                <a:latin typeface="微软雅黑" panose="020B0503020204020204" pitchFamily="34" charset="-122"/>
              </a:rPr>
              <a:t>：设机器字长</a:t>
            </a:r>
            <a:r>
              <a:rPr lang="en-US" altLang="zh-CN" b="0" dirty="0" smtClean="0">
                <a:solidFill>
                  <a:srgbClr val="FF3300"/>
                </a:solidFill>
                <a:latin typeface="微软雅黑" panose="020B0503020204020204" pitchFamily="34" charset="-122"/>
              </a:rPr>
              <a:t>5</a:t>
            </a:r>
            <a:r>
              <a:rPr lang="zh-CN" altLang="en-US" b="0" dirty="0" smtClean="0">
                <a:latin typeface="微软雅黑" panose="020B0503020204020204" pitchFamily="34" charset="-122"/>
              </a:rPr>
              <a:t>位，写出十进制数</a:t>
            </a:r>
            <a:r>
              <a:rPr lang="en-US" altLang="zh-CN" b="0" dirty="0" smtClean="0">
                <a:latin typeface="微软雅黑" panose="020B0503020204020204" pitchFamily="34" charset="-122"/>
              </a:rPr>
              <a:t>±7</a:t>
            </a:r>
            <a:r>
              <a:rPr lang="zh-CN" altLang="en-US" b="0" dirty="0" smtClean="0">
                <a:latin typeface="微软雅黑" panose="020B0503020204020204" pitchFamily="34" charset="-122"/>
              </a:rPr>
              <a:t>和</a:t>
            </a:r>
            <a:r>
              <a:rPr lang="en-US" altLang="zh-CN" b="0" dirty="0" smtClean="0">
                <a:latin typeface="微软雅黑" panose="020B0503020204020204" pitchFamily="34" charset="-122"/>
              </a:rPr>
              <a:t>±8</a:t>
            </a:r>
            <a:r>
              <a:rPr lang="zh-CN" altLang="en-US" b="0" dirty="0" smtClean="0">
                <a:latin typeface="微软雅黑" panose="020B0503020204020204" pitchFamily="34" charset="-122"/>
              </a:rPr>
              <a:t>的原码表示；若机器字长</a:t>
            </a:r>
            <a:r>
              <a:rPr lang="en-US" altLang="zh-CN" b="0" dirty="0" smtClean="0">
                <a:solidFill>
                  <a:srgbClr val="FF3300"/>
                </a:solidFill>
                <a:latin typeface="微软雅黑" panose="020B0503020204020204" pitchFamily="34" charset="-122"/>
              </a:rPr>
              <a:t>4</a:t>
            </a:r>
            <a:r>
              <a:rPr lang="zh-CN" altLang="en-US" b="0" dirty="0" smtClean="0">
                <a:latin typeface="微软雅黑" panose="020B0503020204020204" pitchFamily="34" charset="-122"/>
              </a:rPr>
              <a:t>位，结果如何？</a:t>
            </a:r>
          </a:p>
          <a:p>
            <a:pPr marL="0" indent="0" eaLnBrk="1" hangingPunct="1">
              <a:buNone/>
            </a:pPr>
            <a:r>
              <a:rPr lang="en-US" altLang="zh-CN" dirty="0" smtClean="0">
                <a:solidFill>
                  <a:srgbClr val="0000FF"/>
                </a:solidFill>
                <a:latin typeface="微软雅黑" panose="020B0503020204020204" pitchFamily="34" charset="-122"/>
              </a:rPr>
              <a:t>1. </a:t>
            </a:r>
            <a:r>
              <a:rPr lang="zh-CN" altLang="en-US" dirty="0" smtClean="0">
                <a:solidFill>
                  <a:srgbClr val="0000FF"/>
                </a:solidFill>
                <a:latin typeface="微软雅黑" panose="020B0503020204020204" pitchFamily="34" charset="-122"/>
              </a:rPr>
              <a:t>机器字长</a:t>
            </a:r>
            <a:r>
              <a:rPr lang="en-US" altLang="zh-CN" dirty="0" smtClean="0">
                <a:solidFill>
                  <a:srgbClr val="FF3300"/>
                </a:solidFill>
                <a:latin typeface="微软雅黑" panose="020B0503020204020204" pitchFamily="34" charset="-122"/>
              </a:rPr>
              <a:t>5</a:t>
            </a:r>
            <a:r>
              <a:rPr lang="zh-CN" altLang="en-US" dirty="0" smtClean="0">
                <a:solidFill>
                  <a:srgbClr val="0000FF"/>
                </a:solidFill>
                <a:latin typeface="微软雅黑" panose="020B0503020204020204" pitchFamily="34" charset="-122"/>
              </a:rPr>
              <a:t>位</a:t>
            </a:r>
            <a:endParaRPr lang="zh-CN" altLang="en-US" dirty="0" smtClean="0">
              <a:latin typeface="微软雅黑" panose="020B0503020204020204" pitchFamily="34" charset="-122"/>
            </a:endParaRPr>
          </a:p>
          <a:p>
            <a:pPr marL="609600" indent="-609600" eaLnBrk="1" hangingPunct="1">
              <a:buFontTx/>
              <a:buNone/>
            </a:pPr>
            <a:r>
              <a:rPr lang="zh-CN" altLang="en-US" b="0" dirty="0" smtClean="0">
                <a:latin typeface="微软雅黑" panose="020B0503020204020204" pitchFamily="34" charset="-122"/>
              </a:rPr>
              <a:t>   </a:t>
            </a:r>
            <a:r>
              <a:rPr lang="en-US" altLang="zh-CN" b="0" dirty="0" smtClean="0">
                <a:latin typeface="微软雅黑" panose="020B0503020204020204" pitchFamily="34" charset="-122"/>
              </a:rPr>
              <a:t>[+7]</a:t>
            </a:r>
            <a:r>
              <a:rPr lang="zh-CN" altLang="en-US" b="0" baseline="-25000" dirty="0" smtClean="0">
                <a:latin typeface="微软雅黑" panose="020B0503020204020204" pitchFamily="34" charset="-122"/>
              </a:rPr>
              <a:t>原</a:t>
            </a:r>
            <a:r>
              <a:rPr lang="en-US" altLang="zh-CN" b="0" dirty="0" smtClean="0">
                <a:latin typeface="微软雅黑" panose="020B0503020204020204" pitchFamily="34" charset="-122"/>
              </a:rPr>
              <a:t>=0</a:t>
            </a:r>
            <a:r>
              <a:rPr lang="zh-CN" altLang="en-US" b="0" dirty="0" smtClean="0">
                <a:latin typeface="微软雅黑" panose="020B0503020204020204" pitchFamily="34" charset="-122"/>
              </a:rPr>
              <a:t>，</a:t>
            </a:r>
            <a:r>
              <a:rPr lang="en-US" altLang="zh-CN" b="0" dirty="0" smtClean="0">
                <a:latin typeface="微软雅黑" panose="020B0503020204020204" pitchFamily="34" charset="-122"/>
              </a:rPr>
              <a:t>0111      [+8]</a:t>
            </a:r>
            <a:r>
              <a:rPr lang="zh-CN" altLang="en-US" b="0" baseline="-25000" dirty="0" smtClean="0">
                <a:latin typeface="微软雅黑" panose="020B0503020204020204" pitchFamily="34" charset="-122"/>
              </a:rPr>
              <a:t>原</a:t>
            </a:r>
            <a:r>
              <a:rPr lang="en-US" altLang="zh-CN" b="0" dirty="0" smtClean="0">
                <a:latin typeface="微软雅黑" panose="020B0503020204020204" pitchFamily="34" charset="-122"/>
              </a:rPr>
              <a:t>=0</a:t>
            </a:r>
            <a:r>
              <a:rPr lang="zh-CN" altLang="en-US" b="0" dirty="0" smtClean="0">
                <a:latin typeface="微软雅黑" panose="020B0503020204020204" pitchFamily="34" charset="-122"/>
              </a:rPr>
              <a:t>，</a:t>
            </a:r>
            <a:r>
              <a:rPr lang="en-US" altLang="zh-CN" b="0" dirty="0" smtClean="0">
                <a:latin typeface="微软雅黑" panose="020B0503020204020204" pitchFamily="34" charset="-122"/>
              </a:rPr>
              <a:t>1000</a:t>
            </a:r>
          </a:p>
          <a:p>
            <a:pPr marL="609600" indent="-609600" eaLnBrk="1" hangingPunct="1">
              <a:buFontTx/>
              <a:buNone/>
            </a:pPr>
            <a:r>
              <a:rPr lang="en-US" altLang="zh-CN" b="0" dirty="0" smtClean="0">
                <a:latin typeface="微软雅黑" panose="020B0503020204020204" pitchFamily="34" charset="-122"/>
              </a:rPr>
              <a:t>   [-7]</a:t>
            </a:r>
            <a:r>
              <a:rPr lang="zh-CN" altLang="en-US" b="0" baseline="-25000" dirty="0" smtClean="0">
                <a:latin typeface="微软雅黑" panose="020B0503020204020204" pitchFamily="34" charset="-122"/>
              </a:rPr>
              <a:t>原</a:t>
            </a:r>
            <a:r>
              <a:rPr lang="en-US" altLang="zh-CN" b="0" dirty="0" smtClean="0">
                <a:latin typeface="微软雅黑" panose="020B0503020204020204" pitchFamily="34" charset="-122"/>
              </a:rPr>
              <a:t>=1</a:t>
            </a:r>
            <a:r>
              <a:rPr lang="zh-CN" altLang="en-US" b="0" dirty="0" smtClean="0">
                <a:latin typeface="微软雅黑" panose="020B0503020204020204" pitchFamily="34" charset="-122"/>
              </a:rPr>
              <a:t>，</a:t>
            </a:r>
            <a:r>
              <a:rPr lang="en-US" altLang="zh-CN" b="0" dirty="0" smtClean="0">
                <a:latin typeface="微软雅黑" panose="020B0503020204020204" pitchFamily="34" charset="-122"/>
              </a:rPr>
              <a:t>0111       [-8]</a:t>
            </a:r>
            <a:r>
              <a:rPr lang="zh-CN" altLang="en-US" b="0" baseline="-25000" dirty="0" smtClean="0">
                <a:latin typeface="微软雅黑" panose="020B0503020204020204" pitchFamily="34" charset="-122"/>
              </a:rPr>
              <a:t>原</a:t>
            </a:r>
            <a:r>
              <a:rPr lang="en-US" altLang="zh-CN" b="0" dirty="0" smtClean="0">
                <a:latin typeface="微软雅黑" panose="020B0503020204020204" pitchFamily="34" charset="-122"/>
              </a:rPr>
              <a:t>=1</a:t>
            </a:r>
            <a:r>
              <a:rPr lang="zh-CN" altLang="en-US" b="0" dirty="0" smtClean="0">
                <a:latin typeface="微软雅黑" panose="020B0503020204020204" pitchFamily="34" charset="-122"/>
              </a:rPr>
              <a:t>，</a:t>
            </a:r>
            <a:r>
              <a:rPr lang="en-US" altLang="zh-CN" b="0" dirty="0" smtClean="0">
                <a:latin typeface="微软雅黑" panose="020B0503020204020204" pitchFamily="34" charset="-122"/>
              </a:rPr>
              <a:t>1000</a:t>
            </a:r>
          </a:p>
          <a:p>
            <a:pPr marL="609600" indent="-609600">
              <a:spcBef>
                <a:spcPct val="0"/>
              </a:spcBef>
              <a:buFontTx/>
              <a:buNone/>
            </a:pPr>
            <a:endParaRPr lang="en-US" altLang="zh-CN" b="0" dirty="0" smtClean="0">
              <a:solidFill>
                <a:srgbClr val="0000FF"/>
              </a:solidFill>
              <a:latin typeface="微软雅黑" panose="020B0503020204020204" pitchFamily="34" charset="-122"/>
            </a:endParaRPr>
          </a:p>
          <a:p>
            <a:pPr marL="609600" indent="-609600">
              <a:spcBef>
                <a:spcPct val="0"/>
              </a:spcBef>
              <a:buFontTx/>
              <a:buNone/>
            </a:pPr>
            <a:r>
              <a:rPr lang="en-US" altLang="zh-CN" dirty="0" smtClean="0">
                <a:solidFill>
                  <a:srgbClr val="0000FF"/>
                </a:solidFill>
                <a:latin typeface="微软雅黑" panose="020B0503020204020204" pitchFamily="34" charset="-122"/>
              </a:rPr>
              <a:t>2.  </a:t>
            </a:r>
            <a:r>
              <a:rPr lang="zh-CN" altLang="en-US" dirty="0" smtClean="0">
                <a:solidFill>
                  <a:srgbClr val="0000FF"/>
                </a:solidFill>
                <a:latin typeface="微软雅黑" panose="020B0503020204020204" pitchFamily="34" charset="-122"/>
              </a:rPr>
              <a:t>机器字长</a:t>
            </a:r>
            <a:r>
              <a:rPr lang="en-US" altLang="zh-CN" dirty="0" smtClean="0">
                <a:solidFill>
                  <a:srgbClr val="FF3300"/>
                </a:solidFill>
                <a:latin typeface="微软雅黑" panose="020B0503020204020204" pitchFamily="34" charset="-122"/>
              </a:rPr>
              <a:t>4</a:t>
            </a:r>
            <a:r>
              <a:rPr lang="zh-CN" altLang="en-US" dirty="0" smtClean="0">
                <a:solidFill>
                  <a:srgbClr val="0000FF"/>
                </a:solidFill>
                <a:latin typeface="微软雅黑" panose="020B0503020204020204" pitchFamily="34" charset="-122"/>
              </a:rPr>
              <a:t>位</a:t>
            </a:r>
            <a:endParaRPr lang="zh-CN" altLang="en-US" dirty="0" smtClean="0">
              <a:latin typeface="微软雅黑" panose="020B0503020204020204" pitchFamily="34" charset="-122"/>
            </a:endParaRPr>
          </a:p>
          <a:p>
            <a:pPr marL="609600" indent="-609600">
              <a:spcBef>
                <a:spcPct val="0"/>
              </a:spcBef>
              <a:buFontTx/>
              <a:buNone/>
            </a:pPr>
            <a:r>
              <a:rPr lang="zh-CN" altLang="en-US" b="0" dirty="0" smtClean="0">
                <a:latin typeface="微软雅黑" panose="020B0503020204020204" pitchFamily="34" charset="-122"/>
              </a:rPr>
              <a:t>   </a:t>
            </a:r>
            <a:r>
              <a:rPr lang="en-US" altLang="zh-CN" b="0" dirty="0" smtClean="0">
                <a:latin typeface="微软雅黑" panose="020B0503020204020204" pitchFamily="34" charset="-122"/>
              </a:rPr>
              <a:t>[+7]</a:t>
            </a:r>
            <a:r>
              <a:rPr lang="zh-CN" altLang="en-US" b="0" baseline="-25000" dirty="0" smtClean="0">
                <a:latin typeface="微软雅黑" panose="020B0503020204020204" pitchFamily="34" charset="-122"/>
              </a:rPr>
              <a:t>原</a:t>
            </a:r>
            <a:r>
              <a:rPr lang="en-US" altLang="zh-CN" b="0" dirty="0" smtClean="0">
                <a:latin typeface="微软雅黑" panose="020B0503020204020204" pitchFamily="34" charset="-122"/>
              </a:rPr>
              <a:t>=0</a:t>
            </a:r>
            <a:r>
              <a:rPr lang="zh-CN" altLang="en-US" b="0" dirty="0" smtClean="0">
                <a:latin typeface="微软雅黑" panose="020B0503020204020204" pitchFamily="34" charset="-122"/>
              </a:rPr>
              <a:t>，</a:t>
            </a:r>
            <a:r>
              <a:rPr lang="en-US" altLang="zh-CN" b="0" dirty="0" smtClean="0">
                <a:latin typeface="微软雅黑" panose="020B0503020204020204" pitchFamily="34" charset="-122"/>
              </a:rPr>
              <a:t>111      [+8]</a:t>
            </a:r>
            <a:r>
              <a:rPr lang="zh-CN" altLang="en-US" b="0" baseline="-25000" dirty="0" smtClean="0">
                <a:latin typeface="微软雅黑" panose="020B0503020204020204" pitchFamily="34" charset="-122"/>
              </a:rPr>
              <a:t>原</a:t>
            </a:r>
            <a:r>
              <a:rPr lang="en-US" altLang="zh-CN" b="0" dirty="0" smtClean="0">
                <a:latin typeface="微软雅黑" panose="020B0503020204020204" pitchFamily="34" charset="-122"/>
              </a:rPr>
              <a:t>=</a:t>
            </a:r>
            <a:r>
              <a:rPr lang="zh-CN" altLang="en-US" b="0" dirty="0" smtClean="0">
                <a:latin typeface="微软雅黑" panose="020B0503020204020204" pitchFamily="34" charset="-122"/>
              </a:rPr>
              <a:t>溢出</a:t>
            </a:r>
            <a:r>
              <a:rPr lang="zh-CN" altLang="en-US" b="0" dirty="0" smtClean="0">
                <a:solidFill>
                  <a:srgbClr val="FF3399"/>
                </a:solidFill>
                <a:latin typeface="微软雅黑" panose="020B0503020204020204" pitchFamily="34" charset="-122"/>
              </a:rPr>
              <a:t>（</a:t>
            </a:r>
            <a:r>
              <a:rPr lang="en-US" altLang="zh-CN" b="0" dirty="0" smtClean="0">
                <a:solidFill>
                  <a:srgbClr val="FF3399"/>
                </a:solidFill>
                <a:latin typeface="微软雅黑" panose="020B0503020204020204" pitchFamily="34" charset="-122"/>
              </a:rPr>
              <a:t>0</a:t>
            </a:r>
            <a:r>
              <a:rPr lang="zh-CN" altLang="en-US" b="0" dirty="0" smtClean="0">
                <a:solidFill>
                  <a:srgbClr val="FF3399"/>
                </a:solidFill>
                <a:latin typeface="微软雅黑" panose="020B0503020204020204" pitchFamily="34" charset="-122"/>
              </a:rPr>
              <a:t>，</a:t>
            </a:r>
            <a:r>
              <a:rPr lang="en-US" altLang="zh-CN" b="0" dirty="0" smtClean="0">
                <a:solidFill>
                  <a:srgbClr val="FF3399"/>
                </a:solidFill>
                <a:latin typeface="微软雅黑" panose="020B0503020204020204" pitchFamily="34" charset="-122"/>
              </a:rPr>
              <a:t>1000</a:t>
            </a:r>
            <a:r>
              <a:rPr lang="zh-CN" altLang="en-US" b="0" dirty="0" smtClean="0">
                <a:solidFill>
                  <a:srgbClr val="FF3399"/>
                </a:solidFill>
                <a:latin typeface="微软雅黑" panose="020B0503020204020204" pitchFamily="34" charset="-122"/>
              </a:rPr>
              <a:t>）</a:t>
            </a:r>
          </a:p>
          <a:p>
            <a:pPr marL="609600" indent="-609600" eaLnBrk="1" hangingPunct="1">
              <a:buFontTx/>
              <a:buNone/>
            </a:pPr>
            <a:r>
              <a:rPr lang="zh-CN" altLang="en-US" b="0" dirty="0" smtClean="0">
                <a:latin typeface="微软雅黑" panose="020B0503020204020204" pitchFamily="34" charset="-122"/>
              </a:rPr>
              <a:t>   </a:t>
            </a:r>
            <a:r>
              <a:rPr lang="en-US" altLang="zh-CN" b="0" dirty="0" smtClean="0">
                <a:latin typeface="微软雅黑" panose="020B0503020204020204" pitchFamily="34" charset="-122"/>
              </a:rPr>
              <a:t>[-7]</a:t>
            </a:r>
            <a:r>
              <a:rPr lang="zh-CN" altLang="en-US" b="0" baseline="-25000" dirty="0" smtClean="0">
                <a:latin typeface="微软雅黑" panose="020B0503020204020204" pitchFamily="34" charset="-122"/>
              </a:rPr>
              <a:t>原</a:t>
            </a:r>
            <a:r>
              <a:rPr lang="en-US" altLang="zh-CN" b="0" dirty="0" smtClean="0">
                <a:latin typeface="微软雅黑" panose="020B0503020204020204" pitchFamily="34" charset="-122"/>
              </a:rPr>
              <a:t>=1</a:t>
            </a:r>
            <a:r>
              <a:rPr lang="zh-CN" altLang="en-US" b="0" dirty="0" smtClean="0">
                <a:latin typeface="微软雅黑" panose="020B0503020204020204" pitchFamily="34" charset="-122"/>
              </a:rPr>
              <a:t>，</a:t>
            </a:r>
            <a:r>
              <a:rPr lang="en-US" altLang="zh-CN" b="0" dirty="0" smtClean="0">
                <a:latin typeface="微软雅黑" panose="020B0503020204020204" pitchFamily="34" charset="-122"/>
              </a:rPr>
              <a:t>111       [-8]</a:t>
            </a:r>
            <a:r>
              <a:rPr lang="zh-CN" altLang="en-US" b="0" baseline="-25000" dirty="0" smtClean="0">
                <a:latin typeface="微软雅黑" panose="020B0503020204020204" pitchFamily="34" charset="-122"/>
              </a:rPr>
              <a:t>原</a:t>
            </a:r>
            <a:r>
              <a:rPr lang="en-US" altLang="zh-CN" b="0" dirty="0" smtClean="0">
                <a:latin typeface="微软雅黑" panose="020B0503020204020204" pitchFamily="34" charset="-122"/>
              </a:rPr>
              <a:t>=</a:t>
            </a:r>
            <a:r>
              <a:rPr lang="zh-CN" altLang="en-US" b="0" dirty="0" smtClean="0">
                <a:latin typeface="微软雅黑" panose="020B0503020204020204" pitchFamily="34" charset="-122"/>
              </a:rPr>
              <a:t>溢出</a:t>
            </a:r>
            <a:r>
              <a:rPr lang="zh-CN" altLang="en-US" b="0" dirty="0" smtClean="0">
                <a:solidFill>
                  <a:srgbClr val="FF3399"/>
                </a:solidFill>
                <a:latin typeface="微软雅黑" panose="020B0503020204020204" pitchFamily="34" charset="-122"/>
              </a:rPr>
              <a:t>（</a:t>
            </a:r>
            <a:r>
              <a:rPr lang="en-US" altLang="zh-CN" b="0" dirty="0" smtClean="0">
                <a:solidFill>
                  <a:srgbClr val="FF3399"/>
                </a:solidFill>
                <a:latin typeface="微软雅黑" panose="020B0503020204020204" pitchFamily="34" charset="-122"/>
              </a:rPr>
              <a:t>1</a:t>
            </a:r>
            <a:r>
              <a:rPr lang="zh-CN" altLang="en-US" b="0" dirty="0" smtClean="0">
                <a:solidFill>
                  <a:srgbClr val="FF3399"/>
                </a:solidFill>
                <a:latin typeface="微软雅黑" panose="020B0503020204020204" pitchFamily="34" charset="-122"/>
              </a:rPr>
              <a:t>，</a:t>
            </a:r>
            <a:r>
              <a:rPr lang="en-US" altLang="zh-CN" b="0" dirty="0" smtClean="0">
                <a:solidFill>
                  <a:srgbClr val="FF3399"/>
                </a:solidFill>
                <a:latin typeface="微软雅黑" panose="020B0503020204020204" pitchFamily="34" charset="-122"/>
              </a:rPr>
              <a:t>1000</a:t>
            </a:r>
            <a:r>
              <a:rPr lang="zh-CN" altLang="en-US" b="0" dirty="0" smtClean="0">
                <a:solidFill>
                  <a:srgbClr val="FF3399"/>
                </a:solidFill>
                <a:latin typeface="微软雅黑" panose="020B0503020204020204" pitchFamily="34" charset="-122"/>
              </a:rPr>
              <a:t>）</a:t>
            </a:r>
          </a:p>
        </p:txBody>
      </p:sp>
    </p:spTree>
    <p:extLst>
      <p:ext uri="{BB962C8B-B14F-4D97-AF65-F5344CB8AC3E}">
        <p14:creationId xmlns:p14="http://schemas.microsoft.com/office/powerpoint/2010/main" val="158322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ox(in)">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ox(in)">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ox(in)">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box(in)">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Effect transition="in" filter="box(in)">
                                      <p:cBhvr>
                                        <p:cTn id="27" dur="500"/>
                                        <p:tgtEl>
                                          <p:spTgt spid="1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0">
                                            <p:txEl>
                                              <p:pRg st="6" end="6"/>
                                            </p:txEl>
                                          </p:spTgt>
                                        </p:tgtEl>
                                        <p:attrNameLst>
                                          <p:attrName>style.visibility</p:attrName>
                                        </p:attrNameLst>
                                      </p:cBhvr>
                                      <p:to>
                                        <p:strVal val="visible"/>
                                      </p:to>
                                    </p:set>
                                    <p:animEffect transition="in" filter="box(in)">
                                      <p:cBhvr>
                                        <p:cTn id="32" dur="500"/>
                                        <p:tgtEl>
                                          <p:spTgt spid="10">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0">
                                            <p:txEl>
                                              <p:pRg st="7" end="7"/>
                                            </p:txEl>
                                          </p:spTgt>
                                        </p:tgtEl>
                                        <p:attrNameLst>
                                          <p:attrName>style.visibility</p:attrName>
                                        </p:attrNameLst>
                                      </p:cBhvr>
                                      <p:to>
                                        <p:strVal val="visible"/>
                                      </p:to>
                                    </p:set>
                                    <p:animEffect transition="in" filter="box(in)">
                                      <p:cBhvr>
                                        <p:cTn id="37"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bldLvl="5"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数制和编码</a:t>
            </a:r>
          </a:p>
        </p:txBody>
      </p:sp>
      <p:sp>
        <p:nvSpPr>
          <p:cNvPr id="3" name="内容占位符 2"/>
          <p:cNvSpPr>
            <a:spLocks noGrp="1"/>
          </p:cNvSpPr>
          <p:nvPr>
            <p:ph idx="1"/>
          </p:nvPr>
        </p:nvSpPr>
        <p:spPr/>
        <p:txBody>
          <a:bodyPr/>
          <a:lstStyle/>
          <a:p>
            <a:pPr marL="0" indent="0">
              <a:buNone/>
            </a:pPr>
            <a:r>
              <a:rPr lang="en-US" altLang="zh-CN" dirty="0" smtClean="0"/>
              <a:t>2.1.4 </a:t>
            </a:r>
            <a:r>
              <a:rPr lang="zh-CN" altLang="en-US" dirty="0" smtClean="0"/>
              <a:t>定点数的编码表示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12" name="矩形 11"/>
          <p:cNvSpPr/>
          <p:nvPr/>
        </p:nvSpPr>
        <p:spPr>
          <a:xfrm>
            <a:off x="457200" y="1643896"/>
            <a:ext cx="7931224" cy="484107"/>
          </a:xfrm>
          <a:prstGeom prst="rect">
            <a:avLst/>
          </a:prstGeom>
        </p:spPr>
        <p:txBody>
          <a:bodyPr wrap="square">
            <a:spAutoFit/>
          </a:bodyPr>
          <a:lstStyle/>
          <a:p>
            <a:pPr lvl="0" eaLnBrk="0" hangingPunct="0">
              <a:lnSpc>
                <a:spcPct val="115000"/>
              </a:lnSpc>
              <a:spcBef>
                <a:spcPct val="20000"/>
              </a:spcBef>
              <a:defRPr/>
            </a:pPr>
            <a:r>
              <a:rPr lang="en-US" altLang="zh-CN" sz="2400" b="1" kern="0" dirty="0" smtClean="0">
                <a:solidFill>
                  <a:srgbClr val="FF0000"/>
                </a:solidFill>
                <a:latin typeface="微软雅黑" panose="020B0503020204020204" pitchFamily="34" charset="-122"/>
                <a:ea typeface="微软雅黑" panose="020B0503020204020204" pitchFamily="34" charset="-122"/>
              </a:rPr>
              <a:t>1</a:t>
            </a:r>
            <a:r>
              <a:rPr lang="zh-CN" altLang="en-US" sz="2400" b="1" kern="0" dirty="0" smtClean="0">
                <a:solidFill>
                  <a:srgbClr val="FF0000"/>
                </a:solidFill>
                <a:latin typeface="微软雅黑" panose="020B0503020204020204" pitchFamily="34" charset="-122"/>
                <a:ea typeface="微软雅黑" panose="020B0503020204020204" pitchFamily="34" charset="-122"/>
              </a:rPr>
              <a:t>）原码表示法</a:t>
            </a:r>
            <a:endParaRPr lang="en-US" altLang="zh-CN" sz="2400" b="1" kern="0" dirty="0" smtClean="0">
              <a:solidFill>
                <a:srgbClr val="FF0000"/>
              </a:solidFill>
              <a:latin typeface="微软雅黑" panose="020B0503020204020204" pitchFamily="34" charset="-122"/>
              <a:ea typeface="微软雅黑" panose="020B0503020204020204" pitchFamily="34" charset="-122"/>
            </a:endParaRPr>
          </a:p>
        </p:txBody>
      </p:sp>
      <p:sp>
        <p:nvSpPr>
          <p:cNvPr id="9" name="Text Box 3"/>
          <p:cNvSpPr txBox="1">
            <a:spLocks noChangeArrowheads="1"/>
          </p:cNvSpPr>
          <p:nvPr/>
        </p:nvSpPr>
        <p:spPr bwMode="auto">
          <a:xfrm>
            <a:off x="611560" y="2204864"/>
            <a:ext cx="8352928" cy="40074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400" b="1" kern="1200">
                <a:solidFill>
                  <a:schemeClr val="tx1"/>
                </a:solidFill>
                <a:latin typeface="Comic Sans MS"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200" b="1"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200" b="1"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200" b="1"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200" b="1"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eaLnBrk="1" hangingPunct="1">
              <a:lnSpc>
                <a:spcPct val="90000"/>
              </a:lnSpc>
              <a:spcBef>
                <a:spcPct val="50000"/>
              </a:spcBef>
              <a:buFontTx/>
              <a:buNone/>
            </a:pPr>
            <a:r>
              <a:rPr lang="zh-CN" altLang="en-US" b="0" dirty="0" smtClean="0">
                <a:latin typeface="微软雅黑" panose="020B0503020204020204" pitchFamily="34" charset="-122"/>
              </a:rPr>
              <a:t>例</a:t>
            </a:r>
            <a:r>
              <a:rPr lang="en-US" altLang="zh-CN" b="0" dirty="0" smtClean="0">
                <a:latin typeface="微软雅黑" panose="020B0503020204020204" pitchFamily="34" charset="-122"/>
              </a:rPr>
              <a:t>2</a:t>
            </a:r>
            <a:r>
              <a:rPr lang="zh-CN" altLang="en-US" b="0" dirty="0" smtClean="0">
                <a:latin typeface="微软雅黑" panose="020B0503020204020204" pitchFamily="34" charset="-122"/>
              </a:rPr>
              <a:t>：写出机器字长</a:t>
            </a:r>
            <a:r>
              <a:rPr lang="en-US" altLang="zh-CN" b="0" dirty="0" smtClean="0">
                <a:solidFill>
                  <a:srgbClr val="FF3300"/>
                </a:solidFill>
                <a:latin typeface="微软雅黑" panose="020B0503020204020204" pitchFamily="34" charset="-122"/>
              </a:rPr>
              <a:t>8</a:t>
            </a:r>
            <a:r>
              <a:rPr lang="zh-CN" altLang="en-US" b="0" dirty="0" smtClean="0">
                <a:latin typeface="微软雅黑" panose="020B0503020204020204" pitchFamily="34" charset="-122"/>
              </a:rPr>
              <a:t>位，原码表示所对应的十进制整数和小数的表示范围。</a:t>
            </a:r>
          </a:p>
          <a:p>
            <a:pPr marL="609600" indent="-609600" eaLnBrk="1" hangingPunct="1">
              <a:lnSpc>
                <a:spcPct val="90000"/>
              </a:lnSpc>
              <a:spcBef>
                <a:spcPct val="50000"/>
              </a:spcBef>
              <a:buFontTx/>
              <a:buNone/>
            </a:pPr>
            <a:r>
              <a:rPr lang="zh-CN" altLang="en-US" b="0" dirty="0" smtClean="0">
                <a:latin typeface="微软雅黑" panose="020B0503020204020204" pitchFamily="34" charset="-122"/>
              </a:rPr>
              <a:t>整数范围：－</a:t>
            </a:r>
            <a:r>
              <a:rPr lang="en-US" altLang="zh-CN" b="0" dirty="0" smtClean="0">
                <a:latin typeface="微软雅黑" panose="020B0503020204020204" pitchFamily="34" charset="-122"/>
              </a:rPr>
              <a:t>127≤x ≤ +127 </a:t>
            </a:r>
          </a:p>
          <a:p>
            <a:pPr marL="609600" indent="-609600" eaLnBrk="1" hangingPunct="1">
              <a:lnSpc>
                <a:spcPct val="90000"/>
              </a:lnSpc>
              <a:spcBef>
                <a:spcPct val="50000"/>
              </a:spcBef>
              <a:buFontTx/>
              <a:buNone/>
            </a:pPr>
            <a:r>
              <a:rPr lang="en-US" altLang="zh-CN" b="0" dirty="0" smtClean="0">
                <a:latin typeface="微软雅黑" panose="020B0503020204020204" pitchFamily="34" charset="-122"/>
              </a:rPr>
              <a:t>      </a:t>
            </a:r>
            <a:r>
              <a:rPr lang="zh-CN" altLang="en-US" b="0" dirty="0" smtClean="0">
                <a:latin typeface="微软雅黑" panose="020B0503020204020204" pitchFamily="34" charset="-122"/>
              </a:rPr>
              <a:t>或：－</a:t>
            </a:r>
            <a:r>
              <a:rPr lang="en-US" altLang="zh-CN" b="0" dirty="0" smtClean="0">
                <a:latin typeface="微软雅黑" panose="020B0503020204020204" pitchFamily="34" charset="-122"/>
              </a:rPr>
              <a:t>128 </a:t>
            </a:r>
            <a:r>
              <a:rPr lang="zh-CN" altLang="en-US" b="0" dirty="0" smtClean="0">
                <a:latin typeface="微软雅黑" panose="020B0503020204020204" pitchFamily="34" charset="-122"/>
              </a:rPr>
              <a:t>＜ </a:t>
            </a:r>
            <a:r>
              <a:rPr lang="en-US" altLang="zh-CN" b="0" dirty="0" smtClean="0">
                <a:latin typeface="微软雅黑" panose="020B0503020204020204" pitchFamily="34" charset="-122"/>
              </a:rPr>
              <a:t>x </a:t>
            </a:r>
            <a:r>
              <a:rPr lang="zh-CN" altLang="en-US" b="0" dirty="0" smtClean="0">
                <a:latin typeface="微软雅黑" panose="020B0503020204020204" pitchFamily="34" charset="-122"/>
              </a:rPr>
              <a:t>＜</a:t>
            </a:r>
            <a:r>
              <a:rPr lang="en-US" altLang="zh-CN" b="0" dirty="0" smtClean="0">
                <a:latin typeface="微软雅黑" panose="020B0503020204020204" pitchFamily="34" charset="-122"/>
              </a:rPr>
              <a:t>+128</a:t>
            </a:r>
          </a:p>
          <a:p>
            <a:pPr marL="609600" indent="-609600" eaLnBrk="1" hangingPunct="1">
              <a:lnSpc>
                <a:spcPct val="90000"/>
              </a:lnSpc>
              <a:spcBef>
                <a:spcPct val="50000"/>
              </a:spcBef>
              <a:buFontTx/>
              <a:buNone/>
            </a:pPr>
            <a:r>
              <a:rPr lang="zh-CN" altLang="en-US" b="0" dirty="0" smtClean="0">
                <a:latin typeface="微软雅黑" panose="020B0503020204020204" pitchFamily="34" charset="-122"/>
              </a:rPr>
              <a:t>小数范围： －</a:t>
            </a:r>
            <a:r>
              <a:rPr lang="en-US" altLang="zh-CN" b="0" dirty="0" smtClean="0">
                <a:latin typeface="微软雅黑" panose="020B0503020204020204" pitchFamily="34" charset="-122"/>
              </a:rPr>
              <a:t>(1-2</a:t>
            </a:r>
            <a:r>
              <a:rPr lang="en-US" altLang="zh-CN" b="0" baseline="30000" dirty="0" smtClean="0">
                <a:latin typeface="微软雅黑" panose="020B0503020204020204" pitchFamily="34" charset="-122"/>
              </a:rPr>
              <a:t>-7 </a:t>
            </a:r>
            <a:r>
              <a:rPr lang="en-US" altLang="zh-CN" b="0" dirty="0" smtClean="0">
                <a:latin typeface="微软雅黑" panose="020B0503020204020204" pitchFamily="34" charset="-122"/>
              </a:rPr>
              <a:t>)</a:t>
            </a:r>
            <a:r>
              <a:rPr lang="en-US" altLang="zh-CN" b="0" baseline="30000" dirty="0" smtClean="0">
                <a:latin typeface="微软雅黑" panose="020B0503020204020204" pitchFamily="34" charset="-122"/>
              </a:rPr>
              <a:t> </a:t>
            </a:r>
            <a:r>
              <a:rPr lang="en-US" altLang="zh-CN" b="0" dirty="0" smtClean="0">
                <a:latin typeface="微软雅黑" panose="020B0503020204020204" pitchFamily="34" charset="-122"/>
              </a:rPr>
              <a:t>≤ x ≤ 1 -2</a:t>
            </a:r>
            <a:r>
              <a:rPr lang="en-US" altLang="zh-CN" b="0" baseline="30000" dirty="0" smtClean="0">
                <a:latin typeface="微软雅黑" panose="020B0503020204020204" pitchFamily="34" charset="-122"/>
              </a:rPr>
              <a:t>-7</a:t>
            </a:r>
            <a:r>
              <a:rPr lang="en-US" altLang="zh-CN" b="0" dirty="0" smtClean="0">
                <a:latin typeface="微软雅黑" panose="020B0503020204020204" pitchFamily="34" charset="-122"/>
              </a:rPr>
              <a:t> </a:t>
            </a:r>
          </a:p>
          <a:p>
            <a:pPr marL="609600" indent="-609600" eaLnBrk="1" hangingPunct="1">
              <a:lnSpc>
                <a:spcPct val="90000"/>
              </a:lnSpc>
              <a:spcBef>
                <a:spcPct val="50000"/>
              </a:spcBef>
              <a:buFontTx/>
              <a:buNone/>
            </a:pPr>
            <a:r>
              <a:rPr lang="en-US" altLang="zh-CN" b="0" dirty="0" smtClean="0">
                <a:latin typeface="微软雅黑" panose="020B0503020204020204" pitchFamily="34" charset="-122"/>
              </a:rPr>
              <a:t>      </a:t>
            </a:r>
            <a:r>
              <a:rPr lang="zh-CN" altLang="en-US" b="0" dirty="0" smtClean="0">
                <a:latin typeface="微软雅黑" panose="020B0503020204020204" pitchFamily="34" charset="-122"/>
              </a:rPr>
              <a:t>或： －</a:t>
            </a:r>
            <a:r>
              <a:rPr lang="en-US" altLang="zh-CN" b="0" dirty="0" smtClean="0">
                <a:latin typeface="微软雅黑" panose="020B0503020204020204" pitchFamily="34" charset="-122"/>
              </a:rPr>
              <a:t>1</a:t>
            </a:r>
            <a:r>
              <a:rPr lang="zh-CN" altLang="en-US" b="0" dirty="0" smtClean="0">
                <a:latin typeface="微软雅黑" panose="020B0503020204020204" pitchFamily="34" charset="-122"/>
              </a:rPr>
              <a:t>＜</a:t>
            </a:r>
            <a:r>
              <a:rPr lang="en-US" altLang="zh-CN" b="0" dirty="0" smtClean="0">
                <a:latin typeface="微软雅黑" panose="020B0503020204020204" pitchFamily="34" charset="-122"/>
              </a:rPr>
              <a:t>x </a:t>
            </a:r>
            <a:r>
              <a:rPr lang="zh-CN" altLang="en-US" b="0" dirty="0" smtClean="0">
                <a:latin typeface="微软雅黑" panose="020B0503020204020204" pitchFamily="34" charset="-122"/>
              </a:rPr>
              <a:t>＜</a:t>
            </a:r>
            <a:r>
              <a:rPr lang="en-US" altLang="zh-CN" b="0" dirty="0" smtClean="0">
                <a:latin typeface="微软雅黑" panose="020B0503020204020204" pitchFamily="34" charset="-122"/>
              </a:rPr>
              <a:t>+1</a:t>
            </a:r>
          </a:p>
          <a:p>
            <a:pPr marL="0" indent="0" eaLnBrk="1" hangingPunct="1">
              <a:lnSpc>
                <a:spcPct val="90000"/>
              </a:lnSpc>
              <a:spcBef>
                <a:spcPct val="50000"/>
              </a:spcBef>
              <a:buNone/>
            </a:pPr>
            <a:r>
              <a:rPr lang="zh-CN" altLang="en-US" dirty="0" smtClean="0">
                <a:latin typeface="微软雅黑" panose="020B0503020204020204" pitchFamily="34" charset="-122"/>
              </a:rPr>
              <a:t>原码表示法的</a:t>
            </a:r>
            <a:r>
              <a:rPr lang="zh-CN" altLang="en-US" dirty="0" smtClean="0">
                <a:solidFill>
                  <a:srgbClr val="FF3300"/>
                </a:solidFill>
                <a:latin typeface="微软雅黑" panose="020B0503020204020204" pitchFamily="34" charset="-122"/>
              </a:rPr>
              <a:t>优点</a:t>
            </a:r>
            <a:r>
              <a:rPr lang="zh-CN" altLang="en-US" dirty="0" smtClean="0">
                <a:latin typeface="微软雅黑" panose="020B0503020204020204" pitchFamily="34" charset="-122"/>
              </a:rPr>
              <a:t>是直观易懂。机器数和真值间的相互转换很容易，用原码实现</a:t>
            </a:r>
            <a:r>
              <a:rPr lang="zh-CN" altLang="en-US" dirty="0" smtClean="0">
                <a:solidFill>
                  <a:srgbClr val="FF3300"/>
                </a:solidFill>
                <a:latin typeface="微软雅黑" panose="020B0503020204020204" pitchFamily="34" charset="-122"/>
              </a:rPr>
              <a:t>乘、除运算</a:t>
            </a:r>
            <a:r>
              <a:rPr lang="zh-CN" altLang="en-US" dirty="0" smtClean="0">
                <a:latin typeface="微软雅黑" panose="020B0503020204020204" pitchFamily="34" charset="-122"/>
              </a:rPr>
              <a:t>的规则很简单，缺点是实现</a:t>
            </a:r>
            <a:r>
              <a:rPr lang="zh-CN" altLang="en-US" dirty="0" smtClean="0">
                <a:solidFill>
                  <a:srgbClr val="FF3300"/>
                </a:solidFill>
                <a:latin typeface="微软雅黑" panose="020B0503020204020204" pitchFamily="34" charset="-122"/>
              </a:rPr>
              <a:t>加减运算的规则</a:t>
            </a:r>
            <a:r>
              <a:rPr lang="zh-CN" altLang="en-US" dirty="0" smtClean="0">
                <a:latin typeface="微软雅黑" panose="020B0503020204020204" pitchFamily="34" charset="-122"/>
              </a:rPr>
              <a:t>较复杂。 </a:t>
            </a:r>
          </a:p>
        </p:txBody>
      </p:sp>
    </p:spTree>
    <p:extLst>
      <p:ext uri="{BB962C8B-B14F-4D97-AF65-F5344CB8AC3E}">
        <p14:creationId xmlns:p14="http://schemas.microsoft.com/office/powerpoint/2010/main" val="38520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5"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数制和编码</a:t>
            </a:r>
          </a:p>
        </p:txBody>
      </p:sp>
      <p:sp>
        <p:nvSpPr>
          <p:cNvPr id="3" name="内容占位符 2"/>
          <p:cNvSpPr>
            <a:spLocks noGrp="1"/>
          </p:cNvSpPr>
          <p:nvPr>
            <p:ph idx="1"/>
          </p:nvPr>
        </p:nvSpPr>
        <p:spPr/>
        <p:txBody>
          <a:bodyPr/>
          <a:lstStyle/>
          <a:p>
            <a:pPr marL="0" indent="0">
              <a:buNone/>
            </a:pPr>
            <a:r>
              <a:rPr lang="en-US" altLang="zh-CN" dirty="0" smtClean="0"/>
              <a:t>2.1.4 </a:t>
            </a:r>
            <a:r>
              <a:rPr lang="zh-CN" altLang="en-US" dirty="0" smtClean="0"/>
              <a:t>定点数的编码表示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10" name="矩形 9"/>
          <p:cNvSpPr/>
          <p:nvPr/>
        </p:nvSpPr>
        <p:spPr>
          <a:xfrm>
            <a:off x="457200" y="1643896"/>
            <a:ext cx="7931224" cy="2825389"/>
          </a:xfrm>
          <a:prstGeom prst="rect">
            <a:avLst/>
          </a:prstGeom>
        </p:spPr>
        <p:txBody>
          <a:bodyPr wrap="square">
            <a:spAutoFit/>
          </a:bodyPr>
          <a:lstStyle/>
          <a:p>
            <a:pPr lvl="0" eaLnBrk="0" hangingPunct="0">
              <a:lnSpc>
                <a:spcPct val="115000"/>
              </a:lnSpc>
              <a:spcBef>
                <a:spcPct val="20000"/>
              </a:spcBef>
              <a:defRPr/>
            </a:pPr>
            <a:r>
              <a:rPr lang="en-US" altLang="zh-CN" sz="2400" b="1" kern="0" dirty="0" smtClean="0">
                <a:solidFill>
                  <a:srgbClr val="FF0000"/>
                </a:solidFill>
                <a:latin typeface="微软雅黑" panose="020B0503020204020204" pitchFamily="34" charset="-122"/>
                <a:ea typeface="微软雅黑" panose="020B0503020204020204" pitchFamily="34" charset="-122"/>
              </a:rPr>
              <a:t>1</a:t>
            </a:r>
            <a:r>
              <a:rPr lang="zh-CN" altLang="en-US" sz="2400" b="1" kern="0" dirty="0" smtClean="0">
                <a:solidFill>
                  <a:srgbClr val="FF0000"/>
                </a:solidFill>
                <a:latin typeface="微软雅黑" panose="020B0503020204020204" pitchFamily="34" charset="-122"/>
                <a:ea typeface="微软雅黑" panose="020B0503020204020204" pitchFamily="34" charset="-122"/>
              </a:rPr>
              <a:t>）原码表示法</a:t>
            </a:r>
            <a:endParaRPr lang="en-US" altLang="zh-CN" sz="2400" b="1" kern="0" dirty="0" smtClean="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kumimoji="1" lang="zh-CN" altLang="en-US" sz="2000" dirty="0" smtClean="0">
                <a:solidFill>
                  <a:srgbClr val="000000"/>
                </a:solidFill>
                <a:latin typeface="微软雅黑" panose="020B0503020204020204" pitchFamily="34" charset="-122"/>
                <a:ea typeface="微软雅黑" panose="020B0503020204020204" pitchFamily="34" charset="-122"/>
              </a:rPr>
              <a:t>总结：原码表示容易</a:t>
            </a:r>
            <a:r>
              <a:rPr kumimoji="1" lang="zh-CN" altLang="en-US" sz="2000" dirty="0">
                <a:solidFill>
                  <a:srgbClr val="000000"/>
                </a:solidFill>
                <a:latin typeface="微软雅黑" panose="020B0503020204020204" pitchFamily="34" charset="-122"/>
                <a:ea typeface="微软雅黑" panose="020B0503020204020204" pitchFamily="34" charset="-122"/>
              </a:rPr>
              <a:t>理解</a:t>
            </a:r>
            <a:r>
              <a:rPr kumimoji="1" lang="en-US" altLang="zh-CN" sz="2000" dirty="0">
                <a:solidFill>
                  <a:srgbClr val="000000"/>
                </a:solidFill>
                <a:latin typeface="微软雅黑" panose="020B0503020204020204" pitchFamily="34" charset="-122"/>
                <a:ea typeface="微软雅黑" panose="020B0503020204020204" pitchFamily="34" charset="-122"/>
              </a:rPr>
              <a:t>,  </a:t>
            </a:r>
            <a:r>
              <a:rPr kumimoji="1" lang="zh-CN" altLang="en-US" sz="2000" dirty="0">
                <a:solidFill>
                  <a:srgbClr val="000000"/>
                </a:solidFill>
                <a:latin typeface="微软雅黑" panose="020B0503020204020204" pitchFamily="34" charset="-122"/>
                <a:ea typeface="微软雅黑" panose="020B0503020204020204" pitchFamily="34" charset="-122"/>
              </a:rPr>
              <a:t>但是：</a:t>
            </a:r>
          </a:p>
          <a:p>
            <a:pPr marL="800100" lvl="1" indent="-342900">
              <a:lnSpc>
                <a:spcPct val="150000"/>
              </a:lnSpc>
              <a:buFont typeface="Wingdings" panose="05000000000000000000" pitchFamily="2" charset="2"/>
              <a:buChar char="ü"/>
            </a:pPr>
            <a:r>
              <a:rPr kumimoji="1" lang="zh-CN" altLang="en-US" sz="2000" dirty="0">
                <a:solidFill>
                  <a:srgbClr val="000000"/>
                </a:solidFill>
                <a:latin typeface="微软雅黑" panose="020B0503020204020204" pitchFamily="34" charset="-122"/>
                <a:ea typeface="微软雅黑" panose="020B0503020204020204" pitchFamily="34" charset="-122"/>
              </a:rPr>
              <a:t> </a:t>
            </a:r>
            <a:r>
              <a:rPr kumimoji="1" lang="en-US" altLang="zh-CN" sz="2000" dirty="0">
                <a:solidFill>
                  <a:srgbClr val="000000"/>
                </a:solidFill>
                <a:latin typeface="微软雅黑" panose="020B0503020204020204" pitchFamily="34" charset="-122"/>
                <a:ea typeface="微软雅黑" panose="020B0503020204020204" pitchFamily="34" charset="-122"/>
              </a:rPr>
              <a:t>0 </a:t>
            </a:r>
            <a:r>
              <a:rPr kumimoji="1" lang="zh-CN" altLang="en-US" sz="2000" dirty="0">
                <a:solidFill>
                  <a:srgbClr val="000000"/>
                </a:solidFill>
                <a:latin typeface="微软雅黑" panose="020B0503020204020204" pitchFamily="34" charset="-122"/>
                <a:ea typeface="微软雅黑" panose="020B0503020204020204" pitchFamily="34" charset="-122"/>
              </a:rPr>
              <a:t>的表示不唯一，不利于程序员编程</a:t>
            </a:r>
          </a:p>
          <a:p>
            <a:pPr marL="800100" lvl="1" indent="-342900">
              <a:lnSpc>
                <a:spcPct val="150000"/>
              </a:lnSpc>
              <a:buFont typeface="Wingdings" panose="05000000000000000000" pitchFamily="2" charset="2"/>
              <a:buChar char="ü"/>
            </a:pPr>
            <a:r>
              <a:rPr kumimoji="1" lang="zh-CN" altLang="en-US" sz="2000" dirty="0">
                <a:solidFill>
                  <a:srgbClr val="000000"/>
                </a:solidFill>
                <a:latin typeface="微软雅黑" panose="020B0503020204020204" pitchFamily="34" charset="-122"/>
                <a:ea typeface="微软雅黑" panose="020B0503020204020204" pitchFamily="34" charset="-122"/>
              </a:rPr>
              <a:t> 加、减运算方式不统一</a:t>
            </a:r>
          </a:p>
          <a:p>
            <a:pPr marL="800100" lvl="1" indent="-342900">
              <a:lnSpc>
                <a:spcPct val="150000"/>
              </a:lnSpc>
              <a:buFont typeface="Wingdings" panose="05000000000000000000" pitchFamily="2" charset="2"/>
              <a:buChar char="ü"/>
            </a:pPr>
            <a:r>
              <a:rPr kumimoji="1" lang="zh-CN" altLang="en-US" sz="2000" dirty="0">
                <a:solidFill>
                  <a:srgbClr val="000000"/>
                </a:solidFill>
                <a:latin typeface="微软雅黑" panose="020B0503020204020204" pitchFamily="34" charset="-122"/>
                <a:ea typeface="微软雅黑" panose="020B0503020204020204" pitchFamily="34" charset="-122"/>
              </a:rPr>
              <a:t> 需额外对符号位进行处理，不利于硬件设计</a:t>
            </a:r>
          </a:p>
          <a:p>
            <a:pPr marL="800100" lvl="1" indent="-342900">
              <a:lnSpc>
                <a:spcPct val="150000"/>
              </a:lnSpc>
              <a:buFont typeface="Wingdings" panose="05000000000000000000" pitchFamily="2" charset="2"/>
              <a:buChar char="ü"/>
            </a:pPr>
            <a:r>
              <a:rPr kumimoji="1" lang="zh-CN" altLang="en-US" sz="2000" dirty="0">
                <a:solidFill>
                  <a:srgbClr val="000000"/>
                </a:solidFill>
                <a:latin typeface="微软雅黑" panose="020B0503020204020204" pitchFamily="34" charset="-122"/>
                <a:ea typeface="微软雅黑" panose="020B0503020204020204" pitchFamily="34" charset="-122"/>
              </a:rPr>
              <a:t> 特别当 </a:t>
            </a:r>
            <a:r>
              <a:rPr kumimoji="1" lang="en-US" altLang="zh-CN" sz="2000" dirty="0">
                <a:solidFill>
                  <a:srgbClr val="000000"/>
                </a:solidFill>
                <a:latin typeface="微软雅黑" panose="020B0503020204020204" pitchFamily="34" charset="-122"/>
                <a:ea typeface="微软雅黑" panose="020B0503020204020204" pitchFamily="34" charset="-122"/>
              </a:rPr>
              <a:t>a&lt;b</a:t>
            </a:r>
            <a:r>
              <a:rPr kumimoji="1" lang="zh-CN" altLang="en-US" sz="2000" dirty="0">
                <a:solidFill>
                  <a:srgbClr val="000000"/>
                </a:solidFill>
                <a:latin typeface="微软雅黑" panose="020B0503020204020204" pitchFamily="34" charset="-122"/>
                <a:ea typeface="微软雅黑" panose="020B0503020204020204" pitchFamily="34" charset="-122"/>
              </a:rPr>
              <a:t>时，实现 </a:t>
            </a:r>
            <a:r>
              <a:rPr kumimoji="1" lang="en-US" altLang="zh-CN" sz="2000" dirty="0">
                <a:solidFill>
                  <a:srgbClr val="000000"/>
                </a:solidFill>
                <a:latin typeface="微软雅黑" panose="020B0503020204020204" pitchFamily="34" charset="-122"/>
                <a:ea typeface="微软雅黑" panose="020B0503020204020204" pitchFamily="34" charset="-122"/>
              </a:rPr>
              <a:t>a- b</a:t>
            </a:r>
            <a:r>
              <a:rPr kumimoji="1" lang="zh-CN" altLang="en-US" sz="2000" dirty="0">
                <a:solidFill>
                  <a:srgbClr val="000000"/>
                </a:solidFill>
                <a:latin typeface="微软雅黑" panose="020B0503020204020204" pitchFamily="34" charset="-122"/>
                <a:ea typeface="微软雅黑" panose="020B0503020204020204" pitchFamily="34" charset="-122"/>
              </a:rPr>
              <a:t>比较</a:t>
            </a:r>
            <a:r>
              <a:rPr kumimoji="1" lang="zh-CN" altLang="en-US" sz="2000" dirty="0" smtClean="0">
                <a:solidFill>
                  <a:srgbClr val="000000"/>
                </a:solidFill>
                <a:latin typeface="微软雅黑" panose="020B0503020204020204" pitchFamily="34" charset="-122"/>
                <a:ea typeface="微软雅黑" panose="020B0503020204020204" pitchFamily="34" charset="-122"/>
              </a:rPr>
              <a:t>困难</a:t>
            </a:r>
            <a:endParaRPr kumimoji="1"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8" name="Rectangle 42"/>
          <p:cNvSpPr>
            <a:spLocks noChangeArrowheads="1"/>
          </p:cNvSpPr>
          <p:nvPr/>
        </p:nvSpPr>
        <p:spPr bwMode="auto">
          <a:xfrm>
            <a:off x="899592" y="4651623"/>
            <a:ext cx="65214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a:spAutoFit/>
          </a:bodyPr>
          <a:lstStyle/>
          <a:p>
            <a:pPr eaLnBrk="1" hangingPunct="1"/>
            <a:r>
              <a:rPr kumimoji="1" lang="zh-CN" altLang="en-US" sz="2400" b="1" dirty="0">
                <a:solidFill>
                  <a:srgbClr val="CC3300"/>
                </a:solidFill>
                <a:latin typeface="微软雅黑" panose="020B0503020204020204" pitchFamily="34" charset="-122"/>
                <a:ea typeface="微软雅黑" panose="020B0503020204020204" pitchFamily="34" charset="-122"/>
              </a:rPr>
              <a:t>从 </a:t>
            </a:r>
            <a:r>
              <a:rPr kumimoji="1" lang="en-US" altLang="zh-CN" sz="2400" b="1" dirty="0">
                <a:solidFill>
                  <a:srgbClr val="CC3300"/>
                </a:solidFill>
                <a:latin typeface="微软雅黑" panose="020B0503020204020204" pitchFamily="34" charset="-122"/>
                <a:ea typeface="微软雅黑" panose="020B0503020204020204" pitchFamily="34" charset="-122"/>
              </a:rPr>
              <a:t>50</a:t>
            </a:r>
            <a:r>
              <a:rPr kumimoji="1" lang="zh-CN" altLang="en-US" sz="2400" b="1" dirty="0">
                <a:solidFill>
                  <a:srgbClr val="CC3300"/>
                </a:solidFill>
                <a:latin typeface="微软雅黑" panose="020B0503020204020204" pitchFamily="34" charset="-122"/>
                <a:ea typeface="微软雅黑" panose="020B0503020204020204" pitchFamily="34" charset="-122"/>
              </a:rPr>
              <a:t>年代开始，整数都采用补码来</a:t>
            </a:r>
            <a:r>
              <a:rPr kumimoji="1" lang="zh-CN" altLang="en-US" sz="2400" b="1" dirty="0" smtClean="0">
                <a:solidFill>
                  <a:srgbClr val="CC3300"/>
                </a:solidFill>
                <a:latin typeface="微软雅黑" panose="020B0503020204020204" pitchFamily="34" charset="-122"/>
                <a:ea typeface="微软雅黑" panose="020B0503020204020204" pitchFamily="34" charset="-122"/>
              </a:rPr>
              <a:t>表示，但</a:t>
            </a:r>
            <a:r>
              <a:rPr kumimoji="1" lang="zh-CN" altLang="en-US" sz="2400" b="1" dirty="0">
                <a:solidFill>
                  <a:srgbClr val="CC3300"/>
                </a:solidFill>
                <a:latin typeface="微软雅黑" panose="020B0503020204020204" pitchFamily="34" charset="-122"/>
                <a:ea typeface="微软雅黑" panose="020B0503020204020204" pitchFamily="34" charset="-122"/>
              </a:rPr>
              <a:t>浮点数的尾数用原码定点小数</a:t>
            </a:r>
            <a:r>
              <a:rPr kumimoji="1" lang="zh-CN" altLang="en-US" sz="2400" b="1" dirty="0" smtClean="0">
                <a:solidFill>
                  <a:srgbClr val="CC3300"/>
                </a:solidFill>
                <a:latin typeface="微软雅黑" panose="020B0503020204020204" pitchFamily="34" charset="-122"/>
                <a:ea typeface="微软雅黑" panose="020B0503020204020204" pitchFamily="34" charset="-122"/>
              </a:rPr>
              <a:t>表示。</a:t>
            </a:r>
            <a:endParaRPr kumimoji="1" lang="zh-CN" altLang="en-US" sz="2400" b="1" dirty="0">
              <a:solidFill>
                <a:srgbClr val="CC33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661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数制和编码</a:t>
            </a:r>
          </a:p>
        </p:txBody>
      </p:sp>
      <p:sp>
        <p:nvSpPr>
          <p:cNvPr id="3" name="内容占位符 2"/>
          <p:cNvSpPr>
            <a:spLocks noGrp="1"/>
          </p:cNvSpPr>
          <p:nvPr>
            <p:ph idx="1"/>
          </p:nvPr>
        </p:nvSpPr>
        <p:spPr/>
        <p:txBody>
          <a:bodyPr/>
          <a:lstStyle/>
          <a:p>
            <a:pPr marL="0" indent="0">
              <a:buNone/>
            </a:pPr>
            <a:r>
              <a:rPr lang="en-US" altLang="zh-CN" dirty="0" smtClean="0"/>
              <a:t>2.1.4 </a:t>
            </a:r>
            <a:r>
              <a:rPr lang="zh-CN" altLang="en-US" dirty="0" smtClean="0"/>
              <a:t>定点数的编码表示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29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mc:AlternateContent xmlns:mc="http://schemas.openxmlformats.org/markup-compatibility/2006" xmlns:a14="http://schemas.microsoft.com/office/drawing/2010/main">
        <mc:Choice Requires="a14">
          <p:sp>
            <p:nvSpPr>
              <p:cNvPr id="10" name="矩形 9"/>
              <p:cNvSpPr/>
              <p:nvPr/>
            </p:nvSpPr>
            <p:spPr>
              <a:xfrm>
                <a:off x="457200" y="1643896"/>
                <a:ext cx="7931224" cy="2825389"/>
              </a:xfrm>
              <a:prstGeom prst="rect">
                <a:avLst/>
              </a:prstGeom>
            </p:spPr>
            <p:txBody>
              <a:bodyPr wrap="square">
                <a:spAutoFit/>
              </a:bodyPr>
              <a:lstStyle/>
              <a:p>
                <a:pPr lvl="0" eaLnBrk="0" hangingPunct="0">
                  <a:lnSpc>
                    <a:spcPct val="115000"/>
                  </a:lnSpc>
                  <a:spcBef>
                    <a:spcPct val="20000"/>
                  </a:spcBef>
                  <a:defRPr/>
                </a:pPr>
                <a:r>
                  <a:rPr lang="en-US" altLang="zh-CN" sz="2400" b="1" kern="0" dirty="0" smtClean="0">
                    <a:solidFill>
                      <a:srgbClr val="FF0000"/>
                    </a:solidFill>
                    <a:latin typeface="微软雅黑" panose="020B0503020204020204" pitchFamily="34" charset="-122"/>
                    <a:ea typeface="微软雅黑" panose="020B0503020204020204" pitchFamily="34" charset="-122"/>
                  </a:rPr>
                  <a:t>2</a:t>
                </a:r>
                <a:r>
                  <a:rPr lang="zh-CN" altLang="en-US" sz="2400" b="1" kern="0" dirty="0" smtClean="0">
                    <a:solidFill>
                      <a:srgbClr val="FF0000"/>
                    </a:solidFill>
                    <a:latin typeface="微软雅黑" panose="020B0503020204020204" pitchFamily="34" charset="-122"/>
                    <a:ea typeface="微软雅黑" panose="020B0503020204020204" pitchFamily="34" charset="-122"/>
                  </a:rPr>
                  <a:t>）补码表示法</a:t>
                </a:r>
                <a:endParaRPr lang="en-US" altLang="zh-CN" sz="2400" b="1" kern="0" dirty="0" smtClean="0">
                  <a:solidFill>
                    <a:srgbClr val="FF0000"/>
                  </a:solidFill>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Ø"/>
                </a:pPr>
                <a:r>
                  <a:rPr kumimoji="1" lang="zh-CN" altLang="en-US" sz="2000" dirty="0" smtClean="0">
                    <a:solidFill>
                      <a:srgbClr val="000000"/>
                    </a:solidFill>
                    <a:latin typeface="微软雅黑" panose="020B0503020204020204" pitchFamily="34" charset="-122"/>
                    <a:ea typeface="微软雅黑" panose="020B0503020204020204" pitchFamily="34" charset="-122"/>
                  </a:rPr>
                  <a:t>引入补码的目的</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kumimoji="1" lang="zh-CN" altLang="en-US" sz="2000" dirty="0" smtClean="0">
                    <a:solidFill>
                      <a:srgbClr val="000000"/>
                    </a:solidFill>
                    <a:latin typeface="微软雅黑" panose="020B0503020204020204" pitchFamily="34" charset="-122"/>
                    <a:ea typeface="微软雅黑" panose="020B0503020204020204" pitchFamily="34" charset="-122"/>
                  </a:rPr>
                  <a:t>实现加减运算统一，即用加法来实现减法运算</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kumimoji="1" lang="zh-CN" altLang="en-US" sz="2000" dirty="0" smtClean="0">
                    <a:solidFill>
                      <a:srgbClr val="000000"/>
                    </a:solidFill>
                    <a:latin typeface="微软雅黑" panose="020B0503020204020204" pitchFamily="34" charset="-122"/>
                    <a:ea typeface="微软雅黑" panose="020B0503020204020204" pitchFamily="34" charset="-122"/>
                  </a:rPr>
                  <a:t>使符号位和数值位一起参与运算</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kumimoji="1" lang="zh-CN" altLang="en-US" sz="2000" dirty="0" smtClean="0">
                    <a:solidFill>
                      <a:srgbClr val="000000"/>
                    </a:solidFill>
                    <a:latin typeface="微软雅黑" panose="020B0503020204020204" pitchFamily="34" charset="-122"/>
                    <a:ea typeface="微软雅黑" panose="020B0503020204020204" pitchFamily="34" charset="-122"/>
                  </a:rPr>
                  <a:t>补码表示法也称“</a:t>
                </a:r>
                <a:r>
                  <a:rPr kumimoji="1" lang="en-US" altLang="zh-CN" sz="2000" dirty="0" smtClean="0">
                    <a:solidFill>
                      <a:srgbClr val="000000"/>
                    </a:solidFill>
                    <a:latin typeface="微软雅黑" panose="020B0503020204020204" pitchFamily="34" charset="-122"/>
                    <a:ea typeface="微软雅黑" panose="020B0503020204020204" pitchFamily="34" charset="-122"/>
                  </a:rPr>
                  <a:t>2-</a:t>
                </a:r>
                <a:r>
                  <a:rPr kumimoji="1" lang="zh-CN" altLang="en-US" sz="2000" dirty="0" smtClean="0">
                    <a:solidFill>
                      <a:srgbClr val="000000"/>
                    </a:solidFill>
                    <a:latin typeface="微软雅黑" panose="020B0503020204020204" pitchFamily="34" charset="-122"/>
                    <a:ea typeface="微软雅黑" panose="020B0503020204020204" pitchFamily="34" charset="-122"/>
                  </a:rPr>
                  <a:t>补码（</a:t>
                </a:r>
                <a:r>
                  <a:rPr kumimoji="1" lang="en-US" altLang="zh-CN" sz="2000" dirty="0" smtClean="0">
                    <a:solidFill>
                      <a:srgbClr val="000000"/>
                    </a:solidFill>
                    <a:latin typeface="微软雅黑" panose="020B0503020204020204" pitchFamily="34" charset="-122"/>
                    <a:ea typeface="微软雅黑" panose="020B0503020204020204" pitchFamily="34" charset="-122"/>
                  </a:rPr>
                  <a:t>two’s complement</a:t>
                </a:r>
                <a:r>
                  <a:rPr kumimoji="1" lang="zh-CN" altLang="en-US" sz="2000" dirty="0" smtClean="0">
                    <a:solidFill>
                      <a:srgbClr val="000000"/>
                    </a:solidFill>
                    <a:latin typeface="微软雅黑" panose="020B0503020204020204" pitchFamily="34" charset="-122"/>
                    <a:ea typeface="微软雅黑" panose="020B0503020204020204" pitchFamily="34" charset="-122"/>
                  </a:rPr>
                  <a:t>）”，由符号位后跟真值的模</a:t>
                </a:r>
                <a14:m>
                  <m:oMath xmlns:m="http://schemas.openxmlformats.org/officeDocument/2006/math">
                    <m:r>
                      <a:rPr kumimoji="1" lang="en-US" altLang="zh-CN" sz="2000" i="1">
                        <a:solidFill>
                          <a:srgbClr val="000000"/>
                        </a:solidFill>
                        <a:latin typeface="Cambria Math" panose="02040503050406030204" pitchFamily="18" charset="0"/>
                        <a:ea typeface="微软雅黑" panose="020B0503020204020204" pitchFamily="34" charset="-122"/>
                      </a:rPr>
                      <m:t>2</m:t>
                    </m:r>
                    <m:r>
                      <a:rPr kumimoji="1" lang="en-US" altLang="zh-CN" sz="2000" i="1" baseline="30000">
                        <a:solidFill>
                          <a:srgbClr val="000000"/>
                        </a:solidFill>
                        <a:latin typeface="Cambria Math" panose="02040503050406030204" pitchFamily="18" charset="0"/>
                        <a:ea typeface="微软雅黑" panose="020B0503020204020204" pitchFamily="34" charset="-122"/>
                      </a:rPr>
                      <m:t>𝑛</m:t>
                    </m:r>
                  </m:oMath>
                </a14:m>
                <a:r>
                  <a:rPr kumimoji="1" lang="zh-CN" altLang="en-US" sz="2000" dirty="0" smtClean="0">
                    <a:solidFill>
                      <a:srgbClr val="000000"/>
                    </a:solidFill>
                    <a:latin typeface="微软雅黑" panose="020B0503020204020204" pitchFamily="34" charset="-122"/>
                    <a:ea typeface="微软雅黑" panose="020B0503020204020204" pitchFamily="34" charset="-122"/>
                  </a:rPr>
                  <a:t>补码</a:t>
                </a:r>
                <a14:m>
                  <m:oMath xmlns:m="http://schemas.openxmlformats.org/officeDocument/2006/math">
                    <m:r>
                      <a:rPr kumimoji="1" lang="zh-CN" altLang="en-US" sz="2000" b="0" i="1" dirty="0">
                        <a:solidFill>
                          <a:srgbClr val="000000"/>
                        </a:solidFill>
                        <a:latin typeface="Cambria Math" panose="02040503050406030204" pitchFamily="18" charset="0"/>
                        <a:ea typeface="微软雅黑" panose="020B0503020204020204" pitchFamily="34" charset="-122"/>
                      </a:rPr>
                      <m:t>构成</m:t>
                    </m:r>
                  </m:oMath>
                </a14:m>
                <a:r>
                  <a:rPr kumimoji="1" lang="zh-CN" altLang="en-US" sz="2000" baseline="30000" dirty="0" smtClean="0">
                    <a:solidFill>
                      <a:srgbClr val="000000"/>
                    </a:solidFill>
                    <a:latin typeface="微软雅黑" panose="020B0503020204020204" pitchFamily="34" charset="-122"/>
                    <a:ea typeface="微软雅黑" panose="020B0503020204020204" pitchFamily="34" charset="-122"/>
                  </a:rPr>
                  <a:t>。</a:t>
                </a:r>
                <a:endParaRPr kumimoji="1" lang="en-US" altLang="zh-CN" sz="2000" baseline="30000" dirty="0" smtClean="0">
                  <a:solidFill>
                    <a:srgbClr val="000000"/>
                  </a:solidFill>
                  <a:latin typeface="微软雅黑" panose="020B0503020204020204" pitchFamily="34" charset="-122"/>
                  <a:ea typeface="微软雅黑" panose="020B0503020204020204" pitchFamily="34" charset="-122"/>
                </a:endParaRPr>
              </a:p>
            </p:txBody>
          </p:sp>
        </mc:Choice>
        <mc:Fallback xmlns="">
          <p:sp>
            <p:nvSpPr>
              <p:cNvPr id="10" name="矩形 9"/>
              <p:cNvSpPr>
                <a:spLocks noRot="1" noChangeAspect="1" noMove="1" noResize="1" noEditPoints="1" noAdjustHandles="1" noChangeArrowheads="1" noChangeShapeType="1" noTextEdit="1"/>
              </p:cNvSpPr>
              <p:nvPr/>
            </p:nvSpPr>
            <p:spPr>
              <a:xfrm>
                <a:off x="457200" y="1643896"/>
                <a:ext cx="7931224" cy="2825389"/>
              </a:xfrm>
              <a:prstGeom prst="rect">
                <a:avLst/>
              </a:prstGeom>
              <a:blipFill rotWithShape="0">
                <a:blip r:embed="rId2"/>
                <a:stretch>
                  <a:fillRect l="-1153" t="-864" b="-10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05355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 y="325438"/>
            <a:ext cx="8893175" cy="638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3"/>
          <p:cNvSpPr txBox="1">
            <a:spLocks noChangeArrowheads="1"/>
          </p:cNvSpPr>
          <p:nvPr/>
        </p:nvSpPr>
        <p:spPr bwMode="auto">
          <a:xfrm>
            <a:off x="6462713" y="1179513"/>
            <a:ext cx="17541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2000" smtClean="0">
                <a:solidFill>
                  <a:srgbClr val="008000"/>
                </a:solidFill>
                <a:ea typeface="微软雅黑" panose="020B0503020204020204" pitchFamily="34" charset="-122"/>
              </a:rPr>
              <a:t>各类数据之间的转换关系</a:t>
            </a:r>
          </a:p>
        </p:txBody>
      </p:sp>
      <p:sp>
        <p:nvSpPr>
          <p:cNvPr id="20" name="Rectangle 4"/>
          <p:cNvSpPr>
            <a:spLocks noChangeArrowheads="1"/>
          </p:cNvSpPr>
          <p:nvPr/>
        </p:nvSpPr>
        <p:spPr bwMode="auto">
          <a:xfrm>
            <a:off x="250825" y="2708275"/>
            <a:ext cx="8893175" cy="3960813"/>
          </a:xfrm>
          <a:prstGeom prst="rect">
            <a:avLst/>
          </a:prstGeom>
          <a:solidFill>
            <a:srgbClr val="BBE0E3">
              <a:alpha val="12157"/>
            </a:srgbClr>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nvGrpSpPr>
          <p:cNvPr id="21" name="Group 5"/>
          <p:cNvGrpSpPr>
            <a:grpSpLocks/>
          </p:cNvGrpSpPr>
          <p:nvPr/>
        </p:nvGrpSpPr>
        <p:grpSpPr bwMode="auto">
          <a:xfrm>
            <a:off x="341313" y="233363"/>
            <a:ext cx="2655887" cy="1463675"/>
            <a:chOff x="130" y="147"/>
            <a:chExt cx="1673" cy="922"/>
          </a:xfrm>
        </p:grpSpPr>
        <p:sp>
          <p:nvSpPr>
            <p:cNvPr id="22" name="Text Box 6"/>
            <p:cNvSpPr txBox="1">
              <a:spLocks noChangeArrowheads="1"/>
            </p:cNvSpPr>
            <p:nvPr/>
          </p:nvSpPr>
          <p:spPr bwMode="auto">
            <a:xfrm>
              <a:off x="130" y="147"/>
              <a:ext cx="1361" cy="922"/>
            </a:xfrm>
            <a:prstGeom prst="rect">
              <a:avLst/>
            </a:prstGeom>
            <a:solidFill>
              <a:srgbClr val="CC99FF">
                <a:alpha val="1803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2000" dirty="0" smtClean="0">
                  <a:solidFill>
                    <a:srgbClr val="0033CC"/>
                  </a:solidFill>
                  <a:ea typeface="微软雅黑" panose="020B0503020204020204" pitchFamily="34" charset="-122"/>
                </a:rPr>
                <a:t>对连续信息采样，以使信息离散化</a:t>
              </a:r>
            </a:p>
            <a:p>
              <a:pPr>
                <a:lnSpc>
                  <a:spcPct val="100000"/>
                </a:lnSpc>
                <a:spcBef>
                  <a:spcPct val="50000"/>
                </a:spcBef>
                <a:buFontTx/>
                <a:buNone/>
              </a:pPr>
              <a:r>
                <a:rPr lang="zh-CN" altLang="en-US" sz="2000" dirty="0" smtClean="0">
                  <a:solidFill>
                    <a:srgbClr val="0033CC"/>
                  </a:solidFill>
                  <a:ea typeface="微软雅黑" panose="020B0503020204020204" pitchFamily="34" charset="-122"/>
                </a:rPr>
                <a:t>对离散样本用</a:t>
              </a:r>
              <a:r>
                <a:rPr lang="en-US" altLang="zh-CN" sz="2000" dirty="0" smtClean="0">
                  <a:solidFill>
                    <a:srgbClr val="0033CC"/>
                  </a:solidFill>
                  <a:ea typeface="微软雅黑" panose="020B0503020204020204" pitchFamily="34" charset="-122"/>
                </a:rPr>
                <a:t>0</a:t>
              </a:r>
              <a:r>
                <a:rPr lang="zh-CN" altLang="en-US" sz="2000" dirty="0" smtClean="0">
                  <a:solidFill>
                    <a:srgbClr val="0033CC"/>
                  </a:solidFill>
                  <a:ea typeface="微软雅黑" panose="020B0503020204020204" pitchFamily="34" charset="-122"/>
                </a:rPr>
                <a:t>和</a:t>
              </a:r>
              <a:r>
                <a:rPr lang="en-US" altLang="zh-CN" sz="2000" dirty="0" smtClean="0">
                  <a:solidFill>
                    <a:srgbClr val="0033CC"/>
                  </a:solidFill>
                  <a:ea typeface="微软雅黑" panose="020B0503020204020204" pitchFamily="34" charset="-122"/>
                </a:rPr>
                <a:t>1</a:t>
              </a:r>
              <a:r>
                <a:rPr lang="zh-CN" altLang="en-US" sz="2000" dirty="0" smtClean="0">
                  <a:solidFill>
                    <a:srgbClr val="0033CC"/>
                  </a:solidFill>
                  <a:ea typeface="微软雅黑" panose="020B0503020204020204" pitchFamily="34" charset="-122"/>
                </a:rPr>
                <a:t>进行编码</a:t>
              </a:r>
            </a:p>
          </p:txBody>
        </p:sp>
        <p:sp>
          <p:nvSpPr>
            <p:cNvPr id="23" name="Line 7"/>
            <p:cNvSpPr>
              <a:spLocks noChangeShapeType="1"/>
            </p:cNvSpPr>
            <p:nvPr/>
          </p:nvSpPr>
          <p:spPr bwMode="auto">
            <a:xfrm>
              <a:off x="1463" y="572"/>
              <a:ext cx="340" cy="114"/>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mtClean="0">
                <a:solidFill>
                  <a:srgbClr val="000000"/>
                </a:solidFill>
                <a:latin typeface="Arial" panose="020B0604020202020204" pitchFamily="34" charset="0"/>
                <a:ea typeface="宋体" panose="02010600030101010101" pitchFamily="2" charset="-122"/>
              </a:endParaRPr>
            </a:p>
          </p:txBody>
        </p:sp>
      </p:grpSp>
      <p:grpSp>
        <p:nvGrpSpPr>
          <p:cNvPr id="24" name="Group 8"/>
          <p:cNvGrpSpPr>
            <a:grpSpLocks/>
          </p:cNvGrpSpPr>
          <p:nvPr/>
        </p:nvGrpSpPr>
        <p:grpSpPr bwMode="auto">
          <a:xfrm>
            <a:off x="341313" y="4059238"/>
            <a:ext cx="1711325" cy="1304925"/>
            <a:chOff x="215" y="2557"/>
            <a:chExt cx="1078" cy="822"/>
          </a:xfrm>
        </p:grpSpPr>
        <p:sp>
          <p:nvSpPr>
            <p:cNvPr id="25" name="Text Box 9"/>
            <p:cNvSpPr txBox="1">
              <a:spLocks noChangeArrowheads="1"/>
            </p:cNvSpPr>
            <p:nvPr/>
          </p:nvSpPr>
          <p:spPr bwMode="auto">
            <a:xfrm>
              <a:off x="215" y="2557"/>
              <a:ext cx="10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2000" smtClean="0">
                  <a:solidFill>
                    <a:srgbClr val="FF0000"/>
                  </a:solidFill>
                  <a:ea typeface="微软雅黑" panose="020B0503020204020204" pitchFamily="34" charset="-122"/>
                </a:rPr>
                <a:t>定点运算指令</a:t>
              </a:r>
            </a:p>
          </p:txBody>
        </p:sp>
        <p:sp>
          <p:nvSpPr>
            <p:cNvPr id="26" name="Line 10"/>
            <p:cNvSpPr>
              <a:spLocks noChangeShapeType="1"/>
            </p:cNvSpPr>
            <p:nvPr/>
          </p:nvSpPr>
          <p:spPr bwMode="auto">
            <a:xfrm>
              <a:off x="697" y="2755"/>
              <a:ext cx="142" cy="624"/>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mtClean="0">
                <a:solidFill>
                  <a:srgbClr val="000000"/>
                </a:solidFill>
                <a:latin typeface="Arial" panose="020B0604020202020204" pitchFamily="34" charset="0"/>
                <a:ea typeface="宋体" panose="02010600030101010101" pitchFamily="2" charset="-122"/>
              </a:endParaRPr>
            </a:p>
          </p:txBody>
        </p:sp>
      </p:grpSp>
      <p:grpSp>
        <p:nvGrpSpPr>
          <p:cNvPr id="27" name="Group 11"/>
          <p:cNvGrpSpPr>
            <a:grpSpLocks/>
          </p:cNvGrpSpPr>
          <p:nvPr/>
        </p:nvGrpSpPr>
        <p:grpSpPr bwMode="auto">
          <a:xfrm>
            <a:off x="3806825" y="5768975"/>
            <a:ext cx="1711325" cy="712788"/>
            <a:chOff x="2398" y="3634"/>
            <a:chExt cx="1078" cy="449"/>
          </a:xfrm>
        </p:grpSpPr>
        <p:sp>
          <p:nvSpPr>
            <p:cNvPr id="28" name="Text Box 12"/>
            <p:cNvSpPr txBox="1">
              <a:spLocks noChangeArrowheads="1"/>
            </p:cNvSpPr>
            <p:nvPr/>
          </p:nvSpPr>
          <p:spPr bwMode="auto">
            <a:xfrm>
              <a:off x="2398" y="3833"/>
              <a:ext cx="10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2000" smtClean="0">
                  <a:solidFill>
                    <a:srgbClr val="FF0000"/>
                  </a:solidFill>
                  <a:ea typeface="微软雅黑" panose="020B0503020204020204" pitchFamily="34" charset="-122"/>
                </a:rPr>
                <a:t>浮点运算指令</a:t>
              </a:r>
            </a:p>
          </p:txBody>
        </p:sp>
        <p:sp>
          <p:nvSpPr>
            <p:cNvPr id="29" name="Line 13"/>
            <p:cNvSpPr>
              <a:spLocks noChangeShapeType="1"/>
            </p:cNvSpPr>
            <p:nvPr/>
          </p:nvSpPr>
          <p:spPr bwMode="auto">
            <a:xfrm>
              <a:off x="2795" y="3634"/>
              <a:ext cx="170" cy="227"/>
            </a:xfrm>
            <a:prstGeom prst="line">
              <a:avLst/>
            </a:prstGeom>
            <a:noFill/>
            <a:ln w="381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mtClean="0">
                <a:solidFill>
                  <a:srgbClr val="000000"/>
                </a:solidFill>
                <a:latin typeface="Arial" panose="020B0604020202020204" pitchFamily="34" charset="0"/>
                <a:ea typeface="宋体" panose="02010600030101010101" pitchFamily="2" charset="-122"/>
              </a:endParaRPr>
            </a:p>
          </p:txBody>
        </p:sp>
      </p:grpSp>
      <p:grpSp>
        <p:nvGrpSpPr>
          <p:cNvPr id="30" name="Group 14"/>
          <p:cNvGrpSpPr>
            <a:grpSpLocks/>
          </p:cNvGrpSpPr>
          <p:nvPr/>
        </p:nvGrpSpPr>
        <p:grpSpPr bwMode="auto">
          <a:xfrm>
            <a:off x="5337175" y="4959350"/>
            <a:ext cx="3509963" cy="1027113"/>
            <a:chOff x="3362" y="3152"/>
            <a:chExt cx="2211" cy="647"/>
          </a:xfrm>
        </p:grpSpPr>
        <p:sp>
          <p:nvSpPr>
            <p:cNvPr id="31" name="Text Box 15"/>
            <p:cNvSpPr txBox="1">
              <a:spLocks noChangeArrowheads="1"/>
            </p:cNvSpPr>
            <p:nvPr/>
          </p:nvSpPr>
          <p:spPr bwMode="auto">
            <a:xfrm>
              <a:off x="3362" y="3549"/>
              <a:ext cx="221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2000" smtClean="0">
                  <a:solidFill>
                    <a:srgbClr val="FF0000"/>
                  </a:solidFill>
                  <a:ea typeface="微软雅黑" panose="020B0503020204020204" pitchFamily="34" charset="-122"/>
                </a:rPr>
                <a:t>逻辑、位操作或字符处理指令</a:t>
              </a:r>
            </a:p>
          </p:txBody>
        </p:sp>
        <p:sp>
          <p:nvSpPr>
            <p:cNvPr id="32" name="Line 16"/>
            <p:cNvSpPr>
              <a:spLocks noChangeShapeType="1"/>
            </p:cNvSpPr>
            <p:nvPr/>
          </p:nvSpPr>
          <p:spPr bwMode="auto">
            <a:xfrm>
              <a:off x="3844" y="3152"/>
              <a:ext cx="397" cy="425"/>
            </a:xfrm>
            <a:prstGeom prst="line">
              <a:avLst/>
            </a:prstGeom>
            <a:noFill/>
            <a:ln w="381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mtClean="0">
                <a:solidFill>
                  <a:srgbClr val="000000"/>
                </a:solidFill>
                <a:latin typeface="Arial" panose="020B0604020202020204" pitchFamily="34" charset="0"/>
                <a:ea typeface="宋体" panose="02010600030101010101" pitchFamily="2" charset="-122"/>
              </a:endParaRPr>
            </a:p>
          </p:txBody>
        </p:sp>
        <p:sp>
          <p:nvSpPr>
            <p:cNvPr id="33" name="Line 17"/>
            <p:cNvSpPr>
              <a:spLocks noChangeShapeType="1"/>
            </p:cNvSpPr>
            <p:nvPr/>
          </p:nvSpPr>
          <p:spPr bwMode="auto">
            <a:xfrm flipH="1">
              <a:off x="4383" y="3266"/>
              <a:ext cx="340" cy="311"/>
            </a:xfrm>
            <a:prstGeom prst="line">
              <a:avLst/>
            </a:prstGeom>
            <a:noFill/>
            <a:ln w="381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mtClean="0">
                <a:solidFill>
                  <a:srgbClr val="000000"/>
                </a:solidFill>
                <a:latin typeface="Arial" panose="020B0604020202020204" pitchFamily="34" charset="0"/>
                <a:ea typeface="宋体" panose="02010600030101010101" pitchFamily="2" charset="-122"/>
              </a:endParaRPr>
            </a:p>
          </p:txBody>
        </p:sp>
      </p:grpSp>
      <p:sp>
        <p:nvSpPr>
          <p:cNvPr id="34" name="Rectangle 18"/>
          <p:cNvSpPr>
            <a:spLocks noChangeArrowheads="1"/>
          </p:cNvSpPr>
          <p:nvPr/>
        </p:nvSpPr>
        <p:spPr bwMode="auto">
          <a:xfrm>
            <a:off x="2457450" y="3833813"/>
            <a:ext cx="1844675" cy="495300"/>
          </a:xfrm>
          <a:prstGeom prst="rect">
            <a:avLst/>
          </a:prstGeom>
          <a:solidFill>
            <a:srgbClr val="FF0000">
              <a:alpha val="1803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35" name="Rectangle 19"/>
          <p:cNvSpPr>
            <a:spLocks noChangeArrowheads="1"/>
          </p:cNvSpPr>
          <p:nvPr/>
        </p:nvSpPr>
        <p:spPr bwMode="auto">
          <a:xfrm>
            <a:off x="6057900" y="3833813"/>
            <a:ext cx="1844675" cy="495300"/>
          </a:xfrm>
          <a:prstGeom prst="rect">
            <a:avLst/>
          </a:prstGeom>
          <a:solidFill>
            <a:srgbClr val="FF0000">
              <a:alpha val="1803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035584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linds(horizont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linds(horizontal)">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blinds(horizontal)">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blinds(horizontal)">
                                      <p:cBhvr>
                                        <p:cTn id="3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数制和编码</a:t>
            </a:r>
          </a:p>
        </p:txBody>
      </p:sp>
      <p:sp>
        <p:nvSpPr>
          <p:cNvPr id="3" name="内容占位符 2"/>
          <p:cNvSpPr>
            <a:spLocks noGrp="1"/>
          </p:cNvSpPr>
          <p:nvPr>
            <p:ph idx="1"/>
          </p:nvPr>
        </p:nvSpPr>
        <p:spPr/>
        <p:txBody>
          <a:bodyPr/>
          <a:lstStyle/>
          <a:p>
            <a:pPr marL="0" indent="0">
              <a:buNone/>
            </a:pPr>
            <a:r>
              <a:rPr lang="en-US" altLang="zh-CN" dirty="0" smtClean="0"/>
              <a:t>2.1.4 </a:t>
            </a:r>
            <a:r>
              <a:rPr lang="zh-CN" altLang="en-US" dirty="0" smtClean="0"/>
              <a:t>定点数的编码表示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10" name="矩形 9"/>
          <p:cNvSpPr/>
          <p:nvPr/>
        </p:nvSpPr>
        <p:spPr>
          <a:xfrm>
            <a:off x="457200" y="1643896"/>
            <a:ext cx="7931224" cy="978729"/>
          </a:xfrm>
          <a:prstGeom prst="rect">
            <a:avLst/>
          </a:prstGeom>
        </p:spPr>
        <p:txBody>
          <a:bodyPr wrap="square">
            <a:spAutoFit/>
          </a:bodyPr>
          <a:lstStyle/>
          <a:p>
            <a:pPr lvl="0" eaLnBrk="0" hangingPunct="0">
              <a:lnSpc>
                <a:spcPct val="115000"/>
              </a:lnSpc>
              <a:spcBef>
                <a:spcPct val="20000"/>
              </a:spcBef>
              <a:defRPr/>
            </a:pPr>
            <a:r>
              <a:rPr lang="en-US" altLang="zh-CN" sz="2400" b="1" kern="0" dirty="0" smtClean="0">
                <a:solidFill>
                  <a:srgbClr val="FF0000"/>
                </a:solidFill>
                <a:latin typeface="微软雅黑" panose="020B0503020204020204" pitchFamily="34" charset="-122"/>
                <a:ea typeface="微软雅黑" panose="020B0503020204020204" pitchFamily="34" charset="-122"/>
              </a:rPr>
              <a:t>2</a:t>
            </a:r>
            <a:r>
              <a:rPr lang="zh-CN" altLang="en-US" sz="2400" b="1" kern="0" dirty="0" smtClean="0">
                <a:solidFill>
                  <a:srgbClr val="FF0000"/>
                </a:solidFill>
                <a:latin typeface="微软雅黑" panose="020B0503020204020204" pitchFamily="34" charset="-122"/>
                <a:ea typeface="微软雅黑" panose="020B0503020204020204" pitchFamily="34" charset="-122"/>
              </a:rPr>
              <a:t>）补码表示法</a:t>
            </a:r>
            <a:endParaRPr lang="en-US" altLang="zh-CN" sz="2400" b="1" kern="0" dirty="0" smtClean="0">
              <a:solidFill>
                <a:srgbClr val="FF0000"/>
              </a:solidFill>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Ø"/>
            </a:pPr>
            <a:r>
              <a:rPr kumimoji="1" lang="zh-CN" altLang="en-US" sz="2000" dirty="0">
                <a:solidFill>
                  <a:srgbClr val="000000"/>
                </a:solidFill>
                <a:latin typeface="微软雅黑" panose="020B0503020204020204" pitchFamily="34" charset="-122"/>
                <a:ea typeface="微软雅黑" panose="020B0503020204020204" pitchFamily="34" charset="-122"/>
              </a:rPr>
              <a:t>模</a:t>
            </a:r>
            <a:r>
              <a:rPr kumimoji="1" lang="zh-CN" altLang="en-US" sz="2000" dirty="0" smtClean="0">
                <a:solidFill>
                  <a:srgbClr val="000000"/>
                </a:solidFill>
                <a:latin typeface="微软雅黑" panose="020B0503020204020204" pitchFamily="34" charset="-122"/>
                <a:ea typeface="微软雅黑" panose="020B0503020204020204" pitchFamily="34" charset="-122"/>
              </a:rPr>
              <a:t>运算</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p:txBody>
      </p:sp>
      <p:sp>
        <p:nvSpPr>
          <p:cNvPr id="8" name="Rectangle 126"/>
          <p:cNvSpPr>
            <a:spLocks noChangeArrowheads="1"/>
          </p:cNvSpPr>
          <p:nvPr/>
        </p:nvSpPr>
        <p:spPr bwMode="auto">
          <a:xfrm>
            <a:off x="635558" y="2741663"/>
            <a:ext cx="7968890" cy="83099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000" b="0" dirty="0">
                <a:solidFill>
                  <a:srgbClr val="FF0000"/>
                </a:solidFill>
                <a:latin typeface="微软雅黑" panose="020B0503020204020204" pitchFamily="34" charset="-122"/>
                <a:ea typeface="微软雅黑" panose="020B0503020204020204" pitchFamily="34" charset="-122"/>
              </a:rPr>
              <a:t> </a:t>
            </a:r>
            <a:r>
              <a:rPr kumimoji="1" lang="zh-CN" altLang="en-US" sz="2400" dirty="0">
                <a:solidFill>
                  <a:srgbClr val="FF0000"/>
                </a:solidFill>
                <a:latin typeface="微软雅黑" panose="020B0503020204020204" pitchFamily="34" charset="-122"/>
                <a:ea typeface="微软雅黑" panose="020B0503020204020204" pitchFamily="34" charset="-122"/>
              </a:rPr>
              <a:t>重要概念：</a:t>
            </a:r>
            <a:r>
              <a:rPr kumimoji="1" lang="zh-CN" altLang="en-US" sz="2400" dirty="0">
                <a:solidFill>
                  <a:srgbClr val="009900"/>
                </a:solidFill>
                <a:latin typeface="微软雅黑" panose="020B0503020204020204" pitchFamily="34" charset="-122"/>
                <a:ea typeface="微软雅黑" panose="020B0503020204020204" pitchFamily="34" charset="-122"/>
              </a:rPr>
              <a:t>在一个模运算系统中，一个数与它除以“模”后的余数等价。</a:t>
            </a:r>
          </a:p>
        </p:txBody>
      </p:sp>
    </p:spTree>
    <p:extLst>
      <p:ext uri="{BB962C8B-B14F-4D97-AF65-F5344CB8AC3E}">
        <p14:creationId xmlns:p14="http://schemas.microsoft.com/office/powerpoint/2010/main" val="22368079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数制和编码</a:t>
            </a:r>
          </a:p>
        </p:txBody>
      </p:sp>
      <p:sp>
        <p:nvSpPr>
          <p:cNvPr id="3" name="内容占位符 2"/>
          <p:cNvSpPr>
            <a:spLocks noGrp="1"/>
          </p:cNvSpPr>
          <p:nvPr>
            <p:ph idx="1"/>
          </p:nvPr>
        </p:nvSpPr>
        <p:spPr/>
        <p:txBody>
          <a:bodyPr/>
          <a:lstStyle/>
          <a:p>
            <a:pPr marL="0" indent="0">
              <a:buNone/>
            </a:pPr>
            <a:r>
              <a:rPr lang="en-US" altLang="zh-CN" dirty="0" smtClean="0"/>
              <a:t>2.1.4 </a:t>
            </a:r>
            <a:r>
              <a:rPr lang="zh-CN" altLang="en-US" dirty="0" smtClean="0"/>
              <a:t>定点数的编码表示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31</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10" name="矩形 9"/>
          <p:cNvSpPr/>
          <p:nvPr/>
        </p:nvSpPr>
        <p:spPr>
          <a:xfrm>
            <a:off x="457200" y="1643896"/>
            <a:ext cx="7931224" cy="978729"/>
          </a:xfrm>
          <a:prstGeom prst="rect">
            <a:avLst/>
          </a:prstGeom>
        </p:spPr>
        <p:txBody>
          <a:bodyPr wrap="square">
            <a:spAutoFit/>
          </a:bodyPr>
          <a:lstStyle/>
          <a:p>
            <a:pPr lvl="0" eaLnBrk="0" hangingPunct="0">
              <a:lnSpc>
                <a:spcPct val="115000"/>
              </a:lnSpc>
              <a:spcBef>
                <a:spcPct val="20000"/>
              </a:spcBef>
              <a:defRPr/>
            </a:pPr>
            <a:r>
              <a:rPr lang="en-US" altLang="zh-CN" sz="2400" b="1" kern="0" dirty="0" smtClean="0">
                <a:solidFill>
                  <a:srgbClr val="FF0000"/>
                </a:solidFill>
                <a:latin typeface="微软雅黑" panose="020B0503020204020204" pitchFamily="34" charset="-122"/>
                <a:ea typeface="微软雅黑" panose="020B0503020204020204" pitchFamily="34" charset="-122"/>
              </a:rPr>
              <a:t>2</a:t>
            </a:r>
            <a:r>
              <a:rPr lang="zh-CN" altLang="en-US" sz="2400" b="1" kern="0" dirty="0" smtClean="0">
                <a:solidFill>
                  <a:srgbClr val="FF0000"/>
                </a:solidFill>
                <a:latin typeface="微软雅黑" panose="020B0503020204020204" pitchFamily="34" charset="-122"/>
                <a:ea typeface="微软雅黑" panose="020B0503020204020204" pitchFamily="34" charset="-122"/>
              </a:rPr>
              <a:t>）补码表示法</a:t>
            </a:r>
            <a:endParaRPr lang="en-US" altLang="zh-CN" sz="2400" b="1" kern="0" dirty="0" smtClean="0">
              <a:solidFill>
                <a:srgbClr val="FF0000"/>
              </a:solidFill>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Ø"/>
            </a:pPr>
            <a:r>
              <a:rPr kumimoji="1" lang="zh-CN" altLang="en-US" sz="2000" dirty="0">
                <a:solidFill>
                  <a:srgbClr val="000000"/>
                </a:solidFill>
                <a:latin typeface="微软雅黑" panose="020B0503020204020204" pitchFamily="34" charset="-122"/>
                <a:ea typeface="微软雅黑" panose="020B0503020204020204" pitchFamily="34" charset="-122"/>
              </a:rPr>
              <a:t>模</a:t>
            </a:r>
            <a:r>
              <a:rPr kumimoji="1" lang="zh-CN" altLang="en-US" sz="2000" dirty="0" smtClean="0">
                <a:solidFill>
                  <a:srgbClr val="000000"/>
                </a:solidFill>
                <a:latin typeface="微软雅黑" panose="020B0503020204020204" pitchFamily="34" charset="-122"/>
                <a:ea typeface="微软雅黑" panose="020B0503020204020204" pitchFamily="34" charset="-122"/>
              </a:rPr>
              <a:t>运算</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p:txBody>
      </p:sp>
      <p:sp>
        <p:nvSpPr>
          <p:cNvPr id="8" name="Rectangle 126"/>
          <p:cNvSpPr>
            <a:spLocks noChangeArrowheads="1"/>
          </p:cNvSpPr>
          <p:nvPr/>
        </p:nvSpPr>
        <p:spPr bwMode="auto">
          <a:xfrm>
            <a:off x="635558" y="2741663"/>
            <a:ext cx="7968890" cy="83099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000" b="0" dirty="0">
                <a:solidFill>
                  <a:srgbClr val="FF0000"/>
                </a:solidFill>
                <a:latin typeface="微软雅黑" panose="020B0503020204020204" pitchFamily="34" charset="-122"/>
                <a:ea typeface="微软雅黑" panose="020B0503020204020204" pitchFamily="34" charset="-122"/>
              </a:rPr>
              <a:t> </a:t>
            </a:r>
            <a:r>
              <a:rPr kumimoji="1" lang="zh-CN" altLang="en-US" sz="2400" dirty="0">
                <a:solidFill>
                  <a:srgbClr val="FF0000"/>
                </a:solidFill>
                <a:latin typeface="微软雅黑" panose="020B0503020204020204" pitchFamily="34" charset="-122"/>
                <a:ea typeface="微软雅黑" panose="020B0503020204020204" pitchFamily="34" charset="-122"/>
              </a:rPr>
              <a:t>重要概念：</a:t>
            </a:r>
            <a:r>
              <a:rPr kumimoji="1" lang="zh-CN" altLang="en-US" sz="2400" dirty="0">
                <a:solidFill>
                  <a:srgbClr val="009900"/>
                </a:solidFill>
                <a:latin typeface="微软雅黑" panose="020B0503020204020204" pitchFamily="34" charset="-122"/>
                <a:ea typeface="微软雅黑" panose="020B0503020204020204" pitchFamily="34" charset="-122"/>
              </a:rPr>
              <a:t>在一个模运算系统中，一个数与它除以“模”后的余数等价。</a:t>
            </a:r>
          </a:p>
        </p:txBody>
      </p:sp>
      <p:sp>
        <p:nvSpPr>
          <p:cNvPr id="7" name="矩形 6"/>
          <p:cNvSpPr/>
          <p:nvPr/>
        </p:nvSpPr>
        <p:spPr>
          <a:xfrm>
            <a:off x="633574" y="3933056"/>
            <a:ext cx="6530714" cy="941796"/>
          </a:xfrm>
          <a:prstGeom prst="rect">
            <a:avLst/>
          </a:prstGeom>
        </p:spPr>
        <p:txBody>
          <a:bodyPr wrap="square">
            <a:spAutoFit/>
          </a:bodyPr>
          <a:lstStyle/>
          <a:p>
            <a:pPr marL="0" lvl="1" indent="-533400" eaLnBrk="1" hangingPunct="1">
              <a:lnSpc>
                <a:spcPct val="90000"/>
              </a:lnSpc>
              <a:spcBef>
                <a:spcPct val="50000"/>
              </a:spcBef>
              <a:buFontTx/>
              <a:buNone/>
            </a:pPr>
            <a:r>
              <a:rPr lang="zh-CN" altLang="en-US" sz="2400" b="1" dirty="0" smtClean="0">
                <a:solidFill>
                  <a:srgbClr val="FF3300"/>
                </a:solidFill>
                <a:ea typeface="楷体_GB2312" pitchFamily="49" charset="-122"/>
              </a:rPr>
              <a:t>模</a:t>
            </a:r>
            <a:r>
              <a:rPr lang="en-US" altLang="zh-CN" sz="2400" b="1" dirty="0" smtClean="0">
                <a:solidFill>
                  <a:srgbClr val="FF3300"/>
                </a:solidFill>
                <a:ea typeface="楷体_GB2312" pitchFamily="49" charset="-122"/>
              </a:rPr>
              <a:t>——</a:t>
            </a:r>
            <a:r>
              <a:rPr lang="zh-CN" altLang="en-US" sz="2400" b="1" dirty="0" smtClean="0">
                <a:solidFill>
                  <a:srgbClr val="0000FF"/>
                </a:solidFill>
                <a:ea typeface="楷体_GB2312" pitchFamily="49" charset="-122"/>
              </a:rPr>
              <a:t>溢出量</a:t>
            </a:r>
            <a:endParaRPr lang="en-US" altLang="zh-CN" sz="2400" b="1" dirty="0" smtClean="0">
              <a:solidFill>
                <a:srgbClr val="0000FF"/>
              </a:solidFill>
              <a:ea typeface="楷体_GB2312" pitchFamily="49" charset="-122"/>
            </a:endParaRPr>
          </a:p>
          <a:p>
            <a:pPr marL="0" lvl="1" indent="-533400" eaLnBrk="1" hangingPunct="1">
              <a:lnSpc>
                <a:spcPct val="90000"/>
              </a:lnSpc>
              <a:spcBef>
                <a:spcPct val="50000"/>
              </a:spcBef>
              <a:buFontTx/>
              <a:buNone/>
            </a:pPr>
            <a:r>
              <a:rPr lang="zh-CN" altLang="en-US" sz="2400" b="1" dirty="0" smtClean="0">
                <a:solidFill>
                  <a:srgbClr val="0000FF"/>
                </a:solidFill>
                <a:ea typeface="楷体_GB2312" pitchFamily="49" charset="-122"/>
              </a:rPr>
              <a:t>例如，钟表</a:t>
            </a:r>
            <a:r>
              <a:rPr lang="en-US" altLang="zh-CN" sz="2400" b="1" dirty="0" smtClean="0">
                <a:solidFill>
                  <a:srgbClr val="0000FF"/>
                </a:solidFill>
                <a:ea typeface="楷体_GB2312" pitchFamily="49" charset="-122"/>
              </a:rPr>
              <a:t>——</a:t>
            </a:r>
            <a:r>
              <a:rPr lang="zh-CN" altLang="en-US" sz="2400" b="1" dirty="0" smtClean="0">
                <a:solidFill>
                  <a:srgbClr val="0000FF"/>
                </a:solidFill>
                <a:ea typeface="楷体_GB2312" pitchFamily="49" charset="-122"/>
              </a:rPr>
              <a:t>模为</a:t>
            </a:r>
            <a:r>
              <a:rPr lang="en-US" altLang="zh-CN" sz="2400" b="1" dirty="0" smtClean="0">
                <a:solidFill>
                  <a:srgbClr val="0000FF"/>
                </a:solidFill>
                <a:ea typeface="楷体_GB2312" pitchFamily="49" charset="-122"/>
              </a:rPr>
              <a:t>12</a:t>
            </a:r>
            <a:endParaRPr lang="zh-CN" altLang="en-US" sz="2400" b="1" dirty="0">
              <a:solidFill>
                <a:srgbClr val="0000FF"/>
              </a:solidFill>
              <a:ea typeface="楷体_GB2312" pitchFamily="49" charset="-122"/>
            </a:endParaRPr>
          </a:p>
        </p:txBody>
      </p:sp>
    </p:spTree>
    <p:extLst>
      <p:ext uri="{BB962C8B-B14F-4D97-AF65-F5344CB8AC3E}">
        <p14:creationId xmlns:p14="http://schemas.microsoft.com/office/powerpoint/2010/main" val="28396967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7" name="Text Box 89"/>
          <p:cNvSpPr txBox="1">
            <a:spLocks noChangeArrowheads="1"/>
          </p:cNvSpPr>
          <p:nvPr/>
        </p:nvSpPr>
        <p:spPr bwMode="auto">
          <a:xfrm>
            <a:off x="395536" y="943645"/>
            <a:ext cx="8331200" cy="368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457200" indent="-4572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buClr>
                <a:schemeClr val="accent1"/>
              </a:buClr>
              <a:buSzPct val="60000"/>
              <a:buFont typeface="Wingdings" panose="05000000000000000000" pitchFamily="2" charset="2"/>
              <a:buNone/>
            </a:pP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 例</a:t>
            </a:r>
            <a:r>
              <a:rPr lang="en-US" altLang="zh-CN" dirty="0" smtClean="0">
                <a:latin typeface="微软雅黑" panose="020B0503020204020204" pitchFamily="34" charset="-122"/>
                <a:ea typeface="微软雅黑" panose="020B0503020204020204" pitchFamily="34" charset="-122"/>
                <a:cs typeface="Arial" panose="020B0604020202020204" pitchFamily="34" charset="0"/>
              </a:rPr>
              <a:t>1</a:t>
            </a: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：时钟</a:t>
            </a:r>
            <a:r>
              <a:rPr lang="zh-CN" altLang="en-US" dirty="0">
                <a:latin typeface="微软雅黑" panose="020B0503020204020204" pitchFamily="34" charset="-122"/>
                <a:ea typeface="微软雅黑" panose="020B0503020204020204" pitchFamily="34" charset="-122"/>
                <a:cs typeface="Arial" panose="020B0604020202020204" pitchFamily="34" charset="0"/>
              </a:rPr>
              <a:t>是一种模</a:t>
            </a:r>
            <a:r>
              <a:rPr lang="en-US" altLang="zh-CN" dirty="0">
                <a:latin typeface="微软雅黑" panose="020B0503020204020204" pitchFamily="34" charset="-122"/>
                <a:ea typeface="微软雅黑" panose="020B0503020204020204" pitchFamily="34" charset="-122"/>
                <a:cs typeface="Arial" panose="020B0604020202020204" pitchFamily="34" charset="0"/>
              </a:rPr>
              <a:t>12</a:t>
            </a:r>
            <a:r>
              <a:rPr lang="zh-CN" altLang="en-US" dirty="0">
                <a:latin typeface="微软雅黑" panose="020B0503020204020204" pitchFamily="34" charset="-122"/>
                <a:ea typeface="微软雅黑" panose="020B0503020204020204" pitchFamily="34" charset="-122"/>
                <a:cs typeface="Arial" panose="020B0604020202020204" pitchFamily="34" charset="0"/>
              </a:rPr>
              <a:t>系统</a:t>
            </a:r>
          </a:p>
          <a:p>
            <a:pPr>
              <a:lnSpc>
                <a:spcPct val="100000"/>
              </a:lnSpc>
              <a:buClr>
                <a:schemeClr val="accent1"/>
              </a:buClr>
              <a:buSzPct val="65000"/>
              <a:buFont typeface="Wingdings" panose="05000000000000000000" pitchFamily="2" charset="2"/>
              <a:buNone/>
            </a:pPr>
            <a:r>
              <a:rPr lang="zh-CN" altLang="en-US" sz="2200" dirty="0">
                <a:solidFill>
                  <a:srgbClr val="3333CC"/>
                </a:solidFill>
                <a:latin typeface="微软雅黑" panose="020B0503020204020204" pitchFamily="34" charset="-122"/>
                <a:ea typeface="微软雅黑" panose="020B0503020204020204" pitchFamily="34" charset="-122"/>
                <a:cs typeface="Arial" panose="020B0604020202020204" pitchFamily="34" charset="0"/>
              </a:rPr>
              <a:t> 假定钟表时针指向10点，要将它拨向</a:t>
            </a:r>
            <a:r>
              <a:rPr lang="en-US" altLang="zh-CN" sz="2200" dirty="0">
                <a:solidFill>
                  <a:srgbClr val="3333CC"/>
                </a:solidFill>
                <a:latin typeface="微软雅黑" panose="020B0503020204020204" pitchFamily="34" charset="-122"/>
                <a:ea typeface="微软雅黑" panose="020B0503020204020204" pitchFamily="34" charset="-122"/>
                <a:cs typeface="Arial" panose="020B0604020202020204" pitchFamily="34" charset="0"/>
              </a:rPr>
              <a:t>6</a:t>
            </a:r>
            <a:r>
              <a:rPr lang="zh-CN" altLang="en-US" sz="2200" dirty="0">
                <a:solidFill>
                  <a:srgbClr val="3333CC"/>
                </a:solidFill>
                <a:latin typeface="微软雅黑" panose="020B0503020204020204" pitchFamily="34" charset="-122"/>
                <a:ea typeface="微软雅黑" panose="020B0503020204020204" pitchFamily="34" charset="-122"/>
                <a:cs typeface="Arial" panose="020B0604020202020204" pitchFamily="34" charset="0"/>
              </a:rPr>
              <a:t>点，则有两种拨法：</a:t>
            </a:r>
          </a:p>
          <a:p>
            <a:pPr>
              <a:lnSpc>
                <a:spcPct val="100000"/>
              </a:lnSpc>
              <a:buFontTx/>
              <a:buNone/>
            </a:pPr>
            <a:r>
              <a:rPr lang="zh-CN" altLang="en-US" sz="2200" dirty="0">
                <a:solidFill>
                  <a:srgbClr val="3333CC"/>
                </a:solidFill>
                <a:latin typeface="微软雅黑" panose="020B0503020204020204" pitchFamily="34" charset="-122"/>
                <a:ea typeface="微软雅黑" panose="020B0503020204020204" pitchFamily="34" charset="-122"/>
                <a:cs typeface="Arial" panose="020B0604020202020204" pitchFamily="34" charset="0"/>
              </a:rPr>
              <a:t> ① 倒拨4格：10- 4 = 6</a:t>
            </a:r>
          </a:p>
          <a:p>
            <a:pPr>
              <a:lnSpc>
                <a:spcPct val="100000"/>
              </a:lnSpc>
              <a:buFontTx/>
              <a:buNone/>
            </a:pPr>
            <a:r>
              <a:rPr lang="zh-CN" altLang="en-US" sz="2200" dirty="0">
                <a:solidFill>
                  <a:srgbClr val="3333CC"/>
                </a:solidFill>
                <a:latin typeface="微软雅黑" panose="020B0503020204020204" pitchFamily="34" charset="-122"/>
                <a:ea typeface="微软雅黑" panose="020B0503020204020204" pitchFamily="34" charset="-122"/>
                <a:cs typeface="Arial" panose="020B0604020202020204" pitchFamily="34" charset="0"/>
              </a:rPr>
              <a:t> ② 顺拨8格：10+8 = 18 </a:t>
            </a:r>
            <a:r>
              <a:rPr lang="en-US" altLang="zh-CN" sz="2200" dirty="0">
                <a:solidFill>
                  <a:srgbClr val="3333CC"/>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200" dirty="0">
                <a:solidFill>
                  <a:srgbClr val="3333CC"/>
                </a:solidFill>
                <a:latin typeface="微软雅黑" panose="020B0503020204020204" pitchFamily="34" charset="-122"/>
                <a:ea typeface="微软雅黑" panose="020B0503020204020204" pitchFamily="34" charset="-122"/>
                <a:cs typeface="Arial" panose="020B0604020202020204" pitchFamily="34" charset="0"/>
              </a:rPr>
              <a:t>6            (</a:t>
            </a:r>
            <a:r>
              <a:rPr lang="en-US" altLang="zh-CN" sz="2200" dirty="0">
                <a:solidFill>
                  <a:srgbClr val="3333CC"/>
                </a:solidFill>
                <a:latin typeface="微软雅黑" panose="020B0503020204020204" pitchFamily="34" charset="-122"/>
                <a:ea typeface="微软雅黑" panose="020B0503020204020204" pitchFamily="34" charset="-122"/>
                <a:cs typeface="Arial" panose="020B0604020202020204" pitchFamily="34" charset="0"/>
              </a:rPr>
              <a:t>mod 12)</a:t>
            </a:r>
          </a:p>
          <a:p>
            <a:pPr>
              <a:lnSpc>
                <a:spcPct val="100000"/>
              </a:lnSpc>
              <a:buFontTx/>
              <a:buNone/>
            </a:pPr>
            <a:r>
              <a:rPr lang="zh-CN" altLang="en-US" sz="2200" dirty="0">
                <a:solidFill>
                  <a:srgbClr val="3333CC"/>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200" dirty="0" smtClean="0">
                <a:solidFill>
                  <a:srgbClr val="3333CC"/>
                </a:solidFill>
                <a:latin typeface="微软雅黑" panose="020B0503020204020204" pitchFamily="34" charset="-122"/>
                <a:ea typeface="微软雅黑" panose="020B0503020204020204" pitchFamily="34" charset="-122"/>
                <a:cs typeface="Arial" panose="020B0604020202020204" pitchFamily="34" charset="0"/>
              </a:rPr>
              <a:t>  模</a:t>
            </a:r>
            <a:r>
              <a:rPr lang="zh-CN" altLang="en-US" sz="2200" dirty="0">
                <a:solidFill>
                  <a:srgbClr val="3333CC"/>
                </a:solidFill>
                <a:latin typeface="微软雅黑" panose="020B0503020204020204" pitchFamily="34" charset="-122"/>
                <a:ea typeface="微软雅黑" panose="020B0503020204020204" pitchFamily="34" charset="-122"/>
                <a:cs typeface="Arial" panose="020B0604020202020204" pitchFamily="34" charset="0"/>
              </a:rPr>
              <a:t>12系统中：    </a:t>
            </a:r>
            <a:r>
              <a:rPr lang="zh-CN" altLang="en-US" sz="2200" dirty="0" smtClean="0">
                <a:solidFill>
                  <a:srgbClr val="3333CC"/>
                </a:solidFill>
                <a:latin typeface="微软雅黑" panose="020B0503020204020204" pitchFamily="34" charset="-122"/>
                <a:ea typeface="微软雅黑" panose="020B0503020204020204" pitchFamily="34" charset="-122"/>
                <a:cs typeface="Arial" panose="020B0604020202020204" pitchFamily="34" charset="0"/>
              </a:rPr>
              <a:t>10</a:t>
            </a:r>
            <a:r>
              <a:rPr lang="zh-CN" altLang="en-US" sz="2200" dirty="0">
                <a:solidFill>
                  <a:srgbClr val="3333CC"/>
                </a:solidFill>
                <a:latin typeface="微软雅黑" panose="020B0503020204020204" pitchFamily="34" charset="-122"/>
                <a:ea typeface="微软雅黑" panose="020B0503020204020204" pitchFamily="34" charset="-122"/>
                <a:cs typeface="Arial" panose="020B0604020202020204" pitchFamily="34" charset="0"/>
              </a:rPr>
              <a:t>- 4 </a:t>
            </a:r>
            <a:r>
              <a:rPr lang="en-US" altLang="zh-CN" sz="2200" dirty="0">
                <a:solidFill>
                  <a:srgbClr val="3333CC"/>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200" dirty="0">
                <a:solidFill>
                  <a:srgbClr val="3333CC"/>
                </a:solidFill>
                <a:latin typeface="微软雅黑" panose="020B0503020204020204" pitchFamily="34" charset="-122"/>
                <a:ea typeface="微软雅黑" panose="020B0503020204020204" pitchFamily="34" charset="-122"/>
                <a:cs typeface="Arial" panose="020B0604020202020204" pitchFamily="34" charset="0"/>
              </a:rPr>
              <a:t> 10+8     (</a:t>
            </a:r>
            <a:r>
              <a:rPr lang="en-US" altLang="zh-CN" sz="2200" dirty="0">
                <a:solidFill>
                  <a:srgbClr val="3333CC"/>
                </a:solidFill>
                <a:latin typeface="微软雅黑" panose="020B0503020204020204" pitchFamily="34" charset="-122"/>
                <a:ea typeface="微软雅黑" panose="020B0503020204020204" pitchFamily="34" charset="-122"/>
                <a:cs typeface="Arial" panose="020B0604020202020204" pitchFamily="34" charset="0"/>
              </a:rPr>
              <a:t>mod 12) </a:t>
            </a:r>
          </a:p>
          <a:p>
            <a:pPr>
              <a:lnSpc>
                <a:spcPct val="100000"/>
              </a:lnSpc>
              <a:buFontTx/>
              <a:buNone/>
            </a:pPr>
            <a:r>
              <a:rPr lang="zh-CN" altLang="en-US" sz="2200" dirty="0">
                <a:solidFill>
                  <a:srgbClr val="3333CC"/>
                </a:solidFill>
                <a:latin typeface="微软雅黑" panose="020B0503020204020204" pitchFamily="34" charset="-122"/>
                <a:ea typeface="微软雅黑" panose="020B0503020204020204" pitchFamily="34" charset="-122"/>
                <a:cs typeface="Arial" panose="020B0604020202020204" pitchFamily="34" charset="0"/>
              </a:rPr>
              <a:t>                                  - 4 </a:t>
            </a:r>
            <a:r>
              <a:rPr lang="en-US" altLang="zh-CN" sz="2200" dirty="0">
                <a:solidFill>
                  <a:srgbClr val="3333CC"/>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200" dirty="0">
                <a:solidFill>
                  <a:srgbClr val="3333CC"/>
                </a:solidFill>
                <a:latin typeface="微软雅黑" panose="020B0503020204020204" pitchFamily="34" charset="-122"/>
                <a:ea typeface="微软雅黑" panose="020B0503020204020204" pitchFamily="34" charset="-122"/>
                <a:cs typeface="Arial" panose="020B0604020202020204" pitchFamily="34" charset="0"/>
              </a:rPr>
              <a:t> 8            (</a:t>
            </a:r>
            <a:r>
              <a:rPr lang="en-US" altLang="zh-CN" sz="2200" dirty="0">
                <a:solidFill>
                  <a:srgbClr val="3333CC"/>
                </a:solidFill>
                <a:latin typeface="微软雅黑" panose="020B0503020204020204" pitchFamily="34" charset="-122"/>
                <a:ea typeface="微软雅黑" panose="020B0503020204020204" pitchFamily="34" charset="-122"/>
                <a:cs typeface="Arial" panose="020B0604020202020204" pitchFamily="34" charset="0"/>
              </a:rPr>
              <a:t>mod 12) </a:t>
            </a:r>
          </a:p>
          <a:p>
            <a:pPr>
              <a:lnSpc>
                <a:spcPct val="100000"/>
              </a:lnSpc>
              <a:buFontTx/>
              <a:buNone/>
            </a:pPr>
            <a:r>
              <a:rPr lang="en-US" altLang="zh-CN" sz="2200" dirty="0">
                <a:solidFill>
                  <a:srgbClr val="3333CC"/>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200" dirty="0" smtClean="0">
                <a:solidFill>
                  <a:srgbClr val="3333CC"/>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200" dirty="0" smtClean="0">
                <a:solidFill>
                  <a:srgbClr val="3333CC"/>
                </a:solidFill>
                <a:latin typeface="微软雅黑" panose="020B0503020204020204" pitchFamily="34" charset="-122"/>
                <a:ea typeface="微软雅黑" panose="020B0503020204020204" pitchFamily="34" charset="-122"/>
                <a:cs typeface="Arial" panose="020B0604020202020204" pitchFamily="34" charset="0"/>
              </a:rPr>
              <a:t>则</a:t>
            </a:r>
            <a:r>
              <a:rPr lang="zh-CN" altLang="en-US" sz="2200" dirty="0">
                <a:solidFill>
                  <a:srgbClr val="3333CC"/>
                </a:solidFill>
                <a:latin typeface="微软雅黑" panose="020B0503020204020204" pitchFamily="34" charset="-122"/>
                <a:ea typeface="微软雅黑" panose="020B0503020204020204" pitchFamily="34" charset="-122"/>
                <a:cs typeface="Arial" panose="020B0604020202020204" pitchFamily="34" charset="0"/>
              </a:rPr>
              <a:t>称8是- 4对模12的补码，</a:t>
            </a:r>
            <a:r>
              <a:rPr lang="zh-CN" altLang="en-US" sz="2200"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即</a:t>
            </a:r>
            <a:r>
              <a:rPr lang="en-US" altLang="zh-CN" sz="2200"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- 4</a:t>
            </a:r>
            <a:r>
              <a:rPr lang="zh-CN" altLang="en-US" sz="2200"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的模</a:t>
            </a:r>
            <a:r>
              <a:rPr lang="en-US" altLang="zh-CN" sz="2200"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12</a:t>
            </a:r>
            <a:r>
              <a:rPr lang="zh-CN" altLang="en-US" sz="2200"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补码等于</a:t>
            </a:r>
            <a:r>
              <a:rPr lang="en-US" altLang="zh-CN" sz="2200"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8</a:t>
            </a:r>
            <a:r>
              <a:rPr lang="zh-CN" altLang="en-US" sz="2200"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a:t>
            </a:r>
          </a:p>
          <a:p>
            <a:pPr>
              <a:lnSpc>
                <a:spcPct val="100000"/>
              </a:lnSpc>
              <a:buFontTx/>
              <a:buNone/>
            </a:pPr>
            <a:r>
              <a:rPr lang="zh-CN" altLang="en-US" sz="2200" dirty="0">
                <a:solidFill>
                  <a:srgbClr val="3333CC"/>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200" dirty="0" smtClean="0">
                <a:solidFill>
                  <a:srgbClr val="3333CC"/>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200" dirty="0">
                <a:solidFill>
                  <a:srgbClr val="3333CC"/>
                </a:solidFill>
                <a:latin typeface="微软雅黑" panose="020B0503020204020204" pitchFamily="34" charset="-122"/>
                <a:ea typeface="微软雅黑" panose="020B0503020204020204" pitchFamily="34" charset="-122"/>
                <a:cs typeface="Arial" panose="020B0604020202020204" pitchFamily="34" charset="0"/>
              </a:rPr>
              <a:t>同样有 -3 </a:t>
            </a:r>
            <a:r>
              <a:rPr lang="en-US" altLang="zh-CN" sz="2200" dirty="0">
                <a:solidFill>
                  <a:srgbClr val="3333CC"/>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200" dirty="0">
                <a:solidFill>
                  <a:srgbClr val="3333CC"/>
                </a:solidFill>
                <a:latin typeface="微软雅黑" panose="020B0503020204020204" pitchFamily="34" charset="-122"/>
                <a:ea typeface="微软雅黑" panose="020B0503020204020204" pitchFamily="34" charset="-122"/>
                <a:cs typeface="Arial" panose="020B0604020202020204" pitchFamily="34" charset="0"/>
              </a:rPr>
              <a:t> 9        （</a:t>
            </a:r>
            <a:r>
              <a:rPr lang="en-US" altLang="zh-CN" sz="2200" dirty="0">
                <a:solidFill>
                  <a:srgbClr val="3333CC"/>
                </a:solidFill>
                <a:latin typeface="微软雅黑" panose="020B0503020204020204" pitchFamily="34" charset="-122"/>
                <a:ea typeface="微软雅黑" panose="020B0503020204020204" pitchFamily="34" charset="-122"/>
                <a:cs typeface="Arial" panose="020B0604020202020204" pitchFamily="34" charset="0"/>
              </a:rPr>
              <a:t>mod 12）</a:t>
            </a:r>
          </a:p>
          <a:p>
            <a:pPr>
              <a:lnSpc>
                <a:spcPct val="100000"/>
              </a:lnSpc>
              <a:buFontTx/>
              <a:buNone/>
            </a:pPr>
            <a:r>
              <a:rPr lang="en-US" altLang="zh-CN" sz="2200" dirty="0">
                <a:solidFill>
                  <a:srgbClr val="3333CC"/>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200" dirty="0" smtClean="0">
                <a:solidFill>
                  <a:srgbClr val="3333CC"/>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2200" dirty="0">
                <a:solidFill>
                  <a:srgbClr val="3333CC"/>
                </a:solidFill>
                <a:latin typeface="微软雅黑" panose="020B0503020204020204" pitchFamily="34" charset="-122"/>
                <a:ea typeface="微软雅黑" panose="020B0503020204020204" pitchFamily="34" charset="-122"/>
                <a:cs typeface="Arial" panose="020B0604020202020204" pitchFamily="34" charset="0"/>
              </a:rPr>
              <a:t>5 ≡ 7        （mod 12）</a:t>
            </a:r>
            <a:r>
              <a:rPr lang="zh-CN" altLang="en-US" sz="2200" dirty="0">
                <a:solidFill>
                  <a:srgbClr val="3333CC"/>
                </a:solidFill>
                <a:latin typeface="微软雅黑" panose="020B0503020204020204" pitchFamily="34" charset="-122"/>
                <a:ea typeface="微软雅黑" panose="020B0503020204020204" pitchFamily="34" charset="-122"/>
                <a:cs typeface="Arial" panose="020B0604020202020204" pitchFamily="34" charset="0"/>
              </a:rPr>
              <a:t>等</a:t>
            </a:r>
            <a:endParaRPr lang="en-US" altLang="zh-CN" sz="22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Rectangle 91"/>
          <p:cNvSpPr>
            <a:spLocks noChangeArrowheads="1"/>
          </p:cNvSpPr>
          <p:nvPr/>
        </p:nvSpPr>
        <p:spPr bwMode="auto">
          <a:xfrm>
            <a:off x="765373" y="5050507"/>
            <a:ext cx="7823200" cy="768350"/>
          </a:xfrm>
          <a:prstGeom prst="rect">
            <a:avLst/>
          </a:prstGeom>
          <a:noFill/>
          <a:ln w="12700">
            <a:noFill/>
            <a:miter lim="800000"/>
            <a:headEnd/>
            <a:tailEnd/>
          </a:ln>
          <a:effectLst/>
        </p:spPr>
        <p:txBody>
          <a:bodyPr>
            <a:spAutoFit/>
          </a:bodyPr>
          <a:lstStyle/>
          <a:p>
            <a:pPr>
              <a:defRPr/>
            </a:pPr>
            <a:r>
              <a:rPr kumimoji="1" lang="zh-CN" altLang="en-US" sz="2200" b="1" dirty="0">
                <a:latin typeface="微软雅黑" panose="020B0503020204020204" pitchFamily="34" charset="-122"/>
                <a:ea typeface="微软雅黑" panose="020B0503020204020204" pitchFamily="34" charset="-122"/>
              </a:rPr>
              <a:t>结论</a:t>
            </a:r>
            <a:r>
              <a:rPr kumimoji="1" lang="en-US" altLang="zh-CN" sz="2200" b="1" dirty="0">
                <a:latin typeface="微软雅黑" panose="020B0503020204020204" pitchFamily="34" charset="-122"/>
                <a:ea typeface="微软雅黑" panose="020B0503020204020204" pitchFamily="34" charset="-122"/>
              </a:rPr>
              <a:t>2</a:t>
            </a:r>
            <a:r>
              <a:rPr kumimoji="1" lang="zh-CN" altLang="en-US" sz="2200" b="1" dirty="0">
                <a:latin typeface="微软雅黑" panose="020B0503020204020204" pitchFamily="34" charset="-122"/>
                <a:ea typeface="微软雅黑" panose="020B0503020204020204" pitchFamily="34" charset="-122"/>
              </a:rPr>
              <a:t>： </a:t>
            </a:r>
            <a:r>
              <a:rPr kumimoji="1" lang="zh-CN" altLang="en-US" sz="2200" b="1" dirty="0">
                <a:solidFill>
                  <a:srgbClr val="009900"/>
                </a:solidFill>
                <a:latin typeface="微软雅黑" panose="020B0503020204020204" pitchFamily="34" charset="-122"/>
                <a:ea typeface="微软雅黑" panose="020B0503020204020204" pitchFamily="34" charset="-122"/>
              </a:rPr>
              <a:t>对于某一确定的模，某数减去小于模的另一数，总可以用该数加上另一数负数的补码来代替。</a:t>
            </a:r>
          </a:p>
        </p:txBody>
      </p:sp>
      <p:sp>
        <p:nvSpPr>
          <p:cNvPr id="9" name="Rectangle 92"/>
          <p:cNvSpPr>
            <a:spLocks noChangeArrowheads="1"/>
          </p:cNvSpPr>
          <p:nvPr/>
        </p:nvSpPr>
        <p:spPr bwMode="auto">
          <a:xfrm>
            <a:off x="755576" y="5910932"/>
            <a:ext cx="663194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30000"/>
              </a:spcBef>
              <a:buClr>
                <a:schemeClr val="accent1"/>
              </a:buClr>
              <a:buSzPct val="60000"/>
              <a:buFont typeface="Wingdings" panose="05000000000000000000" pitchFamily="2" charset="2"/>
              <a:buNone/>
            </a:pPr>
            <a:r>
              <a:rPr lang="zh-CN" altLang="en-US" sz="2200" dirty="0">
                <a:solidFill>
                  <a:srgbClr val="CC0000"/>
                </a:solidFill>
                <a:latin typeface="微软雅黑" panose="020B0503020204020204" pitchFamily="34" charset="-122"/>
                <a:ea typeface="微软雅黑" panose="020B0503020204020204" pitchFamily="34" charset="-122"/>
              </a:rPr>
              <a:t>补码（</a:t>
            </a:r>
            <a:r>
              <a:rPr lang="en-US" altLang="zh-CN" sz="2200" dirty="0">
                <a:solidFill>
                  <a:srgbClr val="CC0000"/>
                </a:solidFill>
                <a:latin typeface="微软雅黑" panose="020B0503020204020204" pitchFamily="34" charset="-122"/>
                <a:ea typeface="微软雅黑" panose="020B0503020204020204" pitchFamily="34" charset="-122"/>
              </a:rPr>
              <a:t>modular</a:t>
            </a:r>
            <a:r>
              <a:rPr lang="zh-CN" altLang="en-US" sz="2200" dirty="0">
                <a:solidFill>
                  <a:srgbClr val="CC0000"/>
                </a:solidFill>
                <a:latin typeface="微软雅黑" panose="020B0503020204020204" pitchFamily="34" charset="-122"/>
                <a:ea typeface="微软雅黑" panose="020B0503020204020204" pitchFamily="34" charset="-122"/>
              </a:rPr>
              <a:t>运算）</a:t>
            </a:r>
            <a:r>
              <a:rPr lang="zh-CN" altLang="en-US" sz="2200" dirty="0" smtClean="0">
                <a:solidFill>
                  <a:srgbClr val="CC0000"/>
                </a:solidFill>
                <a:latin typeface="微软雅黑" panose="020B0503020204020204" pitchFamily="34" charset="-122"/>
                <a:ea typeface="微软雅黑" panose="020B0503020204020204" pitchFamily="34" charset="-122"/>
              </a:rPr>
              <a:t>：加（</a:t>
            </a:r>
            <a:r>
              <a:rPr lang="en-US" altLang="zh-CN" sz="2200" dirty="0">
                <a:solidFill>
                  <a:srgbClr val="CC0000"/>
                </a:solidFill>
                <a:latin typeface="微软雅黑" panose="020B0503020204020204" pitchFamily="34" charset="-122"/>
                <a:ea typeface="微软雅黑" panose="020B0503020204020204" pitchFamily="34" charset="-122"/>
              </a:rPr>
              <a:t>+</a:t>
            </a:r>
            <a:r>
              <a:rPr lang="zh-CN" altLang="en-US" sz="2200" dirty="0" smtClean="0">
                <a:solidFill>
                  <a:srgbClr val="CC0000"/>
                </a:solidFill>
                <a:latin typeface="微软雅黑" panose="020B0503020204020204" pitchFamily="34" charset="-122"/>
                <a:ea typeface="微软雅黑" panose="020B0503020204020204" pitchFamily="34" charset="-122"/>
              </a:rPr>
              <a:t>）和减（</a:t>
            </a:r>
            <a:r>
              <a:rPr lang="en-US" altLang="zh-CN" sz="2200" dirty="0">
                <a:solidFill>
                  <a:srgbClr val="CC0000"/>
                </a:solidFill>
                <a:latin typeface="微软雅黑" panose="020B0503020204020204" pitchFamily="34" charset="-122"/>
                <a:ea typeface="微软雅黑" panose="020B0503020204020204" pitchFamily="34" charset="-122"/>
              </a:rPr>
              <a:t>– </a:t>
            </a:r>
            <a:r>
              <a:rPr lang="zh-CN" altLang="en-US" sz="2200" dirty="0" smtClean="0">
                <a:solidFill>
                  <a:srgbClr val="CC0000"/>
                </a:solidFill>
                <a:latin typeface="微软雅黑" panose="020B0503020204020204" pitchFamily="34" charset="-122"/>
                <a:ea typeface="微软雅黑" panose="020B0503020204020204" pitchFamily="34" charset="-122"/>
              </a:rPr>
              <a:t>）的</a:t>
            </a:r>
            <a:r>
              <a:rPr lang="zh-CN" altLang="en-US" sz="2200" dirty="0">
                <a:solidFill>
                  <a:srgbClr val="CC0000"/>
                </a:solidFill>
                <a:latin typeface="微软雅黑" panose="020B0503020204020204" pitchFamily="34" charset="-122"/>
                <a:ea typeface="微软雅黑" panose="020B0503020204020204" pitchFamily="34" charset="-122"/>
              </a:rPr>
              <a:t>统一</a:t>
            </a:r>
          </a:p>
        </p:txBody>
      </p:sp>
      <p:sp>
        <p:nvSpPr>
          <p:cNvPr id="10" name="Rectangle 127"/>
          <p:cNvSpPr>
            <a:spLocks noChangeArrowheads="1"/>
          </p:cNvSpPr>
          <p:nvPr/>
        </p:nvSpPr>
        <p:spPr bwMode="auto">
          <a:xfrm>
            <a:off x="781248" y="4599657"/>
            <a:ext cx="7823200" cy="427038"/>
          </a:xfrm>
          <a:prstGeom prst="rect">
            <a:avLst/>
          </a:prstGeom>
          <a:noFill/>
          <a:ln w="12700">
            <a:noFill/>
            <a:miter lim="800000"/>
            <a:headEnd/>
            <a:tailEnd/>
          </a:ln>
          <a:effectLst/>
        </p:spPr>
        <p:txBody>
          <a:bodyPr>
            <a:spAutoFit/>
          </a:bodyPr>
          <a:lstStyle/>
          <a:p>
            <a:pPr>
              <a:defRPr/>
            </a:pPr>
            <a:r>
              <a:rPr kumimoji="1" lang="zh-CN" altLang="en-US" sz="2200" b="1" dirty="0">
                <a:latin typeface="微软雅黑" panose="020B0503020204020204" pitchFamily="34" charset="-122"/>
                <a:ea typeface="微软雅黑" panose="020B0503020204020204" pitchFamily="34" charset="-122"/>
              </a:rPr>
              <a:t>结论</a:t>
            </a:r>
            <a:r>
              <a:rPr kumimoji="1" lang="en-US" altLang="zh-CN" sz="2200" b="1" dirty="0">
                <a:latin typeface="微软雅黑" panose="020B0503020204020204" pitchFamily="34" charset="-122"/>
                <a:ea typeface="微软雅黑" panose="020B0503020204020204" pitchFamily="34" charset="-122"/>
              </a:rPr>
              <a:t>1</a:t>
            </a:r>
            <a:r>
              <a:rPr kumimoji="1" lang="zh-CN" altLang="en-US" sz="2200" b="1" dirty="0">
                <a:latin typeface="微软雅黑" panose="020B0503020204020204" pitchFamily="34" charset="-122"/>
                <a:ea typeface="微软雅黑" panose="020B0503020204020204" pitchFamily="34" charset="-122"/>
              </a:rPr>
              <a:t>： </a:t>
            </a:r>
            <a:r>
              <a:rPr kumimoji="1" lang="zh-CN" altLang="en-US" sz="2200" b="1" dirty="0">
                <a:solidFill>
                  <a:srgbClr val="009900"/>
                </a:solidFill>
                <a:latin typeface="微软雅黑" panose="020B0503020204020204" pitchFamily="34" charset="-122"/>
                <a:ea typeface="微软雅黑" panose="020B0503020204020204" pitchFamily="34" charset="-122"/>
              </a:rPr>
              <a:t>一个负数的补码等于模减该负数的绝对值。</a:t>
            </a:r>
          </a:p>
        </p:txBody>
      </p:sp>
      <p:sp>
        <p:nvSpPr>
          <p:cNvPr id="11" name="Rectangle 8"/>
          <p:cNvSpPr>
            <a:spLocks noChangeArrowheads="1"/>
          </p:cNvSpPr>
          <p:nvPr/>
        </p:nvSpPr>
        <p:spPr bwMode="auto">
          <a:xfrm>
            <a:off x="486084" y="454695"/>
            <a:ext cx="35702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zh-CN" altLang="en-US" dirty="0">
                <a:solidFill>
                  <a:srgbClr val="FF0000"/>
                </a:solidFill>
                <a:ea typeface="微软雅黑" panose="020B0503020204020204" pitchFamily="34" charset="-122"/>
              </a:rPr>
              <a:t>现实世界中的模运算系统</a:t>
            </a:r>
          </a:p>
        </p:txBody>
      </p:sp>
      <p:grpSp>
        <p:nvGrpSpPr>
          <p:cNvPr id="12" name="Group 4"/>
          <p:cNvGrpSpPr>
            <a:grpSpLocks/>
          </p:cNvGrpSpPr>
          <p:nvPr/>
        </p:nvGrpSpPr>
        <p:grpSpPr bwMode="auto">
          <a:xfrm>
            <a:off x="6710611" y="1799307"/>
            <a:ext cx="2193925" cy="2305050"/>
            <a:chOff x="3816" y="1577"/>
            <a:chExt cx="1608" cy="1700"/>
          </a:xfrm>
        </p:grpSpPr>
        <p:sp>
          <p:nvSpPr>
            <p:cNvPr id="13" name="Oval 5"/>
            <p:cNvSpPr>
              <a:spLocks noChangeArrowheads="1"/>
            </p:cNvSpPr>
            <p:nvPr/>
          </p:nvSpPr>
          <p:spPr bwMode="auto">
            <a:xfrm>
              <a:off x="3971" y="1577"/>
              <a:ext cx="1453" cy="1427"/>
            </a:xfrm>
            <a:prstGeom prst="ellipse">
              <a:avLst/>
            </a:prstGeom>
            <a:noFill/>
            <a:ln w="28575">
              <a:solidFill>
                <a:srgbClr val="FF3399"/>
              </a:solidFill>
              <a:round/>
              <a:headEnd/>
              <a:tailEnd/>
            </a:ln>
            <a:extLst>
              <a:ext uri="{909E8E84-426E-40DD-AFC4-6F175D3DCCD1}">
                <a14:hiddenFill xmlns:a14="http://schemas.microsoft.com/office/drawing/2010/main">
                  <a:solidFill>
                    <a:schemeClr val="accent1"/>
                  </a:solidFill>
                </a14:hiddenFill>
              </a:ext>
            </a:extLst>
          </p:spPr>
          <p:txBody>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kumimoji="1" lang="zh-CN" altLang="en-US" b="0">
                <a:latin typeface="Times New Roman" panose="02020603050405020304" pitchFamily="18" charset="0"/>
              </a:endParaRPr>
            </a:p>
          </p:txBody>
        </p:sp>
        <p:sp>
          <p:nvSpPr>
            <p:cNvPr id="14" name="Line 6"/>
            <p:cNvSpPr>
              <a:spLocks noChangeShapeType="1"/>
            </p:cNvSpPr>
            <p:nvPr/>
          </p:nvSpPr>
          <p:spPr bwMode="auto">
            <a:xfrm flipH="1" flipV="1">
              <a:off x="4073" y="1934"/>
              <a:ext cx="625" cy="356"/>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Line 7"/>
            <p:cNvSpPr>
              <a:spLocks noChangeShapeType="1"/>
            </p:cNvSpPr>
            <p:nvPr/>
          </p:nvSpPr>
          <p:spPr bwMode="auto">
            <a:xfrm>
              <a:off x="4698" y="2304"/>
              <a:ext cx="1" cy="714"/>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Arc 8"/>
            <p:cNvSpPr>
              <a:spLocks/>
            </p:cNvSpPr>
            <p:nvPr/>
          </p:nvSpPr>
          <p:spPr bwMode="auto">
            <a:xfrm>
              <a:off x="4490" y="2030"/>
              <a:ext cx="623" cy="712"/>
            </a:xfrm>
            <a:custGeom>
              <a:avLst/>
              <a:gdLst>
                <a:gd name="T0" fmla="*/ 0 w 21600"/>
                <a:gd name="T1" fmla="*/ 0 h 42089"/>
                <a:gd name="T2" fmla="*/ 0 w 21600"/>
                <a:gd name="T3" fmla="*/ 0 h 42089"/>
                <a:gd name="T4" fmla="*/ 0 w 21600"/>
                <a:gd name="T5" fmla="*/ 0 h 42089"/>
                <a:gd name="T6" fmla="*/ 0 60000 65536"/>
                <a:gd name="T7" fmla="*/ 0 60000 65536"/>
                <a:gd name="T8" fmla="*/ 0 60000 65536"/>
              </a:gdLst>
              <a:ahLst/>
              <a:cxnLst>
                <a:cxn ang="T6">
                  <a:pos x="T0" y="T1"/>
                </a:cxn>
                <a:cxn ang="T7">
                  <a:pos x="T2" y="T3"/>
                </a:cxn>
                <a:cxn ang="T8">
                  <a:pos x="T4" y="T5"/>
                </a:cxn>
              </a:cxnLst>
              <a:rect l="0" t="0" r="r" b="b"/>
              <a:pathLst>
                <a:path w="21600" h="42089" fill="none" extrusionOk="0">
                  <a:moveTo>
                    <a:pt x="-1" y="0"/>
                  </a:moveTo>
                  <a:cubicBezTo>
                    <a:pt x="11929" y="0"/>
                    <a:pt x="21600" y="9670"/>
                    <a:pt x="21600" y="21600"/>
                  </a:cubicBezTo>
                  <a:cubicBezTo>
                    <a:pt x="21600" y="30894"/>
                    <a:pt x="15654" y="39146"/>
                    <a:pt x="6838" y="42089"/>
                  </a:cubicBezTo>
                </a:path>
                <a:path w="21600" h="42089" stroke="0" extrusionOk="0">
                  <a:moveTo>
                    <a:pt x="-1" y="0"/>
                  </a:moveTo>
                  <a:cubicBezTo>
                    <a:pt x="11929" y="0"/>
                    <a:pt x="21600" y="9670"/>
                    <a:pt x="21600" y="21600"/>
                  </a:cubicBezTo>
                  <a:cubicBezTo>
                    <a:pt x="21600" y="30894"/>
                    <a:pt x="15654" y="39146"/>
                    <a:pt x="6838" y="42089"/>
                  </a:cubicBezTo>
                  <a:lnTo>
                    <a:pt x="0" y="21600"/>
                  </a:lnTo>
                  <a:lnTo>
                    <a:pt x="-1" y="0"/>
                  </a:lnTo>
                  <a:close/>
                </a:path>
              </a:pathLst>
            </a:custGeom>
            <a:noFill/>
            <a:ln w="28575">
              <a:solidFill>
                <a:srgbClr val="000066"/>
              </a:solidFill>
              <a:round/>
              <a:headEnd/>
              <a:tailEnd type="triangle" w="med" len="med"/>
            </a:ln>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17" name="Arc 9"/>
            <p:cNvSpPr>
              <a:spLocks/>
            </p:cNvSpPr>
            <p:nvPr/>
          </p:nvSpPr>
          <p:spPr bwMode="auto">
            <a:xfrm flipH="1">
              <a:off x="4282" y="2023"/>
              <a:ext cx="416" cy="712"/>
            </a:xfrm>
            <a:custGeom>
              <a:avLst/>
              <a:gdLst>
                <a:gd name="T0" fmla="*/ 0 w 33190"/>
                <a:gd name="T1" fmla="*/ 0 h 42616"/>
                <a:gd name="T2" fmla="*/ 0 w 33190"/>
                <a:gd name="T3" fmla="*/ 0 h 42616"/>
                <a:gd name="T4" fmla="*/ 0 w 33190"/>
                <a:gd name="T5" fmla="*/ 0 h 42616"/>
                <a:gd name="T6" fmla="*/ 0 60000 65536"/>
                <a:gd name="T7" fmla="*/ 0 60000 65536"/>
                <a:gd name="T8" fmla="*/ 0 60000 65536"/>
              </a:gdLst>
              <a:ahLst/>
              <a:cxnLst>
                <a:cxn ang="T6">
                  <a:pos x="T0" y="T1"/>
                </a:cxn>
                <a:cxn ang="T7">
                  <a:pos x="T2" y="T3"/>
                </a:cxn>
                <a:cxn ang="T8">
                  <a:pos x="T4" y="T5"/>
                </a:cxn>
              </a:cxnLst>
              <a:rect l="0" t="0" r="r" b="b"/>
              <a:pathLst>
                <a:path w="33190" h="42616" fill="none" extrusionOk="0">
                  <a:moveTo>
                    <a:pt x="16577" y="-1"/>
                  </a:moveTo>
                  <a:cubicBezTo>
                    <a:pt x="26314" y="2310"/>
                    <a:pt x="33190" y="11007"/>
                    <a:pt x="33190" y="21016"/>
                  </a:cubicBezTo>
                  <a:cubicBezTo>
                    <a:pt x="33190" y="32945"/>
                    <a:pt x="23519" y="42616"/>
                    <a:pt x="11590" y="42616"/>
                  </a:cubicBezTo>
                  <a:cubicBezTo>
                    <a:pt x="7484" y="42616"/>
                    <a:pt x="3464" y="41446"/>
                    <a:pt x="-1" y="39243"/>
                  </a:cubicBezTo>
                </a:path>
                <a:path w="33190" h="42616" stroke="0" extrusionOk="0">
                  <a:moveTo>
                    <a:pt x="16577" y="-1"/>
                  </a:moveTo>
                  <a:cubicBezTo>
                    <a:pt x="26314" y="2310"/>
                    <a:pt x="33190" y="11007"/>
                    <a:pt x="33190" y="21016"/>
                  </a:cubicBezTo>
                  <a:cubicBezTo>
                    <a:pt x="33190" y="32945"/>
                    <a:pt x="23519" y="42616"/>
                    <a:pt x="11590" y="42616"/>
                  </a:cubicBezTo>
                  <a:cubicBezTo>
                    <a:pt x="7484" y="42616"/>
                    <a:pt x="3464" y="41446"/>
                    <a:pt x="-1" y="39243"/>
                  </a:cubicBezTo>
                  <a:lnTo>
                    <a:pt x="11590" y="21016"/>
                  </a:lnTo>
                  <a:lnTo>
                    <a:pt x="16577" y="-1"/>
                  </a:lnTo>
                  <a:close/>
                </a:path>
              </a:pathLst>
            </a:custGeom>
            <a:noFill/>
            <a:ln w="28575">
              <a:solidFill>
                <a:schemeClr val="accent1"/>
              </a:solidFill>
              <a:round/>
              <a:headEnd/>
              <a:tailEnd type="triangle" w="med" len="med"/>
            </a:ln>
            <a:extLst>
              <a:ext uri="{909E8E84-426E-40DD-AFC4-6F175D3DCCD1}">
                <a14:hiddenFill xmlns:a14="http://schemas.microsoft.com/office/drawing/2010/main">
                  <a:solidFill>
                    <a:schemeClr val="accent1"/>
                  </a:solidFill>
                </a14:hiddenFill>
              </a:ext>
            </a:extLst>
          </p:spPr>
          <p:txBody>
            <a:bodyPr/>
            <a:lstStyle/>
            <a:p>
              <a:endParaRPr lang="zh-CN" altLang="en-US"/>
            </a:p>
          </p:txBody>
        </p:sp>
        <p:sp>
          <p:nvSpPr>
            <p:cNvPr id="18" name="Text Box 10"/>
            <p:cNvSpPr txBox="1">
              <a:spLocks noChangeArrowheads="1"/>
            </p:cNvSpPr>
            <p:nvPr/>
          </p:nvSpPr>
          <p:spPr bwMode="auto">
            <a:xfrm>
              <a:off x="3816" y="1728"/>
              <a:ext cx="466"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kumimoji="1" lang="en-US" altLang="zh-CN">
                  <a:solidFill>
                    <a:srgbClr val="FF3300"/>
                  </a:solidFill>
                  <a:latin typeface="Times New Roman" panose="02020603050405020304" pitchFamily="18" charset="0"/>
                </a:rPr>
                <a:t>10</a:t>
              </a:r>
            </a:p>
          </p:txBody>
        </p:sp>
        <p:sp>
          <p:nvSpPr>
            <p:cNvPr id="19" name="Text Box 11"/>
            <p:cNvSpPr txBox="1">
              <a:spLocks noChangeArrowheads="1"/>
            </p:cNvSpPr>
            <p:nvPr/>
          </p:nvSpPr>
          <p:spPr bwMode="auto">
            <a:xfrm>
              <a:off x="4490" y="2989"/>
              <a:ext cx="5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kumimoji="1" lang="en-US" altLang="zh-CN">
                  <a:solidFill>
                    <a:srgbClr val="FF3300"/>
                  </a:solidFill>
                  <a:latin typeface="Times New Roman" panose="02020603050405020304" pitchFamily="18" charset="0"/>
                </a:rPr>
                <a:t>6</a:t>
              </a:r>
            </a:p>
          </p:txBody>
        </p:sp>
        <p:sp>
          <p:nvSpPr>
            <p:cNvPr id="20" name="Text Box 12"/>
            <p:cNvSpPr txBox="1">
              <a:spLocks noChangeArrowheads="1"/>
            </p:cNvSpPr>
            <p:nvPr/>
          </p:nvSpPr>
          <p:spPr bwMode="auto">
            <a:xfrm>
              <a:off x="4800" y="1872"/>
              <a:ext cx="534"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kumimoji="1" lang="zh-CN" altLang="en-US" sz="2800">
                  <a:solidFill>
                    <a:srgbClr val="FF3300"/>
                  </a:solidFill>
                  <a:latin typeface="Times New Roman" panose="02020603050405020304" pitchFamily="18" charset="0"/>
                </a:rPr>
                <a:t>＋</a:t>
              </a:r>
              <a:r>
                <a:rPr kumimoji="1" lang="en-US" altLang="zh-CN" sz="2800">
                  <a:solidFill>
                    <a:srgbClr val="FF3300"/>
                  </a:solidFill>
                  <a:latin typeface="Times New Roman" panose="02020603050405020304" pitchFamily="18" charset="0"/>
                </a:rPr>
                <a:t>8</a:t>
              </a:r>
            </a:p>
          </p:txBody>
        </p:sp>
        <p:sp>
          <p:nvSpPr>
            <p:cNvPr id="21" name="Text Box 13"/>
            <p:cNvSpPr txBox="1">
              <a:spLocks noChangeArrowheads="1"/>
            </p:cNvSpPr>
            <p:nvPr/>
          </p:nvSpPr>
          <p:spPr bwMode="auto">
            <a:xfrm>
              <a:off x="4032" y="2112"/>
              <a:ext cx="367"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kumimoji="1" lang="en-US" altLang="zh-CN" sz="2800" dirty="0">
                  <a:solidFill>
                    <a:srgbClr val="FF3300"/>
                  </a:solidFill>
                  <a:latin typeface="Times New Roman" panose="02020603050405020304" pitchFamily="18" charset="0"/>
                </a:rPr>
                <a:t>-4</a:t>
              </a:r>
            </a:p>
          </p:txBody>
        </p:sp>
      </p:grpSp>
    </p:spTree>
    <p:extLst>
      <p:ext uri="{BB962C8B-B14F-4D97-AF65-F5344CB8AC3E}">
        <p14:creationId xmlns:p14="http://schemas.microsoft.com/office/powerpoint/2010/main" val="12983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blinds(horizontal)">
                                      <p:cBhvr>
                                        <p:cTn id="22" dur="500"/>
                                        <p:tgtEl>
                                          <p:spTgt spid="7">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Effect transition="in" filter="blinds(horizontal)">
                                      <p:cBhvr>
                                        <p:cTn id="25" dur="500"/>
                                        <p:tgtEl>
                                          <p:spTgt spid="7">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blinds(horizontal)">
                                      <p:cBhvr>
                                        <p:cTn id="28" dur="500"/>
                                        <p:tgtEl>
                                          <p:spTgt spid="7">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Effect transition="in" filter="blinds(horizontal)">
                                      <p:cBhvr>
                                        <p:cTn id="31" dur="500"/>
                                        <p:tgtEl>
                                          <p:spTgt spid="7">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7">
                                            <p:txEl>
                                              <p:pRg st="8" end="8"/>
                                            </p:txEl>
                                          </p:spTgt>
                                        </p:tgtEl>
                                        <p:attrNameLst>
                                          <p:attrName>style.visibility</p:attrName>
                                        </p:attrNameLst>
                                      </p:cBhvr>
                                      <p:to>
                                        <p:strVal val="visible"/>
                                      </p:to>
                                    </p:set>
                                    <p:animEffect transition="in" filter="blinds(horizontal)">
                                      <p:cBhvr>
                                        <p:cTn id="34" dur="500"/>
                                        <p:tgtEl>
                                          <p:spTgt spid="7">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blinds(horizontal)">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blinds(horizontal)">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blinds(horizontal)">
                                      <p:cBhvr>
                                        <p:cTn id="4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7" name="Rectangle 3"/>
          <p:cNvSpPr txBox="1">
            <a:spLocks noChangeArrowheads="1"/>
          </p:cNvSpPr>
          <p:nvPr/>
        </p:nvSpPr>
        <p:spPr bwMode="auto">
          <a:xfrm>
            <a:off x="179512" y="945976"/>
            <a:ext cx="8507288" cy="4452501"/>
          </a:xfrm>
          <a:prstGeom prst="rect">
            <a:avLst/>
          </a:prstGeom>
          <a:noFill/>
          <a:ln w="9525">
            <a:noFill/>
            <a:miter lim="800000"/>
            <a:headEnd/>
            <a:tailEnd/>
          </a:ln>
        </p:spPr>
        <p:txBody>
          <a:bodyPr vert="horz" wrap="square" lIns="63500" tIns="25400" rIns="63500" bIns="25400" numCol="1" anchor="t" anchorCtr="0" compatLnSpc="1">
            <a:prstTxWarp prst="textNoShape">
              <a:avLst/>
            </a:prstTxWarp>
            <a:spAutoFit/>
          </a:bodyPr>
          <a:lstStyle>
            <a:lvl1pPr marL="342900" indent="-342900" algn="l" rtl="0" eaLnBrk="0" fontAlgn="base" hangingPunct="0">
              <a:spcBef>
                <a:spcPct val="20000"/>
              </a:spcBef>
              <a:spcAft>
                <a:spcPct val="0"/>
              </a:spcAft>
              <a:buClr>
                <a:srgbClr val="FF0000"/>
              </a:buClr>
              <a:buFont typeface="Wingdings" pitchFamily="2" charset="2"/>
              <a:buChar char="p"/>
              <a:defRPr sz="2400" b="1"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rgbClr val="FF0000"/>
              </a:buClr>
              <a:buFont typeface="Wingdings" pitchFamily="2" charset="2"/>
              <a:buChar char="n"/>
              <a:defRPr sz="2200" b="1"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lr>
                <a:srgbClr val="FF0000"/>
              </a:buClr>
              <a:buFont typeface="Wingdings" pitchFamily="2" charset="2"/>
              <a:buChar char="Ø"/>
              <a:defRPr sz="2200" b="1"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lr>
                <a:srgbClr val="FF0000"/>
              </a:buClr>
              <a:buFont typeface="Wingdings" pitchFamily="2" charset="2"/>
              <a:buChar char="Ø"/>
              <a:defRPr sz="2200" b="1"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Tx/>
              <a:buNone/>
            </a:pPr>
            <a:r>
              <a:rPr lang="zh-CN" altLang="en-US" sz="2200" dirty="0" smtClean="0">
                <a:solidFill>
                  <a:srgbClr val="CC0000"/>
                </a:solidFill>
                <a:ea typeface="黑体" panose="02010609060101010101" pitchFamily="49" charset="-122"/>
              </a:rPr>
              <a:t>例1：“钟表”模运算系统</a:t>
            </a:r>
          </a:p>
          <a:p>
            <a:pPr algn="just">
              <a:buFontTx/>
              <a:buNone/>
            </a:pPr>
            <a:r>
              <a:rPr lang="zh-CN" altLang="en-US" sz="2200" dirty="0" smtClean="0">
                <a:solidFill>
                  <a:srgbClr val="3333FF"/>
                </a:solidFill>
                <a:ea typeface="黑体" panose="02010609060101010101" pitchFamily="49" charset="-122"/>
              </a:rPr>
              <a:t>   假定时针只能顺拨，从</a:t>
            </a:r>
            <a:r>
              <a:rPr lang="en-US" altLang="zh-CN" sz="2200" dirty="0" smtClean="0">
                <a:solidFill>
                  <a:srgbClr val="3333FF"/>
                </a:solidFill>
                <a:ea typeface="黑体" panose="02010609060101010101" pitchFamily="49" charset="-122"/>
              </a:rPr>
              <a:t>10</a:t>
            </a:r>
            <a:r>
              <a:rPr lang="zh-CN" altLang="en-US" sz="2200" dirty="0" smtClean="0">
                <a:solidFill>
                  <a:srgbClr val="3333FF"/>
                </a:solidFill>
                <a:ea typeface="黑体" panose="02010609060101010101" pitchFamily="49" charset="-122"/>
              </a:rPr>
              <a:t>点倒拨</a:t>
            </a:r>
            <a:r>
              <a:rPr lang="en-US" altLang="zh-CN" sz="2200" dirty="0" smtClean="0">
                <a:solidFill>
                  <a:srgbClr val="3333FF"/>
                </a:solidFill>
                <a:ea typeface="黑体" panose="02010609060101010101" pitchFamily="49" charset="-122"/>
              </a:rPr>
              <a:t>4</a:t>
            </a:r>
            <a:r>
              <a:rPr lang="zh-CN" altLang="en-US" sz="2200" dirty="0" smtClean="0">
                <a:solidFill>
                  <a:srgbClr val="3333FF"/>
                </a:solidFill>
                <a:ea typeface="黑体" panose="02010609060101010101" pitchFamily="49" charset="-122"/>
              </a:rPr>
              <a:t>格后是几点？</a:t>
            </a:r>
          </a:p>
          <a:p>
            <a:pPr algn="just">
              <a:buFontTx/>
              <a:buNone/>
            </a:pPr>
            <a:r>
              <a:rPr lang="zh-CN" altLang="en-US" sz="2200" dirty="0" smtClean="0">
                <a:ea typeface="黑体" panose="02010609060101010101" pitchFamily="49" charset="-122"/>
              </a:rPr>
              <a:t>10- 4 = 10+(12- 4) = 10+8 = 6   （</a:t>
            </a:r>
            <a:r>
              <a:rPr lang="en-US" altLang="zh-CN" sz="2200" dirty="0" smtClean="0">
                <a:ea typeface="黑体" panose="02010609060101010101" pitchFamily="49" charset="-122"/>
              </a:rPr>
              <a:t>mod 12）</a:t>
            </a:r>
          </a:p>
          <a:p>
            <a:pPr algn="just">
              <a:buFontTx/>
              <a:buNone/>
            </a:pPr>
            <a:endParaRPr lang="en-US" altLang="zh-CN" sz="2200" dirty="0" smtClean="0">
              <a:ea typeface="黑体" panose="02010609060101010101" pitchFamily="49" charset="-122"/>
            </a:endParaRPr>
          </a:p>
          <a:p>
            <a:pPr algn="just">
              <a:buFontTx/>
              <a:buNone/>
            </a:pPr>
            <a:r>
              <a:rPr lang="zh-CN" altLang="en-US" sz="2200" dirty="0" smtClean="0">
                <a:solidFill>
                  <a:srgbClr val="CC0000"/>
                </a:solidFill>
                <a:ea typeface="黑体" panose="02010609060101010101" pitchFamily="49" charset="-122"/>
              </a:rPr>
              <a:t>例2：“4位十进制数” 模运算系统</a:t>
            </a:r>
          </a:p>
          <a:p>
            <a:pPr algn="just">
              <a:buFontTx/>
              <a:buNone/>
            </a:pPr>
            <a:r>
              <a:rPr lang="zh-CN" altLang="en-US" sz="2200" dirty="0" smtClean="0">
                <a:solidFill>
                  <a:srgbClr val="3333FF"/>
                </a:solidFill>
                <a:ea typeface="黑体" panose="02010609060101010101" pitchFamily="49" charset="-122"/>
              </a:rPr>
              <a:t>    假定算盘只有四档，且只能做加法，则在算盘上计算</a:t>
            </a:r>
          </a:p>
          <a:p>
            <a:pPr algn="just">
              <a:buFontTx/>
              <a:buNone/>
            </a:pPr>
            <a:r>
              <a:rPr lang="en-US" altLang="zh-CN" sz="2200" dirty="0" smtClean="0">
                <a:solidFill>
                  <a:srgbClr val="3333FF"/>
                </a:solidFill>
                <a:ea typeface="黑体" panose="02010609060101010101" pitchFamily="49" charset="-122"/>
              </a:rPr>
              <a:t>    9828-1928</a:t>
            </a:r>
            <a:r>
              <a:rPr lang="zh-CN" altLang="en-US" sz="2200" dirty="0" smtClean="0">
                <a:solidFill>
                  <a:srgbClr val="3333FF"/>
                </a:solidFill>
                <a:ea typeface="黑体" panose="02010609060101010101" pitchFamily="49" charset="-122"/>
              </a:rPr>
              <a:t>等于多少？</a:t>
            </a:r>
          </a:p>
          <a:p>
            <a:pPr algn="just">
              <a:buFontTx/>
              <a:buNone/>
            </a:pPr>
            <a:r>
              <a:rPr lang="zh-CN" altLang="en-US" sz="2200" dirty="0" smtClean="0">
                <a:ea typeface="黑体" panose="02010609060101010101" pitchFamily="49" charset="-122"/>
              </a:rPr>
              <a:t>    9828-1928=9828+(10</a:t>
            </a:r>
            <a:r>
              <a:rPr lang="zh-CN" altLang="en-US" sz="2200" baseline="30000" dirty="0" smtClean="0">
                <a:ea typeface="黑体" panose="02010609060101010101" pitchFamily="49" charset="-122"/>
              </a:rPr>
              <a:t>4</a:t>
            </a:r>
            <a:r>
              <a:rPr lang="zh-CN" altLang="en-US" sz="2200" dirty="0" smtClean="0">
                <a:ea typeface="黑体" panose="02010609060101010101" pitchFamily="49" charset="-122"/>
              </a:rPr>
              <a:t>-1928)</a:t>
            </a:r>
          </a:p>
          <a:p>
            <a:pPr algn="just">
              <a:buFontTx/>
              <a:buNone/>
            </a:pPr>
            <a:r>
              <a:rPr lang="zh-CN" altLang="en-US" sz="2200" dirty="0" smtClean="0">
                <a:ea typeface="黑体" panose="02010609060101010101" pitchFamily="49" charset="-122"/>
              </a:rPr>
              <a:t>                       =9828+8072</a:t>
            </a:r>
          </a:p>
          <a:p>
            <a:pPr algn="just">
              <a:buFontTx/>
              <a:buNone/>
            </a:pPr>
            <a:r>
              <a:rPr lang="zh-CN" altLang="en-US" sz="2200" dirty="0" smtClean="0">
                <a:ea typeface="黑体" panose="02010609060101010101" pitchFamily="49" charset="-122"/>
              </a:rPr>
              <a:t>                       = 1 7900  </a:t>
            </a:r>
          </a:p>
          <a:p>
            <a:pPr algn="just">
              <a:buFontTx/>
              <a:buNone/>
            </a:pPr>
            <a:r>
              <a:rPr lang="zh-CN" altLang="en-US" sz="2200" dirty="0" smtClean="0">
                <a:ea typeface="黑体" panose="02010609060101010101" pitchFamily="49" charset="-122"/>
              </a:rPr>
              <a:t>        	            =7900</a:t>
            </a:r>
            <a:r>
              <a:rPr lang="zh-CN" altLang="en-US" sz="2200" dirty="0" smtClean="0">
                <a:solidFill>
                  <a:srgbClr val="FF0000"/>
                </a:solidFill>
                <a:ea typeface="黑体" panose="02010609060101010101" pitchFamily="49" charset="-122"/>
              </a:rPr>
              <a:t>（</a:t>
            </a:r>
            <a:r>
              <a:rPr lang="en-US" altLang="zh-CN" sz="2200" dirty="0" smtClean="0">
                <a:solidFill>
                  <a:srgbClr val="FF0000"/>
                </a:solidFill>
                <a:ea typeface="黑体" panose="02010609060101010101" pitchFamily="49" charset="-122"/>
              </a:rPr>
              <a:t>mod 10</a:t>
            </a:r>
            <a:r>
              <a:rPr lang="en-US" altLang="zh-CN" sz="2200" baseline="30000" dirty="0" smtClean="0">
                <a:solidFill>
                  <a:srgbClr val="FF0000"/>
                </a:solidFill>
                <a:ea typeface="黑体" panose="02010609060101010101" pitchFamily="49" charset="-122"/>
              </a:rPr>
              <a:t>4</a:t>
            </a:r>
            <a:r>
              <a:rPr lang="en-US" altLang="zh-CN" sz="2200" dirty="0" smtClean="0">
                <a:solidFill>
                  <a:srgbClr val="FF0000"/>
                </a:solidFill>
                <a:ea typeface="黑体" panose="02010609060101010101" pitchFamily="49" charset="-122"/>
              </a:rPr>
              <a:t>）</a:t>
            </a:r>
          </a:p>
        </p:txBody>
      </p:sp>
      <p:sp>
        <p:nvSpPr>
          <p:cNvPr id="8" name="矩形 7"/>
          <p:cNvSpPr/>
          <p:nvPr/>
        </p:nvSpPr>
        <p:spPr>
          <a:xfrm>
            <a:off x="179512" y="330211"/>
            <a:ext cx="3877985" cy="461665"/>
          </a:xfrm>
          <a:prstGeom prst="rect">
            <a:avLst/>
          </a:prstGeom>
        </p:spPr>
        <p:txBody>
          <a:bodyPr wrap="none">
            <a:spAutoFit/>
          </a:bodyPr>
          <a:lstStyle/>
          <a:p>
            <a:pPr algn="just">
              <a:buFontTx/>
              <a:buNone/>
            </a:pPr>
            <a:r>
              <a:rPr lang="zh-CN" altLang="en-US" sz="2400" b="1" dirty="0">
                <a:solidFill>
                  <a:srgbClr val="FF0000"/>
                </a:solidFill>
                <a:latin typeface="微软雅黑" panose="020B0503020204020204" pitchFamily="34" charset="-122"/>
                <a:ea typeface="微软雅黑" panose="020B0503020204020204" pitchFamily="34" charset="-122"/>
              </a:rPr>
              <a:t>现实世界的模运算系统举例</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5062" y="116632"/>
            <a:ext cx="2809875"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0"/>
          <p:cNvGrpSpPr>
            <a:grpSpLocks/>
          </p:cNvGrpSpPr>
          <p:nvPr/>
        </p:nvGrpSpPr>
        <p:grpSpPr bwMode="auto">
          <a:xfrm>
            <a:off x="2411760" y="4237680"/>
            <a:ext cx="6527800" cy="701675"/>
            <a:chOff x="1479" y="3118"/>
            <a:chExt cx="4112" cy="442"/>
          </a:xfrm>
        </p:grpSpPr>
        <p:sp>
          <p:nvSpPr>
            <p:cNvPr id="11" name="Rectangle 4"/>
            <p:cNvSpPr>
              <a:spLocks noChangeArrowheads="1"/>
            </p:cNvSpPr>
            <p:nvPr/>
          </p:nvSpPr>
          <p:spPr bwMode="auto">
            <a:xfrm>
              <a:off x="1479" y="3344"/>
              <a:ext cx="149" cy="192"/>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600">
                <a:latin typeface="Times New Roman" panose="02020603050405020304" pitchFamily="18" charset="0"/>
              </a:endParaRPr>
            </a:p>
          </p:txBody>
        </p:sp>
        <p:sp>
          <p:nvSpPr>
            <p:cNvPr id="12" name="Text Box 7"/>
            <p:cNvSpPr txBox="1">
              <a:spLocks noChangeArrowheads="1"/>
            </p:cNvSpPr>
            <p:nvPr/>
          </p:nvSpPr>
          <p:spPr bwMode="auto">
            <a:xfrm>
              <a:off x="2791" y="3118"/>
              <a:ext cx="2800" cy="442"/>
            </a:xfrm>
            <a:prstGeom prst="rect">
              <a:avLst/>
            </a:prstGeom>
            <a:noFill/>
            <a:ln w="28575">
              <a:noFill/>
              <a:miter lim="800000"/>
              <a:headEnd/>
              <a:tailEnd/>
            </a:ln>
            <a:effectLst/>
          </p:spPr>
          <p:txBody>
            <a:bodyPr>
              <a:spAutoFit/>
            </a:bodyPr>
            <a:lstStyle/>
            <a:p>
              <a:pPr>
                <a:spcBef>
                  <a:spcPct val="50000"/>
                </a:spcBef>
                <a:defRPr/>
              </a:pPr>
              <a:r>
                <a:rPr lang="zh-CN" altLang="en-US" sz="2000" b="1" dirty="0">
                  <a:solidFill>
                    <a:srgbClr val="CC0000"/>
                  </a:solidFill>
                  <a:latin typeface="+mj-ea"/>
                  <a:ea typeface="+mj-ea"/>
                </a:rPr>
                <a:t>取模即只留余数，高位“</a:t>
              </a:r>
              <a:r>
                <a:rPr lang="en-US" altLang="zh-CN" sz="2000" b="1" dirty="0">
                  <a:solidFill>
                    <a:srgbClr val="CC0000"/>
                  </a:solidFill>
                  <a:latin typeface="+mj-ea"/>
                  <a:ea typeface="+mj-ea"/>
                </a:rPr>
                <a:t>1”</a:t>
              </a:r>
              <a:r>
                <a:rPr lang="zh-CN" altLang="en-US" sz="2000" b="1" dirty="0">
                  <a:solidFill>
                    <a:srgbClr val="CC0000"/>
                  </a:solidFill>
                  <a:latin typeface="+mj-ea"/>
                  <a:ea typeface="+mj-ea"/>
                </a:rPr>
                <a:t>被丢弃！相当于只有低</a:t>
              </a:r>
              <a:r>
                <a:rPr lang="en-US" altLang="zh-CN" sz="2000" b="1" dirty="0">
                  <a:solidFill>
                    <a:srgbClr val="CC0000"/>
                  </a:solidFill>
                  <a:latin typeface="+mj-ea"/>
                  <a:ea typeface="+mj-ea"/>
                </a:rPr>
                <a:t>4</a:t>
              </a:r>
              <a:r>
                <a:rPr lang="zh-CN" altLang="en-US" sz="2000" b="1" dirty="0">
                  <a:solidFill>
                    <a:srgbClr val="CC0000"/>
                  </a:solidFill>
                  <a:latin typeface="+mj-ea"/>
                  <a:ea typeface="+mj-ea"/>
                </a:rPr>
                <a:t>位留在算盘上。</a:t>
              </a:r>
              <a:endParaRPr lang="en-US" altLang="zh-CN" sz="2000" b="1" dirty="0">
                <a:solidFill>
                  <a:srgbClr val="CC0000"/>
                </a:solidFill>
                <a:latin typeface="+mj-ea"/>
                <a:ea typeface="+mj-ea"/>
              </a:endParaRPr>
            </a:p>
          </p:txBody>
        </p:sp>
        <p:sp>
          <p:nvSpPr>
            <p:cNvPr id="13" name="Line 8"/>
            <p:cNvSpPr>
              <a:spLocks noChangeShapeType="1"/>
            </p:cNvSpPr>
            <p:nvPr/>
          </p:nvSpPr>
          <p:spPr bwMode="auto">
            <a:xfrm flipH="1">
              <a:off x="1706" y="3263"/>
              <a:ext cx="1134" cy="110"/>
            </a:xfrm>
            <a:prstGeom prst="line">
              <a:avLst/>
            </a:prstGeom>
            <a:noFill/>
            <a:ln w="28575">
              <a:solidFill>
                <a:srgbClr val="CC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759425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animEffect transition="in" filter="blinds(horizontal)">
                                      <p:cBhvr>
                                        <p:cTn id="17" dur="500"/>
                                        <p:tgtEl>
                                          <p:spTgt spid="7">
                                            <p:txEl>
                                              <p:pRg st="5" end="5"/>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7">
                                            <p:txEl>
                                              <p:pRg st="6" end="6"/>
                                            </p:txEl>
                                          </p:spTgt>
                                        </p:tgtEl>
                                        <p:attrNameLst>
                                          <p:attrName>style.visibility</p:attrName>
                                        </p:attrNameLst>
                                      </p:cBhvr>
                                      <p:to>
                                        <p:strVal val="visible"/>
                                      </p:to>
                                    </p:set>
                                    <p:animEffect transition="in" filter="blinds(horizontal)">
                                      <p:cBhvr>
                                        <p:cTn id="20" dur="500"/>
                                        <p:tgtEl>
                                          <p:spTgt spid="7">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animEffect transition="in" filter="blinds(horizontal)">
                                      <p:cBhvr>
                                        <p:cTn id="25" dur="500"/>
                                        <p:tgtEl>
                                          <p:spTgt spid="7">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
                                            <p:txEl>
                                              <p:pRg st="8" end="8"/>
                                            </p:txEl>
                                          </p:spTgt>
                                        </p:tgtEl>
                                        <p:attrNameLst>
                                          <p:attrName>style.visibility</p:attrName>
                                        </p:attrNameLst>
                                      </p:cBhvr>
                                      <p:to>
                                        <p:strVal val="visible"/>
                                      </p:to>
                                    </p:set>
                                    <p:animEffect transition="in" filter="blinds(horizontal)">
                                      <p:cBhvr>
                                        <p:cTn id="28" dur="500"/>
                                        <p:tgtEl>
                                          <p:spTgt spid="7">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animEffect transition="in" filter="blinds(horizontal)">
                                      <p:cBhvr>
                                        <p:cTn id="31" dur="500"/>
                                        <p:tgtEl>
                                          <p:spTgt spid="7">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7">
                                            <p:txEl>
                                              <p:pRg st="10" end="10"/>
                                            </p:txEl>
                                          </p:spTgt>
                                        </p:tgtEl>
                                        <p:attrNameLst>
                                          <p:attrName>style.visibility</p:attrName>
                                        </p:attrNameLst>
                                      </p:cBhvr>
                                      <p:to>
                                        <p:strVal val="visible"/>
                                      </p:to>
                                    </p:set>
                                    <p:animEffect transition="in" filter="blinds(horizontal)">
                                      <p:cBhvr>
                                        <p:cTn id="34" dur="500"/>
                                        <p:tgtEl>
                                          <p:spTgt spid="7">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blinds(horizontal)">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数制和编码</a:t>
            </a:r>
          </a:p>
        </p:txBody>
      </p:sp>
      <p:sp>
        <p:nvSpPr>
          <p:cNvPr id="3" name="内容占位符 2"/>
          <p:cNvSpPr>
            <a:spLocks noGrp="1"/>
          </p:cNvSpPr>
          <p:nvPr>
            <p:ph idx="1"/>
          </p:nvPr>
        </p:nvSpPr>
        <p:spPr/>
        <p:txBody>
          <a:bodyPr/>
          <a:lstStyle/>
          <a:p>
            <a:pPr marL="0" indent="0">
              <a:buNone/>
            </a:pPr>
            <a:r>
              <a:rPr lang="en-US" altLang="zh-CN" dirty="0" smtClean="0"/>
              <a:t>2.1.4 </a:t>
            </a:r>
            <a:r>
              <a:rPr lang="zh-CN" altLang="en-US" dirty="0" smtClean="0"/>
              <a:t>定点数的编码表示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10" name="矩形 9"/>
          <p:cNvSpPr/>
          <p:nvPr/>
        </p:nvSpPr>
        <p:spPr>
          <a:xfrm>
            <a:off x="457200" y="1643896"/>
            <a:ext cx="7931224" cy="484107"/>
          </a:xfrm>
          <a:prstGeom prst="rect">
            <a:avLst/>
          </a:prstGeom>
        </p:spPr>
        <p:txBody>
          <a:bodyPr wrap="square">
            <a:spAutoFit/>
          </a:bodyPr>
          <a:lstStyle/>
          <a:p>
            <a:pPr lvl="0" eaLnBrk="0" hangingPunct="0">
              <a:lnSpc>
                <a:spcPct val="115000"/>
              </a:lnSpc>
              <a:spcBef>
                <a:spcPct val="20000"/>
              </a:spcBef>
              <a:defRPr/>
            </a:pPr>
            <a:r>
              <a:rPr lang="en-US" altLang="zh-CN" sz="2400" b="1" kern="0" dirty="0" smtClean="0">
                <a:solidFill>
                  <a:srgbClr val="FF0000"/>
                </a:solidFill>
                <a:latin typeface="微软雅黑" panose="020B0503020204020204" pitchFamily="34" charset="-122"/>
                <a:ea typeface="微软雅黑" panose="020B0503020204020204" pitchFamily="34" charset="-122"/>
              </a:rPr>
              <a:t>2</a:t>
            </a:r>
            <a:r>
              <a:rPr lang="zh-CN" altLang="en-US" sz="2400" b="1" kern="0" dirty="0" smtClean="0">
                <a:solidFill>
                  <a:srgbClr val="FF0000"/>
                </a:solidFill>
                <a:latin typeface="微软雅黑" panose="020B0503020204020204" pitchFamily="34" charset="-122"/>
                <a:ea typeface="微软雅黑" panose="020B0503020204020204" pitchFamily="34" charset="-122"/>
              </a:rPr>
              <a:t>）补码表示法</a:t>
            </a:r>
            <a:endParaRPr lang="en-US" altLang="zh-CN" sz="2400" b="1" kern="0" dirty="0" smtClean="0">
              <a:solidFill>
                <a:srgbClr val="FF0000"/>
              </a:solidFill>
              <a:latin typeface="微软雅黑" panose="020B0503020204020204" pitchFamily="34" charset="-122"/>
              <a:ea typeface="微软雅黑" panose="020B0503020204020204" pitchFamily="34" charset="-122"/>
            </a:endParaRPr>
          </a:p>
        </p:txBody>
      </p:sp>
      <p:sp>
        <p:nvSpPr>
          <p:cNvPr id="9" name="Text Box 100"/>
          <p:cNvSpPr txBox="1">
            <a:spLocks noChangeArrowheads="1"/>
          </p:cNvSpPr>
          <p:nvPr/>
        </p:nvSpPr>
        <p:spPr bwMode="auto">
          <a:xfrm>
            <a:off x="827584" y="2276872"/>
            <a:ext cx="831641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spcBef>
                <a:spcPct val="50000"/>
              </a:spcBef>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补码的</a:t>
            </a:r>
            <a:r>
              <a:rPr lang="zh-CN" altLang="en-US" sz="2400" dirty="0" smtClean="0">
                <a:latin typeface="微软雅黑" panose="020B0503020204020204" pitchFamily="34" charset="-122"/>
                <a:ea typeface="微软雅黑" panose="020B0503020204020204" pitchFamily="34" charset="-122"/>
              </a:rPr>
              <a:t>定义：</a:t>
            </a:r>
            <a:r>
              <a:rPr lang="zh-CN" altLang="en-US" sz="2400" dirty="0" smtClean="0">
                <a:solidFill>
                  <a:srgbClr val="009900"/>
                </a:solidFill>
                <a:latin typeface="微软雅黑" panose="020B0503020204020204" pitchFamily="34" charset="-122"/>
                <a:ea typeface="微软雅黑" panose="020B0503020204020204" pitchFamily="34" charset="-122"/>
              </a:rPr>
              <a:t>假定</a:t>
            </a:r>
            <a:r>
              <a:rPr lang="zh-CN" altLang="en-US" sz="2400" dirty="0">
                <a:solidFill>
                  <a:srgbClr val="009900"/>
                </a:solidFill>
                <a:latin typeface="微软雅黑" panose="020B0503020204020204" pitchFamily="34" charset="-122"/>
                <a:ea typeface="微软雅黑" panose="020B0503020204020204" pitchFamily="34" charset="-122"/>
              </a:rPr>
              <a:t>补码有</a:t>
            </a:r>
            <a:r>
              <a:rPr lang="en-US" altLang="zh-CN" sz="2400" dirty="0" smtClean="0">
                <a:solidFill>
                  <a:srgbClr val="009900"/>
                </a:solidFill>
                <a:latin typeface="微软雅黑" panose="020B0503020204020204" pitchFamily="34" charset="-122"/>
                <a:ea typeface="微软雅黑" panose="020B0503020204020204" pitchFamily="34" charset="-122"/>
              </a:rPr>
              <a:t>n</a:t>
            </a:r>
            <a:r>
              <a:rPr lang="zh-CN" altLang="en-US" sz="2400" dirty="0" smtClean="0">
                <a:solidFill>
                  <a:srgbClr val="009900"/>
                </a:solidFill>
                <a:latin typeface="微软雅黑" panose="020B0503020204020204" pitchFamily="34" charset="-122"/>
                <a:ea typeface="微软雅黑" panose="020B0503020204020204" pitchFamily="34" charset="-122"/>
              </a:rPr>
              <a:t>位，一位符号位，</a:t>
            </a:r>
            <a:r>
              <a:rPr lang="en-US" altLang="zh-CN" sz="2400" dirty="0" smtClean="0">
                <a:solidFill>
                  <a:srgbClr val="009900"/>
                </a:solidFill>
                <a:latin typeface="微软雅黑" panose="020B0503020204020204" pitchFamily="34" charset="-122"/>
                <a:ea typeface="微软雅黑" panose="020B0503020204020204" pitchFamily="34" charset="-122"/>
              </a:rPr>
              <a:t>n-1</a:t>
            </a:r>
            <a:r>
              <a:rPr lang="zh-CN" altLang="en-US" sz="2400" dirty="0" smtClean="0">
                <a:solidFill>
                  <a:srgbClr val="009900"/>
                </a:solidFill>
                <a:latin typeface="微软雅黑" panose="020B0503020204020204" pitchFamily="34" charset="-122"/>
                <a:ea typeface="微软雅黑" panose="020B0503020204020204" pitchFamily="34" charset="-122"/>
              </a:rPr>
              <a:t>位数值位，</a:t>
            </a:r>
            <a:r>
              <a:rPr lang="zh-CN" altLang="en-US" sz="2400" dirty="0">
                <a:solidFill>
                  <a:srgbClr val="009900"/>
                </a:solidFill>
                <a:latin typeface="微软雅黑" panose="020B0503020204020204" pitchFamily="34" charset="-122"/>
                <a:ea typeface="微软雅黑" panose="020B0503020204020204" pitchFamily="34" charset="-122"/>
              </a:rPr>
              <a:t>则：</a:t>
            </a:r>
          </a:p>
          <a:p>
            <a:pPr>
              <a:spcBef>
                <a:spcPct val="25000"/>
              </a:spcBef>
            </a:pPr>
            <a:r>
              <a:rPr lang="zh-CN" altLang="en-US" sz="2400" dirty="0">
                <a:solidFill>
                  <a:srgbClr val="009900"/>
                </a:solidFill>
                <a:latin typeface="微软雅黑" panose="020B0503020204020204" pitchFamily="34" charset="-122"/>
                <a:ea typeface="微软雅黑" panose="020B0503020204020204" pitchFamily="34" charset="-122"/>
              </a:rPr>
              <a:t>① 定点整数：</a:t>
            </a:r>
            <a:r>
              <a:rPr lang="en-US" altLang="zh-CN" sz="2400" dirty="0">
                <a:solidFill>
                  <a:srgbClr val="009900"/>
                </a:solidFill>
                <a:latin typeface="微软雅黑" panose="020B0503020204020204" pitchFamily="34" charset="-122"/>
                <a:ea typeface="微软雅黑" panose="020B0503020204020204" pitchFamily="34" charset="-122"/>
              </a:rPr>
              <a:t>[X]</a:t>
            </a:r>
            <a:r>
              <a:rPr lang="zh-CN" altLang="en-US" sz="2400" baseline="-25000" dirty="0">
                <a:solidFill>
                  <a:srgbClr val="009900"/>
                </a:solidFill>
                <a:latin typeface="微软雅黑" panose="020B0503020204020204" pitchFamily="34" charset="-122"/>
                <a:ea typeface="微软雅黑" panose="020B0503020204020204" pitchFamily="34" charset="-122"/>
              </a:rPr>
              <a:t>补</a:t>
            </a:r>
            <a:r>
              <a:rPr lang="en-US" altLang="zh-CN" sz="2400" dirty="0">
                <a:solidFill>
                  <a:srgbClr val="009900"/>
                </a:solidFill>
                <a:latin typeface="微软雅黑" panose="020B0503020204020204" pitchFamily="34" charset="-122"/>
                <a:ea typeface="微软雅黑" panose="020B0503020204020204" pitchFamily="34" charset="-122"/>
              </a:rPr>
              <a:t>= 2</a:t>
            </a:r>
            <a:r>
              <a:rPr lang="en-US" altLang="zh-CN" sz="2400" baseline="30000" dirty="0">
                <a:solidFill>
                  <a:srgbClr val="009900"/>
                </a:solidFill>
                <a:latin typeface="微软雅黑" panose="020B0503020204020204" pitchFamily="34" charset="-122"/>
                <a:ea typeface="微软雅黑" panose="020B0503020204020204" pitchFamily="34" charset="-122"/>
              </a:rPr>
              <a:t>n</a:t>
            </a:r>
            <a:r>
              <a:rPr lang="en-US" altLang="zh-CN" sz="2400" dirty="0">
                <a:solidFill>
                  <a:srgbClr val="009900"/>
                </a:solidFill>
                <a:latin typeface="微软雅黑" panose="020B0503020204020204" pitchFamily="34" charset="-122"/>
                <a:ea typeface="微软雅黑" panose="020B0503020204020204" pitchFamily="34" charset="-122"/>
              </a:rPr>
              <a:t>+ X     </a:t>
            </a:r>
            <a:r>
              <a:rPr lang="zh-CN" altLang="en-US" sz="2400" dirty="0">
                <a:solidFill>
                  <a:srgbClr val="009900"/>
                </a:solidFill>
                <a:latin typeface="微软雅黑" panose="020B0503020204020204" pitchFamily="34" charset="-122"/>
                <a:ea typeface="微软雅黑" panose="020B0503020204020204" pitchFamily="34" charset="-122"/>
              </a:rPr>
              <a:t>（</a:t>
            </a:r>
            <a:r>
              <a:rPr lang="en-US" altLang="zh-CN" sz="2400" dirty="0">
                <a:solidFill>
                  <a:srgbClr val="009900"/>
                </a:solidFill>
                <a:latin typeface="微软雅黑" panose="020B0503020204020204" pitchFamily="34" charset="-122"/>
                <a:ea typeface="微软雅黑" panose="020B0503020204020204" pitchFamily="34" charset="-122"/>
              </a:rPr>
              <a:t>-</a:t>
            </a:r>
            <a:r>
              <a:rPr lang="en-US" altLang="zh-CN" sz="2400" dirty="0" smtClean="0">
                <a:solidFill>
                  <a:srgbClr val="009900"/>
                </a:solidFill>
                <a:latin typeface="微软雅黑" panose="020B0503020204020204" pitchFamily="34" charset="-122"/>
                <a:ea typeface="微软雅黑" panose="020B0503020204020204" pitchFamily="34" charset="-122"/>
              </a:rPr>
              <a:t>2</a:t>
            </a:r>
            <a:r>
              <a:rPr lang="en-US" altLang="zh-CN" sz="2400" baseline="30000" dirty="0" smtClean="0">
                <a:solidFill>
                  <a:srgbClr val="009900"/>
                </a:solidFill>
                <a:latin typeface="微软雅黑" panose="020B0503020204020204" pitchFamily="34" charset="-122"/>
                <a:ea typeface="微软雅黑" panose="020B0503020204020204" pitchFamily="34" charset="-122"/>
              </a:rPr>
              <a:t>n-1</a:t>
            </a:r>
            <a:r>
              <a:rPr lang="en-US" altLang="zh-CN" sz="2400" dirty="0" smtClean="0">
                <a:solidFill>
                  <a:srgbClr val="0099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dirty="0">
                <a:solidFill>
                  <a:srgbClr val="009900"/>
                </a:solidFill>
                <a:latin typeface="微软雅黑" panose="020B0503020204020204" pitchFamily="34" charset="-122"/>
                <a:ea typeface="微软雅黑" panose="020B0503020204020204" pitchFamily="34" charset="-122"/>
              </a:rPr>
              <a:t>X</a:t>
            </a:r>
            <a:r>
              <a:rPr lang="zh-CN" altLang="en-US" sz="2400" dirty="0">
                <a:solidFill>
                  <a:srgbClr val="009900"/>
                </a:solidFill>
                <a:latin typeface="微软雅黑" panose="020B0503020204020204" pitchFamily="34" charset="-122"/>
                <a:ea typeface="微软雅黑" panose="020B0503020204020204" pitchFamily="34" charset="-122"/>
              </a:rPr>
              <a:t>＜ </a:t>
            </a:r>
            <a:r>
              <a:rPr lang="en-US" altLang="zh-CN" sz="2400" dirty="0" smtClean="0">
                <a:solidFill>
                  <a:srgbClr val="009900"/>
                </a:solidFill>
                <a:latin typeface="微软雅黑" panose="020B0503020204020204" pitchFamily="34" charset="-122"/>
                <a:ea typeface="微软雅黑" panose="020B0503020204020204" pitchFamily="34" charset="-122"/>
              </a:rPr>
              <a:t>2</a:t>
            </a:r>
            <a:r>
              <a:rPr lang="en-US" altLang="zh-CN" sz="2400" baseline="30000" dirty="0" smtClean="0">
                <a:solidFill>
                  <a:srgbClr val="009900"/>
                </a:solidFill>
                <a:latin typeface="微软雅黑" panose="020B0503020204020204" pitchFamily="34" charset="-122"/>
                <a:ea typeface="微软雅黑" panose="020B0503020204020204" pitchFamily="34" charset="-122"/>
              </a:rPr>
              <a:t>n-1</a:t>
            </a:r>
            <a:r>
              <a:rPr lang="en-US" altLang="zh-CN" sz="2400" dirty="0" smtClean="0">
                <a:solidFill>
                  <a:srgbClr val="009900"/>
                </a:solidFill>
                <a:latin typeface="微软雅黑" panose="020B0503020204020204" pitchFamily="34" charset="-122"/>
                <a:ea typeface="微软雅黑" panose="020B0503020204020204" pitchFamily="34" charset="-122"/>
              </a:rPr>
              <a:t> </a:t>
            </a:r>
            <a:r>
              <a:rPr lang="zh-CN" altLang="en-US" sz="2400" dirty="0">
                <a:solidFill>
                  <a:srgbClr val="009900"/>
                </a:solidFill>
                <a:latin typeface="微软雅黑" panose="020B0503020204020204" pitchFamily="34" charset="-122"/>
                <a:ea typeface="微软雅黑" panose="020B0503020204020204" pitchFamily="34" charset="-122"/>
              </a:rPr>
              <a:t>，</a:t>
            </a:r>
            <a:r>
              <a:rPr lang="en-US" altLang="zh-CN" sz="2400" dirty="0">
                <a:solidFill>
                  <a:srgbClr val="009900"/>
                </a:solidFill>
                <a:latin typeface="微软雅黑" panose="020B0503020204020204" pitchFamily="34" charset="-122"/>
                <a:ea typeface="微软雅黑" panose="020B0503020204020204" pitchFamily="34" charset="-122"/>
              </a:rPr>
              <a:t>mod 2</a:t>
            </a:r>
            <a:r>
              <a:rPr lang="en-US" altLang="zh-CN" sz="2400" baseline="30000" dirty="0">
                <a:solidFill>
                  <a:srgbClr val="009900"/>
                </a:solidFill>
                <a:latin typeface="微软雅黑" panose="020B0503020204020204" pitchFamily="34" charset="-122"/>
                <a:ea typeface="微软雅黑" panose="020B0503020204020204" pitchFamily="34" charset="-122"/>
              </a:rPr>
              <a:t>n</a:t>
            </a:r>
            <a:r>
              <a:rPr lang="zh-CN" altLang="en-US" sz="2400" dirty="0">
                <a:solidFill>
                  <a:srgbClr val="009900"/>
                </a:solidFill>
                <a:latin typeface="微软雅黑" panose="020B0503020204020204" pitchFamily="34" charset="-122"/>
                <a:ea typeface="微软雅黑" panose="020B0503020204020204" pitchFamily="34" charset="-122"/>
              </a:rPr>
              <a:t>）</a:t>
            </a:r>
          </a:p>
          <a:p>
            <a:pPr>
              <a:spcBef>
                <a:spcPct val="25000"/>
              </a:spcBef>
            </a:pPr>
            <a:r>
              <a:rPr lang="zh-CN" altLang="en-US" sz="2400" dirty="0">
                <a:solidFill>
                  <a:srgbClr val="009900"/>
                </a:solidFill>
                <a:latin typeface="微软雅黑" panose="020B0503020204020204" pitchFamily="34" charset="-122"/>
                <a:ea typeface="微软雅黑" panose="020B0503020204020204" pitchFamily="34" charset="-122"/>
              </a:rPr>
              <a:t>② 定点小数：</a:t>
            </a:r>
            <a:r>
              <a:rPr lang="en-US" altLang="zh-CN" sz="2400" dirty="0">
                <a:solidFill>
                  <a:srgbClr val="009900"/>
                </a:solidFill>
                <a:latin typeface="微软雅黑" panose="020B0503020204020204" pitchFamily="34" charset="-122"/>
                <a:ea typeface="微软雅黑" panose="020B0503020204020204" pitchFamily="34" charset="-122"/>
              </a:rPr>
              <a:t>[X]</a:t>
            </a:r>
            <a:r>
              <a:rPr lang="zh-CN" altLang="en-US" sz="2400" baseline="-25000" dirty="0">
                <a:solidFill>
                  <a:srgbClr val="009900"/>
                </a:solidFill>
                <a:latin typeface="微软雅黑" panose="020B0503020204020204" pitchFamily="34" charset="-122"/>
                <a:ea typeface="微软雅黑" panose="020B0503020204020204" pitchFamily="34" charset="-122"/>
              </a:rPr>
              <a:t>补</a:t>
            </a:r>
            <a:r>
              <a:rPr lang="en-US" altLang="zh-CN" sz="2400" dirty="0">
                <a:solidFill>
                  <a:srgbClr val="009900"/>
                </a:solidFill>
                <a:latin typeface="微软雅黑" panose="020B0503020204020204" pitchFamily="34" charset="-122"/>
                <a:ea typeface="微软雅黑" panose="020B0503020204020204" pitchFamily="34" charset="-122"/>
              </a:rPr>
              <a:t>= 2 + X      </a:t>
            </a:r>
            <a:r>
              <a:rPr lang="zh-CN" altLang="en-US" sz="2400" dirty="0">
                <a:solidFill>
                  <a:srgbClr val="009900"/>
                </a:solidFill>
                <a:latin typeface="微软雅黑" panose="020B0503020204020204" pitchFamily="34" charset="-122"/>
                <a:ea typeface="微软雅黑" panose="020B0503020204020204" pitchFamily="34" charset="-122"/>
              </a:rPr>
              <a:t>（</a:t>
            </a:r>
            <a:r>
              <a:rPr lang="en-US" altLang="zh-CN" sz="2400" dirty="0">
                <a:solidFill>
                  <a:srgbClr val="009900"/>
                </a:solidFill>
                <a:latin typeface="微软雅黑" panose="020B0503020204020204" pitchFamily="34" charset="-122"/>
                <a:ea typeface="微软雅黑" panose="020B0503020204020204" pitchFamily="34" charset="-122"/>
              </a:rPr>
              <a:t>-1≤X</a:t>
            </a:r>
            <a:r>
              <a:rPr lang="zh-CN" altLang="en-US" sz="2400" dirty="0">
                <a:solidFill>
                  <a:srgbClr val="009900"/>
                </a:solidFill>
                <a:latin typeface="微软雅黑" panose="020B0503020204020204" pitchFamily="34" charset="-122"/>
                <a:ea typeface="微软雅黑" panose="020B0503020204020204" pitchFamily="34" charset="-122"/>
              </a:rPr>
              <a:t>＜</a:t>
            </a:r>
            <a:r>
              <a:rPr lang="en-US" altLang="zh-CN" sz="2400" dirty="0">
                <a:solidFill>
                  <a:srgbClr val="009900"/>
                </a:solidFill>
                <a:latin typeface="微软雅黑" panose="020B0503020204020204" pitchFamily="34" charset="-122"/>
                <a:ea typeface="微软雅黑" panose="020B0503020204020204" pitchFamily="34" charset="-122"/>
              </a:rPr>
              <a:t>1</a:t>
            </a:r>
            <a:r>
              <a:rPr lang="zh-CN" altLang="en-US" sz="2400" dirty="0">
                <a:solidFill>
                  <a:srgbClr val="009900"/>
                </a:solidFill>
                <a:latin typeface="微软雅黑" panose="020B0503020204020204" pitchFamily="34" charset="-122"/>
                <a:ea typeface="微软雅黑" panose="020B0503020204020204" pitchFamily="34" charset="-122"/>
              </a:rPr>
              <a:t>，</a:t>
            </a:r>
            <a:r>
              <a:rPr lang="en-US" altLang="zh-CN" sz="2400" dirty="0">
                <a:solidFill>
                  <a:srgbClr val="009900"/>
                </a:solidFill>
                <a:latin typeface="微软雅黑" panose="020B0503020204020204" pitchFamily="34" charset="-122"/>
                <a:ea typeface="微软雅黑" panose="020B0503020204020204" pitchFamily="34" charset="-122"/>
              </a:rPr>
              <a:t>mod 2</a:t>
            </a:r>
            <a:r>
              <a:rPr lang="zh-CN" altLang="en-US" sz="2400" dirty="0">
                <a:solidFill>
                  <a:srgbClr val="009900"/>
                </a:solidFill>
                <a:latin typeface="微软雅黑" panose="020B0503020204020204" pitchFamily="34" charset="-122"/>
                <a:ea typeface="微软雅黑" panose="020B0503020204020204" pitchFamily="34" charset="-122"/>
              </a:rPr>
              <a:t>）</a:t>
            </a:r>
          </a:p>
        </p:txBody>
      </p:sp>
      <p:sp>
        <p:nvSpPr>
          <p:cNvPr id="11" name="Rectangle 126"/>
          <p:cNvSpPr>
            <a:spLocks noChangeArrowheads="1"/>
          </p:cNvSpPr>
          <p:nvPr/>
        </p:nvSpPr>
        <p:spPr bwMode="auto">
          <a:xfrm>
            <a:off x="892591" y="4372357"/>
            <a:ext cx="7968890" cy="83099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000" b="0" dirty="0">
                <a:solidFill>
                  <a:srgbClr val="FF0000"/>
                </a:solidFill>
                <a:latin typeface="微软雅黑" panose="020B0503020204020204" pitchFamily="34" charset="-122"/>
                <a:ea typeface="微软雅黑" panose="020B0503020204020204" pitchFamily="34" charset="-122"/>
              </a:rPr>
              <a:t> </a:t>
            </a:r>
            <a:r>
              <a:rPr kumimoji="1" lang="zh-CN" altLang="en-US" sz="2400" dirty="0" smtClean="0">
                <a:solidFill>
                  <a:srgbClr val="FF0000"/>
                </a:solidFill>
                <a:latin typeface="微软雅黑" panose="020B0503020204020204" pitchFamily="34" charset="-122"/>
                <a:ea typeface="微软雅黑" panose="020B0503020204020204" pitchFamily="34" charset="-122"/>
              </a:rPr>
              <a:t>重要</a:t>
            </a:r>
            <a:r>
              <a:rPr kumimoji="1" lang="zh-CN" altLang="en-US" sz="2400" dirty="0">
                <a:solidFill>
                  <a:srgbClr val="FF0000"/>
                </a:solidFill>
                <a:latin typeface="微软雅黑" panose="020B0503020204020204" pitchFamily="34" charset="-122"/>
                <a:ea typeface="微软雅黑" panose="020B0503020204020204" pitchFamily="34" charset="-122"/>
              </a:rPr>
              <a:t>结论</a:t>
            </a:r>
            <a:r>
              <a:rPr kumimoji="1" lang="zh-CN" altLang="en-US" sz="2400" dirty="0" smtClean="0">
                <a:solidFill>
                  <a:srgbClr val="FF0000"/>
                </a:solidFill>
                <a:latin typeface="微软雅黑" panose="020B0503020204020204" pitchFamily="34" charset="-122"/>
                <a:ea typeface="微软雅黑" panose="020B0503020204020204" pitchFamily="34" charset="-122"/>
              </a:rPr>
              <a:t>：</a:t>
            </a:r>
            <a:r>
              <a:rPr kumimoji="1" lang="zh-CN" altLang="en-US" sz="2400" dirty="0" smtClean="0">
                <a:solidFill>
                  <a:srgbClr val="009900"/>
                </a:solidFill>
                <a:latin typeface="微软雅黑" panose="020B0503020204020204" pitchFamily="34" charset="-122"/>
                <a:ea typeface="微软雅黑" panose="020B0503020204020204" pitchFamily="34" charset="-122"/>
              </a:rPr>
              <a:t>正数的补码是它本身；负数的补码等于模与该负数绝对值之差。</a:t>
            </a:r>
            <a:endParaRPr kumimoji="1" lang="zh-CN" altLang="en-US" sz="2400" dirty="0">
              <a:solidFill>
                <a:srgbClr val="0099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58418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数制和编码</a:t>
            </a:r>
          </a:p>
        </p:txBody>
      </p:sp>
      <p:sp>
        <p:nvSpPr>
          <p:cNvPr id="3" name="内容占位符 2"/>
          <p:cNvSpPr>
            <a:spLocks noGrp="1"/>
          </p:cNvSpPr>
          <p:nvPr>
            <p:ph idx="1"/>
          </p:nvPr>
        </p:nvSpPr>
        <p:spPr/>
        <p:txBody>
          <a:bodyPr/>
          <a:lstStyle/>
          <a:p>
            <a:pPr marL="0" indent="0">
              <a:buNone/>
            </a:pPr>
            <a:r>
              <a:rPr lang="en-US" altLang="zh-CN" dirty="0" smtClean="0"/>
              <a:t>2.1.4 </a:t>
            </a:r>
            <a:r>
              <a:rPr lang="zh-CN" altLang="en-US" dirty="0" smtClean="0"/>
              <a:t>定点数的编码表示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10" name="矩形 9"/>
          <p:cNvSpPr/>
          <p:nvPr/>
        </p:nvSpPr>
        <p:spPr>
          <a:xfrm>
            <a:off x="457200" y="1643896"/>
            <a:ext cx="7931224" cy="484107"/>
          </a:xfrm>
          <a:prstGeom prst="rect">
            <a:avLst/>
          </a:prstGeom>
        </p:spPr>
        <p:txBody>
          <a:bodyPr wrap="square">
            <a:spAutoFit/>
          </a:bodyPr>
          <a:lstStyle/>
          <a:p>
            <a:pPr lvl="0" eaLnBrk="0" hangingPunct="0">
              <a:lnSpc>
                <a:spcPct val="115000"/>
              </a:lnSpc>
              <a:spcBef>
                <a:spcPct val="20000"/>
              </a:spcBef>
              <a:defRPr/>
            </a:pPr>
            <a:r>
              <a:rPr lang="en-US" altLang="zh-CN" sz="2400" b="1" kern="0" dirty="0" smtClean="0">
                <a:solidFill>
                  <a:srgbClr val="FF0000"/>
                </a:solidFill>
                <a:latin typeface="微软雅黑" panose="020B0503020204020204" pitchFamily="34" charset="-122"/>
                <a:ea typeface="微软雅黑" panose="020B0503020204020204" pitchFamily="34" charset="-122"/>
              </a:rPr>
              <a:t>2</a:t>
            </a:r>
            <a:r>
              <a:rPr lang="zh-CN" altLang="en-US" sz="2400" b="1" kern="0" dirty="0" smtClean="0">
                <a:solidFill>
                  <a:srgbClr val="FF0000"/>
                </a:solidFill>
                <a:latin typeface="微软雅黑" panose="020B0503020204020204" pitchFamily="34" charset="-122"/>
                <a:ea typeface="微软雅黑" panose="020B0503020204020204" pitchFamily="34" charset="-122"/>
              </a:rPr>
              <a:t>）补码表示法</a:t>
            </a:r>
            <a:endParaRPr lang="en-US" altLang="zh-CN" sz="2400" b="1" kern="0" dirty="0" smtClean="0">
              <a:solidFill>
                <a:srgbClr val="FF0000"/>
              </a:solidFill>
              <a:latin typeface="微软雅黑" panose="020B0503020204020204" pitchFamily="34" charset="-122"/>
              <a:ea typeface="微软雅黑" panose="020B0503020204020204" pitchFamily="34" charset="-122"/>
            </a:endParaRPr>
          </a:p>
        </p:txBody>
      </p:sp>
      <p:sp>
        <p:nvSpPr>
          <p:cNvPr id="12" name="Text Box 101"/>
          <p:cNvSpPr txBox="1">
            <a:spLocks noChangeArrowheads="1"/>
          </p:cNvSpPr>
          <p:nvPr/>
        </p:nvSpPr>
        <p:spPr bwMode="auto">
          <a:xfrm>
            <a:off x="759903" y="2212122"/>
            <a:ext cx="6844754"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000" b="1" dirty="0">
                <a:latin typeface="微软雅黑" panose="020B0503020204020204" pitchFamily="34" charset="-122"/>
                <a:ea typeface="微软雅黑" panose="020B0503020204020204" pitchFamily="34" charset="-122"/>
              </a:rPr>
              <a:t>特殊数的补码（</a:t>
            </a:r>
            <a:r>
              <a:rPr lang="zh-CN" altLang="en-US" sz="2000" b="1" dirty="0" smtClean="0">
                <a:latin typeface="微软雅黑" panose="020B0503020204020204" pitchFamily="34" charset="-122"/>
                <a:ea typeface="微软雅黑" panose="020B0503020204020204" pitchFamily="34" charset="-122"/>
              </a:rPr>
              <a:t>假定补码有</a:t>
            </a:r>
            <a:r>
              <a:rPr lang="en-US" altLang="zh-CN" sz="2000" b="1" dirty="0">
                <a:latin typeface="微软雅黑" panose="020B0503020204020204" pitchFamily="34" charset="-122"/>
                <a:ea typeface="微软雅黑" panose="020B0503020204020204" pitchFamily="34" charset="-122"/>
              </a:rPr>
              <a:t>n</a:t>
            </a:r>
            <a:r>
              <a:rPr lang="zh-CN" altLang="en-US" sz="2000" b="1" dirty="0">
                <a:latin typeface="微软雅黑" panose="020B0503020204020204" pitchFamily="34" charset="-122"/>
                <a:ea typeface="微软雅黑" panose="020B0503020204020204" pitchFamily="34" charset="-122"/>
              </a:rPr>
              <a:t>位</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solidFill>
                <a:srgbClr val="009900"/>
              </a:solidFill>
              <a:latin typeface="微软雅黑" panose="020B0503020204020204" pitchFamily="34" charset="-122"/>
              <a:ea typeface="微软雅黑" panose="020B0503020204020204" pitchFamily="34" charset="-122"/>
            </a:endParaRPr>
          </a:p>
          <a:p>
            <a:pPr>
              <a:spcBef>
                <a:spcPct val="25000"/>
              </a:spcBef>
            </a:pPr>
            <a:r>
              <a:rPr lang="zh-CN" altLang="en-US" sz="2000" b="1" dirty="0" smtClean="0">
                <a:solidFill>
                  <a:srgbClr val="009900"/>
                </a:solidFill>
                <a:latin typeface="微软雅黑" panose="020B0503020204020204" pitchFamily="34" charset="-122"/>
                <a:ea typeface="微软雅黑" panose="020B0503020204020204" pitchFamily="34" charset="-122"/>
              </a:rPr>
              <a:t>① </a:t>
            </a:r>
            <a:r>
              <a:rPr lang="en-US" altLang="zh-CN" sz="2000" b="1" dirty="0" smtClean="0">
                <a:solidFill>
                  <a:srgbClr val="009900"/>
                </a:solidFill>
                <a:latin typeface="微软雅黑" panose="020B0503020204020204" pitchFamily="34" charset="-122"/>
                <a:ea typeface="微软雅黑" panose="020B0503020204020204" pitchFamily="34" charset="-122"/>
              </a:rPr>
              <a:t>[-2</a:t>
            </a:r>
            <a:r>
              <a:rPr lang="en-US" altLang="zh-CN" sz="2000" b="1" baseline="30000" dirty="0" smtClean="0">
                <a:solidFill>
                  <a:srgbClr val="009900"/>
                </a:solidFill>
                <a:latin typeface="微软雅黑" panose="020B0503020204020204" pitchFamily="34" charset="-122"/>
                <a:ea typeface="微软雅黑" panose="020B0503020204020204" pitchFamily="34" charset="-122"/>
              </a:rPr>
              <a:t>n-1</a:t>
            </a:r>
            <a:r>
              <a:rPr lang="en-US" altLang="zh-CN" sz="2000" b="1" dirty="0" smtClean="0">
                <a:solidFill>
                  <a:srgbClr val="009900"/>
                </a:solidFill>
                <a:latin typeface="微软雅黑" panose="020B0503020204020204" pitchFamily="34" charset="-122"/>
                <a:ea typeface="微软雅黑" panose="020B0503020204020204" pitchFamily="34" charset="-122"/>
              </a:rPr>
              <a:t>]</a:t>
            </a:r>
            <a:r>
              <a:rPr lang="zh-CN" altLang="en-US" sz="2000" b="1" baseline="-25000" dirty="0" smtClean="0">
                <a:solidFill>
                  <a:srgbClr val="009900"/>
                </a:solidFill>
                <a:latin typeface="微软雅黑" panose="020B0503020204020204" pitchFamily="34" charset="-122"/>
                <a:ea typeface="微软雅黑" panose="020B0503020204020204" pitchFamily="34" charset="-122"/>
              </a:rPr>
              <a:t>补</a:t>
            </a:r>
            <a:r>
              <a:rPr lang="en-US" altLang="zh-CN" sz="2000" b="1" dirty="0" smtClean="0">
                <a:solidFill>
                  <a:srgbClr val="009900"/>
                </a:solidFill>
                <a:latin typeface="微软雅黑" panose="020B0503020204020204" pitchFamily="34" charset="-122"/>
                <a:ea typeface="微软雅黑" panose="020B0503020204020204" pitchFamily="34" charset="-122"/>
              </a:rPr>
              <a:t>= 2</a:t>
            </a:r>
            <a:r>
              <a:rPr lang="en-US" altLang="zh-CN" sz="2000" b="1" baseline="30000" dirty="0" smtClean="0">
                <a:solidFill>
                  <a:srgbClr val="009900"/>
                </a:solidFill>
                <a:latin typeface="微软雅黑" panose="020B0503020204020204" pitchFamily="34" charset="-122"/>
                <a:ea typeface="微软雅黑" panose="020B0503020204020204" pitchFamily="34" charset="-122"/>
              </a:rPr>
              <a:t>n</a:t>
            </a:r>
            <a:r>
              <a:rPr lang="en-US" altLang="zh-CN" sz="2000" b="1" dirty="0" smtClean="0">
                <a:solidFill>
                  <a:srgbClr val="009900"/>
                </a:solidFill>
                <a:latin typeface="微软雅黑" panose="020B0503020204020204" pitchFamily="34" charset="-122"/>
                <a:ea typeface="微软雅黑" panose="020B0503020204020204" pitchFamily="34" charset="-122"/>
              </a:rPr>
              <a:t>-2</a:t>
            </a:r>
            <a:r>
              <a:rPr lang="en-US" altLang="zh-CN" sz="2000" b="1" baseline="30000" dirty="0" smtClean="0">
                <a:solidFill>
                  <a:srgbClr val="009900"/>
                </a:solidFill>
                <a:latin typeface="微软雅黑" panose="020B0503020204020204" pitchFamily="34" charset="-122"/>
                <a:ea typeface="微软雅黑" panose="020B0503020204020204" pitchFamily="34" charset="-122"/>
              </a:rPr>
              <a:t>n-1 </a:t>
            </a:r>
            <a:r>
              <a:rPr lang="en-US" altLang="zh-CN" sz="2000" b="1" dirty="0" smtClean="0">
                <a:solidFill>
                  <a:srgbClr val="009900"/>
                </a:solidFill>
                <a:latin typeface="微软雅黑" panose="020B0503020204020204" pitchFamily="34" charset="-122"/>
                <a:ea typeface="微软雅黑" panose="020B0503020204020204" pitchFamily="34" charset="-122"/>
              </a:rPr>
              <a:t>= 10…0</a:t>
            </a:r>
            <a:r>
              <a:rPr lang="zh-CN" altLang="en-US" sz="2000" b="1" dirty="0" smtClean="0">
                <a:solidFill>
                  <a:srgbClr val="009900"/>
                </a:solidFill>
                <a:latin typeface="微软雅黑" panose="020B0503020204020204" pitchFamily="34" charset="-122"/>
                <a:ea typeface="微软雅黑" panose="020B0503020204020204" pitchFamily="34" charset="-122"/>
              </a:rPr>
              <a:t>（</a:t>
            </a:r>
            <a:r>
              <a:rPr lang="en-US" altLang="zh-CN" sz="2000" b="1" dirty="0" smtClean="0">
                <a:solidFill>
                  <a:srgbClr val="009900"/>
                </a:solidFill>
                <a:latin typeface="微软雅黑" panose="020B0503020204020204" pitchFamily="34" charset="-122"/>
                <a:ea typeface="微软雅黑" panose="020B0503020204020204" pitchFamily="34" charset="-122"/>
              </a:rPr>
              <a:t>n-1</a:t>
            </a:r>
            <a:r>
              <a:rPr lang="zh-CN" altLang="en-US" sz="2000" b="1" dirty="0" smtClean="0">
                <a:solidFill>
                  <a:srgbClr val="009900"/>
                </a:solidFill>
                <a:latin typeface="微软雅黑" panose="020B0503020204020204" pitchFamily="34" charset="-122"/>
                <a:ea typeface="微软雅黑" panose="020B0503020204020204" pitchFamily="34" charset="-122"/>
              </a:rPr>
              <a:t>个</a:t>
            </a:r>
            <a:r>
              <a:rPr lang="en-US" altLang="zh-CN" sz="2000" b="1" dirty="0" smtClean="0">
                <a:solidFill>
                  <a:srgbClr val="009900"/>
                </a:solidFill>
                <a:latin typeface="微软雅黑" panose="020B0503020204020204" pitchFamily="34" charset="-122"/>
                <a:ea typeface="微软雅黑" panose="020B0503020204020204" pitchFamily="34" charset="-122"/>
              </a:rPr>
              <a:t>0</a:t>
            </a:r>
            <a:r>
              <a:rPr lang="zh-CN" altLang="en-US" sz="2000" b="1" dirty="0" smtClean="0">
                <a:solidFill>
                  <a:srgbClr val="009900"/>
                </a:solidFill>
                <a:latin typeface="微软雅黑" panose="020B0503020204020204" pitchFamily="34" charset="-122"/>
                <a:ea typeface="微软雅黑" panose="020B0503020204020204" pitchFamily="34" charset="-122"/>
              </a:rPr>
              <a:t>） （</a:t>
            </a:r>
            <a:r>
              <a:rPr lang="en-US" altLang="zh-CN" sz="2000" b="1" dirty="0" smtClean="0">
                <a:solidFill>
                  <a:srgbClr val="009900"/>
                </a:solidFill>
                <a:latin typeface="微软雅黑" panose="020B0503020204020204" pitchFamily="34" charset="-122"/>
                <a:ea typeface="微软雅黑" panose="020B0503020204020204" pitchFamily="34" charset="-122"/>
              </a:rPr>
              <a:t>mod 2</a:t>
            </a:r>
            <a:r>
              <a:rPr lang="en-US" altLang="zh-CN" sz="2000" b="1" baseline="30000" dirty="0" smtClean="0">
                <a:solidFill>
                  <a:srgbClr val="009900"/>
                </a:solidFill>
                <a:latin typeface="微软雅黑" panose="020B0503020204020204" pitchFamily="34" charset="-122"/>
                <a:ea typeface="微软雅黑" panose="020B0503020204020204" pitchFamily="34" charset="-122"/>
              </a:rPr>
              <a:t>n</a:t>
            </a:r>
            <a:r>
              <a:rPr lang="zh-CN" altLang="en-US" sz="2000" b="1" dirty="0" smtClean="0">
                <a:solidFill>
                  <a:srgbClr val="009900"/>
                </a:solidFill>
                <a:latin typeface="微软雅黑" panose="020B0503020204020204" pitchFamily="34" charset="-122"/>
                <a:ea typeface="微软雅黑" panose="020B0503020204020204" pitchFamily="34" charset="-122"/>
              </a:rPr>
              <a:t>）</a:t>
            </a:r>
            <a:endParaRPr lang="zh-CN" altLang="en-US" sz="2000" b="1" dirty="0">
              <a:solidFill>
                <a:srgbClr val="009900"/>
              </a:solidFill>
              <a:latin typeface="微软雅黑" panose="020B0503020204020204" pitchFamily="34" charset="-122"/>
              <a:ea typeface="微软雅黑" panose="020B0503020204020204" pitchFamily="34" charset="-122"/>
            </a:endParaRPr>
          </a:p>
        </p:txBody>
      </p:sp>
      <p:sp>
        <p:nvSpPr>
          <p:cNvPr id="13" name="Text Box 102"/>
          <p:cNvSpPr txBox="1">
            <a:spLocks noChangeArrowheads="1"/>
          </p:cNvSpPr>
          <p:nvPr/>
        </p:nvSpPr>
        <p:spPr bwMode="auto">
          <a:xfrm>
            <a:off x="752401" y="3068960"/>
            <a:ext cx="65559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5000"/>
              </a:spcBef>
            </a:pPr>
            <a:r>
              <a:rPr lang="zh-CN" altLang="en-US" sz="2000" b="1" dirty="0">
                <a:solidFill>
                  <a:srgbClr val="009900"/>
                </a:solidFill>
                <a:latin typeface="微软雅黑" panose="020B0503020204020204" pitchFamily="34" charset="-122"/>
                <a:ea typeface="微软雅黑" panose="020B0503020204020204" pitchFamily="34" charset="-122"/>
              </a:rPr>
              <a:t>② </a:t>
            </a:r>
            <a:r>
              <a:rPr lang="en-US" altLang="zh-CN" sz="2000" b="1" dirty="0">
                <a:solidFill>
                  <a:srgbClr val="009900"/>
                </a:solidFill>
                <a:latin typeface="微软雅黑" panose="020B0503020204020204" pitchFamily="34" charset="-122"/>
                <a:ea typeface="微软雅黑" panose="020B0503020204020204" pitchFamily="34" charset="-122"/>
              </a:rPr>
              <a:t>[-1]</a:t>
            </a:r>
            <a:r>
              <a:rPr lang="zh-CN" altLang="en-US" sz="2000" b="1" baseline="-25000" dirty="0">
                <a:solidFill>
                  <a:srgbClr val="009900"/>
                </a:solidFill>
                <a:latin typeface="微软雅黑" panose="020B0503020204020204" pitchFamily="34" charset="-122"/>
                <a:ea typeface="微软雅黑" panose="020B0503020204020204" pitchFamily="34" charset="-122"/>
              </a:rPr>
              <a:t>补</a:t>
            </a:r>
            <a:r>
              <a:rPr lang="en-US" altLang="zh-CN" sz="2000" b="1" dirty="0">
                <a:solidFill>
                  <a:srgbClr val="009900"/>
                </a:solidFill>
                <a:latin typeface="微软雅黑" panose="020B0503020204020204" pitchFamily="34" charset="-122"/>
                <a:ea typeface="微软雅黑" panose="020B0503020204020204" pitchFamily="34" charset="-122"/>
              </a:rPr>
              <a:t>= 2</a:t>
            </a:r>
            <a:r>
              <a:rPr lang="en-US" altLang="zh-CN" sz="2000" b="1" baseline="30000" dirty="0">
                <a:solidFill>
                  <a:srgbClr val="009900"/>
                </a:solidFill>
                <a:latin typeface="微软雅黑" panose="020B0503020204020204" pitchFamily="34" charset="-122"/>
                <a:ea typeface="微软雅黑" panose="020B0503020204020204" pitchFamily="34" charset="-122"/>
              </a:rPr>
              <a:t>n</a:t>
            </a:r>
            <a:r>
              <a:rPr lang="en-US" altLang="zh-CN" sz="2000" b="1" dirty="0">
                <a:solidFill>
                  <a:srgbClr val="009900"/>
                </a:solidFill>
                <a:latin typeface="微软雅黑" panose="020B0503020204020204" pitchFamily="34" charset="-122"/>
                <a:ea typeface="微软雅黑" panose="020B0503020204020204" pitchFamily="34" charset="-122"/>
              </a:rPr>
              <a:t>-0…01 = 11…1</a:t>
            </a:r>
            <a:r>
              <a:rPr lang="zh-CN" altLang="en-US" sz="2000" b="1" dirty="0">
                <a:solidFill>
                  <a:srgbClr val="009900"/>
                </a:solidFill>
                <a:latin typeface="微软雅黑" panose="020B0503020204020204" pitchFamily="34" charset="-122"/>
                <a:ea typeface="微软雅黑" panose="020B0503020204020204" pitchFamily="34" charset="-122"/>
              </a:rPr>
              <a:t>（</a:t>
            </a:r>
            <a:r>
              <a:rPr lang="en-US" altLang="zh-CN" sz="2000" b="1" dirty="0">
                <a:solidFill>
                  <a:srgbClr val="009900"/>
                </a:solidFill>
                <a:latin typeface="微软雅黑" panose="020B0503020204020204" pitchFamily="34" charset="-122"/>
                <a:ea typeface="微软雅黑" panose="020B0503020204020204" pitchFamily="34" charset="-122"/>
              </a:rPr>
              <a:t>n</a:t>
            </a:r>
            <a:r>
              <a:rPr lang="zh-CN" altLang="en-US" sz="2000" b="1" dirty="0">
                <a:solidFill>
                  <a:srgbClr val="009900"/>
                </a:solidFill>
                <a:latin typeface="微软雅黑" panose="020B0503020204020204" pitchFamily="34" charset="-122"/>
                <a:ea typeface="微软雅黑" panose="020B0503020204020204" pitchFamily="34" charset="-122"/>
              </a:rPr>
              <a:t>个</a:t>
            </a:r>
            <a:r>
              <a:rPr lang="en-US" altLang="zh-CN" sz="2000" b="1" dirty="0">
                <a:solidFill>
                  <a:srgbClr val="009900"/>
                </a:solidFill>
                <a:latin typeface="微软雅黑" panose="020B0503020204020204" pitchFamily="34" charset="-122"/>
                <a:ea typeface="微软雅黑" panose="020B0503020204020204" pitchFamily="34" charset="-122"/>
              </a:rPr>
              <a:t>1</a:t>
            </a:r>
            <a:r>
              <a:rPr lang="zh-CN" altLang="en-US" sz="2000" b="1" dirty="0">
                <a:solidFill>
                  <a:srgbClr val="009900"/>
                </a:solidFill>
                <a:latin typeface="微软雅黑" panose="020B0503020204020204" pitchFamily="34" charset="-122"/>
                <a:ea typeface="微软雅黑" panose="020B0503020204020204" pitchFamily="34" charset="-122"/>
              </a:rPr>
              <a:t>）    （</a:t>
            </a:r>
            <a:r>
              <a:rPr lang="en-US" altLang="zh-CN" sz="2000" b="1" dirty="0">
                <a:solidFill>
                  <a:srgbClr val="009900"/>
                </a:solidFill>
                <a:latin typeface="微软雅黑" panose="020B0503020204020204" pitchFamily="34" charset="-122"/>
                <a:ea typeface="微软雅黑" panose="020B0503020204020204" pitchFamily="34" charset="-122"/>
              </a:rPr>
              <a:t>mod 2</a:t>
            </a:r>
            <a:r>
              <a:rPr lang="en-US" altLang="zh-CN" sz="2000" b="1" baseline="30000" dirty="0">
                <a:solidFill>
                  <a:srgbClr val="009900"/>
                </a:solidFill>
                <a:latin typeface="微软雅黑" panose="020B0503020204020204" pitchFamily="34" charset="-122"/>
                <a:ea typeface="微软雅黑" panose="020B0503020204020204" pitchFamily="34" charset="-122"/>
              </a:rPr>
              <a:t>n</a:t>
            </a:r>
            <a:r>
              <a:rPr lang="zh-CN" altLang="en-US" sz="2000" b="1" dirty="0">
                <a:solidFill>
                  <a:srgbClr val="009900"/>
                </a:solidFill>
                <a:latin typeface="微软雅黑" panose="020B0503020204020204" pitchFamily="34" charset="-122"/>
                <a:ea typeface="微软雅黑" panose="020B0503020204020204" pitchFamily="34" charset="-122"/>
              </a:rPr>
              <a:t>）</a:t>
            </a:r>
          </a:p>
        </p:txBody>
      </p:sp>
      <p:sp>
        <p:nvSpPr>
          <p:cNvPr id="14" name="Text Box 103"/>
          <p:cNvSpPr txBox="1">
            <a:spLocks noChangeArrowheads="1"/>
          </p:cNvSpPr>
          <p:nvPr/>
        </p:nvSpPr>
        <p:spPr bwMode="auto">
          <a:xfrm>
            <a:off x="749226" y="3604954"/>
            <a:ext cx="749518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5000"/>
              </a:spcBef>
            </a:pPr>
            <a:r>
              <a:rPr lang="zh-CN" altLang="en-US" sz="2000" b="1" dirty="0">
                <a:solidFill>
                  <a:srgbClr val="009900"/>
                </a:solidFill>
                <a:latin typeface="微软雅黑" panose="020B0503020204020204" pitchFamily="34" charset="-122"/>
                <a:ea typeface="微软雅黑" panose="020B0503020204020204" pitchFamily="34" charset="-122"/>
              </a:rPr>
              <a:t>③ </a:t>
            </a:r>
            <a:r>
              <a:rPr lang="en-US" altLang="zh-CN" sz="2000" b="1" dirty="0">
                <a:solidFill>
                  <a:srgbClr val="009900"/>
                </a:solidFill>
                <a:latin typeface="微软雅黑" panose="020B0503020204020204" pitchFamily="34" charset="-122"/>
                <a:ea typeface="微软雅黑" panose="020B0503020204020204" pitchFamily="34" charset="-122"/>
              </a:rPr>
              <a:t>[-1.0]</a:t>
            </a:r>
            <a:r>
              <a:rPr lang="zh-CN" altLang="en-US" sz="2000" b="1" baseline="-25000" dirty="0">
                <a:solidFill>
                  <a:srgbClr val="009900"/>
                </a:solidFill>
                <a:latin typeface="微软雅黑" panose="020B0503020204020204" pitchFamily="34" charset="-122"/>
                <a:ea typeface="微软雅黑" panose="020B0503020204020204" pitchFamily="34" charset="-122"/>
              </a:rPr>
              <a:t>补</a:t>
            </a:r>
            <a:r>
              <a:rPr lang="en-US" altLang="zh-CN" sz="2000" b="1" dirty="0">
                <a:solidFill>
                  <a:srgbClr val="009900"/>
                </a:solidFill>
                <a:latin typeface="微软雅黑" panose="020B0503020204020204" pitchFamily="34" charset="-122"/>
                <a:ea typeface="微软雅黑" panose="020B0503020204020204" pitchFamily="34" charset="-122"/>
              </a:rPr>
              <a:t>= 2-1.0</a:t>
            </a:r>
            <a:r>
              <a:rPr lang="zh-CN" altLang="en-US" sz="2000" b="1" dirty="0">
                <a:solidFill>
                  <a:srgbClr val="009900"/>
                </a:solidFill>
                <a:latin typeface="微软雅黑" panose="020B0503020204020204" pitchFamily="34" charset="-122"/>
                <a:ea typeface="微软雅黑" panose="020B0503020204020204" pitchFamily="34" charset="-122"/>
              </a:rPr>
              <a:t> </a:t>
            </a:r>
            <a:r>
              <a:rPr lang="en-US" altLang="zh-CN" sz="2000" b="1" dirty="0">
                <a:solidFill>
                  <a:srgbClr val="009900"/>
                </a:solidFill>
                <a:latin typeface="微软雅黑" panose="020B0503020204020204" pitchFamily="34" charset="-122"/>
                <a:ea typeface="微软雅黑" panose="020B0503020204020204" pitchFamily="34" charset="-122"/>
              </a:rPr>
              <a:t>= 1.00…0</a:t>
            </a:r>
            <a:r>
              <a:rPr lang="zh-CN" altLang="en-US" sz="2000" b="1" dirty="0">
                <a:solidFill>
                  <a:srgbClr val="009900"/>
                </a:solidFill>
                <a:latin typeface="微软雅黑" panose="020B0503020204020204" pitchFamily="34" charset="-122"/>
                <a:ea typeface="微软雅黑" panose="020B0503020204020204" pitchFamily="34" charset="-122"/>
              </a:rPr>
              <a:t>（</a:t>
            </a:r>
            <a:r>
              <a:rPr lang="en-US" altLang="zh-CN" sz="2000" b="1" dirty="0">
                <a:solidFill>
                  <a:srgbClr val="009900"/>
                </a:solidFill>
                <a:latin typeface="微软雅黑" panose="020B0503020204020204" pitchFamily="34" charset="-122"/>
                <a:ea typeface="微软雅黑" panose="020B0503020204020204" pitchFamily="34" charset="-122"/>
              </a:rPr>
              <a:t>n-1</a:t>
            </a:r>
            <a:r>
              <a:rPr lang="zh-CN" altLang="en-US" sz="2000" b="1" dirty="0">
                <a:solidFill>
                  <a:srgbClr val="009900"/>
                </a:solidFill>
                <a:latin typeface="微软雅黑" panose="020B0503020204020204" pitchFamily="34" charset="-122"/>
                <a:ea typeface="微软雅黑" panose="020B0503020204020204" pitchFamily="34" charset="-122"/>
              </a:rPr>
              <a:t>个</a:t>
            </a:r>
            <a:r>
              <a:rPr lang="en-US" altLang="zh-CN" sz="2000" b="1" dirty="0">
                <a:solidFill>
                  <a:srgbClr val="009900"/>
                </a:solidFill>
                <a:latin typeface="微软雅黑" panose="020B0503020204020204" pitchFamily="34" charset="-122"/>
                <a:ea typeface="微软雅黑" panose="020B0503020204020204" pitchFamily="34" charset="-122"/>
              </a:rPr>
              <a:t>0</a:t>
            </a:r>
            <a:r>
              <a:rPr lang="zh-CN" altLang="en-US" sz="2000" b="1" dirty="0">
                <a:solidFill>
                  <a:srgbClr val="009900"/>
                </a:solidFill>
                <a:latin typeface="微软雅黑" panose="020B0503020204020204" pitchFamily="34" charset="-122"/>
                <a:ea typeface="微软雅黑" panose="020B0503020204020204" pitchFamily="34" charset="-122"/>
              </a:rPr>
              <a:t>）  （</a:t>
            </a:r>
            <a:r>
              <a:rPr lang="en-US" altLang="zh-CN" sz="2000" b="1" dirty="0">
                <a:solidFill>
                  <a:srgbClr val="009900"/>
                </a:solidFill>
                <a:latin typeface="微软雅黑" panose="020B0503020204020204" pitchFamily="34" charset="-122"/>
                <a:ea typeface="微软雅黑" panose="020B0503020204020204" pitchFamily="34" charset="-122"/>
              </a:rPr>
              <a:t>mod 2</a:t>
            </a:r>
            <a:r>
              <a:rPr lang="zh-CN" altLang="en-US" sz="2000" b="1" dirty="0">
                <a:solidFill>
                  <a:srgbClr val="009900"/>
                </a:solidFill>
                <a:latin typeface="微软雅黑" panose="020B0503020204020204" pitchFamily="34" charset="-122"/>
                <a:ea typeface="微软雅黑" panose="020B0503020204020204" pitchFamily="34" charset="-122"/>
              </a:rPr>
              <a:t>）</a:t>
            </a:r>
          </a:p>
        </p:txBody>
      </p:sp>
      <p:sp>
        <p:nvSpPr>
          <p:cNvPr id="15" name="Text Box 105"/>
          <p:cNvSpPr txBox="1">
            <a:spLocks noChangeArrowheads="1"/>
          </p:cNvSpPr>
          <p:nvPr/>
        </p:nvSpPr>
        <p:spPr bwMode="auto">
          <a:xfrm>
            <a:off x="755576" y="4109010"/>
            <a:ext cx="56166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5000"/>
              </a:spcBef>
            </a:pPr>
            <a:r>
              <a:rPr lang="zh-CN" altLang="en-US" sz="2000" b="1" dirty="0">
                <a:solidFill>
                  <a:srgbClr val="009900"/>
                </a:solidFill>
                <a:latin typeface="微软雅黑" panose="020B0503020204020204" pitchFamily="34" charset="-122"/>
                <a:ea typeface="微软雅黑" panose="020B0503020204020204" pitchFamily="34" charset="-122"/>
              </a:rPr>
              <a:t>④ </a:t>
            </a:r>
            <a:r>
              <a:rPr lang="en-US" altLang="zh-CN" sz="2000" b="1" dirty="0">
                <a:solidFill>
                  <a:srgbClr val="009900"/>
                </a:solidFill>
                <a:latin typeface="微软雅黑" panose="020B0503020204020204" pitchFamily="34" charset="-122"/>
                <a:ea typeface="微软雅黑" panose="020B0503020204020204" pitchFamily="34" charset="-122"/>
              </a:rPr>
              <a:t>[+0]</a:t>
            </a:r>
            <a:r>
              <a:rPr lang="zh-CN" altLang="en-US" sz="2000" b="1" baseline="-25000" dirty="0">
                <a:solidFill>
                  <a:srgbClr val="009900"/>
                </a:solidFill>
                <a:latin typeface="微软雅黑" panose="020B0503020204020204" pitchFamily="34" charset="-122"/>
                <a:ea typeface="微软雅黑" panose="020B0503020204020204" pitchFamily="34" charset="-122"/>
              </a:rPr>
              <a:t>补</a:t>
            </a:r>
            <a:r>
              <a:rPr lang="en-US" altLang="zh-CN" sz="2000" b="1" dirty="0">
                <a:solidFill>
                  <a:srgbClr val="009900"/>
                </a:solidFill>
                <a:latin typeface="微软雅黑" panose="020B0503020204020204" pitchFamily="34" charset="-122"/>
                <a:ea typeface="微软雅黑" panose="020B0503020204020204" pitchFamily="34" charset="-122"/>
              </a:rPr>
              <a:t>= [-0]</a:t>
            </a:r>
            <a:r>
              <a:rPr lang="zh-CN" altLang="en-US" sz="2000" b="1" baseline="-25000" dirty="0">
                <a:solidFill>
                  <a:srgbClr val="009900"/>
                </a:solidFill>
                <a:latin typeface="微软雅黑" panose="020B0503020204020204" pitchFamily="34" charset="-122"/>
                <a:ea typeface="微软雅黑" panose="020B0503020204020204" pitchFamily="34" charset="-122"/>
              </a:rPr>
              <a:t>补</a:t>
            </a:r>
            <a:r>
              <a:rPr lang="en-US" altLang="zh-CN" sz="2000" b="1" dirty="0">
                <a:solidFill>
                  <a:srgbClr val="009900"/>
                </a:solidFill>
                <a:latin typeface="微软雅黑" panose="020B0503020204020204" pitchFamily="34" charset="-122"/>
                <a:ea typeface="微软雅黑" panose="020B0503020204020204" pitchFamily="34" charset="-122"/>
              </a:rPr>
              <a:t>= 00…0</a:t>
            </a:r>
            <a:r>
              <a:rPr lang="zh-CN" altLang="en-US" sz="2000" b="1" dirty="0">
                <a:solidFill>
                  <a:srgbClr val="009900"/>
                </a:solidFill>
                <a:latin typeface="微软雅黑" panose="020B0503020204020204" pitchFamily="34" charset="-122"/>
                <a:ea typeface="微软雅黑" panose="020B0503020204020204" pitchFamily="34" charset="-122"/>
              </a:rPr>
              <a:t>（</a:t>
            </a:r>
            <a:r>
              <a:rPr lang="en-US" altLang="zh-CN" sz="2000" b="1" dirty="0">
                <a:solidFill>
                  <a:srgbClr val="009900"/>
                </a:solidFill>
                <a:latin typeface="微软雅黑" panose="020B0503020204020204" pitchFamily="34" charset="-122"/>
                <a:ea typeface="微软雅黑" panose="020B0503020204020204" pitchFamily="34" charset="-122"/>
              </a:rPr>
              <a:t>n</a:t>
            </a:r>
            <a:r>
              <a:rPr lang="zh-CN" altLang="en-US" sz="2000" b="1" dirty="0">
                <a:solidFill>
                  <a:srgbClr val="009900"/>
                </a:solidFill>
                <a:latin typeface="微软雅黑" panose="020B0503020204020204" pitchFamily="34" charset="-122"/>
                <a:ea typeface="微软雅黑" panose="020B0503020204020204" pitchFamily="34" charset="-122"/>
              </a:rPr>
              <a:t>个</a:t>
            </a:r>
            <a:r>
              <a:rPr lang="en-US" altLang="zh-CN" sz="2000" b="1" dirty="0">
                <a:solidFill>
                  <a:srgbClr val="009900"/>
                </a:solidFill>
                <a:latin typeface="微软雅黑" panose="020B0503020204020204" pitchFamily="34" charset="-122"/>
                <a:ea typeface="微软雅黑" panose="020B0503020204020204" pitchFamily="34" charset="-122"/>
              </a:rPr>
              <a:t>0</a:t>
            </a:r>
            <a:r>
              <a:rPr lang="zh-CN" altLang="en-US" sz="2000" b="1" dirty="0">
                <a:solidFill>
                  <a:srgbClr val="009900"/>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95486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数制和编码</a:t>
            </a:r>
          </a:p>
        </p:txBody>
      </p:sp>
      <p:sp>
        <p:nvSpPr>
          <p:cNvPr id="3" name="内容占位符 2"/>
          <p:cNvSpPr>
            <a:spLocks noGrp="1"/>
          </p:cNvSpPr>
          <p:nvPr>
            <p:ph idx="1"/>
          </p:nvPr>
        </p:nvSpPr>
        <p:spPr/>
        <p:txBody>
          <a:bodyPr/>
          <a:lstStyle/>
          <a:p>
            <a:pPr marL="0" indent="0">
              <a:buNone/>
            </a:pPr>
            <a:r>
              <a:rPr lang="en-US" altLang="zh-CN" dirty="0" smtClean="0"/>
              <a:t>2.1.4 </a:t>
            </a:r>
            <a:r>
              <a:rPr lang="zh-CN" altLang="en-US" dirty="0" smtClean="0"/>
              <a:t>定点数的编码表示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10" name="矩形 9"/>
          <p:cNvSpPr/>
          <p:nvPr/>
        </p:nvSpPr>
        <p:spPr>
          <a:xfrm>
            <a:off x="457200" y="1643896"/>
            <a:ext cx="7931224" cy="484107"/>
          </a:xfrm>
          <a:prstGeom prst="rect">
            <a:avLst/>
          </a:prstGeom>
        </p:spPr>
        <p:txBody>
          <a:bodyPr wrap="square">
            <a:spAutoFit/>
          </a:bodyPr>
          <a:lstStyle/>
          <a:p>
            <a:pPr lvl="0" eaLnBrk="0" hangingPunct="0">
              <a:lnSpc>
                <a:spcPct val="115000"/>
              </a:lnSpc>
              <a:spcBef>
                <a:spcPct val="20000"/>
              </a:spcBef>
              <a:defRPr/>
            </a:pPr>
            <a:r>
              <a:rPr lang="en-US" altLang="zh-CN" sz="2400" b="1" kern="0" dirty="0" smtClean="0">
                <a:solidFill>
                  <a:srgbClr val="FF0000"/>
                </a:solidFill>
                <a:latin typeface="微软雅黑" panose="020B0503020204020204" pitchFamily="34" charset="-122"/>
                <a:ea typeface="微软雅黑" panose="020B0503020204020204" pitchFamily="34" charset="-122"/>
              </a:rPr>
              <a:t>2</a:t>
            </a:r>
            <a:r>
              <a:rPr lang="zh-CN" altLang="en-US" sz="2400" b="1" kern="0" dirty="0" smtClean="0">
                <a:solidFill>
                  <a:srgbClr val="FF0000"/>
                </a:solidFill>
                <a:latin typeface="微软雅黑" panose="020B0503020204020204" pitchFamily="34" charset="-122"/>
                <a:ea typeface="微软雅黑" panose="020B0503020204020204" pitchFamily="34" charset="-122"/>
              </a:rPr>
              <a:t>）补码表示法</a:t>
            </a:r>
            <a:endParaRPr lang="en-US" altLang="zh-CN" sz="2400" b="1" kern="0" dirty="0" smtClean="0">
              <a:solidFill>
                <a:srgbClr val="FF0000"/>
              </a:solidFill>
              <a:latin typeface="微软雅黑" panose="020B0503020204020204" pitchFamily="34" charset="-122"/>
              <a:ea typeface="微软雅黑" panose="020B0503020204020204" pitchFamily="34" charset="-122"/>
            </a:endParaRPr>
          </a:p>
        </p:txBody>
      </p:sp>
      <p:sp>
        <p:nvSpPr>
          <p:cNvPr id="12" name="Text Box 3"/>
          <p:cNvSpPr txBox="1">
            <a:spLocks noChangeArrowheads="1"/>
          </p:cNvSpPr>
          <p:nvPr/>
        </p:nvSpPr>
        <p:spPr bwMode="auto">
          <a:xfrm>
            <a:off x="827584" y="2204864"/>
            <a:ext cx="7560840" cy="41218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400" b="1" kern="1200">
                <a:solidFill>
                  <a:schemeClr val="tx1"/>
                </a:solidFill>
                <a:latin typeface="Comic Sans MS"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200" b="1"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200" b="1"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200" b="1"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200" b="1"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spcBef>
                <a:spcPct val="50000"/>
              </a:spcBef>
              <a:buNone/>
            </a:pPr>
            <a:r>
              <a:rPr lang="zh-CN" altLang="en-US" sz="2000" b="0" dirty="0" smtClean="0">
                <a:latin typeface="微软雅黑" panose="020B0503020204020204" pitchFamily="34" charset="-122"/>
              </a:rPr>
              <a:t>补码表示举例（</a:t>
            </a:r>
            <a:r>
              <a:rPr lang="zh-CN" altLang="en-US" sz="2000" b="0" dirty="0">
                <a:latin typeface="微软雅黑" panose="020B0503020204020204" pitchFamily="34" charset="-122"/>
              </a:rPr>
              <a:t>机器字长</a:t>
            </a:r>
            <a:r>
              <a:rPr lang="en-US" altLang="zh-CN" sz="2000" b="0" dirty="0">
                <a:latin typeface="微软雅黑" panose="020B0503020204020204" pitchFamily="34" charset="-122"/>
              </a:rPr>
              <a:t>5</a:t>
            </a:r>
            <a:r>
              <a:rPr lang="zh-CN" altLang="en-US" sz="2000" b="0" dirty="0" smtClean="0">
                <a:latin typeface="微软雅黑" panose="020B0503020204020204" pitchFamily="34" charset="-122"/>
              </a:rPr>
              <a:t>位）</a:t>
            </a:r>
            <a:endParaRPr lang="en-US" altLang="zh-CN" sz="2000" b="0" dirty="0" smtClean="0">
              <a:latin typeface="微软雅黑" panose="020B0503020204020204" pitchFamily="34" charset="-122"/>
            </a:endParaRPr>
          </a:p>
          <a:p>
            <a:pPr eaLnBrk="1" hangingPunct="1">
              <a:spcBef>
                <a:spcPct val="50000"/>
              </a:spcBef>
              <a:buNone/>
            </a:pPr>
            <a:r>
              <a:rPr lang="en-US" altLang="zh-CN" sz="2000" b="0" dirty="0" smtClean="0">
                <a:latin typeface="微软雅黑" panose="020B0503020204020204" pitchFamily="34" charset="-122"/>
              </a:rPr>
              <a:t>X= 0.1011B     </a:t>
            </a:r>
            <a:r>
              <a:rPr lang="en-US" altLang="zh-CN" sz="2000" b="0" dirty="0" smtClean="0">
                <a:solidFill>
                  <a:srgbClr val="0000FF"/>
                </a:solidFill>
                <a:latin typeface="微软雅黑" panose="020B0503020204020204" pitchFamily="34" charset="-122"/>
              </a:rPr>
              <a:t>[X]</a:t>
            </a:r>
            <a:r>
              <a:rPr lang="zh-CN" altLang="en-US" sz="2000" b="0" baseline="-30000" dirty="0" smtClean="0">
                <a:solidFill>
                  <a:srgbClr val="0000FF"/>
                </a:solidFill>
                <a:latin typeface="微软雅黑" panose="020B0503020204020204" pitchFamily="34" charset="-122"/>
              </a:rPr>
              <a:t>原</a:t>
            </a:r>
            <a:r>
              <a:rPr lang="en-US" altLang="zh-CN" sz="2000" b="0" dirty="0" smtClean="0">
                <a:solidFill>
                  <a:srgbClr val="0000FF"/>
                </a:solidFill>
                <a:latin typeface="微软雅黑" panose="020B0503020204020204" pitchFamily="34" charset="-122"/>
              </a:rPr>
              <a:t>= 0.1011</a:t>
            </a:r>
            <a:r>
              <a:rPr lang="en-US" altLang="zh-CN" sz="2000" b="0" dirty="0" smtClean="0">
                <a:latin typeface="微软雅黑" panose="020B0503020204020204" pitchFamily="34" charset="-122"/>
              </a:rPr>
              <a:t>    [X]</a:t>
            </a:r>
            <a:r>
              <a:rPr lang="zh-CN" altLang="en-US" sz="2000" b="0" baseline="-30000" dirty="0" smtClean="0">
                <a:latin typeface="微软雅黑" panose="020B0503020204020204" pitchFamily="34" charset="-122"/>
              </a:rPr>
              <a:t>补</a:t>
            </a:r>
            <a:r>
              <a:rPr lang="en-US" altLang="zh-CN" sz="2000" b="0" dirty="0" smtClean="0">
                <a:latin typeface="微软雅黑" panose="020B0503020204020204" pitchFamily="34" charset="-122"/>
              </a:rPr>
              <a:t>=0.1011 </a:t>
            </a:r>
          </a:p>
          <a:p>
            <a:pPr eaLnBrk="1" hangingPunct="1">
              <a:spcBef>
                <a:spcPct val="50000"/>
              </a:spcBef>
              <a:buFontTx/>
              <a:buNone/>
            </a:pPr>
            <a:r>
              <a:rPr lang="en-US" altLang="zh-CN" sz="2000" b="0" dirty="0" smtClean="0">
                <a:latin typeface="微软雅黑" panose="020B0503020204020204" pitchFamily="34" charset="-122"/>
              </a:rPr>
              <a:t>X= - 0.1011B   </a:t>
            </a:r>
            <a:r>
              <a:rPr lang="en-US" altLang="zh-CN" sz="2000" b="0" dirty="0" smtClean="0">
                <a:solidFill>
                  <a:srgbClr val="0000FF"/>
                </a:solidFill>
                <a:latin typeface="微软雅黑" panose="020B0503020204020204" pitchFamily="34" charset="-122"/>
              </a:rPr>
              <a:t>[X]</a:t>
            </a:r>
            <a:r>
              <a:rPr lang="zh-CN" altLang="en-US" sz="2000" b="0" baseline="-30000" dirty="0" smtClean="0">
                <a:solidFill>
                  <a:srgbClr val="0000FF"/>
                </a:solidFill>
                <a:latin typeface="微软雅黑" panose="020B0503020204020204" pitchFamily="34" charset="-122"/>
              </a:rPr>
              <a:t>原</a:t>
            </a:r>
            <a:r>
              <a:rPr lang="en-US" altLang="zh-CN" sz="2000" b="0" dirty="0" smtClean="0">
                <a:solidFill>
                  <a:srgbClr val="0000FF"/>
                </a:solidFill>
                <a:latin typeface="微软雅黑" panose="020B0503020204020204" pitchFamily="34" charset="-122"/>
              </a:rPr>
              <a:t>= 1.1011</a:t>
            </a:r>
            <a:r>
              <a:rPr lang="en-US" altLang="zh-CN" sz="2000" b="0" dirty="0" smtClean="0">
                <a:latin typeface="微软雅黑" panose="020B0503020204020204" pitchFamily="34" charset="-122"/>
              </a:rPr>
              <a:t>    [X]</a:t>
            </a:r>
            <a:r>
              <a:rPr lang="zh-CN" altLang="en-US" sz="2000" b="0" baseline="-30000" dirty="0" smtClean="0">
                <a:latin typeface="微软雅黑" panose="020B0503020204020204" pitchFamily="34" charset="-122"/>
              </a:rPr>
              <a:t>补</a:t>
            </a:r>
            <a:r>
              <a:rPr lang="en-US" altLang="zh-CN" sz="2000" b="0" dirty="0" smtClean="0">
                <a:latin typeface="微软雅黑" panose="020B0503020204020204" pitchFamily="34" charset="-122"/>
              </a:rPr>
              <a:t>=1.0101 </a:t>
            </a:r>
          </a:p>
          <a:p>
            <a:pPr eaLnBrk="1" hangingPunct="1">
              <a:spcBef>
                <a:spcPct val="50000"/>
              </a:spcBef>
              <a:buFontTx/>
              <a:buNone/>
            </a:pPr>
            <a:r>
              <a:rPr lang="en-US" altLang="zh-CN" sz="2000" b="0" dirty="0" smtClean="0">
                <a:latin typeface="微软雅黑" panose="020B0503020204020204" pitchFamily="34" charset="-122"/>
              </a:rPr>
              <a:t>X= + 1011B     </a:t>
            </a:r>
            <a:r>
              <a:rPr lang="en-US" altLang="zh-CN" sz="2000" b="0" dirty="0" smtClean="0">
                <a:solidFill>
                  <a:srgbClr val="0000FF"/>
                </a:solidFill>
                <a:latin typeface="微软雅黑" panose="020B0503020204020204" pitchFamily="34" charset="-122"/>
              </a:rPr>
              <a:t>[X]</a:t>
            </a:r>
            <a:r>
              <a:rPr lang="zh-CN" altLang="en-US" sz="2000" b="0" baseline="-30000" dirty="0" smtClean="0">
                <a:solidFill>
                  <a:srgbClr val="0000FF"/>
                </a:solidFill>
                <a:latin typeface="微软雅黑" panose="020B0503020204020204" pitchFamily="34" charset="-122"/>
              </a:rPr>
              <a:t>原</a:t>
            </a:r>
            <a:r>
              <a:rPr lang="en-US" altLang="zh-CN" sz="2000" b="0" dirty="0" smtClean="0">
                <a:solidFill>
                  <a:srgbClr val="0000FF"/>
                </a:solidFill>
                <a:latin typeface="微软雅黑" panose="020B0503020204020204" pitchFamily="34" charset="-122"/>
              </a:rPr>
              <a:t>= 0,1011</a:t>
            </a:r>
            <a:r>
              <a:rPr lang="en-US" altLang="zh-CN" sz="2000" b="0" dirty="0" smtClean="0">
                <a:latin typeface="微软雅黑" panose="020B0503020204020204" pitchFamily="34" charset="-122"/>
              </a:rPr>
              <a:t>    [X]</a:t>
            </a:r>
            <a:r>
              <a:rPr lang="zh-CN" altLang="en-US" sz="2000" b="0" baseline="-30000" dirty="0" smtClean="0">
                <a:latin typeface="微软雅黑" panose="020B0503020204020204" pitchFamily="34" charset="-122"/>
              </a:rPr>
              <a:t>补</a:t>
            </a:r>
            <a:r>
              <a:rPr lang="en-US" altLang="zh-CN" sz="2000" b="0" dirty="0" smtClean="0">
                <a:latin typeface="微软雅黑" panose="020B0503020204020204" pitchFamily="34" charset="-122"/>
              </a:rPr>
              <a:t>=0,1011</a:t>
            </a:r>
          </a:p>
          <a:p>
            <a:pPr eaLnBrk="1" hangingPunct="1">
              <a:spcBef>
                <a:spcPct val="50000"/>
              </a:spcBef>
              <a:buFontTx/>
              <a:buNone/>
            </a:pPr>
            <a:r>
              <a:rPr lang="en-US" altLang="zh-CN" sz="2000" b="0" dirty="0" smtClean="0">
                <a:latin typeface="微软雅黑" panose="020B0503020204020204" pitchFamily="34" charset="-122"/>
              </a:rPr>
              <a:t>X= </a:t>
            </a:r>
            <a:r>
              <a:rPr lang="zh-CN" altLang="en-US" sz="2000" b="0" dirty="0" smtClean="0">
                <a:latin typeface="微软雅黑" panose="020B0503020204020204" pitchFamily="34" charset="-122"/>
              </a:rPr>
              <a:t>－</a:t>
            </a:r>
            <a:r>
              <a:rPr lang="en-US" altLang="zh-CN" sz="2000" b="0" dirty="0" smtClean="0">
                <a:latin typeface="微软雅黑" panose="020B0503020204020204" pitchFamily="34" charset="-122"/>
              </a:rPr>
              <a:t>1011B     </a:t>
            </a:r>
            <a:r>
              <a:rPr lang="en-US" altLang="zh-CN" sz="2000" b="0" dirty="0" smtClean="0">
                <a:solidFill>
                  <a:srgbClr val="0000FF"/>
                </a:solidFill>
                <a:latin typeface="微软雅黑" panose="020B0503020204020204" pitchFamily="34" charset="-122"/>
              </a:rPr>
              <a:t>[X]</a:t>
            </a:r>
            <a:r>
              <a:rPr lang="zh-CN" altLang="en-US" sz="2000" b="0" baseline="-30000" dirty="0" smtClean="0">
                <a:solidFill>
                  <a:srgbClr val="0000FF"/>
                </a:solidFill>
                <a:latin typeface="微软雅黑" panose="020B0503020204020204" pitchFamily="34" charset="-122"/>
              </a:rPr>
              <a:t>原</a:t>
            </a:r>
            <a:r>
              <a:rPr lang="zh-CN" altLang="en-US" sz="2000" b="0" dirty="0" smtClean="0">
                <a:solidFill>
                  <a:srgbClr val="0000FF"/>
                </a:solidFill>
                <a:latin typeface="微软雅黑" panose="020B0503020204020204" pitchFamily="34" charset="-122"/>
              </a:rPr>
              <a:t>＝</a:t>
            </a:r>
            <a:r>
              <a:rPr lang="en-US" altLang="zh-CN" sz="2000" b="0" dirty="0" smtClean="0">
                <a:solidFill>
                  <a:srgbClr val="0000FF"/>
                </a:solidFill>
                <a:latin typeface="微软雅黑" panose="020B0503020204020204" pitchFamily="34" charset="-122"/>
              </a:rPr>
              <a:t>1,1011</a:t>
            </a:r>
            <a:r>
              <a:rPr lang="en-US" altLang="zh-CN" sz="2000" b="0" dirty="0" smtClean="0">
                <a:latin typeface="微软雅黑" panose="020B0503020204020204" pitchFamily="34" charset="-122"/>
              </a:rPr>
              <a:t>    [X]</a:t>
            </a:r>
            <a:r>
              <a:rPr lang="zh-CN" altLang="en-US" sz="2000" b="0" baseline="-30000" dirty="0" smtClean="0">
                <a:latin typeface="微软雅黑" panose="020B0503020204020204" pitchFamily="34" charset="-122"/>
              </a:rPr>
              <a:t>补</a:t>
            </a:r>
            <a:r>
              <a:rPr lang="en-US" altLang="zh-CN" sz="2000" b="0" dirty="0" smtClean="0">
                <a:latin typeface="微软雅黑" panose="020B0503020204020204" pitchFamily="34" charset="-122"/>
              </a:rPr>
              <a:t>=1,0101</a:t>
            </a:r>
            <a:r>
              <a:rPr lang="en-US" altLang="zh-CN" sz="2000" b="0" dirty="0" smtClean="0">
                <a:solidFill>
                  <a:srgbClr val="0000FF"/>
                </a:solidFill>
                <a:latin typeface="微软雅黑" panose="020B0503020204020204" pitchFamily="34" charset="-122"/>
              </a:rPr>
              <a:t> </a:t>
            </a:r>
          </a:p>
          <a:p>
            <a:pPr eaLnBrk="1" hangingPunct="1">
              <a:spcBef>
                <a:spcPct val="50000"/>
              </a:spcBef>
              <a:buFontTx/>
              <a:buNone/>
            </a:pPr>
            <a:r>
              <a:rPr lang="zh-CN" altLang="en-US" sz="2000" b="0" dirty="0" smtClean="0">
                <a:latin typeface="微软雅黑" panose="020B0503020204020204" pitchFamily="34" charset="-122"/>
              </a:rPr>
              <a:t>结论：</a:t>
            </a:r>
            <a:r>
              <a:rPr lang="zh-CN" altLang="en-US" sz="2000" b="0" dirty="0" smtClean="0">
                <a:solidFill>
                  <a:srgbClr val="0000FF"/>
                </a:solidFill>
                <a:latin typeface="微软雅黑" panose="020B0503020204020204" pitchFamily="34" charset="-122"/>
              </a:rPr>
              <a:t>正数：原码、反码、补码表示都相同</a:t>
            </a:r>
          </a:p>
          <a:p>
            <a:pPr eaLnBrk="1" hangingPunct="1">
              <a:spcBef>
                <a:spcPct val="50000"/>
              </a:spcBef>
              <a:buFontTx/>
              <a:buNone/>
            </a:pPr>
            <a:r>
              <a:rPr lang="zh-CN" altLang="en-US" sz="2000" b="0" dirty="0" smtClean="0">
                <a:solidFill>
                  <a:srgbClr val="0000FF"/>
                </a:solidFill>
                <a:latin typeface="微软雅黑" panose="020B0503020204020204" pitchFamily="34" charset="-122"/>
              </a:rPr>
              <a:t>          负数：对原码，符号位保持不变，其余各位变反，</a:t>
            </a:r>
            <a:r>
              <a:rPr lang="zh-CN" altLang="en-US" sz="2000" b="0" dirty="0" smtClean="0">
                <a:solidFill>
                  <a:srgbClr val="FF3300"/>
                </a:solidFill>
                <a:latin typeface="微软雅黑" panose="020B0503020204020204" pitchFamily="34" charset="-122"/>
              </a:rPr>
              <a:t>末位加</a:t>
            </a:r>
            <a:r>
              <a:rPr lang="en-US" altLang="zh-CN" sz="2000" b="0" dirty="0" smtClean="0">
                <a:solidFill>
                  <a:srgbClr val="FF3300"/>
                </a:solidFill>
                <a:latin typeface="微软雅黑" panose="020B0503020204020204" pitchFamily="34" charset="-122"/>
              </a:rPr>
              <a:t>1</a:t>
            </a:r>
          </a:p>
        </p:txBody>
      </p:sp>
    </p:spTree>
    <p:extLst>
      <p:ext uri="{BB962C8B-B14F-4D97-AF65-F5344CB8AC3E}">
        <p14:creationId xmlns:p14="http://schemas.microsoft.com/office/powerpoint/2010/main" val="389797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ox(in)">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box(in)">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box(in)">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box(in)">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box(in)">
                                      <p:cBhvr>
                                        <p:cTn id="27" dur="500"/>
                                        <p:tgtEl>
                                          <p:spTgt spid="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2">
                                            <p:txEl>
                                              <p:pRg st="5" end="5"/>
                                            </p:txEl>
                                          </p:spTgt>
                                        </p:tgtEl>
                                        <p:attrNameLst>
                                          <p:attrName>style.visibility</p:attrName>
                                        </p:attrNameLst>
                                      </p:cBhvr>
                                      <p:to>
                                        <p:strVal val="visible"/>
                                      </p:to>
                                    </p:set>
                                    <p:animEffect transition="in" filter="box(in)">
                                      <p:cBhvr>
                                        <p:cTn id="32" dur="500"/>
                                        <p:tgtEl>
                                          <p:spTgt spid="1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2">
                                            <p:txEl>
                                              <p:pRg st="6" end="6"/>
                                            </p:txEl>
                                          </p:spTgt>
                                        </p:tgtEl>
                                        <p:attrNameLst>
                                          <p:attrName>style.visibility</p:attrName>
                                        </p:attrNameLst>
                                      </p:cBhvr>
                                      <p:to>
                                        <p:strVal val="visible"/>
                                      </p:to>
                                    </p:set>
                                    <p:animEffect transition="in" filter="box(in)">
                                      <p:cBhvr>
                                        <p:cTn id="37"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bldLvl="5"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数制和编码</a:t>
            </a:r>
          </a:p>
        </p:txBody>
      </p:sp>
      <p:sp>
        <p:nvSpPr>
          <p:cNvPr id="3" name="内容占位符 2"/>
          <p:cNvSpPr>
            <a:spLocks noGrp="1"/>
          </p:cNvSpPr>
          <p:nvPr>
            <p:ph idx="1"/>
          </p:nvPr>
        </p:nvSpPr>
        <p:spPr/>
        <p:txBody>
          <a:bodyPr/>
          <a:lstStyle/>
          <a:p>
            <a:pPr marL="0" indent="0">
              <a:buNone/>
            </a:pPr>
            <a:r>
              <a:rPr lang="en-US" altLang="zh-CN" dirty="0" smtClean="0"/>
              <a:t>2.1.4 </a:t>
            </a:r>
            <a:r>
              <a:rPr lang="zh-CN" altLang="en-US" dirty="0" smtClean="0"/>
              <a:t>定点数的编码表示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9" name="矩形 8"/>
          <p:cNvSpPr/>
          <p:nvPr/>
        </p:nvSpPr>
        <p:spPr>
          <a:xfrm>
            <a:off x="457200" y="1643896"/>
            <a:ext cx="7931224" cy="3748719"/>
          </a:xfrm>
          <a:prstGeom prst="rect">
            <a:avLst/>
          </a:prstGeom>
        </p:spPr>
        <p:txBody>
          <a:bodyPr wrap="square">
            <a:spAutoFit/>
          </a:bodyPr>
          <a:lstStyle/>
          <a:p>
            <a:pPr lvl="0" eaLnBrk="0" hangingPunct="0">
              <a:lnSpc>
                <a:spcPct val="115000"/>
              </a:lnSpc>
              <a:spcBef>
                <a:spcPct val="20000"/>
              </a:spcBef>
              <a:defRPr/>
            </a:pPr>
            <a:r>
              <a:rPr lang="en-US" altLang="zh-CN" sz="2400" b="1" kern="0" dirty="0" smtClean="0">
                <a:solidFill>
                  <a:srgbClr val="FF0000"/>
                </a:solidFill>
                <a:latin typeface="微软雅黑" panose="020B0503020204020204" pitchFamily="34" charset="-122"/>
                <a:ea typeface="微软雅黑" panose="020B0503020204020204" pitchFamily="34" charset="-122"/>
              </a:rPr>
              <a:t>2</a:t>
            </a:r>
            <a:r>
              <a:rPr lang="zh-CN" altLang="en-US" sz="2400" b="1" kern="0" dirty="0" smtClean="0">
                <a:solidFill>
                  <a:srgbClr val="FF0000"/>
                </a:solidFill>
                <a:latin typeface="微软雅黑" panose="020B0503020204020204" pitchFamily="34" charset="-122"/>
                <a:ea typeface="微软雅黑" panose="020B0503020204020204" pitchFamily="34" charset="-122"/>
              </a:rPr>
              <a:t>）补码表示法</a:t>
            </a:r>
            <a:endParaRPr lang="en-US" altLang="zh-CN" sz="2400" b="1" kern="0" dirty="0" smtClean="0">
              <a:solidFill>
                <a:srgbClr val="FF0000"/>
              </a:solidFill>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Ø"/>
            </a:pPr>
            <a:r>
              <a:rPr kumimoji="1" lang="zh-CN" altLang="en-US" sz="2000" dirty="0" smtClean="0">
                <a:solidFill>
                  <a:srgbClr val="000000"/>
                </a:solidFill>
                <a:latin typeface="微软雅黑" panose="020B0503020204020204" pitchFamily="34" charset="-122"/>
                <a:ea typeface="微软雅黑" panose="020B0503020204020204" pitchFamily="34" charset="-122"/>
              </a:rPr>
              <a:t>真值与补码之间的简便转换方法</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ü"/>
            </a:pPr>
            <a:r>
              <a:rPr kumimoji="1" lang="zh-CN" altLang="en-US" sz="2000" dirty="0" smtClean="0">
                <a:solidFill>
                  <a:srgbClr val="000000"/>
                </a:solidFill>
                <a:latin typeface="微软雅黑" panose="020B0503020204020204" pitchFamily="34" charset="-122"/>
                <a:ea typeface="微软雅黑" panose="020B0503020204020204" pitchFamily="34" charset="-122"/>
              </a:rPr>
              <a:t>求真值的补码</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a:p>
            <a:pPr marL="1257300" lvl="2" indent="-342900">
              <a:lnSpc>
                <a:spcPct val="150000"/>
              </a:lnSpc>
              <a:buFont typeface="Wingdings" panose="05000000000000000000" pitchFamily="2" charset="2"/>
              <a:buChar char="l"/>
            </a:pPr>
            <a:r>
              <a:rPr kumimoji="1" lang="zh-CN" altLang="en-US" sz="2000" dirty="0" smtClean="0">
                <a:solidFill>
                  <a:srgbClr val="009242"/>
                </a:solidFill>
                <a:latin typeface="微软雅黑" panose="020B0503020204020204" pitchFamily="34" charset="-122"/>
                <a:ea typeface="微软雅黑" panose="020B0503020204020204" pitchFamily="34" charset="-122"/>
              </a:rPr>
              <a:t>正数：将正号转换为</a:t>
            </a:r>
            <a:r>
              <a:rPr kumimoji="1" lang="en-US" altLang="zh-CN" sz="2000" dirty="0" smtClean="0">
                <a:solidFill>
                  <a:srgbClr val="009242"/>
                </a:solidFill>
                <a:latin typeface="微软雅黑" panose="020B0503020204020204" pitchFamily="34" charset="-122"/>
                <a:ea typeface="微软雅黑" panose="020B0503020204020204" pitchFamily="34" charset="-122"/>
              </a:rPr>
              <a:t>0</a:t>
            </a:r>
            <a:r>
              <a:rPr kumimoji="1" lang="zh-CN" altLang="en-US" sz="2000" dirty="0" smtClean="0">
                <a:solidFill>
                  <a:srgbClr val="009242"/>
                </a:solidFill>
                <a:latin typeface="微软雅黑" panose="020B0503020204020204" pitchFamily="34" charset="-122"/>
                <a:ea typeface="微软雅黑" panose="020B0503020204020204" pitchFamily="34" charset="-122"/>
              </a:rPr>
              <a:t>，数值部分不变</a:t>
            </a:r>
            <a:endParaRPr kumimoji="1" lang="en-US" altLang="zh-CN" sz="2000" dirty="0" smtClean="0">
              <a:solidFill>
                <a:srgbClr val="009242"/>
              </a:solidFill>
              <a:latin typeface="微软雅黑" panose="020B0503020204020204" pitchFamily="34" charset="-122"/>
              <a:ea typeface="微软雅黑" panose="020B0503020204020204" pitchFamily="34" charset="-122"/>
            </a:endParaRPr>
          </a:p>
          <a:p>
            <a:pPr marL="1257300" lvl="2" indent="-342900">
              <a:lnSpc>
                <a:spcPct val="150000"/>
              </a:lnSpc>
              <a:buFont typeface="Wingdings" panose="05000000000000000000" pitchFamily="2" charset="2"/>
              <a:buChar char="l"/>
            </a:pPr>
            <a:r>
              <a:rPr kumimoji="1" lang="zh-CN" altLang="en-US" sz="2000" dirty="0" smtClean="0">
                <a:solidFill>
                  <a:srgbClr val="009242"/>
                </a:solidFill>
                <a:latin typeface="微软雅黑" panose="020B0503020204020204" pitchFamily="34" charset="-122"/>
                <a:ea typeface="微软雅黑" panose="020B0503020204020204" pitchFamily="34" charset="-122"/>
              </a:rPr>
              <a:t>负数：符号位为</a:t>
            </a:r>
            <a:r>
              <a:rPr kumimoji="1" lang="en-US" altLang="zh-CN" sz="2000" dirty="0" smtClean="0">
                <a:solidFill>
                  <a:srgbClr val="009242"/>
                </a:solidFill>
                <a:latin typeface="微软雅黑" panose="020B0503020204020204" pitchFamily="34" charset="-122"/>
                <a:ea typeface="微软雅黑" panose="020B0503020204020204" pitchFamily="34" charset="-122"/>
              </a:rPr>
              <a:t>1</a:t>
            </a:r>
            <a:r>
              <a:rPr kumimoji="1" lang="zh-CN" altLang="en-US" sz="2000" dirty="0" smtClean="0">
                <a:solidFill>
                  <a:srgbClr val="009242"/>
                </a:solidFill>
                <a:latin typeface="微软雅黑" panose="020B0503020204020204" pitchFamily="34" charset="-122"/>
                <a:ea typeface="微软雅黑" panose="020B0503020204020204" pitchFamily="34" charset="-122"/>
              </a:rPr>
              <a:t>，对真值部分各位取反，末位加</a:t>
            </a:r>
            <a:r>
              <a:rPr kumimoji="1" lang="en-US" altLang="zh-CN" sz="2000" dirty="0" smtClean="0">
                <a:solidFill>
                  <a:srgbClr val="009242"/>
                </a:solidFill>
                <a:latin typeface="微软雅黑" panose="020B0503020204020204" pitchFamily="34" charset="-122"/>
                <a:ea typeface="微软雅黑" panose="020B0503020204020204" pitchFamily="34" charset="-122"/>
              </a:rPr>
              <a:t>1</a:t>
            </a:r>
          </a:p>
          <a:p>
            <a:pPr marL="800100" lvl="1" indent="-342900">
              <a:lnSpc>
                <a:spcPct val="150000"/>
              </a:lnSpc>
              <a:buFont typeface="Wingdings" panose="05000000000000000000" pitchFamily="2" charset="2"/>
              <a:buChar char="ü"/>
            </a:pPr>
            <a:r>
              <a:rPr kumimoji="1" lang="zh-CN" altLang="en-US" sz="2000" dirty="0" smtClean="0">
                <a:solidFill>
                  <a:srgbClr val="000000"/>
                </a:solidFill>
                <a:latin typeface="微软雅黑" panose="020B0503020204020204" pitchFamily="34" charset="-122"/>
                <a:ea typeface="微软雅黑" panose="020B0503020204020204" pitchFamily="34" charset="-122"/>
              </a:rPr>
              <a:t>求补码的真值</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a:p>
            <a:pPr marL="1257300" lvl="2" indent="-342900">
              <a:lnSpc>
                <a:spcPct val="150000"/>
              </a:lnSpc>
              <a:buFont typeface="Wingdings" panose="05000000000000000000" pitchFamily="2" charset="2"/>
              <a:buChar char="l"/>
            </a:pPr>
            <a:r>
              <a:rPr kumimoji="1" lang="zh-CN" altLang="en-US" sz="2000" dirty="0" smtClean="0">
                <a:solidFill>
                  <a:srgbClr val="009242"/>
                </a:solidFill>
                <a:latin typeface="微软雅黑" panose="020B0503020204020204" pitchFamily="34" charset="-122"/>
                <a:ea typeface="微软雅黑" panose="020B0503020204020204" pitchFamily="34" charset="-122"/>
              </a:rPr>
              <a:t>正数：符号位为</a:t>
            </a:r>
            <a:r>
              <a:rPr kumimoji="1" lang="en-US" altLang="zh-CN" sz="2000" dirty="0" smtClean="0">
                <a:solidFill>
                  <a:srgbClr val="009242"/>
                </a:solidFill>
                <a:latin typeface="微软雅黑" panose="020B0503020204020204" pitchFamily="34" charset="-122"/>
                <a:ea typeface="微软雅黑" panose="020B0503020204020204" pitchFamily="34" charset="-122"/>
              </a:rPr>
              <a:t>0</a:t>
            </a:r>
            <a:r>
              <a:rPr kumimoji="1" lang="zh-CN" altLang="en-US" sz="2000" dirty="0" smtClean="0">
                <a:solidFill>
                  <a:srgbClr val="009242"/>
                </a:solidFill>
                <a:latin typeface="微软雅黑" panose="020B0503020204020204" pitchFamily="34" charset="-122"/>
                <a:ea typeface="微软雅黑" panose="020B0503020204020204" pitchFamily="34" charset="-122"/>
              </a:rPr>
              <a:t>，为正数，数值部分不变</a:t>
            </a:r>
            <a:endParaRPr kumimoji="1" lang="en-US" altLang="zh-CN" sz="2000" dirty="0" smtClean="0">
              <a:solidFill>
                <a:srgbClr val="009242"/>
              </a:solidFill>
              <a:latin typeface="微软雅黑" panose="020B0503020204020204" pitchFamily="34" charset="-122"/>
              <a:ea typeface="微软雅黑" panose="020B0503020204020204" pitchFamily="34" charset="-122"/>
            </a:endParaRPr>
          </a:p>
          <a:p>
            <a:pPr marL="1257300" lvl="2" indent="-342900">
              <a:lnSpc>
                <a:spcPct val="150000"/>
              </a:lnSpc>
              <a:buFont typeface="Wingdings" panose="05000000000000000000" pitchFamily="2" charset="2"/>
              <a:buChar char="l"/>
            </a:pPr>
            <a:r>
              <a:rPr kumimoji="1" lang="zh-CN" altLang="en-US" sz="2000" dirty="0" smtClean="0">
                <a:solidFill>
                  <a:srgbClr val="009242"/>
                </a:solidFill>
                <a:latin typeface="微软雅黑" panose="020B0503020204020204" pitchFamily="34" charset="-122"/>
                <a:ea typeface="微软雅黑" panose="020B0503020204020204" pitchFamily="34" charset="-122"/>
              </a:rPr>
              <a:t>负数：符号位为</a:t>
            </a:r>
            <a:r>
              <a:rPr kumimoji="1" lang="en-US" altLang="zh-CN" sz="2000" dirty="0" smtClean="0">
                <a:solidFill>
                  <a:srgbClr val="009242"/>
                </a:solidFill>
                <a:latin typeface="微软雅黑" panose="020B0503020204020204" pitchFamily="34" charset="-122"/>
                <a:ea typeface="微软雅黑" panose="020B0503020204020204" pitchFamily="34" charset="-122"/>
              </a:rPr>
              <a:t>1</a:t>
            </a:r>
            <a:r>
              <a:rPr kumimoji="1" lang="zh-CN" altLang="en-US" sz="2000" dirty="0" smtClean="0">
                <a:solidFill>
                  <a:srgbClr val="009242"/>
                </a:solidFill>
                <a:latin typeface="微软雅黑" panose="020B0503020204020204" pitchFamily="34" charset="-122"/>
                <a:ea typeface="微软雅黑" panose="020B0503020204020204" pitchFamily="34" charset="-122"/>
              </a:rPr>
              <a:t>，为负数，数值部分各位取反，末位加</a:t>
            </a:r>
            <a:r>
              <a:rPr kumimoji="1" lang="en-US" altLang="zh-CN" sz="2000" dirty="0" smtClean="0">
                <a:solidFill>
                  <a:srgbClr val="009242"/>
                </a:solidFill>
                <a:latin typeface="微软雅黑" panose="020B0503020204020204" pitchFamily="34" charset="-122"/>
                <a:ea typeface="微软雅黑" panose="020B0503020204020204" pitchFamily="34" charset="-122"/>
              </a:rPr>
              <a:t>1</a:t>
            </a:r>
          </a:p>
        </p:txBody>
      </p:sp>
    </p:spTree>
    <p:extLst>
      <p:ext uri="{BB962C8B-B14F-4D97-AF65-F5344CB8AC3E}">
        <p14:creationId xmlns:p14="http://schemas.microsoft.com/office/powerpoint/2010/main" val="24685917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数制和编码</a:t>
            </a:r>
          </a:p>
        </p:txBody>
      </p:sp>
      <p:sp>
        <p:nvSpPr>
          <p:cNvPr id="3" name="内容占位符 2"/>
          <p:cNvSpPr>
            <a:spLocks noGrp="1"/>
          </p:cNvSpPr>
          <p:nvPr>
            <p:ph idx="1"/>
          </p:nvPr>
        </p:nvSpPr>
        <p:spPr/>
        <p:txBody>
          <a:bodyPr/>
          <a:lstStyle/>
          <a:p>
            <a:pPr marL="0" indent="0">
              <a:buNone/>
            </a:pPr>
            <a:r>
              <a:rPr lang="en-US" altLang="zh-CN" dirty="0" smtClean="0"/>
              <a:t>2.1.4 </a:t>
            </a:r>
            <a:r>
              <a:rPr lang="zh-CN" altLang="en-US" dirty="0" smtClean="0"/>
              <a:t>定点数的编码表示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10" name="矩形 9"/>
          <p:cNvSpPr/>
          <p:nvPr/>
        </p:nvSpPr>
        <p:spPr>
          <a:xfrm>
            <a:off x="457200" y="1643896"/>
            <a:ext cx="7931224" cy="484107"/>
          </a:xfrm>
          <a:prstGeom prst="rect">
            <a:avLst/>
          </a:prstGeom>
        </p:spPr>
        <p:txBody>
          <a:bodyPr wrap="square">
            <a:spAutoFit/>
          </a:bodyPr>
          <a:lstStyle/>
          <a:p>
            <a:pPr lvl="0" eaLnBrk="0" hangingPunct="0">
              <a:lnSpc>
                <a:spcPct val="115000"/>
              </a:lnSpc>
              <a:spcBef>
                <a:spcPct val="20000"/>
              </a:spcBef>
              <a:defRPr/>
            </a:pPr>
            <a:r>
              <a:rPr lang="en-US" altLang="zh-CN" sz="2400" b="1" kern="0" dirty="0" smtClean="0">
                <a:solidFill>
                  <a:srgbClr val="FF0000"/>
                </a:solidFill>
                <a:latin typeface="微软雅黑" panose="020B0503020204020204" pitchFamily="34" charset="-122"/>
                <a:ea typeface="微软雅黑" panose="020B0503020204020204" pitchFamily="34" charset="-122"/>
              </a:rPr>
              <a:t>2</a:t>
            </a:r>
            <a:r>
              <a:rPr lang="zh-CN" altLang="en-US" sz="2400" b="1" kern="0" dirty="0" smtClean="0">
                <a:solidFill>
                  <a:srgbClr val="FF0000"/>
                </a:solidFill>
                <a:latin typeface="微软雅黑" panose="020B0503020204020204" pitchFamily="34" charset="-122"/>
                <a:ea typeface="微软雅黑" panose="020B0503020204020204" pitchFamily="34" charset="-122"/>
              </a:rPr>
              <a:t>）补码表示法</a:t>
            </a:r>
            <a:endParaRPr lang="en-US" altLang="zh-CN" sz="2400" b="1" kern="0" dirty="0" smtClean="0">
              <a:solidFill>
                <a:srgbClr val="FF0000"/>
              </a:solidFill>
              <a:latin typeface="微软雅黑" panose="020B0503020204020204" pitchFamily="34" charset="-122"/>
              <a:ea typeface="微软雅黑" panose="020B0503020204020204" pitchFamily="34" charset="-122"/>
            </a:endParaRPr>
          </a:p>
        </p:txBody>
      </p:sp>
      <p:sp>
        <p:nvSpPr>
          <p:cNvPr id="9" name="Text Box 3"/>
          <p:cNvSpPr txBox="1">
            <a:spLocks noChangeArrowheads="1"/>
          </p:cNvSpPr>
          <p:nvPr/>
        </p:nvSpPr>
        <p:spPr bwMode="auto">
          <a:xfrm>
            <a:off x="466258" y="2276872"/>
            <a:ext cx="8686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400" b="1" kern="1200">
                <a:solidFill>
                  <a:schemeClr val="tx1"/>
                </a:solidFill>
                <a:latin typeface="Comic Sans MS"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200" b="1"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200" b="1"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200" b="1"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200" b="1"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eaLnBrk="1" hangingPunct="1">
              <a:spcBef>
                <a:spcPct val="50000"/>
              </a:spcBef>
              <a:buFontTx/>
              <a:buNone/>
            </a:pPr>
            <a:r>
              <a:rPr lang="zh-CN" altLang="en-US" sz="2200" b="0" dirty="0" smtClean="0">
                <a:latin typeface="微软雅黑" panose="020B0503020204020204" pitchFamily="34" charset="-122"/>
              </a:rPr>
              <a:t>例</a:t>
            </a:r>
            <a:r>
              <a:rPr lang="en-US" altLang="zh-CN" sz="2200" b="0" dirty="0" smtClean="0">
                <a:latin typeface="微软雅黑" panose="020B0503020204020204" pitchFamily="34" charset="-122"/>
              </a:rPr>
              <a:t>1</a:t>
            </a:r>
            <a:r>
              <a:rPr lang="zh-CN" altLang="en-US" sz="2200" b="0" dirty="0" smtClean="0">
                <a:latin typeface="微软雅黑" panose="020B0503020204020204" pitchFamily="34" charset="-122"/>
              </a:rPr>
              <a:t>：设机器字长</a:t>
            </a:r>
            <a:r>
              <a:rPr lang="en-US" altLang="zh-CN" sz="2200" b="0" dirty="0" smtClean="0">
                <a:solidFill>
                  <a:srgbClr val="FF3300"/>
                </a:solidFill>
                <a:latin typeface="微软雅黑" panose="020B0503020204020204" pitchFamily="34" charset="-122"/>
              </a:rPr>
              <a:t>5</a:t>
            </a:r>
            <a:r>
              <a:rPr lang="zh-CN" altLang="en-US" sz="2200" b="0" dirty="0" smtClean="0">
                <a:latin typeface="微软雅黑" panose="020B0503020204020204" pitchFamily="34" charset="-122"/>
              </a:rPr>
              <a:t>位，写出十进制数</a:t>
            </a:r>
            <a:r>
              <a:rPr lang="en-US" altLang="zh-CN" sz="2200" b="0" dirty="0" smtClean="0">
                <a:latin typeface="微软雅黑" panose="020B0503020204020204" pitchFamily="34" charset="-122"/>
              </a:rPr>
              <a:t>±7</a:t>
            </a:r>
            <a:r>
              <a:rPr lang="zh-CN" altLang="en-US" sz="2200" b="0" dirty="0" smtClean="0">
                <a:latin typeface="微软雅黑" panose="020B0503020204020204" pitchFamily="34" charset="-122"/>
              </a:rPr>
              <a:t>和</a:t>
            </a:r>
            <a:r>
              <a:rPr lang="en-US" altLang="zh-CN" sz="2200" b="0" dirty="0" smtClean="0">
                <a:latin typeface="微软雅黑" panose="020B0503020204020204" pitchFamily="34" charset="-122"/>
              </a:rPr>
              <a:t>±8</a:t>
            </a:r>
            <a:r>
              <a:rPr lang="zh-CN" altLang="en-US" sz="2200" b="0" dirty="0" smtClean="0">
                <a:latin typeface="微软雅黑" panose="020B0503020204020204" pitchFamily="34" charset="-122"/>
              </a:rPr>
              <a:t>的原码和补码表示；若机器字长</a:t>
            </a:r>
            <a:r>
              <a:rPr lang="en-US" altLang="zh-CN" sz="2200" b="0" dirty="0" smtClean="0">
                <a:solidFill>
                  <a:srgbClr val="FF3300"/>
                </a:solidFill>
                <a:latin typeface="微软雅黑" panose="020B0503020204020204" pitchFamily="34" charset="-122"/>
              </a:rPr>
              <a:t>4</a:t>
            </a:r>
            <a:r>
              <a:rPr lang="zh-CN" altLang="en-US" sz="2200" b="0" dirty="0" smtClean="0">
                <a:latin typeface="微软雅黑" panose="020B0503020204020204" pitchFamily="34" charset="-122"/>
              </a:rPr>
              <a:t>位，结果如何？</a:t>
            </a:r>
          </a:p>
          <a:p>
            <a:pPr marL="609600" indent="-609600" eaLnBrk="1" hangingPunct="1">
              <a:buFontTx/>
              <a:buNone/>
            </a:pPr>
            <a:r>
              <a:rPr lang="en-US" altLang="zh-CN" sz="2200" b="0" dirty="0" smtClean="0">
                <a:solidFill>
                  <a:srgbClr val="0000FF"/>
                </a:solidFill>
                <a:latin typeface="微软雅黑" panose="020B0503020204020204" pitchFamily="34" charset="-122"/>
              </a:rPr>
              <a:t>1. </a:t>
            </a:r>
            <a:r>
              <a:rPr lang="zh-CN" altLang="en-US" sz="2200" b="0" dirty="0" smtClean="0">
                <a:solidFill>
                  <a:srgbClr val="0000FF"/>
                </a:solidFill>
                <a:latin typeface="微软雅黑" panose="020B0503020204020204" pitchFamily="34" charset="-122"/>
              </a:rPr>
              <a:t>机器字长</a:t>
            </a:r>
            <a:r>
              <a:rPr lang="en-US" altLang="zh-CN" sz="2200" b="0" dirty="0" smtClean="0">
                <a:solidFill>
                  <a:srgbClr val="FF3300"/>
                </a:solidFill>
                <a:latin typeface="微软雅黑" panose="020B0503020204020204" pitchFamily="34" charset="-122"/>
              </a:rPr>
              <a:t>5</a:t>
            </a:r>
            <a:r>
              <a:rPr lang="zh-CN" altLang="en-US" sz="2200" b="0" dirty="0" smtClean="0">
                <a:solidFill>
                  <a:srgbClr val="0000FF"/>
                </a:solidFill>
                <a:latin typeface="微软雅黑" panose="020B0503020204020204" pitchFamily="34" charset="-122"/>
              </a:rPr>
              <a:t>位</a:t>
            </a:r>
          </a:p>
          <a:p>
            <a:pPr marL="609600" indent="-609600" eaLnBrk="1" hangingPunct="1">
              <a:buFontTx/>
              <a:buNone/>
            </a:pPr>
            <a:r>
              <a:rPr lang="en-US" altLang="zh-CN" sz="2200" b="0" dirty="0" smtClean="0">
                <a:latin typeface="微软雅黑" panose="020B0503020204020204" pitchFamily="34" charset="-122"/>
              </a:rPr>
              <a:t>[+7]</a:t>
            </a:r>
            <a:r>
              <a:rPr lang="zh-CN" altLang="en-US" sz="2200" b="0" baseline="-25000" dirty="0" smtClean="0">
                <a:latin typeface="微软雅黑" panose="020B0503020204020204" pitchFamily="34" charset="-122"/>
              </a:rPr>
              <a:t>原</a:t>
            </a:r>
            <a:r>
              <a:rPr lang="en-US" altLang="zh-CN" sz="2200" b="0" dirty="0" smtClean="0">
                <a:latin typeface="微软雅黑" panose="020B0503020204020204" pitchFamily="34" charset="-122"/>
              </a:rPr>
              <a:t>=0</a:t>
            </a:r>
            <a:r>
              <a:rPr lang="zh-CN" altLang="en-US" sz="2200" b="0" dirty="0" smtClean="0">
                <a:latin typeface="微软雅黑" panose="020B0503020204020204" pitchFamily="34" charset="-122"/>
              </a:rPr>
              <a:t>，</a:t>
            </a:r>
            <a:r>
              <a:rPr lang="en-US" altLang="zh-CN" sz="2200" b="0" dirty="0" smtClean="0">
                <a:latin typeface="微软雅黑" panose="020B0503020204020204" pitchFamily="34" charset="-122"/>
              </a:rPr>
              <a:t>0111   </a:t>
            </a:r>
            <a:r>
              <a:rPr lang="en-US" altLang="zh-CN" sz="2200" b="0" dirty="0" smtClean="0">
                <a:solidFill>
                  <a:srgbClr val="0000FF"/>
                </a:solidFill>
                <a:latin typeface="微软雅黑" panose="020B0503020204020204" pitchFamily="34" charset="-122"/>
              </a:rPr>
              <a:t>[-7]</a:t>
            </a:r>
            <a:r>
              <a:rPr lang="zh-CN" altLang="en-US" sz="2200" b="0" baseline="-25000" dirty="0" smtClean="0">
                <a:solidFill>
                  <a:srgbClr val="0000FF"/>
                </a:solidFill>
                <a:latin typeface="微软雅黑" panose="020B0503020204020204" pitchFamily="34" charset="-122"/>
              </a:rPr>
              <a:t>原</a:t>
            </a:r>
            <a:r>
              <a:rPr lang="en-US" altLang="zh-CN" sz="2200" b="0" dirty="0" smtClean="0">
                <a:solidFill>
                  <a:srgbClr val="0000FF"/>
                </a:solidFill>
                <a:latin typeface="微软雅黑" panose="020B0503020204020204" pitchFamily="34" charset="-122"/>
              </a:rPr>
              <a:t>=1</a:t>
            </a:r>
            <a:r>
              <a:rPr lang="zh-CN" altLang="en-US" sz="2200" b="0" dirty="0" smtClean="0">
                <a:solidFill>
                  <a:srgbClr val="0000FF"/>
                </a:solidFill>
                <a:latin typeface="微软雅黑" panose="020B0503020204020204" pitchFamily="34" charset="-122"/>
              </a:rPr>
              <a:t>，</a:t>
            </a:r>
            <a:r>
              <a:rPr lang="en-US" altLang="zh-CN" sz="2200" b="0" dirty="0" smtClean="0">
                <a:solidFill>
                  <a:srgbClr val="0000FF"/>
                </a:solidFill>
                <a:latin typeface="微软雅黑" panose="020B0503020204020204" pitchFamily="34" charset="-122"/>
              </a:rPr>
              <a:t>0111</a:t>
            </a:r>
            <a:r>
              <a:rPr lang="en-US" altLang="zh-CN" sz="2200" b="0" dirty="0" smtClean="0">
                <a:latin typeface="微软雅黑" panose="020B0503020204020204" pitchFamily="34" charset="-122"/>
              </a:rPr>
              <a:t>   [+8]</a:t>
            </a:r>
            <a:r>
              <a:rPr lang="zh-CN" altLang="en-US" sz="2200" b="0" baseline="-25000" dirty="0" smtClean="0">
                <a:latin typeface="微软雅黑" panose="020B0503020204020204" pitchFamily="34" charset="-122"/>
              </a:rPr>
              <a:t>原</a:t>
            </a:r>
            <a:r>
              <a:rPr lang="en-US" altLang="zh-CN" sz="2200" b="0" dirty="0" smtClean="0">
                <a:latin typeface="微软雅黑" panose="020B0503020204020204" pitchFamily="34" charset="-122"/>
              </a:rPr>
              <a:t>=0</a:t>
            </a:r>
            <a:r>
              <a:rPr lang="zh-CN" altLang="en-US" sz="2200" b="0" dirty="0" smtClean="0">
                <a:latin typeface="微软雅黑" panose="020B0503020204020204" pitchFamily="34" charset="-122"/>
              </a:rPr>
              <a:t>，</a:t>
            </a:r>
            <a:r>
              <a:rPr lang="en-US" altLang="zh-CN" sz="2200" b="0" dirty="0" smtClean="0">
                <a:latin typeface="微软雅黑" panose="020B0503020204020204" pitchFamily="34" charset="-122"/>
              </a:rPr>
              <a:t>1000  </a:t>
            </a:r>
            <a:r>
              <a:rPr lang="en-US" altLang="zh-CN" sz="2200" b="0" dirty="0" smtClean="0">
                <a:solidFill>
                  <a:srgbClr val="FF3399"/>
                </a:solidFill>
                <a:latin typeface="微软雅黑" panose="020B0503020204020204" pitchFamily="34" charset="-122"/>
              </a:rPr>
              <a:t>[-8]</a:t>
            </a:r>
            <a:r>
              <a:rPr lang="zh-CN" altLang="en-US" sz="2200" b="0" baseline="-25000" dirty="0" smtClean="0">
                <a:solidFill>
                  <a:srgbClr val="FF3399"/>
                </a:solidFill>
                <a:latin typeface="微软雅黑" panose="020B0503020204020204" pitchFamily="34" charset="-122"/>
              </a:rPr>
              <a:t>原 </a:t>
            </a:r>
            <a:r>
              <a:rPr lang="en-US" altLang="zh-CN" sz="2200" b="0" dirty="0" smtClean="0">
                <a:solidFill>
                  <a:srgbClr val="FF3399"/>
                </a:solidFill>
                <a:latin typeface="微软雅黑" panose="020B0503020204020204" pitchFamily="34" charset="-122"/>
              </a:rPr>
              <a:t>=1</a:t>
            </a:r>
            <a:r>
              <a:rPr lang="zh-CN" altLang="en-US" sz="2200" b="0" dirty="0" smtClean="0">
                <a:solidFill>
                  <a:srgbClr val="FF3399"/>
                </a:solidFill>
                <a:latin typeface="微软雅黑" panose="020B0503020204020204" pitchFamily="34" charset="-122"/>
              </a:rPr>
              <a:t>，</a:t>
            </a:r>
            <a:r>
              <a:rPr lang="en-US" altLang="zh-CN" sz="2200" b="0" dirty="0" smtClean="0">
                <a:solidFill>
                  <a:srgbClr val="FF3399"/>
                </a:solidFill>
                <a:latin typeface="微软雅黑" panose="020B0503020204020204" pitchFamily="34" charset="-122"/>
              </a:rPr>
              <a:t>1000</a:t>
            </a:r>
            <a:r>
              <a:rPr lang="en-US" altLang="zh-CN" sz="2200" b="0" dirty="0" smtClean="0">
                <a:latin typeface="微软雅黑" panose="020B0503020204020204" pitchFamily="34" charset="-122"/>
              </a:rPr>
              <a:t> </a:t>
            </a:r>
          </a:p>
          <a:p>
            <a:pPr marL="609600" indent="-609600" eaLnBrk="1" hangingPunct="1">
              <a:buFontTx/>
              <a:buNone/>
            </a:pPr>
            <a:r>
              <a:rPr lang="en-US" altLang="zh-CN" sz="2200" b="0" dirty="0" smtClean="0">
                <a:latin typeface="微软雅黑" panose="020B0503020204020204" pitchFamily="34" charset="-122"/>
              </a:rPr>
              <a:t>[+7]</a:t>
            </a:r>
            <a:r>
              <a:rPr lang="zh-CN" altLang="en-US" sz="2200" b="0" baseline="-25000" dirty="0" smtClean="0">
                <a:latin typeface="微软雅黑" panose="020B0503020204020204" pitchFamily="34" charset="-122"/>
              </a:rPr>
              <a:t>补</a:t>
            </a:r>
            <a:r>
              <a:rPr lang="en-US" altLang="zh-CN" sz="2200" b="0" dirty="0" smtClean="0">
                <a:latin typeface="微软雅黑" panose="020B0503020204020204" pitchFamily="34" charset="-122"/>
              </a:rPr>
              <a:t>=0</a:t>
            </a:r>
            <a:r>
              <a:rPr lang="zh-CN" altLang="en-US" sz="2200" b="0" dirty="0" smtClean="0">
                <a:latin typeface="微软雅黑" panose="020B0503020204020204" pitchFamily="34" charset="-122"/>
              </a:rPr>
              <a:t>，</a:t>
            </a:r>
            <a:r>
              <a:rPr lang="en-US" altLang="zh-CN" sz="2200" b="0" dirty="0" smtClean="0">
                <a:latin typeface="微软雅黑" panose="020B0503020204020204" pitchFamily="34" charset="-122"/>
              </a:rPr>
              <a:t>0111</a:t>
            </a:r>
            <a:r>
              <a:rPr lang="en-US" altLang="zh-CN" sz="2200" b="0" dirty="0" smtClean="0">
                <a:solidFill>
                  <a:srgbClr val="FF3399"/>
                </a:solidFill>
                <a:latin typeface="微软雅黑" panose="020B0503020204020204" pitchFamily="34" charset="-122"/>
              </a:rPr>
              <a:t>   </a:t>
            </a:r>
            <a:r>
              <a:rPr lang="en-US" altLang="zh-CN" sz="2200" b="0" dirty="0" smtClean="0">
                <a:solidFill>
                  <a:srgbClr val="0000FF"/>
                </a:solidFill>
                <a:latin typeface="微软雅黑" panose="020B0503020204020204" pitchFamily="34" charset="-122"/>
              </a:rPr>
              <a:t>[-7]</a:t>
            </a:r>
            <a:r>
              <a:rPr lang="zh-CN" altLang="en-US" sz="2200" b="0" baseline="-25000" dirty="0" smtClean="0">
                <a:solidFill>
                  <a:srgbClr val="0000FF"/>
                </a:solidFill>
                <a:latin typeface="微软雅黑" panose="020B0503020204020204" pitchFamily="34" charset="-122"/>
              </a:rPr>
              <a:t>补</a:t>
            </a:r>
            <a:r>
              <a:rPr lang="en-US" altLang="zh-CN" sz="2200" b="0" dirty="0" smtClean="0">
                <a:solidFill>
                  <a:srgbClr val="0000FF"/>
                </a:solidFill>
                <a:latin typeface="微软雅黑" panose="020B0503020204020204" pitchFamily="34" charset="-122"/>
              </a:rPr>
              <a:t>=1</a:t>
            </a:r>
            <a:r>
              <a:rPr lang="zh-CN" altLang="en-US" sz="2200" b="0" dirty="0" smtClean="0">
                <a:solidFill>
                  <a:srgbClr val="0000FF"/>
                </a:solidFill>
                <a:latin typeface="微软雅黑" panose="020B0503020204020204" pitchFamily="34" charset="-122"/>
              </a:rPr>
              <a:t>，</a:t>
            </a:r>
            <a:r>
              <a:rPr lang="en-US" altLang="zh-CN" sz="2200" b="0" dirty="0" smtClean="0">
                <a:solidFill>
                  <a:srgbClr val="0000FF"/>
                </a:solidFill>
                <a:latin typeface="微软雅黑" panose="020B0503020204020204" pitchFamily="34" charset="-122"/>
              </a:rPr>
              <a:t>1001</a:t>
            </a:r>
            <a:r>
              <a:rPr lang="en-US" altLang="zh-CN" sz="2200" b="0" dirty="0" smtClean="0">
                <a:solidFill>
                  <a:srgbClr val="FF3399"/>
                </a:solidFill>
                <a:latin typeface="微软雅黑" panose="020B0503020204020204" pitchFamily="34" charset="-122"/>
              </a:rPr>
              <a:t>   </a:t>
            </a:r>
            <a:r>
              <a:rPr lang="en-US" altLang="zh-CN" sz="2200" b="0" dirty="0" smtClean="0">
                <a:latin typeface="微软雅黑" panose="020B0503020204020204" pitchFamily="34" charset="-122"/>
              </a:rPr>
              <a:t>[+8]</a:t>
            </a:r>
            <a:r>
              <a:rPr lang="zh-CN" altLang="en-US" sz="2200" b="0" baseline="-25000" dirty="0" smtClean="0">
                <a:latin typeface="微软雅黑" panose="020B0503020204020204" pitchFamily="34" charset="-122"/>
              </a:rPr>
              <a:t>补</a:t>
            </a:r>
            <a:r>
              <a:rPr lang="en-US" altLang="zh-CN" sz="2200" b="0" dirty="0" smtClean="0">
                <a:latin typeface="微软雅黑" panose="020B0503020204020204" pitchFamily="34" charset="-122"/>
              </a:rPr>
              <a:t>=0</a:t>
            </a:r>
            <a:r>
              <a:rPr lang="zh-CN" altLang="en-US" sz="2200" b="0" dirty="0" smtClean="0">
                <a:latin typeface="微软雅黑" panose="020B0503020204020204" pitchFamily="34" charset="-122"/>
              </a:rPr>
              <a:t>，</a:t>
            </a:r>
            <a:r>
              <a:rPr lang="en-US" altLang="zh-CN" sz="2200" b="0" dirty="0" smtClean="0">
                <a:latin typeface="微软雅黑" panose="020B0503020204020204" pitchFamily="34" charset="-122"/>
              </a:rPr>
              <a:t>1000  </a:t>
            </a:r>
            <a:r>
              <a:rPr lang="en-US" altLang="zh-CN" sz="2200" b="0" dirty="0" smtClean="0">
                <a:solidFill>
                  <a:srgbClr val="FF3399"/>
                </a:solidFill>
                <a:latin typeface="微软雅黑" panose="020B0503020204020204" pitchFamily="34" charset="-122"/>
              </a:rPr>
              <a:t>[-8]</a:t>
            </a:r>
            <a:r>
              <a:rPr lang="zh-CN" altLang="en-US" sz="2200" b="0" baseline="-25000" dirty="0" smtClean="0">
                <a:solidFill>
                  <a:srgbClr val="FF3399"/>
                </a:solidFill>
                <a:latin typeface="微软雅黑" panose="020B0503020204020204" pitchFamily="34" charset="-122"/>
              </a:rPr>
              <a:t>补 </a:t>
            </a:r>
            <a:r>
              <a:rPr lang="en-US" altLang="zh-CN" sz="2200" b="0" dirty="0" smtClean="0">
                <a:solidFill>
                  <a:srgbClr val="FF3399"/>
                </a:solidFill>
                <a:latin typeface="微软雅黑" panose="020B0503020204020204" pitchFamily="34" charset="-122"/>
              </a:rPr>
              <a:t>=1</a:t>
            </a:r>
            <a:r>
              <a:rPr lang="zh-CN" altLang="en-US" sz="2200" b="0" dirty="0" smtClean="0">
                <a:solidFill>
                  <a:srgbClr val="FF3399"/>
                </a:solidFill>
                <a:latin typeface="微软雅黑" panose="020B0503020204020204" pitchFamily="34" charset="-122"/>
              </a:rPr>
              <a:t>，</a:t>
            </a:r>
            <a:r>
              <a:rPr lang="en-US" altLang="zh-CN" sz="2200" b="0" dirty="0" smtClean="0">
                <a:solidFill>
                  <a:srgbClr val="FF3399"/>
                </a:solidFill>
                <a:latin typeface="微软雅黑" panose="020B0503020204020204" pitchFamily="34" charset="-122"/>
              </a:rPr>
              <a:t>1000</a:t>
            </a:r>
            <a:endParaRPr lang="en-US" altLang="zh-CN" sz="2200" b="0" dirty="0" smtClean="0">
              <a:latin typeface="微软雅黑" panose="020B0503020204020204" pitchFamily="34" charset="-122"/>
            </a:endParaRPr>
          </a:p>
          <a:p>
            <a:pPr marL="609600" indent="-609600">
              <a:spcBef>
                <a:spcPct val="0"/>
              </a:spcBef>
              <a:buFontTx/>
              <a:buNone/>
            </a:pPr>
            <a:endParaRPr lang="en-US" altLang="zh-CN" sz="2200" b="0" dirty="0" smtClean="0">
              <a:solidFill>
                <a:srgbClr val="0000FF"/>
              </a:solidFill>
              <a:latin typeface="微软雅黑" panose="020B0503020204020204" pitchFamily="34" charset="-122"/>
            </a:endParaRPr>
          </a:p>
          <a:p>
            <a:pPr marL="609600" indent="-609600">
              <a:spcBef>
                <a:spcPct val="0"/>
              </a:spcBef>
              <a:buFontTx/>
              <a:buNone/>
            </a:pPr>
            <a:r>
              <a:rPr lang="en-US" altLang="zh-CN" sz="2200" b="0" dirty="0" smtClean="0">
                <a:solidFill>
                  <a:srgbClr val="0000FF"/>
                </a:solidFill>
                <a:latin typeface="微软雅黑" panose="020B0503020204020204" pitchFamily="34" charset="-122"/>
              </a:rPr>
              <a:t>2.    </a:t>
            </a:r>
            <a:r>
              <a:rPr lang="zh-CN" altLang="en-US" sz="2200" b="0" dirty="0" smtClean="0">
                <a:solidFill>
                  <a:srgbClr val="0000FF"/>
                </a:solidFill>
                <a:latin typeface="微软雅黑" panose="020B0503020204020204" pitchFamily="34" charset="-122"/>
              </a:rPr>
              <a:t>机器字长</a:t>
            </a:r>
            <a:r>
              <a:rPr lang="en-US" altLang="zh-CN" sz="2200" b="0" dirty="0" smtClean="0">
                <a:solidFill>
                  <a:srgbClr val="FF3300"/>
                </a:solidFill>
                <a:latin typeface="微软雅黑" panose="020B0503020204020204" pitchFamily="34" charset="-122"/>
              </a:rPr>
              <a:t>4</a:t>
            </a:r>
            <a:r>
              <a:rPr lang="zh-CN" altLang="en-US" sz="2200" b="0" dirty="0" smtClean="0">
                <a:solidFill>
                  <a:srgbClr val="0000FF"/>
                </a:solidFill>
                <a:latin typeface="微软雅黑" panose="020B0503020204020204" pitchFamily="34" charset="-122"/>
              </a:rPr>
              <a:t>位</a:t>
            </a:r>
            <a:endParaRPr lang="zh-CN" altLang="en-US" sz="2200" b="0" dirty="0" smtClean="0">
              <a:latin typeface="微软雅黑" panose="020B0503020204020204" pitchFamily="34" charset="-122"/>
            </a:endParaRPr>
          </a:p>
          <a:p>
            <a:pPr marL="609600" indent="-609600">
              <a:spcBef>
                <a:spcPct val="0"/>
              </a:spcBef>
              <a:buFontTx/>
              <a:buNone/>
            </a:pPr>
            <a:r>
              <a:rPr lang="en-US" altLang="zh-CN" sz="2200" b="0" dirty="0" smtClean="0">
                <a:latin typeface="微软雅黑" panose="020B0503020204020204" pitchFamily="34" charset="-122"/>
              </a:rPr>
              <a:t>[+7]</a:t>
            </a:r>
            <a:r>
              <a:rPr lang="zh-CN" altLang="en-US" sz="2200" b="0" baseline="-25000" dirty="0" smtClean="0">
                <a:latin typeface="微软雅黑" panose="020B0503020204020204" pitchFamily="34" charset="-122"/>
              </a:rPr>
              <a:t>原</a:t>
            </a:r>
            <a:r>
              <a:rPr lang="en-US" altLang="zh-CN" sz="2200" b="0" dirty="0" smtClean="0">
                <a:latin typeface="微软雅黑" panose="020B0503020204020204" pitchFamily="34" charset="-122"/>
              </a:rPr>
              <a:t>=0</a:t>
            </a:r>
            <a:r>
              <a:rPr lang="zh-CN" altLang="en-US" sz="2200" b="0" dirty="0" smtClean="0">
                <a:latin typeface="微软雅黑" panose="020B0503020204020204" pitchFamily="34" charset="-122"/>
              </a:rPr>
              <a:t>，</a:t>
            </a:r>
            <a:r>
              <a:rPr lang="en-US" altLang="zh-CN" sz="2200" b="0" dirty="0" smtClean="0">
                <a:latin typeface="微软雅黑" panose="020B0503020204020204" pitchFamily="34" charset="-122"/>
              </a:rPr>
              <a:t>111   </a:t>
            </a:r>
            <a:r>
              <a:rPr lang="en-US" altLang="zh-CN" sz="2200" b="0" dirty="0" smtClean="0">
                <a:solidFill>
                  <a:srgbClr val="0000FF"/>
                </a:solidFill>
                <a:latin typeface="微软雅黑" panose="020B0503020204020204" pitchFamily="34" charset="-122"/>
              </a:rPr>
              <a:t>[-7]</a:t>
            </a:r>
            <a:r>
              <a:rPr lang="zh-CN" altLang="en-US" sz="2200" b="0" baseline="-25000" dirty="0" smtClean="0">
                <a:solidFill>
                  <a:srgbClr val="0000FF"/>
                </a:solidFill>
                <a:latin typeface="微软雅黑" panose="020B0503020204020204" pitchFamily="34" charset="-122"/>
              </a:rPr>
              <a:t>原</a:t>
            </a:r>
            <a:r>
              <a:rPr lang="en-US" altLang="zh-CN" sz="2200" b="0" dirty="0" smtClean="0">
                <a:solidFill>
                  <a:srgbClr val="0000FF"/>
                </a:solidFill>
                <a:latin typeface="微软雅黑" panose="020B0503020204020204" pitchFamily="34" charset="-122"/>
              </a:rPr>
              <a:t>=1</a:t>
            </a:r>
            <a:r>
              <a:rPr lang="zh-CN" altLang="en-US" sz="2200" b="0" dirty="0" smtClean="0">
                <a:solidFill>
                  <a:srgbClr val="0000FF"/>
                </a:solidFill>
                <a:latin typeface="微软雅黑" panose="020B0503020204020204" pitchFamily="34" charset="-122"/>
              </a:rPr>
              <a:t>，</a:t>
            </a:r>
            <a:r>
              <a:rPr lang="en-US" altLang="zh-CN" sz="2200" b="0" dirty="0" smtClean="0">
                <a:solidFill>
                  <a:srgbClr val="0000FF"/>
                </a:solidFill>
                <a:latin typeface="微软雅黑" panose="020B0503020204020204" pitchFamily="34" charset="-122"/>
              </a:rPr>
              <a:t>111</a:t>
            </a:r>
            <a:r>
              <a:rPr lang="en-US" altLang="zh-CN" sz="2200" b="0" dirty="0" smtClean="0">
                <a:latin typeface="微软雅黑" panose="020B0503020204020204" pitchFamily="34" charset="-122"/>
              </a:rPr>
              <a:t>   [+8]</a:t>
            </a:r>
            <a:r>
              <a:rPr lang="zh-CN" altLang="en-US" sz="2200" b="0" baseline="-25000" dirty="0" smtClean="0">
                <a:latin typeface="微软雅黑" panose="020B0503020204020204" pitchFamily="34" charset="-122"/>
              </a:rPr>
              <a:t>原</a:t>
            </a:r>
            <a:r>
              <a:rPr lang="en-US" altLang="zh-CN" sz="2200" b="0" dirty="0" smtClean="0">
                <a:latin typeface="微软雅黑" panose="020B0503020204020204" pitchFamily="34" charset="-122"/>
              </a:rPr>
              <a:t>= </a:t>
            </a:r>
            <a:r>
              <a:rPr lang="zh-CN" altLang="en-US" sz="2200" b="0" dirty="0" smtClean="0">
                <a:latin typeface="微软雅黑" panose="020B0503020204020204" pitchFamily="34" charset="-122"/>
              </a:rPr>
              <a:t>溢出    </a:t>
            </a:r>
            <a:r>
              <a:rPr lang="en-US" altLang="zh-CN" sz="2200" b="0" dirty="0" smtClean="0">
                <a:solidFill>
                  <a:srgbClr val="FF3399"/>
                </a:solidFill>
                <a:latin typeface="微软雅黑" panose="020B0503020204020204" pitchFamily="34" charset="-122"/>
              </a:rPr>
              <a:t>[-8]</a:t>
            </a:r>
            <a:r>
              <a:rPr lang="zh-CN" altLang="en-US" sz="2200" b="0" baseline="-25000" dirty="0" smtClean="0">
                <a:solidFill>
                  <a:srgbClr val="FF3399"/>
                </a:solidFill>
                <a:latin typeface="微软雅黑" panose="020B0503020204020204" pitchFamily="34" charset="-122"/>
              </a:rPr>
              <a:t>原 </a:t>
            </a:r>
            <a:r>
              <a:rPr lang="en-US" altLang="zh-CN" sz="2200" b="0" dirty="0" smtClean="0">
                <a:solidFill>
                  <a:srgbClr val="FF3399"/>
                </a:solidFill>
                <a:latin typeface="微软雅黑" panose="020B0503020204020204" pitchFamily="34" charset="-122"/>
              </a:rPr>
              <a:t>= </a:t>
            </a:r>
            <a:r>
              <a:rPr lang="zh-CN" altLang="en-US" sz="2200" b="0" dirty="0" smtClean="0">
                <a:latin typeface="微软雅黑" panose="020B0503020204020204" pitchFamily="34" charset="-122"/>
              </a:rPr>
              <a:t>溢出</a:t>
            </a:r>
          </a:p>
          <a:p>
            <a:pPr marL="609600" indent="-609600" eaLnBrk="1" hangingPunct="1">
              <a:buFontTx/>
              <a:buNone/>
            </a:pPr>
            <a:r>
              <a:rPr lang="en-US" altLang="zh-CN" sz="2200" b="0" dirty="0" smtClean="0">
                <a:latin typeface="微软雅黑" panose="020B0503020204020204" pitchFamily="34" charset="-122"/>
              </a:rPr>
              <a:t>[+7]</a:t>
            </a:r>
            <a:r>
              <a:rPr lang="zh-CN" altLang="en-US" sz="2200" b="0" baseline="-25000" dirty="0" smtClean="0">
                <a:latin typeface="微软雅黑" panose="020B0503020204020204" pitchFamily="34" charset="-122"/>
              </a:rPr>
              <a:t>补</a:t>
            </a:r>
            <a:r>
              <a:rPr lang="en-US" altLang="zh-CN" sz="2200" b="0" dirty="0" smtClean="0">
                <a:latin typeface="微软雅黑" panose="020B0503020204020204" pitchFamily="34" charset="-122"/>
              </a:rPr>
              <a:t>=0</a:t>
            </a:r>
            <a:r>
              <a:rPr lang="zh-CN" altLang="en-US" sz="2200" b="0" dirty="0" smtClean="0">
                <a:latin typeface="微软雅黑" panose="020B0503020204020204" pitchFamily="34" charset="-122"/>
              </a:rPr>
              <a:t>，</a:t>
            </a:r>
            <a:r>
              <a:rPr lang="en-US" altLang="zh-CN" sz="2200" b="0" dirty="0" smtClean="0">
                <a:latin typeface="微软雅黑" panose="020B0503020204020204" pitchFamily="34" charset="-122"/>
              </a:rPr>
              <a:t>111</a:t>
            </a:r>
            <a:r>
              <a:rPr lang="en-US" altLang="zh-CN" sz="2200" b="0" dirty="0" smtClean="0">
                <a:solidFill>
                  <a:srgbClr val="FF3399"/>
                </a:solidFill>
                <a:latin typeface="微软雅黑" panose="020B0503020204020204" pitchFamily="34" charset="-122"/>
              </a:rPr>
              <a:t>   </a:t>
            </a:r>
            <a:r>
              <a:rPr lang="en-US" altLang="zh-CN" sz="2200" b="0" dirty="0" smtClean="0">
                <a:solidFill>
                  <a:srgbClr val="0000FF"/>
                </a:solidFill>
                <a:latin typeface="微软雅黑" panose="020B0503020204020204" pitchFamily="34" charset="-122"/>
              </a:rPr>
              <a:t>[-7]</a:t>
            </a:r>
            <a:r>
              <a:rPr lang="zh-CN" altLang="en-US" sz="2200" b="0" baseline="-25000" dirty="0" smtClean="0">
                <a:solidFill>
                  <a:srgbClr val="0000FF"/>
                </a:solidFill>
                <a:latin typeface="微软雅黑" panose="020B0503020204020204" pitchFamily="34" charset="-122"/>
              </a:rPr>
              <a:t>补</a:t>
            </a:r>
            <a:r>
              <a:rPr lang="en-US" altLang="zh-CN" sz="2200" b="0" dirty="0" smtClean="0">
                <a:solidFill>
                  <a:srgbClr val="0000FF"/>
                </a:solidFill>
                <a:latin typeface="微软雅黑" panose="020B0503020204020204" pitchFamily="34" charset="-122"/>
              </a:rPr>
              <a:t>=1</a:t>
            </a:r>
            <a:r>
              <a:rPr lang="zh-CN" altLang="en-US" sz="2200" b="0" dirty="0" smtClean="0">
                <a:solidFill>
                  <a:srgbClr val="0000FF"/>
                </a:solidFill>
                <a:latin typeface="微软雅黑" panose="020B0503020204020204" pitchFamily="34" charset="-122"/>
              </a:rPr>
              <a:t>，</a:t>
            </a:r>
            <a:r>
              <a:rPr lang="en-US" altLang="zh-CN" sz="2200" b="0" dirty="0" smtClean="0">
                <a:solidFill>
                  <a:srgbClr val="0000FF"/>
                </a:solidFill>
                <a:latin typeface="微软雅黑" panose="020B0503020204020204" pitchFamily="34" charset="-122"/>
              </a:rPr>
              <a:t>001</a:t>
            </a:r>
            <a:r>
              <a:rPr lang="en-US" altLang="zh-CN" sz="2200" b="0" dirty="0" smtClean="0">
                <a:solidFill>
                  <a:srgbClr val="FF3399"/>
                </a:solidFill>
                <a:latin typeface="微软雅黑" panose="020B0503020204020204" pitchFamily="34" charset="-122"/>
              </a:rPr>
              <a:t>   </a:t>
            </a:r>
            <a:r>
              <a:rPr lang="en-US" altLang="zh-CN" sz="2200" b="0" dirty="0" smtClean="0">
                <a:latin typeface="微软雅黑" panose="020B0503020204020204" pitchFamily="34" charset="-122"/>
              </a:rPr>
              <a:t>[+8]</a:t>
            </a:r>
            <a:r>
              <a:rPr lang="zh-CN" altLang="en-US" sz="2200" b="0" baseline="-25000" dirty="0" smtClean="0">
                <a:latin typeface="微软雅黑" panose="020B0503020204020204" pitchFamily="34" charset="-122"/>
              </a:rPr>
              <a:t>补</a:t>
            </a:r>
            <a:r>
              <a:rPr lang="en-US" altLang="zh-CN" sz="2200" b="0" dirty="0" smtClean="0">
                <a:latin typeface="微软雅黑" panose="020B0503020204020204" pitchFamily="34" charset="-122"/>
              </a:rPr>
              <a:t>= </a:t>
            </a:r>
            <a:r>
              <a:rPr lang="zh-CN" altLang="en-US" sz="2200" b="0" dirty="0" smtClean="0">
                <a:latin typeface="微软雅黑" panose="020B0503020204020204" pitchFamily="34" charset="-122"/>
              </a:rPr>
              <a:t>溢出    </a:t>
            </a:r>
            <a:r>
              <a:rPr lang="en-US" altLang="zh-CN" sz="2200" b="0" dirty="0" smtClean="0">
                <a:solidFill>
                  <a:srgbClr val="FF3399"/>
                </a:solidFill>
                <a:latin typeface="微软雅黑" panose="020B0503020204020204" pitchFamily="34" charset="-122"/>
              </a:rPr>
              <a:t>[-8]</a:t>
            </a:r>
            <a:r>
              <a:rPr lang="zh-CN" altLang="en-US" sz="2200" b="0" baseline="-25000" dirty="0" smtClean="0">
                <a:solidFill>
                  <a:srgbClr val="FF3399"/>
                </a:solidFill>
                <a:latin typeface="微软雅黑" panose="020B0503020204020204" pitchFamily="34" charset="-122"/>
              </a:rPr>
              <a:t>补 </a:t>
            </a:r>
            <a:r>
              <a:rPr lang="en-US" altLang="zh-CN" sz="2200" b="0" dirty="0" smtClean="0">
                <a:solidFill>
                  <a:srgbClr val="FF3399"/>
                </a:solidFill>
                <a:latin typeface="微软雅黑" panose="020B0503020204020204" pitchFamily="34" charset="-122"/>
              </a:rPr>
              <a:t>=1</a:t>
            </a:r>
            <a:r>
              <a:rPr lang="zh-CN" altLang="en-US" sz="2200" b="0" dirty="0" smtClean="0">
                <a:solidFill>
                  <a:srgbClr val="FF3399"/>
                </a:solidFill>
                <a:latin typeface="微软雅黑" panose="020B0503020204020204" pitchFamily="34" charset="-122"/>
              </a:rPr>
              <a:t>，</a:t>
            </a:r>
            <a:r>
              <a:rPr lang="en-US" altLang="zh-CN" sz="2200" b="0" dirty="0" smtClean="0">
                <a:solidFill>
                  <a:srgbClr val="FF3399"/>
                </a:solidFill>
                <a:latin typeface="微软雅黑" panose="020B0503020204020204" pitchFamily="34" charset="-122"/>
              </a:rPr>
              <a:t>000</a:t>
            </a:r>
            <a:r>
              <a:rPr lang="en-US" altLang="zh-CN" sz="2200" b="0" dirty="0" smtClean="0">
                <a:latin typeface="微软雅黑" panose="020B0503020204020204" pitchFamily="34" charset="-122"/>
              </a:rPr>
              <a:t> </a:t>
            </a:r>
          </a:p>
        </p:txBody>
      </p:sp>
    </p:spTree>
    <p:extLst>
      <p:ext uri="{BB962C8B-B14F-4D97-AF65-F5344CB8AC3E}">
        <p14:creationId xmlns:p14="http://schemas.microsoft.com/office/powerpoint/2010/main" val="169166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ox(ou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ox(ou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ox(out)">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box(out)">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box(out)">
                                      <p:cBhvr>
                                        <p:cTn id="27" dur="500"/>
                                        <p:tgtEl>
                                          <p:spTgt spid="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9">
                                            <p:txEl>
                                              <p:pRg st="6" end="6"/>
                                            </p:txEl>
                                          </p:spTgt>
                                        </p:tgtEl>
                                        <p:attrNameLst>
                                          <p:attrName>style.visibility</p:attrName>
                                        </p:attrNameLst>
                                      </p:cBhvr>
                                      <p:to>
                                        <p:strVal val="visible"/>
                                      </p:to>
                                    </p:set>
                                    <p:animEffect transition="in" filter="box(out)">
                                      <p:cBhvr>
                                        <p:cTn id="32" dur="500"/>
                                        <p:tgtEl>
                                          <p:spTgt spid="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animEffect transition="in" filter="box(out)">
                                      <p:cBhvr>
                                        <p:cTn id="37"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5"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数制和编码</a:t>
            </a:r>
          </a:p>
        </p:txBody>
      </p:sp>
      <p:sp>
        <p:nvSpPr>
          <p:cNvPr id="3" name="内容占位符 2"/>
          <p:cNvSpPr>
            <a:spLocks noGrp="1"/>
          </p:cNvSpPr>
          <p:nvPr>
            <p:ph idx="1"/>
          </p:nvPr>
        </p:nvSpPr>
        <p:spPr/>
        <p:txBody>
          <a:bodyPr/>
          <a:lstStyle/>
          <a:p>
            <a:pPr marL="0" indent="0">
              <a:buNone/>
            </a:pPr>
            <a:r>
              <a:rPr lang="en-US" altLang="zh-CN" dirty="0" smtClean="0"/>
              <a:t>2.1.4 </a:t>
            </a:r>
            <a:r>
              <a:rPr lang="zh-CN" altLang="en-US" dirty="0" smtClean="0"/>
              <a:t>定点数的编码表示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39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10" name="矩形 9"/>
          <p:cNvSpPr/>
          <p:nvPr/>
        </p:nvSpPr>
        <p:spPr>
          <a:xfrm>
            <a:off x="457200" y="1643896"/>
            <a:ext cx="7931224" cy="484107"/>
          </a:xfrm>
          <a:prstGeom prst="rect">
            <a:avLst/>
          </a:prstGeom>
        </p:spPr>
        <p:txBody>
          <a:bodyPr wrap="square">
            <a:spAutoFit/>
          </a:bodyPr>
          <a:lstStyle/>
          <a:p>
            <a:pPr lvl="0" eaLnBrk="0" hangingPunct="0">
              <a:lnSpc>
                <a:spcPct val="115000"/>
              </a:lnSpc>
              <a:spcBef>
                <a:spcPct val="20000"/>
              </a:spcBef>
              <a:defRPr/>
            </a:pPr>
            <a:r>
              <a:rPr lang="en-US" altLang="zh-CN" sz="2400" b="1" kern="0" dirty="0" smtClean="0">
                <a:solidFill>
                  <a:srgbClr val="FF0000"/>
                </a:solidFill>
                <a:latin typeface="微软雅黑" panose="020B0503020204020204" pitchFamily="34" charset="-122"/>
                <a:ea typeface="微软雅黑" panose="020B0503020204020204" pitchFamily="34" charset="-122"/>
              </a:rPr>
              <a:t>2</a:t>
            </a:r>
            <a:r>
              <a:rPr lang="zh-CN" altLang="en-US" sz="2400" b="1" kern="0" dirty="0" smtClean="0">
                <a:solidFill>
                  <a:srgbClr val="FF0000"/>
                </a:solidFill>
                <a:latin typeface="微软雅黑" panose="020B0503020204020204" pitchFamily="34" charset="-122"/>
                <a:ea typeface="微软雅黑" panose="020B0503020204020204" pitchFamily="34" charset="-122"/>
              </a:rPr>
              <a:t>）补码表示法</a:t>
            </a:r>
            <a:endParaRPr lang="en-US" altLang="zh-CN" sz="2400" b="1" kern="0" dirty="0" smtClean="0">
              <a:solidFill>
                <a:srgbClr val="FF0000"/>
              </a:solidFill>
              <a:latin typeface="微软雅黑" panose="020B0503020204020204" pitchFamily="34" charset="-122"/>
              <a:ea typeface="微软雅黑" panose="020B0503020204020204" pitchFamily="34" charset="-122"/>
            </a:endParaRPr>
          </a:p>
        </p:txBody>
      </p:sp>
      <p:sp>
        <p:nvSpPr>
          <p:cNvPr id="11" name="Text Box 3"/>
          <p:cNvSpPr txBox="1">
            <a:spLocks noChangeArrowheads="1"/>
          </p:cNvSpPr>
          <p:nvPr/>
        </p:nvSpPr>
        <p:spPr bwMode="auto">
          <a:xfrm>
            <a:off x="440331" y="2241376"/>
            <a:ext cx="86868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Font typeface="Wingdings" pitchFamily="2" charset="2"/>
              <a:buChar char="p"/>
              <a:defRPr sz="2400" b="1" kern="1200">
                <a:solidFill>
                  <a:schemeClr val="tx1"/>
                </a:solidFill>
                <a:latin typeface="Comic Sans MS" pitchFamily="66" charset="0"/>
                <a:ea typeface="微软雅黑" panose="020B0503020204020204" pitchFamily="34" charset="-122"/>
                <a:cs typeface="+mn-cs"/>
              </a:defRPr>
            </a:lvl1pPr>
            <a:lvl2pPr marL="742950" indent="-285750" algn="l" rtl="0" eaLnBrk="0" fontAlgn="base" hangingPunct="0">
              <a:lnSpc>
                <a:spcPts val="3000"/>
              </a:lnSpc>
              <a:spcBef>
                <a:spcPct val="20000"/>
              </a:spcBef>
              <a:spcAft>
                <a:spcPct val="0"/>
              </a:spcAft>
              <a:buClr>
                <a:srgbClr val="FF0000"/>
              </a:buClr>
              <a:buFont typeface="Wingdings" pitchFamily="2" charset="2"/>
              <a:buChar char="n"/>
              <a:defRPr sz="2200" b="1"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lnSpc>
                <a:spcPts val="3000"/>
              </a:lnSpc>
              <a:spcBef>
                <a:spcPct val="20000"/>
              </a:spcBef>
              <a:spcAft>
                <a:spcPct val="0"/>
              </a:spcAft>
              <a:buClr>
                <a:srgbClr val="FF0000"/>
              </a:buClr>
              <a:buFont typeface="Wingdings" pitchFamily="2" charset="2"/>
              <a:buChar char="p"/>
              <a:defRPr sz="2200" b="1"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lnSpc>
                <a:spcPts val="3000"/>
              </a:lnSpc>
              <a:spcBef>
                <a:spcPct val="20000"/>
              </a:spcBef>
              <a:spcAft>
                <a:spcPct val="0"/>
              </a:spcAft>
              <a:buClr>
                <a:srgbClr val="FF0000"/>
              </a:buClr>
              <a:buFont typeface="Wingdings" pitchFamily="2" charset="2"/>
              <a:buChar char="Ø"/>
              <a:defRPr sz="2200" b="1"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lnSpc>
                <a:spcPts val="3000"/>
              </a:lnSpc>
              <a:spcBef>
                <a:spcPct val="20000"/>
              </a:spcBef>
              <a:spcAft>
                <a:spcPct val="0"/>
              </a:spcAft>
              <a:buClr>
                <a:srgbClr val="FF0000"/>
              </a:buClr>
              <a:buFont typeface="Wingdings" pitchFamily="2" charset="2"/>
              <a:buChar char="Ø"/>
              <a:defRPr sz="2200" b="1"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eaLnBrk="1" hangingPunct="1">
              <a:lnSpc>
                <a:spcPct val="90000"/>
              </a:lnSpc>
              <a:spcBef>
                <a:spcPct val="50000"/>
              </a:spcBef>
              <a:buFontTx/>
              <a:buNone/>
            </a:pPr>
            <a:r>
              <a:rPr lang="zh-CN" altLang="en-US" b="0" dirty="0" smtClean="0">
                <a:latin typeface="微软雅黑" panose="020B0503020204020204" pitchFamily="34" charset="-122"/>
              </a:rPr>
              <a:t>例</a:t>
            </a:r>
            <a:r>
              <a:rPr lang="en-US" altLang="zh-CN" b="0" dirty="0" smtClean="0">
                <a:latin typeface="微软雅黑" panose="020B0503020204020204" pitchFamily="34" charset="-122"/>
              </a:rPr>
              <a:t>2</a:t>
            </a:r>
            <a:r>
              <a:rPr lang="zh-CN" altLang="en-US" b="0" dirty="0" smtClean="0">
                <a:latin typeface="微软雅黑" panose="020B0503020204020204" pitchFamily="34" charset="-122"/>
              </a:rPr>
              <a:t>：分别写出机器字长</a:t>
            </a:r>
            <a:r>
              <a:rPr lang="en-US" altLang="zh-CN" b="0" dirty="0" smtClean="0">
                <a:solidFill>
                  <a:srgbClr val="FF3300"/>
                </a:solidFill>
                <a:latin typeface="微软雅黑" panose="020B0503020204020204" pitchFamily="34" charset="-122"/>
              </a:rPr>
              <a:t>8</a:t>
            </a:r>
            <a:r>
              <a:rPr lang="zh-CN" altLang="en-US" b="0" dirty="0" smtClean="0">
                <a:latin typeface="微软雅黑" panose="020B0503020204020204" pitchFamily="34" charset="-122"/>
              </a:rPr>
              <a:t>位，原码和补码表示时所对应的十进制整数和小数的表示范围。</a:t>
            </a:r>
          </a:p>
          <a:p>
            <a:pPr marL="609600" indent="-609600" eaLnBrk="1" hangingPunct="1">
              <a:lnSpc>
                <a:spcPct val="90000"/>
              </a:lnSpc>
              <a:spcBef>
                <a:spcPct val="50000"/>
              </a:spcBef>
              <a:buFontTx/>
              <a:buNone/>
            </a:pPr>
            <a:r>
              <a:rPr lang="zh-CN" altLang="en-US" dirty="0" smtClean="0">
                <a:solidFill>
                  <a:srgbClr val="0000FF"/>
                </a:solidFill>
                <a:latin typeface="微软雅黑" panose="020B0503020204020204" pitchFamily="34" charset="-122"/>
              </a:rPr>
              <a:t>原码表示：</a:t>
            </a:r>
          </a:p>
          <a:p>
            <a:pPr marL="609600" indent="-609600" eaLnBrk="1" hangingPunct="1">
              <a:lnSpc>
                <a:spcPct val="90000"/>
              </a:lnSpc>
              <a:spcBef>
                <a:spcPct val="50000"/>
              </a:spcBef>
              <a:buFontTx/>
              <a:buNone/>
            </a:pPr>
            <a:r>
              <a:rPr lang="zh-CN" altLang="en-US" b="0" dirty="0" smtClean="0">
                <a:latin typeface="微软雅黑" panose="020B0503020204020204" pitchFamily="34" charset="-122"/>
              </a:rPr>
              <a:t>整数范围：－</a:t>
            </a:r>
            <a:r>
              <a:rPr lang="en-US" altLang="zh-CN" b="0" dirty="0" smtClean="0">
                <a:latin typeface="微软雅黑" panose="020B0503020204020204" pitchFamily="34" charset="-122"/>
              </a:rPr>
              <a:t>127≤x ≤ +127  </a:t>
            </a:r>
            <a:r>
              <a:rPr lang="zh-CN" altLang="en-US" b="0" dirty="0" smtClean="0">
                <a:latin typeface="微软雅黑" panose="020B0503020204020204" pitchFamily="34" charset="-122"/>
              </a:rPr>
              <a:t>或：－</a:t>
            </a:r>
            <a:r>
              <a:rPr lang="en-US" altLang="zh-CN" b="0" dirty="0" smtClean="0">
                <a:latin typeface="微软雅黑" panose="020B0503020204020204" pitchFamily="34" charset="-122"/>
              </a:rPr>
              <a:t>128 </a:t>
            </a:r>
            <a:r>
              <a:rPr lang="zh-CN" altLang="en-US" b="0" dirty="0" smtClean="0">
                <a:latin typeface="微软雅黑" panose="020B0503020204020204" pitchFamily="34" charset="-122"/>
              </a:rPr>
              <a:t>＜ </a:t>
            </a:r>
            <a:r>
              <a:rPr lang="en-US" altLang="zh-CN" b="0" dirty="0" smtClean="0">
                <a:latin typeface="微软雅黑" panose="020B0503020204020204" pitchFamily="34" charset="-122"/>
              </a:rPr>
              <a:t>x </a:t>
            </a:r>
            <a:r>
              <a:rPr lang="zh-CN" altLang="en-US" b="0" dirty="0" smtClean="0">
                <a:latin typeface="微软雅黑" panose="020B0503020204020204" pitchFamily="34" charset="-122"/>
              </a:rPr>
              <a:t>＜</a:t>
            </a:r>
            <a:r>
              <a:rPr lang="en-US" altLang="zh-CN" b="0" dirty="0" smtClean="0">
                <a:latin typeface="微软雅黑" panose="020B0503020204020204" pitchFamily="34" charset="-122"/>
              </a:rPr>
              <a:t>+128</a:t>
            </a:r>
          </a:p>
          <a:p>
            <a:pPr marL="609600" indent="-609600" eaLnBrk="1" hangingPunct="1">
              <a:lnSpc>
                <a:spcPct val="90000"/>
              </a:lnSpc>
              <a:spcBef>
                <a:spcPct val="50000"/>
              </a:spcBef>
              <a:buFontTx/>
              <a:buNone/>
            </a:pPr>
            <a:r>
              <a:rPr lang="zh-CN" altLang="en-US" b="0" dirty="0" smtClean="0">
                <a:latin typeface="微软雅黑" panose="020B0503020204020204" pitchFamily="34" charset="-122"/>
              </a:rPr>
              <a:t>小数范围：－</a:t>
            </a:r>
            <a:r>
              <a:rPr lang="en-US" altLang="zh-CN" b="0" dirty="0" smtClean="0">
                <a:latin typeface="微软雅黑" panose="020B0503020204020204" pitchFamily="34" charset="-122"/>
              </a:rPr>
              <a:t>(1-2</a:t>
            </a:r>
            <a:r>
              <a:rPr lang="en-US" altLang="zh-CN" b="0" baseline="30000" dirty="0" smtClean="0">
                <a:latin typeface="微软雅黑" panose="020B0503020204020204" pitchFamily="34" charset="-122"/>
              </a:rPr>
              <a:t>-7 </a:t>
            </a:r>
            <a:r>
              <a:rPr lang="en-US" altLang="zh-CN" b="0" dirty="0" smtClean="0">
                <a:latin typeface="微软雅黑" panose="020B0503020204020204" pitchFamily="34" charset="-122"/>
              </a:rPr>
              <a:t>)</a:t>
            </a:r>
            <a:r>
              <a:rPr lang="en-US" altLang="zh-CN" b="0" baseline="30000" dirty="0" smtClean="0">
                <a:latin typeface="微软雅黑" panose="020B0503020204020204" pitchFamily="34" charset="-122"/>
              </a:rPr>
              <a:t> </a:t>
            </a:r>
            <a:r>
              <a:rPr lang="en-US" altLang="zh-CN" b="0" dirty="0" smtClean="0">
                <a:latin typeface="微软雅黑" panose="020B0503020204020204" pitchFamily="34" charset="-122"/>
              </a:rPr>
              <a:t>≤ x ≤ 1 -2</a:t>
            </a:r>
            <a:r>
              <a:rPr lang="en-US" altLang="zh-CN" b="0" baseline="30000" dirty="0" smtClean="0">
                <a:latin typeface="微软雅黑" panose="020B0503020204020204" pitchFamily="34" charset="-122"/>
              </a:rPr>
              <a:t>-7</a:t>
            </a:r>
            <a:r>
              <a:rPr lang="en-US" altLang="zh-CN" b="0" dirty="0" smtClean="0">
                <a:latin typeface="微软雅黑" panose="020B0503020204020204" pitchFamily="34" charset="-122"/>
              </a:rPr>
              <a:t> </a:t>
            </a:r>
            <a:r>
              <a:rPr lang="zh-CN" altLang="en-US" b="0" dirty="0" smtClean="0">
                <a:latin typeface="微软雅黑" panose="020B0503020204020204" pitchFamily="34" charset="-122"/>
              </a:rPr>
              <a:t>或： －</a:t>
            </a:r>
            <a:r>
              <a:rPr lang="en-US" altLang="zh-CN" b="0" dirty="0" smtClean="0">
                <a:latin typeface="微软雅黑" panose="020B0503020204020204" pitchFamily="34" charset="-122"/>
              </a:rPr>
              <a:t>1</a:t>
            </a:r>
            <a:r>
              <a:rPr lang="zh-CN" altLang="en-US" b="0" dirty="0" smtClean="0">
                <a:latin typeface="微软雅黑" panose="020B0503020204020204" pitchFamily="34" charset="-122"/>
              </a:rPr>
              <a:t>＜</a:t>
            </a:r>
            <a:r>
              <a:rPr lang="en-US" altLang="zh-CN" b="0" dirty="0" smtClean="0">
                <a:latin typeface="微软雅黑" panose="020B0503020204020204" pitchFamily="34" charset="-122"/>
              </a:rPr>
              <a:t>x </a:t>
            </a:r>
            <a:r>
              <a:rPr lang="zh-CN" altLang="en-US" b="0" dirty="0" smtClean="0">
                <a:latin typeface="微软雅黑" panose="020B0503020204020204" pitchFamily="34" charset="-122"/>
              </a:rPr>
              <a:t>＜</a:t>
            </a:r>
            <a:r>
              <a:rPr lang="en-US" altLang="zh-CN" b="0" dirty="0" smtClean="0">
                <a:latin typeface="微软雅黑" panose="020B0503020204020204" pitchFamily="34" charset="-122"/>
              </a:rPr>
              <a:t>+1</a:t>
            </a:r>
          </a:p>
          <a:p>
            <a:pPr marL="609600" indent="-609600" eaLnBrk="1" hangingPunct="1">
              <a:lnSpc>
                <a:spcPct val="90000"/>
              </a:lnSpc>
              <a:spcBef>
                <a:spcPct val="50000"/>
              </a:spcBef>
              <a:buFontTx/>
              <a:buNone/>
            </a:pPr>
            <a:r>
              <a:rPr lang="zh-CN" altLang="en-US" dirty="0" smtClean="0">
                <a:solidFill>
                  <a:srgbClr val="0000FF"/>
                </a:solidFill>
                <a:latin typeface="微软雅黑" panose="020B0503020204020204" pitchFamily="34" charset="-122"/>
              </a:rPr>
              <a:t>补码表示：</a:t>
            </a:r>
          </a:p>
          <a:p>
            <a:pPr marL="609600" indent="-609600" eaLnBrk="1" hangingPunct="1">
              <a:lnSpc>
                <a:spcPct val="90000"/>
              </a:lnSpc>
              <a:spcBef>
                <a:spcPct val="50000"/>
              </a:spcBef>
              <a:buFontTx/>
              <a:buNone/>
            </a:pPr>
            <a:r>
              <a:rPr lang="zh-CN" altLang="en-US" b="0" dirty="0" smtClean="0">
                <a:latin typeface="微软雅黑" panose="020B0503020204020204" pitchFamily="34" charset="-122"/>
              </a:rPr>
              <a:t>整数范围：－</a:t>
            </a:r>
            <a:r>
              <a:rPr lang="en-US" altLang="zh-CN" b="0" dirty="0" smtClean="0">
                <a:latin typeface="微软雅黑" panose="020B0503020204020204" pitchFamily="34" charset="-122"/>
              </a:rPr>
              <a:t>128≤x ≤ +127  </a:t>
            </a:r>
            <a:r>
              <a:rPr lang="zh-CN" altLang="en-US" b="0" dirty="0" smtClean="0">
                <a:latin typeface="微软雅黑" panose="020B0503020204020204" pitchFamily="34" charset="-122"/>
              </a:rPr>
              <a:t>或：－</a:t>
            </a:r>
            <a:r>
              <a:rPr lang="en-US" altLang="zh-CN" b="0" dirty="0" smtClean="0">
                <a:latin typeface="微软雅黑" panose="020B0503020204020204" pitchFamily="34" charset="-122"/>
              </a:rPr>
              <a:t>128 ≤ x </a:t>
            </a:r>
            <a:r>
              <a:rPr lang="zh-CN" altLang="en-US" b="0" dirty="0" smtClean="0">
                <a:latin typeface="微软雅黑" panose="020B0503020204020204" pitchFamily="34" charset="-122"/>
              </a:rPr>
              <a:t>＜</a:t>
            </a:r>
            <a:r>
              <a:rPr lang="en-US" altLang="zh-CN" b="0" dirty="0" smtClean="0">
                <a:latin typeface="微软雅黑" panose="020B0503020204020204" pitchFamily="34" charset="-122"/>
              </a:rPr>
              <a:t>+128</a:t>
            </a:r>
          </a:p>
          <a:p>
            <a:pPr marL="609600" indent="-609600" eaLnBrk="1" hangingPunct="1">
              <a:lnSpc>
                <a:spcPct val="90000"/>
              </a:lnSpc>
              <a:spcBef>
                <a:spcPct val="50000"/>
              </a:spcBef>
              <a:buFontTx/>
              <a:buNone/>
            </a:pPr>
            <a:r>
              <a:rPr lang="zh-CN" altLang="en-US" b="0" dirty="0" smtClean="0">
                <a:latin typeface="微软雅黑" panose="020B0503020204020204" pitchFamily="34" charset="-122"/>
              </a:rPr>
              <a:t>小数范围：－</a:t>
            </a:r>
            <a:r>
              <a:rPr lang="en-US" altLang="zh-CN" b="0" dirty="0" smtClean="0">
                <a:latin typeface="微软雅黑" panose="020B0503020204020204" pitchFamily="34" charset="-122"/>
              </a:rPr>
              <a:t>1≤ x ≤ 1 -2</a:t>
            </a:r>
            <a:r>
              <a:rPr lang="en-US" altLang="zh-CN" b="0" baseline="30000" dirty="0" smtClean="0">
                <a:latin typeface="微软雅黑" panose="020B0503020204020204" pitchFamily="34" charset="-122"/>
              </a:rPr>
              <a:t>-7</a:t>
            </a:r>
            <a:r>
              <a:rPr lang="en-US" altLang="zh-CN" b="0" dirty="0" smtClean="0">
                <a:latin typeface="微软雅黑" panose="020B0503020204020204" pitchFamily="34" charset="-122"/>
              </a:rPr>
              <a:t>  </a:t>
            </a:r>
            <a:r>
              <a:rPr lang="zh-CN" altLang="en-US" b="0" dirty="0" smtClean="0">
                <a:latin typeface="微软雅黑" panose="020B0503020204020204" pitchFamily="34" charset="-122"/>
              </a:rPr>
              <a:t>或： －</a:t>
            </a:r>
            <a:r>
              <a:rPr lang="en-US" altLang="zh-CN" b="0" dirty="0" smtClean="0">
                <a:latin typeface="微软雅黑" panose="020B0503020204020204" pitchFamily="34" charset="-122"/>
              </a:rPr>
              <a:t>1 ≤ x </a:t>
            </a:r>
            <a:r>
              <a:rPr lang="zh-CN" altLang="en-US" b="0" dirty="0" smtClean="0">
                <a:latin typeface="微软雅黑" panose="020B0503020204020204" pitchFamily="34" charset="-122"/>
              </a:rPr>
              <a:t>＜</a:t>
            </a:r>
            <a:r>
              <a:rPr lang="en-US" altLang="zh-CN" b="0" dirty="0" smtClean="0">
                <a:latin typeface="微软雅黑" panose="020B0503020204020204" pitchFamily="34" charset="-122"/>
              </a:rPr>
              <a:t>+1</a:t>
            </a:r>
          </a:p>
        </p:txBody>
      </p:sp>
    </p:spTree>
    <p:extLst>
      <p:ext uri="{BB962C8B-B14F-4D97-AF65-F5344CB8AC3E}">
        <p14:creationId xmlns:p14="http://schemas.microsoft.com/office/powerpoint/2010/main" val="44876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5"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94040"/>
            <a:ext cx="8229600" cy="774720"/>
          </a:xfrm>
        </p:spPr>
        <p:txBody>
          <a:bodyPr>
            <a:normAutofit/>
          </a:bodyPr>
          <a:lstStyle/>
          <a:p>
            <a:r>
              <a:rPr lang="zh-CN" altLang="en-US" dirty="0"/>
              <a:t>一个实际数机内表示所面临的</a:t>
            </a:r>
            <a:r>
              <a:rPr lang="zh-CN" altLang="en-US" dirty="0" smtClean="0"/>
              <a:t>问题</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graphicFrame>
        <p:nvGraphicFramePr>
          <p:cNvPr id="7" name="Object 12"/>
          <p:cNvGraphicFramePr>
            <a:graphicFrameLocks noChangeAspect="1"/>
          </p:cNvGraphicFramePr>
          <p:nvPr>
            <p:extLst>
              <p:ext uri="{D42A27DB-BD31-4B8C-83A1-F6EECF244321}">
                <p14:modId xmlns:p14="http://schemas.microsoft.com/office/powerpoint/2010/main" val="3017387471"/>
              </p:ext>
            </p:extLst>
          </p:nvPr>
        </p:nvGraphicFramePr>
        <p:xfrm>
          <a:off x="3648633" y="1312752"/>
          <a:ext cx="1171575" cy="390525"/>
        </p:xfrm>
        <a:graphic>
          <a:graphicData uri="http://schemas.openxmlformats.org/presentationml/2006/ole">
            <mc:AlternateContent xmlns:mc="http://schemas.openxmlformats.org/markup-compatibility/2006">
              <mc:Choice xmlns:v="urn:schemas-microsoft-com:vml" Requires="v">
                <p:oleObj spid="_x0000_s1112" name="公式" r:id="rId3" imgW="495000" imgH="164880" progId="Equation.3">
                  <p:embed/>
                </p:oleObj>
              </mc:Choice>
              <mc:Fallback>
                <p:oleObj name="公式" r:id="rId3" imgW="495000" imgH="164880" progId="Equation.3">
                  <p:embed/>
                  <p:pic>
                    <p:nvPicPr>
                      <p:cNvPr id="0" name=""/>
                      <p:cNvPicPr>
                        <a:picLocks noChangeAspect="1" noChangeArrowheads="1"/>
                      </p:cNvPicPr>
                      <p:nvPr/>
                    </p:nvPicPr>
                    <p:blipFill>
                      <a:blip r:embed="rId4"/>
                      <a:srcRect/>
                      <a:stretch>
                        <a:fillRect/>
                      </a:stretch>
                    </p:blipFill>
                    <p:spPr bwMode="auto">
                      <a:xfrm>
                        <a:off x="3648633" y="1312752"/>
                        <a:ext cx="1171575"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9"/>
          <p:cNvSpPr txBox="1">
            <a:spLocks noChangeArrowheads="1"/>
          </p:cNvSpPr>
          <p:nvPr/>
        </p:nvSpPr>
        <p:spPr bwMode="auto">
          <a:xfrm>
            <a:off x="458799" y="1831181"/>
            <a:ext cx="777686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200" dirty="0">
                <a:solidFill>
                  <a:srgbClr val="FF0000"/>
                </a:solidFill>
                <a:latin typeface="微软雅黑" panose="020B0503020204020204" pitchFamily="34" charset="-122"/>
                <a:ea typeface="微软雅黑" panose="020B0503020204020204" pitchFamily="34" charset="-122"/>
              </a:rPr>
              <a:t>一</a:t>
            </a:r>
            <a:r>
              <a:rPr lang="zh-CN" altLang="en-US" sz="2200" dirty="0" smtClean="0">
                <a:solidFill>
                  <a:srgbClr val="FF0000"/>
                </a:solidFill>
                <a:latin typeface="微软雅黑" panose="020B0503020204020204" pitchFamily="34" charset="-122"/>
                <a:ea typeface="微软雅黑" panose="020B0503020204020204" pitchFamily="34" charset="-122"/>
              </a:rPr>
              <a:t>个实际的</a:t>
            </a:r>
            <a:r>
              <a:rPr lang="zh-CN" altLang="en-US" sz="2200" dirty="0">
                <a:solidFill>
                  <a:srgbClr val="FF0000"/>
                </a:solidFill>
                <a:latin typeface="微软雅黑" panose="020B0503020204020204" pitchFamily="34" charset="-122"/>
                <a:ea typeface="微软雅黑" panose="020B0503020204020204" pitchFamily="34" charset="-122"/>
              </a:rPr>
              <a:t>数，通常由数符、数码和小数点三部分</a:t>
            </a:r>
            <a:r>
              <a:rPr lang="zh-CN" altLang="en-US" sz="2200" dirty="0" smtClean="0">
                <a:solidFill>
                  <a:srgbClr val="FF0000"/>
                </a:solidFill>
                <a:latin typeface="微软雅黑" panose="020B0503020204020204" pitchFamily="34" charset="-122"/>
                <a:ea typeface="微软雅黑" panose="020B0503020204020204" pitchFamily="34" charset="-122"/>
              </a:rPr>
              <a:t>组成。</a:t>
            </a:r>
            <a:endParaRPr lang="zh-CN" altLang="en-US" sz="2200" dirty="0">
              <a:solidFill>
                <a:srgbClr val="FF0000"/>
              </a:solidFill>
              <a:latin typeface="微软雅黑" panose="020B0503020204020204" pitchFamily="34" charset="-122"/>
              <a:ea typeface="微软雅黑" panose="020B0503020204020204" pitchFamily="34" charset="-122"/>
            </a:endParaRPr>
          </a:p>
        </p:txBody>
      </p:sp>
      <p:sp>
        <p:nvSpPr>
          <p:cNvPr id="9" name="矩形 8"/>
          <p:cNvSpPr/>
          <p:nvPr/>
        </p:nvSpPr>
        <p:spPr>
          <a:xfrm>
            <a:off x="1115616" y="2645339"/>
            <a:ext cx="6192688" cy="1705403"/>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因此，将一个实际数机内表示要解决的三个</a:t>
            </a:r>
            <a:r>
              <a:rPr lang="zh-CN" altLang="en-US" dirty="0" smtClean="0">
                <a:latin typeface="微软雅黑" panose="020B0503020204020204" pitchFamily="34" charset="-122"/>
                <a:ea typeface="微软雅黑" panose="020B0503020204020204" pitchFamily="34" charset="-122"/>
              </a:rPr>
              <a:t>问题：</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符号的处理（二进制编码）</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数码的处理（二进制计数制）</a:t>
            </a:r>
            <a:endParaRPr lang="en-US" altLang="zh-CN" dirty="0" smtClean="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smtClean="0">
                <a:latin typeface="微软雅黑" panose="020B0503020204020204" pitchFamily="34" charset="-122"/>
                <a:ea typeface="微软雅黑" panose="020B0503020204020204" pitchFamily="34" charset="-122"/>
              </a:rPr>
              <a:t>小数点的处理（定点、浮点数表示）</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15829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数制和编码</a:t>
            </a:r>
          </a:p>
        </p:txBody>
      </p:sp>
      <p:sp>
        <p:nvSpPr>
          <p:cNvPr id="3" name="内容占位符 2"/>
          <p:cNvSpPr>
            <a:spLocks noGrp="1"/>
          </p:cNvSpPr>
          <p:nvPr>
            <p:ph idx="1"/>
          </p:nvPr>
        </p:nvSpPr>
        <p:spPr/>
        <p:txBody>
          <a:bodyPr/>
          <a:lstStyle/>
          <a:p>
            <a:pPr marL="0" indent="0">
              <a:buNone/>
            </a:pPr>
            <a:r>
              <a:rPr lang="en-US" altLang="zh-CN" dirty="0" smtClean="0"/>
              <a:t>2.1.4 </a:t>
            </a:r>
            <a:r>
              <a:rPr lang="zh-CN" altLang="en-US" dirty="0" smtClean="0"/>
              <a:t>定点数的编码表示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9" name="矩形 8"/>
          <p:cNvSpPr/>
          <p:nvPr/>
        </p:nvSpPr>
        <p:spPr>
          <a:xfrm>
            <a:off x="457200" y="1643896"/>
            <a:ext cx="7931224" cy="2363724"/>
          </a:xfrm>
          <a:prstGeom prst="rect">
            <a:avLst/>
          </a:prstGeom>
        </p:spPr>
        <p:txBody>
          <a:bodyPr wrap="square">
            <a:spAutoFit/>
          </a:bodyPr>
          <a:lstStyle/>
          <a:p>
            <a:pPr lvl="0" eaLnBrk="0" hangingPunct="0">
              <a:lnSpc>
                <a:spcPct val="115000"/>
              </a:lnSpc>
              <a:spcBef>
                <a:spcPct val="20000"/>
              </a:spcBef>
              <a:defRPr/>
            </a:pPr>
            <a:r>
              <a:rPr lang="en-US" altLang="zh-CN" sz="2400" b="1" kern="0" dirty="0" smtClean="0">
                <a:solidFill>
                  <a:srgbClr val="FF0000"/>
                </a:solidFill>
                <a:latin typeface="微软雅黑" panose="020B0503020204020204" pitchFamily="34" charset="-122"/>
                <a:ea typeface="微软雅黑" panose="020B0503020204020204" pitchFamily="34" charset="-122"/>
              </a:rPr>
              <a:t>3</a:t>
            </a:r>
            <a:r>
              <a:rPr lang="zh-CN" altLang="en-US" sz="2400" b="1" kern="0" dirty="0" smtClean="0">
                <a:solidFill>
                  <a:srgbClr val="FF0000"/>
                </a:solidFill>
                <a:latin typeface="微软雅黑" panose="020B0503020204020204" pitchFamily="34" charset="-122"/>
                <a:ea typeface="微软雅黑" panose="020B0503020204020204" pitchFamily="34" charset="-122"/>
              </a:rPr>
              <a:t>）</a:t>
            </a:r>
            <a:r>
              <a:rPr lang="zh-CN" altLang="en-US" sz="2400" b="1" kern="0" dirty="0">
                <a:solidFill>
                  <a:srgbClr val="FF0000"/>
                </a:solidFill>
                <a:latin typeface="微软雅黑" panose="020B0503020204020204" pitchFamily="34" charset="-122"/>
                <a:ea typeface="微软雅黑" panose="020B0503020204020204" pitchFamily="34" charset="-122"/>
              </a:rPr>
              <a:t>移码表示</a:t>
            </a:r>
            <a:r>
              <a:rPr lang="zh-CN" altLang="en-US" sz="2400" b="1" kern="0" dirty="0" smtClean="0">
                <a:solidFill>
                  <a:srgbClr val="FF0000"/>
                </a:solidFill>
                <a:latin typeface="微软雅黑" panose="020B0503020204020204" pitchFamily="34" charset="-122"/>
                <a:ea typeface="微软雅黑" panose="020B0503020204020204" pitchFamily="34" charset="-122"/>
              </a:rPr>
              <a:t>法 </a:t>
            </a:r>
            <a:r>
              <a:rPr lang="en-US" altLang="zh-CN" sz="2400" b="1" kern="0" dirty="0" smtClean="0">
                <a:solidFill>
                  <a:srgbClr val="FF0000"/>
                </a:solidFill>
                <a:latin typeface="微软雅黑" panose="020B0503020204020204" pitchFamily="34" charset="-122"/>
                <a:ea typeface="微软雅黑" panose="020B0503020204020204" pitchFamily="34" charset="-122"/>
              </a:rPr>
              <a:t>(Excess </a:t>
            </a:r>
            <a:r>
              <a:rPr lang="en-US" altLang="zh-CN" sz="2400" b="1" kern="0" dirty="0">
                <a:solidFill>
                  <a:srgbClr val="FF0000"/>
                </a:solidFill>
                <a:latin typeface="微软雅黑" panose="020B0503020204020204" pitchFamily="34" charset="-122"/>
                <a:ea typeface="微软雅黑" panose="020B0503020204020204" pitchFamily="34" charset="-122"/>
              </a:rPr>
              <a:t>/</a:t>
            </a:r>
            <a:r>
              <a:rPr lang="en-US" altLang="zh-CN" sz="2400" b="1" kern="0" dirty="0" smtClean="0">
                <a:solidFill>
                  <a:srgbClr val="FF0000"/>
                </a:solidFill>
                <a:latin typeface="微软雅黑" panose="020B0503020204020204" pitchFamily="34" charset="-122"/>
                <a:ea typeface="微软雅黑" panose="020B0503020204020204" pitchFamily="34" charset="-122"/>
              </a:rPr>
              <a:t>biased notion) </a:t>
            </a:r>
            <a:endParaRPr lang="en-US" altLang="zh-CN" sz="2400" b="1" kern="0" dirty="0">
              <a:solidFill>
                <a:srgbClr val="FF0000"/>
              </a:solidFill>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Ø"/>
            </a:pPr>
            <a:r>
              <a:rPr kumimoji="1" lang="zh-CN" altLang="en-US" sz="2000" dirty="0" smtClean="0">
                <a:solidFill>
                  <a:srgbClr val="000000"/>
                </a:solidFill>
                <a:latin typeface="微软雅黑" panose="020B0503020204020204" pitchFamily="34" charset="-122"/>
                <a:ea typeface="微软雅黑" panose="020B0503020204020204" pitchFamily="34" charset="-122"/>
              </a:rPr>
              <a:t>移码的定义</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Ø"/>
            </a:pPr>
            <a:r>
              <a:rPr kumimoji="1" lang="zh-CN" altLang="en-US" sz="2000" dirty="0">
                <a:solidFill>
                  <a:srgbClr val="000000"/>
                </a:solidFill>
                <a:latin typeface="微软雅黑" panose="020B0503020204020204" pitchFamily="34" charset="-122"/>
                <a:ea typeface="微软雅黑" panose="020B0503020204020204" pitchFamily="34" charset="-122"/>
              </a:rPr>
              <a:t>将每一个数值加上一个偏置</a:t>
            </a:r>
            <a:r>
              <a:rPr kumimoji="1" lang="zh-CN" altLang="en-US" sz="2000" dirty="0" smtClean="0">
                <a:solidFill>
                  <a:srgbClr val="000000"/>
                </a:solidFill>
                <a:latin typeface="微软雅黑" panose="020B0503020204020204" pitchFamily="34" charset="-122"/>
                <a:ea typeface="微软雅黑" panose="020B0503020204020204" pitchFamily="34" charset="-122"/>
              </a:rPr>
              <a:t>常数</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a:p>
            <a:pPr lvl="1">
              <a:lnSpc>
                <a:spcPct val="150000"/>
              </a:lnSpc>
            </a:pPr>
            <a:r>
              <a:rPr kumimoji="1" lang="zh-CN" altLang="en-US" sz="2000" dirty="0" smtClean="0">
                <a:solidFill>
                  <a:srgbClr val="000000"/>
                </a:solidFill>
                <a:latin typeface="微软雅黑" panose="020B0503020204020204" pitchFamily="34" charset="-122"/>
                <a:ea typeface="微软雅黑" panose="020B0503020204020204" pitchFamily="34" charset="-122"/>
              </a:rPr>
              <a:t>      假定移码的表示位数为</a:t>
            </a:r>
            <a:r>
              <a:rPr kumimoji="1" lang="en-US" altLang="zh-CN" sz="2000" dirty="0" smtClean="0">
                <a:solidFill>
                  <a:srgbClr val="000000"/>
                </a:solidFill>
                <a:latin typeface="微软雅黑" panose="020B0503020204020204" pitchFamily="34" charset="-122"/>
                <a:ea typeface="微软雅黑" panose="020B0503020204020204" pitchFamily="34" charset="-122"/>
              </a:rPr>
              <a:t>n</a:t>
            </a:r>
            <a:r>
              <a:rPr kumimoji="1" lang="zh-CN" altLang="en-US" sz="2000" dirty="0" smtClean="0">
                <a:solidFill>
                  <a:srgbClr val="000000"/>
                </a:solidFill>
                <a:latin typeface="微软雅黑" panose="020B0503020204020204" pitchFamily="34" charset="-122"/>
                <a:ea typeface="微软雅黑" panose="020B0503020204020204" pitchFamily="34" charset="-122"/>
              </a:rPr>
              <a:t>，则对于真值</a:t>
            </a:r>
            <a:r>
              <a:rPr kumimoji="1" lang="en-US" altLang="zh-CN" sz="2000" dirty="0" smtClean="0">
                <a:solidFill>
                  <a:srgbClr val="000000"/>
                </a:solidFill>
                <a:latin typeface="微软雅黑" panose="020B0503020204020204" pitchFamily="34" charset="-122"/>
                <a:ea typeface="微软雅黑" panose="020B0503020204020204" pitchFamily="34" charset="-122"/>
              </a:rPr>
              <a:t>E</a:t>
            </a:r>
            <a:r>
              <a:rPr kumimoji="1" lang="zh-CN" altLang="en-US" sz="2000" dirty="0" smtClean="0">
                <a:solidFill>
                  <a:srgbClr val="000000"/>
                </a:solidFill>
                <a:latin typeface="微软雅黑" panose="020B0503020204020204" pitchFamily="34" charset="-122"/>
                <a:ea typeface="微软雅黑" panose="020B0503020204020204" pitchFamily="34" charset="-122"/>
              </a:rPr>
              <a:t>，其移码为：</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a:p>
            <a:pPr lvl="2">
              <a:lnSpc>
                <a:spcPct val="150000"/>
              </a:lnSpc>
            </a:pPr>
            <a:r>
              <a:rPr kumimoji="1" lang="en-US" altLang="zh-CN" sz="2000" dirty="0" smtClean="0">
                <a:solidFill>
                  <a:srgbClr val="000000"/>
                </a:solidFill>
                <a:latin typeface="微软雅黑" panose="020B0503020204020204" pitchFamily="34" charset="-122"/>
                <a:ea typeface="微软雅黑" panose="020B0503020204020204" pitchFamily="34" charset="-122"/>
              </a:rPr>
              <a:t>[E]</a:t>
            </a:r>
            <a:r>
              <a:rPr kumimoji="1" lang="zh-CN" altLang="en-US" sz="2000" baseline="-25000" dirty="0" smtClean="0">
                <a:solidFill>
                  <a:srgbClr val="000000"/>
                </a:solidFill>
                <a:latin typeface="微软雅黑" panose="020B0503020204020204" pitchFamily="34" charset="-122"/>
                <a:ea typeface="微软雅黑" panose="020B0503020204020204" pitchFamily="34" charset="-122"/>
              </a:rPr>
              <a:t>移</a:t>
            </a:r>
            <a:r>
              <a:rPr kumimoji="1" lang="en-US" altLang="zh-CN" sz="2000" dirty="0" smtClean="0">
                <a:solidFill>
                  <a:srgbClr val="000000"/>
                </a:solidFill>
                <a:latin typeface="微软雅黑" panose="020B0503020204020204" pitchFamily="34" charset="-122"/>
                <a:ea typeface="微软雅黑" panose="020B0503020204020204" pitchFamily="34" charset="-122"/>
              </a:rPr>
              <a:t>=2</a:t>
            </a:r>
            <a:r>
              <a:rPr kumimoji="1" lang="en-US" altLang="zh-CN" sz="2000" baseline="30000" dirty="0" smtClean="0">
                <a:solidFill>
                  <a:srgbClr val="000000"/>
                </a:solidFill>
                <a:latin typeface="微软雅黑" panose="020B0503020204020204" pitchFamily="34" charset="-122"/>
                <a:ea typeface="微软雅黑" panose="020B0503020204020204" pitchFamily="34" charset="-122"/>
              </a:rPr>
              <a:t>n-1</a:t>
            </a:r>
            <a:r>
              <a:rPr kumimoji="1" lang="en-US" altLang="zh-CN" sz="2000" dirty="0" smtClean="0">
                <a:solidFill>
                  <a:srgbClr val="000000"/>
                </a:solidFill>
                <a:latin typeface="微软雅黑" panose="020B0503020204020204" pitchFamily="34" charset="-122"/>
                <a:ea typeface="微软雅黑" panose="020B0503020204020204" pitchFamily="34" charset="-122"/>
              </a:rPr>
              <a:t>+E</a:t>
            </a:r>
            <a:r>
              <a:rPr kumimoji="1" lang="zh-CN" altLang="en-US" sz="2000" dirty="0" smtClean="0">
                <a:solidFill>
                  <a:srgbClr val="000000"/>
                </a:solidFill>
                <a:latin typeface="微软雅黑" panose="020B0503020204020204" pitchFamily="34" charset="-122"/>
                <a:ea typeface="微软雅黑" panose="020B0503020204020204" pitchFamily="34" charset="-122"/>
              </a:rPr>
              <a:t>，</a:t>
            </a:r>
            <a:r>
              <a:rPr kumimoji="1" lang="en-US" altLang="zh-CN" sz="2000" dirty="0">
                <a:solidFill>
                  <a:srgbClr val="000000"/>
                </a:solidFill>
                <a:latin typeface="微软雅黑" panose="020B0503020204020204" pitchFamily="34" charset="-122"/>
                <a:ea typeface="微软雅黑" panose="020B0503020204020204" pitchFamily="34" charset="-122"/>
              </a:rPr>
              <a:t>2</a:t>
            </a:r>
            <a:r>
              <a:rPr kumimoji="1" lang="en-US" altLang="zh-CN" sz="2000" baseline="30000" dirty="0">
                <a:solidFill>
                  <a:srgbClr val="000000"/>
                </a:solidFill>
                <a:latin typeface="微软雅黑" panose="020B0503020204020204" pitchFamily="34" charset="-122"/>
                <a:ea typeface="微软雅黑" panose="020B0503020204020204" pitchFamily="34" charset="-122"/>
              </a:rPr>
              <a:t>n-1</a:t>
            </a:r>
            <a:r>
              <a:rPr kumimoji="1" lang="zh-CN" altLang="en-US" sz="2000" dirty="0" smtClean="0">
                <a:solidFill>
                  <a:srgbClr val="000000"/>
                </a:solidFill>
                <a:latin typeface="微软雅黑" panose="020B0503020204020204" pitchFamily="34" charset="-122"/>
                <a:ea typeface="微软雅黑" panose="020B0503020204020204" pitchFamily="34" charset="-122"/>
              </a:rPr>
              <a:t>为偏置常数</a:t>
            </a:r>
            <a:endParaRPr kumimoji="1" lang="en-US" altLang="zh-CN" sz="20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113640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数制和编码</a:t>
            </a:r>
          </a:p>
        </p:txBody>
      </p:sp>
      <p:sp>
        <p:nvSpPr>
          <p:cNvPr id="3" name="内容占位符 2"/>
          <p:cNvSpPr>
            <a:spLocks noGrp="1"/>
          </p:cNvSpPr>
          <p:nvPr>
            <p:ph idx="1"/>
          </p:nvPr>
        </p:nvSpPr>
        <p:spPr/>
        <p:txBody>
          <a:bodyPr/>
          <a:lstStyle/>
          <a:p>
            <a:pPr marL="0" indent="0">
              <a:buNone/>
            </a:pPr>
            <a:r>
              <a:rPr lang="en-US" altLang="zh-CN" dirty="0" smtClean="0"/>
              <a:t>2.1.4 </a:t>
            </a:r>
            <a:r>
              <a:rPr lang="zh-CN" altLang="en-US" dirty="0" smtClean="0"/>
              <a:t>定点数的编码表示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41</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9" name="矩形 8"/>
          <p:cNvSpPr/>
          <p:nvPr/>
        </p:nvSpPr>
        <p:spPr>
          <a:xfrm>
            <a:off x="457200" y="1643896"/>
            <a:ext cx="7931224" cy="978729"/>
          </a:xfrm>
          <a:prstGeom prst="rect">
            <a:avLst/>
          </a:prstGeom>
        </p:spPr>
        <p:txBody>
          <a:bodyPr wrap="square">
            <a:spAutoFit/>
          </a:bodyPr>
          <a:lstStyle/>
          <a:p>
            <a:pPr eaLnBrk="0" hangingPunct="0">
              <a:lnSpc>
                <a:spcPct val="115000"/>
              </a:lnSpc>
              <a:spcBef>
                <a:spcPct val="20000"/>
              </a:spcBef>
              <a:defRPr/>
            </a:pPr>
            <a:r>
              <a:rPr lang="en-US" altLang="zh-CN" sz="2400" b="1" kern="0" dirty="0" smtClean="0">
                <a:solidFill>
                  <a:srgbClr val="FF0000"/>
                </a:solidFill>
                <a:latin typeface="微软雅黑" panose="020B0503020204020204" pitchFamily="34" charset="-122"/>
                <a:ea typeface="微软雅黑" panose="020B0503020204020204" pitchFamily="34" charset="-122"/>
              </a:rPr>
              <a:t>3</a:t>
            </a:r>
            <a:r>
              <a:rPr lang="zh-CN" altLang="en-US" sz="2400" b="1" kern="0" dirty="0" smtClean="0">
                <a:solidFill>
                  <a:srgbClr val="FF0000"/>
                </a:solidFill>
                <a:latin typeface="微软雅黑" panose="020B0503020204020204" pitchFamily="34" charset="-122"/>
                <a:ea typeface="微软雅黑" panose="020B0503020204020204" pitchFamily="34" charset="-122"/>
              </a:rPr>
              <a:t>）</a:t>
            </a:r>
            <a:r>
              <a:rPr lang="zh-CN" altLang="en-US" sz="2400" b="1" kern="0" dirty="0">
                <a:solidFill>
                  <a:srgbClr val="FF0000"/>
                </a:solidFill>
                <a:latin typeface="微软雅黑" panose="020B0503020204020204" pitchFamily="34" charset="-122"/>
                <a:ea typeface="微软雅黑" panose="020B0503020204020204" pitchFamily="34" charset="-122"/>
              </a:rPr>
              <a:t>移码表示</a:t>
            </a:r>
            <a:r>
              <a:rPr lang="zh-CN" altLang="en-US" sz="2400" b="1" kern="0" dirty="0" smtClean="0">
                <a:solidFill>
                  <a:srgbClr val="FF0000"/>
                </a:solidFill>
                <a:latin typeface="微软雅黑" panose="020B0503020204020204" pitchFamily="34" charset="-122"/>
                <a:ea typeface="微软雅黑" panose="020B0503020204020204" pitchFamily="34" charset="-122"/>
              </a:rPr>
              <a:t>法</a:t>
            </a:r>
            <a:r>
              <a:rPr lang="en-US" altLang="zh-CN" sz="2400" b="1" kern="0" dirty="0">
                <a:solidFill>
                  <a:srgbClr val="FF0000"/>
                </a:solidFill>
                <a:latin typeface="微软雅黑" panose="020B0503020204020204" pitchFamily="34" charset="-122"/>
                <a:ea typeface="微软雅黑" panose="020B0503020204020204" pitchFamily="34" charset="-122"/>
              </a:rPr>
              <a:t>(Excess /biased notion) </a:t>
            </a:r>
          </a:p>
          <a:p>
            <a:pPr marL="342900" lvl="0" indent="-342900">
              <a:lnSpc>
                <a:spcPct val="150000"/>
              </a:lnSpc>
              <a:buFont typeface="Wingdings" panose="05000000000000000000" pitchFamily="2" charset="2"/>
              <a:buChar char="Ø"/>
            </a:pPr>
            <a:r>
              <a:rPr kumimoji="1" lang="zh-CN" altLang="en-US" sz="2000" dirty="0" smtClean="0">
                <a:solidFill>
                  <a:srgbClr val="000000"/>
                </a:solidFill>
                <a:latin typeface="微软雅黑" panose="020B0503020204020204" pitchFamily="34" charset="-122"/>
                <a:ea typeface="微软雅黑" panose="020B0503020204020204" pitchFamily="34" charset="-122"/>
              </a:rPr>
              <a:t>移码用来表示浮点数的指数</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p:txBody>
      </p:sp>
      <p:sp>
        <p:nvSpPr>
          <p:cNvPr id="8" name="Text Box 5"/>
          <p:cNvSpPr txBox="1">
            <a:spLocks noChangeArrowheads="1"/>
          </p:cNvSpPr>
          <p:nvPr/>
        </p:nvSpPr>
        <p:spPr bwMode="auto">
          <a:xfrm>
            <a:off x="533400" y="2852936"/>
            <a:ext cx="36433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例：</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1.01 x2 </a:t>
            </a:r>
            <a:r>
              <a:rPr lang="en-US" altLang="zh-CN" sz="2000" baseline="30000" dirty="0">
                <a:latin typeface="微软雅黑" panose="020B0503020204020204" pitchFamily="34" charset="-122"/>
                <a:ea typeface="微软雅黑" panose="020B0503020204020204" pitchFamily="34" charset="-122"/>
                <a:cs typeface="Arial" panose="020B0604020202020204" pitchFamily="34" charset="0"/>
              </a:rPr>
              <a:t>-1</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+1.11 x2</a:t>
            </a:r>
            <a:r>
              <a:rPr lang="en-US" altLang="zh-CN" sz="2000" baseline="30000" dirty="0">
                <a:latin typeface="微软雅黑" panose="020B0503020204020204" pitchFamily="34" charset="-122"/>
                <a:ea typeface="微软雅黑" panose="020B0503020204020204" pitchFamily="34" charset="-122"/>
                <a:cs typeface="Arial" panose="020B0604020202020204" pitchFamily="34" charset="0"/>
              </a:rPr>
              <a:t>3 </a:t>
            </a: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10" name="Group 15"/>
          <p:cNvGrpSpPr>
            <a:grpSpLocks/>
          </p:cNvGrpSpPr>
          <p:nvPr/>
        </p:nvGrpSpPr>
        <p:grpSpPr bwMode="auto">
          <a:xfrm>
            <a:off x="3928988" y="3068960"/>
            <a:ext cx="1435100" cy="623887"/>
            <a:chOff x="2349" y="3595"/>
            <a:chExt cx="784" cy="393"/>
          </a:xfrm>
        </p:grpSpPr>
        <p:sp>
          <p:nvSpPr>
            <p:cNvPr id="11" name="AutoShape 9"/>
            <p:cNvSpPr>
              <a:spLocks noChangeArrowheads="1"/>
            </p:cNvSpPr>
            <p:nvPr/>
          </p:nvSpPr>
          <p:spPr bwMode="auto">
            <a:xfrm>
              <a:off x="2356" y="3595"/>
              <a:ext cx="777" cy="393"/>
            </a:xfrm>
            <a:prstGeom prst="rightArrow">
              <a:avLst>
                <a:gd name="adj1" fmla="val 50000"/>
                <a:gd name="adj2" fmla="val 49427"/>
              </a:avLst>
            </a:prstGeom>
            <a:noFill/>
            <a:ln w="12700">
              <a:solidFill>
                <a:srgbClr val="3333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000">
                <a:latin typeface="微软雅黑" panose="020B0503020204020204" pitchFamily="34" charset="-122"/>
                <a:ea typeface="微软雅黑" panose="020B0503020204020204" pitchFamily="34" charset="-122"/>
              </a:endParaRPr>
            </a:p>
          </p:txBody>
        </p:sp>
        <p:sp>
          <p:nvSpPr>
            <p:cNvPr id="12" name="Text Box 10"/>
            <p:cNvSpPr txBox="1">
              <a:spLocks noChangeArrowheads="1"/>
            </p:cNvSpPr>
            <p:nvPr/>
          </p:nvSpPr>
          <p:spPr bwMode="auto">
            <a:xfrm>
              <a:off x="2349" y="3676"/>
              <a:ext cx="73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latin typeface="微软雅黑" panose="020B0503020204020204" pitchFamily="34" charset="-122"/>
                  <a:ea typeface="微软雅黑" panose="020B0503020204020204" pitchFamily="34" charset="-122"/>
                </a:rPr>
                <a:t>简化比较</a:t>
              </a:r>
            </a:p>
          </p:txBody>
        </p:sp>
      </p:grpSp>
      <p:grpSp>
        <p:nvGrpSpPr>
          <p:cNvPr id="13" name="Group 14"/>
          <p:cNvGrpSpPr>
            <a:grpSpLocks/>
          </p:cNvGrpSpPr>
          <p:nvPr/>
        </p:nvGrpSpPr>
        <p:grpSpPr bwMode="auto">
          <a:xfrm>
            <a:off x="1146175" y="3287915"/>
            <a:ext cx="2509838" cy="674688"/>
            <a:chOff x="722" y="3620"/>
            <a:chExt cx="1581" cy="425"/>
          </a:xfrm>
        </p:grpSpPr>
        <p:sp>
          <p:nvSpPr>
            <p:cNvPr id="14" name="Text Box 7"/>
            <p:cNvSpPr txBox="1">
              <a:spLocks noChangeArrowheads="1"/>
            </p:cNvSpPr>
            <p:nvPr/>
          </p:nvSpPr>
          <p:spPr bwMode="auto">
            <a:xfrm>
              <a:off x="722" y="3620"/>
              <a:ext cx="158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补码：</a:t>
              </a:r>
              <a:r>
                <a:rPr lang="en-US" altLang="zh-CN" sz="2000"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1111&lt; 0011 ?</a:t>
              </a:r>
            </a:p>
          </p:txBody>
        </p:sp>
        <p:sp>
          <p:nvSpPr>
            <p:cNvPr id="15" name="Rectangle 11"/>
            <p:cNvSpPr>
              <a:spLocks noChangeArrowheads="1"/>
            </p:cNvSpPr>
            <p:nvPr/>
          </p:nvSpPr>
          <p:spPr bwMode="auto">
            <a:xfrm>
              <a:off x="1004" y="3793"/>
              <a:ext cx="111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CC0000"/>
                  </a:solidFill>
                  <a:latin typeface="微软雅黑" panose="020B0503020204020204" pitchFamily="34" charset="-122"/>
                  <a:ea typeface="微软雅黑" panose="020B0503020204020204" pitchFamily="34" charset="-122"/>
                  <a:cs typeface="Arial" panose="020B0604020202020204" pitchFamily="34" charset="0"/>
                </a:rPr>
                <a:t>    (-1)</a:t>
              </a:r>
              <a:r>
                <a:rPr lang="zh-CN" altLang="en-US" sz="2000">
                  <a:solidFill>
                    <a:srgbClr val="CC0000"/>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000">
                  <a:solidFill>
                    <a:srgbClr val="CC0000"/>
                  </a:solidFill>
                  <a:latin typeface="微软雅黑" panose="020B0503020204020204" pitchFamily="34" charset="-122"/>
                  <a:ea typeface="微软雅黑" panose="020B0503020204020204" pitchFamily="34" charset="-122"/>
                  <a:cs typeface="Arial" panose="020B0604020202020204" pitchFamily="34" charset="0"/>
                </a:rPr>
                <a:t>(3)</a:t>
              </a:r>
            </a:p>
          </p:txBody>
        </p:sp>
      </p:grpSp>
      <p:grpSp>
        <p:nvGrpSpPr>
          <p:cNvPr id="16" name="Group 16"/>
          <p:cNvGrpSpPr>
            <a:grpSpLocks/>
          </p:cNvGrpSpPr>
          <p:nvPr/>
        </p:nvGrpSpPr>
        <p:grpSpPr bwMode="auto">
          <a:xfrm>
            <a:off x="5249167" y="2867226"/>
            <a:ext cx="3643313" cy="1081088"/>
            <a:chOff x="3040" y="3355"/>
            <a:chExt cx="2295" cy="681"/>
          </a:xfrm>
        </p:grpSpPr>
        <p:sp>
          <p:nvSpPr>
            <p:cNvPr id="17" name="Text Box 6"/>
            <p:cNvSpPr txBox="1">
              <a:spLocks noChangeArrowheads="1"/>
            </p:cNvSpPr>
            <p:nvPr/>
          </p:nvSpPr>
          <p:spPr bwMode="auto">
            <a:xfrm>
              <a:off x="3040" y="3355"/>
              <a:ext cx="229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latin typeface="微软雅黑" panose="020B0503020204020204" pitchFamily="34" charset="-122"/>
                  <a:ea typeface="微软雅黑" panose="020B0503020204020204" pitchFamily="34" charset="-122"/>
                  <a:cs typeface="Arial" panose="020B0604020202020204" pitchFamily="34" charset="0"/>
                </a:rPr>
                <a:t>1.01 x2</a:t>
              </a:r>
              <a:r>
                <a:rPr lang="en-US" altLang="zh-CN" sz="2000" baseline="30000" dirty="0">
                  <a:latin typeface="微软雅黑" panose="020B0503020204020204" pitchFamily="34" charset="-122"/>
                  <a:ea typeface="微软雅黑" panose="020B0503020204020204" pitchFamily="34" charset="-122"/>
                  <a:cs typeface="Arial" panose="020B0604020202020204" pitchFamily="34" charset="0"/>
                </a:rPr>
                <a:t>-1</a:t>
              </a:r>
              <a:r>
                <a:rPr lang="en-US" altLang="zh-CN" sz="2000" baseline="30000"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+4</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+1.11 x2</a:t>
              </a:r>
              <a:r>
                <a:rPr lang="en-US" altLang="zh-CN" sz="2000" baseline="30000" dirty="0">
                  <a:latin typeface="微软雅黑" panose="020B0503020204020204" pitchFamily="34" charset="-122"/>
                  <a:ea typeface="微软雅黑" panose="020B0503020204020204" pitchFamily="34" charset="-122"/>
                  <a:cs typeface="Arial" panose="020B0604020202020204" pitchFamily="34" charset="0"/>
                </a:rPr>
                <a:t>3</a:t>
              </a:r>
              <a:r>
                <a:rPr lang="en-US" altLang="zh-CN" sz="2000" baseline="30000" dirty="0">
                  <a:solidFill>
                    <a:srgbClr val="CC0000"/>
                  </a:solidFill>
                  <a:latin typeface="微软雅黑" panose="020B0503020204020204" pitchFamily="34" charset="-122"/>
                  <a:ea typeface="微软雅黑" panose="020B0503020204020204" pitchFamily="34" charset="-122"/>
                  <a:cs typeface="Arial" panose="020B0604020202020204" pitchFamily="34" charset="0"/>
                </a:rPr>
                <a:t>+4</a:t>
              </a:r>
              <a:r>
                <a:rPr lang="en-US" altLang="zh-CN" sz="2000" baseline="30000" dirty="0">
                  <a:latin typeface="微软雅黑" panose="020B0503020204020204" pitchFamily="34" charset="-122"/>
                  <a:ea typeface="微软雅黑" panose="020B0503020204020204" pitchFamily="34" charset="-122"/>
                  <a:cs typeface="Arial" panose="020B0604020202020204" pitchFamily="34" charset="0"/>
                </a:rPr>
                <a:t> </a:t>
              </a:r>
              <a:endParaRPr lang="zh-CN" altLang="en-US" sz="20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8" name="Text Box 12"/>
            <p:cNvSpPr txBox="1">
              <a:spLocks noChangeArrowheads="1"/>
            </p:cNvSpPr>
            <p:nvPr/>
          </p:nvSpPr>
          <p:spPr bwMode="auto">
            <a:xfrm>
              <a:off x="3253" y="3602"/>
              <a:ext cx="158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rgbClr val="CC0000"/>
                  </a:solidFill>
                  <a:latin typeface="微软雅黑" panose="020B0503020204020204" pitchFamily="34" charset="-122"/>
                  <a:ea typeface="微软雅黑" panose="020B0503020204020204" pitchFamily="34" charset="-122"/>
                  <a:cs typeface="Arial" panose="020B0604020202020204" pitchFamily="34" charset="0"/>
                </a:rPr>
                <a:t>移码：</a:t>
              </a:r>
              <a:r>
                <a:rPr lang="en-US" altLang="zh-CN" sz="2000">
                  <a:solidFill>
                    <a:srgbClr val="CC0000"/>
                  </a:solidFill>
                  <a:latin typeface="微软雅黑" panose="020B0503020204020204" pitchFamily="34" charset="-122"/>
                  <a:ea typeface="微软雅黑" panose="020B0503020204020204" pitchFamily="34" charset="-122"/>
                  <a:cs typeface="Arial" panose="020B0604020202020204" pitchFamily="34" charset="0"/>
                </a:rPr>
                <a:t>0011&lt; 0111</a:t>
              </a:r>
              <a:endParaRPr lang="zh-CN" altLang="en-US" sz="200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Rectangle 13"/>
            <p:cNvSpPr>
              <a:spLocks noChangeArrowheads="1"/>
            </p:cNvSpPr>
            <p:nvPr/>
          </p:nvSpPr>
          <p:spPr bwMode="auto">
            <a:xfrm>
              <a:off x="3616" y="3784"/>
              <a:ext cx="104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CC0000"/>
                  </a:solidFill>
                  <a:latin typeface="微软雅黑" panose="020B0503020204020204" pitchFamily="34" charset="-122"/>
                  <a:ea typeface="微软雅黑" panose="020B0503020204020204" pitchFamily="34" charset="-122"/>
                  <a:cs typeface="Arial" panose="020B0604020202020204" pitchFamily="34" charset="0"/>
                </a:rPr>
                <a:t>    (3)</a:t>
              </a:r>
              <a:r>
                <a:rPr lang="zh-CN" altLang="en-US" sz="2000">
                  <a:solidFill>
                    <a:srgbClr val="CC0000"/>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000">
                  <a:solidFill>
                    <a:srgbClr val="CC0000"/>
                  </a:solidFill>
                  <a:latin typeface="微软雅黑" panose="020B0503020204020204" pitchFamily="34" charset="-122"/>
                  <a:ea typeface="微软雅黑" panose="020B0503020204020204" pitchFamily="34" charset="-122"/>
                  <a:cs typeface="Arial" panose="020B0604020202020204" pitchFamily="34" charset="0"/>
                </a:rPr>
                <a:t>(7)</a:t>
              </a:r>
            </a:p>
          </p:txBody>
        </p:sp>
      </p:grpSp>
    </p:spTree>
    <p:extLst>
      <p:ext uri="{BB962C8B-B14F-4D97-AF65-F5344CB8AC3E}">
        <p14:creationId xmlns:p14="http://schemas.microsoft.com/office/powerpoint/2010/main" val="304108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数制和编码</a:t>
            </a:r>
          </a:p>
        </p:txBody>
      </p:sp>
      <p:sp>
        <p:nvSpPr>
          <p:cNvPr id="3" name="内容占位符 2"/>
          <p:cNvSpPr>
            <a:spLocks noGrp="1"/>
          </p:cNvSpPr>
          <p:nvPr>
            <p:ph idx="1"/>
          </p:nvPr>
        </p:nvSpPr>
        <p:spPr/>
        <p:txBody>
          <a:bodyPr/>
          <a:lstStyle/>
          <a:p>
            <a:pPr marL="0" indent="0">
              <a:buNone/>
            </a:pPr>
            <a:r>
              <a:rPr lang="en-US" altLang="zh-CN" dirty="0" smtClean="0"/>
              <a:t>2.1.4 </a:t>
            </a:r>
            <a:r>
              <a:rPr lang="zh-CN" altLang="en-US" dirty="0" smtClean="0"/>
              <a:t>定点数的编码表示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9" name="矩形 8"/>
          <p:cNvSpPr/>
          <p:nvPr/>
        </p:nvSpPr>
        <p:spPr>
          <a:xfrm>
            <a:off x="457200" y="1643896"/>
            <a:ext cx="8229600" cy="3694345"/>
          </a:xfrm>
          <a:prstGeom prst="rect">
            <a:avLst/>
          </a:prstGeom>
        </p:spPr>
        <p:txBody>
          <a:bodyPr wrap="square">
            <a:spAutoFit/>
          </a:bodyPr>
          <a:lstStyle/>
          <a:p>
            <a:pPr eaLnBrk="0" hangingPunct="0">
              <a:lnSpc>
                <a:spcPct val="115000"/>
              </a:lnSpc>
              <a:spcBef>
                <a:spcPct val="20000"/>
              </a:spcBef>
              <a:defRPr/>
            </a:pPr>
            <a:r>
              <a:rPr lang="en-US" altLang="zh-CN" sz="2400" b="1" kern="0" dirty="0" smtClean="0">
                <a:solidFill>
                  <a:srgbClr val="FF0000"/>
                </a:solidFill>
                <a:latin typeface="微软雅黑" panose="020B0503020204020204" pitchFamily="34" charset="-122"/>
                <a:ea typeface="微软雅黑" panose="020B0503020204020204" pitchFamily="34" charset="-122"/>
              </a:rPr>
              <a:t>3</a:t>
            </a:r>
            <a:r>
              <a:rPr lang="zh-CN" altLang="en-US" sz="2400" b="1" kern="0" dirty="0" smtClean="0">
                <a:solidFill>
                  <a:srgbClr val="FF0000"/>
                </a:solidFill>
                <a:latin typeface="微软雅黑" panose="020B0503020204020204" pitchFamily="34" charset="-122"/>
                <a:ea typeface="微软雅黑" panose="020B0503020204020204" pitchFamily="34" charset="-122"/>
              </a:rPr>
              <a:t>）</a:t>
            </a:r>
            <a:r>
              <a:rPr lang="zh-CN" altLang="en-US" sz="2400" b="1" kern="0" dirty="0">
                <a:solidFill>
                  <a:srgbClr val="FF0000"/>
                </a:solidFill>
                <a:latin typeface="微软雅黑" panose="020B0503020204020204" pitchFamily="34" charset="-122"/>
                <a:ea typeface="微软雅黑" panose="020B0503020204020204" pitchFamily="34" charset="-122"/>
              </a:rPr>
              <a:t>移码表示</a:t>
            </a:r>
            <a:r>
              <a:rPr lang="zh-CN" altLang="en-US" sz="2400" b="1" kern="0" dirty="0" smtClean="0">
                <a:solidFill>
                  <a:srgbClr val="FF0000"/>
                </a:solidFill>
                <a:latin typeface="微软雅黑" panose="020B0503020204020204" pitchFamily="34" charset="-122"/>
                <a:ea typeface="微软雅黑" panose="020B0503020204020204" pitchFamily="34" charset="-122"/>
              </a:rPr>
              <a:t>法</a:t>
            </a:r>
            <a:r>
              <a:rPr lang="en-US" altLang="zh-CN" sz="2400" b="1" kern="0" dirty="0">
                <a:solidFill>
                  <a:srgbClr val="FF0000"/>
                </a:solidFill>
                <a:latin typeface="微软雅黑" panose="020B0503020204020204" pitchFamily="34" charset="-122"/>
                <a:ea typeface="微软雅黑" panose="020B0503020204020204" pitchFamily="34" charset="-122"/>
              </a:rPr>
              <a:t>(Excess /biased notion) </a:t>
            </a:r>
          </a:p>
          <a:p>
            <a:pPr marL="342900" lvl="0" indent="-342900">
              <a:lnSpc>
                <a:spcPct val="150000"/>
              </a:lnSpc>
              <a:buFont typeface="Wingdings" panose="05000000000000000000" pitchFamily="2" charset="2"/>
              <a:buChar char="Ø"/>
            </a:pPr>
            <a:r>
              <a:rPr kumimoji="1" lang="zh-CN" altLang="en-US" sz="2000" dirty="0" smtClean="0">
                <a:solidFill>
                  <a:srgbClr val="000000"/>
                </a:solidFill>
                <a:latin typeface="微软雅黑" panose="020B0503020204020204" pitchFamily="34" charset="-122"/>
                <a:ea typeface="微软雅黑" panose="020B0503020204020204" pitchFamily="34" charset="-122"/>
              </a:rPr>
              <a:t>移码的几点性质</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ü"/>
            </a:pPr>
            <a:r>
              <a:rPr kumimoji="1" lang="zh-CN" altLang="en-US" sz="2000" dirty="0" smtClean="0">
                <a:solidFill>
                  <a:srgbClr val="000000"/>
                </a:solidFill>
                <a:latin typeface="微软雅黑" panose="020B0503020204020204" pitchFamily="34" charset="-122"/>
                <a:ea typeface="微软雅黑" panose="020B0503020204020204" pitchFamily="34" charset="-122"/>
              </a:rPr>
              <a:t>移码中，</a:t>
            </a:r>
            <a:r>
              <a:rPr kumimoji="1" lang="en-US" altLang="zh-CN" sz="2000" dirty="0" smtClean="0">
                <a:solidFill>
                  <a:srgbClr val="000000"/>
                </a:solidFill>
                <a:latin typeface="微软雅黑" panose="020B0503020204020204" pitchFamily="34" charset="-122"/>
                <a:ea typeface="微软雅黑" panose="020B0503020204020204" pitchFamily="34" charset="-122"/>
              </a:rPr>
              <a:t>0</a:t>
            </a:r>
            <a:r>
              <a:rPr kumimoji="1" lang="zh-CN" altLang="en-US" sz="2000" dirty="0" smtClean="0">
                <a:solidFill>
                  <a:srgbClr val="000000"/>
                </a:solidFill>
                <a:latin typeface="微软雅黑" panose="020B0503020204020204" pitchFamily="34" charset="-122"/>
                <a:ea typeface="微软雅黑" panose="020B0503020204020204" pitchFamily="34" charset="-122"/>
              </a:rPr>
              <a:t>－负，</a:t>
            </a:r>
            <a:r>
              <a:rPr kumimoji="1" lang="en-US" altLang="zh-CN" sz="2000" dirty="0" smtClean="0">
                <a:solidFill>
                  <a:srgbClr val="000000"/>
                </a:solidFill>
                <a:latin typeface="微软雅黑" panose="020B0503020204020204" pitchFamily="34" charset="-122"/>
                <a:ea typeface="微软雅黑" panose="020B0503020204020204" pitchFamily="34" charset="-122"/>
              </a:rPr>
              <a:t>1</a:t>
            </a:r>
            <a:r>
              <a:rPr kumimoji="1" lang="zh-CN" altLang="en-US" sz="2000" dirty="0" smtClean="0">
                <a:solidFill>
                  <a:srgbClr val="000000"/>
                </a:solidFill>
                <a:latin typeface="微软雅黑" panose="020B0503020204020204" pitchFamily="34" charset="-122"/>
                <a:ea typeface="微软雅黑" panose="020B0503020204020204" pitchFamily="34" charset="-122"/>
              </a:rPr>
              <a:t>－正；</a:t>
            </a:r>
          </a:p>
          <a:p>
            <a:pPr marL="800100" lvl="1" indent="-342900">
              <a:lnSpc>
                <a:spcPct val="150000"/>
              </a:lnSpc>
              <a:buFont typeface="Wingdings" panose="05000000000000000000" pitchFamily="2" charset="2"/>
              <a:buChar char="ü"/>
            </a:pPr>
            <a:r>
              <a:rPr kumimoji="1" lang="zh-CN" altLang="en-US" sz="2000" dirty="0" smtClean="0">
                <a:solidFill>
                  <a:srgbClr val="000000"/>
                </a:solidFill>
                <a:latin typeface="微软雅黑" panose="020B0503020204020204" pitchFamily="34" charset="-122"/>
                <a:ea typeface="微软雅黑" panose="020B0503020204020204" pitchFamily="34" charset="-122"/>
              </a:rPr>
              <a:t>移码</a:t>
            </a:r>
            <a:r>
              <a:rPr kumimoji="1" lang="zh-CN" altLang="en-US" sz="2000" dirty="0">
                <a:solidFill>
                  <a:srgbClr val="000000"/>
                </a:solidFill>
                <a:latin typeface="微软雅黑" panose="020B0503020204020204" pitchFamily="34" charset="-122"/>
                <a:ea typeface="微软雅黑" panose="020B0503020204020204" pitchFamily="34" charset="-122"/>
              </a:rPr>
              <a:t>全零，真值最小；</a:t>
            </a:r>
          </a:p>
          <a:p>
            <a:pPr marL="800100" lvl="1" indent="-342900">
              <a:lnSpc>
                <a:spcPct val="150000"/>
              </a:lnSpc>
              <a:buFont typeface="Wingdings" panose="05000000000000000000" pitchFamily="2" charset="2"/>
              <a:buChar char="ü"/>
            </a:pPr>
            <a:r>
              <a:rPr kumimoji="1" lang="en-US" altLang="zh-CN" sz="2000" dirty="0">
                <a:solidFill>
                  <a:srgbClr val="000000"/>
                </a:solidFill>
                <a:latin typeface="微软雅黑" panose="020B0503020204020204" pitchFamily="34" charset="-122"/>
                <a:ea typeface="微软雅黑" panose="020B0503020204020204" pitchFamily="34" charset="-122"/>
              </a:rPr>
              <a:t>0</a:t>
            </a:r>
            <a:r>
              <a:rPr kumimoji="1" lang="zh-CN" altLang="en-US" sz="2000" dirty="0">
                <a:solidFill>
                  <a:srgbClr val="000000"/>
                </a:solidFill>
                <a:latin typeface="微软雅黑" panose="020B0503020204020204" pitchFamily="34" charset="-122"/>
                <a:ea typeface="微软雅黑" panose="020B0503020204020204" pitchFamily="34" charset="-122"/>
              </a:rPr>
              <a:t>的移码表示唯一；</a:t>
            </a:r>
          </a:p>
          <a:p>
            <a:pPr marL="800100" lvl="1" indent="-342900">
              <a:lnSpc>
                <a:spcPct val="150000"/>
              </a:lnSpc>
              <a:buFont typeface="Wingdings" panose="05000000000000000000" pitchFamily="2" charset="2"/>
              <a:buChar char="ü"/>
            </a:pPr>
            <a:r>
              <a:rPr kumimoji="1" lang="zh-CN" altLang="en-US" sz="2000" dirty="0">
                <a:solidFill>
                  <a:srgbClr val="000000"/>
                </a:solidFill>
                <a:latin typeface="微软雅黑" panose="020B0503020204020204" pitchFamily="34" charset="-122"/>
                <a:ea typeface="微软雅黑" panose="020B0503020204020204" pitchFamily="34" charset="-122"/>
              </a:rPr>
              <a:t>移码与补码，仅符号位相反，其余各位相同；</a:t>
            </a:r>
          </a:p>
          <a:p>
            <a:pPr marL="800100" lvl="1" indent="-342900">
              <a:lnSpc>
                <a:spcPct val="150000"/>
              </a:lnSpc>
              <a:buFont typeface="Wingdings" panose="05000000000000000000" pitchFamily="2" charset="2"/>
              <a:buChar char="ü"/>
            </a:pPr>
            <a:r>
              <a:rPr kumimoji="1" lang="zh-CN" altLang="en-US" sz="2000" dirty="0">
                <a:solidFill>
                  <a:srgbClr val="000000"/>
                </a:solidFill>
                <a:latin typeface="微软雅黑" panose="020B0503020204020204" pitchFamily="34" charset="-122"/>
                <a:ea typeface="微软雅黑" panose="020B0503020204020204" pitchFamily="34" charset="-122"/>
              </a:rPr>
              <a:t>移码表示实际是把真值映射到了正数域，可按无符号数比较大小。</a:t>
            </a:r>
          </a:p>
          <a:p>
            <a:pPr marL="342900" lvl="0" indent="-342900">
              <a:lnSpc>
                <a:spcPct val="150000"/>
              </a:lnSpc>
              <a:buFont typeface="Wingdings" panose="05000000000000000000" pitchFamily="2" charset="2"/>
              <a:buChar char="Ø"/>
            </a:pP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516567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数制和编码</a:t>
            </a:r>
          </a:p>
        </p:txBody>
      </p:sp>
      <p:sp>
        <p:nvSpPr>
          <p:cNvPr id="3" name="内容占位符 2"/>
          <p:cNvSpPr>
            <a:spLocks noGrp="1"/>
          </p:cNvSpPr>
          <p:nvPr>
            <p:ph idx="1"/>
          </p:nvPr>
        </p:nvSpPr>
        <p:spPr/>
        <p:txBody>
          <a:bodyPr/>
          <a:lstStyle/>
          <a:p>
            <a:pPr marL="0" indent="0">
              <a:buNone/>
            </a:pPr>
            <a:r>
              <a:rPr lang="en-US" altLang="zh-CN" dirty="0" smtClean="0"/>
              <a:t>2.1.4 </a:t>
            </a:r>
            <a:r>
              <a:rPr lang="zh-CN" altLang="en-US" dirty="0" smtClean="0"/>
              <a:t>定点数的编码表示</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9" name="矩形 8"/>
          <p:cNvSpPr/>
          <p:nvPr/>
        </p:nvSpPr>
        <p:spPr>
          <a:xfrm>
            <a:off x="457200" y="1643896"/>
            <a:ext cx="8229600" cy="978729"/>
          </a:xfrm>
          <a:prstGeom prst="rect">
            <a:avLst/>
          </a:prstGeom>
        </p:spPr>
        <p:txBody>
          <a:bodyPr wrap="square">
            <a:spAutoFit/>
          </a:bodyPr>
          <a:lstStyle/>
          <a:p>
            <a:pPr lvl="0" eaLnBrk="0" hangingPunct="0">
              <a:lnSpc>
                <a:spcPct val="115000"/>
              </a:lnSpc>
              <a:spcBef>
                <a:spcPct val="20000"/>
              </a:spcBef>
              <a:defRPr/>
            </a:pPr>
            <a:r>
              <a:rPr lang="en-US" altLang="zh-CN" sz="2400" b="1" kern="0" dirty="0" smtClean="0">
                <a:solidFill>
                  <a:srgbClr val="FF0000"/>
                </a:solidFill>
                <a:latin typeface="微软雅黑" panose="020B0503020204020204" pitchFamily="34" charset="-122"/>
                <a:ea typeface="微软雅黑" panose="020B0503020204020204" pitchFamily="34" charset="-122"/>
              </a:rPr>
              <a:t>3</a:t>
            </a:r>
            <a:r>
              <a:rPr lang="zh-CN" altLang="en-US" sz="2400" b="1" kern="0" dirty="0" smtClean="0">
                <a:solidFill>
                  <a:srgbClr val="FF0000"/>
                </a:solidFill>
                <a:latin typeface="微软雅黑" panose="020B0503020204020204" pitchFamily="34" charset="-122"/>
                <a:ea typeface="微软雅黑" panose="020B0503020204020204" pitchFamily="34" charset="-122"/>
              </a:rPr>
              <a:t>）</a:t>
            </a:r>
            <a:r>
              <a:rPr lang="zh-CN" altLang="en-US" sz="2400" b="1" kern="0" dirty="0">
                <a:solidFill>
                  <a:srgbClr val="FF0000"/>
                </a:solidFill>
                <a:latin typeface="微软雅黑" panose="020B0503020204020204" pitchFamily="34" charset="-122"/>
                <a:ea typeface="微软雅黑" panose="020B0503020204020204" pitchFamily="34" charset="-122"/>
              </a:rPr>
              <a:t>移码表示法</a:t>
            </a:r>
            <a:endParaRPr lang="en-US" altLang="zh-CN" sz="2400" b="1" kern="0" dirty="0">
              <a:solidFill>
                <a:srgbClr val="FF0000"/>
              </a:solidFill>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Ø"/>
            </a:pP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p:txBody>
      </p:sp>
      <p:graphicFrame>
        <p:nvGraphicFramePr>
          <p:cNvPr id="8" name="Object 12"/>
          <p:cNvGraphicFramePr>
            <a:graphicFrameLocks noChangeAspect="1"/>
          </p:cNvGraphicFramePr>
          <p:nvPr>
            <p:extLst>
              <p:ext uri="{D42A27DB-BD31-4B8C-83A1-F6EECF244321}">
                <p14:modId xmlns:p14="http://schemas.microsoft.com/office/powerpoint/2010/main" val="3041132403"/>
              </p:ext>
            </p:extLst>
          </p:nvPr>
        </p:nvGraphicFramePr>
        <p:xfrm>
          <a:off x="683568" y="2133260"/>
          <a:ext cx="7560840" cy="4473497"/>
        </p:xfrm>
        <a:graphic>
          <a:graphicData uri="http://schemas.openxmlformats.org/presentationml/2006/ole">
            <mc:AlternateContent xmlns:mc="http://schemas.openxmlformats.org/markup-compatibility/2006">
              <mc:Choice xmlns:v="urn:schemas-microsoft-com:vml" Requires="v">
                <p:oleObj spid="_x0000_s6188" name="Image" r:id="rId4" imgW="5554878" imgH="2222373" progId="Photoshop.Image.5">
                  <p:embed/>
                </p:oleObj>
              </mc:Choice>
              <mc:Fallback>
                <p:oleObj name="Image" r:id="rId4" imgW="5554878" imgH="2222373" progId="Photoshop.Image.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2133260"/>
                        <a:ext cx="7560840" cy="447349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7437229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zh-CN" altLang="en-US" dirty="0" smtClean="0"/>
              <a:t>整数的表示</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2.2.1 </a:t>
            </a:r>
            <a:r>
              <a:rPr lang="zh-CN" altLang="en-US" dirty="0" smtClean="0"/>
              <a:t>无符号整数（</a:t>
            </a:r>
            <a:r>
              <a:rPr lang="en-US" altLang="zh-CN" dirty="0"/>
              <a:t>Unsigned integer</a:t>
            </a:r>
            <a:r>
              <a:rPr lang="zh-CN" altLang="en-US" dirty="0" smtClean="0"/>
              <a:t>）的表示</a:t>
            </a:r>
            <a:endParaRPr lang="en-US" altLang="zh-CN" dirty="0" smtClean="0"/>
          </a:p>
          <a:p>
            <a:pPr lvl="1" algn="just"/>
            <a:r>
              <a:rPr lang="zh-CN" altLang="en-US" b="0" dirty="0"/>
              <a:t>一般在全部是正数运算且不出现负值结果的场合下，可使用无符号数</a:t>
            </a:r>
            <a:r>
              <a:rPr lang="zh-CN" altLang="en-US" b="0" dirty="0" smtClean="0"/>
              <a:t>表示</a:t>
            </a:r>
            <a:endParaRPr lang="en-US" altLang="zh-CN" b="0" dirty="0" smtClean="0"/>
          </a:p>
          <a:p>
            <a:pPr lvl="2" algn="just"/>
            <a:r>
              <a:rPr lang="zh-CN" altLang="en-US" b="0" dirty="0" smtClean="0"/>
              <a:t> 例如</a:t>
            </a:r>
            <a:r>
              <a:rPr lang="en-US" altLang="zh-CN" b="0" dirty="0" smtClean="0"/>
              <a:t>, </a:t>
            </a:r>
            <a:r>
              <a:rPr lang="zh-CN" altLang="en-US" b="0" dirty="0" smtClean="0"/>
              <a:t>地址</a:t>
            </a:r>
            <a:r>
              <a:rPr lang="zh-CN" altLang="en-US" b="0" dirty="0"/>
              <a:t>运算</a:t>
            </a:r>
          </a:p>
          <a:p>
            <a:pPr lvl="1" algn="just"/>
            <a:r>
              <a:rPr lang="zh-CN" altLang="en-US" b="0" dirty="0"/>
              <a:t>无符号数的编码中没有</a:t>
            </a:r>
            <a:r>
              <a:rPr lang="zh-CN" altLang="en-US" b="0" dirty="0" smtClean="0"/>
              <a:t>符号位</a:t>
            </a:r>
            <a:endParaRPr lang="zh-CN" altLang="en-US" b="0" dirty="0"/>
          </a:p>
          <a:p>
            <a:pPr lvl="1" algn="just"/>
            <a:r>
              <a:rPr lang="zh-CN" altLang="en-US" b="0" dirty="0"/>
              <a:t>在字长相同的情况下，它的表示范围大于有符号</a:t>
            </a:r>
            <a:r>
              <a:rPr lang="zh-CN" altLang="en-US" b="0" dirty="0" smtClean="0"/>
              <a:t>数</a:t>
            </a:r>
            <a:endParaRPr lang="zh-CN" altLang="en-US" b="0" dirty="0"/>
          </a:p>
          <a:p>
            <a:pPr lvl="1" algn="just"/>
            <a:r>
              <a:rPr lang="zh-CN" altLang="en-US" b="0" dirty="0"/>
              <a:t>无符号数总是整数，所以很多时候就简称为</a:t>
            </a:r>
            <a:r>
              <a:rPr lang="zh-CN" altLang="en-US" b="0" dirty="0" smtClean="0"/>
              <a:t>“无符号数”</a:t>
            </a:r>
            <a:endParaRPr lang="zh-CN" altLang="en-US" b="0" dirty="0"/>
          </a:p>
          <a:p>
            <a:pPr lvl="1" algn="just"/>
            <a:r>
              <a:rPr lang="en-US" altLang="zh-CN" b="0" dirty="0" smtClean="0"/>
              <a:t>n</a:t>
            </a:r>
            <a:r>
              <a:rPr lang="zh-CN" altLang="en-US" b="0" dirty="0" smtClean="0"/>
              <a:t>位</a:t>
            </a:r>
            <a:r>
              <a:rPr lang="zh-CN" altLang="en-US" b="0" dirty="0"/>
              <a:t>无符号</a:t>
            </a:r>
            <a:r>
              <a:rPr lang="zh-CN" altLang="en-US" b="0" dirty="0" smtClean="0"/>
              <a:t>整数可表示的范围为：</a:t>
            </a:r>
            <a:r>
              <a:rPr lang="en-US" altLang="zh-CN" b="0" dirty="0" smtClean="0"/>
              <a:t>0~2</a:t>
            </a:r>
            <a:r>
              <a:rPr lang="en-US" altLang="zh-CN" b="0" baseline="30000" dirty="0" smtClean="0"/>
              <a:t>n</a:t>
            </a:r>
            <a:r>
              <a:rPr lang="en-US" altLang="zh-CN" b="0" dirty="0" smtClean="0"/>
              <a:t>-1</a:t>
            </a:r>
          </a:p>
          <a:p>
            <a:pPr lvl="2" algn="just"/>
            <a:r>
              <a:rPr lang="zh-CN" altLang="en-US" b="0" dirty="0" smtClean="0"/>
              <a:t>例如，</a:t>
            </a:r>
            <a:r>
              <a:rPr lang="en-US" altLang="zh-CN" b="0" dirty="0" smtClean="0"/>
              <a:t>8</a:t>
            </a:r>
            <a:r>
              <a:rPr lang="zh-CN" altLang="en-US" b="0" dirty="0" smtClean="0"/>
              <a:t>位无符号数取值范围为</a:t>
            </a:r>
            <a:r>
              <a:rPr lang="en-US" altLang="zh-CN" b="0" dirty="0" smtClean="0"/>
              <a:t>0~2</a:t>
            </a:r>
            <a:r>
              <a:rPr lang="en-US" altLang="zh-CN" b="0" baseline="30000" dirty="0" smtClean="0"/>
              <a:t>8</a:t>
            </a:r>
            <a:r>
              <a:rPr lang="en-US" altLang="zh-CN" b="0" dirty="0" smtClean="0"/>
              <a:t>-1</a:t>
            </a:r>
            <a:r>
              <a:rPr lang="zh-CN" altLang="en-US" b="0" dirty="0" smtClean="0"/>
              <a:t>，即最大数是</a:t>
            </a:r>
            <a:r>
              <a:rPr lang="zh-CN" altLang="en-US" b="0" dirty="0"/>
              <a:t>11111111</a:t>
            </a:r>
            <a:r>
              <a:rPr lang="en-US" altLang="zh-CN" b="0" dirty="0"/>
              <a:t>B，</a:t>
            </a:r>
            <a:r>
              <a:rPr lang="zh-CN" altLang="en-US" b="0" dirty="0"/>
              <a:t>其值为255</a:t>
            </a:r>
            <a:r>
              <a:rPr lang="zh-CN" altLang="en-US" sz="3000" b="0" dirty="0"/>
              <a:t> </a:t>
            </a: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Tree>
    <p:extLst>
      <p:ext uri="{BB962C8B-B14F-4D97-AF65-F5344CB8AC3E}">
        <p14:creationId xmlns:p14="http://schemas.microsoft.com/office/powerpoint/2010/main" val="13164366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zh-CN" altLang="en-US" dirty="0" smtClean="0"/>
              <a:t>整数的表示</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2.2.2 </a:t>
            </a:r>
            <a:r>
              <a:rPr lang="zh-CN" altLang="en-US" dirty="0" smtClean="0"/>
              <a:t>带符号整数（</a:t>
            </a:r>
            <a:r>
              <a:rPr lang="en-US" altLang="zh-CN" dirty="0"/>
              <a:t>Signed integer</a:t>
            </a:r>
            <a:r>
              <a:rPr lang="zh-CN" altLang="en-US" dirty="0" smtClean="0"/>
              <a:t>）的表示</a:t>
            </a:r>
            <a:endParaRPr lang="en-US" altLang="zh-CN" dirty="0" smtClean="0"/>
          </a:p>
          <a:p>
            <a:pPr lvl="1"/>
            <a:r>
              <a:rPr lang="zh-CN" altLang="en-US" sz="2000" b="0" dirty="0" smtClean="0">
                <a:cs typeface="Arial" panose="020B0604020202020204" pitchFamily="34" charset="0"/>
              </a:rPr>
              <a:t>计算机必须能处理正数</a:t>
            </a:r>
            <a:r>
              <a:rPr lang="en-US" altLang="zh-CN" sz="2000" b="0" dirty="0" smtClean="0">
                <a:cs typeface="Arial" panose="020B0604020202020204" pitchFamily="34" charset="0"/>
              </a:rPr>
              <a:t>(positive) </a:t>
            </a:r>
            <a:r>
              <a:rPr lang="zh-CN" altLang="en-US" sz="2000" b="0" dirty="0" smtClean="0">
                <a:cs typeface="Arial" panose="020B0604020202020204" pitchFamily="34" charset="0"/>
              </a:rPr>
              <a:t>和负数</a:t>
            </a:r>
            <a:r>
              <a:rPr lang="en-US" altLang="zh-CN" sz="2000" b="0" dirty="0" smtClean="0">
                <a:cs typeface="Arial" panose="020B0604020202020204" pitchFamily="34" charset="0"/>
              </a:rPr>
              <a:t>(negative)</a:t>
            </a:r>
            <a:r>
              <a:rPr lang="zh-CN" altLang="en-US" sz="2000" b="0" dirty="0" smtClean="0">
                <a:cs typeface="Arial" panose="020B0604020202020204" pitchFamily="34" charset="0"/>
              </a:rPr>
              <a:t>，用最高有效位</a:t>
            </a:r>
            <a:r>
              <a:rPr lang="en-US" altLang="zh-CN" sz="2000" b="0" dirty="0" smtClean="0">
                <a:cs typeface="Arial" panose="020B0604020202020204" pitchFamily="34" charset="0"/>
              </a:rPr>
              <a:t>MSB</a:t>
            </a:r>
            <a:r>
              <a:rPr lang="zh-CN" altLang="en-US" sz="2000" b="0" dirty="0" smtClean="0">
                <a:cs typeface="Arial" panose="020B0604020202020204" pitchFamily="34" charset="0"/>
              </a:rPr>
              <a:t>（</a:t>
            </a:r>
            <a:r>
              <a:rPr lang="en-US" altLang="zh-CN" sz="2000" b="0" dirty="0" smtClean="0">
                <a:cs typeface="Arial" panose="020B0604020202020204" pitchFamily="34" charset="0"/>
              </a:rPr>
              <a:t>Most Significant Bit</a:t>
            </a:r>
            <a:r>
              <a:rPr lang="zh-CN" altLang="en-US" sz="2000" b="0" dirty="0" smtClean="0">
                <a:cs typeface="Arial" panose="020B0604020202020204" pitchFamily="34" charset="0"/>
              </a:rPr>
              <a:t>）表示数符</a:t>
            </a:r>
            <a:endParaRPr lang="en-US" altLang="zh-CN" sz="2000" b="0" dirty="0" smtClean="0">
              <a:cs typeface="Arial" panose="020B0604020202020204" pitchFamily="34" charset="0"/>
            </a:endParaRPr>
          </a:p>
          <a:p>
            <a:pPr lvl="1"/>
            <a:r>
              <a:rPr lang="zh-CN" altLang="en-US" sz="2000" b="0" dirty="0" smtClean="0">
                <a:cs typeface="Arial" panose="020B0604020202020204" pitchFamily="34" charset="0"/>
              </a:rPr>
              <a:t>有三种表示方式</a:t>
            </a:r>
          </a:p>
          <a:p>
            <a:pPr lvl="2"/>
            <a:r>
              <a:rPr lang="en-US" altLang="zh-CN" sz="2000" b="0" dirty="0" smtClean="0">
                <a:cs typeface="Arial" panose="020B0604020202020204" pitchFamily="34" charset="0"/>
              </a:rPr>
              <a:t> Signed magnitude （</a:t>
            </a:r>
            <a:r>
              <a:rPr lang="zh-CN" altLang="en-US" sz="2000" b="0" dirty="0" smtClean="0">
                <a:cs typeface="Arial" panose="020B0604020202020204" pitchFamily="34" charset="0"/>
              </a:rPr>
              <a:t>原码）</a:t>
            </a:r>
            <a:endParaRPr lang="en-US" altLang="zh-CN" sz="2000" b="0" dirty="0" smtClean="0">
              <a:cs typeface="Arial" panose="020B0604020202020204" pitchFamily="34" charset="0"/>
            </a:endParaRPr>
          </a:p>
          <a:p>
            <a:pPr lvl="2">
              <a:buNone/>
            </a:pPr>
            <a:r>
              <a:rPr lang="zh-CN" altLang="en-US" sz="2000" b="0" dirty="0" smtClean="0">
                <a:cs typeface="Arial" panose="020B0604020202020204" pitchFamily="34" charset="0"/>
              </a:rPr>
              <a:t>    </a:t>
            </a:r>
            <a:r>
              <a:rPr lang="zh-CN" altLang="en-US" sz="2000" b="0" dirty="0" smtClean="0">
                <a:solidFill>
                  <a:srgbClr val="CC0000"/>
                </a:solidFill>
                <a:cs typeface="Arial" panose="020B0604020202020204" pitchFamily="34" charset="0"/>
              </a:rPr>
              <a:t>用来表示浮点（实）数的尾数</a:t>
            </a:r>
          </a:p>
          <a:p>
            <a:pPr lvl="2"/>
            <a:r>
              <a:rPr lang="en-US" altLang="zh-CN" sz="2000" b="0" dirty="0" smtClean="0">
                <a:cs typeface="Arial" panose="020B0604020202020204" pitchFamily="34" charset="0"/>
              </a:rPr>
              <a:t> One’s complement （</a:t>
            </a:r>
            <a:r>
              <a:rPr lang="zh-CN" altLang="en-US" sz="2000" b="0" dirty="0" smtClean="0">
                <a:cs typeface="Arial" panose="020B0604020202020204" pitchFamily="34" charset="0"/>
              </a:rPr>
              <a:t>反码）</a:t>
            </a:r>
            <a:endParaRPr lang="en-US" altLang="zh-CN" sz="2000" b="0" dirty="0" smtClean="0">
              <a:cs typeface="Arial" panose="020B0604020202020204" pitchFamily="34" charset="0"/>
            </a:endParaRPr>
          </a:p>
          <a:p>
            <a:pPr lvl="2">
              <a:buNone/>
            </a:pPr>
            <a:r>
              <a:rPr lang="zh-CN" altLang="en-US" sz="2000" b="0" dirty="0" smtClean="0">
                <a:solidFill>
                  <a:srgbClr val="CC0000"/>
                </a:solidFill>
                <a:cs typeface="Arial" panose="020B0604020202020204" pitchFamily="34" charset="0"/>
              </a:rPr>
              <a:t>     现已不用</a:t>
            </a:r>
          </a:p>
          <a:p>
            <a:pPr lvl="2"/>
            <a:r>
              <a:rPr lang="en-US" altLang="zh-CN" sz="2000" b="0" dirty="0" smtClean="0">
                <a:cs typeface="Arial" panose="020B0604020202020204" pitchFamily="34" charset="0"/>
              </a:rPr>
              <a:t> Two’s complement （</a:t>
            </a:r>
            <a:r>
              <a:rPr lang="zh-CN" altLang="en-US" sz="2000" b="0" dirty="0" smtClean="0">
                <a:cs typeface="Arial" panose="020B0604020202020204" pitchFamily="34" charset="0"/>
              </a:rPr>
              <a:t>补码）</a:t>
            </a:r>
            <a:endParaRPr lang="en-US" altLang="zh-CN" sz="2000" b="0" dirty="0" smtClean="0">
              <a:cs typeface="Arial" panose="020B0604020202020204" pitchFamily="34" charset="0"/>
            </a:endParaRPr>
          </a:p>
          <a:p>
            <a:pPr lvl="2">
              <a:buNone/>
            </a:pPr>
            <a:r>
              <a:rPr lang="zh-CN" altLang="en-US" sz="2000" b="0" dirty="0" smtClean="0">
                <a:cs typeface="Arial" panose="020B0604020202020204" pitchFamily="34" charset="0"/>
              </a:rPr>
              <a:t>     </a:t>
            </a:r>
            <a:r>
              <a:rPr lang="en-US" altLang="zh-CN" sz="2000" b="0" dirty="0" smtClean="0">
                <a:solidFill>
                  <a:srgbClr val="CC0000"/>
                </a:solidFill>
                <a:cs typeface="Arial" panose="020B0604020202020204" pitchFamily="34" charset="0"/>
              </a:rPr>
              <a:t>50</a:t>
            </a:r>
            <a:r>
              <a:rPr lang="zh-CN" altLang="en-US" sz="2000" b="0" dirty="0" smtClean="0">
                <a:solidFill>
                  <a:srgbClr val="CC0000"/>
                </a:solidFill>
                <a:cs typeface="Arial" panose="020B0604020202020204" pitchFamily="34" charset="0"/>
              </a:rPr>
              <a:t>年代以来，所有计算机都用补码来表示定点（整）数</a:t>
            </a:r>
            <a:endParaRPr lang="zh-CN" altLang="en-US" b="0" dirty="0">
              <a:cs typeface="Arial" panose="020B0604020202020204" pitchFamily="34" charset="0"/>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Tree>
    <p:extLst>
      <p:ext uri="{BB962C8B-B14F-4D97-AF65-F5344CB8AC3E}">
        <p14:creationId xmlns:p14="http://schemas.microsoft.com/office/powerpoint/2010/main" val="590743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zh-CN" altLang="en-US" dirty="0" smtClean="0"/>
              <a:t>整数的表示</a:t>
            </a:r>
            <a:endParaRPr lang="zh-CN" altLang="en-US" dirty="0"/>
          </a:p>
        </p:txBody>
      </p:sp>
      <p:sp>
        <p:nvSpPr>
          <p:cNvPr id="3" name="内容占位符 2"/>
          <p:cNvSpPr>
            <a:spLocks noGrp="1"/>
          </p:cNvSpPr>
          <p:nvPr>
            <p:ph idx="1"/>
          </p:nvPr>
        </p:nvSpPr>
        <p:spPr>
          <a:xfrm>
            <a:off x="457200" y="1124744"/>
            <a:ext cx="8229600" cy="3600400"/>
          </a:xfrm>
        </p:spPr>
        <p:txBody>
          <a:bodyPr/>
          <a:lstStyle/>
          <a:p>
            <a:pPr marL="0" indent="0">
              <a:buNone/>
            </a:pPr>
            <a:r>
              <a:rPr lang="en-US" altLang="zh-CN" dirty="0" smtClean="0"/>
              <a:t>2.2.2 </a:t>
            </a:r>
            <a:r>
              <a:rPr lang="zh-CN" altLang="en-US" dirty="0" smtClean="0"/>
              <a:t>带符号整数（</a:t>
            </a:r>
            <a:r>
              <a:rPr lang="en-US" altLang="zh-CN" dirty="0"/>
              <a:t>Signed integer</a:t>
            </a:r>
            <a:r>
              <a:rPr lang="zh-CN" altLang="en-US" dirty="0" smtClean="0"/>
              <a:t>）的表示</a:t>
            </a:r>
            <a:endParaRPr lang="en-US" altLang="zh-CN" dirty="0" smtClean="0"/>
          </a:p>
          <a:p>
            <a:pPr lvl="1"/>
            <a:r>
              <a:rPr lang="zh-CN" altLang="en-US" sz="2000" b="0" dirty="0">
                <a:cs typeface="Arial" panose="020B0604020202020204" pitchFamily="34" charset="0"/>
              </a:rPr>
              <a:t>为什么用补码表示带符号整数？</a:t>
            </a:r>
          </a:p>
          <a:p>
            <a:pPr lvl="2"/>
            <a:r>
              <a:rPr lang="zh-CN" altLang="en-US" sz="2000" b="0" dirty="0" smtClean="0">
                <a:cs typeface="Arial" panose="020B0604020202020204" pitchFamily="34" charset="0"/>
              </a:rPr>
              <a:t> 与原码和移码相比，补码</a:t>
            </a:r>
            <a:r>
              <a:rPr lang="zh-CN" altLang="en-US" sz="2000" b="0" dirty="0">
                <a:cs typeface="Arial" panose="020B0604020202020204" pitchFamily="34" charset="0"/>
              </a:rPr>
              <a:t>运算系统是模运算系统，加、减运算</a:t>
            </a:r>
            <a:r>
              <a:rPr lang="zh-CN" altLang="en-US" sz="2000" b="0" dirty="0" smtClean="0">
                <a:cs typeface="Arial" panose="020B0604020202020204" pitchFamily="34" charset="0"/>
              </a:rPr>
              <a:t>统一，且符号位可以和数值位一起参加运算</a:t>
            </a:r>
            <a:endParaRPr lang="zh-CN" altLang="en-US" sz="2000" b="0" dirty="0">
              <a:cs typeface="Arial" panose="020B0604020202020204" pitchFamily="34" charset="0"/>
            </a:endParaRPr>
          </a:p>
          <a:p>
            <a:pPr lvl="2"/>
            <a:r>
              <a:rPr lang="zh-CN" altLang="en-US" sz="2000" b="0" dirty="0" smtClean="0">
                <a:cs typeface="Arial" panose="020B0604020202020204" pitchFamily="34" charset="0"/>
              </a:rPr>
              <a:t> 与原</a:t>
            </a:r>
            <a:r>
              <a:rPr lang="zh-CN" altLang="en-US" sz="2000" b="0" dirty="0">
                <a:cs typeface="Arial" panose="020B0604020202020204" pitchFamily="34" charset="0"/>
              </a:rPr>
              <a:t>码和</a:t>
            </a:r>
            <a:r>
              <a:rPr lang="zh-CN" altLang="en-US" sz="2000" b="0" dirty="0" smtClean="0">
                <a:cs typeface="Arial" panose="020B0604020202020204" pitchFamily="34" charset="0"/>
              </a:rPr>
              <a:t>反码相比，数</a:t>
            </a:r>
            <a:r>
              <a:rPr lang="en-US" altLang="zh-CN" sz="2000" b="0" dirty="0">
                <a:cs typeface="Arial" panose="020B0604020202020204" pitchFamily="34" charset="0"/>
              </a:rPr>
              <a:t>0</a:t>
            </a:r>
            <a:r>
              <a:rPr lang="zh-CN" altLang="en-US" sz="2000" b="0" dirty="0" smtClean="0">
                <a:cs typeface="Arial" panose="020B0604020202020204" pitchFamily="34" charset="0"/>
              </a:rPr>
              <a:t>的补码表示形式惟一</a:t>
            </a:r>
            <a:r>
              <a:rPr lang="zh-CN" altLang="en-US" sz="2000" b="0" dirty="0">
                <a:cs typeface="Arial" panose="020B0604020202020204" pitchFamily="34" charset="0"/>
              </a:rPr>
              <a:t>，方便使用</a:t>
            </a:r>
          </a:p>
          <a:p>
            <a:pPr lvl="2"/>
            <a:r>
              <a:rPr lang="zh-CN" altLang="en-US" sz="2000" b="0" dirty="0" smtClean="0">
                <a:cs typeface="Arial" panose="020B0604020202020204" pitchFamily="34" charset="0"/>
              </a:rPr>
              <a:t> 补码比</a:t>
            </a:r>
            <a:r>
              <a:rPr lang="zh-CN" altLang="en-US" sz="2000" b="0" dirty="0">
                <a:cs typeface="Arial" panose="020B0604020202020204" pitchFamily="34" charset="0"/>
              </a:rPr>
              <a:t>原码和反码多表示一个最小负数</a:t>
            </a:r>
          </a:p>
          <a:p>
            <a:pPr lvl="2"/>
            <a:r>
              <a:rPr lang="zh-CN" altLang="en-US" sz="2000" b="0" dirty="0" smtClean="0">
                <a:cs typeface="Arial" panose="020B0604020202020204" pitchFamily="34" charset="0"/>
              </a:rPr>
              <a:t> 与</a:t>
            </a:r>
            <a:r>
              <a:rPr lang="zh-CN" altLang="en-US" sz="2000" b="0" dirty="0">
                <a:cs typeface="Arial" panose="020B0604020202020204" pitchFamily="34" charset="0"/>
              </a:rPr>
              <a:t>移码相比，其符号位和真值的符号对应关系</a:t>
            </a:r>
            <a:r>
              <a:rPr lang="zh-CN" altLang="en-US" sz="2000" b="0" dirty="0" smtClean="0">
                <a:cs typeface="Arial" panose="020B0604020202020204" pitchFamily="34" charset="0"/>
              </a:rPr>
              <a:t>清楚</a:t>
            </a:r>
            <a:endParaRPr lang="en-US" altLang="zh-CN" sz="2000" b="0" dirty="0" smtClean="0">
              <a:cs typeface="Arial" panose="020B0604020202020204" pitchFamily="34" charset="0"/>
            </a:endParaRPr>
          </a:p>
          <a:p>
            <a:pPr lvl="2"/>
            <a:r>
              <a:rPr lang="zh-CN" altLang="en-US" sz="2000" b="0" dirty="0" smtClean="0">
                <a:cs typeface="Arial" panose="020B0604020202020204" pitchFamily="34" charset="0"/>
              </a:rPr>
              <a:t> 与反码相比，补码不需要通过循环进位来调整结果</a:t>
            </a:r>
            <a:endParaRPr lang="zh-CN" altLang="en-US" sz="2000" b="0" dirty="0">
              <a:cs typeface="Arial" panose="020B0604020202020204" pitchFamily="34" charset="0"/>
            </a:endParaRP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Tree>
    <p:extLst>
      <p:ext uri="{BB962C8B-B14F-4D97-AF65-F5344CB8AC3E}">
        <p14:creationId xmlns:p14="http://schemas.microsoft.com/office/powerpoint/2010/main" val="42869488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zh-CN" altLang="en-US" dirty="0" smtClean="0"/>
              <a:t>整数的表示</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2.2.3 </a:t>
            </a:r>
            <a:r>
              <a:rPr lang="en-US" altLang="zh-CN" dirty="0"/>
              <a:t>C</a:t>
            </a:r>
            <a:r>
              <a:rPr lang="zh-CN" altLang="en-US" dirty="0"/>
              <a:t>语言程序中的整数</a:t>
            </a:r>
            <a:endParaRPr lang="en-US" altLang="zh-CN" dirty="0" smtClean="0"/>
          </a:p>
          <a:p>
            <a:pPr lvl="1"/>
            <a:r>
              <a:rPr lang="zh-CN" altLang="en-US" sz="2000" b="0" dirty="0">
                <a:cs typeface="Arial" panose="020B0604020202020204" pitchFamily="34" charset="0"/>
              </a:rPr>
              <a:t>无符号数：</a:t>
            </a:r>
            <a:r>
              <a:rPr lang="en-US" altLang="zh-CN" sz="2000" b="0" dirty="0">
                <a:cs typeface="Arial" panose="020B0604020202020204" pitchFamily="34" charset="0"/>
              </a:rPr>
              <a:t>unsigned </a:t>
            </a:r>
            <a:r>
              <a:rPr lang="en-US" altLang="zh-CN" sz="2000" b="0" dirty="0" err="1">
                <a:cs typeface="Arial" panose="020B0604020202020204" pitchFamily="34" charset="0"/>
              </a:rPr>
              <a:t>int</a:t>
            </a:r>
            <a:r>
              <a:rPr lang="en-US" altLang="zh-CN" sz="2000" b="0" dirty="0">
                <a:cs typeface="Arial" panose="020B0604020202020204" pitchFamily="34" charset="0"/>
              </a:rPr>
              <a:t> ( short / long)</a:t>
            </a:r>
            <a:r>
              <a:rPr lang="zh-CN" altLang="en-US" sz="2000" b="0" dirty="0">
                <a:cs typeface="Arial" panose="020B0604020202020204" pitchFamily="34" charset="0"/>
              </a:rPr>
              <a:t>；带符号整数： </a:t>
            </a:r>
            <a:r>
              <a:rPr lang="en-US" altLang="zh-CN" sz="2000" b="0" dirty="0" err="1">
                <a:cs typeface="Arial" panose="020B0604020202020204" pitchFamily="34" charset="0"/>
              </a:rPr>
              <a:t>int</a:t>
            </a:r>
            <a:r>
              <a:rPr lang="en-US" altLang="zh-CN" sz="2000" b="0" dirty="0">
                <a:cs typeface="Arial" panose="020B0604020202020204" pitchFamily="34" charset="0"/>
              </a:rPr>
              <a:t> ( short / long</a:t>
            </a:r>
            <a:r>
              <a:rPr lang="en-US" altLang="zh-CN" sz="2000" b="0" dirty="0" smtClean="0">
                <a:cs typeface="Arial" panose="020B0604020202020204" pitchFamily="34" charset="0"/>
              </a:rPr>
              <a:t>)</a:t>
            </a:r>
            <a:r>
              <a:rPr lang="zh-CN" altLang="en-US" sz="2000" b="0" dirty="0" smtClean="0">
                <a:cs typeface="Arial" panose="020B0604020202020204" pitchFamily="34" charset="0"/>
              </a:rPr>
              <a:t>；</a:t>
            </a:r>
            <a:endParaRPr lang="en-US" altLang="zh-CN" sz="2000" b="0" dirty="0" smtClean="0">
              <a:cs typeface="Arial" panose="020B0604020202020204" pitchFamily="34" charset="0"/>
            </a:endParaRPr>
          </a:p>
          <a:p>
            <a:pPr lvl="1"/>
            <a:r>
              <a:rPr lang="zh-CN" altLang="en-US" sz="2000" b="0" dirty="0">
                <a:cs typeface="Arial" panose="020B0604020202020204" pitchFamily="34" charset="0"/>
              </a:rPr>
              <a:t>常在一个数的后面加一个“</a:t>
            </a:r>
            <a:r>
              <a:rPr lang="en-US" altLang="zh-CN" sz="2000" b="0" dirty="0">
                <a:cs typeface="Arial" panose="020B0604020202020204" pitchFamily="34" charset="0"/>
              </a:rPr>
              <a:t>u”</a:t>
            </a:r>
            <a:r>
              <a:rPr lang="zh-CN" altLang="en-US" sz="2000" b="0" dirty="0">
                <a:cs typeface="Arial" panose="020B0604020202020204" pitchFamily="34" charset="0"/>
              </a:rPr>
              <a:t>或“</a:t>
            </a:r>
            <a:r>
              <a:rPr lang="en-US" altLang="zh-CN" sz="2000" b="0" dirty="0">
                <a:cs typeface="Arial" panose="020B0604020202020204" pitchFamily="34" charset="0"/>
              </a:rPr>
              <a:t>U”</a:t>
            </a:r>
            <a:r>
              <a:rPr lang="zh-CN" altLang="en-US" sz="2000" b="0" dirty="0">
                <a:cs typeface="Arial" panose="020B0604020202020204" pitchFamily="34" charset="0"/>
              </a:rPr>
              <a:t>表示无符号</a:t>
            </a:r>
            <a:r>
              <a:rPr lang="zh-CN" altLang="en-US" sz="2000" b="0" dirty="0" smtClean="0">
                <a:cs typeface="Arial" panose="020B0604020202020204" pitchFamily="34" charset="0"/>
              </a:rPr>
              <a:t>数；</a:t>
            </a:r>
            <a:endParaRPr lang="zh-CN" altLang="en-US" sz="2000" b="0" dirty="0">
              <a:cs typeface="Arial" panose="020B0604020202020204" pitchFamily="34" charset="0"/>
            </a:endParaRPr>
          </a:p>
          <a:p>
            <a:pPr lvl="1"/>
            <a:r>
              <a:rPr lang="zh-CN" altLang="en-US" sz="2000" b="0" dirty="0">
                <a:cs typeface="Arial" panose="020B0604020202020204" pitchFamily="34" charset="0"/>
              </a:rPr>
              <a:t>若同时有无符号数和带符号整数，则</a:t>
            </a:r>
            <a:r>
              <a:rPr lang="en-US" altLang="zh-CN" sz="2000" b="0" dirty="0">
                <a:cs typeface="Arial" panose="020B0604020202020204" pitchFamily="34" charset="0"/>
              </a:rPr>
              <a:t>C</a:t>
            </a:r>
            <a:r>
              <a:rPr lang="zh-CN" altLang="en-US" sz="2000" b="0" dirty="0">
                <a:cs typeface="Arial" panose="020B0604020202020204" pitchFamily="34" charset="0"/>
              </a:rPr>
              <a:t>编译器隐含将带符号整数强制转换为无符号</a:t>
            </a:r>
            <a:r>
              <a:rPr lang="zh-CN" altLang="en-US" sz="2000" b="0" dirty="0" smtClean="0">
                <a:cs typeface="Arial" panose="020B0604020202020204" pitchFamily="34" charset="0"/>
              </a:rPr>
              <a:t>数。</a:t>
            </a:r>
            <a:endParaRPr lang="zh-CN" altLang="en-US" sz="2000" b="0" dirty="0">
              <a:cs typeface="Arial" panose="020B0604020202020204" pitchFamily="34" charset="0"/>
            </a:endParaRP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Tree>
    <p:extLst>
      <p:ext uri="{BB962C8B-B14F-4D97-AF65-F5344CB8AC3E}">
        <p14:creationId xmlns:p14="http://schemas.microsoft.com/office/powerpoint/2010/main" val="9570724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zh-CN" altLang="en-US" dirty="0" smtClean="0"/>
              <a:t>整数的表示</a:t>
            </a:r>
            <a:endParaRPr lang="zh-CN" altLang="en-US" dirty="0"/>
          </a:p>
        </p:txBody>
      </p:sp>
      <p:sp>
        <p:nvSpPr>
          <p:cNvPr id="3" name="内容占位符 2"/>
          <p:cNvSpPr>
            <a:spLocks noGrp="1"/>
          </p:cNvSpPr>
          <p:nvPr>
            <p:ph idx="1"/>
          </p:nvPr>
        </p:nvSpPr>
        <p:spPr>
          <a:xfrm>
            <a:off x="457200" y="1124744"/>
            <a:ext cx="8686800" cy="5112568"/>
          </a:xfrm>
        </p:spPr>
        <p:txBody>
          <a:bodyPr/>
          <a:lstStyle/>
          <a:p>
            <a:pPr marL="0" indent="0">
              <a:buNone/>
            </a:pPr>
            <a:r>
              <a:rPr lang="en-US" altLang="zh-CN" dirty="0" smtClean="0"/>
              <a:t>2.2.3 </a:t>
            </a:r>
            <a:r>
              <a:rPr lang="en-US" altLang="zh-CN" dirty="0"/>
              <a:t>C</a:t>
            </a:r>
            <a:r>
              <a:rPr lang="zh-CN" altLang="en-US" dirty="0"/>
              <a:t>语言程序中的整数</a:t>
            </a:r>
            <a:endParaRPr lang="en-US" altLang="zh-CN" dirty="0" smtClean="0"/>
          </a:p>
          <a:p>
            <a:pPr lvl="1"/>
            <a:r>
              <a:rPr lang="zh-CN" altLang="en-US" sz="2000" b="0" dirty="0">
                <a:cs typeface="Arial" panose="020B0604020202020204" pitchFamily="34" charset="0"/>
              </a:rPr>
              <a:t>假定以下关系表达式在</a:t>
            </a:r>
            <a:r>
              <a:rPr lang="en-US" altLang="zh-CN" sz="2000" b="0" dirty="0">
                <a:cs typeface="Arial" panose="020B0604020202020204" pitchFamily="34" charset="0"/>
              </a:rPr>
              <a:t>32</a:t>
            </a:r>
            <a:r>
              <a:rPr lang="zh-CN" altLang="en-US" sz="2000" b="0" dirty="0">
                <a:cs typeface="Arial" panose="020B0604020202020204" pitchFamily="34" charset="0"/>
              </a:rPr>
              <a:t>位用补码表示的机器上执行，结果是什么？</a:t>
            </a: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graphicFrame>
        <p:nvGraphicFramePr>
          <p:cNvPr id="7" name="Group 92"/>
          <p:cNvGraphicFramePr>
            <a:graphicFrameLocks noGrp="1"/>
          </p:cNvGraphicFramePr>
          <p:nvPr>
            <p:extLst>
              <p:ext uri="{D42A27DB-BD31-4B8C-83A1-F6EECF244321}">
                <p14:modId xmlns:p14="http://schemas.microsoft.com/office/powerpoint/2010/main" val="1831873443"/>
              </p:ext>
            </p:extLst>
          </p:nvPr>
        </p:nvGraphicFramePr>
        <p:xfrm>
          <a:off x="179512" y="2492896"/>
          <a:ext cx="8828087" cy="3131820"/>
        </p:xfrm>
        <a:graphic>
          <a:graphicData uri="http://schemas.openxmlformats.org/drawingml/2006/table">
            <a:tbl>
              <a:tblPr/>
              <a:tblGrid>
                <a:gridCol w="3386137"/>
                <a:gridCol w="1203325"/>
                <a:gridCol w="806450"/>
                <a:gridCol w="3432175"/>
              </a:tblGrid>
              <a:tr h="360363">
                <a:tc>
                  <a:txBody>
                    <a:bodyPr/>
                    <a:lstStyle>
                      <a:lvl1pPr marL="203200" indent="-203200">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685800" indent="-19050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257300" indent="-3429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714500" indent="-342900">
                        <a:spcBef>
                          <a:spcPct val="20000"/>
                        </a:spcBef>
                        <a:defRPr>
                          <a:solidFill>
                            <a:schemeClr val="tx1"/>
                          </a:solidFill>
                          <a:latin typeface="Times New Roman" panose="02020603050405020304" pitchFamily="18" charset="0"/>
                          <a:ea typeface="宋体" panose="02010600030101010101" pitchFamily="2" charset="-122"/>
                        </a:defRPr>
                      </a:lvl4pPr>
                      <a:lvl5pPr marL="2171700" indent="-342900">
                        <a:spcBef>
                          <a:spcPct val="20000"/>
                        </a:spcBef>
                        <a:defRPr>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关系表达式</a:t>
                      </a: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03200" indent="-203200">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685800" indent="-19050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257300" indent="-3429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714500" indent="-342900">
                        <a:spcBef>
                          <a:spcPct val="20000"/>
                        </a:spcBef>
                        <a:defRPr>
                          <a:solidFill>
                            <a:schemeClr val="tx1"/>
                          </a:solidFill>
                          <a:latin typeface="Times New Roman" panose="02020603050405020304" pitchFamily="18" charset="0"/>
                          <a:ea typeface="宋体" panose="02010600030101010101" pitchFamily="2" charset="-122"/>
                        </a:defRPr>
                      </a:lvl4pPr>
                      <a:lvl5pPr marL="2171700" indent="-342900">
                        <a:spcBef>
                          <a:spcPct val="20000"/>
                        </a:spcBef>
                        <a:defRPr>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运算类型</a:t>
                      </a: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03200" indent="-203200">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685800" indent="-19050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257300" indent="-3429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714500" indent="-342900">
                        <a:spcBef>
                          <a:spcPct val="20000"/>
                        </a:spcBef>
                        <a:defRPr>
                          <a:solidFill>
                            <a:schemeClr val="tx1"/>
                          </a:solidFill>
                          <a:latin typeface="Times New Roman" panose="02020603050405020304" pitchFamily="18" charset="0"/>
                          <a:ea typeface="宋体" panose="02010600030101010101" pitchFamily="2" charset="-122"/>
                        </a:defRPr>
                      </a:lvl4pPr>
                      <a:lvl5pPr marL="2171700" indent="-342900">
                        <a:spcBef>
                          <a:spcPct val="20000"/>
                        </a:spcBef>
                        <a:defRPr>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结果</a:t>
                      </a: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03200" indent="-203200">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685800" indent="-19050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257300" indent="-3429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714500" indent="-342900">
                        <a:spcBef>
                          <a:spcPct val="20000"/>
                        </a:spcBef>
                        <a:defRPr>
                          <a:solidFill>
                            <a:schemeClr val="tx1"/>
                          </a:solidFill>
                          <a:latin typeface="Times New Roman" panose="02020603050405020304" pitchFamily="18" charset="0"/>
                          <a:ea typeface="宋体" panose="02010600030101010101" pitchFamily="2" charset="-122"/>
                        </a:defRPr>
                      </a:lvl4pPr>
                      <a:lvl5pPr marL="2171700" indent="-342900">
                        <a:spcBef>
                          <a:spcPct val="20000"/>
                        </a:spcBef>
                        <a:defRPr>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说明</a:t>
                      </a: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17725">
                <a:tc>
                  <a:txBody>
                    <a:bodyPr/>
                    <a:lstStyle>
                      <a:lvl1pPr marL="203200" indent="-203200">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685800" indent="-19050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257300" indent="-3429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714500" indent="-342900">
                        <a:spcBef>
                          <a:spcPct val="20000"/>
                        </a:spcBef>
                        <a:defRPr>
                          <a:solidFill>
                            <a:schemeClr val="tx1"/>
                          </a:solidFill>
                          <a:latin typeface="Times New Roman" panose="02020603050405020304" pitchFamily="18" charset="0"/>
                          <a:ea typeface="宋体" panose="02010600030101010101" pitchFamily="2" charset="-122"/>
                        </a:defRPr>
                      </a:lvl4pPr>
                      <a:lvl5pPr marL="2171700" indent="-342900">
                        <a:spcBef>
                          <a:spcPct val="20000"/>
                        </a:spcBef>
                        <a:defRPr>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 = 0U</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 &lt; 0</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 &lt; 0U</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2147483647 &gt; -2147483647-1</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2147483647U &gt; -2147483647-1</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2147483647 &gt; (</a:t>
                      </a:r>
                      <a:r>
                        <a:rPr kumimoji="0" lang="en-US" altLang="zh-CN" sz="18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rPr>
                        <a:t>int</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2147483648U</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 &gt; -2</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(unsigned) -1 &gt; -2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03200" indent="-203200">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685800" indent="-19050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257300" indent="-3429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714500" indent="-342900">
                        <a:spcBef>
                          <a:spcPct val="20000"/>
                        </a:spcBef>
                        <a:defRPr>
                          <a:solidFill>
                            <a:schemeClr val="tx1"/>
                          </a:solidFill>
                          <a:latin typeface="Times New Roman" panose="02020603050405020304" pitchFamily="18" charset="0"/>
                          <a:ea typeface="宋体" panose="02010600030101010101" pitchFamily="2" charset="-122"/>
                        </a:defRPr>
                      </a:lvl4pPr>
                      <a:lvl5pPr marL="2171700" indent="-342900">
                        <a:spcBef>
                          <a:spcPct val="20000"/>
                        </a:spcBef>
                        <a:defRPr>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203200" marR="0" lvl="0" indent="-203200" algn="ctr" defTabSz="914400" rtl="0" eaLnBrk="0" fontAlgn="base" latinLnBrk="0" hangingPunct="0">
                        <a:lnSpc>
                          <a:spcPct val="100000"/>
                        </a:lnSpc>
                        <a:spcBef>
                          <a:spcPct val="2500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03200" indent="-203200">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685800" indent="-19050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257300" indent="-3429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714500" indent="-342900">
                        <a:spcBef>
                          <a:spcPct val="20000"/>
                        </a:spcBef>
                        <a:defRPr>
                          <a:solidFill>
                            <a:schemeClr val="tx1"/>
                          </a:solidFill>
                          <a:latin typeface="Times New Roman" panose="02020603050405020304" pitchFamily="18" charset="0"/>
                          <a:ea typeface="宋体" panose="02010600030101010101" pitchFamily="2" charset="-122"/>
                        </a:defRPr>
                      </a:lvl4pPr>
                      <a:lvl5pPr marL="2171700" indent="-342900">
                        <a:spcBef>
                          <a:spcPct val="20000"/>
                        </a:spcBef>
                        <a:defRPr>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203200" marR="0" lvl="0" indent="-203200" algn="ctr" defTabSz="914400" rtl="0" eaLnBrk="0" fontAlgn="base" latinLnBrk="0" hangingPunct="0">
                        <a:lnSpc>
                          <a:spcPct val="100000"/>
                        </a:lnSpc>
                        <a:spcBef>
                          <a:spcPct val="2500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03200" indent="-203200">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685800" indent="-19050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257300" indent="-3429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714500" indent="-342900">
                        <a:spcBef>
                          <a:spcPct val="20000"/>
                        </a:spcBef>
                        <a:defRPr>
                          <a:solidFill>
                            <a:schemeClr val="tx1"/>
                          </a:solidFill>
                          <a:latin typeface="Times New Roman" panose="02020603050405020304" pitchFamily="18" charset="0"/>
                          <a:ea typeface="宋体" panose="02010600030101010101" pitchFamily="2" charset="-122"/>
                        </a:defRPr>
                      </a:lvl4pPr>
                      <a:lvl5pPr marL="2171700" indent="-342900">
                        <a:spcBef>
                          <a:spcPct val="20000"/>
                        </a:spcBef>
                        <a:defRPr>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203200" marR="0" lvl="0" indent="-203200" algn="l" defTabSz="914400" rtl="0" eaLnBrk="0" fontAlgn="base" latinLnBrk="0" hangingPunct="0">
                        <a:lnSpc>
                          <a:spcPct val="100000"/>
                        </a:lnSpc>
                        <a:spcBef>
                          <a:spcPct val="2500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42073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zh-CN" altLang="en-US" dirty="0" smtClean="0"/>
              <a:t>整数的表示</a:t>
            </a:r>
            <a:endParaRPr lang="zh-CN" altLang="en-US" dirty="0"/>
          </a:p>
        </p:txBody>
      </p:sp>
      <p:sp>
        <p:nvSpPr>
          <p:cNvPr id="3" name="内容占位符 2"/>
          <p:cNvSpPr>
            <a:spLocks noGrp="1"/>
          </p:cNvSpPr>
          <p:nvPr>
            <p:ph idx="1"/>
          </p:nvPr>
        </p:nvSpPr>
        <p:spPr>
          <a:xfrm>
            <a:off x="457200" y="1124744"/>
            <a:ext cx="8795320" cy="5112568"/>
          </a:xfrm>
        </p:spPr>
        <p:txBody>
          <a:bodyPr/>
          <a:lstStyle/>
          <a:p>
            <a:pPr marL="0" indent="0">
              <a:buNone/>
            </a:pPr>
            <a:r>
              <a:rPr lang="en-US" altLang="zh-CN" dirty="0" smtClean="0"/>
              <a:t>2.2.3 </a:t>
            </a:r>
            <a:r>
              <a:rPr lang="en-US" altLang="zh-CN" dirty="0"/>
              <a:t>C</a:t>
            </a:r>
            <a:r>
              <a:rPr lang="zh-CN" altLang="en-US" dirty="0"/>
              <a:t>语言程序中的整数</a:t>
            </a:r>
            <a:endParaRPr lang="en-US" altLang="zh-CN" dirty="0" smtClean="0"/>
          </a:p>
          <a:p>
            <a:pPr lvl="1"/>
            <a:r>
              <a:rPr lang="zh-CN" altLang="en-US" sz="2000" b="0" dirty="0">
                <a:cs typeface="Arial" panose="020B0604020202020204" pitchFamily="34" charset="0"/>
              </a:rPr>
              <a:t>假定以下关系表达式在</a:t>
            </a:r>
            <a:r>
              <a:rPr lang="en-US" altLang="zh-CN" sz="2000" b="0" dirty="0">
                <a:cs typeface="Arial" panose="020B0604020202020204" pitchFamily="34" charset="0"/>
              </a:rPr>
              <a:t>32</a:t>
            </a:r>
            <a:r>
              <a:rPr lang="zh-CN" altLang="en-US" sz="2000" b="0" dirty="0">
                <a:cs typeface="Arial" panose="020B0604020202020204" pitchFamily="34" charset="0"/>
              </a:rPr>
              <a:t>位用补码表示的机器上执行，结果是什么？</a:t>
            </a: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49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graphicFrame>
        <p:nvGraphicFramePr>
          <p:cNvPr id="8" name="Group 36"/>
          <p:cNvGraphicFramePr>
            <a:graphicFrameLocks noGrp="1"/>
          </p:cNvGraphicFramePr>
          <p:nvPr>
            <p:extLst>
              <p:ext uri="{D42A27DB-BD31-4B8C-83A1-F6EECF244321}">
                <p14:modId xmlns:p14="http://schemas.microsoft.com/office/powerpoint/2010/main" val="600776394"/>
              </p:ext>
            </p:extLst>
          </p:nvPr>
        </p:nvGraphicFramePr>
        <p:xfrm>
          <a:off x="241746" y="2276872"/>
          <a:ext cx="8794750" cy="3131820"/>
        </p:xfrm>
        <a:graphic>
          <a:graphicData uri="http://schemas.openxmlformats.org/drawingml/2006/table">
            <a:tbl>
              <a:tblPr/>
              <a:tblGrid>
                <a:gridCol w="3375025"/>
                <a:gridCol w="1116013"/>
                <a:gridCol w="706437"/>
                <a:gridCol w="3597275"/>
              </a:tblGrid>
              <a:tr h="360363">
                <a:tc>
                  <a:txBody>
                    <a:bodyPr/>
                    <a:lstStyle>
                      <a:lvl1pPr marL="203200" indent="-203200">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685800" indent="-19050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257300" indent="-3429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714500" indent="-342900">
                        <a:spcBef>
                          <a:spcPct val="20000"/>
                        </a:spcBef>
                        <a:defRPr>
                          <a:solidFill>
                            <a:schemeClr val="tx1"/>
                          </a:solidFill>
                          <a:latin typeface="Times New Roman" panose="02020603050405020304" pitchFamily="18" charset="0"/>
                          <a:ea typeface="宋体" panose="02010600030101010101" pitchFamily="2" charset="-122"/>
                        </a:defRPr>
                      </a:lvl4pPr>
                      <a:lvl5pPr marL="2171700" indent="-342900">
                        <a:spcBef>
                          <a:spcPct val="20000"/>
                        </a:spcBef>
                        <a:defRPr>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关系表达式</a:t>
                      </a:r>
                      <a:endParaRPr kumimoji="0" lang="zh-CN" altLang="en-US"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03200" indent="-203200">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685800" indent="-19050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257300" indent="-3429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714500" indent="-342900">
                        <a:spcBef>
                          <a:spcPct val="20000"/>
                        </a:spcBef>
                        <a:defRPr>
                          <a:solidFill>
                            <a:schemeClr val="tx1"/>
                          </a:solidFill>
                          <a:latin typeface="Times New Roman" panose="02020603050405020304" pitchFamily="18" charset="0"/>
                          <a:ea typeface="宋体" panose="02010600030101010101" pitchFamily="2" charset="-122"/>
                        </a:defRPr>
                      </a:lvl4pPr>
                      <a:lvl5pPr marL="2171700" indent="-342900">
                        <a:spcBef>
                          <a:spcPct val="20000"/>
                        </a:spcBef>
                        <a:defRPr>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运算类型</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03200" indent="-203200">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685800" indent="-19050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257300" indent="-3429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714500" indent="-342900">
                        <a:spcBef>
                          <a:spcPct val="20000"/>
                        </a:spcBef>
                        <a:defRPr>
                          <a:solidFill>
                            <a:schemeClr val="tx1"/>
                          </a:solidFill>
                          <a:latin typeface="Times New Roman" panose="02020603050405020304" pitchFamily="18" charset="0"/>
                          <a:ea typeface="宋体" panose="02010600030101010101" pitchFamily="2" charset="-122"/>
                        </a:defRPr>
                      </a:lvl4pPr>
                      <a:lvl5pPr marL="2171700" indent="-342900">
                        <a:spcBef>
                          <a:spcPct val="20000"/>
                        </a:spcBef>
                        <a:defRPr>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结果</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03200" indent="-203200">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685800" indent="-19050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257300" indent="-3429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714500" indent="-342900">
                        <a:spcBef>
                          <a:spcPct val="20000"/>
                        </a:spcBef>
                        <a:defRPr>
                          <a:solidFill>
                            <a:schemeClr val="tx1"/>
                          </a:solidFill>
                          <a:latin typeface="Times New Roman" panose="02020603050405020304" pitchFamily="18" charset="0"/>
                          <a:ea typeface="宋体" panose="02010600030101010101" pitchFamily="2" charset="-122"/>
                        </a:defRPr>
                      </a:lvl4pPr>
                      <a:lvl5pPr marL="2171700" indent="-342900">
                        <a:spcBef>
                          <a:spcPct val="20000"/>
                        </a:spcBef>
                        <a:defRPr>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203200" marR="0" lvl="0" indent="-20320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说明</a:t>
                      </a:r>
                      <a:endParaRPr kumimoji="0"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117725">
                <a:tc>
                  <a:txBody>
                    <a:bodyPr/>
                    <a:lstStyle>
                      <a:lvl1pPr marL="203200" indent="-203200">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685800" indent="-19050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257300" indent="-3429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714500" indent="-342900">
                        <a:spcBef>
                          <a:spcPct val="20000"/>
                        </a:spcBef>
                        <a:defRPr>
                          <a:solidFill>
                            <a:schemeClr val="tx1"/>
                          </a:solidFill>
                          <a:latin typeface="Times New Roman" panose="02020603050405020304" pitchFamily="18" charset="0"/>
                          <a:ea typeface="宋体" panose="02010600030101010101" pitchFamily="2" charset="-122"/>
                        </a:defRPr>
                      </a:lvl4pPr>
                      <a:lvl5pPr marL="2171700" indent="-342900">
                        <a:spcBef>
                          <a:spcPct val="20000"/>
                        </a:spcBef>
                        <a:defRPr>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 = 0U</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 &lt; 0</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 &lt; 0U</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2147483647 &gt; -2147483647 - 1</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2147483647U &gt; -2147483647 - 1</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2147483647 &gt; (</a:t>
                      </a:r>
                      <a:r>
                        <a:rPr kumimoji="0" lang="en-US" altLang="zh-CN" sz="18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rPr>
                        <a:t>int</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2147483648U</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 &gt; -2</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(unsigned) -1 &gt; -2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03200" indent="-203200">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685800" indent="-19050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257300" indent="-3429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714500" indent="-342900">
                        <a:spcBef>
                          <a:spcPct val="20000"/>
                        </a:spcBef>
                        <a:defRPr>
                          <a:solidFill>
                            <a:schemeClr val="tx1"/>
                          </a:solidFill>
                          <a:latin typeface="Times New Roman" panose="02020603050405020304" pitchFamily="18" charset="0"/>
                          <a:ea typeface="宋体" panose="02010600030101010101" pitchFamily="2" charset="-122"/>
                        </a:defRPr>
                      </a:lvl4pPr>
                      <a:lvl5pPr marL="2171700" indent="-342900">
                        <a:spcBef>
                          <a:spcPct val="20000"/>
                        </a:spcBef>
                        <a:defRPr>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无符</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带符</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无符</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带符</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无符</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带符</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带符</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无符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03200" indent="-203200">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685800" indent="-19050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257300" indent="-3429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714500" indent="-342900">
                        <a:spcBef>
                          <a:spcPct val="20000"/>
                        </a:spcBef>
                        <a:defRPr>
                          <a:solidFill>
                            <a:schemeClr val="tx1"/>
                          </a:solidFill>
                          <a:latin typeface="Times New Roman" panose="02020603050405020304" pitchFamily="18" charset="0"/>
                          <a:ea typeface="宋体" panose="02010600030101010101" pitchFamily="2" charset="-122"/>
                        </a:defRPr>
                      </a:lvl4pPr>
                      <a:lvl5pPr marL="2171700" indent="-342900">
                        <a:spcBef>
                          <a:spcPct val="20000"/>
                        </a:spcBef>
                        <a:defRPr>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0*</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0*</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1*</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ctr" defTabSz="914400" rtl="0" eaLnBrk="0" fontAlgn="base" latinLnBrk="0" hangingPunct="0">
                        <a:lnSpc>
                          <a:spcPct val="100000"/>
                        </a:lnSpc>
                        <a:spcBef>
                          <a:spcPct val="25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203200" indent="-203200">
                        <a:lnSpc>
                          <a:spcPct val="120000"/>
                        </a:lnSpc>
                        <a:spcBef>
                          <a:spcPct val="10000"/>
                        </a:spcBef>
                        <a:buClr>
                          <a:schemeClr val="tx1"/>
                        </a:buClr>
                        <a:buSzPct val="6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marL="685800" indent="-190500">
                        <a:lnSpc>
                          <a:spcPct val="120000"/>
                        </a:lnSpc>
                        <a:spcBef>
                          <a:spcPct val="10000"/>
                        </a:spcBef>
                        <a:buSzPct val="100000"/>
                        <a:defRPr b="1">
                          <a:solidFill>
                            <a:srgbClr val="0000FF"/>
                          </a:solidFill>
                          <a:latin typeface="Arial" panose="020B0604020202020204" pitchFamily="34" charset="0"/>
                          <a:ea typeface="宋体" panose="02010600030101010101" pitchFamily="2" charset="-122"/>
                        </a:defRPr>
                      </a:lvl2pPr>
                      <a:lvl3pPr marL="1257300" indent="-342900">
                        <a:lnSpc>
                          <a:spcPct val="120000"/>
                        </a:lnSpc>
                        <a:spcBef>
                          <a:spcPct val="10000"/>
                        </a:spcBef>
                        <a:buSzPct val="100000"/>
                        <a:defRPr sz="1600" b="1">
                          <a:solidFill>
                            <a:schemeClr val="tx1"/>
                          </a:solidFill>
                          <a:latin typeface="Arial" panose="020B0604020202020204" pitchFamily="34" charset="0"/>
                          <a:ea typeface="宋体" panose="02010600030101010101" pitchFamily="2" charset="-122"/>
                        </a:defRPr>
                      </a:lvl3pPr>
                      <a:lvl4pPr marL="1714500" indent="-342900">
                        <a:spcBef>
                          <a:spcPct val="20000"/>
                        </a:spcBef>
                        <a:defRPr>
                          <a:solidFill>
                            <a:schemeClr val="tx1"/>
                          </a:solidFill>
                          <a:latin typeface="Times New Roman" panose="02020603050405020304" pitchFamily="18" charset="0"/>
                          <a:ea typeface="宋体" panose="02010600030101010101" pitchFamily="2" charset="-122"/>
                        </a:defRPr>
                      </a:lvl4pPr>
                      <a:lvl5pPr marL="2171700" indent="-342900">
                        <a:spcBef>
                          <a:spcPct val="20000"/>
                        </a:spcBef>
                        <a:defRPr>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00…0B   =   00…0B</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11…1B (-1)   &lt;   00…0B (0)</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0" i="0" u="none" strike="noStrike" cap="none" normalizeH="0" baseline="0" dirty="0" smtClean="0">
                          <a:ln>
                            <a:noFill/>
                          </a:ln>
                          <a:solidFill>
                            <a:srgbClr val="FF0066"/>
                          </a:solidFill>
                          <a:effectLst/>
                          <a:latin typeface="Times New Roman" panose="02020603050405020304" pitchFamily="18" charset="0"/>
                          <a:ea typeface="宋体" panose="02010600030101010101" pitchFamily="2" charset="-122"/>
                        </a:rPr>
                        <a:t>11…1B (2</a:t>
                      </a:r>
                      <a:r>
                        <a:rPr kumimoji="0" lang="en-US" altLang="zh-CN" sz="1800" b="0" i="0" u="none" strike="noStrike" cap="none" normalizeH="0" baseline="30000" dirty="0" smtClean="0">
                          <a:ln>
                            <a:noFill/>
                          </a:ln>
                          <a:solidFill>
                            <a:srgbClr val="FF0066"/>
                          </a:solidFill>
                          <a:effectLst/>
                          <a:latin typeface="Times New Roman" panose="02020603050405020304" pitchFamily="18" charset="0"/>
                          <a:ea typeface="宋体" panose="02010600030101010101" pitchFamily="2" charset="-122"/>
                        </a:rPr>
                        <a:t>32</a:t>
                      </a:r>
                      <a:r>
                        <a:rPr kumimoji="0" lang="en-US" altLang="zh-CN" sz="1800" b="0" i="0" u="none" strike="noStrike" cap="none" normalizeH="0" baseline="0" dirty="0" smtClean="0">
                          <a:ln>
                            <a:noFill/>
                          </a:ln>
                          <a:solidFill>
                            <a:srgbClr val="FF0066"/>
                          </a:solidFill>
                          <a:effectLst/>
                          <a:latin typeface="Times New Roman" panose="02020603050405020304" pitchFamily="18" charset="0"/>
                          <a:ea typeface="宋体" panose="02010600030101010101" pitchFamily="2" charset="-122"/>
                        </a:rPr>
                        <a:t>-1)   &gt;   00…0B(0)</a:t>
                      </a:r>
                      <a:endParaRPr kumimoji="0" lang="en-US" altLang="zh-CN" sz="1800" b="0" i="0" u="none" strike="noStrike" cap="none" normalizeH="0" baseline="0" dirty="0" smtClean="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011…1B (2</a:t>
                      </a:r>
                      <a:r>
                        <a:rPr kumimoji="0" lang="en-US" altLang="zh-CN" sz="1800" b="0"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rPr>
                        <a:t>31</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   &gt;   100…0B (-2</a:t>
                      </a:r>
                      <a:r>
                        <a:rPr kumimoji="0" lang="en-US" altLang="zh-CN" sz="1800" b="0"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rPr>
                        <a:t>31</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0" i="0" u="none" strike="noStrike" cap="none" normalizeH="0" baseline="0" dirty="0" smtClean="0">
                          <a:ln>
                            <a:noFill/>
                          </a:ln>
                          <a:solidFill>
                            <a:srgbClr val="FF0066"/>
                          </a:solidFill>
                          <a:effectLst/>
                          <a:latin typeface="Times New Roman" panose="02020603050405020304" pitchFamily="18" charset="0"/>
                          <a:ea typeface="宋体" panose="02010600030101010101" pitchFamily="2" charset="-122"/>
                        </a:rPr>
                        <a:t>011…1B (2</a:t>
                      </a:r>
                      <a:r>
                        <a:rPr kumimoji="0" lang="en-US" altLang="zh-CN" sz="1800" b="0" i="0" u="none" strike="noStrike" cap="none" normalizeH="0" baseline="30000" dirty="0" smtClean="0">
                          <a:ln>
                            <a:noFill/>
                          </a:ln>
                          <a:solidFill>
                            <a:srgbClr val="FF0066"/>
                          </a:solidFill>
                          <a:effectLst/>
                          <a:latin typeface="Times New Roman" panose="02020603050405020304" pitchFamily="18" charset="0"/>
                          <a:ea typeface="宋体" panose="02010600030101010101" pitchFamily="2" charset="-122"/>
                        </a:rPr>
                        <a:t>31</a:t>
                      </a:r>
                      <a:r>
                        <a:rPr kumimoji="0" lang="en-US" altLang="zh-CN" sz="1800" b="0" i="0" u="none" strike="noStrike" cap="none" normalizeH="0" baseline="0" dirty="0" smtClean="0">
                          <a:ln>
                            <a:noFill/>
                          </a:ln>
                          <a:solidFill>
                            <a:srgbClr val="FF0066"/>
                          </a:solidFill>
                          <a:effectLst/>
                          <a:latin typeface="Times New Roman" panose="02020603050405020304" pitchFamily="18" charset="0"/>
                          <a:ea typeface="宋体" panose="02010600030101010101" pitchFamily="2" charset="-122"/>
                        </a:rPr>
                        <a:t>-1)   &lt;   100…0B(2</a:t>
                      </a:r>
                      <a:r>
                        <a:rPr kumimoji="0" lang="en-US" altLang="zh-CN" sz="1800" b="0" i="0" u="none" strike="noStrike" cap="none" normalizeH="0" baseline="30000" dirty="0" smtClean="0">
                          <a:ln>
                            <a:noFill/>
                          </a:ln>
                          <a:solidFill>
                            <a:srgbClr val="FF0066"/>
                          </a:solidFill>
                          <a:effectLst/>
                          <a:latin typeface="Times New Roman" panose="02020603050405020304" pitchFamily="18" charset="0"/>
                          <a:ea typeface="宋体" panose="02010600030101010101" pitchFamily="2" charset="-122"/>
                        </a:rPr>
                        <a:t>31</a:t>
                      </a:r>
                      <a:r>
                        <a:rPr kumimoji="0" lang="en-US" altLang="zh-CN" sz="1800" b="0" i="0" u="none" strike="noStrike" cap="none" normalizeH="0" baseline="0" dirty="0" smtClean="0">
                          <a:ln>
                            <a:noFill/>
                          </a:ln>
                          <a:solidFill>
                            <a:srgbClr val="FF0066"/>
                          </a:solidFill>
                          <a:effectLst/>
                          <a:latin typeface="Times New Roman" panose="02020603050405020304" pitchFamily="18" charset="0"/>
                          <a:ea typeface="宋体" panose="02010600030101010101" pitchFamily="2" charset="-122"/>
                        </a:rPr>
                        <a:t>)</a:t>
                      </a:r>
                      <a:endParaRPr kumimoji="0" lang="en-US" altLang="zh-CN" sz="1800" b="0" i="0" u="none" strike="noStrike" cap="none" normalizeH="0" baseline="0" dirty="0" smtClean="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0" i="0" u="none" strike="noStrike" cap="none" normalizeH="0" baseline="0" dirty="0" smtClean="0">
                          <a:ln>
                            <a:noFill/>
                          </a:ln>
                          <a:solidFill>
                            <a:srgbClr val="FF0066"/>
                          </a:solidFill>
                          <a:effectLst/>
                          <a:latin typeface="Times New Roman" panose="02020603050405020304" pitchFamily="18" charset="0"/>
                          <a:ea typeface="宋体" panose="02010600030101010101" pitchFamily="2" charset="-122"/>
                        </a:rPr>
                        <a:t>011…1B (2</a:t>
                      </a:r>
                      <a:r>
                        <a:rPr kumimoji="0" lang="en-US" altLang="zh-CN" sz="1800" b="0" i="0" u="none" strike="noStrike" cap="none" normalizeH="0" baseline="30000" dirty="0" smtClean="0">
                          <a:ln>
                            <a:noFill/>
                          </a:ln>
                          <a:solidFill>
                            <a:srgbClr val="FF0066"/>
                          </a:solidFill>
                          <a:effectLst/>
                          <a:latin typeface="Times New Roman" panose="02020603050405020304" pitchFamily="18" charset="0"/>
                          <a:ea typeface="宋体" panose="02010600030101010101" pitchFamily="2" charset="-122"/>
                        </a:rPr>
                        <a:t>31</a:t>
                      </a:r>
                      <a:r>
                        <a:rPr kumimoji="0" lang="en-US" altLang="zh-CN" sz="1800" b="0" i="0" u="none" strike="noStrike" cap="none" normalizeH="0" baseline="0" dirty="0" smtClean="0">
                          <a:ln>
                            <a:noFill/>
                          </a:ln>
                          <a:solidFill>
                            <a:srgbClr val="FF0066"/>
                          </a:solidFill>
                          <a:effectLst/>
                          <a:latin typeface="Times New Roman" panose="02020603050405020304" pitchFamily="18" charset="0"/>
                          <a:ea typeface="宋体" panose="02010600030101010101" pitchFamily="2" charset="-122"/>
                        </a:rPr>
                        <a:t>-1)   &gt;  100…0B (-2</a:t>
                      </a:r>
                      <a:r>
                        <a:rPr kumimoji="0" lang="en-US" altLang="zh-CN" sz="1800" b="0" i="0" u="none" strike="noStrike" cap="none" normalizeH="0" baseline="30000" dirty="0" smtClean="0">
                          <a:ln>
                            <a:noFill/>
                          </a:ln>
                          <a:solidFill>
                            <a:srgbClr val="FF0066"/>
                          </a:solidFill>
                          <a:effectLst/>
                          <a:latin typeface="Times New Roman" panose="02020603050405020304" pitchFamily="18" charset="0"/>
                          <a:ea typeface="宋体" panose="02010600030101010101" pitchFamily="2" charset="-122"/>
                        </a:rPr>
                        <a:t>31</a:t>
                      </a:r>
                      <a:r>
                        <a:rPr kumimoji="0" lang="en-US" altLang="zh-CN" sz="1800" b="0" i="0" u="none" strike="noStrike" cap="none" normalizeH="0" baseline="0" dirty="0" smtClean="0">
                          <a:ln>
                            <a:noFill/>
                          </a:ln>
                          <a:solidFill>
                            <a:srgbClr val="FF0066"/>
                          </a:solidFill>
                          <a:effectLst/>
                          <a:latin typeface="Times New Roman" panose="02020603050405020304" pitchFamily="18" charset="0"/>
                          <a:ea typeface="宋体" panose="02010600030101010101" pitchFamily="2" charset="-122"/>
                        </a:rPr>
                        <a:t>)</a:t>
                      </a:r>
                      <a:endParaRPr kumimoji="0" lang="en-US" altLang="zh-CN" sz="1800" b="0" i="0" u="none" strike="noStrike" cap="none" normalizeH="0" baseline="0" dirty="0" smtClean="0">
                        <a:ln>
                          <a:noFill/>
                        </a:ln>
                        <a:solidFill>
                          <a:srgbClr val="FF0066"/>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11…1B (-1)   &gt;   11…10B (-2)</a:t>
                      </a:r>
                      <a:endPar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03200" marR="0" lvl="0" indent="-203200" algn="l" defTabSz="914400" rtl="0" eaLnBrk="0" fontAlgn="base" latinLnBrk="0" hangingPunct="0">
                        <a:lnSpc>
                          <a:spcPct val="100000"/>
                        </a:lnSpc>
                        <a:spcBef>
                          <a:spcPct val="25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11…1B (2</a:t>
                      </a:r>
                      <a:r>
                        <a:rPr kumimoji="0" lang="en-US" altLang="zh-CN" sz="1800" b="0"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rPr>
                        <a:t>32</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   &gt;   11…10B (2</a:t>
                      </a:r>
                      <a:r>
                        <a:rPr kumimoji="0" lang="en-US" altLang="zh-CN" sz="1800" b="0"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rPr>
                        <a:t>32</a:t>
                      </a:r>
                      <a:r>
                        <a:rPr kumimoji="0" lang="en-US" altLang="zh-CN" sz="1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 name="Text Box 37"/>
          <p:cNvSpPr txBox="1">
            <a:spLocks noChangeArrowheads="1"/>
          </p:cNvSpPr>
          <p:nvPr/>
        </p:nvSpPr>
        <p:spPr bwMode="auto">
          <a:xfrm>
            <a:off x="195769" y="5540067"/>
            <a:ext cx="4616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solidFill>
                  <a:srgbClr val="CC0000"/>
                </a:solidFill>
                <a:ea typeface="宋体" panose="02010600030101010101" pitchFamily="2" charset="-122"/>
              </a:rPr>
              <a:t>带*的结果与常规预想的相反！</a:t>
            </a:r>
            <a:endParaRPr lang="en-US" altLang="zh-CN" sz="2000" dirty="0">
              <a:solidFill>
                <a:srgbClr val="CC0000"/>
              </a:solidFill>
              <a:ea typeface="宋体" panose="02010600030101010101" pitchFamily="2" charset="-122"/>
            </a:endParaRPr>
          </a:p>
        </p:txBody>
      </p:sp>
    </p:spTree>
    <p:extLst>
      <p:ext uri="{BB962C8B-B14F-4D97-AF65-F5344CB8AC3E}">
        <p14:creationId xmlns:p14="http://schemas.microsoft.com/office/powerpoint/2010/main" val="15597948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   </a:t>
            </a:r>
            <a:endParaRPr lang="zh-CN" altLang="en-US" dirty="0"/>
          </a:p>
        </p:txBody>
      </p:sp>
      <p:sp>
        <p:nvSpPr>
          <p:cNvPr id="4099" name="内容占位符 2"/>
          <p:cNvSpPr>
            <a:spLocks noGrp="1"/>
          </p:cNvSpPr>
          <p:nvPr>
            <p:ph idx="1"/>
          </p:nvPr>
        </p:nvSpPr>
        <p:spPr/>
        <p:txBody>
          <a:bodyPr/>
          <a:lstStyle/>
          <a:p>
            <a:pPr marL="0" indent="0">
              <a:buNone/>
            </a:pPr>
            <a:r>
              <a:rPr lang="en-US" altLang="zh-CN" dirty="0" smtClean="0"/>
              <a:t>2.1 </a:t>
            </a:r>
            <a:r>
              <a:rPr lang="zh-CN" altLang="en-US" dirty="0" smtClean="0"/>
              <a:t>数制和编码</a:t>
            </a:r>
            <a:r>
              <a:rPr lang="zh-CN" altLang="en-US" dirty="0">
                <a:solidFill>
                  <a:srgbClr val="FF0000"/>
                </a:solidFill>
              </a:rPr>
              <a:t>（</a:t>
            </a:r>
            <a:r>
              <a:rPr lang="zh-CN" altLang="en-US" dirty="0" smtClean="0">
                <a:solidFill>
                  <a:srgbClr val="FF0000"/>
                </a:solidFill>
              </a:rPr>
              <a:t>重点</a:t>
            </a:r>
            <a:r>
              <a:rPr lang="zh-CN" altLang="en-US" dirty="0">
                <a:solidFill>
                  <a:srgbClr val="FF0000"/>
                </a:solidFill>
              </a:rPr>
              <a:t>、难点</a:t>
            </a:r>
            <a:r>
              <a:rPr lang="zh-CN" altLang="en-US" dirty="0" smtClean="0">
                <a:solidFill>
                  <a:srgbClr val="FF0000"/>
                </a:solidFill>
              </a:rPr>
              <a:t>）</a:t>
            </a:r>
            <a:endParaRPr lang="en-US" altLang="zh-CN" dirty="0" smtClean="0"/>
          </a:p>
          <a:p>
            <a:pPr marL="0" indent="0">
              <a:buNone/>
            </a:pPr>
            <a:r>
              <a:rPr lang="en-US" altLang="zh-CN" dirty="0" smtClean="0">
                <a:solidFill>
                  <a:srgbClr val="FF0000"/>
                </a:solidFill>
              </a:rPr>
              <a:t>2.2 </a:t>
            </a:r>
            <a:r>
              <a:rPr lang="zh-CN" altLang="en-US" dirty="0" smtClean="0">
                <a:solidFill>
                  <a:srgbClr val="FF0000"/>
                </a:solidFill>
              </a:rPr>
              <a:t>整数的表示（重点）</a:t>
            </a:r>
            <a:endParaRPr lang="en-US" altLang="zh-CN" dirty="0" smtClean="0">
              <a:solidFill>
                <a:srgbClr val="FF0000"/>
              </a:solidFill>
            </a:endParaRPr>
          </a:p>
          <a:p>
            <a:pPr marL="0" indent="0">
              <a:buNone/>
            </a:pPr>
            <a:r>
              <a:rPr lang="en-US" altLang="zh-CN" dirty="0" smtClean="0">
                <a:solidFill>
                  <a:srgbClr val="FF0000"/>
                </a:solidFill>
              </a:rPr>
              <a:t>2.3 </a:t>
            </a:r>
            <a:r>
              <a:rPr lang="zh-CN" altLang="en-US" dirty="0" smtClean="0">
                <a:solidFill>
                  <a:srgbClr val="FF0000"/>
                </a:solidFill>
              </a:rPr>
              <a:t>实数的表示（重点、难点）</a:t>
            </a:r>
            <a:endParaRPr lang="en-US" altLang="zh-CN" dirty="0" smtClean="0">
              <a:solidFill>
                <a:srgbClr val="FF0000"/>
              </a:solidFill>
            </a:endParaRPr>
          </a:p>
          <a:p>
            <a:pPr marL="0" indent="0">
              <a:buNone/>
            </a:pPr>
            <a:r>
              <a:rPr lang="en-US" altLang="zh-CN" dirty="0" smtClean="0"/>
              <a:t>2.4 </a:t>
            </a:r>
            <a:r>
              <a:rPr lang="zh-CN" altLang="en-US" dirty="0" smtClean="0"/>
              <a:t>十进制数的表示 （自学，属于考试范围）</a:t>
            </a:r>
            <a:endParaRPr lang="en-US" altLang="zh-CN" dirty="0" smtClean="0"/>
          </a:p>
          <a:p>
            <a:pPr marL="0" indent="0">
              <a:buNone/>
            </a:pPr>
            <a:r>
              <a:rPr lang="en-US" altLang="zh-CN" dirty="0" smtClean="0"/>
              <a:t>2.5 </a:t>
            </a:r>
            <a:r>
              <a:rPr lang="zh-CN" altLang="en-US" dirty="0" smtClean="0"/>
              <a:t>非数值数据的编码表示</a:t>
            </a:r>
            <a:r>
              <a:rPr lang="zh-CN" altLang="en-US" dirty="0"/>
              <a:t>（</a:t>
            </a:r>
            <a:r>
              <a:rPr lang="zh-CN" altLang="en-US" dirty="0" smtClean="0"/>
              <a:t>自学）</a:t>
            </a:r>
            <a:endParaRPr lang="en-US" altLang="zh-CN" b="0" dirty="0" smtClean="0"/>
          </a:p>
          <a:p>
            <a:pPr marL="0" indent="0">
              <a:buNone/>
            </a:pPr>
            <a:r>
              <a:rPr lang="en-US" altLang="zh-CN" dirty="0" smtClean="0">
                <a:solidFill>
                  <a:srgbClr val="FF0000"/>
                </a:solidFill>
              </a:rPr>
              <a:t>2.6 </a:t>
            </a:r>
            <a:r>
              <a:rPr lang="zh-CN" altLang="en-US" dirty="0" smtClean="0">
                <a:solidFill>
                  <a:srgbClr val="FF0000"/>
                </a:solidFill>
              </a:rPr>
              <a:t>数据的宽度和存储</a:t>
            </a:r>
            <a:endParaRPr lang="en-US" altLang="zh-CN" dirty="0" smtClean="0">
              <a:solidFill>
                <a:srgbClr val="FF0000"/>
              </a:solidFill>
            </a:endParaRPr>
          </a:p>
          <a:p>
            <a:pPr marL="0" indent="0">
              <a:buNone/>
            </a:pPr>
            <a:r>
              <a:rPr lang="en-US" altLang="zh-CN" dirty="0" smtClean="0"/>
              <a:t>2.7 </a:t>
            </a:r>
            <a:r>
              <a:rPr lang="zh-CN" altLang="en-US" dirty="0" smtClean="0"/>
              <a:t>数据校验码（</a:t>
            </a:r>
            <a:r>
              <a:rPr lang="zh-CN" altLang="en-US" dirty="0"/>
              <a:t>自学</a:t>
            </a:r>
            <a:r>
              <a:rPr lang="zh-CN" altLang="en-US" dirty="0" smtClean="0"/>
              <a:t>）</a:t>
            </a:r>
            <a:endParaRPr lang="en-US" altLang="zh-CN" dirty="0" smtClean="0"/>
          </a:p>
        </p:txBody>
      </p:sp>
      <p:sp>
        <p:nvSpPr>
          <p:cNvPr id="5" name="页脚占位符 4"/>
          <p:cNvSpPr>
            <a:spLocks noGrp="1"/>
          </p:cNvSpPr>
          <p:nvPr>
            <p:ph type="ftr" sz="quarter" idx="11"/>
          </p:nvPr>
        </p:nvSpPr>
        <p:spPr/>
        <p:txBody>
          <a:bodyPr/>
          <a:lstStyle/>
          <a:p>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6" name="灯片编号占位符 5"/>
          <p:cNvSpPr>
            <a:spLocks noGrp="1"/>
          </p:cNvSpPr>
          <p:nvPr>
            <p:ph type="sldNum" sz="quarter" idx="12"/>
          </p:nvPr>
        </p:nvSpPr>
        <p:spPr/>
        <p:txBody>
          <a:bodyPr/>
          <a:lstStyle/>
          <a:p>
            <a:fld id="{9096A2B2-0481-42F5-B7CC-47EEF504A14A}" type="slidenum">
              <a:rPr lang="zh-CN" altLang="en-US" smtClean="0"/>
              <a:pPr/>
              <a:t>5</a:t>
            </a:fld>
            <a:endParaRPr lang="zh-CN" altLang="en-US"/>
          </a:p>
        </p:txBody>
      </p:sp>
      <p:sp>
        <p:nvSpPr>
          <p:cNvPr id="4" name="日期占位符 3"/>
          <p:cNvSpPr>
            <a:spLocks noGrp="1"/>
          </p:cNvSpPr>
          <p:nvPr>
            <p:ph type="dt" sz="quarter" idx="10"/>
          </p:nvPr>
        </p:nvSpPr>
        <p:spPr/>
        <p:txBody>
          <a:bodyPr/>
          <a:lstStyle/>
          <a:p>
            <a:fld id="{E1DE5919-6F87-499E-ABEF-6636EFFDBF2E}" type="datetime1">
              <a:rPr lang="zh-CN" altLang="en-US" smtClean="0"/>
              <a:t>2017/9/18</a:t>
            </a:fld>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 </a:t>
            </a:r>
            <a:r>
              <a:rPr lang="zh-CN" altLang="en-US" dirty="0" smtClean="0"/>
              <a:t>实数的表示</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2.3.1 </a:t>
            </a:r>
            <a:r>
              <a:rPr lang="zh-CN" altLang="en-US" dirty="0" smtClean="0"/>
              <a:t>浮点数的表示格式</a:t>
            </a:r>
            <a:endParaRPr lang="en-US" altLang="zh-CN" dirty="0" smtClean="0"/>
          </a:p>
          <a:p>
            <a:pPr lvl="1"/>
            <a:r>
              <a:rPr lang="zh-CN" altLang="en-US" sz="2000" b="0" dirty="0" smtClean="0">
                <a:cs typeface="Arial" panose="020B0604020202020204" pitchFamily="34" charset="0"/>
              </a:rPr>
              <a:t>对于任意一个实数，可表示为：</a:t>
            </a:r>
            <a:endParaRPr lang="zh-CN" altLang="en-US" sz="2000" b="0" dirty="0">
              <a:cs typeface="Arial" panose="020B0604020202020204" pitchFamily="34" charset="0"/>
            </a:endParaRP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mc:AlternateContent xmlns:mc="http://schemas.openxmlformats.org/markup-compatibility/2006" xmlns:a14="http://schemas.microsoft.com/office/drawing/2010/main">
        <mc:Choice Requires="a14">
          <p:sp>
            <p:nvSpPr>
              <p:cNvPr id="10" name="文本框 9"/>
              <p:cNvSpPr txBox="1"/>
              <p:nvPr/>
            </p:nvSpPr>
            <p:spPr>
              <a:xfrm>
                <a:off x="1331640" y="2132856"/>
                <a:ext cx="2033185" cy="307777"/>
              </a:xfrm>
              <a:prstGeom prst="rect">
                <a:avLst/>
              </a:prstGeom>
              <a:noFill/>
            </p:spPr>
            <p:txBody>
              <a:bodyPr wrap="none" lIns="0" tIns="0" rIns="0" bIns="0" rtlCol="0">
                <a:spAutoFit/>
              </a:bodyPr>
              <a:lstStyle/>
              <a:p>
                <a14:m>
                  <m:oMath xmlns:m="http://schemas.openxmlformats.org/officeDocument/2006/math">
                    <m:r>
                      <a:rPr lang="en-US" altLang="zh-CN" sz="2000" i="1" smtClean="0">
                        <a:latin typeface="Cambria Math" panose="02040503050406030204" pitchFamily="18" charset="0"/>
                      </a:rPr>
                      <m:t>𝑋</m:t>
                    </m:r>
                    <m:r>
                      <a:rPr lang="en-US" altLang="zh-CN" sz="2000" b="0" i="1" smtClean="0">
                        <a:latin typeface="Cambria Math" panose="02040503050406030204" pitchFamily="18" charset="0"/>
                      </a:rPr>
                      <m:t>=</m:t>
                    </m:r>
                  </m:oMath>
                </a14:m>
                <a:r>
                  <a:rPr lang="en-US" altLang="zh-CN" sz="2000" dirty="0" smtClean="0"/>
                  <a:t>(</a:t>
                </a:r>
                <a:r>
                  <a:rPr lang="en-US" altLang="zh-CN" sz="2000" i="1" dirty="0" smtClean="0"/>
                  <a:t>-</a:t>
                </a:r>
                <a:r>
                  <a:rPr lang="en-US" altLang="zh-CN" sz="2000" dirty="0" smtClean="0"/>
                  <a:t>1)</a:t>
                </a:r>
                <a:r>
                  <a:rPr lang="en-US" altLang="zh-CN" sz="2000" i="1" baseline="30000" dirty="0" smtClean="0"/>
                  <a:t>s </a:t>
                </a:r>
                <a:r>
                  <a:rPr lang="en-US" altLang="zh-CN" sz="2000" dirty="0" smtClean="0"/>
                  <a:t>X</a:t>
                </a:r>
                <a:r>
                  <a:rPr lang="en-US" altLang="zh-CN" sz="2000" i="1" dirty="0" smtClean="0"/>
                  <a:t> M </a:t>
                </a:r>
                <a:r>
                  <a:rPr lang="en-US" altLang="zh-CN" sz="2000" dirty="0" smtClean="0"/>
                  <a:t>X</a:t>
                </a:r>
                <a:r>
                  <a:rPr lang="en-US" altLang="zh-CN" sz="2000" i="1" dirty="0" smtClean="0"/>
                  <a:t> R</a:t>
                </a:r>
                <a:r>
                  <a:rPr lang="en-US" altLang="zh-CN" sz="2000" i="1" baseline="30000" dirty="0" smtClean="0"/>
                  <a:t>E</a:t>
                </a:r>
                <a:endParaRPr lang="zh-CN" altLang="en-US" sz="2000" i="1" baseline="30000" dirty="0"/>
              </a:p>
            </p:txBody>
          </p:sp>
        </mc:Choice>
        <mc:Fallback xmlns="">
          <p:sp>
            <p:nvSpPr>
              <p:cNvPr id="10" name="文本框 9"/>
              <p:cNvSpPr txBox="1">
                <a:spLocks noRot="1" noChangeAspect="1" noMove="1" noResize="1" noEditPoints="1" noAdjustHandles="1" noChangeArrowheads="1" noChangeShapeType="1" noTextEdit="1"/>
              </p:cNvSpPr>
              <p:nvPr/>
            </p:nvSpPr>
            <p:spPr>
              <a:xfrm>
                <a:off x="1331640" y="2132856"/>
                <a:ext cx="2033185" cy="307777"/>
              </a:xfrm>
              <a:prstGeom prst="rect">
                <a:avLst/>
              </a:prstGeom>
              <a:blipFill rotWithShape="0">
                <a:blip r:embed="rId2"/>
                <a:stretch>
                  <a:fillRect l="-4192" t="-24000" r="-4491" b="-52000"/>
                </a:stretch>
              </a:blipFill>
            </p:spPr>
            <p:txBody>
              <a:bodyPr/>
              <a:lstStyle/>
              <a:p>
                <a:r>
                  <a:rPr lang="zh-CN" altLang="en-US">
                    <a:noFill/>
                  </a:rPr>
                  <a:t> </a:t>
                </a:r>
              </a:p>
            </p:txBody>
          </p:sp>
        </mc:Fallback>
      </mc:AlternateContent>
      <p:sp>
        <p:nvSpPr>
          <p:cNvPr id="11" name="Rectangle 126"/>
          <p:cNvSpPr>
            <a:spLocks noChangeArrowheads="1"/>
          </p:cNvSpPr>
          <p:nvPr/>
        </p:nvSpPr>
        <p:spPr bwMode="auto">
          <a:xfrm>
            <a:off x="632302" y="2636046"/>
            <a:ext cx="8114534" cy="120032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dirty="0" smtClean="0">
                <a:solidFill>
                  <a:srgbClr val="FF0000"/>
                </a:solidFill>
                <a:latin typeface="微软雅黑" panose="020B0503020204020204" pitchFamily="34" charset="-122"/>
                <a:ea typeface="微软雅黑" panose="020B0503020204020204" pitchFamily="34" charset="-122"/>
              </a:rPr>
              <a:t>在基数</a:t>
            </a:r>
            <a:r>
              <a:rPr kumimoji="1" lang="en-US" altLang="zh-CN" sz="2400" dirty="0" smtClean="0">
                <a:solidFill>
                  <a:srgbClr val="FF0000"/>
                </a:solidFill>
                <a:latin typeface="微软雅黑" panose="020B0503020204020204" pitchFamily="34" charset="-122"/>
                <a:ea typeface="微软雅黑" panose="020B0503020204020204" pitchFamily="34" charset="-122"/>
              </a:rPr>
              <a:t>R</a:t>
            </a:r>
            <a:r>
              <a:rPr kumimoji="1" lang="zh-CN" altLang="en-US" sz="2400" dirty="0" smtClean="0">
                <a:solidFill>
                  <a:srgbClr val="FF0000"/>
                </a:solidFill>
                <a:latin typeface="微软雅黑" panose="020B0503020204020204" pitchFamily="34" charset="-122"/>
                <a:ea typeface="微软雅黑" panose="020B0503020204020204" pitchFamily="34" charset="-122"/>
              </a:rPr>
              <a:t>确定的情况下，浮点数格式只需要规定</a:t>
            </a:r>
            <a:r>
              <a:rPr kumimoji="1" lang="en-US" altLang="zh-CN" sz="2400" dirty="0" smtClean="0">
                <a:solidFill>
                  <a:srgbClr val="FF0000"/>
                </a:solidFill>
                <a:latin typeface="微软雅黑" panose="020B0503020204020204" pitchFamily="34" charset="-122"/>
                <a:ea typeface="微软雅黑" panose="020B0503020204020204" pitchFamily="34" charset="-122"/>
              </a:rPr>
              <a:t>S</a:t>
            </a:r>
            <a:r>
              <a:rPr kumimoji="1" lang="zh-CN" altLang="en-US" sz="2400" dirty="0" smtClean="0">
                <a:solidFill>
                  <a:srgbClr val="FF0000"/>
                </a:solidFill>
                <a:latin typeface="微软雅黑" panose="020B0503020204020204" pitchFamily="34" charset="-122"/>
                <a:ea typeface="微软雅黑" panose="020B0503020204020204" pitchFamily="34" charset="-122"/>
              </a:rPr>
              <a:t>，</a:t>
            </a:r>
            <a:r>
              <a:rPr kumimoji="1" lang="en-US" altLang="zh-CN" sz="2400" dirty="0" smtClean="0">
                <a:solidFill>
                  <a:srgbClr val="FF0000"/>
                </a:solidFill>
                <a:latin typeface="微软雅黑" panose="020B0503020204020204" pitchFamily="34" charset="-122"/>
                <a:ea typeface="微软雅黑" panose="020B0503020204020204" pitchFamily="34" charset="-122"/>
              </a:rPr>
              <a:t>M</a:t>
            </a:r>
            <a:r>
              <a:rPr kumimoji="1" lang="zh-CN" altLang="en-US" sz="2400" dirty="0" smtClean="0">
                <a:solidFill>
                  <a:srgbClr val="FF0000"/>
                </a:solidFill>
                <a:latin typeface="微软雅黑" panose="020B0503020204020204" pitchFamily="34" charset="-122"/>
                <a:ea typeface="微软雅黑" panose="020B0503020204020204" pitchFamily="34" charset="-122"/>
              </a:rPr>
              <a:t>和</a:t>
            </a:r>
            <a:r>
              <a:rPr kumimoji="1" lang="en-US" altLang="zh-CN" sz="2400" dirty="0" smtClean="0">
                <a:solidFill>
                  <a:srgbClr val="FF0000"/>
                </a:solidFill>
                <a:latin typeface="微软雅黑" panose="020B0503020204020204" pitchFamily="34" charset="-122"/>
                <a:ea typeface="微软雅黑" panose="020B0503020204020204" pitchFamily="34" charset="-122"/>
              </a:rPr>
              <a:t>E</a:t>
            </a:r>
            <a:r>
              <a:rPr kumimoji="1" lang="zh-CN" altLang="en-US" sz="2400" dirty="0" smtClean="0">
                <a:solidFill>
                  <a:srgbClr val="FF0000"/>
                </a:solidFill>
                <a:latin typeface="微软雅黑" panose="020B0503020204020204" pitchFamily="34" charset="-122"/>
                <a:ea typeface="微软雅黑" panose="020B0503020204020204" pitchFamily="34" charset="-122"/>
              </a:rPr>
              <a:t>各自所用的位数、编码方式和所在的位置，而基础</a:t>
            </a:r>
            <a:r>
              <a:rPr kumimoji="1" lang="en-US" altLang="zh-CN" sz="2400" dirty="0" smtClean="0">
                <a:solidFill>
                  <a:srgbClr val="FF0000"/>
                </a:solidFill>
                <a:latin typeface="微软雅黑" panose="020B0503020204020204" pitchFamily="34" charset="-122"/>
                <a:ea typeface="微软雅黑" panose="020B0503020204020204" pitchFamily="34" charset="-122"/>
              </a:rPr>
              <a:t>R</a:t>
            </a:r>
            <a:r>
              <a:rPr kumimoji="1" lang="zh-CN" altLang="en-US" sz="2400" dirty="0" smtClean="0">
                <a:solidFill>
                  <a:srgbClr val="FF0000"/>
                </a:solidFill>
                <a:latin typeface="微软雅黑" panose="020B0503020204020204" pitchFamily="34" charset="-122"/>
                <a:ea typeface="微软雅黑" panose="020B0503020204020204" pitchFamily="34" charset="-122"/>
              </a:rPr>
              <a:t>与定点数的小数点位置一样，是默认的，不需要明显的表示出来。</a:t>
            </a:r>
            <a:endParaRPr kumimoji="1" lang="zh-CN" altLang="en-US" sz="2400" dirty="0">
              <a:solidFill>
                <a:srgbClr val="009900"/>
              </a:solidFill>
              <a:latin typeface="微软雅黑" panose="020B0503020204020204" pitchFamily="34" charset="-122"/>
              <a:ea typeface="微软雅黑" panose="020B0503020204020204" pitchFamily="34" charset="-122"/>
            </a:endParaRPr>
          </a:p>
        </p:txBody>
      </p:sp>
      <p:sp>
        <p:nvSpPr>
          <p:cNvPr id="12" name="Rectangle 126"/>
          <p:cNvSpPr>
            <a:spLocks noChangeArrowheads="1"/>
          </p:cNvSpPr>
          <p:nvPr/>
        </p:nvSpPr>
        <p:spPr bwMode="auto">
          <a:xfrm>
            <a:off x="632302" y="4221088"/>
            <a:ext cx="8114534" cy="46166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dirty="0" smtClean="0">
                <a:solidFill>
                  <a:srgbClr val="009900"/>
                </a:solidFill>
                <a:latin typeface="微软雅黑" panose="020B0503020204020204" pitchFamily="34" charset="-122"/>
                <a:ea typeface="微软雅黑" panose="020B0503020204020204" pitchFamily="34" charset="-122"/>
              </a:rPr>
              <a:t>一般尾数用定点原码小数表示，指数用移码表示。</a:t>
            </a:r>
            <a:endParaRPr kumimoji="1" lang="zh-CN" altLang="en-US" sz="2400" dirty="0">
              <a:solidFill>
                <a:srgbClr val="0099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640302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 </a:t>
            </a:r>
            <a:r>
              <a:rPr lang="zh-CN" altLang="en-US" dirty="0" smtClean="0"/>
              <a:t>实数的表示</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2.3.2 </a:t>
            </a:r>
            <a:r>
              <a:rPr lang="zh-CN" altLang="en-US" dirty="0" smtClean="0"/>
              <a:t>浮点数的规格化</a:t>
            </a:r>
            <a:endParaRPr lang="en-US" altLang="zh-CN" dirty="0" smtClean="0"/>
          </a:p>
          <a:p>
            <a:pPr>
              <a:lnSpc>
                <a:spcPct val="150000"/>
              </a:lnSpc>
              <a:spcBef>
                <a:spcPct val="0"/>
              </a:spcBef>
              <a:buClrTx/>
              <a:buFont typeface="Wingdings" panose="05000000000000000000" pitchFamily="2" charset="2"/>
              <a:buChar char="Ø"/>
            </a:pPr>
            <a:r>
              <a:rPr kumimoji="1" lang="zh-CN" altLang="en-US" sz="2000" dirty="0">
                <a:solidFill>
                  <a:srgbClr val="000000"/>
                </a:solidFill>
                <a:latin typeface="微软雅黑" panose="020B0503020204020204" pitchFamily="34" charset="-122"/>
              </a:rPr>
              <a:t>为什么要规格化？</a:t>
            </a:r>
            <a:endParaRPr kumimoji="1" lang="en-US" altLang="zh-CN" sz="2000" dirty="0">
              <a:solidFill>
                <a:srgbClr val="000000"/>
              </a:solidFill>
              <a:latin typeface="微软雅黑" panose="020B0503020204020204" pitchFamily="34" charset="-122"/>
            </a:endParaRPr>
          </a:p>
          <a:p>
            <a:pPr lvl="1">
              <a:buClrTx/>
              <a:buFont typeface="Wingdings" panose="05000000000000000000" pitchFamily="2" charset="2"/>
              <a:buChar char="ü"/>
            </a:pPr>
            <a:r>
              <a:rPr lang="zh-CN" altLang="en-US" sz="2000" b="0" dirty="0" smtClean="0">
                <a:cs typeface="Arial" panose="020B0604020202020204" pitchFamily="34" charset="0"/>
              </a:rPr>
              <a:t>使有效数字尽量占满尾数数位</a:t>
            </a:r>
            <a:endParaRPr lang="en-US" altLang="zh-CN" sz="2000" b="0" dirty="0" smtClean="0">
              <a:cs typeface="Arial" panose="020B0604020202020204" pitchFamily="34" charset="0"/>
            </a:endParaRPr>
          </a:p>
          <a:p>
            <a:pPr lvl="1">
              <a:buClrTx/>
              <a:buFont typeface="Wingdings" panose="05000000000000000000" pitchFamily="2" charset="2"/>
              <a:buChar char="ü"/>
            </a:pPr>
            <a:r>
              <a:rPr lang="zh-CN" altLang="en-US" sz="2000" b="0" dirty="0" smtClean="0">
                <a:cs typeface="Arial" panose="020B0604020202020204" pitchFamily="34" charset="0"/>
              </a:rPr>
              <a:t>使浮点数的表示具有唯一性</a:t>
            </a:r>
            <a:endParaRPr lang="zh-CN" altLang="en-US" sz="2000" b="0" dirty="0">
              <a:cs typeface="Arial" panose="020B0604020202020204" pitchFamily="34" charset="0"/>
            </a:endParaRP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51</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28" name="矩形 27"/>
          <p:cNvSpPr/>
          <p:nvPr/>
        </p:nvSpPr>
        <p:spPr>
          <a:xfrm>
            <a:off x="457200" y="3068960"/>
            <a:ext cx="7931224" cy="2292935"/>
          </a:xfrm>
          <a:prstGeom prst="rect">
            <a:avLst/>
          </a:prstGeom>
        </p:spPr>
        <p:txBody>
          <a:bodyPr wrap="square">
            <a:spAutoFit/>
          </a:bodyPr>
          <a:lstStyle/>
          <a:p>
            <a:pPr marL="342900" lvl="0" indent="-342900" eaLnBrk="0" hangingPunct="0">
              <a:lnSpc>
                <a:spcPct val="115000"/>
              </a:lnSpc>
              <a:spcBef>
                <a:spcPct val="20000"/>
              </a:spcBef>
              <a:buFont typeface="Wingdings" panose="05000000000000000000" pitchFamily="2" charset="2"/>
              <a:buChar char="Ø"/>
              <a:defRPr/>
            </a:pPr>
            <a:r>
              <a:rPr lang="zh-CN" altLang="en-US" sz="2000" b="1" kern="0" dirty="0" smtClean="0">
                <a:solidFill>
                  <a:srgbClr val="FF0000"/>
                </a:solidFill>
                <a:latin typeface="微软雅黑" panose="020B0503020204020204" pitchFamily="34" charset="-122"/>
                <a:ea typeface="微软雅黑" panose="020B0503020204020204" pitchFamily="34" charset="-122"/>
              </a:rPr>
              <a:t>理论上的规格化形式：真值的尾数部分中最高有效位是非零数字</a:t>
            </a:r>
            <a:endParaRPr lang="en-US" altLang="zh-CN" sz="2000" b="1" kern="0" dirty="0" smtClean="0">
              <a:solidFill>
                <a:srgbClr val="FF0000"/>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ü"/>
            </a:pPr>
            <a:r>
              <a:rPr kumimoji="1" lang="zh-CN" altLang="en-US" sz="2000" dirty="0" smtClean="0">
                <a:solidFill>
                  <a:srgbClr val="000000"/>
                </a:solidFill>
                <a:latin typeface="微软雅黑" panose="020B0503020204020204" pitchFamily="34" charset="-122"/>
                <a:ea typeface="微软雅黑" panose="020B0503020204020204" pitchFamily="34" charset="-122"/>
              </a:rPr>
              <a:t>当基数为</a:t>
            </a:r>
            <a:r>
              <a:rPr kumimoji="1" lang="en-US" altLang="zh-CN" sz="2000" dirty="0" smtClean="0">
                <a:solidFill>
                  <a:srgbClr val="000000"/>
                </a:solidFill>
                <a:latin typeface="微软雅黑" panose="020B0503020204020204" pitchFamily="34" charset="-122"/>
                <a:ea typeface="微软雅黑" panose="020B0503020204020204" pitchFamily="34" charset="-122"/>
              </a:rPr>
              <a:t>R</a:t>
            </a:r>
            <a:r>
              <a:rPr kumimoji="1" lang="zh-CN" altLang="en-US" sz="2000" dirty="0" smtClean="0">
                <a:solidFill>
                  <a:srgbClr val="000000"/>
                </a:solidFill>
                <a:latin typeface="微软雅黑" panose="020B0503020204020204" pitchFamily="34" charset="-122"/>
                <a:ea typeface="微软雅黑" panose="020B0503020204020204" pitchFamily="34" charset="-122"/>
              </a:rPr>
              <a:t>，则规格化数的标志是：尾数部分真值的绝对值大于等于</a:t>
            </a:r>
            <a:r>
              <a:rPr kumimoji="1" lang="en-US" altLang="zh-CN" sz="2000" dirty="0" smtClean="0">
                <a:solidFill>
                  <a:srgbClr val="000000"/>
                </a:solidFill>
                <a:latin typeface="微软雅黑" panose="020B0503020204020204" pitchFamily="34" charset="-122"/>
                <a:ea typeface="微软雅黑" panose="020B0503020204020204" pitchFamily="34" charset="-122"/>
              </a:rPr>
              <a:t>1/R</a:t>
            </a:r>
          </a:p>
          <a:p>
            <a:pPr marL="800100" lvl="1" indent="-342900">
              <a:lnSpc>
                <a:spcPct val="150000"/>
              </a:lnSpc>
              <a:buFont typeface="Wingdings" panose="05000000000000000000" pitchFamily="2" charset="2"/>
              <a:buChar char="ü"/>
            </a:pPr>
            <a:r>
              <a:rPr kumimoji="1" lang="zh-CN" altLang="en-US" sz="2000" dirty="0" smtClean="0">
                <a:solidFill>
                  <a:srgbClr val="000000"/>
                </a:solidFill>
                <a:latin typeface="微软雅黑" panose="020B0503020204020204" pitchFamily="34" charset="-122"/>
                <a:ea typeface="微软雅黑" panose="020B0503020204020204" pitchFamily="34" charset="-122"/>
              </a:rPr>
              <a:t>若浮点数的基数为</a:t>
            </a:r>
            <a:r>
              <a:rPr kumimoji="1" lang="en-US" altLang="zh-CN" sz="2000" dirty="0" smtClean="0">
                <a:solidFill>
                  <a:srgbClr val="000000"/>
                </a:solidFill>
                <a:latin typeface="微软雅黑" panose="020B0503020204020204" pitchFamily="34" charset="-122"/>
                <a:ea typeface="微软雅黑" panose="020B0503020204020204" pitchFamily="34" charset="-122"/>
              </a:rPr>
              <a:t>2</a:t>
            </a:r>
            <a:r>
              <a:rPr kumimoji="1" lang="zh-CN" altLang="en-US" sz="2000" dirty="0" smtClean="0">
                <a:solidFill>
                  <a:srgbClr val="000000"/>
                </a:solidFill>
                <a:latin typeface="微软雅黑" panose="020B0503020204020204" pitchFamily="34" charset="-122"/>
                <a:ea typeface="微软雅黑" panose="020B0503020204020204" pitchFamily="34" charset="-122"/>
              </a:rPr>
              <a:t>，则尾数规格化的浮点数形式应为</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a:p>
            <a:pPr lvl="1">
              <a:lnSpc>
                <a:spcPct val="150000"/>
              </a:lnSpc>
            </a:pPr>
            <a:r>
              <a:rPr kumimoji="1" lang="en-US" altLang="zh-CN" sz="2000" dirty="0" smtClean="0">
                <a:solidFill>
                  <a:srgbClr val="000000"/>
                </a:solidFill>
                <a:latin typeface="微软雅黑" panose="020B0503020204020204" pitchFamily="34" charset="-122"/>
                <a:ea typeface="微软雅黑" panose="020B0503020204020204" pitchFamily="34" charset="-122"/>
              </a:rPr>
              <a:t>   +/-0.1bb….</a:t>
            </a:r>
            <a:r>
              <a:rPr kumimoji="1" lang="en-US" altLang="zh-CN" sz="2000" dirty="0">
                <a:solidFill>
                  <a:srgbClr val="000000"/>
                </a:solidFill>
                <a:latin typeface="微软雅黑" panose="020B0503020204020204" pitchFamily="34" charset="-122"/>
                <a:ea typeface="微软雅黑" panose="020B0503020204020204" pitchFamily="34" charset="-122"/>
              </a:rPr>
              <a:t>bb…bX2</a:t>
            </a:r>
            <a:r>
              <a:rPr kumimoji="1" lang="en-US" altLang="zh-CN" sz="2000" baseline="30000" dirty="0">
                <a:solidFill>
                  <a:srgbClr val="000000"/>
                </a:solidFill>
                <a:latin typeface="微软雅黑" panose="020B0503020204020204" pitchFamily="34" charset="-122"/>
                <a:ea typeface="微软雅黑" panose="020B0503020204020204" pitchFamily="34" charset="-122"/>
              </a:rPr>
              <a:t>E</a:t>
            </a:r>
          </a:p>
        </p:txBody>
      </p:sp>
    </p:spTree>
    <p:extLst>
      <p:ext uri="{BB962C8B-B14F-4D97-AF65-F5344CB8AC3E}">
        <p14:creationId xmlns:p14="http://schemas.microsoft.com/office/powerpoint/2010/main" val="5114653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 </a:t>
            </a:r>
            <a:r>
              <a:rPr lang="zh-CN" altLang="en-US" dirty="0" smtClean="0"/>
              <a:t>实数的表示</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2.3.2 </a:t>
            </a:r>
            <a:r>
              <a:rPr lang="zh-CN" altLang="en-US" dirty="0" smtClean="0"/>
              <a:t>浮点数的规格化</a:t>
            </a: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28" name="矩形 27"/>
          <p:cNvSpPr/>
          <p:nvPr/>
        </p:nvSpPr>
        <p:spPr>
          <a:xfrm>
            <a:off x="490100" y="1700808"/>
            <a:ext cx="8653900" cy="4139595"/>
          </a:xfrm>
          <a:prstGeom prst="rect">
            <a:avLst/>
          </a:prstGeom>
        </p:spPr>
        <p:txBody>
          <a:bodyPr wrap="square">
            <a:spAutoFit/>
          </a:bodyPr>
          <a:lstStyle/>
          <a:p>
            <a:pPr lvl="0" eaLnBrk="0" hangingPunct="0">
              <a:lnSpc>
                <a:spcPct val="115000"/>
              </a:lnSpc>
              <a:spcBef>
                <a:spcPct val="20000"/>
              </a:spcBef>
              <a:defRPr/>
            </a:pPr>
            <a:r>
              <a:rPr lang="zh-CN" altLang="en-US" sz="2000" b="1" kern="0" dirty="0" smtClean="0">
                <a:solidFill>
                  <a:srgbClr val="FF0000"/>
                </a:solidFill>
                <a:latin typeface="微软雅黑" panose="020B0503020204020204" pitchFamily="34" charset="-122"/>
                <a:ea typeface="微软雅黑" panose="020B0503020204020204" pitchFamily="34" charset="-122"/>
              </a:rPr>
              <a:t>两种规格化操作：</a:t>
            </a:r>
            <a:endParaRPr lang="en-US" altLang="zh-CN" sz="2000" b="1" kern="0" dirty="0" smtClean="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kumimoji="1" lang="zh-CN" altLang="en-US" sz="2000" b="1" dirty="0">
                <a:solidFill>
                  <a:srgbClr val="000000"/>
                </a:solidFill>
                <a:latin typeface="微软雅黑" panose="020B0503020204020204" pitchFamily="34" charset="-122"/>
                <a:ea typeface="微软雅黑" panose="020B0503020204020204" pitchFamily="34" charset="-122"/>
              </a:rPr>
              <a:t>右</a:t>
            </a:r>
            <a:r>
              <a:rPr kumimoji="1" lang="zh-CN" altLang="en-US" sz="2000" b="1" dirty="0" smtClean="0">
                <a:solidFill>
                  <a:srgbClr val="000000"/>
                </a:solidFill>
                <a:latin typeface="微软雅黑" panose="020B0503020204020204" pitchFamily="34" charset="-122"/>
                <a:ea typeface="微软雅黑" panose="020B0503020204020204" pitchFamily="34" charset="-122"/>
              </a:rPr>
              <a:t>规</a:t>
            </a:r>
            <a:endParaRPr kumimoji="1" lang="en-US" altLang="zh-CN" sz="2000" b="1" dirty="0">
              <a:solidFill>
                <a:srgbClr val="000000"/>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ü"/>
            </a:pPr>
            <a:r>
              <a:rPr kumimoji="1" lang="zh-CN" altLang="en-US" sz="2000" dirty="0" smtClean="0">
                <a:solidFill>
                  <a:srgbClr val="000000"/>
                </a:solidFill>
                <a:latin typeface="微软雅黑" panose="020B0503020204020204" pitchFamily="34" charset="-122"/>
                <a:ea typeface="微软雅黑" panose="020B0503020204020204" pitchFamily="34" charset="-122"/>
              </a:rPr>
              <a:t>当有效数位进到小数点前面时，需要进行右规</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ü"/>
            </a:pPr>
            <a:r>
              <a:rPr kumimoji="1" lang="zh-CN" altLang="en-US" sz="2000" dirty="0" smtClean="0">
                <a:solidFill>
                  <a:srgbClr val="000000"/>
                </a:solidFill>
                <a:latin typeface="微软雅黑" panose="020B0503020204020204" pitchFamily="34" charset="-122"/>
                <a:ea typeface="微软雅黑" panose="020B0503020204020204" pitchFamily="34" charset="-122"/>
              </a:rPr>
              <a:t>右规时，尾数每右一位，阶码加</a:t>
            </a:r>
            <a:r>
              <a:rPr kumimoji="1" lang="en-US" altLang="zh-CN" sz="2000" dirty="0" smtClean="0">
                <a:solidFill>
                  <a:srgbClr val="000000"/>
                </a:solidFill>
                <a:latin typeface="微软雅黑" panose="020B0503020204020204" pitchFamily="34" charset="-122"/>
                <a:ea typeface="微软雅黑" panose="020B0503020204020204" pitchFamily="34" charset="-122"/>
              </a:rPr>
              <a:t>1</a:t>
            </a:r>
            <a:r>
              <a:rPr kumimoji="1" lang="zh-CN" altLang="en-US" sz="2000" dirty="0" smtClean="0">
                <a:solidFill>
                  <a:srgbClr val="000000"/>
                </a:solidFill>
                <a:latin typeface="微软雅黑" panose="020B0503020204020204" pitchFamily="34" charset="-122"/>
                <a:ea typeface="微软雅黑" panose="020B0503020204020204" pitchFamily="34" charset="-122"/>
              </a:rPr>
              <a:t>，知道尾数变成规格化形式为止</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ü"/>
            </a:pPr>
            <a:r>
              <a:rPr kumimoji="1" lang="zh-CN" altLang="en-US" sz="2000" dirty="0" smtClean="0">
                <a:solidFill>
                  <a:srgbClr val="000000"/>
                </a:solidFill>
                <a:latin typeface="微软雅黑" panose="020B0503020204020204" pitchFamily="34" charset="-122"/>
                <a:ea typeface="微软雅黑" panose="020B0503020204020204" pitchFamily="34" charset="-122"/>
              </a:rPr>
              <a:t>右规时指数会增加，因此可能会溢出</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kumimoji="1" lang="zh-CN" altLang="en-US" sz="2000" b="1" dirty="0">
                <a:solidFill>
                  <a:srgbClr val="000000"/>
                </a:solidFill>
                <a:latin typeface="微软雅黑" panose="020B0503020204020204" pitchFamily="34" charset="-122"/>
                <a:ea typeface="微软雅黑" panose="020B0503020204020204" pitchFamily="34" charset="-122"/>
              </a:rPr>
              <a:t>左规</a:t>
            </a:r>
            <a:endParaRPr kumimoji="1" lang="en-US" altLang="zh-CN" sz="2000" b="1" dirty="0">
              <a:solidFill>
                <a:srgbClr val="000000"/>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ü"/>
            </a:pPr>
            <a:r>
              <a:rPr kumimoji="1" lang="zh-CN" altLang="en-US" sz="2000" dirty="0">
                <a:solidFill>
                  <a:srgbClr val="000000"/>
                </a:solidFill>
                <a:latin typeface="微软雅黑" panose="020B0503020204020204" pitchFamily="34" charset="-122"/>
                <a:ea typeface="微软雅黑" panose="020B0503020204020204" pitchFamily="34" charset="-122"/>
              </a:rPr>
              <a:t>当出现形如</a:t>
            </a:r>
            <a:r>
              <a:rPr kumimoji="1" lang="en-US" altLang="zh-CN" sz="2000" dirty="0">
                <a:solidFill>
                  <a:srgbClr val="000000"/>
                </a:solidFill>
                <a:latin typeface="微软雅黑" panose="020B0503020204020204" pitchFamily="34" charset="-122"/>
                <a:ea typeface="微软雅黑" panose="020B0503020204020204" pitchFamily="34" charset="-122"/>
              </a:rPr>
              <a:t>+/-0.0….bb…bX2</a:t>
            </a:r>
            <a:r>
              <a:rPr kumimoji="1" lang="en-US" altLang="zh-CN" sz="2000" baseline="30000" dirty="0">
                <a:solidFill>
                  <a:srgbClr val="000000"/>
                </a:solidFill>
                <a:latin typeface="微软雅黑" panose="020B0503020204020204" pitchFamily="34" charset="-122"/>
                <a:ea typeface="微软雅黑" panose="020B0503020204020204" pitchFamily="34" charset="-122"/>
              </a:rPr>
              <a:t>E</a:t>
            </a:r>
            <a:r>
              <a:rPr kumimoji="1" lang="zh-CN" altLang="en-US" sz="2000" dirty="0">
                <a:solidFill>
                  <a:srgbClr val="000000"/>
                </a:solidFill>
                <a:latin typeface="微软雅黑" panose="020B0503020204020204" pitchFamily="34" charset="-122"/>
                <a:ea typeface="微软雅黑" panose="020B0503020204020204" pitchFamily="34" charset="-122"/>
              </a:rPr>
              <a:t>（</a:t>
            </a:r>
            <a:r>
              <a:rPr kumimoji="1" lang="en-US" altLang="zh-CN" sz="2000" dirty="0">
                <a:solidFill>
                  <a:srgbClr val="000000"/>
                </a:solidFill>
                <a:latin typeface="微软雅黑" panose="020B0503020204020204" pitchFamily="34" charset="-122"/>
                <a:ea typeface="微软雅黑" panose="020B0503020204020204" pitchFamily="34" charset="-122"/>
              </a:rPr>
              <a:t>b</a:t>
            </a:r>
            <a:r>
              <a:rPr kumimoji="1" lang="zh-CN" altLang="en-US" sz="2000" dirty="0">
                <a:solidFill>
                  <a:srgbClr val="000000"/>
                </a:solidFill>
                <a:latin typeface="微软雅黑" panose="020B0503020204020204" pitchFamily="34" charset="-122"/>
                <a:ea typeface="微软雅黑" panose="020B0503020204020204" pitchFamily="34" charset="-122"/>
              </a:rPr>
              <a:t>为</a:t>
            </a:r>
            <a:r>
              <a:rPr kumimoji="1" lang="en-US" altLang="zh-CN" sz="2000" dirty="0">
                <a:solidFill>
                  <a:srgbClr val="000000"/>
                </a:solidFill>
                <a:latin typeface="微软雅黑" panose="020B0503020204020204" pitchFamily="34" charset="-122"/>
                <a:ea typeface="微软雅黑" panose="020B0503020204020204" pitchFamily="34" charset="-122"/>
              </a:rPr>
              <a:t>0</a:t>
            </a:r>
            <a:r>
              <a:rPr kumimoji="1" lang="zh-CN" altLang="en-US" sz="2000" dirty="0">
                <a:solidFill>
                  <a:srgbClr val="000000"/>
                </a:solidFill>
                <a:latin typeface="微软雅黑" panose="020B0503020204020204" pitchFamily="34" charset="-122"/>
                <a:ea typeface="微软雅黑" panose="020B0503020204020204" pitchFamily="34" charset="-122"/>
              </a:rPr>
              <a:t>或</a:t>
            </a:r>
            <a:r>
              <a:rPr kumimoji="1" lang="en-US" altLang="zh-CN" sz="2000" dirty="0">
                <a:solidFill>
                  <a:srgbClr val="000000"/>
                </a:solidFill>
                <a:latin typeface="微软雅黑" panose="020B0503020204020204" pitchFamily="34" charset="-122"/>
                <a:ea typeface="微软雅黑" panose="020B0503020204020204" pitchFamily="34" charset="-122"/>
              </a:rPr>
              <a:t>1</a:t>
            </a:r>
            <a:r>
              <a:rPr kumimoji="1" lang="zh-CN" altLang="en-US" sz="2000" dirty="0">
                <a:solidFill>
                  <a:srgbClr val="000000"/>
                </a:solidFill>
                <a:latin typeface="微软雅黑" panose="020B0503020204020204" pitchFamily="34" charset="-122"/>
                <a:ea typeface="微软雅黑" panose="020B0503020204020204" pitchFamily="34" charset="-122"/>
              </a:rPr>
              <a:t>）时，需要进行左规</a:t>
            </a:r>
            <a:endParaRPr kumimoji="1" lang="en-US" altLang="zh-CN" sz="2000" dirty="0">
              <a:solidFill>
                <a:srgbClr val="000000"/>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ü"/>
            </a:pPr>
            <a:r>
              <a:rPr kumimoji="1" lang="zh-CN" altLang="en-US" sz="2000" dirty="0">
                <a:solidFill>
                  <a:srgbClr val="000000"/>
                </a:solidFill>
                <a:latin typeface="微软雅黑" panose="020B0503020204020204" pitchFamily="34" charset="-122"/>
                <a:ea typeface="微软雅黑" panose="020B0503020204020204" pitchFamily="34" charset="-122"/>
              </a:rPr>
              <a:t>左规时，尾数每左移一位，解码减</a:t>
            </a:r>
            <a:r>
              <a:rPr kumimoji="1" lang="en-US" altLang="zh-CN" sz="2000" dirty="0">
                <a:solidFill>
                  <a:srgbClr val="000000"/>
                </a:solidFill>
                <a:latin typeface="微软雅黑" panose="020B0503020204020204" pitchFamily="34" charset="-122"/>
                <a:ea typeface="微软雅黑" panose="020B0503020204020204" pitchFamily="34" charset="-122"/>
              </a:rPr>
              <a:t>1</a:t>
            </a:r>
            <a:r>
              <a:rPr kumimoji="1" lang="zh-CN" altLang="en-US" sz="2000" dirty="0">
                <a:solidFill>
                  <a:srgbClr val="000000"/>
                </a:solidFill>
                <a:latin typeface="微软雅黑" panose="020B0503020204020204" pitchFamily="34" charset="-122"/>
                <a:ea typeface="微软雅黑" panose="020B0503020204020204" pitchFamily="34" charset="-122"/>
              </a:rPr>
              <a:t>，直到尾数变成规格化形式</a:t>
            </a:r>
            <a:r>
              <a:rPr kumimoji="1" lang="zh-CN" altLang="en-US" sz="2000" dirty="0" smtClean="0">
                <a:solidFill>
                  <a:srgbClr val="000000"/>
                </a:solidFill>
                <a:latin typeface="微软雅黑" panose="020B0503020204020204" pitchFamily="34" charset="-122"/>
                <a:ea typeface="微软雅黑" panose="020B0503020204020204" pitchFamily="34" charset="-122"/>
              </a:rPr>
              <a:t>为止</a:t>
            </a:r>
            <a:endParaRPr kumimoji="1" lang="en-US" altLang="zh-CN" sz="2000" dirty="0" smtClean="0">
              <a:solidFill>
                <a:srgbClr val="000000"/>
              </a:solidFill>
              <a:latin typeface="微软雅黑" panose="020B0503020204020204" pitchFamily="34" charset="-122"/>
              <a:ea typeface="微软雅黑" panose="020B0503020204020204" pitchFamily="34" charset="-122"/>
            </a:endParaRPr>
          </a:p>
          <a:p>
            <a:pPr lvl="1">
              <a:lnSpc>
                <a:spcPct val="150000"/>
              </a:lnSpc>
            </a:pPr>
            <a:endParaRPr kumimoji="1" lang="zh-CN" altLang="en-US" sz="20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36172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774720"/>
          </a:xfrm>
        </p:spPr>
        <p:txBody>
          <a:bodyPr/>
          <a:lstStyle/>
          <a:p>
            <a:r>
              <a:rPr lang="en-US" altLang="zh-CN" dirty="0" smtClean="0"/>
              <a:t>2.3 </a:t>
            </a:r>
            <a:r>
              <a:rPr lang="zh-CN" altLang="en-US" dirty="0" smtClean="0"/>
              <a:t>实数的表示</a:t>
            </a:r>
            <a:endParaRPr lang="zh-CN" altLang="en-US" dirty="0"/>
          </a:p>
        </p:txBody>
      </p:sp>
      <p:sp>
        <p:nvSpPr>
          <p:cNvPr id="3" name="内容占位符 2"/>
          <p:cNvSpPr>
            <a:spLocks noGrp="1"/>
          </p:cNvSpPr>
          <p:nvPr>
            <p:ph idx="1"/>
          </p:nvPr>
        </p:nvSpPr>
        <p:spPr>
          <a:xfrm>
            <a:off x="457200" y="917956"/>
            <a:ext cx="8229600" cy="5112568"/>
          </a:xfrm>
        </p:spPr>
        <p:txBody>
          <a:bodyPr/>
          <a:lstStyle/>
          <a:p>
            <a:pPr marL="0" indent="0">
              <a:buNone/>
            </a:pPr>
            <a:r>
              <a:rPr lang="en-US" altLang="zh-CN" dirty="0" smtClean="0"/>
              <a:t>2.3.3 IEEE 754</a:t>
            </a:r>
            <a:r>
              <a:rPr lang="zh-CN" altLang="en-US" dirty="0"/>
              <a:t>标准</a:t>
            </a:r>
            <a:endParaRPr lang="zh-CN" altLang="en-US" dirty="0" smtClean="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9" name="Rectangle 3"/>
          <p:cNvSpPr txBox="1">
            <a:spLocks noChangeArrowheads="1"/>
          </p:cNvSpPr>
          <p:nvPr/>
        </p:nvSpPr>
        <p:spPr bwMode="auto">
          <a:xfrm>
            <a:off x="251520" y="4380037"/>
            <a:ext cx="5859896" cy="389850"/>
          </a:xfrm>
          <a:prstGeom prst="rect">
            <a:avLst/>
          </a:prstGeom>
          <a:noFill/>
          <a:ln w="9525">
            <a:noFill/>
            <a:miter lim="800000"/>
            <a:headEnd/>
            <a:tailEnd/>
          </a:ln>
        </p:spPr>
        <p:txBody>
          <a:bodyPr vert="horz" wrap="square" lIns="63500" tIns="25400" rIns="63500" bIns="25400" numCol="1" anchor="t" anchorCtr="0" compatLnSpc="1">
            <a:prstTxWarp prst="textNoShape">
              <a:avLst/>
            </a:prstTxWarp>
            <a:spAutoFit/>
          </a:bodyPr>
          <a:lstStyle>
            <a:lvl1pPr marL="342900" indent="-342900" algn="l" rtl="0" eaLnBrk="0" fontAlgn="base" hangingPunct="0">
              <a:spcBef>
                <a:spcPct val="20000"/>
              </a:spcBef>
              <a:spcAft>
                <a:spcPct val="0"/>
              </a:spcAft>
              <a:buClr>
                <a:srgbClr val="FF0000"/>
              </a:buClr>
              <a:buFont typeface="Wingdings" pitchFamily="2" charset="2"/>
              <a:buChar char="p"/>
              <a:defRPr sz="2400" b="1"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rgbClr val="FF0000"/>
              </a:buClr>
              <a:buFont typeface="Wingdings" pitchFamily="2" charset="2"/>
              <a:buChar char="n"/>
              <a:defRPr sz="2200" b="1"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lr>
                <a:srgbClr val="FF0000"/>
              </a:buClr>
              <a:buFont typeface="Wingdings" pitchFamily="2" charset="2"/>
              <a:buChar char="p"/>
              <a:defRPr sz="2200" b="1"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lr>
                <a:srgbClr val="FF0000"/>
              </a:buClr>
              <a:buFont typeface="Wingdings" pitchFamily="2" charset="2"/>
              <a:buChar char="Ø"/>
              <a:defRPr sz="2200" b="1"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lr>
                <a:srgbClr val="FF0000"/>
              </a:buClr>
              <a:buFont typeface="Wingdings" pitchFamily="2" charset="2"/>
              <a:buChar char="Ø"/>
              <a:defRPr sz="2200" b="1"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zh-CN" altLang="en-US" sz="2200" dirty="0" smtClean="0">
                <a:solidFill>
                  <a:srgbClr val="009242"/>
                </a:solidFill>
              </a:rPr>
              <a:t>现在所有计算机都采用</a:t>
            </a:r>
            <a:r>
              <a:rPr lang="en-US" altLang="zh-CN" sz="2200" dirty="0" smtClean="0">
                <a:solidFill>
                  <a:srgbClr val="009242"/>
                </a:solidFill>
              </a:rPr>
              <a:t>IEEE 754</a:t>
            </a:r>
            <a:r>
              <a:rPr lang="zh-CN" altLang="en-US" sz="2200" dirty="0" smtClean="0">
                <a:solidFill>
                  <a:srgbClr val="009242"/>
                </a:solidFill>
              </a:rPr>
              <a:t>来表示浮点数</a:t>
            </a:r>
            <a:endParaRPr lang="zh-CN" altLang="en-US" dirty="0" smtClean="0">
              <a:solidFill>
                <a:srgbClr val="009242"/>
              </a:solidFill>
            </a:endParaRPr>
          </a:p>
        </p:txBody>
      </p:sp>
      <p:grpSp>
        <p:nvGrpSpPr>
          <p:cNvPr id="10" name="Group 12"/>
          <p:cNvGrpSpPr>
            <a:grpSpLocks/>
          </p:cNvGrpSpPr>
          <p:nvPr/>
        </p:nvGrpSpPr>
        <p:grpSpPr bwMode="auto">
          <a:xfrm>
            <a:off x="165101" y="2852936"/>
            <a:ext cx="8727380" cy="3825801"/>
            <a:chOff x="104" y="1689"/>
            <a:chExt cx="5611" cy="2382"/>
          </a:xfrm>
        </p:grpSpPr>
        <p:pic>
          <p:nvPicPr>
            <p:cNvPr id="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7" y="1689"/>
              <a:ext cx="1788" cy="2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 y="2294"/>
              <a:ext cx="3139" cy="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6"/>
            <p:cNvSpPr txBox="1">
              <a:spLocks noChangeArrowheads="1"/>
            </p:cNvSpPr>
            <p:nvPr/>
          </p:nvSpPr>
          <p:spPr bwMode="auto">
            <a:xfrm>
              <a:off x="3264" y="3696"/>
              <a:ext cx="2266" cy="2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r" eaLnBrk="1" hangingPunct="1">
                <a:lnSpc>
                  <a:spcPct val="100000"/>
                </a:lnSpc>
                <a:spcBef>
                  <a:spcPct val="50000"/>
                </a:spcBef>
                <a:buFontTx/>
                <a:buNone/>
              </a:pPr>
              <a:r>
                <a:rPr kumimoji="1" lang="en-US" altLang="zh-CN" sz="2000" dirty="0">
                  <a:latin typeface="Tahoma" panose="020B0604030504040204" pitchFamily="34" charset="0"/>
                </a:rPr>
                <a:t>Prof. William </a:t>
              </a:r>
              <a:r>
                <a:rPr kumimoji="1" lang="en-US" altLang="zh-CN" sz="2000" dirty="0" err="1">
                  <a:latin typeface="Tahoma" panose="020B0604030504040204" pitchFamily="34" charset="0"/>
                </a:rPr>
                <a:t>Kahan</a:t>
              </a:r>
              <a:r>
                <a:rPr kumimoji="1" lang="en-US" altLang="zh-CN" sz="2000" b="0" dirty="0">
                  <a:latin typeface="Tahoma" panose="020B0604030504040204" pitchFamily="34" charset="0"/>
                </a:rPr>
                <a:t> </a:t>
              </a:r>
            </a:p>
          </p:txBody>
        </p:sp>
        <p:sp>
          <p:nvSpPr>
            <p:cNvPr id="14" name="Rectangle 7"/>
            <p:cNvSpPr>
              <a:spLocks noChangeArrowheads="1"/>
            </p:cNvSpPr>
            <p:nvPr/>
          </p:nvSpPr>
          <p:spPr bwMode="auto">
            <a:xfrm>
              <a:off x="176" y="3393"/>
              <a:ext cx="459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kumimoji="1" lang="en-US" altLang="zh-CN" sz="2000" b="0" dirty="0">
                  <a:solidFill>
                    <a:schemeClr val="tx2"/>
                  </a:solidFill>
                  <a:cs typeface="Arial" panose="020B0604020202020204" pitchFamily="34" charset="0"/>
                </a:rPr>
                <a:t>www.cs.berkeley.edu/~</a:t>
              </a:r>
              <a:r>
                <a:rPr kumimoji="1" lang="en-US" altLang="zh-CN" sz="2000" b="0" dirty="0" smtClean="0">
                  <a:solidFill>
                    <a:schemeClr val="tx2"/>
                  </a:solidFill>
                  <a:cs typeface="Arial" panose="020B0604020202020204" pitchFamily="34" charset="0"/>
                </a:rPr>
                <a:t>wkahan/ieee754status/754story.html</a:t>
              </a:r>
              <a:endParaRPr kumimoji="1" lang="en-US" altLang="zh-CN" sz="2000" b="0" dirty="0">
                <a:solidFill>
                  <a:schemeClr val="tx2"/>
                </a:solidFill>
                <a:cs typeface="Arial" panose="020B0604020202020204" pitchFamily="34" charset="0"/>
              </a:endParaRPr>
            </a:p>
          </p:txBody>
        </p:sp>
        <p:sp>
          <p:nvSpPr>
            <p:cNvPr id="15" name="Rectangle 10"/>
            <p:cNvSpPr>
              <a:spLocks noChangeArrowheads="1"/>
            </p:cNvSpPr>
            <p:nvPr/>
          </p:nvSpPr>
          <p:spPr bwMode="auto">
            <a:xfrm>
              <a:off x="104" y="1850"/>
              <a:ext cx="3991"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2000" dirty="0">
                  <a:cs typeface="Arial" panose="020B0604020202020204" pitchFamily="34" charset="0"/>
                </a:rPr>
                <a:t>This standard was primarily the work of one person, UC Berkeley math professor William </a:t>
              </a:r>
              <a:r>
                <a:rPr lang="en-US" altLang="zh-CN" sz="2000" dirty="0" err="1">
                  <a:cs typeface="Arial" panose="020B0604020202020204" pitchFamily="34" charset="0"/>
                </a:rPr>
                <a:t>Kahan</a:t>
              </a:r>
              <a:r>
                <a:rPr lang="en-US" altLang="zh-CN" sz="2000" dirty="0">
                  <a:cs typeface="Arial" panose="020B0604020202020204" pitchFamily="34" charset="0"/>
                </a:rPr>
                <a:t>.</a:t>
              </a:r>
              <a:endParaRPr lang="zh-CN" altLang="en-US" sz="2000" dirty="0">
                <a:cs typeface="Arial" panose="020B0604020202020204" pitchFamily="34" charset="0"/>
              </a:endParaRPr>
            </a:p>
          </p:txBody>
        </p:sp>
      </p:grpSp>
      <p:sp>
        <p:nvSpPr>
          <p:cNvPr id="16" name="Rectangle 8"/>
          <p:cNvSpPr>
            <a:spLocks noChangeArrowheads="1"/>
          </p:cNvSpPr>
          <p:nvPr/>
        </p:nvSpPr>
        <p:spPr bwMode="auto">
          <a:xfrm>
            <a:off x="412073" y="2132856"/>
            <a:ext cx="607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2000" b="0" dirty="0">
                <a:latin typeface="微软雅黑" panose="020B0503020204020204" pitchFamily="34" charset="-122"/>
                <a:ea typeface="微软雅黑" panose="020B0503020204020204" pitchFamily="34" charset="-122"/>
                <a:cs typeface="Arial" panose="020B0604020202020204" pitchFamily="34" charset="0"/>
              </a:rPr>
              <a:t>1970</a:t>
            </a:r>
            <a:r>
              <a:rPr lang="zh-CN" altLang="en-US" sz="2000" b="0" dirty="0">
                <a:latin typeface="微软雅黑" panose="020B0503020204020204" pitchFamily="34" charset="-122"/>
                <a:ea typeface="微软雅黑" panose="020B0503020204020204" pitchFamily="34" charset="-122"/>
                <a:cs typeface="Arial" panose="020B0604020202020204" pitchFamily="34" charset="0"/>
              </a:rPr>
              <a:t>年代后期</a:t>
            </a:r>
            <a:r>
              <a:rPr lang="en-US" altLang="zh-CN" sz="2000" b="0" dirty="0">
                <a:latin typeface="微软雅黑" panose="020B0503020204020204" pitchFamily="34" charset="-122"/>
                <a:ea typeface="微软雅黑" panose="020B0503020204020204" pitchFamily="34" charset="-122"/>
                <a:cs typeface="Arial" panose="020B0604020202020204" pitchFamily="34" charset="0"/>
              </a:rPr>
              <a:t>, IEEE</a:t>
            </a:r>
            <a:r>
              <a:rPr lang="zh-CN" altLang="en-US" sz="2000" b="0" dirty="0">
                <a:latin typeface="微软雅黑" panose="020B0503020204020204" pitchFamily="34" charset="-122"/>
                <a:ea typeface="微软雅黑" panose="020B0503020204020204" pitchFamily="34" charset="-122"/>
                <a:cs typeface="Arial" panose="020B0604020202020204" pitchFamily="34" charset="0"/>
              </a:rPr>
              <a:t>成立委员会着手制定浮点数标准</a:t>
            </a:r>
          </a:p>
        </p:txBody>
      </p:sp>
      <p:sp>
        <p:nvSpPr>
          <p:cNvPr id="17" name="Rectangle 9"/>
          <p:cNvSpPr>
            <a:spLocks noChangeArrowheads="1"/>
          </p:cNvSpPr>
          <p:nvPr/>
        </p:nvSpPr>
        <p:spPr bwMode="auto">
          <a:xfrm>
            <a:off x="397087" y="2524834"/>
            <a:ext cx="471795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2000" b="0" dirty="0">
                <a:latin typeface="微软雅黑" panose="020B0503020204020204" pitchFamily="34" charset="-122"/>
                <a:ea typeface="微软雅黑" panose="020B0503020204020204" pitchFamily="34" charset="-122"/>
                <a:cs typeface="Arial" panose="020B0604020202020204" pitchFamily="34" charset="0"/>
              </a:rPr>
              <a:t>1985</a:t>
            </a:r>
            <a:r>
              <a:rPr lang="zh-CN" altLang="en-US" sz="2000" b="0" dirty="0">
                <a:latin typeface="微软雅黑" panose="020B0503020204020204" pitchFamily="34" charset="-122"/>
                <a:ea typeface="微软雅黑" panose="020B0503020204020204" pitchFamily="34" charset="-122"/>
                <a:cs typeface="Arial" panose="020B0604020202020204" pitchFamily="34" charset="0"/>
              </a:rPr>
              <a:t>年完成浮点数标准</a:t>
            </a:r>
            <a:r>
              <a:rPr lang="en-US" altLang="zh-CN" sz="2000" b="0" dirty="0">
                <a:latin typeface="微软雅黑" panose="020B0503020204020204" pitchFamily="34" charset="-122"/>
                <a:ea typeface="微软雅黑" panose="020B0503020204020204" pitchFamily="34" charset="-122"/>
                <a:cs typeface="Arial" panose="020B0604020202020204" pitchFamily="34" charset="0"/>
              </a:rPr>
              <a:t>IEEE 754</a:t>
            </a:r>
            <a:r>
              <a:rPr lang="zh-CN" altLang="en-US" sz="2000" b="0" dirty="0">
                <a:latin typeface="微软雅黑" panose="020B0503020204020204" pitchFamily="34" charset="-122"/>
                <a:ea typeface="微软雅黑" panose="020B0503020204020204" pitchFamily="34" charset="-122"/>
                <a:cs typeface="Arial" panose="020B0604020202020204" pitchFamily="34" charset="0"/>
              </a:rPr>
              <a:t>的制定</a:t>
            </a:r>
          </a:p>
        </p:txBody>
      </p:sp>
      <p:sp>
        <p:nvSpPr>
          <p:cNvPr id="18" name="Rectangle 11"/>
          <p:cNvSpPr>
            <a:spLocks noChangeArrowheads="1"/>
          </p:cNvSpPr>
          <p:nvPr/>
        </p:nvSpPr>
        <p:spPr bwMode="auto">
          <a:xfrm>
            <a:off x="412073" y="1374869"/>
            <a:ext cx="8622606"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2000" b="0" dirty="0" smtClean="0">
                <a:solidFill>
                  <a:srgbClr val="000000"/>
                </a:solidFill>
                <a:latin typeface="微软雅黑" panose="020B0503020204020204" pitchFamily="34" charset="-122"/>
                <a:ea typeface="微软雅黑" panose="020B0503020204020204" pitchFamily="34" charset="-122"/>
              </a:rPr>
              <a:t>直到</a:t>
            </a:r>
            <a:r>
              <a:rPr lang="en-US" altLang="zh-CN" sz="2000" b="0" dirty="0">
                <a:solidFill>
                  <a:srgbClr val="000000"/>
                </a:solidFill>
                <a:latin typeface="微软雅黑" panose="020B0503020204020204" pitchFamily="34" charset="-122"/>
                <a:ea typeface="微软雅黑" panose="020B0503020204020204" pitchFamily="34" charset="-122"/>
              </a:rPr>
              <a:t>80</a:t>
            </a:r>
            <a:r>
              <a:rPr lang="zh-CN" altLang="en-US" sz="2000" b="0" dirty="0">
                <a:solidFill>
                  <a:srgbClr val="000000"/>
                </a:solidFill>
                <a:latin typeface="微软雅黑" panose="020B0503020204020204" pitchFamily="34" charset="-122"/>
                <a:ea typeface="微软雅黑" panose="020B0503020204020204" pitchFamily="34" charset="-122"/>
              </a:rPr>
              <a:t>年代初，各个机器内部的浮点数表示格式还没有</a:t>
            </a:r>
            <a:r>
              <a:rPr lang="zh-CN" altLang="en-US" sz="2000" b="0" dirty="0" smtClean="0">
                <a:solidFill>
                  <a:srgbClr val="000000"/>
                </a:solidFill>
                <a:latin typeface="微软雅黑" panose="020B0503020204020204" pitchFamily="34" charset="-122"/>
                <a:ea typeface="微软雅黑" panose="020B0503020204020204" pitchFamily="34" charset="-122"/>
              </a:rPr>
              <a:t>统一</a:t>
            </a:r>
            <a:endParaRPr lang="en-US" altLang="zh-CN" sz="2000" b="0" dirty="0" smtClean="0">
              <a:solidFill>
                <a:srgbClr val="000000"/>
              </a:solidFill>
              <a:latin typeface="微软雅黑" panose="020B0503020204020204" pitchFamily="34" charset="-122"/>
              <a:ea typeface="微软雅黑" panose="020B0503020204020204" pitchFamily="34" charset="-122"/>
            </a:endParaRPr>
          </a:p>
          <a:p>
            <a:pPr>
              <a:lnSpc>
                <a:spcPct val="100000"/>
              </a:lnSpc>
              <a:spcBef>
                <a:spcPct val="0"/>
              </a:spcBef>
              <a:buFontTx/>
              <a:buNone/>
            </a:pPr>
            <a:r>
              <a:rPr lang="zh-CN" altLang="en-US" sz="2000" b="0" dirty="0" smtClean="0">
                <a:solidFill>
                  <a:srgbClr val="000000"/>
                </a:solidFill>
                <a:latin typeface="微软雅黑" panose="020B0503020204020204" pitchFamily="34" charset="-122"/>
                <a:ea typeface="微软雅黑" panose="020B0503020204020204" pitchFamily="34" charset="-122"/>
              </a:rPr>
              <a:t>因而相互不兼容，机器之间传送数据时，带来麻烦</a:t>
            </a:r>
            <a:r>
              <a:rPr lang="zh-CN" altLang="en-US" sz="2000" b="0" dirty="0" smtClean="0">
                <a:latin typeface="微软雅黑" panose="020B0503020204020204" pitchFamily="34" charset="-122"/>
                <a:ea typeface="微软雅黑" panose="020B0503020204020204" pitchFamily="34" charset="-122"/>
              </a:rPr>
              <a:t> </a:t>
            </a:r>
            <a:endParaRPr lang="zh-CN" altLang="en-US" sz="2000"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884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linds(horizontal)">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6" grpId="0"/>
      <p:bldP spid="1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 </a:t>
            </a:r>
            <a:r>
              <a:rPr lang="zh-CN" altLang="en-US" dirty="0" smtClean="0"/>
              <a:t>实数的表示</a:t>
            </a:r>
            <a:endParaRPr lang="zh-CN" altLang="en-US" dirty="0"/>
          </a:p>
        </p:txBody>
      </p:sp>
      <p:sp>
        <p:nvSpPr>
          <p:cNvPr id="3" name="内容占位符 2"/>
          <p:cNvSpPr>
            <a:spLocks noGrp="1"/>
          </p:cNvSpPr>
          <p:nvPr>
            <p:ph idx="1"/>
          </p:nvPr>
        </p:nvSpPr>
        <p:spPr/>
        <p:txBody>
          <a:bodyPr/>
          <a:lstStyle/>
          <a:p>
            <a:pPr marL="0" indent="0">
              <a:buNone/>
            </a:pPr>
            <a:r>
              <a:rPr lang="en-US" altLang="zh-CN" dirty="0"/>
              <a:t>2.3.3 IEEE 754</a:t>
            </a:r>
            <a:r>
              <a:rPr lang="zh-CN" altLang="en-US" dirty="0"/>
              <a:t>标准</a:t>
            </a: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28" name="矩形 27"/>
          <p:cNvSpPr/>
          <p:nvPr/>
        </p:nvSpPr>
        <p:spPr>
          <a:xfrm>
            <a:off x="490100" y="1700808"/>
            <a:ext cx="8653900" cy="3216265"/>
          </a:xfrm>
          <a:prstGeom prst="rect">
            <a:avLst/>
          </a:prstGeom>
        </p:spPr>
        <p:txBody>
          <a:bodyPr wrap="square">
            <a:spAutoFit/>
          </a:bodyPr>
          <a:lstStyle/>
          <a:p>
            <a:pPr lvl="0" eaLnBrk="0" hangingPunct="0">
              <a:lnSpc>
                <a:spcPct val="115000"/>
              </a:lnSpc>
              <a:spcBef>
                <a:spcPct val="20000"/>
              </a:spcBef>
              <a:defRPr/>
            </a:pPr>
            <a:r>
              <a:rPr lang="en-US" altLang="zh-CN" sz="2000" b="1" kern="0" dirty="0" smtClean="0">
                <a:solidFill>
                  <a:srgbClr val="FF0000"/>
                </a:solidFill>
                <a:latin typeface="微软雅黑" panose="020B0503020204020204" pitchFamily="34" charset="-122"/>
                <a:ea typeface="微软雅黑" panose="020B0503020204020204" pitchFamily="34" charset="-122"/>
              </a:rPr>
              <a:t>IEEE 754 </a:t>
            </a:r>
            <a:r>
              <a:rPr lang="zh-CN" altLang="en-US" sz="2000" b="1" kern="0" dirty="0" smtClean="0">
                <a:solidFill>
                  <a:srgbClr val="FF0000"/>
                </a:solidFill>
                <a:latin typeface="微软雅黑" panose="020B0503020204020204" pitchFamily="34" charset="-122"/>
                <a:ea typeface="微软雅黑" panose="020B0503020204020204" pitchFamily="34" charset="-122"/>
              </a:rPr>
              <a:t>提供了两种基本的格式（基数隐含为</a:t>
            </a:r>
            <a:r>
              <a:rPr lang="en-US" altLang="zh-CN" sz="2000" b="1" kern="0" dirty="0" smtClean="0">
                <a:solidFill>
                  <a:srgbClr val="FF0000"/>
                </a:solidFill>
                <a:latin typeface="微软雅黑" panose="020B0503020204020204" pitchFamily="34" charset="-122"/>
                <a:ea typeface="微软雅黑" panose="020B0503020204020204" pitchFamily="34" charset="-122"/>
              </a:rPr>
              <a:t>2</a:t>
            </a:r>
            <a:r>
              <a:rPr lang="zh-CN" altLang="en-US" sz="2000" b="1" kern="0" dirty="0" smtClean="0">
                <a:solidFill>
                  <a:srgbClr val="FF0000"/>
                </a:solidFill>
                <a:latin typeface="微软雅黑" panose="020B0503020204020204" pitchFamily="34" charset="-122"/>
                <a:ea typeface="微软雅黑" panose="020B0503020204020204" pitchFamily="34" charset="-122"/>
              </a:rPr>
              <a:t>）：</a:t>
            </a:r>
            <a:endParaRPr lang="en-US" altLang="zh-CN" sz="2000" b="1" kern="0" dirty="0" smtClean="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kumimoji="1" lang="en-US" altLang="zh-CN" sz="2000" b="1" dirty="0" smtClean="0">
                <a:solidFill>
                  <a:srgbClr val="000000"/>
                </a:solidFill>
                <a:latin typeface="微软雅黑" panose="020B0503020204020204" pitchFamily="34" charset="-122"/>
                <a:ea typeface="微软雅黑" panose="020B0503020204020204" pitchFamily="34" charset="-122"/>
              </a:rPr>
              <a:t>32</a:t>
            </a:r>
            <a:r>
              <a:rPr kumimoji="1" lang="zh-CN" altLang="en-US" sz="2000" b="1" dirty="0" smtClean="0">
                <a:solidFill>
                  <a:srgbClr val="000000"/>
                </a:solidFill>
                <a:latin typeface="微软雅黑" panose="020B0503020204020204" pitchFamily="34" charset="-122"/>
                <a:ea typeface="微软雅黑" panose="020B0503020204020204" pitchFamily="34" charset="-122"/>
              </a:rPr>
              <a:t>位单精度</a:t>
            </a:r>
            <a:endParaRPr kumimoji="1" lang="en-US" altLang="zh-CN" sz="2000" b="1"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endParaRPr kumimoji="1" lang="en-US" altLang="zh-CN" sz="2000" b="1" dirty="0" smtClean="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endParaRPr kumimoji="1" lang="en-US" altLang="zh-CN" sz="2000" b="1"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endParaRPr kumimoji="1" lang="en-US" altLang="zh-CN" sz="2000" b="1" dirty="0" smtClean="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endParaRPr kumimoji="1" lang="en-US" altLang="zh-CN" sz="2000" b="1" dirty="0" smtClean="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kumimoji="1" lang="en-US" altLang="zh-CN" sz="2000" b="1" dirty="0" smtClean="0">
                <a:solidFill>
                  <a:srgbClr val="000000"/>
                </a:solidFill>
                <a:latin typeface="微软雅黑" panose="020B0503020204020204" pitchFamily="34" charset="-122"/>
                <a:ea typeface="微软雅黑" panose="020B0503020204020204" pitchFamily="34" charset="-122"/>
              </a:rPr>
              <a:t>64</a:t>
            </a:r>
            <a:r>
              <a:rPr kumimoji="1" lang="zh-CN" altLang="en-US" sz="2000" b="1" dirty="0" smtClean="0">
                <a:solidFill>
                  <a:srgbClr val="000000"/>
                </a:solidFill>
                <a:latin typeface="微软雅黑" panose="020B0503020204020204" pitchFamily="34" charset="-122"/>
                <a:ea typeface="微软雅黑" panose="020B0503020204020204" pitchFamily="34" charset="-122"/>
              </a:rPr>
              <a:t>位双精度</a:t>
            </a:r>
            <a:endParaRPr kumimoji="1" lang="en-US" altLang="zh-CN" sz="2000" b="1" dirty="0">
              <a:solidFill>
                <a:srgbClr val="000000"/>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259632" y="2657548"/>
            <a:ext cx="5001046" cy="680972"/>
            <a:chOff x="1259632" y="2657548"/>
            <a:chExt cx="5001046" cy="680972"/>
          </a:xfrm>
        </p:grpSpPr>
        <p:sp>
          <p:nvSpPr>
            <p:cNvPr id="8" name="Rectangle 6"/>
            <p:cNvSpPr>
              <a:spLocks noChangeArrowheads="1"/>
            </p:cNvSpPr>
            <p:nvPr/>
          </p:nvSpPr>
          <p:spPr bwMode="auto">
            <a:xfrm>
              <a:off x="1259632" y="2952179"/>
              <a:ext cx="4862512" cy="36830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0"/>
                </a:spcBef>
                <a:buFontTx/>
                <a:buNone/>
              </a:pPr>
              <a:endParaRPr lang="zh-CN" altLang="en-US" sz="1600">
                <a:latin typeface="Times New Roman" panose="02020603050405020304" pitchFamily="18" charset="0"/>
              </a:endParaRPr>
            </a:p>
          </p:txBody>
        </p:sp>
        <p:sp>
          <p:nvSpPr>
            <p:cNvPr id="9" name="Line 7"/>
            <p:cNvSpPr>
              <a:spLocks noChangeShapeType="1"/>
            </p:cNvSpPr>
            <p:nvPr/>
          </p:nvSpPr>
          <p:spPr bwMode="auto">
            <a:xfrm>
              <a:off x="1561257" y="2965168"/>
              <a:ext cx="0" cy="3683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endParaRPr lang="zh-CN" altLang="en-US"/>
            </a:p>
          </p:txBody>
        </p:sp>
        <p:sp>
          <p:nvSpPr>
            <p:cNvPr id="10" name="Line 8"/>
            <p:cNvSpPr>
              <a:spLocks noChangeShapeType="1"/>
            </p:cNvSpPr>
            <p:nvPr/>
          </p:nvSpPr>
          <p:spPr bwMode="auto">
            <a:xfrm>
              <a:off x="2635994" y="2970220"/>
              <a:ext cx="0" cy="3683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endParaRPr lang="zh-CN" altLang="en-US"/>
            </a:p>
          </p:txBody>
        </p:sp>
        <p:sp>
          <p:nvSpPr>
            <p:cNvPr id="11" name="Text Box 9"/>
            <p:cNvSpPr txBox="1">
              <a:spLocks noChangeArrowheads="1"/>
            </p:cNvSpPr>
            <p:nvPr/>
          </p:nvSpPr>
          <p:spPr bwMode="auto">
            <a:xfrm>
              <a:off x="1259632" y="2937314"/>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a:solidFill>
                    <a:srgbClr val="FF9900"/>
                  </a:solidFill>
                  <a:latin typeface="Times New Roman" panose="02020603050405020304" pitchFamily="18" charset="0"/>
                </a:rPr>
                <a:t>S</a:t>
              </a:r>
            </a:p>
          </p:txBody>
        </p:sp>
        <p:sp>
          <p:nvSpPr>
            <p:cNvPr id="12" name="Text Box 10"/>
            <p:cNvSpPr txBox="1">
              <a:spLocks noChangeArrowheads="1"/>
            </p:cNvSpPr>
            <p:nvPr/>
          </p:nvSpPr>
          <p:spPr bwMode="auto">
            <a:xfrm>
              <a:off x="1693020" y="2952179"/>
              <a:ext cx="871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zh-CN" altLang="en-US" sz="1800" dirty="0">
                  <a:solidFill>
                    <a:srgbClr val="CC0000"/>
                  </a:solidFill>
                  <a:ea typeface="黑体" panose="02010609060101010101" pitchFamily="49" charset="-122"/>
                </a:rPr>
                <a:t>阶码</a:t>
              </a:r>
              <a:r>
                <a:rPr lang="en-US" altLang="zh-CN" sz="1800" dirty="0">
                  <a:solidFill>
                    <a:srgbClr val="CC0000"/>
                  </a:solidFill>
                  <a:ea typeface="黑体" panose="02010609060101010101" pitchFamily="49" charset="-122"/>
                </a:rPr>
                <a:t>E</a:t>
              </a:r>
            </a:p>
          </p:txBody>
        </p:sp>
        <p:sp>
          <p:nvSpPr>
            <p:cNvPr id="13" name="Text Box 11"/>
            <p:cNvSpPr txBox="1">
              <a:spLocks noChangeArrowheads="1"/>
            </p:cNvSpPr>
            <p:nvPr/>
          </p:nvSpPr>
          <p:spPr bwMode="auto">
            <a:xfrm>
              <a:off x="3996482" y="2928367"/>
              <a:ext cx="17276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zh-CN" altLang="en-US" sz="1800" dirty="0">
                  <a:solidFill>
                    <a:schemeClr val="accent2"/>
                  </a:solidFill>
                  <a:ea typeface="黑体" panose="02010609060101010101" pitchFamily="49" charset="-122"/>
                </a:rPr>
                <a:t>尾数</a:t>
              </a:r>
              <a:r>
                <a:rPr lang="en-US" altLang="zh-CN" sz="1800" dirty="0" smtClean="0">
                  <a:solidFill>
                    <a:schemeClr val="accent2"/>
                  </a:solidFill>
                  <a:ea typeface="黑体" panose="02010609060101010101" pitchFamily="49" charset="-122"/>
                </a:rPr>
                <a:t>M</a:t>
              </a:r>
              <a:r>
                <a:rPr lang="zh-CN" altLang="en-US" sz="1800" dirty="0" smtClean="0">
                  <a:solidFill>
                    <a:schemeClr val="accent2"/>
                  </a:solidFill>
                  <a:ea typeface="黑体" panose="02010609060101010101" pitchFamily="49" charset="-122"/>
                </a:rPr>
                <a:t>（</a:t>
              </a:r>
              <a:r>
                <a:rPr lang="en-US" altLang="zh-CN" sz="1800" dirty="0" smtClean="0">
                  <a:solidFill>
                    <a:schemeClr val="accent2"/>
                  </a:solidFill>
                  <a:ea typeface="黑体" panose="02010609060101010101" pitchFamily="49" charset="-122"/>
                </a:rPr>
                <a:t>23</a:t>
              </a:r>
              <a:r>
                <a:rPr lang="zh-CN" altLang="en-US" sz="1800" dirty="0" smtClean="0">
                  <a:solidFill>
                    <a:schemeClr val="accent2"/>
                  </a:solidFill>
                  <a:ea typeface="黑体" panose="02010609060101010101" pitchFamily="49" charset="-122"/>
                </a:rPr>
                <a:t>位）</a:t>
              </a:r>
              <a:endParaRPr lang="en-US" altLang="zh-CN" sz="1800" dirty="0">
                <a:solidFill>
                  <a:schemeClr val="accent2"/>
                </a:solidFill>
                <a:ea typeface="黑体" panose="02010609060101010101" pitchFamily="49" charset="-122"/>
              </a:endParaRPr>
            </a:p>
          </p:txBody>
        </p:sp>
        <p:sp>
          <p:nvSpPr>
            <p:cNvPr id="14" name="Text Box 9"/>
            <p:cNvSpPr txBox="1">
              <a:spLocks noChangeArrowheads="1"/>
            </p:cNvSpPr>
            <p:nvPr/>
          </p:nvSpPr>
          <p:spPr bwMode="auto">
            <a:xfrm>
              <a:off x="1266983" y="266016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anose="02020603050405020304" pitchFamily="18" charset="0"/>
                </a:rPr>
                <a:t>0</a:t>
              </a:r>
              <a:endParaRPr lang="en-US" altLang="zh-CN" sz="1800" dirty="0">
                <a:latin typeface="Times New Roman" panose="02020603050405020304" pitchFamily="18" charset="0"/>
              </a:endParaRPr>
            </a:p>
          </p:txBody>
        </p:sp>
        <p:sp>
          <p:nvSpPr>
            <p:cNvPr id="15" name="Text Box 9"/>
            <p:cNvSpPr txBox="1">
              <a:spLocks noChangeArrowheads="1"/>
            </p:cNvSpPr>
            <p:nvPr/>
          </p:nvSpPr>
          <p:spPr bwMode="auto">
            <a:xfrm>
              <a:off x="1470787" y="266016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anose="02020603050405020304" pitchFamily="18" charset="0"/>
                </a:rPr>
                <a:t>1</a:t>
              </a:r>
              <a:endParaRPr lang="en-US" altLang="zh-CN" sz="1800" dirty="0">
                <a:latin typeface="Times New Roman" panose="02020603050405020304" pitchFamily="18" charset="0"/>
              </a:endParaRPr>
            </a:p>
          </p:txBody>
        </p:sp>
        <p:sp>
          <p:nvSpPr>
            <p:cNvPr id="16" name="Text Box 9"/>
            <p:cNvSpPr txBox="1">
              <a:spLocks noChangeArrowheads="1"/>
            </p:cNvSpPr>
            <p:nvPr/>
          </p:nvSpPr>
          <p:spPr bwMode="auto">
            <a:xfrm>
              <a:off x="2332005" y="266016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anose="02020603050405020304" pitchFamily="18" charset="0"/>
                </a:rPr>
                <a:t>8</a:t>
              </a:r>
              <a:endParaRPr lang="en-US" altLang="zh-CN" sz="1800" dirty="0">
                <a:latin typeface="Times New Roman" panose="02020603050405020304" pitchFamily="18" charset="0"/>
              </a:endParaRPr>
            </a:p>
          </p:txBody>
        </p:sp>
        <p:sp>
          <p:nvSpPr>
            <p:cNvPr id="17" name="Text Box 9"/>
            <p:cNvSpPr txBox="1">
              <a:spLocks noChangeArrowheads="1"/>
            </p:cNvSpPr>
            <p:nvPr/>
          </p:nvSpPr>
          <p:spPr bwMode="auto">
            <a:xfrm>
              <a:off x="5724128" y="2657548"/>
              <a:ext cx="5365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anose="02020603050405020304" pitchFamily="18" charset="0"/>
                </a:rPr>
                <a:t>31</a:t>
              </a:r>
              <a:endParaRPr lang="en-US" altLang="zh-CN" sz="1800" dirty="0">
                <a:latin typeface="Times New Roman" panose="02020603050405020304" pitchFamily="18" charset="0"/>
              </a:endParaRPr>
            </a:p>
          </p:txBody>
        </p:sp>
        <p:sp>
          <p:nvSpPr>
            <p:cNvPr id="18" name="Text Box 9"/>
            <p:cNvSpPr txBox="1">
              <a:spLocks noChangeArrowheads="1"/>
            </p:cNvSpPr>
            <p:nvPr/>
          </p:nvSpPr>
          <p:spPr bwMode="auto">
            <a:xfrm>
              <a:off x="2552045" y="266016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anose="02020603050405020304" pitchFamily="18" charset="0"/>
                </a:rPr>
                <a:t>9</a:t>
              </a:r>
              <a:endParaRPr lang="en-US" altLang="zh-CN" sz="1800" dirty="0">
                <a:latin typeface="Times New Roman" panose="02020603050405020304" pitchFamily="18" charset="0"/>
              </a:endParaRPr>
            </a:p>
          </p:txBody>
        </p:sp>
      </p:grpSp>
      <p:grpSp>
        <p:nvGrpSpPr>
          <p:cNvPr id="20" name="组合 19"/>
          <p:cNvGrpSpPr/>
          <p:nvPr/>
        </p:nvGrpSpPr>
        <p:grpSpPr>
          <a:xfrm>
            <a:off x="1259632" y="4980276"/>
            <a:ext cx="5001046" cy="680972"/>
            <a:chOff x="1259632" y="2657548"/>
            <a:chExt cx="5001046" cy="680972"/>
          </a:xfrm>
        </p:grpSpPr>
        <p:sp>
          <p:nvSpPr>
            <p:cNvPr id="21" name="Rectangle 6"/>
            <p:cNvSpPr>
              <a:spLocks noChangeArrowheads="1"/>
            </p:cNvSpPr>
            <p:nvPr/>
          </p:nvSpPr>
          <p:spPr bwMode="auto">
            <a:xfrm>
              <a:off x="1259632" y="2952179"/>
              <a:ext cx="4862512" cy="36830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0"/>
                </a:spcBef>
                <a:buFontTx/>
                <a:buNone/>
              </a:pPr>
              <a:endParaRPr lang="zh-CN" altLang="en-US" sz="1600">
                <a:latin typeface="Times New Roman" panose="02020603050405020304" pitchFamily="18" charset="0"/>
              </a:endParaRPr>
            </a:p>
          </p:txBody>
        </p:sp>
        <p:sp>
          <p:nvSpPr>
            <p:cNvPr id="22" name="Line 7"/>
            <p:cNvSpPr>
              <a:spLocks noChangeShapeType="1"/>
            </p:cNvSpPr>
            <p:nvPr/>
          </p:nvSpPr>
          <p:spPr bwMode="auto">
            <a:xfrm>
              <a:off x="1561257" y="2965168"/>
              <a:ext cx="0" cy="3683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endParaRPr lang="zh-CN" altLang="en-US"/>
            </a:p>
          </p:txBody>
        </p:sp>
        <p:sp>
          <p:nvSpPr>
            <p:cNvPr id="23" name="Line 8"/>
            <p:cNvSpPr>
              <a:spLocks noChangeShapeType="1"/>
            </p:cNvSpPr>
            <p:nvPr/>
          </p:nvSpPr>
          <p:spPr bwMode="auto">
            <a:xfrm>
              <a:off x="2635994" y="2970220"/>
              <a:ext cx="0" cy="3683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endParaRPr lang="zh-CN" altLang="en-US"/>
            </a:p>
          </p:txBody>
        </p:sp>
        <p:sp>
          <p:nvSpPr>
            <p:cNvPr id="24" name="Text Box 9"/>
            <p:cNvSpPr txBox="1">
              <a:spLocks noChangeArrowheads="1"/>
            </p:cNvSpPr>
            <p:nvPr/>
          </p:nvSpPr>
          <p:spPr bwMode="auto">
            <a:xfrm>
              <a:off x="1259632" y="2937314"/>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a:solidFill>
                    <a:srgbClr val="FF9900"/>
                  </a:solidFill>
                  <a:latin typeface="Times New Roman" panose="02020603050405020304" pitchFamily="18" charset="0"/>
                </a:rPr>
                <a:t>S</a:t>
              </a:r>
            </a:p>
          </p:txBody>
        </p:sp>
        <p:sp>
          <p:nvSpPr>
            <p:cNvPr id="25" name="Text Box 10"/>
            <p:cNvSpPr txBox="1">
              <a:spLocks noChangeArrowheads="1"/>
            </p:cNvSpPr>
            <p:nvPr/>
          </p:nvSpPr>
          <p:spPr bwMode="auto">
            <a:xfrm>
              <a:off x="1693020" y="2952179"/>
              <a:ext cx="871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zh-CN" altLang="en-US" sz="1800" dirty="0">
                  <a:solidFill>
                    <a:srgbClr val="CC0000"/>
                  </a:solidFill>
                  <a:ea typeface="黑体" panose="02010609060101010101" pitchFamily="49" charset="-122"/>
                </a:rPr>
                <a:t>阶码</a:t>
              </a:r>
              <a:r>
                <a:rPr lang="en-US" altLang="zh-CN" sz="1800" dirty="0">
                  <a:solidFill>
                    <a:srgbClr val="CC0000"/>
                  </a:solidFill>
                  <a:ea typeface="黑体" panose="02010609060101010101" pitchFamily="49" charset="-122"/>
                </a:rPr>
                <a:t>E</a:t>
              </a:r>
            </a:p>
          </p:txBody>
        </p:sp>
        <p:sp>
          <p:nvSpPr>
            <p:cNvPr id="26" name="Text Box 11"/>
            <p:cNvSpPr txBox="1">
              <a:spLocks noChangeArrowheads="1"/>
            </p:cNvSpPr>
            <p:nvPr/>
          </p:nvSpPr>
          <p:spPr bwMode="auto">
            <a:xfrm>
              <a:off x="3996482" y="2928367"/>
              <a:ext cx="17276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zh-CN" altLang="en-US" sz="1800" dirty="0">
                  <a:solidFill>
                    <a:schemeClr val="accent2"/>
                  </a:solidFill>
                  <a:ea typeface="黑体" panose="02010609060101010101" pitchFamily="49" charset="-122"/>
                </a:rPr>
                <a:t>尾数</a:t>
              </a:r>
              <a:r>
                <a:rPr lang="en-US" altLang="zh-CN" sz="1800" dirty="0" smtClean="0">
                  <a:solidFill>
                    <a:schemeClr val="accent2"/>
                  </a:solidFill>
                  <a:ea typeface="黑体" panose="02010609060101010101" pitchFamily="49" charset="-122"/>
                </a:rPr>
                <a:t>M</a:t>
              </a:r>
              <a:r>
                <a:rPr lang="zh-CN" altLang="en-US" sz="1800" dirty="0" smtClean="0">
                  <a:solidFill>
                    <a:schemeClr val="accent2"/>
                  </a:solidFill>
                  <a:ea typeface="黑体" panose="02010609060101010101" pitchFamily="49" charset="-122"/>
                </a:rPr>
                <a:t>（</a:t>
              </a:r>
              <a:r>
                <a:rPr lang="en-US" altLang="zh-CN" sz="1800" dirty="0" smtClean="0">
                  <a:solidFill>
                    <a:schemeClr val="accent2"/>
                  </a:solidFill>
                  <a:ea typeface="黑体" panose="02010609060101010101" pitchFamily="49" charset="-122"/>
                </a:rPr>
                <a:t>54</a:t>
              </a:r>
              <a:r>
                <a:rPr lang="zh-CN" altLang="en-US" sz="1800" dirty="0" smtClean="0">
                  <a:solidFill>
                    <a:schemeClr val="accent2"/>
                  </a:solidFill>
                  <a:ea typeface="黑体" panose="02010609060101010101" pitchFamily="49" charset="-122"/>
                </a:rPr>
                <a:t>位）</a:t>
              </a:r>
              <a:endParaRPr lang="en-US" altLang="zh-CN" sz="1800" dirty="0">
                <a:solidFill>
                  <a:schemeClr val="accent2"/>
                </a:solidFill>
                <a:ea typeface="黑体" panose="02010609060101010101" pitchFamily="49" charset="-122"/>
              </a:endParaRPr>
            </a:p>
          </p:txBody>
        </p:sp>
        <p:sp>
          <p:nvSpPr>
            <p:cNvPr id="27" name="Text Box 9"/>
            <p:cNvSpPr txBox="1">
              <a:spLocks noChangeArrowheads="1"/>
            </p:cNvSpPr>
            <p:nvPr/>
          </p:nvSpPr>
          <p:spPr bwMode="auto">
            <a:xfrm>
              <a:off x="1266983" y="266016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anose="02020603050405020304" pitchFamily="18" charset="0"/>
                </a:rPr>
                <a:t>0</a:t>
              </a:r>
              <a:endParaRPr lang="en-US" altLang="zh-CN" sz="1800" dirty="0">
                <a:latin typeface="Times New Roman" panose="02020603050405020304" pitchFamily="18" charset="0"/>
              </a:endParaRPr>
            </a:p>
          </p:txBody>
        </p:sp>
        <p:sp>
          <p:nvSpPr>
            <p:cNvPr id="29" name="Text Box 9"/>
            <p:cNvSpPr txBox="1">
              <a:spLocks noChangeArrowheads="1"/>
            </p:cNvSpPr>
            <p:nvPr/>
          </p:nvSpPr>
          <p:spPr bwMode="auto">
            <a:xfrm>
              <a:off x="1470787" y="266016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anose="02020603050405020304" pitchFamily="18" charset="0"/>
                </a:rPr>
                <a:t>1</a:t>
              </a:r>
              <a:endParaRPr lang="en-US" altLang="zh-CN" sz="1800" dirty="0">
                <a:latin typeface="Times New Roman" panose="02020603050405020304" pitchFamily="18" charset="0"/>
              </a:endParaRPr>
            </a:p>
          </p:txBody>
        </p:sp>
        <p:sp>
          <p:nvSpPr>
            <p:cNvPr id="30" name="Text Box 9"/>
            <p:cNvSpPr txBox="1">
              <a:spLocks noChangeArrowheads="1"/>
            </p:cNvSpPr>
            <p:nvPr/>
          </p:nvSpPr>
          <p:spPr bwMode="auto">
            <a:xfrm>
              <a:off x="2249092" y="2660168"/>
              <a:ext cx="4067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anose="02020603050405020304" pitchFamily="18" charset="0"/>
                </a:rPr>
                <a:t>11</a:t>
              </a:r>
              <a:endParaRPr lang="en-US" altLang="zh-CN" sz="1800" dirty="0">
                <a:latin typeface="Times New Roman" panose="02020603050405020304" pitchFamily="18" charset="0"/>
              </a:endParaRPr>
            </a:p>
          </p:txBody>
        </p:sp>
        <p:sp>
          <p:nvSpPr>
            <p:cNvPr id="31" name="Text Box 9"/>
            <p:cNvSpPr txBox="1">
              <a:spLocks noChangeArrowheads="1"/>
            </p:cNvSpPr>
            <p:nvPr/>
          </p:nvSpPr>
          <p:spPr bwMode="auto">
            <a:xfrm>
              <a:off x="5724128" y="2657548"/>
              <a:ext cx="5365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anose="02020603050405020304" pitchFamily="18" charset="0"/>
                </a:rPr>
                <a:t>63</a:t>
              </a:r>
              <a:endParaRPr lang="en-US" altLang="zh-CN" sz="1800" dirty="0">
                <a:latin typeface="Times New Roman" panose="02020603050405020304" pitchFamily="18" charset="0"/>
              </a:endParaRPr>
            </a:p>
          </p:txBody>
        </p:sp>
        <p:sp>
          <p:nvSpPr>
            <p:cNvPr id="32" name="Text Box 9"/>
            <p:cNvSpPr txBox="1">
              <a:spLocks noChangeArrowheads="1"/>
            </p:cNvSpPr>
            <p:nvPr/>
          </p:nvSpPr>
          <p:spPr bwMode="auto">
            <a:xfrm>
              <a:off x="2552044" y="2660168"/>
              <a:ext cx="60307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anose="02020603050405020304" pitchFamily="18" charset="0"/>
                </a:rPr>
                <a:t>12</a:t>
              </a:r>
              <a:endParaRPr lang="en-US" altLang="zh-CN" sz="1800" dirty="0">
                <a:latin typeface="Times New Roman" panose="02020603050405020304" pitchFamily="18" charset="0"/>
              </a:endParaRPr>
            </a:p>
          </p:txBody>
        </p:sp>
      </p:grpSp>
      <p:grpSp>
        <p:nvGrpSpPr>
          <p:cNvPr id="19" name="组合 18"/>
          <p:cNvGrpSpPr/>
          <p:nvPr/>
        </p:nvGrpSpPr>
        <p:grpSpPr>
          <a:xfrm>
            <a:off x="1115616" y="3356988"/>
            <a:ext cx="2769443" cy="1898591"/>
            <a:chOff x="1115616" y="3356988"/>
            <a:chExt cx="2769443" cy="1898591"/>
          </a:xfrm>
        </p:grpSpPr>
        <p:grpSp>
          <p:nvGrpSpPr>
            <p:cNvPr id="39" name="Group 11"/>
            <p:cNvGrpSpPr>
              <a:grpSpLocks/>
            </p:cNvGrpSpPr>
            <p:nvPr/>
          </p:nvGrpSpPr>
          <p:grpSpPr bwMode="auto">
            <a:xfrm>
              <a:off x="1115616" y="3356988"/>
              <a:ext cx="2769443" cy="685800"/>
              <a:chOff x="2398" y="3634"/>
              <a:chExt cx="1078" cy="432"/>
            </a:xfrm>
          </p:grpSpPr>
          <p:sp>
            <p:nvSpPr>
              <p:cNvPr id="40" name="Text Box 12"/>
              <p:cNvSpPr txBox="1">
                <a:spLocks noChangeArrowheads="1"/>
              </p:cNvSpPr>
              <p:nvPr/>
            </p:nvSpPr>
            <p:spPr bwMode="auto">
              <a:xfrm>
                <a:off x="2398" y="3833"/>
                <a:ext cx="10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1800" dirty="0" smtClean="0">
                    <a:solidFill>
                      <a:srgbClr val="009242"/>
                    </a:solidFill>
                    <a:ea typeface="微软雅黑" panose="020B0503020204020204" pitchFamily="34" charset="-122"/>
                  </a:rPr>
                  <a:t>用移码表示，定点整数</a:t>
                </a:r>
              </a:p>
            </p:txBody>
          </p:sp>
          <p:sp>
            <p:nvSpPr>
              <p:cNvPr id="41" name="Line 13"/>
              <p:cNvSpPr>
                <a:spLocks noChangeShapeType="1"/>
              </p:cNvSpPr>
              <p:nvPr/>
            </p:nvSpPr>
            <p:spPr bwMode="auto">
              <a:xfrm>
                <a:off x="2795" y="3634"/>
                <a:ext cx="170" cy="227"/>
              </a:xfrm>
              <a:prstGeom prst="line">
                <a:avLst/>
              </a:prstGeom>
              <a:noFill/>
              <a:ln w="38100">
                <a:solidFill>
                  <a:srgbClr val="00924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mtClean="0">
                  <a:solidFill>
                    <a:srgbClr val="009242"/>
                  </a:solidFill>
                  <a:latin typeface="Arial" panose="020B0604020202020204" pitchFamily="34" charset="0"/>
                  <a:ea typeface="宋体" panose="02010600030101010101" pitchFamily="2" charset="-122"/>
                </a:endParaRPr>
              </a:p>
            </p:txBody>
          </p:sp>
        </p:grpSp>
        <p:sp>
          <p:nvSpPr>
            <p:cNvPr id="42" name="Line 13"/>
            <p:cNvSpPr>
              <a:spLocks noChangeShapeType="1"/>
            </p:cNvSpPr>
            <p:nvPr/>
          </p:nvSpPr>
          <p:spPr bwMode="auto">
            <a:xfrm flipV="1">
              <a:off x="2056870" y="4108612"/>
              <a:ext cx="507300" cy="1146967"/>
            </a:xfrm>
            <a:prstGeom prst="line">
              <a:avLst/>
            </a:prstGeom>
            <a:noFill/>
            <a:ln w="38100">
              <a:solidFill>
                <a:srgbClr val="00924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mtClean="0">
                <a:solidFill>
                  <a:srgbClr val="009242"/>
                </a:solidFill>
                <a:latin typeface="Arial" panose="020B0604020202020204" pitchFamily="34" charset="0"/>
                <a:ea typeface="宋体" panose="02010600030101010101" pitchFamily="2" charset="-122"/>
              </a:endParaRPr>
            </a:p>
          </p:txBody>
        </p:sp>
      </p:grpSp>
      <p:grpSp>
        <p:nvGrpSpPr>
          <p:cNvPr id="44" name="组合 43"/>
          <p:cNvGrpSpPr/>
          <p:nvPr/>
        </p:nvGrpSpPr>
        <p:grpSpPr>
          <a:xfrm>
            <a:off x="3859221" y="3372022"/>
            <a:ext cx="2769443" cy="1878041"/>
            <a:chOff x="3859221" y="3372022"/>
            <a:chExt cx="2769443" cy="1878041"/>
          </a:xfrm>
        </p:grpSpPr>
        <p:grpSp>
          <p:nvGrpSpPr>
            <p:cNvPr id="33" name="Group 11"/>
            <p:cNvGrpSpPr>
              <a:grpSpLocks/>
            </p:cNvGrpSpPr>
            <p:nvPr/>
          </p:nvGrpSpPr>
          <p:grpSpPr bwMode="auto">
            <a:xfrm>
              <a:off x="3859221" y="3372022"/>
              <a:ext cx="2769443" cy="685800"/>
              <a:chOff x="2398" y="3634"/>
              <a:chExt cx="1078" cy="432"/>
            </a:xfrm>
          </p:grpSpPr>
          <p:sp>
            <p:nvSpPr>
              <p:cNvPr id="34" name="Text Box 12"/>
              <p:cNvSpPr txBox="1">
                <a:spLocks noChangeArrowheads="1"/>
              </p:cNvSpPr>
              <p:nvPr/>
            </p:nvSpPr>
            <p:spPr bwMode="auto">
              <a:xfrm>
                <a:off x="2398" y="3833"/>
                <a:ext cx="10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1800" dirty="0" smtClean="0">
                    <a:solidFill>
                      <a:srgbClr val="FF0000"/>
                    </a:solidFill>
                    <a:ea typeface="微软雅黑" panose="020B0503020204020204" pitchFamily="34" charset="-122"/>
                  </a:rPr>
                  <a:t>用原码表示，定点小数</a:t>
                </a:r>
              </a:p>
            </p:txBody>
          </p:sp>
          <p:sp>
            <p:nvSpPr>
              <p:cNvPr id="35" name="Line 13"/>
              <p:cNvSpPr>
                <a:spLocks noChangeShapeType="1"/>
              </p:cNvSpPr>
              <p:nvPr/>
            </p:nvSpPr>
            <p:spPr bwMode="auto">
              <a:xfrm>
                <a:off x="2795" y="3634"/>
                <a:ext cx="170" cy="227"/>
              </a:xfrm>
              <a:prstGeom prst="line">
                <a:avLst/>
              </a:prstGeom>
              <a:noFill/>
              <a:ln w="381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mtClean="0">
                  <a:solidFill>
                    <a:srgbClr val="000000"/>
                  </a:solidFill>
                  <a:latin typeface="Arial" panose="020B0604020202020204" pitchFamily="34" charset="0"/>
                  <a:ea typeface="宋体" panose="02010600030101010101" pitchFamily="2" charset="-122"/>
                </a:endParaRPr>
              </a:p>
            </p:txBody>
          </p:sp>
        </p:grpSp>
        <p:sp>
          <p:nvSpPr>
            <p:cNvPr id="43" name="Line 13"/>
            <p:cNvSpPr>
              <a:spLocks noChangeShapeType="1"/>
            </p:cNvSpPr>
            <p:nvPr/>
          </p:nvSpPr>
          <p:spPr bwMode="auto">
            <a:xfrm flipV="1">
              <a:off x="4750791" y="4090219"/>
              <a:ext cx="516137" cy="1159844"/>
            </a:xfrm>
            <a:prstGeom prst="line">
              <a:avLst/>
            </a:prstGeom>
            <a:noFill/>
            <a:ln w="381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mtClean="0">
                <a:solidFill>
                  <a:srgbClr val="000000"/>
                </a:solidFill>
                <a:latin typeface="Arial" panose="020B0604020202020204" pitchFamily="34" charset="0"/>
                <a:ea typeface="宋体" panose="02010600030101010101" pitchFamily="2" charset="-122"/>
              </a:endParaRPr>
            </a:p>
          </p:txBody>
        </p:sp>
      </p:grpSp>
    </p:spTree>
    <p:extLst>
      <p:ext uri="{BB962C8B-B14F-4D97-AF65-F5344CB8AC3E}">
        <p14:creationId xmlns:p14="http://schemas.microsoft.com/office/powerpoint/2010/main" val="67572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 </a:t>
            </a:r>
            <a:r>
              <a:rPr lang="zh-CN" altLang="en-US" dirty="0" smtClean="0"/>
              <a:t>实数的表示</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2.3.3 IEEE 754</a:t>
            </a:r>
            <a:r>
              <a:rPr lang="zh-CN" altLang="en-US" dirty="0" smtClean="0"/>
              <a:t>标准</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28" name="矩形 27"/>
          <p:cNvSpPr/>
          <p:nvPr/>
        </p:nvSpPr>
        <p:spPr>
          <a:xfrm>
            <a:off x="490100" y="1700808"/>
            <a:ext cx="8653900" cy="1015663"/>
          </a:xfrm>
          <a:prstGeom prst="rect">
            <a:avLst/>
          </a:prstGeom>
        </p:spPr>
        <p:txBody>
          <a:bodyPr wrap="square">
            <a:spAutoFit/>
          </a:bodyPr>
          <a:lstStyle/>
          <a:p>
            <a:pPr marL="342900" indent="-342900">
              <a:lnSpc>
                <a:spcPct val="150000"/>
              </a:lnSpc>
              <a:buFont typeface="Wingdings" panose="05000000000000000000" pitchFamily="2" charset="2"/>
              <a:buChar char="Ø"/>
            </a:pPr>
            <a:r>
              <a:rPr kumimoji="1" lang="zh-CN" altLang="en-US" sz="2000" b="1" dirty="0" smtClean="0">
                <a:solidFill>
                  <a:srgbClr val="000000"/>
                </a:solidFill>
                <a:latin typeface="微软雅黑" panose="020B0503020204020204" pitchFamily="34" charset="-122"/>
                <a:ea typeface="微软雅黑" panose="020B0503020204020204" pitchFamily="34" charset="-122"/>
              </a:rPr>
              <a:t>规格化形式如下：</a:t>
            </a:r>
            <a:endParaRPr kumimoji="1" lang="en-US" altLang="zh-CN" sz="2000" b="1"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endParaRPr kumimoji="1" lang="en-US" altLang="zh-CN" sz="2000" b="1" dirty="0" smtClean="0">
              <a:solidFill>
                <a:srgbClr val="000000"/>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347864" y="1517135"/>
            <a:ext cx="4677518" cy="605921"/>
            <a:chOff x="1259632" y="2657548"/>
            <a:chExt cx="5001046" cy="680972"/>
          </a:xfrm>
        </p:grpSpPr>
        <p:sp>
          <p:nvSpPr>
            <p:cNvPr id="8" name="Rectangle 6"/>
            <p:cNvSpPr>
              <a:spLocks noChangeArrowheads="1"/>
            </p:cNvSpPr>
            <p:nvPr/>
          </p:nvSpPr>
          <p:spPr bwMode="auto">
            <a:xfrm>
              <a:off x="1259632" y="2952179"/>
              <a:ext cx="4862512" cy="36830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0"/>
                </a:spcBef>
                <a:buFontTx/>
                <a:buNone/>
              </a:pPr>
              <a:endParaRPr lang="zh-CN" altLang="en-US" sz="1600">
                <a:latin typeface="Times New Roman" panose="02020603050405020304" pitchFamily="18" charset="0"/>
              </a:endParaRPr>
            </a:p>
          </p:txBody>
        </p:sp>
        <p:sp>
          <p:nvSpPr>
            <p:cNvPr id="9" name="Line 7"/>
            <p:cNvSpPr>
              <a:spLocks noChangeShapeType="1"/>
            </p:cNvSpPr>
            <p:nvPr/>
          </p:nvSpPr>
          <p:spPr bwMode="auto">
            <a:xfrm>
              <a:off x="1561257" y="2965168"/>
              <a:ext cx="0" cy="3683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endParaRPr lang="zh-CN" altLang="en-US"/>
            </a:p>
          </p:txBody>
        </p:sp>
        <p:sp>
          <p:nvSpPr>
            <p:cNvPr id="10" name="Line 8"/>
            <p:cNvSpPr>
              <a:spLocks noChangeShapeType="1"/>
            </p:cNvSpPr>
            <p:nvPr/>
          </p:nvSpPr>
          <p:spPr bwMode="auto">
            <a:xfrm>
              <a:off x="2635994" y="2970220"/>
              <a:ext cx="0" cy="3683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endParaRPr lang="zh-CN" altLang="en-US"/>
            </a:p>
          </p:txBody>
        </p:sp>
        <p:sp>
          <p:nvSpPr>
            <p:cNvPr id="11" name="Text Box 9"/>
            <p:cNvSpPr txBox="1">
              <a:spLocks noChangeArrowheads="1"/>
            </p:cNvSpPr>
            <p:nvPr/>
          </p:nvSpPr>
          <p:spPr bwMode="auto">
            <a:xfrm>
              <a:off x="1259632" y="2937314"/>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a:solidFill>
                    <a:srgbClr val="FF9900"/>
                  </a:solidFill>
                  <a:latin typeface="Times New Roman" panose="02020603050405020304" pitchFamily="18" charset="0"/>
                </a:rPr>
                <a:t>S</a:t>
              </a:r>
            </a:p>
          </p:txBody>
        </p:sp>
        <p:sp>
          <p:nvSpPr>
            <p:cNvPr id="12" name="Text Box 10"/>
            <p:cNvSpPr txBox="1">
              <a:spLocks noChangeArrowheads="1"/>
            </p:cNvSpPr>
            <p:nvPr/>
          </p:nvSpPr>
          <p:spPr bwMode="auto">
            <a:xfrm>
              <a:off x="1693020" y="2952179"/>
              <a:ext cx="871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zh-CN" altLang="en-US" sz="1800" dirty="0">
                  <a:solidFill>
                    <a:srgbClr val="CC0000"/>
                  </a:solidFill>
                  <a:ea typeface="黑体" panose="02010609060101010101" pitchFamily="49" charset="-122"/>
                </a:rPr>
                <a:t>阶码</a:t>
              </a:r>
              <a:r>
                <a:rPr lang="en-US" altLang="zh-CN" sz="1800" dirty="0">
                  <a:solidFill>
                    <a:srgbClr val="CC0000"/>
                  </a:solidFill>
                  <a:ea typeface="黑体" panose="02010609060101010101" pitchFamily="49" charset="-122"/>
                </a:rPr>
                <a:t>E</a:t>
              </a:r>
            </a:p>
          </p:txBody>
        </p:sp>
        <p:sp>
          <p:nvSpPr>
            <p:cNvPr id="13" name="Text Box 11"/>
            <p:cNvSpPr txBox="1">
              <a:spLocks noChangeArrowheads="1"/>
            </p:cNvSpPr>
            <p:nvPr/>
          </p:nvSpPr>
          <p:spPr bwMode="auto">
            <a:xfrm>
              <a:off x="3996482" y="2928367"/>
              <a:ext cx="17276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zh-CN" altLang="en-US" sz="1800" dirty="0">
                  <a:solidFill>
                    <a:schemeClr val="accent2"/>
                  </a:solidFill>
                  <a:ea typeface="黑体" panose="02010609060101010101" pitchFamily="49" charset="-122"/>
                </a:rPr>
                <a:t>尾数</a:t>
              </a:r>
              <a:r>
                <a:rPr lang="en-US" altLang="zh-CN" sz="1800" dirty="0" smtClean="0">
                  <a:solidFill>
                    <a:schemeClr val="accent2"/>
                  </a:solidFill>
                  <a:ea typeface="黑体" panose="02010609060101010101" pitchFamily="49" charset="-122"/>
                </a:rPr>
                <a:t>M</a:t>
              </a:r>
              <a:r>
                <a:rPr lang="zh-CN" altLang="en-US" sz="1800" dirty="0" smtClean="0">
                  <a:solidFill>
                    <a:schemeClr val="accent2"/>
                  </a:solidFill>
                  <a:ea typeface="黑体" panose="02010609060101010101" pitchFamily="49" charset="-122"/>
                </a:rPr>
                <a:t>（</a:t>
              </a:r>
              <a:r>
                <a:rPr lang="en-US" altLang="zh-CN" sz="1800" dirty="0" smtClean="0">
                  <a:solidFill>
                    <a:schemeClr val="accent2"/>
                  </a:solidFill>
                  <a:ea typeface="黑体" panose="02010609060101010101" pitchFamily="49" charset="-122"/>
                </a:rPr>
                <a:t>23</a:t>
              </a:r>
              <a:r>
                <a:rPr lang="zh-CN" altLang="en-US" sz="1800" dirty="0" smtClean="0">
                  <a:solidFill>
                    <a:schemeClr val="accent2"/>
                  </a:solidFill>
                  <a:ea typeface="黑体" panose="02010609060101010101" pitchFamily="49" charset="-122"/>
                </a:rPr>
                <a:t>位）</a:t>
              </a:r>
              <a:endParaRPr lang="en-US" altLang="zh-CN" sz="1800" dirty="0">
                <a:solidFill>
                  <a:schemeClr val="accent2"/>
                </a:solidFill>
                <a:ea typeface="黑体" panose="02010609060101010101" pitchFamily="49" charset="-122"/>
              </a:endParaRPr>
            </a:p>
          </p:txBody>
        </p:sp>
        <p:sp>
          <p:nvSpPr>
            <p:cNvPr id="14" name="Text Box 9"/>
            <p:cNvSpPr txBox="1">
              <a:spLocks noChangeArrowheads="1"/>
            </p:cNvSpPr>
            <p:nvPr/>
          </p:nvSpPr>
          <p:spPr bwMode="auto">
            <a:xfrm>
              <a:off x="1266983" y="266016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anose="02020603050405020304" pitchFamily="18" charset="0"/>
                </a:rPr>
                <a:t>0</a:t>
              </a:r>
              <a:endParaRPr lang="en-US" altLang="zh-CN" sz="1800" dirty="0">
                <a:latin typeface="Times New Roman" panose="02020603050405020304" pitchFamily="18" charset="0"/>
              </a:endParaRPr>
            </a:p>
          </p:txBody>
        </p:sp>
        <p:sp>
          <p:nvSpPr>
            <p:cNvPr id="15" name="Text Box 9"/>
            <p:cNvSpPr txBox="1">
              <a:spLocks noChangeArrowheads="1"/>
            </p:cNvSpPr>
            <p:nvPr/>
          </p:nvSpPr>
          <p:spPr bwMode="auto">
            <a:xfrm>
              <a:off x="1470787" y="266016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anose="02020603050405020304" pitchFamily="18" charset="0"/>
                </a:rPr>
                <a:t>1</a:t>
              </a:r>
              <a:endParaRPr lang="en-US" altLang="zh-CN" sz="1800" dirty="0">
                <a:latin typeface="Times New Roman" panose="02020603050405020304" pitchFamily="18" charset="0"/>
              </a:endParaRPr>
            </a:p>
          </p:txBody>
        </p:sp>
        <p:sp>
          <p:nvSpPr>
            <p:cNvPr id="16" name="Text Box 9"/>
            <p:cNvSpPr txBox="1">
              <a:spLocks noChangeArrowheads="1"/>
            </p:cNvSpPr>
            <p:nvPr/>
          </p:nvSpPr>
          <p:spPr bwMode="auto">
            <a:xfrm>
              <a:off x="2332005" y="266016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anose="02020603050405020304" pitchFamily="18" charset="0"/>
                </a:rPr>
                <a:t>8</a:t>
              </a:r>
              <a:endParaRPr lang="en-US" altLang="zh-CN" sz="1800" dirty="0">
                <a:latin typeface="Times New Roman" panose="02020603050405020304" pitchFamily="18" charset="0"/>
              </a:endParaRPr>
            </a:p>
          </p:txBody>
        </p:sp>
        <p:sp>
          <p:nvSpPr>
            <p:cNvPr id="17" name="Text Box 9"/>
            <p:cNvSpPr txBox="1">
              <a:spLocks noChangeArrowheads="1"/>
            </p:cNvSpPr>
            <p:nvPr/>
          </p:nvSpPr>
          <p:spPr bwMode="auto">
            <a:xfrm>
              <a:off x="5724128" y="2657548"/>
              <a:ext cx="5365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anose="02020603050405020304" pitchFamily="18" charset="0"/>
                </a:rPr>
                <a:t>31</a:t>
              </a:r>
              <a:endParaRPr lang="en-US" altLang="zh-CN" sz="1800" dirty="0">
                <a:latin typeface="Times New Roman" panose="02020603050405020304" pitchFamily="18" charset="0"/>
              </a:endParaRPr>
            </a:p>
          </p:txBody>
        </p:sp>
        <p:sp>
          <p:nvSpPr>
            <p:cNvPr id="18" name="Text Box 9"/>
            <p:cNvSpPr txBox="1">
              <a:spLocks noChangeArrowheads="1"/>
            </p:cNvSpPr>
            <p:nvPr/>
          </p:nvSpPr>
          <p:spPr bwMode="auto">
            <a:xfrm>
              <a:off x="2552045" y="266016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anose="02020603050405020304" pitchFamily="18" charset="0"/>
                </a:rPr>
                <a:t>9</a:t>
              </a:r>
              <a:endParaRPr lang="en-US" altLang="zh-CN" sz="1800" dirty="0">
                <a:latin typeface="Times New Roman" panose="02020603050405020304" pitchFamily="18" charset="0"/>
              </a:endParaRPr>
            </a:p>
          </p:txBody>
        </p:sp>
      </p:grpSp>
      <p:sp>
        <p:nvSpPr>
          <p:cNvPr id="33" name="Rectangle 18"/>
          <p:cNvSpPr>
            <a:spLocks noChangeArrowheads="1"/>
          </p:cNvSpPr>
          <p:nvPr/>
        </p:nvSpPr>
        <p:spPr bwMode="auto">
          <a:xfrm>
            <a:off x="755576" y="2263046"/>
            <a:ext cx="32223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00000"/>
              </a:lnSpc>
              <a:spcBef>
                <a:spcPct val="0"/>
              </a:spcBef>
              <a:buFontTx/>
              <a:buNone/>
            </a:pPr>
            <a:r>
              <a:rPr lang="en-US" altLang="zh-CN" sz="2400" dirty="0" smtClean="0">
                <a:solidFill>
                  <a:srgbClr val="FF6600"/>
                </a:solidFill>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a:t>
            </a:r>
            <a:r>
              <a:rPr lang="en-US" altLang="zh-CN" sz="2400" dirty="0" smtClean="0">
                <a:solidFill>
                  <a:srgbClr val="063DE9"/>
                </a:solidFill>
                <a:latin typeface="微软雅黑" panose="020B0503020204020204" pitchFamily="34" charset="-122"/>
                <a:ea typeface="微软雅黑" panose="020B0503020204020204" pitchFamily="34" charset="-122"/>
              </a:rPr>
              <a:t>xxxxxxxxxx</a:t>
            </a:r>
            <a:r>
              <a:rPr lang="en-US" altLang="zh-CN" sz="2400" dirty="0" smtClean="0">
                <a:solidFill>
                  <a:srgbClr val="000000"/>
                </a:solidFill>
                <a:latin typeface="微软雅黑" panose="020B0503020204020204" pitchFamily="34" charset="-122"/>
                <a:ea typeface="微软雅黑" panose="020B0503020204020204" pitchFamily="34" charset="-122"/>
              </a:rPr>
              <a:t> </a:t>
            </a:r>
            <a:r>
              <a:rPr lang="en-US" altLang="zh-CN" sz="2400" dirty="0">
                <a:solidFill>
                  <a:srgbClr val="000000"/>
                </a:solidFill>
                <a:latin typeface="微软雅黑" panose="020B0503020204020204" pitchFamily="34" charset="-122"/>
                <a:ea typeface="微软雅黑" panose="020B0503020204020204" pitchFamily="34" charset="-122"/>
              </a:rPr>
              <a:t>x </a:t>
            </a:r>
            <a:r>
              <a:rPr lang="en-US" altLang="zh-CN" sz="2400" dirty="0" smtClean="0">
                <a:solidFill>
                  <a:srgbClr val="000000"/>
                </a:solidFill>
                <a:latin typeface="微软雅黑" panose="020B0503020204020204" pitchFamily="34" charset="-122"/>
                <a:ea typeface="微软雅黑" panose="020B0503020204020204" pitchFamily="34" charset="-122"/>
              </a:rPr>
              <a:t>2</a:t>
            </a:r>
            <a:r>
              <a:rPr lang="en-US" altLang="zh-CN" sz="2400" baseline="30000" dirty="0" smtClean="0">
                <a:solidFill>
                  <a:srgbClr val="009242"/>
                </a:solidFill>
                <a:latin typeface="微软雅黑" panose="020B0503020204020204" pitchFamily="34" charset="-122"/>
                <a:ea typeface="微软雅黑" panose="020B0503020204020204" pitchFamily="34" charset="-122"/>
              </a:rPr>
              <a:t>E</a:t>
            </a:r>
            <a:endParaRPr lang="zh-CN" altLang="en-US" sz="2400" baseline="30000" dirty="0">
              <a:solidFill>
                <a:srgbClr val="009242"/>
              </a:solidFill>
              <a:latin typeface="微软雅黑" panose="020B0503020204020204" pitchFamily="34" charset="-122"/>
              <a:ea typeface="微软雅黑" panose="020B0503020204020204" pitchFamily="34" charset="-122"/>
            </a:endParaRPr>
          </a:p>
        </p:txBody>
      </p:sp>
      <p:sp>
        <p:nvSpPr>
          <p:cNvPr id="34" name="Text Box 10"/>
          <p:cNvSpPr txBox="1">
            <a:spLocks noChangeArrowheads="1"/>
          </p:cNvSpPr>
          <p:nvPr/>
        </p:nvSpPr>
        <p:spPr bwMode="auto">
          <a:xfrm>
            <a:off x="762890" y="2811757"/>
            <a:ext cx="5435007" cy="40011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2000" dirty="0" smtClean="0">
                <a:solidFill>
                  <a:srgbClr val="FF0066"/>
                </a:solidFill>
                <a:latin typeface="黑体" panose="02010609060101010101" pitchFamily="49" charset="-122"/>
                <a:ea typeface="黑体" panose="02010609060101010101" pitchFamily="49" charset="-122"/>
              </a:rPr>
              <a:t>规定</a:t>
            </a:r>
            <a:r>
              <a:rPr lang="en-US" altLang="zh-CN" sz="2000" dirty="0" smtClean="0">
                <a:solidFill>
                  <a:srgbClr val="FF0066"/>
                </a:solidFill>
                <a:latin typeface="黑体" panose="02010609060101010101" pitchFamily="49" charset="-122"/>
                <a:ea typeface="黑体" panose="02010609060101010101" pitchFamily="49" charset="-122"/>
              </a:rPr>
              <a:t>1</a:t>
            </a:r>
            <a:r>
              <a:rPr lang="zh-CN" altLang="en-US" sz="2000" dirty="0" smtClean="0">
                <a:solidFill>
                  <a:srgbClr val="FF0066"/>
                </a:solidFill>
                <a:latin typeface="黑体" panose="02010609060101010101" pitchFamily="49" charset="-122"/>
                <a:ea typeface="黑体" panose="02010609060101010101" pitchFamily="49" charset="-122"/>
              </a:rPr>
              <a:t>：</a:t>
            </a:r>
            <a:r>
              <a:rPr lang="zh-CN" altLang="en-US" sz="2000" dirty="0">
                <a:solidFill>
                  <a:srgbClr val="3333FF"/>
                </a:solidFill>
                <a:latin typeface="黑体" panose="02010609060101010101" pitchFamily="49" charset="-122"/>
                <a:ea typeface="黑体" panose="02010609060101010101" pitchFamily="49" charset="-122"/>
              </a:rPr>
              <a:t>小数点前总是</a:t>
            </a:r>
            <a:r>
              <a:rPr lang="zh-CN" altLang="en-US" sz="2000" dirty="0">
                <a:solidFill>
                  <a:srgbClr val="3333FF"/>
                </a:solidFill>
                <a:latin typeface="Times New Roman" panose="02020603050405020304" pitchFamily="18" charset="0"/>
                <a:ea typeface="黑体" panose="02010609060101010101" pitchFamily="49" charset="-122"/>
              </a:rPr>
              <a:t>“</a:t>
            </a:r>
            <a:r>
              <a:rPr lang="en-US" altLang="zh-CN" sz="2000" dirty="0">
                <a:solidFill>
                  <a:srgbClr val="3333FF"/>
                </a:solidFill>
                <a:latin typeface="黑体" panose="02010609060101010101" pitchFamily="49" charset="-122"/>
                <a:ea typeface="黑体" panose="02010609060101010101" pitchFamily="49" charset="-122"/>
              </a:rPr>
              <a:t>1</a:t>
            </a:r>
            <a:r>
              <a:rPr lang="en-US" altLang="zh-CN" sz="2000" dirty="0">
                <a:solidFill>
                  <a:srgbClr val="3333FF"/>
                </a:solidFill>
                <a:latin typeface="Times New Roman" panose="02020603050405020304" pitchFamily="18" charset="0"/>
                <a:ea typeface="黑体" panose="02010609060101010101" pitchFamily="49" charset="-122"/>
              </a:rPr>
              <a:t>”</a:t>
            </a:r>
            <a:r>
              <a:rPr lang="zh-CN" altLang="en-US" sz="2000" dirty="0">
                <a:solidFill>
                  <a:srgbClr val="3333FF"/>
                </a:solidFill>
                <a:latin typeface="黑体" panose="02010609060101010101" pitchFamily="49" charset="-122"/>
                <a:ea typeface="黑体" panose="02010609060101010101" pitchFamily="49" charset="-122"/>
              </a:rPr>
              <a:t>，故可隐含表示。</a:t>
            </a:r>
            <a:endParaRPr lang="en-US" altLang="zh-CN" sz="2000" dirty="0">
              <a:solidFill>
                <a:srgbClr val="009242"/>
              </a:solidFill>
              <a:latin typeface="黑体" panose="02010609060101010101" pitchFamily="49" charset="-122"/>
              <a:ea typeface="黑体" panose="02010609060101010101" pitchFamily="49" charset="-122"/>
            </a:endParaRPr>
          </a:p>
        </p:txBody>
      </p:sp>
      <p:sp>
        <p:nvSpPr>
          <p:cNvPr id="35" name="Text Box 10"/>
          <p:cNvSpPr txBox="1">
            <a:spLocks noChangeArrowheads="1"/>
          </p:cNvSpPr>
          <p:nvPr/>
        </p:nvSpPr>
        <p:spPr bwMode="auto">
          <a:xfrm>
            <a:off x="755576" y="3306179"/>
            <a:ext cx="7931224" cy="2092881"/>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2000" dirty="0" smtClean="0">
                <a:solidFill>
                  <a:srgbClr val="FF0066"/>
                </a:solidFill>
                <a:latin typeface="黑体" panose="02010609060101010101" pitchFamily="49" charset="-122"/>
                <a:ea typeface="黑体" panose="02010609060101010101" pitchFamily="49" charset="-122"/>
              </a:rPr>
              <a:t>规定</a:t>
            </a:r>
            <a:r>
              <a:rPr lang="en-US" altLang="zh-CN" sz="2000" dirty="0" smtClean="0">
                <a:solidFill>
                  <a:srgbClr val="FF0066"/>
                </a:solidFill>
                <a:latin typeface="黑体" panose="02010609060101010101" pitchFamily="49" charset="-122"/>
                <a:ea typeface="黑体" panose="02010609060101010101" pitchFamily="49" charset="-122"/>
              </a:rPr>
              <a:t>2</a:t>
            </a:r>
            <a:r>
              <a:rPr lang="zh-CN" altLang="en-US" sz="2000" dirty="0" smtClean="0">
                <a:solidFill>
                  <a:srgbClr val="FF0066"/>
                </a:solidFill>
                <a:latin typeface="黑体" panose="02010609060101010101" pitchFamily="49" charset="-122"/>
                <a:ea typeface="黑体" panose="02010609060101010101" pitchFamily="49" charset="-122"/>
              </a:rPr>
              <a:t>：</a:t>
            </a:r>
            <a:r>
              <a:rPr lang="zh-CN" altLang="en-US" sz="2000" dirty="0" smtClean="0">
                <a:solidFill>
                  <a:srgbClr val="3333FF"/>
                </a:solidFill>
                <a:latin typeface="黑体" panose="02010609060101010101" pitchFamily="49" charset="-122"/>
                <a:ea typeface="黑体" panose="02010609060101010101" pitchFamily="49" charset="-122"/>
              </a:rPr>
              <a:t>指数用移码编码时，偏置常数为</a:t>
            </a:r>
            <a:r>
              <a:rPr lang="en-US" altLang="zh-CN" sz="2000" dirty="0" smtClean="0">
                <a:solidFill>
                  <a:srgbClr val="3333FF"/>
                </a:solidFill>
                <a:latin typeface="黑体" panose="02010609060101010101" pitchFamily="49" charset="-122"/>
                <a:ea typeface="黑体" panose="02010609060101010101" pitchFamily="49" charset="-122"/>
              </a:rPr>
              <a:t>2</a:t>
            </a:r>
            <a:r>
              <a:rPr lang="en-US" altLang="zh-CN" sz="2000" baseline="30000" dirty="0" smtClean="0">
                <a:solidFill>
                  <a:srgbClr val="3333FF"/>
                </a:solidFill>
                <a:latin typeface="黑体" panose="02010609060101010101" pitchFamily="49" charset="-122"/>
                <a:ea typeface="黑体" panose="02010609060101010101" pitchFamily="49" charset="-122"/>
              </a:rPr>
              <a:t>n-1</a:t>
            </a:r>
            <a:r>
              <a:rPr lang="en-US" altLang="zh-CN" sz="2000" dirty="0" smtClean="0">
                <a:solidFill>
                  <a:srgbClr val="3333FF"/>
                </a:solidFill>
                <a:latin typeface="黑体" panose="02010609060101010101" pitchFamily="49" charset="-122"/>
                <a:ea typeface="黑体" panose="02010609060101010101" pitchFamily="49" charset="-122"/>
              </a:rPr>
              <a:t>-1</a:t>
            </a:r>
            <a:r>
              <a:rPr lang="zh-CN" altLang="en-US" sz="2000" dirty="0" smtClean="0">
                <a:solidFill>
                  <a:srgbClr val="3333FF"/>
                </a:solidFill>
                <a:latin typeface="黑体" panose="02010609060101010101" pitchFamily="49" charset="-122"/>
                <a:ea typeface="黑体" panose="02010609060101010101" pitchFamily="49" charset="-122"/>
              </a:rPr>
              <a:t>，而不是</a:t>
            </a:r>
            <a:r>
              <a:rPr lang="en-US" altLang="zh-CN" sz="2000" dirty="0" smtClean="0">
                <a:solidFill>
                  <a:srgbClr val="3333FF"/>
                </a:solidFill>
                <a:latin typeface="黑体" panose="02010609060101010101" pitchFamily="49" charset="-122"/>
                <a:ea typeface="黑体" panose="02010609060101010101" pitchFamily="49" charset="-122"/>
              </a:rPr>
              <a:t>2</a:t>
            </a:r>
            <a:r>
              <a:rPr lang="en-US" altLang="zh-CN" sz="2000" baseline="30000" dirty="0" smtClean="0">
                <a:solidFill>
                  <a:srgbClr val="3333FF"/>
                </a:solidFill>
                <a:latin typeface="黑体" panose="02010609060101010101" pitchFamily="49" charset="-122"/>
                <a:ea typeface="黑体" panose="02010609060101010101" pitchFamily="49" charset="-122"/>
              </a:rPr>
              <a:t>n-1</a:t>
            </a:r>
            <a:r>
              <a:rPr lang="en-US" altLang="zh-CN" sz="2000" dirty="0" smtClean="0">
                <a:solidFill>
                  <a:srgbClr val="3333FF"/>
                </a:solidFill>
                <a:latin typeface="黑体" panose="02010609060101010101" pitchFamily="49" charset="-122"/>
                <a:ea typeface="黑体" panose="02010609060101010101" pitchFamily="49" charset="-122"/>
              </a:rPr>
              <a:t> </a:t>
            </a:r>
            <a:r>
              <a:rPr lang="zh-CN" altLang="en-US" sz="2000" dirty="0" smtClean="0">
                <a:solidFill>
                  <a:srgbClr val="3333FF"/>
                </a:solidFill>
                <a:latin typeface="黑体" panose="02010609060101010101" pitchFamily="49" charset="-122"/>
                <a:ea typeface="黑体" panose="02010609060101010101" pitchFamily="49" charset="-122"/>
              </a:rPr>
              <a:t>。</a:t>
            </a:r>
            <a:endParaRPr lang="en-US" altLang="zh-CN" sz="2000" dirty="0" smtClean="0">
              <a:solidFill>
                <a:srgbClr val="3333FF"/>
              </a:solidFill>
              <a:latin typeface="黑体" panose="02010609060101010101" pitchFamily="49" charset="-122"/>
              <a:ea typeface="黑体" panose="02010609060101010101" pitchFamily="49" charset="-122"/>
            </a:endParaRPr>
          </a:p>
          <a:p>
            <a:pPr marL="342900" indent="-342900">
              <a:lnSpc>
                <a:spcPct val="100000"/>
              </a:lnSpc>
              <a:spcBef>
                <a:spcPct val="50000"/>
              </a:spcBef>
              <a:buFont typeface="Wingdings" panose="05000000000000000000" pitchFamily="2" charset="2"/>
              <a:buChar char="Ø"/>
            </a:pPr>
            <a:r>
              <a:rPr lang="zh-CN" altLang="en-US" sz="2000" dirty="0" smtClean="0">
                <a:solidFill>
                  <a:srgbClr val="009242"/>
                </a:solidFill>
                <a:latin typeface="黑体" panose="02010609060101010101" pitchFamily="49" charset="-122"/>
                <a:ea typeface="黑体" panose="02010609060101010101" pitchFamily="49" charset="-122"/>
              </a:rPr>
              <a:t>例如，单精度格式下偏置常数为</a:t>
            </a:r>
            <a:r>
              <a:rPr lang="en-US" altLang="zh-CN" sz="2000" dirty="0" smtClean="0">
                <a:solidFill>
                  <a:srgbClr val="009242"/>
                </a:solidFill>
                <a:latin typeface="黑体" panose="02010609060101010101" pitchFamily="49" charset="-122"/>
                <a:ea typeface="黑体" panose="02010609060101010101" pitchFamily="49" charset="-122"/>
              </a:rPr>
              <a:t>127</a:t>
            </a:r>
            <a:r>
              <a:rPr lang="zh-CN" altLang="en-US" sz="2000" dirty="0" smtClean="0">
                <a:solidFill>
                  <a:srgbClr val="009242"/>
                </a:solidFill>
                <a:latin typeface="黑体" panose="02010609060101010101" pitchFamily="49" charset="-122"/>
                <a:ea typeface="黑体" panose="02010609060101010101" pitchFamily="49" charset="-122"/>
              </a:rPr>
              <a:t>，则单精度规格化数的阶</a:t>
            </a:r>
            <a:r>
              <a:rPr lang="zh-CN" altLang="en-US" sz="2000" dirty="0">
                <a:solidFill>
                  <a:srgbClr val="009242"/>
                </a:solidFill>
                <a:latin typeface="黑体" panose="02010609060101010101" pitchFamily="49" charset="-122"/>
                <a:ea typeface="黑体" panose="02010609060101010101" pitchFamily="49" charset="-122"/>
              </a:rPr>
              <a:t>码范围</a:t>
            </a:r>
            <a:r>
              <a:rPr lang="zh-CN" altLang="en-US" sz="2000" dirty="0" smtClean="0">
                <a:solidFill>
                  <a:srgbClr val="009242"/>
                </a:solidFill>
                <a:latin typeface="黑体" panose="02010609060101010101" pitchFamily="49" charset="-122"/>
                <a:ea typeface="黑体" panose="02010609060101010101" pitchFamily="49" charset="-122"/>
              </a:rPr>
              <a:t>为：</a:t>
            </a:r>
            <a:endParaRPr lang="en-US" altLang="zh-CN" sz="2000" dirty="0" smtClean="0">
              <a:solidFill>
                <a:srgbClr val="009242"/>
              </a:solidFill>
              <a:latin typeface="黑体" panose="02010609060101010101" pitchFamily="49" charset="-122"/>
              <a:ea typeface="黑体" panose="02010609060101010101" pitchFamily="49" charset="-122"/>
            </a:endParaRPr>
          </a:p>
          <a:p>
            <a:pPr>
              <a:lnSpc>
                <a:spcPct val="100000"/>
              </a:lnSpc>
              <a:spcBef>
                <a:spcPct val="50000"/>
              </a:spcBef>
              <a:buNone/>
            </a:pPr>
            <a:r>
              <a:rPr lang="en-US" altLang="zh-CN" sz="2000" dirty="0">
                <a:solidFill>
                  <a:srgbClr val="009242"/>
                </a:solidFill>
                <a:latin typeface="黑体" panose="02010609060101010101" pitchFamily="49" charset="-122"/>
                <a:ea typeface="黑体" panose="02010609060101010101" pitchFamily="49" charset="-122"/>
              </a:rPr>
              <a:t> </a:t>
            </a:r>
            <a:r>
              <a:rPr lang="en-US" altLang="zh-CN" sz="2000" dirty="0" smtClean="0">
                <a:solidFill>
                  <a:srgbClr val="009242"/>
                </a:solidFill>
                <a:latin typeface="黑体" panose="02010609060101010101" pitchFamily="49" charset="-122"/>
                <a:ea typeface="黑体" panose="02010609060101010101" pitchFamily="49" charset="-122"/>
              </a:rPr>
              <a:t>  0000 </a:t>
            </a:r>
            <a:r>
              <a:rPr lang="en-US" altLang="zh-CN" sz="2000" dirty="0">
                <a:solidFill>
                  <a:srgbClr val="009242"/>
                </a:solidFill>
                <a:latin typeface="黑体" panose="02010609060101010101" pitchFamily="49" charset="-122"/>
                <a:ea typeface="黑体" panose="02010609060101010101" pitchFamily="49" charset="-122"/>
              </a:rPr>
              <a:t>0001 (-126) ~ 1111 1110 (127)</a:t>
            </a:r>
          </a:p>
          <a:p>
            <a:pPr marL="342900" indent="-342900">
              <a:lnSpc>
                <a:spcPct val="100000"/>
              </a:lnSpc>
              <a:spcBef>
                <a:spcPct val="50000"/>
              </a:spcBef>
              <a:buFont typeface="Wingdings" panose="05000000000000000000" pitchFamily="2" charset="2"/>
              <a:buChar char="Ø"/>
            </a:pPr>
            <a:endParaRPr lang="en-US" altLang="zh-CN" sz="2000" dirty="0">
              <a:solidFill>
                <a:srgbClr val="009242"/>
              </a:solidFill>
              <a:latin typeface="黑体" panose="02010609060101010101" pitchFamily="49" charset="-122"/>
              <a:ea typeface="黑体" panose="02010609060101010101" pitchFamily="49" charset="-122"/>
            </a:endParaRPr>
          </a:p>
        </p:txBody>
      </p:sp>
      <p:sp>
        <p:nvSpPr>
          <p:cNvPr id="36" name="Text Box 12"/>
          <p:cNvSpPr txBox="1">
            <a:spLocks noChangeArrowheads="1"/>
          </p:cNvSpPr>
          <p:nvPr/>
        </p:nvSpPr>
        <p:spPr bwMode="auto">
          <a:xfrm>
            <a:off x="1115616" y="5001379"/>
            <a:ext cx="5400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dirty="0" smtClean="0">
                <a:solidFill>
                  <a:srgbClr val="CC0000"/>
                </a:solidFill>
                <a:latin typeface="黑体" panose="02010609060101010101" pitchFamily="49" charset="-122"/>
                <a:ea typeface="黑体" panose="02010609060101010101" pitchFamily="49" charset="-122"/>
                <a:cs typeface="Arial" panose="020B0604020202020204" pitchFamily="34" charset="0"/>
              </a:rPr>
              <a:t>阶码全</a:t>
            </a:r>
            <a:r>
              <a:rPr lang="en-US" altLang="zh-CN" dirty="0">
                <a:solidFill>
                  <a:srgbClr val="CC0000"/>
                </a:solidFill>
                <a:latin typeface="黑体" panose="02010609060101010101" pitchFamily="49" charset="-122"/>
                <a:ea typeface="黑体" panose="02010609060101010101" pitchFamily="49" charset="-122"/>
                <a:cs typeface="Arial" panose="020B0604020202020204" pitchFamily="34" charset="0"/>
              </a:rPr>
              <a:t>0</a:t>
            </a:r>
            <a:r>
              <a:rPr lang="zh-CN" altLang="en-US" dirty="0">
                <a:solidFill>
                  <a:srgbClr val="CC0000"/>
                </a:solidFill>
                <a:latin typeface="黑体" panose="02010609060101010101" pitchFamily="49" charset="-122"/>
                <a:ea typeface="黑体" panose="02010609060101010101" pitchFamily="49" charset="-122"/>
                <a:cs typeface="Arial" panose="020B0604020202020204" pitchFamily="34" charset="0"/>
              </a:rPr>
              <a:t>和全</a:t>
            </a:r>
            <a:r>
              <a:rPr lang="en-US" altLang="zh-CN" dirty="0">
                <a:solidFill>
                  <a:srgbClr val="CC0000"/>
                </a:solidFill>
                <a:latin typeface="黑体" panose="02010609060101010101" pitchFamily="49" charset="-122"/>
                <a:ea typeface="黑体" panose="02010609060101010101" pitchFamily="49" charset="-122"/>
                <a:cs typeface="Arial" panose="020B0604020202020204" pitchFamily="34" charset="0"/>
              </a:rPr>
              <a:t>1</a:t>
            </a:r>
            <a:r>
              <a:rPr lang="zh-CN" altLang="en-US" dirty="0">
                <a:solidFill>
                  <a:srgbClr val="CC0000"/>
                </a:solidFill>
                <a:latin typeface="黑体" panose="02010609060101010101" pitchFamily="49" charset="-122"/>
                <a:ea typeface="黑体" panose="02010609060101010101" pitchFamily="49" charset="-122"/>
                <a:cs typeface="Arial" panose="020B0604020202020204" pitchFamily="34" charset="0"/>
              </a:rPr>
              <a:t>用来表示特殊值！</a:t>
            </a:r>
          </a:p>
        </p:txBody>
      </p:sp>
    </p:spTree>
    <p:extLst>
      <p:ext uri="{BB962C8B-B14F-4D97-AF65-F5344CB8AC3E}">
        <p14:creationId xmlns:p14="http://schemas.microsoft.com/office/powerpoint/2010/main" val="318553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linds(horizontal)">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blinds(horizontal)">
                                      <p:cBhvr>
                                        <p:cTn id="1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 </a:t>
            </a:r>
            <a:r>
              <a:rPr lang="zh-CN" altLang="en-US" dirty="0" smtClean="0"/>
              <a:t>实数的表示</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2.3.3 IEEE 754</a:t>
            </a:r>
            <a:r>
              <a:rPr lang="zh-CN" altLang="en-US" dirty="0" smtClean="0"/>
              <a:t>标准</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28" name="矩形 27"/>
          <p:cNvSpPr/>
          <p:nvPr/>
        </p:nvSpPr>
        <p:spPr>
          <a:xfrm>
            <a:off x="490100" y="1700808"/>
            <a:ext cx="8653900" cy="1015663"/>
          </a:xfrm>
          <a:prstGeom prst="rect">
            <a:avLst/>
          </a:prstGeom>
        </p:spPr>
        <p:txBody>
          <a:bodyPr wrap="square">
            <a:spAutoFit/>
          </a:bodyPr>
          <a:lstStyle/>
          <a:p>
            <a:pPr marL="342900" indent="-342900">
              <a:lnSpc>
                <a:spcPct val="150000"/>
              </a:lnSpc>
              <a:buFont typeface="Wingdings" panose="05000000000000000000" pitchFamily="2" charset="2"/>
              <a:buChar char="Ø"/>
            </a:pPr>
            <a:r>
              <a:rPr kumimoji="1" lang="zh-CN" altLang="en-US" sz="2000" b="1" dirty="0" smtClean="0">
                <a:solidFill>
                  <a:srgbClr val="000000"/>
                </a:solidFill>
                <a:latin typeface="微软雅黑" panose="020B0503020204020204" pitchFamily="34" charset="-122"/>
                <a:ea typeface="微软雅黑" panose="020B0503020204020204" pitchFamily="34" charset="-122"/>
              </a:rPr>
              <a:t>表数范围（以单精度为例）：</a:t>
            </a:r>
            <a:endParaRPr kumimoji="1" lang="en-US" altLang="zh-CN" sz="2000" b="1"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endParaRPr kumimoji="1" lang="en-US" altLang="zh-CN" sz="2000" b="1" dirty="0" smtClean="0">
              <a:solidFill>
                <a:srgbClr val="000000"/>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4076625" y="1027127"/>
            <a:ext cx="4677518" cy="605921"/>
            <a:chOff x="1259632" y="2657548"/>
            <a:chExt cx="5001046" cy="680972"/>
          </a:xfrm>
        </p:grpSpPr>
        <p:sp>
          <p:nvSpPr>
            <p:cNvPr id="8" name="Rectangle 6"/>
            <p:cNvSpPr>
              <a:spLocks noChangeArrowheads="1"/>
            </p:cNvSpPr>
            <p:nvPr/>
          </p:nvSpPr>
          <p:spPr bwMode="auto">
            <a:xfrm>
              <a:off x="1259632" y="2952179"/>
              <a:ext cx="4862512" cy="36830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0"/>
                </a:spcBef>
                <a:buFontTx/>
                <a:buNone/>
              </a:pPr>
              <a:endParaRPr lang="zh-CN" altLang="en-US" sz="1600">
                <a:latin typeface="Times New Roman" panose="02020603050405020304" pitchFamily="18" charset="0"/>
              </a:endParaRPr>
            </a:p>
          </p:txBody>
        </p:sp>
        <p:sp>
          <p:nvSpPr>
            <p:cNvPr id="9" name="Line 7"/>
            <p:cNvSpPr>
              <a:spLocks noChangeShapeType="1"/>
            </p:cNvSpPr>
            <p:nvPr/>
          </p:nvSpPr>
          <p:spPr bwMode="auto">
            <a:xfrm>
              <a:off x="1561257" y="2965168"/>
              <a:ext cx="0" cy="3683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endParaRPr lang="zh-CN" altLang="en-US"/>
            </a:p>
          </p:txBody>
        </p:sp>
        <p:sp>
          <p:nvSpPr>
            <p:cNvPr id="10" name="Line 8"/>
            <p:cNvSpPr>
              <a:spLocks noChangeShapeType="1"/>
            </p:cNvSpPr>
            <p:nvPr/>
          </p:nvSpPr>
          <p:spPr bwMode="auto">
            <a:xfrm>
              <a:off x="2635994" y="2970220"/>
              <a:ext cx="0" cy="3683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endParaRPr lang="zh-CN" altLang="en-US"/>
            </a:p>
          </p:txBody>
        </p:sp>
        <p:sp>
          <p:nvSpPr>
            <p:cNvPr id="11" name="Text Box 9"/>
            <p:cNvSpPr txBox="1">
              <a:spLocks noChangeArrowheads="1"/>
            </p:cNvSpPr>
            <p:nvPr/>
          </p:nvSpPr>
          <p:spPr bwMode="auto">
            <a:xfrm>
              <a:off x="1259632" y="2937314"/>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a:solidFill>
                    <a:srgbClr val="FF9900"/>
                  </a:solidFill>
                  <a:latin typeface="Times New Roman" panose="02020603050405020304" pitchFamily="18" charset="0"/>
                </a:rPr>
                <a:t>S</a:t>
              </a:r>
            </a:p>
          </p:txBody>
        </p:sp>
        <p:sp>
          <p:nvSpPr>
            <p:cNvPr id="12" name="Text Box 10"/>
            <p:cNvSpPr txBox="1">
              <a:spLocks noChangeArrowheads="1"/>
            </p:cNvSpPr>
            <p:nvPr/>
          </p:nvSpPr>
          <p:spPr bwMode="auto">
            <a:xfrm>
              <a:off x="1693020" y="2952179"/>
              <a:ext cx="871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zh-CN" altLang="en-US" sz="1800" dirty="0">
                  <a:solidFill>
                    <a:srgbClr val="CC0000"/>
                  </a:solidFill>
                  <a:ea typeface="黑体" panose="02010609060101010101" pitchFamily="49" charset="-122"/>
                </a:rPr>
                <a:t>阶码</a:t>
              </a:r>
              <a:r>
                <a:rPr lang="en-US" altLang="zh-CN" sz="1800" dirty="0">
                  <a:solidFill>
                    <a:srgbClr val="CC0000"/>
                  </a:solidFill>
                  <a:ea typeface="黑体" panose="02010609060101010101" pitchFamily="49" charset="-122"/>
                </a:rPr>
                <a:t>E</a:t>
              </a:r>
            </a:p>
          </p:txBody>
        </p:sp>
        <p:sp>
          <p:nvSpPr>
            <p:cNvPr id="13" name="Text Box 11"/>
            <p:cNvSpPr txBox="1">
              <a:spLocks noChangeArrowheads="1"/>
            </p:cNvSpPr>
            <p:nvPr/>
          </p:nvSpPr>
          <p:spPr bwMode="auto">
            <a:xfrm>
              <a:off x="3996482" y="2928367"/>
              <a:ext cx="17276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zh-CN" altLang="en-US" sz="1800" dirty="0">
                  <a:solidFill>
                    <a:schemeClr val="accent2"/>
                  </a:solidFill>
                  <a:ea typeface="黑体" panose="02010609060101010101" pitchFamily="49" charset="-122"/>
                </a:rPr>
                <a:t>尾数</a:t>
              </a:r>
              <a:r>
                <a:rPr lang="en-US" altLang="zh-CN" sz="1800" dirty="0" smtClean="0">
                  <a:solidFill>
                    <a:schemeClr val="accent2"/>
                  </a:solidFill>
                  <a:ea typeface="黑体" panose="02010609060101010101" pitchFamily="49" charset="-122"/>
                </a:rPr>
                <a:t>M</a:t>
              </a:r>
              <a:r>
                <a:rPr lang="zh-CN" altLang="en-US" sz="1800" dirty="0" smtClean="0">
                  <a:solidFill>
                    <a:schemeClr val="accent2"/>
                  </a:solidFill>
                  <a:ea typeface="黑体" panose="02010609060101010101" pitchFamily="49" charset="-122"/>
                </a:rPr>
                <a:t>（</a:t>
              </a:r>
              <a:r>
                <a:rPr lang="en-US" altLang="zh-CN" sz="1800" dirty="0" smtClean="0">
                  <a:solidFill>
                    <a:schemeClr val="accent2"/>
                  </a:solidFill>
                  <a:ea typeface="黑体" panose="02010609060101010101" pitchFamily="49" charset="-122"/>
                </a:rPr>
                <a:t>23</a:t>
              </a:r>
              <a:r>
                <a:rPr lang="zh-CN" altLang="en-US" sz="1800" dirty="0" smtClean="0">
                  <a:solidFill>
                    <a:schemeClr val="accent2"/>
                  </a:solidFill>
                  <a:ea typeface="黑体" panose="02010609060101010101" pitchFamily="49" charset="-122"/>
                </a:rPr>
                <a:t>位）</a:t>
              </a:r>
              <a:endParaRPr lang="en-US" altLang="zh-CN" sz="1800" dirty="0">
                <a:solidFill>
                  <a:schemeClr val="accent2"/>
                </a:solidFill>
                <a:ea typeface="黑体" panose="02010609060101010101" pitchFamily="49" charset="-122"/>
              </a:endParaRPr>
            </a:p>
          </p:txBody>
        </p:sp>
        <p:sp>
          <p:nvSpPr>
            <p:cNvPr id="14" name="Text Box 9"/>
            <p:cNvSpPr txBox="1">
              <a:spLocks noChangeArrowheads="1"/>
            </p:cNvSpPr>
            <p:nvPr/>
          </p:nvSpPr>
          <p:spPr bwMode="auto">
            <a:xfrm>
              <a:off x="1266983" y="266016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anose="02020603050405020304" pitchFamily="18" charset="0"/>
                </a:rPr>
                <a:t>0</a:t>
              </a:r>
              <a:endParaRPr lang="en-US" altLang="zh-CN" sz="1800" dirty="0">
                <a:latin typeface="Times New Roman" panose="02020603050405020304" pitchFamily="18" charset="0"/>
              </a:endParaRPr>
            </a:p>
          </p:txBody>
        </p:sp>
        <p:sp>
          <p:nvSpPr>
            <p:cNvPr id="15" name="Text Box 9"/>
            <p:cNvSpPr txBox="1">
              <a:spLocks noChangeArrowheads="1"/>
            </p:cNvSpPr>
            <p:nvPr/>
          </p:nvSpPr>
          <p:spPr bwMode="auto">
            <a:xfrm>
              <a:off x="1470787" y="266016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anose="02020603050405020304" pitchFamily="18" charset="0"/>
                </a:rPr>
                <a:t>1</a:t>
              </a:r>
              <a:endParaRPr lang="en-US" altLang="zh-CN" sz="1800" dirty="0">
                <a:latin typeface="Times New Roman" panose="02020603050405020304" pitchFamily="18" charset="0"/>
              </a:endParaRPr>
            </a:p>
          </p:txBody>
        </p:sp>
        <p:sp>
          <p:nvSpPr>
            <p:cNvPr id="16" name="Text Box 9"/>
            <p:cNvSpPr txBox="1">
              <a:spLocks noChangeArrowheads="1"/>
            </p:cNvSpPr>
            <p:nvPr/>
          </p:nvSpPr>
          <p:spPr bwMode="auto">
            <a:xfrm>
              <a:off x="2332005" y="266016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anose="02020603050405020304" pitchFamily="18" charset="0"/>
                </a:rPr>
                <a:t>8</a:t>
              </a:r>
              <a:endParaRPr lang="en-US" altLang="zh-CN" sz="1800" dirty="0">
                <a:latin typeface="Times New Roman" panose="02020603050405020304" pitchFamily="18" charset="0"/>
              </a:endParaRPr>
            </a:p>
          </p:txBody>
        </p:sp>
        <p:sp>
          <p:nvSpPr>
            <p:cNvPr id="17" name="Text Box 9"/>
            <p:cNvSpPr txBox="1">
              <a:spLocks noChangeArrowheads="1"/>
            </p:cNvSpPr>
            <p:nvPr/>
          </p:nvSpPr>
          <p:spPr bwMode="auto">
            <a:xfrm>
              <a:off x="5724128" y="2657548"/>
              <a:ext cx="5365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anose="02020603050405020304" pitchFamily="18" charset="0"/>
                </a:rPr>
                <a:t>31</a:t>
              </a:r>
              <a:endParaRPr lang="en-US" altLang="zh-CN" sz="1800" dirty="0">
                <a:latin typeface="Times New Roman" panose="02020603050405020304" pitchFamily="18" charset="0"/>
              </a:endParaRPr>
            </a:p>
          </p:txBody>
        </p:sp>
        <p:sp>
          <p:nvSpPr>
            <p:cNvPr id="18" name="Text Box 9"/>
            <p:cNvSpPr txBox="1">
              <a:spLocks noChangeArrowheads="1"/>
            </p:cNvSpPr>
            <p:nvPr/>
          </p:nvSpPr>
          <p:spPr bwMode="auto">
            <a:xfrm>
              <a:off x="2552045" y="266016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anose="02020603050405020304" pitchFamily="18" charset="0"/>
                </a:rPr>
                <a:t>9</a:t>
              </a:r>
              <a:endParaRPr lang="en-US" altLang="zh-CN" sz="1800" dirty="0">
                <a:latin typeface="Times New Roman" panose="02020603050405020304" pitchFamily="18" charset="0"/>
              </a:endParaRPr>
            </a:p>
          </p:txBody>
        </p:sp>
      </p:grpSp>
      <p:sp>
        <p:nvSpPr>
          <p:cNvPr id="23" name="Text Box 12"/>
          <p:cNvSpPr txBox="1">
            <a:spLocks noChangeArrowheads="1"/>
          </p:cNvSpPr>
          <p:nvPr/>
        </p:nvSpPr>
        <p:spPr bwMode="auto">
          <a:xfrm>
            <a:off x="800100" y="2230774"/>
            <a:ext cx="5753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2000" dirty="0">
                <a:solidFill>
                  <a:srgbClr val="3333FF"/>
                </a:solidFill>
                <a:ea typeface="黑体" panose="02010609060101010101" pitchFamily="49" charset="-122"/>
              </a:rPr>
              <a:t>最大正数：</a:t>
            </a:r>
            <a:r>
              <a:rPr lang="en-US" altLang="zh-CN" sz="2000" dirty="0">
                <a:solidFill>
                  <a:srgbClr val="CC0000"/>
                </a:solidFill>
                <a:ea typeface="黑体" panose="02010609060101010101" pitchFamily="49" charset="-122"/>
              </a:rPr>
              <a:t>1</a:t>
            </a:r>
            <a:r>
              <a:rPr lang="en-US" altLang="zh-CN" sz="2000" dirty="0">
                <a:solidFill>
                  <a:srgbClr val="3333FF"/>
                </a:solidFill>
                <a:ea typeface="黑体" panose="02010609060101010101" pitchFamily="49" charset="-122"/>
              </a:rPr>
              <a:t>. 11…1 x 2</a:t>
            </a:r>
            <a:r>
              <a:rPr lang="en-US" altLang="zh-CN" sz="2000" baseline="30000" dirty="0">
                <a:solidFill>
                  <a:srgbClr val="3333FF"/>
                </a:solidFill>
                <a:ea typeface="黑体" panose="02010609060101010101" pitchFamily="49" charset="-122"/>
              </a:rPr>
              <a:t>11…10 </a:t>
            </a:r>
            <a:r>
              <a:rPr lang="en-US" altLang="zh-CN" sz="2000" dirty="0">
                <a:solidFill>
                  <a:srgbClr val="3333FF"/>
                </a:solidFill>
                <a:ea typeface="黑体" panose="02010609060101010101" pitchFamily="49" charset="-122"/>
              </a:rPr>
              <a:t> =(2-2</a:t>
            </a:r>
            <a:r>
              <a:rPr lang="en-US" altLang="zh-CN" sz="2000" baseline="30000" dirty="0">
                <a:solidFill>
                  <a:srgbClr val="3333FF"/>
                </a:solidFill>
                <a:ea typeface="黑体" panose="02010609060101010101" pitchFamily="49" charset="-122"/>
              </a:rPr>
              <a:t>-23</a:t>
            </a:r>
            <a:r>
              <a:rPr lang="en-US" altLang="zh-CN" sz="2000" dirty="0">
                <a:solidFill>
                  <a:srgbClr val="3333FF"/>
                </a:solidFill>
                <a:ea typeface="黑体" panose="02010609060101010101" pitchFamily="49" charset="-122"/>
              </a:rPr>
              <a:t>) x 2</a:t>
            </a:r>
            <a:r>
              <a:rPr lang="en-US" altLang="zh-CN" sz="2000" baseline="30000" dirty="0">
                <a:solidFill>
                  <a:srgbClr val="3333FF"/>
                </a:solidFill>
                <a:ea typeface="黑体" panose="02010609060101010101" pitchFamily="49" charset="-122"/>
              </a:rPr>
              <a:t>127</a:t>
            </a:r>
            <a:r>
              <a:rPr lang="en-US" altLang="zh-CN" sz="2000" dirty="0">
                <a:solidFill>
                  <a:srgbClr val="3333FF"/>
                </a:solidFill>
                <a:latin typeface="Times New Roman" panose="02020603050405020304" pitchFamily="18" charset="0"/>
              </a:rPr>
              <a:t> </a:t>
            </a:r>
            <a:endParaRPr lang="zh-CN" altLang="en-US" sz="2000" dirty="0">
              <a:solidFill>
                <a:srgbClr val="3333FF"/>
              </a:solidFill>
              <a:latin typeface="Times New Roman" panose="02020603050405020304" pitchFamily="18" charset="0"/>
            </a:endParaRPr>
          </a:p>
        </p:txBody>
      </p:sp>
      <p:sp>
        <p:nvSpPr>
          <p:cNvPr id="24" name="Text Box 13"/>
          <p:cNvSpPr txBox="1">
            <a:spLocks noChangeArrowheads="1"/>
          </p:cNvSpPr>
          <p:nvPr/>
        </p:nvSpPr>
        <p:spPr bwMode="auto">
          <a:xfrm>
            <a:off x="795069" y="2698584"/>
            <a:ext cx="5773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2000" dirty="0">
                <a:solidFill>
                  <a:srgbClr val="3333FF"/>
                </a:solidFill>
                <a:ea typeface="黑体" panose="02010609060101010101" pitchFamily="49" charset="-122"/>
              </a:rPr>
              <a:t>最小正数：</a:t>
            </a:r>
            <a:r>
              <a:rPr lang="en-US" altLang="zh-CN" sz="2000" dirty="0">
                <a:solidFill>
                  <a:srgbClr val="CC0000"/>
                </a:solidFill>
                <a:ea typeface="黑体" panose="02010609060101010101" pitchFamily="49" charset="-122"/>
              </a:rPr>
              <a:t> 1</a:t>
            </a:r>
            <a:r>
              <a:rPr lang="en-US" altLang="zh-CN" sz="2000" dirty="0">
                <a:solidFill>
                  <a:srgbClr val="3333FF"/>
                </a:solidFill>
                <a:ea typeface="黑体" panose="02010609060101010101" pitchFamily="49" charset="-122"/>
              </a:rPr>
              <a:t>.</a:t>
            </a:r>
            <a:r>
              <a:rPr lang="en-US" altLang="zh-CN" sz="2000" dirty="0">
                <a:solidFill>
                  <a:srgbClr val="CC0000"/>
                </a:solidFill>
                <a:ea typeface="黑体" panose="02010609060101010101" pitchFamily="49" charset="-122"/>
              </a:rPr>
              <a:t> </a:t>
            </a:r>
            <a:r>
              <a:rPr lang="en-US" altLang="zh-CN" sz="2000" dirty="0">
                <a:solidFill>
                  <a:srgbClr val="3333FF"/>
                </a:solidFill>
                <a:ea typeface="黑体" panose="02010609060101010101" pitchFamily="49" charset="-122"/>
              </a:rPr>
              <a:t>00…0 x 2</a:t>
            </a:r>
            <a:r>
              <a:rPr lang="en-US" altLang="zh-CN" sz="2000" baseline="30000" dirty="0">
                <a:solidFill>
                  <a:srgbClr val="3333FF"/>
                </a:solidFill>
                <a:ea typeface="黑体" panose="02010609060101010101" pitchFamily="49" charset="-122"/>
              </a:rPr>
              <a:t>00…01 </a:t>
            </a:r>
            <a:r>
              <a:rPr lang="en-US" altLang="zh-CN" sz="2000" dirty="0">
                <a:solidFill>
                  <a:srgbClr val="3333FF"/>
                </a:solidFill>
                <a:ea typeface="黑体" panose="02010609060101010101" pitchFamily="49" charset="-122"/>
              </a:rPr>
              <a:t> =1 x 2</a:t>
            </a:r>
            <a:r>
              <a:rPr lang="en-US" altLang="zh-CN" sz="2000" baseline="30000" dirty="0">
                <a:solidFill>
                  <a:srgbClr val="3333FF"/>
                </a:solidFill>
                <a:ea typeface="黑体" panose="02010609060101010101" pitchFamily="49" charset="-122"/>
              </a:rPr>
              <a:t>-126</a:t>
            </a:r>
            <a:r>
              <a:rPr lang="en-US" altLang="zh-CN" sz="2000" dirty="0">
                <a:latin typeface="Times New Roman" panose="02020603050405020304" pitchFamily="18" charset="0"/>
              </a:rPr>
              <a:t> </a:t>
            </a:r>
            <a:endParaRPr lang="zh-CN" altLang="en-US" sz="2000" dirty="0">
              <a:latin typeface="Times New Roman" panose="02020603050405020304" pitchFamily="18" charset="0"/>
            </a:endParaRPr>
          </a:p>
        </p:txBody>
      </p:sp>
      <p:sp>
        <p:nvSpPr>
          <p:cNvPr id="25" name="Text Box 14"/>
          <p:cNvSpPr txBox="1">
            <a:spLocks noChangeArrowheads="1"/>
          </p:cNvSpPr>
          <p:nvPr/>
        </p:nvSpPr>
        <p:spPr bwMode="auto">
          <a:xfrm>
            <a:off x="798830" y="3151510"/>
            <a:ext cx="7561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2000" dirty="0">
                <a:solidFill>
                  <a:srgbClr val="FF0066"/>
                </a:solidFill>
                <a:latin typeface="Times New Roman" panose="02020603050405020304" pitchFamily="18" charset="0"/>
                <a:ea typeface="黑体" panose="02010609060101010101" pitchFamily="49" charset="-122"/>
              </a:rPr>
              <a:t>因为原码是对称的，所以其表示范围关于原点对称。</a:t>
            </a:r>
          </a:p>
        </p:txBody>
      </p:sp>
      <p:sp>
        <p:nvSpPr>
          <p:cNvPr id="26" name="Text Box 15"/>
          <p:cNvSpPr txBox="1">
            <a:spLocks noChangeArrowheads="1"/>
          </p:cNvSpPr>
          <p:nvPr/>
        </p:nvSpPr>
        <p:spPr bwMode="auto">
          <a:xfrm>
            <a:off x="522359" y="5355518"/>
            <a:ext cx="8374062"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ts val="600"/>
              </a:spcBef>
              <a:buFontTx/>
              <a:buNone/>
            </a:pPr>
            <a:r>
              <a:rPr lang="zh-CN" altLang="en-US" sz="2000" dirty="0">
                <a:solidFill>
                  <a:srgbClr val="CC0000"/>
                </a:solidFill>
                <a:latin typeface="黑体" panose="02010609060101010101" pitchFamily="49" charset="-122"/>
                <a:ea typeface="黑体" panose="02010609060101010101" pitchFamily="49" charset="-122"/>
              </a:rPr>
              <a:t>机器</a:t>
            </a:r>
            <a:r>
              <a:rPr lang="en-US" altLang="zh-CN" sz="2000" dirty="0">
                <a:solidFill>
                  <a:srgbClr val="CC0000"/>
                </a:solidFill>
                <a:latin typeface="黑体" panose="02010609060101010101" pitchFamily="49" charset="-122"/>
                <a:ea typeface="黑体" panose="02010609060101010101" pitchFamily="49" charset="-122"/>
              </a:rPr>
              <a:t>0</a:t>
            </a:r>
            <a:r>
              <a:rPr lang="zh-CN" altLang="en-US" sz="2000" dirty="0">
                <a:solidFill>
                  <a:srgbClr val="CC0000"/>
                </a:solidFill>
                <a:latin typeface="黑体" panose="02010609060101010101" pitchFamily="49" charset="-122"/>
                <a:ea typeface="黑体" panose="02010609060101010101" pitchFamily="49" charset="-122"/>
              </a:rPr>
              <a:t>：尾数为</a:t>
            </a:r>
            <a:r>
              <a:rPr lang="en-US" altLang="zh-CN" sz="2000" dirty="0">
                <a:solidFill>
                  <a:srgbClr val="CC0000"/>
                </a:solidFill>
                <a:latin typeface="黑体" panose="02010609060101010101" pitchFamily="49" charset="-122"/>
                <a:ea typeface="黑体" panose="02010609060101010101" pitchFamily="49" charset="-122"/>
              </a:rPr>
              <a:t>0 </a:t>
            </a:r>
            <a:r>
              <a:rPr lang="zh-CN" altLang="en-US" sz="2000" dirty="0">
                <a:solidFill>
                  <a:srgbClr val="CC0000"/>
                </a:solidFill>
                <a:latin typeface="黑体" panose="02010609060101010101" pitchFamily="49" charset="-122"/>
                <a:ea typeface="黑体" panose="02010609060101010101" pitchFamily="49" charset="-122"/>
              </a:rPr>
              <a:t>或 落在下溢区中的数</a:t>
            </a:r>
          </a:p>
          <a:p>
            <a:pPr>
              <a:lnSpc>
                <a:spcPct val="100000"/>
              </a:lnSpc>
              <a:spcBef>
                <a:spcPts val="600"/>
              </a:spcBef>
              <a:buFontTx/>
              <a:buNone/>
            </a:pPr>
            <a:r>
              <a:rPr lang="zh-CN" altLang="en-US" sz="2000" dirty="0">
                <a:solidFill>
                  <a:srgbClr val="CC0000"/>
                </a:solidFill>
                <a:latin typeface="黑体" panose="02010609060101010101" pitchFamily="49" charset="-122"/>
                <a:ea typeface="黑体" panose="02010609060101010101" pitchFamily="49" charset="-122"/>
              </a:rPr>
              <a:t>浮点数范围比定点数大，但数的个数没变多，故数之间更稀疏，且不均匀</a:t>
            </a:r>
          </a:p>
        </p:txBody>
      </p:sp>
      <p:grpSp>
        <p:nvGrpSpPr>
          <p:cNvPr id="27" name="Group 17"/>
          <p:cNvGrpSpPr>
            <a:grpSpLocks noChangeAspect="1"/>
          </p:cNvGrpSpPr>
          <p:nvPr/>
        </p:nvGrpSpPr>
        <p:grpSpPr bwMode="auto">
          <a:xfrm>
            <a:off x="176213" y="3582045"/>
            <a:ext cx="8967787" cy="1757363"/>
            <a:chOff x="111" y="2538"/>
            <a:chExt cx="5482" cy="1161"/>
          </a:xfrm>
        </p:grpSpPr>
        <p:sp>
          <p:nvSpPr>
            <p:cNvPr id="29" name="AutoShape 16"/>
            <p:cNvSpPr>
              <a:spLocks noChangeAspect="1" noChangeArrowheads="1" noTextEdit="1"/>
            </p:cNvSpPr>
            <p:nvPr/>
          </p:nvSpPr>
          <p:spPr bwMode="auto">
            <a:xfrm>
              <a:off x="112" y="2538"/>
              <a:ext cx="5474" cy="1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 name="Rectangle 18"/>
            <p:cNvSpPr>
              <a:spLocks noChangeArrowheads="1"/>
            </p:cNvSpPr>
            <p:nvPr/>
          </p:nvSpPr>
          <p:spPr bwMode="auto">
            <a:xfrm>
              <a:off x="111" y="2542"/>
              <a:ext cx="37"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900" b="0">
                  <a:solidFill>
                    <a:srgbClr val="000000"/>
                  </a:solidFill>
                  <a:latin typeface="Times New Roman" panose="02020603050405020304" pitchFamily="18" charset="0"/>
                </a:rPr>
                <a:t> </a:t>
              </a:r>
              <a:endParaRPr lang="zh-CN" altLang="en-US" sz="1600">
                <a:latin typeface="Times New Roman" panose="02020603050405020304" pitchFamily="18" charset="0"/>
              </a:endParaRPr>
            </a:p>
          </p:txBody>
        </p:sp>
        <p:sp>
          <p:nvSpPr>
            <p:cNvPr id="31" name="Rectangle 19"/>
            <p:cNvSpPr>
              <a:spLocks noChangeArrowheads="1"/>
            </p:cNvSpPr>
            <p:nvPr/>
          </p:nvSpPr>
          <p:spPr bwMode="auto">
            <a:xfrm>
              <a:off x="2743" y="3054"/>
              <a:ext cx="39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700" b="0">
                  <a:solidFill>
                    <a:srgbClr val="000000"/>
                  </a:solidFill>
                  <a:latin typeface="黑体" panose="02010609060101010101" pitchFamily="49" charset="-122"/>
                  <a:ea typeface="黑体" panose="02010609060101010101" pitchFamily="49" charset="-122"/>
                </a:rPr>
                <a:t>正下溢</a:t>
              </a:r>
              <a:endParaRPr lang="zh-CN" altLang="en-US" sz="1600">
                <a:latin typeface="黑体" panose="02010609060101010101" pitchFamily="49" charset="-122"/>
                <a:ea typeface="黑体" panose="02010609060101010101" pitchFamily="49" charset="-122"/>
              </a:endParaRPr>
            </a:p>
          </p:txBody>
        </p:sp>
        <p:sp>
          <p:nvSpPr>
            <p:cNvPr id="32" name="Rectangle 20"/>
            <p:cNvSpPr>
              <a:spLocks noChangeArrowheads="1"/>
            </p:cNvSpPr>
            <p:nvPr/>
          </p:nvSpPr>
          <p:spPr bwMode="auto">
            <a:xfrm>
              <a:off x="3111" y="3050"/>
              <a:ext cx="3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700" b="0">
                  <a:solidFill>
                    <a:srgbClr val="000000"/>
                  </a:solidFill>
                  <a:latin typeface="Times New Roman" panose="02020603050405020304" pitchFamily="18" charset="0"/>
                </a:rPr>
                <a:t> </a:t>
              </a:r>
              <a:endParaRPr lang="zh-CN" altLang="en-US" sz="1600">
                <a:latin typeface="Times New Roman" panose="02020603050405020304" pitchFamily="18" charset="0"/>
              </a:endParaRPr>
            </a:p>
          </p:txBody>
        </p:sp>
        <p:sp>
          <p:nvSpPr>
            <p:cNvPr id="36" name="Rectangle 21"/>
            <p:cNvSpPr>
              <a:spLocks noChangeArrowheads="1"/>
            </p:cNvSpPr>
            <p:nvPr/>
          </p:nvSpPr>
          <p:spPr bwMode="auto">
            <a:xfrm>
              <a:off x="2236" y="3044"/>
              <a:ext cx="396"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700" b="0">
                  <a:solidFill>
                    <a:srgbClr val="000000"/>
                  </a:solidFill>
                  <a:latin typeface="黑体" panose="02010609060101010101" pitchFamily="49" charset="-122"/>
                  <a:ea typeface="黑体" panose="02010609060101010101" pitchFamily="49" charset="-122"/>
                </a:rPr>
                <a:t>负下溢</a:t>
              </a:r>
              <a:endParaRPr lang="zh-CN" altLang="en-US" sz="1600">
                <a:latin typeface="黑体" panose="02010609060101010101" pitchFamily="49" charset="-122"/>
                <a:ea typeface="黑体" panose="02010609060101010101" pitchFamily="49" charset="-122"/>
              </a:endParaRPr>
            </a:p>
          </p:txBody>
        </p:sp>
        <p:sp>
          <p:nvSpPr>
            <p:cNvPr id="37" name="Rectangle 22"/>
            <p:cNvSpPr>
              <a:spLocks noChangeArrowheads="1"/>
            </p:cNvSpPr>
            <p:nvPr/>
          </p:nvSpPr>
          <p:spPr bwMode="auto">
            <a:xfrm>
              <a:off x="2604" y="3040"/>
              <a:ext cx="3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700" b="0">
                  <a:solidFill>
                    <a:srgbClr val="000000"/>
                  </a:solidFill>
                  <a:latin typeface="Times New Roman" panose="02020603050405020304" pitchFamily="18" charset="0"/>
                </a:rPr>
                <a:t> </a:t>
              </a:r>
              <a:endParaRPr lang="zh-CN" altLang="en-US" sz="1600">
                <a:latin typeface="Times New Roman" panose="02020603050405020304" pitchFamily="18" charset="0"/>
              </a:endParaRPr>
            </a:p>
          </p:txBody>
        </p:sp>
        <p:sp>
          <p:nvSpPr>
            <p:cNvPr id="38" name="Rectangle 23"/>
            <p:cNvSpPr>
              <a:spLocks noChangeArrowheads="1"/>
            </p:cNvSpPr>
            <p:nvPr/>
          </p:nvSpPr>
          <p:spPr bwMode="auto">
            <a:xfrm>
              <a:off x="338" y="3324"/>
              <a:ext cx="1041"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600">
                <a:latin typeface="Times New Roman" panose="02020603050405020304" pitchFamily="18" charset="0"/>
              </a:endParaRPr>
            </a:p>
          </p:txBody>
        </p:sp>
        <p:sp>
          <p:nvSpPr>
            <p:cNvPr id="39" name="Rectangle 24"/>
            <p:cNvSpPr>
              <a:spLocks noChangeArrowheads="1"/>
            </p:cNvSpPr>
            <p:nvPr/>
          </p:nvSpPr>
          <p:spPr bwMode="auto">
            <a:xfrm>
              <a:off x="436" y="3383"/>
              <a:ext cx="5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900" b="0">
                  <a:solidFill>
                    <a:srgbClr val="000000"/>
                  </a:solidFill>
                  <a:latin typeface="Times New Roman" panose="02020603050405020304" pitchFamily="18" charset="0"/>
                </a:rPr>
                <a:t>-</a:t>
              </a:r>
              <a:endParaRPr lang="en-US" altLang="zh-CN" sz="1600">
                <a:latin typeface="Times New Roman" panose="02020603050405020304" pitchFamily="18" charset="0"/>
              </a:endParaRPr>
            </a:p>
          </p:txBody>
        </p:sp>
        <p:sp>
          <p:nvSpPr>
            <p:cNvPr id="40" name="Rectangle 25"/>
            <p:cNvSpPr>
              <a:spLocks noChangeArrowheads="1"/>
            </p:cNvSpPr>
            <p:nvPr/>
          </p:nvSpPr>
          <p:spPr bwMode="auto">
            <a:xfrm>
              <a:off x="484" y="3383"/>
              <a:ext cx="16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900" b="0">
                  <a:solidFill>
                    <a:srgbClr val="000000"/>
                  </a:solidFill>
                  <a:latin typeface="Times New Roman" panose="02020603050405020304" pitchFamily="18" charset="0"/>
                </a:rPr>
                <a:t> </a:t>
              </a:r>
              <a:r>
                <a:rPr lang="en-US" altLang="zh-CN" sz="1900" b="0">
                  <a:solidFill>
                    <a:srgbClr val="000000"/>
                  </a:solidFill>
                  <a:latin typeface="Times New Roman" panose="02020603050405020304" pitchFamily="18" charset="0"/>
                </a:rPr>
                <a:t>(2</a:t>
              </a:r>
              <a:endParaRPr lang="en-US" altLang="zh-CN" sz="1600">
                <a:latin typeface="Times New Roman" panose="02020603050405020304" pitchFamily="18" charset="0"/>
              </a:endParaRPr>
            </a:p>
          </p:txBody>
        </p:sp>
        <p:sp>
          <p:nvSpPr>
            <p:cNvPr id="41" name="Rectangle 26"/>
            <p:cNvSpPr>
              <a:spLocks noChangeArrowheads="1"/>
            </p:cNvSpPr>
            <p:nvPr/>
          </p:nvSpPr>
          <p:spPr bwMode="auto">
            <a:xfrm>
              <a:off x="639" y="3383"/>
              <a:ext cx="4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900" b="0">
                  <a:solidFill>
                    <a:srgbClr val="000000"/>
                  </a:solidFill>
                  <a:latin typeface="Times New Roman" panose="02020603050405020304" pitchFamily="18" charset="0"/>
                </a:rPr>
                <a:t>-</a:t>
              </a:r>
              <a:endParaRPr lang="en-US" altLang="zh-CN" sz="1600">
                <a:latin typeface="Times New Roman" panose="02020603050405020304" pitchFamily="18" charset="0"/>
              </a:endParaRPr>
            </a:p>
          </p:txBody>
        </p:sp>
        <p:sp>
          <p:nvSpPr>
            <p:cNvPr id="42" name="Rectangle 27"/>
            <p:cNvSpPr>
              <a:spLocks noChangeArrowheads="1"/>
            </p:cNvSpPr>
            <p:nvPr/>
          </p:nvSpPr>
          <p:spPr bwMode="auto">
            <a:xfrm>
              <a:off x="687" y="3383"/>
              <a:ext cx="7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900" b="0">
                  <a:solidFill>
                    <a:srgbClr val="000000"/>
                  </a:solidFill>
                  <a:latin typeface="Times New Roman" panose="02020603050405020304" pitchFamily="18" charset="0"/>
                </a:rPr>
                <a:t>2</a:t>
              </a:r>
              <a:endParaRPr lang="en-US" altLang="zh-CN" sz="1600">
                <a:latin typeface="Times New Roman" panose="02020603050405020304" pitchFamily="18" charset="0"/>
              </a:endParaRPr>
            </a:p>
          </p:txBody>
        </p:sp>
        <p:sp>
          <p:nvSpPr>
            <p:cNvPr id="43" name="Rectangle 28"/>
            <p:cNvSpPr>
              <a:spLocks noChangeArrowheads="1"/>
            </p:cNvSpPr>
            <p:nvPr/>
          </p:nvSpPr>
          <p:spPr bwMode="auto">
            <a:xfrm>
              <a:off x="758" y="3355"/>
              <a:ext cx="34"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300" b="0">
                  <a:solidFill>
                    <a:srgbClr val="000000"/>
                  </a:solidFill>
                  <a:latin typeface="Times New Roman" panose="02020603050405020304" pitchFamily="18" charset="0"/>
                </a:rPr>
                <a:t>-</a:t>
              </a:r>
              <a:endParaRPr lang="en-US" altLang="zh-CN" sz="1600">
                <a:latin typeface="Times New Roman" panose="02020603050405020304" pitchFamily="18" charset="0"/>
              </a:endParaRPr>
            </a:p>
          </p:txBody>
        </p:sp>
        <p:sp>
          <p:nvSpPr>
            <p:cNvPr id="44" name="Rectangle 29"/>
            <p:cNvSpPr>
              <a:spLocks noChangeArrowheads="1"/>
            </p:cNvSpPr>
            <p:nvPr/>
          </p:nvSpPr>
          <p:spPr bwMode="auto">
            <a:xfrm>
              <a:off x="790" y="3355"/>
              <a:ext cx="51"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300">
                  <a:solidFill>
                    <a:srgbClr val="000000"/>
                  </a:solidFill>
                  <a:latin typeface="Times New Roman" panose="02020603050405020304" pitchFamily="18" charset="0"/>
                </a:rPr>
                <a:t>2</a:t>
              </a:r>
              <a:endParaRPr lang="en-US" altLang="zh-CN" sz="1600">
                <a:latin typeface="Times New Roman" panose="02020603050405020304" pitchFamily="18" charset="0"/>
              </a:endParaRPr>
            </a:p>
          </p:txBody>
        </p:sp>
        <p:sp>
          <p:nvSpPr>
            <p:cNvPr id="45" name="Rectangle 30"/>
            <p:cNvSpPr>
              <a:spLocks noChangeArrowheads="1"/>
            </p:cNvSpPr>
            <p:nvPr/>
          </p:nvSpPr>
          <p:spPr bwMode="auto">
            <a:xfrm>
              <a:off x="838" y="3355"/>
              <a:ext cx="5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300">
                  <a:solidFill>
                    <a:srgbClr val="000000"/>
                  </a:solidFill>
                  <a:latin typeface="Times New Roman" panose="02020603050405020304" pitchFamily="18" charset="0"/>
                </a:rPr>
                <a:t>3</a:t>
              </a:r>
              <a:endParaRPr lang="en-US" altLang="zh-CN" sz="1600">
                <a:latin typeface="Times New Roman" panose="02020603050405020304" pitchFamily="18" charset="0"/>
              </a:endParaRPr>
            </a:p>
          </p:txBody>
        </p:sp>
        <p:sp>
          <p:nvSpPr>
            <p:cNvPr id="46" name="Rectangle 31"/>
            <p:cNvSpPr>
              <a:spLocks noChangeArrowheads="1"/>
            </p:cNvSpPr>
            <p:nvPr/>
          </p:nvSpPr>
          <p:spPr bwMode="auto">
            <a:xfrm>
              <a:off x="886" y="3383"/>
              <a:ext cx="5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900" b="0">
                  <a:solidFill>
                    <a:srgbClr val="000000"/>
                  </a:solidFill>
                  <a:latin typeface="Times New Roman" panose="02020603050405020304" pitchFamily="18" charset="0"/>
                </a:rPr>
                <a:t>)</a:t>
              </a:r>
              <a:endParaRPr lang="en-US" altLang="zh-CN" sz="1600">
                <a:latin typeface="Times New Roman" panose="02020603050405020304" pitchFamily="18" charset="0"/>
              </a:endParaRPr>
            </a:p>
          </p:txBody>
        </p:sp>
        <p:sp>
          <p:nvSpPr>
            <p:cNvPr id="47" name="Rectangle 32"/>
            <p:cNvSpPr>
              <a:spLocks noChangeArrowheads="1"/>
            </p:cNvSpPr>
            <p:nvPr/>
          </p:nvSpPr>
          <p:spPr bwMode="auto">
            <a:xfrm>
              <a:off x="933" y="3383"/>
              <a:ext cx="37"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900" b="0">
                  <a:solidFill>
                    <a:srgbClr val="000000"/>
                  </a:solidFill>
                  <a:latin typeface="Times New Roman" panose="02020603050405020304" pitchFamily="18" charset="0"/>
                </a:rPr>
                <a:t> </a:t>
              </a:r>
              <a:endParaRPr lang="zh-CN" altLang="en-US" sz="1600">
                <a:latin typeface="Times New Roman" panose="02020603050405020304" pitchFamily="18" charset="0"/>
              </a:endParaRPr>
            </a:p>
          </p:txBody>
        </p:sp>
        <p:sp>
          <p:nvSpPr>
            <p:cNvPr id="48" name="Rectangle 33"/>
            <p:cNvSpPr>
              <a:spLocks noChangeArrowheads="1"/>
            </p:cNvSpPr>
            <p:nvPr/>
          </p:nvSpPr>
          <p:spPr bwMode="auto">
            <a:xfrm>
              <a:off x="969" y="3383"/>
              <a:ext cx="109"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400" b="0">
                  <a:solidFill>
                    <a:srgbClr val="000000"/>
                  </a:solidFill>
                  <a:latin typeface="Times New Roman" panose="02020603050405020304" pitchFamily="18" charset="0"/>
                </a:rPr>
                <a:t>×</a:t>
              </a:r>
              <a:endParaRPr lang="en-US" altLang="zh-CN" sz="1400">
                <a:latin typeface="Times New Roman" panose="02020603050405020304" pitchFamily="18" charset="0"/>
              </a:endParaRPr>
            </a:p>
          </p:txBody>
        </p:sp>
        <p:sp>
          <p:nvSpPr>
            <p:cNvPr id="49" name="Rectangle 34"/>
            <p:cNvSpPr>
              <a:spLocks noChangeArrowheads="1"/>
            </p:cNvSpPr>
            <p:nvPr/>
          </p:nvSpPr>
          <p:spPr bwMode="auto">
            <a:xfrm>
              <a:off x="1049" y="3383"/>
              <a:ext cx="7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900">
                  <a:solidFill>
                    <a:srgbClr val="000000"/>
                  </a:solidFill>
                  <a:latin typeface="Times New Roman" panose="02020603050405020304" pitchFamily="18" charset="0"/>
                </a:rPr>
                <a:t>2</a:t>
              </a:r>
              <a:endParaRPr lang="en-US" altLang="zh-CN" sz="1600">
                <a:latin typeface="Times New Roman" panose="02020603050405020304" pitchFamily="18" charset="0"/>
              </a:endParaRPr>
            </a:p>
          </p:txBody>
        </p:sp>
        <p:sp>
          <p:nvSpPr>
            <p:cNvPr id="50" name="Rectangle 35"/>
            <p:cNvSpPr>
              <a:spLocks noChangeArrowheads="1"/>
            </p:cNvSpPr>
            <p:nvPr/>
          </p:nvSpPr>
          <p:spPr bwMode="auto">
            <a:xfrm>
              <a:off x="1121" y="3355"/>
              <a:ext cx="152"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300">
                  <a:solidFill>
                    <a:srgbClr val="000000"/>
                  </a:solidFill>
                  <a:latin typeface="Times New Roman" panose="02020603050405020304" pitchFamily="18" charset="0"/>
                </a:rPr>
                <a:t>127</a:t>
              </a:r>
              <a:endParaRPr lang="en-US" altLang="zh-CN" sz="1600">
                <a:latin typeface="Times New Roman" panose="02020603050405020304" pitchFamily="18" charset="0"/>
              </a:endParaRPr>
            </a:p>
          </p:txBody>
        </p:sp>
        <p:sp>
          <p:nvSpPr>
            <p:cNvPr id="51" name="Rectangle 36"/>
            <p:cNvSpPr>
              <a:spLocks noChangeArrowheads="1"/>
            </p:cNvSpPr>
            <p:nvPr/>
          </p:nvSpPr>
          <p:spPr bwMode="auto">
            <a:xfrm>
              <a:off x="1264" y="3355"/>
              <a:ext cx="25"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300" b="0">
                  <a:solidFill>
                    <a:srgbClr val="000000"/>
                  </a:solidFill>
                  <a:latin typeface="Times New Roman" panose="02020603050405020304" pitchFamily="18" charset="0"/>
                </a:rPr>
                <a:t> </a:t>
              </a:r>
              <a:endParaRPr lang="zh-CN" altLang="en-US" sz="1600">
                <a:latin typeface="Times New Roman" panose="02020603050405020304" pitchFamily="18" charset="0"/>
              </a:endParaRPr>
            </a:p>
          </p:txBody>
        </p:sp>
        <p:sp>
          <p:nvSpPr>
            <p:cNvPr id="52" name="Rectangle 37"/>
            <p:cNvSpPr>
              <a:spLocks noChangeArrowheads="1"/>
            </p:cNvSpPr>
            <p:nvPr/>
          </p:nvSpPr>
          <p:spPr bwMode="auto">
            <a:xfrm>
              <a:off x="5089" y="3346"/>
              <a:ext cx="504" cy="3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600">
                <a:latin typeface="Times New Roman" panose="02020603050405020304" pitchFamily="18" charset="0"/>
              </a:endParaRPr>
            </a:p>
          </p:txBody>
        </p:sp>
        <p:sp>
          <p:nvSpPr>
            <p:cNvPr id="53" name="Rectangle 38"/>
            <p:cNvSpPr>
              <a:spLocks noChangeArrowheads="1"/>
            </p:cNvSpPr>
            <p:nvPr/>
          </p:nvSpPr>
          <p:spPr bwMode="auto">
            <a:xfrm>
              <a:off x="5187" y="3418"/>
              <a:ext cx="264"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700" b="0">
                  <a:solidFill>
                    <a:srgbClr val="000000"/>
                  </a:solidFill>
                  <a:latin typeface="黑体" panose="02010609060101010101" pitchFamily="49" charset="-122"/>
                  <a:ea typeface="黑体" panose="02010609060101010101" pitchFamily="49" charset="-122"/>
                </a:rPr>
                <a:t>数轴</a:t>
              </a:r>
              <a:endParaRPr lang="zh-CN" altLang="en-US" sz="1600">
                <a:latin typeface="黑体" panose="02010609060101010101" pitchFamily="49" charset="-122"/>
                <a:ea typeface="黑体" panose="02010609060101010101" pitchFamily="49" charset="-122"/>
              </a:endParaRPr>
            </a:p>
          </p:txBody>
        </p:sp>
        <p:sp>
          <p:nvSpPr>
            <p:cNvPr id="54" name="Rectangle 39"/>
            <p:cNvSpPr>
              <a:spLocks noChangeArrowheads="1"/>
            </p:cNvSpPr>
            <p:nvPr/>
          </p:nvSpPr>
          <p:spPr bwMode="auto">
            <a:xfrm>
              <a:off x="5432" y="3414"/>
              <a:ext cx="3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700" b="0">
                  <a:solidFill>
                    <a:srgbClr val="000000"/>
                  </a:solidFill>
                  <a:latin typeface="Times New Roman" panose="02020603050405020304" pitchFamily="18" charset="0"/>
                </a:rPr>
                <a:t> </a:t>
              </a:r>
              <a:endParaRPr lang="zh-CN" altLang="en-US" sz="1600">
                <a:latin typeface="Times New Roman" panose="02020603050405020304" pitchFamily="18" charset="0"/>
              </a:endParaRPr>
            </a:p>
          </p:txBody>
        </p:sp>
        <p:sp>
          <p:nvSpPr>
            <p:cNvPr id="55" name="Rectangle 40"/>
            <p:cNvSpPr>
              <a:spLocks noChangeArrowheads="1"/>
            </p:cNvSpPr>
            <p:nvPr/>
          </p:nvSpPr>
          <p:spPr bwMode="auto">
            <a:xfrm>
              <a:off x="2539" y="2540"/>
              <a:ext cx="411" cy="3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600">
                <a:latin typeface="Times New Roman" panose="02020603050405020304" pitchFamily="18" charset="0"/>
              </a:endParaRPr>
            </a:p>
          </p:txBody>
        </p:sp>
        <p:sp>
          <p:nvSpPr>
            <p:cNvPr id="56" name="Rectangle 41"/>
            <p:cNvSpPr>
              <a:spLocks noChangeArrowheads="1"/>
            </p:cNvSpPr>
            <p:nvPr/>
          </p:nvSpPr>
          <p:spPr bwMode="auto">
            <a:xfrm>
              <a:off x="2638" y="2614"/>
              <a:ext cx="132"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700" b="0">
                  <a:solidFill>
                    <a:srgbClr val="000000"/>
                  </a:solidFill>
                  <a:latin typeface="黑体" panose="02010609060101010101" pitchFamily="49" charset="-122"/>
                  <a:ea typeface="黑体" panose="02010609060101010101" pitchFamily="49" charset="-122"/>
                </a:rPr>
                <a:t>零</a:t>
              </a:r>
              <a:endParaRPr lang="zh-CN" altLang="en-US" sz="1600">
                <a:latin typeface="黑体" panose="02010609060101010101" pitchFamily="49" charset="-122"/>
                <a:ea typeface="黑体" panose="02010609060101010101" pitchFamily="49" charset="-122"/>
              </a:endParaRPr>
            </a:p>
          </p:txBody>
        </p:sp>
        <p:sp>
          <p:nvSpPr>
            <p:cNvPr id="57" name="Rectangle 42"/>
            <p:cNvSpPr>
              <a:spLocks noChangeArrowheads="1"/>
            </p:cNvSpPr>
            <p:nvPr/>
          </p:nvSpPr>
          <p:spPr bwMode="auto">
            <a:xfrm>
              <a:off x="2761" y="2609"/>
              <a:ext cx="3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700" b="0">
                  <a:solidFill>
                    <a:srgbClr val="000000"/>
                  </a:solidFill>
                  <a:latin typeface="Times New Roman" panose="02020603050405020304" pitchFamily="18" charset="0"/>
                </a:rPr>
                <a:t> </a:t>
              </a:r>
              <a:endParaRPr lang="zh-CN" altLang="en-US" sz="1600">
                <a:latin typeface="Times New Roman" panose="02020603050405020304" pitchFamily="18" charset="0"/>
              </a:endParaRPr>
            </a:p>
          </p:txBody>
        </p:sp>
        <p:sp>
          <p:nvSpPr>
            <p:cNvPr id="58" name="Rectangle 43"/>
            <p:cNvSpPr>
              <a:spLocks noChangeArrowheads="1"/>
            </p:cNvSpPr>
            <p:nvPr/>
          </p:nvSpPr>
          <p:spPr bwMode="auto">
            <a:xfrm>
              <a:off x="3431" y="2573"/>
              <a:ext cx="989" cy="2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600">
                <a:latin typeface="Times New Roman" panose="02020603050405020304" pitchFamily="18" charset="0"/>
              </a:endParaRPr>
            </a:p>
          </p:txBody>
        </p:sp>
        <p:sp>
          <p:nvSpPr>
            <p:cNvPr id="59" name="Rectangle 44"/>
            <p:cNvSpPr>
              <a:spLocks noChangeArrowheads="1"/>
            </p:cNvSpPr>
            <p:nvPr/>
          </p:nvSpPr>
          <p:spPr bwMode="auto">
            <a:xfrm>
              <a:off x="3529" y="2646"/>
              <a:ext cx="79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700" b="0">
                  <a:solidFill>
                    <a:srgbClr val="000000"/>
                  </a:solidFill>
                  <a:latin typeface="黑体" panose="02010609060101010101" pitchFamily="49" charset="-122"/>
                  <a:ea typeface="黑体" panose="02010609060101010101" pitchFamily="49" charset="-122"/>
                </a:rPr>
                <a:t>可表示的正数</a:t>
              </a:r>
              <a:endParaRPr lang="zh-CN" altLang="en-US" sz="1600">
                <a:latin typeface="黑体" panose="02010609060101010101" pitchFamily="49" charset="-122"/>
                <a:ea typeface="黑体" panose="02010609060101010101" pitchFamily="49" charset="-122"/>
              </a:endParaRPr>
            </a:p>
          </p:txBody>
        </p:sp>
        <p:sp>
          <p:nvSpPr>
            <p:cNvPr id="60" name="Rectangle 45"/>
            <p:cNvSpPr>
              <a:spLocks noChangeArrowheads="1"/>
            </p:cNvSpPr>
            <p:nvPr/>
          </p:nvSpPr>
          <p:spPr bwMode="auto">
            <a:xfrm>
              <a:off x="4264" y="2642"/>
              <a:ext cx="3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700" b="0">
                  <a:solidFill>
                    <a:srgbClr val="000000"/>
                  </a:solidFill>
                  <a:latin typeface="Times New Roman" panose="02020603050405020304" pitchFamily="18" charset="0"/>
                </a:rPr>
                <a:t> </a:t>
              </a:r>
              <a:endParaRPr lang="zh-CN" altLang="en-US" sz="1600">
                <a:latin typeface="Times New Roman" panose="02020603050405020304" pitchFamily="18" charset="0"/>
              </a:endParaRPr>
            </a:p>
          </p:txBody>
        </p:sp>
        <p:sp>
          <p:nvSpPr>
            <p:cNvPr id="61" name="Rectangle 46"/>
            <p:cNvSpPr>
              <a:spLocks noChangeArrowheads="1"/>
            </p:cNvSpPr>
            <p:nvPr/>
          </p:nvSpPr>
          <p:spPr bwMode="auto">
            <a:xfrm>
              <a:off x="1020" y="2606"/>
              <a:ext cx="947" cy="2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600">
                <a:latin typeface="Times New Roman" panose="02020603050405020304" pitchFamily="18" charset="0"/>
              </a:endParaRPr>
            </a:p>
          </p:txBody>
        </p:sp>
        <p:sp>
          <p:nvSpPr>
            <p:cNvPr id="62" name="Rectangle 47"/>
            <p:cNvSpPr>
              <a:spLocks noChangeArrowheads="1"/>
            </p:cNvSpPr>
            <p:nvPr/>
          </p:nvSpPr>
          <p:spPr bwMode="auto">
            <a:xfrm>
              <a:off x="1119" y="2677"/>
              <a:ext cx="79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700" b="0" dirty="0">
                  <a:solidFill>
                    <a:srgbClr val="000000"/>
                  </a:solidFill>
                  <a:latin typeface="黑体" panose="02010609060101010101" pitchFamily="49" charset="-122"/>
                  <a:ea typeface="黑体" panose="02010609060101010101" pitchFamily="49" charset="-122"/>
                </a:rPr>
                <a:t>可表示的负数</a:t>
              </a:r>
              <a:endParaRPr lang="zh-CN" altLang="en-US" sz="1600" dirty="0">
                <a:latin typeface="黑体" panose="02010609060101010101" pitchFamily="49" charset="-122"/>
                <a:ea typeface="黑体" panose="02010609060101010101" pitchFamily="49" charset="-122"/>
              </a:endParaRPr>
            </a:p>
          </p:txBody>
        </p:sp>
        <p:sp>
          <p:nvSpPr>
            <p:cNvPr id="63" name="Rectangle 48"/>
            <p:cNvSpPr>
              <a:spLocks noChangeArrowheads="1"/>
            </p:cNvSpPr>
            <p:nvPr/>
          </p:nvSpPr>
          <p:spPr bwMode="auto">
            <a:xfrm>
              <a:off x="1854" y="2674"/>
              <a:ext cx="3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700" b="0">
                  <a:solidFill>
                    <a:srgbClr val="000000"/>
                  </a:solidFill>
                  <a:latin typeface="Times New Roman" panose="02020603050405020304" pitchFamily="18" charset="0"/>
                </a:rPr>
                <a:t> </a:t>
              </a:r>
              <a:endParaRPr lang="zh-CN" altLang="en-US" sz="1600">
                <a:latin typeface="Times New Roman" panose="02020603050405020304" pitchFamily="18" charset="0"/>
              </a:endParaRPr>
            </a:p>
          </p:txBody>
        </p:sp>
        <p:sp>
          <p:nvSpPr>
            <p:cNvPr id="64" name="Freeform 49"/>
            <p:cNvSpPr>
              <a:spLocks noEditPoints="1"/>
            </p:cNvSpPr>
            <p:nvPr/>
          </p:nvSpPr>
          <p:spPr bwMode="auto">
            <a:xfrm>
              <a:off x="136" y="3235"/>
              <a:ext cx="5168" cy="89"/>
            </a:xfrm>
            <a:custGeom>
              <a:avLst/>
              <a:gdLst>
                <a:gd name="T0" fmla="*/ 0 w 10337"/>
                <a:gd name="T1" fmla="*/ 1 h 177"/>
                <a:gd name="T2" fmla="*/ 0 w 10337"/>
                <a:gd name="T3" fmla="*/ 1 h 177"/>
                <a:gd name="T4" fmla="*/ 0 w 10337"/>
                <a:gd name="T5" fmla="*/ 1 h 177"/>
                <a:gd name="T6" fmla="*/ 0 w 10337"/>
                <a:gd name="T7" fmla="*/ 1 h 177"/>
                <a:gd name="T8" fmla="*/ 0 w 10337"/>
                <a:gd name="T9" fmla="*/ 1 h 177"/>
                <a:gd name="T10" fmla="*/ 0 w 10337"/>
                <a:gd name="T11" fmla="*/ 1 h 177"/>
                <a:gd name="T12" fmla="*/ 0 w 10337"/>
                <a:gd name="T13" fmla="*/ 1 h 177"/>
                <a:gd name="T14" fmla="*/ 0 w 10337"/>
                <a:gd name="T15" fmla="*/ 0 h 177"/>
                <a:gd name="T16" fmla="*/ 0 w 10337"/>
                <a:gd name="T17" fmla="*/ 1 h 177"/>
                <a:gd name="T18" fmla="*/ 0 w 10337"/>
                <a:gd name="T19" fmla="*/ 0 h 177"/>
                <a:gd name="T20" fmla="*/ 0 w 10337"/>
                <a:gd name="T21" fmla="*/ 1 h 177"/>
                <a:gd name="T22" fmla="*/ 0 w 10337"/>
                <a:gd name="T23" fmla="*/ 1 h 177"/>
                <a:gd name="T24" fmla="*/ 0 w 10337"/>
                <a:gd name="T25" fmla="*/ 0 h 1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37"/>
                <a:gd name="T40" fmla="*/ 0 h 177"/>
                <a:gd name="T41" fmla="*/ 10337 w 10337"/>
                <a:gd name="T42" fmla="*/ 177 h 17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37" h="177">
                  <a:moveTo>
                    <a:pt x="136" y="65"/>
                  </a:moveTo>
                  <a:lnTo>
                    <a:pt x="10201" y="65"/>
                  </a:lnTo>
                  <a:lnTo>
                    <a:pt x="10201" y="109"/>
                  </a:lnTo>
                  <a:lnTo>
                    <a:pt x="136" y="109"/>
                  </a:lnTo>
                  <a:lnTo>
                    <a:pt x="136" y="65"/>
                  </a:lnTo>
                  <a:close/>
                  <a:moveTo>
                    <a:pt x="164" y="177"/>
                  </a:moveTo>
                  <a:lnTo>
                    <a:pt x="0" y="88"/>
                  </a:lnTo>
                  <a:lnTo>
                    <a:pt x="164" y="0"/>
                  </a:lnTo>
                  <a:lnTo>
                    <a:pt x="164" y="177"/>
                  </a:lnTo>
                  <a:close/>
                  <a:moveTo>
                    <a:pt x="10174" y="0"/>
                  </a:moveTo>
                  <a:lnTo>
                    <a:pt x="10337" y="88"/>
                  </a:lnTo>
                  <a:lnTo>
                    <a:pt x="10174" y="177"/>
                  </a:lnTo>
                  <a:lnTo>
                    <a:pt x="10174" y="0"/>
                  </a:lnTo>
                  <a:close/>
                </a:path>
              </a:pathLst>
            </a:custGeom>
            <a:solidFill>
              <a:srgbClr val="000000"/>
            </a:solidFill>
            <a:ln w="1588">
              <a:solidFill>
                <a:srgbClr val="000000"/>
              </a:solidFill>
              <a:prstDash val="solid"/>
              <a:round/>
              <a:headEnd/>
              <a:tailEnd/>
            </a:ln>
          </p:spPr>
          <p:txBody>
            <a:bodyPr/>
            <a:lstStyle/>
            <a:p>
              <a:endParaRPr lang="zh-CN" altLang="en-US"/>
            </a:p>
          </p:txBody>
        </p:sp>
        <p:sp>
          <p:nvSpPr>
            <p:cNvPr id="65" name="Line 50"/>
            <p:cNvSpPr>
              <a:spLocks noChangeShapeType="1"/>
            </p:cNvSpPr>
            <p:nvPr/>
          </p:nvSpPr>
          <p:spPr bwMode="auto">
            <a:xfrm>
              <a:off x="2704" y="2860"/>
              <a:ext cx="0" cy="42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Line 51"/>
            <p:cNvSpPr>
              <a:spLocks noChangeShapeType="1"/>
            </p:cNvSpPr>
            <p:nvPr/>
          </p:nvSpPr>
          <p:spPr bwMode="auto">
            <a:xfrm>
              <a:off x="845" y="2959"/>
              <a:ext cx="0" cy="32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 name="Rectangle 52"/>
            <p:cNvSpPr>
              <a:spLocks noChangeArrowheads="1"/>
            </p:cNvSpPr>
            <p:nvPr/>
          </p:nvSpPr>
          <p:spPr bwMode="auto">
            <a:xfrm>
              <a:off x="1859" y="3346"/>
              <a:ext cx="609" cy="2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600">
                <a:latin typeface="Times New Roman" panose="02020603050405020304" pitchFamily="18" charset="0"/>
              </a:endParaRPr>
            </a:p>
          </p:txBody>
        </p:sp>
        <p:sp>
          <p:nvSpPr>
            <p:cNvPr id="68" name="Rectangle 53"/>
            <p:cNvSpPr>
              <a:spLocks noChangeArrowheads="1"/>
            </p:cNvSpPr>
            <p:nvPr/>
          </p:nvSpPr>
          <p:spPr bwMode="auto">
            <a:xfrm>
              <a:off x="1958" y="3405"/>
              <a:ext cx="4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900" b="0">
                  <a:solidFill>
                    <a:srgbClr val="000000"/>
                  </a:solidFill>
                  <a:latin typeface="Times New Roman" panose="02020603050405020304" pitchFamily="18" charset="0"/>
                </a:rPr>
                <a:t>-</a:t>
              </a:r>
              <a:endParaRPr lang="en-US" altLang="zh-CN" sz="1600">
                <a:latin typeface="Times New Roman" panose="02020603050405020304" pitchFamily="18" charset="0"/>
              </a:endParaRPr>
            </a:p>
          </p:txBody>
        </p:sp>
        <p:sp>
          <p:nvSpPr>
            <p:cNvPr id="69" name="Rectangle 54"/>
            <p:cNvSpPr>
              <a:spLocks noChangeArrowheads="1"/>
            </p:cNvSpPr>
            <p:nvPr/>
          </p:nvSpPr>
          <p:spPr bwMode="auto">
            <a:xfrm>
              <a:off x="2006" y="3405"/>
              <a:ext cx="7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900" b="0">
                  <a:solidFill>
                    <a:srgbClr val="000000"/>
                  </a:solidFill>
                  <a:latin typeface="Times New Roman" panose="02020603050405020304" pitchFamily="18" charset="0"/>
                </a:rPr>
                <a:t>2</a:t>
              </a:r>
              <a:endParaRPr lang="en-US" altLang="zh-CN" sz="1600">
                <a:latin typeface="Times New Roman" panose="02020603050405020304" pitchFamily="18" charset="0"/>
              </a:endParaRPr>
            </a:p>
          </p:txBody>
        </p:sp>
        <p:sp>
          <p:nvSpPr>
            <p:cNvPr id="70" name="Rectangle 55"/>
            <p:cNvSpPr>
              <a:spLocks noChangeArrowheads="1"/>
            </p:cNvSpPr>
            <p:nvPr/>
          </p:nvSpPr>
          <p:spPr bwMode="auto">
            <a:xfrm>
              <a:off x="2078" y="3377"/>
              <a:ext cx="34"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300" b="0">
                  <a:solidFill>
                    <a:srgbClr val="000000"/>
                  </a:solidFill>
                  <a:latin typeface="Times New Roman" panose="02020603050405020304" pitchFamily="18" charset="0"/>
                </a:rPr>
                <a:t>-</a:t>
              </a:r>
              <a:endParaRPr lang="en-US" altLang="zh-CN" sz="1600">
                <a:latin typeface="Times New Roman" panose="02020603050405020304" pitchFamily="18" charset="0"/>
              </a:endParaRPr>
            </a:p>
          </p:txBody>
        </p:sp>
        <p:sp>
          <p:nvSpPr>
            <p:cNvPr id="71" name="Rectangle 56"/>
            <p:cNvSpPr>
              <a:spLocks noChangeArrowheads="1"/>
            </p:cNvSpPr>
            <p:nvPr/>
          </p:nvSpPr>
          <p:spPr bwMode="auto">
            <a:xfrm>
              <a:off x="2109" y="3377"/>
              <a:ext cx="15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300">
                  <a:solidFill>
                    <a:srgbClr val="000000"/>
                  </a:solidFill>
                  <a:latin typeface="黑体" panose="02010609060101010101" pitchFamily="49" charset="-122"/>
                  <a:ea typeface="黑体" panose="02010609060101010101" pitchFamily="49" charset="-122"/>
                </a:rPr>
                <a:t>126</a:t>
              </a:r>
              <a:endParaRPr lang="en-US" altLang="zh-CN" sz="1600">
                <a:latin typeface="黑体" panose="02010609060101010101" pitchFamily="49" charset="-122"/>
                <a:ea typeface="黑体" panose="02010609060101010101" pitchFamily="49" charset="-122"/>
              </a:endParaRPr>
            </a:p>
          </p:txBody>
        </p:sp>
        <p:sp>
          <p:nvSpPr>
            <p:cNvPr id="72" name="Rectangle 57"/>
            <p:cNvSpPr>
              <a:spLocks noChangeArrowheads="1"/>
            </p:cNvSpPr>
            <p:nvPr/>
          </p:nvSpPr>
          <p:spPr bwMode="auto">
            <a:xfrm>
              <a:off x="2253" y="3377"/>
              <a:ext cx="25"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300" b="0">
                  <a:solidFill>
                    <a:srgbClr val="000000"/>
                  </a:solidFill>
                  <a:latin typeface="Times New Roman" panose="02020603050405020304" pitchFamily="18" charset="0"/>
                </a:rPr>
                <a:t> </a:t>
              </a:r>
              <a:endParaRPr lang="zh-CN" altLang="en-US" sz="1600">
                <a:latin typeface="Times New Roman" panose="02020603050405020304" pitchFamily="18" charset="0"/>
              </a:endParaRPr>
            </a:p>
          </p:txBody>
        </p:sp>
        <p:sp>
          <p:nvSpPr>
            <p:cNvPr id="73" name="Rectangle 58"/>
            <p:cNvSpPr>
              <a:spLocks noChangeArrowheads="1"/>
            </p:cNvSpPr>
            <p:nvPr/>
          </p:nvSpPr>
          <p:spPr bwMode="auto">
            <a:xfrm>
              <a:off x="2581" y="3357"/>
              <a:ext cx="339" cy="2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600">
                <a:latin typeface="Times New Roman" panose="02020603050405020304" pitchFamily="18" charset="0"/>
              </a:endParaRPr>
            </a:p>
          </p:txBody>
        </p:sp>
        <p:sp>
          <p:nvSpPr>
            <p:cNvPr id="74" name="Rectangle 59"/>
            <p:cNvSpPr>
              <a:spLocks noChangeArrowheads="1"/>
            </p:cNvSpPr>
            <p:nvPr/>
          </p:nvSpPr>
          <p:spPr bwMode="auto">
            <a:xfrm>
              <a:off x="2680" y="3416"/>
              <a:ext cx="7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900" b="0">
                  <a:solidFill>
                    <a:srgbClr val="000000"/>
                  </a:solidFill>
                  <a:latin typeface="Times New Roman" panose="02020603050405020304" pitchFamily="18" charset="0"/>
                </a:rPr>
                <a:t>0</a:t>
              </a:r>
              <a:endParaRPr lang="en-US" altLang="zh-CN" sz="1600">
                <a:latin typeface="Times New Roman" panose="02020603050405020304" pitchFamily="18" charset="0"/>
              </a:endParaRPr>
            </a:p>
          </p:txBody>
        </p:sp>
        <p:sp>
          <p:nvSpPr>
            <p:cNvPr id="75" name="Rectangle 60"/>
            <p:cNvSpPr>
              <a:spLocks noChangeArrowheads="1"/>
            </p:cNvSpPr>
            <p:nvPr/>
          </p:nvSpPr>
          <p:spPr bwMode="auto">
            <a:xfrm>
              <a:off x="2752" y="3416"/>
              <a:ext cx="3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900" b="0">
                  <a:solidFill>
                    <a:srgbClr val="000000"/>
                  </a:solidFill>
                  <a:latin typeface="Times New Roman" panose="02020603050405020304" pitchFamily="18" charset="0"/>
                </a:rPr>
                <a:t> </a:t>
              </a:r>
              <a:endParaRPr lang="zh-CN" altLang="en-US" sz="1600">
                <a:latin typeface="Times New Roman" panose="02020603050405020304" pitchFamily="18" charset="0"/>
              </a:endParaRPr>
            </a:p>
          </p:txBody>
        </p:sp>
        <p:sp>
          <p:nvSpPr>
            <p:cNvPr id="76" name="Rectangle 61"/>
            <p:cNvSpPr>
              <a:spLocks noChangeArrowheads="1"/>
            </p:cNvSpPr>
            <p:nvPr/>
          </p:nvSpPr>
          <p:spPr bwMode="auto">
            <a:xfrm>
              <a:off x="3003" y="3357"/>
              <a:ext cx="497" cy="27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600">
                <a:latin typeface="Times New Roman" panose="02020603050405020304" pitchFamily="18" charset="0"/>
              </a:endParaRPr>
            </a:p>
          </p:txBody>
        </p:sp>
        <p:sp>
          <p:nvSpPr>
            <p:cNvPr id="77" name="Rectangle 62"/>
            <p:cNvSpPr>
              <a:spLocks noChangeArrowheads="1"/>
            </p:cNvSpPr>
            <p:nvPr/>
          </p:nvSpPr>
          <p:spPr bwMode="auto">
            <a:xfrm>
              <a:off x="3102" y="3416"/>
              <a:ext cx="7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900" b="0">
                  <a:solidFill>
                    <a:srgbClr val="000000"/>
                  </a:solidFill>
                  <a:latin typeface="Times New Roman" panose="02020603050405020304" pitchFamily="18" charset="0"/>
                </a:rPr>
                <a:t>2</a:t>
              </a:r>
              <a:endParaRPr lang="en-US" altLang="zh-CN" sz="1600">
                <a:latin typeface="Times New Roman" panose="02020603050405020304" pitchFamily="18" charset="0"/>
              </a:endParaRPr>
            </a:p>
          </p:txBody>
        </p:sp>
        <p:sp>
          <p:nvSpPr>
            <p:cNvPr id="78" name="Rectangle 63"/>
            <p:cNvSpPr>
              <a:spLocks noChangeArrowheads="1"/>
            </p:cNvSpPr>
            <p:nvPr/>
          </p:nvSpPr>
          <p:spPr bwMode="auto">
            <a:xfrm>
              <a:off x="3174" y="3389"/>
              <a:ext cx="34"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300" b="0">
                  <a:solidFill>
                    <a:srgbClr val="000000"/>
                  </a:solidFill>
                  <a:latin typeface="Times New Roman" panose="02020603050405020304" pitchFamily="18" charset="0"/>
                </a:rPr>
                <a:t>-</a:t>
              </a:r>
              <a:endParaRPr lang="en-US" altLang="zh-CN" sz="1600">
                <a:latin typeface="Times New Roman" panose="02020603050405020304" pitchFamily="18" charset="0"/>
              </a:endParaRPr>
            </a:p>
          </p:txBody>
        </p:sp>
        <p:sp>
          <p:nvSpPr>
            <p:cNvPr id="79" name="Rectangle 64"/>
            <p:cNvSpPr>
              <a:spLocks noChangeArrowheads="1"/>
            </p:cNvSpPr>
            <p:nvPr/>
          </p:nvSpPr>
          <p:spPr bwMode="auto">
            <a:xfrm>
              <a:off x="3206" y="3389"/>
              <a:ext cx="153"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300">
                  <a:solidFill>
                    <a:srgbClr val="000000"/>
                  </a:solidFill>
                  <a:latin typeface="黑体" panose="02010609060101010101" pitchFamily="49" charset="-122"/>
                  <a:ea typeface="黑体" panose="02010609060101010101" pitchFamily="49" charset="-122"/>
                </a:rPr>
                <a:t>126</a:t>
              </a:r>
              <a:endParaRPr lang="en-US" altLang="zh-CN" sz="1600">
                <a:latin typeface="黑体" panose="02010609060101010101" pitchFamily="49" charset="-122"/>
                <a:ea typeface="黑体" panose="02010609060101010101" pitchFamily="49" charset="-122"/>
              </a:endParaRPr>
            </a:p>
          </p:txBody>
        </p:sp>
        <p:sp>
          <p:nvSpPr>
            <p:cNvPr id="80" name="Rectangle 65"/>
            <p:cNvSpPr>
              <a:spLocks noChangeArrowheads="1"/>
            </p:cNvSpPr>
            <p:nvPr/>
          </p:nvSpPr>
          <p:spPr bwMode="auto">
            <a:xfrm>
              <a:off x="3349" y="3389"/>
              <a:ext cx="26"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300" b="0">
                  <a:solidFill>
                    <a:srgbClr val="000000"/>
                  </a:solidFill>
                  <a:latin typeface="Times New Roman" panose="02020603050405020304" pitchFamily="18" charset="0"/>
                </a:rPr>
                <a:t> </a:t>
              </a:r>
              <a:endParaRPr lang="zh-CN" altLang="en-US" sz="1600">
                <a:latin typeface="Times New Roman" panose="02020603050405020304" pitchFamily="18" charset="0"/>
              </a:endParaRPr>
            </a:p>
          </p:txBody>
        </p:sp>
        <p:sp>
          <p:nvSpPr>
            <p:cNvPr id="81" name="Rectangle 66"/>
            <p:cNvSpPr>
              <a:spLocks noChangeArrowheads="1"/>
            </p:cNvSpPr>
            <p:nvPr/>
          </p:nvSpPr>
          <p:spPr bwMode="auto">
            <a:xfrm>
              <a:off x="3944" y="3325"/>
              <a:ext cx="1225" cy="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600">
                <a:latin typeface="Times New Roman" panose="02020603050405020304" pitchFamily="18" charset="0"/>
              </a:endParaRPr>
            </a:p>
          </p:txBody>
        </p:sp>
        <p:sp>
          <p:nvSpPr>
            <p:cNvPr id="82" name="Rectangle 67"/>
            <p:cNvSpPr>
              <a:spLocks noChangeArrowheads="1"/>
            </p:cNvSpPr>
            <p:nvPr/>
          </p:nvSpPr>
          <p:spPr bwMode="auto">
            <a:xfrm>
              <a:off x="4043" y="3383"/>
              <a:ext cx="12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900" b="0">
                  <a:solidFill>
                    <a:srgbClr val="000000"/>
                  </a:solidFill>
                  <a:latin typeface="Times New Roman" panose="02020603050405020304" pitchFamily="18" charset="0"/>
                </a:rPr>
                <a:t>(2</a:t>
              </a:r>
              <a:endParaRPr lang="en-US" altLang="zh-CN" sz="1600">
                <a:latin typeface="Times New Roman" panose="02020603050405020304" pitchFamily="18" charset="0"/>
              </a:endParaRPr>
            </a:p>
          </p:txBody>
        </p:sp>
        <p:sp>
          <p:nvSpPr>
            <p:cNvPr id="83" name="Rectangle 68"/>
            <p:cNvSpPr>
              <a:spLocks noChangeArrowheads="1"/>
            </p:cNvSpPr>
            <p:nvPr/>
          </p:nvSpPr>
          <p:spPr bwMode="auto">
            <a:xfrm>
              <a:off x="4162" y="3383"/>
              <a:ext cx="50"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900" b="0">
                  <a:solidFill>
                    <a:srgbClr val="000000"/>
                  </a:solidFill>
                  <a:latin typeface="Times New Roman" panose="02020603050405020304" pitchFamily="18" charset="0"/>
                </a:rPr>
                <a:t>-</a:t>
              </a:r>
              <a:endParaRPr lang="en-US" altLang="zh-CN" sz="1600">
                <a:latin typeface="Times New Roman" panose="02020603050405020304" pitchFamily="18" charset="0"/>
              </a:endParaRPr>
            </a:p>
          </p:txBody>
        </p:sp>
        <p:sp>
          <p:nvSpPr>
            <p:cNvPr id="84" name="Rectangle 69"/>
            <p:cNvSpPr>
              <a:spLocks noChangeArrowheads="1"/>
            </p:cNvSpPr>
            <p:nvPr/>
          </p:nvSpPr>
          <p:spPr bwMode="auto">
            <a:xfrm>
              <a:off x="4210" y="3383"/>
              <a:ext cx="7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900" b="0">
                  <a:solidFill>
                    <a:srgbClr val="000000"/>
                  </a:solidFill>
                  <a:latin typeface="Times New Roman" panose="02020603050405020304" pitchFamily="18" charset="0"/>
                </a:rPr>
                <a:t>2</a:t>
              </a:r>
              <a:endParaRPr lang="en-US" altLang="zh-CN" sz="1600">
                <a:latin typeface="Times New Roman" panose="02020603050405020304" pitchFamily="18" charset="0"/>
              </a:endParaRPr>
            </a:p>
          </p:txBody>
        </p:sp>
        <p:sp>
          <p:nvSpPr>
            <p:cNvPr id="85" name="Rectangle 70"/>
            <p:cNvSpPr>
              <a:spLocks noChangeArrowheads="1"/>
            </p:cNvSpPr>
            <p:nvPr/>
          </p:nvSpPr>
          <p:spPr bwMode="auto">
            <a:xfrm>
              <a:off x="4282" y="3355"/>
              <a:ext cx="34"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300" b="0">
                  <a:solidFill>
                    <a:srgbClr val="000000"/>
                  </a:solidFill>
                  <a:latin typeface="Times New Roman" panose="02020603050405020304" pitchFamily="18" charset="0"/>
                </a:rPr>
                <a:t>-</a:t>
              </a:r>
              <a:endParaRPr lang="en-US" altLang="zh-CN" sz="1600">
                <a:latin typeface="Times New Roman" panose="02020603050405020304" pitchFamily="18" charset="0"/>
              </a:endParaRPr>
            </a:p>
          </p:txBody>
        </p:sp>
        <p:sp>
          <p:nvSpPr>
            <p:cNvPr id="86" name="Rectangle 71"/>
            <p:cNvSpPr>
              <a:spLocks noChangeArrowheads="1"/>
            </p:cNvSpPr>
            <p:nvPr/>
          </p:nvSpPr>
          <p:spPr bwMode="auto">
            <a:xfrm>
              <a:off x="4314" y="3355"/>
              <a:ext cx="50"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300">
                  <a:solidFill>
                    <a:srgbClr val="000000"/>
                  </a:solidFill>
                  <a:latin typeface="Times New Roman" panose="02020603050405020304" pitchFamily="18" charset="0"/>
                  <a:ea typeface="黑体" panose="02010609060101010101" pitchFamily="49" charset="-122"/>
                </a:rPr>
                <a:t>2</a:t>
              </a:r>
              <a:endParaRPr lang="en-US" altLang="zh-CN" sz="1600">
                <a:latin typeface="Times New Roman" panose="02020603050405020304" pitchFamily="18" charset="0"/>
                <a:ea typeface="黑体" panose="02010609060101010101" pitchFamily="49" charset="-122"/>
              </a:endParaRPr>
            </a:p>
          </p:txBody>
        </p:sp>
        <p:sp>
          <p:nvSpPr>
            <p:cNvPr id="87" name="Rectangle 72"/>
            <p:cNvSpPr>
              <a:spLocks noChangeArrowheads="1"/>
            </p:cNvSpPr>
            <p:nvPr/>
          </p:nvSpPr>
          <p:spPr bwMode="auto">
            <a:xfrm>
              <a:off x="4361" y="3355"/>
              <a:ext cx="51"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300">
                  <a:solidFill>
                    <a:srgbClr val="000000"/>
                  </a:solidFill>
                  <a:latin typeface="Times New Roman" panose="02020603050405020304" pitchFamily="18" charset="0"/>
                </a:rPr>
                <a:t>3</a:t>
              </a:r>
              <a:endParaRPr lang="en-US" altLang="zh-CN" sz="1600">
                <a:latin typeface="Times New Roman" panose="02020603050405020304" pitchFamily="18" charset="0"/>
              </a:endParaRPr>
            </a:p>
          </p:txBody>
        </p:sp>
        <p:sp>
          <p:nvSpPr>
            <p:cNvPr id="88" name="Rectangle 73"/>
            <p:cNvSpPr>
              <a:spLocks noChangeArrowheads="1"/>
            </p:cNvSpPr>
            <p:nvPr/>
          </p:nvSpPr>
          <p:spPr bwMode="auto">
            <a:xfrm>
              <a:off x="4409" y="3383"/>
              <a:ext cx="5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900" b="0">
                  <a:solidFill>
                    <a:srgbClr val="000000"/>
                  </a:solidFill>
                  <a:latin typeface="Times New Roman" panose="02020603050405020304" pitchFamily="18" charset="0"/>
                </a:rPr>
                <a:t>)</a:t>
              </a:r>
              <a:endParaRPr lang="en-US" altLang="zh-CN" sz="1600">
                <a:latin typeface="Times New Roman" panose="02020603050405020304" pitchFamily="18" charset="0"/>
              </a:endParaRPr>
            </a:p>
          </p:txBody>
        </p:sp>
        <p:sp>
          <p:nvSpPr>
            <p:cNvPr id="89" name="Rectangle 74"/>
            <p:cNvSpPr>
              <a:spLocks noChangeArrowheads="1"/>
            </p:cNvSpPr>
            <p:nvPr/>
          </p:nvSpPr>
          <p:spPr bwMode="auto">
            <a:xfrm>
              <a:off x="4457" y="3383"/>
              <a:ext cx="3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900" b="0">
                  <a:solidFill>
                    <a:srgbClr val="000000"/>
                  </a:solidFill>
                  <a:latin typeface="Times New Roman" panose="02020603050405020304" pitchFamily="18" charset="0"/>
                </a:rPr>
                <a:t> </a:t>
              </a:r>
              <a:endParaRPr lang="zh-CN" altLang="en-US" sz="1600">
                <a:latin typeface="Times New Roman" panose="02020603050405020304" pitchFamily="18" charset="0"/>
              </a:endParaRPr>
            </a:p>
          </p:txBody>
        </p:sp>
        <p:sp>
          <p:nvSpPr>
            <p:cNvPr id="90" name="Rectangle 75"/>
            <p:cNvSpPr>
              <a:spLocks noChangeArrowheads="1"/>
            </p:cNvSpPr>
            <p:nvPr/>
          </p:nvSpPr>
          <p:spPr bwMode="auto">
            <a:xfrm>
              <a:off x="4493" y="3383"/>
              <a:ext cx="108"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400" b="0">
                  <a:solidFill>
                    <a:srgbClr val="000000"/>
                  </a:solidFill>
                  <a:latin typeface="Times New Roman" panose="02020603050405020304" pitchFamily="18" charset="0"/>
                </a:rPr>
                <a:t>×</a:t>
              </a:r>
              <a:endParaRPr lang="en-US" altLang="zh-CN" sz="1400">
                <a:latin typeface="Times New Roman" panose="02020603050405020304" pitchFamily="18" charset="0"/>
              </a:endParaRPr>
            </a:p>
          </p:txBody>
        </p:sp>
        <p:sp>
          <p:nvSpPr>
            <p:cNvPr id="91" name="Rectangle 76"/>
            <p:cNvSpPr>
              <a:spLocks noChangeArrowheads="1"/>
            </p:cNvSpPr>
            <p:nvPr/>
          </p:nvSpPr>
          <p:spPr bwMode="auto">
            <a:xfrm>
              <a:off x="4573" y="3383"/>
              <a:ext cx="7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900" b="0">
                  <a:solidFill>
                    <a:srgbClr val="000000"/>
                  </a:solidFill>
                  <a:latin typeface="Times New Roman" panose="02020603050405020304" pitchFamily="18" charset="0"/>
                </a:rPr>
                <a:t>2</a:t>
              </a:r>
              <a:endParaRPr lang="en-US" altLang="zh-CN" sz="1600">
                <a:latin typeface="Times New Roman" panose="02020603050405020304" pitchFamily="18" charset="0"/>
              </a:endParaRPr>
            </a:p>
          </p:txBody>
        </p:sp>
        <p:sp>
          <p:nvSpPr>
            <p:cNvPr id="92" name="Rectangle 77"/>
            <p:cNvSpPr>
              <a:spLocks noChangeArrowheads="1"/>
            </p:cNvSpPr>
            <p:nvPr/>
          </p:nvSpPr>
          <p:spPr bwMode="auto">
            <a:xfrm>
              <a:off x="4645" y="3355"/>
              <a:ext cx="151"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300">
                  <a:solidFill>
                    <a:srgbClr val="000000"/>
                  </a:solidFill>
                  <a:latin typeface="Times New Roman" panose="02020603050405020304" pitchFamily="18" charset="0"/>
                </a:rPr>
                <a:t>127</a:t>
              </a:r>
              <a:endParaRPr lang="en-US" altLang="zh-CN" sz="1600">
                <a:latin typeface="Times New Roman" panose="02020603050405020304" pitchFamily="18" charset="0"/>
              </a:endParaRPr>
            </a:p>
          </p:txBody>
        </p:sp>
        <p:sp>
          <p:nvSpPr>
            <p:cNvPr id="93" name="Rectangle 78"/>
            <p:cNvSpPr>
              <a:spLocks noChangeArrowheads="1"/>
            </p:cNvSpPr>
            <p:nvPr/>
          </p:nvSpPr>
          <p:spPr bwMode="auto">
            <a:xfrm>
              <a:off x="4787" y="3355"/>
              <a:ext cx="25"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300" b="0">
                  <a:solidFill>
                    <a:srgbClr val="000000"/>
                  </a:solidFill>
                  <a:latin typeface="Times New Roman" panose="02020603050405020304" pitchFamily="18" charset="0"/>
                </a:rPr>
                <a:t> </a:t>
              </a:r>
              <a:endParaRPr lang="zh-CN" altLang="en-US" sz="1600">
                <a:latin typeface="Times New Roman" panose="02020603050405020304" pitchFamily="18" charset="0"/>
              </a:endParaRPr>
            </a:p>
          </p:txBody>
        </p:sp>
        <p:sp>
          <p:nvSpPr>
            <p:cNvPr id="94" name="Line 79"/>
            <p:cNvSpPr>
              <a:spLocks noChangeShapeType="1"/>
            </p:cNvSpPr>
            <p:nvPr/>
          </p:nvSpPr>
          <p:spPr bwMode="auto">
            <a:xfrm>
              <a:off x="2184" y="2971"/>
              <a:ext cx="0" cy="29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 name="Rectangle 80"/>
            <p:cNvSpPr>
              <a:spLocks noChangeArrowheads="1"/>
            </p:cNvSpPr>
            <p:nvPr/>
          </p:nvSpPr>
          <p:spPr bwMode="auto">
            <a:xfrm>
              <a:off x="857" y="2979"/>
              <a:ext cx="1318" cy="2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600">
                <a:latin typeface="Times New Roman" panose="02020603050405020304" pitchFamily="18" charset="0"/>
              </a:endParaRPr>
            </a:p>
          </p:txBody>
        </p:sp>
        <p:sp>
          <p:nvSpPr>
            <p:cNvPr id="96" name="Line 81"/>
            <p:cNvSpPr>
              <a:spLocks noChangeShapeType="1"/>
            </p:cNvSpPr>
            <p:nvPr/>
          </p:nvSpPr>
          <p:spPr bwMode="auto">
            <a:xfrm>
              <a:off x="3236" y="2949"/>
              <a:ext cx="0" cy="319"/>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 name="Line 82"/>
            <p:cNvSpPr>
              <a:spLocks noChangeShapeType="1"/>
            </p:cNvSpPr>
            <p:nvPr/>
          </p:nvSpPr>
          <p:spPr bwMode="auto">
            <a:xfrm>
              <a:off x="4586" y="2958"/>
              <a:ext cx="0" cy="299"/>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 name="Rectangle 83"/>
            <p:cNvSpPr>
              <a:spLocks noChangeArrowheads="1"/>
            </p:cNvSpPr>
            <p:nvPr/>
          </p:nvSpPr>
          <p:spPr bwMode="auto">
            <a:xfrm>
              <a:off x="3247" y="2970"/>
              <a:ext cx="1318" cy="28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600">
                <a:latin typeface="Times New Roman" panose="02020603050405020304" pitchFamily="18" charset="0"/>
              </a:endParaRPr>
            </a:p>
          </p:txBody>
        </p:sp>
        <p:sp>
          <p:nvSpPr>
            <p:cNvPr id="99" name="Rectangle 84"/>
            <p:cNvSpPr>
              <a:spLocks noChangeArrowheads="1"/>
            </p:cNvSpPr>
            <p:nvPr/>
          </p:nvSpPr>
          <p:spPr bwMode="auto">
            <a:xfrm>
              <a:off x="3247" y="2970"/>
              <a:ext cx="1318" cy="287"/>
            </a:xfrm>
            <a:prstGeom prst="rect">
              <a:avLst/>
            </a:prstGeom>
            <a:noFill/>
            <a:ln w="11113">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600">
                <a:latin typeface="Times New Roman" panose="02020603050405020304" pitchFamily="18" charset="0"/>
              </a:endParaRPr>
            </a:p>
          </p:txBody>
        </p:sp>
        <p:sp>
          <p:nvSpPr>
            <p:cNvPr id="100" name="Rectangle 85"/>
            <p:cNvSpPr>
              <a:spLocks noChangeArrowheads="1"/>
            </p:cNvSpPr>
            <p:nvPr/>
          </p:nvSpPr>
          <p:spPr bwMode="auto">
            <a:xfrm>
              <a:off x="4694" y="3033"/>
              <a:ext cx="39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700" b="0">
                  <a:solidFill>
                    <a:srgbClr val="000000"/>
                  </a:solidFill>
                  <a:latin typeface="黑体" panose="02010609060101010101" pitchFamily="49" charset="-122"/>
                  <a:ea typeface="黑体" panose="02010609060101010101" pitchFamily="49" charset="-122"/>
                </a:rPr>
                <a:t>正上溢</a:t>
              </a:r>
              <a:endParaRPr lang="zh-CN" altLang="en-US" sz="1600">
                <a:latin typeface="黑体" panose="02010609060101010101" pitchFamily="49" charset="-122"/>
                <a:ea typeface="黑体" panose="02010609060101010101" pitchFamily="49" charset="-122"/>
              </a:endParaRPr>
            </a:p>
          </p:txBody>
        </p:sp>
        <p:sp>
          <p:nvSpPr>
            <p:cNvPr id="101" name="Rectangle 86"/>
            <p:cNvSpPr>
              <a:spLocks noChangeArrowheads="1"/>
            </p:cNvSpPr>
            <p:nvPr/>
          </p:nvSpPr>
          <p:spPr bwMode="auto">
            <a:xfrm>
              <a:off x="5061" y="3028"/>
              <a:ext cx="3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700" b="0">
                  <a:solidFill>
                    <a:srgbClr val="000000"/>
                  </a:solidFill>
                  <a:latin typeface="Times New Roman" panose="02020603050405020304" pitchFamily="18" charset="0"/>
                </a:rPr>
                <a:t> </a:t>
              </a:r>
              <a:endParaRPr lang="zh-CN" altLang="en-US" sz="1600">
                <a:latin typeface="Times New Roman" panose="02020603050405020304" pitchFamily="18" charset="0"/>
              </a:endParaRPr>
            </a:p>
          </p:txBody>
        </p:sp>
        <p:sp>
          <p:nvSpPr>
            <p:cNvPr id="102" name="Rectangle 87"/>
            <p:cNvSpPr>
              <a:spLocks noChangeArrowheads="1"/>
            </p:cNvSpPr>
            <p:nvPr/>
          </p:nvSpPr>
          <p:spPr bwMode="auto">
            <a:xfrm>
              <a:off x="234" y="3033"/>
              <a:ext cx="39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700" b="0">
                  <a:solidFill>
                    <a:srgbClr val="000000"/>
                  </a:solidFill>
                  <a:latin typeface="黑体" panose="02010609060101010101" pitchFamily="49" charset="-122"/>
                  <a:ea typeface="黑体" panose="02010609060101010101" pitchFamily="49" charset="-122"/>
                </a:rPr>
                <a:t>负上溢</a:t>
              </a:r>
              <a:endParaRPr lang="zh-CN" altLang="en-US" sz="1600">
                <a:latin typeface="黑体" panose="02010609060101010101" pitchFamily="49" charset="-122"/>
                <a:ea typeface="黑体" panose="02010609060101010101" pitchFamily="49" charset="-122"/>
              </a:endParaRPr>
            </a:p>
          </p:txBody>
        </p:sp>
        <p:sp>
          <p:nvSpPr>
            <p:cNvPr id="103" name="Rectangle 88"/>
            <p:cNvSpPr>
              <a:spLocks noChangeArrowheads="1"/>
            </p:cNvSpPr>
            <p:nvPr/>
          </p:nvSpPr>
          <p:spPr bwMode="auto">
            <a:xfrm>
              <a:off x="602" y="3029"/>
              <a:ext cx="3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700" b="0">
                  <a:solidFill>
                    <a:srgbClr val="000000"/>
                  </a:solidFill>
                  <a:latin typeface="Times New Roman" panose="02020603050405020304" pitchFamily="18" charset="0"/>
                </a:rPr>
                <a:t> </a:t>
              </a:r>
              <a:endParaRPr lang="zh-CN" altLang="en-US" sz="1600">
                <a:latin typeface="Times New Roman" panose="02020603050405020304" pitchFamily="18" charset="0"/>
              </a:endParaRPr>
            </a:p>
          </p:txBody>
        </p:sp>
      </p:grpSp>
    </p:spTree>
    <p:extLst>
      <p:ext uri="{BB962C8B-B14F-4D97-AF65-F5344CB8AC3E}">
        <p14:creationId xmlns:p14="http://schemas.microsoft.com/office/powerpoint/2010/main" val="591840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linds(horizontal)">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 </a:t>
            </a:r>
            <a:r>
              <a:rPr lang="zh-CN" altLang="en-US" dirty="0" smtClean="0"/>
              <a:t>实数的表示</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2.3.3 IEEE 754</a:t>
            </a:r>
            <a:r>
              <a:rPr lang="zh-CN" altLang="en-US" dirty="0" smtClean="0"/>
              <a:t>标准</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28" name="矩形 27"/>
          <p:cNvSpPr/>
          <p:nvPr/>
        </p:nvSpPr>
        <p:spPr>
          <a:xfrm>
            <a:off x="490100" y="1700808"/>
            <a:ext cx="8653900" cy="1015663"/>
          </a:xfrm>
          <a:prstGeom prst="rect">
            <a:avLst/>
          </a:prstGeom>
        </p:spPr>
        <p:txBody>
          <a:bodyPr wrap="square">
            <a:spAutoFit/>
          </a:bodyPr>
          <a:lstStyle/>
          <a:p>
            <a:pPr marL="342900" indent="-342900">
              <a:lnSpc>
                <a:spcPct val="150000"/>
              </a:lnSpc>
              <a:buFont typeface="Wingdings" panose="05000000000000000000" pitchFamily="2" charset="2"/>
              <a:buChar char="Ø"/>
            </a:pPr>
            <a:r>
              <a:rPr kumimoji="1" lang="zh-CN" altLang="en-US" sz="2000" b="1" dirty="0" smtClean="0">
                <a:solidFill>
                  <a:srgbClr val="000000"/>
                </a:solidFill>
                <a:latin typeface="微软雅黑" panose="020B0503020204020204" pitchFamily="34" charset="-122"/>
                <a:ea typeface="微软雅黑" panose="020B0503020204020204" pitchFamily="34" charset="-122"/>
              </a:rPr>
              <a:t>机器数与真值之间的转换</a:t>
            </a:r>
            <a:endParaRPr kumimoji="1" lang="en-US" altLang="zh-CN" sz="2000" b="1" dirty="0">
              <a:solidFill>
                <a:srgbClr val="000000"/>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ü"/>
            </a:pPr>
            <a:r>
              <a:rPr kumimoji="1" lang="zh-CN" altLang="en-US" sz="2000" b="1" dirty="0">
                <a:solidFill>
                  <a:srgbClr val="000000"/>
                </a:solidFill>
                <a:latin typeface="微软雅黑" panose="020B0503020204020204" pitchFamily="34" charset="-122"/>
                <a:ea typeface="微软雅黑" panose="020B0503020204020204" pitchFamily="34" charset="-122"/>
              </a:rPr>
              <a:t>求单精度浮点数</a:t>
            </a:r>
            <a:r>
              <a:rPr kumimoji="1" lang="en-GB" altLang="zh-CN" sz="2000" b="1" dirty="0">
                <a:solidFill>
                  <a:srgbClr val="000000"/>
                </a:solidFill>
                <a:latin typeface="微软雅黑" panose="020B0503020204020204" pitchFamily="34" charset="-122"/>
                <a:ea typeface="微软雅黑" panose="020B0503020204020204" pitchFamily="34" charset="-122"/>
              </a:rPr>
              <a:t>BEE00000H </a:t>
            </a:r>
            <a:r>
              <a:rPr kumimoji="1" lang="zh-CN" altLang="en-US" sz="2000" b="1" dirty="0">
                <a:solidFill>
                  <a:srgbClr val="000000"/>
                </a:solidFill>
                <a:latin typeface="微软雅黑" panose="020B0503020204020204" pitchFamily="34" charset="-122"/>
                <a:ea typeface="微软雅黑" panose="020B0503020204020204" pitchFamily="34" charset="-122"/>
              </a:rPr>
              <a:t>的真值</a:t>
            </a:r>
            <a:endParaRPr kumimoji="1" lang="en-US" altLang="zh-CN" sz="2000" b="1" dirty="0">
              <a:solidFill>
                <a:srgbClr val="000000"/>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4076625" y="1027127"/>
            <a:ext cx="4677518" cy="605921"/>
            <a:chOff x="1259632" y="2657548"/>
            <a:chExt cx="5001046" cy="680972"/>
          </a:xfrm>
        </p:grpSpPr>
        <p:sp>
          <p:nvSpPr>
            <p:cNvPr id="8" name="Rectangle 6"/>
            <p:cNvSpPr>
              <a:spLocks noChangeArrowheads="1"/>
            </p:cNvSpPr>
            <p:nvPr/>
          </p:nvSpPr>
          <p:spPr bwMode="auto">
            <a:xfrm>
              <a:off x="1259632" y="2952179"/>
              <a:ext cx="4862512" cy="36830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0"/>
                </a:spcBef>
                <a:buFontTx/>
                <a:buNone/>
              </a:pPr>
              <a:endParaRPr lang="zh-CN" altLang="en-US" sz="1600">
                <a:latin typeface="Times New Roman" panose="02020603050405020304" pitchFamily="18" charset="0"/>
              </a:endParaRPr>
            </a:p>
          </p:txBody>
        </p:sp>
        <p:sp>
          <p:nvSpPr>
            <p:cNvPr id="9" name="Line 7"/>
            <p:cNvSpPr>
              <a:spLocks noChangeShapeType="1"/>
            </p:cNvSpPr>
            <p:nvPr/>
          </p:nvSpPr>
          <p:spPr bwMode="auto">
            <a:xfrm>
              <a:off x="1561257" y="2965168"/>
              <a:ext cx="0" cy="3683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endParaRPr lang="zh-CN" altLang="en-US"/>
            </a:p>
          </p:txBody>
        </p:sp>
        <p:sp>
          <p:nvSpPr>
            <p:cNvPr id="10" name="Line 8"/>
            <p:cNvSpPr>
              <a:spLocks noChangeShapeType="1"/>
            </p:cNvSpPr>
            <p:nvPr/>
          </p:nvSpPr>
          <p:spPr bwMode="auto">
            <a:xfrm>
              <a:off x="2635994" y="2970220"/>
              <a:ext cx="0" cy="3683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endParaRPr lang="zh-CN" altLang="en-US"/>
            </a:p>
          </p:txBody>
        </p:sp>
        <p:sp>
          <p:nvSpPr>
            <p:cNvPr id="11" name="Text Box 9"/>
            <p:cNvSpPr txBox="1">
              <a:spLocks noChangeArrowheads="1"/>
            </p:cNvSpPr>
            <p:nvPr/>
          </p:nvSpPr>
          <p:spPr bwMode="auto">
            <a:xfrm>
              <a:off x="1259632" y="2937314"/>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a:solidFill>
                    <a:srgbClr val="FF9900"/>
                  </a:solidFill>
                  <a:latin typeface="Times New Roman" panose="02020603050405020304" pitchFamily="18" charset="0"/>
                </a:rPr>
                <a:t>S</a:t>
              </a:r>
            </a:p>
          </p:txBody>
        </p:sp>
        <p:sp>
          <p:nvSpPr>
            <p:cNvPr id="12" name="Text Box 10"/>
            <p:cNvSpPr txBox="1">
              <a:spLocks noChangeArrowheads="1"/>
            </p:cNvSpPr>
            <p:nvPr/>
          </p:nvSpPr>
          <p:spPr bwMode="auto">
            <a:xfrm>
              <a:off x="1693020" y="2952179"/>
              <a:ext cx="871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zh-CN" altLang="en-US" sz="1800" dirty="0">
                  <a:solidFill>
                    <a:srgbClr val="CC0000"/>
                  </a:solidFill>
                  <a:ea typeface="黑体" panose="02010609060101010101" pitchFamily="49" charset="-122"/>
                </a:rPr>
                <a:t>阶码</a:t>
              </a:r>
              <a:r>
                <a:rPr lang="en-US" altLang="zh-CN" sz="1800" dirty="0">
                  <a:solidFill>
                    <a:srgbClr val="CC0000"/>
                  </a:solidFill>
                  <a:ea typeface="黑体" panose="02010609060101010101" pitchFamily="49" charset="-122"/>
                </a:rPr>
                <a:t>E</a:t>
              </a:r>
            </a:p>
          </p:txBody>
        </p:sp>
        <p:sp>
          <p:nvSpPr>
            <p:cNvPr id="13" name="Text Box 11"/>
            <p:cNvSpPr txBox="1">
              <a:spLocks noChangeArrowheads="1"/>
            </p:cNvSpPr>
            <p:nvPr/>
          </p:nvSpPr>
          <p:spPr bwMode="auto">
            <a:xfrm>
              <a:off x="3996482" y="2928367"/>
              <a:ext cx="17276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zh-CN" altLang="en-US" sz="1800" dirty="0">
                  <a:solidFill>
                    <a:schemeClr val="accent2"/>
                  </a:solidFill>
                  <a:ea typeface="黑体" panose="02010609060101010101" pitchFamily="49" charset="-122"/>
                </a:rPr>
                <a:t>尾数</a:t>
              </a:r>
              <a:r>
                <a:rPr lang="en-US" altLang="zh-CN" sz="1800" dirty="0" smtClean="0">
                  <a:solidFill>
                    <a:schemeClr val="accent2"/>
                  </a:solidFill>
                  <a:ea typeface="黑体" panose="02010609060101010101" pitchFamily="49" charset="-122"/>
                </a:rPr>
                <a:t>M</a:t>
              </a:r>
              <a:r>
                <a:rPr lang="zh-CN" altLang="en-US" sz="1800" dirty="0" smtClean="0">
                  <a:solidFill>
                    <a:schemeClr val="accent2"/>
                  </a:solidFill>
                  <a:ea typeface="黑体" panose="02010609060101010101" pitchFamily="49" charset="-122"/>
                </a:rPr>
                <a:t>（</a:t>
              </a:r>
              <a:r>
                <a:rPr lang="en-US" altLang="zh-CN" sz="1800" dirty="0" smtClean="0">
                  <a:solidFill>
                    <a:schemeClr val="accent2"/>
                  </a:solidFill>
                  <a:ea typeface="黑体" panose="02010609060101010101" pitchFamily="49" charset="-122"/>
                </a:rPr>
                <a:t>23</a:t>
              </a:r>
              <a:r>
                <a:rPr lang="zh-CN" altLang="en-US" sz="1800" dirty="0" smtClean="0">
                  <a:solidFill>
                    <a:schemeClr val="accent2"/>
                  </a:solidFill>
                  <a:ea typeface="黑体" panose="02010609060101010101" pitchFamily="49" charset="-122"/>
                </a:rPr>
                <a:t>位）</a:t>
              </a:r>
              <a:endParaRPr lang="en-US" altLang="zh-CN" sz="1800" dirty="0">
                <a:solidFill>
                  <a:schemeClr val="accent2"/>
                </a:solidFill>
                <a:ea typeface="黑体" panose="02010609060101010101" pitchFamily="49" charset="-122"/>
              </a:endParaRPr>
            </a:p>
          </p:txBody>
        </p:sp>
        <p:sp>
          <p:nvSpPr>
            <p:cNvPr id="14" name="Text Box 9"/>
            <p:cNvSpPr txBox="1">
              <a:spLocks noChangeArrowheads="1"/>
            </p:cNvSpPr>
            <p:nvPr/>
          </p:nvSpPr>
          <p:spPr bwMode="auto">
            <a:xfrm>
              <a:off x="1266983" y="266016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anose="02020603050405020304" pitchFamily="18" charset="0"/>
                </a:rPr>
                <a:t>0</a:t>
              </a:r>
              <a:endParaRPr lang="en-US" altLang="zh-CN" sz="1800" dirty="0">
                <a:latin typeface="Times New Roman" panose="02020603050405020304" pitchFamily="18" charset="0"/>
              </a:endParaRPr>
            </a:p>
          </p:txBody>
        </p:sp>
        <p:sp>
          <p:nvSpPr>
            <p:cNvPr id="15" name="Text Box 9"/>
            <p:cNvSpPr txBox="1">
              <a:spLocks noChangeArrowheads="1"/>
            </p:cNvSpPr>
            <p:nvPr/>
          </p:nvSpPr>
          <p:spPr bwMode="auto">
            <a:xfrm>
              <a:off x="1470787" y="266016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anose="02020603050405020304" pitchFamily="18" charset="0"/>
                </a:rPr>
                <a:t>1</a:t>
              </a:r>
              <a:endParaRPr lang="en-US" altLang="zh-CN" sz="1800" dirty="0">
                <a:latin typeface="Times New Roman" panose="02020603050405020304" pitchFamily="18" charset="0"/>
              </a:endParaRPr>
            </a:p>
          </p:txBody>
        </p:sp>
        <p:sp>
          <p:nvSpPr>
            <p:cNvPr id="16" name="Text Box 9"/>
            <p:cNvSpPr txBox="1">
              <a:spLocks noChangeArrowheads="1"/>
            </p:cNvSpPr>
            <p:nvPr/>
          </p:nvSpPr>
          <p:spPr bwMode="auto">
            <a:xfrm>
              <a:off x="2332005" y="266016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anose="02020603050405020304" pitchFamily="18" charset="0"/>
                </a:rPr>
                <a:t>8</a:t>
              </a:r>
              <a:endParaRPr lang="en-US" altLang="zh-CN" sz="1800" dirty="0">
                <a:latin typeface="Times New Roman" panose="02020603050405020304" pitchFamily="18" charset="0"/>
              </a:endParaRPr>
            </a:p>
          </p:txBody>
        </p:sp>
        <p:sp>
          <p:nvSpPr>
            <p:cNvPr id="17" name="Text Box 9"/>
            <p:cNvSpPr txBox="1">
              <a:spLocks noChangeArrowheads="1"/>
            </p:cNvSpPr>
            <p:nvPr/>
          </p:nvSpPr>
          <p:spPr bwMode="auto">
            <a:xfrm>
              <a:off x="5724128" y="2657548"/>
              <a:ext cx="5365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anose="02020603050405020304" pitchFamily="18" charset="0"/>
                </a:rPr>
                <a:t>31</a:t>
              </a:r>
              <a:endParaRPr lang="en-US" altLang="zh-CN" sz="1800" dirty="0">
                <a:latin typeface="Times New Roman" panose="02020603050405020304" pitchFamily="18" charset="0"/>
              </a:endParaRPr>
            </a:p>
          </p:txBody>
        </p:sp>
        <p:sp>
          <p:nvSpPr>
            <p:cNvPr id="18" name="Text Box 9"/>
            <p:cNvSpPr txBox="1">
              <a:spLocks noChangeArrowheads="1"/>
            </p:cNvSpPr>
            <p:nvPr/>
          </p:nvSpPr>
          <p:spPr bwMode="auto">
            <a:xfrm>
              <a:off x="2552045" y="266016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anose="02020603050405020304" pitchFamily="18" charset="0"/>
                </a:rPr>
                <a:t>9</a:t>
              </a:r>
              <a:endParaRPr lang="en-US" altLang="zh-CN" sz="1800" dirty="0">
                <a:latin typeface="Times New Roman" panose="02020603050405020304" pitchFamily="18" charset="0"/>
              </a:endParaRPr>
            </a:p>
          </p:txBody>
        </p:sp>
      </p:grpSp>
      <p:sp>
        <p:nvSpPr>
          <p:cNvPr id="111" name="Rectangle 3"/>
          <p:cNvSpPr txBox="1">
            <a:spLocks noChangeArrowheads="1"/>
          </p:cNvSpPr>
          <p:nvPr/>
        </p:nvSpPr>
        <p:spPr bwMode="auto">
          <a:xfrm>
            <a:off x="914722" y="2891209"/>
            <a:ext cx="7905750" cy="97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prstTxWarp prst="textNoShape">
              <a:avLst/>
            </a:prstTxWarp>
            <a:spAutoFit/>
          </a:bodyPr>
          <a:lstStyle>
            <a:lvl1pPr marL="203200" indent="-203200" algn="l" rtl="0" eaLnBrk="0" fontAlgn="base" hangingPunct="0">
              <a:lnSpc>
                <a:spcPct val="120000"/>
              </a:lnSpc>
              <a:spcBef>
                <a:spcPct val="10000"/>
              </a:spcBef>
              <a:spcAft>
                <a:spcPct val="0"/>
              </a:spcAft>
              <a:buClr>
                <a:schemeClr val="tx1"/>
              </a:buClr>
              <a:buSzPct val="60000"/>
              <a:buFont typeface="Wingdings" panose="05000000000000000000" pitchFamily="2" charset="2"/>
              <a:buChar char="u"/>
              <a:defRPr sz="2200" b="1" kern="1200">
                <a:solidFill>
                  <a:schemeClr val="tx1"/>
                </a:solidFill>
                <a:latin typeface="+mn-lt"/>
                <a:ea typeface="+mn-ea"/>
                <a:cs typeface="+mn-cs"/>
              </a:defRPr>
            </a:lvl1pPr>
            <a:lvl2pPr marL="685800" indent="-190500" algn="l" rtl="0" eaLnBrk="0" fontAlgn="base" hangingPunct="0">
              <a:lnSpc>
                <a:spcPct val="120000"/>
              </a:lnSpc>
              <a:spcBef>
                <a:spcPct val="10000"/>
              </a:spcBef>
              <a:spcAft>
                <a:spcPct val="0"/>
              </a:spcAft>
              <a:buSzPct val="100000"/>
              <a:buChar char="•"/>
              <a:defRPr sz="2000" b="1" kern="1200">
                <a:solidFill>
                  <a:srgbClr val="0000FF"/>
                </a:solidFill>
                <a:latin typeface="+mn-lt"/>
                <a:ea typeface="+mn-ea"/>
                <a:cs typeface="+mn-cs"/>
              </a:defRPr>
            </a:lvl2pPr>
            <a:lvl3pPr marL="1257300" indent="-342900" algn="l" rtl="0" eaLnBrk="0" fontAlgn="base" hangingPunct="0">
              <a:lnSpc>
                <a:spcPct val="120000"/>
              </a:lnSpc>
              <a:spcBef>
                <a:spcPct val="10000"/>
              </a:spcBef>
              <a:spcAft>
                <a:spcPct val="0"/>
              </a:spcAft>
              <a:buSzPct val="100000"/>
              <a:buChar char="-"/>
              <a:defRPr b="1" kern="1200">
                <a:solidFill>
                  <a:schemeClr val="tx1"/>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20000"/>
              </a:lnSpc>
              <a:spcBef>
                <a:spcPct val="10000"/>
              </a:spcBef>
              <a:spcAft>
                <a:spcPct val="0"/>
              </a:spcAft>
              <a:buClr>
                <a:srgbClr val="000000"/>
              </a:buClr>
              <a:buSzPct val="60000"/>
              <a:buFont typeface="Wingdings" panose="05000000000000000000" pitchFamily="2" charset="2"/>
              <a:buNone/>
              <a:tabLst/>
              <a:defRPr/>
            </a:pPr>
            <a:r>
              <a:rPr kumimoji="0" lang="zh-CN" altLang="en-US" sz="2700" b="0" i="0" u="none" strike="noStrike" kern="1200" cap="none" spc="0" normalizeH="0" baseline="0" noProof="0" dirty="0" smtClean="0">
                <a:ln>
                  <a:noFill/>
                </a:ln>
                <a:solidFill>
                  <a:srgbClr val="000000"/>
                </a:solidFill>
                <a:effectLst/>
                <a:uLnTx/>
                <a:uFillTx/>
                <a:latin typeface="Arial"/>
                <a:ea typeface="宋体"/>
                <a:cs typeface="+mn-cs"/>
              </a:rPr>
              <a:t>10111 1101 110 0000 0000 0000 0000 0000</a:t>
            </a:r>
            <a:endParaRPr kumimoji="0" lang="zh-CN" altLang="en-US" sz="2700" b="1" i="0" u="none" strike="noStrike" kern="1200" cap="none" spc="0" normalizeH="0" baseline="0" noProof="0" dirty="0" smtClean="0">
              <a:ln>
                <a:noFill/>
              </a:ln>
              <a:solidFill>
                <a:srgbClr val="000000"/>
              </a:solidFill>
              <a:effectLst/>
              <a:uLnTx/>
              <a:uFillTx/>
              <a:latin typeface="Arial"/>
              <a:ea typeface="宋体"/>
              <a:cs typeface="+mn-cs"/>
            </a:endParaRPr>
          </a:p>
          <a:p>
            <a:pPr marL="342900" marR="0" lvl="0" indent="-342900" algn="l" defTabSz="914400" rtl="0" eaLnBrk="0" fontAlgn="base" latinLnBrk="0" hangingPunct="0">
              <a:lnSpc>
                <a:spcPct val="120000"/>
              </a:lnSpc>
              <a:spcBef>
                <a:spcPct val="10000"/>
              </a:spcBef>
              <a:spcAft>
                <a:spcPct val="0"/>
              </a:spcAft>
              <a:buClr>
                <a:srgbClr val="000000"/>
              </a:buClr>
              <a:buSzPct val="60000"/>
              <a:buFont typeface="Wingdings" panose="05000000000000000000" pitchFamily="2" charset="2"/>
              <a:buNone/>
              <a:tabLst/>
              <a:defRPr/>
            </a:pPr>
            <a:endParaRPr kumimoji="0" lang="zh-CN" altLang="en-US" sz="2200" b="1" i="0" u="none" strike="noStrike" kern="1200" cap="none" spc="0" normalizeH="0" baseline="0" noProof="0" dirty="0" smtClean="0">
              <a:ln>
                <a:noFill/>
              </a:ln>
              <a:solidFill>
                <a:srgbClr val="000000"/>
              </a:solidFill>
              <a:effectLst/>
              <a:uLnTx/>
              <a:uFillTx/>
              <a:latin typeface="Arial"/>
              <a:ea typeface="宋体"/>
              <a:cs typeface="+mn-cs"/>
            </a:endParaRPr>
          </a:p>
        </p:txBody>
      </p:sp>
      <p:grpSp>
        <p:nvGrpSpPr>
          <p:cNvPr id="112" name="Group 13"/>
          <p:cNvGrpSpPr>
            <a:grpSpLocks/>
          </p:cNvGrpSpPr>
          <p:nvPr/>
        </p:nvGrpSpPr>
        <p:grpSpPr bwMode="auto">
          <a:xfrm>
            <a:off x="971872" y="2968997"/>
            <a:ext cx="6869113" cy="457200"/>
            <a:chOff x="336" y="1063"/>
            <a:chExt cx="4608" cy="288"/>
          </a:xfrm>
        </p:grpSpPr>
        <p:sp>
          <p:nvSpPr>
            <p:cNvPr id="113" name="Rectangle 4"/>
            <p:cNvSpPr>
              <a:spLocks noChangeArrowheads="1"/>
            </p:cNvSpPr>
            <p:nvPr/>
          </p:nvSpPr>
          <p:spPr bwMode="auto">
            <a:xfrm>
              <a:off x="336" y="1063"/>
              <a:ext cx="4608" cy="288"/>
            </a:xfrm>
            <a:prstGeom prst="rect">
              <a:avLst/>
            </a:prstGeom>
            <a:noFill/>
            <a:ln w="28575">
              <a:solidFill>
                <a:srgbClr val="FFCC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a:endParaRPr>
            </a:p>
          </p:txBody>
        </p:sp>
        <p:sp>
          <p:nvSpPr>
            <p:cNvPr id="114" name="Line 5"/>
            <p:cNvSpPr>
              <a:spLocks noChangeShapeType="1"/>
            </p:cNvSpPr>
            <p:nvPr/>
          </p:nvSpPr>
          <p:spPr bwMode="auto">
            <a:xfrm>
              <a:off x="463" y="1063"/>
              <a:ext cx="1" cy="288"/>
            </a:xfrm>
            <a:prstGeom prst="line">
              <a:avLst/>
            </a:prstGeom>
            <a:noFill/>
            <a:ln w="28575">
              <a:solidFill>
                <a:srgbClr val="FFCC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a:endParaRPr>
            </a:p>
          </p:txBody>
        </p:sp>
        <p:sp>
          <p:nvSpPr>
            <p:cNvPr id="115" name="Line 6"/>
            <p:cNvSpPr>
              <a:spLocks noChangeShapeType="1"/>
            </p:cNvSpPr>
            <p:nvPr/>
          </p:nvSpPr>
          <p:spPr bwMode="auto">
            <a:xfrm>
              <a:off x="1532" y="1063"/>
              <a:ext cx="1" cy="288"/>
            </a:xfrm>
            <a:prstGeom prst="line">
              <a:avLst/>
            </a:prstGeom>
            <a:noFill/>
            <a:ln w="28575">
              <a:solidFill>
                <a:srgbClr val="FFCC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a:endParaRPr>
            </a:p>
          </p:txBody>
        </p:sp>
      </p:grpSp>
      <p:sp>
        <p:nvSpPr>
          <p:cNvPr id="117" name="Text Box 10"/>
          <p:cNvSpPr txBox="1">
            <a:spLocks noChangeArrowheads="1"/>
          </p:cNvSpPr>
          <p:nvPr/>
        </p:nvSpPr>
        <p:spPr bwMode="auto">
          <a:xfrm>
            <a:off x="880016" y="3761135"/>
            <a:ext cx="671632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kumimoji="1" lang="zh-CN" altLang="en-US" sz="2400" dirty="0" smtClean="0">
                <a:latin typeface="微软雅黑" panose="020B0503020204020204" pitchFamily="34" charset="-122"/>
                <a:ea typeface="微软雅黑" panose="020B0503020204020204" pitchFamily="34" charset="-122"/>
              </a:rPr>
              <a:t>真值</a:t>
            </a:r>
            <a:r>
              <a:rPr kumimoji="1" lang="en-US" altLang="zh-CN" sz="2400" dirty="0" smtClean="0">
                <a:latin typeface="微软雅黑" panose="020B0503020204020204" pitchFamily="34" charset="-122"/>
                <a:ea typeface="微软雅黑" panose="020B0503020204020204" pitchFamily="34" charset="-122"/>
              </a:rPr>
              <a:t>: </a:t>
            </a:r>
            <a:r>
              <a:rPr kumimoji="1" lang="en-US" altLang="zh-CN" sz="2400" dirty="0">
                <a:latin typeface="微软雅黑" panose="020B0503020204020204" pitchFamily="34" charset="-122"/>
                <a:ea typeface="微软雅黑" panose="020B0503020204020204" pitchFamily="34" charset="-122"/>
              </a:rPr>
              <a:t>-</a:t>
            </a:r>
            <a:r>
              <a:rPr kumimoji="1" lang="en-US" altLang="zh-CN" sz="2400" dirty="0" smtClean="0">
                <a:latin typeface="微软雅黑" panose="020B0503020204020204" pitchFamily="34" charset="-122"/>
                <a:ea typeface="微软雅黑" panose="020B0503020204020204" pitchFamily="34" charset="-122"/>
              </a:rPr>
              <a:t>1.75</a:t>
            </a:r>
            <a:r>
              <a:rPr kumimoji="1" lang="en-US" altLang="zh-CN" sz="2400" b="0" dirty="0" smtClean="0">
                <a:latin typeface="微软雅黑" panose="020B0503020204020204" pitchFamily="34" charset="-122"/>
                <a:ea typeface="微软雅黑" panose="020B0503020204020204" pitchFamily="34" charset="-122"/>
              </a:rPr>
              <a:t>x</a:t>
            </a:r>
            <a:r>
              <a:rPr kumimoji="1" lang="en-US" altLang="zh-CN" sz="2400" dirty="0" smtClean="0">
                <a:latin typeface="微软雅黑" panose="020B0503020204020204" pitchFamily="34" charset="-122"/>
                <a:ea typeface="微软雅黑" panose="020B0503020204020204" pitchFamily="34" charset="-122"/>
              </a:rPr>
              <a:t>2</a:t>
            </a:r>
            <a:r>
              <a:rPr kumimoji="1" lang="en-US" altLang="zh-CN" sz="2400" baseline="30000" dirty="0" smtClean="0">
                <a:latin typeface="微软雅黑" panose="020B0503020204020204" pitchFamily="34" charset="-122"/>
                <a:ea typeface="微软雅黑" panose="020B0503020204020204" pitchFamily="34" charset="-122"/>
              </a:rPr>
              <a:t>-2</a:t>
            </a:r>
            <a:r>
              <a:rPr kumimoji="1" lang="en-US" altLang="zh-CN" sz="2400" dirty="0" smtClean="0">
                <a:latin typeface="微软雅黑" panose="020B0503020204020204" pitchFamily="34" charset="-122"/>
                <a:ea typeface="微软雅黑" panose="020B0503020204020204" pitchFamily="34" charset="-122"/>
              </a:rPr>
              <a:t> </a:t>
            </a:r>
            <a:r>
              <a:rPr kumimoji="1" lang="en-US" altLang="zh-CN" sz="2400" dirty="0">
                <a:latin typeface="微软雅黑" panose="020B0503020204020204" pitchFamily="34" charset="-122"/>
                <a:ea typeface="微软雅黑" panose="020B0503020204020204" pitchFamily="34" charset="-122"/>
              </a:rPr>
              <a:t>= -0.4375   (= -4.375</a:t>
            </a:r>
            <a:r>
              <a:rPr kumimoji="1" lang="en-US" altLang="zh-CN" sz="2400" b="0" dirty="0">
                <a:latin typeface="微软雅黑" panose="020B0503020204020204" pitchFamily="34" charset="-122"/>
                <a:ea typeface="微软雅黑" panose="020B0503020204020204" pitchFamily="34" charset="-122"/>
              </a:rPr>
              <a:t>x</a:t>
            </a:r>
            <a:r>
              <a:rPr kumimoji="1" lang="en-US" altLang="zh-CN" sz="2400" dirty="0">
                <a:latin typeface="微软雅黑" panose="020B0503020204020204" pitchFamily="34" charset="-122"/>
                <a:ea typeface="微软雅黑" panose="020B0503020204020204" pitchFamily="34" charset="-122"/>
              </a:rPr>
              <a:t>10</a:t>
            </a:r>
            <a:r>
              <a:rPr kumimoji="1" lang="en-US" altLang="zh-CN" sz="2400" baseline="30000" dirty="0">
                <a:latin typeface="微软雅黑" panose="020B0503020204020204" pitchFamily="34" charset="-122"/>
                <a:ea typeface="微软雅黑" panose="020B0503020204020204" pitchFamily="34" charset="-122"/>
              </a:rPr>
              <a:t>-1</a:t>
            </a:r>
            <a:r>
              <a:rPr kumimoji="1" lang="en-US" altLang="zh-CN" sz="24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605758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build="p" autoUpdateAnimBg="0"/>
      <p:bldP spid="117"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 </a:t>
            </a:r>
            <a:r>
              <a:rPr lang="zh-CN" altLang="en-US" dirty="0" smtClean="0"/>
              <a:t>实数的表示</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2.3.3 IEEE 754</a:t>
            </a:r>
            <a:r>
              <a:rPr lang="zh-CN" altLang="en-US" dirty="0" smtClean="0"/>
              <a:t>标准</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28" name="矩形 27"/>
          <p:cNvSpPr/>
          <p:nvPr/>
        </p:nvSpPr>
        <p:spPr>
          <a:xfrm>
            <a:off x="490100" y="1700808"/>
            <a:ext cx="8653900" cy="1015663"/>
          </a:xfrm>
          <a:prstGeom prst="rect">
            <a:avLst/>
          </a:prstGeom>
        </p:spPr>
        <p:txBody>
          <a:bodyPr wrap="square">
            <a:spAutoFit/>
          </a:bodyPr>
          <a:lstStyle/>
          <a:p>
            <a:pPr marL="342900" indent="-342900">
              <a:lnSpc>
                <a:spcPct val="150000"/>
              </a:lnSpc>
              <a:buFont typeface="Wingdings" panose="05000000000000000000" pitchFamily="2" charset="2"/>
              <a:buChar char="Ø"/>
            </a:pPr>
            <a:r>
              <a:rPr kumimoji="1" lang="zh-CN" altLang="en-US" sz="2000" b="1" dirty="0" smtClean="0">
                <a:solidFill>
                  <a:srgbClr val="000000"/>
                </a:solidFill>
                <a:latin typeface="微软雅黑" panose="020B0503020204020204" pitchFamily="34" charset="-122"/>
                <a:ea typeface="微软雅黑" panose="020B0503020204020204" pitchFamily="34" charset="-122"/>
              </a:rPr>
              <a:t>机器数与真值之间的转换</a:t>
            </a:r>
            <a:endParaRPr kumimoji="1" lang="en-US" altLang="zh-CN" sz="2000" b="1" dirty="0">
              <a:solidFill>
                <a:srgbClr val="000000"/>
              </a:solidFill>
              <a:latin typeface="微软雅黑" panose="020B0503020204020204" pitchFamily="34" charset="-122"/>
              <a:ea typeface="微软雅黑" panose="020B0503020204020204" pitchFamily="34" charset="-122"/>
            </a:endParaRPr>
          </a:p>
          <a:p>
            <a:pPr marL="800100" lvl="1" indent="-342900">
              <a:lnSpc>
                <a:spcPct val="150000"/>
              </a:lnSpc>
              <a:buFont typeface="Wingdings" panose="05000000000000000000" pitchFamily="2" charset="2"/>
              <a:buChar char="ü"/>
            </a:pPr>
            <a:r>
              <a:rPr kumimoji="1" lang="zh-CN" altLang="en-US" sz="2000" b="1" dirty="0" smtClean="0">
                <a:solidFill>
                  <a:srgbClr val="000000"/>
                </a:solidFill>
                <a:latin typeface="微软雅黑" panose="020B0503020204020204" pitchFamily="34" charset="-122"/>
                <a:ea typeface="微软雅黑" panose="020B0503020204020204" pitchFamily="34" charset="-122"/>
              </a:rPr>
              <a:t>求</a:t>
            </a:r>
            <a:r>
              <a:rPr kumimoji="1" lang="en-US" altLang="zh-CN" sz="2000" b="1" dirty="0">
                <a:solidFill>
                  <a:srgbClr val="000000"/>
                </a:solidFill>
                <a:latin typeface="微软雅黑" panose="020B0503020204020204" pitchFamily="34" charset="-122"/>
                <a:ea typeface="微软雅黑" panose="020B0503020204020204" pitchFamily="34" charset="-122"/>
              </a:rPr>
              <a:t>-1.275 x </a:t>
            </a:r>
            <a:r>
              <a:rPr kumimoji="1" lang="en-US" altLang="zh-CN" sz="2000" b="1" dirty="0" smtClean="0">
                <a:solidFill>
                  <a:srgbClr val="000000"/>
                </a:solidFill>
                <a:latin typeface="微软雅黑" panose="020B0503020204020204" pitchFamily="34" charset="-122"/>
                <a:ea typeface="微软雅黑" panose="020B0503020204020204" pitchFamily="34" charset="-122"/>
              </a:rPr>
              <a:t>10</a:t>
            </a:r>
            <a:r>
              <a:rPr kumimoji="1" lang="en-US" altLang="zh-CN" sz="2000" b="1" baseline="30000" dirty="0" smtClean="0">
                <a:solidFill>
                  <a:srgbClr val="000000"/>
                </a:solidFill>
                <a:latin typeface="微软雅黑" panose="020B0503020204020204" pitchFamily="34" charset="-122"/>
                <a:ea typeface="微软雅黑" panose="020B0503020204020204" pitchFamily="34" charset="-122"/>
              </a:rPr>
              <a:t>1</a:t>
            </a:r>
            <a:r>
              <a:rPr kumimoji="1" lang="zh-CN" altLang="en-US" sz="2000" b="1" dirty="0" smtClean="0">
                <a:solidFill>
                  <a:srgbClr val="000000"/>
                </a:solidFill>
                <a:latin typeface="微软雅黑" panose="020B0503020204020204" pitchFamily="34" charset="-122"/>
                <a:ea typeface="微软雅黑" panose="020B0503020204020204" pitchFamily="34" charset="-122"/>
              </a:rPr>
              <a:t>的单精度浮点数的机器数</a:t>
            </a:r>
            <a:endParaRPr kumimoji="1" lang="en-US" altLang="zh-CN" sz="2000" b="1" dirty="0">
              <a:solidFill>
                <a:srgbClr val="000000"/>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4045235" y="1396259"/>
            <a:ext cx="4677518" cy="605921"/>
            <a:chOff x="1259632" y="2657548"/>
            <a:chExt cx="5001046" cy="680972"/>
          </a:xfrm>
        </p:grpSpPr>
        <p:sp>
          <p:nvSpPr>
            <p:cNvPr id="8" name="Rectangle 6"/>
            <p:cNvSpPr>
              <a:spLocks noChangeArrowheads="1"/>
            </p:cNvSpPr>
            <p:nvPr/>
          </p:nvSpPr>
          <p:spPr bwMode="auto">
            <a:xfrm>
              <a:off x="1259632" y="2952179"/>
              <a:ext cx="4862512" cy="36830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0"/>
                </a:spcBef>
                <a:buFontTx/>
                <a:buNone/>
              </a:pPr>
              <a:endParaRPr lang="zh-CN" altLang="en-US" sz="1600">
                <a:latin typeface="Times New Roman" panose="02020603050405020304" pitchFamily="18" charset="0"/>
              </a:endParaRPr>
            </a:p>
          </p:txBody>
        </p:sp>
        <p:sp>
          <p:nvSpPr>
            <p:cNvPr id="9" name="Line 7"/>
            <p:cNvSpPr>
              <a:spLocks noChangeShapeType="1"/>
            </p:cNvSpPr>
            <p:nvPr/>
          </p:nvSpPr>
          <p:spPr bwMode="auto">
            <a:xfrm>
              <a:off x="1561257" y="2965168"/>
              <a:ext cx="0" cy="3683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endParaRPr lang="zh-CN" altLang="en-US"/>
            </a:p>
          </p:txBody>
        </p:sp>
        <p:sp>
          <p:nvSpPr>
            <p:cNvPr id="10" name="Line 8"/>
            <p:cNvSpPr>
              <a:spLocks noChangeShapeType="1"/>
            </p:cNvSpPr>
            <p:nvPr/>
          </p:nvSpPr>
          <p:spPr bwMode="auto">
            <a:xfrm>
              <a:off x="2635994" y="2970220"/>
              <a:ext cx="0" cy="3683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endParaRPr lang="zh-CN" altLang="en-US"/>
            </a:p>
          </p:txBody>
        </p:sp>
        <p:sp>
          <p:nvSpPr>
            <p:cNvPr id="11" name="Text Box 9"/>
            <p:cNvSpPr txBox="1">
              <a:spLocks noChangeArrowheads="1"/>
            </p:cNvSpPr>
            <p:nvPr/>
          </p:nvSpPr>
          <p:spPr bwMode="auto">
            <a:xfrm>
              <a:off x="1259632" y="2937314"/>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a:solidFill>
                    <a:srgbClr val="FF9900"/>
                  </a:solidFill>
                  <a:latin typeface="Times New Roman" panose="02020603050405020304" pitchFamily="18" charset="0"/>
                </a:rPr>
                <a:t>S</a:t>
              </a:r>
            </a:p>
          </p:txBody>
        </p:sp>
        <p:sp>
          <p:nvSpPr>
            <p:cNvPr id="12" name="Text Box 10"/>
            <p:cNvSpPr txBox="1">
              <a:spLocks noChangeArrowheads="1"/>
            </p:cNvSpPr>
            <p:nvPr/>
          </p:nvSpPr>
          <p:spPr bwMode="auto">
            <a:xfrm>
              <a:off x="1693020" y="2952179"/>
              <a:ext cx="871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zh-CN" altLang="en-US" sz="1800" dirty="0">
                  <a:solidFill>
                    <a:srgbClr val="CC0000"/>
                  </a:solidFill>
                  <a:ea typeface="黑体" panose="02010609060101010101" pitchFamily="49" charset="-122"/>
                </a:rPr>
                <a:t>阶码</a:t>
              </a:r>
              <a:r>
                <a:rPr lang="en-US" altLang="zh-CN" sz="1800" dirty="0">
                  <a:solidFill>
                    <a:srgbClr val="CC0000"/>
                  </a:solidFill>
                  <a:ea typeface="黑体" panose="02010609060101010101" pitchFamily="49" charset="-122"/>
                </a:rPr>
                <a:t>E</a:t>
              </a:r>
            </a:p>
          </p:txBody>
        </p:sp>
        <p:sp>
          <p:nvSpPr>
            <p:cNvPr id="13" name="Text Box 11"/>
            <p:cNvSpPr txBox="1">
              <a:spLocks noChangeArrowheads="1"/>
            </p:cNvSpPr>
            <p:nvPr/>
          </p:nvSpPr>
          <p:spPr bwMode="auto">
            <a:xfrm>
              <a:off x="3996482" y="2928367"/>
              <a:ext cx="17276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zh-CN" altLang="en-US" sz="1800" dirty="0">
                  <a:solidFill>
                    <a:schemeClr val="accent2"/>
                  </a:solidFill>
                  <a:ea typeface="黑体" panose="02010609060101010101" pitchFamily="49" charset="-122"/>
                </a:rPr>
                <a:t>尾数</a:t>
              </a:r>
              <a:r>
                <a:rPr lang="en-US" altLang="zh-CN" sz="1800" dirty="0" smtClean="0">
                  <a:solidFill>
                    <a:schemeClr val="accent2"/>
                  </a:solidFill>
                  <a:ea typeface="黑体" panose="02010609060101010101" pitchFamily="49" charset="-122"/>
                </a:rPr>
                <a:t>M</a:t>
              </a:r>
              <a:r>
                <a:rPr lang="zh-CN" altLang="en-US" sz="1800" dirty="0" smtClean="0">
                  <a:solidFill>
                    <a:schemeClr val="accent2"/>
                  </a:solidFill>
                  <a:ea typeface="黑体" panose="02010609060101010101" pitchFamily="49" charset="-122"/>
                </a:rPr>
                <a:t>（</a:t>
              </a:r>
              <a:r>
                <a:rPr lang="en-US" altLang="zh-CN" sz="1800" dirty="0" smtClean="0">
                  <a:solidFill>
                    <a:schemeClr val="accent2"/>
                  </a:solidFill>
                  <a:ea typeface="黑体" panose="02010609060101010101" pitchFamily="49" charset="-122"/>
                </a:rPr>
                <a:t>23</a:t>
              </a:r>
              <a:r>
                <a:rPr lang="zh-CN" altLang="en-US" sz="1800" dirty="0" smtClean="0">
                  <a:solidFill>
                    <a:schemeClr val="accent2"/>
                  </a:solidFill>
                  <a:ea typeface="黑体" panose="02010609060101010101" pitchFamily="49" charset="-122"/>
                </a:rPr>
                <a:t>位）</a:t>
              </a:r>
              <a:endParaRPr lang="en-US" altLang="zh-CN" sz="1800" dirty="0">
                <a:solidFill>
                  <a:schemeClr val="accent2"/>
                </a:solidFill>
                <a:ea typeface="黑体" panose="02010609060101010101" pitchFamily="49" charset="-122"/>
              </a:endParaRPr>
            </a:p>
          </p:txBody>
        </p:sp>
        <p:sp>
          <p:nvSpPr>
            <p:cNvPr id="14" name="Text Box 9"/>
            <p:cNvSpPr txBox="1">
              <a:spLocks noChangeArrowheads="1"/>
            </p:cNvSpPr>
            <p:nvPr/>
          </p:nvSpPr>
          <p:spPr bwMode="auto">
            <a:xfrm>
              <a:off x="1266983" y="266016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anose="02020603050405020304" pitchFamily="18" charset="0"/>
                </a:rPr>
                <a:t>0</a:t>
              </a:r>
              <a:endParaRPr lang="en-US" altLang="zh-CN" sz="1800" dirty="0">
                <a:latin typeface="Times New Roman" panose="02020603050405020304" pitchFamily="18" charset="0"/>
              </a:endParaRPr>
            </a:p>
          </p:txBody>
        </p:sp>
        <p:sp>
          <p:nvSpPr>
            <p:cNvPr id="15" name="Text Box 9"/>
            <p:cNvSpPr txBox="1">
              <a:spLocks noChangeArrowheads="1"/>
            </p:cNvSpPr>
            <p:nvPr/>
          </p:nvSpPr>
          <p:spPr bwMode="auto">
            <a:xfrm>
              <a:off x="1470787" y="266016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anose="02020603050405020304" pitchFamily="18" charset="0"/>
                </a:rPr>
                <a:t>1</a:t>
              </a:r>
              <a:endParaRPr lang="en-US" altLang="zh-CN" sz="1800" dirty="0">
                <a:latin typeface="Times New Roman" panose="02020603050405020304" pitchFamily="18" charset="0"/>
              </a:endParaRPr>
            </a:p>
          </p:txBody>
        </p:sp>
        <p:sp>
          <p:nvSpPr>
            <p:cNvPr id="16" name="Text Box 9"/>
            <p:cNvSpPr txBox="1">
              <a:spLocks noChangeArrowheads="1"/>
            </p:cNvSpPr>
            <p:nvPr/>
          </p:nvSpPr>
          <p:spPr bwMode="auto">
            <a:xfrm>
              <a:off x="2332005" y="266016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anose="02020603050405020304" pitchFamily="18" charset="0"/>
                </a:rPr>
                <a:t>8</a:t>
              </a:r>
              <a:endParaRPr lang="en-US" altLang="zh-CN" sz="1800" dirty="0">
                <a:latin typeface="Times New Roman" panose="02020603050405020304" pitchFamily="18" charset="0"/>
              </a:endParaRPr>
            </a:p>
          </p:txBody>
        </p:sp>
        <p:sp>
          <p:nvSpPr>
            <p:cNvPr id="17" name="Text Box 9"/>
            <p:cNvSpPr txBox="1">
              <a:spLocks noChangeArrowheads="1"/>
            </p:cNvSpPr>
            <p:nvPr/>
          </p:nvSpPr>
          <p:spPr bwMode="auto">
            <a:xfrm>
              <a:off x="5724128" y="2657548"/>
              <a:ext cx="5365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anose="02020603050405020304" pitchFamily="18" charset="0"/>
                </a:rPr>
                <a:t>31</a:t>
              </a:r>
              <a:endParaRPr lang="en-US" altLang="zh-CN" sz="1800" dirty="0">
                <a:latin typeface="Times New Roman" panose="02020603050405020304" pitchFamily="18" charset="0"/>
              </a:endParaRPr>
            </a:p>
          </p:txBody>
        </p:sp>
        <p:sp>
          <p:nvSpPr>
            <p:cNvPr id="18" name="Text Box 9"/>
            <p:cNvSpPr txBox="1">
              <a:spLocks noChangeArrowheads="1"/>
            </p:cNvSpPr>
            <p:nvPr/>
          </p:nvSpPr>
          <p:spPr bwMode="auto">
            <a:xfrm>
              <a:off x="2552045" y="266016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nSpc>
                  <a:spcPct val="100000"/>
                </a:lnSpc>
                <a:spcBef>
                  <a:spcPct val="50000"/>
                </a:spcBef>
                <a:buFontTx/>
                <a:buNone/>
              </a:pPr>
              <a:r>
                <a:rPr lang="en-US" altLang="zh-CN" sz="1800" dirty="0" smtClean="0">
                  <a:latin typeface="Times New Roman" panose="02020603050405020304" pitchFamily="18" charset="0"/>
                </a:rPr>
                <a:t>9</a:t>
              </a:r>
              <a:endParaRPr lang="en-US" altLang="zh-CN" sz="1800" dirty="0">
                <a:latin typeface="Times New Roman" panose="02020603050405020304" pitchFamily="18" charset="0"/>
              </a:endParaRPr>
            </a:p>
          </p:txBody>
        </p:sp>
      </p:grpSp>
      <p:sp>
        <p:nvSpPr>
          <p:cNvPr id="27" name="Text Box 9"/>
          <p:cNvSpPr txBox="1">
            <a:spLocks noChangeArrowheads="1"/>
          </p:cNvSpPr>
          <p:nvPr/>
        </p:nvSpPr>
        <p:spPr bwMode="auto">
          <a:xfrm>
            <a:off x="1194850" y="2918616"/>
            <a:ext cx="67643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smtClean="0">
                <a:solidFill>
                  <a:srgbClr val="000000"/>
                </a:solidFill>
                <a:latin typeface="Times New Roman" panose="02020603050405020304" pitchFamily="18" charset="0"/>
                <a:ea typeface="宋体" panose="02010600030101010101" pitchFamily="2" charset="-122"/>
              </a:rPr>
              <a:t>11000 0010 100 1100 0000 0000 0000 0000</a:t>
            </a:r>
            <a:endParaRPr kumimoji="1" lang="zh-CN" altLang="en-US" sz="2800" dirty="0" smtClean="0">
              <a:solidFill>
                <a:srgbClr val="000000"/>
              </a:solidFill>
              <a:latin typeface="Times New Roman" panose="02020603050405020304" pitchFamily="18" charset="0"/>
              <a:ea typeface="宋体" panose="02010600030101010101" pitchFamily="2" charset="-122"/>
            </a:endParaRPr>
          </a:p>
        </p:txBody>
      </p:sp>
      <p:sp>
        <p:nvSpPr>
          <p:cNvPr id="29" name="Rectangle 10"/>
          <p:cNvSpPr>
            <a:spLocks noChangeArrowheads="1"/>
          </p:cNvSpPr>
          <p:nvPr/>
        </p:nvSpPr>
        <p:spPr bwMode="auto">
          <a:xfrm>
            <a:off x="1255175" y="2994816"/>
            <a:ext cx="6440488" cy="457200"/>
          </a:xfrm>
          <a:prstGeom prst="rect">
            <a:avLst/>
          </a:prstGeom>
          <a:noFill/>
          <a:ln w="28575">
            <a:solidFill>
              <a:srgbClr val="FFCC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a:endParaRPr>
          </a:p>
        </p:txBody>
      </p:sp>
      <p:sp>
        <p:nvSpPr>
          <p:cNvPr id="30" name="Line 11"/>
          <p:cNvSpPr>
            <a:spLocks noChangeShapeType="1"/>
          </p:cNvSpPr>
          <p:nvPr/>
        </p:nvSpPr>
        <p:spPr bwMode="auto">
          <a:xfrm>
            <a:off x="1455200" y="2994816"/>
            <a:ext cx="0" cy="457200"/>
          </a:xfrm>
          <a:prstGeom prst="line">
            <a:avLst/>
          </a:prstGeom>
          <a:noFill/>
          <a:ln w="28575">
            <a:solidFill>
              <a:srgbClr val="FFCC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a:endParaRPr>
          </a:p>
        </p:txBody>
      </p:sp>
      <p:sp>
        <p:nvSpPr>
          <p:cNvPr id="31" name="Line 12"/>
          <p:cNvSpPr>
            <a:spLocks noChangeShapeType="1"/>
          </p:cNvSpPr>
          <p:nvPr/>
        </p:nvSpPr>
        <p:spPr bwMode="auto">
          <a:xfrm>
            <a:off x="3018888" y="2982116"/>
            <a:ext cx="0" cy="457200"/>
          </a:xfrm>
          <a:prstGeom prst="line">
            <a:avLst/>
          </a:prstGeom>
          <a:noFill/>
          <a:ln w="28575">
            <a:solidFill>
              <a:srgbClr val="FFCC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a:endParaRPr>
          </a:p>
        </p:txBody>
      </p:sp>
      <p:sp>
        <p:nvSpPr>
          <p:cNvPr id="32" name="Text Box 13"/>
          <p:cNvSpPr txBox="1">
            <a:spLocks noChangeArrowheads="1"/>
          </p:cNvSpPr>
          <p:nvPr/>
        </p:nvSpPr>
        <p:spPr bwMode="auto">
          <a:xfrm>
            <a:off x="1194850" y="3498053"/>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smtClean="0">
                <a:solidFill>
                  <a:srgbClr val="000000"/>
                </a:solidFill>
                <a:latin typeface="Times New Roman" panose="02020603050405020304" pitchFamily="18" charset="0"/>
                <a:ea typeface="宋体" panose="02010600030101010101" pitchFamily="2" charset="-122"/>
              </a:rPr>
              <a:t>C14C0000H</a:t>
            </a:r>
          </a:p>
        </p:txBody>
      </p:sp>
    </p:spTree>
    <p:extLst>
      <p:ext uri="{BB962C8B-B14F-4D97-AF65-F5344CB8AC3E}">
        <p14:creationId xmlns:p14="http://schemas.microsoft.com/office/powerpoint/2010/main" val="4108207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 </a:t>
            </a:r>
            <a:r>
              <a:rPr lang="zh-CN" altLang="en-US" dirty="0" smtClean="0"/>
              <a:t>实数的表示</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2.3.3 IEEE 754</a:t>
            </a:r>
            <a:r>
              <a:rPr lang="zh-CN" altLang="en-US" dirty="0" smtClean="0"/>
              <a:t>标准</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59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28" name="矩形 27"/>
          <p:cNvSpPr/>
          <p:nvPr/>
        </p:nvSpPr>
        <p:spPr>
          <a:xfrm>
            <a:off x="490100" y="1700808"/>
            <a:ext cx="8653900" cy="1015663"/>
          </a:xfrm>
          <a:prstGeom prst="rect">
            <a:avLst/>
          </a:prstGeom>
        </p:spPr>
        <p:txBody>
          <a:bodyPr wrap="square">
            <a:spAutoFit/>
          </a:bodyPr>
          <a:lstStyle/>
          <a:p>
            <a:pPr marL="342900" indent="-342900">
              <a:lnSpc>
                <a:spcPct val="150000"/>
              </a:lnSpc>
              <a:buFont typeface="Wingdings" panose="05000000000000000000" pitchFamily="2" charset="2"/>
              <a:buChar char="Ø"/>
            </a:pPr>
            <a:r>
              <a:rPr kumimoji="1" lang="zh-CN" altLang="en-US" sz="2000" b="1" dirty="0">
                <a:solidFill>
                  <a:srgbClr val="000000"/>
                </a:solidFill>
                <a:latin typeface="微软雅黑" panose="020B0503020204020204" pitchFamily="34" charset="-122"/>
                <a:ea typeface="微软雅黑" panose="020B0503020204020204" pitchFamily="34" charset="-122"/>
              </a:rPr>
              <a:t>前面的定义都是针对规格化数（</a:t>
            </a:r>
            <a:r>
              <a:rPr kumimoji="1" lang="en-US" altLang="zh-CN" sz="2000" b="1" dirty="0">
                <a:solidFill>
                  <a:srgbClr val="000000"/>
                </a:solidFill>
                <a:latin typeface="微软雅黑" panose="020B0503020204020204" pitchFamily="34" charset="-122"/>
                <a:ea typeface="微软雅黑" panose="020B0503020204020204" pitchFamily="34" charset="-122"/>
              </a:rPr>
              <a:t>normalized form</a:t>
            </a:r>
            <a:r>
              <a:rPr kumimoji="1" lang="zh-CN" altLang="en-US" sz="2000" b="1" dirty="0">
                <a:solidFill>
                  <a:srgbClr val="000000"/>
                </a:solidFill>
                <a:latin typeface="微软雅黑" panose="020B0503020204020204" pitchFamily="34" charset="-122"/>
                <a:ea typeface="微软雅黑" panose="020B0503020204020204" pitchFamily="34" charset="-122"/>
              </a:rPr>
              <a:t>）</a:t>
            </a:r>
          </a:p>
          <a:p>
            <a:pPr marL="342900" indent="-342900">
              <a:lnSpc>
                <a:spcPct val="150000"/>
              </a:lnSpc>
              <a:buFont typeface="Wingdings" panose="05000000000000000000" pitchFamily="2" charset="2"/>
              <a:buChar char="Ø"/>
            </a:pPr>
            <a:r>
              <a:rPr kumimoji="1" lang="zh-CN" altLang="en-US" sz="2000" b="1" dirty="0" smtClean="0">
                <a:solidFill>
                  <a:srgbClr val="000000"/>
                </a:solidFill>
                <a:latin typeface="微软雅黑" panose="020B0503020204020204" pitchFamily="34" charset="-122"/>
                <a:ea typeface="微软雅黑" panose="020B0503020204020204" pitchFamily="34" charset="-122"/>
              </a:rPr>
              <a:t>其他情况（自学）</a:t>
            </a:r>
            <a:endParaRPr kumimoji="1"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26" name="Text Box 3"/>
          <p:cNvSpPr txBox="1">
            <a:spLocks noChangeArrowheads="1"/>
          </p:cNvSpPr>
          <p:nvPr/>
        </p:nvSpPr>
        <p:spPr bwMode="auto">
          <a:xfrm>
            <a:off x="827584" y="2770907"/>
            <a:ext cx="7413625" cy="375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Exponent    Significand            Object</a:t>
            </a:r>
          </a:p>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800" b="1" i="0" u="none" strike="noStrike" kern="0" cap="none" spc="0" normalizeH="0" baseline="0" noProof="0" dirty="0" smtClean="0">
                <a:ln>
                  <a:noFill/>
                </a:ln>
                <a:solidFill>
                  <a:srgbClr val="CC0000"/>
                </a:solidFill>
                <a:effectLst/>
                <a:uLnTx/>
                <a:uFillTx/>
                <a:latin typeface="Arial" panose="020B0604020202020204" pitchFamily="34" charset="0"/>
                <a:ea typeface="宋体" panose="02010600030101010101" pitchFamily="2" charset="-122"/>
              </a:rPr>
              <a:t>1-254                  </a:t>
            </a:r>
            <a:r>
              <a:rPr kumimoji="1" lang="zh-CN" altLang="en-US" sz="2800" b="1" i="0" u="none" strike="noStrike" kern="0" cap="none" spc="0" normalizeH="0" baseline="0" noProof="0" dirty="0" smtClean="0">
                <a:ln>
                  <a:noFill/>
                </a:ln>
                <a:solidFill>
                  <a:srgbClr val="CC0000"/>
                </a:solidFill>
                <a:effectLst/>
                <a:uLnTx/>
                <a:uFillTx/>
                <a:latin typeface="Arial" panose="020B0604020202020204" pitchFamily="34" charset="0"/>
                <a:ea typeface="宋体" panose="02010600030101010101" pitchFamily="2" charset="-122"/>
              </a:rPr>
              <a:t>任意</a:t>
            </a:r>
            <a:r>
              <a:rPr kumimoji="1" lang="en-US" altLang="zh-CN" sz="2800" b="1" i="0" u="none" strike="noStrike" kern="0" cap="none" spc="0" normalizeH="0" baseline="0" noProof="0" dirty="0" smtClean="0">
                <a:ln>
                  <a:noFill/>
                </a:ln>
                <a:solidFill>
                  <a:srgbClr val="CC0000"/>
                </a:solidFill>
                <a:effectLst/>
                <a:uLnTx/>
                <a:uFillTx/>
                <a:latin typeface="Arial" panose="020B0604020202020204" pitchFamily="34" charset="0"/>
                <a:ea typeface="宋体" panose="02010600030101010101" pitchFamily="2" charset="-122"/>
              </a:rPr>
              <a:t>               </a:t>
            </a:r>
            <a:r>
              <a:rPr kumimoji="1" lang="zh-CN" altLang="en-US" sz="2800" b="1" i="0" u="none" strike="noStrike" kern="0" cap="none" spc="0" normalizeH="0" baseline="0" noProof="0" dirty="0" smtClean="0">
                <a:ln>
                  <a:noFill/>
                </a:ln>
                <a:solidFill>
                  <a:srgbClr val="CC0000"/>
                </a:solidFill>
                <a:effectLst/>
                <a:uLnTx/>
                <a:uFillTx/>
                <a:latin typeface="Arial" panose="020B0604020202020204" pitchFamily="34" charset="0"/>
                <a:ea typeface="宋体" panose="02010600030101010101" pitchFamily="2" charset="-122"/>
              </a:rPr>
              <a:t>规格化形式</a:t>
            </a:r>
            <a:endParaRPr kumimoji="1" lang="en-US" altLang="zh-CN" sz="2800" b="1" i="0" u="none" strike="noStrike" kern="0" cap="none" spc="0" normalizeH="0" baseline="0" noProof="0" dirty="0" smtClean="0">
              <a:ln>
                <a:noFill/>
              </a:ln>
              <a:solidFill>
                <a:srgbClr val="CC0000"/>
              </a:solidFill>
              <a:effectLst/>
              <a:uLnTx/>
              <a:uFillTx/>
              <a:latin typeface="Arial" panose="020B0604020202020204" pitchFamily="34" charset="0"/>
              <a:ea typeface="宋体" panose="02010600030101010101" pitchFamily="2" charset="-122"/>
            </a:endParaRPr>
          </a:p>
          <a:p>
            <a:pPr marL="0" marR="0" lvl="0" indent="0" defTabSz="914400" eaLnBrk="1" fontAlgn="auto" latinLnBrk="0" hangingPunct="1">
              <a:lnSpc>
                <a:spcPct val="100000"/>
              </a:lnSpc>
              <a:spcBef>
                <a:spcPct val="0"/>
              </a:spcBef>
              <a:spcAft>
                <a:spcPts val="0"/>
              </a:spcAft>
              <a:buClrTx/>
              <a:buSzTx/>
              <a:buFontTx/>
              <a:buNone/>
              <a:tabLst/>
              <a:defRPr/>
            </a:pPr>
            <a:r>
              <a:rPr kumimoji="1" lang="en-US" altLang="zh-CN" sz="2800" b="1" i="0" u="none" strike="noStrike" kern="0" cap="none" spc="0" normalizeH="0" baseline="0" noProof="0" dirty="0" smtClean="0">
                <a:ln>
                  <a:noFill/>
                </a:ln>
                <a:solidFill>
                  <a:srgbClr val="CC0000"/>
                </a:solidFill>
                <a:effectLst/>
                <a:uLnTx/>
                <a:uFillTx/>
                <a:latin typeface="Arial" panose="020B0604020202020204" pitchFamily="34" charset="0"/>
                <a:ea typeface="宋体" panose="02010600030101010101" pitchFamily="2" charset="-122"/>
              </a:rPr>
              <a:t>                     </a:t>
            </a:r>
            <a:r>
              <a:rPr kumimoji="1" lang="zh-CN" altLang="en-US" sz="2800" b="1" i="0" u="none" strike="noStrike" kern="0" cap="none" spc="0" normalizeH="0" baseline="0" noProof="0" dirty="0" smtClean="0">
                <a:ln>
                  <a:noFill/>
                </a:ln>
                <a:solidFill>
                  <a:srgbClr val="CC0000"/>
                </a:solidFill>
                <a:effectLst/>
                <a:uLnTx/>
                <a:uFillTx/>
                <a:latin typeface="Arial" panose="020B0604020202020204" pitchFamily="34" charset="0"/>
                <a:ea typeface="宋体" panose="02010600030101010101" pitchFamily="2" charset="-122"/>
              </a:rPr>
              <a:t>小数点前隐含</a:t>
            </a:r>
            <a:r>
              <a:rPr kumimoji="1" lang="en-US" altLang="zh-CN" sz="2800" b="1" i="0" u="none" strike="noStrike" kern="0" cap="none" spc="0" normalizeH="0" baseline="0" noProof="0" dirty="0" smtClean="0">
                <a:ln>
                  <a:noFill/>
                </a:ln>
                <a:solidFill>
                  <a:srgbClr val="CC0000"/>
                </a:solidFill>
                <a:effectLst/>
                <a:uLnTx/>
                <a:uFillTx/>
                <a:latin typeface="Arial" panose="020B0604020202020204" pitchFamily="34" charset="0"/>
                <a:ea typeface="宋体" panose="02010600030101010101" pitchFamily="2" charset="-122"/>
              </a:rPr>
              <a:t>1</a:t>
            </a:r>
          </a:p>
          <a:p>
            <a:pPr marL="0" marR="0" lvl="0" indent="0" defTabSz="914400" eaLnBrk="0" fontAlgn="auto" latinLnBrk="0" hangingPunct="0">
              <a:lnSpc>
                <a:spcPct val="100000"/>
              </a:lnSpc>
              <a:spcBef>
                <a:spcPct val="0"/>
              </a:spcBef>
              <a:spcAft>
                <a:spcPts val="0"/>
              </a:spcAft>
              <a:buClrTx/>
              <a:buSzTx/>
              <a:buFontTx/>
              <a:buNone/>
              <a:tabLst/>
              <a:defRPr/>
            </a:pPr>
            <a:r>
              <a:rPr kumimoji="1" lang="en-US" altLang="zh-CN" sz="2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Tahoma" panose="020B0604030504040204" pitchFamily="34" charset="0"/>
              </a:rPr>
              <a:t>0(</a:t>
            </a:r>
            <a:r>
              <a:rPr kumimoji="1" lang="zh-CN" altLang="en-US" sz="2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Tahoma" panose="020B0604030504040204" pitchFamily="34" charset="0"/>
              </a:rPr>
              <a:t>全</a:t>
            </a:r>
            <a:r>
              <a:rPr kumimoji="1" lang="en-US" altLang="zh-CN" sz="2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Tahoma" panose="020B0604030504040204" pitchFamily="34" charset="0"/>
              </a:rPr>
              <a:t>0)                    0                               ?</a:t>
            </a:r>
          </a:p>
          <a:p>
            <a:pPr marL="0" marR="0" lvl="0" indent="0" defTabSz="914400" eaLnBrk="0" fontAlgn="auto" latinLnBrk="0" hangingPunct="0">
              <a:lnSpc>
                <a:spcPct val="100000"/>
              </a:lnSpc>
              <a:spcBef>
                <a:spcPct val="0"/>
              </a:spcBef>
              <a:spcAft>
                <a:spcPts val="0"/>
              </a:spcAft>
              <a:buClrTx/>
              <a:buSzTx/>
              <a:buFontTx/>
              <a:buNone/>
              <a:tabLst/>
              <a:defRPr/>
            </a:pPr>
            <a:r>
              <a:rPr kumimoji="1" lang="en-US" altLang="zh-CN" sz="2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Tahoma" panose="020B0604030504040204" pitchFamily="34" charset="0"/>
              </a:rPr>
              <a:t>0 (</a:t>
            </a:r>
            <a:r>
              <a:rPr kumimoji="1" lang="zh-CN" altLang="en-US" sz="2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Tahoma" panose="020B0604030504040204" pitchFamily="34" charset="0"/>
              </a:rPr>
              <a:t>全</a:t>
            </a:r>
            <a:r>
              <a:rPr kumimoji="1" lang="en-US" altLang="zh-CN" sz="2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Tahoma" panose="020B0604030504040204" pitchFamily="34" charset="0"/>
              </a:rPr>
              <a:t>0)                   nonzero                   ? </a:t>
            </a:r>
            <a:endParaRPr kumimoji="1" lang="en-US" altLang="zh-CN" sz="2800" b="1" i="0" u="none" strike="noStrike" kern="0" cap="none" spc="0" normalizeH="0" baseline="0" noProof="0" dirty="0" smtClean="0">
              <a:ln>
                <a:noFill/>
              </a:ln>
              <a:solidFill>
                <a:srgbClr val="CC0000"/>
              </a:solidFill>
              <a:effectLst/>
              <a:uLnTx/>
              <a:uFillTx/>
              <a:latin typeface="Arial" panose="020B0604020202020204" pitchFamily="34" charset="0"/>
              <a:ea typeface="宋体" panose="02010600030101010101" pitchFamily="2" charset="-122"/>
              <a:cs typeface="Tahoma" panose="020B0604030504040204" pitchFamily="34" charset="0"/>
            </a:endParaRPr>
          </a:p>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255 </a:t>
            </a:r>
            <a:r>
              <a:rPr kumimoji="1" lang="en-US" altLang="zh-CN" sz="2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Tahoma" panose="020B0604030504040204" pitchFamily="34" charset="0"/>
              </a:rPr>
              <a:t>(</a:t>
            </a:r>
            <a:r>
              <a:rPr kumimoji="1" lang="zh-CN" altLang="en-US" sz="2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Tahoma" panose="020B0604030504040204" pitchFamily="34" charset="0"/>
              </a:rPr>
              <a:t>全</a:t>
            </a:r>
            <a:r>
              <a:rPr kumimoji="1" lang="en-US" altLang="zh-CN" sz="2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Tahoma" panose="020B0604030504040204" pitchFamily="34" charset="0"/>
              </a:rPr>
              <a:t>1)</a:t>
            </a:r>
            <a:r>
              <a:rPr kumimoji="1" lang="en-US" altLang="zh-CN" sz="2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               0                               ?</a:t>
            </a:r>
          </a:p>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255 </a:t>
            </a:r>
            <a:r>
              <a:rPr kumimoji="1" lang="en-US" altLang="zh-CN" sz="2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Tahoma" panose="020B0604030504040204" pitchFamily="34" charset="0"/>
              </a:rPr>
              <a:t>(</a:t>
            </a:r>
            <a:r>
              <a:rPr kumimoji="1" lang="zh-CN" altLang="en-US" sz="2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Tahoma" panose="020B0604030504040204" pitchFamily="34" charset="0"/>
              </a:rPr>
              <a:t>全</a:t>
            </a:r>
            <a:r>
              <a:rPr kumimoji="1" lang="en-US" altLang="zh-CN" sz="2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cs typeface="Tahoma" panose="020B0604030504040204" pitchFamily="34" charset="0"/>
              </a:rPr>
              <a:t>1)</a:t>
            </a:r>
            <a:r>
              <a:rPr kumimoji="1" lang="en-US" altLang="zh-CN" sz="2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               nonzero                   ?</a:t>
            </a:r>
          </a:p>
        </p:txBody>
      </p:sp>
    </p:spTree>
    <p:extLst>
      <p:ext uri="{BB962C8B-B14F-4D97-AF65-F5344CB8AC3E}">
        <p14:creationId xmlns:p14="http://schemas.microsoft.com/office/powerpoint/2010/main" val="349351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
                                            <p:txEl>
                                              <p:pRg st="1" end="1"/>
                                            </p:txEl>
                                          </p:spTgt>
                                        </p:tgtEl>
                                        <p:attrNameLst>
                                          <p:attrName>style.visibility</p:attrName>
                                        </p:attrNameLst>
                                      </p:cBhvr>
                                      <p:to>
                                        <p:strVal val="visible"/>
                                      </p:to>
                                    </p:set>
                                    <p:animEffect transition="in" filter="blinds(horizontal)">
                                      <p:cBhvr>
                                        <p:cTn id="7" dur="500"/>
                                        <p:tgtEl>
                                          <p:spTgt spid="26">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6">
                                            <p:txEl>
                                              <p:pRg st="2" end="2"/>
                                            </p:txEl>
                                          </p:spTgt>
                                        </p:tgtEl>
                                        <p:attrNameLst>
                                          <p:attrName>style.visibility</p:attrName>
                                        </p:attrNameLst>
                                      </p:cBhvr>
                                      <p:to>
                                        <p:strVal val="visible"/>
                                      </p:to>
                                    </p:set>
                                    <p:animEffect transition="in" filter="blinds(horizontal)">
                                      <p:cBhvr>
                                        <p:cTn id="10" dur="500"/>
                                        <p:tgtEl>
                                          <p:spTgt spid="2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6">
                                            <p:txEl>
                                              <p:pRg st="3" end="3"/>
                                            </p:txEl>
                                          </p:spTgt>
                                        </p:tgtEl>
                                        <p:attrNameLst>
                                          <p:attrName>style.visibility</p:attrName>
                                        </p:attrNameLst>
                                      </p:cBhvr>
                                      <p:to>
                                        <p:strVal val="visible"/>
                                      </p:to>
                                    </p:set>
                                    <p:animEffect transition="in" filter="blinds(horizontal)">
                                      <p:cBhvr>
                                        <p:cTn id="15" dur="500"/>
                                        <p:tgtEl>
                                          <p:spTgt spid="26">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6">
                                            <p:txEl>
                                              <p:pRg st="4" end="4"/>
                                            </p:txEl>
                                          </p:spTgt>
                                        </p:tgtEl>
                                        <p:attrNameLst>
                                          <p:attrName>style.visibility</p:attrName>
                                        </p:attrNameLst>
                                      </p:cBhvr>
                                      <p:to>
                                        <p:strVal val="visible"/>
                                      </p:to>
                                    </p:set>
                                    <p:animEffect transition="in" filter="blinds(horizontal)">
                                      <p:cBhvr>
                                        <p:cTn id="20" dur="500"/>
                                        <p:tgtEl>
                                          <p:spTgt spid="26">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6">
                                            <p:txEl>
                                              <p:pRg st="5" end="5"/>
                                            </p:txEl>
                                          </p:spTgt>
                                        </p:tgtEl>
                                        <p:attrNameLst>
                                          <p:attrName>style.visibility</p:attrName>
                                        </p:attrNameLst>
                                      </p:cBhvr>
                                      <p:to>
                                        <p:strVal val="visible"/>
                                      </p:to>
                                    </p:set>
                                    <p:animEffect transition="in" filter="blinds(horizontal)">
                                      <p:cBhvr>
                                        <p:cTn id="25" dur="500"/>
                                        <p:tgtEl>
                                          <p:spTgt spid="26">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6">
                                            <p:txEl>
                                              <p:pRg st="6" end="6"/>
                                            </p:txEl>
                                          </p:spTgt>
                                        </p:tgtEl>
                                        <p:attrNameLst>
                                          <p:attrName>style.visibility</p:attrName>
                                        </p:attrNameLst>
                                      </p:cBhvr>
                                      <p:to>
                                        <p:strVal val="visible"/>
                                      </p:to>
                                    </p:set>
                                    <p:animEffect transition="in" filter="blinds(horizontal)">
                                      <p:cBhvr>
                                        <p:cTn id="30" dur="500"/>
                                        <p:tgtEl>
                                          <p:spTgt spid="2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smtClean="0"/>
              <a:t>2.1 </a:t>
            </a:r>
            <a:r>
              <a:rPr lang="zh-CN" altLang="en-US" dirty="0" smtClean="0"/>
              <a:t>数制和编码</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grpSp>
        <p:nvGrpSpPr>
          <p:cNvPr id="9" name="组合 89"/>
          <p:cNvGrpSpPr>
            <a:grpSpLocks/>
          </p:cNvGrpSpPr>
          <p:nvPr/>
        </p:nvGrpSpPr>
        <p:grpSpPr bwMode="auto">
          <a:xfrm>
            <a:off x="8459788" y="1901825"/>
            <a:ext cx="522287" cy="4545013"/>
            <a:chOff x="8389256" y="1147423"/>
            <a:chExt cx="523310" cy="3164111"/>
          </a:xfrm>
        </p:grpSpPr>
        <p:cxnSp>
          <p:nvCxnSpPr>
            <p:cNvPr id="10" name="直接箭头连接符 76"/>
            <p:cNvCxnSpPr>
              <a:cxnSpLocks noChangeShapeType="1"/>
            </p:cNvCxnSpPr>
            <p:nvPr/>
          </p:nvCxnSpPr>
          <p:spPr bwMode="auto">
            <a:xfrm rot="5400000">
              <a:off x="7329716" y="2728685"/>
              <a:ext cx="3164111" cy="1588"/>
            </a:xfrm>
            <a:prstGeom prst="straightConnector1">
              <a:avLst/>
            </a:prstGeom>
            <a:noFill/>
            <a:ln w="31750" algn="ctr">
              <a:solidFill>
                <a:srgbClr val="FF0066"/>
              </a:solidFill>
              <a:round/>
              <a:headEnd/>
              <a:tailEnd type="stealth" w="lg" len="lg"/>
            </a:ln>
            <a:extLst>
              <a:ext uri="{909E8E84-426E-40DD-AFC4-6F175D3DCCD1}">
                <a14:hiddenFill xmlns:a14="http://schemas.microsoft.com/office/drawing/2010/main">
                  <a:noFill/>
                </a14:hiddenFill>
              </a:ext>
            </a:extLst>
          </p:spPr>
        </p:cxnSp>
        <p:sp>
          <p:nvSpPr>
            <p:cNvPr id="11" name="TextBox 77"/>
            <p:cNvSpPr txBox="1">
              <a:spLocks noChangeArrowheads="1"/>
            </p:cNvSpPr>
            <p:nvPr/>
          </p:nvSpPr>
          <p:spPr bwMode="auto">
            <a:xfrm>
              <a:off x="8389256" y="1494447"/>
              <a:ext cx="478773" cy="835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800">
                  <a:solidFill>
                    <a:srgbClr val="FF0066"/>
                  </a:solidFill>
                  <a:latin typeface="Times New Roman" panose="02020603050405020304" pitchFamily="18" charset="0"/>
                  <a:ea typeface="微软雅黑" panose="020B0503020204020204" pitchFamily="34" charset="-122"/>
                </a:rPr>
                <a:t>具体实现</a:t>
              </a:r>
            </a:p>
          </p:txBody>
        </p:sp>
      </p:grpSp>
      <p:grpSp>
        <p:nvGrpSpPr>
          <p:cNvPr id="12" name="组合 88"/>
          <p:cNvGrpSpPr>
            <a:grpSpLocks/>
          </p:cNvGrpSpPr>
          <p:nvPr/>
        </p:nvGrpSpPr>
        <p:grpSpPr bwMode="auto">
          <a:xfrm>
            <a:off x="7993063" y="1042988"/>
            <a:ext cx="479425" cy="4700587"/>
            <a:chOff x="4970430" y="1227253"/>
            <a:chExt cx="479764" cy="3164111"/>
          </a:xfrm>
        </p:grpSpPr>
        <p:cxnSp>
          <p:nvCxnSpPr>
            <p:cNvPr id="13" name="直接箭头连接符 86"/>
            <p:cNvCxnSpPr>
              <a:cxnSpLocks noChangeShapeType="1"/>
            </p:cNvCxnSpPr>
            <p:nvPr/>
          </p:nvCxnSpPr>
          <p:spPr bwMode="auto">
            <a:xfrm rot="5400000">
              <a:off x="3389168" y="2808515"/>
              <a:ext cx="3164111" cy="1588"/>
            </a:xfrm>
            <a:prstGeom prst="straightConnector1">
              <a:avLst/>
            </a:prstGeom>
            <a:noFill/>
            <a:ln w="31750" algn="ctr">
              <a:solidFill>
                <a:srgbClr val="FF0066"/>
              </a:solidFill>
              <a:round/>
              <a:headEnd type="arrow" w="lg" len="med"/>
              <a:tailEnd/>
            </a:ln>
            <a:extLst>
              <a:ext uri="{909E8E84-426E-40DD-AFC4-6F175D3DCCD1}">
                <a14:hiddenFill xmlns:a14="http://schemas.microsoft.com/office/drawing/2010/main">
                  <a:noFill/>
                </a14:hiddenFill>
              </a:ext>
            </a:extLst>
          </p:spPr>
        </p:cxnSp>
        <p:sp>
          <p:nvSpPr>
            <p:cNvPr id="14" name="TextBox 87"/>
            <p:cNvSpPr txBox="1">
              <a:spLocks noChangeArrowheads="1"/>
            </p:cNvSpPr>
            <p:nvPr/>
          </p:nvSpPr>
          <p:spPr bwMode="auto">
            <a:xfrm>
              <a:off x="4970430" y="1501882"/>
              <a:ext cx="479764" cy="807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800">
                  <a:solidFill>
                    <a:srgbClr val="FF0066"/>
                  </a:solidFill>
                  <a:latin typeface="Times New Roman" panose="02020603050405020304" pitchFamily="18" charset="0"/>
                  <a:ea typeface="微软雅黑" panose="020B0503020204020204" pitchFamily="34" charset="-122"/>
                </a:rPr>
                <a:t>抽象概括</a:t>
              </a:r>
            </a:p>
          </p:txBody>
        </p:sp>
      </p:grpSp>
      <p:grpSp>
        <p:nvGrpSpPr>
          <p:cNvPr id="15" name="组合 73"/>
          <p:cNvGrpSpPr>
            <a:grpSpLocks/>
          </p:cNvGrpSpPr>
          <p:nvPr/>
        </p:nvGrpSpPr>
        <p:grpSpPr bwMode="auto">
          <a:xfrm>
            <a:off x="115888" y="1115452"/>
            <a:ext cx="4400550" cy="5347176"/>
            <a:chOff x="116118" y="859586"/>
            <a:chExt cx="4426861" cy="5458943"/>
          </a:xfrm>
        </p:grpSpPr>
        <p:sp>
          <p:nvSpPr>
            <p:cNvPr id="16" name="TextBox 6"/>
            <p:cNvSpPr txBox="1">
              <a:spLocks noChangeArrowheads="1"/>
            </p:cNvSpPr>
            <p:nvPr/>
          </p:nvSpPr>
          <p:spPr bwMode="auto">
            <a:xfrm>
              <a:off x="1248385" y="859586"/>
              <a:ext cx="2090462" cy="37705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a:lnSpc>
                  <a:spcPct val="100000"/>
                </a:lnSpc>
                <a:spcBef>
                  <a:spcPct val="0"/>
                </a:spcBef>
                <a:buFontTx/>
                <a:buNone/>
              </a:pPr>
              <a:r>
                <a:rPr lang="zh-CN" altLang="en-US" sz="1800" dirty="0">
                  <a:latin typeface="微软雅黑" panose="020B0503020204020204" pitchFamily="34" charset="-122"/>
                  <a:ea typeface="微软雅黑" panose="020B0503020204020204" pitchFamily="34" charset="-122"/>
                </a:rPr>
                <a:t>感觉媒体信息</a:t>
              </a:r>
            </a:p>
          </p:txBody>
        </p:sp>
        <p:cxnSp>
          <p:nvCxnSpPr>
            <p:cNvPr id="17" name="直接箭头连接符 12"/>
            <p:cNvCxnSpPr>
              <a:cxnSpLocks noChangeShapeType="1"/>
              <a:stCxn id="16" idx="2"/>
            </p:cNvCxnSpPr>
            <p:nvPr/>
          </p:nvCxnSpPr>
          <p:spPr bwMode="auto">
            <a:xfrm flipH="1">
              <a:off x="2293259" y="1236638"/>
              <a:ext cx="357" cy="479294"/>
            </a:xfrm>
            <a:prstGeom prst="straightConnector1">
              <a:avLst/>
            </a:prstGeom>
            <a:noFill/>
            <a:ln w="25400" algn="ctr">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8" name="TextBox 15"/>
            <p:cNvSpPr txBox="1">
              <a:spLocks noChangeArrowheads="1"/>
            </p:cNvSpPr>
            <p:nvPr/>
          </p:nvSpPr>
          <p:spPr bwMode="auto">
            <a:xfrm>
              <a:off x="173610" y="1741743"/>
              <a:ext cx="4225640" cy="37705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a:lnSpc>
                  <a:spcPct val="100000"/>
                </a:lnSpc>
                <a:spcBef>
                  <a:spcPct val="0"/>
                </a:spcBef>
                <a:buFontTx/>
                <a:buNone/>
              </a:pPr>
              <a:r>
                <a:rPr lang="zh-CN" altLang="en-US" sz="1800" dirty="0">
                  <a:latin typeface="微软雅黑" panose="020B0503020204020204" pitchFamily="34" charset="-122"/>
                  <a:ea typeface="微软雅黑" panose="020B0503020204020204" pitchFamily="34" charset="-122"/>
                </a:rPr>
                <a:t>树、链表等结构化数据描述</a:t>
              </a:r>
            </a:p>
          </p:txBody>
        </p:sp>
        <p:cxnSp>
          <p:nvCxnSpPr>
            <p:cNvPr id="19" name="直接箭头连接符 16"/>
            <p:cNvCxnSpPr>
              <a:cxnSpLocks noChangeShapeType="1"/>
              <a:stCxn id="18" idx="2"/>
              <a:endCxn id="20" idx="0"/>
            </p:cNvCxnSpPr>
            <p:nvPr/>
          </p:nvCxnSpPr>
          <p:spPr bwMode="auto">
            <a:xfrm flipH="1">
              <a:off x="2273652" y="2118795"/>
              <a:ext cx="12778" cy="431592"/>
            </a:xfrm>
            <a:prstGeom prst="straightConnector1">
              <a:avLst/>
            </a:prstGeom>
            <a:noFill/>
            <a:ln w="25400" algn="ctr">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0" name="TextBox 33"/>
            <p:cNvSpPr txBox="1">
              <a:spLocks noChangeArrowheads="1"/>
            </p:cNvSpPr>
            <p:nvPr/>
          </p:nvSpPr>
          <p:spPr bwMode="auto">
            <a:xfrm>
              <a:off x="164025" y="2550388"/>
              <a:ext cx="4219255" cy="37705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a:lnSpc>
                  <a:spcPct val="100000"/>
                </a:lnSpc>
                <a:spcBef>
                  <a:spcPct val="0"/>
                </a:spcBef>
                <a:buFontTx/>
                <a:buNone/>
              </a:pPr>
              <a:r>
                <a:rPr lang="en-US" altLang="zh-CN" sz="1800" dirty="0" err="1">
                  <a:latin typeface="微软雅黑" panose="020B0503020204020204" pitchFamily="34" charset="-122"/>
                  <a:ea typeface="微软雅黑" panose="020B0503020204020204" pitchFamily="34" charset="-122"/>
                </a:rPr>
                <a:t>int</a:t>
              </a:r>
              <a:r>
                <a:rPr lang="en-US" altLang="zh-CN" sz="1800" dirty="0">
                  <a:latin typeface="微软雅黑" panose="020B0503020204020204" pitchFamily="34" charset="-122"/>
                  <a:ea typeface="微软雅黑" panose="020B0503020204020204" pitchFamily="34" charset="-122"/>
                </a:rPr>
                <a:t>, float, array, </a:t>
              </a:r>
              <a:r>
                <a:rPr lang="en-US" altLang="zh-CN" sz="1800" dirty="0" err="1">
                  <a:latin typeface="微软雅黑" panose="020B0503020204020204" pitchFamily="34" charset="-122"/>
                  <a:ea typeface="微软雅黑" panose="020B0503020204020204" pitchFamily="34" charset="-122"/>
                </a:rPr>
                <a:t>struct</a:t>
              </a:r>
              <a:r>
                <a:rPr lang="zh-CN" altLang="en-US" sz="1800" dirty="0">
                  <a:latin typeface="微软雅黑" panose="020B0503020204020204" pitchFamily="34" charset="-122"/>
                  <a:ea typeface="微软雅黑" panose="020B0503020204020204" pitchFamily="34" charset="-122"/>
                </a:rPr>
                <a:t>等类型</a:t>
              </a:r>
              <a:endParaRPr lang="en-US" altLang="zh-CN" sz="1800" dirty="0">
                <a:latin typeface="微软雅黑" panose="020B0503020204020204" pitchFamily="34" charset="-122"/>
                <a:ea typeface="微软雅黑" panose="020B0503020204020204" pitchFamily="34" charset="-122"/>
              </a:endParaRPr>
            </a:p>
          </p:txBody>
        </p:sp>
        <p:cxnSp>
          <p:nvCxnSpPr>
            <p:cNvPr id="21" name="直接箭头连接符 34"/>
            <p:cNvCxnSpPr>
              <a:cxnSpLocks noChangeShapeType="1"/>
              <a:stCxn id="20" idx="2"/>
            </p:cNvCxnSpPr>
            <p:nvPr/>
          </p:nvCxnSpPr>
          <p:spPr bwMode="auto">
            <a:xfrm flipH="1">
              <a:off x="2264230" y="2927439"/>
              <a:ext cx="9422" cy="500761"/>
            </a:xfrm>
            <a:prstGeom prst="straightConnector1">
              <a:avLst/>
            </a:prstGeom>
            <a:noFill/>
            <a:ln w="25400" algn="ctr">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2" name="TextBox 35"/>
            <p:cNvSpPr txBox="1">
              <a:spLocks noChangeArrowheads="1"/>
            </p:cNvSpPr>
            <p:nvPr/>
          </p:nvSpPr>
          <p:spPr bwMode="auto">
            <a:xfrm>
              <a:off x="167222" y="3432545"/>
              <a:ext cx="4222446" cy="37705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a:lnSpc>
                  <a:spcPct val="100000"/>
                </a:lnSpc>
                <a:spcBef>
                  <a:spcPct val="0"/>
                </a:spcBef>
                <a:buFontTx/>
                <a:buNone/>
              </a:pPr>
              <a:r>
                <a:rPr lang="zh-CN" altLang="en-US" sz="1800">
                  <a:latin typeface="微软雅黑" panose="020B0503020204020204" pitchFamily="34" charset="-122"/>
                  <a:ea typeface="微软雅黑" panose="020B0503020204020204" pitchFamily="34" charset="-122"/>
                </a:rPr>
                <a:t>指令指定寄存器或内存中数据</a:t>
              </a:r>
            </a:p>
          </p:txBody>
        </p:sp>
        <p:cxnSp>
          <p:nvCxnSpPr>
            <p:cNvPr id="23" name="直接箭头连接符 36"/>
            <p:cNvCxnSpPr>
              <a:cxnSpLocks noChangeShapeType="1"/>
              <a:stCxn id="22" idx="2"/>
            </p:cNvCxnSpPr>
            <p:nvPr/>
          </p:nvCxnSpPr>
          <p:spPr bwMode="auto">
            <a:xfrm flipH="1">
              <a:off x="2271486" y="3809597"/>
              <a:ext cx="6958" cy="500537"/>
            </a:xfrm>
            <a:prstGeom prst="straightConnector1">
              <a:avLst/>
            </a:prstGeom>
            <a:noFill/>
            <a:ln w="25400" algn="ctr">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4" name="TextBox 37"/>
            <p:cNvSpPr txBox="1">
              <a:spLocks noChangeArrowheads="1"/>
            </p:cNvSpPr>
            <p:nvPr/>
          </p:nvSpPr>
          <p:spPr bwMode="auto">
            <a:xfrm>
              <a:off x="116118" y="4250675"/>
              <a:ext cx="4426861" cy="37705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a:lnSpc>
                  <a:spcPct val="100000"/>
                </a:lnSpc>
                <a:spcBef>
                  <a:spcPct val="0"/>
                </a:spcBef>
                <a:buFontTx/>
                <a:buNone/>
              </a:pPr>
              <a:r>
                <a:rPr lang="en-US" altLang="zh-CN" sz="1800">
                  <a:latin typeface="微软雅黑" panose="020B0503020204020204" pitchFamily="34" charset="-122"/>
                  <a:ea typeface="微软雅黑" panose="020B0503020204020204" pitchFamily="34" charset="-122"/>
                </a:rPr>
                <a:t>ALU</a:t>
              </a:r>
              <a:r>
                <a:rPr lang="zh-CN" altLang="en-US" sz="1800">
                  <a:latin typeface="微软雅黑" panose="020B0503020204020204" pitchFamily="34" charset="-122"/>
                  <a:ea typeface="微软雅黑" panose="020B0503020204020204" pitchFamily="34" charset="-122"/>
                </a:rPr>
                <a:t>中运算或总线上传输的数据</a:t>
              </a:r>
            </a:p>
          </p:txBody>
        </p:sp>
        <p:cxnSp>
          <p:nvCxnSpPr>
            <p:cNvPr id="25" name="直接箭头连接符 38"/>
            <p:cNvCxnSpPr>
              <a:cxnSpLocks noChangeShapeType="1"/>
            </p:cNvCxnSpPr>
            <p:nvPr/>
          </p:nvCxnSpPr>
          <p:spPr bwMode="auto">
            <a:xfrm rot="16200000" flipH="1">
              <a:off x="2054190" y="4884478"/>
              <a:ext cx="503539" cy="3623"/>
            </a:xfrm>
            <a:prstGeom prst="straightConnector1">
              <a:avLst/>
            </a:prstGeom>
            <a:noFill/>
            <a:ln w="25400" algn="ctr">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6" name="TextBox 67"/>
            <p:cNvSpPr txBox="1">
              <a:spLocks noChangeArrowheads="1"/>
            </p:cNvSpPr>
            <p:nvPr/>
          </p:nvSpPr>
          <p:spPr bwMode="auto">
            <a:xfrm>
              <a:off x="1727483" y="5196860"/>
              <a:ext cx="1175386" cy="37705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a:lnSpc>
                  <a:spcPct val="100000"/>
                </a:lnSpc>
                <a:spcBef>
                  <a:spcPct val="0"/>
                </a:spcBef>
                <a:buFontTx/>
                <a:buNone/>
              </a:pPr>
              <a:r>
                <a:rPr lang="zh-CN" altLang="en-US" sz="1800" dirty="0">
                  <a:latin typeface="微软雅黑" panose="020B0503020204020204" pitchFamily="34" charset="-122"/>
                  <a:ea typeface="微软雅黑" panose="020B0503020204020204" pitchFamily="34" charset="-122"/>
                </a:rPr>
                <a:t>逻辑门</a:t>
              </a:r>
            </a:p>
          </p:txBody>
        </p:sp>
        <p:sp>
          <p:nvSpPr>
            <p:cNvPr id="27" name="TextBox 69"/>
            <p:cNvSpPr txBox="1">
              <a:spLocks noChangeArrowheads="1"/>
            </p:cNvSpPr>
            <p:nvPr/>
          </p:nvSpPr>
          <p:spPr bwMode="auto">
            <a:xfrm>
              <a:off x="1705125" y="5941477"/>
              <a:ext cx="1176983" cy="37705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a:lnSpc>
                  <a:spcPct val="100000"/>
                </a:lnSpc>
                <a:spcBef>
                  <a:spcPct val="0"/>
                </a:spcBef>
                <a:buFontTx/>
                <a:buNone/>
              </a:pPr>
              <a:r>
                <a:rPr lang="zh-CN" altLang="en-US" sz="1800" dirty="0">
                  <a:latin typeface="微软雅黑" panose="020B0503020204020204" pitchFamily="34" charset="-122"/>
                  <a:ea typeface="微软雅黑" panose="020B0503020204020204" pitchFamily="34" charset="-122"/>
                </a:rPr>
                <a:t>位信息</a:t>
              </a:r>
            </a:p>
          </p:txBody>
        </p:sp>
        <p:cxnSp>
          <p:nvCxnSpPr>
            <p:cNvPr id="28" name="直接箭头连接符 70"/>
            <p:cNvCxnSpPr>
              <a:cxnSpLocks noChangeShapeType="1"/>
            </p:cNvCxnSpPr>
            <p:nvPr/>
          </p:nvCxnSpPr>
          <p:spPr bwMode="auto">
            <a:xfrm rot="16200000" flipH="1">
              <a:off x="2046933" y="5835163"/>
              <a:ext cx="503539" cy="3623"/>
            </a:xfrm>
            <a:prstGeom prst="straightConnector1">
              <a:avLst/>
            </a:prstGeom>
            <a:noFill/>
            <a:ln w="25400" algn="ctr">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29" name="TextBox 45"/>
          <p:cNvSpPr txBox="1">
            <a:spLocks noChangeArrowheads="1"/>
          </p:cNvSpPr>
          <p:nvPr/>
        </p:nvSpPr>
        <p:spPr bwMode="auto">
          <a:xfrm>
            <a:off x="5710238" y="1047750"/>
            <a:ext cx="1758950" cy="3693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a:lnSpc>
                <a:spcPct val="100000"/>
              </a:lnSpc>
              <a:spcBef>
                <a:spcPct val="0"/>
              </a:spcBef>
              <a:buFontTx/>
              <a:buNone/>
            </a:pPr>
            <a:r>
              <a:rPr lang="zh-CN" altLang="en-US" sz="1800">
                <a:solidFill>
                  <a:schemeClr val="accent2"/>
                </a:solidFill>
                <a:latin typeface="微软雅黑" panose="020B0503020204020204" pitchFamily="34" charset="-122"/>
                <a:ea typeface="微软雅黑" panose="020B0503020204020204" pitchFamily="34" charset="-122"/>
              </a:rPr>
              <a:t>问题</a:t>
            </a:r>
            <a:r>
              <a:rPr lang="en-US" altLang="zh-CN" sz="1800">
                <a:solidFill>
                  <a:schemeClr val="accent2"/>
                </a:solidFill>
                <a:latin typeface="微软雅黑" panose="020B0503020204020204" pitchFamily="34" charset="-122"/>
                <a:ea typeface="微软雅黑" panose="020B0503020204020204" pitchFamily="34" charset="-122"/>
              </a:rPr>
              <a:t>(</a:t>
            </a:r>
            <a:r>
              <a:rPr lang="zh-CN" altLang="en-US" sz="1800">
                <a:solidFill>
                  <a:schemeClr val="accent2"/>
                </a:solidFill>
                <a:latin typeface="微软雅黑" panose="020B0503020204020204" pitchFamily="34" charset="-122"/>
                <a:ea typeface="微软雅黑" panose="020B0503020204020204" pitchFamily="34" charset="-122"/>
              </a:rPr>
              <a:t>应用</a:t>
            </a:r>
            <a:r>
              <a:rPr lang="en-US" altLang="zh-CN" sz="1800">
                <a:solidFill>
                  <a:schemeClr val="accent2"/>
                </a:solidFill>
                <a:latin typeface="微软雅黑" panose="020B0503020204020204" pitchFamily="34" charset="-122"/>
                <a:ea typeface="微软雅黑" panose="020B0503020204020204" pitchFamily="34" charset="-122"/>
              </a:rPr>
              <a:t>)</a:t>
            </a:r>
          </a:p>
        </p:txBody>
      </p:sp>
      <p:cxnSp>
        <p:nvCxnSpPr>
          <p:cNvPr id="30" name="直接箭头连接符 46"/>
          <p:cNvCxnSpPr>
            <a:cxnSpLocks noChangeShapeType="1"/>
            <a:stCxn id="29" idx="2"/>
          </p:cNvCxnSpPr>
          <p:nvPr/>
        </p:nvCxnSpPr>
        <p:spPr bwMode="auto">
          <a:xfrm>
            <a:off x="6589713" y="1417082"/>
            <a:ext cx="0" cy="452993"/>
          </a:xfrm>
          <a:prstGeom prst="straightConnector1">
            <a:avLst/>
          </a:prstGeom>
          <a:noFill/>
          <a:ln w="25400" algn="ctr">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1" name="TextBox 47"/>
          <p:cNvSpPr txBox="1">
            <a:spLocks noChangeArrowheads="1"/>
          </p:cNvSpPr>
          <p:nvPr/>
        </p:nvSpPr>
        <p:spPr bwMode="auto">
          <a:xfrm>
            <a:off x="6065838" y="1865313"/>
            <a:ext cx="1082675" cy="3693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800">
                <a:solidFill>
                  <a:schemeClr val="accent2"/>
                </a:solidFill>
                <a:latin typeface="微软雅黑" panose="020B0503020204020204" pitchFamily="34" charset="-122"/>
                <a:ea typeface="微软雅黑" panose="020B0503020204020204" pitchFamily="34" charset="-122"/>
              </a:rPr>
              <a:t>  算法</a:t>
            </a:r>
          </a:p>
        </p:txBody>
      </p:sp>
      <p:sp>
        <p:nvSpPr>
          <p:cNvPr id="32" name="TextBox 49"/>
          <p:cNvSpPr txBox="1">
            <a:spLocks noChangeArrowheads="1"/>
          </p:cNvSpPr>
          <p:nvPr/>
        </p:nvSpPr>
        <p:spPr bwMode="auto">
          <a:xfrm>
            <a:off x="5510213" y="2711450"/>
            <a:ext cx="2133600" cy="3693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a:lnSpc>
                <a:spcPct val="100000"/>
              </a:lnSpc>
              <a:spcBef>
                <a:spcPct val="0"/>
              </a:spcBef>
              <a:buFontTx/>
              <a:buNone/>
            </a:pPr>
            <a:r>
              <a:rPr lang="zh-CN" altLang="en-US" sz="1800">
                <a:solidFill>
                  <a:schemeClr val="accent2"/>
                </a:solidFill>
                <a:latin typeface="微软雅黑" panose="020B0503020204020204" pitchFamily="34" charset="-122"/>
                <a:ea typeface="微软雅黑" panose="020B0503020204020204" pitchFamily="34" charset="-122"/>
              </a:rPr>
              <a:t>程序</a:t>
            </a:r>
            <a:r>
              <a:rPr lang="en-US" altLang="zh-CN" sz="1800">
                <a:solidFill>
                  <a:schemeClr val="accent2"/>
                </a:solidFill>
                <a:latin typeface="微软雅黑" panose="020B0503020204020204" pitchFamily="34" charset="-122"/>
                <a:ea typeface="微软雅黑" panose="020B0503020204020204" pitchFamily="34" charset="-122"/>
              </a:rPr>
              <a:t>(</a:t>
            </a:r>
            <a:r>
              <a:rPr lang="zh-CN" altLang="en-US" sz="1800">
                <a:solidFill>
                  <a:schemeClr val="accent2"/>
                </a:solidFill>
                <a:latin typeface="微软雅黑" panose="020B0503020204020204" pitchFamily="34" charset="-122"/>
                <a:ea typeface="微软雅黑" panose="020B0503020204020204" pitchFamily="34" charset="-122"/>
              </a:rPr>
              <a:t>语言</a:t>
            </a:r>
            <a:r>
              <a:rPr lang="en-US" altLang="zh-CN" sz="1800">
                <a:solidFill>
                  <a:schemeClr val="accent2"/>
                </a:solidFill>
                <a:latin typeface="微软雅黑" panose="020B0503020204020204" pitchFamily="34" charset="-122"/>
                <a:ea typeface="微软雅黑" panose="020B0503020204020204" pitchFamily="34" charset="-122"/>
              </a:rPr>
              <a:t>)</a:t>
            </a:r>
          </a:p>
        </p:txBody>
      </p:sp>
      <p:cxnSp>
        <p:nvCxnSpPr>
          <p:cNvPr id="33" name="直接箭头连接符 50"/>
          <p:cNvCxnSpPr>
            <a:cxnSpLocks noChangeShapeType="1"/>
          </p:cNvCxnSpPr>
          <p:nvPr/>
        </p:nvCxnSpPr>
        <p:spPr bwMode="auto">
          <a:xfrm rot="5400000">
            <a:off x="6392863" y="3378200"/>
            <a:ext cx="407988" cy="7937"/>
          </a:xfrm>
          <a:prstGeom prst="straightConnector1">
            <a:avLst/>
          </a:prstGeom>
          <a:noFill/>
          <a:ln w="25400" algn="ctr">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4" name="TextBox 51"/>
          <p:cNvSpPr txBox="1">
            <a:spLocks noChangeArrowheads="1"/>
          </p:cNvSpPr>
          <p:nvPr/>
        </p:nvSpPr>
        <p:spPr bwMode="auto">
          <a:xfrm>
            <a:off x="4951413" y="3557588"/>
            <a:ext cx="2951162" cy="3693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a:lnSpc>
                <a:spcPct val="100000"/>
              </a:lnSpc>
              <a:spcBef>
                <a:spcPct val="0"/>
              </a:spcBef>
              <a:buFontTx/>
              <a:buNone/>
            </a:pPr>
            <a:r>
              <a:rPr lang="zh-CN" altLang="en-US" sz="1800">
                <a:solidFill>
                  <a:schemeClr val="accent2"/>
                </a:solidFill>
                <a:latin typeface="微软雅黑" panose="020B0503020204020204" pitchFamily="34" charset="-122"/>
                <a:ea typeface="微软雅黑" panose="020B0503020204020204" pitchFamily="34" charset="-122"/>
              </a:rPr>
              <a:t>指令集体系结构</a:t>
            </a:r>
            <a:r>
              <a:rPr lang="en-US" altLang="zh-CN" sz="1800">
                <a:solidFill>
                  <a:schemeClr val="accent2"/>
                </a:solidFill>
                <a:latin typeface="微软雅黑" panose="020B0503020204020204" pitchFamily="34" charset="-122"/>
                <a:ea typeface="微软雅黑" panose="020B0503020204020204" pitchFamily="34" charset="-122"/>
              </a:rPr>
              <a:t>(ISA)</a:t>
            </a:r>
            <a:endParaRPr lang="zh-CN" altLang="en-US" sz="1800">
              <a:solidFill>
                <a:schemeClr val="accent2"/>
              </a:solidFill>
              <a:latin typeface="微软雅黑" panose="020B0503020204020204" pitchFamily="34" charset="-122"/>
              <a:ea typeface="微软雅黑" panose="020B0503020204020204" pitchFamily="34" charset="-122"/>
            </a:endParaRPr>
          </a:p>
        </p:txBody>
      </p:sp>
      <p:cxnSp>
        <p:nvCxnSpPr>
          <p:cNvPr id="35" name="直接箭头连接符 52"/>
          <p:cNvCxnSpPr>
            <a:cxnSpLocks noChangeShapeType="1"/>
          </p:cNvCxnSpPr>
          <p:nvPr/>
        </p:nvCxnSpPr>
        <p:spPr bwMode="auto">
          <a:xfrm rot="5400000">
            <a:off x="6384131" y="4209257"/>
            <a:ext cx="409575" cy="7938"/>
          </a:xfrm>
          <a:prstGeom prst="straightConnector1">
            <a:avLst/>
          </a:prstGeom>
          <a:noFill/>
          <a:ln w="25400" algn="ctr">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6" name="TextBox 53"/>
          <p:cNvSpPr txBox="1">
            <a:spLocks noChangeArrowheads="1"/>
          </p:cNvSpPr>
          <p:nvPr/>
        </p:nvSpPr>
        <p:spPr bwMode="auto">
          <a:xfrm>
            <a:off x="5819775" y="4394200"/>
            <a:ext cx="1755775" cy="3693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a:lnSpc>
                <a:spcPct val="100000"/>
              </a:lnSpc>
              <a:spcBef>
                <a:spcPct val="0"/>
              </a:spcBef>
              <a:buFontTx/>
              <a:buNone/>
            </a:pPr>
            <a:r>
              <a:rPr lang="zh-CN" altLang="en-US" sz="1800" dirty="0">
                <a:solidFill>
                  <a:schemeClr val="accent2"/>
                </a:solidFill>
                <a:latin typeface="微软雅黑" panose="020B0503020204020204" pitchFamily="34" charset="-122"/>
                <a:ea typeface="微软雅黑" panose="020B0503020204020204" pitchFamily="34" charset="-122"/>
              </a:rPr>
              <a:t>微体系结构</a:t>
            </a:r>
          </a:p>
        </p:txBody>
      </p:sp>
      <p:cxnSp>
        <p:nvCxnSpPr>
          <p:cNvPr id="37" name="直接箭头连接符 54"/>
          <p:cNvCxnSpPr>
            <a:cxnSpLocks noChangeShapeType="1"/>
          </p:cNvCxnSpPr>
          <p:nvPr/>
        </p:nvCxnSpPr>
        <p:spPr bwMode="auto">
          <a:xfrm rot="16200000" flipH="1">
            <a:off x="6359525" y="4969620"/>
            <a:ext cx="492125" cy="3175"/>
          </a:xfrm>
          <a:prstGeom prst="straightConnector1">
            <a:avLst/>
          </a:prstGeom>
          <a:noFill/>
          <a:ln w="25400" algn="ctr">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8" name="直接箭头连接符 65"/>
          <p:cNvCxnSpPr>
            <a:cxnSpLocks noChangeShapeType="1"/>
          </p:cNvCxnSpPr>
          <p:nvPr/>
        </p:nvCxnSpPr>
        <p:spPr bwMode="auto">
          <a:xfrm rot="5400000">
            <a:off x="6392068" y="2539207"/>
            <a:ext cx="385763" cy="0"/>
          </a:xfrm>
          <a:prstGeom prst="straightConnector1">
            <a:avLst/>
          </a:prstGeom>
          <a:noFill/>
          <a:ln w="25400" algn="ctr">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39" name="TextBox 68"/>
          <p:cNvSpPr txBox="1">
            <a:spLocks noChangeArrowheads="1"/>
          </p:cNvSpPr>
          <p:nvPr/>
        </p:nvSpPr>
        <p:spPr bwMode="auto">
          <a:xfrm>
            <a:off x="6084168" y="5219908"/>
            <a:ext cx="1052513" cy="3693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a:lnSpc>
                <a:spcPct val="100000"/>
              </a:lnSpc>
              <a:spcBef>
                <a:spcPct val="0"/>
              </a:spcBef>
              <a:buFontTx/>
              <a:buNone/>
            </a:pPr>
            <a:r>
              <a:rPr lang="zh-CN" altLang="en-US" sz="1800" dirty="0">
                <a:solidFill>
                  <a:schemeClr val="accent2"/>
                </a:solidFill>
                <a:latin typeface="微软雅黑" panose="020B0503020204020204" pitchFamily="34" charset="-122"/>
                <a:ea typeface="微软雅黑" panose="020B0503020204020204" pitchFamily="34" charset="-122"/>
              </a:rPr>
              <a:t>电路</a:t>
            </a:r>
          </a:p>
        </p:txBody>
      </p:sp>
      <p:sp>
        <p:nvSpPr>
          <p:cNvPr id="40" name="TextBox 71"/>
          <p:cNvSpPr txBox="1">
            <a:spLocks noChangeArrowheads="1"/>
          </p:cNvSpPr>
          <p:nvPr/>
        </p:nvSpPr>
        <p:spPr bwMode="auto">
          <a:xfrm>
            <a:off x="5551488" y="6021288"/>
            <a:ext cx="2030412" cy="3693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a:lnSpc>
                <a:spcPct val="100000"/>
              </a:lnSpc>
              <a:spcBef>
                <a:spcPct val="0"/>
              </a:spcBef>
              <a:buFontTx/>
              <a:buNone/>
            </a:pPr>
            <a:r>
              <a:rPr lang="zh-CN" altLang="en-US" sz="1800" dirty="0">
                <a:solidFill>
                  <a:schemeClr val="accent2"/>
                </a:solidFill>
                <a:latin typeface="微软雅黑" panose="020B0503020204020204" pitchFamily="34" charset="-122"/>
                <a:ea typeface="微软雅黑" panose="020B0503020204020204" pitchFamily="34" charset="-122"/>
              </a:rPr>
              <a:t>器件</a:t>
            </a:r>
            <a:r>
              <a:rPr lang="en-US" altLang="zh-CN" sz="1800" dirty="0">
                <a:solidFill>
                  <a:schemeClr val="accent2"/>
                </a:solidFill>
                <a:latin typeface="微软雅黑" panose="020B0503020204020204" pitchFamily="34" charset="-122"/>
                <a:ea typeface="微软雅黑" panose="020B0503020204020204" pitchFamily="34" charset="-122"/>
              </a:rPr>
              <a:t>(</a:t>
            </a:r>
            <a:r>
              <a:rPr lang="zh-CN" altLang="en-US" sz="1800" dirty="0">
                <a:solidFill>
                  <a:schemeClr val="accent2"/>
                </a:solidFill>
                <a:latin typeface="微软雅黑" panose="020B0503020204020204" pitchFamily="34" charset="-122"/>
                <a:ea typeface="微软雅黑" panose="020B0503020204020204" pitchFamily="34" charset="-122"/>
              </a:rPr>
              <a:t>晶体管</a:t>
            </a:r>
            <a:r>
              <a:rPr lang="en-US" altLang="zh-CN" sz="1800" dirty="0">
                <a:solidFill>
                  <a:schemeClr val="accent2"/>
                </a:solidFill>
                <a:latin typeface="微软雅黑" panose="020B0503020204020204" pitchFamily="34" charset="-122"/>
                <a:ea typeface="微软雅黑" panose="020B0503020204020204" pitchFamily="34" charset="-122"/>
              </a:rPr>
              <a:t>)</a:t>
            </a:r>
          </a:p>
        </p:txBody>
      </p:sp>
      <p:cxnSp>
        <p:nvCxnSpPr>
          <p:cNvPr id="41" name="直接箭头连接符 72"/>
          <p:cNvCxnSpPr>
            <a:cxnSpLocks noChangeShapeType="1"/>
            <a:stCxn id="39" idx="2"/>
          </p:cNvCxnSpPr>
          <p:nvPr/>
        </p:nvCxnSpPr>
        <p:spPr bwMode="auto">
          <a:xfrm>
            <a:off x="6610425" y="5589240"/>
            <a:ext cx="15006" cy="421705"/>
          </a:xfrm>
          <a:prstGeom prst="straightConnector1">
            <a:avLst/>
          </a:prstGeom>
          <a:noFill/>
          <a:ln w="25400" algn="ctr">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42" name="Group 36"/>
          <p:cNvGrpSpPr>
            <a:grpSpLocks/>
          </p:cNvGrpSpPr>
          <p:nvPr/>
        </p:nvGrpSpPr>
        <p:grpSpPr bwMode="auto">
          <a:xfrm>
            <a:off x="2900363" y="1281113"/>
            <a:ext cx="3194050" cy="4955465"/>
            <a:chOff x="1751" y="603"/>
            <a:chExt cx="2012" cy="3187"/>
          </a:xfrm>
        </p:grpSpPr>
        <p:sp>
          <p:nvSpPr>
            <p:cNvPr id="43" name="Line 37"/>
            <p:cNvSpPr>
              <a:spLocks noChangeShapeType="1"/>
            </p:cNvSpPr>
            <p:nvPr/>
          </p:nvSpPr>
          <p:spPr bwMode="auto">
            <a:xfrm flipH="1">
              <a:off x="2065" y="603"/>
              <a:ext cx="1436" cy="0"/>
            </a:xfrm>
            <a:prstGeom prst="line">
              <a:avLst/>
            </a:prstGeom>
            <a:noFill/>
            <a:ln w="127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38"/>
            <p:cNvSpPr>
              <a:spLocks noChangeShapeType="1"/>
            </p:cNvSpPr>
            <p:nvPr/>
          </p:nvSpPr>
          <p:spPr bwMode="auto">
            <a:xfrm flipH="1" flipV="1">
              <a:off x="2676" y="1149"/>
              <a:ext cx="1044" cy="1"/>
            </a:xfrm>
            <a:prstGeom prst="line">
              <a:avLst/>
            </a:prstGeom>
            <a:noFill/>
            <a:ln w="127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39"/>
            <p:cNvSpPr>
              <a:spLocks noChangeShapeType="1"/>
            </p:cNvSpPr>
            <p:nvPr/>
          </p:nvSpPr>
          <p:spPr bwMode="auto">
            <a:xfrm flipH="1" flipV="1">
              <a:off x="2685" y="1678"/>
              <a:ext cx="715" cy="1"/>
            </a:xfrm>
            <a:prstGeom prst="line">
              <a:avLst/>
            </a:prstGeom>
            <a:noFill/>
            <a:ln w="127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40"/>
            <p:cNvSpPr>
              <a:spLocks noChangeShapeType="1"/>
            </p:cNvSpPr>
            <p:nvPr/>
          </p:nvSpPr>
          <p:spPr bwMode="auto">
            <a:xfrm flipH="1" flipV="1">
              <a:off x="2684" y="2235"/>
              <a:ext cx="377" cy="1"/>
            </a:xfrm>
            <a:prstGeom prst="line">
              <a:avLst/>
            </a:prstGeom>
            <a:noFill/>
            <a:ln w="127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41"/>
            <p:cNvSpPr>
              <a:spLocks noChangeShapeType="1"/>
            </p:cNvSpPr>
            <p:nvPr/>
          </p:nvSpPr>
          <p:spPr bwMode="auto">
            <a:xfrm flipH="1">
              <a:off x="2820" y="2766"/>
              <a:ext cx="762" cy="0"/>
            </a:xfrm>
            <a:prstGeom prst="line">
              <a:avLst/>
            </a:prstGeom>
            <a:noFill/>
            <a:ln w="127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42"/>
            <p:cNvSpPr>
              <a:spLocks noChangeShapeType="1"/>
            </p:cNvSpPr>
            <p:nvPr/>
          </p:nvSpPr>
          <p:spPr bwMode="auto">
            <a:xfrm flipH="1" flipV="1">
              <a:off x="1762" y="3351"/>
              <a:ext cx="2001" cy="0"/>
            </a:xfrm>
            <a:prstGeom prst="line">
              <a:avLst/>
            </a:prstGeom>
            <a:noFill/>
            <a:ln w="127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43"/>
            <p:cNvSpPr>
              <a:spLocks noChangeShapeType="1"/>
            </p:cNvSpPr>
            <p:nvPr/>
          </p:nvSpPr>
          <p:spPr bwMode="auto">
            <a:xfrm flipH="1" flipV="1">
              <a:off x="1751" y="3790"/>
              <a:ext cx="1673" cy="0"/>
            </a:xfrm>
            <a:prstGeom prst="line">
              <a:avLst/>
            </a:prstGeom>
            <a:noFill/>
            <a:ln w="12700">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147682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 </a:t>
            </a:r>
            <a:r>
              <a:rPr lang="zh-CN" altLang="en-US" dirty="0" smtClean="0"/>
              <a:t>实数的表示</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2.3.3 IEEE 754</a:t>
            </a:r>
            <a:r>
              <a:rPr lang="zh-CN" altLang="en-US" dirty="0" smtClean="0"/>
              <a:t>标准</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28" name="矩形 27"/>
          <p:cNvSpPr/>
          <p:nvPr/>
        </p:nvSpPr>
        <p:spPr>
          <a:xfrm>
            <a:off x="490100" y="1700808"/>
            <a:ext cx="8653900" cy="1015663"/>
          </a:xfrm>
          <a:prstGeom prst="rect">
            <a:avLst/>
          </a:prstGeom>
        </p:spPr>
        <p:txBody>
          <a:bodyPr wrap="square">
            <a:spAutoFit/>
          </a:bodyPr>
          <a:lstStyle/>
          <a:p>
            <a:pPr marL="342900" indent="-342900">
              <a:lnSpc>
                <a:spcPct val="150000"/>
              </a:lnSpc>
              <a:buFont typeface="Wingdings" panose="05000000000000000000" pitchFamily="2" charset="2"/>
              <a:buChar char="Ø"/>
            </a:pPr>
            <a:r>
              <a:rPr kumimoji="1" lang="zh-CN" altLang="en-US" sz="2000" b="1" dirty="0">
                <a:solidFill>
                  <a:srgbClr val="000000"/>
                </a:solidFill>
                <a:latin typeface="微软雅黑" panose="020B0503020204020204" pitchFamily="34" charset="-122"/>
                <a:ea typeface="微软雅黑" panose="020B0503020204020204" pitchFamily="34" charset="-122"/>
              </a:rPr>
              <a:t>前面的定义都是针对规格化数（</a:t>
            </a:r>
            <a:r>
              <a:rPr kumimoji="1" lang="en-US" altLang="zh-CN" sz="2000" b="1" dirty="0">
                <a:solidFill>
                  <a:srgbClr val="000000"/>
                </a:solidFill>
                <a:latin typeface="微软雅黑" panose="020B0503020204020204" pitchFamily="34" charset="-122"/>
                <a:ea typeface="微软雅黑" panose="020B0503020204020204" pitchFamily="34" charset="-122"/>
              </a:rPr>
              <a:t>normalized form</a:t>
            </a:r>
            <a:r>
              <a:rPr kumimoji="1" lang="zh-CN" altLang="en-US" sz="2000" b="1" dirty="0">
                <a:solidFill>
                  <a:srgbClr val="000000"/>
                </a:solidFill>
                <a:latin typeface="微软雅黑" panose="020B0503020204020204" pitchFamily="34" charset="-122"/>
                <a:ea typeface="微软雅黑" panose="020B0503020204020204" pitchFamily="34" charset="-122"/>
              </a:rPr>
              <a:t>）</a:t>
            </a:r>
          </a:p>
          <a:p>
            <a:pPr marL="342900" indent="-342900">
              <a:lnSpc>
                <a:spcPct val="150000"/>
              </a:lnSpc>
              <a:buFont typeface="Wingdings" panose="05000000000000000000" pitchFamily="2" charset="2"/>
              <a:buChar char="Ø"/>
            </a:pPr>
            <a:r>
              <a:rPr kumimoji="1" lang="zh-CN" altLang="en-US" sz="2000" b="1" dirty="0" smtClean="0">
                <a:solidFill>
                  <a:srgbClr val="000000"/>
                </a:solidFill>
                <a:latin typeface="微软雅黑" panose="020B0503020204020204" pitchFamily="34" charset="-122"/>
                <a:ea typeface="微软雅黑" panose="020B0503020204020204" pitchFamily="34" charset="-122"/>
              </a:rPr>
              <a:t>其他情况（自学）</a:t>
            </a:r>
            <a:endParaRPr kumimoji="1" lang="en-US" altLang="zh-CN" sz="2000" b="1" dirty="0">
              <a:solidFill>
                <a:srgbClr val="000000"/>
              </a:solidFill>
              <a:latin typeface="微软雅黑" panose="020B0503020204020204" pitchFamily="34" charset="-122"/>
              <a:ea typeface="微软雅黑" panose="020B0503020204020204" pitchFamily="34" charset="-122"/>
            </a:endParaRPr>
          </a:p>
        </p:txBody>
      </p:sp>
      <p:sp>
        <p:nvSpPr>
          <p:cNvPr id="26" name="Text Box 3"/>
          <p:cNvSpPr txBox="1">
            <a:spLocks noChangeArrowheads="1"/>
          </p:cNvSpPr>
          <p:nvPr/>
        </p:nvSpPr>
        <p:spPr bwMode="auto">
          <a:xfrm>
            <a:off x="550163" y="2775333"/>
            <a:ext cx="8533774"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b="1" i="0" u="none" strike="noStrike" kern="0" cap="none" spc="0" normalizeH="0" baseline="0" noProof="0" dirty="0" smtClean="0">
                <a:ln>
                  <a:noFill/>
                </a:ln>
                <a:solidFill>
                  <a:srgbClr val="000000"/>
                </a:solidFill>
                <a:effectLst/>
                <a:uLnTx/>
                <a:uFillTx/>
              </a:rPr>
              <a:t>Exponent    Significand           </a:t>
            </a:r>
            <a:r>
              <a:rPr kumimoji="1" lang="en-US" altLang="zh-CN" b="1" i="0" u="none" strike="noStrike" kern="0" cap="none" spc="0" normalizeH="0" baseline="0" noProof="0" dirty="0" smtClean="0">
                <a:ln>
                  <a:noFill/>
                </a:ln>
                <a:solidFill>
                  <a:srgbClr val="000000"/>
                </a:solidFill>
                <a:effectLst/>
                <a:uLnTx/>
                <a:uFillTx/>
              </a:rPr>
              <a:t>                   </a:t>
            </a:r>
            <a:r>
              <a:rPr kumimoji="1" lang="en-US" altLang="zh-CN" b="1" i="0" u="none" strike="noStrike" kern="0" cap="none" spc="0" normalizeH="0" baseline="0" noProof="0" dirty="0" smtClean="0">
                <a:ln>
                  <a:noFill/>
                </a:ln>
                <a:solidFill>
                  <a:srgbClr val="000000"/>
                </a:solidFill>
                <a:effectLst/>
                <a:uLnTx/>
                <a:uFillTx/>
              </a:rPr>
              <a:t>Object</a:t>
            </a:r>
          </a:p>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b="1" i="0" u="none" strike="noStrike" kern="0" cap="none" spc="0" normalizeH="0" baseline="0" noProof="0" dirty="0" smtClean="0">
                <a:ln>
                  <a:noFill/>
                </a:ln>
                <a:solidFill>
                  <a:srgbClr val="CC0000"/>
                </a:solidFill>
                <a:effectLst/>
                <a:uLnTx/>
                <a:uFillTx/>
              </a:rPr>
              <a:t>1-254                  </a:t>
            </a:r>
            <a:r>
              <a:rPr kumimoji="1" lang="zh-CN" altLang="en-US" b="1" i="0" u="none" strike="noStrike" kern="0" cap="none" spc="0" normalizeH="0" baseline="0" noProof="0" dirty="0" smtClean="0">
                <a:ln>
                  <a:noFill/>
                </a:ln>
                <a:solidFill>
                  <a:srgbClr val="CC0000"/>
                </a:solidFill>
                <a:effectLst/>
                <a:uLnTx/>
                <a:uFillTx/>
              </a:rPr>
              <a:t>任意</a:t>
            </a:r>
            <a:r>
              <a:rPr kumimoji="1" lang="en-US" altLang="zh-CN" b="1" i="0" u="none" strike="noStrike" kern="0" cap="none" spc="0" normalizeH="0" baseline="0" noProof="0" dirty="0" smtClean="0">
                <a:ln>
                  <a:noFill/>
                </a:ln>
                <a:solidFill>
                  <a:srgbClr val="CC0000"/>
                </a:solidFill>
                <a:effectLst/>
                <a:uLnTx/>
                <a:uFillTx/>
              </a:rPr>
              <a:t>              </a:t>
            </a:r>
            <a:r>
              <a:rPr kumimoji="1" lang="en-US" altLang="zh-CN" b="1" i="0" u="none" strike="noStrike" kern="0" cap="none" spc="0" normalizeH="0" baseline="0" noProof="0" dirty="0" smtClean="0">
                <a:ln>
                  <a:noFill/>
                </a:ln>
                <a:solidFill>
                  <a:srgbClr val="CC0000"/>
                </a:solidFill>
                <a:effectLst/>
                <a:uLnTx/>
                <a:uFillTx/>
              </a:rPr>
              <a:t>                   </a:t>
            </a:r>
            <a:r>
              <a:rPr kumimoji="1" lang="zh-CN" altLang="en-US" b="1" i="0" u="none" strike="noStrike" kern="0" cap="none" spc="0" normalizeH="0" baseline="0" noProof="0" dirty="0" smtClean="0">
                <a:ln>
                  <a:noFill/>
                </a:ln>
                <a:solidFill>
                  <a:srgbClr val="CC0000"/>
                </a:solidFill>
                <a:effectLst/>
                <a:uLnTx/>
                <a:uFillTx/>
              </a:rPr>
              <a:t>规格化形式</a:t>
            </a:r>
            <a:endParaRPr kumimoji="1" lang="en-US" altLang="zh-CN" b="1" i="0" u="none" strike="noStrike" kern="0" cap="none" spc="0" normalizeH="0" baseline="0" noProof="0" dirty="0" smtClean="0">
              <a:ln>
                <a:noFill/>
              </a:ln>
              <a:solidFill>
                <a:srgbClr val="CC0000"/>
              </a:solidFill>
              <a:effectLst/>
              <a:uLnTx/>
              <a:uFillTx/>
            </a:endParaRPr>
          </a:p>
          <a:p>
            <a:pPr marL="0" marR="0" lvl="0" indent="0" defTabSz="914400" eaLnBrk="1" fontAlgn="auto" latinLnBrk="0" hangingPunct="1">
              <a:lnSpc>
                <a:spcPct val="100000"/>
              </a:lnSpc>
              <a:spcBef>
                <a:spcPct val="0"/>
              </a:spcBef>
              <a:spcAft>
                <a:spcPts val="0"/>
              </a:spcAft>
              <a:buClrTx/>
              <a:buSzTx/>
              <a:buFontTx/>
              <a:buNone/>
              <a:tabLst/>
              <a:defRPr/>
            </a:pPr>
            <a:r>
              <a:rPr kumimoji="1" lang="en-US" altLang="zh-CN" b="1" i="0" u="none" strike="noStrike" kern="0" cap="none" spc="0" normalizeH="0" baseline="0" noProof="0" dirty="0" smtClean="0">
                <a:ln>
                  <a:noFill/>
                </a:ln>
                <a:solidFill>
                  <a:srgbClr val="CC0000"/>
                </a:solidFill>
                <a:effectLst/>
                <a:uLnTx/>
                <a:uFillTx/>
              </a:rPr>
              <a:t>                     </a:t>
            </a:r>
            <a:r>
              <a:rPr kumimoji="1" lang="zh-CN" altLang="en-US" b="1" i="0" u="none" strike="noStrike" kern="0" cap="none" spc="0" normalizeH="0" baseline="0" noProof="0" dirty="0" smtClean="0">
                <a:ln>
                  <a:noFill/>
                </a:ln>
                <a:solidFill>
                  <a:srgbClr val="CC0000"/>
                </a:solidFill>
                <a:effectLst/>
                <a:uLnTx/>
                <a:uFillTx/>
              </a:rPr>
              <a:t>小数点前隐含</a:t>
            </a:r>
            <a:r>
              <a:rPr kumimoji="1" lang="en-US" altLang="zh-CN" b="1" i="0" u="none" strike="noStrike" kern="0" cap="none" spc="0" normalizeH="0" baseline="0" noProof="0" dirty="0" smtClean="0">
                <a:ln>
                  <a:noFill/>
                </a:ln>
                <a:solidFill>
                  <a:srgbClr val="CC0000"/>
                </a:solidFill>
                <a:effectLst/>
                <a:uLnTx/>
                <a:uFillTx/>
              </a:rPr>
              <a:t>1</a:t>
            </a:r>
          </a:p>
          <a:p>
            <a:pPr marL="0" marR="0" lvl="0" indent="0" defTabSz="914400" eaLnBrk="0" fontAlgn="auto" latinLnBrk="0" hangingPunct="0">
              <a:lnSpc>
                <a:spcPct val="100000"/>
              </a:lnSpc>
              <a:spcBef>
                <a:spcPct val="0"/>
              </a:spcBef>
              <a:spcAft>
                <a:spcPts val="0"/>
              </a:spcAft>
              <a:buClrTx/>
              <a:buSzTx/>
              <a:buFontTx/>
              <a:buNone/>
              <a:tabLst/>
              <a:defRPr/>
            </a:pPr>
            <a:r>
              <a:rPr kumimoji="1" lang="en-US" altLang="zh-CN" b="1" i="0" u="none" strike="noStrike" kern="0" cap="none" spc="0" normalizeH="0" baseline="0" noProof="0" dirty="0" smtClean="0">
                <a:ln>
                  <a:noFill/>
                </a:ln>
                <a:solidFill>
                  <a:srgbClr val="000000"/>
                </a:solidFill>
                <a:effectLst/>
                <a:uLnTx/>
                <a:uFillTx/>
                <a:cs typeface="Tahoma" panose="020B0604030504040204" pitchFamily="34" charset="0"/>
              </a:rPr>
              <a:t>0(</a:t>
            </a:r>
            <a:r>
              <a:rPr kumimoji="1" lang="zh-CN" altLang="en-US" b="1" i="0" u="none" strike="noStrike" kern="0" cap="none" spc="0" normalizeH="0" baseline="0" noProof="0" dirty="0" smtClean="0">
                <a:ln>
                  <a:noFill/>
                </a:ln>
                <a:solidFill>
                  <a:srgbClr val="000000"/>
                </a:solidFill>
                <a:effectLst/>
                <a:uLnTx/>
                <a:uFillTx/>
                <a:cs typeface="Tahoma" panose="020B0604030504040204" pitchFamily="34" charset="0"/>
              </a:rPr>
              <a:t>全</a:t>
            </a:r>
            <a:r>
              <a:rPr kumimoji="1" lang="en-US" altLang="zh-CN" b="1" i="0" u="none" strike="noStrike" kern="0" cap="none" spc="0" normalizeH="0" baseline="0" noProof="0" dirty="0" smtClean="0">
                <a:ln>
                  <a:noFill/>
                </a:ln>
                <a:solidFill>
                  <a:srgbClr val="000000"/>
                </a:solidFill>
                <a:effectLst/>
                <a:uLnTx/>
                <a:uFillTx/>
                <a:cs typeface="Tahoma" panose="020B0604030504040204" pitchFamily="34" charset="0"/>
              </a:rPr>
              <a:t>0)                    0                      </a:t>
            </a:r>
            <a:r>
              <a:rPr kumimoji="1" lang="en-US" altLang="zh-CN" b="1" i="0" u="none" strike="noStrike" kern="0" cap="none" spc="0" normalizeH="0" baseline="0" noProof="0" dirty="0" smtClean="0">
                <a:ln>
                  <a:noFill/>
                </a:ln>
                <a:solidFill>
                  <a:srgbClr val="000000"/>
                </a:solidFill>
                <a:effectLst/>
                <a:uLnTx/>
                <a:uFillTx/>
                <a:cs typeface="Tahoma" panose="020B0604030504040204" pitchFamily="34" charset="0"/>
              </a:rPr>
              <a:t>                 </a:t>
            </a:r>
            <a:r>
              <a:rPr kumimoji="1" lang="en-US" altLang="zh-CN" kern="0" dirty="0">
                <a:solidFill>
                  <a:srgbClr val="000000"/>
                </a:solidFill>
                <a:cs typeface="Tahoma" panose="020B0604030504040204" pitchFamily="34" charset="0"/>
              </a:rPr>
              <a:t>+</a:t>
            </a:r>
            <a:r>
              <a:rPr kumimoji="1" lang="en-US" altLang="zh-CN" b="1" i="0" u="none" strike="noStrike" kern="0" cap="none" spc="0" normalizeH="0" baseline="0" noProof="0" dirty="0" smtClean="0">
                <a:ln>
                  <a:noFill/>
                </a:ln>
                <a:solidFill>
                  <a:srgbClr val="000000"/>
                </a:solidFill>
                <a:effectLst/>
                <a:uLnTx/>
                <a:uFillTx/>
                <a:cs typeface="Tahoma" panose="020B0604030504040204" pitchFamily="34" charset="0"/>
              </a:rPr>
              <a:t>0</a:t>
            </a:r>
            <a:r>
              <a:rPr kumimoji="1" lang="en-US" altLang="zh-CN" kern="0" dirty="0" smtClean="0">
                <a:solidFill>
                  <a:srgbClr val="000000"/>
                </a:solidFill>
                <a:cs typeface="Tahoma" panose="020B0604030504040204" pitchFamily="34" charset="0"/>
              </a:rPr>
              <a:t>/-0</a:t>
            </a:r>
            <a:endParaRPr kumimoji="1" lang="en-US" altLang="zh-CN" b="1" i="0" u="none" strike="noStrike" kern="0" cap="none" spc="0" normalizeH="0" baseline="0" noProof="0" dirty="0" smtClean="0">
              <a:ln>
                <a:noFill/>
              </a:ln>
              <a:solidFill>
                <a:srgbClr val="000000"/>
              </a:solidFill>
              <a:effectLst/>
              <a:uLnTx/>
              <a:uFillTx/>
              <a:cs typeface="Tahoma" panose="020B0604030504040204" pitchFamily="34" charset="0"/>
            </a:endParaRPr>
          </a:p>
          <a:p>
            <a:pPr marL="0" marR="0" lvl="0" indent="0" defTabSz="914400" eaLnBrk="0" fontAlgn="auto" latinLnBrk="0" hangingPunct="0">
              <a:lnSpc>
                <a:spcPct val="100000"/>
              </a:lnSpc>
              <a:spcBef>
                <a:spcPct val="0"/>
              </a:spcBef>
              <a:spcAft>
                <a:spcPts val="0"/>
              </a:spcAft>
              <a:buClrTx/>
              <a:buSzTx/>
              <a:buFontTx/>
              <a:buNone/>
              <a:tabLst/>
              <a:defRPr/>
            </a:pPr>
            <a:r>
              <a:rPr kumimoji="1" lang="en-US" altLang="zh-CN" b="1" i="0" u="none" strike="noStrike" kern="0" cap="none" spc="0" normalizeH="0" baseline="0" noProof="0" dirty="0" smtClean="0">
                <a:ln>
                  <a:noFill/>
                </a:ln>
                <a:solidFill>
                  <a:srgbClr val="000000"/>
                </a:solidFill>
                <a:effectLst/>
                <a:uLnTx/>
                <a:uFillTx/>
                <a:cs typeface="Tahoma" panose="020B0604030504040204" pitchFamily="34" charset="0"/>
              </a:rPr>
              <a:t>0 (</a:t>
            </a:r>
            <a:r>
              <a:rPr kumimoji="1" lang="zh-CN" altLang="en-US" b="1" i="0" u="none" strike="noStrike" kern="0" cap="none" spc="0" normalizeH="0" baseline="0" noProof="0" dirty="0" smtClean="0">
                <a:ln>
                  <a:noFill/>
                </a:ln>
                <a:solidFill>
                  <a:srgbClr val="000000"/>
                </a:solidFill>
                <a:effectLst/>
                <a:uLnTx/>
                <a:uFillTx/>
                <a:cs typeface="Tahoma" panose="020B0604030504040204" pitchFamily="34" charset="0"/>
              </a:rPr>
              <a:t>全</a:t>
            </a:r>
            <a:r>
              <a:rPr kumimoji="1" lang="en-US" altLang="zh-CN" b="1" i="0" u="none" strike="noStrike" kern="0" cap="none" spc="0" normalizeH="0" baseline="0" noProof="0" dirty="0" smtClean="0">
                <a:ln>
                  <a:noFill/>
                </a:ln>
                <a:solidFill>
                  <a:srgbClr val="000000"/>
                </a:solidFill>
                <a:effectLst/>
                <a:uLnTx/>
                <a:uFillTx/>
                <a:cs typeface="Tahoma" panose="020B0604030504040204" pitchFamily="34" charset="0"/>
              </a:rPr>
              <a:t>0)           </a:t>
            </a:r>
            <a:r>
              <a:rPr kumimoji="1" lang="en-US" altLang="zh-CN" b="1" i="0" u="none" strike="noStrike" kern="0" cap="none" spc="0" normalizeH="0" baseline="0" noProof="0" dirty="0" smtClean="0">
                <a:ln>
                  <a:noFill/>
                </a:ln>
                <a:solidFill>
                  <a:srgbClr val="000000"/>
                </a:solidFill>
                <a:effectLst/>
                <a:uLnTx/>
                <a:uFillTx/>
                <a:cs typeface="Tahoma" panose="020B0604030504040204" pitchFamily="34" charset="0"/>
              </a:rPr>
              <a:t>  nonzero</a:t>
            </a:r>
            <a:r>
              <a:rPr kumimoji="1" lang="zh-CN" altLang="en-US" b="1" i="0" u="none" strike="noStrike" kern="0" cap="none" spc="0" normalizeH="0" baseline="0" noProof="0" dirty="0" smtClean="0">
                <a:ln>
                  <a:noFill/>
                </a:ln>
                <a:solidFill>
                  <a:srgbClr val="000000"/>
                </a:solidFill>
                <a:effectLst/>
                <a:uLnTx/>
                <a:uFillTx/>
                <a:cs typeface="Tahoma" panose="020B0604030504040204" pitchFamily="34" charset="0"/>
              </a:rPr>
              <a:t>（小数点前为</a:t>
            </a:r>
            <a:r>
              <a:rPr kumimoji="1" lang="en-US" altLang="zh-CN" b="1" i="0" u="none" strike="noStrike" kern="0" cap="none" spc="0" normalizeH="0" baseline="0" noProof="0" dirty="0" smtClean="0">
                <a:ln>
                  <a:noFill/>
                </a:ln>
                <a:solidFill>
                  <a:srgbClr val="000000"/>
                </a:solidFill>
                <a:effectLst/>
                <a:uLnTx/>
                <a:uFillTx/>
                <a:cs typeface="Tahoma" panose="020B0604030504040204" pitchFamily="34" charset="0"/>
              </a:rPr>
              <a:t>0</a:t>
            </a:r>
            <a:r>
              <a:rPr kumimoji="1" lang="zh-CN" altLang="en-US" b="1" i="0" u="none" strike="noStrike" kern="0" cap="none" spc="0" normalizeH="0" baseline="0" noProof="0" dirty="0" smtClean="0">
                <a:ln>
                  <a:noFill/>
                </a:ln>
                <a:solidFill>
                  <a:srgbClr val="000000"/>
                </a:solidFill>
                <a:effectLst/>
                <a:uLnTx/>
                <a:uFillTx/>
                <a:cs typeface="Tahoma" panose="020B0604030504040204" pitchFamily="34" charset="0"/>
              </a:rPr>
              <a:t>）</a:t>
            </a:r>
            <a:r>
              <a:rPr kumimoji="1" lang="en-US" altLang="zh-CN" b="1" i="0" u="none" strike="noStrike" kern="0" cap="none" spc="0" normalizeH="0" baseline="0" noProof="0" dirty="0" smtClean="0">
                <a:ln>
                  <a:noFill/>
                </a:ln>
                <a:solidFill>
                  <a:srgbClr val="000000"/>
                </a:solidFill>
                <a:effectLst/>
                <a:uLnTx/>
                <a:uFillTx/>
                <a:cs typeface="Tahoma" panose="020B0604030504040204" pitchFamily="34" charset="0"/>
              </a:rPr>
              <a:t>   </a:t>
            </a:r>
            <a:r>
              <a:rPr kumimoji="1" lang="zh-CN" altLang="en-US" kern="0" dirty="0" smtClean="0">
                <a:solidFill>
                  <a:srgbClr val="000000"/>
                </a:solidFill>
                <a:cs typeface="Tahoma" panose="020B0604030504040204" pitchFamily="34" charset="0"/>
              </a:rPr>
              <a:t>非规格化数</a:t>
            </a:r>
            <a:endParaRPr kumimoji="1" lang="en-US" altLang="zh-CN" b="1" i="0" u="none" strike="noStrike" kern="0" cap="none" spc="0" normalizeH="0" baseline="0" noProof="0" dirty="0" smtClean="0">
              <a:ln>
                <a:noFill/>
              </a:ln>
              <a:solidFill>
                <a:srgbClr val="CC0000"/>
              </a:solidFill>
              <a:effectLst/>
              <a:uLnTx/>
              <a:uFillTx/>
              <a:cs typeface="Tahoma" panose="020B0604030504040204" pitchFamily="34" charset="0"/>
            </a:endParaRPr>
          </a:p>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b="1" i="0" u="none" strike="noStrike" kern="0" cap="none" spc="0" normalizeH="0" baseline="0" noProof="0" dirty="0" smtClean="0">
                <a:ln>
                  <a:noFill/>
                </a:ln>
                <a:solidFill>
                  <a:srgbClr val="000000"/>
                </a:solidFill>
                <a:effectLst/>
                <a:uLnTx/>
                <a:uFillTx/>
              </a:rPr>
              <a:t>255 </a:t>
            </a:r>
            <a:r>
              <a:rPr kumimoji="1" lang="en-US" altLang="zh-CN" b="1" i="0" u="none" strike="noStrike" kern="0" cap="none" spc="0" normalizeH="0" baseline="0" noProof="0" dirty="0" smtClean="0">
                <a:ln>
                  <a:noFill/>
                </a:ln>
                <a:solidFill>
                  <a:srgbClr val="000000"/>
                </a:solidFill>
                <a:effectLst/>
                <a:uLnTx/>
                <a:uFillTx/>
                <a:cs typeface="Tahoma" panose="020B0604030504040204" pitchFamily="34" charset="0"/>
              </a:rPr>
              <a:t>(</a:t>
            </a:r>
            <a:r>
              <a:rPr kumimoji="1" lang="zh-CN" altLang="en-US" b="1" i="0" u="none" strike="noStrike" kern="0" cap="none" spc="0" normalizeH="0" baseline="0" noProof="0" dirty="0" smtClean="0">
                <a:ln>
                  <a:noFill/>
                </a:ln>
                <a:solidFill>
                  <a:srgbClr val="000000"/>
                </a:solidFill>
                <a:effectLst/>
                <a:uLnTx/>
                <a:uFillTx/>
                <a:cs typeface="Tahoma" panose="020B0604030504040204" pitchFamily="34" charset="0"/>
              </a:rPr>
              <a:t>全</a:t>
            </a:r>
            <a:r>
              <a:rPr kumimoji="1" lang="en-US" altLang="zh-CN" b="1" i="0" u="none" strike="noStrike" kern="0" cap="none" spc="0" normalizeH="0" baseline="0" noProof="0" dirty="0" smtClean="0">
                <a:ln>
                  <a:noFill/>
                </a:ln>
                <a:solidFill>
                  <a:srgbClr val="000000"/>
                </a:solidFill>
                <a:effectLst/>
                <a:uLnTx/>
                <a:uFillTx/>
                <a:cs typeface="Tahoma" panose="020B0604030504040204" pitchFamily="34" charset="0"/>
              </a:rPr>
              <a:t>1)</a:t>
            </a:r>
            <a:r>
              <a:rPr kumimoji="1" lang="en-US" altLang="zh-CN" b="1" i="0" u="none" strike="noStrike" kern="0" cap="none" spc="0" normalizeH="0" baseline="0" noProof="0" dirty="0" smtClean="0">
                <a:ln>
                  <a:noFill/>
                </a:ln>
                <a:solidFill>
                  <a:srgbClr val="000000"/>
                </a:solidFill>
                <a:effectLst/>
                <a:uLnTx/>
                <a:uFillTx/>
              </a:rPr>
              <a:t>               0                       </a:t>
            </a:r>
            <a:r>
              <a:rPr kumimoji="1" lang="en-US" altLang="zh-CN" b="1" i="0" u="none" strike="noStrike" kern="0" cap="none" spc="0" normalizeH="0" baseline="0" noProof="0" dirty="0" smtClean="0">
                <a:ln>
                  <a:noFill/>
                </a:ln>
                <a:solidFill>
                  <a:srgbClr val="000000"/>
                </a:solidFill>
                <a:effectLst/>
                <a:uLnTx/>
                <a:uFillTx/>
              </a:rPr>
              <a:t>                 </a:t>
            </a:r>
            <a:r>
              <a:rPr kumimoji="1" lang="en-US" altLang="zh-CN" kern="0" dirty="0">
                <a:solidFill>
                  <a:srgbClr val="000000"/>
                </a:solidFill>
              </a:rPr>
              <a:t>+∞/-∞ </a:t>
            </a:r>
            <a:endParaRPr kumimoji="1" lang="en-US" altLang="zh-CN" b="1" i="0" u="none" strike="noStrike" kern="0" cap="none" spc="0" normalizeH="0" baseline="0" noProof="0" dirty="0" smtClean="0">
              <a:ln>
                <a:noFill/>
              </a:ln>
              <a:solidFill>
                <a:srgbClr val="000000"/>
              </a:solidFill>
              <a:effectLst/>
              <a:uLnTx/>
              <a:uFillTx/>
            </a:endParaRPr>
          </a:p>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b="1" i="0" u="none" strike="noStrike" kern="0" cap="none" spc="0" normalizeH="0" baseline="0" noProof="0" dirty="0" smtClean="0">
                <a:ln>
                  <a:noFill/>
                </a:ln>
                <a:solidFill>
                  <a:srgbClr val="000000"/>
                </a:solidFill>
                <a:effectLst/>
                <a:uLnTx/>
                <a:uFillTx/>
              </a:rPr>
              <a:t>255 </a:t>
            </a:r>
            <a:r>
              <a:rPr kumimoji="1" lang="en-US" altLang="zh-CN" b="1" i="0" u="none" strike="noStrike" kern="0" cap="none" spc="0" normalizeH="0" baseline="0" noProof="0" dirty="0" smtClean="0">
                <a:ln>
                  <a:noFill/>
                </a:ln>
                <a:solidFill>
                  <a:srgbClr val="000000"/>
                </a:solidFill>
                <a:effectLst/>
                <a:uLnTx/>
                <a:uFillTx/>
                <a:cs typeface="Tahoma" panose="020B0604030504040204" pitchFamily="34" charset="0"/>
              </a:rPr>
              <a:t>(</a:t>
            </a:r>
            <a:r>
              <a:rPr kumimoji="1" lang="zh-CN" altLang="en-US" b="1" i="0" u="none" strike="noStrike" kern="0" cap="none" spc="0" normalizeH="0" baseline="0" noProof="0" dirty="0" smtClean="0">
                <a:ln>
                  <a:noFill/>
                </a:ln>
                <a:solidFill>
                  <a:srgbClr val="000000"/>
                </a:solidFill>
                <a:effectLst/>
                <a:uLnTx/>
                <a:uFillTx/>
                <a:cs typeface="Tahoma" panose="020B0604030504040204" pitchFamily="34" charset="0"/>
              </a:rPr>
              <a:t>全</a:t>
            </a:r>
            <a:r>
              <a:rPr kumimoji="1" lang="en-US" altLang="zh-CN" b="1" i="0" u="none" strike="noStrike" kern="0" cap="none" spc="0" normalizeH="0" baseline="0" noProof="0" dirty="0" smtClean="0">
                <a:ln>
                  <a:noFill/>
                </a:ln>
                <a:solidFill>
                  <a:srgbClr val="000000"/>
                </a:solidFill>
                <a:effectLst/>
                <a:uLnTx/>
                <a:uFillTx/>
                <a:cs typeface="Tahoma" panose="020B0604030504040204" pitchFamily="34" charset="0"/>
              </a:rPr>
              <a:t>1)</a:t>
            </a:r>
            <a:r>
              <a:rPr kumimoji="1" lang="en-US" altLang="zh-CN" b="1" i="0" u="none" strike="noStrike" kern="0" cap="none" spc="0" normalizeH="0" baseline="0" noProof="0" dirty="0" smtClean="0">
                <a:ln>
                  <a:noFill/>
                </a:ln>
                <a:solidFill>
                  <a:srgbClr val="000000"/>
                </a:solidFill>
                <a:effectLst/>
                <a:uLnTx/>
                <a:uFillTx/>
              </a:rPr>
              <a:t>            </a:t>
            </a:r>
            <a:r>
              <a:rPr kumimoji="1" lang="en-US" altLang="zh-CN" b="1" i="0" u="none" strike="noStrike" kern="0" cap="none" spc="0" normalizeH="0" baseline="0" noProof="0" dirty="0" smtClean="0">
                <a:ln>
                  <a:noFill/>
                </a:ln>
                <a:solidFill>
                  <a:srgbClr val="000000"/>
                </a:solidFill>
                <a:effectLst/>
                <a:uLnTx/>
                <a:uFillTx/>
              </a:rPr>
              <a:t>nonzero                                </a:t>
            </a:r>
            <a:r>
              <a:rPr kumimoji="1" lang="zh-CN" altLang="en-US" kern="0" dirty="0" smtClean="0">
                <a:solidFill>
                  <a:srgbClr val="000000"/>
                </a:solidFill>
              </a:rPr>
              <a:t>非数</a:t>
            </a:r>
            <a:endParaRPr kumimoji="1" lang="en-US" altLang="zh-CN" b="1"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273809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
                                            <p:txEl>
                                              <p:pRg st="1" end="1"/>
                                            </p:txEl>
                                          </p:spTgt>
                                        </p:tgtEl>
                                        <p:attrNameLst>
                                          <p:attrName>style.visibility</p:attrName>
                                        </p:attrNameLst>
                                      </p:cBhvr>
                                      <p:to>
                                        <p:strVal val="visible"/>
                                      </p:to>
                                    </p:set>
                                    <p:animEffect transition="in" filter="blinds(horizontal)">
                                      <p:cBhvr>
                                        <p:cTn id="7" dur="500"/>
                                        <p:tgtEl>
                                          <p:spTgt spid="26">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6">
                                            <p:txEl>
                                              <p:pRg st="2" end="2"/>
                                            </p:txEl>
                                          </p:spTgt>
                                        </p:tgtEl>
                                        <p:attrNameLst>
                                          <p:attrName>style.visibility</p:attrName>
                                        </p:attrNameLst>
                                      </p:cBhvr>
                                      <p:to>
                                        <p:strVal val="visible"/>
                                      </p:to>
                                    </p:set>
                                    <p:animEffect transition="in" filter="blinds(horizontal)">
                                      <p:cBhvr>
                                        <p:cTn id="10" dur="500"/>
                                        <p:tgtEl>
                                          <p:spTgt spid="2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6">
                                            <p:txEl>
                                              <p:pRg st="3" end="3"/>
                                            </p:txEl>
                                          </p:spTgt>
                                        </p:tgtEl>
                                        <p:attrNameLst>
                                          <p:attrName>style.visibility</p:attrName>
                                        </p:attrNameLst>
                                      </p:cBhvr>
                                      <p:to>
                                        <p:strVal val="visible"/>
                                      </p:to>
                                    </p:set>
                                    <p:animEffect transition="in" filter="blinds(horizontal)">
                                      <p:cBhvr>
                                        <p:cTn id="15" dur="500"/>
                                        <p:tgtEl>
                                          <p:spTgt spid="26">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6">
                                            <p:txEl>
                                              <p:pRg st="4" end="4"/>
                                            </p:txEl>
                                          </p:spTgt>
                                        </p:tgtEl>
                                        <p:attrNameLst>
                                          <p:attrName>style.visibility</p:attrName>
                                        </p:attrNameLst>
                                      </p:cBhvr>
                                      <p:to>
                                        <p:strVal val="visible"/>
                                      </p:to>
                                    </p:set>
                                    <p:animEffect transition="in" filter="blinds(horizontal)">
                                      <p:cBhvr>
                                        <p:cTn id="20" dur="500"/>
                                        <p:tgtEl>
                                          <p:spTgt spid="26">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6">
                                            <p:txEl>
                                              <p:pRg st="5" end="5"/>
                                            </p:txEl>
                                          </p:spTgt>
                                        </p:tgtEl>
                                        <p:attrNameLst>
                                          <p:attrName>style.visibility</p:attrName>
                                        </p:attrNameLst>
                                      </p:cBhvr>
                                      <p:to>
                                        <p:strVal val="visible"/>
                                      </p:to>
                                    </p:set>
                                    <p:animEffect transition="in" filter="blinds(horizontal)">
                                      <p:cBhvr>
                                        <p:cTn id="25" dur="500"/>
                                        <p:tgtEl>
                                          <p:spTgt spid="26">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6">
                                            <p:txEl>
                                              <p:pRg st="6" end="6"/>
                                            </p:txEl>
                                          </p:spTgt>
                                        </p:tgtEl>
                                        <p:attrNameLst>
                                          <p:attrName>style.visibility</p:attrName>
                                        </p:attrNameLst>
                                      </p:cBhvr>
                                      <p:to>
                                        <p:strVal val="visible"/>
                                      </p:to>
                                    </p:set>
                                    <p:animEffect transition="in" filter="blinds(horizontal)">
                                      <p:cBhvr>
                                        <p:cTn id="30" dur="500"/>
                                        <p:tgtEl>
                                          <p:spTgt spid="2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774720"/>
          </a:xfrm>
        </p:spPr>
        <p:txBody>
          <a:bodyPr/>
          <a:lstStyle/>
          <a:p>
            <a:r>
              <a:rPr lang="en-US" altLang="zh-CN" dirty="0" smtClean="0"/>
              <a:t>2.3 </a:t>
            </a:r>
            <a:r>
              <a:rPr lang="zh-CN" altLang="en-US" dirty="0" smtClean="0"/>
              <a:t>实数的表示</a:t>
            </a:r>
            <a:endParaRPr lang="zh-CN" altLang="en-US" dirty="0"/>
          </a:p>
        </p:txBody>
      </p:sp>
      <p:sp>
        <p:nvSpPr>
          <p:cNvPr id="3" name="内容占位符 2"/>
          <p:cNvSpPr>
            <a:spLocks noGrp="1"/>
          </p:cNvSpPr>
          <p:nvPr>
            <p:ph idx="1"/>
          </p:nvPr>
        </p:nvSpPr>
        <p:spPr>
          <a:xfrm>
            <a:off x="457200" y="836712"/>
            <a:ext cx="8229600" cy="5112568"/>
          </a:xfrm>
        </p:spPr>
        <p:txBody>
          <a:bodyPr/>
          <a:lstStyle/>
          <a:p>
            <a:pPr marL="0" indent="0">
              <a:buNone/>
            </a:pPr>
            <a:r>
              <a:rPr lang="en-US" altLang="zh-CN" dirty="0" smtClean="0"/>
              <a:t>2.3.3 IEEE 754</a:t>
            </a:r>
            <a:r>
              <a:rPr lang="zh-CN" altLang="en-US" dirty="0" smtClean="0"/>
              <a:t>标准</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61</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43" name="Rectangle 2"/>
          <p:cNvSpPr>
            <a:spLocks noChangeArrowheads="1"/>
          </p:cNvSpPr>
          <p:nvPr/>
        </p:nvSpPr>
        <p:spPr bwMode="auto">
          <a:xfrm>
            <a:off x="3316288" y="3472706"/>
            <a:ext cx="2479675" cy="4492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a:endParaRPr>
          </a:p>
        </p:txBody>
      </p:sp>
      <p:pic>
        <p:nvPicPr>
          <p:cNvPr id="44" name="Picture 3" descr="非规格化数的密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25" y="1508968"/>
            <a:ext cx="8915400" cy="5232400"/>
          </a:xfrm>
          <a:prstGeom prst="rect">
            <a:avLst/>
          </a:prstGeom>
          <a:noFill/>
          <a:extLst>
            <a:ext uri="{909E8E84-426E-40DD-AFC4-6F175D3DCCD1}">
              <a14:hiddenFill xmlns:a14="http://schemas.microsoft.com/office/drawing/2010/main">
                <a:solidFill>
                  <a:srgbClr val="FFFFFF"/>
                </a:solidFill>
              </a14:hiddenFill>
            </a:ext>
          </a:extLst>
        </p:spPr>
      </p:pic>
      <p:sp>
        <p:nvSpPr>
          <p:cNvPr id="45" name="Text Box 5"/>
          <p:cNvSpPr txBox="1">
            <a:spLocks noChangeArrowheads="1"/>
          </p:cNvSpPr>
          <p:nvPr/>
        </p:nvSpPr>
        <p:spPr bwMode="auto">
          <a:xfrm>
            <a:off x="1550988" y="2712293"/>
            <a:ext cx="852487"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400" b="0" i="0" u="none" strike="noStrike" kern="0" cap="none" spc="0" normalizeH="0" baseline="0" noProof="0" smtClean="0">
                <a:ln>
                  <a:noFill/>
                </a:ln>
                <a:solidFill>
                  <a:srgbClr val="3333FF"/>
                </a:solidFill>
                <a:effectLst/>
                <a:uLnTx/>
                <a:uFillTx/>
                <a:latin typeface="Tahoma" panose="020B0604030504040204" pitchFamily="34" charset="0"/>
                <a:ea typeface="宋体" panose="02010600030101010101" pitchFamily="2" charset="-122"/>
              </a:rPr>
              <a:t>2</a:t>
            </a:r>
            <a:r>
              <a:rPr kumimoji="1" lang="zh-CN" altLang="en-US" sz="2400" b="1" i="0" u="none" strike="noStrike" kern="0" cap="none" spc="0" normalizeH="0" baseline="30000" noProof="0" smtClean="0">
                <a:ln>
                  <a:noFill/>
                </a:ln>
                <a:solidFill>
                  <a:srgbClr val="3333FF"/>
                </a:solidFill>
                <a:effectLst/>
                <a:uLnTx/>
                <a:uFillTx/>
                <a:latin typeface="Tahoma" panose="020B0604030504040204" pitchFamily="34" charset="0"/>
                <a:ea typeface="宋体" panose="02010600030101010101" pitchFamily="2" charset="-122"/>
              </a:rPr>
              <a:t>-126</a:t>
            </a:r>
          </a:p>
        </p:txBody>
      </p:sp>
      <p:sp>
        <p:nvSpPr>
          <p:cNvPr id="46" name="Text Box 6"/>
          <p:cNvSpPr txBox="1">
            <a:spLocks noChangeArrowheads="1"/>
          </p:cNvSpPr>
          <p:nvPr/>
        </p:nvSpPr>
        <p:spPr bwMode="auto">
          <a:xfrm>
            <a:off x="2576513" y="2629743"/>
            <a:ext cx="852487"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400" b="0" i="0" u="none" strike="noStrike" kern="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2</a:t>
            </a:r>
            <a:r>
              <a:rPr kumimoji="1" lang="zh-CN" altLang="en-US" sz="2400" b="1" i="0" u="none" strike="noStrike" kern="0" cap="none" spc="0" normalizeH="0" baseline="30000" noProof="0" smtClean="0">
                <a:ln>
                  <a:noFill/>
                </a:ln>
                <a:solidFill>
                  <a:srgbClr val="000000"/>
                </a:solidFill>
                <a:effectLst/>
                <a:uLnTx/>
                <a:uFillTx/>
                <a:latin typeface="Tahoma" panose="020B0604030504040204" pitchFamily="34" charset="0"/>
                <a:ea typeface="宋体" panose="02010600030101010101" pitchFamily="2" charset="-122"/>
              </a:rPr>
              <a:t>-125</a:t>
            </a:r>
          </a:p>
        </p:txBody>
      </p:sp>
      <p:sp>
        <p:nvSpPr>
          <p:cNvPr id="47" name="Text Box 7"/>
          <p:cNvSpPr txBox="1">
            <a:spLocks noChangeArrowheads="1"/>
          </p:cNvSpPr>
          <p:nvPr/>
        </p:nvSpPr>
        <p:spPr bwMode="auto">
          <a:xfrm>
            <a:off x="4375150" y="2659906"/>
            <a:ext cx="852488"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400" b="0" i="0" u="none" strike="noStrike" kern="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2</a:t>
            </a:r>
            <a:r>
              <a:rPr kumimoji="1" lang="zh-CN" altLang="en-US" sz="2400" b="1" i="0" u="none" strike="noStrike" kern="0" cap="none" spc="0" normalizeH="0" baseline="30000" noProof="0" smtClean="0">
                <a:ln>
                  <a:noFill/>
                </a:ln>
                <a:solidFill>
                  <a:srgbClr val="000000"/>
                </a:solidFill>
                <a:effectLst/>
                <a:uLnTx/>
                <a:uFillTx/>
                <a:latin typeface="Tahoma" panose="020B0604030504040204" pitchFamily="34" charset="0"/>
                <a:ea typeface="宋体" panose="02010600030101010101" pitchFamily="2" charset="-122"/>
              </a:rPr>
              <a:t>-124</a:t>
            </a:r>
          </a:p>
        </p:txBody>
      </p:sp>
      <p:sp>
        <p:nvSpPr>
          <p:cNvPr id="48" name="Text Box 8"/>
          <p:cNvSpPr txBox="1">
            <a:spLocks noChangeArrowheads="1"/>
          </p:cNvSpPr>
          <p:nvPr/>
        </p:nvSpPr>
        <p:spPr bwMode="auto">
          <a:xfrm>
            <a:off x="7891463" y="2656731"/>
            <a:ext cx="852487"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400" b="0" i="0" u="none" strike="noStrike" kern="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2</a:t>
            </a:r>
            <a:r>
              <a:rPr kumimoji="1" lang="zh-CN" altLang="en-US" sz="2400" b="1" i="0" u="none" strike="noStrike" kern="0" cap="none" spc="0" normalizeH="0" baseline="30000" noProof="0" smtClean="0">
                <a:ln>
                  <a:noFill/>
                </a:ln>
                <a:solidFill>
                  <a:srgbClr val="000000"/>
                </a:solidFill>
                <a:effectLst/>
                <a:uLnTx/>
                <a:uFillTx/>
                <a:latin typeface="Tahoma" panose="020B0604030504040204" pitchFamily="34" charset="0"/>
                <a:ea typeface="宋体" panose="02010600030101010101" pitchFamily="2" charset="-122"/>
              </a:rPr>
              <a:t>-123</a:t>
            </a:r>
          </a:p>
        </p:txBody>
      </p:sp>
      <p:sp>
        <p:nvSpPr>
          <p:cNvPr id="49" name="Text Box 9"/>
          <p:cNvSpPr txBox="1">
            <a:spLocks noChangeArrowheads="1"/>
          </p:cNvSpPr>
          <p:nvPr/>
        </p:nvSpPr>
        <p:spPr bwMode="auto">
          <a:xfrm>
            <a:off x="679450" y="1421656"/>
            <a:ext cx="4090988"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400" b="0" i="0" u="none" strike="noStrike" kern="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1.0</a:t>
            </a:r>
            <a:r>
              <a:rPr kumimoji="1"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t>
            </a:r>
            <a:r>
              <a:rPr kumimoji="1" lang="zh-CN" altLang="en-US" sz="2400" b="0" i="0" u="none" strike="noStrike" kern="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0</a:t>
            </a:r>
            <a:r>
              <a:rPr kumimoji="1" lang="en-US" altLang="zh-CN" sz="2400" b="0" i="0" u="none" strike="noStrike" kern="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x2</a:t>
            </a:r>
            <a:r>
              <a:rPr kumimoji="1" lang="en-US" altLang="zh-CN" sz="2400" b="1" i="0" u="none" strike="noStrike" kern="0" cap="none" spc="0" normalizeH="0" baseline="30000" noProof="0" smtClean="0">
                <a:ln>
                  <a:noFill/>
                </a:ln>
                <a:solidFill>
                  <a:srgbClr val="000000"/>
                </a:solidFill>
                <a:effectLst/>
                <a:uLnTx/>
                <a:uFillTx/>
                <a:latin typeface="Tahoma" panose="020B0604030504040204" pitchFamily="34" charset="0"/>
                <a:ea typeface="宋体" panose="02010600030101010101" pitchFamily="2" charset="-122"/>
              </a:rPr>
              <a:t>-126</a:t>
            </a:r>
            <a:r>
              <a:rPr kumimoji="1" lang="en-US" altLang="zh-CN" sz="2400" b="1" i="0" u="none" strike="noStrike" kern="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 </a:t>
            </a:r>
            <a:r>
              <a:rPr kumimoji="1" lang="en-US" altLang="zh-CN" sz="2400" b="0" i="0" u="none" strike="noStrike" kern="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1.1</a:t>
            </a:r>
            <a:r>
              <a:rPr kumimoji="1"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t>
            </a:r>
            <a:r>
              <a:rPr kumimoji="1" lang="en-US" altLang="zh-CN" sz="2400" b="0" i="0" u="none" strike="noStrike" kern="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1x2</a:t>
            </a:r>
            <a:r>
              <a:rPr kumimoji="1" lang="en-US" altLang="zh-CN" sz="2400" b="1" i="0" u="none" strike="noStrike" kern="0" cap="none" spc="0" normalizeH="0" baseline="30000" noProof="0" smtClean="0">
                <a:ln>
                  <a:noFill/>
                </a:ln>
                <a:solidFill>
                  <a:srgbClr val="000000"/>
                </a:solidFill>
                <a:effectLst/>
                <a:uLnTx/>
                <a:uFillTx/>
                <a:latin typeface="Tahoma" panose="020B0604030504040204" pitchFamily="34" charset="0"/>
                <a:ea typeface="宋体" panose="02010600030101010101" pitchFamily="2" charset="-122"/>
              </a:rPr>
              <a:t>-126</a:t>
            </a:r>
          </a:p>
        </p:txBody>
      </p:sp>
      <p:sp>
        <p:nvSpPr>
          <p:cNvPr id="50" name="Rectangle 10"/>
          <p:cNvSpPr>
            <a:spLocks noChangeArrowheads="1"/>
          </p:cNvSpPr>
          <p:nvPr/>
        </p:nvSpPr>
        <p:spPr bwMode="auto">
          <a:xfrm>
            <a:off x="2665413" y="1847106"/>
            <a:ext cx="774700" cy="3873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a:endParaRPr>
          </a:p>
        </p:txBody>
      </p:sp>
      <p:sp>
        <p:nvSpPr>
          <p:cNvPr id="51" name="Line 11"/>
          <p:cNvSpPr>
            <a:spLocks noChangeShapeType="1"/>
          </p:cNvSpPr>
          <p:nvPr/>
        </p:nvSpPr>
        <p:spPr bwMode="auto">
          <a:xfrm flipH="1">
            <a:off x="2727325" y="1859806"/>
            <a:ext cx="650875" cy="404812"/>
          </a:xfrm>
          <a:prstGeom prst="line">
            <a:avLst/>
          </a:prstGeom>
          <a:noFill/>
          <a:ln w="38100">
            <a:solidFill>
              <a:srgbClr val="4D4D4D"/>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hangingPunct="0"/>
            <a:endParaRPr lang="zh-CN" altLang="en-US" sz="1600" b="1" smtClean="0">
              <a:solidFill>
                <a:srgbClr val="000000"/>
              </a:solidFill>
              <a:latin typeface="Times New Roman" panose="02020603050405020304" pitchFamily="18" charset="0"/>
              <a:ea typeface="宋体"/>
            </a:endParaRPr>
          </a:p>
        </p:txBody>
      </p:sp>
      <p:sp>
        <p:nvSpPr>
          <p:cNvPr id="52" name="Text Box 12"/>
          <p:cNvSpPr txBox="1">
            <a:spLocks noChangeArrowheads="1"/>
          </p:cNvSpPr>
          <p:nvPr/>
        </p:nvSpPr>
        <p:spPr bwMode="auto">
          <a:xfrm>
            <a:off x="0" y="3901331"/>
            <a:ext cx="4090988"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400" b="0" i="0" u="none" strike="noStrike" kern="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0.0</a:t>
            </a:r>
            <a:r>
              <a:rPr kumimoji="1"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t>
            </a:r>
            <a:r>
              <a:rPr kumimoji="1" lang="zh-CN" altLang="en-US" sz="2400" b="0" i="0" u="none" strike="noStrike" kern="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0</a:t>
            </a:r>
            <a:r>
              <a:rPr kumimoji="1" lang="en-US" altLang="zh-CN" sz="2400" b="0" i="0" u="none" strike="noStrike" kern="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x2</a:t>
            </a:r>
            <a:r>
              <a:rPr kumimoji="1" lang="en-US" altLang="zh-CN" sz="2400" b="1" i="0" u="none" strike="noStrike" kern="0" cap="none" spc="0" normalizeH="0" baseline="30000" noProof="0" smtClean="0">
                <a:ln>
                  <a:noFill/>
                </a:ln>
                <a:solidFill>
                  <a:srgbClr val="000000"/>
                </a:solidFill>
                <a:effectLst/>
                <a:uLnTx/>
                <a:uFillTx/>
                <a:latin typeface="Tahoma" panose="020B0604030504040204" pitchFamily="34" charset="0"/>
                <a:ea typeface="宋体" panose="02010600030101010101" pitchFamily="2" charset="-122"/>
              </a:rPr>
              <a:t>-126</a:t>
            </a:r>
            <a:r>
              <a:rPr kumimoji="1" lang="en-US" altLang="zh-CN" sz="2400" b="1" i="0" u="none" strike="noStrike" kern="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 </a:t>
            </a:r>
            <a:r>
              <a:rPr kumimoji="1" lang="en-US" altLang="zh-CN" sz="2400" b="0" i="0" u="none" strike="noStrike" kern="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0.1</a:t>
            </a:r>
            <a:r>
              <a:rPr kumimoji="1"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t>
            </a:r>
            <a:r>
              <a:rPr kumimoji="1" lang="en-US" altLang="zh-CN" sz="2400" b="0" i="0" u="none" strike="noStrike" kern="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1x2</a:t>
            </a:r>
            <a:r>
              <a:rPr kumimoji="1" lang="en-US" altLang="zh-CN" sz="2400" b="1" i="0" u="none" strike="noStrike" kern="0" cap="none" spc="0" normalizeH="0" baseline="30000" noProof="0" smtClean="0">
                <a:ln>
                  <a:noFill/>
                </a:ln>
                <a:solidFill>
                  <a:srgbClr val="000000"/>
                </a:solidFill>
                <a:effectLst/>
                <a:uLnTx/>
                <a:uFillTx/>
                <a:latin typeface="Tahoma" panose="020B0604030504040204" pitchFamily="34" charset="0"/>
                <a:ea typeface="宋体" panose="02010600030101010101" pitchFamily="2" charset="-122"/>
              </a:rPr>
              <a:t>-126</a:t>
            </a:r>
          </a:p>
        </p:txBody>
      </p:sp>
      <p:sp>
        <p:nvSpPr>
          <p:cNvPr id="53" name="Rectangle 13"/>
          <p:cNvSpPr>
            <a:spLocks noChangeArrowheads="1"/>
          </p:cNvSpPr>
          <p:nvPr/>
        </p:nvSpPr>
        <p:spPr bwMode="auto">
          <a:xfrm>
            <a:off x="1736725" y="4280743"/>
            <a:ext cx="944563" cy="4794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a:endParaRPr>
          </a:p>
        </p:txBody>
      </p:sp>
      <p:sp>
        <p:nvSpPr>
          <p:cNvPr id="54" name="Line 14"/>
          <p:cNvSpPr>
            <a:spLocks noChangeShapeType="1"/>
          </p:cNvSpPr>
          <p:nvPr/>
        </p:nvSpPr>
        <p:spPr bwMode="auto">
          <a:xfrm flipH="1">
            <a:off x="1733550" y="4260106"/>
            <a:ext cx="882650" cy="592137"/>
          </a:xfrm>
          <a:prstGeom prst="line">
            <a:avLst/>
          </a:prstGeom>
          <a:noFill/>
          <a:ln w="38100">
            <a:solidFill>
              <a:srgbClr val="4D4D4D"/>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hangingPunct="0"/>
            <a:endParaRPr lang="zh-CN" altLang="en-US" sz="1600" b="1" smtClean="0">
              <a:solidFill>
                <a:srgbClr val="000000"/>
              </a:solidFill>
              <a:latin typeface="Times New Roman" panose="02020603050405020304" pitchFamily="18" charset="0"/>
              <a:ea typeface="宋体"/>
            </a:endParaRPr>
          </a:p>
        </p:txBody>
      </p:sp>
      <p:sp>
        <p:nvSpPr>
          <p:cNvPr id="55" name="Text Box 15"/>
          <p:cNvSpPr txBox="1">
            <a:spLocks noChangeArrowheads="1"/>
          </p:cNvSpPr>
          <p:nvPr/>
        </p:nvSpPr>
        <p:spPr bwMode="auto">
          <a:xfrm>
            <a:off x="1546225" y="5236418"/>
            <a:ext cx="852488"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400" b="0" i="0" u="none" strike="noStrike" kern="0" cap="none" spc="0" normalizeH="0" baseline="0" noProof="0" smtClean="0">
                <a:ln>
                  <a:noFill/>
                </a:ln>
                <a:solidFill>
                  <a:srgbClr val="3333FF"/>
                </a:solidFill>
                <a:effectLst/>
                <a:uLnTx/>
                <a:uFillTx/>
                <a:latin typeface="Tahoma" panose="020B0604030504040204" pitchFamily="34" charset="0"/>
                <a:ea typeface="宋体" panose="02010600030101010101" pitchFamily="2" charset="-122"/>
              </a:rPr>
              <a:t>2</a:t>
            </a:r>
            <a:r>
              <a:rPr kumimoji="1" lang="zh-CN" altLang="en-US" sz="2400" b="1" i="0" u="none" strike="noStrike" kern="0" cap="none" spc="0" normalizeH="0" baseline="30000" noProof="0" smtClean="0">
                <a:ln>
                  <a:noFill/>
                </a:ln>
                <a:solidFill>
                  <a:srgbClr val="3333FF"/>
                </a:solidFill>
                <a:effectLst/>
                <a:uLnTx/>
                <a:uFillTx/>
                <a:latin typeface="Tahoma" panose="020B0604030504040204" pitchFamily="34" charset="0"/>
                <a:ea typeface="宋体" panose="02010600030101010101" pitchFamily="2" charset="-122"/>
              </a:rPr>
              <a:t>-126</a:t>
            </a:r>
          </a:p>
        </p:txBody>
      </p:sp>
      <p:sp>
        <p:nvSpPr>
          <p:cNvPr id="56" name="Text Box 16"/>
          <p:cNvSpPr txBox="1">
            <a:spLocks noChangeArrowheads="1"/>
          </p:cNvSpPr>
          <p:nvPr/>
        </p:nvSpPr>
        <p:spPr bwMode="auto">
          <a:xfrm>
            <a:off x="2492375" y="5201493"/>
            <a:ext cx="852488"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400" b="0" i="0" u="none" strike="noStrike" kern="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2</a:t>
            </a:r>
            <a:r>
              <a:rPr kumimoji="1" lang="zh-CN" altLang="en-US" sz="2400" b="1" i="0" u="none" strike="noStrike" kern="0" cap="none" spc="0" normalizeH="0" baseline="30000" noProof="0" smtClean="0">
                <a:ln>
                  <a:noFill/>
                </a:ln>
                <a:solidFill>
                  <a:srgbClr val="000000"/>
                </a:solidFill>
                <a:effectLst/>
                <a:uLnTx/>
                <a:uFillTx/>
                <a:latin typeface="Tahoma" panose="020B0604030504040204" pitchFamily="34" charset="0"/>
                <a:ea typeface="宋体" panose="02010600030101010101" pitchFamily="2" charset="-122"/>
              </a:rPr>
              <a:t>-125</a:t>
            </a:r>
          </a:p>
        </p:txBody>
      </p:sp>
      <p:sp>
        <p:nvSpPr>
          <p:cNvPr id="57" name="Text Box 17"/>
          <p:cNvSpPr txBox="1">
            <a:spLocks noChangeArrowheads="1"/>
          </p:cNvSpPr>
          <p:nvPr/>
        </p:nvSpPr>
        <p:spPr bwMode="auto">
          <a:xfrm>
            <a:off x="4227513" y="5184031"/>
            <a:ext cx="852487"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400" b="0" i="0" u="none" strike="noStrike" kern="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2</a:t>
            </a:r>
            <a:r>
              <a:rPr kumimoji="1" lang="zh-CN" altLang="en-US" sz="2400" b="1" i="0" u="none" strike="noStrike" kern="0" cap="none" spc="0" normalizeH="0" baseline="30000" noProof="0" smtClean="0">
                <a:ln>
                  <a:noFill/>
                </a:ln>
                <a:solidFill>
                  <a:srgbClr val="000000"/>
                </a:solidFill>
                <a:effectLst/>
                <a:uLnTx/>
                <a:uFillTx/>
                <a:latin typeface="Tahoma" panose="020B0604030504040204" pitchFamily="34" charset="0"/>
                <a:ea typeface="宋体" panose="02010600030101010101" pitchFamily="2" charset="-122"/>
              </a:rPr>
              <a:t>-124</a:t>
            </a:r>
          </a:p>
        </p:txBody>
      </p:sp>
      <p:sp>
        <p:nvSpPr>
          <p:cNvPr id="58" name="Text Box 18"/>
          <p:cNvSpPr txBox="1">
            <a:spLocks noChangeArrowheads="1"/>
          </p:cNvSpPr>
          <p:nvPr/>
        </p:nvSpPr>
        <p:spPr bwMode="auto">
          <a:xfrm>
            <a:off x="7870825" y="5228481"/>
            <a:ext cx="852488"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400" b="0" i="0" u="none" strike="noStrike" kern="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2</a:t>
            </a:r>
            <a:r>
              <a:rPr kumimoji="1" lang="zh-CN" altLang="en-US" sz="2400" b="1" i="0" u="none" strike="noStrike" kern="0" cap="none" spc="0" normalizeH="0" baseline="30000" noProof="0" smtClean="0">
                <a:ln>
                  <a:noFill/>
                </a:ln>
                <a:solidFill>
                  <a:srgbClr val="000000"/>
                </a:solidFill>
                <a:effectLst/>
                <a:uLnTx/>
                <a:uFillTx/>
                <a:latin typeface="Tahoma" panose="020B0604030504040204" pitchFamily="34" charset="0"/>
                <a:ea typeface="宋体" panose="02010600030101010101" pitchFamily="2" charset="-122"/>
              </a:rPr>
              <a:t>-123</a:t>
            </a:r>
          </a:p>
        </p:txBody>
      </p:sp>
      <p:sp>
        <p:nvSpPr>
          <p:cNvPr id="59" name="Text Box 19"/>
          <p:cNvSpPr txBox="1">
            <a:spLocks noChangeArrowheads="1"/>
          </p:cNvSpPr>
          <p:nvPr/>
        </p:nvSpPr>
        <p:spPr bwMode="auto">
          <a:xfrm>
            <a:off x="760413" y="5315793"/>
            <a:ext cx="465137"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400" b="0" i="0" u="none" strike="noStrike" kern="0" cap="none" spc="0" normalizeH="0" baseline="0" noProof="0" smtClean="0">
                <a:ln>
                  <a:noFill/>
                </a:ln>
                <a:solidFill>
                  <a:srgbClr val="3333FF"/>
                </a:solidFill>
                <a:effectLst/>
                <a:uLnTx/>
                <a:uFillTx/>
                <a:latin typeface="Tahoma" panose="020B0604030504040204" pitchFamily="34" charset="0"/>
                <a:ea typeface="宋体" panose="02010600030101010101" pitchFamily="2" charset="-122"/>
              </a:rPr>
              <a:t>0</a:t>
            </a:r>
          </a:p>
        </p:txBody>
      </p:sp>
      <p:sp>
        <p:nvSpPr>
          <p:cNvPr id="60" name="Text Box 20"/>
          <p:cNvSpPr txBox="1">
            <a:spLocks noChangeArrowheads="1"/>
          </p:cNvSpPr>
          <p:nvPr/>
        </p:nvSpPr>
        <p:spPr bwMode="auto">
          <a:xfrm>
            <a:off x="836613" y="2724993"/>
            <a:ext cx="465137"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400" b="0" i="0" u="none" strike="noStrike" kern="0" cap="none" spc="0" normalizeH="0" baseline="0" noProof="0" smtClean="0">
                <a:ln>
                  <a:noFill/>
                </a:ln>
                <a:solidFill>
                  <a:srgbClr val="3333FF"/>
                </a:solidFill>
                <a:effectLst/>
                <a:uLnTx/>
                <a:uFillTx/>
                <a:latin typeface="Tahoma" panose="020B0604030504040204" pitchFamily="34" charset="0"/>
                <a:ea typeface="宋体" panose="02010600030101010101" pitchFamily="2" charset="-122"/>
              </a:rPr>
              <a:t>0</a:t>
            </a:r>
          </a:p>
        </p:txBody>
      </p:sp>
      <p:sp>
        <p:nvSpPr>
          <p:cNvPr id="61" name="Text Box 21"/>
          <p:cNvSpPr txBox="1">
            <a:spLocks noChangeArrowheads="1"/>
          </p:cNvSpPr>
          <p:nvPr/>
        </p:nvSpPr>
        <p:spPr bwMode="auto">
          <a:xfrm>
            <a:off x="3162300" y="6060331"/>
            <a:ext cx="3021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1" lang="zh-CN" altLang="en-US" sz="2400" smtClean="0">
              <a:solidFill>
                <a:srgbClr val="000000"/>
              </a:solidFill>
              <a:latin typeface="Tahoma" panose="020B0604030504040204" pitchFamily="34" charset="0"/>
              <a:ea typeface="宋体" panose="02010600030101010101" pitchFamily="2" charset="-122"/>
            </a:endParaRPr>
          </a:p>
        </p:txBody>
      </p:sp>
      <p:sp>
        <p:nvSpPr>
          <p:cNvPr id="62" name="Line 22"/>
          <p:cNvSpPr>
            <a:spLocks noChangeShapeType="1"/>
          </p:cNvSpPr>
          <p:nvPr/>
        </p:nvSpPr>
        <p:spPr bwMode="auto">
          <a:xfrm flipH="1">
            <a:off x="1876425" y="1904256"/>
            <a:ext cx="49213" cy="4667250"/>
          </a:xfrm>
          <a:prstGeom prst="line">
            <a:avLst/>
          </a:prstGeom>
          <a:noFill/>
          <a:ln w="38100">
            <a:solidFill>
              <a:srgbClr val="3333FF"/>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hangingPunct="0"/>
            <a:endParaRPr lang="zh-CN" altLang="en-US" sz="1600" b="1" smtClean="0">
              <a:solidFill>
                <a:srgbClr val="000000"/>
              </a:solidFill>
              <a:latin typeface="Times New Roman" panose="02020603050405020304" pitchFamily="18" charset="0"/>
              <a:ea typeface="宋体"/>
            </a:endParaRPr>
          </a:p>
        </p:txBody>
      </p:sp>
      <p:sp>
        <p:nvSpPr>
          <p:cNvPr id="63" name="Line 24"/>
          <p:cNvSpPr>
            <a:spLocks noChangeShapeType="1"/>
          </p:cNvSpPr>
          <p:nvPr/>
        </p:nvSpPr>
        <p:spPr bwMode="auto">
          <a:xfrm>
            <a:off x="930275" y="5719018"/>
            <a:ext cx="0" cy="869950"/>
          </a:xfrm>
          <a:prstGeom prst="line">
            <a:avLst/>
          </a:prstGeom>
          <a:noFill/>
          <a:ln w="38100">
            <a:solidFill>
              <a:srgbClr val="3333FF"/>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hangingPunct="0"/>
            <a:endParaRPr lang="zh-CN" altLang="en-US" sz="1600" b="1" smtClean="0">
              <a:solidFill>
                <a:srgbClr val="000000"/>
              </a:solidFill>
              <a:latin typeface="Times New Roman" panose="02020603050405020304" pitchFamily="18" charset="0"/>
              <a:ea typeface="宋体"/>
            </a:endParaRPr>
          </a:p>
        </p:txBody>
      </p:sp>
      <p:sp>
        <p:nvSpPr>
          <p:cNvPr id="64" name="Rectangle 25"/>
          <p:cNvSpPr>
            <a:spLocks noChangeArrowheads="1"/>
          </p:cNvSpPr>
          <p:nvPr/>
        </p:nvSpPr>
        <p:spPr bwMode="auto">
          <a:xfrm>
            <a:off x="3394075" y="3456831"/>
            <a:ext cx="2511425" cy="4651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a:endParaRPr>
          </a:p>
        </p:txBody>
      </p:sp>
      <p:sp>
        <p:nvSpPr>
          <p:cNvPr id="65" name="Oval 26"/>
          <p:cNvSpPr>
            <a:spLocks noChangeArrowheads="1"/>
          </p:cNvSpPr>
          <p:nvPr/>
        </p:nvSpPr>
        <p:spPr bwMode="auto">
          <a:xfrm>
            <a:off x="1022350" y="2264618"/>
            <a:ext cx="882650" cy="558800"/>
          </a:xfrm>
          <a:prstGeom prst="ellipse">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1600" b="1" smtClean="0">
              <a:solidFill>
                <a:srgbClr val="000000"/>
              </a:solidFill>
              <a:latin typeface="Times New Roman" panose="02020603050405020304" pitchFamily="18" charset="0"/>
              <a:ea typeface="宋体"/>
            </a:endParaRPr>
          </a:p>
        </p:txBody>
      </p:sp>
      <p:sp>
        <p:nvSpPr>
          <p:cNvPr id="66" name="Text Box 27"/>
          <p:cNvSpPr txBox="1">
            <a:spLocks noChangeArrowheads="1"/>
          </p:cNvSpPr>
          <p:nvPr/>
        </p:nvSpPr>
        <p:spPr bwMode="auto">
          <a:xfrm>
            <a:off x="1069975" y="2391618"/>
            <a:ext cx="8366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smtClean="0">
                <a:solidFill>
                  <a:srgbClr val="000000"/>
                </a:solidFill>
                <a:latin typeface="Tahoma" panose="020B0604030504040204" pitchFamily="34" charset="0"/>
                <a:ea typeface="宋体" panose="02010600030101010101" pitchFamily="2" charset="-122"/>
              </a:rPr>
              <a:t>GAP</a:t>
            </a:r>
          </a:p>
        </p:txBody>
      </p:sp>
      <p:grpSp>
        <p:nvGrpSpPr>
          <p:cNvPr id="67" name="Group 28"/>
          <p:cNvGrpSpPr>
            <a:grpSpLocks/>
          </p:cNvGrpSpPr>
          <p:nvPr/>
        </p:nvGrpSpPr>
        <p:grpSpPr bwMode="auto">
          <a:xfrm>
            <a:off x="1903413" y="3218706"/>
            <a:ext cx="4595812" cy="627062"/>
            <a:chOff x="1199" y="2017"/>
            <a:chExt cx="2895" cy="395"/>
          </a:xfrm>
        </p:grpSpPr>
        <p:sp>
          <p:nvSpPr>
            <p:cNvPr id="68" name="Text Box 29"/>
            <p:cNvSpPr txBox="1">
              <a:spLocks noChangeArrowheads="1"/>
            </p:cNvSpPr>
            <p:nvPr/>
          </p:nvSpPr>
          <p:spPr bwMode="auto">
            <a:xfrm>
              <a:off x="1550" y="2017"/>
              <a:ext cx="2544" cy="3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216000">
              <a:spAutoFit/>
            </a:bodyPr>
            <a:lstStyle/>
            <a:p>
              <a:pPr>
                <a:spcBef>
                  <a:spcPct val="50000"/>
                </a:spcBef>
              </a:pPr>
              <a:r>
                <a:rPr kumimoji="1" lang="zh-CN" altLang="en-US" sz="2400" smtClean="0">
                  <a:solidFill>
                    <a:srgbClr val="000000"/>
                  </a:solidFill>
                  <a:latin typeface="Tahoma" panose="020B0604030504040204" pitchFamily="34" charset="0"/>
                  <a:ea typeface="宋体" panose="02010600030101010101" pitchFamily="2" charset="-122"/>
                </a:rPr>
                <a:t> </a:t>
              </a:r>
              <a:r>
                <a:rPr kumimoji="1" lang="en-US" altLang="zh-CN" sz="2400" smtClean="0">
                  <a:solidFill>
                    <a:srgbClr val="CC0000"/>
                  </a:solidFill>
                  <a:latin typeface="Tahoma" panose="020B0604030504040204" pitchFamily="34" charset="0"/>
                  <a:ea typeface="宋体" panose="02010600030101010101" pitchFamily="2" charset="-122"/>
                </a:rPr>
                <a:t>Normalized numbers</a:t>
              </a:r>
            </a:p>
          </p:txBody>
        </p:sp>
        <p:sp>
          <p:nvSpPr>
            <p:cNvPr id="69" name="Line 30"/>
            <p:cNvSpPr>
              <a:spLocks noChangeShapeType="1"/>
            </p:cNvSpPr>
            <p:nvPr/>
          </p:nvSpPr>
          <p:spPr bwMode="auto">
            <a:xfrm>
              <a:off x="1199" y="2294"/>
              <a:ext cx="2705" cy="1"/>
            </a:xfrm>
            <a:prstGeom prst="line">
              <a:avLst/>
            </a:prstGeom>
            <a:noFill/>
            <a:ln w="57150">
              <a:solidFill>
                <a:srgbClr val="3333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hangingPunct="0"/>
              <a:endParaRPr lang="zh-CN" altLang="en-US" sz="1600" b="1" smtClean="0">
                <a:solidFill>
                  <a:srgbClr val="000000"/>
                </a:solidFill>
                <a:latin typeface="Times New Roman" panose="02020603050405020304" pitchFamily="18" charset="0"/>
                <a:ea typeface="宋体"/>
              </a:endParaRPr>
            </a:p>
          </p:txBody>
        </p:sp>
      </p:grpSp>
      <p:sp>
        <p:nvSpPr>
          <p:cNvPr id="70" name="Rectangle 31"/>
          <p:cNvSpPr>
            <a:spLocks noChangeArrowheads="1"/>
          </p:cNvSpPr>
          <p:nvPr/>
        </p:nvSpPr>
        <p:spPr bwMode="auto">
          <a:xfrm>
            <a:off x="3409950" y="6138118"/>
            <a:ext cx="2355850" cy="4810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a:endParaRPr>
          </a:p>
        </p:txBody>
      </p:sp>
      <p:grpSp>
        <p:nvGrpSpPr>
          <p:cNvPr id="71" name="Group 34"/>
          <p:cNvGrpSpPr>
            <a:grpSpLocks/>
          </p:cNvGrpSpPr>
          <p:nvPr/>
        </p:nvGrpSpPr>
        <p:grpSpPr bwMode="auto">
          <a:xfrm>
            <a:off x="931863" y="5750768"/>
            <a:ext cx="3014662" cy="858838"/>
            <a:chOff x="587" y="3378"/>
            <a:chExt cx="1899" cy="541"/>
          </a:xfrm>
        </p:grpSpPr>
        <p:sp>
          <p:nvSpPr>
            <p:cNvPr id="72" name="Line 23"/>
            <p:cNvSpPr>
              <a:spLocks noChangeShapeType="1"/>
            </p:cNvSpPr>
            <p:nvPr/>
          </p:nvSpPr>
          <p:spPr bwMode="auto">
            <a:xfrm flipH="1">
              <a:off x="587" y="3378"/>
              <a:ext cx="577" cy="0"/>
            </a:xfrm>
            <a:prstGeom prst="line">
              <a:avLst/>
            </a:prstGeom>
            <a:noFill/>
            <a:ln w="57150">
              <a:solidFill>
                <a:srgbClr val="3333FF"/>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a:endParaRPr>
            </a:p>
          </p:txBody>
        </p:sp>
        <p:sp>
          <p:nvSpPr>
            <p:cNvPr id="73" name="AutoShape 32"/>
            <p:cNvSpPr>
              <a:spLocks noChangeArrowheads="1"/>
            </p:cNvSpPr>
            <p:nvPr/>
          </p:nvSpPr>
          <p:spPr bwMode="auto">
            <a:xfrm>
              <a:off x="1296" y="3474"/>
              <a:ext cx="1190" cy="445"/>
            </a:xfrm>
            <a:prstGeom prst="wedgeRoundRectCallout">
              <a:avLst>
                <a:gd name="adj1" fmla="val -81431"/>
                <a:gd name="adj2" fmla="val -62134"/>
                <a:gd name="adj3" fmla="val 16667"/>
              </a:avLst>
            </a:prstGeom>
            <a:solidFill>
              <a:srgbClr val="CC99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nchor="ctr"/>
            <a:lstStyle/>
            <a:p>
              <a:pPr marL="0" marR="0" lvl="0" indent="0" algn="ctr" defTabSz="914400" eaLnBrk="0" fontAlgn="auto" latinLnBrk="0" hangingPunct="0">
                <a:lnSpc>
                  <a:spcPct val="100000"/>
                </a:lnSpc>
                <a:spcBef>
                  <a:spcPts val="0"/>
                </a:spcBef>
                <a:spcAft>
                  <a:spcPts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rPr>
                <a:t>Denorms</a:t>
              </a:r>
            </a:p>
          </p:txBody>
        </p:sp>
      </p:grpSp>
      <p:sp>
        <p:nvSpPr>
          <p:cNvPr id="74" name="Rectangle 33"/>
          <p:cNvSpPr>
            <a:spLocks noChangeArrowheads="1"/>
          </p:cNvSpPr>
          <p:nvPr/>
        </p:nvSpPr>
        <p:spPr bwMode="auto">
          <a:xfrm>
            <a:off x="4252913" y="5992068"/>
            <a:ext cx="41925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b="1" smtClean="0">
                <a:solidFill>
                  <a:srgbClr val="000000"/>
                </a:solidFill>
                <a:latin typeface="Times New Roman" panose="02020603050405020304" pitchFamily="18" charset="0"/>
                <a:ea typeface="宋体" panose="02010600030101010101" pitchFamily="2" charset="-122"/>
              </a:rPr>
              <a:t>(-1) </a:t>
            </a:r>
            <a:r>
              <a:rPr kumimoji="1" lang="en-US" altLang="zh-CN" sz="2800" b="1" baseline="30000" smtClean="0">
                <a:solidFill>
                  <a:srgbClr val="000000"/>
                </a:solidFill>
                <a:latin typeface="Times New Roman" panose="02020603050405020304" pitchFamily="18" charset="0"/>
                <a:ea typeface="宋体" panose="02010600030101010101" pitchFamily="2" charset="-122"/>
              </a:rPr>
              <a:t>s</a:t>
            </a:r>
            <a:r>
              <a:rPr kumimoji="1" lang="en-US" altLang="zh-CN" sz="2800" b="1" smtClean="0">
                <a:solidFill>
                  <a:srgbClr val="000000"/>
                </a:solidFill>
                <a:latin typeface="Times New Roman" panose="02020603050405020304" pitchFamily="18" charset="0"/>
                <a:ea typeface="宋体" panose="02010600030101010101" pitchFamily="2" charset="-122"/>
              </a:rPr>
              <a:t>×0.aa…a ×2</a:t>
            </a:r>
            <a:r>
              <a:rPr kumimoji="1" lang="en-US" altLang="zh-CN" sz="2800" b="1" baseline="30000" smtClean="0">
                <a:solidFill>
                  <a:srgbClr val="000000"/>
                </a:solidFill>
                <a:latin typeface="Times New Roman" panose="02020603050405020304" pitchFamily="18" charset="0"/>
                <a:ea typeface="宋体" panose="02010600030101010101" pitchFamily="2" charset="-122"/>
              </a:rPr>
              <a:t>-126</a:t>
            </a:r>
          </a:p>
        </p:txBody>
      </p:sp>
      <p:sp>
        <p:nvSpPr>
          <p:cNvPr id="75" name="Text Box 12"/>
          <p:cNvSpPr txBox="1">
            <a:spLocks noChangeArrowheads="1"/>
          </p:cNvSpPr>
          <p:nvPr/>
        </p:nvSpPr>
        <p:spPr bwMode="auto">
          <a:xfrm>
            <a:off x="4479925" y="843768"/>
            <a:ext cx="4451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dirty="0" smtClean="0">
                <a:solidFill>
                  <a:srgbClr val="CC0000"/>
                </a:solidFill>
                <a:latin typeface="微软雅黑" panose="020B0503020204020204" pitchFamily="34" charset="-122"/>
                <a:ea typeface="微软雅黑" panose="020B0503020204020204" pitchFamily="34" charset="-122"/>
                <a:cs typeface="Arial" panose="020B0604020202020204" pitchFamily="34" charset="0"/>
              </a:rPr>
              <a:t>非规格化数</a:t>
            </a:r>
            <a:endParaRPr lang="zh-CN" altLang="en-US" dirty="0">
              <a:solidFill>
                <a:srgbClr val="CC0000"/>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533241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blinds(horizontal)">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blinds(horizontal)">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blinds(horizontal)">
                                      <p:cBhvr>
                                        <p:cTn id="17" dur="500"/>
                                        <p:tgtEl>
                                          <p:spTgt spid="6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blinds(horizontal)">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blinds(horizontal)">
                                      <p:cBhvr>
                                        <p:cTn id="27" dur="500"/>
                                        <p:tgtEl>
                                          <p:spTgt spid="6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blinds(horizontal)">
                                      <p:cBhvr>
                                        <p:cTn id="32" dur="500"/>
                                        <p:tgtEl>
                                          <p:spTgt spid="5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1"/>
                                        </p:tgtEl>
                                        <p:attrNameLst>
                                          <p:attrName>style.visibility</p:attrName>
                                        </p:attrNameLst>
                                      </p:cBhvr>
                                      <p:to>
                                        <p:strVal val="visible"/>
                                      </p:to>
                                    </p:set>
                                    <p:animEffect transition="in" filter="blinds(horizontal)">
                                      <p:cBhvr>
                                        <p:cTn id="37" dur="500"/>
                                        <p:tgtEl>
                                          <p:spTgt spid="7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4"/>
                                        </p:tgtEl>
                                        <p:attrNameLst>
                                          <p:attrName>style.visibility</p:attrName>
                                        </p:attrNameLst>
                                      </p:cBhvr>
                                      <p:to>
                                        <p:strVal val="visible"/>
                                      </p:to>
                                    </p:set>
                                    <p:animEffect transition="in" filter="blinds(horizontal)">
                                      <p:cBhvr>
                                        <p:cTn id="42" dur="500"/>
                                        <p:tgtEl>
                                          <p:spTgt spid="7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5"/>
                                        </p:tgtEl>
                                        <p:attrNameLst>
                                          <p:attrName>style.visibility</p:attrName>
                                        </p:attrNameLst>
                                      </p:cBhvr>
                                      <p:to>
                                        <p:strVal val="visible"/>
                                      </p:to>
                                    </p:set>
                                    <p:animEffect transition="in" filter="blinds(horizontal)">
                                      <p:cBhvr>
                                        <p:cTn id="4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9" grpId="0" animBg="1"/>
      <p:bldP spid="52" grpId="0" animBg="1"/>
      <p:bldP spid="60" grpId="0" animBg="1"/>
      <p:bldP spid="65" grpId="0" animBg="1"/>
      <p:bldP spid="74" grpId="0"/>
      <p:bldP spid="7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 </a:t>
            </a:r>
            <a:r>
              <a:rPr lang="zh-CN" altLang="en-US" dirty="0" smtClean="0"/>
              <a:t>数据的宽度和存储</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2.6.1 </a:t>
            </a:r>
            <a:r>
              <a:rPr lang="zh-CN" altLang="en-US" dirty="0" smtClean="0"/>
              <a:t>数据</a:t>
            </a:r>
            <a:r>
              <a:rPr lang="zh-CN" altLang="en-US" dirty="0"/>
              <a:t>量的度量单位</a:t>
            </a:r>
            <a:endParaRPr lang="en-US" altLang="zh-CN" dirty="0" smtClean="0"/>
          </a:p>
          <a:p>
            <a:pPr marL="603250" lvl="1" indent="-203200"/>
            <a:r>
              <a:rPr lang="zh-CN" altLang="en-US" sz="2000" dirty="0">
                <a:ea typeface="黑体" panose="02010609060101010101" pitchFamily="49" charset="-122"/>
              </a:rPr>
              <a:t>存储二进制信息时的度量单位要比字节或字大得多</a:t>
            </a:r>
          </a:p>
          <a:p>
            <a:pPr marL="603250" lvl="1" indent="-203200"/>
            <a:r>
              <a:rPr lang="zh-CN" altLang="en-US" sz="2000" dirty="0">
                <a:ea typeface="黑体" panose="02010609060101010101" pitchFamily="49" charset="-122"/>
              </a:rPr>
              <a:t>容量经常使用的单位有：</a:t>
            </a:r>
          </a:p>
          <a:p>
            <a:pPr marL="1085850" lvl="2" indent="-190500"/>
            <a:r>
              <a:rPr lang="zh-CN" altLang="en-US" sz="2000" dirty="0">
                <a:ea typeface="黑体" panose="02010609060101010101" pitchFamily="49" charset="-122"/>
              </a:rPr>
              <a:t> </a:t>
            </a:r>
            <a:r>
              <a:rPr lang="zh-CN" altLang="en-US" sz="2000" dirty="0" smtClean="0">
                <a:ea typeface="黑体" panose="02010609060101010101" pitchFamily="49" charset="-122"/>
              </a:rPr>
              <a:t>“千字节”</a:t>
            </a:r>
            <a:r>
              <a:rPr lang="zh-CN" altLang="en-US" sz="2000" dirty="0">
                <a:ea typeface="黑体" panose="02010609060101010101" pitchFamily="49" charset="-122"/>
              </a:rPr>
              <a:t>(</a:t>
            </a:r>
            <a:r>
              <a:rPr lang="en-US" altLang="zh-CN" sz="2000" dirty="0">
                <a:solidFill>
                  <a:srgbClr val="CC0000"/>
                </a:solidFill>
                <a:ea typeface="黑体" panose="02010609060101010101" pitchFamily="49" charset="-122"/>
              </a:rPr>
              <a:t>K</a:t>
            </a:r>
            <a:r>
              <a:rPr lang="en-US" altLang="zh-CN" sz="2000" dirty="0">
                <a:ea typeface="黑体" panose="02010609060101010101" pitchFamily="49" charset="-122"/>
              </a:rPr>
              <a:t>B)，1KB=2</a:t>
            </a:r>
            <a:r>
              <a:rPr lang="en-US" altLang="zh-CN" sz="2000" baseline="30000" dirty="0">
                <a:ea typeface="黑体" panose="02010609060101010101" pitchFamily="49" charset="-122"/>
              </a:rPr>
              <a:t>10</a:t>
            </a:r>
            <a:r>
              <a:rPr lang="zh-CN" altLang="en-US" sz="2000" dirty="0">
                <a:ea typeface="黑体" panose="02010609060101010101" pitchFamily="49" charset="-122"/>
              </a:rPr>
              <a:t>字节=1024</a:t>
            </a:r>
            <a:r>
              <a:rPr lang="en-US" altLang="zh-CN" sz="2000" dirty="0">
                <a:ea typeface="黑体" panose="02010609060101010101" pitchFamily="49" charset="-122"/>
              </a:rPr>
              <a:t>B</a:t>
            </a:r>
          </a:p>
          <a:p>
            <a:pPr marL="1085850" lvl="2" indent="-190500"/>
            <a:r>
              <a:rPr lang="en-US" altLang="zh-CN" sz="2000" dirty="0">
                <a:ea typeface="黑体" panose="02010609060101010101" pitchFamily="49" charset="-122"/>
              </a:rPr>
              <a:t> </a:t>
            </a:r>
            <a:r>
              <a:rPr lang="en-US" altLang="zh-CN" sz="2000" dirty="0" smtClean="0">
                <a:ea typeface="黑体" panose="02010609060101010101" pitchFamily="49" charset="-122"/>
              </a:rPr>
              <a:t>“</a:t>
            </a:r>
            <a:r>
              <a:rPr lang="zh-CN" altLang="en-US" sz="2000" dirty="0">
                <a:ea typeface="黑体" panose="02010609060101010101" pitchFamily="49" charset="-122"/>
              </a:rPr>
              <a:t>兆字节”(</a:t>
            </a:r>
            <a:r>
              <a:rPr lang="en-US" altLang="zh-CN" sz="2000" dirty="0">
                <a:ea typeface="黑体" panose="02010609060101010101" pitchFamily="49" charset="-122"/>
              </a:rPr>
              <a:t>MB)，1MB=2</a:t>
            </a:r>
            <a:r>
              <a:rPr lang="en-US" altLang="zh-CN" sz="2000" baseline="30000" dirty="0">
                <a:ea typeface="黑体" panose="02010609060101010101" pitchFamily="49" charset="-122"/>
              </a:rPr>
              <a:t>20</a:t>
            </a:r>
            <a:r>
              <a:rPr lang="zh-CN" altLang="en-US" sz="2000" dirty="0">
                <a:ea typeface="黑体" panose="02010609060101010101" pitchFamily="49" charset="-122"/>
              </a:rPr>
              <a:t>字节=1024</a:t>
            </a:r>
            <a:r>
              <a:rPr lang="en-US" altLang="zh-CN" sz="2000" dirty="0">
                <a:ea typeface="黑体" panose="02010609060101010101" pitchFamily="49" charset="-122"/>
              </a:rPr>
              <a:t>KB</a:t>
            </a:r>
          </a:p>
          <a:p>
            <a:pPr marL="1085850" lvl="2" indent="-190500"/>
            <a:r>
              <a:rPr lang="en-US" altLang="zh-CN" sz="2000" dirty="0">
                <a:ea typeface="黑体" panose="02010609060101010101" pitchFamily="49" charset="-122"/>
              </a:rPr>
              <a:t> </a:t>
            </a:r>
            <a:r>
              <a:rPr lang="en-US" altLang="zh-CN" sz="2000" dirty="0" smtClean="0">
                <a:ea typeface="黑体" panose="02010609060101010101" pitchFamily="49" charset="-122"/>
              </a:rPr>
              <a:t>“</a:t>
            </a:r>
            <a:r>
              <a:rPr lang="zh-CN" altLang="en-US" sz="2000" dirty="0">
                <a:ea typeface="黑体" panose="02010609060101010101" pitchFamily="49" charset="-122"/>
              </a:rPr>
              <a:t>千兆字节”(</a:t>
            </a:r>
            <a:r>
              <a:rPr lang="en-US" altLang="zh-CN" sz="2000" dirty="0">
                <a:ea typeface="黑体" panose="02010609060101010101" pitchFamily="49" charset="-122"/>
              </a:rPr>
              <a:t>GB)，1GB=2</a:t>
            </a:r>
            <a:r>
              <a:rPr lang="en-US" altLang="zh-CN" sz="2000" baseline="30000" dirty="0">
                <a:ea typeface="黑体" panose="02010609060101010101" pitchFamily="49" charset="-122"/>
              </a:rPr>
              <a:t>30</a:t>
            </a:r>
            <a:r>
              <a:rPr lang="zh-CN" altLang="en-US" sz="2000" dirty="0">
                <a:ea typeface="黑体" panose="02010609060101010101" pitchFamily="49" charset="-122"/>
              </a:rPr>
              <a:t>字节=1024</a:t>
            </a:r>
            <a:r>
              <a:rPr lang="en-US" altLang="zh-CN" sz="2000" dirty="0">
                <a:ea typeface="黑体" panose="02010609060101010101" pitchFamily="49" charset="-122"/>
              </a:rPr>
              <a:t>MB</a:t>
            </a:r>
          </a:p>
          <a:p>
            <a:pPr marL="1085850" lvl="2" indent="-190500"/>
            <a:r>
              <a:rPr lang="en-US" altLang="zh-CN" sz="2000" dirty="0">
                <a:ea typeface="黑体" panose="02010609060101010101" pitchFamily="49" charset="-122"/>
              </a:rPr>
              <a:t> </a:t>
            </a:r>
            <a:r>
              <a:rPr lang="en-US" altLang="zh-CN" sz="2000" dirty="0" smtClean="0">
                <a:ea typeface="黑体" panose="02010609060101010101" pitchFamily="49" charset="-122"/>
              </a:rPr>
              <a:t>“</a:t>
            </a:r>
            <a:r>
              <a:rPr lang="zh-CN" altLang="en-US" sz="2000" dirty="0">
                <a:ea typeface="黑体" panose="02010609060101010101" pitchFamily="49" charset="-122"/>
              </a:rPr>
              <a:t>兆兆字节”(</a:t>
            </a:r>
            <a:r>
              <a:rPr lang="en-US" altLang="zh-CN" sz="2000" dirty="0">
                <a:ea typeface="黑体" panose="02010609060101010101" pitchFamily="49" charset="-122"/>
              </a:rPr>
              <a:t>TB)，1TB=2</a:t>
            </a:r>
            <a:r>
              <a:rPr lang="en-US" altLang="zh-CN" sz="2000" baseline="30000" dirty="0">
                <a:ea typeface="黑体" panose="02010609060101010101" pitchFamily="49" charset="-122"/>
              </a:rPr>
              <a:t>40</a:t>
            </a:r>
            <a:r>
              <a:rPr lang="zh-CN" altLang="en-US" sz="2000" dirty="0">
                <a:ea typeface="黑体" panose="02010609060101010101" pitchFamily="49" charset="-122"/>
              </a:rPr>
              <a:t>字节=1024</a:t>
            </a:r>
            <a:r>
              <a:rPr lang="en-US" altLang="zh-CN" sz="2000" dirty="0">
                <a:ea typeface="黑体" panose="02010609060101010101" pitchFamily="49" charset="-122"/>
              </a:rPr>
              <a:t>GB</a:t>
            </a:r>
          </a:p>
          <a:p>
            <a:pPr marL="603250" lvl="1" indent="-203200"/>
            <a:r>
              <a:rPr lang="en-US" altLang="zh-CN" sz="2000" dirty="0">
                <a:ea typeface="黑体" panose="02010609060101010101" pitchFamily="49" charset="-122"/>
              </a:rPr>
              <a:t>  </a:t>
            </a:r>
            <a:r>
              <a:rPr lang="zh-CN" altLang="en-US" sz="2000" dirty="0">
                <a:ea typeface="黑体" panose="02010609060101010101" pitchFamily="49" charset="-122"/>
              </a:rPr>
              <a:t>通信中的带宽使用的单位有：</a:t>
            </a:r>
          </a:p>
          <a:p>
            <a:pPr marL="1085850" lvl="2" indent="-190500"/>
            <a:r>
              <a:rPr lang="zh-CN" altLang="en-US" sz="2000" dirty="0">
                <a:ea typeface="黑体" panose="02010609060101010101" pitchFamily="49" charset="-122"/>
              </a:rPr>
              <a:t> </a:t>
            </a:r>
            <a:r>
              <a:rPr lang="zh-CN" altLang="en-US" sz="2000" dirty="0" smtClean="0">
                <a:ea typeface="黑体" panose="02010609060101010101" pitchFamily="49" charset="-122"/>
              </a:rPr>
              <a:t>“千</a:t>
            </a:r>
            <a:r>
              <a:rPr lang="zh-CN" altLang="en-US" sz="2000" dirty="0">
                <a:ea typeface="黑体" panose="02010609060101010101" pitchFamily="49" charset="-122"/>
              </a:rPr>
              <a:t>比特</a:t>
            </a:r>
            <a:r>
              <a:rPr lang="en-US" altLang="zh-CN" sz="2000" dirty="0">
                <a:ea typeface="黑体" panose="02010609060101010101" pitchFamily="49" charset="-122"/>
              </a:rPr>
              <a:t>/</a:t>
            </a:r>
            <a:r>
              <a:rPr lang="zh-CN" altLang="en-US" sz="2000" dirty="0">
                <a:ea typeface="黑体" panose="02010609060101010101" pitchFamily="49" charset="-122"/>
              </a:rPr>
              <a:t>秒”</a:t>
            </a:r>
            <a:r>
              <a:rPr lang="en-US" altLang="zh-CN" sz="2000" dirty="0">
                <a:ea typeface="黑体" panose="02010609060101010101" pitchFamily="49" charset="-122"/>
              </a:rPr>
              <a:t>(</a:t>
            </a:r>
            <a:r>
              <a:rPr lang="en-US" altLang="zh-CN" sz="2000" dirty="0">
                <a:solidFill>
                  <a:srgbClr val="CC0000"/>
                </a:solidFill>
                <a:ea typeface="黑体" panose="02010609060101010101" pitchFamily="49" charset="-122"/>
              </a:rPr>
              <a:t>k</a:t>
            </a:r>
            <a:r>
              <a:rPr lang="en-US" altLang="zh-CN" sz="2000" dirty="0">
                <a:ea typeface="黑体" panose="02010609060101010101" pitchFamily="49" charset="-122"/>
              </a:rPr>
              <a:t>b/s)，1kbps=10</a:t>
            </a:r>
            <a:r>
              <a:rPr lang="en-US" altLang="zh-CN" sz="2000" baseline="30000" dirty="0">
                <a:ea typeface="黑体" panose="02010609060101010101" pitchFamily="49" charset="-122"/>
              </a:rPr>
              <a:t>3 </a:t>
            </a:r>
            <a:r>
              <a:rPr lang="en-US" altLang="zh-CN" sz="2000" dirty="0">
                <a:ea typeface="黑体" panose="02010609060101010101" pitchFamily="49" charset="-122"/>
              </a:rPr>
              <a:t>b/s</a:t>
            </a:r>
            <a:r>
              <a:rPr lang="zh-CN" altLang="en-US" sz="2000" dirty="0">
                <a:ea typeface="黑体" panose="02010609060101010101" pitchFamily="49" charset="-122"/>
              </a:rPr>
              <a:t>=1000 </a:t>
            </a:r>
            <a:r>
              <a:rPr lang="en-US" altLang="zh-CN" sz="2000" dirty="0">
                <a:ea typeface="黑体" panose="02010609060101010101" pitchFamily="49" charset="-122"/>
              </a:rPr>
              <a:t>bps</a:t>
            </a:r>
          </a:p>
          <a:p>
            <a:pPr marL="1085850" lvl="2" indent="-190500"/>
            <a:r>
              <a:rPr lang="en-US" altLang="zh-CN" sz="2000" dirty="0">
                <a:ea typeface="黑体" panose="02010609060101010101" pitchFamily="49" charset="-122"/>
              </a:rPr>
              <a:t> </a:t>
            </a:r>
            <a:r>
              <a:rPr lang="en-US" altLang="zh-CN" sz="2000" dirty="0" smtClean="0">
                <a:ea typeface="黑体" panose="02010609060101010101" pitchFamily="49" charset="-122"/>
              </a:rPr>
              <a:t>“</a:t>
            </a:r>
            <a:r>
              <a:rPr lang="zh-CN" altLang="en-US" sz="2000" dirty="0" smtClean="0">
                <a:ea typeface="黑体" panose="02010609060101010101" pitchFamily="49" charset="-122"/>
              </a:rPr>
              <a:t>兆</a:t>
            </a:r>
            <a:r>
              <a:rPr lang="zh-CN" altLang="en-US" sz="2000" dirty="0">
                <a:ea typeface="黑体" panose="02010609060101010101" pitchFamily="49" charset="-122"/>
              </a:rPr>
              <a:t>比特</a:t>
            </a:r>
            <a:r>
              <a:rPr lang="en-US" altLang="zh-CN" sz="2000" dirty="0">
                <a:ea typeface="黑体" panose="02010609060101010101" pitchFamily="49" charset="-122"/>
              </a:rPr>
              <a:t>/</a:t>
            </a:r>
            <a:r>
              <a:rPr lang="zh-CN" altLang="en-US" sz="2000" dirty="0">
                <a:ea typeface="黑体" panose="02010609060101010101" pitchFamily="49" charset="-122"/>
              </a:rPr>
              <a:t>秒”(</a:t>
            </a:r>
            <a:r>
              <a:rPr lang="en-US" altLang="zh-CN" sz="2000" dirty="0">
                <a:ea typeface="黑体" panose="02010609060101010101" pitchFamily="49" charset="-122"/>
              </a:rPr>
              <a:t>Mb/s)，1Mbps=10</a:t>
            </a:r>
            <a:r>
              <a:rPr lang="en-US" altLang="zh-CN" sz="2000" baseline="30000" dirty="0">
                <a:ea typeface="黑体" panose="02010609060101010101" pitchFamily="49" charset="-122"/>
              </a:rPr>
              <a:t>6 </a:t>
            </a:r>
            <a:r>
              <a:rPr lang="en-US" altLang="zh-CN" sz="2000" dirty="0">
                <a:ea typeface="黑体" panose="02010609060101010101" pitchFamily="49" charset="-122"/>
              </a:rPr>
              <a:t>b/s</a:t>
            </a:r>
            <a:r>
              <a:rPr lang="en-US" altLang="zh-CN" sz="2000" baseline="30000" dirty="0">
                <a:ea typeface="黑体" panose="02010609060101010101" pitchFamily="49" charset="-122"/>
              </a:rPr>
              <a:t> </a:t>
            </a:r>
            <a:r>
              <a:rPr lang="zh-CN" altLang="en-US" sz="2000" dirty="0">
                <a:ea typeface="黑体" panose="02010609060101010101" pitchFamily="49" charset="-122"/>
              </a:rPr>
              <a:t>=1000 </a:t>
            </a:r>
            <a:r>
              <a:rPr lang="en-US" altLang="zh-CN" sz="2000" dirty="0">
                <a:ea typeface="黑体" panose="02010609060101010101" pitchFamily="49" charset="-122"/>
              </a:rPr>
              <a:t>kbps</a:t>
            </a:r>
          </a:p>
          <a:p>
            <a:pPr marL="1085850" lvl="2" indent="-190500"/>
            <a:r>
              <a:rPr lang="en-US" altLang="zh-CN" sz="2000" dirty="0">
                <a:ea typeface="黑体" panose="02010609060101010101" pitchFamily="49" charset="-122"/>
              </a:rPr>
              <a:t> </a:t>
            </a:r>
            <a:r>
              <a:rPr lang="en-US" altLang="zh-CN" sz="2000" dirty="0" smtClean="0">
                <a:ea typeface="黑体" panose="02010609060101010101" pitchFamily="49" charset="-122"/>
              </a:rPr>
              <a:t>“</a:t>
            </a:r>
            <a:r>
              <a:rPr lang="zh-CN" altLang="en-US" sz="2000" dirty="0">
                <a:ea typeface="黑体" panose="02010609060101010101" pitchFamily="49" charset="-122"/>
              </a:rPr>
              <a:t>千兆比特</a:t>
            </a:r>
            <a:r>
              <a:rPr lang="en-US" altLang="zh-CN" sz="2000" dirty="0">
                <a:ea typeface="黑体" panose="02010609060101010101" pitchFamily="49" charset="-122"/>
              </a:rPr>
              <a:t>/</a:t>
            </a:r>
            <a:r>
              <a:rPr lang="zh-CN" altLang="en-US" sz="2000" dirty="0">
                <a:ea typeface="黑体" panose="02010609060101010101" pitchFamily="49" charset="-122"/>
              </a:rPr>
              <a:t>秒”(</a:t>
            </a:r>
            <a:r>
              <a:rPr lang="en-US" altLang="zh-CN" sz="2000" dirty="0">
                <a:ea typeface="黑体" panose="02010609060101010101" pitchFamily="49" charset="-122"/>
              </a:rPr>
              <a:t>Gb/s)，1Gbps=10</a:t>
            </a:r>
            <a:r>
              <a:rPr lang="en-US" altLang="zh-CN" sz="2000" baseline="30000" dirty="0">
                <a:ea typeface="黑体" panose="02010609060101010101" pitchFamily="49" charset="-122"/>
              </a:rPr>
              <a:t>9 </a:t>
            </a:r>
            <a:r>
              <a:rPr lang="en-US" altLang="zh-CN" sz="2000" dirty="0">
                <a:ea typeface="黑体" panose="02010609060101010101" pitchFamily="49" charset="-122"/>
              </a:rPr>
              <a:t>b/s</a:t>
            </a:r>
            <a:r>
              <a:rPr lang="zh-CN" altLang="en-US" sz="2000" dirty="0">
                <a:ea typeface="黑体" panose="02010609060101010101" pitchFamily="49" charset="-122"/>
              </a:rPr>
              <a:t> =1000 </a:t>
            </a:r>
            <a:r>
              <a:rPr lang="en-US" altLang="zh-CN" sz="2000" dirty="0">
                <a:ea typeface="黑体" panose="02010609060101010101" pitchFamily="49" charset="-122"/>
              </a:rPr>
              <a:t>Mbps</a:t>
            </a:r>
          </a:p>
          <a:p>
            <a:pPr marL="1085850" lvl="2" indent="-190500"/>
            <a:r>
              <a:rPr lang="en-US" altLang="zh-CN" sz="2000" dirty="0">
                <a:ea typeface="黑体" panose="02010609060101010101" pitchFamily="49" charset="-122"/>
              </a:rPr>
              <a:t> </a:t>
            </a:r>
            <a:r>
              <a:rPr lang="en-US" altLang="zh-CN" sz="2000" dirty="0" smtClean="0">
                <a:ea typeface="黑体" panose="02010609060101010101" pitchFamily="49" charset="-122"/>
              </a:rPr>
              <a:t>“</a:t>
            </a:r>
            <a:r>
              <a:rPr lang="zh-CN" altLang="en-US" sz="2000" dirty="0">
                <a:ea typeface="黑体" panose="02010609060101010101" pitchFamily="49" charset="-122"/>
              </a:rPr>
              <a:t>兆兆比特</a:t>
            </a:r>
            <a:r>
              <a:rPr lang="en-US" altLang="zh-CN" sz="2000" dirty="0">
                <a:ea typeface="黑体" panose="02010609060101010101" pitchFamily="49" charset="-122"/>
              </a:rPr>
              <a:t>/</a:t>
            </a:r>
            <a:r>
              <a:rPr lang="zh-CN" altLang="en-US" sz="2000" dirty="0">
                <a:ea typeface="黑体" panose="02010609060101010101" pitchFamily="49" charset="-122"/>
              </a:rPr>
              <a:t>秒”(</a:t>
            </a:r>
            <a:r>
              <a:rPr lang="en-US" altLang="zh-CN" sz="2000" dirty="0">
                <a:ea typeface="黑体" panose="02010609060101010101" pitchFamily="49" charset="-122"/>
              </a:rPr>
              <a:t>Tb/s)，1Tbps=10</a:t>
            </a:r>
            <a:r>
              <a:rPr lang="en-US" altLang="zh-CN" sz="2000" baseline="30000" dirty="0">
                <a:ea typeface="黑体" panose="02010609060101010101" pitchFamily="49" charset="-122"/>
              </a:rPr>
              <a:t>12 </a:t>
            </a:r>
            <a:r>
              <a:rPr lang="en-US" altLang="zh-CN" sz="2000" dirty="0">
                <a:ea typeface="黑体" panose="02010609060101010101" pitchFamily="49" charset="-122"/>
              </a:rPr>
              <a:t>b/s</a:t>
            </a:r>
            <a:r>
              <a:rPr lang="zh-CN" altLang="en-US" sz="2000" dirty="0">
                <a:ea typeface="黑体" panose="02010609060101010101" pitchFamily="49" charset="-122"/>
              </a:rPr>
              <a:t> =1000 </a:t>
            </a:r>
            <a:r>
              <a:rPr lang="en-US" altLang="zh-CN" sz="2000" dirty="0" err="1" smtClean="0">
                <a:ea typeface="黑体" panose="02010609060101010101" pitchFamily="49" charset="-122"/>
              </a:rPr>
              <a:t>Gbps</a:t>
            </a:r>
            <a:endParaRPr lang="zh-CN" altLang="en-US" sz="2000" dirty="0">
              <a:ea typeface="黑体" panose="02010609060101010101" pitchFamily="49" charset="-122"/>
            </a:endParaRPr>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62</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Tree>
    <p:extLst>
      <p:ext uri="{BB962C8B-B14F-4D97-AF65-F5344CB8AC3E}">
        <p14:creationId xmlns:p14="http://schemas.microsoft.com/office/powerpoint/2010/main" val="212568035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 </a:t>
            </a:r>
            <a:r>
              <a:rPr lang="zh-CN" altLang="en-US" dirty="0" smtClean="0"/>
              <a:t>数据的宽度和存储</a:t>
            </a:r>
            <a:endParaRPr lang="zh-CN" altLang="en-US" dirty="0"/>
          </a:p>
        </p:txBody>
      </p:sp>
      <p:sp>
        <p:nvSpPr>
          <p:cNvPr id="3" name="内容占位符 2"/>
          <p:cNvSpPr>
            <a:spLocks noGrp="1"/>
          </p:cNvSpPr>
          <p:nvPr>
            <p:ph idx="1"/>
          </p:nvPr>
        </p:nvSpPr>
        <p:spPr>
          <a:xfrm>
            <a:off x="457200" y="1124744"/>
            <a:ext cx="4349471" cy="5112568"/>
          </a:xfrm>
        </p:spPr>
        <p:txBody>
          <a:bodyPr/>
          <a:lstStyle/>
          <a:p>
            <a:pPr marL="0" indent="0">
              <a:buNone/>
            </a:pPr>
            <a:r>
              <a:rPr lang="en-US" altLang="zh-CN" dirty="0" smtClean="0"/>
              <a:t>2.6.1 </a:t>
            </a:r>
            <a:r>
              <a:rPr lang="zh-CN" altLang="en-US" dirty="0" smtClean="0"/>
              <a:t>程序</a:t>
            </a:r>
            <a:r>
              <a:rPr lang="zh-CN" altLang="en-US" dirty="0"/>
              <a:t>中数据类型的</a:t>
            </a:r>
            <a:r>
              <a:rPr lang="zh-CN" altLang="en-US" dirty="0" smtClean="0"/>
              <a:t>宽度</a:t>
            </a:r>
            <a:endParaRPr lang="en-US" altLang="zh-CN" dirty="0" smtClean="0"/>
          </a:p>
          <a:p>
            <a:r>
              <a:rPr lang="zh-CN" altLang="en-US" sz="2000" b="0" dirty="0"/>
              <a:t>高级语言支持多种类型、多种长度的数据</a:t>
            </a:r>
          </a:p>
          <a:p>
            <a:pPr lvl="1"/>
            <a:r>
              <a:rPr lang="zh-CN" altLang="en-US" sz="2000" b="0" dirty="0"/>
              <a:t>例如，</a:t>
            </a:r>
            <a:r>
              <a:rPr lang="en-US" altLang="zh-CN" sz="2000" b="0" dirty="0"/>
              <a:t>C</a:t>
            </a:r>
            <a:r>
              <a:rPr lang="zh-CN" altLang="en-US" sz="2000" b="0" dirty="0"/>
              <a:t>语言中</a:t>
            </a:r>
            <a:r>
              <a:rPr lang="en-US" altLang="zh-CN" sz="2000" b="0" dirty="0"/>
              <a:t>Char</a:t>
            </a:r>
            <a:r>
              <a:rPr lang="zh-CN" altLang="en-US" sz="2000" b="0" dirty="0"/>
              <a:t>类型的宽度为</a:t>
            </a:r>
            <a:r>
              <a:rPr lang="en-US" altLang="zh-CN" sz="2000" b="0" dirty="0"/>
              <a:t>1</a:t>
            </a:r>
            <a:r>
              <a:rPr lang="zh-CN" altLang="en-US" sz="2000" b="0" dirty="0"/>
              <a:t>个字节，可表示一个字符（非数值数据），也可表示一个</a:t>
            </a:r>
            <a:r>
              <a:rPr lang="en-US" altLang="zh-CN" sz="2000" b="0" dirty="0"/>
              <a:t>8</a:t>
            </a:r>
            <a:r>
              <a:rPr lang="zh-CN" altLang="en-US" sz="2000" b="0" dirty="0"/>
              <a:t>位的整数（数值数据）</a:t>
            </a:r>
          </a:p>
          <a:p>
            <a:pPr lvl="1"/>
            <a:r>
              <a:rPr lang="zh-CN" altLang="en-US" sz="2000" b="0" dirty="0"/>
              <a:t>不同机器上表示的同一种类型的数据可能宽度不同</a:t>
            </a:r>
          </a:p>
          <a:p>
            <a:r>
              <a:rPr lang="zh-CN" altLang="en-US" sz="2000" b="0" dirty="0"/>
              <a:t>必须能够提供相应的机器级数据表示和相应的处理指令</a:t>
            </a:r>
          </a:p>
          <a:p>
            <a:pPr>
              <a:buNone/>
            </a:pPr>
            <a:r>
              <a:rPr lang="zh-CN" altLang="en-US" sz="2000" b="0" dirty="0"/>
              <a:t>    </a:t>
            </a:r>
            <a:r>
              <a:rPr lang="en-US" altLang="zh-CN" sz="2000" b="0" dirty="0">
                <a:solidFill>
                  <a:srgbClr val="CC0000"/>
                </a:solidFill>
              </a:rPr>
              <a:t>(</a:t>
            </a:r>
            <a:r>
              <a:rPr lang="zh-CN" altLang="en-US" sz="2000" b="0" dirty="0">
                <a:solidFill>
                  <a:srgbClr val="CC0000"/>
                </a:solidFill>
              </a:rPr>
              <a:t>在第五章指令系统介绍具体指令</a:t>
            </a:r>
            <a:r>
              <a:rPr lang="en-US" altLang="zh-CN" sz="2000" b="0" dirty="0">
                <a:solidFill>
                  <a:srgbClr val="CC0000"/>
                </a:solidFill>
              </a:rPr>
              <a:t>)</a:t>
            </a:r>
          </a:p>
          <a:p>
            <a:pPr marL="0" indent="0">
              <a:buNone/>
            </a:pP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63</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graphicFrame>
        <p:nvGraphicFramePr>
          <p:cNvPr id="7" name="Group 100"/>
          <p:cNvGraphicFramePr>
            <a:graphicFrameLocks noGrp="1"/>
          </p:cNvGraphicFramePr>
          <p:nvPr>
            <p:extLst>
              <p:ext uri="{D42A27DB-BD31-4B8C-83A1-F6EECF244321}">
                <p14:modId xmlns:p14="http://schemas.microsoft.com/office/powerpoint/2010/main" val="1725692816"/>
              </p:ext>
            </p:extLst>
          </p:nvPr>
        </p:nvGraphicFramePr>
        <p:xfrm>
          <a:off x="4993704" y="1843481"/>
          <a:ext cx="4114800" cy="3048000"/>
        </p:xfrm>
        <a:graphic>
          <a:graphicData uri="http://schemas.openxmlformats.org/drawingml/2006/table">
            <a:tbl>
              <a:tblPr/>
              <a:tblGrid>
                <a:gridCol w="1502228"/>
                <a:gridCol w="1081449"/>
                <a:gridCol w="1531123"/>
              </a:tblGrid>
              <a:tr h="318750">
                <a:tc>
                  <a:txBody>
                    <a:bodyPr/>
                    <a:lstStyle>
                      <a:lvl1pPr marL="0" algn="l" defTabSz="914400" rtl="0" eaLnBrk="1" latinLnBrk="0" hangingPunct="1">
                        <a:lnSpc>
                          <a:spcPct val="120000"/>
                        </a:lnSpc>
                        <a:spcBef>
                          <a:spcPct val="10000"/>
                        </a:spcBef>
                        <a:buClr>
                          <a:schemeClr val="tx1"/>
                        </a:buClr>
                        <a:buSzPct val="60000"/>
                        <a:buFont typeface="Wingdings" panose="05000000000000000000" pitchFamily="2" charset="2"/>
                        <a:defRPr sz="2000" b="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lnSpc>
                          <a:spcPct val="120000"/>
                        </a:lnSpc>
                        <a:spcBef>
                          <a:spcPct val="10000"/>
                        </a:spcBef>
                        <a:buSzPct val="100000"/>
                        <a:defRPr sz="1800" b="1" kern="1200">
                          <a:solidFill>
                            <a:srgbClr val="0000FF"/>
                          </a:solidFill>
                          <a:latin typeface="Arial" panose="020B0604020202020204" pitchFamily="34" charset="0"/>
                          <a:ea typeface="宋体" panose="02010600030101010101" pitchFamily="2" charset="-122"/>
                        </a:defRPr>
                      </a:lvl2pPr>
                      <a:lvl3pPr marL="914400" algn="l" defTabSz="914400" rtl="0" eaLnBrk="1" latinLnBrk="0" hangingPunct="1">
                        <a:lnSpc>
                          <a:spcPct val="120000"/>
                        </a:lnSpc>
                        <a:spcBef>
                          <a:spcPct val="10000"/>
                        </a:spcBef>
                        <a:buSzPct val="100000"/>
                        <a:defRPr sz="1600" b="1"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C</a:t>
                      </a: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声明</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120000"/>
                        </a:lnSpc>
                        <a:spcBef>
                          <a:spcPct val="10000"/>
                        </a:spcBef>
                        <a:buClr>
                          <a:schemeClr val="tx1"/>
                        </a:buClr>
                        <a:buSzPct val="60000"/>
                        <a:buFont typeface="Wingdings" panose="05000000000000000000" pitchFamily="2" charset="2"/>
                        <a:defRPr sz="2000" b="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lnSpc>
                          <a:spcPct val="120000"/>
                        </a:lnSpc>
                        <a:spcBef>
                          <a:spcPct val="10000"/>
                        </a:spcBef>
                        <a:buSzPct val="100000"/>
                        <a:defRPr sz="1800" b="1" kern="1200">
                          <a:solidFill>
                            <a:srgbClr val="0000FF"/>
                          </a:solidFill>
                          <a:latin typeface="Arial" panose="020B0604020202020204" pitchFamily="34" charset="0"/>
                          <a:ea typeface="宋体" panose="02010600030101010101" pitchFamily="2" charset="-122"/>
                        </a:defRPr>
                      </a:lvl2pPr>
                      <a:lvl3pPr marL="914400" algn="l" defTabSz="914400" rtl="0" eaLnBrk="1" latinLnBrk="0" hangingPunct="1">
                        <a:lnSpc>
                          <a:spcPct val="120000"/>
                        </a:lnSpc>
                        <a:spcBef>
                          <a:spcPct val="10000"/>
                        </a:spcBef>
                        <a:buSzPct val="100000"/>
                        <a:defRPr sz="1600" b="1"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典型</a:t>
                      </a:r>
                      <a:r>
                        <a:rPr kumimoji="0" lang="en-US" altLang="zh-CN"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32</a:t>
                      </a:r>
                      <a:r>
                        <a:rPr kumimoji="0" lang="zh-CN" altLang="en-US" sz="18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位机器</a:t>
                      </a:r>
                      <a:endParaRPr kumimoji="0" lang="zh-CN" altLang="en-US" sz="1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120000"/>
                        </a:lnSpc>
                        <a:spcBef>
                          <a:spcPct val="10000"/>
                        </a:spcBef>
                        <a:buClr>
                          <a:schemeClr val="tx1"/>
                        </a:buClr>
                        <a:buSzPct val="60000"/>
                        <a:buFont typeface="Wingdings" panose="05000000000000000000" pitchFamily="2" charset="2"/>
                        <a:defRPr sz="2000" b="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lnSpc>
                          <a:spcPct val="120000"/>
                        </a:lnSpc>
                        <a:spcBef>
                          <a:spcPct val="10000"/>
                        </a:spcBef>
                        <a:buSzPct val="100000"/>
                        <a:defRPr sz="1800" b="1" kern="1200">
                          <a:solidFill>
                            <a:srgbClr val="0000FF"/>
                          </a:solidFill>
                          <a:latin typeface="Arial" panose="020B0604020202020204" pitchFamily="34" charset="0"/>
                          <a:ea typeface="宋体" panose="02010600030101010101" pitchFamily="2" charset="-122"/>
                        </a:defRPr>
                      </a:lvl2pPr>
                      <a:lvl3pPr marL="914400" algn="l" defTabSz="914400" rtl="0" eaLnBrk="1" latinLnBrk="0" hangingPunct="1">
                        <a:lnSpc>
                          <a:spcPct val="120000"/>
                        </a:lnSpc>
                        <a:spcBef>
                          <a:spcPct val="10000"/>
                        </a:spcBef>
                        <a:buSzPct val="100000"/>
                        <a:defRPr sz="1600" b="1"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Compaq Alpha</a:t>
                      </a:r>
                      <a:r>
                        <a:rPr kumimoji="0" lang="zh-CN" altLang="en-US" sz="18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机器</a:t>
                      </a:r>
                      <a:endParaRPr kumimoji="0" lang="zh-CN" altLang="en-US" sz="18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01088">
                <a:tc>
                  <a:txBody>
                    <a:bodyPr/>
                    <a:lstStyle>
                      <a:lvl1pPr marL="0" algn="l" defTabSz="914400" rtl="0" eaLnBrk="1" latinLnBrk="0" hangingPunct="1">
                        <a:lnSpc>
                          <a:spcPct val="120000"/>
                        </a:lnSpc>
                        <a:spcBef>
                          <a:spcPct val="10000"/>
                        </a:spcBef>
                        <a:buClr>
                          <a:schemeClr val="tx1"/>
                        </a:buClr>
                        <a:buSzPct val="60000"/>
                        <a:buFont typeface="Wingdings" panose="05000000000000000000" pitchFamily="2" charset="2"/>
                        <a:defRPr sz="2000" b="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lnSpc>
                          <a:spcPct val="120000"/>
                        </a:lnSpc>
                        <a:spcBef>
                          <a:spcPct val="10000"/>
                        </a:spcBef>
                        <a:buSzPct val="100000"/>
                        <a:defRPr sz="1800" b="1" kern="1200">
                          <a:solidFill>
                            <a:srgbClr val="0000FF"/>
                          </a:solidFill>
                          <a:latin typeface="Arial" panose="020B0604020202020204" pitchFamily="34" charset="0"/>
                          <a:ea typeface="宋体" panose="02010600030101010101" pitchFamily="2" charset="-122"/>
                        </a:defRPr>
                      </a:lvl2pPr>
                      <a:lvl3pPr marL="914400" algn="l" defTabSz="914400" rtl="0" eaLnBrk="1" latinLnBrk="0" hangingPunct="1">
                        <a:lnSpc>
                          <a:spcPct val="120000"/>
                        </a:lnSpc>
                        <a:spcBef>
                          <a:spcPct val="10000"/>
                        </a:spcBef>
                        <a:buSzPct val="100000"/>
                        <a:defRPr sz="1600" b="1"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char</a:t>
                      </a:r>
                      <a:endPar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short </a:t>
                      </a:r>
                      <a:r>
                        <a:rPr kumimoji="0" lang="en-US" altLang="zh-CN" sz="2000" b="0" i="0" u="none" strike="noStrike" cap="none" normalizeH="0" baseline="0" dirty="0" err="1" smtClean="0">
                          <a:ln>
                            <a:noFill/>
                          </a:ln>
                          <a:solidFill>
                            <a:schemeClr val="tx1"/>
                          </a:solidFill>
                          <a:effectLst/>
                          <a:latin typeface="微软雅黑" panose="020B0503020204020204" pitchFamily="34" charset="-122"/>
                          <a:ea typeface="微软雅黑" panose="020B0503020204020204" pitchFamily="34" charset="-122"/>
                        </a:rPr>
                        <a:t>int</a:t>
                      </a:r>
                      <a:endPar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err="1" smtClean="0">
                          <a:ln>
                            <a:noFill/>
                          </a:ln>
                          <a:solidFill>
                            <a:schemeClr val="tx1"/>
                          </a:solidFill>
                          <a:effectLst/>
                          <a:latin typeface="微软雅黑" panose="020B0503020204020204" pitchFamily="34" charset="-122"/>
                          <a:ea typeface="微软雅黑" panose="020B0503020204020204" pitchFamily="34" charset="-122"/>
                        </a:rPr>
                        <a:t>int</a:t>
                      </a:r>
                      <a:endPar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long </a:t>
                      </a:r>
                      <a:r>
                        <a:rPr kumimoji="0" lang="en-US" altLang="zh-CN" sz="2000" b="0" i="0" u="none" strike="noStrike" cap="none" normalizeH="0" baseline="0" dirty="0" err="1" smtClean="0">
                          <a:ln>
                            <a:noFill/>
                          </a:ln>
                          <a:solidFill>
                            <a:schemeClr val="tx1"/>
                          </a:solidFill>
                          <a:effectLst/>
                          <a:latin typeface="微软雅黑" panose="020B0503020204020204" pitchFamily="34" charset="-122"/>
                          <a:ea typeface="微软雅黑" panose="020B0503020204020204" pitchFamily="34" charset="-122"/>
                        </a:rPr>
                        <a:t>int</a:t>
                      </a:r>
                      <a:endPar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120000"/>
                        </a:lnSpc>
                        <a:spcBef>
                          <a:spcPct val="10000"/>
                        </a:spcBef>
                        <a:buClr>
                          <a:schemeClr val="tx1"/>
                        </a:buClr>
                        <a:buSzPct val="60000"/>
                        <a:buFont typeface="Wingdings" panose="05000000000000000000" pitchFamily="2" charset="2"/>
                        <a:defRPr sz="2000" b="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lnSpc>
                          <a:spcPct val="120000"/>
                        </a:lnSpc>
                        <a:spcBef>
                          <a:spcPct val="10000"/>
                        </a:spcBef>
                        <a:buSzPct val="100000"/>
                        <a:defRPr sz="1800" b="1" kern="1200">
                          <a:solidFill>
                            <a:srgbClr val="0000FF"/>
                          </a:solidFill>
                          <a:latin typeface="Arial" panose="020B0604020202020204" pitchFamily="34" charset="0"/>
                          <a:ea typeface="宋体" panose="02010600030101010101" pitchFamily="2" charset="-122"/>
                        </a:defRPr>
                      </a:lvl2pPr>
                      <a:lvl3pPr marL="914400" algn="l" defTabSz="914400" rtl="0" eaLnBrk="1" latinLnBrk="0" hangingPunct="1">
                        <a:lnSpc>
                          <a:spcPct val="120000"/>
                        </a:lnSpc>
                        <a:spcBef>
                          <a:spcPct val="10000"/>
                        </a:spcBef>
                        <a:buSzPct val="100000"/>
                        <a:defRPr sz="1600" b="1"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endPar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120000"/>
                        </a:lnSpc>
                        <a:spcBef>
                          <a:spcPct val="10000"/>
                        </a:spcBef>
                        <a:buClr>
                          <a:schemeClr val="tx1"/>
                        </a:buClr>
                        <a:buSzPct val="60000"/>
                        <a:buFont typeface="Wingdings" panose="05000000000000000000" pitchFamily="2" charset="2"/>
                        <a:defRPr sz="2000" b="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lnSpc>
                          <a:spcPct val="120000"/>
                        </a:lnSpc>
                        <a:spcBef>
                          <a:spcPct val="10000"/>
                        </a:spcBef>
                        <a:buSzPct val="100000"/>
                        <a:defRPr sz="1800" b="1" kern="1200">
                          <a:solidFill>
                            <a:srgbClr val="0000FF"/>
                          </a:solidFill>
                          <a:latin typeface="Arial" panose="020B0604020202020204" pitchFamily="34" charset="0"/>
                          <a:ea typeface="宋体" panose="02010600030101010101" pitchFamily="2" charset="-122"/>
                        </a:defRPr>
                      </a:lvl2pPr>
                      <a:lvl3pPr marL="914400" algn="l" defTabSz="914400" rtl="0" eaLnBrk="1" latinLnBrk="0" hangingPunct="1">
                        <a:lnSpc>
                          <a:spcPct val="120000"/>
                        </a:lnSpc>
                        <a:spcBef>
                          <a:spcPct val="10000"/>
                        </a:spcBef>
                        <a:buSzPct val="100000"/>
                        <a:defRPr sz="1600" b="1"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2</a:t>
                      </a:r>
                      <a:endPar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endPar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0100">
                <a:tc>
                  <a:txBody>
                    <a:bodyPr/>
                    <a:lstStyle>
                      <a:lvl1pPr marL="0" algn="l" defTabSz="914400" rtl="0" eaLnBrk="1" latinLnBrk="0" hangingPunct="1">
                        <a:lnSpc>
                          <a:spcPct val="120000"/>
                        </a:lnSpc>
                        <a:spcBef>
                          <a:spcPct val="10000"/>
                        </a:spcBef>
                        <a:buClr>
                          <a:schemeClr val="tx1"/>
                        </a:buClr>
                        <a:buSzPct val="60000"/>
                        <a:buFont typeface="Wingdings" panose="05000000000000000000" pitchFamily="2" charset="2"/>
                        <a:defRPr sz="2000" b="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lnSpc>
                          <a:spcPct val="120000"/>
                        </a:lnSpc>
                        <a:spcBef>
                          <a:spcPct val="10000"/>
                        </a:spcBef>
                        <a:buSzPct val="100000"/>
                        <a:defRPr sz="1800" b="1" kern="1200">
                          <a:solidFill>
                            <a:srgbClr val="0000FF"/>
                          </a:solidFill>
                          <a:latin typeface="Arial" panose="020B0604020202020204" pitchFamily="34" charset="0"/>
                          <a:ea typeface="宋体" panose="02010600030101010101" pitchFamily="2" charset="-122"/>
                        </a:defRPr>
                      </a:lvl2pPr>
                      <a:lvl3pPr marL="914400" algn="l" defTabSz="914400" rtl="0" eaLnBrk="1" latinLnBrk="0" hangingPunct="1">
                        <a:lnSpc>
                          <a:spcPct val="120000"/>
                        </a:lnSpc>
                        <a:spcBef>
                          <a:spcPct val="10000"/>
                        </a:spcBef>
                        <a:buSzPct val="100000"/>
                        <a:defRPr sz="1600" b="1"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char*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120000"/>
                        </a:lnSpc>
                        <a:spcBef>
                          <a:spcPct val="10000"/>
                        </a:spcBef>
                        <a:buClr>
                          <a:schemeClr val="tx1"/>
                        </a:buClr>
                        <a:buSzPct val="60000"/>
                        <a:buFont typeface="Wingdings" panose="05000000000000000000" pitchFamily="2" charset="2"/>
                        <a:defRPr sz="2000" b="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lnSpc>
                          <a:spcPct val="120000"/>
                        </a:lnSpc>
                        <a:spcBef>
                          <a:spcPct val="10000"/>
                        </a:spcBef>
                        <a:buSzPct val="100000"/>
                        <a:defRPr sz="1800" b="1" kern="1200">
                          <a:solidFill>
                            <a:srgbClr val="0000FF"/>
                          </a:solidFill>
                          <a:latin typeface="Arial" panose="020B0604020202020204" pitchFamily="34" charset="0"/>
                          <a:ea typeface="宋体" panose="02010600030101010101" pitchFamily="2" charset="-122"/>
                        </a:defRPr>
                      </a:lvl2pPr>
                      <a:lvl3pPr marL="914400" algn="l" defTabSz="914400" rtl="0" eaLnBrk="1" latinLnBrk="0" hangingPunct="1">
                        <a:lnSpc>
                          <a:spcPct val="120000"/>
                        </a:lnSpc>
                        <a:spcBef>
                          <a:spcPct val="10000"/>
                        </a:spcBef>
                        <a:buSzPct val="100000"/>
                        <a:defRPr sz="1600" b="1"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120000"/>
                        </a:lnSpc>
                        <a:spcBef>
                          <a:spcPct val="10000"/>
                        </a:spcBef>
                        <a:buClr>
                          <a:schemeClr val="tx1"/>
                        </a:buClr>
                        <a:buSzPct val="60000"/>
                        <a:buFont typeface="Wingdings" panose="05000000000000000000" pitchFamily="2" charset="2"/>
                        <a:defRPr sz="2000" b="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lnSpc>
                          <a:spcPct val="120000"/>
                        </a:lnSpc>
                        <a:spcBef>
                          <a:spcPct val="10000"/>
                        </a:spcBef>
                        <a:buSzPct val="100000"/>
                        <a:defRPr sz="1800" b="1" kern="1200">
                          <a:solidFill>
                            <a:srgbClr val="0000FF"/>
                          </a:solidFill>
                          <a:latin typeface="Arial" panose="020B0604020202020204" pitchFamily="34" charset="0"/>
                          <a:ea typeface="宋体" panose="02010600030101010101" pitchFamily="2" charset="-122"/>
                        </a:defRPr>
                      </a:lvl2pPr>
                      <a:lvl3pPr marL="914400" algn="l" defTabSz="914400" rtl="0" eaLnBrk="1" latinLnBrk="0" hangingPunct="1">
                        <a:lnSpc>
                          <a:spcPct val="120000"/>
                        </a:lnSpc>
                        <a:spcBef>
                          <a:spcPct val="10000"/>
                        </a:spcBef>
                        <a:buSzPct val="100000"/>
                        <a:defRPr sz="1600" b="1"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93489">
                <a:tc>
                  <a:txBody>
                    <a:bodyPr/>
                    <a:lstStyle>
                      <a:lvl1pPr marL="0" algn="l" defTabSz="914400" rtl="0" eaLnBrk="1" latinLnBrk="0" hangingPunct="1">
                        <a:lnSpc>
                          <a:spcPct val="120000"/>
                        </a:lnSpc>
                        <a:spcBef>
                          <a:spcPct val="10000"/>
                        </a:spcBef>
                        <a:buClr>
                          <a:schemeClr val="tx1"/>
                        </a:buClr>
                        <a:buSzPct val="60000"/>
                        <a:buFont typeface="Wingdings" panose="05000000000000000000" pitchFamily="2" charset="2"/>
                        <a:defRPr sz="2000" b="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lnSpc>
                          <a:spcPct val="120000"/>
                        </a:lnSpc>
                        <a:spcBef>
                          <a:spcPct val="10000"/>
                        </a:spcBef>
                        <a:buSzPct val="100000"/>
                        <a:defRPr sz="1800" b="1" kern="1200">
                          <a:solidFill>
                            <a:srgbClr val="0000FF"/>
                          </a:solidFill>
                          <a:latin typeface="Arial" panose="020B0604020202020204" pitchFamily="34" charset="0"/>
                          <a:ea typeface="宋体" panose="02010600030101010101" pitchFamily="2" charset="-122"/>
                        </a:defRPr>
                      </a:lvl2pPr>
                      <a:lvl3pPr marL="914400" algn="l" defTabSz="914400" rtl="0" eaLnBrk="1" latinLnBrk="0" hangingPunct="1">
                        <a:lnSpc>
                          <a:spcPct val="120000"/>
                        </a:lnSpc>
                        <a:spcBef>
                          <a:spcPct val="10000"/>
                        </a:spcBef>
                        <a:buSzPct val="100000"/>
                        <a:defRPr sz="1600" b="1"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float</a:t>
                      </a:r>
                      <a:endPar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double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120000"/>
                        </a:lnSpc>
                        <a:spcBef>
                          <a:spcPct val="10000"/>
                        </a:spcBef>
                        <a:buClr>
                          <a:schemeClr val="tx1"/>
                        </a:buClr>
                        <a:buSzPct val="60000"/>
                        <a:buFont typeface="Wingdings" panose="05000000000000000000" pitchFamily="2" charset="2"/>
                        <a:defRPr sz="2000" b="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lnSpc>
                          <a:spcPct val="120000"/>
                        </a:lnSpc>
                        <a:spcBef>
                          <a:spcPct val="10000"/>
                        </a:spcBef>
                        <a:buSzPct val="100000"/>
                        <a:defRPr sz="1800" b="1" kern="1200">
                          <a:solidFill>
                            <a:srgbClr val="0000FF"/>
                          </a:solidFill>
                          <a:latin typeface="Arial" panose="020B0604020202020204" pitchFamily="34" charset="0"/>
                          <a:ea typeface="宋体" panose="02010600030101010101" pitchFamily="2" charset="-122"/>
                        </a:defRPr>
                      </a:lvl2pPr>
                      <a:lvl3pPr marL="914400" algn="l" defTabSz="914400" rtl="0" eaLnBrk="1" latinLnBrk="0" hangingPunct="1">
                        <a:lnSpc>
                          <a:spcPct val="120000"/>
                        </a:lnSpc>
                        <a:spcBef>
                          <a:spcPct val="10000"/>
                        </a:spcBef>
                        <a:buSzPct val="100000"/>
                        <a:defRPr sz="1600" b="1"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endPar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120000"/>
                        </a:lnSpc>
                        <a:spcBef>
                          <a:spcPct val="10000"/>
                        </a:spcBef>
                        <a:buClr>
                          <a:schemeClr val="tx1"/>
                        </a:buClr>
                        <a:buSzPct val="60000"/>
                        <a:buFont typeface="Wingdings" panose="05000000000000000000" pitchFamily="2" charset="2"/>
                        <a:defRPr sz="2000" b="1" kern="1200">
                          <a:solidFill>
                            <a:schemeClr val="tx1"/>
                          </a:solidFill>
                          <a:latin typeface="Arial" panose="020B0604020202020204" pitchFamily="34" charset="0"/>
                          <a:ea typeface="宋体" panose="02010600030101010101" pitchFamily="2" charset="-122"/>
                        </a:defRPr>
                      </a:lvl1pPr>
                      <a:lvl2pPr marL="457200" algn="l" defTabSz="914400" rtl="0" eaLnBrk="1" latinLnBrk="0" hangingPunct="1">
                        <a:lnSpc>
                          <a:spcPct val="120000"/>
                        </a:lnSpc>
                        <a:spcBef>
                          <a:spcPct val="10000"/>
                        </a:spcBef>
                        <a:buSzPct val="100000"/>
                        <a:defRPr sz="1800" b="1" kern="1200">
                          <a:solidFill>
                            <a:srgbClr val="0000FF"/>
                          </a:solidFill>
                          <a:latin typeface="Arial" panose="020B0604020202020204" pitchFamily="34" charset="0"/>
                          <a:ea typeface="宋体" panose="02010600030101010101" pitchFamily="2" charset="-122"/>
                        </a:defRPr>
                      </a:lvl2pPr>
                      <a:lvl3pPr marL="914400" algn="l" defTabSz="914400" rtl="0" eaLnBrk="1" latinLnBrk="0" hangingPunct="1">
                        <a:lnSpc>
                          <a:spcPct val="120000"/>
                        </a:lnSpc>
                        <a:spcBef>
                          <a:spcPct val="10000"/>
                        </a:spcBef>
                        <a:buSzPct val="100000"/>
                        <a:defRPr sz="1600" b="1" kern="1200">
                          <a:solidFill>
                            <a:schemeClr val="tx1"/>
                          </a:solidFill>
                          <a:latin typeface="Arial" panose="020B0604020202020204" pitchFamily="34" charset="0"/>
                          <a:ea typeface="宋体" panose="02010600030101010101" pitchFamily="2" charset="-122"/>
                        </a:defRPr>
                      </a:lvl3pPr>
                      <a:lvl4pPr marL="13716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sz="1800" kern="1200">
                          <a:solidFill>
                            <a:schemeClr val="tx1"/>
                          </a:solidFill>
                          <a:latin typeface="Times New Roman" panose="02020603050405020304" pitchFamily="18" charset="0"/>
                          <a:ea typeface="宋体" panose="02010600030101010101" pitchFamily="2" charset="-122"/>
                        </a:defRPr>
                      </a:lvl5pPr>
                      <a:lvl6pPr marL="22860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6pPr>
                      <a:lvl7pPr marL="27432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7pPr>
                      <a:lvl8pPr marL="32004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8pPr>
                      <a:lvl9pPr marL="3657600" algn="l" defTabSz="914400" rtl="0" eaLnBrk="0" fontAlgn="base" latinLnBrk="0" hangingPunct="0">
                        <a:spcBef>
                          <a:spcPct val="20000"/>
                        </a:spcBef>
                        <a:spcAft>
                          <a:spcPct val="0"/>
                        </a:spcAft>
                        <a:defRPr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4</a:t>
                      </a:r>
                      <a:endPar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 name="Rectangle 90"/>
          <p:cNvSpPr>
            <a:spLocks noChangeArrowheads="1"/>
          </p:cNvSpPr>
          <p:nvPr/>
        </p:nvSpPr>
        <p:spPr bwMode="auto">
          <a:xfrm>
            <a:off x="4806671" y="1325412"/>
            <a:ext cx="45085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zh-CN" b="1" dirty="0" smtClean="0">
                <a:solidFill>
                  <a:srgbClr val="0000FF"/>
                </a:solidFill>
                <a:latin typeface="Times New Roman" panose="02020603050405020304" pitchFamily="18" charset="0"/>
                <a:ea typeface="宋体" panose="02010600030101010101" pitchFamily="2" charset="-122"/>
              </a:rPr>
              <a:t>C</a:t>
            </a:r>
            <a:r>
              <a:rPr lang="zh-CN" altLang="en-US" b="1" dirty="0" smtClean="0">
                <a:solidFill>
                  <a:srgbClr val="0000FF"/>
                </a:solidFill>
                <a:latin typeface="Times New Roman" panose="02020603050405020304" pitchFamily="18" charset="0"/>
                <a:ea typeface="宋体" panose="02010600030101010101" pitchFamily="2" charset="-122"/>
              </a:rPr>
              <a:t>语言中数值数据类型的宽度 </a:t>
            </a:r>
            <a:r>
              <a:rPr lang="en-US" altLang="zh-CN" b="1" dirty="0" smtClean="0">
                <a:solidFill>
                  <a:srgbClr val="0000FF"/>
                </a:solidFill>
                <a:latin typeface="Times New Roman" panose="02020603050405020304" pitchFamily="18" charset="0"/>
                <a:ea typeface="宋体" panose="02010600030101010101" pitchFamily="2" charset="-122"/>
              </a:rPr>
              <a:t>(</a:t>
            </a:r>
            <a:r>
              <a:rPr lang="zh-CN" altLang="en-US" b="1" dirty="0" smtClean="0">
                <a:solidFill>
                  <a:srgbClr val="0000FF"/>
                </a:solidFill>
                <a:latin typeface="Times New Roman" panose="02020603050405020304" pitchFamily="18" charset="0"/>
                <a:ea typeface="宋体" panose="02010600030101010101" pitchFamily="2" charset="-122"/>
              </a:rPr>
              <a:t>单位：字节</a:t>
            </a:r>
            <a:r>
              <a:rPr lang="en-US" altLang="zh-CN" b="1" dirty="0" smtClean="0">
                <a:solidFill>
                  <a:srgbClr val="0000FF"/>
                </a:solidFill>
                <a:latin typeface="Times New Roman" panose="02020603050405020304" pitchFamily="18" charset="0"/>
                <a:ea typeface="宋体" panose="02010600030101010101" pitchFamily="2" charset="-122"/>
              </a:rPr>
              <a:t>)</a:t>
            </a:r>
          </a:p>
        </p:txBody>
      </p:sp>
      <p:sp>
        <p:nvSpPr>
          <p:cNvPr id="10" name="Rectangle 91"/>
          <p:cNvSpPr>
            <a:spLocks noChangeArrowheads="1"/>
          </p:cNvSpPr>
          <p:nvPr/>
        </p:nvSpPr>
        <p:spPr bwMode="auto">
          <a:xfrm>
            <a:off x="791580" y="5631757"/>
            <a:ext cx="756084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20000"/>
              </a:lnSpc>
              <a:spcBef>
                <a:spcPct val="10000"/>
              </a:spcBef>
              <a:buClr>
                <a:srgbClr val="000000"/>
              </a:buClr>
              <a:buSzPct val="100000"/>
              <a:buFont typeface="Wingdings" panose="05000000000000000000" pitchFamily="2" charset="2"/>
              <a:buNone/>
            </a:pPr>
            <a:r>
              <a:rPr lang="zh-CN" altLang="en-US" sz="2000" b="1" dirty="0" smtClean="0">
                <a:solidFill>
                  <a:srgbClr val="009900"/>
                </a:solidFill>
                <a:latin typeface="微软雅黑" panose="020B0503020204020204" pitchFamily="34" charset="-122"/>
                <a:ea typeface="微软雅黑" panose="020B0503020204020204" pitchFamily="34" charset="-122"/>
              </a:rPr>
              <a:t>从表中看出：同类型数据并不是所有机器都采用相同的宽度，分配的字节数</a:t>
            </a:r>
            <a:r>
              <a:rPr lang="zh-CN" altLang="en-US" sz="2000" b="1" dirty="0" smtClean="0">
                <a:solidFill>
                  <a:srgbClr val="CC0000"/>
                </a:solidFill>
                <a:latin typeface="微软雅黑" panose="020B0503020204020204" pitchFamily="34" charset="-122"/>
                <a:ea typeface="微软雅黑" panose="020B0503020204020204" pitchFamily="34" charset="-122"/>
              </a:rPr>
              <a:t>随机器的字长和编译器</a:t>
            </a:r>
            <a:r>
              <a:rPr lang="zh-CN" altLang="en-US" sz="2000" b="1" dirty="0" smtClean="0">
                <a:solidFill>
                  <a:srgbClr val="009900"/>
                </a:solidFill>
                <a:latin typeface="微软雅黑" panose="020B0503020204020204" pitchFamily="34" charset="-122"/>
                <a:ea typeface="微软雅黑" panose="020B0503020204020204" pitchFamily="34" charset="-122"/>
              </a:rPr>
              <a:t>的不同而不同。</a:t>
            </a:r>
            <a:r>
              <a:rPr lang="zh-CN" altLang="en-US" sz="2000" b="1" dirty="0" smtClean="0">
                <a:solidFill>
                  <a:srgbClr val="000000"/>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792943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 </a:t>
            </a:r>
            <a:r>
              <a:rPr lang="zh-CN" altLang="en-US" dirty="0" smtClean="0"/>
              <a:t>数据的宽度和存储</a:t>
            </a:r>
            <a:endParaRPr lang="zh-CN" altLang="en-US" dirty="0"/>
          </a:p>
        </p:txBody>
      </p:sp>
      <p:sp>
        <p:nvSpPr>
          <p:cNvPr id="3" name="内容占位符 2"/>
          <p:cNvSpPr>
            <a:spLocks noGrp="1"/>
          </p:cNvSpPr>
          <p:nvPr>
            <p:ph idx="1"/>
          </p:nvPr>
        </p:nvSpPr>
        <p:spPr>
          <a:xfrm>
            <a:off x="457200" y="1124744"/>
            <a:ext cx="8229600" cy="5112568"/>
          </a:xfrm>
        </p:spPr>
        <p:txBody>
          <a:bodyPr/>
          <a:lstStyle/>
          <a:p>
            <a:pPr marL="0" indent="0">
              <a:buNone/>
            </a:pPr>
            <a:r>
              <a:rPr lang="en-US" altLang="zh-CN" dirty="0" smtClean="0"/>
              <a:t>2.6.1</a:t>
            </a:r>
            <a:r>
              <a:rPr lang="zh-CN" altLang="en-US" dirty="0"/>
              <a:t>数据的存储和排列</a:t>
            </a:r>
            <a:r>
              <a:rPr lang="zh-CN" altLang="en-US" dirty="0" smtClean="0"/>
              <a:t>顺序</a:t>
            </a:r>
            <a:endParaRPr lang="en-US" altLang="zh-CN" dirty="0" smtClean="0"/>
          </a:p>
          <a:p>
            <a:r>
              <a:rPr lang="zh-CN" altLang="en-US" sz="2000" b="0" dirty="0" smtClean="0">
                <a:solidFill>
                  <a:srgbClr val="FF0000"/>
                </a:solidFill>
              </a:rPr>
              <a:t>字节编址</a:t>
            </a:r>
            <a:r>
              <a:rPr lang="zh-CN" altLang="en-US" sz="2000" b="0" dirty="0" smtClean="0">
                <a:solidFill>
                  <a:srgbClr val="FF0000"/>
                </a:solidFill>
              </a:rPr>
              <a:t>，</a:t>
            </a:r>
            <a:r>
              <a:rPr lang="en-US" altLang="zh-CN" sz="2000" b="0" dirty="0"/>
              <a:t> </a:t>
            </a:r>
            <a:r>
              <a:rPr lang="en-US" altLang="zh-CN" sz="2000" b="0" dirty="0" smtClean="0"/>
              <a:t>Byte Addressing</a:t>
            </a:r>
            <a:endParaRPr lang="zh-CN" altLang="en-US" sz="2000" b="0" dirty="0">
              <a:solidFill>
                <a:srgbClr val="FF0000"/>
              </a:solidFill>
            </a:endParaRPr>
          </a:p>
          <a:p>
            <a:pPr lvl="1">
              <a:lnSpc>
                <a:spcPct val="100000"/>
              </a:lnSpc>
            </a:pPr>
            <a:r>
              <a:rPr lang="en-US" altLang="zh-CN" sz="2000" b="0" dirty="0"/>
              <a:t>80</a:t>
            </a:r>
            <a:r>
              <a:rPr lang="zh-CN" altLang="en-US" sz="2000" b="0" dirty="0"/>
              <a:t>年代开始，几乎所有机器都用字节编址</a:t>
            </a:r>
            <a:endParaRPr lang="en-US" altLang="zh-CN" sz="2000" b="0" dirty="0"/>
          </a:p>
          <a:p>
            <a:r>
              <a:rPr lang="en-US" altLang="zh-CN" sz="2000" b="0" dirty="0"/>
              <a:t>ISA</a:t>
            </a:r>
            <a:r>
              <a:rPr lang="zh-CN" altLang="en-US" sz="2000" b="0" dirty="0"/>
              <a:t>设计时要考虑的两个问题：</a:t>
            </a:r>
          </a:p>
          <a:p>
            <a:pPr lvl="1">
              <a:lnSpc>
                <a:spcPct val="100000"/>
              </a:lnSpc>
            </a:pPr>
            <a:r>
              <a:rPr lang="zh-CN" altLang="en-US" sz="2000" b="0" dirty="0"/>
              <a:t>如何从一个字节地址中取到一个</a:t>
            </a:r>
            <a:r>
              <a:rPr lang="en-US" altLang="zh-CN" sz="2000" b="0" dirty="0"/>
              <a:t>32</a:t>
            </a:r>
            <a:r>
              <a:rPr lang="zh-CN" altLang="en-US" sz="2000" b="0" dirty="0"/>
              <a:t>位的字？</a:t>
            </a:r>
            <a:r>
              <a:rPr lang="en-US" altLang="zh-CN" sz="2000" b="0" dirty="0">
                <a:solidFill>
                  <a:srgbClr val="009900"/>
                </a:solidFill>
              </a:rPr>
              <a:t>- </a:t>
            </a:r>
            <a:r>
              <a:rPr lang="zh-CN" altLang="en-US" sz="2000" b="0" dirty="0">
                <a:solidFill>
                  <a:srgbClr val="009900"/>
                </a:solidFill>
              </a:rPr>
              <a:t>字的存放问题</a:t>
            </a:r>
          </a:p>
          <a:p>
            <a:pPr lvl="1">
              <a:lnSpc>
                <a:spcPct val="100000"/>
              </a:lnSpc>
            </a:pPr>
            <a:r>
              <a:rPr lang="zh-CN" altLang="en-US" sz="2000" b="0" dirty="0">
                <a:solidFill>
                  <a:srgbClr val="FF0000"/>
                </a:solidFill>
              </a:rPr>
              <a:t>一个字能否存放在任何字节边界？</a:t>
            </a:r>
            <a:r>
              <a:rPr lang="en-US" altLang="zh-CN" sz="2000" b="0" dirty="0">
                <a:solidFill>
                  <a:srgbClr val="009900"/>
                </a:solidFill>
              </a:rPr>
              <a:t>- </a:t>
            </a:r>
            <a:r>
              <a:rPr lang="zh-CN" altLang="en-US" sz="2000" b="0" dirty="0">
                <a:solidFill>
                  <a:srgbClr val="009900"/>
                </a:solidFill>
              </a:rPr>
              <a:t>字的边界对齐问题</a:t>
            </a:r>
          </a:p>
          <a:p>
            <a:pPr marL="0" indent="0">
              <a:buNone/>
            </a:pPr>
            <a:endParaRPr lang="en-US" altLang="zh-CN" dirty="0" smtClean="0"/>
          </a:p>
          <a:p>
            <a:pPr marL="0" indent="0">
              <a:buNone/>
            </a:pP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64</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Tree>
    <p:extLst>
      <p:ext uri="{BB962C8B-B14F-4D97-AF65-F5344CB8AC3E}">
        <p14:creationId xmlns:p14="http://schemas.microsoft.com/office/powerpoint/2010/main" val="216984679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 </a:t>
            </a:r>
            <a:r>
              <a:rPr lang="zh-CN" altLang="en-US" dirty="0" smtClean="0"/>
              <a:t>数据的宽度和存储</a:t>
            </a:r>
            <a:endParaRPr lang="zh-CN" altLang="en-US" dirty="0"/>
          </a:p>
        </p:txBody>
      </p:sp>
      <p:sp>
        <p:nvSpPr>
          <p:cNvPr id="3" name="内容占位符 2"/>
          <p:cNvSpPr>
            <a:spLocks noGrp="1"/>
          </p:cNvSpPr>
          <p:nvPr>
            <p:ph idx="1"/>
          </p:nvPr>
        </p:nvSpPr>
        <p:spPr>
          <a:xfrm>
            <a:off x="457200" y="1124744"/>
            <a:ext cx="8229600" cy="5112568"/>
          </a:xfrm>
        </p:spPr>
        <p:txBody>
          <a:bodyPr/>
          <a:lstStyle/>
          <a:p>
            <a:pPr marL="0" indent="0">
              <a:buNone/>
            </a:pPr>
            <a:r>
              <a:rPr lang="en-US" altLang="zh-CN" dirty="0" smtClean="0"/>
              <a:t>2.6.1</a:t>
            </a:r>
            <a:r>
              <a:rPr lang="zh-CN" altLang="en-US" dirty="0"/>
              <a:t>数据的存储和排列</a:t>
            </a:r>
            <a:r>
              <a:rPr lang="zh-CN" altLang="en-US" dirty="0" smtClean="0"/>
              <a:t>顺序</a:t>
            </a:r>
            <a:endParaRPr lang="en-US" altLang="zh-CN" dirty="0" smtClean="0"/>
          </a:p>
          <a:p>
            <a:r>
              <a:rPr lang="en-US" altLang="zh-CN" sz="2000" b="0" dirty="0" smtClean="0"/>
              <a:t>ISA</a:t>
            </a:r>
            <a:r>
              <a:rPr lang="zh-CN" altLang="en-US" sz="2000" b="0" dirty="0"/>
              <a:t>设计时要考虑的两个问题：</a:t>
            </a:r>
          </a:p>
          <a:p>
            <a:pPr lvl="1">
              <a:lnSpc>
                <a:spcPct val="100000"/>
              </a:lnSpc>
            </a:pPr>
            <a:r>
              <a:rPr lang="zh-CN" altLang="en-US" sz="2000" b="0" dirty="0"/>
              <a:t>如何从一个字节地址中取到一个</a:t>
            </a:r>
            <a:r>
              <a:rPr lang="en-US" altLang="zh-CN" sz="2000" b="0" dirty="0"/>
              <a:t>32</a:t>
            </a:r>
            <a:r>
              <a:rPr lang="zh-CN" altLang="en-US" sz="2000" b="0" dirty="0"/>
              <a:t>位的字？</a:t>
            </a:r>
            <a:r>
              <a:rPr lang="en-US" altLang="zh-CN" sz="2000" b="0" dirty="0">
                <a:solidFill>
                  <a:srgbClr val="009900"/>
                </a:solidFill>
              </a:rPr>
              <a:t>- </a:t>
            </a:r>
            <a:r>
              <a:rPr lang="zh-CN" altLang="en-US" sz="2000" b="0" dirty="0">
                <a:solidFill>
                  <a:srgbClr val="009900"/>
                </a:solidFill>
              </a:rPr>
              <a:t>字的存放问题</a:t>
            </a:r>
          </a:p>
          <a:p>
            <a:pPr lvl="1">
              <a:lnSpc>
                <a:spcPct val="100000"/>
              </a:lnSpc>
            </a:pPr>
            <a:r>
              <a:rPr lang="zh-CN" altLang="en-US" sz="2000" b="0" dirty="0">
                <a:solidFill>
                  <a:srgbClr val="FF0000"/>
                </a:solidFill>
              </a:rPr>
              <a:t>一个字能否存放在任何字节边界？</a:t>
            </a:r>
            <a:r>
              <a:rPr lang="en-US" altLang="zh-CN" sz="2000" b="0" dirty="0">
                <a:solidFill>
                  <a:srgbClr val="009900"/>
                </a:solidFill>
              </a:rPr>
              <a:t>- </a:t>
            </a:r>
            <a:r>
              <a:rPr lang="zh-CN" altLang="en-US" sz="2000" b="0" dirty="0">
                <a:solidFill>
                  <a:srgbClr val="009900"/>
                </a:solidFill>
              </a:rPr>
              <a:t>字的边界对齐问题</a:t>
            </a:r>
          </a:p>
          <a:p>
            <a:pPr marL="0" indent="0">
              <a:buNone/>
            </a:pPr>
            <a:endParaRPr lang="en-US" altLang="zh-CN" dirty="0" smtClean="0"/>
          </a:p>
          <a:p>
            <a:pPr marL="0" indent="0">
              <a:buNone/>
            </a:pP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65</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12" name="Text Box 4"/>
          <p:cNvSpPr txBox="1">
            <a:spLocks noChangeArrowheads="1"/>
          </p:cNvSpPr>
          <p:nvPr/>
        </p:nvSpPr>
        <p:spPr bwMode="auto">
          <a:xfrm>
            <a:off x="827584" y="2780928"/>
            <a:ext cx="7992888" cy="666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zh-CN" altLang="en-US" sz="2000" dirty="0">
                <a:ea typeface="宋体" panose="02010600030101010101" pitchFamily="2" charset="-122"/>
                <a:cs typeface="Times New Roman" panose="02020603050405020304" pitchFamily="18" charset="0"/>
              </a:rPr>
              <a:t>例如，若 </a:t>
            </a:r>
            <a:r>
              <a:rPr lang="en-US" altLang="zh-CN" sz="2000" dirty="0" err="1">
                <a:ea typeface="宋体" panose="02010600030101010101" pitchFamily="2" charset="-122"/>
                <a:cs typeface="Times New Roman" panose="02020603050405020304" pitchFamily="18" charset="0"/>
              </a:rPr>
              <a:t>int</a:t>
            </a:r>
            <a:r>
              <a:rPr lang="en-US" altLang="zh-CN" sz="2000" dirty="0">
                <a:ea typeface="宋体" panose="02010600030101010101" pitchFamily="2" charset="-122"/>
                <a:cs typeface="Times New Roman" panose="02020603050405020304" pitchFamily="18" charset="0"/>
              </a:rPr>
              <a:t> </a:t>
            </a:r>
            <a:r>
              <a:rPr lang="en-US" altLang="zh-CN" sz="2000" dirty="0" err="1">
                <a:ea typeface="宋体" panose="02010600030101010101" pitchFamily="2" charset="-122"/>
                <a:cs typeface="Times New Roman" panose="02020603050405020304" pitchFamily="18" charset="0"/>
              </a:rPr>
              <a:t>i</a:t>
            </a:r>
            <a:r>
              <a:rPr lang="en-US" altLang="zh-CN" sz="2000" dirty="0">
                <a:ea typeface="宋体" panose="02010600030101010101" pitchFamily="2" charset="-122"/>
                <a:cs typeface="Times New Roman" panose="02020603050405020304" pitchFamily="18" charset="0"/>
              </a:rPr>
              <a:t> = 0x01234567</a:t>
            </a:r>
            <a:r>
              <a:rPr lang="zh-CN" altLang="en-US" sz="2000" dirty="0">
                <a:ea typeface="宋体" panose="02010600030101010101" pitchFamily="2" charset="-122"/>
                <a:cs typeface="Times New Roman" panose="02020603050405020304" pitchFamily="18" charset="0"/>
              </a:rPr>
              <a:t>，存放在内存</a:t>
            </a:r>
            <a:r>
              <a:rPr lang="en-US" altLang="zh-CN" sz="2000" dirty="0">
                <a:ea typeface="宋体" panose="02010600030101010101" pitchFamily="2" charset="-122"/>
                <a:cs typeface="Times New Roman" panose="02020603050405020304" pitchFamily="18" charset="0"/>
              </a:rPr>
              <a:t>100</a:t>
            </a:r>
            <a:r>
              <a:rPr lang="zh-CN" altLang="en-US" sz="2000" dirty="0">
                <a:ea typeface="宋体" panose="02010600030101010101" pitchFamily="2" charset="-122"/>
                <a:cs typeface="Times New Roman" panose="02020603050405020304" pitchFamily="18" charset="0"/>
              </a:rPr>
              <a:t>号单元，则用“取数”指令访问</a:t>
            </a:r>
            <a:r>
              <a:rPr lang="en-US" altLang="zh-CN" sz="2000" dirty="0">
                <a:ea typeface="宋体" panose="02010600030101010101" pitchFamily="2" charset="-122"/>
                <a:cs typeface="Times New Roman" panose="02020603050405020304" pitchFamily="18" charset="0"/>
              </a:rPr>
              <a:t>100</a:t>
            </a:r>
            <a:r>
              <a:rPr lang="zh-CN" altLang="en-US" sz="2000" dirty="0">
                <a:ea typeface="宋体" panose="02010600030101010101" pitchFamily="2" charset="-122"/>
                <a:cs typeface="Times New Roman" panose="02020603050405020304" pitchFamily="18" charset="0"/>
              </a:rPr>
              <a:t>号单元取出 </a:t>
            </a:r>
            <a:r>
              <a:rPr lang="en-US" altLang="zh-CN" sz="2000" dirty="0" err="1">
                <a:ea typeface="宋体" panose="02010600030101010101" pitchFamily="2" charset="-122"/>
                <a:cs typeface="Times New Roman" panose="02020603050405020304" pitchFamily="18" charset="0"/>
              </a:rPr>
              <a:t>i</a:t>
            </a:r>
            <a:r>
              <a:rPr lang="en-US" altLang="zh-CN" sz="2000" dirty="0">
                <a:ea typeface="宋体" panose="02010600030101010101" pitchFamily="2" charset="-122"/>
                <a:cs typeface="Times New Roman" panose="02020603050405020304" pitchFamily="18" charset="0"/>
              </a:rPr>
              <a:t> </a:t>
            </a:r>
            <a:r>
              <a:rPr lang="zh-CN" altLang="en-US" sz="2000" dirty="0">
                <a:ea typeface="宋体" panose="02010600030101010101" pitchFamily="2" charset="-122"/>
                <a:cs typeface="Times New Roman" panose="02020603050405020304" pitchFamily="18" charset="0"/>
              </a:rPr>
              <a:t>时，必须清楚</a:t>
            </a:r>
            <a:r>
              <a:rPr lang="en-US" altLang="zh-CN" sz="2000" dirty="0" err="1">
                <a:ea typeface="宋体" panose="02010600030101010101" pitchFamily="2" charset="-122"/>
                <a:cs typeface="Times New Roman" panose="02020603050405020304" pitchFamily="18" charset="0"/>
              </a:rPr>
              <a:t>i</a:t>
            </a:r>
            <a:r>
              <a:rPr lang="zh-CN" altLang="en-US" sz="2000" dirty="0">
                <a:ea typeface="宋体" panose="02010600030101010101" pitchFamily="2" charset="-122"/>
                <a:cs typeface="Times New Roman" panose="02020603050405020304" pitchFamily="18" charset="0"/>
              </a:rPr>
              <a:t>的</a:t>
            </a:r>
            <a:r>
              <a:rPr lang="en-US" altLang="zh-CN" sz="2000" dirty="0">
                <a:ea typeface="宋体" panose="02010600030101010101" pitchFamily="2" charset="-122"/>
                <a:cs typeface="Times New Roman" panose="02020603050405020304" pitchFamily="18" charset="0"/>
              </a:rPr>
              <a:t>4</a:t>
            </a:r>
            <a:r>
              <a:rPr lang="zh-CN" altLang="en-US" sz="2000" dirty="0">
                <a:ea typeface="宋体" panose="02010600030101010101" pitchFamily="2" charset="-122"/>
                <a:cs typeface="Times New Roman" panose="02020603050405020304" pitchFamily="18" charset="0"/>
              </a:rPr>
              <a:t>个字节是如何存放的。</a:t>
            </a:r>
          </a:p>
        </p:txBody>
      </p:sp>
      <p:grpSp>
        <p:nvGrpSpPr>
          <p:cNvPr id="8" name="Group 5"/>
          <p:cNvGrpSpPr>
            <a:grpSpLocks/>
          </p:cNvGrpSpPr>
          <p:nvPr/>
        </p:nvGrpSpPr>
        <p:grpSpPr bwMode="auto">
          <a:xfrm>
            <a:off x="899592" y="3680372"/>
            <a:ext cx="5641975" cy="1620838"/>
            <a:chOff x="620" y="2065"/>
            <a:chExt cx="3554" cy="1021"/>
          </a:xfrm>
        </p:grpSpPr>
        <p:grpSp>
          <p:nvGrpSpPr>
            <p:cNvPr id="9" name="Group 6"/>
            <p:cNvGrpSpPr>
              <a:grpSpLocks/>
            </p:cNvGrpSpPr>
            <p:nvPr/>
          </p:nvGrpSpPr>
          <p:grpSpPr bwMode="auto">
            <a:xfrm>
              <a:off x="620" y="2065"/>
              <a:ext cx="3554" cy="1021"/>
              <a:chOff x="432" y="2119"/>
              <a:chExt cx="3554" cy="1021"/>
            </a:xfrm>
          </p:grpSpPr>
          <p:sp>
            <p:nvSpPr>
              <p:cNvPr id="11" name="Rectangle 7"/>
              <p:cNvSpPr>
                <a:spLocks noChangeArrowheads="1"/>
              </p:cNvSpPr>
              <p:nvPr/>
            </p:nvSpPr>
            <p:spPr bwMode="auto">
              <a:xfrm>
                <a:off x="1252" y="2136"/>
                <a:ext cx="1960" cy="1004"/>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a:endParaRPr>
              </a:p>
            </p:txBody>
          </p:sp>
          <p:sp>
            <p:nvSpPr>
              <p:cNvPr id="13" name="Rectangle 8"/>
              <p:cNvSpPr>
                <a:spLocks noChangeArrowheads="1"/>
              </p:cNvSpPr>
              <p:nvPr/>
            </p:nvSpPr>
            <p:spPr bwMode="auto">
              <a:xfrm>
                <a:off x="1252" y="2524"/>
                <a:ext cx="1960" cy="28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a:endParaRPr>
              </a:p>
            </p:txBody>
          </p:sp>
          <p:sp>
            <p:nvSpPr>
              <p:cNvPr id="14" name="Line 9"/>
              <p:cNvSpPr>
                <a:spLocks noChangeShapeType="1"/>
              </p:cNvSpPr>
              <p:nvPr/>
            </p:nvSpPr>
            <p:spPr bwMode="auto">
              <a:xfrm>
                <a:off x="2208" y="2524"/>
                <a:ext cx="0" cy="2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a:endParaRPr>
              </a:p>
            </p:txBody>
          </p:sp>
          <p:sp>
            <p:nvSpPr>
              <p:cNvPr id="15" name="Line 10"/>
              <p:cNvSpPr>
                <a:spLocks noChangeShapeType="1"/>
              </p:cNvSpPr>
              <p:nvPr/>
            </p:nvSpPr>
            <p:spPr bwMode="auto">
              <a:xfrm>
                <a:off x="1728" y="2524"/>
                <a:ext cx="0" cy="2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a:endParaRPr>
              </a:p>
            </p:txBody>
          </p:sp>
          <p:sp>
            <p:nvSpPr>
              <p:cNvPr id="16" name="Line 11"/>
              <p:cNvSpPr>
                <a:spLocks noChangeShapeType="1"/>
              </p:cNvSpPr>
              <p:nvPr/>
            </p:nvSpPr>
            <p:spPr bwMode="auto">
              <a:xfrm>
                <a:off x="2688" y="2524"/>
                <a:ext cx="0" cy="2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a:endParaRPr>
              </a:p>
            </p:txBody>
          </p:sp>
          <p:sp>
            <p:nvSpPr>
              <p:cNvPr id="17" name="Rectangle 12"/>
              <p:cNvSpPr>
                <a:spLocks noChangeArrowheads="1"/>
              </p:cNvSpPr>
              <p:nvPr/>
            </p:nvSpPr>
            <p:spPr bwMode="auto">
              <a:xfrm>
                <a:off x="1379" y="2119"/>
                <a:ext cx="37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marL="0" marR="0" lvl="0" indent="0" defTabSz="914400" eaLnBrk="0" fontAlgn="auto" latinLnBrk="0" hangingPunct="0">
                  <a:lnSpc>
                    <a:spcPct val="85000"/>
                  </a:lnSpc>
                  <a:spcBef>
                    <a:spcPts val="0"/>
                  </a:spcBef>
                  <a:spcAft>
                    <a:spcPts val="0"/>
                  </a:spcAft>
                  <a:buClrTx/>
                  <a:buSzTx/>
                  <a:buFontTx/>
                  <a:buNone/>
                  <a:tabLst/>
                  <a:defRPr/>
                </a:pPr>
                <a:r>
                  <a:rPr kumimoji="0" lang="en-US" altLang="zh-CN" sz="1800" b="1" i="0" u="none" strike="noStrike" kern="0" cap="none" spc="0" normalizeH="0" baseline="0" noProof="0" dirty="0" err="1" smtClean="0">
                    <a:ln>
                      <a:noFill/>
                    </a:ln>
                    <a:solidFill>
                      <a:srgbClr val="000000"/>
                    </a:solidFill>
                    <a:effectLst/>
                    <a:uLnTx/>
                    <a:uFillTx/>
                    <a:latin typeface="Arial" panose="020B0604020202020204" pitchFamily="34" charset="0"/>
                    <a:ea typeface="宋体" panose="02010600030101010101" pitchFamily="2" charset="-122"/>
                  </a:rPr>
                  <a:t>msb</a:t>
                </a:r>
                <a:endParaRPr kumimoji="0" lang="en-US" altLang="zh-CN" sz="1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8" name="Rectangle 13"/>
              <p:cNvSpPr>
                <a:spLocks noChangeArrowheads="1"/>
              </p:cNvSpPr>
              <p:nvPr/>
            </p:nvSpPr>
            <p:spPr bwMode="auto">
              <a:xfrm>
                <a:off x="2792" y="2123"/>
                <a:ext cx="28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marL="0" marR="0" lvl="0" indent="0" defTabSz="914400" eaLnBrk="0" fontAlgn="auto" latinLnBrk="0" hangingPunct="0">
                  <a:lnSpc>
                    <a:spcPct val="85000"/>
                  </a:lnSpc>
                  <a:spcBef>
                    <a:spcPts val="0"/>
                  </a:spcBef>
                  <a:spcAft>
                    <a:spcPts val="0"/>
                  </a:spcAft>
                  <a:buClrTx/>
                  <a:buSzTx/>
                  <a:buFontTx/>
                  <a:buNone/>
                  <a:tabLst/>
                  <a:defRPr/>
                </a:pPr>
                <a:r>
                  <a:rPr kumimoji="0" lang="en-US" altLang="zh-CN" sz="1800" b="1" i="0" u="none" strike="noStrike" kern="0" cap="none" spc="0" normalizeH="0" baseline="0" noProof="0" dirty="0" err="1" smtClean="0">
                    <a:ln>
                      <a:noFill/>
                    </a:ln>
                    <a:solidFill>
                      <a:srgbClr val="000000"/>
                    </a:solidFill>
                    <a:effectLst/>
                    <a:uLnTx/>
                    <a:uFillTx/>
                    <a:latin typeface="Arial" panose="020B0604020202020204" pitchFamily="34" charset="0"/>
                    <a:ea typeface="宋体" panose="02010600030101010101" pitchFamily="2" charset="-122"/>
                  </a:rPr>
                  <a:t>lsb</a:t>
                </a:r>
                <a:endParaRPr kumimoji="0" lang="en-US" altLang="zh-CN" sz="1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9" name="Rectangle 14"/>
              <p:cNvSpPr>
                <a:spLocks noChangeArrowheads="1"/>
              </p:cNvSpPr>
              <p:nvPr/>
            </p:nvSpPr>
            <p:spPr bwMode="auto">
              <a:xfrm>
                <a:off x="1400" y="2344"/>
                <a:ext cx="168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marL="0" marR="0" lvl="0" indent="0" defTabSz="914400" eaLnBrk="0" fontAlgn="auto" latinLnBrk="0" hangingPunct="0">
                  <a:lnSpc>
                    <a:spcPct val="85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103     102     101      </a:t>
                </a:r>
                <a:r>
                  <a:rPr kumimoji="0" lang="en-US" altLang="zh-CN" sz="1800" b="1" i="0" u="none" strike="noStrike" kern="0" cap="none" spc="0" normalizeH="0" baseline="0" noProof="0" dirty="0" smtClean="0">
                    <a:ln>
                      <a:noFill/>
                    </a:ln>
                    <a:solidFill>
                      <a:srgbClr val="CC0000"/>
                    </a:solidFill>
                    <a:effectLst/>
                    <a:uLnTx/>
                    <a:uFillTx/>
                    <a:latin typeface="Arial" panose="020B0604020202020204" pitchFamily="34" charset="0"/>
                    <a:ea typeface="宋体" panose="02010600030101010101" pitchFamily="2" charset="-122"/>
                  </a:rPr>
                  <a:t>100</a:t>
                </a:r>
              </a:p>
            </p:txBody>
          </p:sp>
          <p:sp>
            <p:nvSpPr>
              <p:cNvPr id="20" name="Rectangle 15"/>
              <p:cNvSpPr>
                <a:spLocks noChangeArrowheads="1"/>
              </p:cNvSpPr>
              <p:nvPr/>
            </p:nvSpPr>
            <p:spPr bwMode="auto">
              <a:xfrm>
                <a:off x="3320" y="2344"/>
                <a:ext cx="666"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marL="0" marR="0" lvl="0" indent="0" defTabSz="914400" eaLnBrk="0" fontAlgn="auto" latinLnBrk="0" hangingPunct="0">
                  <a:lnSpc>
                    <a:spcPct val="85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小端方式</a:t>
                </a:r>
                <a:endParaRPr kumimoji="0" lang="en-US" altLang="zh-CN" sz="1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21" name="Rectangle 16"/>
              <p:cNvSpPr>
                <a:spLocks noChangeArrowheads="1"/>
              </p:cNvSpPr>
              <p:nvPr/>
            </p:nvSpPr>
            <p:spPr bwMode="auto">
              <a:xfrm>
                <a:off x="1400" y="2872"/>
                <a:ext cx="168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marL="0" marR="0" lvl="0" indent="0" defTabSz="914400" eaLnBrk="0" fontAlgn="auto" latinLnBrk="0" hangingPunct="0">
                  <a:lnSpc>
                    <a:spcPct val="85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rgbClr val="CC0000"/>
                    </a:solidFill>
                    <a:effectLst/>
                    <a:uLnTx/>
                    <a:uFillTx/>
                    <a:latin typeface="Arial" panose="020B0604020202020204" pitchFamily="34" charset="0"/>
                    <a:ea typeface="宋体" panose="02010600030101010101" pitchFamily="2" charset="-122"/>
                  </a:rPr>
                  <a:t>100</a:t>
                </a:r>
                <a:r>
                  <a:rPr kumimoji="0" lang="en-US" altLang="zh-CN" sz="1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     101     102      103</a:t>
                </a:r>
              </a:p>
            </p:txBody>
          </p:sp>
          <p:sp>
            <p:nvSpPr>
              <p:cNvPr id="22" name="Rectangle 17"/>
              <p:cNvSpPr>
                <a:spLocks noChangeArrowheads="1"/>
              </p:cNvSpPr>
              <p:nvPr/>
            </p:nvSpPr>
            <p:spPr bwMode="auto">
              <a:xfrm>
                <a:off x="3320" y="2824"/>
                <a:ext cx="666"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marL="0" marR="0" lvl="0" indent="0" defTabSz="914400" eaLnBrk="0" fontAlgn="auto" latinLnBrk="0" hangingPunct="0">
                  <a:lnSpc>
                    <a:spcPct val="85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大端方式</a:t>
                </a:r>
                <a:endParaRPr kumimoji="0" lang="en-US" altLang="zh-CN" sz="1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23" name="Text Box 18"/>
              <p:cNvSpPr txBox="1">
                <a:spLocks noChangeArrowheads="1"/>
              </p:cNvSpPr>
              <p:nvPr/>
            </p:nvSpPr>
            <p:spPr bwMode="auto">
              <a:xfrm>
                <a:off x="432" y="2520"/>
                <a:ext cx="57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auto" latinLnBrk="0" hangingPunct="0">
                  <a:lnSpc>
                    <a:spcPct val="9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Word:</a:t>
                </a:r>
              </a:p>
            </p:txBody>
          </p:sp>
        </p:grpSp>
        <p:sp>
          <p:nvSpPr>
            <p:cNvPr id="10" name="Text Box 19"/>
            <p:cNvSpPr txBox="1">
              <a:spLocks noChangeArrowheads="1"/>
            </p:cNvSpPr>
            <p:nvPr/>
          </p:nvSpPr>
          <p:spPr bwMode="auto">
            <a:xfrm>
              <a:off x="1477" y="2494"/>
              <a:ext cx="1865"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marL="0" marR="0" lvl="0" indent="0" defTabSz="914400" eaLnBrk="0" fontAlgn="auto" latinLnBrk="0" hangingPunct="0">
                <a:lnSpc>
                  <a:spcPct val="100000"/>
                </a:lnSpc>
                <a:spcBef>
                  <a:spcPct val="50000"/>
                </a:spcBef>
                <a:spcAft>
                  <a:spcPts val="0"/>
                </a:spcAft>
                <a:buClrTx/>
                <a:buSzTx/>
                <a:buFontTx/>
                <a:buNone/>
                <a:tabLst/>
                <a:defRPr/>
              </a:pPr>
              <a:r>
                <a:rPr kumimoji="0" lang="en-US" altLang="zh-CN" sz="1800" b="1" i="0" u="none" strike="noStrike" kern="0" cap="none" spc="0" normalizeH="0" baseline="0" noProof="0" dirty="0" smtClean="0">
                  <a:ln>
                    <a:noFill/>
                  </a:ln>
                  <a:solidFill>
                    <a:srgbClr val="0000FF"/>
                  </a:solidFill>
                  <a:effectLst/>
                  <a:uLnTx/>
                  <a:uFillTx/>
                  <a:latin typeface="Arial" panose="020B0604020202020204" pitchFamily="34" charset="0"/>
                  <a:ea typeface="宋体" panose="02010600030101010101" pitchFamily="2" charset="-122"/>
                </a:rPr>
                <a:t>    01      23       45        67</a:t>
              </a:r>
            </a:p>
          </p:txBody>
        </p:sp>
      </p:grpSp>
      <p:sp>
        <p:nvSpPr>
          <p:cNvPr id="24" name="Rectangle 91"/>
          <p:cNvSpPr>
            <a:spLocks noChangeArrowheads="1"/>
          </p:cNvSpPr>
          <p:nvPr/>
        </p:nvSpPr>
        <p:spPr bwMode="auto">
          <a:xfrm>
            <a:off x="884358" y="5469551"/>
            <a:ext cx="46957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20000"/>
              </a:lnSpc>
              <a:spcBef>
                <a:spcPct val="10000"/>
              </a:spcBef>
              <a:buClr>
                <a:srgbClr val="000000"/>
              </a:buClr>
              <a:buSzPct val="100000"/>
              <a:buFont typeface="Wingdings" panose="05000000000000000000" pitchFamily="2" charset="2"/>
              <a:buNone/>
            </a:pPr>
            <a:r>
              <a:rPr lang="zh-CN" altLang="en-US" sz="2000" b="1" dirty="0" smtClean="0">
                <a:solidFill>
                  <a:srgbClr val="009900"/>
                </a:solidFill>
                <a:latin typeface="微软雅黑" panose="020B0503020204020204" pitchFamily="34" charset="-122"/>
                <a:ea typeface="微软雅黑" panose="020B0503020204020204" pitchFamily="34" charset="-122"/>
              </a:rPr>
              <a:t>变量</a:t>
            </a:r>
            <a:r>
              <a:rPr lang="en-US" altLang="zh-CN" sz="2000" b="1" dirty="0" err="1" smtClean="0">
                <a:solidFill>
                  <a:srgbClr val="009900"/>
                </a:solidFill>
                <a:latin typeface="微软雅黑" panose="020B0503020204020204" pitchFamily="34" charset="-122"/>
                <a:ea typeface="微软雅黑" panose="020B0503020204020204" pitchFamily="34" charset="-122"/>
              </a:rPr>
              <a:t>i</a:t>
            </a:r>
            <a:r>
              <a:rPr lang="zh-CN" altLang="en-US" sz="2000" b="1" dirty="0" smtClean="0">
                <a:solidFill>
                  <a:srgbClr val="009900"/>
                </a:solidFill>
                <a:latin typeface="微软雅黑" panose="020B0503020204020204" pitchFamily="34" charset="-122"/>
                <a:ea typeface="微软雅黑" panose="020B0503020204020204" pitchFamily="34" charset="-122"/>
              </a:rPr>
              <a:t>的地址是最大地址还是最小地址？</a:t>
            </a:r>
            <a:endParaRPr lang="zh-CN" altLang="en-US" sz="2000" b="1" dirty="0" smtClean="0">
              <a:solidFill>
                <a:srgbClr val="000000"/>
              </a:solidFill>
              <a:latin typeface="微软雅黑" panose="020B0503020204020204" pitchFamily="34" charset="-122"/>
              <a:ea typeface="微软雅黑" panose="020B0503020204020204" pitchFamily="34" charset="-122"/>
            </a:endParaRPr>
          </a:p>
        </p:txBody>
      </p:sp>
      <p:sp>
        <p:nvSpPr>
          <p:cNvPr id="25" name="Rectangle 91"/>
          <p:cNvSpPr>
            <a:spLocks noChangeArrowheads="1"/>
          </p:cNvSpPr>
          <p:nvPr/>
        </p:nvSpPr>
        <p:spPr bwMode="auto">
          <a:xfrm>
            <a:off x="5580112" y="5469550"/>
            <a:ext cx="268599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20000"/>
              </a:lnSpc>
              <a:spcBef>
                <a:spcPct val="10000"/>
              </a:spcBef>
              <a:buClr>
                <a:srgbClr val="000000"/>
              </a:buClr>
              <a:buSzPct val="100000"/>
              <a:buFont typeface="Wingdings" panose="05000000000000000000" pitchFamily="2" charset="2"/>
              <a:buNone/>
            </a:pPr>
            <a:r>
              <a:rPr lang="zh-CN" altLang="en-US" sz="2000" b="1" dirty="0" smtClean="0">
                <a:solidFill>
                  <a:srgbClr val="FF0000"/>
                </a:solidFill>
                <a:latin typeface="微软雅黑" panose="020B0503020204020204" pitchFamily="34" charset="-122"/>
                <a:ea typeface="微软雅黑" panose="020B0503020204020204" pitchFamily="34" charset="-122"/>
              </a:rPr>
              <a:t>答案：最小地址？</a:t>
            </a:r>
          </a:p>
        </p:txBody>
      </p:sp>
    </p:spTree>
    <p:extLst>
      <p:ext uri="{BB962C8B-B14F-4D97-AF65-F5344CB8AC3E}">
        <p14:creationId xmlns:p14="http://schemas.microsoft.com/office/powerpoint/2010/main" val="4146049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linds(horizont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linds(horizontal)">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 </a:t>
            </a:r>
            <a:r>
              <a:rPr lang="zh-CN" altLang="en-US" dirty="0" smtClean="0"/>
              <a:t>数据的宽度和存储</a:t>
            </a:r>
            <a:endParaRPr lang="zh-CN" altLang="en-US" dirty="0"/>
          </a:p>
        </p:txBody>
      </p:sp>
      <p:sp>
        <p:nvSpPr>
          <p:cNvPr id="3" name="内容占位符 2"/>
          <p:cNvSpPr>
            <a:spLocks noGrp="1"/>
          </p:cNvSpPr>
          <p:nvPr>
            <p:ph idx="1"/>
          </p:nvPr>
        </p:nvSpPr>
        <p:spPr>
          <a:xfrm>
            <a:off x="457200" y="1124744"/>
            <a:ext cx="8229600" cy="5112568"/>
          </a:xfrm>
        </p:spPr>
        <p:txBody>
          <a:bodyPr/>
          <a:lstStyle/>
          <a:p>
            <a:pPr marL="0" indent="0">
              <a:buNone/>
            </a:pPr>
            <a:r>
              <a:rPr lang="en-US" altLang="zh-CN" dirty="0" smtClean="0"/>
              <a:t>2.6.1</a:t>
            </a:r>
            <a:r>
              <a:rPr lang="zh-CN" altLang="en-US" dirty="0"/>
              <a:t>数据的存储和排列</a:t>
            </a:r>
            <a:r>
              <a:rPr lang="zh-CN" altLang="en-US" dirty="0" smtClean="0"/>
              <a:t>顺序</a:t>
            </a:r>
            <a:endParaRPr lang="en-US" altLang="zh-CN" dirty="0" smtClean="0"/>
          </a:p>
          <a:p>
            <a:r>
              <a:rPr lang="en-US" altLang="zh-CN" sz="2000" b="0" dirty="0" smtClean="0"/>
              <a:t>ISA</a:t>
            </a:r>
            <a:r>
              <a:rPr lang="zh-CN" altLang="en-US" sz="2000" b="0" dirty="0"/>
              <a:t>设计时要考虑的两个问题：</a:t>
            </a:r>
          </a:p>
          <a:p>
            <a:pPr lvl="1">
              <a:lnSpc>
                <a:spcPct val="100000"/>
              </a:lnSpc>
            </a:pPr>
            <a:r>
              <a:rPr lang="zh-CN" altLang="en-US" sz="2000" b="0" dirty="0"/>
              <a:t>如何从一个字节地址中取到一个</a:t>
            </a:r>
            <a:r>
              <a:rPr lang="en-US" altLang="zh-CN" sz="2000" b="0" dirty="0"/>
              <a:t>32</a:t>
            </a:r>
            <a:r>
              <a:rPr lang="zh-CN" altLang="en-US" sz="2000" b="0" dirty="0"/>
              <a:t>位的字？</a:t>
            </a:r>
            <a:r>
              <a:rPr lang="en-US" altLang="zh-CN" sz="2000" b="0" dirty="0">
                <a:solidFill>
                  <a:srgbClr val="009900"/>
                </a:solidFill>
              </a:rPr>
              <a:t>- </a:t>
            </a:r>
            <a:r>
              <a:rPr lang="zh-CN" altLang="en-US" sz="2000" b="0" dirty="0">
                <a:solidFill>
                  <a:srgbClr val="009900"/>
                </a:solidFill>
              </a:rPr>
              <a:t>字的存放问题</a:t>
            </a:r>
          </a:p>
          <a:p>
            <a:pPr lvl="1">
              <a:lnSpc>
                <a:spcPct val="100000"/>
              </a:lnSpc>
            </a:pPr>
            <a:r>
              <a:rPr lang="zh-CN" altLang="en-US" sz="2000" b="0" dirty="0" smtClean="0">
                <a:solidFill>
                  <a:srgbClr val="FF0000"/>
                </a:solidFill>
              </a:rPr>
              <a:t>一个字能否存放在任何字节边界？</a:t>
            </a:r>
            <a:r>
              <a:rPr lang="en-US" altLang="zh-CN" sz="2000" b="0" dirty="0" smtClean="0">
                <a:solidFill>
                  <a:srgbClr val="009900"/>
                </a:solidFill>
              </a:rPr>
              <a:t>- </a:t>
            </a:r>
            <a:r>
              <a:rPr lang="zh-CN" altLang="en-US" sz="2000" b="0" dirty="0" smtClean="0">
                <a:solidFill>
                  <a:srgbClr val="009900"/>
                </a:solidFill>
              </a:rPr>
              <a:t>字的边界对齐问题</a:t>
            </a:r>
          </a:p>
          <a:p>
            <a:pPr marL="0" indent="0">
              <a:buNone/>
            </a:pPr>
            <a:endParaRPr lang="en-US" altLang="zh-CN" dirty="0" smtClean="0"/>
          </a:p>
          <a:p>
            <a:pPr marL="0" indent="0">
              <a:buNone/>
            </a:pP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66</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12" name="Text Box 4"/>
          <p:cNvSpPr txBox="1">
            <a:spLocks noChangeArrowheads="1"/>
          </p:cNvSpPr>
          <p:nvPr/>
        </p:nvSpPr>
        <p:spPr bwMode="auto">
          <a:xfrm>
            <a:off x="827584" y="2780928"/>
            <a:ext cx="7992888" cy="666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pPr>
              <a:spcBef>
                <a:spcPct val="50000"/>
              </a:spcBef>
            </a:pPr>
            <a:r>
              <a:rPr lang="zh-CN" altLang="en-US" sz="2000" dirty="0">
                <a:ea typeface="宋体" panose="02010600030101010101" pitchFamily="2" charset="-122"/>
                <a:cs typeface="Times New Roman" panose="02020603050405020304" pitchFamily="18" charset="0"/>
              </a:rPr>
              <a:t>例如，若 </a:t>
            </a:r>
            <a:r>
              <a:rPr lang="en-US" altLang="zh-CN" sz="2000" dirty="0" err="1">
                <a:ea typeface="宋体" panose="02010600030101010101" pitchFamily="2" charset="-122"/>
                <a:cs typeface="Times New Roman" panose="02020603050405020304" pitchFamily="18" charset="0"/>
              </a:rPr>
              <a:t>int</a:t>
            </a:r>
            <a:r>
              <a:rPr lang="en-US" altLang="zh-CN" sz="2000" dirty="0">
                <a:ea typeface="宋体" panose="02010600030101010101" pitchFamily="2" charset="-122"/>
                <a:cs typeface="Times New Roman" panose="02020603050405020304" pitchFamily="18" charset="0"/>
              </a:rPr>
              <a:t> </a:t>
            </a:r>
            <a:r>
              <a:rPr lang="en-US" altLang="zh-CN" sz="2000" dirty="0" err="1">
                <a:ea typeface="宋体" panose="02010600030101010101" pitchFamily="2" charset="-122"/>
                <a:cs typeface="Times New Roman" panose="02020603050405020304" pitchFamily="18" charset="0"/>
              </a:rPr>
              <a:t>i</a:t>
            </a:r>
            <a:r>
              <a:rPr lang="en-US" altLang="zh-CN" sz="2000" dirty="0">
                <a:ea typeface="宋体" panose="02010600030101010101" pitchFamily="2" charset="-122"/>
                <a:cs typeface="Times New Roman" panose="02020603050405020304" pitchFamily="18" charset="0"/>
              </a:rPr>
              <a:t> = 0x01234567</a:t>
            </a:r>
            <a:r>
              <a:rPr lang="zh-CN" altLang="en-US" sz="2000" dirty="0">
                <a:ea typeface="宋体" panose="02010600030101010101" pitchFamily="2" charset="-122"/>
                <a:cs typeface="Times New Roman" panose="02020603050405020304" pitchFamily="18" charset="0"/>
              </a:rPr>
              <a:t>，存放在内存</a:t>
            </a:r>
            <a:r>
              <a:rPr lang="en-US" altLang="zh-CN" sz="2000" dirty="0">
                <a:ea typeface="宋体" panose="02010600030101010101" pitchFamily="2" charset="-122"/>
                <a:cs typeface="Times New Roman" panose="02020603050405020304" pitchFamily="18" charset="0"/>
              </a:rPr>
              <a:t>100</a:t>
            </a:r>
            <a:r>
              <a:rPr lang="zh-CN" altLang="en-US" sz="2000" dirty="0">
                <a:ea typeface="宋体" panose="02010600030101010101" pitchFamily="2" charset="-122"/>
                <a:cs typeface="Times New Roman" panose="02020603050405020304" pitchFamily="18" charset="0"/>
              </a:rPr>
              <a:t>号单元，则用“取数”指令访问</a:t>
            </a:r>
            <a:r>
              <a:rPr lang="en-US" altLang="zh-CN" sz="2000" dirty="0">
                <a:ea typeface="宋体" panose="02010600030101010101" pitchFamily="2" charset="-122"/>
                <a:cs typeface="Times New Roman" panose="02020603050405020304" pitchFamily="18" charset="0"/>
              </a:rPr>
              <a:t>100</a:t>
            </a:r>
            <a:r>
              <a:rPr lang="zh-CN" altLang="en-US" sz="2000" dirty="0">
                <a:ea typeface="宋体" panose="02010600030101010101" pitchFamily="2" charset="-122"/>
                <a:cs typeface="Times New Roman" panose="02020603050405020304" pitchFamily="18" charset="0"/>
              </a:rPr>
              <a:t>号单元取出 </a:t>
            </a:r>
            <a:r>
              <a:rPr lang="en-US" altLang="zh-CN" sz="2000" dirty="0" err="1">
                <a:ea typeface="宋体" panose="02010600030101010101" pitchFamily="2" charset="-122"/>
                <a:cs typeface="Times New Roman" panose="02020603050405020304" pitchFamily="18" charset="0"/>
              </a:rPr>
              <a:t>i</a:t>
            </a:r>
            <a:r>
              <a:rPr lang="en-US" altLang="zh-CN" sz="2000" dirty="0">
                <a:ea typeface="宋体" panose="02010600030101010101" pitchFamily="2" charset="-122"/>
                <a:cs typeface="Times New Roman" panose="02020603050405020304" pitchFamily="18" charset="0"/>
              </a:rPr>
              <a:t> </a:t>
            </a:r>
            <a:r>
              <a:rPr lang="zh-CN" altLang="en-US" sz="2000" dirty="0">
                <a:ea typeface="宋体" panose="02010600030101010101" pitchFamily="2" charset="-122"/>
                <a:cs typeface="Times New Roman" panose="02020603050405020304" pitchFamily="18" charset="0"/>
              </a:rPr>
              <a:t>时，必须清楚</a:t>
            </a:r>
            <a:r>
              <a:rPr lang="en-US" altLang="zh-CN" sz="2000" dirty="0" err="1">
                <a:ea typeface="宋体" panose="02010600030101010101" pitchFamily="2" charset="-122"/>
                <a:cs typeface="Times New Roman" panose="02020603050405020304" pitchFamily="18" charset="0"/>
              </a:rPr>
              <a:t>i</a:t>
            </a:r>
            <a:r>
              <a:rPr lang="zh-CN" altLang="en-US" sz="2000" dirty="0">
                <a:ea typeface="宋体" panose="02010600030101010101" pitchFamily="2" charset="-122"/>
                <a:cs typeface="Times New Roman" panose="02020603050405020304" pitchFamily="18" charset="0"/>
              </a:rPr>
              <a:t>的</a:t>
            </a:r>
            <a:r>
              <a:rPr lang="en-US" altLang="zh-CN" sz="2000" dirty="0">
                <a:ea typeface="宋体" panose="02010600030101010101" pitchFamily="2" charset="-122"/>
                <a:cs typeface="Times New Roman" panose="02020603050405020304" pitchFamily="18" charset="0"/>
              </a:rPr>
              <a:t>4</a:t>
            </a:r>
            <a:r>
              <a:rPr lang="zh-CN" altLang="en-US" sz="2000" dirty="0">
                <a:ea typeface="宋体" panose="02010600030101010101" pitchFamily="2" charset="-122"/>
                <a:cs typeface="Times New Roman" panose="02020603050405020304" pitchFamily="18" charset="0"/>
              </a:rPr>
              <a:t>个字节是如何存放的。</a:t>
            </a:r>
          </a:p>
        </p:txBody>
      </p:sp>
      <p:sp>
        <p:nvSpPr>
          <p:cNvPr id="24" name="Rectangle 20"/>
          <p:cNvSpPr>
            <a:spLocks noChangeArrowheads="1"/>
          </p:cNvSpPr>
          <p:nvPr/>
        </p:nvSpPr>
        <p:spPr bwMode="auto">
          <a:xfrm>
            <a:off x="728427" y="3756174"/>
            <a:ext cx="8183562"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lnSpc>
                <a:spcPct val="120000"/>
              </a:lnSpc>
              <a:spcBef>
                <a:spcPct val="10000"/>
              </a:spcBef>
              <a:buClr>
                <a:schemeClr val="tx1"/>
              </a:buClr>
              <a:buSzPct val="60000"/>
              <a:buFont typeface="Wingdings" panose="05000000000000000000" pitchFamily="2" charset="2"/>
              <a:buChar char="u"/>
              <a:tabLst>
                <a:tab pos="1600200" algn="l"/>
              </a:tabLst>
              <a:defRPr sz="2200" b="1">
                <a:solidFill>
                  <a:schemeClr val="tx1"/>
                </a:solidFill>
                <a:latin typeface="Arial" panose="020B0604020202020204" pitchFamily="34" charset="0"/>
                <a:ea typeface="宋体" panose="02010600030101010101" pitchFamily="2" charset="-122"/>
              </a:defRPr>
            </a:lvl1pPr>
            <a:lvl2pPr marL="800100" indent="-342900">
              <a:lnSpc>
                <a:spcPct val="120000"/>
              </a:lnSpc>
              <a:spcBef>
                <a:spcPct val="10000"/>
              </a:spcBef>
              <a:buSzPct val="100000"/>
              <a:buChar char="•"/>
              <a:tabLst>
                <a:tab pos="1600200" algn="l"/>
              </a:tabLst>
              <a:defRPr sz="2000" b="1">
                <a:solidFill>
                  <a:srgbClr val="0000FF"/>
                </a:solidFill>
                <a:latin typeface="Arial" panose="020B0604020202020204" pitchFamily="34" charset="0"/>
                <a:ea typeface="宋体" panose="02010600030101010101" pitchFamily="2" charset="-122"/>
              </a:defRPr>
            </a:lvl2pPr>
            <a:lvl3pPr marL="1257300" indent="-342900">
              <a:lnSpc>
                <a:spcPct val="120000"/>
              </a:lnSpc>
              <a:spcBef>
                <a:spcPct val="10000"/>
              </a:spcBef>
              <a:buSzPct val="100000"/>
              <a:buChar char="-"/>
              <a:tabLst>
                <a:tab pos="1600200" algn="l"/>
              </a:tabLst>
              <a:defRPr b="1">
                <a:solidFill>
                  <a:schemeClr val="tx1"/>
                </a:solidFill>
                <a:latin typeface="Arial" panose="020B0604020202020204" pitchFamily="34" charset="0"/>
                <a:ea typeface="宋体" panose="02010600030101010101" pitchFamily="2" charset="-122"/>
              </a:defRPr>
            </a:lvl3pPr>
            <a:lvl4pPr marL="1714500" indent="-342900">
              <a:spcBef>
                <a:spcPct val="20000"/>
              </a:spcBef>
              <a:buChar char="–"/>
              <a:tabLst>
                <a:tab pos="1600200" algn="l"/>
              </a:tabLst>
              <a:defRPr sz="2000">
                <a:solidFill>
                  <a:schemeClr val="tx1"/>
                </a:solidFill>
                <a:latin typeface="Times New Roman" panose="02020603050405020304" pitchFamily="18" charset="0"/>
                <a:ea typeface="宋体" panose="02010600030101010101" pitchFamily="2" charset="-122"/>
              </a:defRPr>
            </a:lvl4pPr>
            <a:lvl5pPr marL="2171700" indent="-342900">
              <a:spcBef>
                <a:spcPct val="20000"/>
              </a:spcBef>
              <a:buChar char="»"/>
              <a:tabLst>
                <a:tab pos="1600200" algn="l"/>
              </a:tabLst>
              <a:defRPr sz="2000">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20000"/>
              </a:spcBef>
              <a:spcAft>
                <a:spcPct val="0"/>
              </a:spcAft>
              <a:buChar char="»"/>
              <a:tabLst>
                <a:tab pos="1600200" algn="l"/>
              </a:tabLst>
              <a:defRPr sz="2000">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20000"/>
              </a:spcBef>
              <a:spcAft>
                <a:spcPct val="0"/>
              </a:spcAft>
              <a:buChar char="»"/>
              <a:tabLst>
                <a:tab pos="1600200" algn="l"/>
              </a:tabLst>
              <a:defRPr sz="2000">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20000"/>
              </a:spcBef>
              <a:spcAft>
                <a:spcPct val="0"/>
              </a:spcAft>
              <a:buChar char="»"/>
              <a:tabLst>
                <a:tab pos="1600200" algn="l"/>
              </a:tabLst>
              <a:defRPr sz="2000">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20000"/>
              </a:spcBef>
              <a:spcAft>
                <a:spcPct val="0"/>
              </a:spcAft>
              <a:buChar char="»"/>
              <a:tabLst>
                <a:tab pos="1600200" algn="l"/>
              </a:tabLst>
              <a:defRPr sz="2000">
                <a:solidFill>
                  <a:schemeClr val="tx1"/>
                </a:solidFill>
                <a:latin typeface="Times New Roman" panose="02020603050405020304" pitchFamily="18" charset="0"/>
                <a:ea typeface="宋体" panose="02010600030101010101" pitchFamily="2" charset="-122"/>
              </a:defRPr>
            </a:lvl9pPr>
          </a:lstStyle>
          <a:p>
            <a:pPr marL="342900" marR="0" lvl="0" indent="-342900" defTabSz="914400" eaLnBrk="0" fontAlgn="auto" latinLnBrk="0" hangingPunct="0">
              <a:lnSpc>
                <a:spcPct val="87000"/>
              </a:lnSpc>
              <a:spcBef>
                <a:spcPct val="41000"/>
              </a:spcBef>
              <a:spcAft>
                <a:spcPts val="0"/>
              </a:spcAft>
              <a:buClr>
                <a:srgbClr val="000000"/>
              </a:buClr>
              <a:buSzPct val="60000"/>
              <a:buFont typeface="Wingdings" panose="05000000000000000000" pitchFamily="2" charset="2"/>
              <a:buNone/>
              <a:tabLst>
                <a:tab pos="1600200" algn="l"/>
              </a:tabLst>
              <a:defRPr/>
            </a:pPr>
            <a:r>
              <a:rPr kumimoji="0" lang="zh-CN" altLang="en-US" sz="1800" b="1" i="0" u="none" strike="noStrike" kern="0" cap="none" spc="0" normalizeH="0" baseline="0" noProof="0" dirty="0" smtClean="0">
                <a:ln>
                  <a:noFill/>
                </a:ln>
                <a:solidFill>
                  <a:srgbClr val="0000FF"/>
                </a:solidFill>
                <a:effectLst/>
                <a:uLnTx/>
                <a:uFillTx/>
                <a:latin typeface="Arial" panose="020B0604020202020204" pitchFamily="34" charset="0"/>
                <a:ea typeface="宋体" panose="02010600030101010101" pitchFamily="2" charset="-122"/>
              </a:rPr>
              <a:t>大端方式（</a:t>
            </a:r>
            <a:r>
              <a:rPr kumimoji="0" lang="en-US" altLang="zh-CN" sz="1800" b="1" i="0" u="none" strike="noStrike" kern="0" cap="none" spc="0" normalizeH="0" baseline="0" noProof="0" dirty="0" smtClean="0">
                <a:ln>
                  <a:noFill/>
                </a:ln>
                <a:solidFill>
                  <a:srgbClr val="0000FF"/>
                </a:solidFill>
                <a:effectLst/>
                <a:uLnTx/>
                <a:uFillTx/>
                <a:latin typeface="Arial" panose="020B0604020202020204" pitchFamily="34" charset="0"/>
                <a:ea typeface="宋体" panose="02010600030101010101" pitchFamily="2" charset="-122"/>
              </a:rPr>
              <a:t>Big Endian</a:t>
            </a:r>
            <a:r>
              <a:rPr kumimoji="0" lang="zh-CN" altLang="en-US" sz="1800" b="1" i="0" u="none" strike="noStrike" kern="0" cap="none" spc="0" normalizeH="0" baseline="0" noProof="0" dirty="0" smtClean="0">
                <a:ln>
                  <a:noFill/>
                </a:ln>
                <a:solidFill>
                  <a:srgbClr val="0000FF"/>
                </a:solidFill>
                <a:effectLst/>
                <a:uLnTx/>
                <a:uFillTx/>
                <a:latin typeface="Arial" panose="020B0604020202020204" pitchFamily="34" charset="0"/>
                <a:ea typeface="宋体" panose="02010600030101010101" pitchFamily="2" charset="-122"/>
              </a:rPr>
              <a:t>）</a:t>
            </a:r>
            <a:r>
              <a:rPr kumimoji="0" lang="en-US" altLang="zh-CN" sz="1800" b="1" i="0" u="none" strike="noStrike" kern="0" cap="none" spc="0" normalizeH="0" baseline="0" noProof="0" dirty="0" smtClean="0">
                <a:ln>
                  <a:noFill/>
                </a:ln>
                <a:solidFill>
                  <a:srgbClr val="0000FF"/>
                </a:solidFill>
                <a:effectLst/>
                <a:uLnTx/>
                <a:uFillTx/>
                <a:latin typeface="Arial" panose="020B0604020202020204" pitchFamily="34" charset="0"/>
                <a:ea typeface="宋体" panose="02010600030101010101" pitchFamily="2" charset="-122"/>
              </a:rPr>
              <a:t>:  MSB</a:t>
            </a:r>
            <a:r>
              <a:rPr kumimoji="0" lang="zh-CN" altLang="en-US" sz="1800" b="1" i="0" u="none" strike="noStrike" kern="0" cap="none" spc="0" normalizeH="0" baseline="0" noProof="0" dirty="0" smtClean="0">
                <a:ln>
                  <a:noFill/>
                </a:ln>
                <a:solidFill>
                  <a:srgbClr val="0000FF"/>
                </a:solidFill>
                <a:effectLst/>
                <a:uLnTx/>
                <a:uFillTx/>
                <a:latin typeface="Arial" panose="020B0604020202020204" pitchFamily="34" charset="0"/>
                <a:ea typeface="宋体" panose="02010600030101010101" pitchFamily="2" charset="-122"/>
              </a:rPr>
              <a:t>所在的地址是数的地址</a:t>
            </a:r>
            <a:endParaRPr kumimoji="0" lang="en-US" altLang="zh-CN" sz="1800" b="1" i="0" u="none" strike="noStrike" kern="0" cap="none" spc="0" normalizeH="0" baseline="0" noProof="0" dirty="0" smtClean="0">
              <a:ln>
                <a:noFill/>
              </a:ln>
              <a:solidFill>
                <a:srgbClr val="0000FF"/>
              </a:solidFill>
              <a:effectLst/>
              <a:uLnTx/>
              <a:uFillTx/>
              <a:latin typeface="Arial" panose="020B0604020202020204" pitchFamily="34" charset="0"/>
              <a:ea typeface="宋体" panose="02010600030101010101" pitchFamily="2" charset="-122"/>
            </a:endParaRPr>
          </a:p>
          <a:p>
            <a:pPr marL="342900" marR="0" lvl="0" indent="-342900" defTabSz="914400" eaLnBrk="0" fontAlgn="auto" latinLnBrk="0" hangingPunct="0">
              <a:lnSpc>
                <a:spcPct val="87000"/>
              </a:lnSpc>
              <a:spcBef>
                <a:spcPct val="41000"/>
              </a:spcBef>
              <a:spcAft>
                <a:spcPts val="0"/>
              </a:spcAft>
              <a:buClr>
                <a:srgbClr val="000000"/>
              </a:buClr>
              <a:buSzPct val="60000"/>
              <a:buFont typeface="Wingdings" panose="05000000000000000000" pitchFamily="2" charset="2"/>
              <a:buNone/>
              <a:tabLst>
                <a:tab pos="1600200" algn="l"/>
              </a:tabLst>
              <a:defRPr/>
            </a:pPr>
            <a:r>
              <a:rPr kumimoji="0" lang="en-US" altLang="zh-CN" sz="1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                      </a:t>
            </a:r>
            <a:r>
              <a:rPr kumimoji="0" lang="en-US" altLang="zh-CN" sz="1800" b="1" i="0" u="none" strike="noStrike" kern="0" cap="none" spc="0" normalizeH="0" baseline="0" noProof="0" dirty="0" smtClean="0">
                <a:ln>
                  <a:noFill/>
                </a:ln>
                <a:solidFill>
                  <a:srgbClr val="A50021"/>
                </a:solidFill>
                <a:effectLst/>
                <a:uLnTx/>
                <a:uFillTx/>
                <a:latin typeface="Arial" panose="020B0604020202020204" pitchFamily="34" charset="0"/>
                <a:ea typeface="宋体" panose="02010600030101010101" pitchFamily="2" charset="-122"/>
              </a:rPr>
              <a:t>e.g. IBM 360/370, Motorola 68k, MIPS, </a:t>
            </a:r>
            <a:r>
              <a:rPr kumimoji="0" lang="en-US" altLang="zh-CN" sz="1800" b="1" i="0" u="none" strike="noStrike" kern="0" cap="none" spc="0" normalizeH="0" baseline="0" noProof="0" dirty="0" err="1" smtClean="0">
                <a:ln>
                  <a:noFill/>
                </a:ln>
                <a:solidFill>
                  <a:srgbClr val="A50021"/>
                </a:solidFill>
                <a:effectLst/>
                <a:uLnTx/>
                <a:uFillTx/>
                <a:latin typeface="Arial" panose="020B0604020202020204" pitchFamily="34" charset="0"/>
                <a:ea typeface="宋体" panose="02010600030101010101" pitchFamily="2" charset="-122"/>
              </a:rPr>
              <a:t>Sparc</a:t>
            </a:r>
            <a:r>
              <a:rPr kumimoji="0" lang="en-US" altLang="zh-CN" sz="1800" b="1" i="0" u="none" strike="noStrike" kern="0" cap="none" spc="0" normalizeH="0" baseline="0" noProof="0" dirty="0" smtClean="0">
                <a:ln>
                  <a:noFill/>
                </a:ln>
                <a:solidFill>
                  <a:srgbClr val="A50021"/>
                </a:solidFill>
                <a:effectLst/>
                <a:uLnTx/>
                <a:uFillTx/>
                <a:latin typeface="Arial" panose="020B0604020202020204" pitchFamily="34" charset="0"/>
                <a:ea typeface="宋体" panose="02010600030101010101" pitchFamily="2" charset="-122"/>
              </a:rPr>
              <a:t>, HP PA</a:t>
            </a:r>
          </a:p>
          <a:p>
            <a:pPr marL="342900" marR="0" lvl="0" indent="-342900" defTabSz="914400" eaLnBrk="0" fontAlgn="auto" latinLnBrk="0" hangingPunct="0">
              <a:lnSpc>
                <a:spcPct val="87000"/>
              </a:lnSpc>
              <a:spcBef>
                <a:spcPct val="41000"/>
              </a:spcBef>
              <a:spcAft>
                <a:spcPts val="0"/>
              </a:spcAft>
              <a:buClr>
                <a:srgbClr val="000000"/>
              </a:buClr>
              <a:buSzPct val="60000"/>
              <a:buFont typeface="Wingdings" panose="05000000000000000000" pitchFamily="2" charset="2"/>
              <a:buNone/>
              <a:tabLst>
                <a:tab pos="1600200" algn="l"/>
              </a:tabLst>
              <a:defRPr/>
            </a:pPr>
            <a:r>
              <a:rPr kumimoji="0" lang="zh-CN" altLang="en-US" sz="1800" b="1" i="0" u="none" strike="noStrike" kern="0" cap="none" spc="0" normalizeH="0" baseline="0" noProof="0" dirty="0" smtClean="0">
                <a:ln>
                  <a:noFill/>
                </a:ln>
                <a:solidFill>
                  <a:srgbClr val="0000FF"/>
                </a:solidFill>
                <a:effectLst/>
                <a:uLnTx/>
                <a:uFillTx/>
                <a:latin typeface="Arial" panose="020B0604020202020204" pitchFamily="34" charset="0"/>
                <a:ea typeface="宋体" panose="02010600030101010101" pitchFamily="2" charset="-122"/>
              </a:rPr>
              <a:t>小端方式（</a:t>
            </a:r>
            <a:r>
              <a:rPr kumimoji="0" lang="en-US" altLang="zh-CN" sz="1800" b="1" i="0" u="none" strike="noStrike" kern="0" cap="none" spc="0" normalizeH="0" baseline="0" noProof="0" dirty="0" smtClean="0">
                <a:ln>
                  <a:noFill/>
                </a:ln>
                <a:solidFill>
                  <a:srgbClr val="0000FF"/>
                </a:solidFill>
                <a:effectLst/>
                <a:uLnTx/>
                <a:uFillTx/>
                <a:latin typeface="Arial" panose="020B0604020202020204" pitchFamily="34" charset="0"/>
                <a:ea typeface="宋体" panose="02010600030101010101" pitchFamily="2" charset="-122"/>
              </a:rPr>
              <a:t> Little Endian</a:t>
            </a:r>
            <a:r>
              <a:rPr kumimoji="0" lang="zh-CN" altLang="en-US" sz="1800" b="1" i="0" u="none" strike="noStrike" kern="0" cap="none" spc="0" normalizeH="0" baseline="0" noProof="0" dirty="0" smtClean="0">
                <a:ln>
                  <a:noFill/>
                </a:ln>
                <a:solidFill>
                  <a:srgbClr val="0000FF"/>
                </a:solidFill>
                <a:effectLst/>
                <a:uLnTx/>
                <a:uFillTx/>
                <a:latin typeface="Arial" panose="020B0604020202020204" pitchFamily="34" charset="0"/>
                <a:ea typeface="宋体" panose="02010600030101010101" pitchFamily="2" charset="-122"/>
              </a:rPr>
              <a:t>）</a:t>
            </a:r>
            <a:r>
              <a:rPr kumimoji="0" lang="en-US" altLang="zh-CN" sz="1800" b="1" i="0" u="none" strike="noStrike" kern="0" cap="none" spc="0" normalizeH="0" baseline="0" noProof="0" dirty="0" smtClean="0">
                <a:ln>
                  <a:noFill/>
                </a:ln>
                <a:solidFill>
                  <a:srgbClr val="0000FF"/>
                </a:solidFill>
                <a:effectLst/>
                <a:uLnTx/>
                <a:uFillTx/>
                <a:latin typeface="Arial" panose="020B0604020202020204" pitchFamily="34" charset="0"/>
                <a:ea typeface="宋体" panose="02010600030101010101" pitchFamily="2" charset="-122"/>
              </a:rPr>
              <a:t>:  LSB</a:t>
            </a:r>
            <a:r>
              <a:rPr kumimoji="0" lang="zh-CN" altLang="en-US" sz="1800" b="1" i="0" u="none" strike="noStrike" kern="0" cap="none" spc="0" normalizeH="0" baseline="0" noProof="0" dirty="0" smtClean="0">
                <a:ln>
                  <a:noFill/>
                </a:ln>
                <a:solidFill>
                  <a:srgbClr val="0000FF"/>
                </a:solidFill>
                <a:effectLst/>
                <a:uLnTx/>
                <a:uFillTx/>
                <a:latin typeface="Arial" panose="020B0604020202020204" pitchFamily="34" charset="0"/>
                <a:ea typeface="宋体" panose="02010600030101010101" pitchFamily="2" charset="-122"/>
              </a:rPr>
              <a:t>所在的地址是数的地址</a:t>
            </a:r>
          </a:p>
          <a:p>
            <a:pPr marL="342900" marR="0" lvl="0" indent="-342900" defTabSz="914400" eaLnBrk="0" fontAlgn="auto" latinLnBrk="0" hangingPunct="0">
              <a:lnSpc>
                <a:spcPct val="87000"/>
              </a:lnSpc>
              <a:spcBef>
                <a:spcPct val="41000"/>
              </a:spcBef>
              <a:spcAft>
                <a:spcPts val="0"/>
              </a:spcAft>
              <a:buClr>
                <a:srgbClr val="000000"/>
              </a:buClr>
              <a:buSzPct val="60000"/>
              <a:buFont typeface="Wingdings" panose="05000000000000000000" pitchFamily="2" charset="2"/>
              <a:buNone/>
              <a:tabLst>
                <a:tab pos="1600200" algn="l"/>
              </a:tabLst>
              <a:defRPr/>
            </a:pPr>
            <a:r>
              <a:rPr kumimoji="0" lang="en-US" altLang="zh-CN" sz="1800" b="1" i="0" u="none" strike="noStrike" kern="0" cap="none" spc="0" normalizeH="0" baseline="0" noProof="0" dirty="0" smtClean="0">
                <a:ln>
                  <a:noFill/>
                </a:ln>
                <a:solidFill>
                  <a:srgbClr val="0000FF"/>
                </a:solidFill>
                <a:effectLst/>
                <a:uLnTx/>
                <a:uFillTx/>
                <a:latin typeface="Arial" panose="020B0604020202020204" pitchFamily="34" charset="0"/>
                <a:ea typeface="宋体" panose="02010600030101010101" pitchFamily="2" charset="-122"/>
              </a:rPr>
              <a:t>                      </a:t>
            </a:r>
            <a:r>
              <a:rPr kumimoji="0" lang="en-US" altLang="zh-CN" sz="1800" b="1" i="0" u="none" strike="noStrike" kern="0" cap="none" spc="0" normalizeH="0" baseline="0" noProof="0" dirty="0" smtClean="0">
                <a:ln>
                  <a:noFill/>
                </a:ln>
                <a:solidFill>
                  <a:srgbClr val="A50021"/>
                </a:solidFill>
                <a:effectLst/>
                <a:uLnTx/>
                <a:uFillTx/>
                <a:latin typeface="Arial" panose="020B0604020202020204" pitchFamily="34" charset="0"/>
                <a:ea typeface="宋体" panose="02010600030101010101" pitchFamily="2" charset="-122"/>
              </a:rPr>
              <a:t>e.g. Intel 80x86, DEC VAX</a:t>
            </a:r>
            <a:r>
              <a:rPr kumimoji="0" lang="en-US" altLang="zh-CN" sz="1800" b="1" i="0" u="none" strike="noStrike" kern="0" cap="none" spc="0" normalizeH="0" baseline="0" noProof="0" dirty="0" smtClean="0">
                <a:ln>
                  <a:noFill/>
                </a:ln>
                <a:solidFill>
                  <a:srgbClr val="000000"/>
                </a:solidFill>
                <a:effectLst/>
                <a:uLnTx/>
                <a:uFillTx/>
                <a:latin typeface="Arial" panose="020B0604020202020204" pitchFamily="34" charset="0"/>
                <a:ea typeface="宋体" panose="02010600030101010101" pitchFamily="2" charset="-122"/>
              </a:rPr>
              <a:t> </a:t>
            </a:r>
          </a:p>
        </p:txBody>
      </p:sp>
    </p:spTree>
    <p:extLst>
      <p:ext uri="{BB962C8B-B14F-4D97-AF65-F5344CB8AC3E}">
        <p14:creationId xmlns:p14="http://schemas.microsoft.com/office/powerpoint/2010/main" val="322205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blinds(horizontal)">
                                      <p:cBhvr>
                                        <p:cTn id="12" dur="500"/>
                                        <p:tgtEl>
                                          <p:spTgt spid="2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
                                            <p:txEl>
                                              <p:pRg st="1" end="1"/>
                                            </p:txEl>
                                          </p:spTgt>
                                        </p:tgtEl>
                                        <p:attrNameLst>
                                          <p:attrName>style.visibility</p:attrName>
                                        </p:attrNameLst>
                                      </p:cBhvr>
                                      <p:to>
                                        <p:strVal val="visible"/>
                                      </p:to>
                                    </p:set>
                                    <p:animEffect transition="in" filter="blinds(horizontal)">
                                      <p:cBhvr>
                                        <p:cTn id="17" dur="500"/>
                                        <p:tgtEl>
                                          <p:spTgt spid="2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
                                            <p:txEl>
                                              <p:pRg st="2" end="2"/>
                                            </p:txEl>
                                          </p:spTgt>
                                        </p:tgtEl>
                                        <p:attrNameLst>
                                          <p:attrName>style.visibility</p:attrName>
                                        </p:attrNameLst>
                                      </p:cBhvr>
                                      <p:to>
                                        <p:strVal val="visible"/>
                                      </p:to>
                                    </p:set>
                                    <p:animEffect transition="in" filter="blinds(horizontal)">
                                      <p:cBhvr>
                                        <p:cTn id="22" dur="500"/>
                                        <p:tgtEl>
                                          <p:spTgt spid="2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4">
                                            <p:txEl>
                                              <p:pRg st="3" end="3"/>
                                            </p:txEl>
                                          </p:spTgt>
                                        </p:tgtEl>
                                        <p:attrNameLst>
                                          <p:attrName>style.visibility</p:attrName>
                                        </p:attrNameLst>
                                      </p:cBhvr>
                                      <p:to>
                                        <p:strVal val="visible"/>
                                      </p:to>
                                    </p:set>
                                    <p:animEffect transition="in" filter="blinds(horizontal)">
                                      <p:cBhvr>
                                        <p:cTn id="27" dur="500"/>
                                        <p:tgtEl>
                                          <p:spTgt spid="2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 </a:t>
            </a:r>
            <a:r>
              <a:rPr lang="zh-CN" altLang="en-US" dirty="0" smtClean="0"/>
              <a:t>数据的宽度和存储</a:t>
            </a:r>
            <a:endParaRPr lang="zh-CN" altLang="en-US" dirty="0"/>
          </a:p>
        </p:txBody>
      </p:sp>
      <p:sp>
        <p:nvSpPr>
          <p:cNvPr id="3" name="内容占位符 2"/>
          <p:cNvSpPr>
            <a:spLocks noGrp="1"/>
          </p:cNvSpPr>
          <p:nvPr>
            <p:ph idx="1"/>
          </p:nvPr>
        </p:nvSpPr>
        <p:spPr>
          <a:xfrm>
            <a:off x="457200" y="980728"/>
            <a:ext cx="8507288" cy="5184576"/>
          </a:xfrm>
        </p:spPr>
        <p:txBody>
          <a:bodyPr/>
          <a:lstStyle/>
          <a:p>
            <a:pPr marL="0" indent="0">
              <a:buNone/>
            </a:pPr>
            <a:r>
              <a:rPr lang="en-US" altLang="zh-CN" dirty="0" smtClean="0"/>
              <a:t>2.6.1</a:t>
            </a:r>
            <a:r>
              <a:rPr lang="zh-CN" altLang="en-US" dirty="0"/>
              <a:t>数据的存储和排列</a:t>
            </a:r>
            <a:r>
              <a:rPr lang="zh-CN" altLang="en-US" dirty="0" smtClean="0"/>
              <a:t>顺序</a:t>
            </a:r>
            <a:endParaRPr lang="en-US" altLang="zh-CN" dirty="0" smtClean="0"/>
          </a:p>
          <a:p>
            <a:r>
              <a:rPr lang="zh-CN" altLang="en-US" sz="2000" b="0" dirty="0" smtClean="0"/>
              <a:t>字</a:t>
            </a:r>
            <a:r>
              <a:rPr lang="zh-CN" altLang="en-US" sz="2000" b="0" dirty="0"/>
              <a:t>的边界对齐</a:t>
            </a:r>
            <a:r>
              <a:rPr lang="zh-CN" altLang="en-US" sz="2000" b="0" dirty="0" smtClean="0"/>
              <a:t>问题</a:t>
            </a:r>
            <a:endParaRPr lang="en-US" altLang="zh-CN" sz="2000" b="0" dirty="0" smtClean="0"/>
          </a:p>
          <a:p>
            <a:pPr lvl="1"/>
            <a:r>
              <a:rPr lang="zh-CN" altLang="en-US" sz="2000" b="0" dirty="0" smtClean="0"/>
              <a:t>目前</a:t>
            </a:r>
            <a:r>
              <a:rPr lang="zh-CN" altLang="en-US" sz="2000" b="0" dirty="0"/>
              <a:t>计算机所用数据字长一般为</a:t>
            </a:r>
            <a:r>
              <a:rPr lang="en-US" altLang="zh-CN" sz="2000" b="0" dirty="0"/>
              <a:t>32</a:t>
            </a:r>
            <a:r>
              <a:rPr lang="zh-CN" altLang="en-US" sz="2000" b="0" dirty="0"/>
              <a:t>位或</a:t>
            </a:r>
            <a:r>
              <a:rPr lang="en-US" altLang="zh-CN" sz="2000" b="0" dirty="0"/>
              <a:t>64</a:t>
            </a:r>
            <a:r>
              <a:rPr lang="zh-CN" altLang="en-US" sz="2000" b="0" dirty="0"/>
              <a:t>位，而存储器地址按字节</a:t>
            </a:r>
            <a:r>
              <a:rPr lang="zh-CN" altLang="en-US" sz="2000" b="0" dirty="0" smtClean="0"/>
              <a:t>编址</a:t>
            </a:r>
            <a:endParaRPr lang="en-US" altLang="zh-CN" sz="2000" b="0" dirty="0" smtClean="0"/>
          </a:p>
          <a:p>
            <a:pPr lvl="1"/>
            <a:r>
              <a:rPr lang="zh-CN" altLang="en-US" sz="2000" b="0" dirty="0" smtClean="0"/>
              <a:t>指令系统</a:t>
            </a:r>
            <a:r>
              <a:rPr lang="zh-CN" altLang="en-US" sz="2000" b="0" dirty="0"/>
              <a:t>支持对字节、半字、字及双字的运算，也有位处理</a:t>
            </a:r>
            <a:r>
              <a:rPr lang="zh-CN" altLang="en-US" sz="2000" b="0" dirty="0" smtClean="0"/>
              <a:t>指令</a:t>
            </a:r>
            <a:endParaRPr lang="en-US" altLang="zh-CN" sz="2000" b="0" dirty="0" smtClean="0"/>
          </a:p>
          <a:p>
            <a:pPr lvl="1"/>
            <a:r>
              <a:rPr lang="zh-CN" altLang="en-US" sz="2000" b="0" dirty="0" smtClean="0"/>
              <a:t>各种</a:t>
            </a:r>
            <a:r>
              <a:rPr lang="zh-CN" altLang="en-US" sz="2000" b="0" dirty="0"/>
              <a:t>不同长度的数据存放时，有两种处理方式</a:t>
            </a:r>
            <a:r>
              <a:rPr lang="en-US" altLang="zh-CN" sz="2000" b="0" dirty="0" smtClean="0"/>
              <a:t>:</a:t>
            </a:r>
          </a:p>
          <a:p>
            <a:pPr lvl="2"/>
            <a:r>
              <a:rPr lang="zh-CN" altLang="en-US" sz="2000" b="0" dirty="0" smtClean="0"/>
              <a:t> </a:t>
            </a:r>
            <a:r>
              <a:rPr lang="zh-CN" altLang="en-US" sz="2000" b="0" dirty="0">
                <a:solidFill>
                  <a:srgbClr val="3333FF"/>
                </a:solidFill>
              </a:rPr>
              <a:t>按边界对齐 （假定字的宽度为</a:t>
            </a:r>
            <a:r>
              <a:rPr lang="en-US" altLang="zh-CN" sz="2000" b="0" dirty="0">
                <a:solidFill>
                  <a:srgbClr val="3333FF"/>
                </a:solidFill>
              </a:rPr>
              <a:t>32</a:t>
            </a:r>
            <a:r>
              <a:rPr lang="zh-CN" altLang="en-US" sz="2000" b="0" dirty="0">
                <a:solidFill>
                  <a:srgbClr val="3333FF"/>
                </a:solidFill>
              </a:rPr>
              <a:t>位，按字节编址）</a:t>
            </a:r>
            <a:endParaRPr lang="en-US" altLang="zh-CN" sz="2000" b="0" dirty="0">
              <a:solidFill>
                <a:srgbClr val="3333FF"/>
              </a:solidFill>
            </a:endParaRPr>
          </a:p>
          <a:p>
            <a:pPr lvl="3">
              <a:lnSpc>
                <a:spcPct val="110000"/>
              </a:lnSpc>
              <a:spcBef>
                <a:spcPct val="35000"/>
              </a:spcBef>
            </a:pPr>
            <a:r>
              <a:rPr lang="zh-CN" altLang="en-US" sz="2000" b="0" dirty="0"/>
              <a:t>字地址</a:t>
            </a:r>
            <a:r>
              <a:rPr lang="zh-CN" altLang="en-US" sz="2000" b="0" dirty="0" smtClean="0"/>
              <a:t>：   </a:t>
            </a:r>
            <a:r>
              <a:rPr lang="en-US" altLang="zh-CN" sz="2000" b="0" dirty="0" smtClean="0"/>
              <a:t>4</a:t>
            </a:r>
            <a:r>
              <a:rPr lang="zh-CN" altLang="en-US" sz="2000" b="0" dirty="0"/>
              <a:t>的倍数</a:t>
            </a:r>
            <a:r>
              <a:rPr lang="en-US" altLang="zh-CN" sz="2000" b="0" dirty="0"/>
              <a:t>(</a:t>
            </a:r>
            <a:r>
              <a:rPr lang="zh-CN" altLang="en-US" sz="2000" b="0" dirty="0"/>
              <a:t>低两位为</a:t>
            </a:r>
            <a:r>
              <a:rPr lang="en-US" altLang="zh-CN" sz="2000" b="0" dirty="0"/>
              <a:t>0)</a:t>
            </a:r>
          </a:p>
          <a:p>
            <a:pPr lvl="3">
              <a:lnSpc>
                <a:spcPct val="110000"/>
              </a:lnSpc>
              <a:spcBef>
                <a:spcPct val="35000"/>
              </a:spcBef>
            </a:pPr>
            <a:r>
              <a:rPr lang="zh-CN" altLang="en-US" sz="2000" b="0" dirty="0"/>
              <a:t>半字地址：</a:t>
            </a:r>
            <a:r>
              <a:rPr lang="en-US" altLang="zh-CN" sz="2000" b="0" dirty="0"/>
              <a:t>2</a:t>
            </a:r>
            <a:r>
              <a:rPr lang="zh-CN" altLang="en-US" sz="2000" b="0" dirty="0"/>
              <a:t>的倍数</a:t>
            </a:r>
            <a:r>
              <a:rPr lang="en-US" altLang="zh-CN" sz="2000" b="0" dirty="0"/>
              <a:t>(</a:t>
            </a:r>
            <a:r>
              <a:rPr lang="zh-CN" altLang="en-US" sz="2000" b="0" dirty="0"/>
              <a:t>低位为</a:t>
            </a:r>
            <a:r>
              <a:rPr lang="en-US" altLang="zh-CN" sz="2000" b="0" dirty="0"/>
              <a:t>0)</a:t>
            </a:r>
          </a:p>
          <a:p>
            <a:pPr lvl="3">
              <a:lnSpc>
                <a:spcPct val="110000"/>
              </a:lnSpc>
              <a:spcBef>
                <a:spcPct val="35000"/>
              </a:spcBef>
            </a:pPr>
            <a:r>
              <a:rPr lang="zh-CN" altLang="en-US" sz="2000" b="0" dirty="0"/>
              <a:t>字节地址：任意</a:t>
            </a:r>
          </a:p>
          <a:p>
            <a:pPr lvl="2"/>
            <a:r>
              <a:rPr lang="zh-CN" altLang="en-US" sz="2000" b="0" dirty="0" smtClean="0">
                <a:solidFill>
                  <a:srgbClr val="3333FF"/>
                </a:solidFill>
              </a:rPr>
              <a:t> 不</a:t>
            </a:r>
            <a:r>
              <a:rPr lang="zh-CN" altLang="en-US" sz="2000" b="0" dirty="0">
                <a:solidFill>
                  <a:srgbClr val="3333FF"/>
                </a:solidFill>
              </a:rPr>
              <a:t>按边界对齐</a:t>
            </a:r>
            <a:endParaRPr lang="en-US" altLang="zh-CN" sz="2000" b="0" dirty="0">
              <a:solidFill>
                <a:srgbClr val="3333FF"/>
              </a:solidFill>
            </a:endParaRPr>
          </a:p>
          <a:p>
            <a:pPr marL="914400" lvl="2" indent="0">
              <a:lnSpc>
                <a:spcPct val="110000"/>
              </a:lnSpc>
              <a:spcBef>
                <a:spcPct val="35000"/>
              </a:spcBef>
              <a:buClr>
                <a:srgbClr val="3333FF"/>
              </a:buClr>
              <a:buNone/>
            </a:pPr>
            <a:r>
              <a:rPr lang="en-US" altLang="zh-CN" sz="2000" b="0" dirty="0">
                <a:solidFill>
                  <a:srgbClr val="3333FF"/>
                </a:solidFill>
              </a:rPr>
              <a:t> </a:t>
            </a:r>
            <a:r>
              <a:rPr lang="en-US" altLang="zh-CN" sz="2000" b="0" dirty="0" smtClean="0">
                <a:solidFill>
                  <a:srgbClr val="3333FF"/>
                </a:solidFill>
              </a:rPr>
              <a:t>  </a:t>
            </a:r>
            <a:r>
              <a:rPr lang="zh-CN" altLang="en-US" sz="2000" b="0" dirty="0" smtClean="0">
                <a:solidFill>
                  <a:srgbClr val="CC0000"/>
                </a:solidFill>
              </a:rPr>
              <a:t>坏处</a:t>
            </a:r>
            <a:r>
              <a:rPr lang="zh-CN" altLang="en-US" sz="2000" b="0" dirty="0">
                <a:solidFill>
                  <a:srgbClr val="CC0000"/>
                </a:solidFill>
              </a:rPr>
              <a:t>：可能会增加访存次数</a:t>
            </a:r>
            <a:r>
              <a:rPr lang="zh-CN" altLang="en-US" sz="2000" b="0" dirty="0" smtClean="0">
                <a:solidFill>
                  <a:srgbClr val="CC0000"/>
                </a:solidFill>
              </a:rPr>
              <a:t>！（学了存储器</a:t>
            </a:r>
            <a:r>
              <a:rPr lang="zh-CN" altLang="en-US" sz="2000" b="0" dirty="0">
                <a:solidFill>
                  <a:srgbClr val="CC0000"/>
                </a:solidFill>
              </a:rPr>
              <a:t>组织后会更明白！）</a:t>
            </a:r>
            <a:endParaRPr lang="en-US" altLang="zh-CN" sz="2000" b="0" dirty="0">
              <a:solidFill>
                <a:srgbClr val="CC0000"/>
              </a:solidFill>
            </a:endParaRPr>
          </a:p>
          <a:p>
            <a:pPr marL="0" indent="0">
              <a:buNone/>
            </a:pPr>
            <a:endParaRPr lang="en-US" altLang="zh-CN" dirty="0" smtClean="0"/>
          </a:p>
          <a:p>
            <a:pPr marL="0" indent="0">
              <a:buNone/>
            </a:pPr>
            <a:endParaRPr lang="en-US" altLang="zh-CN" dirty="0" smtClean="0"/>
          </a:p>
        </p:txBody>
      </p:sp>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Tree>
    <p:extLst>
      <p:ext uri="{BB962C8B-B14F-4D97-AF65-F5344CB8AC3E}">
        <p14:creationId xmlns:p14="http://schemas.microsoft.com/office/powerpoint/2010/main" val="428365206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 </a:t>
            </a:r>
            <a:r>
              <a:rPr lang="zh-CN" altLang="en-US" dirty="0" smtClean="0"/>
              <a:t>数据的宽度和存储</a:t>
            </a:r>
            <a:endParaRPr lang="zh-CN" altLang="en-US" dirty="0"/>
          </a:p>
        </p:txBody>
      </p:sp>
      <p:sp>
        <p:nvSpPr>
          <p:cNvPr id="3" name="内容占位符 2"/>
          <p:cNvSpPr>
            <a:spLocks noGrp="1"/>
          </p:cNvSpPr>
          <p:nvPr>
            <p:ph idx="1"/>
          </p:nvPr>
        </p:nvSpPr>
        <p:spPr>
          <a:xfrm>
            <a:off x="457200" y="980728"/>
            <a:ext cx="8435280" cy="5375622"/>
          </a:xfrm>
        </p:spPr>
        <p:txBody>
          <a:bodyPr/>
          <a:lstStyle/>
          <a:p>
            <a:pPr marL="0" indent="0">
              <a:buNone/>
            </a:pPr>
            <a:r>
              <a:rPr lang="en-US" altLang="zh-CN" dirty="0" smtClean="0"/>
              <a:t>2.6.1</a:t>
            </a:r>
            <a:r>
              <a:rPr lang="zh-CN" altLang="en-US" dirty="0"/>
              <a:t>数据的存储和排列</a:t>
            </a:r>
            <a:r>
              <a:rPr lang="zh-CN" altLang="en-US" dirty="0" smtClean="0"/>
              <a:t>顺序</a:t>
            </a:r>
            <a:endParaRPr lang="en-US" altLang="zh-CN" dirty="0" smtClean="0"/>
          </a:p>
          <a:p>
            <a:r>
              <a:rPr lang="zh-CN" altLang="en-US" sz="2000" b="0" dirty="0" smtClean="0"/>
              <a:t>字</a:t>
            </a:r>
            <a:r>
              <a:rPr lang="zh-CN" altLang="en-US" sz="2000" b="0" dirty="0"/>
              <a:t>的边界对齐</a:t>
            </a:r>
            <a:r>
              <a:rPr lang="zh-CN" altLang="en-US" sz="2000" b="0" dirty="0" smtClean="0"/>
              <a:t>问题</a:t>
            </a:r>
            <a:endParaRPr lang="en-US" altLang="zh-CN" sz="2000" b="0" dirty="0" smtClean="0"/>
          </a:p>
          <a:p>
            <a:pPr marL="0" indent="0">
              <a:buNone/>
            </a:pPr>
            <a:endParaRPr lang="en-US" altLang="zh-CN" dirty="0" smtClean="0"/>
          </a:p>
        </p:txBody>
      </p:sp>
      <p:sp>
        <p:nvSpPr>
          <p:cNvPr id="4" name="页脚占位符 3"/>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7" name="Rectangle 2"/>
          <p:cNvSpPr>
            <a:spLocks noChangeArrowheads="1"/>
          </p:cNvSpPr>
          <p:nvPr/>
        </p:nvSpPr>
        <p:spPr bwMode="auto">
          <a:xfrm>
            <a:off x="693738" y="1772816"/>
            <a:ext cx="7924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20000"/>
              </a:lnSpc>
              <a:spcBef>
                <a:spcPct val="1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20000"/>
              </a:lnSpc>
              <a:spcBef>
                <a:spcPct val="1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20000"/>
              </a:lnSpc>
              <a:spcBef>
                <a:spcPct val="1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None/>
            </a:pPr>
            <a:r>
              <a:rPr lang="zh-CN" altLang="en-US" sz="2000" dirty="0" smtClean="0"/>
              <a:t>示例：假设</a:t>
            </a:r>
            <a:r>
              <a:rPr lang="zh-CN" altLang="en-US" sz="2000" dirty="0"/>
              <a:t>数据顺序：字</a:t>
            </a:r>
            <a:r>
              <a:rPr lang="en-US" altLang="zh-CN" sz="2000" dirty="0"/>
              <a:t>-</a:t>
            </a:r>
            <a:r>
              <a:rPr lang="zh-CN" altLang="en-US" sz="2000" dirty="0"/>
              <a:t>半字</a:t>
            </a:r>
            <a:r>
              <a:rPr lang="en-US" altLang="zh-CN" sz="2000" dirty="0"/>
              <a:t>-</a:t>
            </a:r>
            <a:r>
              <a:rPr lang="zh-CN" altLang="en-US" sz="2000" dirty="0"/>
              <a:t>双字</a:t>
            </a:r>
            <a:r>
              <a:rPr lang="en-US" altLang="zh-CN" sz="2000" dirty="0"/>
              <a:t>-</a:t>
            </a:r>
            <a:r>
              <a:rPr lang="zh-CN" altLang="en-US" sz="2000" dirty="0"/>
              <a:t>字节</a:t>
            </a:r>
            <a:r>
              <a:rPr lang="en-US" altLang="zh-CN" sz="2000" dirty="0"/>
              <a:t>-</a:t>
            </a:r>
            <a:r>
              <a:rPr lang="zh-CN" altLang="en-US" sz="2000" dirty="0"/>
              <a:t>半字</a:t>
            </a:r>
            <a:r>
              <a:rPr lang="en-US" altLang="zh-CN" sz="2000" dirty="0"/>
              <a:t>-</a:t>
            </a:r>
            <a:r>
              <a:rPr lang="en-US" altLang="zh-CN" sz="2000" dirty="0">
                <a:latin typeface="宋体" panose="02010600030101010101" pitchFamily="2" charset="-122"/>
              </a:rPr>
              <a:t>……</a:t>
            </a:r>
            <a:endParaRPr lang="en-US" altLang="zh-CN" sz="2000" dirty="0"/>
          </a:p>
          <a:p>
            <a:pPr>
              <a:buFont typeface="Monotype Sorts" pitchFamily="2" charset="2"/>
              <a:buNone/>
            </a:pPr>
            <a:endParaRPr lang="zh-CN" altLang="en-US" sz="1800" dirty="0">
              <a:effectLst>
                <a:outerShdw blurRad="38100" dist="38100" dir="2700000" algn="tl">
                  <a:srgbClr val="C0C0C0"/>
                </a:outerShdw>
              </a:effectLst>
            </a:endParaRPr>
          </a:p>
          <a:p>
            <a:pPr>
              <a:buFont typeface="Monotype Sorts" pitchFamily="2" charset="2"/>
              <a:buNone/>
            </a:pPr>
            <a:endParaRPr lang="zh-CN" altLang="en-US" sz="1800" dirty="0">
              <a:effectLst>
                <a:outerShdw blurRad="38100" dist="38100" dir="2700000" algn="tl">
                  <a:srgbClr val="C0C0C0"/>
                </a:outerShdw>
              </a:effectLst>
            </a:endParaRPr>
          </a:p>
          <a:p>
            <a:pPr>
              <a:buFont typeface="Monotype Sorts" pitchFamily="2" charset="2"/>
              <a:buNone/>
            </a:pPr>
            <a:r>
              <a:rPr lang="zh-CN" altLang="en-US" sz="2000" dirty="0">
                <a:solidFill>
                  <a:srgbClr val="CC3300"/>
                </a:solidFill>
                <a:effectLst>
                  <a:outerShdw blurRad="38100" dist="38100" dir="2700000" algn="tl">
                    <a:srgbClr val="C0C0C0"/>
                  </a:outerShdw>
                </a:effectLst>
              </a:rPr>
              <a:t>       按边界对齐</a:t>
            </a:r>
            <a:r>
              <a:rPr lang="zh-CN" altLang="en-US" sz="2000" dirty="0"/>
              <a:t> </a:t>
            </a:r>
          </a:p>
          <a:p>
            <a:pPr>
              <a:buFont typeface="Monotype Sorts" pitchFamily="2" charset="2"/>
              <a:buChar char="l"/>
            </a:pPr>
            <a:endParaRPr lang="zh-CN" altLang="en-US" sz="2000" dirty="0"/>
          </a:p>
          <a:p>
            <a:pPr>
              <a:buFont typeface="Monotype Sorts" pitchFamily="2" charset="2"/>
              <a:buChar char="l"/>
            </a:pPr>
            <a:endParaRPr lang="zh-CN" altLang="en-US" sz="2000" dirty="0"/>
          </a:p>
          <a:p>
            <a:pPr>
              <a:buFont typeface="Monotype Sorts" pitchFamily="2" charset="2"/>
              <a:buChar char="l"/>
            </a:pPr>
            <a:endParaRPr lang="zh-CN" altLang="en-US" sz="2000" dirty="0"/>
          </a:p>
          <a:p>
            <a:pPr>
              <a:buFont typeface="Monotype Sorts" pitchFamily="2" charset="2"/>
              <a:buNone/>
            </a:pPr>
            <a:r>
              <a:rPr lang="zh-CN" altLang="en-US" sz="2000" dirty="0" smtClean="0">
                <a:solidFill>
                  <a:srgbClr val="CC3300"/>
                </a:solidFill>
                <a:effectLst>
                  <a:outerShdw blurRad="38100" dist="38100" dir="2700000" algn="tl">
                    <a:srgbClr val="C0C0C0"/>
                  </a:outerShdw>
                </a:effectLst>
              </a:rPr>
              <a:t>       </a:t>
            </a:r>
            <a:r>
              <a:rPr lang="zh-CN" altLang="en-US" sz="2000" dirty="0">
                <a:solidFill>
                  <a:srgbClr val="CC3300"/>
                </a:solidFill>
                <a:effectLst>
                  <a:outerShdw blurRad="38100" dist="38100" dir="2700000" algn="tl">
                    <a:srgbClr val="C0C0C0"/>
                  </a:outerShdw>
                </a:effectLst>
              </a:rPr>
              <a:t>边界不对齐</a:t>
            </a:r>
            <a:endParaRPr lang="zh-CN" altLang="en-US" sz="2000" dirty="0">
              <a:solidFill>
                <a:srgbClr val="CC3300"/>
              </a:solidFill>
            </a:endParaRPr>
          </a:p>
          <a:p>
            <a:pPr>
              <a:buFont typeface="Monotype Sorts" pitchFamily="2" charset="2"/>
              <a:buChar char="l"/>
            </a:pPr>
            <a:endParaRPr lang="zh-CN" altLang="en-US" sz="1800" dirty="0"/>
          </a:p>
        </p:txBody>
      </p:sp>
      <p:grpSp>
        <p:nvGrpSpPr>
          <p:cNvPr id="8" name="Group 3"/>
          <p:cNvGrpSpPr>
            <a:grpSpLocks/>
          </p:cNvGrpSpPr>
          <p:nvPr/>
        </p:nvGrpSpPr>
        <p:grpSpPr bwMode="auto">
          <a:xfrm>
            <a:off x="3532188" y="2492896"/>
            <a:ext cx="4784725" cy="1997075"/>
            <a:chOff x="1497" y="981"/>
            <a:chExt cx="3014" cy="1258"/>
          </a:xfrm>
        </p:grpSpPr>
        <p:sp>
          <p:nvSpPr>
            <p:cNvPr id="9" name="Rectangle 4"/>
            <p:cNvSpPr>
              <a:spLocks noChangeArrowheads="1"/>
            </p:cNvSpPr>
            <p:nvPr/>
          </p:nvSpPr>
          <p:spPr bwMode="auto">
            <a:xfrm>
              <a:off x="1881" y="1231"/>
              <a:ext cx="2400" cy="96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5"/>
            <p:cNvSpPr>
              <a:spLocks noChangeShapeType="1"/>
            </p:cNvSpPr>
            <p:nvPr/>
          </p:nvSpPr>
          <p:spPr bwMode="auto">
            <a:xfrm>
              <a:off x="1881" y="1423"/>
              <a:ext cx="2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6"/>
            <p:cNvSpPr>
              <a:spLocks noChangeShapeType="1"/>
            </p:cNvSpPr>
            <p:nvPr/>
          </p:nvSpPr>
          <p:spPr bwMode="auto">
            <a:xfrm>
              <a:off x="1881" y="1615"/>
              <a:ext cx="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7"/>
            <p:cNvSpPr>
              <a:spLocks noChangeShapeType="1"/>
            </p:cNvSpPr>
            <p:nvPr/>
          </p:nvSpPr>
          <p:spPr bwMode="auto">
            <a:xfrm>
              <a:off x="1881" y="1615"/>
              <a:ext cx="2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8"/>
            <p:cNvSpPr>
              <a:spLocks noChangeShapeType="1"/>
            </p:cNvSpPr>
            <p:nvPr/>
          </p:nvSpPr>
          <p:spPr bwMode="auto">
            <a:xfrm>
              <a:off x="1881" y="1807"/>
              <a:ext cx="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9"/>
            <p:cNvSpPr>
              <a:spLocks noChangeShapeType="1"/>
            </p:cNvSpPr>
            <p:nvPr/>
          </p:nvSpPr>
          <p:spPr bwMode="auto">
            <a:xfrm>
              <a:off x="1881" y="1999"/>
              <a:ext cx="2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0"/>
            <p:cNvSpPr>
              <a:spLocks noChangeShapeType="1"/>
            </p:cNvSpPr>
            <p:nvPr/>
          </p:nvSpPr>
          <p:spPr bwMode="auto">
            <a:xfrm>
              <a:off x="3033" y="1231"/>
              <a:ext cx="0" cy="9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1"/>
            <p:cNvSpPr>
              <a:spLocks noChangeShapeType="1"/>
            </p:cNvSpPr>
            <p:nvPr/>
          </p:nvSpPr>
          <p:spPr bwMode="auto">
            <a:xfrm>
              <a:off x="2457" y="1231"/>
              <a:ext cx="0" cy="9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2"/>
            <p:cNvSpPr>
              <a:spLocks noChangeShapeType="1"/>
            </p:cNvSpPr>
            <p:nvPr/>
          </p:nvSpPr>
          <p:spPr bwMode="auto">
            <a:xfrm>
              <a:off x="3657" y="1231"/>
              <a:ext cx="0" cy="9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3"/>
            <p:cNvSpPr>
              <a:spLocks noChangeShapeType="1"/>
            </p:cNvSpPr>
            <p:nvPr/>
          </p:nvSpPr>
          <p:spPr bwMode="auto">
            <a:xfrm>
              <a:off x="2457" y="1231"/>
              <a:ext cx="0" cy="768"/>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4"/>
            <p:cNvSpPr>
              <a:spLocks noChangeShapeType="1"/>
            </p:cNvSpPr>
            <p:nvPr/>
          </p:nvSpPr>
          <p:spPr bwMode="auto">
            <a:xfrm>
              <a:off x="1881" y="1807"/>
              <a:ext cx="2400"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5"/>
            <p:cNvSpPr>
              <a:spLocks noChangeShapeType="1"/>
            </p:cNvSpPr>
            <p:nvPr/>
          </p:nvSpPr>
          <p:spPr bwMode="auto">
            <a:xfrm>
              <a:off x="3033" y="1231"/>
              <a:ext cx="0" cy="192"/>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6"/>
            <p:cNvSpPr>
              <a:spLocks noChangeShapeType="1"/>
            </p:cNvSpPr>
            <p:nvPr/>
          </p:nvSpPr>
          <p:spPr bwMode="auto">
            <a:xfrm>
              <a:off x="3657" y="1231"/>
              <a:ext cx="0" cy="192"/>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7"/>
            <p:cNvSpPr>
              <a:spLocks noChangeShapeType="1"/>
            </p:cNvSpPr>
            <p:nvPr/>
          </p:nvSpPr>
          <p:spPr bwMode="auto">
            <a:xfrm>
              <a:off x="1881" y="2191"/>
              <a:ext cx="2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Text Box 18" descr="新闻纸"/>
            <p:cNvSpPr txBox="1">
              <a:spLocks noChangeArrowheads="1"/>
            </p:cNvSpPr>
            <p:nvPr/>
          </p:nvSpPr>
          <p:spPr bwMode="auto">
            <a:xfrm>
              <a:off x="1881" y="1231"/>
              <a:ext cx="2400" cy="192"/>
            </a:xfrm>
            <a:prstGeom prst="rect">
              <a:avLst/>
            </a:prstGeom>
            <a:blipFill dpi="0" rotWithShape="0">
              <a:blip r:embed="rId2"/>
              <a:srcRect/>
              <a:tile tx="0" ty="0" sx="100000" sy="100000" flip="none" algn="tl"/>
            </a:blip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50000"/>
                </a:spcBef>
              </a:pPr>
              <a:endParaRPr kumimoji="1" lang="zh-CN" altLang="en-US" sz="2400" b="0">
                <a:ea typeface="宋体" panose="02010600030101010101" pitchFamily="2" charset="-122"/>
              </a:endParaRPr>
            </a:p>
          </p:txBody>
        </p:sp>
        <p:sp>
          <p:nvSpPr>
            <p:cNvPr id="24" name="Text Box 19" descr="宽上对角线"/>
            <p:cNvSpPr txBox="1">
              <a:spLocks noChangeArrowheads="1"/>
            </p:cNvSpPr>
            <p:nvPr/>
          </p:nvSpPr>
          <p:spPr bwMode="auto">
            <a:xfrm>
              <a:off x="1881" y="1423"/>
              <a:ext cx="1152" cy="192"/>
            </a:xfrm>
            <a:prstGeom prst="rect">
              <a:avLst/>
            </a:prstGeom>
            <a:pattFill prst="wdUpDiag">
              <a:fgClr>
                <a:schemeClr val="accent1"/>
              </a:fgClr>
              <a:bgClr>
                <a:srgbClr val="FFFFFF"/>
              </a:bgClr>
            </a:patt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50000"/>
                </a:spcBef>
              </a:pPr>
              <a:endParaRPr kumimoji="1" lang="zh-CN" altLang="en-US" sz="2400" b="0">
                <a:ea typeface="宋体" panose="02010600030101010101" pitchFamily="2" charset="-122"/>
              </a:endParaRPr>
            </a:p>
          </p:txBody>
        </p:sp>
        <p:sp>
          <p:nvSpPr>
            <p:cNvPr id="25" name="Text Box 20" descr="信纸"/>
            <p:cNvSpPr txBox="1">
              <a:spLocks noChangeArrowheads="1"/>
            </p:cNvSpPr>
            <p:nvPr/>
          </p:nvSpPr>
          <p:spPr bwMode="auto">
            <a:xfrm>
              <a:off x="1881" y="1615"/>
              <a:ext cx="2400" cy="384"/>
            </a:xfrm>
            <a:prstGeom prst="rect">
              <a:avLst/>
            </a:prstGeom>
            <a:blipFill dpi="0" rotWithShape="0">
              <a:blip r:embed="rId3"/>
              <a:srcRect/>
              <a:tile tx="0" ty="0" sx="100000" sy="100000" flip="none" algn="tl"/>
            </a:blip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50000"/>
                </a:spcBef>
              </a:pPr>
              <a:endParaRPr kumimoji="1" lang="zh-CN" altLang="en-US" sz="2400" b="0">
                <a:ea typeface="宋体" panose="02010600030101010101" pitchFamily="2" charset="-122"/>
              </a:endParaRPr>
            </a:p>
          </p:txBody>
        </p:sp>
        <p:sp>
          <p:nvSpPr>
            <p:cNvPr id="26" name="Text Box 21" descr="宽上对角线"/>
            <p:cNvSpPr txBox="1">
              <a:spLocks noChangeArrowheads="1"/>
            </p:cNvSpPr>
            <p:nvPr/>
          </p:nvSpPr>
          <p:spPr bwMode="auto">
            <a:xfrm>
              <a:off x="3033" y="1999"/>
              <a:ext cx="1248" cy="192"/>
            </a:xfrm>
            <a:prstGeom prst="rect">
              <a:avLst/>
            </a:prstGeom>
            <a:pattFill prst="wdUpDiag">
              <a:fgClr>
                <a:schemeClr val="accent1"/>
              </a:fgClr>
              <a:bgClr>
                <a:srgbClr val="FFFFFF"/>
              </a:bgClr>
            </a:patt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50000"/>
                </a:spcBef>
              </a:pPr>
              <a:endParaRPr kumimoji="1" lang="zh-CN" altLang="en-US" sz="2400" b="0">
                <a:ea typeface="宋体" panose="02010600030101010101" pitchFamily="2" charset="-122"/>
              </a:endParaRPr>
            </a:p>
          </p:txBody>
        </p:sp>
        <p:sp>
          <p:nvSpPr>
            <p:cNvPr id="27" name="Text Box 22"/>
            <p:cNvSpPr txBox="1">
              <a:spLocks noChangeArrowheads="1"/>
            </p:cNvSpPr>
            <p:nvPr/>
          </p:nvSpPr>
          <p:spPr bwMode="auto">
            <a:xfrm>
              <a:off x="1881" y="1999"/>
              <a:ext cx="576" cy="192"/>
            </a:xfrm>
            <a:prstGeom prst="rect">
              <a:avLst/>
            </a:prstGeom>
            <a:gradFill rotWithShape="0">
              <a:gsLst>
                <a:gs pos="0">
                  <a:schemeClr val="accent1"/>
                </a:gs>
                <a:gs pos="100000">
                  <a:schemeClr val="accent1">
                    <a:gamma/>
                    <a:shade val="46275"/>
                    <a:invGamma/>
                  </a:schemeClr>
                </a:gs>
              </a:gsLst>
              <a:lin ang="5400000" scaled="1"/>
            </a:gra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50000"/>
                </a:spcBef>
              </a:pPr>
              <a:endParaRPr kumimoji="1" lang="zh-CN" altLang="en-US" sz="2400" b="0">
                <a:ea typeface="宋体" panose="02010600030101010101" pitchFamily="2" charset="-122"/>
              </a:endParaRPr>
            </a:p>
          </p:txBody>
        </p:sp>
        <p:sp>
          <p:nvSpPr>
            <p:cNvPr id="28" name="Text Box 23"/>
            <p:cNvSpPr txBox="1">
              <a:spLocks noChangeArrowheads="1"/>
            </p:cNvSpPr>
            <p:nvPr/>
          </p:nvSpPr>
          <p:spPr bwMode="auto">
            <a:xfrm>
              <a:off x="1497" y="1261"/>
              <a:ext cx="336"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80000"/>
                </a:lnSpc>
                <a:spcBef>
                  <a:spcPct val="50000"/>
                </a:spcBef>
              </a:pPr>
              <a:r>
                <a:rPr kumimoji="1" lang="en-US" altLang="zh-CN" sz="2400" b="0">
                  <a:ea typeface="宋体" panose="02010600030101010101" pitchFamily="2" charset="-122"/>
                </a:rPr>
                <a:t>0004081216</a:t>
              </a:r>
            </a:p>
          </p:txBody>
        </p:sp>
        <p:sp>
          <p:nvSpPr>
            <p:cNvPr id="29" name="Text Box 24"/>
            <p:cNvSpPr txBox="1">
              <a:spLocks noChangeArrowheads="1"/>
            </p:cNvSpPr>
            <p:nvPr/>
          </p:nvSpPr>
          <p:spPr bwMode="auto">
            <a:xfrm>
              <a:off x="1881" y="981"/>
              <a:ext cx="263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kumimoji="1" lang="en-US" altLang="zh-CN" sz="2000" b="0" dirty="0">
                  <a:ea typeface="宋体" panose="02010600030101010101" pitchFamily="2" charset="-122"/>
                </a:rPr>
                <a:t>0</a:t>
              </a:r>
              <a:r>
                <a:rPr kumimoji="1" lang="zh-CN" altLang="zh-CN" sz="2000" b="0" dirty="0">
                  <a:ea typeface="宋体" panose="02010600030101010101" pitchFamily="2" charset="-122"/>
                </a:rPr>
                <a:t> 字节    1字节     2字节     3字节</a:t>
              </a:r>
              <a:endParaRPr kumimoji="1" lang="zh-CN" altLang="en-US" sz="2400" b="0" dirty="0">
                <a:ea typeface="宋体" panose="02010600030101010101" pitchFamily="2" charset="-122"/>
              </a:endParaRPr>
            </a:p>
          </p:txBody>
        </p:sp>
        <p:sp>
          <p:nvSpPr>
            <p:cNvPr id="30" name="Line 25"/>
            <p:cNvSpPr>
              <a:spLocks noChangeShapeType="1"/>
            </p:cNvSpPr>
            <p:nvPr/>
          </p:nvSpPr>
          <p:spPr bwMode="auto">
            <a:xfrm>
              <a:off x="2457" y="1231"/>
              <a:ext cx="0" cy="768"/>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6"/>
            <p:cNvSpPr>
              <a:spLocks noChangeShapeType="1"/>
            </p:cNvSpPr>
            <p:nvPr/>
          </p:nvSpPr>
          <p:spPr bwMode="auto">
            <a:xfrm>
              <a:off x="3033" y="1231"/>
              <a:ext cx="0" cy="192"/>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27"/>
            <p:cNvSpPr>
              <a:spLocks noChangeShapeType="1"/>
            </p:cNvSpPr>
            <p:nvPr/>
          </p:nvSpPr>
          <p:spPr bwMode="auto">
            <a:xfrm>
              <a:off x="3033" y="1615"/>
              <a:ext cx="0" cy="384"/>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28"/>
            <p:cNvSpPr>
              <a:spLocks noChangeShapeType="1"/>
            </p:cNvSpPr>
            <p:nvPr/>
          </p:nvSpPr>
          <p:spPr bwMode="auto">
            <a:xfrm>
              <a:off x="3657" y="1615"/>
              <a:ext cx="0" cy="384"/>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29"/>
            <p:cNvSpPr>
              <a:spLocks noChangeShapeType="1"/>
            </p:cNvSpPr>
            <p:nvPr/>
          </p:nvSpPr>
          <p:spPr bwMode="auto">
            <a:xfrm>
              <a:off x="3657" y="1231"/>
              <a:ext cx="0" cy="192"/>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30"/>
            <p:cNvSpPr>
              <a:spLocks noChangeShapeType="1"/>
            </p:cNvSpPr>
            <p:nvPr/>
          </p:nvSpPr>
          <p:spPr bwMode="auto">
            <a:xfrm>
              <a:off x="1881" y="1807"/>
              <a:ext cx="24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6" name="Group 31"/>
          <p:cNvGrpSpPr>
            <a:grpSpLocks/>
          </p:cNvGrpSpPr>
          <p:nvPr/>
        </p:nvGrpSpPr>
        <p:grpSpPr bwMode="auto">
          <a:xfrm>
            <a:off x="3517900" y="4509120"/>
            <a:ext cx="4799013" cy="2085975"/>
            <a:chOff x="1488" y="2556"/>
            <a:chExt cx="3023" cy="1314"/>
          </a:xfrm>
        </p:grpSpPr>
        <p:sp>
          <p:nvSpPr>
            <p:cNvPr id="37" name="Text Box 32"/>
            <p:cNvSpPr txBox="1">
              <a:spLocks noChangeArrowheads="1"/>
            </p:cNvSpPr>
            <p:nvPr/>
          </p:nvSpPr>
          <p:spPr bwMode="auto">
            <a:xfrm>
              <a:off x="1488" y="2892"/>
              <a:ext cx="336" cy="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80000"/>
                </a:lnSpc>
                <a:spcBef>
                  <a:spcPct val="50000"/>
                </a:spcBef>
              </a:pPr>
              <a:r>
                <a:rPr kumimoji="1" lang="en-US" altLang="zh-CN" sz="2400" b="0">
                  <a:ea typeface="宋体" panose="02010600030101010101" pitchFamily="2" charset="-122"/>
                </a:rPr>
                <a:t>0004081216</a:t>
              </a:r>
            </a:p>
          </p:txBody>
        </p:sp>
        <p:sp>
          <p:nvSpPr>
            <p:cNvPr id="38" name="Line 33"/>
            <p:cNvSpPr>
              <a:spLocks noChangeShapeType="1"/>
            </p:cNvSpPr>
            <p:nvPr/>
          </p:nvSpPr>
          <p:spPr bwMode="auto">
            <a:xfrm>
              <a:off x="1872" y="3822"/>
              <a:ext cx="2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Text Box 34" descr="新闻纸"/>
            <p:cNvSpPr txBox="1">
              <a:spLocks noChangeArrowheads="1"/>
            </p:cNvSpPr>
            <p:nvPr/>
          </p:nvSpPr>
          <p:spPr bwMode="auto">
            <a:xfrm>
              <a:off x="1872" y="2862"/>
              <a:ext cx="2400" cy="192"/>
            </a:xfrm>
            <a:prstGeom prst="rect">
              <a:avLst/>
            </a:prstGeom>
            <a:blipFill dpi="0" rotWithShape="0">
              <a:blip r:embed="rId2"/>
              <a:srcRect/>
              <a:tile tx="0" ty="0" sx="100000" sy="100000" flip="none" algn="tl"/>
            </a:blip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50000"/>
                </a:spcBef>
              </a:pPr>
              <a:endParaRPr kumimoji="1" lang="zh-CN" altLang="en-US" sz="2400" b="0">
                <a:ea typeface="宋体" panose="02010600030101010101" pitchFamily="2" charset="-122"/>
              </a:endParaRPr>
            </a:p>
          </p:txBody>
        </p:sp>
        <p:sp>
          <p:nvSpPr>
            <p:cNvPr id="40" name="Text Box 35" descr="宽上对角线"/>
            <p:cNvSpPr txBox="1">
              <a:spLocks noChangeArrowheads="1"/>
            </p:cNvSpPr>
            <p:nvPr/>
          </p:nvSpPr>
          <p:spPr bwMode="auto">
            <a:xfrm>
              <a:off x="1872" y="3054"/>
              <a:ext cx="1152" cy="192"/>
            </a:xfrm>
            <a:prstGeom prst="rect">
              <a:avLst/>
            </a:prstGeom>
            <a:pattFill prst="wdUpDiag">
              <a:fgClr>
                <a:schemeClr val="accent1"/>
              </a:fgClr>
              <a:bgClr>
                <a:srgbClr val="FFFFFF"/>
              </a:bgClr>
            </a:patt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50000"/>
                </a:spcBef>
              </a:pPr>
              <a:endParaRPr kumimoji="1" lang="zh-CN" altLang="en-US" sz="2400" b="0">
                <a:ea typeface="宋体" panose="02010600030101010101" pitchFamily="2" charset="-122"/>
              </a:endParaRPr>
            </a:p>
          </p:txBody>
        </p:sp>
        <p:sp>
          <p:nvSpPr>
            <p:cNvPr id="41" name="Text Box 36" descr="信纸"/>
            <p:cNvSpPr txBox="1">
              <a:spLocks noChangeArrowheads="1"/>
            </p:cNvSpPr>
            <p:nvPr/>
          </p:nvSpPr>
          <p:spPr bwMode="auto">
            <a:xfrm>
              <a:off x="1872" y="3246"/>
              <a:ext cx="2400" cy="192"/>
            </a:xfrm>
            <a:prstGeom prst="rect">
              <a:avLst/>
            </a:prstGeom>
            <a:blipFill dpi="0" rotWithShape="0">
              <a:blip r:embed="rId3"/>
              <a:srcRect/>
              <a:tile tx="0" ty="0" sx="100000" sy="100000" flip="none" algn="tl"/>
            </a:blip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50000"/>
                </a:spcBef>
              </a:pPr>
              <a:endParaRPr kumimoji="1" lang="zh-CN" altLang="en-US" sz="2400" b="0">
                <a:ea typeface="宋体" panose="02010600030101010101" pitchFamily="2" charset="-122"/>
              </a:endParaRPr>
            </a:p>
          </p:txBody>
        </p:sp>
        <p:sp>
          <p:nvSpPr>
            <p:cNvPr id="42" name="Text Box 37" descr="宽上对角线"/>
            <p:cNvSpPr txBox="1">
              <a:spLocks noChangeArrowheads="1"/>
            </p:cNvSpPr>
            <p:nvPr/>
          </p:nvSpPr>
          <p:spPr bwMode="auto">
            <a:xfrm>
              <a:off x="3648" y="3438"/>
              <a:ext cx="624" cy="192"/>
            </a:xfrm>
            <a:prstGeom prst="rect">
              <a:avLst/>
            </a:prstGeom>
            <a:pattFill prst="wdUpDiag">
              <a:fgClr>
                <a:schemeClr val="accent1"/>
              </a:fgClr>
              <a:bgClr>
                <a:srgbClr val="FFFFFF"/>
              </a:bgClr>
            </a:patt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50000"/>
                </a:spcBef>
              </a:pPr>
              <a:endParaRPr kumimoji="1" lang="zh-CN" altLang="en-US" sz="2400" b="0">
                <a:ea typeface="宋体" panose="02010600030101010101" pitchFamily="2" charset="-122"/>
              </a:endParaRPr>
            </a:p>
          </p:txBody>
        </p:sp>
        <p:sp>
          <p:nvSpPr>
            <p:cNvPr id="43" name="Text Box 38"/>
            <p:cNvSpPr txBox="1">
              <a:spLocks noChangeArrowheads="1"/>
            </p:cNvSpPr>
            <p:nvPr/>
          </p:nvSpPr>
          <p:spPr bwMode="auto">
            <a:xfrm>
              <a:off x="1872" y="2556"/>
              <a:ext cx="263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pPr>
              <a:r>
                <a:rPr kumimoji="1" lang="en-US" altLang="zh-CN" sz="2000" b="0" dirty="0">
                  <a:ea typeface="宋体" panose="02010600030101010101" pitchFamily="2" charset="-122"/>
                </a:rPr>
                <a:t>0</a:t>
              </a:r>
              <a:r>
                <a:rPr kumimoji="1" lang="zh-CN" altLang="zh-CN" sz="2000" b="0" dirty="0">
                  <a:ea typeface="宋体" panose="02010600030101010101" pitchFamily="2" charset="-122"/>
                </a:rPr>
                <a:t> 字节    1字节     2字节     3字节</a:t>
              </a:r>
              <a:endParaRPr kumimoji="1" lang="zh-CN" altLang="en-US" sz="2400" b="0" dirty="0">
                <a:ea typeface="宋体" panose="02010600030101010101" pitchFamily="2" charset="-122"/>
              </a:endParaRPr>
            </a:p>
          </p:txBody>
        </p:sp>
        <p:sp>
          <p:nvSpPr>
            <p:cNvPr id="44" name="Rectangle 39"/>
            <p:cNvSpPr>
              <a:spLocks noChangeArrowheads="1"/>
            </p:cNvSpPr>
            <p:nvPr/>
          </p:nvSpPr>
          <p:spPr bwMode="auto">
            <a:xfrm>
              <a:off x="1872" y="2862"/>
              <a:ext cx="2400" cy="96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40"/>
            <p:cNvSpPr>
              <a:spLocks noChangeShapeType="1"/>
            </p:cNvSpPr>
            <p:nvPr/>
          </p:nvSpPr>
          <p:spPr bwMode="auto">
            <a:xfrm>
              <a:off x="3024" y="2862"/>
              <a:ext cx="0" cy="192"/>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41"/>
            <p:cNvSpPr>
              <a:spLocks noChangeShapeType="1"/>
            </p:cNvSpPr>
            <p:nvPr/>
          </p:nvSpPr>
          <p:spPr bwMode="auto">
            <a:xfrm>
              <a:off x="3024" y="3246"/>
              <a:ext cx="0" cy="384"/>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42"/>
            <p:cNvSpPr>
              <a:spLocks noChangeShapeType="1"/>
            </p:cNvSpPr>
            <p:nvPr/>
          </p:nvSpPr>
          <p:spPr bwMode="auto">
            <a:xfrm>
              <a:off x="1872" y="3438"/>
              <a:ext cx="24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Text Box 43" descr="信纸"/>
            <p:cNvSpPr txBox="1">
              <a:spLocks noChangeArrowheads="1"/>
            </p:cNvSpPr>
            <p:nvPr/>
          </p:nvSpPr>
          <p:spPr bwMode="auto">
            <a:xfrm>
              <a:off x="3024" y="3054"/>
              <a:ext cx="1248" cy="192"/>
            </a:xfrm>
            <a:prstGeom prst="rect">
              <a:avLst/>
            </a:prstGeom>
            <a:blipFill dpi="0" rotWithShape="0">
              <a:blip r:embed="rId3"/>
              <a:srcRect/>
              <a:tile tx="0" ty="0" sx="100000" sy="100000" flip="none" algn="tl"/>
            </a:blipFill>
            <a:ln w="12700">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50000"/>
                </a:spcBef>
              </a:pPr>
              <a:endParaRPr kumimoji="1" lang="zh-CN" altLang="en-US" sz="2400" b="0">
                <a:ea typeface="宋体" panose="02010600030101010101" pitchFamily="2" charset="-122"/>
              </a:endParaRPr>
            </a:p>
          </p:txBody>
        </p:sp>
        <p:sp>
          <p:nvSpPr>
            <p:cNvPr id="49" name="Text Box 44" descr="信纸"/>
            <p:cNvSpPr txBox="1">
              <a:spLocks noChangeArrowheads="1"/>
            </p:cNvSpPr>
            <p:nvPr/>
          </p:nvSpPr>
          <p:spPr bwMode="auto">
            <a:xfrm>
              <a:off x="1872" y="3438"/>
              <a:ext cx="1152" cy="192"/>
            </a:xfrm>
            <a:prstGeom prst="rect">
              <a:avLst/>
            </a:prstGeom>
            <a:blipFill dpi="0" rotWithShape="0">
              <a:blip r:embed="rId3"/>
              <a:srcRect/>
              <a:tile tx="0" ty="0" sx="100000" sy="100000" flip="none" algn="tl"/>
            </a:blip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50000"/>
                </a:spcBef>
              </a:pPr>
              <a:endParaRPr kumimoji="1" lang="zh-CN" altLang="en-US" sz="2400" b="0">
                <a:ea typeface="宋体" panose="02010600030101010101" pitchFamily="2" charset="-122"/>
              </a:endParaRPr>
            </a:p>
          </p:txBody>
        </p:sp>
        <p:sp>
          <p:nvSpPr>
            <p:cNvPr id="50" name="Line 45"/>
            <p:cNvSpPr>
              <a:spLocks noChangeShapeType="1"/>
            </p:cNvSpPr>
            <p:nvPr/>
          </p:nvSpPr>
          <p:spPr bwMode="auto">
            <a:xfrm>
              <a:off x="3024" y="3054"/>
              <a:ext cx="124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46"/>
            <p:cNvSpPr>
              <a:spLocks noChangeShapeType="1"/>
            </p:cNvSpPr>
            <p:nvPr/>
          </p:nvSpPr>
          <p:spPr bwMode="auto">
            <a:xfrm>
              <a:off x="3024" y="3054"/>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47"/>
            <p:cNvSpPr>
              <a:spLocks noChangeShapeType="1"/>
            </p:cNvSpPr>
            <p:nvPr/>
          </p:nvSpPr>
          <p:spPr bwMode="auto">
            <a:xfrm>
              <a:off x="3024" y="343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48"/>
            <p:cNvSpPr>
              <a:spLocks noChangeShapeType="1"/>
            </p:cNvSpPr>
            <p:nvPr/>
          </p:nvSpPr>
          <p:spPr bwMode="auto">
            <a:xfrm>
              <a:off x="1872" y="343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49"/>
            <p:cNvSpPr>
              <a:spLocks noChangeShapeType="1"/>
            </p:cNvSpPr>
            <p:nvPr/>
          </p:nvSpPr>
          <p:spPr bwMode="auto">
            <a:xfrm>
              <a:off x="3024" y="3438"/>
              <a:ext cx="124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50"/>
            <p:cNvSpPr>
              <a:spLocks noChangeShapeType="1"/>
            </p:cNvSpPr>
            <p:nvPr/>
          </p:nvSpPr>
          <p:spPr bwMode="auto">
            <a:xfrm>
              <a:off x="4272" y="3054"/>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51"/>
            <p:cNvSpPr>
              <a:spLocks noChangeShapeType="1"/>
            </p:cNvSpPr>
            <p:nvPr/>
          </p:nvSpPr>
          <p:spPr bwMode="auto">
            <a:xfrm>
              <a:off x="1872" y="3246"/>
              <a:ext cx="115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52"/>
            <p:cNvSpPr>
              <a:spLocks noChangeShapeType="1"/>
            </p:cNvSpPr>
            <p:nvPr/>
          </p:nvSpPr>
          <p:spPr bwMode="auto">
            <a:xfrm>
              <a:off x="1872" y="3630"/>
              <a:ext cx="115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53"/>
            <p:cNvSpPr>
              <a:spLocks noChangeShapeType="1"/>
            </p:cNvSpPr>
            <p:nvPr/>
          </p:nvSpPr>
          <p:spPr bwMode="auto">
            <a:xfrm>
              <a:off x="2448" y="2862"/>
              <a:ext cx="0" cy="768"/>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54"/>
            <p:cNvSpPr>
              <a:spLocks noChangeShapeType="1"/>
            </p:cNvSpPr>
            <p:nvPr/>
          </p:nvSpPr>
          <p:spPr bwMode="auto">
            <a:xfrm>
              <a:off x="3648" y="2862"/>
              <a:ext cx="0" cy="768"/>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55"/>
            <p:cNvSpPr>
              <a:spLocks noChangeShapeType="1"/>
            </p:cNvSpPr>
            <p:nvPr/>
          </p:nvSpPr>
          <p:spPr bwMode="auto">
            <a:xfrm>
              <a:off x="1872" y="3438"/>
              <a:ext cx="115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Text Box 56"/>
            <p:cNvSpPr txBox="1">
              <a:spLocks noChangeArrowheads="1"/>
            </p:cNvSpPr>
            <p:nvPr/>
          </p:nvSpPr>
          <p:spPr bwMode="auto">
            <a:xfrm>
              <a:off x="3024" y="3438"/>
              <a:ext cx="624" cy="192"/>
            </a:xfrm>
            <a:prstGeom prst="rect">
              <a:avLst/>
            </a:prstGeom>
            <a:gradFill rotWithShape="0">
              <a:gsLst>
                <a:gs pos="0">
                  <a:schemeClr val="accent1"/>
                </a:gs>
                <a:gs pos="100000">
                  <a:schemeClr val="accent1">
                    <a:gamma/>
                    <a:shade val="46275"/>
                    <a:invGamma/>
                  </a:schemeClr>
                </a:gs>
              </a:gsLst>
              <a:lin ang="5400000" scaled="1"/>
            </a:gra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50000"/>
                </a:spcBef>
              </a:pPr>
              <a:endParaRPr kumimoji="1" lang="zh-CN" altLang="en-US" sz="2400" b="0">
                <a:ea typeface="宋体" panose="02010600030101010101" pitchFamily="2" charset="-122"/>
              </a:endParaRPr>
            </a:p>
          </p:txBody>
        </p:sp>
        <p:sp>
          <p:nvSpPr>
            <p:cNvPr id="62" name="Text Box 57" descr="宽上对角线"/>
            <p:cNvSpPr txBox="1">
              <a:spLocks noChangeArrowheads="1"/>
            </p:cNvSpPr>
            <p:nvPr/>
          </p:nvSpPr>
          <p:spPr bwMode="auto">
            <a:xfrm>
              <a:off x="1872" y="3630"/>
              <a:ext cx="576" cy="192"/>
            </a:xfrm>
            <a:prstGeom prst="rect">
              <a:avLst/>
            </a:prstGeom>
            <a:pattFill prst="wdUpDiag">
              <a:fgClr>
                <a:schemeClr val="accent1"/>
              </a:fgClr>
              <a:bgClr>
                <a:srgbClr val="FFFFFF"/>
              </a:bgClr>
            </a:patt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50000"/>
                </a:spcBef>
              </a:pPr>
              <a:endParaRPr kumimoji="1" lang="zh-CN" altLang="en-US" sz="2400" b="0">
                <a:ea typeface="宋体" panose="02010600030101010101" pitchFamily="2" charset="-122"/>
              </a:endParaRPr>
            </a:p>
          </p:txBody>
        </p:sp>
        <p:sp>
          <p:nvSpPr>
            <p:cNvPr id="63" name="Line 58"/>
            <p:cNvSpPr>
              <a:spLocks noChangeShapeType="1"/>
            </p:cNvSpPr>
            <p:nvPr/>
          </p:nvSpPr>
          <p:spPr bwMode="auto">
            <a:xfrm>
              <a:off x="3024" y="3246"/>
              <a:ext cx="1248"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4" name="Text Box 60"/>
          <p:cNvSpPr txBox="1">
            <a:spLocks noChangeArrowheads="1"/>
          </p:cNvSpPr>
          <p:nvPr/>
        </p:nvSpPr>
        <p:spPr bwMode="auto">
          <a:xfrm>
            <a:off x="1016000" y="2204864"/>
            <a:ext cx="6359525"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en-US" altLang="zh-CN" dirty="0">
                <a:solidFill>
                  <a:schemeClr val="accent2"/>
                </a:solidFill>
                <a:latin typeface="Arial" panose="020B0604020202020204" pitchFamily="34" charset="0"/>
                <a:ea typeface="宋体" panose="02010600030101010101" pitchFamily="2" charset="-122"/>
              </a:rPr>
              <a:t> </a:t>
            </a:r>
            <a:r>
              <a:rPr lang="zh-CN" altLang="en-US" sz="1800" dirty="0">
                <a:solidFill>
                  <a:srgbClr val="FF0000"/>
                </a:solidFill>
                <a:latin typeface="Arial" panose="020B0604020202020204" pitchFamily="34" charset="0"/>
                <a:ea typeface="宋体" panose="02010600030101010101" pitchFamily="2" charset="-122"/>
              </a:rPr>
              <a:t>如：</a:t>
            </a:r>
            <a:r>
              <a:rPr lang="en-US" altLang="zh-CN" sz="1800" dirty="0" err="1">
                <a:solidFill>
                  <a:srgbClr val="FF0000"/>
                </a:solidFill>
                <a:latin typeface="Arial" panose="020B0604020202020204" pitchFamily="34" charset="0"/>
                <a:ea typeface="宋体" panose="02010600030101010101" pitchFamily="2" charset="-122"/>
              </a:rPr>
              <a:t>int</a:t>
            </a:r>
            <a:r>
              <a:rPr lang="en-US" altLang="zh-CN" sz="1800" dirty="0">
                <a:solidFill>
                  <a:srgbClr val="FF0000"/>
                </a:solidFill>
                <a:latin typeface="Arial" panose="020B0604020202020204" pitchFamily="34" charset="0"/>
                <a:ea typeface="宋体" panose="02010600030101010101" pitchFamily="2" charset="-122"/>
              </a:rPr>
              <a:t> </a:t>
            </a:r>
            <a:r>
              <a:rPr lang="en-US" altLang="zh-CN" sz="1800" dirty="0" err="1">
                <a:solidFill>
                  <a:srgbClr val="FF0000"/>
                </a:solidFill>
                <a:latin typeface="Arial" panose="020B0604020202020204" pitchFamily="34" charset="0"/>
                <a:ea typeface="宋体" panose="02010600030101010101" pitchFamily="2" charset="-122"/>
              </a:rPr>
              <a:t>i</a:t>
            </a:r>
            <a:r>
              <a:rPr lang="en-US" altLang="zh-CN" sz="1800" dirty="0">
                <a:solidFill>
                  <a:srgbClr val="FF0000"/>
                </a:solidFill>
                <a:latin typeface="Arial" panose="020B0604020202020204" pitchFamily="34" charset="0"/>
                <a:ea typeface="宋体" panose="02010600030101010101" pitchFamily="2" charset="-122"/>
              </a:rPr>
              <a:t>, short k, double x, char c, short j,……  </a:t>
            </a:r>
            <a:endParaRPr lang="zh-CN" altLang="en-US" sz="1800" dirty="0">
              <a:solidFill>
                <a:srgbClr val="FF0000"/>
              </a:solidFill>
              <a:latin typeface="Arial" panose="020B0604020202020204" pitchFamily="34" charset="0"/>
              <a:ea typeface="宋体" panose="02010600030101010101" pitchFamily="2" charset="-122"/>
            </a:endParaRPr>
          </a:p>
        </p:txBody>
      </p:sp>
      <p:sp>
        <p:nvSpPr>
          <p:cNvPr id="65" name="Text Box 63"/>
          <p:cNvSpPr txBox="1">
            <a:spLocks noChangeArrowheads="1"/>
          </p:cNvSpPr>
          <p:nvPr/>
        </p:nvSpPr>
        <p:spPr bwMode="auto">
          <a:xfrm>
            <a:off x="1263650" y="4994844"/>
            <a:ext cx="1698625"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20000"/>
              </a:spcBef>
            </a:pPr>
            <a:r>
              <a:rPr lang="en-US" altLang="zh-CN" sz="1800" dirty="0">
                <a:solidFill>
                  <a:srgbClr val="3333FF"/>
                </a:solidFill>
                <a:latin typeface="Arial" panose="020B0604020202020204" pitchFamily="34" charset="0"/>
                <a:ea typeface="宋体" panose="02010600030101010101" pitchFamily="2" charset="-122"/>
              </a:rPr>
              <a:t>x</a:t>
            </a:r>
            <a:r>
              <a:rPr lang="zh-CN" altLang="en-US" sz="1800" dirty="0">
                <a:solidFill>
                  <a:srgbClr val="3333FF"/>
                </a:solidFill>
                <a:latin typeface="Arial" panose="020B0604020202020204" pitchFamily="34" charset="0"/>
                <a:ea typeface="宋体" panose="02010600030101010101" pitchFamily="2" charset="-122"/>
              </a:rPr>
              <a:t>：</a:t>
            </a:r>
            <a:r>
              <a:rPr lang="en-US" altLang="zh-CN" sz="1800" dirty="0">
                <a:solidFill>
                  <a:srgbClr val="3333FF"/>
                </a:solidFill>
                <a:latin typeface="Arial" panose="020B0604020202020204" pitchFamily="34" charset="0"/>
                <a:ea typeface="宋体" panose="02010600030101010101" pitchFamily="2" charset="-122"/>
              </a:rPr>
              <a:t>3</a:t>
            </a:r>
            <a:r>
              <a:rPr lang="zh-CN" altLang="en-US" sz="1800" dirty="0">
                <a:solidFill>
                  <a:srgbClr val="3333FF"/>
                </a:solidFill>
                <a:latin typeface="Arial" panose="020B0604020202020204" pitchFamily="34" charset="0"/>
                <a:ea typeface="宋体" panose="02010600030101010101" pitchFamily="2" charset="-122"/>
              </a:rPr>
              <a:t>个周期</a:t>
            </a:r>
          </a:p>
          <a:p>
            <a:pPr>
              <a:spcBef>
                <a:spcPct val="20000"/>
              </a:spcBef>
            </a:pPr>
            <a:r>
              <a:rPr lang="en-US" altLang="zh-CN" sz="1800" dirty="0">
                <a:solidFill>
                  <a:srgbClr val="3333FF"/>
                </a:solidFill>
                <a:latin typeface="Arial" panose="020B0604020202020204" pitchFamily="34" charset="0"/>
                <a:ea typeface="宋体" panose="02010600030101010101" pitchFamily="2" charset="-122"/>
              </a:rPr>
              <a:t>j</a:t>
            </a:r>
            <a:r>
              <a:rPr lang="zh-CN" altLang="en-US" sz="1800" dirty="0">
                <a:solidFill>
                  <a:srgbClr val="3333FF"/>
                </a:solidFill>
                <a:latin typeface="Arial" panose="020B0604020202020204" pitchFamily="34" charset="0"/>
                <a:ea typeface="宋体" panose="02010600030101010101" pitchFamily="2" charset="-122"/>
              </a:rPr>
              <a:t>：</a:t>
            </a:r>
            <a:r>
              <a:rPr lang="en-US" altLang="zh-CN" sz="1800" dirty="0">
                <a:solidFill>
                  <a:srgbClr val="3333FF"/>
                </a:solidFill>
                <a:latin typeface="Arial" panose="020B0604020202020204" pitchFamily="34" charset="0"/>
                <a:ea typeface="宋体" panose="02010600030101010101" pitchFamily="2" charset="-122"/>
              </a:rPr>
              <a:t>2</a:t>
            </a:r>
            <a:r>
              <a:rPr lang="zh-CN" altLang="en-US" sz="1800" dirty="0">
                <a:solidFill>
                  <a:srgbClr val="3333FF"/>
                </a:solidFill>
                <a:latin typeface="Arial" panose="020B0604020202020204" pitchFamily="34" charset="0"/>
                <a:ea typeface="宋体" panose="02010600030101010101" pitchFamily="2" charset="-122"/>
              </a:rPr>
              <a:t>个周期</a:t>
            </a:r>
          </a:p>
        </p:txBody>
      </p:sp>
      <p:sp>
        <p:nvSpPr>
          <p:cNvPr id="66" name="Text Box 64"/>
          <p:cNvSpPr txBox="1">
            <a:spLocks noChangeArrowheads="1"/>
          </p:cNvSpPr>
          <p:nvPr/>
        </p:nvSpPr>
        <p:spPr bwMode="auto">
          <a:xfrm>
            <a:off x="1263651" y="3348776"/>
            <a:ext cx="1698625"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20000"/>
              </a:spcBef>
            </a:pPr>
            <a:r>
              <a:rPr lang="en-US" altLang="zh-CN" sz="1800" dirty="0">
                <a:solidFill>
                  <a:srgbClr val="3333FF"/>
                </a:solidFill>
                <a:latin typeface="Arial" panose="020B0604020202020204" pitchFamily="34" charset="0"/>
                <a:ea typeface="宋体" panose="02010600030101010101" pitchFamily="2" charset="-122"/>
              </a:rPr>
              <a:t>x</a:t>
            </a:r>
            <a:r>
              <a:rPr lang="zh-CN" altLang="en-US" sz="1800" dirty="0">
                <a:solidFill>
                  <a:srgbClr val="3333FF"/>
                </a:solidFill>
                <a:latin typeface="Arial" panose="020B0604020202020204" pitchFamily="34" charset="0"/>
                <a:ea typeface="宋体" panose="02010600030101010101" pitchFamily="2" charset="-122"/>
              </a:rPr>
              <a:t>：</a:t>
            </a:r>
            <a:r>
              <a:rPr lang="en-US" altLang="zh-CN" sz="1800" dirty="0">
                <a:solidFill>
                  <a:srgbClr val="3333FF"/>
                </a:solidFill>
                <a:latin typeface="Arial" panose="020B0604020202020204" pitchFamily="34" charset="0"/>
                <a:ea typeface="宋体" panose="02010600030101010101" pitchFamily="2" charset="-122"/>
              </a:rPr>
              <a:t>2</a:t>
            </a:r>
            <a:r>
              <a:rPr lang="zh-CN" altLang="en-US" sz="1800" dirty="0">
                <a:solidFill>
                  <a:srgbClr val="3333FF"/>
                </a:solidFill>
                <a:latin typeface="Arial" panose="020B0604020202020204" pitchFamily="34" charset="0"/>
                <a:ea typeface="宋体" panose="02010600030101010101" pitchFamily="2" charset="-122"/>
              </a:rPr>
              <a:t>个周期</a:t>
            </a:r>
          </a:p>
          <a:p>
            <a:pPr>
              <a:spcBef>
                <a:spcPct val="20000"/>
              </a:spcBef>
            </a:pPr>
            <a:r>
              <a:rPr lang="en-US" altLang="zh-CN" sz="1800" dirty="0">
                <a:solidFill>
                  <a:srgbClr val="3333FF"/>
                </a:solidFill>
                <a:latin typeface="Arial" panose="020B0604020202020204" pitchFamily="34" charset="0"/>
                <a:ea typeface="宋体" panose="02010600030101010101" pitchFamily="2" charset="-122"/>
              </a:rPr>
              <a:t>j</a:t>
            </a:r>
            <a:r>
              <a:rPr lang="zh-CN" altLang="en-US" sz="1800" dirty="0">
                <a:solidFill>
                  <a:srgbClr val="3333FF"/>
                </a:solidFill>
                <a:latin typeface="Arial" panose="020B0604020202020204" pitchFamily="34" charset="0"/>
                <a:ea typeface="宋体" panose="02010600030101010101" pitchFamily="2" charset="-122"/>
              </a:rPr>
              <a:t>：</a:t>
            </a:r>
            <a:r>
              <a:rPr lang="en-US" altLang="zh-CN" sz="1800" dirty="0">
                <a:solidFill>
                  <a:srgbClr val="3333FF"/>
                </a:solidFill>
                <a:latin typeface="Arial" panose="020B0604020202020204" pitchFamily="34" charset="0"/>
                <a:ea typeface="宋体" panose="02010600030101010101" pitchFamily="2" charset="-122"/>
              </a:rPr>
              <a:t>1</a:t>
            </a:r>
            <a:r>
              <a:rPr lang="zh-CN" altLang="en-US" sz="1800" dirty="0">
                <a:solidFill>
                  <a:srgbClr val="3333FF"/>
                </a:solidFill>
                <a:latin typeface="Arial" panose="020B0604020202020204" pitchFamily="34" charset="0"/>
                <a:ea typeface="宋体" panose="02010600030101010101" pitchFamily="2" charset="-122"/>
              </a:rPr>
              <a:t>个周期</a:t>
            </a:r>
          </a:p>
        </p:txBody>
      </p:sp>
      <p:sp>
        <p:nvSpPr>
          <p:cNvPr id="67" name="Text Box 65"/>
          <p:cNvSpPr txBox="1">
            <a:spLocks noChangeArrowheads="1"/>
          </p:cNvSpPr>
          <p:nvPr/>
        </p:nvSpPr>
        <p:spPr bwMode="auto">
          <a:xfrm>
            <a:off x="840629" y="5756895"/>
            <a:ext cx="2005012"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a:spcBef>
                <a:spcPct val="50000"/>
              </a:spcBef>
            </a:pPr>
            <a:r>
              <a:rPr lang="zh-CN" altLang="en-US" sz="1800">
                <a:solidFill>
                  <a:srgbClr val="CC0000"/>
                </a:solidFill>
                <a:latin typeface="Arial" panose="020B0604020202020204" pitchFamily="34" charset="0"/>
                <a:ea typeface="宋体" panose="02010600030101010101" pitchFamily="2" charset="-122"/>
              </a:rPr>
              <a:t>增加了访存次数！</a:t>
            </a:r>
          </a:p>
        </p:txBody>
      </p:sp>
    </p:spTree>
    <p:extLst>
      <p:ext uri="{BB962C8B-B14F-4D97-AF65-F5344CB8AC3E}">
        <p14:creationId xmlns:p14="http://schemas.microsoft.com/office/powerpoint/2010/main" val="1480026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linds(horizontal)">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6">
                                            <p:txEl>
                                              <p:pRg st="0" end="0"/>
                                            </p:txEl>
                                          </p:spTgt>
                                        </p:tgtEl>
                                        <p:attrNameLst>
                                          <p:attrName>style.visibility</p:attrName>
                                        </p:attrNameLst>
                                      </p:cBhvr>
                                      <p:to>
                                        <p:strVal val="visible"/>
                                      </p:to>
                                    </p:set>
                                    <p:animEffect transition="in" filter="blinds(horizontal)">
                                      <p:cBhvr>
                                        <p:cTn id="17" dur="500"/>
                                        <p:tgtEl>
                                          <p:spTgt spid="66">
                                            <p:txEl>
                                              <p:pRg st="0" end="0"/>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66">
                                            <p:txEl>
                                              <p:pRg st="1" end="1"/>
                                            </p:txEl>
                                          </p:spTgt>
                                        </p:tgtEl>
                                        <p:attrNameLst>
                                          <p:attrName>style.visibility</p:attrName>
                                        </p:attrNameLst>
                                      </p:cBhvr>
                                      <p:to>
                                        <p:strVal val="visible"/>
                                      </p:to>
                                    </p:set>
                                    <p:animEffect transition="in" filter="blinds(horizontal)">
                                      <p:cBhvr>
                                        <p:cTn id="20" dur="500"/>
                                        <p:tgtEl>
                                          <p:spTgt spid="6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5">
                                            <p:txEl>
                                              <p:pRg st="0" end="0"/>
                                            </p:txEl>
                                          </p:spTgt>
                                        </p:tgtEl>
                                        <p:attrNameLst>
                                          <p:attrName>style.visibility</p:attrName>
                                        </p:attrNameLst>
                                      </p:cBhvr>
                                      <p:to>
                                        <p:strVal val="visible"/>
                                      </p:to>
                                    </p:set>
                                    <p:animEffect transition="in" filter="blinds(horizontal)">
                                      <p:cBhvr>
                                        <p:cTn id="25" dur="500"/>
                                        <p:tgtEl>
                                          <p:spTgt spid="65">
                                            <p:txEl>
                                              <p:pRg st="0" end="0"/>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65">
                                            <p:txEl>
                                              <p:pRg st="1" end="1"/>
                                            </p:txEl>
                                          </p:spTgt>
                                        </p:tgtEl>
                                        <p:attrNameLst>
                                          <p:attrName>style.visibility</p:attrName>
                                        </p:attrNameLst>
                                      </p:cBhvr>
                                      <p:to>
                                        <p:strVal val="visible"/>
                                      </p:to>
                                    </p:set>
                                    <p:animEffect transition="in" filter="blinds(horizontal)">
                                      <p:cBhvr>
                                        <p:cTn id="28" dur="500"/>
                                        <p:tgtEl>
                                          <p:spTgt spid="65">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7"/>
                                        </p:tgtEl>
                                        <p:attrNameLst>
                                          <p:attrName>style.visibility</p:attrName>
                                        </p:attrNameLst>
                                      </p:cBhvr>
                                      <p:to>
                                        <p:strVal val="visible"/>
                                      </p:to>
                                    </p:set>
                                    <p:animEffect transition="in" filter="blinds(horizontal)">
                                      <p:cBhvr>
                                        <p:cTn id="33"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build="allAtOnce"/>
      <p:bldP spid="6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lstStyle/>
          <a:p>
            <a:pPr marL="0" indent="0">
              <a:buNone/>
            </a:pPr>
            <a:r>
              <a:rPr lang="en-US" altLang="zh-CN" sz="2000" b="0" dirty="0" smtClean="0"/>
              <a:t>1</a:t>
            </a:r>
            <a:r>
              <a:rPr lang="zh-CN" altLang="zh-CN" sz="2000" b="0" dirty="0" smtClean="0"/>
              <a:t>．</a:t>
            </a:r>
            <a:r>
              <a:rPr lang="zh-CN" altLang="zh-CN" sz="2000" b="0" dirty="0"/>
              <a:t>假定在一个程序中定义了变量</a:t>
            </a:r>
            <a:r>
              <a:rPr lang="en-US" altLang="zh-CN" sz="2000" b="0" dirty="0"/>
              <a:t>x</a:t>
            </a:r>
            <a:r>
              <a:rPr lang="zh-CN" altLang="zh-CN" sz="2000" b="0" dirty="0"/>
              <a:t>、</a:t>
            </a:r>
            <a:r>
              <a:rPr lang="en-US" altLang="zh-CN" sz="2000" b="0" dirty="0"/>
              <a:t>y</a:t>
            </a:r>
            <a:r>
              <a:rPr lang="zh-CN" altLang="zh-CN" sz="2000" b="0" dirty="0"/>
              <a:t>和</a:t>
            </a:r>
            <a:r>
              <a:rPr lang="en-US" altLang="zh-CN" sz="2000" b="0" dirty="0" err="1"/>
              <a:t>i</a:t>
            </a:r>
            <a:r>
              <a:rPr lang="zh-CN" altLang="zh-CN" sz="2000" b="0" dirty="0"/>
              <a:t>，其中，</a:t>
            </a:r>
            <a:r>
              <a:rPr lang="en-US" altLang="zh-CN" sz="2000" b="0" dirty="0"/>
              <a:t>x</a:t>
            </a:r>
            <a:r>
              <a:rPr lang="zh-CN" altLang="zh-CN" sz="2000" b="0" dirty="0"/>
              <a:t>和</a:t>
            </a:r>
            <a:r>
              <a:rPr lang="en-US" altLang="zh-CN" sz="2000" b="0" dirty="0"/>
              <a:t>y</a:t>
            </a:r>
            <a:r>
              <a:rPr lang="zh-CN" altLang="zh-CN" sz="2000" b="0" dirty="0"/>
              <a:t>是</a:t>
            </a:r>
            <a:r>
              <a:rPr lang="en-US" altLang="zh-CN" sz="2000" b="0" dirty="0"/>
              <a:t>float</a:t>
            </a:r>
            <a:r>
              <a:rPr lang="zh-CN" altLang="zh-CN" sz="2000" b="0" dirty="0"/>
              <a:t>型变量（用</a:t>
            </a:r>
            <a:r>
              <a:rPr lang="en-US" altLang="zh-CN" sz="2000" b="0" dirty="0"/>
              <a:t>IEEE754</a:t>
            </a:r>
            <a:r>
              <a:rPr lang="zh-CN" altLang="zh-CN" sz="2000" b="0" dirty="0"/>
              <a:t>单精度浮点数表示），</a:t>
            </a:r>
            <a:r>
              <a:rPr lang="en-US" altLang="zh-CN" sz="2000" b="0" dirty="0" err="1"/>
              <a:t>i</a:t>
            </a:r>
            <a:r>
              <a:rPr lang="zh-CN" altLang="zh-CN" sz="2000" b="0" dirty="0"/>
              <a:t>是</a:t>
            </a:r>
            <a:r>
              <a:rPr lang="en-US" altLang="zh-CN" sz="2000" b="0" dirty="0"/>
              <a:t>16</a:t>
            </a:r>
            <a:r>
              <a:rPr lang="zh-CN" altLang="zh-CN" sz="2000" b="0" dirty="0"/>
              <a:t>位</a:t>
            </a:r>
            <a:r>
              <a:rPr lang="en-US" altLang="zh-CN" sz="2000" b="0" dirty="0"/>
              <a:t>short</a:t>
            </a:r>
            <a:r>
              <a:rPr lang="zh-CN" altLang="zh-CN" sz="2000" b="0" dirty="0"/>
              <a:t>型变量（用补码表示）。程序执行到某一时刻，</a:t>
            </a:r>
            <a:r>
              <a:rPr lang="en-US" altLang="zh-CN" sz="2000" b="0" dirty="0"/>
              <a:t>x = –</a:t>
            </a:r>
            <a:r>
              <a:rPr lang="en-US" altLang="zh-CN" sz="2000" b="0" dirty="0" smtClean="0"/>
              <a:t>0.825</a:t>
            </a:r>
            <a:r>
              <a:rPr lang="zh-CN" altLang="zh-CN" sz="2000" b="0" dirty="0"/>
              <a:t>、</a:t>
            </a:r>
            <a:r>
              <a:rPr lang="en-US" altLang="zh-CN" sz="2000" b="0" dirty="0" smtClean="0"/>
              <a:t>y=7.25</a:t>
            </a:r>
            <a:r>
              <a:rPr lang="zh-CN" altLang="zh-CN" sz="2000" b="0" dirty="0"/>
              <a:t>、</a:t>
            </a:r>
            <a:r>
              <a:rPr lang="en-US" altLang="zh-CN" sz="2000" b="0" dirty="0" err="1"/>
              <a:t>i</a:t>
            </a:r>
            <a:r>
              <a:rPr lang="en-US" altLang="zh-CN" sz="2000" b="0" dirty="0"/>
              <a:t>=100</a:t>
            </a:r>
            <a:r>
              <a:rPr lang="zh-CN" altLang="zh-CN" sz="2000" b="0" dirty="0"/>
              <a:t>，它们都被写到了主存（按字节编址），其地址分别是</a:t>
            </a:r>
            <a:r>
              <a:rPr lang="en-US" altLang="zh-CN" sz="2000" b="0" dirty="0"/>
              <a:t>100</a:t>
            </a:r>
            <a:r>
              <a:rPr lang="zh-CN" altLang="zh-CN" sz="2000" b="0" dirty="0"/>
              <a:t>，</a:t>
            </a:r>
            <a:r>
              <a:rPr lang="en-US" altLang="zh-CN" sz="2000" b="0" dirty="0"/>
              <a:t>108</a:t>
            </a:r>
            <a:r>
              <a:rPr lang="zh-CN" altLang="zh-CN" sz="2000" b="0" dirty="0"/>
              <a:t>和</a:t>
            </a:r>
            <a:r>
              <a:rPr lang="en-US" altLang="zh-CN" sz="2000" b="0" dirty="0"/>
              <a:t>112</a:t>
            </a:r>
            <a:r>
              <a:rPr lang="zh-CN" altLang="zh-CN" sz="2000" b="0" dirty="0"/>
              <a:t>。请分别画出在大端机器和小端机器上变量</a:t>
            </a:r>
            <a:r>
              <a:rPr lang="en-US" altLang="zh-CN" sz="2000" b="0" dirty="0"/>
              <a:t>x</a:t>
            </a:r>
            <a:r>
              <a:rPr lang="zh-CN" altLang="zh-CN" sz="2000" b="0" dirty="0"/>
              <a:t>、</a:t>
            </a:r>
            <a:r>
              <a:rPr lang="en-US" altLang="zh-CN" sz="2000" b="0" dirty="0"/>
              <a:t>y</a:t>
            </a:r>
            <a:r>
              <a:rPr lang="zh-CN" altLang="zh-CN" sz="2000" b="0" dirty="0"/>
              <a:t>和</a:t>
            </a:r>
            <a:r>
              <a:rPr lang="en-US" altLang="zh-CN" sz="2000" b="0" dirty="0" err="1"/>
              <a:t>i</a:t>
            </a:r>
            <a:r>
              <a:rPr lang="zh-CN" altLang="zh-CN" sz="2000" b="0" dirty="0"/>
              <a:t>在内存的存放位置</a:t>
            </a:r>
            <a:r>
              <a:rPr lang="zh-CN" altLang="zh-CN" sz="2000" b="0" dirty="0" smtClean="0"/>
              <a:t>。</a:t>
            </a:r>
            <a:endParaRPr lang="en-US" altLang="zh-CN" sz="2000" b="0" dirty="0" smtClean="0"/>
          </a:p>
          <a:p>
            <a:pPr marL="0" indent="0">
              <a:buNone/>
            </a:pPr>
            <a:r>
              <a:rPr lang="en-US" altLang="zh-CN" sz="2000" b="0" dirty="0" smtClean="0"/>
              <a:t>2. </a:t>
            </a:r>
            <a:r>
              <a:rPr lang="zh-CN" altLang="zh-CN" sz="2000" b="0" dirty="0"/>
              <a:t>下列几种情况所能表示的数的范围是什么？</a:t>
            </a:r>
          </a:p>
          <a:p>
            <a:pPr marL="0" lvl="0" indent="0">
              <a:buNone/>
            </a:pPr>
            <a:r>
              <a:rPr lang="en-US" altLang="zh-CN" sz="2000" b="0" dirty="0"/>
              <a:t> </a:t>
            </a:r>
            <a:r>
              <a:rPr lang="en-US" altLang="zh-CN" sz="2000" b="0" dirty="0" smtClean="0"/>
              <a:t> 32</a:t>
            </a:r>
            <a:r>
              <a:rPr lang="zh-CN" altLang="zh-CN" sz="2000" b="0" dirty="0" smtClean="0"/>
              <a:t>位</a:t>
            </a:r>
            <a:r>
              <a:rPr lang="zh-CN" altLang="zh-CN" sz="2000" b="0" dirty="0"/>
              <a:t>无符号整数</a:t>
            </a:r>
          </a:p>
          <a:p>
            <a:pPr marL="0" lvl="0" indent="0">
              <a:buNone/>
            </a:pPr>
            <a:r>
              <a:rPr lang="en-US" altLang="zh-CN" sz="2000" b="0" dirty="0" smtClean="0"/>
              <a:t>  32</a:t>
            </a:r>
            <a:r>
              <a:rPr lang="zh-CN" altLang="zh-CN" sz="2000" b="0" dirty="0" smtClean="0"/>
              <a:t>位</a:t>
            </a:r>
            <a:r>
              <a:rPr lang="zh-CN" altLang="zh-CN" sz="2000" b="0" dirty="0"/>
              <a:t>原码定点小数</a:t>
            </a:r>
          </a:p>
          <a:p>
            <a:pPr marL="0" lvl="0" indent="0">
              <a:buNone/>
            </a:pPr>
            <a:r>
              <a:rPr lang="en-US" altLang="zh-CN" sz="2000" b="0" dirty="0" smtClean="0"/>
              <a:t>  32</a:t>
            </a:r>
            <a:r>
              <a:rPr lang="zh-CN" altLang="zh-CN" sz="2000" b="0" dirty="0" smtClean="0"/>
              <a:t>位</a:t>
            </a:r>
            <a:r>
              <a:rPr lang="zh-CN" altLang="zh-CN" sz="2000" b="0" dirty="0"/>
              <a:t>补码定点小数</a:t>
            </a:r>
          </a:p>
          <a:p>
            <a:pPr marL="0" lvl="0" indent="0">
              <a:buNone/>
            </a:pPr>
            <a:r>
              <a:rPr lang="en-US" altLang="zh-CN" sz="2000" b="0" dirty="0" smtClean="0"/>
              <a:t>  32</a:t>
            </a:r>
            <a:r>
              <a:rPr lang="zh-CN" altLang="zh-CN" sz="2000" b="0" dirty="0" smtClean="0"/>
              <a:t>位</a:t>
            </a:r>
            <a:r>
              <a:rPr lang="zh-CN" altLang="zh-CN" sz="2000" b="0" dirty="0"/>
              <a:t>补码定点</a:t>
            </a:r>
            <a:r>
              <a:rPr lang="zh-CN" altLang="zh-CN" sz="2000" b="0" dirty="0" smtClean="0"/>
              <a:t>整数</a:t>
            </a:r>
            <a:endParaRPr lang="en-US" altLang="zh-CN" sz="2000" b="0" dirty="0" smtClean="0"/>
          </a:p>
          <a:p>
            <a:pPr marL="0" lvl="0" indent="0">
              <a:buNone/>
            </a:pPr>
            <a:r>
              <a:rPr lang="en-US" altLang="zh-CN" sz="2000" b="0" dirty="0"/>
              <a:t> </a:t>
            </a:r>
            <a:r>
              <a:rPr lang="en-US" altLang="zh-CN" sz="2000" b="0" dirty="0" smtClean="0"/>
              <a:t> 64</a:t>
            </a:r>
            <a:r>
              <a:rPr lang="zh-CN" altLang="en-US" sz="2000" b="0" dirty="0" smtClean="0"/>
              <a:t>位</a:t>
            </a:r>
            <a:r>
              <a:rPr lang="en-US" altLang="zh-CN" sz="2000" b="0" dirty="0" smtClean="0"/>
              <a:t>IEEE 754</a:t>
            </a:r>
            <a:r>
              <a:rPr lang="zh-CN" altLang="en-US" sz="2000" b="0" dirty="0" smtClean="0"/>
              <a:t>标准的规格化数</a:t>
            </a:r>
            <a:endParaRPr lang="zh-CN" altLang="zh-CN" sz="2000" b="0" dirty="0" smtClean="0"/>
          </a:p>
          <a:p>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69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Tree>
    <p:extLst>
      <p:ext uri="{BB962C8B-B14F-4D97-AF65-F5344CB8AC3E}">
        <p14:creationId xmlns:p14="http://schemas.microsoft.com/office/powerpoint/2010/main" val="7673752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 y="325438"/>
            <a:ext cx="8893175" cy="638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3"/>
          <p:cNvSpPr txBox="1">
            <a:spLocks noChangeArrowheads="1"/>
          </p:cNvSpPr>
          <p:nvPr/>
        </p:nvSpPr>
        <p:spPr bwMode="auto">
          <a:xfrm>
            <a:off x="6462713" y="1179513"/>
            <a:ext cx="17541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2000" smtClean="0">
                <a:solidFill>
                  <a:srgbClr val="008000"/>
                </a:solidFill>
                <a:ea typeface="微软雅黑" panose="020B0503020204020204" pitchFamily="34" charset="-122"/>
              </a:rPr>
              <a:t>各类数据之间的转换关系</a:t>
            </a:r>
          </a:p>
        </p:txBody>
      </p:sp>
      <p:sp>
        <p:nvSpPr>
          <p:cNvPr id="20" name="Rectangle 4"/>
          <p:cNvSpPr>
            <a:spLocks noChangeArrowheads="1"/>
          </p:cNvSpPr>
          <p:nvPr/>
        </p:nvSpPr>
        <p:spPr bwMode="auto">
          <a:xfrm>
            <a:off x="250825" y="2708275"/>
            <a:ext cx="8893175" cy="3960813"/>
          </a:xfrm>
          <a:prstGeom prst="rect">
            <a:avLst/>
          </a:prstGeom>
          <a:solidFill>
            <a:srgbClr val="BBE0E3">
              <a:alpha val="12157"/>
            </a:srgbClr>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nvGrpSpPr>
          <p:cNvPr id="21" name="Group 5"/>
          <p:cNvGrpSpPr>
            <a:grpSpLocks/>
          </p:cNvGrpSpPr>
          <p:nvPr/>
        </p:nvGrpSpPr>
        <p:grpSpPr bwMode="auto">
          <a:xfrm>
            <a:off x="341313" y="233363"/>
            <a:ext cx="2655887" cy="1463675"/>
            <a:chOff x="130" y="147"/>
            <a:chExt cx="1673" cy="922"/>
          </a:xfrm>
        </p:grpSpPr>
        <p:sp>
          <p:nvSpPr>
            <p:cNvPr id="22" name="Text Box 6"/>
            <p:cNvSpPr txBox="1">
              <a:spLocks noChangeArrowheads="1"/>
            </p:cNvSpPr>
            <p:nvPr/>
          </p:nvSpPr>
          <p:spPr bwMode="auto">
            <a:xfrm>
              <a:off x="130" y="147"/>
              <a:ext cx="1361" cy="922"/>
            </a:xfrm>
            <a:prstGeom prst="rect">
              <a:avLst/>
            </a:prstGeom>
            <a:solidFill>
              <a:srgbClr val="CC99FF">
                <a:alpha val="1803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2000" dirty="0" smtClean="0">
                  <a:solidFill>
                    <a:srgbClr val="0033CC"/>
                  </a:solidFill>
                  <a:ea typeface="微软雅黑" panose="020B0503020204020204" pitchFamily="34" charset="-122"/>
                </a:rPr>
                <a:t>对连续信息采样，以使信息离散化</a:t>
              </a:r>
            </a:p>
            <a:p>
              <a:pPr>
                <a:lnSpc>
                  <a:spcPct val="100000"/>
                </a:lnSpc>
                <a:spcBef>
                  <a:spcPct val="50000"/>
                </a:spcBef>
                <a:buFontTx/>
                <a:buNone/>
              </a:pPr>
              <a:r>
                <a:rPr lang="zh-CN" altLang="en-US" sz="2000" dirty="0" smtClean="0">
                  <a:solidFill>
                    <a:srgbClr val="0033CC"/>
                  </a:solidFill>
                  <a:ea typeface="微软雅黑" panose="020B0503020204020204" pitchFamily="34" charset="-122"/>
                </a:rPr>
                <a:t>对离散样本用</a:t>
              </a:r>
              <a:r>
                <a:rPr lang="en-US" altLang="zh-CN" sz="2000" dirty="0" smtClean="0">
                  <a:solidFill>
                    <a:srgbClr val="0033CC"/>
                  </a:solidFill>
                  <a:ea typeface="微软雅黑" panose="020B0503020204020204" pitchFamily="34" charset="-122"/>
                </a:rPr>
                <a:t>0</a:t>
              </a:r>
              <a:r>
                <a:rPr lang="zh-CN" altLang="en-US" sz="2000" dirty="0" smtClean="0">
                  <a:solidFill>
                    <a:srgbClr val="0033CC"/>
                  </a:solidFill>
                  <a:ea typeface="微软雅黑" panose="020B0503020204020204" pitchFamily="34" charset="-122"/>
                </a:rPr>
                <a:t>和</a:t>
              </a:r>
              <a:r>
                <a:rPr lang="en-US" altLang="zh-CN" sz="2000" dirty="0" smtClean="0">
                  <a:solidFill>
                    <a:srgbClr val="0033CC"/>
                  </a:solidFill>
                  <a:ea typeface="微软雅黑" panose="020B0503020204020204" pitchFamily="34" charset="-122"/>
                </a:rPr>
                <a:t>1</a:t>
              </a:r>
              <a:r>
                <a:rPr lang="zh-CN" altLang="en-US" sz="2000" dirty="0" smtClean="0">
                  <a:solidFill>
                    <a:srgbClr val="0033CC"/>
                  </a:solidFill>
                  <a:ea typeface="微软雅黑" panose="020B0503020204020204" pitchFamily="34" charset="-122"/>
                </a:rPr>
                <a:t>进行编码</a:t>
              </a:r>
            </a:p>
          </p:txBody>
        </p:sp>
        <p:sp>
          <p:nvSpPr>
            <p:cNvPr id="23" name="Line 7"/>
            <p:cNvSpPr>
              <a:spLocks noChangeShapeType="1"/>
            </p:cNvSpPr>
            <p:nvPr/>
          </p:nvSpPr>
          <p:spPr bwMode="auto">
            <a:xfrm>
              <a:off x="1463" y="572"/>
              <a:ext cx="340" cy="114"/>
            </a:xfrm>
            <a:prstGeom prst="line">
              <a:avLst/>
            </a:prstGeom>
            <a:noFill/>
            <a:ln w="38100">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mtClean="0">
                <a:solidFill>
                  <a:srgbClr val="000000"/>
                </a:solidFill>
                <a:latin typeface="Arial" panose="020B0604020202020204" pitchFamily="34" charset="0"/>
                <a:ea typeface="宋体" panose="02010600030101010101" pitchFamily="2" charset="-122"/>
              </a:endParaRPr>
            </a:p>
          </p:txBody>
        </p:sp>
      </p:grpSp>
      <p:grpSp>
        <p:nvGrpSpPr>
          <p:cNvPr id="24" name="Group 8"/>
          <p:cNvGrpSpPr>
            <a:grpSpLocks/>
          </p:cNvGrpSpPr>
          <p:nvPr/>
        </p:nvGrpSpPr>
        <p:grpSpPr bwMode="auto">
          <a:xfrm>
            <a:off x="341313" y="4059238"/>
            <a:ext cx="1711325" cy="1304925"/>
            <a:chOff x="215" y="2557"/>
            <a:chExt cx="1078" cy="822"/>
          </a:xfrm>
        </p:grpSpPr>
        <p:sp>
          <p:nvSpPr>
            <p:cNvPr id="25" name="Text Box 9"/>
            <p:cNvSpPr txBox="1">
              <a:spLocks noChangeArrowheads="1"/>
            </p:cNvSpPr>
            <p:nvPr/>
          </p:nvSpPr>
          <p:spPr bwMode="auto">
            <a:xfrm>
              <a:off x="215" y="2557"/>
              <a:ext cx="10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2000" smtClean="0">
                  <a:solidFill>
                    <a:srgbClr val="FF0000"/>
                  </a:solidFill>
                  <a:ea typeface="微软雅黑" panose="020B0503020204020204" pitchFamily="34" charset="-122"/>
                </a:rPr>
                <a:t>定点运算指令</a:t>
              </a:r>
            </a:p>
          </p:txBody>
        </p:sp>
        <p:sp>
          <p:nvSpPr>
            <p:cNvPr id="26" name="Line 10"/>
            <p:cNvSpPr>
              <a:spLocks noChangeShapeType="1"/>
            </p:cNvSpPr>
            <p:nvPr/>
          </p:nvSpPr>
          <p:spPr bwMode="auto">
            <a:xfrm>
              <a:off x="697" y="2755"/>
              <a:ext cx="142" cy="624"/>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mtClean="0">
                <a:solidFill>
                  <a:srgbClr val="000000"/>
                </a:solidFill>
                <a:latin typeface="Arial" panose="020B0604020202020204" pitchFamily="34" charset="0"/>
                <a:ea typeface="宋体" panose="02010600030101010101" pitchFamily="2" charset="-122"/>
              </a:endParaRPr>
            </a:p>
          </p:txBody>
        </p:sp>
      </p:grpSp>
      <p:grpSp>
        <p:nvGrpSpPr>
          <p:cNvPr id="27" name="Group 11"/>
          <p:cNvGrpSpPr>
            <a:grpSpLocks/>
          </p:cNvGrpSpPr>
          <p:nvPr/>
        </p:nvGrpSpPr>
        <p:grpSpPr bwMode="auto">
          <a:xfrm>
            <a:off x="3806825" y="5768975"/>
            <a:ext cx="1711325" cy="712788"/>
            <a:chOff x="2398" y="3634"/>
            <a:chExt cx="1078" cy="449"/>
          </a:xfrm>
        </p:grpSpPr>
        <p:sp>
          <p:nvSpPr>
            <p:cNvPr id="28" name="Text Box 12"/>
            <p:cNvSpPr txBox="1">
              <a:spLocks noChangeArrowheads="1"/>
            </p:cNvSpPr>
            <p:nvPr/>
          </p:nvSpPr>
          <p:spPr bwMode="auto">
            <a:xfrm>
              <a:off x="2398" y="3833"/>
              <a:ext cx="10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2000" dirty="0" smtClean="0">
                  <a:solidFill>
                    <a:srgbClr val="FF0000"/>
                  </a:solidFill>
                  <a:ea typeface="微软雅黑" panose="020B0503020204020204" pitchFamily="34" charset="-122"/>
                </a:rPr>
                <a:t>浮点运算指令</a:t>
              </a:r>
            </a:p>
          </p:txBody>
        </p:sp>
        <p:sp>
          <p:nvSpPr>
            <p:cNvPr id="29" name="Line 13"/>
            <p:cNvSpPr>
              <a:spLocks noChangeShapeType="1"/>
            </p:cNvSpPr>
            <p:nvPr/>
          </p:nvSpPr>
          <p:spPr bwMode="auto">
            <a:xfrm>
              <a:off x="2795" y="3634"/>
              <a:ext cx="170" cy="227"/>
            </a:xfrm>
            <a:prstGeom prst="line">
              <a:avLst/>
            </a:prstGeom>
            <a:noFill/>
            <a:ln w="381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mtClean="0">
                <a:solidFill>
                  <a:srgbClr val="000000"/>
                </a:solidFill>
                <a:latin typeface="Arial" panose="020B0604020202020204" pitchFamily="34" charset="0"/>
                <a:ea typeface="宋体" panose="02010600030101010101" pitchFamily="2" charset="-122"/>
              </a:endParaRPr>
            </a:p>
          </p:txBody>
        </p:sp>
      </p:grpSp>
      <p:grpSp>
        <p:nvGrpSpPr>
          <p:cNvPr id="30" name="Group 14"/>
          <p:cNvGrpSpPr>
            <a:grpSpLocks/>
          </p:cNvGrpSpPr>
          <p:nvPr/>
        </p:nvGrpSpPr>
        <p:grpSpPr bwMode="auto">
          <a:xfrm>
            <a:off x="5337175" y="4959350"/>
            <a:ext cx="3509963" cy="1027113"/>
            <a:chOff x="3362" y="3152"/>
            <a:chExt cx="2211" cy="647"/>
          </a:xfrm>
        </p:grpSpPr>
        <p:sp>
          <p:nvSpPr>
            <p:cNvPr id="31" name="Text Box 15"/>
            <p:cNvSpPr txBox="1">
              <a:spLocks noChangeArrowheads="1"/>
            </p:cNvSpPr>
            <p:nvPr/>
          </p:nvSpPr>
          <p:spPr bwMode="auto">
            <a:xfrm>
              <a:off x="3362" y="3549"/>
              <a:ext cx="221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2000" dirty="0" smtClean="0">
                  <a:solidFill>
                    <a:srgbClr val="FF0000"/>
                  </a:solidFill>
                  <a:ea typeface="微软雅黑" panose="020B0503020204020204" pitchFamily="34" charset="-122"/>
                </a:rPr>
                <a:t>逻辑、位操作或字符处理指令</a:t>
              </a:r>
            </a:p>
          </p:txBody>
        </p:sp>
        <p:sp>
          <p:nvSpPr>
            <p:cNvPr id="32" name="Line 16"/>
            <p:cNvSpPr>
              <a:spLocks noChangeShapeType="1"/>
            </p:cNvSpPr>
            <p:nvPr/>
          </p:nvSpPr>
          <p:spPr bwMode="auto">
            <a:xfrm>
              <a:off x="3844" y="3152"/>
              <a:ext cx="397" cy="425"/>
            </a:xfrm>
            <a:prstGeom prst="line">
              <a:avLst/>
            </a:prstGeom>
            <a:noFill/>
            <a:ln w="381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mtClean="0">
                <a:solidFill>
                  <a:srgbClr val="000000"/>
                </a:solidFill>
                <a:latin typeface="Arial" panose="020B0604020202020204" pitchFamily="34" charset="0"/>
                <a:ea typeface="宋体" panose="02010600030101010101" pitchFamily="2" charset="-122"/>
              </a:endParaRPr>
            </a:p>
          </p:txBody>
        </p:sp>
        <p:sp>
          <p:nvSpPr>
            <p:cNvPr id="33" name="Line 17"/>
            <p:cNvSpPr>
              <a:spLocks noChangeShapeType="1"/>
            </p:cNvSpPr>
            <p:nvPr/>
          </p:nvSpPr>
          <p:spPr bwMode="auto">
            <a:xfrm flipH="1">
              <a:off x="4383" y="3266"/>
              <a:ext cx="340" cy="311"/>
            </a:xfrm>
            <a:prstGeom prst="line">
              <a:avLst/>
            </a:prstGeom>
            <a:noFill/>
            <a:ln w="381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endParaRPr lang="zh-CN" altLang="en-US" smtClean="0">
                <a:solidFill>
                  <a:srgbClr val="000000"/>
                </a:solidFill>
                <a:latin typeface="Arial" panose="020B0604020202020204" pitchFamily="34" charset="0"/>
                <a:ea typeface="宋体" panose="02010600030101010101" pitchFamily="2" charset="-122"/>
              </a:endParaRPr>
            </a:p>
          </p:txBody>
        </p:sp>
      </p:grpSp>
      <p:sp>
        <p:nvSpPr>
          <p:cNvPr id="34" name="Rectangle 18"/>
          <p:cNvSpPr>
            <a:spLocks noChangeArrowheads="1"/>
          </p:cNvSpPr>
          <p:nvPr/>
        </p:nvSpPr>
        <p:spPr bwMode="auto">
          <a:xfrm>
            <a:off x="2457450" y="3833813"/>
            <a:ext cx="1844675" cy="495300"/>
          </a:xfrm>
          <a:prstGeom prst="rect">
            <a:avLst/>
          </a:prstGeom>
          <a:solidFill>
            <a:srgbClr val="FF0000">
              <a:alpha val="1803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35" name="Rectangle 19"/>
          <p:cNvSpPr>
            <a:spLocks noChangeArrowheads="1"/>
          </p:cNvSpPr>
          <p:nvPr/>
        </p:nvSpPr>
        <p:spPr bwMode="auto">
          <a:xfrm>
            <a:off x="6057900" y="3833813"/>
            <a:ext cx="1844675" cy="495300"/>
          </a:xfrm>
          <a:prstGeom prst="rect">
            <a:avLst/>
          </a:prstGeom>
          <a:solidFill>
            <a:srgbClr val="FF0000">
              <a:alpha val="1803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5661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linds(horizont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linds(horizontal)">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blinds(horizontal)">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blinds(horizontal)">
                                      <p:cBhvr>
                                        <p:cTn id="3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lstStyle/>
          <a:p>
            <a:pPr marL="0" indent="0">
              <a:buNone/>
            </a:pPr>
            <a:r>
              <a:rPr lang="en-US" altLang="zh-CN" sz="2000" b="0" dirty="0" smtClean="0"/>
              <a:t>3. </a:t>
            </a:r>
            <a:r>
              <a:rPr lang="zh-CN" altLang="zh-CN" sz="2000" b="0" dirty="0" smtClean="0"/>
              <a:t>假定</a:t>
            </a:r>
            <a:r>
              <a:rPr lang="zh-CN" altLang="zh-CN" sz="2000" b="0" dirty="0"/>
              <a:t>一台</a:t>
            </a:r>
            <a:r>
              <a:rPr lang="en-US" altLang="zh-CN" sz="2000" b="0" dirty="0"/>
              <a:t>32</a:t>
            </a:r>
            <a:r>
              <a:rPr lang="zh-CN" altLang="zh-CN" sz="2000" b="0" dirty="0"/>
              <a:t>位字长的机器中带符号整数用补码表示，浮点数用</a:t>
            </a:r>
            <a:r>
              <a:rPr lang="en-US" altLang="zh-CN" sz="2000" b="0" dirty="0"/>
              <a:t>IEEE 754</a:t>
            </a:r>
            <a:r>
              <a:rPr lang="zh-CN" altLang="zh-CN" sz="2000" b="0" dirty="0"/>
              <a:t>标准表示，寄存器</a:t>
            </a:r>
            <a:r>
              <a:rPr lang="en-US" altLang="zh-CN" sz="2000" b="0" dirty="0"/>
              <a:t>R1</a:t>
            </a:r>
            <a:r>
              <a:rPr lang="zh-CN" altLang="zh-CN" sz="2000" b="0" dirty="0"/>
              <a:t>和</a:t>
            </a:r>
            <a:r>
              <a:rPr lang="en-US" altLang="zh-CN" sz="2000" b="0" dirty="0"/>
              <a:t>R2</a:t>
            </a:r>
            <a:r>
              <a:rPr lang="zh-CN" altLang="zh-CN" sz="2000" b="0" dirty="0"/>
              <a:t>的内容分别为</a:t>
            </a:r>
            <a:r>
              <a:rPr lang="en-US" altLang="zh-CN" sz="2000" b="0" dirty="0"/>
              <a:t>R1</a:t>
            </a:r>
            <a:r>
              <a:rPr lang="zh-CN" altLang="zh-CN" sz="2000" b="0" dirty="0"/>
              <a:t>：</a:t>
            </a:r>
            <a:r>
              <a:rPr lang="en-US" altLang="zh-CN" sz="2000" b="0" dirty="0" smtClean="0"/>
              <a:t>000010ABH</a:t>
            </a:r>
            <a:r>
              <a:rPr lang="zh-CN" altLang="zh-CN" sz="2000" b="0" dirty="0"/>
              <a:t>，</a:t>
            </a:r>
            <a:r>
              <a:rPr lang="en-US" altLang="zh-CN" sz="2000" b="0" dirty="0"/>
              <a:t>R2</a:t>
            </a:r>
            <a:r>
              <a:rPr lang="zh-CN" altLang="zh-CN" sz="2000" b="0" dirty="0" smtClean="0"/>
              <a:t>：</a:t>
            </a:r>
            <a:r>
              <a:rPr lang="en-US" altLang="zh-CN" sz="2000" b="0" dirty="0" smtClean="0"/>
              <a:t>4060108CH</a:t>
            </a:r>
            <a:r>
              <a:rPr lang="zh-CN" altLang="zh-CN" sz="2000" b="0" dirty="0"/>
              <a:t>。不同指令对寄存器进行不同的操作，因而，不同指令执行时寄存器内容对应的真值不同。假定执行下列运算指令时，操作数为寄存器</a:t>
            </a:r>
            <a:r>
              <a:rPr lang="en-US" altLang="zh-CN" sz="2000" b="0" dirty="0"/>
              <a:t>R1</a:t>
            </a:r>
            <a:r>
              <a:rPr lang="zh-CN" altLang="zh-CN" sz="2000" b="0" dirty="0"/>
              <a:t>和</a:t>
            </a:r>
            <a:r>
              <a:rPr lang="en-US" altLang="zh-CN" sz="2000" b="0" dirty="0"/>
              <a:t>R2</a:t>
            </a:r>
            <a:r>
              <a:rPr lang="zh-CN" altLang="zh-CN" sz="2000" b="0" dirty="0"/>
              <a:t>的内容，则</a:t>
            </a:r>
            <a:r>
              <a:rPr lang="en-US" altLang="zh-CN" sz="2000" b="0" dirty="0"/>
              <a:t>R1</a:t>
            </a:r>
            <a:r>
              <a:rPr lang="zh-CN" altLang="zh-CN" sz="2000" b="0" dirty="0"/>
              <a:t>和</a:t>
            </a:r>
            <a:r>
              <a:rPr lang="en-US" altLang="zh-CN" sz="2000" b="0" dirty="0"/>
              <a:t>R2</a:t>
            </a:r>
            <a:r>
              <a:rPr lang="zh-CN" altLang="zh-CN" sz="2000" b="0" dirty="0"/>
              <a:t>中操作数的真值分别为多少？</a:t>
            </a:r>
          </a:p>
          <a:p>
            <a:pPr marL="457200" lvl="1" indent="0">
              <a:buNone/>
            </a:pPr>
            <a:r>
              <a:rPr lang="en-US" altLang="zh-CN" sz="1800" b="0" dirty="0" smtClean="0"/>
              <a:t>1</a:t>
            </a:r>
            <a:r>
              <a:rPr lang="zh-CN" altLang="en-US" sz="1800" b="0" dirty="0" smtClean="0"/>
              <a:t>）</a:t>
            </a:r>
            <a:r>
              <a:rPr lang="zh-CN" altLang="zh-CN" sz="1800" b="0" dirty="0" smtClean="0"/>
              <a:t>无</a:t>
            </a:r>
            <a:r>
              <a:rPr lang="zh-CN" altLang="zh-CN" sz="1800" b="0" dirty="0"/>
              <a:t>符号数加法指令</a:t>
            </a:r>
          </a:p>
          <a:p>
            <a:pPr marL="457200" lvl="1" indent="0">
              <a:buNone/>
            </a:pPr>
            <a:r>
              <a:rPr lang="en-US" altLang="zh-CN" sz="1800" b="0" dirty="0" smtClean="0"/>
              <a:t>2</a:t>
            </a:r>
            <a:r>
              <a:rPr lang="zh-CN" altLang="en-US" sz="1800" b="0" dirty="0" smtClean="0"/>
              <a:t>）</a:t>
            </a:r>
            <a:r>
              <a:rPr lang="zh-CN" altLang="zh-CN" sz="1800" b="0" dirty="0" smtClean="0"/>
              <a:t>带符号</a:t>
            </a:r>
            <a:r>
              <a:rPr lang="zh-CN" altLang="zh-CN" sz="1800" b="0" dirty="0"/>
              <a:t>整数乘法指令</a:t>
            </a:r>
          </a:p>
          <a:p>
            <a:pPr marL="457200" lvl="1" indent="0">
              <a:buNone/>
            </a:pPr>
            <a:r>
              <a:rPr lang="en-US" altLang="zh-CN" sz="1800" b="0" dirty="0" smtClean="0"/>
              <a:t>3</a:t>
            </a:r>
            <a:r>
              <a:rPr lang="zh-CN" altLang="en-US" sz="1800" b="0" dirty="0" smtClean="0"/>
              <a:t>）</a:t>
            </a:r>
            <a:r>
              <a:rPr lang="zh-CN" altLang="zh-CN" sz="1800" b="0" dirty="0" smtClean="0"/>
              <a:t>单精度</a:t>
            </a:r>
            <a:r>
              <a:rPr lang="zh-CN" altLang="zh-CN" sz="1800" b="0" dirty="0"/>
              <a:t>浮点数减法</a:t>
            </a:r>
            <a:r>
              <a:rPr lang="zh-CN" altLang="zh-CN" sz="1800" b="0" dirty="0" smtClean="0"/>
              <a:t>指令</a:t>
            </a:r>
            <a:endParaRPr lang="zh-CN" altLang="zh-CN" sz="1800" b="0"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70</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Tree>
    <p:extLst>
      <p:ext uri="{BB962C8B-B14F-4D97-AF65-F5344CB8AC3E}">
        <p14:creationId xmlns:p14="http://schemas.microsoft.com/office/powerpoint/2010/main" val="182060965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457200" y="98425"/>
            <a:ext cx="8229600" cy="561975"/>
          </a:xfrm>
        </p:spPr>
        <p:txBody>
          <a:bodyPr>
            <a:normAutofit fontScale="90000"/>
          </a:bodyPr>
          <a:lstStyle/>
          <a:p>
            <a:r>
              <a:rPr lang="en-US" altLang="zh-CN" smtClean="0"/>
              <a:t>2015</a:t>
            </a:r>
            <a:r>
              <a:rPr lang="zh-CN" altLang="en-US" smtClean="0"/>
              <a:t>考研题</a:t>
            </a:r>
          </a:p>
        </p:txBody>
      </p:sp>
      <p:sp>
        <p:nvSpPr>
          <p:cNvPr id="2" name="矩形 1"/>
          <p:cNvSpPr/>
          <p:nvPr/>
        </p:nvSpPr>
        <p:spPr>
          <a:xfrm>
            <a:off x="836613" y="863600"/>
            <a:ext cx="8145462" cy="5260975"/>
          </a:xfrm>
          <a:prstGeom prst="rect">
            <a:avLst/>
          </a:prstGeom>
        </p:spPr>
        <p:txBody>
          <a:bodyPr>
            <a:spAutoFit/>
          </a:bodyPr>
          <a:lstStyle/>
          <a:p>
            <a:pPr>
              <a:lnSpc>
                <a:spcPts val="1875"/>
              </a:lnSpc>
              <a:spcAft>
                <a:spcPts val="750"/>
              </a:spcAft>
              <a:defRPr/>
            </a:pPr>
            <a:r>
              <a:rPr lang="en-US" altLang="zh-CN" dirty="0">
                <a:solidFill>
                  <a:srgbClr val="333333"/>
                </a:solidFill>
                <a:cs typeface="Times New Roman" panose="02020603050405020304" pitchFamily="18" charset="0"/>
              </a:rPr>
              <a:t>1.</a:t>
            </a:r>
            <a:r>
              <a:rPr lang="zh-CN" altLang="zh-CN" dirty="0">
                <a:solidFill>
                  <a:srgbClr val="333333"/>
                </a:solidFill>
                <a:cs typeface="Arial" panose="020B0604020202020204" pitchFamily="34" charset="0"/>
              </a:rPr>
              <a:t>计算机硬件能够直接执行的是</a:t>
            </a:r>
            <a:r>
              <a:rPr lang="en-US" altLang="zh-CN" dirty="0" smtClean="0">
                <a:solidFill>
                  <a:srgbClr val="333333"/>
                </a:solidFill>
                <a:cs typeface="Times New Roman" panose="02020603050405020304" pitchFamily="18" charset="0"/>
              </a:rPr>
              <a:t>( a )</a:t>
            </a:r>
            <a:r>
              <a:rPr lang="en-US" altLang="zh-CN" dirty="0">
                <a:solidFill>
                  <a:srgbClr val="333333"/>
                </a:solidFill>
                <a:cs typeface="Times New Roman" panose="02020603050405020304" pitchFamily="18" charset="0"/>
              </a:rPr>
              <a:t/>
            </a:r>
            <a:br>
              <a:rPr lang="en-US" altLang="zh-CN" dirty="0">
                <a:solidFill>
                  <a:srgbClr val="333333"/>
                </a:solidFill>
                <a:cs typeface="Times New Roman" panose="02020603050405020304" pitchFamily="18" charset="0"/>
              </a:rPr>
            </a:br>
            <a:r>
              <a:rPr lang="en-US" altLang="zh-CN" dirty="0">
                <a:solidFill>
                  <a:srgbClr val="333333"/>
                </a:solidFill>
                <a:cs typeface="Times New Roman" panose="02020603050405020304" pitchFamily="18" charset="0"/>
              </a:rPr>
              <a:t>Ⅰ.</a:t>
            </a:r>
            <a:r>
              <a:rPr lang="zh-CN" altLang="zh-CN" dirty="0">
                <a:solidFill>
                  <a:srgbClr val="333333"/>
                </a:solidFill>
                <a:cs typeface="Arial" panose="020B0604020202020204" pitchFamily="34" charset="0"/>
              </a:rPr>
              <a:t>机器语言程序</a:t>
            </a:r>
            <a:r>
              <a:rPr lang="en-US" altLang="zh-CN" dirty="0">
                <a:solidFill>
                  <a:srgbClr val="333333"/>
                </a:solidFill>
                <a:cs typeface="Times New Roman" panose="02020603050405020304" pitchFamily="18" charset="0"/>
              </a:rPr>
              <a:t/>
            </a:r>
            <a:br>
              <a:rPr lang="en-US" altLang="zh-CN" dirty="0">
                <a:solidFill>
                  <a:srgbClr val="333333"/>
                </a:solidFill>
                <a:cs typeface="Times New Roman" panose="02020603050405020304" pitchFamily="18" charset="0"/>
              </a:rPr>
            </a:br>
            <a:r>
              <a:rPr lang="en-US" altLang="zh-CN" dirty="0">
                <a:solidFill>
                  <a:srgbClr val="333333"/>
                </a:solidFill>
                <a:cs typeface="Times New Roman" panose="02020603050405020304" pitchFamily="18" charset="0"/>
              </a:rPr>
              <a:t>Ⅱ.</a:t>
            </a:r>
            <a:r>
              <a:rPr lang="zh-CN" altLang="zh-CN" dirty="0">
                <a:solidFill>
                  <a:srgbClr val="333333"/>
                </a:solidFill>
                <a:cs typeface="Arial" panose="020B0604020202020204" pitchFamily="34" charset="0"/>
              </a:rPr>
              <a:t>汇编语言程序</a:t>
            </a:r>
            <a:r>
              <a:rPr lang="en-US" altLang="zh-CN" dirty="0">
                <a:solidFill>
                  <a:srgbClr val="333333"/>
                </a:solidFill>
                <a:cs typeface="Times New Roman" panose="02020603050405020304" pitchFamily="18" charset="0"/>
              </a:rPr>
              <a:t/>
            </a:r>
            <a:br>
              <a:rPr lang="en-US" altLang="zh-CN" dirty="0">
                <a:solidFill>
                  <a:srgbClr val="333333"/>
                </a:solidFill>
                <a:cs typeface="Times New Roman" panose="02020603050405020304" pitchFamily="18" charset="0"/>
              </a:rPr>
            </a:br>
            <a:r>
              <a:rPr lang="en-US" altLang="zh-CN" dirty="0">
                <a:solidFill>
                  <a:srgbClr val="333333"/>
                </a:solidFill>
                <a:cs typeface="Times New Roman" panose="02020603050405020304" pitchFamily="18" charset="0"/>
              </a:rPr>
              <a:t>Ⅲ.</a:t>
            </a:r>
            <a:r>
              <a:rPr lang="zh-CN" altLang="zh-CN" dirty="0">
                <a:solidFill>
                  <a:srgbClr val="333333"/>
                </a:solidFill>
                <a:cs typeface="Arial" panose="020B0604020202020204" pitchFamily="34" charset="0"/>
              </a:rPr>
              <a:t>硬件描述语言程序</a:t>
            </a:r>
            <a:r>
              <a:rPr lang="en-US" altLang="zh-CN" dirty="0">
                <a:solidFill>
                  <a:srgbClr val="333333"/>
                </a:solidFill>
                <a:cs typeface="Times New Roman" panose="02020603050405020304" pitchFamily="18" charset="0"/>
              </a:rPr>
              <a:t/>
            </a:r>
            <a:br>
              <a:rPr lang="en-US" altLang="zh-CN" dirty="0">
                <a:solidFill>
                  <a:srgbClr val="333333"/>
                </a:solidFill>
                <a:cs typeface="Times New Roman" panose="02020603050405020304" pitchFamily="18" charset="0"/>
              </a:rPr>
            </a:br>
            <a:r>
              <a:rPr lang="en-US" altLang="zh-CN" dirty="0">
                <a:solidFill>
                  <a:srgbClr val="333333"/>
                </a:solidFill>
                <a:cs typeface="Times New Roman" panose="02020603050405020304" pitchFamily="18" charset="0"/>
              </a:rPr>
              <a:t>A.</a:t>
            </a:r>
            <a:r>
              <a:rPr lang="zh-CN" altLang="zh-CN" dirty="0">
                <a:solidFill>
                  <a:srgbClr val="333333"/>
                </a:solidFill>
                <a:cs typeface="Arial" panose="020B0604020202020204" pitchFamily="34" charset="0"/>
              </a:rPr>
              <a:t>仅</a:t>
            </a:r>
            <a:r>
              <a:rPr lang="en-US" altLang="zh-CN" dirty="0">
                <a:solidFill>
                  <a:srgbClr val="333333"/>
                </a:solidFill>
                <a:cs typeface="Times New Roman" panose="02020603050405020304" pitchFamily="18" charset="0"/>
              </a:rPr>
              <a:t>Ⅰ			B.</a:t>
            </a:r>
            <a:r>
              <a:rPr lang="zh-CN" altLang="zh-CN" dirty="0">
                <a:solidFill>
                  <a:srgbClr val="333333"/>
                </a:solidFill>
                <a:cs typeface="Arial" panose="020B0604020202020204" pitchFamily="34" charset="0"/>
              </a:rPr>
              <a:t>仅</a:t>
            </a:r>
            <a:r>
              <a:rPr lang="en-US" altLang="zh-CN" dirty="0">
                <a:solidFill>
                  <a:srgbClr val="333333"/>
                </a:solidFill>
                <a:cs typeface="Times New Roman" panose="02020603050405020304" pitchFamily="18" charset="0"/>
              </a:rPr>
              <a:t>Ⅰ</a:t>
            </a:r>
            <a:r>
              <a:rPr lang="zh-CN" altLang="zh-CN" dirty="0">
                <a:solidFill>
                  <a:srgbClr val="333333"/>
                </a:solidFill>
                <a:cs typeface="Arial" panose="020B0604020202020204" pitchFamily="34" charset="0"/>
              </a:rPr>
              <a:t>、</a:t>
            </a:r>
            <a:r>
              <a:rPr lang="en-US" altLang="zh-CN" dirty="0">
                <a:solidFill>
                  <a:srgbClr val="333333"/>
                </a:solidFill>
                <a:cs typeface="Times New Roman" panose="02020603050405020304" pitchFamily="18" charset="0"/>
              </a:rPr>
              <a:t>Ⅱ </a:t>
            </a:r>
            <a:br>
              <a:rPr lang="en-US" altLang="zh-CN" dirty="0">
                <a:solidFill>
                  <a:srgbClr val="333333"/>
                </a:solidFill>
                <a:cs typeface="Times New Roman" panose="02020603050405020304" pitchFamily="18" charset="0"/>
              </a:rPr>
            </a:br>
            <a:r>
              <a:rPr lang="en-US" altLang="zh-CN" dirty="0">
                <a:solidFill>
                  <a:srgbClr val="333333"/>
                </a:solidFill>
                <a:cs typeface="Times New Roman" panose="02020603050405020304" pitchFamily="18" charset="0"/>
              </a:rPr>
              <a:t>C.</a:t>
            </a:r>
            <a:r>
              <a:rPr lang="zh-CN" altLang="zh-CN" dirty="0">
                <a:solidFill>
                  <a:srgbClr val="333333"/>
                </a:solidFill>
                <a:cs typeface="Arial" panose="020B0604020202020204" pitchFamily="34" charset="0"/>
              </a:rPr>
              <a:t>仅</a:t>
            </a:r>
            <a:r>
              <a:rPr lang="en-US" altLang="zh-CN" dirty="0">
                <a:solidFill>
                  <a:srgbClr val="333333"/>
                </a:solidFill>
                <a:cs typeface="Times New Roman" panose="02020603050405020304" pitchFamily="18" charset="0"/>
              </a:rPr>
              <a:t>Ⅰ</a:t>
            </a:r>
            <a:r>
              <a:rPr lang="zh-CN" altLang="zh-CN" dirty="0">
                <a:solidFill>
                  <a:srgbClr val="333333"/>
                </a:solidFill>
                <a:cs typeface="Arial" panose="020B0604020202020204" pitchFamily="34" charset="0"/>
              </a:rPr>
              <a:t>、</a:t>
            </a:r>
            <a:r>
              <a:rPr lang="en-US" altLang="zh-CN" dirty="0">
                <a:solidFill>
                  <a:srgbClr val="333333"/>
                </a:solidFill>
                <a:cs typeface="Times New Roman" panose="02020603050405020304" pitchFamily="18" charset="0"/>
              </a:rPr>
              <a:t>Ⅲ		</a:t>
            </a:r>
            <a:r>
              <a:rPr lang="en-US" altLang="zh-CN" dirty="0" err="1">
                <a:solidFill>
                  <a:srgbClr val="333333"/>
                </a:solidFill>
                <a:cs typeface="Times New Roman" panose="02020603050405020304" pitchFamily="18" charset="0"/>
              </a:rPr>
              <a:t>D.Ⅰ</a:t>
            </a:r>
            <a:r>
              <a:rPr lang="zh-CN" altLang="zh-CN" dirty="0">
                <a:solidFill>
                  <a:srgbClr val="333333"/>
                </a:solidFill>
                <a:cs typeface="Arial" panose="020B0604020202020204" pitchFamily="34" charset="0"/>
              </a:rPr>
              <a:t>、</a:t>
            </a:r>
            <a:r>
              <a:rPr lang="en-US" altLang="zh-CN" dirty="0">
                <a:solidFill>
                  <a:srgbClr val="333333"/>
                </a:solidFill>
                <a:cs typeface="Times New Roman" panose="02020603050405020304" pitchFamily="18" charset="0"/>
              </a:rPr>
              <a:t>Ⅱ</a:t>
            </a:r>
            <a:r>
              <a:rPr lang="zh-CN" altLang="zh-CN" dirty="0">
                <a:solidFill>
                  <a:srgbClr val="333333"/>
                </a:solidFill>
                <a:cs typeface="Arial" panose="020B0604020202020204" pitchFamily="34" charset="0"/>
              </a:rPr>
              <a:t>、</a:t>
            </a:r>
            <a:r>
              <a:rPr lang="en-US" altLang="zh-CN" dirty="0">
                <a:solidFill>
                  <a:srgbClr val="333333"/>
                </a:solidFill>
                <a:cs typeface="Times New Roman" panose="02020603050405020304" pitchFamily="18" charset="0"/>
              </a:rPr>
              <a:t>Ⅲ</a:t>
            </a:r>
          </a:p>
          <a:p>
            <a:pPr>
              <a:lnSpc>
                <a:spcPts val="1875"/>
              </a:lnSpc>
              <a:spcAft>
                <a:spcPts val="750"/>
              </a:spcAft>
              <a:defRPr/>
            </a:pPr>
            <a:endParaRPr lang="zh-CN" altLang="zh-CN" sz="2400" dirty="0">
              <a:latin typeface="Calibri" panose="020F0502020204030204" pitchFamily="34" charset="0"/>
              <a:cs typeface="Times New Roman" panose="02020603050405020304" pitchFamily="18" charset="0"/>
            </a:endParaRPr>
          </a:p>
          <a:p>
            <a:pPr>
              <a:lnSpc>
                <a:spcPts val="1875"/>
              </a:lnSpc>
              <a:spcAft>
                <a:spcPts val="750"/>
              </a:spcAft>
              <a:defRPr/>
            </a:pPr>
            <a:r>
              <a:rPr lang="en-US" altLang="zh-CN" dirty="0">
                <a:solidFill>
                  <a:srgbClr val="333333"/>
                </a:solidFill>
                <a:cs typeface="Times New Roman" panose="02020603050405020304" pitchFamily="18" charset="0"/>
              </a:rPr>
              <a:t>2.</a:t>
            </a:r>
            <a:r>
              <a:rPr lang="zh-CN" altLang="zh-CN" dirty="0">
                <a:solidFill>
                  <a:srgbClr val="333333"/>
                </a:solidFill>
                <a:cs typeface="Arial" panose="020B0604020202020204" pitchFamily="34" charset="0"/>
              </a:rPr>
              <a:t>由</a:t>
            </a:r>
            <a:r>
              <a:rPr lang="en-US" altLang="zh-CN" dirty="0">
                <a:solidFill>
                  <a:srgbClr val="333333"/>
                </a:solidFill>
                <a:cs typeface="Times New Roman" panose="02020603050405020304" pitchFamily="18" charset="0"/>
              </a:rPr>
              <a:t>3</a:t>
            </a:r>
            <a:r>
              <a:rPr lang="zh-CN" altLang="zh-CN" dirty="0">
                <a:solidFill>
                  <a:srgbClr val="333333"/>
                </a:solidFill>
                <a:cs typeface="Arial" panose="020B0604020202020204" pitchFamily="34" charset="0"/>
              </a:rPr>
              <a:t>个</a:t>
            </a:r>
            <a:r>
              <a:rPr lang="en-US" altLang="zh-CN" dirty="0">
                <a:solidFill>
                  <a:srgbClr val="333333"/>
                </a:solidFill>
                <a:cs typeface="Times New Roman" panose="02020603050405020304" pitchFamily="18" charset="0"/>
              </a:rPr>
              <a:t>“1”</a:t>
            </a:r>
            <a:r>
              <a:rPr lang="zh-CN" altLang="zh-CN" dirty="0">
                <a:solidFill>
                  <a:srgbClr val="333333"/>
                </a:solidFill>
                <a:cs typeface="Arial" panose="020B0604020202020204" pitchFamily="34" charset="0"/>
              </a:rPr>
              <a:t>和</a:t>
            </a:r>
            <a:r>
              <a:rPr lang="en-US" altLang="zh-CN" dirty="0">
                <a:solidFill>
                  <a:srgbClr val="333333"/>
                </a:solidFill>
                <a:cs typeface="Times New Roman" panose="02020603050405020304" pitchFamily="18" charset="0"/>
              </a:rPr>
              <a:t>5</a:t>
            </a:r>
            <a:r>
              <a:rPr lang="zh-CN" altLang="zh-CN" dirty="0">
                <a:solidFill>
                  <a:srgbClr val="333333"/>
                </a:solidFill>
                <a:cs typeface="Arial" panose="020B0604020202020204" pitchFamily="34" charset="0"/>
              </a:rPr>
              <a:t>个</a:t>
            </a:r>
            <a:r>
              <a:rPr lang="en-US" altLang="zh-CN" dirty="0">
                <a:solidFill>
                  <a:srgbClr val="333333"/>
                </a:solidFill>
                <a:cs typeface="Times New Roman" panose="02020603050405020304" pitchFamily="18" charset="0"/>
              </a:rPr>
              <a:t>“0”</a:t>
            </a:r>
            <a:r>
              <a:rPr lang="zh-CN" altLang="zh-CN" dirty="0">
                <a:solidFill>
                  <a:srgbClr val="333333"/>
                </a:solidFill>
                <a:cs typeface="Arial" panose="020B0604020202020204" pitchFamily="34" charset="0"/>
              </a:rPr>
              <a:t>组成的</a:t>
            </a:r>
            <a:r>
              <a:rPr lang="en-US" altLang="zh-CN" dirty="0">
                <a:solidFill>
                  <a:srgbClr val="333333"/>
                </a:solidFill>
                <a:cs typeface="Times New Roman" panose="02020603050405020304" pitchFamily="18" charset="0"/>
              </a:rPr>
              <a:t>8</a:t>
            </a:r>
            <a:r>
              <a:rPr lang="zh-CN" altLang="zh-CN" dirty="0">
                <a:solidFill>
                  <a:srgbClr val="333333"/>
                </a:solidFill>
                <a:cs typeface="Arial" panose="020B0604020202020204" pitchFamily="34" charset="0"/>
              </a:rPr>
              <a:t>位二进制补码，能表示的最小整数是</a:t>
            </a:r>
            <a:r>
              <a:rPr lang="en-US" altLang="zh-CN" dirty="0">
                <a:solidFill>
                  <a:srgbClr val="333333"/>
                </a:solidFill>
                <a:cs typeface="Times New Roman" panose="02020603050405020304" pitchFamily="18" charset="0"/>
              </a:rPr>
              <a:t>(b)</a:t>
            </a:r>
            <a:br>
              <a:rPr lang="en-US" altLang="zh-CN" dirty="0">
                <a:solidFill>
                  <a:srgbClr val="333333"/>
                </a:solidFill>
                <a:cs typeface="Times New Roman" panose="02020603050405020304" pitchFamily="18" charset="0"/>
              </a:rPr>
            </a:br>
            <a:r>
              <a:rPr lang="en-US" altLang="zh-CN" dirty="0">
                <a:solidFill>
                  <a:srgbClr val="333333"/>
                </a:solidFill>
                <a:cs typeface="Times New Roman" panose="02020603050405020304" pitchFamily="18" charset="0"/>
              </a:rPr>
              <a:t>A.-126		B.-125	C.-32	D.-3</a:t>
            </a:r>
          </a:p>
          <a:p>
            <a:pPr>
              <a:lnSpc>
                <a:spcPts val="1875"/>
              </a:lnSpc>
              <a:spcAft>
                <a:spcPts val="750"/>
              </a:spcAft>
              <a:defRPr/>
            </a:pPr>
            <a:endParaRPr lang="zh-CN" altLang="zh-CN" sz="2400" dirty="0">
              <a:latin typeface="Calibri" panose="020F0502020204030204" pitchFamily="34" charset="0"/>
              <a:cs typeface="Times New Roman" panose="02020603050405020304" pitchFamily="18" charset="0"/>
            </a:endParaRPr>
          </a:p>
          <a:p>
            <a:pPr>
              <a:lnSpc>
                <a:spcPts val="1875"/>
              </a:lnSpc>
              <a:spcAft>
                <a:spcPts val="750"/>
              </a:spcAft>
              <a:defRPr/>
            </a:pPr>
            <a:r>
              <a:rPr lang="en-US" altLang="zh-CN" dirty="0">
                <a:solidFill>
                  <a:srgbClr val="333333"/>
                </a:solidFill>
                <a:cs typeface="Times New Roman" panose="02020603050405020304" pitchFamily="18" charset="0"/>
              </a:rPr>
              <a:t>3.</a:t>
            </a:r>
            <a:r>
              <a:rPr lang="zh-CN" altLang="zh-CN" dirty="0">
                <a:solidFill>
                  <a:srgbClr val="333333"/>
                </a:solidFill>
                <a:cs typeface="Arial" panose="020B0604020202020204" pitchFamily="34" charset="0"/>
              </a:rPr>
              <a:t>下列有关浮点数加减运算的叙述中，正确的是</a:t>
            </a:r>
            <a:r>
              <a:rPr lang="en-US" altLang="zh-CN" dirty="0">
                <a:solidFill>
                  <a:srgbClr val="333333"/>
                </a:solidFill>
                <a:cs typeface="Times New Roman" panose="02020603050405020304" pitchFamily="18" charset="0"/>
              </a:rPr>
              <a:t>(D)</a:t>
            </a:r>
            <a:endParaRPr lang="zh-CN" altLang="zh-CN" sz="2400" dirty="0">
              <a:latin typeface="Calibri" panose="020F0502020204030204" pitchFamily="34" charset="0"/>
              <a:cs typeface="Times New Roman" panose="02020603050405020304" pitchFamily="18" charset="0"/>
            </a:endParaRPr>
          </a:p>
          <a:p>
            <a:pPr indent="266700">
              <a:lnSpc>
                <a:spcPts val="1875"/>
              </a:lnSpc>
              <a:spcAft>
                <a:spcPts val="750"/>
              </a:spcAft>
              <a:defRPr/>
            </a:pPr>
            <a:r>
              <a:rPr lang="en-US" altLang="zh-CN" dirty="0">
                <a:solidFill>
                  <a:srgbClr val="333333"/>
                </a:solidFill>
                <a:cs typeface="Times New Roman" panose="02020603050405020304" pitchFamily="18" charset="0"/>
              </a:rPr>
              <a:t>Ⅰ. </a:t>
            </a:r>
            <a:r>
              <a:rPr lang="zh-CN" altLang="zh-CN" dirty="0">
                <a:solidFill>
                  <a:srgbClr val="333333"/>
                </a:solidFill>
                <a:cs typeface="Arial" panose="020B0604020202020204" pitchFamily="34" charset="0"/>
              </a:rPr>
              <a:t>对阶操作不会引起阶码上溢或下溢</a:t>
            </a:r>
            <a:endParaRPr lang="zh-CN" altLang="zh-CN" sz="2400" dirty="0">
              <a:latin typeface="Calibri" panose="020F0502020204030204" pitchFamily="34" charset="0"/>
              <a:cs typeface="Times New Roman" panose="02020603050405020304" pitchFamily="18" charset="0"/>
            </a:endParaRPr>
          </a:p>
          <a:p>
            <a:pPr indent="266700">
              <a:lnSpc>
                <a:spcPts val="1875"/>
              </a:lnSpc>
              <a:spcAft>
                <a:spcPts val="750"/>
              </a:spcAft>
              <a:defRPr/>
            </a:pPr>
            <a:r>
              <a:rPr lang="en-US" altLang="zh-CN" dirty="0">
                <a:solidFill>
                  <a:srgbClr val="333333"/>
                </a:solidFill>
                <a:cs typeface="Times New Roman" panose="02020603050405020304" pitchFamily="18" charset="0"/>
              </a:rPr>
              <a:t>Ⅱ. </a:t>
            </a:r>
            <a:r>
              <a:rPr lang="zh-CN" altLang="zh-CN" dirty="0">
                <a:solidFill>
                  <a:srgbClr val="333333"/>
                </a:solidFill>
                <a:cs typeface="Arial" panose="020B0604020202020204" pitchFamily="34" charset="0"/>
              </a:rPr>
              <a:t>右规和尾数舍入都可能引起阶码上溢</a:t>
            </a:r>
            <a:endParaRPr lang="zh-CN" altLang="zh-CN" sz="2400" dirty="0">
              <a:latin typeface="Calibri" panose="020F0502020204030204" pitchFamily="34" charset="0"/>
              <a:cs typeface="Times New Roman" panose="02020603050405020304" pitchFamily="18" charset="0"/>
            </a:endParaRPr>
          </a:p>
          <a:p>
            <a:pPr indent="266700">
              <a:lnSpc>
                <a:spcPts val="1875"/>
              </a:lnSpc>
              <a:spcAft>
                <a:spcPts val="750"/>
              </a:spcAft>
              <a:defRPr/>
            </a:pPr>
            <a:r>
              <a:rPr lang="en-US" altLang="zh-CN" dirty="0">
                <a:solidFill>
                  <a:srgbClr val="333333"/>
                </a:solidFill>
                <a:cs typeface="Times New Roman" panose="02020603050405020304" pitchFamily="18" charset="0"/>
              </a:rPr>
              <a:t>Ⅲ. </a:t>
            </a:r>
            <a:r>
              <a:rPr lang="zh-CN" altLang="zh-CN" dirty="0">
                <a:solidFill>
                  <a:srgbClr val="333333"/>
                </a:solidFill>
                <a:cs typeface="Arial" panose="020B0604020202020204" pitchFamily="34" charset="0"/>
              </a:rPr>
              <a:t>左规时可能引起阶码下溢</a:t>
            </a:r>
            <a:endParaRPr lang="zh-CN" altLang="zh-CN" sz="2400" dirty="0">
              <a:latin typeface="Calibri" panose="020F0502020204030204" pitchFamily="34" charset="0"/>
              <a:cs typeface="Times New Roman" panose="02020603050405020304" pitchFamily="18" charset="0"/>
            </a:endParaRPr>
          </a:p>
          <a:p>
            <a:pPr indent="266700">
              <a:lnSpc>
                <a:spcPts val="1875"/>
              </a:lnSpc>
              <a:spcAft>
                <a:spcPts val="750"/>
              </a:spcAft>
              <a:defRPr/>
            </a:pPr>
            <a:r>
              <a:rPr lang="en-US" altLang="zh-CN" dirty="0">
                <a:solidFill>
                  <a:srgbClr val="333333"/>
                </a:solidFill>
                <a:cs typeface="Times New Roman" panose="02020603050405020304" pitchFamily="18" charset="0"/>
              </a:rPr>
              <a:t>Ⅳ. </a:t>
            </a:r>
            <a:r>
              <a:rPr lang="zh-CN" altLang="zh-CN" dirty="0">
                <a:solidFill>
                  <a:srgbClr val="333333"/>
                </a:solidFill>
                <a:cs typeface="Arial" panose="020B0604020202020204" pitchFamily="34" charset="0"/>
              </a:rPr>
              <a:t>尾数溢出时结果不一定溢出</a:t>
            </a:r>
            <a:endParaRPr lang="zh-CN" altLang="zh-CN" sz="2400" dirty="0">
              <a:latin typeface="Calibri" panose="020F0502020204030204" pitchFamily="34" charset="0"/>
              <a:cs typeface="Times New Roman" panose="02020603050405020304" pitchFamily="18" charset="0"/>
            </a:endParaRPr>
          </a:p>
          <a:p>
            <a:pPr marL="800100" lvl="1" indent="-342900">
              <a:lnSpc>
                <a:spcPts val="1875"/>
              </a:lnSpc>
              <a:spcAft>
                <a:spcPts val="750"/>
              </a:spcAft>
              <a:buFont typeface="+mj-lt"/>
              <a:buAutoNum type="alphaUcPeriod"/>
              <a:defRPr/>
            </a:pPr>
            <a:r>
              <a:rPr lang="zh-CN" altLang="zh-CN" dirty="0">
                <a:solidFill>
                  <a:srgbClr val="333333"/>
                </a:solidFill>
                <a:cs typeface="Arial" panose="020B0604020202020204" pitchFamily="34" charset="0"/>
              </a:rPr>
              <a:t>仅</a:t>
            </a:r>
            <a:r>
              <a:rPr lang="en-US" altLang="zh-CN" dirty="0">
                <a:solidFill>
                  <a:srgbClr val="333333"/>
                </a:solidFill>
                <a:cs typeface="Times New Roman" panose="02020603050405020304" pitchFamily="18" charset="0"/>
              </a:rPr>
              <a:t>Ⅱ Ⅲ 		B.</a:t>
            </a:r>
            <a:r>
              <a:rPr lang="zh-CN" altLang="zh-CN" dirty="0">
                <a:solidFill>
                  <a:srgbClr val="333333"/>
                </a:solidFill>
                <a:cs typeface="Arial" panose="020B0604020202020204" pitchFamily="34" charset="0"/>
              </a:rPr>
              <a:t>仅</a:t>
            </a:r>
            <a:r>
              <a:rPr lang="en-US" altLang="zh-CN" dirty="0" err="1">
                <a:solidFill>
                  <a:srgbClr val="333333"/>
                </a:solidFill>
                <a:cs typeface="Times New Roman" panose="02020603050405020304" pitchFamily="18" charset="0"/>
              </a:rPr>
              <a:t>ⅠⅡ</a:t>
            </a:r>
            <a:r>
              <a:rPr lang="en-US" altLang="zh-CN" dirty="0">
                <a:solidFill>
                  <a:srgbClr val="333333"/>
                </a:solidFill>
                <a:cs typeface="Times New Roman" panose="02020603050405020304" pitchFamily="18" charset="0"/>
              </a:rPr>
              <a:t> Ⅳ</a:t>
            </a:r>
            <a:endParaRPr lang="en-US" altLang="zh-CN" sz="2400" dirty="0">
              <a:latin typeface="Calibri" panose="020F0502020204030204" pitchFamily="34" charset="0"/>
              <a:cs typeface="Times New Roman" panose="02020603050405020304" pitchFamily="18" charset="0"/>
            </a:endParaRPr>
          </a:p>
          <a:p>
            <a:pPr lvl="1">
              <a:lnSpc>
                <a:spcPts val="1875"/>
              </a:lnSpc>
              <a:spcAft>
                <a:spcPts val="750"/>
              </a:spcAft>
              <a:defRPr/>
            </a:pPr>
            <a:r>
              <a:rPr lang="en-US" altLang="zh-CN" dirty="0">
                <a:solidFill>
                  <a:srgbClr val="333333"/>
                </a:solidFill>
                <a:cs typeface="Arial" panose="020B0604020202020204" pitchFamily="34" charset="0"/>
              </a:rPr>
              <a:t>C.  </a:t>
            </a:r>
            <a:r>
              <a:rPr lang="zh-CN" altLang="zh-CN" dirty="0">
                <a:solidFill>
                  <a:srgbClr val="333333"/>
                </a:solidFill>
                <a:cs typeface="Arial" panose="020B0604020202020204" pitchFamily="34" charset="0"/>
              </a:rPr>
              <a:t>仅</a:t>
            </a:r>
            <a:r>
              <a:rPr lang="en-US" altLang="zh-CN" dirty="0" err="1">
                <a:solidFill>
                  <a:srgbClr val="333333"/>
                </a:solidFill>
                <a:cs typeface="Times New Roman" panose="02020603050405020304" pitchFamily="18" charset="0"/>
              </a:rPr>
              <a:t>ⅠⅢ</a:t>
            </a:r>
            <a:r>
              <a:rPr lang="en-US" altLang="zh-CN" dirty="0">
                <a:solidFill>
                  <a:srgbClr val="333333"/>
                </a:solidFill>
                <a:cs typeface="Times New Roman" panose="02020603050405020304" pitchFamily="18" charset="0"/>
              </a:rPr>
              <a:t> Ⅳ 	</a:t>
            </a:r>
            <a:r>
              <a:rPr lang="en-US" altLang="zh-CN" dirty="0" err="1">
                <a:solidFill>
                  <a:srgbClr val="333333"/>
                </a:solidFill>
                <a:cs typeface="Times New Roman" panose="02020603050405020304" pitchFamily="18" charset="0"/>
              </a:rPr>
              <a:t>D.ⅠⅡ</a:t>
            </a:r>
            <a:r>
              <a:rPr lang="en-US" altLang="zh-CN" dirty="0">
                <a:solidFill>
                  <a:srgbClr val="333333"/>
                </a:solidFill>
                <a:cs typeface="Times New Roman" panose="02020603050405020304" pitchFamily="18" charset="0"/>
              </a:rPr>
              <a:t> Ⅲ Ⅳ</a:t>
            </a:r>
            <a:endParaRPr lang="zh-CN" altLang="zh-CN" sz="24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70325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566738" y="98425"/>
            <a:ext cx="8229600" cy="561975"/>
          </a:xfrm>
        </p:spPr>
        <p:txBody>
          <a:bodyPr>
            <a:normAutofit fontScale="90000"/>
          </a:bodyPr>
          <a:lstStyle/>
          <a:p>
            <a:r>
              <a:rPr lang="en-US" altLang="zh-CN" smtClean="0"/>
              <a:t>2014</a:t>
            </a:r>
            <a:r>
              <a:rPr lang="zh-CN" altLang="en-US" smtClean="0"/>
              <a:t>考研题</a:t>
            </a:r>
          </a:p>
        </p:txBody>
      </p:sp>
      <p:sp>
        <p:nvSpPr>
          <p:cNvPr id="6147" name="矩形 1"/>
          <p:cNvSpPr>
            <a:spLocks noChangeArrowheads="1"/>
          </p:cNvSpPr>
          <p:nvPr/>
        </p:nvSpPr>
        <p:spPr bwMode="auto">
          <a:xfrm>
            <a:off x="579438" y="660400"/>
            <a:ext cx="7426325"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8900">
              <a:lnSpc>
                <a:spcPct val="115000"/>
              </a:lnSpc>
              <a:spcBef>
                <a:spcPct val="20000"/>
              </a:spcBef>
              <a:buChar char="•"/>
              <a:tabLst>
                <a:tab pos="4267200"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4267200"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4267200"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4267200"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4267200"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4267200"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4267200"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4267200"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4267200" algn="l"/>
              </a:tabLst>
              <a:defRPr sz="1500" b="1">
                <a:solidFill>
                  <a:srgbClr val="996600"/>
                </a:solidFill>
                <a:latin typeface="Arial" panose="020B0604020202020204" pitchFamily="34" charset="0"/>
                <a:ea typeface="宋体" panose="02010600030101010101" pitchFamily="2" charset="-122"/>
              </a:defRPr>
            </a:lvl9pPr>
          </a:lstStyle>
          <a:p>
            <a:pPr algn="just">
              <a:lnSpc>
                <a:spcPct val="100000"/>
              </a:lnSpc>
              <a:spcBef>
                <a:spcPts val="88"/>
              </a:spcBef>
              <a:spcAft>
                <a:spcPts val="600"/>
              </a:spcAft>
              <a:buFontTx/>
              <a:buNone/>
            </a:pPr>
            <a:r>
              <a:rPr lang="en-US" altLang="zh-CN" sz="1800" b="0" dirty="0">
                <a:latin typeface="Calibri" panose="020F0502020204030204" pitchFamily="34" charset="0"/>
                <a:cs typeface="Times New Roman" panose="02020603050405020304" pitchFamily="18" charset="0"/>
              </a:rPr>
              <a:t>12</a:t>
            </a:r>
            <a:r>
              <a:rPr lang="zh-CN" altLang="zh-CN" sz="1800" b="0" dirty="0">
                <a:latin typeface="Calibri" panose="020F0502020204030204" pitchFamily="34" charset="0"/>
              </a:rPr>
              <a:t>．程序 </a:t>
            </a:r>
            <a:r>
              <a:rPr lang="en-US" altLang="zh-CN" sz="1800" b="0" dirty="0">
                <a:latin typeface="Calibri" panose="020F0502020204030204" pitchFamily="34" charset="0"/>
                <a:cs typeface="Times New Roman" panose="02020603050405020304" pitchFamily="18" charset="0"/>
              </a:rPr>
              <a:t>P </a:t>
            </a:r>
            <a:r>
              <a:rPr lang="zh-CN" altLang="zh-CN" sz="1800" b="0" dirty="0">
                <a:latin typeface="Calibri" panose="020F0502020204030204" pitchFamily="34" charset="0"/>
              </a:rPr>
              <a:t>在机器 </a:t>
            </a:r>
            <a:r>
              <a:rPr lang="en-US" altLang="zh-CN" sz="1800" b="0" dirty="0">
                <a:latin typeface="Calibri" panose="020F0502020204030204" pitchFamily="34" charset="0"/>
                <a:cs typeface="Times New Roman" panose="02020603050405020304" pitchFamily="18" charset="0"/>
              </a:rPr>
              <a:t>M </a:t>
            </a:r>
            <a:r>
              <a:rPr lang="zh-CN" altLang="zh-CN" sz="1800" b="0" dirty="0">
                <a:latin typeface="Calibri" panose="020F0502020204030204" pitchFamily="34" charset="0"/>
              </a:rPr>
              <a:t>上的执行时间是 </a:t>
            </a:r>
            <a:r>
              <a:rPr lang="en-US" altLang="zh-CN" sz="1800" b="0" dirty="0">
                <a:latin typeface="Calibri" panose="020F0502020204030204" pitchFamily="34" charset="0"/>
                <a:cs typeface="Times New Roman" panose="02020603050405020304" pitchFamily="18" charset="0"/>
              </a:rPr>
              <a:t>20 </a:t>
            </a:r>
            <a:r>
              <a:rPr lang="zh-CN" altLang="zh-CN" sz="1800" b="0" dirty="0">
                <a:latin typeface="Calibri" panose="020F0502020204030204" pitchFamily="34" charset="0"/>
              </a:rPr>
              <a:t>秒，编译优化后，</a:t>
            </a:r>
            <a:r>
              <a:rPr lang="en-US" altLang="zh-CN" sz="1800" b="0" dirty="0">
                <a:latin typeface="Calibri" panose="020F0502020204030204" pitchFamily="34" charset="0"/>
                <a:cs typeface="Times New Roman" panose="02020603050405020304" pitchFamily="18" charset="0"/>
              </a:rPr>
              <a:t>P </a:t>
            </a:r>
            <a:r>
              <a:rPr lang="zh-CN" altLang="zh-CN" sz="1800" b="0" dirty="0">
                <a:latin typeface="Calibri" panose="020F0502020204030204" pitchFamily="34" charset="0"/>
              </a:rPr>
              <a:t>执行的指令数减少到原来 的 </a:t>
            </a:r>
            <a:r>
              <a:rPr lang="en-US" altLang="zh-CN" sz="1800" b="0" dirty="0">
                <a:latin typeface="Calibri" panose="020F0502020204030204" pitchFamily="34" charset="0"/>
                <a:cs typeface="Times New Roman" panose="02020603050405020304" pitchFamily="18" charset="0"/>
              </a:rPr>
              <a:t>70%</a:t>
            </a:r>
            <a:r>
              <a:rPr lang="zh-CN" altLang="zh-CN" sz="1800" b="0" dirty="0">
                <a:latin typeface="Calibri" panose="020F0502020204030204" pitchFamily="34" charset="0"/>
              </a:rPr>
              <a:t>，而 </a:t>
            </a:r>
            <a:r>
              <a:rPr lang="en-US" altLang="zh-CN" sz="1800" b="0" dirty="0">
                <a:latin typeface="Calibri" panose="020F0502020204030204" pitchFamily="34" charset="0"/>
                <a:cs typeface="Times New Roman" panose="02020603050405020304" pitchFamily="18" charset="0"/>
              </a:rPr>
              <a:t>CPI </a:t>
            </a:r>
            <a:r>
              <a:rPr lang="zh-CN" altLang="zh-CN" sz="1800" b="0" dirty="0">
                <a:latin typeface="Calibri" panose="020F0502020204030204" pitchFamily="34" charset="0"/>
              </a:rPr>
              <a:t>增加到原来的 </a:t>
            </a:r>
            <a:r>
              <a:rPr lang="en-US" altLang="zh-CN" sz="1800" b="0" dirty="0">
                <a:latin typeface="Calibri" panose="020F0502020204030204" pitchFamily="34" charset="0"/>
                <a:cs typeface="Times New Roman" panose="02020603050405020304" pitchFamily="18" charset="0"/>
              </a:rPr>
              <a:t>1.2 </a:t>
            </a:r>
            <a:r>
              <a:rPr lang="zh-CN" altLang="zh-CN" sz="1800" b="0" dirty="0">
                <a:latin typeface="Calibri" panose="020F0502020204030204" pitchFamily="34" charset="0"/>
              </a:rPr>
              <a:t>倍，则 </a:t>
            </a:r>
            <a:r>
              <a:rPr lang="en-US" altLang="zh-CN" sz="1800" b="0" dirty="0">
                <a:latin typeface="Calibri" panose="020F0502020204030204" pitchFamily="34" charset="0"/>
                <a:cs typeface="Times New Roman" panose="02020603050405020304" pitchFamily="18" charset="0"/>
              </a:rPr>
              <a:t>P </a:t>
            </a:r>
            <a:r>
              <a:rPr lang="zh-CN" altLang="zh-CN" sz="1800" b="0" dirty="0">
                <a:latin typeface="Calibri" panose="020F0502020204030204" pitchFamily="34" charset="0"/>
              </a:rPr>
              <a:t>在 </a:t>
            </a:r>
            <a:r>
              <a:rPr lang="en-US" altLang="zh-CN" sz="1800" b="0" dirty="0">
                <a:latin typeface="Calibri" panose="020F0502020204030204" pitchFamily="34" charset="0"/>
                <a:cs typeface="Times New Roman" panose="02020603050405020304" pitchFamily="18" charset="0"/>
              </a:rPr>
              <a:t>M </a:t>
            </a:r>
            <a:r>
              <a:rPr lang="zh-CN" altLang="zh-CN" sz="1800" b="0" dirty="0">
                <a:latin typeface="Calibri" panose="020F0502020204030204" pitchFamily="34" charset="0"/>
              </a:rPr>
              <a:t>上的执行时间是</a:t>
            </a:r>
            <a:r>
              <a:rPr lang="en-US" altLang="zh-CN" sz="1800" b="0" u="sng" dirty="0">
                <a:latin typeface="Calibri" panose="020F0502020204030204" pitchFamily="34" charset="0"/>
              </a:rPr>
              <a:t>               </a:t>
            </a:r>
            <a:r>
              <a:rPr lang="zh-CN" altLang="zh-CN" sz="1800" b="0" dirty="0">
                <a:latin typeface="Calibri" panose="020F0502020204030204" pitchFamily="34" charset="0"/>
              </a:rPr>
              <a:t>。</a:t>
            </a:r>
            <a:endParaRPr lang="zh-CN" altLang="zh-CN" sz="1800" b="0" dirty="0">
              <a:latin typeface="Calibri" panose="020F0502020204030204" pitchFamily="34" charset="0"/>
              <a:cs typeface="Times New Roman" panose="02020603050405020304" pitchFamily="18" charset="0"/>
            </a:endParaRPr>
          </a:p>
          <a:p>
            <a:pPr algn="just">
              <a:lnSpc>
                <a:spcPct val="100000"/>
              </a:lnSpc>
              <a:spcBef>
                <a:spcPct val="0"/>
              </a:spcBef>
              <a:spcAft>
                <a:spcPts val="600"/>
              </a:spcAft>
              <a:buFontTx/>
              <a:buNone/>
            </a:pPr>
            <a:r>
              <a:rPr lang="en-US" altLang="zh-CN" sz="1800" b="0" dirty="0">
                <a:latin typeface="Calibri" panose="020F0502020204030204" pitchFamily="34" charset="0"/>
                <a:cs typeface="Times New Roman" panose="02020603050405020304" pitchFamily="18" charset="0"/>
              </a:rPr>
              <a:t>A</a:t>
            </a:r>
            <a:r>
              <a:rPr lang="zh-CN" altLang="zh-CN" sz="1800" b="0" dirty="0">
                <a:latin typeface="Calibri" panose="020F0502020204030204" pitchFamily="34" charset="0"/>
              </a:rPr>
              <a:t>．</a:t>
            </a:r>
            <a:r>
              <a:rPr lang="en-US" altLang="zh-CN" sz="1800" b="0" dirty="0">
                <a:latin typeface="Calibri" panose="020F0502020204030204" pitchFamily="34" charset="0"/>
                <a:cs typeface="Times New Roman" panose="02020603050405020304" pitchFamily="18" charset="0"/>
              </a:rPr>
              <a:t>8.4 </a:t>
            </a:r>
            <a:r>
              <a:rPr lang="zh-CN" altLang="zh-CN" sz="1800" b="0" dirty="0">
                <a:latin typeface="Calibri" panose="020F0502020204030204" pitchFamily="34" charset="0"/>
              </a:rPr>
              <a:t>秒</a:t>
            </a:r>
            <a:r>
              <a:rPr lang="en-US" altLang="zh-CN" sz="1800" b="0" dirty="0">
                <a:latin typeface="Calibri" panose="020F0502020204030204" pitchFamily="34" charset="0"/>
              </a:rPr>
              <a:t>	</a:t>
            </a:r>
            <a:r>
              <a:rPr lang="en-US" altLang="zh-CN" sz="1800" b="0" dirty="0">
                <a:latin typeface="Calibri" panose="020F0502020204030204" pitchFamily="34" charset="0"/>
                <a:cs typeface="Times New Roman" panose="02020603050405020304" pitchFamily="18" charset="0"/>
              </a:rPr>
              <a:t>B</a:t>
            </a:r>
            <a:r>
              <a:rPr lang="zh-CN" altLang="zh-CN" sz="1800" b="0" dirty="0">
                <a:latin typeface="Calibri" panose="020F0502020204030204" pitchFamily="34" charset="0"/>
              </a:rPr>
              <a:t>．</a:t>
            </a:r>
            <a:r>
              <a:rPr lang="en-US" altLang="zh-CN" sz="1800" b="0" dirty="0">
                <a:latin typeface="Calibri" panose="020F0502020204030204" pitchFamily="34" charset="0"/>
                <a:cs typeface="Times New Roman" panose="02020603050405020304" pitchFamily="18" charset="0"/>
              </a:rPr>
              <a:t>11.7 </a:t>
            </a:r>
            <a:r>
              <a:rPr lang="zh-CN" altLang="zh-CN" sz="1800" b="0" dirty="0">
                <a:latin typeface="Calibri" panose="020F0502020204030204" pitchFamily="34" charset="0"/>
              </a:rPr>
              <a:t>秒</a:t>
            </a:r>
            <a:r>
              <a:rPr lang="en-US" altLang="zh-CN" sz="1800" b="0" dirty="0">
                <a:latin typeface="Calibri" panose="020F0502020204030204" pitchFamily="34" charset="0"/>
              </a:rPr>
              <a:t>	</a:t>
            </a:r>
            <a:r>
              <a:rPr lang="en-US" altLang="zh-CN" sz="1800" b="0" dirty="0">
                <a:latin typeface="Calibri" panose="020F0502020204030204" pitchFamily="34" charset="0"/>
                <a:cs typeface="Times New Roman" panose="02020603050405020304" pitchFamily="18" charset="0"/>
              </a:rPr>
              <a:t>C</a:t>
            </a:r>
            <a:r>
              <a:rPr lang="zh-CN" altLang="zh-CN" sz="1800" b="0" dirty="0">
                <a:latin typeface="Calibri" panose="020F0502020204030204" pitchFamily="34" charset="0"/>
              </a:rPr>
              <a:t>．</a:t>
            </a:r>
            <a:r>
              <a:rPr lang="en-US" altLang="zh-CN" sz="1800" b="0" dirty="0">
                <a:latin typeface="Calibri" panose="020F0502020204030204" pitchFamily="34" charset="0"/>
                <a:cs typeface="Times New Roman" panose="02020603050405020304" pitchFamily="18" charset="0"/>
              </a:rPr>
              <a:t>14 </a:t>
            </a:r>
            <a:r>
              <a:rPr lang="zh-CN" altLang="zh-CN" sz="1800" b="0" dirty="0">
                <a:latin typeface="Calibri" panose="020F0502020204030204" pitchFamily="34" charset="0"/>
              </a:rPr>
              <a:t>秒</a:t>
            </a:r>
            <a:r>
              <a:rPr lang="en-US" altLang="zh-CN" sz="1800" b="0" dirty="0">
                <a:latin typeface="Calibri" panose="020F0502020204030204" pitchFamily="34" charset="0"/>
              </a:rPr>
              <a:t>	</a:t>
            </a:r>
            <a:r>
              <a:rPr lang="en-US" altLang="zh-CN" sz="1800" b="0" dirty="0">
                <a:latin typeface="Calibri" panose="020F0502020204030204" pitchFamily="34" charset="0"/>
                <a:cs typeface="Times New Roman" panose="02020603050405020304" pitchFamily="18" charset="0"/>
              </a:rPr>
              <a:t>D</a:t>
            </a:r>
            <a:r>
              <a:rPr lang="zh-CN" altLang="zh-CN" sz="1800" b="0" dirty="0">
                <a:latin typeface="Calibri" panose="020F0502020204030204" pitchFamily="34" charset="0"/>
              </a:rPr>
              <a:t>．</a:t>
            </a:r>
            <a:r>
              <a:rPr lang="en-US" altLang="zh-CN" sz="1800" b="0" dirty="0">
                <a:latin typeface="Calibri" panose="020F0502020204030204" pitchFamily="34" charset="0"/>
                <a:cs typeface="Times New Roman" panose="02020603050405020304" pitchFamily="18" charset="0"/>
              </a:rPr>
              <a:t>16.8 </a:t>
            </a:r>
            <a:r>
              <a:rPr lang="zh-CN" altLang="zh-CN" sz="1800" b="0" dirty="0">
                <a:latin typeface="Calibri" panose="020F0502020204030204" pitchFamily="34" charset="0"/>
              </a:rPr>
              <a:t>秒</a:t>
            </a:r>
            <a:endParaRPr lang="zh-CN" altLang="zh-CN" sz="1800" b="0" dirty="0">
              <a:latin typeface="Calibri" panose="020F0502020204030204" pitchFamily="34" charset="0"/>
              <a:cs typeface="Times New Roman" panose="02020603050405020304" pitchFamily="18" charset="0"/>
            </a:endParaRPr>
          </a:p>
          <a:p>
            <a:pPr algn="just">
              <a:lnSpc>
                <a:spcPct val="100000"/>
              </a:lnSpc>
              <a:spcBef>
                <a:spcPts val="88"/>
              </a:spcBef>
              <a:spcAft>
                <a:spcPts val="600"/>
              </a:spcAft>
              <a:buFontTx/>
              <a:buNone/>
            </a:pPr>
            <a:endParaRPr lang="en-US" altLang="zh-CN" sz="1800" b="0" dirty="0">
              <a:latin typeface="Calibri" panose="020F0502020204030204" pitchFamily="34" charset="0"/>
              <a:cs typeface="Times New Roman" panose="02020603050405020304" pitchFamily="18" charset="0"/>
            </a:endParaRPr>
          </a:p>
          <a:p>
            <a:pPr algn="just">
              <a:lnSpc>
                <a:spcPct val="100000"/>
              </a:lnSpc>
              <a:spcBef>
                <a:spcPts val="88"/>
              </a:spcBef>
              <a:spcAft>
                <a:spcPts val="600"/>
              </a:spcAft>
              <a:buFontTx/>
              <a:buNone/>
            </a:pPr>
            <a:endParaRPr lang="en-US" altLang="zh-CN" sz="1800" b="0" dirty="0">
              <a:latin typeface="Calibri" panose="020F0502020204030204" pitchFamily="34" charset="0"/>
              <a:cs typeface="Times New Roman" panose="02020603050405020304" pitchFamily="18" charset="0"/>
            </a:endParaRPr>
          </a:p>
          <a:p>
            <a:pPr algn="just">
              <a:lnSpc>
                <a:spcPct val="100000"/>
              </a:lnSpc>
              <a:spcBef>
                <a:spcPts val="88"/>
              </a:spcBef>
              <a:spcAft>
                <a:spcPts val="600"/>
              </a:spcAft>
              <a:buFontTx/>
              <a:buNone/>
            </a:pPr>
            <a:endParaRPr lang="en-US" altLang="zh-CN" sz="1800" b="0" dirty="0">
              <a:latin typeface="Calibri" panose="020F0502020204030204" pitchFamily="34" charset="0"/>
              <a:cs typeface="Times New Roman" panose="02020603050405020304" pitchFamily="18" charset="0"/>
            </a:endParaRPr>
          </a:p>
          <a:p>
            <a:pPr algn="just">
              <a:lnSpc>
                <a:spcPct val="100000"/>
              </a:lnSpc>
              <a:spcBef>
                <a:spcPts val="88"/>
              </a:spcBef>
              <a:spcAft>
                <a:spcPts val="600"/>
              </a:spcAft>
              <a:buFontTx/>
              <a:buNone/>
            </a:pPr>
            <a:endParaRPr lang="en-US" altLang="zh-CN" sz="1800" b="0" dirty="0">
              <a:latin typeface="Calibri" panose="020F0502020204030204" pitchFamily="34" charset="0"/>
              <a:cs typeface="Times New Roman" panose="02020603050405020304" pitchFamily="18" charset="0"/>
            </a:endParaRPr>
          </a:p>
          <a:p>
            <a:pPr algn="just">
              <a:lnSpc>
                <a:spcPct val="100000"/>
              </a:lnSpc>
              <a:spcBef>
                <a:spcPts val="88"/>
              </a:spcBef>
              <a:spcAft>
                <a:spcPts val="600"/>
              </a:spcAft>
              <a:buFontTx/>
              <a:buNone/>
            </a:pPr>
            <a:r>
              <a:rPr lang="en-US" altLang="zh-CN" sz="1800" b="0" dirty="0">
                <a:latin typeface="Calibri" panose="020F0502020204030204" pitchFamily="34" charset="0"/>
                <a:cs typeface="Times New Roman" panose="02020603050405020304" pitchFamily="18" charset="0"/>
              </a:rPr>
              <a:t>13</a:t>
            </a:r>
            <a:r>
              <a:rPr lang="zh-CN" altLang="zh-CN" sz="1800" b="0" dirty="0">
                <a:latin typeface="Calibri" panose="020F0502020204030204" pitchFamily="34" charset="0"/>
              </a:rPr>
              <a:t>．若 </a:t>
            </a:r>
            <a:r>
              <a:rPr lang="en-US" altLang="zh-CN" sz="1800" b="0" dirty="0">
                <a:latin typeface="Calibri" panose="020F0502020204030204" pitchFamily="34" charset="0"/>
                <a:cs typeface="Times New Roman" panose="02020603050405020304" pitchFamily="18" charset="0"/>
              </a:rPr>
              <a:t>x=103</a:t>
            </a:r>
            <a:r>
              <a:rPr lang="zh-CN" altLang="zh-CN" sz="1800" b="0" dirty="0">
                <a:latin typeface="Calibri" panose="020F0502020204030204" pitchFamily="34" charset="0"/>
              </a:rPr>
              <a:t>，</a:t>
            </a:r>
            <a:r>
              <a:rPr lang="en-US" altLang="zh-CN" sz="1800" b="0" dirty="0">
                <a:latin typeface="Calibri" panose="020F0502020204030204" pitchFamily="34" charset="0"/>
                <a:cs typeface="Times New Roman" panose="02020603050405020304" pitchFamily="18" charset="0"/>
              </a:rPr>
              <a:t>y=-25</a:t>
            </a:r>
            <a:r>
              <a:rPr lang="zh-CN" altLang="zh-CN" sz="1800" b="0" dirty="0">
                <a:latin typeface="Calibri" panose="020F0502020204030204" pitchFamily="34" charset="0"/>
              </a:rPr>
              <a:t>，则下列表达式采用 </a:t>
            </a:r>
            <a:r>
              <a:rPr lang="en-US" altLang="zh-CN" sz="1800" b="0" dirty="0">
                <a:latin typeface="Calibri" panose="020F0502020204030204" pitchFamily="34" charset="0"/>
                <a:cs typeface="Times New Roman" panose="02020603050405020304" pitchFamily="18" charset="0"/>
              </a:rPr>
              <a:t>8  </a:t>
            </a:r>
            <a:r>
              <a:rPr lang="zh-CN" altLang="zh-CN" sz="1800" b="0" dirty="0">
                <a:latin typeface="Calibri" panose="020F0502020204030204" pitchFamily="34" charset="0"/>
              </a:rPr>
              <a:t>位定点补码运算实现时，会发生溢出的 是</a:t>
            </a:r>
            <a:r>
              <a:rPr lang="en-US" altLang="zh-CN" sz="1800" b="0" u="sng" dirty="0">
                <a:latin typeface="Calibri" panose="020F0502020204030204" pitchFamily="34" charset="0"/>
              </a:rPr>
              <a:t>    	</a:t>
            </a:r>
            <a:r>
              <a:rPr lang="zh-CN" altLang="zh-CN" sz="1800" b="0" dirty="0">
                <a:latin typeface="Calibri" panose="020F0502020204030204" pitchFamily="34" charset="0"/>
              </a:rPr>
              <a:t>。</a:t>
            </a:r>
            <a:endParaRPr lang="zh-CN" altLang="zh-CN" sz="1800" b="0" dirty="0">
              <a:latin typeface="Calibri" panose="020F0502020204030204" pitchFamily="34" charset="0"/>
              <a:cs typeface="Times New Roman" panose="02020603050405020304" pitchFamily="18" charset="0"/>
            </a:endParaRPr>
          </a:p>
          <a:p>
            <a:pPr algn="just">
              <a:lnSpc>
                <a:spcPct val="100000"/>
              </a:lnSpc>
              <a:spcBef>
                <a:spcPct val="0"/>
              </a:spcBef>
              <a:spcAft>
                <a:spcPts val="600"/>
              </a:spcAft>
              <a:buFontTx/>
              <a:buNone/>
            </a:pPr>
            <a:r>
              <a:rPr lang="en-US" altLang="zh-CN" sz="1800" b="0" dirty="0">
                <a:latin typeface="Calibri" panose="020F0502020204030204" pitchFamily="34" charset="0"/>
                <a:cs typeface="Times New Roman" panose="02020603050405020304" pitchFamily="18" charset="0"/>
              </a:rPr>
              <a:t>A</a:t>
            </a:r>
            <a:r>
              <a:rPr lang="zh-CN" altLang="zh-CN" sz="1800" b="0" dirty="0">
                <a:latin typeface="Calibri" panose="020F0502020204030204" pitchFamily="34" charset="0"/>
              </a:rPr>
              <a:t>．</a:t>
            </a:r>
            <a:r>
              <a:rPr lang="en-US" altLang="zh-CN" sz="1800" b="0" dirty="0" err="1">
                <a:latin typeface="Calibri" panose="020F0502020204030204" pitchFamily="34" charset="0"/>
                <a:cs typeface="Times New Roman" panose="02020603050405020304" pitchFamily="18" charset="0"/>
              </a:rPr>
              <a:t>x+y</a:t>
            </a:r>
            <a:r>
              <a:rPr lang="en-US" altLang="zh-CN" sz="1800" b="0" dirty="0">
                <a:latin typeface="Calibri" panose="020F0502020204030204" pitchFamily="34" charset="0"/>
                <a:cs typeface="Times New Roman" panose="02020603050405020304" pitchFamily="18" charset="0"/>
              </a:rPr>
              <a:t>     B</a:t>
            </a:r>
            <a:r>
              <a:rPr lang="zh-CN" altLang="zh-CN" sz="1800" b="0" dirty="0">
                <a:latin typeface="Calibri" panose="020F0502020204030204" pitchFamily="34" charset="0"/>
              </a:rPr>
              <a:t>．</a:t>
            </a:r>
            <a:r>
              <a:rPr lang="en-US" altLang="zh-CN" sz="1800" b="0" dirty="0">
                <a:latin typeface="Calibri" panose="020F0502020204030204" pitchFamily="34" charset="0"/>
                <a:cs typeface="Times New Roman" panose="02020603050405020304" pitchFamily="18" charset="0"/>
              </a:rPr>
              <a:t>-</a:t>
            </a:r>
            <a:r>
              <a:rPr lang="en-US" altLang="zh-CN" sz="1800" b="0" dirty="0" err="1">
                <a:latin typeface="Calibri" panose="020F0502020204030204" pitchFamily="34" charset="0"/>
                <a:cs typeface="Times New Roman" panose="02020603050405020304" pitchFamily="18" charset="0"/>
              </a:rPr>
              <a:t>x+y</a:t>
            </a:r>
            <a:r>
              <a:rPr lang="en-US" altLang="zh-CN" sz="1800" b="0" dirty="0">
                <a:latin typeface="Calibri" panose="020F0502020204030204" pitchFamily="34" charset="0"/>
                <a:cs typeface="Times New Roman" panose="02020603050405020304" pitchFamily="18" charset="0"/>
              </a:rPr>
              <a:t>     C</a:t>
            </a:r>
            <a:r>
              <a:rPr lang="zh-CN" altLang="zh-CN" sz="1800" b="0" dirty="0">
                <a:latin typeface="Calibri" panose="020F0502020204030204" pitchFamily="34" charset="0"/>
              </a:rPr>
              <a:t>．</a:t>
            </a:r>
            <a:r>
              <a:rPr lang="en-US" altLang="zh-CN" sz="1800" b="0" dirty="0">
                <a:latin typeface="Calibri" panose="020F0502020204030204" pitchFamily="34" charset="0"/>
                <a:cs typeface="Times New Roman" panose="02020603050405020304" pitchFamily="18" charset="0"/>
              </a:rPr>
              <a:t>x-y   D</a:t>
            </a:r>
            <a:r>
              <a:rPr lang="zh-CN" altLang="zh-CN" sz="1800" b="0" dirty="0">
                <a:latin typeface="Calibri" panose="020F0502020204030204" pitchFamily="34" charset="0"/>
              </a:rPr>
              <a:t>．</a:t>
            </a:r>
            <a:r>
              <a:rPr lang="en-US" altLang="zh-CN" sz="1800" b="0" dirty="0">
                <a:latin typeface="Calibri" panose="020F0502020204030204" pitchFamily="34" charset="0"/>
                <a:cs typeface="Times New Roman" panose="02020603050405020304" pitchFamily="18" charset="0"/>
              </a:rPr>
              <a:t>-x-y</a:t>
            </a:r>
            <a:endParaRPr lang="zh-CN" altLang="zh-CN" sz="1800" b="0" dirty="0">
              <a:latin typeface="Calibri" panose="020F0502020204030204" pitchFamily="34" charset="0"/>
              <a:cs typeface="Times New Roman" panose="02020603050405020304" pitchFamily="18" charset="0"/>
            </a:endParaRPr>
          </a:p>
        </p:txBody>
      </p:sp>
      <p:sp>
        <p:nvSpPr>
          <p:cNvPr id="3" name="矩形 2"/>
          <p:cNvSpPr>
            <a:spLocks noChangeArrowheads="1"/>
          </p:cNvSpPr>
          <p:nvPr/>
        </p:nvSpPr>
        <p:spPr bwMode="auto">
          <a:xfrm>
            <a:off x="481013" y="2063750"/>
            <a:ext cx="75152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8900" indent="2667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just">
              <a:lnSpc>
                <a:spcPct val="100000"/>
              </a:lnSpc>
              <a:spcBef>
                <a:spcPct val="0"/>
              </a:spcBef>
              <a:spcAft>
                <a:spcPts val="600"/>
              </a:spcAft>
              <a:buFontTx/>
              <a:buNone/>
            </a:pPr>
            <a:r>
              <a:rPr lang="zh-CN" altLang="zh-CN" sz="1800" b="0">
                <a:solidFill>
                  <a:srgbClr val="FF0000"/>
                </a:solidFill>
                <a:latin typeface="Calibri" panose="020F0502020204030204" pitchFamily="34" charset="0"/>
              </a:rPr>
              <a:t>解：不妨设原来指令条数为 </a:t>
            </a:r>
            <a:r>
              <a:rPr lang="en-US" altLang="zh-CN" sz="1800" b="0">
                <a:solidFill>
                  <a:srgbClr val="FF0000"/>
                </a:solidFill>
                <a:latin typeface="Calibri" panose="020F0502020204030204" pitchFamily="34" charset="0"/>
                <a:cs typeface="Times New Roman" panose="02020603050405020304" pitchFamily="18" charset="0"/>
              </a:rPr>
              <a:t>x</a:t>
            </a:r>
            <a:r>
              <a:rPr lang="zh-CN" altLang="zh-CN" sz="1800" b="0">
                <a:solidFill>
                  <a:srgbClr val="FF0000"/>
                </a:solidFill>
                <a:latin typeface="Calibri" panose="020F0502020204030204" pitchFamily="34" charset="0"/>
              </a:rPr>
              <a:t>，那么原 </a:t>
            </a:r>
            <a:r>
              <a:rPr lang="en-US" altLang="zh-CN" sz="1800" b="0">
                <a:solidFill>
                  <a:srgbClr val="FF0000"/>
                </a:solidFill>
                <a:latin typeface="Calibri" panose="020F0502020204030204" pitchFamily="34" charset="0"/>
                <a:cs typeface="Times New Roman" panose="02020603050405020304" pitchFamily="18" charset="0"/>
              </a:rPr>
              <a:t>CPI </a:t>
            </a:r>
            <a:r>
              <a:rPr lang="zh-CN" altLang="zh-CN" sz="1800" b="0">
                <a:solidFill>
                  <a:srgbClr val="FF0000"/>
                </a:solidFill>
                <a:latin typeface="Calibri" panose="020F0502020204030204" pitchFamily="34" charset="0"/>
              </a:rPr>
              <a:t>就为 </a:t>
            </a:r>
            <a:r>
              <a:rPr lang="en-US" altLang="zh-CN" sz="1800" b="0">
                <a:solidFill>
                  <a:srgbClr val="FF0000"/>
                </a:solidFill>
                <a:latin typeface="Calibri" panose="020F0502020204030204" pitchFamily="34" charset="0"/>
                <a:cs typeface="Times New Roman" panose="02020603050405020304" pitchFamily="18" charset="0"/>
              </a:rPr>
              <a:t>20/x</a:t>
            </a:r>
            <a:r>
              <a:rPr lang="zh-CN" altLang="zh-CN" sz="1800" b="0">
                <a:solidFill>
                  <a:srgbClr val="FF0000"/>
                </a:solidFill>
                <a:latin typeface="Calibri" panose="020F0502020204030204" pitchFamily="34" charset="0"/>
              </a:rPr>
              <a:t>，经过编译优化后，指令条数减少 到原来的 </a:t>
            </a:r>
            <a:r>
              <a:rPr lang="en-US" altLang="zh-CN" sz="1800" b="0">
                <a:solidFill>
                  <a:srgbClr val="FF0000"/>
                </a:solidFill>
                <a:latin typeface="Calibri" panose="020F0502020204030204" pitchFamily="34" charset="0"/>
                <a:cs typeface="Times New Roman" panose="02020603050405020304" pitchFamily="18" charset="0"/>
              </a:rPr>
              <a:t>70%</a:t>
            </a:r>
            <a:r>
              <a:rPr lang="zh-CN" altLang="zh-CN" sz="1800" b="0">
                <a:solidFill>
                  <a:srgbClr val="FF0000"/>
                </a:solidFill>
                <a:latin typeface="Calibri" panose="020F0502020204030204" pitchFamily="34" charset="0"/>
              </a:rPr>
              <a:t>，即指令条数为 </a:t>
            </a:r>
            <a:r>
              <a:rPr lang="en-US" altLang="zh-CN" sz="1800" b="0">
                <a:solidFill>
                  <a:srgbClr val="FF0000"/>
                </a:solidFill>
                <a:latin typeface="Calibri" panose="020F0502020204030204" pitchFamily="34" charset="0"/>
                <a:cs typeface="Times New Roman" panose="02020603050405020304" pitchFamily="18" charset="0"/>
              </a:rPr>
              <a:t>0.7x</a:t>
            </a:r>
            <a:r>
              <a:rPr lang="zh-CN" altLang="zh-CN" sz="1800" b="0">
                <a:solidFill>
                  <a:srgbClr val="FF0000"/>
                </a:solidFill>
                <a:latin typeface="Calibri" panose="020F0502020204030204" pitchFamily="34" charset="0"/>
              </a:rPr>
              <a:t>，而 </a:t>
            </a:r>
            <a:r>
              <a:rPr lang="en-US" altLang="zh-CN" sz="1800" b="0">
                <a:solidFill>
                  <a:srgbClr val="FF0000"/>
                </a:solidFill>
                <a:latin typeface="Calibri" panose="020F0502020204030204" pitchFamily="34" charset="0"/>
                <a:cs typeface="Times New Roman" panose="02020603050405020304" pitchFamily="18" charset="0"/>
              </a:rPr>
              <a:t>CPI </a:t>
            </a:r>
            <a:r>
              <a:rPr lang="zh-CN" altLang="zh-CN" sz="1800" b="0">
                <a:solidFill>
                  <a:srgbClr val="FF0000"/>
                </a:solidFill>
                <a:latin typeface="Calibri" panose="020F0502020204030204" pitchFamily="34" charset="0"/>
              </a:rPr>
              <a:t>增加到原来的 </a:t>
            </a:r>
            <a:r>
              <a:rPr lang="en-US" altLang="zh-CN" sz="1800" b="0">
                <a:solidFill>
                  <a:srgbClr val="FF0000"/>
                </a:solidFill>
                <a:latin typeface="Calibri" panose="020F0502020204030204" pitchFamily="34" charset="0"/>
                <a:cs typeface="Times New Roman" panose="02020603050405020304" pitchFamily="18" charset="0"/>
              </a:rPr>
              <a:t>1.2 </a:t>
            </a:r>
            <a:r>
              <a:rPr lang="zh-CN" altLang="zh-CN" sz="1800" b="0">
                <a:solidFill>
                  <a:srgbClr val="FF0000"/>
                </a:solidFill>
                <a:latin typeface="Calibri" panose="020F0502020204030204" pitchFamily="34" charset="0"/>
              </a:rPr>
              <a:t>倍，即 </a:t>
            </a:r>
            <a:r>
              <a:rPr lang="en-US" altLang="zh-CN" sz="1800" b="0">
                <a:solidFill>
                  <a:srgbClr val="FF0000"/>
                </a:solidFill>
                <a:latin typeface="Calibri" panose="020F0502020204030204" pitchFamily="34" charset="0"/>
                <a:cs typeface="Times New Roman" panose="02020603050405020304" pitchFamily="18" charset="0"/>
              </a:rPr>
              <a:t>24/x</a:t>
            </a:r>
            <a:r>
              <a:rPr lang="zh-CN" altLang="zh-CN" sz="1800" b="0">
                <a:solidFill>
                  <a:srgbClr val="FF0000"/>
                </a:solidFill>
                <a:latin typeface="Calibri" panose="020F0502020204030204" pitchFamily="34" charset="0"/>
              </a:rPr>
              <a:t>，那么现在 </a:t>
            </a:r>
            <a:r>
              <a:rPr lang="en-US" altLang="zh-CN" sz="1800" b="0">
                <a:solidFill>
                  <a:srgbClr val="FF0000"/>
                </a:solidFill>
                <a:latin typeface="Calibri" panose="020F0502020204030204" pitchFamily="34" charset="0"/>
                <a:cs typeface="Times New Roman" panose="02020603050405020304" pitchFamily="18" charset="0"/>
              </a:rPr>
              <a:t>P </a:t>
            </a:r>
            <a:r>
              <a:rPr lang="zh-CN" altLang="zh-CN" sz="1800" b="0">
                <a:solidFill>
                  <a:srgbClr val="FF0000"/>
                </a:solidFill>
                <a:latin typeface="Calibri" panose="020F0502020204030204" pitchFamily="34" charset="0"/>
              </a:rPr>
              <a:t>在 </a:t>
            </a:r>
            <a:r>
              <a:rPr lang="en-US" altLang="zh-CN" sz="1800" b="0">
                <a:solidFill>
                  <a:srgbClr val="FF0000"/>
                </a:solidFill>
                <a:latin typeface="Calibri" panose="020F0502020204030204" pitchFamily="34" charset="0"/>
                <a:cs typeface="Times New Roman" panose="02020603050405020304" pitchFamily="18" charset="0"/>
              </a:rPr>
              <a:t>M </a:t>
            </a:r>
            <a:r>
              <a:rPr lang="zh-CN" altLang="zh-CN" sz="1800" b="0">
                <a:solidFill>
                  <a:srgbClr val="FF0000"/>
                </a:solidFill>
                <a:latin typeface="Calibri" panose="020F0502020204030204" pitchFamily="34" charset="0"/>
              </a:rPr>
              <a:t>上的执行时间就为指令条数</a:t>
            </a:r>
            <a:r>
              <a:rPr lang="en-US" altLang="zh-CN" sz="1800" b="0">
                <a:solidFill>
                  <a:srgbClr val="FF0000"/>
                </a:solidFill>
                <a:latin typeface="Calibri" panose="020F0502020204030204" pitchFamily="34" charset="0"/>
                <a:cs typeface="Times New Roman" panose="02020603050405020304" pitchFamily="18" charset="0"/>
              </a:rPr>
              <a:t>*CPI=0.7x*24/x=24*0.7=16.8 </a:t>
            </a:r>
            <a:r>
              <a:rPr lang="zh-CN" altLang="zh-CN" sz="1800" b="0">
                <a:solidFill>
                  <a:srgbClr val="FF0000"/>
                </a:solidFill>
                <a:latin typeface="Calibri" panose="020F0502020204030204" pitchFamily="34" charset="0"/>
              </a:rPr>
              <a:t>秒，选 </a:t>
            </a:r>
            <a:r>
              <a:rPr lang="en-US" altLang="zh-CN" sz="1800" b="0">
                <a:solidFill>
                  <a:srgbClr val="FF0000"/>
                </a:solidFill>
                <a:latin typeface="Calibri" panose="020F0502020204030204" pitchFamily="34" charset="0"/>
                <a:cs typeface="Times New Roman" panose="02020603050405020304" pitchFamily="18" charset="0"/>
              </a:rPr>
              <a:t>D</a:t>
            </a:r>
            <a:r>
              <a:rPr lang="zh-CN" altLang="zh-CN" sz="1800" b="0">
                <a:solidFill>
                  <a:srgbClr val="FF0000"/>
                </a:solidFill>
                <a:latin typeface="Calibri" panose="020F0502020204030204" pitchFamily="34" charset="0"/>
              </a:rPr>
              <a:t>。</a:t>
            </a:r>
            <a:endParaRPr lang="zh-CN" altLang="zh-CN" sz="1800" b="0">
              <a:solidFill>
                <a:srgbClr val="FF0000"/>
              </a:solidFill>
              <a:latin typeface="Calibri" panose="020F0502020204030204" pitchFamily="34" charset="0"/>
              <a:cs typeface="Times New Roman" panose="02020603050405020304" pitchFamily="18" charset="0"/>
            </a:endParaRPr>
          </a:p>
        </p:txBody>
      </p:sp>
      <p:sp>
        <p:nvSpPr>
          <p:cNvPr id="4" name="矩形 3"/>
          <p:cNvSpPr>
            <a:spLocks noChangeArrowheads="1"/>
          </p:cNvSpPr>
          <p:nvPr/>
        </p:nvSpPr>
        <p:spPr bwMode="auto">
          <a:xfrm>
            <a:off x="566738" y="4508500"/>
            <a:ext cx="7466012"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8900" indent="2667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just">
              <a:lnSpc>
                <a:spcPct val="100000"/>
              </a:lnSpc>
              <a:spcBef>
                <a:spcPct val="0"/>
              </a:spcBef>
              <a:spcAft>
                <a:spcPts val="600"/>
              </a:spcAft>
              <a:buFontTx/>
              <a:buNone/>
            </a:pPr>
            <a:r>
              <a:rPr lang="zh-CN" altLang="zh-CN" sz="1800" b="0">
                <a:solidFill>
                  <a:srgbClr val="FF0000"/>
                </a:solidFill>
                <a:latin typeface="Calibri" panose="020F0502020204030204" pitchFamily="34" charset="0"/>
              </a:rPr>
              <a:t>解：</a:t>
            </a:r>
            <a:r>
              <a:rPr lang="en-US" altLang="zh-CN" sz="1800" b="0">
                <a:solidFill>
                  <a:srgbClr val="FF0000"/>
                </a:solidFill>
                <a:latin typeface="Calibri" panose="020F0502020204030204" pitchFamily="34" charset="0"/>
                <a:cs typeface="Times New Roman" panose="02020603050405020304" pitchFamily="18" charset="0"/>
              </a:rPr>
              <a:t>8 </a:t>
            </a:r>
            <a:r>
              <a:rPr lang="zh-CN" altLang="zh-CN" sz="1800" b="0">
                <a:solidFill>
                  <a:srgbClr val="FF0000"/>
                </a:solidFill>
                <a:latin typeface="Calibri" panose="020F0502020204030204" pitchFamily="34" charset="0"/>
              </a:rPr>
              <a:t>位定点补码表示的数据范围为</a:t>
            </a:r>
            <a:r>
              <a:rPr lang="en-US" altLang="zh-CN" sz="1800" b="0">
                <a:solidFill>
                  <a:srgbClr val="FF0000"/>
                </a:solidFill>
                <a:latin typeface="Calibri" panose="020F0502020204030204" pitchFamily="34" charset="0"/>
                <a:cs typeface="Times New Roman" panose="02020603050405020304" pitchFamily="18" charset="0"/>
              </a:rPr>
              <a:t>-128~127</a:t>
            </a:r>
            <a:r>
              <a:rPr lang="zh-CN" altLang="zh-CN" sz="1800" b="0">
                <a:solidFill>
                  <a:srgbClr val="FF0000"/>
                </a:solidFill>
                <a:latin typeface="Calibri" panose="020F0502020204030204" pitchFamily="34" charset="0"/>
              </a:rPr>
              <a:t>，若运算结果超出这个范围则会溢出，</a:t>
            </a:r>
            <a:r>
              <a:rPr lang="en-US" altLang="zh-CN" sz="1800" b="0">
                <a:solidFill>
                  <a:srgbClr val="FF0000"/>
                </a:solidFill>
                <a:latin typeface="Calibri" panose="020F0502020204030204" pitchFamily="34" charset="0"/>
                <a:cs typeface="Times New Roman" panose="02020603050405020304" pitchFamily="18" charset="0"/>
              </a:rPr>
              <a:t>A </a:t>
            </a:r>
            <a:r>
              <a:rPr lang="zh-CN" altLang="zh-CN" sz="1800" b="0">
                <a:solidFill>
                  <a:srgbClr val="FF0000"/>
                </a:solidFill>
                <a:latin typeface="Calibri" panose="020F0502020204030204" pitchFamily="34" charset="0"/>
              </a:rPr>
              <a:t>选项 </a:t>
            </a:r>
            <a:r>
              <a:rPr lang="en-US" altLang="zh-CN" sz="1800" b="0">
                <a:solidFill>
                  <a:srgbClr val="FF0000"/>
                </a:solidFill>
                <a:latin typeface="Calibri" panose="020F0502020204030204" pitchFamily="34" charset="0"/>
                <a:cs typeface="Times New Roman" panose="02020603050405020304" pitchFamily="18" charset="0"/>
              </a:rPr>
              <a:t>x+y=103-25=78</a:t>
            </a:r>
            <a:r>
              <a:rPr lang="zh-CN" altLang="zh-CN" sz="1800" b="0">
                <a:solidFill>
                  <a:srgbClr val="FF0000"/>
                </a:solidFill>
                <a:latin typeface="Calibri" panose="020F0502020204030204" pitchFamily="34" charset="0"/>
              </a:rPr>
              <a:t>，符合范围，</a:t>
            </a:r>
            <a:r>
              <a:rPr lang="en-US" altLang="zh-CN" sz="1800" b="0">
                <a:solidFill>
                  <a:srgbClr val="FF0000"/>
                </a:solidFill>
                <a:latin typeface="Calibri" panose="020F0502020204030204" pitchFamily="34" charset="0"/>
                <a:cs typeface="Times New Roman" panose="02020603050405020304" pitchFamily="18" charset="0"/>
              </a:rPr>
              <a:t>A </a:t>
            </a:r>
            <a:r>
              <a:rPr lang="zh-CN" altLang="zh-CN" sz="1800" b="0">
                <a:solidFill>
                  <a:srgbClr val="FF0000"/>
                </a:solidFill>
                <a:latin typeface="Calibri" panose="020F0502020204030204" pitchFamily="34" charset="0"/>
              </a:rPr>
              <a:t>排除；</a:t>
            </a:r>
            <a:r>
              <a:rPr lang="en-US" altLang="zh-CN" sz="1800" b="0">
                <a:solidFill>
                  <a:srgbClr val="FF0000"/>
                </a:solidFill>
                <a:latin typeface="Calibri" panose="020F0502020204030204" pitchFamily="34" charset="0"/>
                <a:cs typeface="Times New Roman" panose="02020603050405020304" pitchFamily="18" charset="0"/>
              </a:rPr>
              <a:t>B </a:t>
            </a:r>
            <a:r>
              <a:rPr lang="zh-CN" altLang="zh-CN" sz="1800" b="0">
                <a:solidFill>
                  <a:srgbClr val="FF0000"/>
                </a:solidFill>
                <a:latin typeface="Calibri" panose="020F0502020204030204" pitchFamily="34" charset="0"/>
              </a:rPr>
              <a:t>选项</a:t>
            </a:r>
            <a:r>
              <a:rPr lang="en-US" altLang="zh-CN" sz="1800" b="0">
                <a:solidFill>
                  <a:srgbClr val="FF0000"/>
                </a:solidFill>
                <a:latin typeface="Calibri" panose="020F0502020204030204" pitchFamily="34" charset="0"/>
                <a:cs typeface="Times New Roman" panose="02020603050405020304" pitchFamily="18" charset="0"/>
              </a:rPr>
              <a:t>-x+y=-103-25=-128</a:t>
            </a:r>
            <a:r>
              <a:rPr lang="zh-CN" altLang="zh-CN" sz="1800" b="0">
                <a:solidFill>
                  <a:srgbClr val="FF0000"/>
                </a:solidFill>
                <a:latin typeface="Calibri" panose="020F0502020204030204" pitchFamily="34" charset="0"/>
              </a:rPr>
              <a:t>，符合范围，</a:t>
            </a:r>
            <a:r>
              <a:rPr lang="en-US" altLang="zh-CN" sz="1800" b="0">
                <a:solidFill>
                  <a:srgbClr val="FF0000"/>
                </a:solidFill>
                <a:latin typeface="Calibri" panose="020F0502020204030204" pitchFamily="34" charset="0"/>
                <a:cs typeface="Times New Roman" panose="02020603050405020304" pitchFamily="18" charset="0"/>
              </a:rPr>
              <a:t>B </a:t>
            </a:r>
            <a:r>
              <a:rPr lang="zh-CN" altLang="zh-CN" sz="1800" b="0">
                <a:solidFill>
                  <a:srgbClr val="FF0000"/>
                </a:solidFill>
                <a:latin typeface="Calibri" panose="020F0502020204030204" pitchFamily="34" charset="0"/>
              </a:rPr>
              <a:t>排除； </a:t>
            </a:r>
            <a:r>
              <a:rPr lang="en-US" altLang="zh-CN" sz="1800" b="0">
                <a:solidFill>
                  <a:srgbClr val="FF0000"/>
                </a:solidFill>
                <a:latin typeface="Calibri" panose="020F0502020204030204" pitchFamily="34" charset="0"/>
                <a:cs typeface="Times New Roman" panose="02020603050405020304" pitchFamily="18" charset="0"/>
              </a:rPr>
              <a:t>D </a:t>
            </a:r>
            <a:r>
              <a:rPr lang="zh-CN" altLang="zh-CN" sz="1800" b="0">
                <a:solidFill>
                  <a:srgbClr val="FF0000"/>
                </a:solidFill>
                <a:latin typeface="Calibri" panose="020F0502020204030204" pitchFamily="34" charset="0"/>
              </a:rPr>
              <a:t>选项</a:t>
            </a:r>
            <a:r>
              <a:rPr lang="en-US" altLang="zh-CN" sz="1800" b="0">
                <a:solidFill>
                  <a:srgbClr val="FF0000"/>
                </a:solidFill>
                <a:latin typeface="Calibri" panose="020F0502020204030204" pitchFamily="34" charset="0"/>
                <a:cs typeface="Times New Roman" panose="02020603050405020304" pitchFamily="18" charset="0"/>
              </a:rPr>
              <a:t>-x-y=-103+25=-78</a:t>
            </a:r>
            <a:r>
              <a:rPr lang="zh-CN" altLang="zh-CN" sz="1800" b="0">
                <a:solidFill>
                  <a:srgbClr val="FF0000"/>
                </a:solidFill>
                <a:latin typeface="Calibri" panose="020F0502020204030204" pitchFamily="34" charset="0"/>
              </a:rPr>
              <a:t>，符合范围，</a:t>
            </a:r>
            <a:r>
              <a:rPr lang="en-US" altLang="zh-CN" sz="1800" b="0">
                <a:solidFill>
                  <a:srgbClr val="FF0000"/>
                </a:solidFill>
                <a:latin typeface="Calibri" panose="020F0502020204030204" pitchFamily="34" charset="0"/>
                <a:cs typeface="Times New Roman" panose="02020603050405020304" pitchFamily="18" charset="0"/>
              </a:rPr>
              <a:t>D </a:t>
            </a:r>
            <a:r>
              <a:rPr lang="zh-CN" altLang="zh-CN" sz="1800" b="0">
                <a:solidFill>
                  <a:srgbClr val="FF0000"/>
                </a:solidFill>
                <a:latin typeface="Calibri" panose="020F0502020204030204" pitchFamily="34" charset="0"/>
              </a:rPr>
              <a:t>排除；</a:t>
            </a:r>
            <a:r>
              <a:rPr lang="en-US" altLang="zh-CN" sz="1800" b="0">
                <a:solidFill>
                  <a:srgbClr val="FF0000"/>
                </a:solidFill>
                <a:latin typeface="Calibri" panose="020F0502020204030204" pitchFamily="34" charset="0"/>
                <a:cs typeface="Times New Roman" panose="02020603050405020304" pitchFamily="18" charset="0"/>
              </a:rPr>
              <a:t>C </a:t>
            </a:r>
            <a:r>
              <a:rPr lang="zh-CN" altLang="zh-CN" sz="1800" b="0">
                <a:solidFill>
                  <a:srgbClr val="FF0000"/>
                </a:solidFill>
                <a:latin typeface="Calibri" panose="020F0502020204030204" pitchFamily="34" charset="0"/>
              </a:rPr>
              <a:t>选项 </a:t>
            </a:r>
            <a:r>
              <a:rPr lang="en-US" altLang="zh-CN" sz="1800" b="0">
                <a:solidFill>
                  <a:srgbClr val="FF0000"/>
                </a:solidFill>
                <a:latin typeface="Calibri" panose="020F0502020204030204" pitchFamily="34" charset="0"/>
                <a:cs typeface="Times New Roman" panose="02020603050405020304" pitchFamily="18" charset="0"/>
              </a:rPr>
              <a:t>x-y=103+25=128</a:t>
            </a:r>
            <a:r>
              <a:rPr lang="zh-CN" altLang="zh-CN" sz="1800" b="0">
                <a:solidFill>
                  <a:srgbClr val="FF0000"/>
                </a:solidFill>
                <a:latin typeface="Calibri" panose="020F0502020204030204" pitchFamily="34" charset="0"/>
              </a:rPr>
              <a:t>，超过了 </a:t>
            </a:r>
            <a:r>
              <a:rPr lang="en-US" altLang="zh-CN" sz="1800" b="0">
                <a:solidFill>
                  <a:srgbClr val="FF0000"/>
                </a:solidFill>
                <a:latin typeface="Calibri" panose="020F0502020204030204" pitchFamily="34" charset="0"/>
                <a:cs typeface="Times New Roman" panose="02020603050405020304" pitchFamily="18" charset="0"/>
              </a:rPr>
              <a:t>127</a:t>
            </a:r>
            <a:r>
              <a:rPr lang="zh-CN" altLang="zh-CN" sz="1800" b="0">
                <a:solidFill>
                  <a:srgbClr val="FF0000"/>
                </a:solidFill>
                <a:latin typeface="Calibri" panose="020F0502020204030204" pitchFamily="34" charset="0"/>
              </a:rPr>
              <a:t>，选 </a:t>
            </a:r>
            <a:r>
              <a:rPr lang="en-US" altLang="zh-CN" sz="1800" b="0">
                <a:solidFill>
                  <a:srgbClr val="FF0000"/>
                </a:solidFill>
                <a:latin typeface="Calibri" panose="020F0502020204030204" pitchFamily="34" charset="0"/>
                <a:cs typeface="Times New Roman" panose="02020603050405020304" pitchFamily="18" charset="0"/>
              </a:rPr>
              <a:t>C</a:t>
            </a:r>
            <a:r>
              <a:rPr lang="zh-CN" altLang="zh-CN" sz="1800" b="0">
                <a:solidFill>
                  <a:srgbClr val="FF0000"/>
                </a:solidFill>
                <a:latin typeface="Calibri" panose="020F0502020204030204" pitchFamily="34" charset="0"/>
              </a:rPr>
              <a:t>。</a:t>
            </a:r>
            <a:endParaRPr lang="zh-CN" altLang="zh-CN" sz="1800" b="0">
              <a:solidFill>
                <a:srgbClr val="FF0000"/>
              </a:solidFill>
              <a:latin typeface="Calibri" panose="020F0502020204030204" pitchFamily="34" charset="0"/>
              <a:cs typeface="Times New Roman" panose="02020603050405020304" pitchFamily="18" charset="0"/>
            </a:endParaRPr>
          </a:p>
          <a:p>
            <a:pPr algn="just">
              <a:lnSpc>
                <a:spcPct val="100000"/>
              </a:lnSpc>
              <a:spcBef>
                <a:spcPct val="0"/>
              </a:spcBef>
              <a:spcAft>
                <a:spcPts val="600"/>
              </a:spcAft>
              <a:buFontTx/>
              <a:buNone/>
            </a:pPr>
            <a:r>
              <a:rPr lang="zh-CN" altLang="zh-CN" sz="1800" b="0">
                <a:solidFill>
                  <a:srgbClr val="FF0000"/>
                </a:solidFill>
                <a:latin typeface="Calibri" panose="020F0502020204030204" pitchFamily="34" charset="0"/>
              </a:rPr>
              <a:t>该题也可按照二进制写出两个数进行运算观察运算的进位信息得到结果，不过这种方法 更为麻烦和耗时，在实际考试中并不推荐</a:t>
            </a:r>
            <a:endParaRPr lang="zh-CN" altLang="zh-CN" sz="1800" b="0">
              <a:solidFill>
                <a:srgbClr val="FF0000"/>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290603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566738" y="98425"/>
            <a:ext cx="8229600" cy="561975"/>
          </a:xfrm>
        </p:spPr>
        <p:txBody>
          <a:bodyPr>
            <a:normAutofit fontScale="90000"/>
          </a:bodyPr>
          <a:lstStyle/>
          <a:p>
            <a:r>
              <a:rPr lang="en-US" altLang="zh-CN" smtClean="0"/>
              <a:t>2014</a:t>
            </a:r>
            <a:r>
              <a:rPr lang="zh-CN" altLang="en-US" smtClean="0"/>
              <a:t>考研题</a:t>
            </a:r>
          </a:p>
        </p:txBody>
      </p:sp>
      <p:sp>
        <p:nvSpPr>
          <p:cNvPr id="7171" name="矩形 1"/>
          <p:cNvSpPr>
            <a:spLocks noChangeArrowheads="1"/>
          </p:cNvSpPr>
          <p:nvPr/>
        </p:nvSpPr>
        <p:spPr bwMode="auto">
          <a:xfrm>
            <a:off x="161925" y="908050"/>
            <a:ext cx="8383588"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8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just">
              <a:lnSpc>
                <a:spcPct val="100000"/>
              </a:lnSpc>
              <a:spcBef>
                <a:spcPts val="88"/>
              </a:spcBef>
              <a:spcAft>
                <a:spcPts val="600"/>
              </a:spcAft>
              <a:buFontTx/>
              <a:buNone/>
            </a:pPr>
            <a:r>
              <a:rPr lang="en-US" altLang="zh-CN" sz="1800" b="0">
                <a:latin typeface="Calibri" panose="020F0502020204030204" pitchFamily="34" charset="0"/>
                <a:cs typeface="Times New Roman" panose="02020603050405020304" pitchFamily="18" charset="0"/>
              </a:rPr>
              <a:t>14</a:t>
            </a:r>
            <a:r>
              <a:rPr lang="zh-CN" altLang="zh-CN" sz="1800" b="0">
                <a:latin typeface="Calibri" panose="020F0502020204030204" pitchFamily="34" charset="0"/>
              </a:rPr>
              <a:t>．</a:t>
            </a:r>
            <a:r>
              <a:rPr lang="en-US" altLang="zh-CN" sz="1800" b="0">
                <a:latin typeface="Calibri" panose="020F0502020204030204" pitchFamily="34" charset="0"/>
                <a:cs typeface="Times New Roman" panose="02020603050405020304" pitchFamily="18" charset="0"/>
              </a:rPr>
              <a:t>float </a:t>
            </a:r>
            <a:r>
              <a:rPr lang="zh-CN" altLang="zh-CN" sz="1800" b="0">
                <a:latin typeface="Calibri" panose="020F0502020204030204" pitchFamily="34" charset="0"/>
              </a:rPr>
              <a:t>型数据据常用 </a:t>
            </a:r>
            <a:r>
              <a:rPr lang="en-US" altLang="zh-CN" sz="1800" b="0">
                <a:latin typeface="Calibri" panose="020F0502020204030204" pitchFamily="34" charset="0"/>
                <a:cs typeface="Times New Roman" panose="02020603050405020304" pitchFamily="18" charset="0"/>
              </a:rPr>
              <a:t>IEEE754 </a:t>
            </a:r>
            <a:r>
              <a:rPr lang="zh-CN" altLang="zh-CN" sz="1800" b="0">
                <a:latin typeface="Calibri" panose="020F0502020204030204" pitchFamily="34" charset="0"/>
              </a:rPr>
              <a:t>单精度浮点格式表示。假设两个 </a:t>
            </a:r>
            <a:r>
              <a:rPr lang="en-US" altLang="zh-CN" sz="1800" b="0">
                <a:latin typeface="Calibri" panose="020F0502020204030204" pitchFamily="34" charset="0"/>
                <a:cs typeface="Times New Roman" panose="02020603050405020304" pitchFamily="18" charset="0"/>
              </a:rPr>
              <a:t>float </a:t>
            </a:r>
            <a:r>
              <a:rPr lang="zh-CN" altLang="zh-CN" sz="1800" b="0">
                <a:latin typeface="Calibri" panose="020F0502020204030204" pitchFamily="34" charset="0"/>
              </a:rPr>
              <a:t>型变量 </a:t>
            </a:r>
            <a:r>
              <a:rPr lang="en-US" altLang="zh-CN" sz="1800" b="0">
                <a:latin typeface="Calibri" panose="020F0502020204030204" pitchFamily="34" charset="0"/>
                <a:cs typeface="Times New Roman" panose="02020603050405020304" pitchFamily="18" charset="0"/>
              </a:rPr>
              <a:t>x </a:t>
            </a:r>
            <a:r>
              <a:rPr lang="zh-CN" altLang="zh-CN" sz="1800" b="0">
                <a:latin typeface="Calibri" panose="020F0502020204030204" pitchFamily="34" charset="0"/>
              </a:rPr>
              <a:t>和 </a:t>
            </a:r>
            <a:r>
              <a:rPr lang="en-US" altLang="zh-CN" sz="1800" b="0">
                <a:latin typeface="Calibri" panose="020F0502020204030204" pitchFamily="34" charset="0"/>
                <a:cs typeface="Times New Roman" panose="02020603050405020304" pitchFamily="18" charset="0"/>
              </a:rPr>
              <a:t>y </a:t>
            </a:r>
            <a:r>
              <a:rPr lang="zh-CN" altLang="zh-CN" sz="1800" b="0">
                <a:latin typeface="Calibri" panose="020F0502020204030204" pitchFamily="34" charset="0"/>
              </a:rPr>
              <a:t>分 别存放在 </a:t>
            </a:r>
            <a:r>
              <a:rPr lang="en-US" altLang="zh-CN" sz="1800" b="0">
                <a:latin typeface="Calibri" panose="020F0502020204030204" pitchFamily="34" charset="0"/>
                <a:cs typeface="Times New Roman" panose="02020603050405020304" pitchFamily="18" charset="0"/>
              </a:rPr>
              <a:t>32 </a:t>
            </a:r>
            <a:r>
              <a:rPr lang="zh-CN" altLang="zh-CN" sz="1800" b="0">
                <a:latin typeface="Calibri" panose="020F0502020204030204" pitchFamily="34" charset="0"/>
              </a:rPr>
              <a:t>位寄存器 </a:t>
            </a:r>
            <a:r>
              <a:rPr lang="en-US" altLang="zh-CN" sz="1800" b="0">
                <a:latin typeface="Calibri" panose="020F0502020204030204" pitchFamily="34" charset="0"/>
                <a:cs typeface="Times New Roman" panose="02020603050405020304" pitchFamily="18" charset="0"/>
              </a:rPr>
              <a:t>f</a:t>
            </a:r>
            <a:r>
              <a:rPr lang="en-US" altLang="zh-CN" sz="800" b="0">
                <a:latin typeface="Calibri" panose="020F0502020204030204" pitchFamily="34" charset="0"/>
                <a:cs typeface="Times New Roman" panose="02020603050405020304" pitchFamily="18" charset="0"/>
              </a:rPr>
              <a:t>1 </a:t>
            </a:r>
            <a:r>
              <a:rPr lang="zh-CN" altLang="zh-CN" sz="1800" b="0">
                <a:latin typeface="Calibri" panose="020F0502020204030204" pitchFamily="34" charset="0"/>
              </a:rPr>
              <a:t>和 </a:t>
            </a:r>
            <a:r>
              <a:rPr lang="en-US" altLang="zh-CN" sz="1800" b="0">
                <a:latin typeface="Calibri" panose="020F0502020204030204" pitchFamily="34" charset="0"/>
                <a:cs typeface="Times New Roman" panose="02020603050405020304" pitchFamily="18" charset="0"/>
              </a:rPr>
              <a:t>f</a:t>
            </a:r>
            <a:r>
              <a:rPr lang="en-US" altLang="zh-CN" sz="800" b="0">
                <a:latin typeface="Calibri" panose="020F0502020204030204" pitchFamily="34" charset="0"/>
                <a:cs typeface="Times New Roman" panose="02020603050405020304" pitchFamily="18" charset="0"/>
              </a:rPr>
              <a:t>2 </a:t>
            </a:r>
            <a:r>
              <a:rPr lang="zh-CN" altLang="zh-CN" sz="1800" b="0">
                <a:latin typeface="Calibri" panose="020F0502020204030204" pitchFamily="34" charset="0"/>
              </a:rPr>
              <a:t>中，若</a:t>
            </a:r>
            <a:r>
              <a:rPr lang="en-US" altLang="zh-CN" sz="1800" b="0">
                <a:latin typeface="Calibri" panose="020F0502020204030204" pitchFamily="34" charset="0"/>
                <a:cs typeface="Times New Roman" panose="02020603050405020304" pitchFamily="18" charset="0"/>
              </a:rPr>
              <a:t>(f</a:t>
            </a:r>
            <a:r>
              <a:rPr lang="en-US" altLang="zh-CN" sz="800" b="0">
                <a:latin typeface="Calibri" panose="020F0502020204030204" pitchFamily="34" charset="0"/>
                <a:cs typeface="Times New Roman" panose="02020603050405020304" pitchFamily="18" charset="0"/>
              </a:rPr>
              <a:t>1</a:t>
            </a:r>
            <a:r>
              <a:rPr lang="en-US" altLang="zh-CN" sz="1800" b="0">
                <a:latin typeface="Calibri" panose="020F0502020204030204" pitchFamily="34" charset="0"/>
                <a:cs typeface="Times New Roman" panose="02020603050405020304" pitchFamily="18" charset="0"/>
              </a:rPr>
              <a:t>)=CC90 0000H</a:t>
            </a:r>
            <a:r>
              <a:rPr lang="zh-CN" altLang="zh-CN" sz="1800" b="0">
                <a:latin typeface="Calibri" panose="020F0502020204030204" pitchFamily="34" charset="0"/>
              </a:rPr>
              <a:t>，</a:t>
            </a:r>
            <a:r>
              <a:rPr lang="en-US" altLang="zh-CN" sz="1800" b="0">
                <a:latin typeface="Calibri" panose="020F0502020204030204" pitchFamily="34" charset="0"/>
                <a:cs typeface="Times New Roman" panose="02020603050405020304" pitchFamily="18" charset="0"/>
              </a:rPr>
              <a:t>(f</a:t>
            </a:r>
            <a:r>
              <a:rPr lang="en-US" altLang="zh-CN" sz="800" b="0">
                <a:latin typeface="Calibri" panose="020F0502020204030204" pitchFamily="34" charset="0"/>
                <a:cs typeface="Times New Roman" panose="02020603050405020304" pitchFamily="18" charset="0"/>
              </a:rPr>
              <a:t>2</a:t>
            </a:r>
            <a:r>
              <a:rPr lang="en-US" altLang="zh-CN" sz="1800" b="0">
                <a:latin typeface="Calibri" panose="020F0502020204030204" pitchFamily="34" charset="0"/>
                <a:cs typeface="Times New Roman" panose="02020603050405020304" pitchFamily="18" charset="0"/>
              </a:rPr>
              <a:t>)=B0C0 0000H</a:t>
            </a:r>
            <a:r>
              <a:rPr lang="zh-CN" altLang="zh-CN" sz="1800" b="0">
                <a:latin typeface="Calibri" panose="020F0502020204030204" pitchFamily="34" charset="0"/>
              </a:rPr>
              <a:t>，则 </a:t>
            </a:r>
            <a:r>
              <a:rPr lang="en-US" altLang="zh-CN" sz="1800" b="0">
                <a:latin typeface="Calibri" panose="020F0502020204030204" pitchFamily="34" charset="0"/>
                <a:cs typeface="Times New Roman" panose="02020603050405020304" pitchFamily="18" charset="0"/>
              </a:rPr>
              <a:t>x </a:t>
            </a:r>
            <a:r>
              <a:rPr lang="zh-CN" altLang="zh-CN" sz="1800" b="0">
                <a:latin typeface="Calibri" panose="020F0502020204030204" pitchFamily="34" charset="0"/>
              </a:rPr>
              <a:t>和 </a:t>
            </a:r>
            <a:r>
              <a:rPr lang="en-US" altLang="zh-CN" sz="1800" b="0">
                <a:latin typeface="Calibri" panose="020F0502020204030204" pitchFamily="34" charset="0"/>
                <a:cs typeface="Times New Roman" panose="02020603050405020304" pitchFamily="18" charset="0"/>
              </a:rPr>
              <a:t>y </a:t>
            </a:r>
            <a:r>
              <a:rPr lang="zh-CN" altLang="zh-CN" sz="1800" b="0">
                <a:latin typeface="Calibri" panose="020F0502020204030204" pitchFamily="34" charset="0"/>
              </a:rPr>
              <a:t>之间的 关系为</a:t>
            </a:r>
            <a:r>
              <a:rPr lang="en-US" altLang="zh-CN" sz="1800" b="0" u="sng">
                <a:latin typeface="Calibri" panose="020F0502020204030204" pitchFamily="34" charset="0"/>
              </a:rPr>
              <a:t>       </a:t>
            </a:r>
            <a:r>
              <a:rPr lang="en-US" altLang="zh-CN" sz="1800" b="0">
                <a:latin typeface="Calibri" panose="020F0502020204030204" pitchFamily="34" charset="0"/>
              </a:rPr>
              <a:t> </a:t>
            </a:r>
            <a:r>
              <a:rPr lang="zh-CN" altLang="zh-CN" sz="1800" b="0">
                <a:latin typeface="Calibri" panose="020F0502020204030204" pitchFamily="34" charset="0"/>
              </a:rPr>
              <a:t>。</a:t>
            </a:r>
            <a:endParaRPr lang="zh-CN" altLang="zh-CN" sz="1800" b="0">
              <a:latin typeface="Calibri" panose="020F0502020204030204" pitchFamily="34" charset="0"/>
              <a:cs typeface="Times New Roman" panose="02020603050405020304" pitchFamily="18" charset="0"/>
            </a:endParaRPr>
          </a:p>
          <a:p>
            <a:pPr algn="just">
              <a:lnSpc>
                <a:spcPct val="100000"/>
              </a:lnSpc>
              <a:spcBef>
                <a:spcPct val="0"/>
              </a:spcBef>
              <a:spcAft>
                <a:spcPts val="600"/>
              </a:spcAft>
              <a:buFontTx/>
              <a:buNone/>
            </a:pPr>
            <a:r>
              <a:rPr lang="en-US" altLang="zh-CN" sz="1800" b="0">
                <a:latin typeface="Calibri" panose="020F0502020204030204" pitchFamily="34" charset="0"/>
                <a:cs typeface="Times New Roman" panose="02020603050405020304" pitchFamily="18" charset="0"/>
              </a:rPr>
              <a:t>A</a:t>
            </a:r>
            <a:r>
              <a:rPr lang="zh-CN" altLang="zh-CN" sz="1800" b="0">
                <a:latin typeface="Calibri" panose="020F0502020204030204" pitchFamily="34" charset="0"/>
              </a:rPr>
              <a:t>．</a:t>
            </a:r>
            <a:r>
              <a:rPr lang="en-US" altLang="zh-CN" sz="1800" b="0">
                <a:latin typeface="Calibri" panose="020F0502020204030204" pitchFamily="34" charset="0"/>
                <a:cs typeface="Times New Roman" panose="02020603050405020304" pitchFamily="18" charset="0"/>
              </a:rPr>
              <a:t>x&lt;y </a:t>
            </a:r>
            <a:r>
              <a:rPr lang="zh-CN" altLang="zh-CN" sz="1800" b="0">
                <a:latin typeface="Calibri" panose="020F0502020204030204" pitchFamily="34" charset="0"/>
              </a:rPr>
              <a:t>且符号相同</a:t>
            </a:r>
            <a:r>
              <a:rPr lang="en-US" altLang="zh-CN" sz="1800" b="0">
                <a:latin typeface="Calibri" panose="020F0502020204030204" pitchFamily="34" charset="0"/>
              </a:rPr>
              <a:t>	</a:t>
            </a:r>
            <a:r>
              <a:rPr lang="en-US" altLang="zh-CN" sz="1800" b="0">
                <a:latin typeface="Calibri" panose="020F0502020204030204" pitchFamily="34" charset="0"/>
                <a:cs typeface="Times New Roman" panose="02020603050405020304" pitchFamily="18" charset="0"/>
              </a:rPr>
              <a:t>B</a:t>
            </a:r>
            <a:r>
              <a:rPr lang="zh-CN" altLang="zh-CN" sz="1800" b="0">
                <a:latin typeface="Calibri" panose="020F0502020204030204" pitchFamily="34" charset="0"/>
              </a:rPr>
              <a:t>．</a:t>
            </a:r>
            <a:r>
              <a:rPr lang="en-US" altLang="zh-CN" sz="1800" b="0">
                <a:latin typeface="Calibri" panose="020F0502020204030204" pitchFamily="34" charset="0"/>
                <a:cs typeface="Times New Roman" panose="02020603050405020304" pitchFamily="18" charset="0"/>
              </a:rPr>
              <a:t>x&lt;y </a:t>
            </a:r>
            <a:r>
              <a:rPr lang="zh-CN" altLang="zh-CN" sz="1800" b="0">
                <a:latin typeface="Calibri" panose="020F0502020204030204" pitchFamily="34" charset="0"/>
              </a:rPr>
              <a:t>且符号不同</a:t>
            </a:r>
            <a:endParaRPr lang="zh-CN" altLang="zh-CN" sz="1800" b="0">
              <a:latin typeface="Calibri" panose="020F0502020204030204" pitchFamily="34" charset="0"/>
              <a:cs typeface="Times New Roman" panose="02020603050405020304" pitchFamily="18" charset="0"/>
            </a:endParaRPr>
          </a:p>
          <a:p>
            <a:pPr algn="just">
              <a:lnSpc>
                <a:spcPct val="100000"/>
              </a:lnSpc>
              <a:spcBef>
                <a:spcPct val="0"/>
              </a:spcBef>
              <a:spcAft>
                <a:spcPts val="600"/>
              </a:spcAft>
              <a:buFontTx/>
              <a:buNone/>
            </a:pPr>
            <a:r>
              <a:rPr lang="en-US" altLang="zh-CN" sz="1800" b="0">
                <a:latin typeface="Calibri" panose="020F0502020204030204" pitchFamily="34" charset="0"/>
                <a:cs typeface="Times New Roman" panose="02020603050405020304" pitchFamily="18" charset="0"/>
              </a:rPr>
              <a:t>C</a:t>
            </a:r>
            <a:r>
              <a:rPr lang="zh-CN" altLang="zh-CN" sz="1800" b="0">
                <a:latin typeface="Calibri" panose="020F0502020204030204" pitchFamily="34" charset="0"/>
              </a:rPr>
              <a:t>．</a:t>
            </a:r>
            <a:r>
              <a:rPr lang="en-US" altLang="zh-CN" sz="1800" b="0">
                <a:latin typeface="Calibri" panose="020F0502020204030204" pitchFamily="34" charset="0"/>
                <a:cs typeface="Times New Roman" panose="02020603050405020304" pitchFamily="18" charset="0"/>
              </a:rPr>
              <a:t>x&gt;y </a:t>
            </a:r>
            <a:r>
              <a:rPr lang="zh-CN" altLang="zh-CN" sz="1800" b="0">
                <a:latin typeface="Calibri" panose="020F0502020204030204" pitchFamily="34" charset="0"/>
              </a:rPr>
              <a:t>且符号相同</a:t>
            </a:r>
            <a:r>
              <a:rPr lang="en-US" altLang="zh-CN" sz="1800" b="0">
                <a:latin typeface="Calibri" panose="020F0502020204030204" pitchFamily="34" charset="0"/>
              </a:rPr>
              <a:t>	</a:t>
            </a:r>
            <a:r>
              <a:rPr lang="en-US" altLang="zh-CN" sz="1800" b="0">
                <a:latin typeface="Calibri" panose="020F0502020204030204" pitchFamily="34" charset="0"/>
                <a:cs typeface="Times New Roman" panose="02020603050405020304" pitchFamily="18" charset="0"/>
              </a:rPr>
              <a:t>D</a:t>
            </a:r>
            <a:r>
              <a:rPr lang="zh-CN" altLang="zh-CN" sz="1800" b="0">
                <a:latin typeface="Calibri" panose="020F0502020204030204" pitchFamily="34" charset="0"/>
              </a:rPr>
              <a:t>．</a:t>
            </a:r>
            <a:r>
              <a:rPr lang="en-US" altLang="zh-CN" sz="1800" b="0">
                <a:latin typeface="Calibri" panose="020F0502020204030204" pitchFamily="34" charset="0"/>
                <a:cs typeface="Times New Roman" panose="02020603050405020304" pitchFamily="18" charset="0"/>
              </a:rPr>
              <a:t>x&gt;y </a:t>
            </a:r>
            <a:r>
              <a:rPr lang="zh-CN" altLang="zh-CN" sz="1800" b="0">
                <a:latin typeface="Calibri" panose="020F0502020204030204" pitchFamily="34" charset="0"/>
              </a:rPr>
              <a:t>且符号不同</a:t>
            </a:r>
            <a:endParaRPr lang="zh-CN" altLang="zh-CN" sz="1800" b="0">
              <a:latin typeface="Calibri" panose="020F0502020204030204" pitchFamily="34" charset="0"/>
              <a:cs typeface="Times New Roman" panose="02020603050405020304" pitchFamily="18" charset="0"/>
            </a:endParaRPr>
          </a:p>
        </p:txBody>
      </p:sp>
      <p:sp>
        <p:nvSpPr>
          <p:cNvPr id="3" name="矩形 2"/>
          <p:cNvSpPr>
            <a:spLocks noChangeArrowheads="1"/>
          </p:cNvSpPr>
          <p:nvPr/>
        </p:nvSpPr>
        <p:spPr bwMode="auto">
          <a:xfrm>
            <a:off x="250825" y="2787650"/>
            <a:ext cx="8461375"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8900" indent="2667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just">
              <a:lnSpc>
                <a:spcPct val="100000"/>
              </a:lnSpc>
              <a:spcBef>
                <a:spcPct val="0"/>
              </a:spcBef>
              <a:spcAft>
                <a:spcPts val="600"/>
              </a:spcAft>
              <a:buFontTx/>
              <a:buNone/>
            </a:pPr>
            <a:r>
              <a:rPr lang="zh-CN" altLang="zh-CN" sz="1800" b="0" dirty="0">
                <a:solidFill>
                  <a:srgbClr val="FF0000"/>
                </a:solidFill>
                <a:latin typeface="Calibri" panose="020F0502020204030204" pitchFamily="34" charset="0"/>
              </a:rPr>
              <a:t>解．</a:t>
            </a:r>
            <a:r>
              <a:rPr lang="en-US" altLang="zh-CN" sz="1800" b="0" dirty="0">
                <a:solidFill>
                  <a:srgbClr val="FF0000"/>
                </a:solidFill>
                <a:latin typeface="Calibri" panose="020F0502020204030204" pitchFamily="34" charset="0"/>
                <a:cs typeface="Times New Roman" panose="02020603050405020304" pitchFamily="18" charset="0"/>
              </a:rPr>
              <a:t>(f1)</a:t>
            </a:r>
            <a:r>
              <a:rPr lang="zh-CN" altLang="zh-CN" sz="1800" b="0" dirty="0">
                <a:solidFill>
                  <a:srgbClr val="FF0000"/>
                </a:solidFill>
                <a:latin typeface="Calibri" panose="020F0502020204030204" pitchFamily="34" charset="0"/>
              </a:rPr>
              <a:t>和</a:t>
            </a:r>
            <a:r>
              <a:rPr lang="en-US" altLang="zh-CN" sz="1800" b="0" dirty="0">
                <a:solidFill>
                  <a:srgbClr val="FF0000"/>
                </a:solidFill>
                <a:latin typeface="Calibri" panose="020F0502020204030204" pitchFamily="34" charset="0"/>
                <a:cs typeface="Times New Roman" panose="02020603050405020304" pitchFamily="18" charset="0"/>
              </a:rPr>
              <a:t>(f2)</a:t>
            </a:r>
            <a:r>
              <a:rPr lang="zh-CN" altLang="zh-CN" sz="1800" b="0" dirty="0">
                <a:solidFill>
                  <a:srgbClr val="FF0000"/>
                </a:solidFill>
                <a:latin typeface="Calibri" panose="020F0502020204030204" pitchFamily="34" charset="0"/>
              </a:rPr>
              <a:t>对应的二进制分别是</a:t>
            </a:r>
            <a:r>
              <a:rPr lang="en-US" altLang="zh-CN" sz="1800" b="0" dirty="0">
                <a:solidFill>
                  <a:srgbClr val="FF0000"/>
                </a:solidFill>
                <a:latin typeface="Calibri" panose="020F0502020204030204" pitchFamily="34" charset="0"/>
                <a:cs typeface="Times New Roman" panose="02020603050405020304" pitchFamily="18" charset="0"/>
              </a:rPr>
              <a:t>(110011001001……)</a:t>
            </a:r>
            <a:r>
              <a:rPr lang="en-US" altLang="zh-CN" sz="800" b="0" dirty="0">
                <a:solidFill>
                  <a:srgbClr val="FF0000"/>
                </a:solidFill>
                <a:latin typeface="Calibri" panose="020F0502020204030204" pitchFamily="34" charset="0"/>
                <a:cs typeface="Times New Roman" panose="02020603050405020304" pitchFamily="18" charset="0"/>
              </a:rPr>
              <a:t>2 </a:t>
            </a:r>
            <a:r>
              <a:rPr lang="zh-CN" altLang="zh-CN" sz="1800" b="0" dirty="0">
                <a:solidFill>
                  <a:srgbClr val="FF0000"/>
                </a:solidFill>
                <a:latin typeface="Calibri" panose="020F0502020204030204" pitchFamily="34" charset="0"/>
              </a:rPr>
              <a:t>和</a:t>
            </a:r>
            <a:r>
              <a:rPr lang="en-US" altLang="zh-CN" sz="1800" b="0" dirty="0">
                <a:solidFill>
                  <a:srgbClr val="FF0000"/>
                </a:solidFill>
                <a:latin typeface="Calibri" panose="020F0502020204030204" pitchFamily="34" charset="0"/>
                <a:cs typeface="Times New Roman" panose="02020603050405020304" pitchFamily="18" charset="0"/>
              </a:rPr>
              <a:t>(101100001100……)</a:t>
            </a:r>
            <a:r>
              <a:rPr lang="en-US" altLang="zh-CN" sz="800" b="0" dirty="0">
                <a:solidFill>
                  <a:srgbClr val="FF0000"/>
                </a:solidFill>
                <a:latin typeface="Calibri" panose="020F0502020204030204" pitchFamily="34" charset="0"/>
                <a:cs typeface="Times New Roman" panose="02020603050405020304" pitchFamily="18" charset="0"/>
              </a:rPr>
              <a:t>2</a:t>
            </a:r>
            <a:r>
              <a:rPr lang="zh-CN" altLang="zh-CN" sz="1800" b="0" dirty="0">
                <a:solidFill>
                  <a:srgbClr val="FF0000"/>
                </a:solidFill>
                <a:latin typeface="Calibri" panose="020F0502020204030204" pitchFamily="34" charset="0"/>
              </a:rPr>
              <a:t>，根据 </a:t>
            </a:r>
            <a:r>
              <a:rPr lang="en-US" altLang="zh-CN" sz="1800" b="0" dirty="0">
                <a:solidFill>
                  <a:srgbClr val="FF0000"/>
                </a:solidFill>
                <a:latin typeface="Calibri" panose="020F0502020204030204" pitchFamily="34" charset="0"/>
                <a:cs typeface="Times New Roman" panose="02020603050405020304" pitchFamily="18" charset="0"/>
              </a:rPr>
              <a:t>IEEE754 </a:t>
            </a:r>
            <a:r>
              <a:rPr lang="zh-CN" altLang="zh-CN" sz="1800" b="0" dirty="0">
                <a:solidFill>
                  <a:srgbClr val="FF0000"/>
                </a:solidFill>
                <a:latin typeface="Calibri" panose="020F0502020204030204" pitchFamily="34" charset="0"/>
              </a:rPr>
              <a:t>浮点数标准，可知</a:t>
            </a:r>
            <a:r>
              <a:rPr lang="en-US" altLang="zh-CN" sz="1800" b="0" dirty="0">
                <a:solidFill>
                  <a:srgbClr val="FF0000"/>
                </a:solidFill>
                <a:latin typeface="Calibri" panose="020F0502020204030204" pitchFamily="34" charset="0"/>
                <a:cs typeface="Times New Roman" panose="02020603050405020304" pitchFamily="18" charset="0"/>
              </a:rPr>
              <a:t>(f1)</a:t>
            </a:r>
            <a:r>
              <a:rPr lang="zh-CN" altLang="zh-CN" sz="1800" b="0" dirty="0">
                <a:solidFill>
                  <a:srgbClr val="FF0000"/>
                </a:solidFill>
                <a:latin typeface="Calibri" panose="020F0502020204030204" pitchFamily="34" charset="0"/>
              </a:rPr>
              <a:t>的数符为 </a:t>
            </a:r>
            <a:r>
              <a:rPr lang="en-US" altLang="zh-CN" sz="1800" b="0" dirty="0">
                <a:solidFill>
                  <a:srgbClr val="FF0000"/>
                </a:solidFill>
                <a:latin typeface="Calibri" panose="020F0502020204030204" pitchFamily="34" charset="0"/>
                <a:cs typeface="Times New Roman" panose="02020603050405020304" pitchFamily="18" charset="0"/>
              </a:rPr>
              <a:t>1</a:t>
            </a:r>
            <a:r>
              <a:rPr lang="zh-CN" altLang="zh-CN" sz="1800" b="0" dirty="0">
                <a:solidFill>
                  <a:srgbClr val="FF0000"/>
                </a:solidFill>
                <a:latin typeface="Calibri" panose="020F0502020204030204" pitchFamily="34" charset="0"/>
              </a:rPr>
              <a:t>，阶码为 </a:t>
            </a:r>
            <a:r>
              <a:rPr lang="en-US" altLang="zh-CN" sz="1800" b="0" dirty="0">
                <a:solidFill>
                  <a:srgbClr val="FF0000"/>
                </a:solidFill>
                <a:latin typeface="Calibri" panose="020F0502020204030204" pitchFamily="34" charset="0"/>
                <a:cs typeface="Times New Roman" panose="02020603050405020304" pitchFamily="18" charset="0"/>
              </a:rPr>
              <a:t>10011001</a:t>
            </a:r>
            <a:r>
              <a:rPr lang="zh-CN" altLang="zh-CN" sz="1800" b="0" dirty="0">
                <a:solidFill>
                  <a:srgbClr val="FF0000"/>
                </a:solidFill>
                <a:latin typeface="Calibri" panose="020F0502020204030204" pitchFamily="34" charset="0"/>
              </a:rPr>
              <a:t>，尾数为 </a:t>
            </a:r>
            <a:r>
              <a:rPr lang="en-US" altLang="zh-CN" sz="1800" b="0" dirty="0">
                <a:solidFill>
                  <a:srgbClr val="FF0000"/>
                </a:solidFill>
                <a:latin typeface="Calibri" panose="020F0502020204030204" pitchFamily="34" charset="0"/>
                <a:cs typeface="Times New Roman" panose="02020603050405020304" pitchFamily="18" charset="0"/>
              </a:rPr>
              <a:t>1.001</a:t>
            </a:r>
            <a:r>
              <a:rPr lang="zh-CN" altLang="zh-CN" sz="1800" b="0" dirty="0">
                <a:solidFill>
                  <a:srgbClr val="FF0000"/>
                </a:solidFill>
                <a:latin typeface="Calibri" panose="020F0502020204030204" pitchFamily="34" charset="0"/>
              </a:rPr>
              <a:t>，而</a:t>
            </a:r>
            <a:r>
              <a:rPr lang="en-US" altLang="zh-CN" sz="1800" b="0" dirty="0">
                <a:solidFill>
                  <a:srgbClr val="FF0000"/>
                </a:solidFill>
                <a:latin typeface="Calibri" panose="020F0502020204030204" pitchFamily="34" charset="0"/>
                <a:cs typeface="Times New Roman" panose="02020603050405020304" pitchFamily="18" charset="0"/>
              </a:rPr>
              <a:t>(f2)</a:t>
            </a:r>
            <a:r>
              <a:rPr lang="zh-CN" altLang="zh-CN" sz="1800" b="0" dirty="0">
                <a:solidFill>
                  <a:srgbClr val="FF0000"/>
                </a:solidFill>
                <a:latin typeface="Calibri" panose="020F0502020204030204" pitchFamily="34" charset="0"/>
              </a:rPr>
              <a:t>的数符 为 </a:t>
            </a:r>
            <a:r>
              <a:rPr lang="en-US" altLang="zh-CN" sz="1800" b="0" dirty="0">
                <a:solidFill>
                  <a:srgbClr val="FF0000"/>
                </a:solidFill>
                <a:latin typeface="Calibri" panose="020F0502020204030204" pitchFamily="34" charset="0"/>
                <a:cs typeface="Times New Roman" panose="02020603050405020304" pitchFamily="18" charset="0"/>
              </a:rPr>
              <a:t>1</a:t>
            </a:r>
            <a:r>
              <a:rPr lang="zh-CN" altLang="zh-CN" sz="1800" b="0" dirty="0">
                <a:solidFill>
                  <a:srgbClr val="FF0000"/>
                </a:solidFill>
                <a:latin typeface="Calibri" panose="020F0502020204030204" pitchFamily="34" charset="0"/>
              </a:rPr>
              <a:t>，阶码为 </a:t>
            </a:r>
            <a:r>
              <a:rPr lang="en-US" altLang="zh-CN" sz="1800" b="0" dirty="0">
                <a:solidFill>
                  <a:srgbClr val="FF0000"/>
                </a:solidFill>
                <a:latin typeface="Calibri" panose="020F0502020204030204" pitchFamily="34" charset="0"/>
                <a:cs typeface="Times New Roman" panose="02020603050405020304" pitchFamily="18" charset="0"/>
              </a:rPr>
              <a:t>01100001</a:t>
            </a:r>
            <a:r>
              <a:rPr lang="zh-CN" altLang="zh-CN" sz="1800" b="0" dirty="0">
                <a:solidFill>
                  <a:srgbClr val="FF0000"/>
                </a:solidFill>
                <a:latin typeface="Calibri" panose="020F0502020204030204" pitchFamily="34" charset="0"/>
              </a:rPr>
              <a:t>，尾数为 </a:t>
            </a:r>
            <a:r>
              <a:rPr lang="en-US" altLang="zh-CN" sz="1800" b="0" dirty="0">
                <a:solidFill>
                  <a:srgbClr val="FF0000"/>
                </a:solidFill>
                <a:latin typeface="Calibri" panose="020F0502020204030204" pitchFamily="34" charset="0"/>
                <a:cs typeface="Times New Roman" panose="02020603050405020304" pitchFamily="18" charset="0"/>
              </a:rPr>
              <a:t>1.1</a:t>
            </a:r>
            <a:r>
              <a:rPr lang="zh-CN" altLang="zh-CN" sz="1800" b="0" dirty="0">
                <a:solidFill>
                  <a:srgbClr val="FF0000"/>
                </a:solidFill>
                <a:latin typeface="Calibri" panose="020F0502020204030204" pitchFamily="34" charset="0"/>
              </a:rPr>
              <a:t>，则可知两数均为负数，符号相同，</a:t>
            </a:r>
            <a:r>
              <a:rPr lang="en-US" altLang="zh-CN" sz="1800" b="0" dirty="0">
                <a:solidFill>
                  <a:srgbClr val="FF0000"/>
                </a:solidFill>
                <a:latin typeface="Calibri" panose="020F0502020204030204" pitchFamily="34" charset="0"/>
                <a:cs typeface="Times New Roman" panose="02020603050405020304" pitchFamily="18" charset="0"/>
              </a:rPr>
              <a:t>B</a:t>
            </a:r>
            <a:r>
              <a:rPr lang="zh-CN" altLang="zh-CN" sz="1800" b="0" dirty="0">
                <a:solidFill>
                  <a:srgbClr val="FF0000"/>
                </a:solidFill>
                <a:latin typeface="Calibri" panose="020F0502020204030204" pitchFamily="34" charset="0"/>
              </a:rPr>
              <a:t>、</a:t>
            </a:r>
            <a:r>
              <a:rPr lang="en-US" altLang="zh-CN" sz="1800" b="0" dirty="0">
                <a:solidFill>
                  <a:srgbClr val="FF0000"/>
                </a:solidFill>
                <a:latin typeface="Calibri" panose="020F0502020204030204" pitchFamily="34" charset="0"/>
                <a:cs typeface="Times New Roman" panose="02020603050405020304" pitchFamily="18" charset="0"/>
              </a:rPr>
              <a:t>D </a:t>
            </a:r>
            <a:r>
              <a:rPr lang="zh-CN" altLang="zh-CN" sz="1800" b="0" dirty="0">
                <a:solidFill>
                  <a:srgbClr val="FF0000"/>
                </a:solidFill>
                <a:latin typeface="Calibri" panose="020F0502020204030204" pitchFamily="34" charset="0"/>
              </a:rPr>
              <a:t>排除，</a:t>
            </a:r>
            <a:r>
              <a:rPr lang="en-US" altLang="zh-CN" sz="1800" b="0" dirty="0">
                <a:solidFill>
                  <a:srgbClr val="FF0000"/>
                </a:solidFill>
                <a:latin typeface="Calibri" panose="020F0502020204030204" pitchFamily="34" charset="0"/>
                <a:cs typeface="Times New Roman" panose="02020603050405020304" pitchFamily="18" charset="0"/>
              </a:rPr>
              <a:t>(f1)</a:t>
            </a:r>
            <a:r>
              <a:rPr lang="zh-CN" altLang="zh-CN" sz="1800" b="0" dirty="0">
                <a:solidFill>
                  <a:srgbClr val="FF0000"/>
                </a:solidFill>
                <a:latin typeface="Calibri" panose="020F0502020204030204" pitchFamily="34" charset="0"/>
              </a:rPr>
              <a:t>的 绝对值为 </a:t>
            </a:r>
            <a:r>
              <a:rPr lang="en-US" altLang="zh-CN" sz="1800" b="0" dirty="0">
                <a:solidFill>
                  <a:srgbClr val="FF0000"/>
                </a:solidFill>
                <a:latin typeface="Calibri" panose="020F0502020204030204" pitchFamily="34" charset="0"/>
                <a:cs typeface="Times New Roman" panose="02020603050405020304" pitchFamily="18" charset="0"/>
              </a:rPr>
              <a:t>1.001×2</a:t>
            </a:r>
            <a:r>
              <a:rPr lang="en-US" altLang="zh-CN" sz="800" b="0" dirty="0">
                <a:solidFill>
                  <a:srgbClr val="FF0000"/>
                </a:solidFill>
                <a:latin typeface="Calibri" panose="020F0502020204030204" pitchFamily="34" charset="0"/>
                <a:cs typeface="Times New Roman" panose="02020603050405020304" pitchFamily="18" charset="0"/>
              </a:rPr>
              <a:t>26</a:t>
            </a:r>
            <a:r>
              <a:rPr lang="zh-CN" altLang="zh-CN" sz="1800" b="0" dirty="0">
                <a:solidFill>
                  <a:srgbClr val="FF0000"/>
                </a:solidFill>
                <a:latin typeface="Calibri" panose="020F0502020204030204" pitchFamily="34" charset="0"/>
              </a:rPr>
              <a:t>，</a:t>
            </a:r>
            <a:r>
              <a:rPr lang="en-US" altLang="zh-CN" sz="1800" b="0" dirty="0">
                <a:solidFill>
                  <a:srgbClr val="FF0000"/>
                </a:solidFill>
                <a:latin typeface="Calibri" panose="020F0502020204030204" pitchFamily="34" charset="0"/>
                <a:cs typeface="Times New Roman" panose="02020603050405020304" pitchFamily="18" charset="0"/>
              </a:rPr>
              <a:t>(f2)</a:t>
            </a:r>
            <a:r>
              <a:rPr lang="zh-CN" altLang="zh-CN" sz="1800" b="0" dirty="0">
                <a:solidFill>
                  <a:srgbClr val="FF0000"/>
                </a:solidFill>
                <a:latin typeface="Calibri" panose="020F0502020204030204" pitchFamily="34" charset="0"/>
              </a:rPr>
              <a:t>的绝对值为 </a:t>
            </a:r>
            <a:r>
              <a:rPr lang="en-US" altLang="zh-CN" sz="1800" b="0" dirty="0">
                <a:solidFill>
                  <a:srgbClr val="FF0000"/>
                </a:solidFill>
                <a:latin typeface="Calibri" panose="020F0502020204030204" pitchFamily="34" charset="0"/>
                <a:cs typeface="Times New Roman" panose="02020603050405020304" pitchFamily="18" charset="0"/>
              </a:rPr>
              <a:t>1.1×2</a:t>
            </a:r>
            <a:r>
              <a:rPr lang="en-US" altLang="zh-CN" sz="800" b="0" dirty="0">
                <a:solidFill>
                  <a:srgbClr val="FF0000"/>
                </a:solidFill>
                <a:latin typeface="Calibri" panose="020F0502020204030204" pitchFamily="34" charset="0"/>
                <a:cs typeface="Times New Roman" panose="02020603050405020304" pitchFamily="18" charset="0"/>
              </a:rPr>
              <a:t>-30</a:t>
            </a:r>
            <a:r>
              <a:rPr lang="zh-CN" altLang="zh-CN" sz="1800" b="0" dirty="0">
                <a:solidFill>
                  <a:srgbClr val="FF0000"/>
                </a:solidFill>
                <a:latin typeface="Calibri" panose="020F0502020204030204" pitchFamily="34" charset="0"/>
              </a:rPr>
              <a:t>，则</a:t>
            </a:r>
            <a:r>
              <a:rPr lang="en-US" altLang="zh-CN" sz="1800" b="0" dirty="0">
                <a:solidFill>
                  <a:srgbClr val="FF0000"/>
                </a:solidFill>
                <a:latin typeface="Calibri" panose="020F0502020204030204" pitchFamily="34" charset="0"/>
                <a:cs typeface="Times New Roman" panose="02020603050405020304" pitchFamily="18" charset="0"/>
              </a:rPr>
              <a:t>(f1)</a:t>
            </a:r>
            <a:r>
              <a:rPr lang="zh-CN" altLang="zh-CN" sz="1800" b="0" dirty="0">
                <a:solidFill>
                  <a:srgbClr val="FF0000"/>
                </a:solidFill>
                <a:latin typeface="Calibri" panose="020F0502020204030204" pitchFamily="34" charset="0"/>
              </a:rPr>
              <a:t>的绝对值比</a:t>
            </a:r>
            <a:r>
              <a:rPr lang="en-US" altLang="zh-CN" sz="1800" b="0" dirty="0">
                <a:solidFill>
                  <a:srgbClr val="FF0000"/>
                </a:solidFill>
                <a:latin typeface="Calibri" panose="020F0502020204030204" pitchFamily="34" charset="0"/>
                <a:cs typeface="Times New Roman" panose="02020603050405020304" pitchFamily="18" charset="0"/>
              </a:rPr>
              <a:t>(f2)</a:t>
            </a:r>
            <a:r>
              <a:rPr lang="zh-CN" altLang="zh-CN" sz="1800" b="0" dirty="0">
                <a:solidFill>
                  <a:srgbClr val="FF0000"/>
                </a:solidFill>
                <a:latin typeface="Calibri" panose="020F0502020204030204" pitchFamily="34" charset="0"/>
              </a:rPr>
              <a:t>的绝对值大，而符号为 负，真值大小相反，即</a:t>
            </a:r>
            <a:r>
              <a:rPr lang="en-US" altLang="zh-CN" sz="1800" b="0" dirty="0">
                <a:solidFill>
                  <a:srgbClr val="FF0000"/>
                </a:solidFill>
                <a:latin typeface="Calibri" panose="020F0502020204030204" pitchFamily="34" charset="0"/>
                <a:cs typeface="Times New Roman" panose="02020603050405020304" pitchFamily="18" charset="0"/>
              </a:rPr>
              <a:t>(f1)</a:t>
            </a:r>
            <a:r>
              <a:rPr lang="zh-CN" altLang="zh-CN" sz="1800" b="0" dirty="0">
                <a:solidFill>
                  <a:srgbClr val="FF0000"/>
                </a:solidFill>
                <a:latin typeface="Calibri" panose="020F0502020204030204" pitchFamily="34" charset="0"/>
              </a:rPr>
              <a:t>的真值比</a:t>
            </a:r>
            <a:r>
              <a:rPr lang="en-US" altLang="zh-CN" sz="1800" b="0" dirty="0">
                <a:solidFill>
                  <a:srgbClr val="FF0000"/>
                </a:solidFill>
                <a:latin typeface="Calibri" panose="020F0502020204030204" pitchFamily="34" charset="0"/>
                <a:cs typeface="Times New Roman" panose="02020603050405020304" pitchFamily="18" charset="0"/>
              </a:rPr>
              <a:t>(f2)</a:t>
            </a:r>
            <a:r>
              <a:rPr lang="zh-CN" altLang="zh-CN" sz="1800" b="0" dirty="0">
                <a:solidFill>
                  <a:srgbClr val="FF0000"/>
                </a:solidFill>
                <a:latin typeface="Calibri" panose="020F0502020204030204" pitchFamily="34" charset="0"/>
              </a:rPr>
              <a:t>的真值小，即 </a:t>
            </a:r>
            <a:r>
              <a:rPr lang="en-US" altLang="zh-CN" sz="1800" b="0" dirty="0">
                <a:solidFill>
                  <a:srgbClr val="FF0000"/>
                </a:solidFill>
                <a:latin typeface="Calibri" panose="020F0502020204030204" pitchFamily="34" charset="0"/>
                <a:cs typeface="Times New Roman" panose="02020603050405020304" pitchFamily="18" charset="0"/>
              </a:rPr>
              <a:t>x&lt;y</a:t>
            </a:r>
            <a:r>
              <a:rPr lang="zh-CN" altLang="zh-CN" sz="1800" b="0" dirty="0">
                <a:solidFill>
                  <a:srgbClr val="FF0000"/>
                </a:solidFill>
                <a:latin typeface="Calibri" panose="020F0502020204030204" pitchFamily="34" charset="0"/>
              </a:rPr>
              <a:t>，选 </a:t>
            </a:r>
            <a:r>
              <a:rPr lang="en-US" altLang="zh-CN" sz="1800" b="0" dirty="0">
                <a:solidFill>
                  <a:srgbClr val="FF0000"/>
                </a:solidFill>
                <a:latin typeface="Calibri" panose="020F0502020204030204" pitchFamily="34" charset="0"/>
                <a:cs typeface="Times New Roman" panose="02020603050405020304" pitchFamily="18" charset="0"/>
              </a:rPr>
              <a:t>A</a:t>
            </a:r>
            <a:r>
              <a:rPr lang="zh-CN" altLang="zh-CN" sz="1800" b="0" dirty="0">
                <a:solidFill>
                  <a:srgbClr val="FF0000"/>
                </a:solidFill>
                <a:latin typeface="Calibri" panose="020F0502020204030204" pitchFamily="34" charset="0"/>
              </a:rPr>
              <a:t>。</a:t>
            </a:r>
            <a:endParaRPr lang="zh-CN" altLang="zh-CN" sz="1800" b="0" dirty="0">
              <a:solidFill>
                <a:srgbClr val="FF0000"/>
              </a:solidFill>
              <a:latin typeface="Calibri" panose="020F0502020204030204" pitchFamily="34" charset="0"/>
              <a:cs typeface="Times New Roman" panose="02020603050405020304" pitchFamily="18" charset="0"/>
            </a:endParaRPr>
          </a:p>
          <a:p>
            <a:pPr algn="just">
              <a:lnSpc>
                <a:spcPct val="100000"/>
              </a:lnSpc>
              <a:spcBef>
                <a:spcPct val="0"/>
              </a:spcBef>
              <a:spcAft>
                <a:spcPts val="600"/>
              </a:spcAft>
              <a:buFontTx/>
              <a:buNone/>
            </a:pPr>
            <a:r>
              <a:rPr lang="zh-CN" altLang="zh-CN" sz="1800" b="0" dirty="0">
                <a:solidFill>
                  <a:srgbClr val="FF0000"/>
                </a:solidFill>
                <a:latin typeface="Calibri" panose="020F0502020204030204" pitchFamily="34" charset="0"/>
              </a:rPr>
              <a:t>此题还有更为简便的算法，</a:t>
            </a:r>
            <a:r>
              <a:rPr lang="en-US" altLang="zh-CN" sz="1800" b="0" dirty="0">
                <a:solidFill>
                  <a:srgbClr val="FF0000"/>
                </a:solidFill>
                <a:latin typeface="Calibri" panose="020F0502020204030204" pitchFamily="34" charset="0"/>
                <a:cs typeface="Times New Roman" panose="02020603050405020304" pitchFamily="18" charset="0"/>
              </a:rPr>
              <a:t>(f1)</a:t>
            </a:r>
            <a:r>
              <a:rPr lang="zh-CN" altLang="zh-CN" sz="1800" b="0" dirty="0">
                <a:solidFill>
                  <a:srgbClr val="FF0000"/>
                </a:solidFill>
                <a:latin typeface="Calibri" panose="020F0502020204030204" pitchFamily="34" charset="0"/>
              </a:rPr>
              <a:t>与</a:t>
            </a:r>
            <a:r>
              <a:rPr lang="en-US" altLang="zh-CN" sz="1800" b="0" dirty="0">
                <a:solidFill>
                  <a:srgbClr val="FF0000"/>
                </a:solidFill>
                <a:latin typeface="Calibri" panose="020F0502020204030204" pitchFamily="34" charset="0"/>
                <a:cs typeface="Times New Roman" panose="02020603050405020304" pitchFamily="18" charset="0"/>
              </a:rPr>
              <a:t>(f2)</a:t>
            </a:r>
            <a:r>
              <a:rPr lang="zh-CN" altLang="zh-CN" sz="1800" b="0" dirty="0">
                <a:solidFill>
                  <a:srgbClr val="FF0000"/>
                </a:solidFill>
                <a:latin typeface="Calibri" panose="020F0502020204030204" pitchFamily="34" charset="0"/>
              </a:rPr>
              <a:t>的前 </a:t>
            </a:r>
            <a:r>
              <a:rPr lang="en-US" altLang="zh-CN" sz="1800" b="0" dirty="0">
                <a:solidFill>
                  <a:srgbClr val="FF0000"/>
                </a:solidFill>
                <a:latin typeface="Calibri" panose="020F0502020204030204" pitchFamily="34" charset="0"/>
                <a:cs typeface="Times New Roman" panose="02020603050405020304" pitchFamily="18" charset="0"/>
              </a:rPr>
              <a:t>4 </a:t>
            </a:r>
            <a:r>
              <a:rPr lang="zh-CN" altLang="zh-CN" sz="1800" b="0" dirty="0">
                <a:solidFill>
                  <a:srgbClr val="FF0000"/>
                </a:solidFill>
                <a:latin typeface="Calibri" panose="020F0502020204030204" pitchFamily="34" charset="0"/>
              </a:rPr>
              <a:t>位为 </a:t>
            </a:r>
            <a:r>
              <a:rPr lang="en-US" altLang="zh-CN" sz="1800" b="0" dirty="0">
                <a:solidFill>
                  <a:srgbClr val="FF0000"/>
                </a:solidFill>
                <a:latin typeface="Calibri" panose="020F0502020204030204" pitchFamily="34" charset="0"/>
                <a:cs typeface="Times New Roman" panose="02020603050405020304" pitchFamily="18" charset="0"/>
              </a:rPr>
              <a:t>1100 </a:t>
            </a:r>
            <a:r>
              <a:rPr lang="zh-CN" altLang="zh-CN" sz="1800" b="0" dirty="0">
                <a:solidFill>
                  <a:srgbClr val="FF0000"/>
                </a:solidFill>
                <a:latin typeface="Calibri" panose="020F0502020204030204" pitchFamily="34" charset="0"/>
              </a:rPr>
              <a:t>与 </a:t>
            </a:r>
            <a:r>
              <a:rPr lang="en-US" altLang="zh-CN" sz="1800" b="0" dirty="0">
                <a:solidFill>
                  <a:srgbClr val="FF0000"/>
                </a:solidFill>
                <a:latin typeface="Calibri" panose="020F0502020204030204" pitchFamily="34" charset="0"/>
                <a:cs typeface="Times New Roman" panose="02020603050405020304" pitchFamily="18" charset="0"/>
              </a:rPr>
              <a:t>1011,</a:t>
            </a:r>
            <a:r>
              <a:rPr lang="zh-CN" altLang="zh-CN" sz="1800" b="0" dirty="0">
                <a:solidFill>
                  <a:srgbClr val="FF0000"/>
                </a:solidFill>
                <a:latin typeface="Calibri" panose="020F0502020204030204" pitchFamily="34" charset="0"/>
              </a:rPr>
              <a:t>可以看出两数均为负数， 而阶码用移码表示，两数的阶码头三位分别为 </a:t>
            </a:r>
            <a:r>
              <a:rPr lang="en-US" altLang="zh-CN" sz="1800" b="0" dirty="0">
                <a:solidFill>
                  <a:srgbClr val="FF0000"/>
                </a:solidFill>
                <a:latin typeface="Calibri" panose="020F0502020204030204" pitchFamily="34" charset="0"/>
                <a:cs typeface="Times New Roman" panose="02020603050405020304" pitchFamily="18" charset="0"/>
              </a:rPr>
              <a:t>100 </a:t>
            </a:r>
            <a:r>
              <a:rPr lang="zh-CN" altLang="zh-CN" sz="1800" b="0" dirty="0">
                <a:solidFill>
                  <a:srgbClr val="FF0000"/>
                </a:solidFill>
                <a:latin typeface="Calibri" panose="020F0502020204030204" pitchFamily="34" charset="0"/>
              </a:rPr>
              <a:t>和 </a:t>
            </a:r>
            <a:r>
              <a:rPr lang="en-US" altLang="zh-CN" sz="1800" b="0" dirty="0">
                <a:solidFill>
                  <a:srgbClr val="FF0000"/>
                </a:solidFill>
                <a:latin typeface="Calibri" panose="020F0502020204030204" pitchFamily="34" charset="0"/>
                <a:cs typeface="Times New Roman" panose="02020603050405020304" pitchFamily="18" charset="0"/>
              </a:rPr>
              <a:t>011</a:t>
            </a:r>
            <a:r>
              <a:rPr lang="zh-CN" altLang="zh-CN" sz="1800" b="0" dirty="0">
                <a:solidFill>
                  <a:srgbClr val="FF0000"/>
                </a:solidFill>
                <a:latin typeface="Calibri" panose="020F0502020204030204" pitchFamily="34" charset="0"/>
              </a:rPr>
              <a:t>，可知</a:t>
            </a:r>
            <a:r>
              <a:rPr lang="en-US" altLang="zh-CN" sz="1800" b="0" dirty="0">
                <a:solidFill>
                  <a:srgbClr val="FF0000"/>
                </a:solidFill>
                <a:latin typeface="Calibri" panose="020F0502020204030204" pitchFamily="34" charset="0"/>
                <a:cs typeface="Times New Roman" panose="02020603050405020304" pitchFamily="18" charset="0"/>
              </a:rPr>
              <a:t>(f1)</a:t>
            </a:r>
            <a:r>
              <a:rPr lang="zh-CN" altLang="zh-CN" sz="1800" b="0" dirty="0">
                <a:solidFill>
                  <a:srgbClr val="FF0000"/>
                </a:solidFill>
                <a:latin typeface="Calibri" panose="020F0502020204030204" pitchFamily="34" charset="0"/>
              </a:rPr>
              <a:t>的阶码大于</a:t>
            </a:r>
            <a:r>
              <a:rPr lang="en-US" altLang="zh-CN" sz="1800" b="0" dirty="0">
                <a:solidFill>
                  <a:srgbClr val="FF0000"/>
                </a:solidFill>
                <a:latin typeface="Calibri" panose="020F0502020204030204" pitchFamily="34" charset="0"/>
                <a:cs typeface="Times New Roman" panose="02020603050405020304" pitchFamily="18" charset="0"/>
              </a:rPr>
              <a:t>(f2)</a:t>
            </a:r>
            <a:r>
              <a:rPr lang="zh-CN" altLang="zh-CN" sz="1800" b="0" dirty="0">
                <a:solidFill>
                  <a:srgbClr val="FF0000"/>
                </a:solidFill>
                <a:latin typeface="Calibri" panose="020F0502020204030204" pitchFamily="34" charset="0"/>
              </a:rPr>
              <a:t>的阶码， 又因为是 </a:t>
            </a:r>
            <a:r>
              <a:rPr lang="en-US" altLang="zh-CN" sz="1800" b="0" dirty="0">
                <a:solidFill>
                  <a:srgbClr val="FF0000"/>
                </a:solidFill>
                <a:latin typeface="Calibri" panose="020F0502020204030204" pitchFamily="34" charset="0"/>
                <a:cs typeface="Times New Roman" panose="02020603050405020304" pitchFamily="18" charset="0"/>
              </a:rPr>
              <a:t>IEEE754 </a:t>
            </a:r>
            <a:r>
              <a:rPr lang="zh-CN" altLang="zh-CN" sz="1800" b="0" dirty="0">
                <a:solidFill>
                  <a:srgbClr val="FF0000"/>
                </a:solidFill>
                <a:latin typeface="Calibri" panose="020F0502020204030204" pitchFamily="34" charset="0"/>
              </a:rPr>
              <a:t>规格化的数，尾数部分均为 </a:t>
            </a:r>
            <a:r>
              <a:rPr lang="en-US" altLang="zh-CN" sz="1800" b="0" dirty="0">
                <a:solidFill>
                  <a:srgbClr val="FF0000"/>
                </a:solidFill>
                <a:latin typeface="Calibri" panose="020F0502020204030204" pitchFamily="34" charset="0"/>
                <a:cs typeface="Times New Roman" panose="02020603050405020304" pitchFamily="18" charset="0"/>
              </a:rPr>
              <a:t>1.xxx</a:t>
            </a:r>
            <a:r>
              <a:rPr lang="zh-CN" altLang="zh-CN" sz="1800" b="0" dirty="0">
                <a:solidFill>
                  <a:srgbClr val="FF0000"/>
                </a:solidFill>
                <a:latin typeface="Calibri" panose="020F0502020204030204" pitchFamily="34" charset="0"/>
              </a:rPr>
              <a:t>，则阶码大的数，真值的绝对值必然大， 可知</a:t>
            </a:r>
            <a:r>
              <a:rPr lang="en-US" altLang="zh-CN" sz="1800" b="0" dirty="0">
                <a:solidFill>
                  <a:srgbClr val="FF0000"/>
                </a:solidFill>
                <a:latin typeface="Calibri" panose="020F0502020204030204" pitchFamily="34" charset="0"/>
                <a:cs typeface="Times New Roman" panose="02020603050405020304" pitchFamily="18" charset="0"/>
              </a:rPr>
              <a:t>(f1)</a:t>
            </a:r>
            <a:r>
              <a:rPr lang="zh-CN" altLang="zh-CN" sz="1800" b="0" dirty="0">
                <a:solidFill>
                  <a:srgbClr val="FF0000"/>
                </a:solidFill>
                <a:latin typeface="Calibri" panose="020F0502020204030204" pitchFamily="34" charset="0"/>
              </a:rPr>
              <a:t>真值的绝对值大于</a:t>
            </a:r>
            <a:r>
              <a:rPr lang="en-US" altLang="zh-CN" sz="1800" b="0" dirty="0">
                <a:solidFill>
                  <a:srgbClr val="FF0000"/>
                </a:solidFill>
                <a:latin typeface="Calibri" panose="020F0502020204030204" pitchFamily="34" charset="0"/>
                <a:cs typeface="Times New Roman" panose="02020603050405020304" pitchFamily="18" charset="0"/>
              </a:rPr>
              <a:t>(f2)</a:t>
            </a:r>
            <a:r>
              <a:rPr lang="zh-CN" altLang="zh-CN" sz="1800" b="0" dirty="0">
                <a:solidFill>
                  <a:srgbClr val="FF0000"/>
                </a:solidFill>
                <a:latin typeface="Calibri" panose="020F0502020204030204" pitchFamily="34" charset="0"/>
              </a:rPr>
              <a:t>真值的绝对值，因为都为负数，则</a:t>
            </a:r>
            <a:r>
              <a:rPr lang="en-US" altLang="zh-CN" sz="1800" b="0" dirty="0">
                <a:solidFill>
                  <a:srgbClr val="FF0000"/>
                </a:solidFill>
                <a:latin typeface="Calibri" panose="020F0502020204030204" pitchFamily="34" charset="0"/>
                <a:cs typeface="Times New Roman" panose="02020603050405020304" pitchFamily="18" charset="0"/>
              </a:rPr>
              <a:t>(f1)&lt;(f2)</a:t>
            </a:r>
            <a:r>
              <a:rPr lang="zh-CN" altLang="zh-CN" sz="1800" b="0" dirty="0">
                <a:solidFill>
                  <a:srgbClr val="FF0000"/>
                </a:solidFill>
                <a:latin typeface="Calibri" panose="020F0502020204030204" pitchFamily="34" charset="0"/>
              </a:rPr>
              <a:t>，即 </a:t>
            </a:r>
            <a:r>
              <a:rPr lang="en-US" altLang="zh-CN" sz="1800" b="0" dirty="0">
                <a:solidFill>
                  <a:srgbClr val="FF0000"/>
                </a:solidFill>
                <a:latin typeface="Calibri" panose="020F0502020204030204" pitchFamily="34" charset="0"/>
                <a:cs typeface="Times New Roman" panose="02020603050405020304" pitchFamily="18" charset="0"/>
              </a:rPr>
              <a:t>x&lt;y</a:t>
            </a:r>
            <a:r>
              <a:rPr lang="zh-CN" altLang="zh-CN" sz="1800" b="0" dirty="0">
                <a:solidFill>
                  <a:srgbClr val="FF0000"/>
                </a:solidFill>
                <a:latin typeface="Calibri" panose="020F0502020204030204" pitchFamily="34" charset="0"/>
              </a:rPr>
              <a:t>。</a:t>
            </a:r>
            <a:endParaRPr lang="zh-CN" altLang="zh-CN" sz="1800" b="0" dirty="0">
              <a:solidFill>
                <a:srgbClr val="FF0000"/>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25616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85763" y="684213"/>
            <a:ext cx="8758237" cy="4246562"/>
          </a:xfrm>
          <a:prstGeom prst="rect">
            <a:avLst/>
          </a:prstGeom>
        </p:spPr>
        <p:txBody>
          <a:bodyPr>
            <a:spAutoFit/>
          </a:bodyPr>
          <a:lstStyle/>
          <a:p>
            <a:pPr>
              <a:defRPr/>
            </a:pPr>
            <a:r>
              <a:rPr lang="en-US" altLang="zh-CN" dirty="0"/>
              <a:t>12.</a:t>
            </a:r>
            <a:r>
              <a:rPr lang="zh-CN" altLang="en-US" dirty="0"/>
              <a:t>某计算机主频为</a:t>
            </a:r>
            <a:r>
              <a:rPr lang="en-US" altLang="zh-CN" dirty="0"/>
              <a:t>1.2  GHz</a:t>
            </a:r>
            <a:r>
              <a:rPr lang="zh-CN" altLang="en-US" dirty="0"/>
              <a:t>，其指令分为</a:t>
            </a:r>
            <a:r>
              <a:rPr lang="en-US" altLang="zh-CN" dirty="0"/>
              <a:t>4</a:t>
            </a:r>
            <a:r>
              <a:rPr lang="zh-CN" altLang="en-US" dirty="0"/>
              <a:t>类，它们在基准程序中所占比例及</a:t>
            </a:r>
            <a:r>
              <a:rPr lang="en-US" altLang="zh-CN" dirty="0"/>
              <a:t>CPI</a:t>
            </a:r>
            <a:r>
              <a:rPr lang="zh-CN" altLang="en-US" dirty="0"/>
              <a:t>如下表所示</a:t>
            </a:r>
          </a:p>
          <a:p>
            <a:pPr>
              <a:defRPr/>
            </a:pPr>
            <a:r>
              <a:rPr lang="zh-CN" altLang="en-US" dirty="0"/>
              <a:t>指令类型	所占比例	</a:t>
            </a:r>
            <a:r>
              <a:rPr lang="en-US" altLang="zh-CN" dirty="0"/>
              <a:t>CPI</a:t>
            </a:r>
          </a:p>
          <a:p>
            <a:pPr>
              <a:defRPr/>
            </a:pPr>
            <a:r>
              <a:rPr lang="en-US" altLang="zh-CN" dirty="0"/>
              <a:t>A	               50%	                 2</a:t>
            </a:r>
          </a:p>
          <a:p>
            <a:pPr>
              <a:defRPr/>
            </a:pPr>
            <a:r>
              <a:rPr lang="en-US" altLang="zh-CN" dirty="0"/>
              <a:t>B	               20%	                 3</a:t>
            </a:r>
          </a:p>
          <a:p>
            <a:pPr>
              <a:defRPr/>
            </a:pPr>
            <a:r>
              <a:rPr lang="en-US" altLang="zh-CN" dirty="0"/>
              <a:t>C	               10%	                 4</a:t>
            </a:r>
          </a:p>
          <a:p>
            <a:pPr>
              <a:defRPr/>
            </a:pPr>
            <a:r>
              <a:rPr lang="en-US" altLang="zh-CN" dirty="0"/>
              <a:t>D	               20%	                 5</a:t>
            </a:r>
          </a:p>
          <a:p>
            <a:pPr>
              <a:defRPr/>
            </a:pPr>
            <a:r>
              <a:rPr lang="zh-CN" altLang="en-US" dirty="0"/>
              <a:t>该机的</a:t>
            </a:r>
            <a:r>
              <a:rPr lang="en-US" altLang="zh-CN" dirty="0"/>
              <a:t>MIPS</a:t>
            </a:r>
            <a:r>
              <a:rPr lang="zh-CN" altLang="en-US" dirty="0"/>
              <a:t>数是 </a:t>
            </a:r>
          </a:p>
          <a:p>
            <a:pPr>
              <a:defRPr/>
            </a:pPr>
            <a:r>
              <a:rPr lang="zh-CN" altLang="en-US" dirty="0"/>
              <a:t>   </a:t>
            </a:r>
            <a:r>
              <a:rPr lang="en-US" altLang="zh-CN" dirty="0"/>
              <a:t>A. 100       B. 200       C. 400        D. 600</a:t>
            </a:r>
          </a:p>
          <a:p>
            <a:pPr>
              <a:defRPr/>
            </a:pPr>
            <a:endParaRPr lang="en-US" altLang="zh-CN" dirty="0"/>
          </a:p>
          <a:p>
            <a:pPr>
              <a:defRPr/>
            </a:pPr>
            <a:endParaRPr lang="en-US" altLang="zh-CN" dirty="0"/>
          </a:p>
          <a:p>
            <a:pPr>
              <a:defRPr/>
            </a:pPr>
            <a:endParaRPr lang="en-US" altLang="zh-CN" dirty="0"/>
          </a:p>
          <a:p>
            <a:pPr>
              <a:defRPr/>
            </a:pPr>
            <a:r>
              <a:rPr lang="en-US" altLang="zh-CN" dirty="0"/>
              <a:t>13. </a:t>
            </a:r>
            <a:r>
              <a:rPr lang="zh-CN" altLang="en-US" dirty="0"/>
              <a:t>某数采用</a:t>
            </a:r>
            <a:r>
              <a:rPr lang="en-US" altLang="zh-CN" dirty="0"/>
              <a:t>IEEE 754 </a:t>
            </a:r>
            <a:r>
              <a:rPr lang="zh-CN" altLang="en-US" dirty="0"/>
              <a:t>单精度浮点数格式表示为</a:t>
            </a:r>
            <a:r>
              <a:rPr lang="en-US" altLang="zh-CN" dirty="0"/>
              <a:t>C640 0000H</a:t>
            </a:r>
            <a:r>
              <a:rPr lang="zh-CN" altLang="en-US" dirty="0"/>
              <a:t>，则该数的值是</a:t>
            </a:r>
          </a:p>
          <a:p>
            <a:pPr marL="342900" indent="-342900">
              <a:buFontTx/>
              <a:buAutoNum type="alphaUcPeriod"/>
              <a:defRPr/>
            </a:pPr>
            <a:r>
              <a:rPr lang="en-US" altLang="zh-CN" dirty="0"/>
              <a:t>-1.5×213    B. -1.5×212     C. -0.5x×213    D. -0.5×212</a:t>
            </a:r>
          </a:p>
          <a:p>
            <a:pPr marL="342900" indent="-342900">
              <a:buFontTx/>
              <a:buAutoNum type="alphaUcPeriod"/>
              <a:defRPr/>
            </a:pPr>
            <a:endParaRPr lang="en-US" altLang="zh-CN" dirty="0"/>
          </a:p>
        </p:txBody>
      </p:sp>
      <p:sp>
        <p:nvSpPr>
          <p:cNvPr id="7" name="矩形 6"/>
          <p:cNvSpPr>
            <a:spLocks noChangeArrowheads="1"/>
          </p:cNvSpPr>
          <p:nvPr/>
        </p:nvSpPr>
        <p:spPr bwMode="auto">
          <a:xfrm>
            <a:off x="385763" y="3294063"/>
            <a:ext cx="72278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800" b="0">
                <a:solidFill>
                  <a:srgbClr val="FF0000"/>
                </a:solidFill>
              </a:rPr>
              <a:t>12. C </a:t>
            </a:r>
            <a:r>
              <a:rPr lang="zh-CN" altLang="en-US" sz="1800" b="0">
                <a:solidFill>
                  <a:srgbClr val="FF0000"/>
                </a:solidFill>
              </a:rPr>
              <a:t>解析：基准程序的</a:t>
            </a:r>
            <a:r>
              <a:rPr lang="en-US" altLang="zh-CN" sz="1800" b="0">
                <a:solidFill>
                  <a:srgbClr val="FF0000"/>
                </a:solidFill>
              </a:rPr>
              <a:t>CPI=2*0.5+3*0.2+4*0.1+5*0.2=3 </a:t>
            </a:r>
            <a:r>
              <a:rPr lang="zh-CN" altLang="en-US" sz="1800" b="0">
                <a:solidFill>
                  <a:srgbClr val="FF0000"/>
                </a:solidFill>
              </a:rPr>
              <a:t>，计算机的主频为</a:t>
            </a:r>
            <a:r>
              <a:rPr lang="en-US" altLang="zh-CN" sz="1800" b="0">
                <a:solidFill>
                  <a:srgbClr val="FF0000"/>
                </a:solidFill>
              </a:rPr>
              <a:t>1.2GHa</a:t>
            </a:r>
            <a:r>
              <a:rPr lang="zh-CN" altLang="en-US" sz="1800" b="0">
                <a:solidFill>
                  <a:srgbClr val="FF0000"/>
                </a:solidFill>
              </a:rPr>
              <a:t>，为</a:t>
            </a:r>
            <a:r>
              <a:rPr lang="en-US" altLang="zh-CN" sz="1800" b="0">
                <a:solidFill>
                  <a:srgbClr val="FF0000"/>
                </a:solidFill>
              </a:rPr>
              <a:t>1200MHz</a:t>
            </a:r>
            <a:r>
              <a:rPr lang="zh-CN" altLang="en-US" sz="1800" b="0">
                <a:solidFill>
                  <a:srgbClr val="FF0000"/>
                </a:solidFill>
              </a:rPr>
              <a:t>，该机器的是</a:t>
            </a:r>
            <a:r>
              <a:rPr lang="en-US" altLang="zh-CN" sz="1800" b="0">
                <a:solidFill>
                  <a:srgbClr val="FF0000"/>
                </a:solidFill>
              </a:rPr>
              <a:t>MIPS</a:t>
            </a:r>
            <a:r>
              <a:rPr lang="zh-CN" altLang="en-US" sz="1800" b="0">
                <a:solidFill>
                  <a:srgbClr val="FF0000"/>
                </a:solidFill>
              </a:rPr>
              <a:t>为</a:t>
            </a:r>
            <a:r>
              <a:rPr lang="en-US" altLang="zh-CN" sz="1800" b="0">
                <a:solidFill>
                  <a:srgbClr val="FF0000"/>
                </a:solidFill>
              </a:rPr>
              <a:t>1200/3=400</a:t>
            </a:r>
            <a:r>
              <a:rPr lang="zh-CN" altLang="en-US" sz="1800" b="0">
                <a:solidFill>
                  <a:srgbClr val="FF0000"/>
                </a:solidFill>
              </a:rPr>
              <a:t>。</a:t>
            </a:r>
          </a:p>
        </p:txBody>
      </p:sp>
      <p:sp>
        <p:nvSpPr>
          <p:cNvPr id="8" name="矩形 7"/>
          <p:cNvSpPr>
            <a:spLocks noChangeArrowheads="1"/>
          </p:cNvSpPr>
          <p:nvPr/>
        </p:nvSpPr>
        <p:spPr bwMode="auto">
          <a:xfrm>
            <a:off x="366713" y="4686300"/>
            <a:ext cx="8301037"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800" b="0">
                <a:solidFill>
                  <a:srgbClr val="FF0000"/>
                </a:solidFill>
              </a:rPr>
              <a:t>13. A </a:t>
            </a:r>
          </a:p>
          <a:p>
            <a:pPr>
              <a:lnSpc>
                <a:spcPct val="100000"/>
              </a:lnSpc>
              <a:spcBef>
                <a:spcPct val="0"/>
              </a:spcBef>
              <a:buFontTx/>
              <a:buNone/>
            </a:pPr>
            <a:r>
              <a:rPr lang="zh-CN" altLang="en-US" sz="1800" b="0">
                <a:solidFill>
                  <a:srgbClr val="FF0000"/>
                </a:solidFill>
              </a:rPr>
              <a:t>解析：</a:t>
            </a:r>
            <a:r>
              <a:rPr lang="en-US" altLang="zh-CN" sz="1800" b="0">
                <a:solidFill>
                  <a:srgbClr val="FF0000"/>
                </a:solidFill>
              </a:rPr>
              <a:t>IEEE 754 </a:t>
            </a:r>
            <a:r>
              <a:rPr lang="zh-CN" altLang="en-US" sz="1800" b="0">
                <a:solidFill>
                  <a:srgbClr val="FF0000"/>
                </a:solidFill>
              </a:rPr>
              <a:t>单精度浮点数格式为</a:t>
            </a:r>
            <a:r>
              <a:rPr lang="en-US" altLang="zh-CN" sz="1800" b="0">
                <a:solidFill>
                  <a:srgbClr val="FF0000"/>
                </a:solidFill>
              </a:rPr>
              <a:t>C640  0000H</a:t>
            </a:r>
            <a:r>
              <a:rPr lang="zh-CN" altLang="en-US" sz="1800" b="0">
                <a:solidFill>
                  <a:srgbClr val="FF0000"/>
                </a:solidFill>
              </a:rPr>
              <a:t>，二进制格式为</a:t>
            </a:r>
          </a:p>
          <a:p>
            <a:pPr>
              <a:lnSpc>
                <a:spcPct val="100000"/>
              </a:lnSpc>
              <a:spcBef>
                <a:spcPct val="0"/>
              </a:spcBef>
              <a:buFontTx/>
              <a:buNone/>
            </a:pPr>
            <a:r>
              <a:rPr lang="en-US" altLang="zh-CN" sz="1800" b="0">
                <a:solidFill>
                  <a:srgbClr val="FF0000"/>
                </a:solidFill>
              </a:rPr>
              <a:t>1100 0110 0100  0000 0000 0000 0000 0000</a:t>
            </a:r>
            <a:r>
              <a:rPr lang="zh-CN" altLang="en-US" sz="1800" b="0">
                <a:solidFill>
                  <a:srgbClr val="FF0000"/>
                </a:solidFill>
              </a:rPr>
              <a:t>，转换为标准的格式为：</a:t>
            </a:r>
          </a:p>
          <a:p>
            <a:pPr>
              <a:lnSpc>
                <a:spcPct val="100000"/>
              </a:lnSpc>
              <a:spcBef>
                <a:spcPct val="0"/>
              </a:spcBef>
              <a:buFontTx/>
              <a:buNone/>
            </a:pPr>
            <a:r>
              <a:rPr lang="zh-CN" altLang="en-US" sz="1800" b="0">
                <a:solidFill>
                  <a:srgbClr val="FF0000"/>
                </a:solidFill>
              </a:rPr>
              <a:t> </a:t>
            </a:r>
          </a:p>
          <a:p>
            <a:pPr>
              <a:lnSpc>
                <a:spcPct val="100000"/>
              </a:lnSpc>
              <a:spcBef>
                <a:spcPct val="0"/>
              </a:spcBef>
              <a:buFontTx/>
              <a:buNone/>
            </a:pPr>
            <a:r>
              <a:rPr lang="zh-CN" altLang="en-US" sz="1800" b="0">
                <a:solidFill>
                  <a:srgbClr val="FF0000"/>
                </a:solidFill>
              </a:rPr>
              <a:t>因此，浮点数的值为</a:t>
            </a:r>
            <a:r>
              <a:rPr lang="en-US" altLang="zh-CN" sz="1800" b="0">
                <a:solidFill>
                  <a:srgbClr val="FF0000"/>
                </a:solidFill>
              </a:rPr>
              <a:t>-1.5×213</a:t>
            </a:r>
          </a:p>
        </p:txBody>
      </p:sp>
      <p:sp>
        <p:nvSpPr>
          <p:cNvPr id="12" name="Rectangle 2"/>
          <p:cNvSpPr txBox="1">
            <a:spLocks noChangeArrowheads="1"/>
          </p:cNvSpPr>
          <p:nvPr/>
        </p:nvSpPr>
        <p:spPr bwMode="auto">
          <a:xfrm>
            <a:off x="566738" y="98425"/>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pPr>
              <a:defRPr/>
            </a:pPr>
            <a:r>
              <a:rPr lang="en-US" altLang="zh-CN" kern="0" dirty="0" smtClean="0"/>
              <a:t>2013</a:t>
            </a:r>
            <a:r>
              <a:rPr lang="zh-CN" altLang="en-US" kern="0" dirty="0" smtClean="0"/>
              <a:t>考研题</a:t>
            </a:r>
          </a:p>
        </p:txBody>
      </p:sp>
    </p:spTree>
    <p:extLst>
      <p:ext uri="{BB962C8B-B14F-4D97-AF65-F5344CB8AC3E}">
        <p14:creationId xmlns:p14="http://schemas.microsoft.com/office/powerpoint/2010/main" val="1679716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5"/>
          <p:cNvSpPr>
            <a:spLocks noChangeArrowheads="1"/>
          </p:cNvSpPr>
          <p:nvPr/>
        </p:nvSpPr>
        <p:spPr bwMode="auto">
          <a:xfrm>
            <a:off x="657224" y="863600"/>
            <a:ext cx="8486775"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800" b="0" dirty="0"/>
              <a:t>14.  </a:t>
            </a:r>
            <a:r>
              <a:rPr lang="zh-CN" altLang="en-US" sz="1800" b="0" dirty="0"/>
              <a:t>某字长为</a:t>
            </a:r>
            <a:r>
              <a:rPr lang="en-US" altLang="zh-CN" sz="1800" b="0" dirty="0"/>
              <a:t>8 </a:t>
            </a:r>
            <a:r>
              <a:rPr lang="zh-CN" altLang="en-US" sz="1800" b="0" dirty="0"/>
              <a:t>位的计算机中，已知整型变量</a:t>
            </a:r>
            <a:r>
              <a:rPr lang="en-US" altLang="zh-CN" sz="1800" b="0" dirty="0"/>
              <a:t>x</a:t>
            </a:r>
            <a:r>
              <a:rPr lang="zh-CN" altLang="en-US" sz="1800" b="0" dirty="0"/>
              <a:t>、</a:t>
            </a:r>
            <a:r>
              <a:rPr lang="en-US" altLang="zh-CN" sz="1800" b="0" dirty="0"/>
              <a:t>y </a:t>
            </a:r>
            <a:r>
              <a:rPr lang="zh-CN" altLang="en-US" sz="1800" b="0" dirty="0"/>
              <a:t>的机器数分别为</a:t>
            </a:r>
            <a:r>
              <a:rPr lang="en-US" altLang="zh-CN" sz="1800" b="0" dirty="0"/>
              <a:t>[x]</a:t>
            </a:r>
            <a:r>
              <a:rPr lang="zh-CN" altLang="en-US" sz="1800" b="0" dirty="0"/>
              <a:t>补</a:t>
            </a:r>
            <a:r>
              <a:rPr lang="en-US" altLang="zh-CN" sz="1800" b="0" dirty="0"/>
              <a:t>=11110100</a:t>
            </a:r>
            <a:r>
              <a:rPr lang="zh-CN" altLang="en-US" sz="1800" b="0" dirty="0"/>
              <a:t>，</a:t>
            </a:r>
            <a:r>
              <a:rPr lang="en-US" altLang="zh-CN" sz="1800" b="0" dirty="0"/>
              <a:t>[y]</a:t>
            </a:r>
            <a:r>
              <a:rPr lang="zh-CN" altLang="en-US" sz="1800" b="0" dirty="0"/>
              <a:t>补</a:t>
            </a:r>
            <a:r>
              <a:rPr lang="en-US" altLang="zh-CN" sz="1800" b="0" dirty="0"/>
              <a:t>=10110000</a:t>
            </a:r>
            <a:r>
              <a:rPr lang="zh-CN" altLang="en-US" sz="1800" b="0" dirty="0"/>
              <a:t>。若整型变量</a:t>
            </a:r>
            <a:r>
              <a:rPr lang="en-US" altLang="zh-CN" sz="1800" b="0" dirty="0"/>
              <a:t>z=2*</a:t>
            </a:r>
            <a:r>
              <a:rPr lang="en-US" altLang="zh-CN" sz="1800" b="0" dirty="0" err="1"/>
              <a:t>x+y</a:t>
            </a:r>
            <a:r>
              <a:rPr lang="en-US" altLang="zh-CN" sz="1800" b="0" dirty="0"/>
              <a:t>/2</a:t>
            </a:r>
            <a:r>
              <a:rPr lang="zh-CN" altLang="en-US" sz="1800" b="0" dirty="0"/>
              <a:t>，则</a:t>
            </a:r>
            <a:r>
              <a:rPr lang="en-US" altLang="zh-CN" sz="1800" b="0" dirty="0"/>
              <a:t>z</a:t>
            </a:r>
            <a:r>
              <a:rPr lang="zh-CN" altLang="en-US" sz="1800" b="0" dirty="0"/>
              <a:t>的机器数为 </a:t>
            </a:r>
          </a:p>
          <a:p>
            <a:pPr>
              <a:lnSpc>
                <a:spcPct val="100000"/>
              </a:lnSpc>
              <a:spcBef>
                <a:spcPct val="0"/>
              </a:spcBef>
              <a:buFontTx/>
              <a:buNone/>
            </a:pPr>
            <a:r>
              <a:rPr lang="en-US" altLang="zh-CN" sz="1800" b="0" dirty="0"/>
              <a:t>A. 11000000      B. 00100100       C. 10101010       D. </a:t>
            </a:r>
            <a:r>
              <a:rPr lang="zh-CN" altLang="en-US" sz="1800" b="0" dirty="0"/>
              <a:t>溢出 </a:t>
            </a:r>
          </a:p>
          <a:p>
            <a:pPr>
              <a:lnSpc>
                <a:spcPct val="100000"/>
              </a:lnSpc>
              <a:spcBef>
                <a:spcPct val="0"/>
              </a:spcBef>
              <a:buFontTx/>
              <a:buNone/>
            </a:pPr>
            <a:endParaRPr lang="en-US" altLang="zh-CN" sz="1800" b="0" dirty="0"/>
          </a:p>
          <a:p>
            <a:pPr>
              <a:lnSpc>
                <a:spcPct val="100000"/>
              </a:lnSpc>
              <a:spcBef>
                <a:spcPct val="0"/>
              </a:spcBef>
              <a:buFontTx/>
              <a:buNone/>
            </a:pPr>
            <a:endParaRPr lang="en-US" altLang="zh-CN" sz="1800" b="0" dirty="0"/>
          </a:p>
          <a:p>
            <a:pPr>
              <a:lnSpc>
                <a:spcPct val="100000"/>
              </a:lnSpc>
              <a:spcBef>
                <a:spcPct val="0"/>
              </a:spcBef>
              <a:buFontTx/>
              <a:buNone/>
            </a:pPr>
            <a:endParaRPr lang="en-US" altLang="zh-CN" sz="1800" b="0" dirty="0"/>
          </a:p>
          <a:p>
            <a:pPr>
              <a:lnSpc>
                <a:spcPct val="100000"/>
              </a:lnSpc>
              <a:spcBef>
                <a:spcPct val="0"/>
              </a:spcBef>
              <a:buFontTx/>
              <a:buNone/>
            </a:pPr>
            <a:endParaRPr lang="en-US" altLang="zh-CN" sz="1800" b="0" dirty="0"/>
          </a:p>
          <a:p>
            <a:pPr>
              <a:lnSpc>
                <a:spcPct val="100000"/>
              </a:lnSpc>
              <a:spcBef>
                <a:spcPct val="0"/>
              </a:spcBef>
              <a:buFontTx/>
              <a:buNone/>
            </a:pPr>
            <a:endParaRPr lang="en-US" altLang="zh-CN" sz="1800" b="0" dirty="0"/>
          </a:p>
          <a:p>
            <a:pPr>
              <a:lnSpc>
                <a:spcPct val="100000"/>
              </a:lnSpc>
              <a:spcBef>
                <a:spcPct val="0"/>
              </a:spcBef>
              <a:buFontTx/>
              <a:buNone/>
            </a:pPr>
            <a:r>
              <a:rPr lang="en-US" altLang="zh-CN" sz="1800" b="0" dirty="0"/>
              <a:t>15. </a:t>
            </a:r>
            <a:r>
              <a:rPr lang="zh-CN" altLang="en-US" sz="1800" b="0" dirty="0"/>
              <a:t>用海明码对长度为</a:t>
            </a:r>
            <a:r>
              <a:rPr lang="en-US" altLang="zh-CN" sz="1800" b="0" dirty="0"/>
              <a:t>8</a:t>
            </a:r>
            <a:r>
              <a:rPr lang="zh-CN" altLang="en-US" sz="1800" b="0" dirty="0"/>
              <a:t>位的数据进行检</a:t>
            </a:r>
            <a:r>
              <a:rPr lang="en-US" altLang="zh-CN" sz="1800" b="0" dirty="0"/>
              <a:t>/</a:t>
            </a:r>
            <a:r>
              <a:rPr lang="zh-CN" altLang="en-US" sz="1800" b="0" dirty="0"/>
              <a:t>纠错时，若能纠正一位错。则校验位数至少为</a:t>
            </a:r>
          </a:p>
          <a:p>
            <a:pPr>
              <a:lnSpc>
                <a:spcPct val="100000"/>
              </a:lnSpc>
              <a:spcBef>
                <a:spcPct val="0"/>
              </a:spcBef>
              <a:buFontTx/>
              <a:buNone/>
            </a:pPr>
            <a:r>
              <a:rPr lang="en-US" altLang="zh-CN" sz="1800" b="0" dirty="0"/>
              <a:t>A. 2          B. 3            C. 4           D. 5 </a:t>
            </a:r>
          </a:p>
        </p:txBody>
      </p:sp>
      <p:pic>
        <p:nvPicPr>
          <p:cNvPr id="3"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206875"/>
            <a:ext cx="7381875"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a:spLocks noChangeArrowheads="1"/>
          </p:cNvSpPr>
          <p:nvPr/>
        </p:nvSpPr>
        <p:spPr bwMode="auto">
          <a:xfrm>
            <a:off x="657225" y="2109788"/>
            <a:ext cx="72898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800" b="0" dirty="0">
                <a:solidFill>
                  <a:srgbClr val="FF0000"/>
                </a:solidFill>
              </a:rPr>
              <a:t>14. A </a:t>
            </a:r>
            <a:r>
              <a:rPr lang="zh-CN" altLang="en-US" sz="1800" b="0" dirty="0">
                <a:solidFill>
                  <a:srgbClr val="FF0000"/>
                </a:solidFill>
              </a:rPr>
              <a:t>解析：将</a:t>
            </a:r>
            <a:r>
              <a:rPr lang="en-US" altLang="zh-CN" sz="1800" b="0" dirty="0">
                <a:solidFill>
                  <a:srgbClr val="FF0000"/>
                </a:solidFill>
              </a:rPr>
              <a:t>x </a:t>
            </a:r>
            <a:r>
              <a:rPr lang="zh-CN" altLang="en-US" sz="1800" b="0" dirty="0">
                <a:solidFill>
                  <a:srgbClr val="FF0000"/>
                </a:solidFill>
              </a:rPr>
              <a:t>左移一位，</a:t>
            </a:r>
            <a:r>
              <a:rPr lang="en-US" altLang="zh-CN" sz="1800" b="0" dirty="0">
                <a:solidFill>
                  <a:srgbClr val="FF0000"/>
                </a:solidFill>
              </a:rPr>
              <a:t>y </a:t>
            </a:r>
            <a:r>
              <a:rPr lang="zh-CN" altLang="en-US" sz="1800" b="0" dirty="0">
                <a:solidFill>
                  <a:srgbClr val="FF0000"/>
                </a:solidFill>
              </a:rPr>
              <a:t>右移一位，两个数的补码相加的机器数为</a:t>
            </a:r>
          </a:p>
          <a:p>
            <a:pPr>
              <a:lnSpc>
                <a:spcPct val="100000"/>
              </a:lnSpc>
              <a:spcBef>
                <a:spcPct val="0"/>
              </a:spcBef>
              <a:buFontTx/>
              <a:buNone/>
            </a:pPr>
            <a:r>
              <a:rPr lang="en-US" altLang="zh-CN" sz="1800" b="0" dirty="0">
                <a:solidFill>
                  <a:srgbClr val="FF0000"/>
                </a:solidFill>
              </a:rPr>
              <a:t>11000000</a:t>
            </a:r>
          </a:p>
        </p:txBody>
      </p:sp>
      <p:sp>
        <p:nvSpPr>
          <p:cNvPr id="5" name="Rectangle 2"/>
          <p:cNvSpPr txBox="1">
            <a:spLocks noChangeArrowheads="1"/>
          </p:cNvSpPr>
          <p:nvPr/>
        </p:nvSpPr>
        <p:spPr bwMode="auto">
          <a:xfrm>
            <a:off x="566738" y="98425"/>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pPr>
              <a:defRPr/>
            </a:pPr>
            <a:r>
              <a:rPr lang="en-US" altLang="zh-CN" kern="0" dirty="0" smtClean="0"/>
              <a:t>2013</a:t>
            </a:r>
            <a:r>
              <a:rPr lang="zh-CN" altLang="en-US" kern="0" dirty="0" smtClean="0"/>
              <a:t>考研题</a:t>
            </a:r>
          </a:p>
        </p:txBody>
      </p:sp>
    </p:spTree>
    <p:extLst>
      <p:ext uri="{BB962C8B-B14F-4D97-AF65-F5344CB8AC3E}">
        <p14:creationId xmlns:p14="http://schemas.microsoft.com/office/powerpoint/2010/main" val="40562447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
          <p:cNvSpPr>
            <a:spLocks noChangeArrowheads="1"/>
          </p:cNvSpPr>
          <p:nvPr/>
        </p:nvSpPr>
        <p:spPr bwMode="auto">
          <a:xfrm>
            <a:off x="476250" y="954088"/>
            <a:ext cx="82819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800" b="0"/>
              <a:t>12</a:t>
            </a:r>
            <a:r>
              <a:rPr lang="zh-CN" altLang="en-US" sz="1800" b="0"/>
              <a:t>．假定基准程序 </a:t>
            </a:r>
            <a:r>
              <a:rPr lang="en-US" altLang="zh-CN" sz="1800" b="0"/>
              <a:t>A </a:t>
            </a:r>
            <a:r>
              <a:rPr lang="zh-CN" altLang="en-US" sz="1800" b="0"/>
              <a:t>在某计算机上的运行时间为 </a:t>
            </a:r>
            <a:r>
              <a:rPr lang="en-US" altLang="zh-CN" sz="1800" b="0"/>
              <a:t>100 </a:t>
            </a:r>
            <a:r>
              <a:rPr lang="zh-CN" altLang="en-US" sz="1800" b="0"/>
              <a:t>秒，其中 </a:t>
            </a:r>
            <a:r>
              <a:rPr lang="en-US" altLang="zh-CN" sz="1800" b="0"/>
              <a:t>90 </a:t>
            </a:r>
            <a:r>
              <a:rPr lang="zh-CN" altLang="en-US" sz="1800" b="0"/>
              <a:t>秒为 </a:t>
            </a:r>
            <a:r>
              <a:rPr lang="en-US" altLang="zh-CN" sz="1800" b="0"/>
              <a:t>CPU </a:t>
            </a:r>
            <a:r>
              <a:rPr lang="zh-CN" altLang="en-US" sz="1800" b="0"/>
              <a:t>时间，其余为 </a:t>
            </a:r>
            <a:r>
              <a:rPr lang="en-US" altLang="zh-CN" sz="1800" b="0"/>
              <a:t>I/O </a:t>
            </a:r>
            <a:r>
              <a:rPr lang="zh-CN" altLang="en-US" sz="1800" b="0"/>
              <a:t>时间。若 </a:t>
            </a:r>
            <a:r>
              <a:rPr lang="en-US" altLang="zh-CN" sz="1800" b="0"/>
              <a:t>CPU </a:t>
            </a:r>
            <a:r>
              <a:rPr lang="zh-CN" altLang="en-US" sz="1800" b="0"/>
              <a:t>速度提高 </a:t>
            </a:r>
            <a:r>
              <a:rPr lang="en-US" altLang="zh-CN" sz="1800" b="0"/>
              <a:t>50%</a:t>
            </a:r>
            <a:r>
              <a:rPr lang="zh-CN" altLang="en-US" sz="1800" b="0"/>
              <a:t>，</a:t>
            </a:r>
            <a:r>
              <a:rPr lang="en-US" altLang="zh-CN" sz="1800" b="0"/>
              <a:t>I/O </a:t>
            </a:r>
            <a:r>
              <a:rPr lang="zh-CN" altLang="en-US" sz="1800" b="0"/>
              <a:t>速度不变，则运行基准程序 </a:t>
            </a:r>
            <a:r>
              <a:rPr lang="en-US" altLang="zh-CN" sz="1800" b="0"/>
              <a:t>A </a:t>
            </a:r>
            <a:r>
              <a:rPr lang="zh-CN" altLang="en-US" sz="1800" b="0"/>
              <a:t>所耗费的时间是</a:t>
            </a:r>
          </a:p>
          <a:p>
            <a:pPr>
              <a:lnSpc>
                <a:spcPct val="100000"/>
              </a:lnSpc>
              <a:spcBef>
                <a:spcPct val="0"/>
              </a:spcBef>
              <a:buFontTx/>
              <a:buNone/>
            </a:pPr>
            <a:r>
              <a:rPr lang="en-US" altLang="zh-CN" sz="1800" b="0"/>
              <a:t>A. 55 </a:t>
            </a:r>
            <a:r>
              <a:rPr lang="zh-CN" altLang="en-US" sz="1800" b="0"/>
              <a:t>秒           </a:t>
            </a:r>
            <a:r>
              <a:rPr lang="en-US" altLang="zh-CN" sz="1800" b="0"/>
              <a:t>B. 60 </a:t>
            </a:r>
            <a:r>
              <a:rPr lang="zh-CN" altLang="en-US" sz="1800" b="0"/>
              <a:t>秒        </a:t>
            </a:r>
            <a:r>
              <a:rPr lang="en-US" altLang="zh-CN" sz="1800" b="0"/>
              <a:t>C. 65 </a:t>
            </a:r>
            <a:r>
              <a:rPr lang="zh-CN" altLang="en-US" sz="1800" b="0"/>
              <a:t>秒          </a:t>
            </a:r>
            <a:r>
              <a:rPr lang="en-US" altLang="zh-CN" sz="1800" b="0"/>
              <a:t>D. 70 </a:t>
            </a:r>
            <a:r>
              <a:rPr lang="zh-CN" altLang="en-US" sz="1800" b="0"/>
              <a:t>秒</a:t>
            </a:r>
          </a:p>
        </p:txBody>
      </p:sp>
      <p:pic>
        <p:nvPicPr>
          <p:cNvPr id="3"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25" y="2244725"/>
            <a:ext cx="8088313"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矩形 3"/>
          <p:cNvSpPr>
            <a:spLocks noChangeArrowheads="1"/>
          </p:cNvSpPr>
          <p:nvPr/>
        </p:nvSpPr>
        <p:spPr bwMode="auto">
          <a:xfrm>
            <a:off x="477838" y="3249613"/>
            <a:ext cx="8189912"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800" b="0" dirty="0"/>
              <a:t>13</a:t>
            </a:r>
            <a:r>
              <a:rPr lang="zh-CN" altLang="en-US" sz="1800" b="0" dirty="0"/>
              <a:t>．假定编译器规定 </a:t>
            </a:r>
            <a:r>
              <a:rPr lang="en-US" altLang="zh-CN" sz="1800" b="0" dirty="0" err="1"/>
              <a:t>int</a:t>
            </a:r>
            <a:r>
              <a:rPr lang="en-US" altLang="zh-CN" sz="1800" b="0" dirty="0"/>
              <a:t> </a:t>
            </a:r>
            <a:r>
              <a:rPr lang="zh-CN" altLang="en-US" sz="1800" b="0" dirty="0"/>
              <a:t>和 </a:t>
            </a:r>
            <a:r>
              <a:rPr lang="en-US" altLang="zh-CN" sz="1800" b="0" dirty="0"/>
              <a:t>short </a:t>
            </a:r>
            <a:r>
              <a:rPr lang="zh-CN" altLang="en-US" sz="1800" b="0" dirty="0"/>
              <a:t>类型长度占 </a:t>
            </a:r>
            <a:r>
              <a:rPr lang="en-US" altLang="zh-CN" sz="1800" b="0" dirty="0"/>
              <a:t>32 </a:t>
            </a:r>
            <a:r>
              <a:rPr lang="zh-CN" altLang="en-US" sz="1800" b="0" dirty="0"/>
              <a:t>位和 </a:t>
            </a:r>
            <a:r>
              <a:rPr lang="en-US" altLang="zh-CN" sz="1800" b="0" dirty="0"/>
              <a:t>16 </a:t>
            </a:r>
            <a:r>
              <a:rPr lang="zh-CN" altLang="en-US" sz="1800" b="0" dirty="0"/>
              <a:t>位，执行下列 </a:t>
            </a:r>
            <a:r>
              <a:rPr lang="en-US" altLang="zh-CN" sz="1800" b="0" dirty="0"/>
              <a:t>C </a:t>
            </a:r>
            <a:r>
              <a:rPr lang="zh-CN" altLang="en-US" sz="1800" b="0" dirty="0"/>
              <a:t>语言语句</a:t>
            </a:r>
          </a:p>
          <a:p>
            <a:pPr>
              <a:lnSpc>
                <a:spcPct val="100000"/>
              </a:lnSpc>
              <a:spcBef>
                <a:spcPct val="0"/>
              </a:spcBef>
              <a:buFontTx/>
              <a:buNone/>
            </a:pPr>
            <a:r>
              <a:rPr lang="en-US" altLang="zh-CN" sz="1800" b="0" dirty="0"/>
              <a:t>unsigned short x = 65530;</a:t>
            </a:r>
          </a:p>
          <a:p>
            <a:pPr>
              <a:lnSpc>
                <a:spcPct val="100000"/>
              </a:lnSpc>
              <a:spcBef>
                <a:spcPct val="0"/>
              </a:spcBef>
              <a:buFontTx/>
              <a:buNone/>
            </a:pPr>
            <a:r>
              <a:rPr lang="en-US" altLang="zh-CN" sz="1800" b="0" dirty="0"/>
              <a:t>unsigned </a:t>
            </a:r>
            <a:r>
              <a:rPr lang="en-US" altLang="zh-CN" sz="1800" b="0" dirty="0" err="1"/>
              <a:t>int</a:t>
            </a:r>
            <a:r>
              <a:rPr lang="en-US" altLang="zh-CN" sz="1800" b="0" dirty="0"/>
              <a:t> y = x;</a:t>
            </a:r>
          </a:p>
          <a:p>
            <a:pPr>
              <a:lnSpc>
                <a:spcPct val="100000"/>
              </a:lnSpc>
              <a:spcBef>
                <a:spcPct val="0"/>
              </a:spcBef>
              <a:buFontTx/>
              <a:buNone/>
            </a:pPr>
            <a:r>
              <a:rPr lang="zh-CN" altLang="en-US" sz="1800" b="0" dirty="0"/>
              <a:t>得到 </a:t>
            </a:r>
            <a:r>
              <a:rPr lang="en-US" altLang="zh-CN" sz="1800" b="0" dirty="0"/>
              <a:t>y </a:t>
            </a:r>
            <a:r>
              <a:rPr lang="zh-CN" altLang="en-US" sz="1800" b="0" dirty="0"/>
              <a:t>的机器数为</a:t>
            </a:r>
          </a:p>
          <a:p>
            <a:pPr>
              <a:lnSpc>
                <a:spcPct val="100000"/>
              </a:lnSpc>
              <a:spcBef>
                <a:spcPct val="0"/>
              </a:spcBef>
              <a:buFontTx/>
              <a:buNone/>
            </a:pPr>
            <a:r>
              <a:rPr lang="en-US" altLang="zh-CN" sz="1800" b="0" dirty="0"/>
              <a:t>A. 0000 7FFA      B. 0000 FFFA     C. FFFF 7FFA      D. FFFF FFFA</a:t>
            </a:r>
            <a:endParaRPr lang="zh-CN" altLang="en-US" sz="1800" b="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1925" y="5157788"/>
            <a:ext cx="830262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566738" y="98425"/>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pPr>
              <a:defRPr/>
            </a:pPr>
            <a:r>
              <a:rPr lang="en-US" altLang="zh-CN" kern="0" dirty="0" smtClean="0"/>
              <a:t>2012</a:t>
            </a:r>
            <a:r>
              <a:rPr lang="zh-CN" altLang="en-US" kern="0" dirty="0" smtClean="0"/>
              <a:t>考研题</a:t>
            </a:r>
          </a:p>
        </p:txBody>
      </p:sp>
    </p:spTree>
    <p:extLst>
      <p:ext uri="{BB962C8B-B14F-4D97-AF65-F5344CB8AC3E}">
        <p14:creationId xmlns:p14="http://schemas.microsoft.com/office/powerpoint/2010/main" val="26457217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6" presetClass="entr" presetSubtype="2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
          <p:cNvSpPr>
            <a:spLocks noChangeArrowheads="1"/>
          </p:cNvSpPr>
          <p:nvPr/>
        </p:nvSpPr>
        <p:spPr bwMode="auto">
          <a:xfrm>
            <a:off x="341313" y="998538"/>
            <a:ext cx="83264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800" b="0"/>
              <a:t>14</a:t>
            </a:r>
            <a:r>
              <a:rPr lang="zh-CN" altLang="en-US" sz="1800" b="0"/>
              <a:t>．</a:t>
            </a:r>
            <a:r>
              <a:rPr lang="en-US" altLang="zh-CN" sz="1800" b="0"/>
              <a:t>float </a:t>
            </a:r>
            <a:r>
              <a:rPr lang="zh-CN" altLang="en-US" sz="1800" b="0"/>
              <a:t>类型（即 </a:t>
            </a:r>
            <a:r>
              <a:rPr lang="en-US" altLang="zh-CN" sz="1800" b="0"/>
              <a:t>IEEE754 </a:t>
            </a:r>
            <a:r>
              <a:rPr lang="zh-CN" altLang="en-US" sz="1800" b="0"/>
              <a:t>单精度浮点数格式）能表示的最大正整数是</a:t>
            </a:r>
          </a:p>
          <a:p>
            <a:pPr>
              <a:lnSpc>
                <a:spcPct val="100000"/>
              </a:lnSpc>
              <a:spcBef>
                <a:spcPct val="0"/>
              </a:spcBef>
              <a:buFontTx/>
              <a:buNone/>
            </a:pPr>
            <a:r>
              <a:rPr lang="en-US" altLang="zh-CN" sz="1800" b="0"/>
              <a:t>A. 2126-2103       B. 2127-2104      C. 2127-2103      D.2128-2104</a:t>
            </a:r>
            <a:endParaRPr lang="zh-CN" altLang="en-US" sz="1800" b="0"/>
          </a:p>
        </p:txBody>
      </p:sp>
      <p:pic>
        <p:nvPicPr>
          <p:cNvPr id="11267"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375" y="1978025"/>
            <a:ext cx="7888288" cy="139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txBox="1">
            <a:spLocks noChangeArrowheads="1"/>
          </p:cNvSpPr>
          <p:nvPr/>
        </p:nvSpPr>
        <p:spPr bwMode="auto">
          <a:xfrm>
            <a:off x="566738" y="98425"/>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pPr>
              <a:defRPr/>
            </a:pPr>
            <a:r>
              <a:rPr lang="en-US" altLang="zh-CN" kern="0" dirty="0" smtClean="0"/>
              <a:t>2012</a:t>
            </a:r>
            <a:r>
              <a:rPr lang="zh-CN" altLang="en-US" kern="0" dirty="0" smtClean="0"/>
              <a:t>考研题</a:t>
            </a:r>
          </a:p>
        </p:txBody>
      </p:sp>
    </p:spTree>
    <p:extLst>
      <p:ext uri="{BB962C8B-B14F-4D97-AF65-F5344CB8AC3E}">
        <p14:creationId xmlns:p14="http://schemas.microsoft.com/office/powerpoint/2010/main" val="138045585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南京大学计算机组成课程网址</a:t>
            </a:r>
            <a:endParaRPr lang="zh-CN" altLang="en-US" dirty="0"/>
          </a:p>
        </p:txBody>
      </p:sp>
      <p:sp>
        <p:nvSpPr>
          <p:cNvPr id="3" name="内容占位符 2"/>
          <p:cNvSpPr>
            <a:spLocks noGrp="1"/>
          </p:cNvSpPr>
          <p:nvPr>
            <p:ph idx="1"/>
          </p:nvPr>
        </p:nvSpPr>
        <p:spPr>
          <a:xfrm>
            <a:off x="457200" y="1124744"/>
            <a:ext cx="8507288" cy="5112568"/>
          </a:xfrm>
        </p:spPr>
        <p:txBody>
          <a:bodyPr/>
          <a:lstStyle/>
          <a:p>
            <a:r>
              <a:rPr lang="en-US" altLang="zh-CN" dirty="0"/>
              <a:t>http://media.njude.com.cn/course/jsjzcyl/index.htm</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Tree>
    <p:extLst>
      <p:ext uri="{BB962C8B-B14F-4D97-AF65-F5344CB8AC3E}">
        <p14:creationId xmlns:p14="http://schemas.microsoft.com/office/powerpoint/2010/main" val="275743833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郑老师计算机组成课程网址</a:t>
            </a:r>
            <a:endParaRPr lang="zh-CN" altLang="en-US" dirty="0"/>
          </a:p>
        </p:txBody>
      </p:sp>
      <p:sp>
        <p:nvSpPr>
          <p:cNvPr id="3" name="内容占位符 2"/>
          <p:cNvSpPr>
            <a:spLocks noGrp="1"/>
          </p:cNvSpPr>
          <p:nvPr>
            <p:ph idx="1"/>
          </p:nvPr>
        </p:nvSpPr>
        <p:spPr>
          <a:xfrm>
            <a:off x="457200" y="1124744"/>
            <a:ext cx="8507288" cy="5112568"/>
          </a:xfrm>
        </p:spPr>
        <p:txBody>
          <a:bodyPr/>
          <a:lstStyle/>
          <a:p>
            <a:r>
              <a:rPr lang="zh-CN" altLang="en-US" dirty="0" smtClean="0"/>
              <a:t>数字石大</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79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Tree>
    <p:extLst>
      <p:ext uri="{BB962C8B-B14F-4D97-AF65-F5344CB8AC3E}">
        <p14:creationId xmlns:p14="http://schemas.microsoft.com/office/powerpoint/2010/main" val="31804731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数制和编码</a:t>
            </a:r>
          </a:p>
        </p:txBody>
      </p:sp>
      <p:sp>
        <p:nvSpPr>
          <p:cNvPr id="3" name="内容占位符 2"/>
          <p:cNvSpPr>
            <a:spLocks noGrp="1"/>
          </p:cNvSpPr>
          <p:nvPr>
            <p:ph idx="1"/>
          </p:nvPr>
        </p:nvSpPr>
        <p:spPr/>
        <p:txBody>
          <a:bodyPr/>
          <a:lstStyle/>
          <a:p>
            <a:pPr marL="0" indent="0">
              <a:buNone/>
            </a:pPr>
            <a:r>
              <a:rPr lang="en-US" altLang="zh-CN" dirty="0" smtClean="0"/>
              <a:t>2.1.1 </a:t>
            </a:r>
            <a:r>
              <a:rPr lang="zh-CN" altLang="en-US" dirty="0" smtClean="0"/>
              <a:t>信息的二进制编码</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8</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7" name="矩形 6"/>
          <p:cNvSpPr/>
          <p:nvPr/>
        </p:nvSpPr>
        <p:spPr>
          <a:xfrm>
            <a:off x="457200" y="1643896"/>
            <a:ext cx="6779096" cy="1785104"/>
          </a:xfrm>
          <a:prstGeom prst="rect">
            <a:avLst/>
          </a:prstGeom>
        </p:spPr>
        <p:txBody>
          <a:bodyPr wrap="square">
            <a:spAutoFit/>
          </a:bodyPr>
          <a:lstStyle/>
          <a:p>
            <a:pPr lvl="0" eaLnBrk="0" hangingPunct="0">
              <a:lnSpc>
                <a:spcPct val="115000"/>
              </a:lnSpc>
              <a:spcBef>
                <a:spcPct val="20000"/>
              </a:spcBef>
              <a:defRPr/>
            </a:pPr>
            <a:r>
              <a:rPr lang="en-US" altLang="zh-CN" sz="2000" b="1" kern="0" dirty="0" smtClean="0">
                <a:solidFill>
                  <a:srgbClr val="FF0000"/>
                </a:solidFill>
                <a:latin typeface="微软雅黑" panose="020B0503020204020204" pitchFamily="34" charset="-122"/>
                <a:ea typeface="微软雅黑" panose="020B0503020204020204" pitchFamily="34" charset="-122"/>
              </a:rPr>
              <a:t>1</a:t>
            </a:r>
            <a:r>
              <a:rPr lang="zh-CN" altLang="en-US" sz="2000" b="1" kern="0" dirty="0" smtClean="0">
                <a:solidFill>
                  <a:srgbClr val="FF0000"/>
                </a:solidFill>
                <a:latin typeface="微软雅黑" panose="020B0503020204020204" pitchFamily="34" charset="-122"/>
                <a:ea typeface="微软雅黑" panose="020B0503020204020204" pitchFamily="34" charset="-122"/>
              </a:rPr>
              <a:t>）机器</a:t>
            </a:r>
            <a:r>
              <a:rPr lang="zh-CN" altLang="en-US" sz="2000" b="1" kern="0" dirty="0">
                <a:solidFill>
                  <a:srgbClr val="FF0000"/>
                </a:solidFill>
                <a:latin typeface="微软雅黑" panose="020B0503020204020204" pitchFamily="34" charset="-122"/>
                <a:ea typeface="微软雅黑" panose="020B0503020204020204" pitchFamily="34" charset="-122"/>
              </a:rPr>
              <a:t>级数据分两大</a:t>
            </a:r>
            <a:r>
              <a:rPr lang="zh-CN" altLang="en-US" sz="2000" b="1" kern="0" dirty="0" smtClean="0">
                <a:solidFill>
                  <a:srgbClr val="FF0000"/>
                </a:solidFill>
                <a:latin typeface="微软雅黑" panose="020B0503020204020204" pitchFamily="34" charset="-122"/>
                <a:ea typeface="微软雅黑" panose="020B0503020204020204" pitchFamily="34" charset="-122"/>
              </a:rPr>
              <a:t>类：</a:t>
            </a:r>
            <a:endParaRPr lang="en-US" altLang="zh-CN" sz="2000" b="1" kern="0" dirty="0" smtClean="0">
              <a:solidFill>
                <a:srgbClr val="FF0000"/>
              </a:solidFill>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Ø"/>
            </a:pPr>
            <a:r>
              <a:rPr kumimoji="1" lang="zh-CN" altLang="en-US" sz="2000" dirty="0">
                <a:solidFill>
                  <a:srgbClr val="000000"/>
                </a:solidFill>
                <a:latin typeface="微软雅黑" panose="020B0503020204020204" pitchFamily="34" charset="-122"/>
                <a:ea typeface="微软雅黑" panose="020B0503020204020204" pitchFamily="34" charset="-122"/>
              </a:rPr>
              <a:t>数值数据：无符号整数、带符号整数、浮点数（实数）；</a:t>
            </a:r>
          </a:p>
          <a:p>
            <a:pPr marL="342900" lvl="0" indent="-342900">
              <a:lnSpc>
                <a:spcPct val="150000"/>
              </a:lnSpc>
              <a:buFont typeface="Wingdings" panose="05000000000000000000" pitchFamily="2" charset="2"/>
              <a:buChar char="Ø"/>
            </a:pPr>
            <a:r>
              <a:rPr kumimoji="1" lang="zh-CN" altLang="en-US" sz="2000" dirty="0">
                <a:solidFill>
                  <a:srgbClr val="000000"/>
                </a:solidFill>
                <a:latin typeface="微软雅黑" panose="020B0503020204020204" pitchFamily="34" charset="-122"/>
                <a:ea typeface="微软雅黑" panose="020B0503020204020204" pitchFamily="34" charset="-122"/>
              </a:rPr>
              <a:t>非数值数据：逻辑数（包括位串）、西文字符和汉字。</a:t>
            </a:r>
          </a:p>
          <a:p>
            <a:pPr marL="342900" lvl="0" indent="-342900" eaLnBrk="0" hangingPunct="0">
              <a:lnSpc>
                <a:spcPct val="115000"/>
              </a:lnSpc>
              <a:spcBef>
                <a:spcPct val="20000"/>
              </a:spcBef>
              <a:buFont typeface="Wingdings" panose="05000000000000000000" pitchFamily="2" charset="2"/>
              <a:buChar char="Ø"/>
              <a:defRPr/>
            </a:pPr>
            <a:endParaRPr lang="zh-CN" altLang="en-US" sz="2000" b="1" kern="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9256700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677FF00C-37C6-44AD-BA67-6992DFB40914}" type="datetime1">
              <a:rPr lang="zh-CN" altLang="en-US" smtClean="0"/>
              <a:t>2017/9/18</a:t>
            </a:fld>
            <a:endParaRPr lang="zh-CN" altLang="en-US"/>
          </a:p>
        </p:txBody>
      </p:sp>
      <p:sp>
        <p:nvSpPr>
          <p:cNvPr id="5" name="页脚占位符 4"/>
          <p:cNvSpPr>
            <a:spLocks noGrp="1"/>
          </p:cNvSpPr>
          <p:nvPr>
            <p:ph type="ftr" sz="quarter" idx="11"/>
          </p:nvPr>
        </p:nvSpPr>
        <p:spPr/>
        <p:txBody>
          <a:bodyPr/>
          <a:lstStyle/>
          <a:p>
            <a:pPr>
              <a:defRPr/>
            </a:pPr>
            <a:r>
              <a:rPr lang="zh-CN" altLang="en-US" dirty="0" smtClean="0"/>
              <a:t>计算机与通信工程学院</a:t>
            </a:r>
            <a:r>
              <a:rPr lang="en-US" altLang="zh-CN" dirty="0" smtClean="0"/>
              <a:t>—</a:t>
            </a:r>
            <a:r>
              <a:rPr lang="zh-CN" altLang="en-US" dirty="0" smtClean="0"/>
              <a:t>计算机组成原理</a:t>
            </a:r>
            <a:endParaRPr lang="zh-CN" altLang="en-US" dirty="0"/>
          </a:p>
        </p:txBody>
      </p:sp>
      <p:sp>
        <p:nvSpPr>
          <p:cNvPr id="6" name="灯片编号占位符 5"/>
          <p:cNvSpPr>
            <a:spLocks noGrp="1"/>
          </p:cNvSpPr>
          <p:nvPr>
            <p:ph type="sldNum" sz="quarter" idx="12"/>
          </p:nvPr>
        </p:nvSpPr>
        <p:spPr/>
        <p:txBody>
          <a:bodyPr/>
          <a:lstStyle/>
          <a:p>
            <a:pPr>
              <a:defRPr/>
            </a:pPr>
            <a:fld id="{0D267F39-6F06-468F-B621-E11066C25A25}" type="slidenum">
              <a:rPr lang="zh-CN" altLang="en-US" smtClean="0"/>
              <a:pPr>
                <a:defRPr/>
              </a:pPr>
              <a:t>80</a:t>
            </a:fld>
            <a:endParaRPr lang="zh-CN" altLang="en-US" dirty="0"/>
          </a:p>
        </p:txBody>
      </p:sp>
      <p:sp>
        <p:nvSpPr>
          <p:cNvPr id="9" name="矩形 8"/>
          <p:cNvSpPr/>
          <p:nvPr/>
        </p:nvSpPr>
        <p:spPr>
          <a:xfrm>
            <a:off x="3014604" y="1357298"/>
            <a:ext cx="3276859" cy="1323439"/>
          </a:xfrm>
          <a:prstGeom prst="rect">
            <a:avLst/>
          </a:prstGeom>
          <a:noFill/>
        </p:spPr>
        <p:txBody>
          <a:bodyPr wrap="none">
            <a:spAutoFit/>
          </a:bodyPr>
          <a:lstStyle/>
          <a:p>
            <a:pPr algn="ctr">
              <a:defRPr/>
            </a:pPr>
            <a:r>
              <a:rPr lang="zh-CN" altLang="en-US" sz="80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谢谢！</a:t>
            </a:r>
          </a:p>
        </p:txBody>
      </p:sp>
      <p:sp>
        <p:nvSpPr>
          <p:cNvPr id="52230" name="TextBox 9"/>
          <p:cNvSpPr txBox="1">
            <a:spLocks noChangeArrowheads="1"/>
          </p:cNvSpPr>
          <p:nvPr/>
        </p:nvSpPr>
        <p:spPr bwMode="auto">
          <a:xfrm>
            <a:off x="1763688" y="3140968"/>
            <a:ext cx="5453211" cy="1846659"/>
          </a:xfrm>
          <a:prstGeom prst="rect">
            <a:avLst/>
          </a:prstGeom>
          <a:noFill/>
          <a:ln w="9525">
            <a:noFill/>
            <a:miter lim="800000"/>
            <a:headEnd/>
            <a:tailEnd/>
          </a:ln>
        </p:spPr>
        <p:txBody>
          <a:bodyPr wrap="square">
            <a:spAutoFit/>
          </a:bodyPr>
          <a:lstStyle/>
          <a:p>
            <a:pPr algn="ctr"/>
            <a:r>
              <a:rPr lang="zh-CN" altLang="en-US" sz="2400" b="1" dirty="0" smtClean="0">
                <a:solidFill>
                  <a:srgbClr val="0000CC"/>
                </a:solidFill>
                <a:latin typeface="黑体" pitchFamily="2" charset="-122"/>
                <a:ea typeface="黑体" pitchFamily="2" charset="-122"/>
              </a:rPr>
              <a:t>主讲教师：</a:t>
            </a:r>
            <a:r>
              <a:rPr lang="zh-CN" altLang="en-US" sz="2400" b="1" dirty="0">
                <a:solidFill>
                  <a:srgbClr val="0000CC"/>
                </a:solidFill>
                <a:latin typeface="黑体" pitchFamily="2" charset="-122"/>
                <a:ea typeface="黑体" pitchFamily="2" charset="-122"/>
              </a:rPr>
              <a:t>黄庭培</a:t>
            </a:r>
            <a:endParaRPr lang="en-US" altLang="zh-CN" sz="2400" b="1" dirty="0">
              <a:solidFill>
                <a:srgbClr val="0000CC"/>
              </a:solidFill>
              <a:latin typeface="黑体" pitchFamily="2" charset="-122"/>
              <a:ea typeface="黑体" pitchFamily="2" charset="-122"/>
            </a:endParaRPr>
          </a:p>
          <a:p>
            <a:pPr algn="ctr"/>
            <a:r>
              <a:rPr lang="zh-CN" altLang="en-US" sz="2400" b="1" dirty="0">
                <a:solidFill>
                  <a:srgbClr val="0000CC"/>
                </a:solidFill>
                <a:latin typeface="黑体" pitchFamily="2" charset="-122"/>
                <a:ea typeface="黑体" pitchFamily="2" charset="-122"/>
              </a:rPr>
              <a:t>单位：</a:t>
            </a:r>
            <a:r>
              <a:rPr lang="zh-CN" altLang="en-US" sz="2400" b="1" dirty="0" smtClean="0">
                <a:solidFill>
                  <a:srgbClr val="0000CC"/>
                </a:solidFill>
                <a:latin typeface="黑体" pitchFamily="2" charset="-122"/>
                <a:ea typeface="黑体" pitchFamily="2" charset="-122"/>
              </a:rPr>
              <a:t>中国石油大学（华东）</a:t>
            </a:r>
            <a:endParaRPr lang="en-US" altLang="zh-CN" sz="2400" b="1" dirty="0">
              <a:solidFill>
                <a:srgbClr val="0000CC"/>
              </a:solidFill>
              <a:latin typeface="黑体" pitchFamily="2" charset="-122"/>
              <a:ea typeface="黑体" pitchFamily="2" charset="-122"/>
            </a:endParaRPr>
          </a:p>
          <a:p>
            <a:pPr algn="ctr"/>
            <a:r>
              <a:rPr lang="zh-CN" altLang="en-US" sz="2400" b="1" dirty="0">
                <a:solidFill>
                  <a:srgbClr val="0000CC"/>
                </a:solidFill>
                <a:latin typeface="黑体" pitchFamily="2" charset="-122"/>
                <a:ea typeface="黑体" pitchFamily="2" charset="-122"/>
              </a:rPr>
              <a:t>联系方式：</a:t>
            </a:r>
            <a:r>
              <a:rPr lang="en-US" altLang="zh-CN" sz="2400" b="1" dirty="0" smtClean="0">
                <a:solidFill>
                  <a:srgbClr val="0000CC"/>
                </a:solidFill>
                <a:latin typeface="黑体" pitchFamily="2" charset="-122"/>
                <a:ea typeface="黑体" pitchFamily="2" charset="-122"/>
              </a:rPr>
              <a:t>huangtingpei@upc.edu.cn</a:t>
            </a:r>
            <a:endParaRPr lang="en-US" altLang="zh-CN" sz="2400" b="1" dirty="0">
              <a:solidFill>
                <a:srgbClr val="0000CC"/>
              </a:solidFill>
              <a:latin typeface="黑体" pitchFamily="2" charset="-122"/>
              <a:ea typeface="黑体" pitchFamily="2" charset="-122"/>
            </a:endParaRPr>
          </a:p>
          <a:p>
            <a:pPr algn="ctr"/>
            <a:r>
              <a:rPr lang="zh-CN" altLang="en-US" sz="2400" b="1" dirty="0">
                <a:solidFill>
                  <a:srgbClr val="0000CC"/>
                </a:solidFill>
                <a:latin typeface="黑体" pitchFamily="2" charset="-122"/>
                <a:ea typeface="黑体" pitchFamily="2" charset="-122"/>
              </a:rPr>
              <a:t>办公地点</a:t>
            </a:r>
            <a:r>
              <a:rPr lang="zh-CN" altLang="en-US" sz="2400" b="1" dirty="0" smtClean="0">
                <a:solidFill>
                  <a:srgbClr val="0000CC"/>
                </a:solidFill>
                <a:latin typeface="黑体" pitchFamily="2" charset="-122"/>
                <a:ea typeface="黑体" pitchFamily="2" charset="-122"/>
              </a:rPr>
              <a:t>：工科</a:t>
            </a:r>
            <a:r>
              <a:rPr lang="en-US" altLang="zh-CN" sz="2400" b="1" dirty="0" smtClean="0">
                <a:solidFill>
                  <a:srgbClr val="0000CC"/>
                </a:solidFill>
                <a:latin typeface="黑体" pitchFamily="2" charset="-122"/>
                <a:ea typeface="黑体" pitchFamily="2" charset="-122"/>
              </a:rPr>
              <a:t>E1110</a:t>
            </a:r>
            <a:endParaRPr lang="en-US" altLang="zh-CN" sz="2400" b="1" dirty="0">
              <a:solidFill>
                <a:srgbClr val="0000CC"/>
              </a:solidFill>
              <a:latin typeface="黑体" pitchFamily="2" charset="-122"/>
              <a:ea typeface="黑体" pitchFamily="2" charset="-122"/>
            </a:endParaRPr>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a:t>
            </a:r>
            <a:r>
              <a:rPr lang="zh-CN" altLang="en-US" dirty="0"/>
              <a:t>数制和编码</a:t>
            </a:r>
          </a:p>
        </p:txBody>
      </p:sp>
      <p:sp>
        <p:nvSpPr>
          <p:cNvPr id="3" name="内容占位符 2"/>
          <p:cNvSpPr>
            <a:spLocks noGrp="1"/>
          </p:cNvSpPr>
          <p:nvPr>
            <p:ph idx="1"/>
          </p:nvPr>
        </p:nvSpPr>
        <p:spPr/>
        <p:txBody>
          <a:bodyPr/>
          <a:lstStyle/>
          <a:p>
            <a:pPr marL="0" indent="0">
              <a:buNone/>
            </a:pPr>
            <a:r>
              <a:rPr lang="en-US" altLang="zh-CN" dirty="0" smtClean="0"/>
              <a:t>2.1.1 </a:t>
            </a:r>
            <a:r>
              <a:rPr lang="zh-CN" altLang="en-US" dirty="0" smtClean="0"/>
              <a:t>信息的二进制编码</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计算机与通信工程学院</a:t>
            </a:r>
            <a:r>
              <a:rPr lang="en-US" altLang="zh-CN" smtClean="0"/>
              <a:t>—</a:t>
            </a:r>
            <a:r>
              <a:rPr lang="zh-CN" altLang="en-US" smtClean="0"/>
              <a:t>计算机组成原理</a:t>
            </a:r>
            <a:endParaRPr lang="zh-CN" altLang="en-US" dirty="0"/>
          </a:p>
        </p:txBody>
      </p:sp>
      <p:sp>
        <p:nvSpPr>
          <p:cNvPr id="5" name="灯片编号占位符 4"/>
          <p:cNvSpPr>
            <a:spLocks noGrp="1"/>
          </p:cNvSpPr>
          <p:nvPr>
            <p:ph type="sldNum" sz="quarter" idx="12"/>
          </p:nvPr>
        </p:nvSpPr>
        <p:spPr/>
        <p:txBody>
          <a:bodyPr/>
          <a:lstStyle/>
          <a:p>
            <a:pPr>
              <a:defRPr/>
            </a:pPr>
            <a:fld id="{6D0FCEAD-6C29-4FB2-BFB9-871596BF04D3}" type="slidenum">
              <a:rPr lang="zh-CN" altLang="en-US" smtClean="0"/>
              <a:pPr>
                <a:defRPr/>
              </a:pPr>
              <a:t>9</a:t>
            </a:fld>
            <a:endParaRPr lang="zh-CN" altLang="en-US" dirty="0"/>
          </a:p>
        </p:txBody>
      </p:sp>
      <p:sp>
        <p:nvSpPr>
          <p:cNvPr id="6" name="日期占位符 5"/>
          <p:cNvSpPr>
            <a:spLocks noGrp="1"/>
          </p:cNvSpPr>
          <p:nvPr>
            <p:ph type="dt" sz="half" idx="10"/>
          </p:nvPr>
        </p:nvSpPr>
        <p:spPr/>
        <p:txBody>
          <a:bodyPr/>
          <a:lstStyle/>
          <a:p>
            <a:pPr>
              <a:defRPr/>
            </a:pPr>
            <a:fld id="{D7E40264-FE0B-4371-BB93-C09CE9F4480C}" type="datetime1">
              <a:rPr lang="zh-CN" altLang="en-US" smtClean="0"/>
              <a:t>2017/9/18</a:t>
            </a:fld>
            <a:endParaRPr lang="zh-CN" altLang="en-US"/>
          </a:p>
        </p:txBody>
      </p:sp>
      <p:sp>
        <p:nvSpPr>
          <p:cNvPr id="7" name="矩形 6"/>
          <p:cNvSpPr/>
          <p:nvPr/>
        </p:nvSpPr>
        <p:spPr>
          <a:xfrm>
            <a:off x="457200" y="1643896"/>
            <a:ext cx="8363272" cy="3170099"/>
          </a:xfrm>
          <a:prstGeom prst="rect">
            <a:avLst/>
          </a:prstGeom>
        </p:spPr>
        <p:txBody>
          <a:bodyPr wrap="square">
            <a:spAutoFit/>
          </a:bodyPr>
          <a:lstStyle/>
          <a:p>
            <a:pPr lvl="0" eaLnBrk="0" hangingPunct="0">
              <a:lnSpc>
                <a:spcPct val="115000"/>
              </a:lnSpc>
              <a:spcBef>
                <a:spcPct val="20000"/>
              </a:spcBef>
              <a:defRPr/>
            </a:pPr>
            <a:r>
              <a:rPr lang="en-US" altLang="zh-CN" sz="2000" b="1" kern="0" dirty="0" smtClean="0">
                <a:solidFill>
                  <a:srgbClr val="FF0000"/>
                </a:solidFill>
                <a:latin typeface="微软雅黑" panose="020B0503020204020204" pitchFamily="34" charset="-122"/>
                <a:ea typeface="微软雅黑" panose="020B0503020204020204" pitchFamily="34" charset="-122"/>
              </a:rPr>
              <a:t>2</a:t>
            </a:r>
            <a:r>
              <a:rPr lang="zh-CN" altLang="en-US" sz="2000" b="1" kern="0" dirty="0" smtClean="0">
                <a:solidFill>
                  <a:srgbClr val="FF0000"/>
                </a:solidFill>
                <a:latin typeface="微软雅黑" panose="020B0503020204020204" pitchFamily="34" charset="-122"/>
                <a:ea typeface="微软雅黑" panose="020B0503020204020204" pitchFamily="34" charset="-122"/>
              </a:rPr>
              <a:t>）计算机</a:t>
            </a:r>
            <a:r>
              <a:rPr lang="zh-CN" altLang="en-US" sz="2000" b="1" kern="0" dirty="0">
                <a:solidFill>
                  <a:srgbClr val="FF0000"/>
                </a:solidFill>
                <a:latin typeface="微软雅黑" panose="020B0503020204020204" pitchFamily="34" charset="-122"/>
                <a:ea typeface="微软雅黑" panose="020B0503020204020204" pitchFamily="34" charset="-122"/>
              </a:rPr>
              <a:t>内部所有的信息都用二进制（即：</a:t>
            </a:r>
            <a:r>
              <a:rPr lang="en-US" altLang="zh-CN" sz="2000" b="1" kern="0" dirty="0">
                <a:solidFill>
                  <a:srgbClr val="FF0000"/>
                </a:solidFill>
                <a:latin typeface="微软雅黑" panose="020B0503020204020204" pitchFamily="34" charset="-122"/>
                <a:ea typeface="微软雅黑" panose="020B0503020204020204" pitchFamily="34" charset="-122"/>
              </a:rPr>
              <a:t>0</a:t>
            </a:r>
            <a:r>
              <a:rPr lang="zh-CN" altLang="en-US" sz="2000" b="1" kern="0" dirty="0">
                <a:solidFill>
                  <a:srgbClr val="FF0000"/>
                </a:solidFill>
                <a:latin typeface="微软雅黑" panose="020B0503020204020204" pitchFamily="34" charset="-122"/>
                <a:ea typeface="微软雅黑" panose="020B0503020204020204" pitchFamily="34" charset="-122"/>
              </a:rPr>
              <a:t>和</a:t>
            </a:r>
            <a:r>
              <a:rPr lang="en-US" altLang="zh-CN" sz="2000" b="1" kern="0" dirty="0">
                <a:solidFill>
                  <a:srgbClr val="FF0000"/>
                </a:solidFill>
                <a:latin typeface="微软雅黑" panose="020B0503020204020204" pitchFamily="34" charset="-122"/>
                <a:ea typeface="微软雅黑" panose="020B0503020204020204" pitchFamily="34" charset="-122"/>
              </a:rPr>
              <a:t>1</a:t>
            </a:r>
            <a:r>
              <a:rPr lang="zh-CN" altLang="en-US" sz="2000" b="1" kern="0" dirty="0">
                <a:solidFill>
                  <a:srgbClr val="FF0000"/>
                </a:solidFill>
                <a:latin typeface="微软雅黑" panose="020B0503020204020204" pitchFamily="34" charset="-122"/>
                <a:ea typeface="微软雅黑" panose="020B0503020204020204" pitchFamily="34" charset="-122"/>
              </a:rPr>
              <a:t>）进行</a:t>
            </a:r>
            <a:r>
              <a:rPr lang="zh-CN" altLang="en-US" sz="2000" b="1" kern="0" dirty="0" smtClean="0">
                <a:solidFill>
                  <a:srgbClr val="FF0000"/>
                </a:solidFill>
                <a:latin typeface="微软雅黑" panose="020B0503020204020204" pitchFamily="34" charset="-122"/>
                <a:ea typeface="微软雅黑" panose="020B0503020204020204" pitchFamily="34" charset="-122"/>
              </a:rPr>
              <a:t>编码，因为：</a:t>
            </a:r>
            <a:endParaRPr lang="en-US" altLang="zh-CN" sz="2000" b="1" kern="0" dirty="0" smtClean="0">
              <a:solidFill>
                <a:srgbClr val="FF0000"/>
              </a:solidFill>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Ø"/>
            </a:pPr>
            <a:r>
              <a:rPr kumimoji="1" lang="zh-CN" altLang="en-US" sz="2000" dirty="0" smtClean="0">
                <a:solidFill>
                  <a:srgbClr val="000000"/>
                </a:solidFill>
                <a:latin typeface="微软雅黑" panose="020B0503020204020204" pitchFamily="34" charset="-122"/>
                <a:ea typeface="微软雅黑" panose="020B0503020204020204" pitchFamily="34" charset="-122"/>
              </a:rPr>
              <a:t>制造</a:t>
            </a:r>
            <a:r>
              <a:rPr kumimoji="1" lang="zh-CN" altLang="en-US" sz="2000" dirty="0">
                <a:solidFill>
                  <a:srgbClr val="000000"/>
                </a:solidFill>
                <a:latin typeface="微软雅黑" panose="020B0503020204020204" pitchFamily="34" charset="-122"/>
                <a:ea typeface="微软雅黑" panose="020B0503020204020204" pitchFamily="34" charset="-122"/>
              </a:rPr>
              <a:t>二个稳定态的物理器件容易（电位高</a:t>
            </a:r>
            <a:r>
              <a:rPr kumimoji="1" lang="en-US" altLang="zh-CN" sz="2000" dirty="0">
                <a:solidFill>
                  <a:srgbClr val="000000"/>
                </a:solidFill>
                <a:latin typeface="微软雅黑" panose="020B0503020204020204" pitchFamily="34" charset="-122"/>
                <a:ea typeface="微软雅黑" panose="020B0503020204020204" pitchFamily="34" charset="-122"/>
              </a:rPr>
              <a:t>/</a:t>
            </a:r>
            <a:r>
              <a:rPr kumimoji="1" lang="zh-CN" altLang="en-US" sz="2000" dirty="0">
                <a:solidFill>
                  <a:srgbClr val="000000"/>
                </a:solidFill>
                <a:latin typeface="微软雅黑" panose="020B0503020204020204" pitchFamily="34" charset="-122"/>
                <a:ea typeface="微软雅黑" panose="020B0503020204020204" pitchFamily="34" charset="-122"/>
              </a:rPr>
              <a:t>低，脉冲有</a:t>
            </a:r>
            <a:r>
              <a:rPr kumimoji="1" lang="en-US" altLang="zh-CN" sz="2000" dirty="0">
                <a:solidFill>
                  <a:srgbClr val="000000"/>
                </a:solidFill>
                <a:latin typeface="微软雅黑" panose="020B0503020204020204" pitchFamily="34" charset="-122"/>
                <a:ea typeface="微软雅黑" panose="020B0503020204020204" pitchFamily="34" charset="-122"/>
              </a:rPr>
              <a:t>/</a:t>
            </a:r>
            <a:r>
              <a:rPr kumimoji="1" lang="zh-CN" altLang="en-US" sz="2000" dirty="0">
                <a:solidFill>
                  <a:srgbClr val="000000"/>
                </a:solidFill>
                <a:latin typeface="微软雅黑" panose="020B0503020204020204" pitchFamily="34" charset="-122"/>
                <a:ea typeface="微软雅黑" panose="020B0503020204020204" pitchFamily="34" charset="-122"/>
              </a:rPr>
              <a:t>无，正负</a:t>
            </a:r>
            <a:r>
              <a:rPr kumimoji="1" lang="en-US" altLang="zh-CN" sz="2000" dirty="0">
                <a:solidFill>
                  <a:srgbClr val="000000"/>
                </a:solidFill>
                <a:latin typeface="微软雅黑" panose="020B0503020204020204" pitchFamily="34" charset="-122"/>
                <a:ea typeface="微软雅黑" panose="020B0503020204020204" pitchFamily="34" charset="-122"/>
              </a:rPr>
              <a:t>/</a:t>
            </a:r>
            <a:r>
              <a:rPr kumimoji="1" lang="zh-CN" altLang="en-US" sz="2000" dirty="0">
                <a:solidFill>
                  <a:srgbClr val="000000"/>
                </a:solidFill>
                <a:latin typeface="微软雅黑" panose="020B0503020204020204" pitchFamily="34" charset="-122"/>
                <a:ea typeface="微软雅黑" panose="020B0503020204020204" pitchFamily="34" charset="-122"/>
              </a:rPr>
              <a:t>极</a:t>
            </a:r>
            <a:r>
              <a:rPr kumimoji="1" lang="zh-CN" altLang="en-US" sz="2000" dirty="0" smtClean="0">
                <a:solidFill>
                  <a:srgbClr val="000000"/>
                </a:solidFill>
                <a:latin typeface="微软雅黑" panose="020B0503020204020204" pitchFamily="34" charset="-122"/>
                <a:ea typeface="微软雅黑" panose="020B0503020204020204" pitchFamily="34" charset="-122"/>
              </a:rPr>
              <a:t>）</a:t>
            </a:r>
            <a:r>
              <a:rPr kumimoji="1" lang="en-US" altLang="zh-CN" sz="2000" dirty="0" smtClean="0">
                <a:solidFill>
                  <a:srgbClr val="000000"/>
                </a:solidFill>
                <a:latin typeface="微软雅黑" panose="020B0503020204020204" pitchFamily="34" charset="-122"/>
                <a:ea typeface="微软雅黑" panose="020B0503020204020204" pitchFamily="34" charset="-122"/>
              </a:rPr>
              <a:t>;</a:t>
            </a:r>
            <a:endParaRPr kumimoji="1" lang="zh-CN" altLang="en-US" sz="2000" dirty="0">
              <a:solidFill>
                <a:srgbClr val="000000"/>
              </a:solidFill>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Ø"/>
            </a:pPr>
            <a:r>
              <a:rPr kumimoji="1" lang="zh-CN" altLang="en-US" sz="2000" dirty="0">
                <a:solidFill>
                  <a:srgbClr val="000000"/>
                </a:solidFill>
                <a:latin typeface="微软雅黑" panose="020B0503020204020204" pitchFamily="34" charset="-122"/>
                <a:ea typeface="微软雅黑" panose="020B0503020204020204" pitchFamily="34" charset="-122"/>
              </a:rPr>
              <a:t>二进制编码、计数、运算规则</a:t>
            </a:r>
            <a:r>
              <a:rPr kumimoji="1" lang="zh-CN" altLang="en-US" sz="2000" dirty="0" smtClean="0">
                <a:solidFill>
                  <a:srgbClr val="000000"/>
                </a:solidFill>
                <a:latin typeface="微软雅黑" panose="020B0503020204020204" pitchFamily="34" charset="-122"/>
                <a:ea typeface="微软雅黑" panose="020B0503020204020204" pitchFamily="34" charset="-122"/>
              </a:rPr>
              <a:t>简单</a:t>
            </a:r>
            <a:r>
              <a:rPr kumimoji="1" lang="en-US" altLang="zh-CN" sz="2000" dirty="0" smtClean="0">
                <a:solidFill>
                  <a:srgbClr val="000000"/>
                </a:solidFill>
                <a:latin typeface="微软雅黑" panose="020B0503020204020204" pitchFamily="34" charset="-122"/>
                <a:ea typeface="微软雅黑" panose="020B0503020204020204" pitchFamily="34" charset="-122"/>
              </a:rPr>
              <a:t>;</a:t>
            </a:r>
            <a:endParaRPr kumimoji="1" lang="zh-CN" altLang="en-US" sz="2000" dirty="0">
              <a:solidFill>
                <a:srgbClr val="000000"/>
              </a:solidFill>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Ø"/>
            </a:pPr>
            <a:r>
              <a:rPr kumimoji="1" lang="zh-CN" altLang="en-US" sz="2000" dirty="0">
                <a:solidFill>
                  <a:srgbClr val="000000"/>
                </a:solidFill>
                <a:latin typeface="微软雅黑" panose="020B0503020204020204" pitchFamily="34" charset="-122"/>
                <a:ea typeface="微软雅黑" panose="020B0503020204020204" pitchFamily="34" charset="-122"/>
              </a:rPr>
              <a:t>正好与逻辑命题真假对应，便于</a:t>
            </a:r>
            <a:r>
              <a:rPr kumimoji="1" lang="zh-CN" altLang="en-US" sz="2000" dirty="0" smtClean="0">
                <a:solidFill>
                  <a:srgbClr val="000000"/>
                </a:solidFill>
                <a:latin typeface="微软雅黑" panose="020B0503020204020204" pitchFamily="34" charset="-122"/>
                <a:ea typeface="微软雅黑" panose="020B0503020204020204" pitchFamily="34" charset="-122"/>
              </a:rPr>
              <a:t>逻辑运算</a:t>
            </a:r>
            <a:r>
              <a:rPr kumimoji="1" lang="en-US" altLang="zh-CN" sz="2000" dirty="0" smtClean="0">
                <a:solidFill>
                  <a:srgbClr val="000000"/>
                </a:solidFill>
                <a:latin typeface="微软雅黑" panose="020B0503020204020204" pitchFamily="34" charset="-122"/>
                <a:ea typeface="微软雅黑" panose="020B0503020204020204" pitchFamily="34" charset="-122"/>
              </a:rPr>
              <a:t>;</a:t>
            </a:r>
            <a:endParaRPr kumimoji="1" lang="zh-CN" altLang="en-US" sz="2000" dirty="0">
              <a:solidFill>
                <a:srgbClr val="000000"/>
              </a:solidFill>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Ø"/>
            </a:pPr>
            <a:r>
              <a:rPr kumimoji="1" lang="zh-CN" altLang="en-US" sz="2000" dirty="0">
                <a:solidFill>
                  <a:srgbClr val="000000"/>
                </a:solidFill>
                <a:latin typeface="微软雅黑" panose="020B0503020204020204" pitchFamily="34" charset="-122"/>
                <a:ea typeface="微软雅黑" panose="020B0503020204020204" pitchFamily="34" charset="-122"/>
              </a:rPr>
              <a:t>可方便地用逻辑电路实现算数</a:t>
            </a:r>
            <a:r>
              <a:rPr kumimoji="1" lang="zh-CN" altLang="en-US" sz="2000" dirty="0" smtClean="0">
                <a:solidFill>
                  <a:srgbClr val="000000"/>
                </a:solidFill>
                <a:latin typeface="微软雅黑" panose="020B0503020204020204" pitchFamily="34" charset="-122"/>
                <a:ea typeface="微软雅黑" panose="020B0503020204020204" pitchFamily="34" charset="-122"/>
              </a:rPr>
              <a:t>运算</a:t>
            </a:r>
            <a:r>
              <a:rPr kumimoji="1" lang="en-US" altLang="zh-CN" sz="2000" dirty="0" smtClean="0">
                <a:solidFill>
                  <a:srgbClr val="000000"/>
                </a:solidFill>
                <a:latin typeface="微软雅黑" panose="020B0503020204020204" pitchFamily="34" charset="-122"/>
                <a:ea typeface="微软雅黑" panose="020B0503020204020204" pitchFamily="34" charset="-122"/>
              </a:rPr>
              <a:t>.</a:t>
            </a:r>
            <a:endParaRPr kumimoji="1" lang="zh-CN" altLang="en-US" sz="2000" dirty="0">
              <a:solidFill>
                <a:srgbClr val="000000"/>
              </a:solidFill>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Ø"/>
            </a:pPr>
            <a:endParaRPr kumimoji="1" lang="zh-CN" altLang="en-US" sz="2000" dirty="0">
              <a:solidFill>
                <a:srgbClr val="000000"/>
              </a:solidFill>
              <a:latin typeface="微软雅黑" panose="020B0503020204020204" pitchFamily="34" charset="-122"/>
              <a:ea typeface="微软雅黑" panose="020B0503020204020204" pitchFamily="34" charset="-122"/>
            </a:endParaRPr>
          </a:p>
          <a:p>
            <a:pPr marL="342900" lvl="0" indent="-342900" eaLnBrk="0" hangingPunct="0">
              <a:lnSpc>
                <a:spcPct val="115000"/>
              </a:lnSpc>
              <a:spcBef>
                <a:spcPct val="20000"/>
              </a:spcBef>
              <a:buFont typeface="Wingdings" panose="05000000000000000000" pitchFamily="2" charset="2"/>
              <a:buChar char="Ø"/>
              <a:defRPr/>
            </a:pPr>
            <a:endParaRPr lang="zh-CN" altLang="en-US" sz="2000" b="1" kern="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66578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52218</TotalTime>
  <Words>8137</Words>
  <Application>Microsoft Office PowerPoint</Application>
  <PresentationFormat>全屏显示(4:3)</PresentationFormat>
  <Paragraphs>1117</Paragraphs>
  <Slides>80</Slides>
  <Notes>3</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80</vt:i4>
      </vt:variant>
    </vt:vector>
  </HeadingPairs>
  <TitlesOfParts>
    <vt:vector size="96" baseType="lpstr">
      <vt:lpstr>黑体</vt:lpstr>
      <vt:lpstr>华文新魏</vt:lpstr>
      <vt:lpstr>楷体_GB2312</vt:lpstr>
      <vt:lpstr>宋体</vt:lpstr>
      <vt:lpstr>微软雅黑</vt:lpstr>
      <vt:lpstr>Arial</vt:lpstr>
      <vt:lpstr>Calibri</vt:lpstr>
      <vt:lpstr>Cambria Math</vt:lpstr>
      <vt:lpstr>Comic Sans MS</vt:lpstr>
      <vt:lpstr>Monotype Sorts</vt:lpstr>
      <vt:lpstr>Tahoma</vt:lpstr>
      <vt:lpstr>Times New Roman</vt:lpstr>
      <vt:lpstr>Wingdings</vt:lpstr>
      <vt:lpstr>Office 主题</vt:lpstr>
      <vt:lpstr>公式</vt:lpstr>
      <vt:lpstr>Image</vt:lpstr>
      <vt:lpstr>计算机组成原理 （Principle of Computer Organization）</vt:lpstr>
      <vt:lpstr>PowerPoint 演示文稿</vt:lpstr>
      <vt:lpstr>PowerPoint 演示文稿</vt:lpstr>
      <vt:lpstr>一个实际数机内表示所面临的问题</vt:lpstr>
      <vt:lpstr>大纲   </vt:lpstr>
      <vt:lpstr>2.1 数制和编码</vt:lpstr>
      <vt:lpstr>PowerPoint 演示文稿</vt:lpstr>
      <vt:lpstr>2.1 数制和编码</vt:lpstr>
      <vt:lpstr>2.1 数制和编码</vt:lpstr>
      <vt:lpstr>2.1 数制和编码</vt:lpstr>
      <vt:lpstr>复习：一个实际数机内表示所面临的问题</vt:lpstr>
      <vt:lpstr>2.1 数制和编码</vt:lpstr>
      <vt:lpstr>2.1 数制和编码</vt:lpstr>
      <vt:lpstr>2.1 数制和编码</vt:lpstr>
      <vt:lpstr>2.1 数制和编码</vt:lpstr>
      <vt:lpstr>2.1 数制和编码</vt:lpstr>
      <vt:lpstr>2.1 数制和编码</vt:lpstr>
      <vt:lpstr>2.1 数制和编码</vt:lpstr>
      <vt:lpstr>2.1 数制和编码</vt:lpstr>
      <vt:lpstr>回顾：2.1 数制和编码</vt:lpstr>
      <vt:lpstr>2.1 数制和编码</vt:lpstr>
      <vt:lpstr>2.1 数制和编码</vt:lpstr>
      <vt:lpstr>2.1 数制和编码</vt:lpstr>
      <vt:lpstr>2.1 数制和编码</vt:lpstr>
      <vt:lpstr>2.1 数制和编码</vt:lpstr>
      <vt:lpstr>2.1 数制和编码</vt:lpstr>
      <vt:lpstr>2.1 数制和编码</vt:lpstr>
      <vt:lpstr>2.1 数制和编码</vt:lpstr>
      <vt:lpstr>2.1 数制和编码</vt:lpstr>
      <vt:lpstr>2.1 数制和编码</vt:lpstr>
      <vt:lpstr>2.1 数制和编码</vt:lpstr>
      <vt:lpstr>PowerPoint 演示文稿</vt:lpstr>
      <vt:lpstr>PowerPoint 演示文稿</vt:lpstr>
      <vt:lpstr>2.1 数制和编码</vt:lpstr>
      <vt:lpstr>2.1 数制和编码</vt:lpstr>
      <vt:lpstr>2.1 数制和编码</vt:lpstr>
      <vt:lpstr>2.1 数制和编码</vt:lpstr>
      <vt:lpstr>2.1 数制和编码</vt:lpstr>
      <vt:lpstr>2.1 数制和编码</vt:lpstr>
      <vt:lpstr>2.1 数制和编码</vt:lpstr>
      <vt:lpstr>2.1 数制和编码</vt:lpstr>
      <vt:lpstr>2.1 数制和编码</vt:lpstr>
      <vt:lpstr>2.1 数制和编码</vt:lpstr>
      <vt:lpstr>2.2 整数的表示</vt:lpstr>
      <vt:lpstr>2.2 整数的表示</vt:lpstr>
      <vt:lpstr>2.2 整数的表示</vt:lpstr>
      <vt:lpstr>2.2 整数的表示</vt:lpstr>
      <vt:lpstr>2.2 整数的表示</vt:lpstr>
      <vt:lpstr>2.2 整数的表示</vt:lpstr>
      <vt:lpstr>2.3 实数的表示</vt:lpstr>
      <vt:lpstr>2.3 实数的表示</vt:lpstr>
      <vt:lpstr>2.3 实数的表示</vt:lpstr>
      <vt:lpstr>2.3 实数的表示</vt:lpstr>
      <vt:lpstr>2.3 实数的表示</vt:lpstr>
      <vt:lpstr>2.3 实数的表示</vt:lpstr>
      <vt:lpstr>2.3 实数的表示</vt:lpstr>
      <vt:lpstr>2.3 实数的表示</vt:lpstr>
      <vt:lpstr>2.3 实数的表示</vt:lpstr>
      <vt:lpstr>2.3 实数的表示</vt:lpstr>
      <vt:lpstr>2.3 实数的表示</vt:lpstr>
      <vt:lpstr>2.3 实数的表示</vt:lpstr>
      <vt:lpstr>2.6 数据的宽度和存储</vt:lpstr>
      <vt:lpstr>2.6 数据的宽度和存储</vt:lpstr>
      <vt:lpstr>2.6 数据的宽度和存储</vt:lpstr>
      <vt:lpstr>2.6 数据的宽度和存储</vt:lpstr>
      <vt:lpstr>2.6 数据的宽度和存储</vt:lpstr>
      <vt:lpstr>2.6 数据的宽度和存储</vt:lpstr>
      <vt:lpstr>2.6 数据的宽度和存储</vt:lpstr>
      <vt:lpstr>作业</vt:lpstr>
      <vt:lpstr>作业</vt:lpstr>
      <vt:lpstr>2015考研题</vt:lpstr>
      <vt:lpstr>2014考研题</vt:lpstr>
      <vt:lpstr>2014考研题</vt:lpstr>
      <vt:lpstr>PowerPoint 演示文稿</vt:lpstr>
      <vt:lpstr>PowerPoint 演示文稿</vt:lpstr>
      <vt:lpstr>PowerPoint 演示文稿</vt:lpstr>
      <vt:lpstr>PowerPoint 演示文稿</vt:lpstr>
      <vt:lpstr>南京大学计算机组成课程网址</vt:lpstr>
      <vt:lpstr>郑老师计算机组成课程网址</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dreamsummit</cp:lastModifiedBy>
  <cp:revision>557</cp:revision>
  <cp:lastPrinted>2017-09-05T07:44:20Z</cp:lastPrinted>
  <dcterms:modified xsi:type="dcterms:W3CDTF">2017-09-18T01:30:56Z</dcterms:modified>
</cp:coreProperties>
</file>