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430" r:id="rId3"/>
    <p:sldId id="431" r:id="rId4"/>
    <p:sldId id="321" r:id="rId5"/>
    <p:sldId id="504" r:id="rId6"/>
    <p:sldId id="506" r:id="rId7"/>
    <p:sldId id="505" r:id="rId8"/>
    <p:sldId id="507" r:id="rId9"/>
    <p:sldId id="509" r:id="rId10"/>
    <p:sldId id="510" r:id="rId11"/>
    <p:sldId id="511" r:id="rId12"/>
    <p:sldId id="513" r:id="rId13"/>
    <p:sldId id="514" r:id="rId14"/>
    <p:sldId id="520" r:id="rId15"/>
    <p:sldId id="516" r:id="rId16"/>
    <p:sldId id="517" r:id="rId17"/>
    <p:sldId id="521" r:id="rId18"/>
    <p:sldId id="522" r:id="rId19"/>
    <p:sldId id="523" r:id="rId20"/>
    <p:sldId id="546" r:id="rId21"/>
    <p:sldId id="524" r:id="rId22"/>
    <p:sldId id="525" r:id="rId23"/>
    <p:sldId id="526" r:id="rId24"/>
    <p:sldId id="527" r:id="rId25"/>
    <p:sldId id="528" r:id="rId26"/>
    <p:sldId id="529" r:id="rId27"/>
    <p:sldId id="547" r:id="rId28"/>
    <p:sldId id="548" r:id="rId29"/>
    <p:sldId id="549" r:id="rId30"/>
    <p:sldId id="551" r:id="rId31"/>
    <p:sldId id="552" r:id="rId32"/>
    <p:sldId id="553" r:id="rId33"/>
    <p:sldId id="515" r:id="rId34"/>
    <p:sldId id="530" r:id="rId35"/>
    <p:sldId id="531" r:id="rId36"/>
    <p:sldId id="532" r:id="rId37"/>
    <p:sldId id="533" r:id="rId38"/>
    <p:sldId id="534" r:id="rId39"/>
    <p:sldId id="508" r:id="rId40"/>
    <p:sldId id="535" r:id="rId41"/>
    <p:sldId id="536" r:id="rId42"/>
    <p:sldId id="537" r:id="rId43"/>
    <p:sldId id="538" r:id="rId44"/>
    <p:sldId id="539" r:id="rId45"/>
    <p:sldId id="543" r:id="rId46"/>
    <p:sldId id="540" r:id="rId47"/>
    <p:sldId id="541" r:id="rId48"/>
    <p:sldId id="542" r:id="rId49"/>
    <p:sldId id="545" r:id="rId50"/>
    <p:sldId id="555" r:id="rId51"/>
    <p:sldId id="554" r:id="rId52"/>
    <p:sldId id="556" r:id="rId53"/>
    <p:sldId id="558" r:id="rId54"/>
    <p:sldId id="557" r:id="rId55"/>
    <p:sldId id="559" r:id="rId56"/>
    <p:sldId id="560" r:id="rId57"/>
    <p:sldId id="561" r:id="rId58"/>
    <p:sldId id="562" r:id="rId59"/>
    <p:sldId id="563" r:id="rId60"/>
    <p:sldId id="564" r:id="rId61"/>
    <p:sldId id="568" r:id="rId62"/>
    <p:sldId id="569" r:id="rId63"/>
    <p:sldId id="565" r:id="rId64"/>
    <p:sldId id="566" r:id="rId65"/>
    <p:sldId id="567" r:id="rId66"/>
    <p:sldId id="570" r:id="rId67"/>
    <p:sldId id="571" r:id="rId68"/>
    <p:sldId id="575" r:id="rId69"/>
    <p:sldId id="573" r:id="rId70"/>
    <p:sldId id="574" r:id="rId71"/>
    <p:sldId id="572" r:id="rId72"/>
    <p:sldId id="576" r:id="rId73"/>
    <p:sldId id="577" r:id="rId74"/>
    <p:sldId id="578" r:id="rId75"/>
    <p:sldId id="579" r:id="rId76"/>
    <p:sldId id="580" r:id="rId77"/>
    <p:sldId id="591" r:id="rId78"/>
    <p:sldId id="592" r:id="rId79"/>
    <p:sldId id="582" r:id="rId80"/>
    <p:sldId id="584" r:id="rId81"/>
    <p:sldId id="585" r:id="rId82"/>
    <p:sldId id="586" r:id="rId83"/>
    <p:sldId id="587" r:id="rId84"/>
    <p:sldId id="583" r:id="rId85"/>
    <p:sldId id="588" r:id="rId86"/>
    <p:sldId id="589" r:id="rId87"/>
    <p:sldId id="590" r:id="rId88"/>
    <p:sldId id="593" r:id="rId89"/>
    <p:sldId id="594" r:id="rId90"/>
    <p:sldId id="595" r:id="rId91"/>
    <p:sldId id="503" r:id="rId92"/>
    <p:sldId id="428" r:id="rId93"/>
    <p:sldId id="345" r:id="rId9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242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9977" autoAdjust="0"/>
  </p:normalViewPr>
  <p:slideViewPr>
    <p:cSldViewPr>
      <p:cViewPr varScale="1">
        <p:scale>
          <a:sx n="104" d="100"/>
          <a:sy n="104" d="100"/>
        </p:scale>
        <p:origin x="18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486860F-67D5-4F02-B56A-1DD06599B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0633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710C41A-2D64-4ECF-8E15-4E8E001C7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179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2316B-0B62-4BA3-BA48-635790DB5C5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3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2013-9-9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10C41A-2D64-4ECF-8E15-4E8E001C7914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1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B9456-198F-48BE-9BA9-53D4079995D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9E7BF-F39D-4D22-9C13-979C7FEC676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omic Sans MS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omic Sans MS" pitchFamily="66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CBABA-F677-404A-AEB1-FD48810ABB42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95FAC-80C8-419A-9C09-74079950159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72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CEAD-6C29-4FB2-BFB9-871596BF04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4B92-66A0-48C6-A84E-2B4459EF1BFF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D2DD-F25D-447E-8EEE-A680170D45B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1612"/>
            <a:ext cx="4038600" cy="4525963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1612"/>
            <a:ext cx="4038600" cy="4525963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CF8FA-C29F-4B1C-981A-98B0341AEA96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0C3C4-C078-41FE-889B-501895F053C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4040188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4040188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28736"/>
            <a:ext cx="4041775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C3C0-7C73-4A53-BA04-39F161EC80FE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7B5D9-48CB-48E3-853B-A0D3761E651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58204" cy="460387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4040188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00240"/>
            <a:ext cx="4041775" cy="3951288"/>
          </a:xfrm>
        </p:spPr>
        <p:txBody>
          <a:bodyPr/>
          <a:lstStyle>
            <a:lvl1pPr>
              <a:defRPr sz="2200">
                <a:latin typeface="Comic Sans MS" pitchFamily="66" charset="0"/>
              </a:defRPr>
            </a:lvl1pPr>
            <a:lvl2pPr>
              <a:defRPr sz="2000" b="1">
                <a:latin typeface="Comic Sans MS" pitchFamily="66" charset="0"/>
              </a:defRPr>
            </a:lvl2pPr>
            <a:lvl3pPr>
              <a:defRPr sz="2000" b="1">
                <a:latin typeface="Comic Sans MS" pitchFamily="66" charset="0"/>
              </a:defRPr>
            </a:lvl3pPr>
            <a:lvl4pPr>
              <a:defRPr sz="2000" b="1">
                <a:latin typeface="Comic Sans MS" pitchFamily="66" charset="0"/>
              </a:defRPr>
            </a:lvl4pPr>
            <a:lvl5pPr>
              <a:defRPr sz="20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4180B-87D9-4E75-8763-A25DD86594FE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B8103-0EB7-4250-9E65-DD0B13FCD9B0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58204" cy="46038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omic Sans MS" pitchFamily="66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00240"/>
            <a:ext cx="8258204" cy="3951288"/>
          </a:xfrm>
        </p:spPr>
        <p:txBody>
          <a:bodyPr/>
          <a:lstStyle>
            <a:lvl1pPr>
              <a:defRPr sz="2000">
                <a:latin typeface="Comic Sans MS" pitchFamily="66" charset="0"/>
              </a:defRPr>
            </a:lvl1pPr>
            <a:lvl2pPr>
              <a:defRPr sz="1800" b="1">
                <a:latin typeface="Comic Sans MS" pitchFamily="66" charset="0"/>
              </a:defRPr>
            </a:lvl2pPr>
            <a:lvl3pPr>
              <a:defRPr sz="1800" b="1">
                <a:latin typeface="Comic Sans MS" pitchFamily="66" charset="0"/>
              </a:defRPr>
            </a:lvl3pPr>
            <a:lvl4pPr>
              <a:defRPr sz="1600" b="1">
                <a:latin typeface="Comic Sans MS" pitchFamily="66" charset="0"/>
              </a:defRPr>
            </a:lvl4pPr>
            <a:lvl5pPr>
              <a:defRPr sz="1600" b="1">
                <a:latin typeface="Comic Sans MS" pitchFamily="66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BE0A7-262C-4AC6-B7F9-116DB47FFF98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F5D76-675D-423F-9780-4309A43E714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0A8D2-6069-4077-A8C4-5708D480205A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272DB-73A9-490C-81BF-8F64DD694FE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EFDA-EB56-42EA-A73C-8F491EF780A1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36A8-BD9B-48E7-B047-125F94AF7AD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80728"/>
            <a:ext cx="8229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546E8738-6906-429F-8DCC-23076A20D83B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计算机</a:t>
            </a:r>
            <a:r>
              <a:rPr lang="zh-CN" altLang="en-US" dirty="0" smtClean="0"/>
              <a:t>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fld id="{68CC72D9-4F3F-4C3D-9EA5-A07D3392F7E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176304"/>
            <a:ext cx="2393809" cy="5268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u="heavy" kern="1200">
          <a:solidFill>
            <a:srgbClr val="FF0000"/>
          </a:solidFill>
          <a:uFill>
            <a:solidFill>
              <a:srgbClr val="0000CC"/>
            </a:solidFill>
          </a:u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 u="sng">
          <a:solidFill>
            <a:srgbClr val="FF0000"/>
          </a:solidFill>
          <a:latin typeface="Comic Sans MS" pitchFamily="66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285875"/>
            <a:ext cx="8856983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/>
              <a:t>计算</a:t>
            </a:r>
            <a:r>
              <a:rPr lang="zh-CN" altLang="en-US" sz="4800" dirty="0" smtClean="0"/>
              <a:t>机组成原理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（</a:t>
            </a:r>
            <a:r>
              <a:rPr lang="en-US" altLang="zh-CN" sz="4800" dirty="0" smtClean="0"/>
              <a:t>Principle </a:t>
            </a:r>
            <a:r>
              <a:rPr lang="en-US" altLang="zh-CN" sz="4800" dirty="0"/>
              <a:t>of Computer </a:t>
            </a:r>
            <a:r>
              <a:rPr lang="en-US" altLang="zh-CN" sz="4800" dirty="0" smtClean="0"/>
              <a:t>Organization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中国石油大学（华东）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计算机与通信工程学院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主讲教师：黄庭培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Email:huangtingpei@upc.edu.cn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75" y="3291830"/>
            <a:ext cx="7772400" cy="8572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第</a:t>
            </a:r>
            <a:r>
              <a:rPr lang="en-US" altLang="zh-CN" sz="40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3</a:t>
            </a:r>
            <a:r>
              <a:rPr lang="zh-CN" altLang="en-US" sz="4000" b="1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  <a:cs typeface="+mj-cs"/>
              </a:rPr>
              <a:t>章 运算方法和运算部件</a:t>
            </a:r>
            <a:endParaRPr lang="zh-CN" altLang="en-US" sz="4000" b="1" dirty="0">
              <a:solidFill>
                <a:srgbClr val="0033CC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移位</a:t>
            </a:r>
            <a:r>
              <a:rPr lang="zh-CN" altLang="en-US" dirty="0">
                <a:latin typeface="Times New Roman" panose="02020603050405020304" pitchFamily="18" charset="0"/>
              </a:rPr>
              <a:t>运算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用途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提取部分信息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扩大或缩小数值的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8…</a:t>
            </a:r>
            <a:r>
              <a:rPr lang="zh-CN" altLang="en-US" dirty="0">
                <a:latin typeface="Times New Roman" panose="02020603050405020304" pitchFamily="18" charset="0"/>
              </a:rPr>
              <a:t>倍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操作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左移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</a:rPr>
              <a:t>x&lt;&lt;</a:t>
            </a:r>
            <a:r>
              <a:rPr lang="en-US" altLang="zh-CN" dirty="0">
                <a:latin typeface="Times New Roman" panose="02020603050405020304" pitchFamily="18" charset="0"/>
              </a:rPr>
              <a:t>k;   </a:t>
            </a:r>
            <a:r>
              <a:rPr lang="zh-CN" altLang="en-US" dirty="0">
                <a:latin typeface="Times New Roman" panose="02020603050405020304" pitchFamily="18" charset="0"/>
              </a:rPr>
              <a:t>右移： </a:t>
            </a:r>
            <a:r>
              <a:rPr lang="en-US" altLang="zh-CN" dirty="0" smtClean="0">
                <a:latin typeface="Times New Roman" panose="02020603050405020304" pitchFamily="18" charset="0"/>
              </a:rPr>
              <a:t>x&gt;&gt;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</a:p>
          <a:p>
            <a:pPr lvl="3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不区分是逻辑移位还是算术移位，</a:t>
            </a: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类型确定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带符号</a:t>
            </a:r>
            <a:r>
              <a:rPr lang="zh-CN" altLang="en-US" dirty="0">
                <a:latin typeface="Times New Roman" panose="02020603050405020304" pitchFamily="18" charset="0"/>
              </a:rPr>
              <a:t>整数：算术左移、算术右移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左移：高位移出，低位补</a:t>
            </a:r>
            <a:r>
              <a:rPr lang="en-US" altLang="zh-CN" b="1" dirty="0">
                <a:solidFill>
                  <a:srgbClr val="CC0000"/>
                </a:solidFill>
              </a:rPr>
              <a:t>0</a:t>
            </a:r>
            <a:r>
              <a:rPr lang="zh-CN" altLang="en-US" b="1" dirty="0">
                <a:solidFill>
                  <a:srgbClr val="CC0000"/>
                </a:solidFill>
              </a:rPr>
              <a:t>。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       溢出判断：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若移出的位不等于新的符号位，则溢出。</a:t>
            </a:r>
            <a:endParaRPr lang="en-US" altLang="zh-CN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右移：低位移出，高位补符，可能发生数据丢失。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位扩展和位截断运算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用途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 在</a:t>
            </a:r>
            <a:r>
              <a:rPr lang="zh-CN" altLang="en-US" dirty="0">
                <a:latin typeface="Times New Roman" panose="02020603050405020304" pitchFamily="18" charset="0"/>
              </a:rPr>
              <a:t>进行类型转换时，可能需要数据的扩展或截断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操作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 没有</a:t>
            </a:r>
            <a:r>
              <a:rPr lang="zh-CN" altLang="en-US" dirty="0">
                <a:latin typeface="Times New Roman" panose="02020603050405020304" pitchFamily="18" charset="0"/>
              </a:rPr>
              <a:t>专门的操作运算符，根据类型转换前后数据长短来确定是扩展还是截断</a:t>
            </a:r>
          </a:p>
          <a:p>
            <a:pPr lvl="2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“扩展”：短数转为长数；</a:t>
            </a:r>
            <a:r>
              <a:rPr lang="zh-CN" altLang="en-US" dirty="0" smtClean="0">
                <a:latin typeface="Times New Roman" panose="02020603050405020304" pitchFamily="18" charset="0"/>
              </a:rPr>
              <a:t>“截断”</a:t>
            </a:r>
            <a:r>
              <a:rPr lang="en-US" altLang="zh-CN" dirty="0" smtClean="0">
                <a:latin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</a:rPr>
              <a:t>长</a:t>
            </a:r>
            <a:r>
              <a:rPr lang="zh-CN" altLang="en-US" dirty="0">
                <a:latin typeface="Times New Roman" panose="02020603050405020304" pitchFamily="18" charset="0"/>
              </a:rPr>
              <a:t>数转为短数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 扩展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sz="1600" dirty="0">
                <a:solidFill>
                  <a:srgbClr val="009900"/>
                </a:solidFill>
                <a:latin typeface="Times New Roman" panose="02020603050405020304" pitchFamily="18" charset="0"/>
              </a:rPr>
              <a:t>       无符号数：</a:t>
            </a:r>
            <a:r>
              <a:rPr lang="en-US" altLang="zh-CN" sz="1600" dirty="0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9900"/>
                </a:solidFill>
                <a:latin typeface="Times New Roman" panose="02020603050405020304" pitchFamily="18" charset="0"/>
              </a:rPr>
              <a:t>扩展，即：前面补</a:t>
            </a:r>
            <a:r>
              <a:rPr lang="en-US" altLang="zh-CN" sz="1600" dirty="0">
                <a:solidFill>
                  <a:srgbClr val="009900"/>
                </a:solidFill>
                <a:latin typeface="Times New Roman" panose="02020603050405020304" pitchFamily="18" charset="0"/>
              </a:rPr>
              <a:t>0 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sz="1600" dirty="0">
                <a:solidFill>
                  <a:srgbClr val="009900"/>
                </a:solidFill>
                <a:latin typeface="Times New Roman" panose="02020603050405020304" pitchFamily="18" charset="0"/>
              </a:rPr>
              <a:t>       带符号整数：符号扩展，即：前面补符号</a:t>
            </a: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 截断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zh-CN" altLang="en-US" sz="1600" dirty="0">
                <a:solidFill>
                  <a:srgbClr val="009900"/>
                </a:solidFill>
                <a:latin typeface="Times New Roman" panose="02020603050405020304" pitchFamily="18" charset="0"/>
              </a:rPr>
              <a:t>强行将一个长数的高位丢弃，故可能会发生“溢出”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位扩展和位截断</a:t>
            </a:r>
            <a:r>
              <a:rPr lang="zh-CN" altLang="en-US" dirty="0" smtClean="0">
                <a:latin typeface="Times New Roman" panose="02020603050405020304" pitchFamily="18" charset="0"/>
              </a:rPr>
              <a:t>运算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3528" y="1988840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：在大端机上输出</a:t>
            </a:r>
            <a:r>
              <a:rPr lang="en-US" altLang="zh-CN" sz="2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的十进制和十六进制值是什么？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-12345;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unsigned short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unsingned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552" y="3816703"/>
            <a:ext cx="35589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 = -12345    CF C7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 = 53191   CF C7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-12345    FF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CF C7 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53191    00 00 CF C7</a:t>
            </a:r>
          </a:p>
        </p:txBody>
      </p:sp>
    </p:spTree>
    <p:extLst>
      <p:ext uri="{BB962C8B-B14F-4D97-AF65-F5344CB8AC3E}">
        <p14:creationId xmlns:p14="http://schemas.microsoft.com/office/powerpoint/2010/main" val="42002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位扩展和位截断</a:t>
            </a:r>
            <a:r>
              <a:rPr lang="zh-CN" altLang="en-US" dirty="0" smtClean="0">
                <a:latin typeface="Times New Roman" panose="02020603050405020304" pitchFamily="18" charset="0"/>
              </a:rPr>
              <a:t>运算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71203" y="1817657"/>
            <a:ext cx="572561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zh-CN" altLang="en-US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：在大端机上执行后，</a:t>
            </a:r>
            <a:r>
              <a:rPr lang="en-US" altLang="zh-CN" sz="2000" b="1" dirty="0" err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是否相等？</a:t>
            </a:r>
            <a:endParaRPr lang="en-US" altLang="zh-CN" sz="2000" b="1" dirty="0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53191;</a:t>
            </a:r>
          </a:p>
          <a:p>
            <a:pPr eaLnBrk="0" hangingPunct="0"/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(short)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hangingPunct="0"/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= 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" y="3385714"/>
            <a:ext cx="37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zh-CN" altLang="pt-BR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不相等！</a:t>
            </a:r>
          </a:p>
          <a:p>
            <a:pPr eaLnBrk="0" hangingPunct="0"/>
            <a:r>
              <a:rPr lang="pt-BR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= 53191  00 00 CF C7</a:t>
            </a:r>
            <a:endParaRPr lang="en-US" altLang="zh-CN" sz="1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-12345  CF C7 </a:t>
            </a:r>
          </a:p>
          <a:p>
            <a:pPr eaLnBrk="0" hangingPunct="0"/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= -12345     FF 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CF C7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0" y="3743453"/>
            <a:ext cx="37162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6600"/>
                </a:solidFill>
                <a:ea typeface="宋体" panose="02010600030101010101" pitchFamily="2" charset="-122"/>
              </a:rPr>
              <a:t>原因：对</a:t>
            </a:r>
            <a:r>
              <a:rPr lang="en-US" altLang="zh-CN" dirty="0" err="1">
                <a:solidFill>
                  <a:srgbClr val="006600"/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6600"/>
                </a:solidFill>
                <a:ea typeface="宋体" panose="02010600030101010101" pitchFamily="2" charset="-122"/>
              </a:rPr>
              <a:t>截断时发生了“溢出”，即：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53191</a:t>
            </a:r>
            <a:r>
              <a:rPr lang="zh-CN" altLang="en-US" dirty="0">
                <a:solidFill>
                  <a:srgbClr val="006600"/>
                </a:solidFill>
                <a:ea typeface="宋体" panose="02010600030101010101" pitchFamily="2" charset="-122"/>
              </a:rPr>
              <a:t>截断为</a:t>
            </a:r>
            <a:r>
              <a:rPr lang="en-US" altLang="zh-CN" dirty="0">
                <a:solidFill>
                  <a:srgbClr val="006600"/>
                </a:solidFill>
                <a:ea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006600"/>
                </a:solidFill>
                <a:ea typeface="宋体" panose="02010600030101010101" pitchFamily="2" charset="-122"/>
              </a:rPr>
              <a:t>位数时，无法正确表示！</a:t>
            </a:r>
            <a:endParaRPr lang="en-US" altLang="zh-CN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2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计算机如何实现高级语言程序中的运算</a:t>
            </a:r>
            <a:r>
              <a:rPr lang="zh-CN" altLang="en-US" dirty="0" smtClean="0">
                <a:latin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将各类表达式编译（转换）为指令序列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计算机直接执行指令来完成运算</a:t>
            </a:r>
          </a:p>
          <a:p>
            <a:pPr>
              <a:lnSpc>
                <a:spcPct val="10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6564" y="2636912"/>
            <a:ext cx="871855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语言赋值语句</a:t>
            </a:r>
            <a:r>
              <a:rPr lang="zh-CN" altLang="en-US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= (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g+h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pt-BR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– 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i+j</a:t>
            </a:r>
            <a:r>
              <a:rPr lang="en-US" altLang="zh-CN" sz="20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);”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中变量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由编译器分别分配给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MIPS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$t0~$t4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。寄存器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$t0~$t7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的编号对应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8~15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，上述程序段对应的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MIPS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机器代码和汇编表示（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后为注释）如下：</a:t>
            </a: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01011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01100 01101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00000 </a:t>
            </a:r>
            <a:r>
              <a:rPr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100000   </a:t>
            </a:r>
            <a:r>
              <a:rPr lang="en-US" altLang="zh-CN" sz="200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 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$t5, $t3, $t4   #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g+h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01000 01001 01110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00000 </a:t>
            </a:r>
            <a:r>
              <a:rPr lang="en-US" altLang="zh-CN"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100000  </a:t>
            </a:r>
            <a:r>
              <a:rPr lang="en-US" altLang="zh-CN" sz="200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 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$t6, $t0, $t1   # 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i+j</a:t>
            </a:r>
            <a:endParaRPr lang="en-US" altLang="zh-CN" sz="2000" dirty="0">
              <a:solidFill>
                <a:srgbClr val="00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 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01101 01110 01010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00000 100010  sub $t2, $t5, $t6   # f =(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g+h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)–(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i+j</a:t>
            </a:r>
            <a:r>
              <a:rPr lang="en-US" altLang="zh-CN" sz="20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48961" y="5243549"/>
            <a:ext cx="724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需要提供哪些运算类指令才能支持高级语言需求呢？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69277" y="1376338"/>
            <a:ext cx="2925762" cy="9255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逻辑运算、移位、扩展和截断等指令实现较容易，</a:t>
            </a:r>
            <a:r>
              <a:rPr lang="zh-CN" altLang="en-US" sz="1800" dirty="0">
                <a:solidFill>
                  <a:srgbClr val="0033CC"/>
                </a:solidFill>
                <a:ea typeface="微软雅黑" panose="020B0503020204020204" pitchFamily="34" charset="-122"/>
              </a:rPr>
              <a:t>算术运算指令难</a:t>
            </a:r>
            <a:r>
              <a:rPr lang="zh-CN" altLang="en-US" sz="1800" dirty="0">
                <a:solidFill>
                  <a:srgbClr val="FF0000"/>
                </a:solidFill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252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3.1.2 </a:t>
            </a:r>
            <a:r>
              <a:rPr lang="en-US" altLang="zh-CN" dirty="0"/>
              <a:t>MIPS</a:t>
            </a:r>
            <a:r>
              <a:rPr lang="zh-CN" altLang="en-US" dirty="0"/>
              <a:t>定点算术运算指令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407604"/>
            <a:ext cx="891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2000" i="1" u="sng" dirty="0" smtClean="0">
                <a:latin typeface="Times New Roman" panose="02020603050405020304" pitchFamily="18" charset="0"/>
              </a:rPr>
              <a:t>Instruction	Example	Meaning	Comments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add 	add $1,$2,$3	$1 = $2 + $3	3 operands; exception possible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subtract	sub $1,$2,$3	$1 = $2 – $3	3 operands; exception possible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add immediate	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addi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$1,$2,100	$1 = $2 + 100	+ constant; exception possible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add unsigned	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addu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$1,$2,$3	$1 = $2 + $3	3 operands; no exceptions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subtract unsigned	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subu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$1,$2,$3	$1 = $2 – $3	3 operands; no exceptions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add 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imm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. 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unsign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.	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addiu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$1,$2,100	$1 = $2 + 100	+ constant; no exceptions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multiply 	</a:t>
            </a:r>
            <a:r>
              <a:rPr lang="en-US" altLang="zh-CN" sz="18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mult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$2,$3	Hi, Lo = $2 x $3	64-bit signed product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multiply unsigned	multu$2,$3	Hi, Lo = $2 x $3	64-bit unsigned product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divide 	div $2,$3	Lo = $2 ÷ $3,	Lo = quotient, Hi = remainder 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		 Hi = $2 mod $3 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divide unsigned 	</a:t>
            </a:r>
            <a:r>
              <a:rPr lang="en-US" altLang="zh-CN" sz="18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divu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$2,$3	Lo = $2 ÷ $3,	Unsigned quotient &amp; remainder </a:t>
            </a:r>
          </a:p>
          <a:p>
            <a:pPr>
              <a:buFont typeface="Wingdings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			 Hi = $2 mod $3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48592" y="5740709"/>
            <a:ext cx="6735776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涉及到的操作数：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32/16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 无符号数， 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32/16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带符号数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涉及到的操作：加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/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减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/ 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乘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/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除（有符号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/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无符号）</a:t>
            </a:r>
          </a:p>
        </p:txBody>
      </p:sp>
    </p:spTree>
    <p:extLst>
      <p:ext uri="{BB962C8B-B14F-4D97-AF65-F5344CB8AC3E}">
        <p14:creationId xmlns:p14="http://schemas.microsoft.com/office/powerpoint/2010/main" val="37479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3.1.2 </a:t>
            </a:r>
            <a:r>
              <a:rPr lang="en-US" altLang="zh-CN" dirty="0"/>
              <a:t>MIPS</a:t>
            </a:r>
            <a:r>
              <a:rPr lang="zh-CN" altLang="en-US" dirty="0"/>
              <a:t>定点算术运算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/>
              <a:t>实现</a:t>
            </a:r>
            <a:r>
              <a:rPr lang="en-US" altLang="zh-CN" dirty="0"/>
              <a:t>MIPS</a:t>
            </a:r>
            <a:r>
              <a:rPr lang="zh-CN" altLang="en-US" dirty="0"/>
              <a:t>定点运算指令的思路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首先实现一个能进行基本算术运算（加</a:t>
            </a:r>
            <a:r>
              <a:rPr lang="en-US" altLang="zh-CN" dirty="0"/>
              <a:t>/</a:t>
            </a:r>
            <a:r>
              <a:rPr lang="zh-CN" altLang="en-US" dirty="0"/>
              <a:t>减）和基本逻辑运算（与</a:t>
            </a:r>
            <a:r>
              <a:rPr lang="en-US" altLang="zh-CN" dirty="0"/>
              <a:t>/</a:t>
            </a:r>
            <a:r>
              <a:rPr lang="zh-CN" altLang="en-US" dirty="0"/>
              <a:t>或</a:t>
            </a:r>
            <a:r>
              <a:rPr lang="en-US" altLang="zh-CN" dirty="0"/>
              <a:t>/</a:t>
            </a:r>
            <a:r>
              <a:rPr lang="zh-CN" altLang="en-US" dirty="0"/>
              <a:t>或非）、并能生成基本条件码（</a:t>
            </a:r>
            <a:r>
              <a:rPr lang="en-US" altLang="zh-CN" dirty="0"/>
              <a:t>ZF/VF/CF/NF</a:t>
            </a:r>
            <a:r>
              <a:rPr lang="zh-CN" altLang="en-US"/>
              <a:t>）</a:t>
            </a:r>
            <a:r>
              <a:rPr lang="zh-CN" altLang="en-US" smtClean="0"/>
              <a:t>的</a:t>
            </a:r>
            <a:r>
              <a:rPr lang="en-US" altLang="zh-CN" smtClean="0"/>
              <a:t>ALU</a:t>
            </a:r>
            <a:r>
              <a:rPr lang="zh-CN" altLang="en-US" dirty="0"/>
              <a:t>，</a:t>
            </a:r>
            <a:r>
              <a:rPr lang="zh-CN" altLang="en-US"/>
              <a:t>再</a:t>
            </a:r>
            <a:r>
              <a:rPr lang="zh-CN" altLang="en-US" smtClean="0"/>
              <a:t>由</a:t>
            </a:r>
            <a:r>
              <a:rPr lang="en-US" altLang="zh-CN" smtClean="0"/>
              <a:t>ALU</a:t>
            </a:r>
            <a:r>
              <a:rPr lang="zh-CN" altLang="en-US" dirty="0"/>
              <a:t>和移位器实现乘除运算器。</a:t>
            </a:r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43608" y="3356992"/>
            <a:ext cx="584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是运算部件的核心！</a:t>
            </a:r>
            <a:r>
              <a:rPr lang="zh-CN" altLang="en-US" sz="20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以下介绍</a:t>
            </a:r>
            <a:r>
              <a:rPr lang="en-US" altLang="zh-CN" sz="20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的实现。</a:t>
            </a:r>
          </a:p>
        </p:txBody>
      </p:sp>
    </p:spTree>
    <p:extLst>
      <p:ext uri="{BB962C8B-B14F-4D97-AF65-F5344CB8AC3E}">
        <p14:creationId xmlns:p14="http://schemas.microsoft.com/office/powerpoint/2010/main" val="8962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zh-CN" altLang="en-US" smtClean="0"/>
              <a:t>：</a:t>
            </a:r>
            <a:r>
              <a:rPr lang="en-US" altLang="zh-CN" smtClean="0"/>
              <a:t> ALU</a:t>
            </a:r>
            <a:r>
              <a:rPr lang="zh-CN" altLang="en-US" dirty="0" smtClean="0"/>
              <a:t>的位置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87982" y="2303488"/>
            <a:ext cx="1484313" cy="466725"/>
          </a:xfrm>
          <a:prstGeom prst="rect">
            <a:avLst/>
          </a:prstGeom>
          <a:solidFill>
            <a:srgbClr val="0000FF">
              <a:alpha val="25882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控制器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72070" y="1898675"/>
            <a:ext cx="4949825" cy="4186238"/>
            <a:chOff x="215" y="1026"/>
            <a:chExt cx="3118" cy="2637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15" y="1026"/>
              <a:ext cx="3118" cy="2637"/>
            </a:xfrm>
            <a:prstGeom prst="rect">
              <a:avLst/>
            </a:prstGeom>
            <a:noFill/>
            <a:ln w="38100" cap="rnd" algn="ctr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00">
                      <a:alpha val="18823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14" y="102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</p:grp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12045" y="23939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PC</a:t>
            </a: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8223820" y="2798788"/>
            <a:ext cx="1028700" cy="831850"/>
            <a:chOff x="5035" y="1579"/>
            <a:chExt cx="648" cy="524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261" y="1579"/>
              <a:ext cx="422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5035" y="1791"/>
              <a:ext cx="199" cy="141"/>
            </a:xfrm>
            <a:prstGeom prst="leftRightArrow">
              <a:avLst>
                <a:gd name="adj1" fmla="val 50000"/>
                <a:gd name="adj2" fmla="val 28227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8222232" y="4103713"/>
            <a:ext cx="990600" cy="831850"/>
            <a:chOff x="5034" y="2415"/>
            <a:chExt cx="624" cy="524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261" y="2415"/>
              <a:ext cx="397" cy="524"/>
            </a:xfrm>
            <a:prstGeom prst="rect">
              <a:avLst/>
            </a:prstGeom>
            <a:solidFill>
              <a:srgbClr val="0000FF">
                <a:alpha val="25882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5034" y="2614"/>
              <a:ext cx="227" cy="141"/>
            </a:xfrm>
            <a:prstGeom prst="leftRightArrow">
              <a:avLst>
                <a:gd name="adj1" fmla="val 50000"/>
                <a:gd name="adj2" fmla="val 32199"/>
              </a:avLst>
            </a:prstGeom>
            <a:solidFill>
              <a:srgbClr val="FFFFFF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216970" y="2393975"/>
            <a:ext cx="107950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MAR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263007" y="5408638"/>
            <a:ext cx="1079500" cy="376237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MDR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372295" y="2573363"/>
            <a:ext cx="53975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947095" y="2573363"/>
            <a:ext cx="271462" cy="0"/>
          </a:xfrm>
          <a:prstGeom prst="line">
            <a:avLst/>
          </a:prstGeom>
          <a:noFill/>
          <a:ln w="38100">
            <a:solidFill>
              <a:srgbClr val="00763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4623370" y="4913338"/>
            <a:ext cx="0" cy="4953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3002532" y="3159150"/>
            <a:ext cx="765175" cy="1484313"/>
            <a:chOff x="3135" y="2472"/>
            <a:chExt cx="454" cy="935"/>
          </a:xfrm>
        </p:grpSpPr>
        <p:grpSp>
          <p:nvGrpSpPr>
            <p:cNvPr id="24" name="Group 19"/>
            <p:cNvGrpSpPr>
              <a:grpSpLocks/>
            </p:cNvGrpSpPr>
            <p:nvPr/>
          </p:nvGrpSpPr>
          <p:grpSpPr bwMode="auto">
            <a:xfrm flipH="1">
              <a:off x="3135" y="2472"/>
              <a:ext cx="454" cy="935"/>
              <a:chOff x="3078" y="2330"/>
              <a:chExt cx="625" cy="1580"/>
            </a:xfrm>
          </p:grpSpPr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 flipH="1">
                <a:off x="3078" y="2330"/>
                <a:ext cx="9" cy="69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3107" y="2330"/>
                <a:ext cx="592" cy="30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3087" y="3018"/>
                <a:ext cx="213" cy="11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3693" y="2644"/>
                <a:ext cx="10" cy="45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V="1">
                <a:off x="3120" y="3256"/>
                <a:ext cx="0" cy="65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 flipV="1">
                <a:off x="3135" y="3549"/>
                <a:ext cx="564" cy="3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 flipV="1">
                <a:off x="3121" y="3125"/>
                <a:ext cx="171" cy="1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 flipV="1">
                <a:off x="3702" y="3067"/>
                <a:ext cx="0" cy="48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 flipH="1">
              <a:off x="3033" y="2830"/>
              <a:ext cx="51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ALU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3723257" y="3563963"/>
            <a:ext cx="404813" cy="809625"/>
            <a:chOff x="2030" y="2415"/>
            <a:chExt cx="341" cy="510"/>
          </a:xfrm>
        </p:grpSpPr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2031" y="241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2030" y="2925"/>
              <a:ext cx="3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2011932" y="3068663"/>
            <a:ext cx="450850" cy="1625600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志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寄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2462782" y="3654450"/>
            <a:ext cx="5397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1742057" y="2754338"/>
            <a:ext cx="227013" cy="855662"/>
            <a:chOff x="895" y="1905"/>
            <a:chExt cx="143" cy="539"/>
          </a:xfrm>
        </p:grpSpPr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896" y="2443"/>
              <a:ext cx="142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895" y="1905"/>
              <a:ext cx="0" cy="53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Line 37"/>
          <p:cNvSpPr>
            <a:spLocks noChangeShapeType="1"/>
          </p:cNvSpPr>
          <p:nvPr/>
        </p:nvSpPr>
        <p:spPr bwMode="auto">
          <a:xfrm flipV="1">
            <a:off x="4758307" y="2798788"/>
            <a:ext cx="0" cy="5397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" name="Group 38"/>
          <p:cNvGrpSpPr>
            <a:grpSpLocks/>
          </p:cNvGrpSpPr>
          <p:nvPr/>
        </p:nvGrpSpPr>
        <p:grpSpPr bwMode="auto">
          <a:xfrm>
            <a:off x="2732657" y="4011638"/>
            <a:ext cx="1530350" cy="1487487"/>
            <a:chOff x="1576" y="2924"/>
            <a:chExt cx="964" cy="937"/>
          </a:xfrm>
        </p:grpSpPr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1576" y="2924"/>
              <a:ext cx="0" cy="93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576" y="3861"/>
              <a:ext cx="96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H="1">
              <a:off x="1576" y="2924"/>
              <a:ext cx="171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Group 42"/>
          <p:cNvGrpSpPr>
            <a:grpSpLocks/>
          </p:cNvGrpSpPr>
          <p:nvPr/>
        </p:nvGrpSpPr>
        <p:grpSpPr bwMode="auto">
          <a:xfrm>
            <a:off x="3588320" y="4778400"/>
            <a:ext cx="493712" cy="719138"/>
            <a:chOff x="2115" y="3405"/>
            <a:chExt cx="311" cy="453"/>
          </a:xfrm>
        </p:grpSpPr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V="1">
              <a:off x="2115" y="3405"/>
              <a:ext cx="0" cy="4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2115" y="3407"/>
              <a:ext cx="31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Group 45"/>
          <p:cNvGrpSpPr>
            <a:grpSpLocks/>
          </p:cNvGrpSpPr>
          <p:nvPr/>
        </p:nvGrpSpPr>
        <p:grpSpPr bwMode="auto">
          <a:xfrm>
            <a:off x="1381695" y="2795613"/>
            <a:ext cx="4725987" cy="2298700"/>
            <a:chOff x="725" y="2158"/>
            <a:chExt cx="2977" cy="1448"/>
          </a:xfrm>
        </p:grpSpPr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725" y="3606"/>
              <a:ext cx="297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754" y="2158"/>
              <a:ext cx="0" cy="13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1916" y="3209"/>
              <a:ext cx="0" cy="3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887982" y="5454675"/>
            <a:ext cx="1035050" cy="376238"/>
          </a:xfrm>
          <a:prstGeom prst="rect">
            <a:avLst/>
          </a:prstGeom>
          <a:solidFill>
            <a:srgbClr val="FF0000">
              <a:alpha val="18039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1923032" y="5678513"/>
            <a:ext cx="2341563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 flipV="1">
            <a:off x="1067370" y="2754338"/>
            <a:ext cx="0" cy="2700337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7" name="Group 52"/>
          <p:cNvGrpSpPr>
            <a:grpSpLocks/>
          </p:cNvGrpSpPr>
          <p:nvPr/>
        </p:nvGrpSpPr>
        <p:grpSpPr bwMode="auto">
          <a:xfrm>
            <a:off x="5523482" y="1989163"/>
            <a:ext cx="1262063" cy="3870325"/>
            <a:chOff x="3333" y="1650"/>
            <a:chExt cx="795" cy="2438"/>
          </a:xfrm>
        </p:grpSpPr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3447" y="1650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</a:p>
          </p:txBody>
        </p:sp>
        <p:sp>
          <p:nvSpPr>
            <p:cNvPr id="59" name="AutoShape 54"/>
            <p:cNvSpPr>
              <a:spLocks noChangeArrowheads="1"/>
            </p:cNvSpPr>
            <p:nvPr/>
          </p:nvSpPr>
          <p:spPr bwMode="auto">
            <a:xfrm>
              <a:off x="3362" y="2756"/>
              <a:ext cx="765" cy="284"/>
            </a:xfrm>
            <a:prstGeom prst="leftRightArrow">
              <a:avLst>
                <a:gd name="adj1" fmla="val 50000"/>
                <a:gd name="adj2" fmla="val 53873"/>
              </a:avLst>
            </a:prstGeom>
            <a:solidFill>
              <a:srgbClr val="FFFFFF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3532" y="3634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61" name="AutoShape 56"/>
            <p:cNvSpPr>
              <a:spLocks noChangeArrowheads="1"/>
            </p:cNvSpPr>
            <p:nvPr/>
          </p:nvSpPr>
          <p:spPr bwMode="auto">
            <a:xfrm>
              <a:off x="3334" y="3804"/>
              <a:ext cx="794" cy="284"/>
            </a:xfrm>
            <a:prstGeom prst="leftRightArrow">
              <a:avLst>
                <a:gd name="adj1" fmla="val 50000"/>
                <a:gd name="adj2" fmla="val 55915"/>
              </a:avLst>
            </a:prstGeom>
            <a:solidFill>
              <a:srgbClr val="FFFFFF"/>
            </a:solidFill>
            <a:ln w="28575" algn="ctr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>
              <a:off x="3504" y="2534"/>
              <a:ext cx="5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</a:p>
          </p:txBody>
        </p:sp>
        <p:sp>
          <p:nvSpPr>
            <p:cNvPr id="63" name="AutoShape 58"/>
            <p:cNvSpPr>
              <a:spLocks noChangeArrowheads="1"/>
            </p:cNvSpPr>
            <p:nvPr/>
          </p:nvSpPr>
          <p:spPr bwMode="auto">
            <a:xfrm>
              <a:off x="3333" y="1843"/>
              <a:ext cx="794" cy="341"/>
            </a:xfrm>
            <a:prstGeom prst="rightArrow">
              <a:avLst>
                <a:gd name="adj1" fmla="val 50000"/>
                <a:gd name="adj2" fmla="val 58211"/>
              </a:avLst>
            </a:prstGeom>
            <a:solidFill>
              <a:srgbClr val="FFFFFF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 flipV="1">
              <a:off x="3731" y="2982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" name="Group 60"/>
          <p:cNvGrpSpPr>
            <a:grpSpLocks/>
          </p:cNvGrpSpPr>
          <p:nvPr/>
        </p:nvGrpSpPr>
        <p:grpSpPr bwMode="auto">
          <a:xfrm>
            <a:off x="3721670" y="2838475"/>
            <a:ext cx="1755775" cy="2127250"/>
            <a:chOff x="2199" y="2185"/>
            <a:chExt cx="1106" cy="1340"/>
          </a:xfrm>
        </p:grpSpPr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2199" y="2185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25882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GPRs</a:t>
              </a:r>
            </a:p>
          </p:txBody>
        </p:sp>
        <p:grpSp>
          <p:nvGrpSpPr>
            <p:cNvPr id="67" name="Group 62"/>
            <p:cNvGrpSpPr>
              <a:grpSpLocks/>
            </p:cNvGrpSpPr>
            <p:nvPr/>
          </p:nvGrpSpPr>
          <p:grpSpPr bwMode="auto">
            <a:xfrm>
              <a:off x="2452" y="2500"/>
              <a:ext cx="853" cy="1025"/>
              <a:chOff x="2398" y="2273"/>
              <a:chExt cx="853" cy="1025"/>
            </a:xfrm>
          </p:grpSpPr>
          <p:grpSp>
            <p:nvGrpSpPr>
              <p:cNvPr id="69" name="Group 63"/>
              <p:cNvGrpSpPr>
                <a:grpSpLocks/>
              </p:cNvGrpSpPr>
              <p:nvPr/>
            </p:nvGrpSpPr>
            <p:grpSpPr bwMode="auto">
              <a:xfrm>
                <a:off x="2398" y="2273"/>
                <a:ext cx="652" cy="992"/>
                <a:chOff x="2228" y="1678"/>
                <a:chExt cx="737" cy="992"/>
              </a:xfrm>
            </p:grpSpPr>
            <p:sp>
              <p:nvSpPr>
                <p:cNvPr id="74" name="Rectangle 64"/>
                <p:cNvSpPr>
                  <a:spLocks noChangeArrowheads="1"/>
                </p:cNvSpPr>
                <p:nvPr/>
              </p:nvSpPr>
              <p:spPr bwMode="auto">
                <a:xfrm>
                  <a:off x="2228" y="1678"/>
                  <a:ext cx="737" cy="9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Line 65"/>
                <p:cNvSpPr>
                  <a:spLocks noChangeShapeType="1"/>
                </p:cNvSpPr>
                <p:nvPr/>
              </p:nvSpPr>
              <p:spPr bwMode="auto">
                <a:xfrm>
                  <a:off x="2228" y="1933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Line 66"/>
                <p:cNvSpPr>
                  <a:spLocks noChangeShapeType="1"/>
                </p:cNvSpPr>
                <p:nvPr/>
              </p:nvSpPr>
              <p:spPr bwMode="auto">
                <a:xfrm>
                  <a:off x="2228" y="2188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Line 67"/>
                <p:cNvSpPr>
                  <a:spLocks noChangeShapeType="1"/>
                </p:cNvSpPr>
                <p:nvPr/>
              </p:nvSpPr>
              <p:spPr bwMode="auto">
                <a:xfrm>
                  <a:off x="2228" y="2415"/>
                  <a:ext cx="73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0" name="Text Box 68"/>
              <p:cNvSpPr txBox="1">
                <a:spLocks noChangeArrowheads="1"/>
              </p:cNvSpPr>
              <p:nvPr/>
            </p:nvSpPr>
            <p:spPr bwMode="auto">
              <a:xfrm>
                <a:off x="3051" y="22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71" name="Text Box 69"/>
              <p:cNvSpPr txBox="1">
                <a:spLocks noChangeArrowheads="1"/>
              </p:cNvSpPr>
              <p:nvPr/>
            </p:nvSpPr>
            <p:spPr bwMode="auto">
              <a:xfrm>
                <a:off x="3052" y="252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72" name="Text Box 70"/>
              <p:cNvSpPr txBox="1">
                <a:spLocks noChangeArrowheads="1"/>
              </p:cNvSpPr>
              <p:nvPr/>
            </p:nvSpPr>
            <p:spPr bwMode="auto">
              <a:xfrm>
                <a:off x="3052" y="2784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73" name="Text Box 71"/>
              <p:cNvSpPr txBox="1">
                <a:spLocks noChangeArrowheads="1"/>
              </p:cNvSpPr>
              <p:nvPr/>
            </p:nvSpPr>
            <p:spPr bwMode="auto">
              <a:xfrm>
                <a:off x="3051" y="3067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2455" y="2500"/>
              <a:ext cx="652" cy="992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8" name="Group 73"/>
          <p:cNvGrpSpPr>
            <a:grpSpLocks/>
          </p:cNvGrpSpPr>
          <p:nvPr/>
        </p:nvGrpSpPr>
        <p:grpSpPr bwMode="auto">
          <a:xfrm>
            <a:off x="6782370" y="1854225"/>
            <a:ext cx="1397000" cy="4049713"/>
            <a:chOff x="4127" y="1565"/>
            <a:chExt cx="880" cy="2551"/>
          </a:xfrm>
        </p:grpSpPr>
        <p:grpSp>
          <p:nvGrpSpPr>
            <p:cNvPr id="79" name="Group 74"/>
            <p:cNvGrpSpPr>
              <a:grpSpLocks/>
            </p:cNvGrpSpPr>
            <p:nvPr/>
          </p:nvGrpSpPr>
          <p:grpSpPr bwMode="auto">
            <a:xfrm>
              <a:off x="4127" y="1565"/>
              <a:ext cx="880" cy="2551"/>
              <a:chOff x="4156" y="1565"/>
              <a:chExt cx="908" cy="2551"/>
            </a:xfrm>
          </p:grpSpPr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4156" y="1565"/>
                <a:ext cx="737" cy="288"/>
              </a:xfrm>
              <a:prstGeom prst="rect">
                <a:avLst/>
              </a:prstGeom>
              <a:solidFill>
                <a:srgbClr val="0000FF">
                  <a:alpha val="25882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存储器</a:t>
                </a:r>
              </a:p>
            </p:txBody>
          </p:sp>
          <p:grpSp>
            <p:nvGrpSpPr>
              <p:cNvPr id="82" name="Group 76"/>
              <p:cNvGrpSpPr>
                <a:grpSpLocks/>
              </p:cNvGrpSpPr>
              <p:nvPr/>
            </p:nvGrpSpPr>
            <p:grpSpPr bwMode="auto">
              <a:xfrm>
                <a:off x="4156" y="1877"/>
                <a:ext cx="737" cy="2211"/>
                <a:chOff x="3447" y="1423"/>
                <a:chExt cx="879" cy="2211"/>
              </a:xfrm>
            </p:grpSpPr>
            <p:sp>
              <p:nvSpPr>
                <p:cNvPr id="91" name="Rectangle 77"/>
                <p:cNvSpPr>
                  <a:spLocks noChangeArrowheads="1"/>
                </p:cNvSpPr>
                <p:nvPr/>
              </p:nvSpPr>
              <p:spPr bwMode="auto">
                <a:xfrm>
                  <a:off x="3447" y="1423"/>
                  <a:ext cx="879" cy="2211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" name="Line 78"/>
                <p:cNvSpPr>
                  <a:spLocks noChangeShapeType="1"/>
                </p:cNvSpPr>
                <p:nvPr/>
              </p:nvSpPr>
              <p:spPr bwMode="auto">
                <a:xfrm>
                  <a:off x="3447" y="1678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Line 79"/>
                <p:cNvSpPr>
                  <a:spLocks noChangeShapeType="1"/>
                </p:cNvSpPr>
                <p:nvPr/>
              </p:nvSpPr>
              <p:spPr bwMode="auto">
                <a:xfrm>
                  <a:off x="3447" y="196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" name="Line 80"/>
                <p:cNvSpPr>
                  <a:spLocks noChangeShapeType="1"/>
                </p:cNvSpPr>
                <p:nvPr/>
              </p:nvSpPr>
              <p:spPr bwMode="auto">
                <a:xfrm>
                  <a:off x="3447" y="2245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" name="Line 81"/>
                <p:cNvSpPr>
                  <a:spLocks noChangeShapeType="1"/>
                </p:cNvSpPr>
                <p:nvPr/>
              </p:nvSpPr>
              <p:spPr bwMode="auto">
                <a:xfrm>
                  <a:off x="3447" y="252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6" name="Line 82"/>
                <p:cNvSpPr>
                  <a:spLocks noChangeShapeType="1"/>
                </p:cNvSpPr>
                <p:nvPr/>
              </p:nvSpPr>
              <p:spPr bwMode="auto">
                <a:xfrm>
                  <a:off x="3447" y="2812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7" name="Line 83"/>
                <p:cNvSpPr>
                  <a:spLocks noChangeShapeType="1"/>
                </p:cNvSpPr>
                <p:nvPr/>
              </p:nvSpPr>
              <p:spPr bwMode="auto">
                <a:xfrm>
                  <a:off x="3447" y="3096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Line 84"/>
                <p:cNvSpPr>
                  <a:spLocks noChangeShapeType="1"/>
                </p:cNvSpPr>
                <p:nvPr/>
              </p:nvSpPr>
              <p:spPr bwMode="auto">
                <a:xfrm>
                  <a:off x="3447" y="3379"/>
                  <a:ext cx="8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3" name="Text Box 85"/>
              <p:cNvSpPr txBox="1">
                <a:spLocks noChangeArrowheads="1"/>
              </p:cNvSpPr>
              <p:nvPr/>
            </p:nvSpPr>
            <p:spPr bwMode="auto">
              <a:xfrm>
                <a:off x="4864" y="1941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84" name="Text Box 86"/>
              <p:cNvSpPr txBox="1">
                <a:spLocks noChangeArrowheads="1"/>
              </p:cNvSpPr>
              <p:nvPr/>
            </p:nvSpPr>
            <p:spPr bwMode="auto">
              <a:xfrm>
                <a:off x="4865" y="2160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85" name="Text Box 87"/>
              <p:cNvSpPr txBox="1">
                <a:spLocks noChangeArrowheads="1"/>
              </p:cNvSpPr>
              <p:nvPr/>
            </p:nvSpPr>
            <p:spPr bwMode="auto">
              <a:xfrm>
                <a:off x="4865" y="247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86" name="Text Box 88"/>
              <p:cNvSpPr txBox="1">
                <a:spLocks noChangeArrowheads="1"/>
              </p:cNvSpPr>
              <p:nvPr/>
            </p:nvSpPr>
            <p:spPr bwMode="auto">
              <a:xfrm>
                <a:off x="4864" y="275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87" name="Text Box 89"/>
              <p:cNvSpPr txBox="1">
                <a:spLocks noChangeArrowheads="1"/>
              </p:cNvSpPr>
              <p:nvPr/>
            </p:nvSpPr>
            <p:spPr bwMode="auto">
              <a:xfrm>
                <a:off x="4865" y="298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88" name="Text Box 90"/>
              <p:cNvSpPr txBox="1">
                <a:spLocks noChangeArrowheads="1"/>
              </p:cNvSpPr>
              <p:nvPr/>
            </p:nvSpPr>
            <p:spPr bwMode="auto">
              <a:xfrm>
                <a:off x="4865" y="3322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89" name="Text Box 91"/>
              <p:cNvSpPr txBox="1">
                <a:spLocks noChangeArrowheads="1"/>
              </p:cNvSpPr>
              <p:nvPr/>
            </p:nvSpPr>
            <p:spPr bwMode="auto">
              <a:xfrm>
                <a:off x="4864" y="3578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</p:txBody>
          </p:sp>
          <p:sp>
            <p:nvSpPr>
              <p:cNvPr id="90" name="Text Box 92"/>
              <p:cNvSpPr txBox="1">
                <a:spLocks noChangeArrowheads="1"/>
              </p:cNvSpPr>
              <p:nvPr/>
            </p:nvSpPr>
            <p:spPr bwMode="auto">
              <a:xfrm>
                <a:off x="4864" y="3885"/>
                <a:ext cx="1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</a:p>
            </p:txBody>
          </p:sp>
        </p:grpSp>
        <p:sp>
          <p:nvSpPr>
            <p:cNvPr id="80" name="Rectangle 93"/>
            <p:cNvSpPr>
              <a:spLocks noChangeArrowheads="1"/>
            </p:cNvSpPr>
            <p:nvPr/>
          </p:nvSpPr>
          <p:spPr bwMode="auto">
            <a:xfrm>
              <a:off x="4127" y="1877"/>
              <a:ext cx="708" cy="2211"/>
            </a:xfrm>
            <a:prstGeom prst="rect">
              <a:avLst/>
            </a:prstGeom>
            <a:solidFill>
              <a:srgbClr val="008000">
                <a:alpha val="16862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437132" y="1628800"/>
            <a:ext cx="7740650" cy="4545013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2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42" grpId="0" animBg="1"/>
      <p:bldP spid="54" grpId="0" animBg="1"/>
      <p:bldP spid="55" grpId="0" animBg="1"/>
      <p:bldP spid="56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串行</a:t>
            </a:r>
            <a:r>
              <a:rPr lang="zh-CN" altLang="en-US" dirty="0"/>
              <a:t>进位加法器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137" name="Picture 3" descr="全加器逻辑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68760"/>
            <a:ext cx="4175125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381000" y="980728"/>
            <a:ext cx="8547100" cy="568642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zh-CN" altLang="en-US" sz="1600" b="1" smtClean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139" name="Text Box 5"/>
          <p:cNvSpPr txBox="1">
            <a:spLocks noChangeArrowheads="1"/>
          </p:cNvSpPr>
          <p:nvPr/>
        </p:nvSpPr>
        <p:spPr bwMode="auto">
          <a:xfrm>
            <a:off x="395536" y="5247491"/>
            <a:ext cx="465367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延迟为6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</a:t>
            </a:r>
            <a:r>
              <a:rPr lang="en-US" altLang="zh-CN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Carryout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延迟为２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假定一个与门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或门延迟为1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ty，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异或门的延迟则为３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ty)</a:t>
            </a:r>
          </a:p>
        </p:txBody>
      </p:sp>
      <p:grpSp>
        <p:nvGrpSpPr>
          <p:cNvPr id="140" name="Group 15"/>
          <p:cNvGrpSpPr>
            <a:grpSpLocks/>
          </p:cNvGrpSpPr>
          <p:nvPr/>
        </p:nvGrpSpPr>
        <p:grpSpPr bwMode="auto">
          <a:xfrm>
            <a:off x="5981700" y="1268760"/>
            <a:ext cx="2724150" cy="1590675"/>
            <a:chOff x="3768" y="600"/>
            <a:chExt cx="1716" cy="1002"/>
          </a:xfrm>
        </p:grpSpPr>
        <p:grpSp>
          <p:nvGrpSpPr>
            <p:cNvPr id="141" name="Group 6"/>
            <p:cNvGrpSpPr>
              <a:grpSpLocks/>
            </p:cNvGrpSpPr>
            <p:nvPr/>
          </p:nvGrpSpPr>
          <p:grpSpPr bwMode="auto">
            <a:xfrm>
              <a:off x="4258" y="637"/>
              <a:ext cx="1226" cy="965"/>
              <a:chOff x="9022" y="9188"/>
              <a:chExt cx="1506" cy="1399"/>
            </a:xfrm>
          </p:grpSpPr>
          <p:sp>
            <p:nvSpPr>
              <p:cNvPr id="143" name="Rectangle 7"/>
              <p:cNvSpPr>
                <a:spLocks noChangeArrowheads="1"/>
              </p:cNvSpPr>
              <p:nvPr/>
            </p:nvSpPr>
            <p:spPr bwMode="auto">
              <a:xfrm>
                <a:off x="9489" y="9643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b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</a:t>
                </a:r>
                <a:endParaRPr lang="en-US" altLang="zh-CN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Line 8"/>
              <p:cNvSpPr>
                <a:spLocks noChangeShapeType="1"/>
              </p:cNvSpPr>
              <p:nvPr/>
            </p:nvSpPr>
            <p:spPr bwMode="auto">
              <a:xfrm>
                <a:off x="9786" y="918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9696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9879" y="10116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1"/>
              <p:cNvSpPr>
                <a:spLocks/>
              </p:cNvSpPr>
              <p:nvPr/>
            </p:nvSpPr>
            <p:spPr bwMode="auto">
              <a:xfrm>
                <a:off x="10057" y="9855"/>
                <a:ext cx="471" cy="1"/>
              </a:xfrm>
              <a:custGeom>
                <a:avLst/>
                <a:gdLst>
                  <a:gd name="T0" fmla="*/ 636 w 636"/>
                  <a:gd name="T1" fmla="*/ 0 h 1"/>
                  <a:gd name="T2" fmla="*/ 0 w 636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6" h="1">
                    <a:moveTo>
                      <a:pt x="636" y="0"/>
                    </a:moveTo>
                    <a:lnTo>
                      <a:pt x="0" y="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2"/>
              <p:cNvSpPr>
                <a:spLocks/>
              </p:cNvSpPr>
              <p:nvPr/>
            </p:nvSpPr>
            <p:spPr bwMode="auto">
              <a:xfrm>
                <a:off x="9022" y="9844"/>
                <a:ext cx="471" cy="1"/>
              </a:xfrm>
              <a:custGeom>
                <a:avLst/>
                <a:gdLst>
                  <a:gd name="T0" fmla="*/ 569 w 569"/>
                  <a:gd name="T1" fmla="*/ 3 h 3"/>
                  <a:gd name="T2" fmla="*/ 0 w 569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9" h="3">
                    <a:moveTo>
                      <a:pt x="569" y="3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2" name="Text Box 13"/>
            <p:cNvSpPr txBox="1">
              <a:spLocks noChangeArrowheads="1"/>
            </p:cNvSpPr>
            <p:nvPr/>
          </p:nvSpPr>
          <p:spPr bwMode="auto">
            <a:xfrm>
              <a:off x="3768" y="600"/>
              <a:ext cx="1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全加器符号：</a:t>
              </a:r>
            </a:p>
          </p:txBody>
        </p:sp>
      </p:grpSp>
      <p:grpSp>
        <p:nvGrpSpPr>
          <p:cNvPr id="149" name="Group 38"/>
          <p:cNvGrpSpPr>
            <a:grpSpLocks/>
          </p:cNvGrpSpPr>
          <p:nvPr/>
        </p:nvGrpSpPr>
        <p:grpSpPr bwMode="auto">
          <a:xfrm>
            <a:off x="4481513" y="2516536"/>
            <a:ext cx="4211637" cy="1838326"/>
            <a:chOff x="2823" y="1368"/>
            <a:chExt cx="2653" cy="1158"/>
          </a:xfrm>
        </p:grpSpPr>
        <p:grpSp>
          <p:nvGrpSpPr>
            <p:cNvPr id="150" name="Group 16"/>
            <p:cNvGrpSpPr>
              <a:grpSpLocks/>
            </p:cNvGrpSpPr>
            <p:nvPr/>
          </p:nvGrpSpPr>
          <p:grpSpPr bwMode="auto">
            <a:xfrm>
              <a:off x="2823" y="1665"/>
              <a:ext cx="2653" cy="861"/>
              <a:chOff x="2454" y="3703"/>
              <a:chExt cx="4933" cy="1421"/>
            </a:xfrm>
          </p:grpSpPr>
          <p:sp>
            <p:nvSpPr>
              <p:cNvPr id="152" name="Rectangle 17"/>
              <p:cNvSpPr>
                <a:spLocks noChangeArrowheads="1"/>
              </p:cNvSpPr>
              <p:nvPr/>
            </p:nvSpPr>
            <p:spPr bwMode="auto">
              <a:xfrm>
                <a:off x="3977" y="4178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</a:t>
                </a:r>
                <a:endPara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Line 18"/>
              <p:cNvSpPr>
                <a:spLocks noChangeShapeType="1"/>
              </p:cNvSpPr>
              <p:nvPr/>
            </p:nvSpPr>
            <p:spPr bwMode="auto">
              <a:xfrm>
                <a:off x="4237" y="37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Line 19"/>
              <p:cNvSpPr>
                <a:spLocks noChangeShapeType="1"/>
              </p:cNvSpPr>
              <p:nvPr/>
            </p:nvSpPr>
            <p:spPr bwMode="auto">
              <a:xfrm>
                <a:off x="4175" y="46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Line 20"/>
              <p:cNvSpPr>
                <a:spLocks noChangeShapeType="1"/>
              </p:cNvSpPr>
              <p:nvPr/>
            </p:nvSpPr>
            <p:spPr bwMode="auto">
              <a:xfrm>
                <a:off x="4332" y="4615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21"/>
              <p:cNvSpPr>
                <a:spLocks/>
              </p:cNvSpPr>
              <p:nvPr/>
            </p:nvSpPr>
            <p:spPr bwMode="auto">
              <a:xfrm>
                <a:off x="4562" y="4406"/>
                <a:ext cx="471" cy="4"/>
              </a:xfrm>
              <a:custGeom>
                <a:avLst/>
                <a:gdLst>
                  <a:gd name="T0" fmla="*/ 543 w 543"/>
                  <a:gd name="T1" fmla="*/ 0 h 4"/>
                  <a:gd name="T2" fmla="*/ 0 w 54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3" h="4">
                    <a:moveTo>
                      <a:pt x="543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Rectangle 22"/>
              <p:cNvSpPr>
                <a:spLocks noChangeArrowheads="1"/>
              </p:cNvSpPr>
              <p:nvPr/>
            </p:nvSpPr>
            <p:spPr bwMode="auto">
              <a:xfrm>
                <a:off x="6336" y="4185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160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</a:t>
                </a:r>
                <a:endPara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Line 23"/>
              <p:cNvSpPr>
                <a:spLocks noChangeShapeType="1"/>
              </p:cNvSpPr>
              <p:nvPr/>
            </p:nvSpPr>
            <p:spPr bwMode="auto">
              <a:xfrm>
                <a:off x="6620" y="3727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Freeform 24"/>
              <p:cNvSpPr>
                <a:spLocks/>
              </p:cNvSpPr>
              <p:nvPr/>
            </p:nvSpPr>
            <p:spPr bwMode="auto">
              <a:xfrm>
                <a:off x="6552" y="4639"/>
                <a:ext cx="6" cy="485"/>
              </a:xfrm>
              <a:custGeom>
                <a:avLst/>
                <a:gdLst>
                  <a:gd name="T0" fmla="*/ 6 w 6"/>
                  <a:gd name="T1" fmla="*/ 0 h 485"/>
                  <a:gd name="T2" fmla="*/ 0 w 6"/>
                  <a:gd name="T3" fmla="*/ 48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485">
                    <a:moveTo>
                      <a:pt x="6" y="0"/>
                    </a:moveTo>
                    <a:lnTo>
                      <a:pt x="0" y="48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Line 25"/>
              <p:cNvSpPr>
                <a:spLocks noChangeShapeType="1"/>
              </p:cNvSpPr>
              <p:nvPr/>
            </p:nvSpPr>
            <p:spPr bwMode="auto">
              <a:xfrm>
                <a:off x="6693" y="4639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Freeform 26"/>
              <p:cNvSpPr>
                <a:spLocks/>
              </p:cNvSpPr>
              <p:nvPr/>
            </p:nvSpPr>
            <p:spPr bwMode="auto">
              <a:xfrm>
                <a:off x="6916" y="4430"/>
                <a:ext cx="471" cy="4"/>
              </a:xfrm>
              <a:custGeom>
                <a:avLst/>
                <a:gdLst>
                  <a:gd name="T0" fmla="*/ 543 w 543"/>
                  <a:gd name="T1" fmla="*/ 0 h 4"/>
                  <a:gd name="T2" fmla="*/ 0 w 54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3" h="4">
                    <a:moveTo>
                      <a:pt x="543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5869" y="4411"/>
                <a:ext cx="447" cy="5"/>
              </a:xfrm>
              <a:custGeom>
                <a:avLst/>
                <a:gdLst>
                  <a:gd name="T0" fmla="*/ 447 w 447"/>
                  <a:gd name="T1" fmla="*/ 5 h 5"/>
                  <a:gd name="T2" fmla="*/ 0 w 447"/>
                  <a:gd name="T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5">
                    <a:moveTo>
                      <a:pt x="447" y="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Rectangle 28"/>
              <p:cNvSpPr>
                <a:spLocks noChangeArrowheads="1"/>
              </p:cNvSpPr>
              <p:nvPr/>
            </p:nvSpPr>
            <p:spPr bwMode="auto">
              <a:xfrm>
                <a:off x="2904" y="4154"/>
                <a:ext cx="567" cy="4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FA</a:t>
                </a:r>
                <a:endParaRPr lang="en-US" altLang="zh-CN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Line 29"/>
              <p:cNvSpPr>
                <a:spLocks noChangeShapeType="1"/>
              </p:cNvSpPr>
              <p:nvPr/>
            </p:nvSpPr>
            <p:spPr bwMode="auto">
              <a:xfrm>
                <a:off x="3180" y="37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Line 30"/>
              <p:cNvSpPr>
                <a:spLocks noChangeShapeType="1"/>
              </p:cNvSpPr>
              <p:nvPr/>
            </p:nvSpPr>
            <p:spPr bwMode="auto">
              <a:xfrm>
                <a:off x="3108" y="46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Line 31"/>
              <p:cNvSpPr>
                <a:spLocks noChangeShapeType="1"/>
              </p:cNvSpPr>
              <p:nvPr/>
            </p:nvSpPr>
            <p:spPr bwMode="auto">
              <a:xfrm>
                <a:off x="3257" y="4603"/>
                <a:ext cx="0" cy="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Freeform 32"/>
              <p:cNvSpPr>
                <a:spLocks/>
              </p:cNvSpPr>
              <p:nvPr/>
            </p:nvSpPr>
            <p:spPr bwMode="auto">
              <a:xfrm>
                <a:off x="3480" y="4387"/>
                <a:ext cx="471" cy="3"/>
              </a:xfrm>
              <a:custGeom>
                <a:avLst/>
                <a:gdLst>
                  <a:gd name="T0" fmla="*/ 624 w 624"/>
                  <a:gd name="T1" fmla="*/ 0 h 3"/>
                  <a:gd name="T2" fmla="*/ 0 w 624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4" h="3">
                    <a:moveTo>
                      <a:pt x="624" y="0"/>
                    </a:moveTo>
                    <a:lnTo>
                      <a:pt x="0" y="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Freeform 33"/>
              <p:cNvSpPr>
                <a:spLocks/>
              </p:cNvSpPr>
              <p:nvPr/>
            </p:nvSpPr>
            <p:spPr bwMode="auto">
              <a:xfrm>
                <a:off x="2454" y="4380"/>
                <a:ext cx="447" cy="4"/>
              </a:xfrm>
              <a:custGeom>
                <a:avLst/>
                <a:gdLst>
                  <a:gd name="T0" fmla="*/ 447 w 447"/>
                  <a:gd name="T1" fmla="*/ 0 h 4"/>
                  <a:gd name="T2" fmla="*/ 0 w 447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7" h="4">
                    <a:moveTo>
                      <a:pt x="447" y="0"/>
                    </a:moveTo>
                    <a:lnTo>
                      <a:pt x="0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Line 34"/>
              <p:cNvSpPr>
                <a:spLocks noChangeShapeType="1"/>
              </p:cNvSpPr>
              <p:nvPr/>
            </p:nvSpPr>
            <p:spPr bwMode="auto">
              <a:xfrm>
                <a:off x="5215" y="4415"/>
                <a:ext cx="4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16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1" name="Text Box 35"/>
            <p:cNvSpPr txBox="1">
              <a:spLocks noChangeArrowheads="1"/>
            </p:cNvSpPr>
            <p:nvPr/>
          </p:nvSpPr>
          <p:spPr bwMode="auto">
            <a:xfrm>
              <a:off x="2886" y="1368"/>
              <a:ext cx="177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位串行</a:t>
              </a:r>
              <a:r>
                <a:rPr lang="en-US" altLang="zh-CN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行波</a:t>
              </a:r>
              <a:r>
                <a:rPr lang="en-US" altLang="zh-CN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进位加法器：</a:t>
              </a:r>
              <a:endPara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0" name="Text Box 37"/>
          <p:cNvSpPr txBox="1">
            <a:spLocks noChangeArrowheads="1"/>
          </p:cNvSpPr>
          <p:nvPr/>
        </p:nvSpPr>
        <p:spPr bwMode="auto">
          <a:xfrm>
            <a:off x="4972372" y="4365104"/>
            <a:ext cx="38481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串行加法器的缺点：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进位按串行方式传递，速度慢！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4962525" y="5097810"/>
            <a:ext cx="37528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位串行加法器从</a:t>
            </a:r>
            <a:r>
              <a:rPr lang="en-US" altLang="zh-CN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C0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的延迟时间为多少？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最后一位和数的延迟时间为多少？</a:t>
            </a:r>
          </a:p>
        </p:txBody>
      </p:sp>
      <p:sp>
        <p:nvSpPr>
          <p:cNvPr id="172" name="Rectangle 40"/>
          <p:cNvSpPr>
            <a:spLocks noChangeArrowheads="1"/>
          </p:cNvSpPr>
          <p:nvPr/>
        </p:nvSpPr>
        <p:spPr bwMode="auto">
          <a:xfrm>
            <a:off x="6403975" y="5977285"/>
            <a:ext cx="1752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2n+1</a:t>
            </a:r>
            <a:r>
              <a:rPr lang="zh-CN" altLang="en-US" sz="16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级门延迟！</a:t>
            </a:r>
          </a:p>
        </p:txBody>
      </p:sp>
      <p:sp>
        <p:nvSpPr>
          <p:cNvPr id="173" name="Rectangle 41"/>
          <p:cNvSpPr>
            <a:spLocks noChangeArrowheads="1"/>
          </p:cNvSpPr>
          <p:nvPr/>
        </p:nvSpPr>
        <p:spPr bwMode="auto">
          <a:xfrm>
            <a:off x="6343650" y="5364510"/>
            <a:ext cx="1470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1600" b="1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级门延迟！</a:t>
            </a:r>
          </a:p>
        </p:txBody>
      </p:sp>
    </p:spTree>
    <p:extLst>
      <p:ext uri="{BB962C8B-B14F-4D97-AF65-F5344CB8AC3E}">
        <p14:creationId xmlns:p14="http://schemas.microsoft.com/office/powerpoint/2010/main" val="209312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70" grpId="0"/>
      <p:bldP spid="171" grpId="0"/>
      <p:bldP spid="172" grpId="0"/>
      <p:bldP spid="1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</a:t>
            </a:r>
            <a:r>
              <a:rPr lang="zh-CN" altLang="en-US" dirty="0" smtClean="0"/>
              <a:t>并行进位加法器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为什么用先行进位方式？</a:t>
            </a:r>
          </a:p>
          <a:p>
            <a:pPr lvl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串行（行波）进位加法器采用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串行逐级传递进位</a:t>
            </a:r>
            <a:r>
              <a:rPr lang="zh-CN" altLang="en-US" dirty="0">
                <a:latin typeface="Times New Roman" panose="02020603050405020304" pitchFamily="18" charset="0"/>
              </a:rPr>
              <a:t>，电路的延迟与位数成正比关系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lvl="1">
              <a:buNone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因此，现代计算机采用一种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先行进位</a:t>
            </a: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solidFill>
                  <a:schemeClr val="accent2"/>
                </a:solidFill>
                <a:latin typeface="Times New Roman" panose="02020603050405020304" pitchFamily="18" charset="0"/>
              </a:rPr>
              <a:t>Carry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look </a:t>
            </a:r>
            <a:r>
              <a:rPr lang="en-US" altLang="zh-CN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ahead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方式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如何产生先行进位？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7713" y="891430"/>
            <a:ext cx="41671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/*---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sum.c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---*/</a:t>
            </a:r>
          </a:p>
          <a:p>
            <a:pPr marL="342900" marR="0" lvl="0" indent="-342900" defTabSz="914400" eaLnBrk="0" fontAlgn="auto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sum(</a:t>
            </a:r>
            <a:r>
              <a:rPr kumimoji="0" lang="en-US" altLang="zh-CN" sz="2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a[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], unsigned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len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sum = 0;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for	(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&lt;=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len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–1;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	sum 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+= a[i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return sum;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4700" y="3906093"/>
            <a:ext cx="33766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/*---main.c-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--*/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main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a[1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]={100};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sum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; sum=sum(a,0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(“%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d”,sum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304925" y="891430"/>
            <a:ext cx="5310188" cy="4454525"/>
            <a:chOff x="1264" y="516"/>
            <a:chExt cx="3345" cy="2806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64" y="3294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1576" y="686"/>
              <a:ext cx="1786" cy="26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34" y="516"/>
              <a:ext cx="1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数据的表示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449263" y="1296243"/>
            <a:ext cx="6165850" cy="1755775"/>
            <a:chOff x="725" y="771"/>
            <a:chExt cx="3884" cy="110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25" y="1877"/>
              <a:ext cx="99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1718" y="941"/>
              <a:ext cx="1644" cy="93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334" y="771"/>
              <a:ext cx="1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33CC"/>
                  </a:solidFill>
                  <a:ea typeface="微软雅黑" panose="020B0503020204020204" pitchFamily="34" charset="-122"/>
                </a:rPr>
                <a:t>数据的运算</a:t>
              </a: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914775" y="2961530"/>
            <a:ext cx="4049713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000000"/>
                </a:solidFill>
                <a:ea typeface="微软雅黑" panose="020B0503020204020204" pitchFamily="34" charset="-122"/>
              </a:rPr>
              <a:t>如果程序处理的是图像、视频、声音、文字等数据，那么，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）如何获得这些数据？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）如何表示这些数据？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solidFill>
                  <a:srgbClr val="009242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200" dirty="0" smtClean="0">
                <a:solidFill>
                  <a:srgbClr val="009242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dirty="0" smtClean="0">
                <a:solidFill>
                  <a:srgbClr val="009242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sz="2200" dirty="0" smtClean="0">
                <a:solidFill>
                  <a:srgbClr val="0033CC"/>
                </a:solidFill>
                <a:ea typeface="微软雅黑" panose="020B0503020204020204" pitchFamily="34" charset="-122"/>
              </a:rPr>
              <a:t>如何处理这些数据？</a:t>
            </a:r>
          </a:p>
        </p:txBody>
      </p:sp>
    </p:spTree>
    <p:extLst>
      <p:ext uri="{BB962C8B-B14F-4D97-AF65-F5344CB8AC3E}">
        <p14:creationId xmlns:p14="http://schemas.microsoft.com/office/powerpoint/2010/main" val="9882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2" y="2070081"/>
            <a:ext cx="7499176" cy="4651107"/>
          </a:xfrm>
        </p:spPr>
      </p:pic>
      <p:sp>
        <p:nvSpPr>
          <p:cNvPr id="10" name="矩形 9"/>
          <p:cNvSpPr/>
          <p:nvPr/>
        </p:nvSpPr>
        <p:spPr>
          <a:xfrm>
            <a:off x="457200" y="914195"/>
            <a:ext cx="8435280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n-US" altLang="zh-CN" sz="2200" b="1" dirty="0">
                <a:solidFill>
                  <a:prstClr val="black"/>
                </a:solidFill>
                <a:latin typeface="Comic Sans MS" pitchFamily="66" charset="0"/>
                <a:ea typeface="微软雅黑" panose="020B0503020204020204" pitchFamily="34" charset="-122"/>
              </a:rPr>
              <a:t>3.2.2</a:t>
            </a:r>
            <a:r>
              <a:rPr lang="zh-CN" altLang="en-US" sz="2200" b="1" dirty="0">
                <a:solidFill>
                  <a:prstClr val="black"/>
                </a:solidFill>
                <a:latin typeface="Comic Sans MS" pitchFamily="66" charset="0"/>
                <a:ea typeface="微软雅黑" panose="020B0503020204020204" pitchFamily="34" charset="-122"/>
              </a:rPr>
              <a:t> 并行进位加法器</a:t>
            </a:r>
            <a:endParaRPr lang="en-US" altLang="zh-CN" sz="2200" b="1" dirty="0">
              <a:solidFill>
                <a:prstClr val="black"/>
              </a:solidFill>
              <a:latin typeface="Comic Sans MS" pitchFamily="66" charset="0"/>
              <a:ea typeface="微软雅黑" panose="020B0503020204020204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如何产生先行进位</a:t>
            </a:r>
            <a:r>
              <a:rPr lang="zh-CN" altLang="en-US" sz="2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？</a:t>
            </a:r>
            <a:endParaRPr lang="en-US" altLang="zh-CN" sz="2200" b="1" dirty="0" smtClean="0">
              <a:solidFill>
                <a:srgbClr val="0000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对于一个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位加法器，其进位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C1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C2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C3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C4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的产生条件为：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1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</a:t>
            </a:r>
            <a:r>
              <a:rPr lang="zh-CN" altLang="en-US" dirty="0" smtClean="0"/>
              <a:t>并行进位加法器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</a:rPr>
              <a:t>如何产生先行进位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？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</a:rPr>
              <a:t>两个辅助函数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Gi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XiYi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进位生成     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</a:rPr>
              <a:t> Pi=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Xi+Yi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进位传递（或 </a:t>
            </a:r>
            <a:r>
              <a:rPr lang="en-US" altLang="zh-CN" dirty="0" smtClean="0">
                <a:latin typeface="Times New Roman" panose="02020603050405020304" pitchFamily="18" charset="0"/>
              </a:rPr>
              <a:t>Pi=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Xi</a:t>
            </a:r>
            <a:r>
              <a:rPr lang="en-US" altLang="zh-CN" dirty="0" err="1">
                <a:latin typeface="Times New Roman" panose="02020603050405020304" pitchFamily="18" charset="0"/>
              </a:rPr>
              <a:t>⊕Yi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</a:rPr>
              <a:t>  通常</a:t>
            </a:r>
            <a:r>
              <a:rPr lang="zh-CN" altLang="en-US" dirty="0">
                <a:latin typeface="Times New Roman" panose="02020603050405020304" pitchFamily="18" charset="0"/>
              </a:rPr>
              <a:t>把实现上述逻辑的电路称为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进位生成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传递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部件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全</a:t>
            </a:r>
            <a:r>
              <a:rPr lang="zh-CN" altLang="en-US" dirty="0">
                <a:latin typeface="Times New Roman" panose="02020603050405020304" pitchFamily="18" charset="0"/>
              </a:rPr>
              <a:t>加逻辑方程：</a:t>
            </a:r>
            <a:r>
              <a:rPr lang="en-US" altLang="zh-CN" dirty="0">
                <a:latin typeface="Times New Roman" panose="02020603050405020304" pitchFamily="18" charset="0"/>
              </a:rPr>
              <a:t>Si=</a:t>
            </a:r>
            <a:r>
              <a:rPr lang="en-US" altLang="zh-CN" dirty="0" err="1">
                <a:latin typeface="Times New Roman" panose="02020603050405020304" pitchFamily="18" charset="0"/>
              </a:rPr>
              <a:t>Pi⊕Ci</a:t>
            </a:r>
            <a:r>
              <a:rPr lang="en-US" altLang="zh-CN" dirty="0">
                <a:latin typeface="Times New Roman" panose="02020603050405020304" pitchFamily="18" charset="0"/>
              </a:rPr>
              <a:t>   Ci+1=</a:t>
            </a:r>
            <a:r>
              <a:rPr lang="en-US" altLang="zh-CN" dirty="0" err="1">
                <a:latin typeface="Times New Roman" panose="02020603050405020304" pitchFamily="18" charset="0"/>
              </a:rPr>
              <a:t>Gi+PiCi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=0,1,…n)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n=4,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zh-CN" altLang="en-US" dirty="0" smtClean="0">
                <a:latin typeface="Times New Roman" panose="02020603050405020304" pitchFamily="18" charset="0"/>
              </a:rPr>
              <a:t>： </a:t>
            </a:r>
            <a:r>
              <a:rPr lang="en-US" altLang="zh-CN" dirty="0" smtClean="0">
                <a:latin typeface="Times New Roman" panose="02020603050405020304" pitchFamily="18" charset="0"/>
              </a:rPr>
              <a:t>C1=G0+P0C0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　　　 　   </a:t>
            </a:r>
            <a:r>
              <a:rPr lang="en-US" altLang="zh-CN" dirty="0">
                <a:latin typeface="Times New Roman" panose="02020603050405020304" pitchFamily="18" charset="0"/>
              </a:rPr>
              <a:t>C2=G1+P1C1=G1+P1G0+P1P0C0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        C3=G2+P2C2=G2+P2G1+P2P1G0+P2P1P0C0 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C4=G3+P3C3=G3+P3G2+P3P2G1+P3P2P1G0+P3P2P1P0C0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并行（先行）</a:t>
            </a:r>
            <a:r>
              <a:rPr lang="zh-CN" altLang="en-US" dirty="0" smtClean="0"/>
              <a:t>进位加法器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</a:rPr>
              <a:t>如何产生先行进位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？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由上式可知：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</a:rPr>
              <a:t> 各进位之间无等待，相互独立并同时产生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通常把实现上述逻辑的电路称为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位先行进位（或超前进位）部件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CLA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部件）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由此</a:t>
            </a:r>
            <a:r>
              <a:rPr lang="zh-CN" altLang="en-US" dirty="0">
                <a:latin typeface="Times New Roman" panose="02020603050405020304" pitchFamily="18" charset="0"/>
              </a:rPr>
              <a:t>，根据</a:t>
            </a:r>
            <a:r>
              <a:rPr lang="en-US" altLang="zh-CN" dirty="0">
                <a:latin typeface="Times New Roman" panose="02020603050405020304" pitchFamily="18" charset="0"/>
              </a:rPr>
              <a:t>Si=</a:t>
            </a:r>
            <a:r>
              <a:rPr lang="en-US" altLang="zh-CN" dirty="0" err="1">
                <a:latin typeface="Times New Roman" panose="02020603050405020304" pitchFamily="18" charset="0"/>
              </a:rPr>
              <a:t>Pi⊕Ci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，可并行求出各位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通常把实现</a:t>
            </a:r>
            <a:r>
              <a:rPr lang="en-US" altLang="zh-CN" dirty="0" smtClean="0">
                <a:latin typeface="Times New Roman" panose="02020603050405020304" pitchFamily="18" charset="0"/>
              </a:rPr>
              <a:t>Si=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Pi⊕Ci</a:t>
            </a:r>
            <a:r>
              <a:rPr lang="zh-CN" altLang="en-US" dirty="0" smtClean="0">
                <a:latin typeface="Times New Roman" panose="02020603050405020304" pitchFamily="18" charset="0"/>
              </a:rPr>
              <a:t>的电路称为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求和部件</a:t>
            </a: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</a:rPr>
              <a:t>CLA</a:t>
            </a:r>
            <a:r>
              <a:rPr lang="zh-CN" altLang="en-US" sz="2400" smtClean="0">
                <a:latin typeface="Times New Roman" panose="02020603050405020304" pitchFamily="18" charset="0"/>
              </a:rPr>
              <a:t>加法器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由</a:t>
            </a:r>
            <a:r>
              <a:rPr lang="zh-CN" altLang="en-US" sz="2400" dirty="0" smtClean="0">
                <a:solidFill>
                  <a:srgbClr val="009242"/>
                </a:solidFill>
                <a:latin typeface="Times New Roman" panose="02020603050405020304" pitchFamily="18" charset="0"/>
              </a:rPr>
              <a:t>“进位生成</a:t>
            </a:r>
            <a:r>
              <a:rPr lang="en-US" altLang="zh-CN" sz="2400" dirty="0" smtClean="0">
                <a:solidFill>
                  <a:srgbClr val="009242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dirty="0" smtClean="0">
                <a:solidFill>
                  <a:srgbClr val="009242"/>
                </a:solidFill>
                <a:latin typeface="Times New Roman" panose="02020603050405020304" pitchFamily="18" charset="0"/>
              </a:rPr>
              <a:t>传递部件”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2400" smtClean="0">
                <a:solidFill>
                  <a:srgbClr val="009242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 smtClean="0">
                <a:solidFill>
                  <a:srgbClr val="009242"/>
                </a:solidFill>
                <a:latin typeface="Times New Roman" panose="02020603050405020304" pitchFamily="18" charset="0"/>
              </a:rPr>
              <a:t>CLA</a:t>
            </a:r>
            <a:r>
              <a:rPr lang="zh-CN" altLang="en-US" sz="2400" smtClean="0">
                <a:solidFill>
                  <a:srgbClr val="009242"/>
                </a:solidFill>
                <a:latin typeface="Times New Roman" panose="02020603050405020304" pitchFamily="18" charset="0"/>
              </a:rPr>
              <a:t>部件</a:t>
            </a:r>
            <a:r>
              <a:rPr lang="zh-CN" altLang="en-US" sz="2400" dirty="0" smtClean="0">
                <a:solidFill>
                  <a:srgbClr val="009242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009242"/>
                </a:solidFill>
                <a:latin typeface="Times New Roman" panose="02020603050405020304" pitchFamily="18" charset="0"/>
              </a:rPr>
              <a:t>“求和部件”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构成。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3.2.2</a:t>
            </a:r>
            <a:r>
              <a:rPr lang="zh-CN" altLang="en-US" dirty="0"/>
              <a:t> </a:t>
            </a:r>
            <a:r>
              <a:rPr lang="zh-CN" altLang="en-US" dirty="0" smtClean="0"/>
              <a:t>并行（先行）进位加法器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279400" y="1098074"/>
            <a:ext cx="7893000" cy="4860930"/>
            <a:chOff x="279400" y="764704"/>
            <a:chExt cx="8610600" cy="51943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600200" y="1526704"/>
              <a:ext cx="52451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进位生成/传递部件</a:t>
              </a: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0828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311400" y="13362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3401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790699" y="764704"/>
              <a:ext cx="7112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400" b="0" baseline="-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400" b="0" baseline="-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8895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5118100" y="13362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146800" y="1183804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4597400" y="7647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400" b="0" baseline="-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854200" y="1996604"/>
              <a:ext cx="0" cy="138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006600" y="26062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035300" y="1996604"/>
              <a:ext cx="0" cy="138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816100" y="20601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997200" y="20474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3505200" y="1996604"/>
              <a:ext cx="0" cy="139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467100" y="20474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4699000" y="2009304"/>
              <a:ext cx="0" cy="1384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4902200" y="28983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956300" y="2009304"/>
              <a:ext cx="0" cy="139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737100" y="2072804"/>
              <a:ext cx="647701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en-US" altLang="zh-CN" sz="2400" b="0" baseline="-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816599" y="2060104"/>
              <a:ext cx="6477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en-US" altLang="zh-CN" sz="2400" b="0" baseline="-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6426200" y="2009304"/>
              <a:ext cx="0" cy="139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388100" y="2060104"/>
              <a:ext cx="6223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en-US" altLang="zh-CN" sz="2400" b="0" baseline="-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587500" y="3393604"/>
              <a:ext cx="52451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2400" b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 </a:t>
              </a:r>
              <a:r>
                <a:rPr lang="en-US" altLang="zh-CN" sz="2400" b="0" smtClean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</a:t>
              </a:r>
              <a:r>
                <a:rPr lang="zh-CN" altLang="en-US" sz="2400" b="0" smtClean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</a:t>
              </a:r>
              <a:endParaRPr lang="zh-CN" altLang="en-US" sz="24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6832600" y="360950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7289800" y="3558704"/>
              <a:ext cx="749300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="0" baseline="-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651000" y="4689004"/>
              <a:ext cx="52451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求和部件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540000" y="3863504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019300" y="42826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5181600" y="42826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032500" y="42699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6464300" y="4282604"/>
              <a:ext cx="659289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="0" baseline="-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5537202" y="4282604"/>
              <a:ext cx="622298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="0" baseline="-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676900" y="3876204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7200900" y="3609504"/>
              <a:ext cx="0" cy="55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6502400" y="4155604"/>
              <a:ext cx="71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6502400" y="4168304"/>
              <a:ext cx="0" cy="520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1397000" y="3038004"/>
              <a:ext cx="210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409700" y="3038004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409700" y="4155604"/>
              <a:ext cx="469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6108700" y="4155604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3467100" y="29999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7175500" y="35714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H="1" flipV="1">
              <a:off x="1155700" y="2872904"/>
              <a:ext cx="187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3009900" y="28348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>
              <a:off x="1168400" y="2872904"/>
              <a:ext cx="0" cy="146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1168400" y="4333404"/>
              <a:ext cx="406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219700" y="4333404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952500" y="2631604"/>
              <a:ext cx="90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965200" y="2631604"/>
              <a:ext cx="0" cy="185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965200" y="4485804"/>
              <a:ext cx="109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2044700" y="448580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828800" y="2606204"/>
              <a:ext cx="63500" cy="635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501900" y="4282604"/>
              <a:ext cx="619933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1841500" y="3863504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685800" y="4015904"/>
              <a:ext cx="1155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279400" y="3952405"/>
              <a:ext cx="609602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="0" baseline="-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6362700" y="5158904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5461000" y="5158904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336800" y="5158904"/>
              <a:ext cx="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2095500" y="55018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6134100" y="55018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2400" b="0" baseline="-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5207000" y="5501804"/>
              <a:ext cx="546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2400" b="0" baseline="-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3543300" y="5451004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7023100" y="1742604"/>
              <a:ext cx="128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7912100" y="1793404"/>
              <a:ext cx="825501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3ty</a:t>
              </a:r>
              <a:endParaRPr lang="en-US" altLang="zh-CN" sz="2400" b="0" baseline="-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7962899" y="3571404"/>
              <a:ext cx="927101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2ty</a:t>
              </a:r>
              <a:endParaRPr lang="en-US" altLang="zh-CN" sz="2400" b="0" baseline="-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7175500" y="3609504"/>
              <a:ext cx="128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7073900" y="4892204"/>
              <a:ext cx="1282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7962899" y="4943004"/>
              <a:ext cx="825501" cy="493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3ty</a:t>
              </a:r>
              <a:endParaRPr lang="en-US" altLang="zh-CN" sz="2400" b="0" baseline="-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908537" y="5949280"/>
            <a:ext cx="75518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和的总延迟：3+2+3=8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的延迟：3+2=5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</a:t>
            </a:r>
          </a:p>
        </p:txBody>
      </p:sp>
      <p:sp>
        <p:nvSpPr>
          <p:cNvPr id="79" name="Text Box 75"/>
          <p:cNvSpPr txBox="1">
            <a:spLocks noChangeArrowheads="1"/>
          </p:cNvSpPr>
          <p:nvPr/>
        </p:nvSpPr>
        <p:spPr bwMode="auto">
          <a:xfrm>
            <a:off x="6076430" y="634563"/>
            <a:ext cx="28463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位并行进位加法器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788678" y="1079787"/>
            <a:ext cx="651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0" baseline="-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5424984" y="1079787"/>
            <a:ext cx="50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b="0" baseline="-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92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3.2.3</a:t>
            </a:r>
            <a:r>
              <a:rPr lang="zh-CN" altLang="en-US" dirty="0" smtClean="0"/>
              <a:t> 单级先行进位加法器</a:t>
            </a:r>
            <a:endParaRPr lang="en-US" altLang="zh-CN" dirty="0" smtClean="0"/>
          </a:p>
          <a:p>
            <a:r>
              <a:rPr lang="zh-CN" altLang="en-US" dirty="0" smtClean="0"/>
              <a:t>实现全先行进位加法器的成本太高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想象</a:t>
            </a:r>
            <a:r>
              <a:rPr lang="en-US" altLang="zh-CN" dirty="0" smtClean="0"/>
              <a:t>Cin31</a:t>
            </a:r>
            <a:r>
              <a:rPr lang="zh-CN" altLang="en-US" dirty="0" smtClean="0"/>
              <a:t>的逻辑方程的长度</a:t>
            </a:r>
            <a:endParaRPr lang="en-US" altLang="zh-CN" dirty="0" smtClean="0"/>
          </a:p>
          <a:p>
            <a:r>
              <a:rPr lang="zh-CN" altLang="en-US" dirty="0" smtClean="0"/>
              <a:t>一般性经验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连接一些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位先行进位加法器，形成一个大加法器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例如：连接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位先行进位加法器，形成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位局部先行进位加法器。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053036"/>
            <a:ext cx="6934200" cy="2400300"/>
          </a:xfrm>
          <a:prstGeom prst="rect">
            <a:avLst/>
          </a:prstGeom>
        </p:spPr>
      </p:pic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1095842" y="3540993"/>
            <a:ext cx="506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问题：所有和数产生的延迟为多少？</a:t>
            </a: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5639734" y="3540127"/>
            <a:ext cx="232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5+2+2+5=14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</a:t>
            </a:r>
          </a:p>
        </p:txBody>
      </p:sp>
    </p:spTree>
    <p:extLst>
      <p:ext uri="{BB962C8B-B14F-4D97-AF65-F5344CB8AC3E}">
        <p14:creationId xmlns:p14="http://schemas.microsoft.com/office/powerpoint/2010/main" val="17161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3.2.4</a:t>
            </a:r>
            <a:r>
              <a:rPr lang="zh-CN" altLang="en-US" dirty="0" smtClean="0"/>
              <a:t> </a:t>
            </a:r>
            <a:r>
              <a:rPr lang="zh-CN" altLang="en-US" dirty="0"/>
              <a:t>多</a:t>
            </a:r>
            <a:r>
              <a:rPr lang="zh-CN" altLang="en-US" dirty="0" smtClean="0"/>
              <a:t>级先行进位加法器（自学）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先行进位加法器的进位生成方式：组内并行、组间串行</a:t>
            </a:r>
            <a:endParaRPr lang="en-US" altLang="zh-CN" dirty="0" smtClean="0"/>
          </a:p>
          <a:p>
            <a:pPr lvl="1"/>
            <a:r>
              <a:rPr lang="zh-CN" altLang="en-US" dirty="0"/>
              <a:t>所以，单级先行进位加法器虽然比行波加法器延迟时间短，但高位组进位依赖低位组进位，故仍有较长的时间延迟</a:t>
            </a:r>
          </a:p>
          <a:p>
            <a:r>
              <a:rPr lang="zh-CN" altLang="en-US" dirty="0"/>
              <a:t>通过引入组进位生成</a:t>
            </a:r>
            <a:r>
              <a:rPr lang="en-US" altLang="zh-CN" dirty="0"/>
              <a:t>/</a:t>
            </a:r>
            <a:r>
              <a:rPr lang="zh-CN" altLang="en-US" dirty="0"/>
              <a:t>传递函数来实现</a:t>
            </a:r>
            <a:r>
              <a:rPr lang="zh-CN" altLang="en-US" dirty="0">
                <a:solidFill>
                  <a:srgbClr val="FF0000"/>
                </a:solidFill>
              </a:rPr>
              <a:t>“组内并行、组间并行”</a:t>
            </a:r>
            <a:r>
              <a:rPr lang="zh-CN" altLang="en-US" dirty="0"/>
              <a:t>进位方式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2207" y="3284984"/>
            <a:ext cx="8028384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n=4,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　　 　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en-US" sz="2000" baseline="-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en-US" altLang="zh-CN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所以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=G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+P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aseline="-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把实现上述逻辑的电路称为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4位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BCLA</a:t>
            </a:r>
            <a:r>
              <a:rPr lang="zh-CN" altLang="en-US" sz="200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077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3.2.4</a:t>
            </a:r>
            <a:r>
              <a:rPr lang="zh-CN" altLang="en-US" dirty="0" smtClean="0"/>
              <a:t> </a:t>
            </a:r>
            <a:r>
              <a:rPr lang="zh-CN" altLang="en-US" dirty="0"/>
              <a:t>多</a:t>
            </a:r>
            <a:r>
              <a:rPr lang="zh-CN" altLang="en-US" dirty="0" smtClean="0"/>
              <a:t>级先行进位加法器（自学）</a:t>
            </a:r>
            <a:endParaRPr lang="en-US" altLang="zh-CN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位两级先行进位加法器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1795795" y="4606536"/>
            <a:ext cx="5643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关键路径长度为多少？</a:t>
            </a:r>
          </a:p>
          <a:p>
            <a:endParaRPr lang="zh-CN" altLang="en-US" sz="1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最终进位的延迟为多少？</a:t>
            </a:r>
          </a:p>
        </p:txBody>
      </p:sp>
      <p:sp>
        <p:nvSpPr>
          <p:cNvPr id="14" name="Rectangle 94"/>
          <p:cNvSpPr>
            <a:spLocks noChangeArrowheads="1"/>
          </p:cNvSpPr>
          <p:nvPr/>
        </p:nvSpPr>
        <p:spPr bwMode="auto">
          <a:xfrm>
            <a:off x="4494269" y="4598148"/>
            <a:ext cx="1476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3+2+3 = 8ty</a:t>
            </a:r>
            <a:endParaRPr lang="zh-CN" altLang="en-US" sz="2000" dirty="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95"/>
          <p:cNvSpPr>
            <a:spLocks noChangeArrowheads="1"/>
          </p:cNvSpPr>
          <p:nvPr/>
        </p:nvSpPr>
        <p:spPr bwMode="auto">
          <a:xfrm>
            <a:off x="4532388" y="5120192"/>
            <a:ext cx="10743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9900"/>
                </a:solidFill>
                <a:ea typeface="宋体" panose="02010600030101010101" pitchFamily="2" charset="-122"/>
              </a:rPr>
              <a:t>3+2=5ty</a:t>
            </a:r>
          </a:p>
        </p:txBody>
      </p:sp>
      <p:grpSp>
        <p:nvGrpSpPr>
          <p:cNvPr id="90" name="Group 47"/>
          <p:cNvGrpSpPr>
            <a:grpSpLocks/>
          </p:cNvGrpSpPr>
          <p:nvPr/>
        </p:nvGrpSpPr>
        <p:grpSpPr bwMode="auto">
          <a:xfrm>
            <a:off x="827584" y="1780166"/>
            <a:ext cx="7359325" cy="2726060"/>
            <a:chOff x="202" y="3035"/>
            <a:chExt cx="4014" cy="1160"/>
          </a:xfrm>
        </p:grpSpPr>
        <p:grpSp>
          <p:nvGrpSpPr>
            <p:cNvPr id="91" name="Group 5"/>
            <p:cNvGrpSpPr>
              <a:grpSpLocks/>
            </p:cNvGrpSpPr>
            <p:nvPr/>
          </p:nvGrpSpPr>
          <p:grpSpPr bwMode="auto">
            <a:xfrm>
              <a:off x="202" y="3035"/>
              <a:ext cx="4014" cy="1028"/>
              <a:chOff x="1449" y="5463"/>
              <a:chExt cx="7981" cy="2101"/>
            </a:xfrm>
          </p:grpSpPr>
          <p:grpSp>
            <p:nvGrpSpPr>
              <p:cNvPr id="93" name="Group 6"/>
              <p:cNvGrpSpPr>
                <a:grpSpLocks/>
              </p:cNvGrpSpPr>
              <p:nvPr/>
            </p:nvGrpSpPr>
            <p:grpSpPr bwMode="auto">
              <a:xfrm>
                <a:off x="2532" y="7222"/>
                <a:ext cx="5840" cy="342"/>
                <a:chOff x="2798" y="9063"/>
                <a:chExt cx="5840" cy="468"/>
              </a:xfrm>
            </p:grpSpPr>
            <p:sp>
              <p:nvSpPr>
                <p:cNvPr id="124" name="AutoShape 7"/>
                <p:cNvSpPr>
                  <a:spLocks noChangeArrowheads="1"/>
                </p:cNvSpPr>
                <p:nvPr/>
              </p:nvSpPr>
              <p:spPr bwMode="auto">
                <a:xfrm>
                  <a:off x="279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5" name="AutoShape 8"/>
                <p:cNvSpPr>
                  <a:spLocks noChangeArrowheads="1"/>
                </p:cNvSpPr>
                <p:nvPr/>
              </p:nvSpPr>
              <p:spPr bwMode="auto">
                <a:xfrm>
                  <a:off x="332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6" name="AutoShape 9"/>
                <p:cNvSpPr>
                  <a:spLocks noChangeArrowheads="1"/>
                </p:cNvSpPr>
                <p:nvPr/>
              </p:nvSpPr>
              <p:spPr bwMode="auto">
                <a:xfrm>
                  <a:off x="458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7" name="AutoShape 10"/>
                <p:cNvSpPr>
                  <a:spLocks noChangeArrowheads="1"/>
                </p:cNvSpPr>
                <p:nvPr/>
              </p:nvSpPr>
              <p:spPr bwMode="auto">
                <a:xfrm>
                  <a:off x="510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8" name="AutoShape 11"/>
                <p:cNvSpPr>
                  <a:spLocks noChangeArrowheads="1"/>
                </p:cNvSpPr>
                <p:nvPr/>
              </p:nvSpPr>
              <p:spPr bwMode="auto">
                <a:xfrm>
                  <a:off x="626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9" name="AutoShape 12"/>
                <p:cNvSpPr>
                  <a:spLocks noChangeArrowheads="1"/>
                </p:cNvSpPr>
                <p:nvPr/>
              </p:nvSpPr>
              <p:spPr bwMode="auto">
                <a:xfrm>
                  <a:off x="678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0" name="AutoShape 13"/>
                <p:cNvSpPr>
                  <a:spLocks noChangeArrowheads="1"/>
                </p:cNvSpPr>
                <p:nvPr/>
              </p:nvSpPr>
              <p:spPr bwMode="auto">
                <a:xfrm>
                  <a:off x="7943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1" name="AutoShape 14"/>
                <p:cNvSpPr>
                  <a:spLocks noChangeArrowheads="1"/>
                </p:cNvSpPr>
                <p:nvPr/>
              </p:nvSpPr>
              <p:spPr bwMode="auto">
                <a:xfrm>
                  <a:off x="8468" y="9063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94" name="Group 15"/>
              <p:cNvGrpSpPr>
                <a:grpSpLocks/>
              </p:cNvGrpSpPr>
              <p:nvPr/>
            </p:nvGrpSpPr>
            <p:grpSpPr bwMode="auto">
              <a:xfrm>
                <a:off x="1449" y="5463"/>
                <a:ext cx="7981" cy="1740"/>
                <a:chOff x="1715" y="10090"/>
                <a:chExt cx="7981" cy="1740"/>
              </a:xfrm>
            </p:grpSpPr>
            <p:sp>
              <p:nvSpPr>
                <p:cNvPr id="95" name="Freeform 16"/>
                <p:cNvSpPr>
                  <a:spLocks/>
                </p:cNvSpPr>
                <p:nvPr/>
              </p:nvSpPr>
              <p:spPr bwMode="auto">
                <a:xfrm>
                  <a:off x="8885" y="11493"/>
                  <a:ext cx="811" cy="5"/>
                </a:xfrm>
                <a:custGeom>
                  <a:avLst/>
                  <a:gdLst>
                    <a:gd name="T0" fmla="*/ 811 w 811"/>
                    <a:gd name="T1" fmla="*/ 0 h 5"/>
                    <a:gd name="T2" fmla="*/ 0 w 811"/>
                    <a:gd name="T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11" h="5">
                      <a:moveTo>
                        <a:pt x="811" y="0"/>
                      </a:moveTo>
                      <a:lnTo>
                        <a:pt x="0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6" name="Freeform 17"/>
                <p:cNvSpPr>
                  <a:spLocks/>
                </p:cNvSpPr>
                <p:nvPr/>
              </p:nvSpPr>
              <p:spPr bwMode="auto">
                <a:xfrm>
                  <a:off x="3744" y="11489"/>
                  <a:ext cx="386" cy="3"/>
                </a:xfrm>
                <a:custGeom>
                  <a:avLst/>
                  <a:gdLst>
                    <a:gd name="T0" fmla="*/ 386 w 386"/>
                    <a:gd name="T1" fmla="*/ 0 h 3"/>
                    <a:gd name="T2" fmla="*/ 0 w 386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6" h="3">
                      <a:moveTo>
                        <a:pt x="386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15" y="11465"/>
                  <a:ext cx="4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8" name="AutoShape 19"/>
                <p:cNvSpPr>
                  <a:spLocks noChangeArrowheads="1"/>
                </p:cNvSpPr>
                <p:nvPr/>
              </p:nvSpPr>
              <p:spPr bwMode="auto">
                <a:xfrm>
                  <a:off x="2765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9" name="AutoShape 20"/>
                <p:cNvSpPr>
                  <a:spLocks noChangeArrowheads="1"/>
                </p:cNvSpPr>
                <p:nvPr/>
              </p:nvSpPr>
              <p:spPr bwMode="auto">
                <a:xfrm>
                  <a:off x="791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0" name="AutoShape 21"/>
                <p:cNvSpPr>
                  <a:spLocks noChangeArrowheads="1"/>
                </p:cNvSpPr>
                <p:nvPr/>
              </p:nvSpPr>
              <p:spPr bwMode="auto">
                <a:xfrm>
                  <a:off x="623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1" name="AutoShape 22"/>
                <p:cNvSpPr>
                  <a:spLocks noChangeArrowheads="1"/>
                </p:cNvSpPr>
                <p:nvPr/>
              </p:nvSpPr>
              <p:spPr bwMode="auto">
                <a:xfrm>
                  <a:off x="4550" y="10850"/>
                  <a:ext cx="170" cy="468"/>
                </a:xfrm>
                <a:prstGeom prst="upArrow">
                  <a:avLst>
                    <a:gd name="adj1" fmla="val 50000"/>
                    <a:gd name="adj2" fmla="val 68824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" name="Rectangle 23"/>
                <p:cNvSpPr>
                  <a:spLocks noChangeArrowheads="1"/>
                </p:cNvSpPr>
                <p:nvPr/>
              </p:nvSpPr>
              <p:spPr bwMode="auto">
                <a:xfrm>
                  <a:off x="2450" y="10090"/>
                  <a:ext cx="6930" cy="4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b="0" dirty="0">
                      <a:solidFill>
                        <a:srgbClr val="3333FF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b="0" dirty="0">
                      <a:solidFill>
                        <a:srgbClr val="3333FF"/>
                      </a:solidFill>
                      <a:ea typeface="宋体" panose="02010600030101010101" pitchFamily="2" charset="-122"/>
                    </a:rPr>
                    <a:t>位成组先行进位部件（</a:t>
                  </a:r>
                  <a:r>
                    <a:rPr lang="en-US" altLang="zh-CN" b="0" dirty="0">
                      <a:solidFill>
                        <a:srgbClr val="3333FF"/>
                      </a:solidFill>
                      <a:ea typeface="宋体" panose="02010600030101010101" pitchFamily="2" charset="-122"/>
                    </a:rPr>
                    <a:t>4</a:t>
                  </a:r>
                  <a:r>
                    <a:rPr lang="zh-CN" altLang="en-US" b="0">
                      <a:solidFill>
                        <a:srgbClr val="3333FF"/>
                      </a:solidFill>
                      <a:ea typeface="宋体" panose="02010600030101010101" pitchFamily="2" charset="-122"/>
                    </a:rPr>
                    <a:t>位</a:t>
                  </a:r>
                  <a:r>
                    <a:rPr lang="en-US" altLang="zh-CN" b="0" smtClean="0">
                      <a:solidFill>
                        <a:srgbClr val="3333FF"/>
                      </a:solidFill>
                      <a:ea typeface="宋体" panose="02010600030101010101" pitchFamily="2" charset="-122"/>
                    </a:rPr>
                    <a:t>BCLA</a:t>
                  </a:r>
                  <a:r>
                    <a:rPr lang="zh-CN" altLang="en-US" b="0" smtClean="0">
                      <a:solidFill>
                        <a:srgbClr val="3333FF"/>
                      </a:solidFill>
                      <a:ea typeface="宋体" panose="02010600030101010101" pitchFamily="2" charset="-122"/>
                    </a:rPr>
                    <a:t>部件</a:t>
                  </a:r>
                  <a:r>
                    <a:rPr lang="zh-CN" altLang="en-US" b="0" dirty="0">
                      <a:solidFill>
                        <a:srgbClr val="3333FF"/>
                      </a:solidFill>
                      <a:ea typeface="宋体" panose="02010600030101010101" pitchFamily="2" charset="-122"/>
                    </a:rPr>
                    <a:t>）</a:t>
                  </a:r>
                  <a:endParaRPr lang="zh-CN" altLang="en-US" dirty="0">
                    <a:solidFill>
                      <a:srgbClr val="3333FF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Freeform 24"/>
                <p:cNvSpPr>
                  <a:spLocks/>
                </p:cNvSpPr>
                <p:nvPr/>
              </p:nvSpPr>
              <p:spPr bwMode="auto">
                <a:xfrm>
                  <a:off x="3290" y="10550"/>
                  <a:ext cx="2" cy="925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4" name="Freeform 25"/>
                <p:cNvSpPr>
                  <a:spLocks/>
                </p:cNvSpPr>
                <p:nvPr/>
              </p:nvSpPr>
              <p:spPr bwMode="auto">
                <a:xfrm>
                  <a:off x="3457" y="10538"/>
                  <a:ext cx="1" cy="940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5" name="Freeform 26"/>
                <p:cNvSpPr>
                  <a:spLocks/>
                </p:cNvSpPr>
                <p:nvPr/>
              </p:nvSpPr>
              <p:spPr bwMode="auto">
                <a:xfrm>
                  <a:off x="5075" y="10550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" name="Freeform 27"/>
                <p:cNvSpPr>
                  <a:spLocks/>
                </p:cNvSpPr>
                <p:nvPr/>
              </p:nvSpPr>
              <p:spPr bwMode="auto">
                <a:xfrm>
                  <a:off x="5242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" name="Freeform 28"/>
                <p:cNvSpPr>
                  <a:spLocks/>
                </p:cNvSpPr>
                <p:nvPr/>
              </p:nvSpPr>
              <p:spPr bwMode="auto">
                <a:xfrm>
                  <a:off x="6755" y="10538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8" name="Freeform 29"/>
                <p:cNvSpPr>
                  <a:spLocks/>
                </p:cNvSpPr>
                <p:nvPr/>
              </p:nvSpPr>
              <p:spPr bwMode="auto">
                <a:xfrm>
                  <a:off x="6965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9" name="Freeform 30"/>
                <p:cNvSpPr>
                  <a:spLocks/>
                </p:cNvSpPr>
                <p:nvPr/>
              </p:nvSpPr>
              <p:spPr bwMode="auto">
                <a:xfrm>
                  <a:off x="8373" y="10550"/>
                  <a:ext cx="2" cy="912"/>
                </a:xfrm>
                <a:custGeom>
                  <a:avLst/>
                  <a:gdLst>
                    <a:gd name="T0" fmla="*/ 2 w 2"/>
                    <a:gd name="T1" fmla="*/ 760 h 760"/>
                    <a:gd name="T2" fmla="*/ 0 w 2"/>
                    <a:gd name="T3" fmla="*/ 0 h 7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760">
                      <a:moveTo>
                        <a:pt x="2" y="7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0" name="Freeform 31"/>
                <p:cNvSpPr>
                  <a:spLocks/>
                </p:cNvSpPr>
                <p:nvPr/>
              </p:nvSpPr>
              <p:spPr bwMode="auto">
                <a:xfrm>
                  <a:off x="8540" y="10538"/>
                  <a:ext cx="1" cy="926"/>
                </a:xfrm>
                <a:custGeom>
                  <a:avLst/>
                  <a:gdLst>
                    <a:gd name="T0" fmla="*/ 0 w 1"/>
                    <a:gd name="T1" fmla="*/ 772 h 772"/>
                    <a:gd name="T2" fmla="*/ 1 w 1"/>
                    <a:gd name="T3" fmla="*/ 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772">
                      <a:moveTo>
                        <a:pt x="0" y="772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1" name="Freeform 32"/>
                <p:cNvSpPr>
                  <a:spLocks/>
                </p:cNvSpPr>
                <p:nvPr/>
              </p:nvSpPr>
              <p:spPr bwMode="auto">
                <a:xfrm>
                  <a:off x="4128" y="10536"/>
                  <a:ext cx="2" cy="977"/>
                </a:xfrm>
                <a:custGeom>
                  <a:avLst/>
                  <a:gdLst>
                    <a:gd name="T0" fmla="*/ 2 w 2"/>
                    <a:gd name="T1" fmla="*/ 0 h 977"/>
                    <a:gd name="T2" fmla="*/ 0 w 2"/>
                    <a:gd name="T3" fmla="*/ 977 h 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" h="977">
                      <a:moveTo>
                        <a:pt x="2" y="0"/>
                      </a:moveTo>
                      <a:lnTo>
                        <a:pt x="0" y="97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2" name="Rectangle 33"/>
                <p:cNvSpPr>
                  <a:spLocks noChangeArrowheads="1"/>
                </p:cNvSpPr>
                <p:nvPr/>
              </p:nvSpPr>
              <p:spPr bwMode="auto">
                <a:xfrm>
                  <a:off x="2555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 dirty="0">
                      <a:ea typeface="宋体" panose="02010600030101010101" pitchFamily="2" charset="-122"/>
                    </a:rPr>
                    <a:t>4</a:t>
                  </a:r>
                  <a:r>
                    <a:rPr lang="zh-CN" altLang="en-US" dirty="0"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11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27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 dirty="0">
                      <a:ea typeface="宋体" panose="02010600030101010101" pitchFamily="2" charset="-122"/>
                    </a:rPr>
                    <a:t>4</a:t>
                  </a:r>
                  <a:r>
                    <a:rPr lang="zh-CN" altLang="en-US" dirty="0"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114" name="Rectangle 35"/>
                <p:cNvSpPr>
                  <a:spLocks noChangeArrowheads="1"/>
                </p:cNvSpPr>
                <p:nvPr/>
              </p:nvSpPr>
              <p:spPr bwMode="auto">
                <a:xfrm>
                  <a:off x="6023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4</a:t>
                  </a:r>
                  <a:r>
                    <a:rPr lang="zh-CN" altLang="en-US"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115" name="Rectangle 36"/>
                <p:cNvSpPr>
                  <a:spLocks noChangeArrowheads="1"/>
                </p:cNvSpPr>
                <p:nvPr/>
              </p:nvSpPr>
              <p:spPr bwMode="auto">
                <a:xfrm>
                  <a:off x="7703" y="11206"/>
                  <a:ext cx="1191" cy="62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4</a:t>
                  </a:r>
                  <a:r>
                    <a:rPr lang="zh-CN" altLang="en-US">
                      <a:ea typeface="宋体" panose="02010600030101010101" pitchFamily="2" charset="-122"/>
                    </a:rPr>
                    <a:t>位先行进位加法器</a:t>
                  </a:r>
                </a:p>
              </p:txBody>
            </p:sp>
            <p:sp>
              <p:nvSpPr>
                <p:cNvPr id="116" name="Freeform 37"/>
                <p:cNvSpPr>
                  <a:spLocks/>
                </p:cNvSpPr>
                <p:nvPr/>
              </p:nvSpPr>
              <p:spPr bwMode="auto">
                <a:xfrm>
                  <a:off x="5520" y="11489"/>
                  <a:ext cx="395" cy="3"/>
                </a:xfrm>
                <a:custGeom>
                  <a:avLst/>
                  <a:gdLst>
                    <a:gd name="T0" fmla="*/ 395 w 395"/>
                    <a:gd name="T1" fmla="*/ 0 h 3"/>
                    <a:gd name="T2" fmla="*/ 0 w 395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95" h="3">
                      <a:moveTo>
                        <a:pt x="395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7" name="Line 38"/>
                <p:cNvSpPr>
                  <a:spLocks noChangeShapeType="1"/>
                </p:cNvSpPr>
                <p:nvPr/>
              </p:nvSpPr>
              <p:spPr bwMode="auto">
                <a:xfrm>
                  <a:off x="5915" y="10544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8" name="Freeform 39"/>
                <p:cNvSpPr>
                  <a:spLocks/>
                </p:cNvSpPr>
                <p:nvPr/>
              </p:nvSpPr>
              <p:spPr bwMode="auto">
                <a:xfrm>
                  <a:off x="7212" y="11489"/>
                  <a:ext cx="383" cy="3"/>
                </a:xfrm>
                <a:custGeom>
                  <a:avLst/>
                  <a:gdLst>
                    <a:gd name="T0" fmla="*/ 383 w 383"/>
                    <a:gd name="T1" fmla="*/ 0 h 3"/>
                    <a:gd name="T2" fmla="*/ 0 w 383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83" h="3">
                      <a:moveTo>
                        <a:pt x="383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9" name="Line 40"/>
                <p:cNvSpPr>
                  <a:spLocks noChangeShapeType="1"/>
                </p:cNvSpPr>
                <p:nvPr/>
              </p:nvSpPr>
              <p:spPr bwMode="auto">
                <a:xfrm>
                  <a:off x="7595" y="10544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0" name="Freeform 41"/>
                <p:cNvSpPr>
                  <a:spLocks/>
                </p:cNvSpPr>
                <p:nvPr/>
              </p:nvSpPr>
              <p:spPr bwMode="auto">
                <a:xfrm>
                  <a:off x="9695" y="10276"/>
                  <a:ext cx="1" cy="1237"/>
                </a:xfrm>
                <a:custGeom>
                  <a:avLst/>
                  <a:gdLst>
                    <a:gd name="T0" fmla="*/ 0 w 1"/>
                    <a:gd name="T1" fmla="*/ 0 h 1237"/>
                    <a:gd name="T2" fmla="*/ 1 w 1"/>
                    <a:gd name="T3" fmla="*/ 1237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237">
                      <a:moveTo>
                        <a:pt x="0" y="0"/>
                      </a:moveTo>
                      <a:lnTo>
                        <a:pt x="1" y="12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9380" y="10279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2" name="Freeform 43"/>
                <p:cNvSpPr>
                  <a:spLocks/>
                </p:cNvSpPr>
                <p:nvPr/>
              </p:nvSpPr>
              <p:spPr bwMode="auto">
                <a:xfrm>
                  <a:off x="2135" y="10276"/>
                  <a:ext cx="1" cy="1189"/>
                </a:xfrm>
                <a:custGeom>
                  <a:avLst/>
                  <a:gdLst>
                    <a:gd name="T0" fmla="*/ 0 w 1"/>
                    <a:gd name="T1" fmla="*/ 0 h 1189"/>
                    <a:gd name="T2" fmla="*/ 1 w 1"/>
                    <a:gd name="T3" fmla="*/ 1189 h 1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189">
                      <a:moveTo>
                        <a:pt x="0" y="0"/>
                      </a:moveTo>
                      <a:lnTo>
                        <a:pt x="1" y="11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3" name="Line 44"/>
                <p:cNvSpPr>
                  <a:spLocks noChangeShapeType="1"/>
                </p:cNvSpPr>
                <p:nvPr/>
              </p:nvSpPr>
              <p:spPr bwMode="auto">
                <a:xfrm>
                  <a:off x="2135" y="10276"/>
                  <a:ext cx="31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eaVert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宋体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92" name="Text Box 46"/>
            <p:cNvSpPr txBox="1">
              <a:spLocks noChangeArrowheads="1"/>
            </p:cNvSpPr>
            <p:nvPr/>
          </p:nvSpPr>
          <p:spPr bwMode="auto">
            <a:xfrm>
              <a:off x="1332" y="4038"/>
              <a:ext cx="166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16</a:t>
              </a:r>
              <a:r>
                <a:rPr lang="zh-CN" altLang="en-US">
                  <a:ea typeface="宋体" panose="02010600030101010101" pitchFamily="2" charset="-122"/>
                </a:rPr>
                <a:t>位两级先行进位加法器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3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3.2.5</a:t>
            </a:r>
            <a:r>
              <a:rPr lang="zh-CN" altLang="en-US" dirty="0" smtClean="0"/>
              <a:t> 带标志加法器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/>
              <a:t>位加法器无法用于两个</a:t>
            </a:r>
            <a:r>
              <a:rPr lang="en-US" altLang="zh-CN" dirty="0"/>
              <a:t>n</a:t>
            </a:r>
            <a:r>
              <a:rPr lang="zh-CN" altLang="en-US" dirty="0"/>
              <a:t>位带符号整数（补码）相加</a:t>
            </a:r>
            <a:r>
              <a:rPr lang="zh-CN" altLang="en-US" dirty="0" smtClean="0"/>
              <a:t>，无法</a:t>
            </a:r>
            <a:r>
              <a:rPr lang="zh-CN" altLang="en-US" dirty="0"/>
              <a:t>判断是否溢出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中经常需要比较大小，通过在加法器中做</a:t>
            </a:r>
            <a:r>
              <a:rPr lang="zh-CN" altLang="en-US" dirty="0" smtClean="0"/>
              <a:t>减法得到</a:t>
            </a:r>
            <a:r>
              <a:rPr lang="zh-CN" altLang="en-US" dirty="0"/>
              <a:t>的标志信息来判断。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4" y="2636912"/>
            <a:ext cx="3131448" cy="3042655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4283967" y="2852937"/>
            <a:ext cx="4672023" cy="3240360"/>
            <a:chOff x="473075" y="1909300"/>
            <a:chExt cx="6408738" cy="3973512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909300"/>
              <a:ext cx="6408738" cy="39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7"/>
            <p:cNvSpPr>
              <a:spLocks noChangeShapeType="1"/>
            </p:cNvSpPr>
            <p:nvPr/>
          </p:nvSpPr>
          <p:spPr bwMode="auto">
            <a:xfrm flipV="1">
              <a:off x="2003425" y="2093450"/>
              <a:ext cx="0" cy="17097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4433888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5918200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1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3.2.5</a:t>
            </a:r>
            <a:r>
              <a:rPr lang="zh-CN" altLang="en-US" dirty="0" smtClean="0"/>
              <a:t> 带标志加法器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/>
              <a:t>位加法器无法用于两个</a:t>
            </a:r>
            <a:r>
              <a:rPr lang="en-US" altLang="zh-CN" dirty="0"/>
              <a:t>n</a:t>
            </a:r>
            <a:r>
              <a:rPr lang="zh-CN" altLang="en-US" dirty="0"/>
              <a:t>位带符号整数（补码）相加</a:t>
            </a:r>
            <a:r>
              <a:rPr lang="zh-CN" altLang="en-US" dirty="0" smtClean="0"/>
              <a:t>，无法</a:t>
            </a:r>
            <a:r>
              <a:rPr lang="zh-CN" altLang="en-US" dirty="0"/>
              <a:t>判断是否溢出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中经常需要比较大小，通过在加法器中做</a:t>
            </a:r>
            <a:r>
              <a:rPr lang="zh-CN" altLang="en-US" dirty="0" smtClean="0"/>
              <a:t>减法得到</a:t>
            </a:r>
            <a:r>
              <a:rPr lang="zh-CN" altLang="en-US" dirty="0"/>
              <a:t>的标志信息来判断。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4" y="2636912"/>
            <a:ext cx="3131448" cy="3042655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4283967" y="2852937"/>
            <a:ext cx="4672023" cy="3240360"/>
            <a:chOff x="473075" y="1909300"/>
            <a:chExt cx="6408738" cy="3973512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909300"/>
              <a:ext cx="6408738" cy="39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7"/>
            <p:cNvSpPr>
              <a:spLocks noChangeShapeType="1"/>
            </p:cNvSpPr>
            <p:nvPr/>
          </p:nvSpPr>
          <p:spPr bwMode="auto">
            <a:xfrm flipV="1">
              <a:off x="2003425" y="2093450"/>
              <a:ext cx="0" cy="17097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4433888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5918200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6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3.2.5</a:t>
            </a:r>
            <a:r>
              <a:rPr lang="zh-CN" altLang="en-US" dirty="0" smtClean="0"/>
              <a:t> 带标志加法器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64" y="1146804"/>
            <a:ext cx="3131448" cy="3042655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4045079" y="1250588"/>
            <a:ext cx="4672023" cy="3240360"/>
            <a:chOff x="473075" y="1909300"/>
            <a:chExt cx="6408738" cy="3973512"/>
          </a:xfrm>
        </p:grpSpPr>
        <p:pic>
          <p:nvPicPr>
            <p:cNvPr id="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1909300"/>
              <a:ext cx="6408738" cy="39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Line 7"/>
            <p:cNvSpPr>
              <a:spLocks noChangeShapeType="1"/>
            </p:cNvSpPr>
            <p:nvPr/>
          </p:nvSpPr>
          <p:spPr bwMode="auto">
            <a:xfrm flipV="1">
              <a:off x="2003425" y="2093450"/>
              <a:ext cx="0" cy="17097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V="1">
              <a:off x="4433888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V="1">
              <a:off x="5918200" y="2139487"/>
              <a:ext cx="0" cy="1663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94482" y="4377174"/>
            <a:ext cx="37614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溢出标志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u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OF=C</a:t>
            </a:r>
            <a:r>
              <a:rPr lang="en-US" altLang="zh-CN" u="none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u="none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u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u="none" baseline="-25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n-1</a:t>
            </a:r>
            <a:endParaRPr lang="zh-CN" altLang="en-US" u="none" baseline="-250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符号标志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u="none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SF=F</a:t>
            </a:r>
            <a:r>
              <a:rPr lang="en-US" altLang="zh-CN" u="none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n-1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零标志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ZF=1</a:t>
            </a:r>
            <a:r>
              <a:rPr lang="zh-CN" altLang="en-US" u="none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当且仅当</a:t>
            </a:r>
            <a:r>
              <a:rPr lang="en-US" altLang="zh-CN" u="none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F=0</a:t>
            </a:r>
            <a:endParaRPr lang="zh-CN" altLang="en-US" u="none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进位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借位标志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CF</a:t>
            </a:r>
            <a:r>
              <a: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u="none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CF=</a:t>
            </a:r>
            <a:r>
              <a:rPr lang="en-US" altLang="zh-CN" u="none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Cout</a:t>
            </a:r>
            <a:r>
              <a:rPr lang="en-US" altLang="zh-CN" u="non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endParaRPr lang="zh-CN" altLang="en-US" u="none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3258" y="4513188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重要认识：</a:t>
            </a:r>
            <a:r>
              <a:rPr lang="zh-CN" altLang="en-US" sz="20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由组合逻辑部件实现，而其他所有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算数运算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都基于</a:t>
            </a:r>
            <a:r>
              <a:rPr lang="zh-CN" altLang="en-US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加法器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实现的。因此，所有算数运算都是基于</a:t>
            </a:r>
            <a:r>
              <a:rPr lang="en-US" altLang="zh-CN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以及逻辑运算实现的</a:t>
            </a:r>
            <a:r>
              <a:rPr lang="zh-CN" altLang="en-US" sz="2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00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25438"/>
            <a:ext cx="8893175" cy="638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462713" y="1179513"/>
            <a:ext cx="1754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ea typeface="微软雅黑" panose="020B0503020204020204" pitchFamily="34" charset="-122"/>
              </a:rPr>
              <a:t>各类数据之间的转换关系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50825" y="2708275"/>
            <a:ext cx="8893175" cy="3960813"/>
          </a:xfrm>
          <a:prstGeom prst="rect">
            <a:avLst/>
          </a:prstGeom>
          <a:solidFill>
            <a:srgbClr val="BBE0E3">
              <a:alpha val="1215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341313" y="233363"/>
            <a:ext cx="2655887" cy="1463675"/>
            <a:chOff x="130" y="147"/>
            <a:chExt cx="1673" cy="922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30" y="147"/>
              <a:ext cx="1361" cy="922"/>
            </a:xfrm>
            <a:prstGeom prst="rect">
              <a:avLst/>
            </a:prstGeom>
            <a:solidFill>
              <a:srgbClr val="CC99FF">
                <a:alpha val="1803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33CC"/>
                  </a:solidFill>
                  <a:ea typeface="微软雅黑" panose="020B0503020204020204" pitchFamily="34" charset="-122"/>
                </a:rPr>
                <a:t>对连续信息采样，以使信息离散化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 smtClean="0">
                  <a:solidFill>
                    <a:srgbClr val="0033CC"/>
                  </a:solidFill>
                  <a:ea typeface="微软雅黑" panose="020B0503020204020204" pitchFamily="34" charset="-122"/>
                </a:rPr>
                <a:t>对离散样本用</a:t>
              </a:r>
              <a:r>
                <a:rPr lang="en-US" altLang="zh-CN" sz="2000" dirty="0" smtClean="0">
                  <a:solidFill>
                    <a:srgbClr val="0033CC"/>
                  </a:solidFill>
                  <a:ea typeface="微软雅黑" panose="020B0503020204020204" pitchFamily="34" charset="-122"/>
                </a:rPr>
                <a:t>0</a:t>
              </a:r>
              <a:r>
                <a:rPr lang="zh-CN" altLang="en-US" sz="2000" dirty="0" smtClean="0">
                  <a:solidFill>
                    <a:srgbClr val="0033CC"/>
                  </a:solidFill>
                  <a:ea typeface="微软雅黑" panose="020B0503020204020204" pitchFamily="34" charset="-122"/>
                </a:rPr>
                <a:t>和</a:t>
              </a:r>
              <a:r>
                <a:rPr lang="en-US" altLang="zh-CN" sz="2000" dirty="0" smtClean="0">
                  <a:solidFill>
                    <a:srgbClr val="0033CC"/>
                  </a:solidFill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 smtClean="0">
                  <a:solidFill>
                    <a:srgbClr val="0033CC"/>
                  </a:solidFill>
                  <a:ea typeface="微软雅黑" panose="020B0503020204020204" pitchFamily="34" charset="-122"/>
                </a:rPr>
                <a:t>进行编码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463" y="572"/>
              <a:ext cx="340" cy="11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341313" y="4059238"/>
            <a:ext cx="1711325" cy="1304925"/>
            <a:chOff x="215" y="2557"/>
            <a:chExt cx="1078" cy="822"/>
          </a:xfrm>
        </p:grpSpPr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15" y="2557"/>
              <a:ext cx="10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定点运算指令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697" y="2755"/>
              <a:ext cx="14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3806825" y="5768975"/>
            <a:ext cx="1711325" cy="712788"/>
            <a:chOff x="2398" y="3634"/>
            <a:chExt cx="1078" cy="449"/>
          </a:xfrm>
        </p:grpSpPr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2398" y="3833"/>
              <a:ext cx="10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浮点运算指令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2795" y="3634"/>
              <a:ext cx="17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Group 14"/>
          <p:cNvGrpSpPr>
            <a:grpSpLocks/>
          </p:cNvGrpSpPr>
          <p:nvPr/>
        </p:nvGrpSpPr>
        <p:grpSpPr bwMode="auto">
          <a:xfrm>
            <a:off x="5337175" y="4959350"/>
            <a:ext cx="3509963" cy="1027113"/>
            <a:chOff x="3362" y="3152"/>
            <a:chExt cx="2211" cy="647"/>
          </a:xfrm>
        </p:grpSpPr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362" y="3549"/>
              <a:ext cx="2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逻辑、位操作或字符处理指令</a:t>
              </a: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844" y="3152"/>
              <a:ext cx="397" cy="4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H="1">
              <a:off x="4383" y="3266"/>
              <a:ext cx="340" cy="3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457450" y="3833813"/>
            <a:ext cx="1844675" cy="495300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6057900" y="3833813"/>
            <a:ext cx="1844675" cy="495300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5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3.2.6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/>
              <a:t>位整数加</a:t>
            </a:r>
            <a:r>
              <a:rPr lang="en-US" altLang="zh-CN" dirty="0"/>
              <a:t>/</a:t>
            </a:r>
            <a:r>
              <a:rPr lang="zh-CN" altLang="en-US" dirty="0"/>
              <a:t>减运算器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619672" y="3248980"/>
            <a:ext cx="5730875" cy="3074987"/>
            <a:chOff x="2150" y="2151"/>
            <a:chExt cx="3610" cy="1937"/>
          </a:xfrm>
        </p:grpSpPr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5140" y="2890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Sum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3670" y="2599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4162" y="2482"/>
              <a:ext cx="6" cy="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175" y="2482"/>
              <a:ext cx="39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145" y="2913"/>
              <a:ext cx="151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74" y="2676"/>
              <a:ext cx="7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4168" y="3064"/>
              <a:ext cx="0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175" y="3257"/>
              <a:ext cx="399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4169" y="2981"/>
              <a:ext cx="121" cy="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4581" y="2966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584" y="2973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70" y="3346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 rot="5400000">
              <a:off x="4088" y="2919"/>
              <a:ext cx="61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u="none" dirty="0">
                  <a:ea typeface="微软雅黑" panose="020B0503020204020204" pitchFamily="34" charset="-122"/>
                  <a:cs typeface="Arial" panose="020B0604020202020204" pitchFamily="34" charset="0"/>
                </a:rPr>
                <a:t>加法器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834" y="3308"/>
              <a:ext cx="9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834" y="2563"/>
              <a:ext cx="9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866" y="2935"/>
              <a:ext cx="9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07" y="2599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707" y="334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739" y="2973"/>
              <a:ext cx="1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624" y="2380"/>
              <a:ext cx="3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cs typeface="Arial" panose="020B0604020202020204" pitchFamily="34" charset="0"/>
                </a:rPr>
                <a:t>[A]</a:t>
              </a:r>
              <a:r>
                <a:rPr lang="zh-CN" altLang="en-US" sz="1600" u="none" baseline="-25000" dirty="0">
                  <a:cs typeface="Arial" panose="020B0604020202020204" pitchFamily="34" charset="0"/>
                </a:rPr>
                <a:t>补</a:t>
              </a:r>
              <a:endParaRPr lang="en-US" altLang="zh-CN" sz="1600" u="none" baseline="-25000" dirty="0"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986" y="265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ZF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16" y="2354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49" y="2393"/>
              <a:ext cx="3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Cin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16" y="3350"/>
              <a:ext cx="0" cy="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449" y="3514"/>
              <a:ext cx="4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Cout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308" y="3222"/>
              <a:ext cx="1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2474" y="3184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45" y="322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50" y="3027"/>
              <a:ext cx="3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[B</a:t>
              </a:r>
              <a:r>
                <a:rPr lang="en-US" altLang="zh-CN" sz="1600" u="none" dirty="0">
                  <a:cs typeface="Arial" panose="020B0604020202020204" pitchFamily="34" charset="0"/>
                </a:rPr>
                <a:t>]</a:t>
              </a:r>
              <a:r>
                <a:rPr lang="zh-CN" altLang="en-US" sz="1600" u="none" baseline="-25000" dirty="0">
                  <a:cs typeface="Arial" panose="020B0604020202020204" pitchFamily="34" charset="0"/>
                </a:rPr>
                <a:t>补</a:t>
              </a:r>
              <a:endParaRPr lang="en-US" altLang="zh-CN" sz="1600" u="none" baseline="-25000" dirty="0">
                <a:cs typeface="Arial" panose="020B0604020202020204" pitchFamily="34" charset="0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2717" y="3340"/>
              <a:ext cx="290" cy="247"/>
              <a:chOff x="1816" y="3448"/>
              <a:chExt cx="336" cy="288"/>
            </a:xfrm>
          </p:grpSpPr>
          <p:sp>
            <p:nvSpPr>
              <p:cNvPr id="74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/>
              </a:p>
            </p:txBody>
          </p:sp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/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/>
              </a:p>
            </p:txBody>
          </p:sp>
        </p:grp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2601" y="3225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04" y="3470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>
              <a:off x="3010" y="347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H="1">
              <a:off x="3092" y="3433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995" y="3481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3322" y="31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3309" y="3355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 rot="5400000">
              <a:off x="3321" y="3279"/>
              <a:ext cx="4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cs typeface="Arial" panose="020B0604020202020204" pitchFamily="34" charset="0"/>
                </a:rPr>
                <a:t>MUX</a:t>
              </a:r>
              <a:endParaRPr lang="en-US" altLang="zh-CN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3508" y="2205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3505" y="2351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126" y="2151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Sub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957" y="3266"/>
              <a:ext cx="4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[B] </a:t>
              </a:r>
              <a:r>
                <a:rPr lang="zh-CN" altLang="en-US" sz="1600" u="none" baseline="-25000">
                  <a:cs typeface="Arial" panose="020B0604020202020204" pitchFamily="34" charset="0"/>
                </a:rPr>
                <a:t>补</a:t>
              </a:r>
              <a:endParaRPr lang="en-US" altLang="zh-CN" sz="1600" u="none" baseline="-25000">
                <a:cs typeface="Arial" panose="020B0604020202020204" pitchFamily="34" charset="0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3050" y="3294"/>
              <a:ext cx="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4577" y="2787"/>
              <a:ext cx="4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4594" y="3206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77" y="3125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OF</a:t>
              </a: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2601" y="3797"/>
              <a:ext cx="25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整数加</a:t>
              </a:r>
              <a:r>
                <a:rPr lang="en-US" altLang="zh-CN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减运算</a:t>
              </a:r>
              <a:r>
                <a:rPr lang="zh-CN" altLang="en-US" u="none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部件（核心）</a:t>
              </a:r>
              <a:endPara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4594" y="2895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5246" y="2777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/>
                <a:t>SF</a:t>
              </a: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4594" y="3133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5416" y="3015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 dirty="0"/>
                <a:t>CF</a:t>
              </a: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883" y="3094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>
                  <a:latin typeface="Times New Roman" panose="02020603050405020304" pitchFamily="18" charset="0"/>
                </a:rPr>
                <a:t>B</a:t>
              </a:r>
              <a:r>
                <a:rPr lang="zh-CN" altLang="en-US" sz="1600" u="none">
                  <a:latin typeface="Times New Roman" panose="02020603050405020304" pitchFamily="18" charset="0"/>
                </a:rPr>
                <a:t>＇</a:t>
              </a:r>
              <a:endParaRPr lang="en-US" altLang="zh-CN" sz="1600" u="none">
                <a:latin typeface="Times New Roman" panose="02020603050405020304" pitchFamily="18" charset="0"/>
              </a:endParaRPr>
            </a:p>
          </p:txBody>
        </p:sp>
        <p:sp>
          <p:nvSpPr>
            <p:cNvPr id="73" name="AutoShape 68"/>
            <p:cNvSpPr>
              <a:spLocks noChangeArrowheads="1"/>
            </p:cNvSpPr>
            <p:nvPr/>
          </p:nvSpPr>
          <p:spPr bwMode="auto">
            <a:xfrm rot="-5400000">
              <a:off x="3136" y="3171"/>
              <a:ext cx="733" cy="3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9 w 21600"/>
                <a:gd name="T13" fmla="*/ 4474 h 21600"/>
                <a:gd name="T14" fmla="*/ 17091 w 21600"/>
                <a:gd name="T15" fmla="*/ 171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</p:grpSp>
      <p:sp>
        <p:nvSpPr>
          <p:cNvPr id="78" name="矩形 77"/>
          <p:cNvSpPr/>
          <p:nvPr/>
        </p:nvSpPr>
        <p:spPr>
          <a:xfrm>
            <a:off x="532552" y="1153244"/>
            <a:ext cx="6111241" cy="98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u="none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[A+B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none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u="none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[B] 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mod 2</a:t>
            </a:r>
            <a:r>
              <a:rPr lang="en-US" altLang="zh-CN" sz="2400" u="none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u="none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</a:t>
            </a:r>
            <a:r>
              <a:rPr lang="pt-BR" altLang="zh-CN" sz="2400" u="none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none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u="none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[A]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[</a:t>
            </a:r>
            <a:r>
              <a:rPr lang="pt-BR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 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mod 2</a:t>
            </a:r>
            <a:r>
              <a:rPr lang="en-US" altLang="zh-CN" sz="2400" u="none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259632" y="2452559"/>
            <a:ext cx="2635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sz="2400" u="none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如何求</a:t>
            </a:r>
            <a:r>
              <a:rPr lang="en-US" altLang="zh-CN" sz="2400" u="none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 </a:t>
            </a:r>
            <a:r>
              <a:rPr lang="zh-CN" altLang="en-US" sz="2400" u="none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？</a:t>
            </a:r>
            <a:endParaRPr lang="zh-CN" altLang="en-US" sz="2400" u="none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3967166" y="2462982"/>
            <a:ext cx="311298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B]</a:t>
            </a:r>
            <a:r>
              <a:rPr lang="zh-CN" altLang="en-US" u="none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=[B]</a:t>
            </a:r>
            <a:r>
              <a:rPr lang="zh-CN" altLang="en-US" u="none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</a:p>
        </p:txBody>
      </p:sp>
      <p:sp>
        <p:nvSpPr>
          <p:cNvPr id="81" name="Line 7"/>
          <p:cNvSpPr>
            <a:spLocks noChangeShapeType="1"/>
          </p:cNvSpPr>
          <p:nvPr/>
        </p:nvSpPr>
        <p:spPr bwMode="auto">
          <a:xfrm>
            <a:off x="5144994" y="2525701"/>
            <a:ext cx="367823" cy="15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458478" y="3475198"/>
            <a:ext cx="27270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时，做减法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时，做加法</a:t>
            </a:r>
          </a:p>
        </p:txBody>
      </p:sp>
    </p:spTree>
    <p:extLst>
      <p:ext uri="{BB962C8B-B14F-4D97-AF65-F5344CB8AC3E}">
        <p14:creationId xmlns:p14="http://schemas.microsoft.com/office/powerpoint/2010/main" val="24967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3.2.6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/>
              <a:t>位整数加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zh-CN" altLang="en-US" dirty="0" smtClean="0"/>
              <a:t>运算器</a:t>
            </a:r>
            <a:endParaRPr lang="en-US" altLang="zh-CN" dirty="0" smtClean="0"/>
          </a:p>
          <a:p>
            <a:r>
              <a:rPr lang="zh-CN" altLang="en-US" dirty="0"/>
              <a:t>几</a:t>
            </a:r>
            <a:r>
              <a:rPr lang="zh-CN" altLang="en-US" dirty="0" smtClean="0"/>
              <a:t>点重要认识</a:t>
            </a:r>
            <a:endParaRPr lang="en-US" altLang="zh-CN" dirty="0" smtClean="0"/>
          </a:p>
          <a:p>
            <a:pPr lvl="1"/>
            <a:r>
              <a:rPr lang="zh-CN" altLang="en-US" dirty="0"/>
              <a:t>计算机中所有算术运算都基于加法器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/>
              <a:t>计算机中所有加法器不知道所运算的是</a:t>
            </a:r>
            <a:r>
              <a:rPr lang="zh-CN" altLang="en-US" dirty="0" smtClean="0"/>
              <a:t>带符号</a:t>
            </a:r>
            <a:r>
              <a:rPr lang="zh-CN" altLang="en-US" dirty="0"/>
              <a:t>数还是无符号数。</a:t>
            </a:r>
          </a:p>
          <a:p>
            <a:pPr lvl="1"/>
            <a:r>
              <a:rPr lang="zh-CN" altLang="en-US" dirty="0"/>
              <a:t>加法器不判定对错，总是取低</a:t>
            </a:r>
            <a:r>
              <a:rPr lang="en-US" altLang="zh-CN" dirty="0"/>
              <a:t>n</a:t>
            </a:r>
            <a:r>
              <a:rPr lang="zh-CN" altLang="en-US" dirty="0"/>
              <a:t>位作为</a:t>
            </a:r>
            <a:r>
              <a:rPr lang="zh-CN" altLang="en-US" dirty="0" smtClean="0"/>
              <a:t>结果，</a:t>
            </a:r>
            <a:r>
              <a:rPr lang="zh-CN" altLang="en-US" dirty="0"/>
              <a:t>并生成标志信息。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619672" y="3248980"/>
            <a:ext cx="5730875" cy="3074987"/>
            <a:chOff x="2150" y="2151"/>
            <a:chExt cx="3610" cy="1937"/>
          </a:xfrm>
        </p:grpSpPr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5140" y="2890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Sum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3670" y="2599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4162" y="2482"/>
              <a:ext cx="6" cy="4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175" y="2482"/>
              <a:ext cx="39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145" y="2913"/>
              <a:ext cx="151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74" y="2676"/>
              <a:ext cx="7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4168" y="3064"/>
              <a:ext cx="0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175" y="3257"/>
              <a:ext cx="399" cy="2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4169" y="2981"/>
              <a:ext cx="121" cy="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4581" y="2966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584" y="2973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70" y="3346"/>
              <a:ext cx="5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 rot="5400000">
              <a:off x="4088" y="2919"/>
              <a:ext cx="61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u="none" dirty="0">
                  <a:ea typeface="微软雅黑" panose="020B0503020204020204" pitchFamily="34" charset="-122"/>
                  <a:cs typeface="Arial" panose="020B0604020202020204" pitchFamily="34" charset="0"/>
                </a:rPr>
                <a:t>加法器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3834" y="3308"/>
              <a:ext cx="90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834" y="2563"/>
              <a:ext cx="90" cy="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866" y="2935"/>
              <a:ext cx="9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07" y="2599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707" y="334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739" y="2973"/>
              <a:ext cx="19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624" y="2380"/>
              <a:ext cx="3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cs typeface="Arial" panose="020B0604020202020204" pitchFamily="34" charset="0"/>
                </a:rPr>
                <a:t>[A]</a:t>
              </a:r>
              <a:r>
                <a:rPr lang="zh-CN" altLang="en-US" sz="1600" u="none" baseline="-25000" dirty="0">
                  <a:cs typeface="Arial" panose="020B0604020202020204" pitchFamily="34" charset="0"/>
                </a:rPr>
                <a:t>补</a:t>
              </a:r>
              <a:endParaRPr lang="en-US" altLang="zh-CN" sz="1600" u="none" baseline="-25000" dirty="0"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986" y="2653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ZF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16" y="2354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49" y="2393"/>
              <a:ext cx="3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Cin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16" y="3350"/>
              <a:ext cx="0" cy="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449" y="3514"/>
              <a:ext cx="4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Cout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2308" y="3222"/>
              <a:ext cx="1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2474" y="3184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45" y="322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50" y="3027"/>
              <a:ext cx="3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[B</a:t>
              </a:r>
              <a:r>
                <a:rPr lang="en-US" altLang="zh-CN" sz="1600" u="none" dirty="0">
                  <a:cs typeface="Arial" panose="020B0604020202020204" pitchFamily="34" charset="0"/>
                </a:rPr>
                <a:t>]</a:t>
              </a:r>
              <a:r>
                <a:rPr lang="zh-CN" altLang="en-US" sz="1600" u="none" baseline="-25000" dirty="0">
                  <a:cs typeface="Arial" panose="020B0604020202020204" pitchFamily="34" charset="0"/>
                </a:rPr>
                <a:t>补</a:t>
              </a:r>
              <a:endParaRPr lang="en-US" altLang="zh-CN" sz="1600" u="none" baseline="-25000" dirty="0">
                <a:cs typeface="Arial" panose="020B0604020202020204" pitchFamily="34" charset="0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2717" y="3340"/>
              <a:ext cx="290" cy="247"/>
              <a:chOff x="1816" y="3448"/>
              <a:chExt cx="336" cy="288"/>
            </a:xfrm>
          </p:grpSpPr>
          <p:sp>
            <p:nvSpPr>
              <p:cNvPr id="74" name="Oval 44"/>
              <p:cNvSpPr>
                <a:spLocks noChangeArrowheads="1"/>
              </p:cNvSpPr>
              <p:nvPr/>
            </p:nvSpPr>
            <p:spPr bwMode="auto">
              <a:xfrm>
                <a:off x="2072" y="3560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Line 45"/>
              <p:cNvSpPr>
                <a:spLocks noChangeShapeType="1"/>
              </p:cNvSpPr>
              <p:nvPr/>
            </p:nvSpPr>
            <p:spPr bwMode="auto">
              <a:xfrm flipH="1" flipV="1">
                <a:off x="1816" y="3448"/>
                <a:ext cx="256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/>
              </a:p>
            </p:txBody>
          </p:sp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 flipH="1">
                <a:off x="1816" y="3608"/>
                <a:ext cx="256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/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>
                <a:off x="1824" y="3464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u="none"/>
              </a:p>
            </p:txBody>
          </p:sp>
        </p:grp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2601" y="3225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04" y="3470"/>
              <a:ext cx="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>
              <a:off x="3010" y="347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H="1">
              <a:off x="3092" y="3433"/>
              <a:ext cx="89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2995" y="3481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dirty="0" smtClean="0">
                  <a:cs typeface="Arial" panose="020B0604020202020204" pitchFamily="34" charset="0"/>
                </a:rPr>
                <a:t>n</a:t>
              </a:r>
              <a:endParaRPr lang="zh-CN" altLang="en-US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3322" y="3108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3309" y="3355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u="none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 rot="5400000">
              <a:off x="3321" y="3279"/>
              <a:ext cx="47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 smtClean="0">
                  <a:cs typeface="Arial" panose="020B0604020202020204" pitchFamily="34" charset="0"/>
                </a:rPr>
                <a:t>MUX</a:t>
              </a:r>
              <a:endParaRPr lang="en-US" altLang="zh-CN" sz="1600" u="none" dirty="0">
                <a:cs typeface="Arial" panose="020B0604020202020204" pitchFamily="34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V="1">
              <a:off x="3508" y="2205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3505" y="2351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126" y="2151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Sub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957" y="3266"/>
              <a:ext cx="4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[B] </a:t>
              </a:r>
              <a:r>
                <a:rPr lang="zh-CN" altLang="en-US" sz="1600" u="none" baseline="-25000">
                  <a:cs typeface="Arial" panose="020B0604020202020204" pitchFamily="34" charset="0"/>
                </a:rPr>
                <a:t>补</a:t>
              </a:r>
              <a:endParaRPr lang="en-US" altLang="zh-CN" sz="1600" u="none" baseline="-25000">
                <a:cs typeface="Arial" panose="020B0604020202020204" pitchFamily="34" charset="0"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3050" y="3294"/>
              <a:ext cx="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4577" y="2787"/>
              <a:ext cx="4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4594" y="3206"/>
              <a:ext cx="4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4977" y="3125"/>
              <a:ext cx="2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u="none">
                  <a:cs typeface="Arial" panose="020B0604020202020204" pitchFamily="34" charset="0"/>
                </a:rPr>
                <a:t>OF</a:t>
              </a: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2601" y="3797"/>
              <a:ext cx="25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整数加</a:t>
              </a:r>
              <a:r>
                <a:rPr lang="en-US" altLang="zh-CN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u="none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减运算</a:t>
              </a:r>
              <a:r>
                <a:rPr lang="zh-CN" altLang="en-US" u="none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部件（核心）</a:t>
              </a:r>
              <a:endParaRPr lang="zh-CN" altLang="en-US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4594" y="2895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5246" y="2777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/>
                <a:t>SF</a:t>
              </a: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4594" y="3133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u="none"/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5416" y="3015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 dirty="0"/>
                <a:t>CF</a:t>
              </a: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883" y="3094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u="none">
                  <a:latin typeface="Times New Roman" panose="02020603050405020304" pitchFamily="18" charset="0"/>
                </a:rPr>
                <a:t>B</a:t>
              </a:r>
              <a:r>
                <a:rPr lang="zh-CN" altLang="en-US" sz="1600" u="none">
                  <a:latin typeface="Times New Roman" panose="02020603050405020304" pitchFamily="18" charset="0"/>
                </a:rPr>
                <a:t>＇</a:t>
              </a:r>
              <a:endParaRPr lang="en-US" altLang="zh-CN" sz="1600" u="none">
                <a:latin typeface="Times New Roman" panose="02020603050405020304" pitchFamily="18" charset="0"/>
              </a:endParaRPr>
            </a:p>
          </p:txBody>
        </p:sp>
        <p:sp>
          <p:nvSpPr>
            <p:cNvPr id="73" name="AutoShape 68"/>
            <p:cNvSpPr>
              <a:spLocks noChangeArrowheads="1"/>
            </p:cNvSpPr>
            <p:nvPr/>
          </p:nvSpPr>
          <p:spPr bwMode="auto">
            <a:xfrm rot="-5400000">
              <a:off x="3136" y="3171"/>
              <a:ext cx="733" cy="3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9 w 21600"/>
                <a:gd name="T13" fmla="*/ 4474 h 21600"/>
                <a:gd name="T14" fmla="*/ 17091 w 21600"/>
                <a:gd name="T15" fmla="*/ 171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u="none"/>
            </a:p>
          </p:txBody>
        </p:sp>
      </p:grp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458478" y="3475198"/>
            <a:ext cx="272703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时，做减法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时，做加法</a:t>
            </a:r>
          </a:p>
        </p:txBody>
      </p:sp>
    </p:spTree>
    <p:extLst>
      <p:ext uri="{BB962C8B-B14F-4D97-AF65-F5344CB8AC3E}">
        <p14:creationId xmlns:p14="http://schemas.microsoft.com/office/powerpoint/2010/main" val="6872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 基本运算部件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3.2.7</a:t>
            </a:r>
            <a:r>
              <a:rPr lang="zh-CN" altLang="en-US" dirty="0" smtClean="0"/>
              <a:t> 算术</a:t>
            </a:r>
            <a:r>
              <a:rPr lang="zh-CN" altLang="en-US" dirty="0"/>
              <a:t>逻辑</a:t>
            </a:r>
            <a:r>
              <a:rPr lang="zh-CN" altLang="en-US"/>
              <a:t>单元</a:t>
            </a:r>
            <a:r>
              <a:rPr lang="zh-CN" altLang="en-US" smtClean="0"/>
              <a:t>（</a:t>
            </a:r>
            <a:r>
              <a:rPr lang="en-US" altLang="zh-CN" smtClean="0"/>
              <a:t>ALU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整数加</a:t>
            </a:r>
            <a:r>
              <a:rPr lang="en-US" altLang="zh-CN" dirty="0"/>
              <a:t>/</a:t>
            </a:r>
            <a:r>
              <a:rPr lang="zh-CN" altLang="en-US" dirty="0"/>
              <a:t>减运算部件的基础上，加上寄存器、移位器</a:t>
            </a:r>
            <a:r>
              <a:rPr lang="zh-CN" altLang="en-US" dirty="0" smtClean="0"/>
              <a:t>以及控制</a:t>
            </a:r>
            <a:r>
              <a:rPr lang="zh-CN" altLang="en-US" dirty="0"/>
              <a:t>逻辑，就</a:t>
            </a:r>
            <a:r>
              <a:rPr lang="zh-CN" altLang="en-US"/>
              <a:t>可</a:t>
            </a:r>
            <a:r>
              <a:rPr lang="zh-CN" altLang="en-US" smtClean="0"/>
              <a:t>实现</a:t>
            </a:r>
            <a:r>
              <a:rPr lang="en-US" altLang="zh-CN" smtClean="0"/>
              <a:t>ALU</a:t>
            </a:r>
            <a:r>
              <a:rPr lang="zh-CN" altLang="en-US" dirty="0"/>
              <a:t>、乘</a:t>
            </a:r>
            <a:r>
              <a:rPr lang="en-US" altLang="zh-CN" dirty="0"/>
              <a:t>/</a:t>
            </a:r>
            <a:r>
              <a:rPr lang="zh-CN" altLang="en-US" dirty="0"/>
              <a:t>除运算以及浮点运算电路。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4" y="1996472"/>
            <a:ext cx="3606211" cy="38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矩形 78"/>
          <p:cNvSpPr/>
          <p:nvPr/>
        </p:nvSpPr>
        <p:spPr bwMode="auto">
          <a:xfrm>
            <a:off x="4209206" y="2072822"/>
            <a:ext cx="4331634" cy="58105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u="sng" kern="1200">
                <a:solidFill>
                  <a:srgbClr val="6600FF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u="none" kern="0" dirty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核心电路</a:t>
            </a:r>
            <a:r>
              <a:rPr lang="zh-CN" altLang="en-US" sz="24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整数加</a:t>
            </a:r>
            <a:r>
              <a:rPr lang="en-US" altLang="zh-CN" sz="24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u="none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减运算</a:t>
            </a:r>
            <a:r>
              <a:rPr lang="zh-CN" altLang="en-US" sz="2400" u="none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2400" u="none" kern="0" dirty="0">
              <a:ln w="1905"/>
              <a:gradFill>
                <a:gsLst>
                  <a:gs pos="0">
                    <a:srgbClr val="AE4845">
                      <a:shade val="20000"/>
                      <a:satMod val="200000"/>
                    </a:srgbClr>
                  </a:gs>
                  <a:gs pos="78000">
                    <a:srgbClr val="AE4845">
                      <a:tint val="90000"/>
                      <a:shade val="89000"/>
                      <a:satMod val="220000"/>
                    </a:srgbClr>
                  </a:gs>
                  <a:gs pos="100000">
                    <a:srgbClr val="AE4845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221046" y="2708920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u="none" kern="0" smtClean="0">
                <a:ln w="1905"/>
                <a:gradFill>
                  <a:gsLst>
                    <a:gs pos="0">
                      <a:srgbClr val="AE4845">
                        <a:shade val="20000"/>
                        <a:satMod val="200000"/>
                      </a:srgbClr>
                    </a:gs>
                    <a:gs pos="78000">
                      <a:srgbClr val="AE4845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AE4845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ALUop</a:t>
            </a:r>
            <a:r>
              <a:rPr lang="zh-CN" altLang="en-US" sz="2400" u="none" kern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决定</a:t>
            </a:r>
            <a:r>
              <a:rPr lang="en-US" altLang="zh-CN" sz="2400" u="none" kern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400" u="none" kern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的处理功能</a:t>
            </a:r>
            <a:endParaRPr lang="zh-CN" altLang="en-US" sz="2400" u="none" kern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68394" y="3346870"/>
            <a:ext cx="25601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ALUop</a:t>
            </a: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的位数</a:t>
            </a:r>
            <a:r>
              <a:rPr lang="en-US" altLang="zh-CN" sz="22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决定了</a:t>
            </a: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操作的种类。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8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3.2.7 </a:t>
            </a:r>
            <a:r>
              <a:rPr lang="zh-CN" altLang="en-US" dirty="0" smtClean="0"/>
              <a:t>算术</a:t>
            </a:r>
            <a:r>
              <a:rPr lang="zh-CN" altLang="en-US" dirty="0"/>
              <a:t>逻辑</a:t>
            </a:r>
            <a:r>
              <a:rPr lang="zh-CN" altLang="en-US"/>
              <a:t>单元</a:t>
            </a:r>
            <a:r>
              <a:rPr lang="zh-CN" altLang="en-US" smtClean="0"/>
              <a:t>（</a:t>
            </a:r>
            <a:r>
              <a:rPr lang="en-US" altLang="zh-CN" smtClean="0"/>
              <a:t>ALU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mtClean="0"/>
              <a:t>先行进位</a:t>
            </a:r>
            <a:r>
              <a:rPr lang="en-US" altLang="zh-CN" smtClean="0"/>
              <a:t>ALU </a:t>
            </a:r>
            <a:r>
              <a:rPr lang="zh-CN" altLang="en-US" dirty="0"/>
              <a:t>芯片（</a:t>
            </a:r>
            <a:r>
              <a:rPr lang="en-US" altLang="zh-CN" dirty="0"/>
              <a:t>SN74181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/>
              <a:t>四</a:t>
            </a:r>
            <a:r>
              <a:rPr lang="zh-CN" altLang="en-US" smtClean="0"/>
              <a:t>位</a:t>
            </a:r>
            <a:r>
              <a:rPr lang="en-US" altLang="zh-CN" smtClean="0"/>
              <a:t>ALU</a:t>
            </a:r>
            <a:r>
              <a:rPr lang="zh-CN" altLang="en-US" dirty="0"/>
              <a:t>芯片，中规模集成电路。在先行进位加法器基础上附加部分线路，具有基本的算术运算和逻辑运算功能。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7" name="Picture 3" descr="74181逻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7168"/>
            <a:ext cx="6104655" cy="39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915816" y="6169580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SN74181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正逻辑功能表</a:t>
            </a:r>
          </a:p>
        </p:txBody>
      </p:sp>
    </p:spTree>
    <p:extLst>
      <p:ext uri="{BB962C8B-B14F-4D97-AF65-F5344CB8AC3E}">
        <p14:creationId xmlns:p14="http://schemas.microsoft.com/office/powerpoint/2010/main" val="41977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3.2.7 </a:t>
            </a:r>
            <a:r>
              <a:rPr lang="zh-CN" altLang="en-US" dirty="0"/>
              <a:t>算术逻辑</a:t>
            </a:r>
            <a:r>
              <a:rPr lang="zh-CN" altLang="en-US"/>
              <a:t>单元</a:t>
            </a:r>
            <a:r>
              <a:rPr lang="zh-CN" altLang="en-US" smtClean="0"/>
              <a:t>（</a:t>
            </a:r>
            <a:r>
              <a:rPr lang="en-US" altLang="zh-CN" smtClean="0"/>
              <a:t>ALU</a:t>
            </a:r>
            <a:r>
              <a:rPr lang="zh-CN" altLang="en-US" dirty="0"/>
              <a:t>）</a:t>
            </a:r>
          </a:p>
          <a:p>
            <a:r>
              <a:rPr lang="zh-CN" altLang="en-US" smtClean="0"/>
              <a:t>先行进位</a:t>
            </a:r>
            <a:r>
              <a:rPr lang="en-US" altLang="zh-CN" smtClean="0"/>
              <a:t>ALU </a:t>
            </a:r>
            <a:r>
              <a:rPr lang="zh-CN" altLang="en-US" dirty="0"/>
              <a:t>芯片（</a:t>
            </a:r>
            <a:r>
              <a:rPr lang="en-US" altLang="zh-CN" dirty="0"/>
              <a:t>SN74181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9" name="Picture 3" descr="SN74181逻辑图（负逻辑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451313" cy="5659365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算术逻辑单元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ALU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先行进位</a:t>
            </a:r>
            <a:r>
              <a:rPr lang="en-US" altLang="zh-CN" dirty="0" smtClean="0"/>
              <a:t>ALU </a:t>
            </a:r>
            <a:r>
              <a:rPr lang="zh-CN" altLang="en-US" dirty="0"/>
              <a:t>芯片（</a:t>
            </a:r>
            <a:r>
              <a:rPr lang="en-US" altLang="zh-CN" dirty="0"/>
              <a:t>SN74181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8" name="Picture 3" descr="SN74181负逻辑操作数(HBH 3_P7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90651"/>
            <a:ext cx="7023100" cy="4035425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237784" y="4455851"/>
            <a:ext cx="355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967284" y="3006551"/>
            <a:ext cx="6883400" cy="27813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529884" y="2790651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>
                <a:solidFill>
                  <a:schemeClr val="hlink"/>
                </a:solidFill>
                <a:ea typeface="宋体" panose="02010600030101010101" pitchFamily="2" charset="-122"/>
              </a:rPr>
              <a:t>输入端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72784" y="3273251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0">
                <a:solidFill>
                  <a:schemeClr val="hlink"/>
                </a:solidFill>
                <a:ea typeface="宋体" panose="02010600030101010101" pitchFamily="2" charset="-122"/>
              </a:rPr>
              <a:t>输出端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90872" y="1628800"/>
            <a:ext cx="82296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</a:t>
            </a:r>
            <a:r>
              <a:rPr lang="zh-CN" altLang="en-US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为低位进位，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为功能选择线，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为操作选择线，共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位，故最多有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种运算。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为运算结果，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1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为进位，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为相等标志</a:t>
            </a:r>
          </a:p>
        </p:txBody>
      </p:sp>
    </p:spTree>
    <p:extLst>
      <p:ext uri="{BB962C8B-B14F-4D97-AF65-F5344CB8AC3E}">
        <p14:creationId xmlns:p14="http://schemas.microsoft.com/office/powerpoint/2010/main" val="38545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</a:t>
            </a:r>
            <a:r>
              <a:rPr lang="zh-CN" altLang="en-US"/>
              <a:t>单元</a:t>
            </a:r>
            <a:r>
              <a:rPr lang="zh-CN" altLang="en-US" smtClean="0"/>
              <a:t>（</a:t>
            </a:r>
            <a:r>
              <a:rPr lang="en-US" altLang="zh-CN" smtClean="0"/>
              <a:t>ALU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4</a:t>
            </a:r>
            <a:r>
              <a:rPr lang="zh-CN" altLang="en-US"/>
              <a:t>位</a:t>
            </a:r>
            <a:r>
              <a:rPr lang="en-US" altLang="zh-CN" smtClean="0"/>
              <a:t>BCLA </a:t>
            </a:r>
            <a:r>
              <a:rPr lang="en-US" altLang="zh-CN" dirty="0"/>
              <a:t>(</a:t>
            </a:r>
            <a:r>
              <a:rPr lang="zh-CN" altLang="en-US" dirty="0"/>
              <a:t>成组先行进位</a:t>
            </a:r>
            <a:r>
              <a:rPr lang="en-US" altLang="zh-CN" dirty="0"/>
              <a:t>)</a:t>
            </a:r>
            <a:r>
              <a:rPr lang="zh-CN" altLang="en-US" dirty="0" smtClean="0"/>
              <a:t>芯片（</a:t>
            </a:r>
            <a:r>
              <a:rPr lang="en-US" altLang="zh-CN" dirty="0" smtClean="0"/>
              <a:t>SN74182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15" name="Picture 3" descr="SN74182逻辑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1" y="1556792"/>
            <a:ext cx="6899299" cy="5270026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2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4720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</a:t>
            </a:r>
            <a:r>
              <a:rPr lang="zh-CN" altLang="en-US"/>
              <a:t>单元</a:t>
            </a:r>
            <a:r>
              <a:rPr lang="zh-CN" altLang="en-US" smtClean="0"/>
              <a:t>（</a:t>
            </a:r>
            <a:r>
              <a:rPr lang="en-US" altLang="zh-CN" smtClean="0"/>
              <a:t>ALU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4</a:t>
            </a:r>
            <a:r>
              <a:rPr lang="zh-CN" altLang="en-US"/>
              <a:t>位</a:t>
            </a:r>
            <a:r>
              <a:rPr lang="en-US" altLang="zh-CN" smtClean="0"/>
              <a:t>BCLA </a:t>
            </a:r>
            <a:r>
              <a:rPr lang="en-US" altLang="zh-CN" dirty="0"/>
              <a:t>(</a:t>
            </a:r>
            <a:r>
              <a:rPr lang="zh-CN" altLang="en-US" dirty="0"/>
              <a:t>成组先行进位</a:t>
            </a:r>
            <a:r>
              <a:rPr lang="en-US" altLang="zh-CN" dirty="0"/>
              <a:t>)</a:t>
            </a:r>
            <a:r>
              <a:rPr lang="zh-CN" altLang="en-US" dirty="0" smtClean="0"/>
              <a:t>芯片（</a:t>
            </a:r>
            <a:r>
              <a:rPr lang="en-US" altLang="zh-CN" dirty="0" smtClean="0"/>
              <a:t>SN74182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8" name="Picture 3" descr="74182芯片方框（引脚）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20213"/>
            <a:ext cx="6286128" cy="336613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58280" y="4980945"/>
            <a:ext cx="8208912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组的组内进位传递函数和进位生成函数，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为低位进位。</a:t>
            </a: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Cn+4、Cn+8 、Cn+12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为相应组的组内进位，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分别为整个大组的组进位传递函数和进位生成函数。</a:t>
            </a:r>
          </a:p>
        </p:txBody>
      </p:sp>
    </p:spTree>
    <p:extLst>
      <p:ext uri="{BB962C8B-B14F-4D97-AF65-F5344CB8AC3E}">
        <p14:creationId xmlns:p14="http://schemas.microsoft.com/office/powerpoint/2010/main" val="37563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4720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基本运算部件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3.2.7 </a:t>
            </a:r>
            <a:r>
              <a:rPr lang="zh-CN" altLang="en-US" dirty="0"/>
              <a:t>算术逻辑</a:t>
            </a:r>
            <a:r>
              <a:rPr lang="zh-CN" altLang="en-US"/>
              <a:t>单元</a:t>
            </a:r>
            <a:r>
              <a:rPr lang="zh-CN" altLang="en-US" smtClean="0"/>
              <a:t>（</a:t>
            </a:r>
            <a:r>
              <a:rPr lang="en-US" altLang="zh-CN" smtClean="0"/>
              <a:t>ALU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多</a:t>
            </a:r>
            <a:r>
              <a:rPr lang="zh-CN" altLang="en-US" dirty="0"/>
              <a:t>芯片级联</a:t>
            </a:r>
            <a:r>
              <a:rPr lang="zh-CN" altLang="en-US"/>
              <a:t>构成</a:t>
            </a:r>
            <a:r>
              <a:rPr lang="zh-CN" altLang="en-US" smtClean="0"/>
              <a:t>先行进位</a:t>
            </a:r>
            <a:r>
              <a:rPr lang="en-US" altLang="zh-CN" smtClean="0"/>
              <a:t>ALU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pic>
        <p:nvPicPr>
          <p:cNvPr id="10" name="Picture 3" descr="16位完全先行进位加法器(ZHM 0_P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766659" cy="437872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66195" y="5908658"/>
            <a:ext cx="5411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SN74181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SN74182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组成16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先行进位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7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>
              <a:spcBef>
                <a:spcPct val="10000"/>
              </a:spcBef>
            </a:pPr>
            <a:r>
              <a:rPr lang="zh-CN" altLang="en-US" dirty="0"/>
              <a:t>加</a:t>
            </a:r>
            <a:r>
              <a:rPr lang="en-US" altLang="zh-CN" dirty="0"/>
              <a:t>/</a:t>
            </a:r>
            <a:r>
              <a:rPr lang="zh-CN" altLang="en-US" dirty="0"/>
              <a:t>减运算及其运算部件</a:t>
            </a:r>
          </a:p>
          <a:p>
            <a:pPr lvl="2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补码 </a:t>
            </a:r>
            <a:r>
              <a:rPr lang="en-US" altLang="zh-CN" dirty="0"/>
              <a:t>/ </a:t>
            </a:r>
            <a:r>
              <a:rPr lang="zh-CN" altLang="en-US" dirty="0"/>
              <a:t>原</a:t>
            </a:r>
            <a:r>
              <a:rPr lang="zh-CN" altLang="en-US" dirty="0" smtClean="0"/>
              <a:t>码（自学） </a:t>
            </a:r>
            <a:r>
              <a:rPr lang="en-US" altLang="zh-CN" dirty="0"/>
              <a:t>/ </a:t>
            </a:r>
            <a:r>
              <a:rPr lang="zh-CN" altLang="en-US" dirty="0" smtClean="0"/>
              <a:t>移码（自学） </a:t>
            </a:r>
            <a:r>
              <a:rPr lang="zh-CN" altLang="en-US" dirty="0"/>
              <a:t>加减运算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乘法运算及其运算部件</a:t>
            </a:r>
          </a:p>
          <a:p>
            <a:pPr lvl="2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原码 </a:t>
            </a:r>
            <a:r>
              <a:rPr lang="en-US" altLang="zh-CN" dirty="0">
                <a:solidFill>
                  <a:srgbClr val="FF0000"/>
                </a:solidFill>
              </a:rPr>
              <a:t>/ </a:t>
            </a:r>
            <a:r>
              <a:rPr lang="zh-CN" altLang="en-US" dirty="0">
                <a:solidFill>
                  <a:srgbClr val="FF0000"/>
                </a:solidFill>
              </a:rPr>
              <a:t>补码 乘法运算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快速</a:t>
            </a:r>
            <a:r>
              <a:rPr lang="zh-CN" altLang="en-US" dirty="0" smtClean="0"/>
              <a:t>乘法器（自学）</a:t>
            </a:r>
            <a:endParaRPr lang="zh-CN" altLang="en-US" dirty="0">
              <a:solidFill>
                <a:srgbClr val="CC0000"/>
              </a:solidFill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/>
              <a:t>除法运算及其运算部件</a:t>
            </a:r>
          </a:p>
          <a:p>
            <a:pPr lvl="2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原码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补码 除法运算</a:t>
            </a:r>
          </a:p>
          <a:p>
            <a:pPr lvl="2">
              <a:spcBef>
                <a:spcPct val="10000"/>
              </a:spcBef>
            </a:pPr>
            <a:r>
              <a:rPr lang="zh-CN" altLang="en-US" dirty="0"/>
              <a:t>快速</a:t>
            </a:r>
            <a:r>
              <a:rPr lang="zh-CN" altLang="en-US" dirty="0" smtClean="0"/>
              <a:t>除法器（自学）</a:t>
            </a:r>
            <a:endParaRPr lang="zh-CN" altLang="en-US" dirty="0">
              <a:solidFill>
                <a:srgbClr val="CC0000"/>
              </a:solidFill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/>
              <a:t>定点运算</a:t>
            </a:r>
            <a:r>
              <a:rPr lang="zh-CN" altLang="en-US" dirty="0" smtClean="0"/>
              <a:t>器（自学）</a:t>
            </a:r>
            <a:endParaRPr lang="zh-CN" altLang="en-US" dirty="0"/>
          </a:p>
          <a:p>
            <a:pPr lvl="1">
              <a:spcBef>
                <a:spcPct val="10000"/>
              </a:spcBef>
            </a:pPr>
            <a:r>
              <a:rPr lang="zh-CN" altLang="en-US" dirty="0"/>
              <a:t>十进制加减</a:t>
            </a:r>
            <a:r>
              <a:rPr lang="zh-CN" altLang="en-US" dirty="0" smtClean="0"/>
              <a:t>运算（自学）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   </a:t>
            </a:r>
            <a:endParaRPr lang="zh-CN" altLang="en-US" dirty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高级语言和机器指令中的运算</a:t>
            </a:r>
            <a:r>
              <a:rPr lang="zh-CN" altLang="en-US" dirty="0" smtClean="0">
                <a:solidFill>
                  <a:srgbClr val="FF0000"/>
                </a:solidFill>
              </a:rPr>
              <a:t>（重点</a:t>
            </a:r>
            <a:r>
              <a:rPr lang="zh-CN" altLang="en-US" dirty="0">
                <a:solidFill>
                  <a:srgbClr val="FF0000"/>
                </a:solidFill>
              </a:rPr>
              <a:t>、难点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3.2 </a:t>
            </a:r>
            <a:r>
              <a:rPr lang="zh-CN" altLang="en-US" dirty="0" smtClean="0">
                <a:solidFill>
                  <a:srgbClr val="FF0000"/>
                </a:solidFill>
              </a:rPr>
              <a:t>基本运算部件（重点）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3.3 </a:t>
            </a:r>
            <a:r>
              <a:rPr lang="zh-CN" altLang="en-US" dirty="0" smtClean="0">
                <a:solidFill>
                  <a:srgbClr val="FF0000"/>
                </a:solidFill>
              </a:rPr>
              <a:t>定点数运算（重点、难点）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3.5 </a:t>
            </a:r>
            <a:r>
              <a:rPr lang="zh-CN" altLang="en-US" dirty="0" smtClean="0"/>
              <a:t>运算部件的组成（自学）</a:t>
            </a:r>
            <a:endParaRPr lang="en-US" altLang="zh-CN" b="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A2B2-0481-42F5-B7CC-47EEF504A14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1DE5919-6F87-499E-ABEF-6636EFFDBF2E}" type="datetime1">
              <a:rPr lang="zh-CN" altLang="en-US" smtClean="0"/>
              <a:t>2017/9/29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sz="2000" dirty="0"/>
              <a:t>补码加减运算公式</a:t>
            </a:r>
          </a:p>
          <a:p>
            <a:pPr lvl="1"/>
            <a:r>
              <a:rPr lang="en-US" altLang="zh-CN" dirty="0" smtClean="0"/>
              <a:t>[X+Y</a:t>
            </a:r>
            <a:r>
              <a:rPr lang="en-US" altLang="zh-CN" dirty="0"/>
              <a:t>]</a:t>
            </a:r>
            <a:r>
              <a:rPr lang="zh-CN" altLang="en-US" dirty="0"/>
              <a:t>补 </a:t>
            </a:r>
            <a:r>
              <a:rPr lang="en-US" altLang="zh-CN" dirty="0"/>
              <a:t>= </a:t>
            </a:r>
            <a:r>
              <a:rPr lang="en-US" altLang="zh-CN" dirty="0" smtClean="0"/>
              <a:t>[X]</a:t>
            </a:r>
            <a:r>
              <a:rPr lang="zh-CN" altLang="en-US" dirty="0"/>
              <a:t>补 </a:t>
            </a:r>
            <a:r>
              <a:rPr lang="en-US" altLang="zh-CN" dirty="0"/>
              <a:t>+ [Y] </a:t>
            </a:r>
            <a:r>
              <a:rPr lang="zh-CN" altLang="en-US" dirty="0"/>
              <a:t>补  </a:t>
            </a:r>
            <a:r>
              <a:rPr lang="en-US" altLang="zh-CN" dirty="0"/>
              <a:t>( MOD 2</a:t>
            </a:r>
            <a:r>
              <a:rPr lang="en-US" altLang="zh-CN" baseline="30000" dirty="0"/>
              <a:t>n</a:t>
            </a:r>
            <a:r>
              <a:rPr lang="en-US" altLang="zh-CN" dirty="0"/>
              <a:t> )</a:t>
            </a:r>
          </a:p>
          <a:p>
            <a:pPr lvl="1"/>
            <a:r>
              <a:rPr lang="en-US" altLang="zh-CN" dirty="0" smtClean="0"/>
              <a:t>[X</a:t>
            </a:r>
            <a:r>
              <a:rPr lang="pt-BR" altLang="zh-CN" dirty="0" smtClean="0"/>
              <a:t>–</a:t>
            </a:r>
            <a:r>
              <a:rPr lang="en-US" altLang="zh-CN" dirty="0"/>
              <a:t>Y]</a:t>
            </a:r>
            <a:r>
              <a:rPr lang="zh-CN" altLang="en-US" dirty="0"/>
              <a:t>补 </a:t>
            </a:r>
            <a:r>
              <a:rPr lang="en-US" altLang="zh-CN" dirty="0"/>
              <a:t>= </a:t>
            </a:r>
            <a:r>
              <a:rPr lang="en-US" altLang="zh-CN" dirty="0" smtClean="0"/>
              <a:t>[X]</a:t>
            </a:r>
            <a:r>
              <a:rPr lang="zh-CN" altLang="en-US" dirty="0"/>
              <a:t>补 </a:t>
            </a:r>
            <a:r>
              <a:rPr lang="en-US" altLang="zh-CN" dirty="0"/>
              <a:t>+ [</a:t>
            </a:r>
            <a:r>
              <a:rPr lang="pt-BR" altLang="zh-CN" dirty="0"/>
              <a:t>–</a:t>
            </a:r>
            <a:r>
              <a:rPr lang="en-US" altLang="zh-CN" dirty="0"/>
              <a:t>Y] </a:t>
            </a:r>
            <a:r>
              <a:rPr lang="zh-CN" altLang="en-US" dirty="0"/>
              <a:t>补  </a:t>
            </a:r>
            <a:r>
              <a:rPr lang="en-US" altLang="zh-CN" dirty="0"/>
              <a:t>( MOD 2</a:t>
            </a:r>
            <a:r>
              <a:rPr lang="en-US" altLang="zh-CN" baseline="30000" dirty="0"/>
              <a:t>n</a:t>
            </a:r>
            <a:r>
              <a:rPr lang="en-US" altLang="zh-CN" dirty="0"/>
              <a:t> 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524000" y="2797192"/>
            <a:ext cx="5292725" cy="2427288"/>
            <a:chOff x="2331" y="2754"/>
            <a:chExt cx="3334" cy="1529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331" y="2754"/>
              <a:ext cx="3334" cy="1277"/>
              <a:chOff x="2331" y="2754"/>
              <a:chExt cx="3334" cy="1277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3750" y="3105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H="1">
                <a:off x="4206" y="3013"/>
                <a:ext cx="5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218" y="3013"/>
                <a:ext cx="369" cy="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218" y="3208"/>
                <a:ext cx="140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359" y="3252"/>
                <a:ext cx="5" cy="1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587" y="3165"/>
                <a:ext cx="7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17"/>
              <p:cNvGrpSpPr>
                <a:grpSpLocks/>
              </p:cNvGrpSpPr>
              <p:nvPr/>
            </p:nvGrpSpPr>
            <p:grpSpPr bwMode="auto">
              <a:xfrm>
                <a:off x="4211" y="3392"/>
                <a:ext cx="383" cy="401"/>
                <a:chOff x="3504" y="3016"/>
                <a:chExt cx="480" cy="59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504" y="3304"/>
                  <a:ext cx="0" cy="3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512" y="3352"/>
                  <a:ext cx="464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12" y="3208"/>
                  <a:ext cx="176" cy="1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696" y="3016"/>
                  <a:ext cx="0" cy="2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984" y="3016"/>
                  <a:ext cx="0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4597" y="3398"/>
                <a:ext cx="56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 flipH="1">
                <a:off x="3750" y="3690"/>
                <a:ext cx="4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25"/>
              <p:cNvSpPr>
                <a:spLocks noChangeArrowheads="1"/>
              </p:cNvSpPr>
              <p:nvPr/>
            </p:nvSpPr>
            <p:spPr bwMode="auto">
              <a:xfrm rot="5400000">
                <a:off x="4265" y="3368"/>
                <a:ext cx="37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ALU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 flipH="1">
                <a:off x="3902" y="3660"/>
                <a:ext cx="83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 flipH="1">
                <a:off x="3902" y="3076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 flipH="1">
                <a:off x="4858" y="3368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784" y="3105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3784" y="3690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6" name="Rectangle 31"/>
              <p:cNvSpPr>
                <a:spLocks noChangeArrowheads="1"/>
              </p:cNvSpPr>
              <p:nvPr/>
            </p:nvSpPr>
            <p:spPr bwMode="auto">
              <a:xfrm>
                <a:off x="4740" y="3398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3707" y="2933"/>
                <a:ext cx="20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5160" y="3333"/>
                <a:ext cx="50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Result</a:t>
                </a:r>
              </a:p>
            </p:txBody>
          </p:sp>
          <p:sp>
            <p:nvSpPr>
              <p:cNvPr id="29" name="Rectangle 34"/>
              <p:cNvSpPr>
                <a:spLocks noChangeArrowheads="1"/>
              </p:cNvSpPr>
              <p:nvPr/>
            </p:nvSpPr>
            <p:spPr bwMode="auto">
              <a:xfrm>
                <a:off x="4969" y="3147"/>
                <a:ext cx="39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Zero</a:t>
                </a:r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4441" y="2913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36"/>
              <p:cNvSpPr>
                <a:spLocks noChangeArrowheads="1"/>
              </p:cNvSpPr>
              <p:nvPr/>
            </p:nvSpPr>
            <p:spPr bwMode="auto">
              <a:xfrm>
                <a:off x="4472" y="2943"/>
                <a:ext cx="56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 err="1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CarryIn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4441" y="3693"/>
                <a:ext cx="0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>
                <a:off x="4472" y="3821"/>
                <a:ext cx="66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 err="1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CarryOut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 flipH="1">
                <a:off x="2488" y="3593"/>
                <a:ext cx="9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 flipH="1">
                <a:off x="2641" y="3563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2522" y="3593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2331" y="3528"/>
                <a:ext cx="20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grpSp>
            <p:nvGrpSpPr>
              <p:cNvPr id="38" name="Group 43"/>
              <p:cNvGrpSpPr>
                <a:grpSpLocks/>
              </p:cNvGrpSpPr>
              <p:nvPr/>
            </p:nvGrpSpPr>
            <p:grpSpPr bwMode="auto">
              <a:xfrm>
                <a:off x="2867" y="3685"/>
                <a:ext cx="268" cy="194"/>
                <a:chOff x="1816" y="3448"/>
                <a:chExt cx="336" cy="288"/>
              </a:xfrm>
            </p:grpSpPr>
            <p:sp>
              <p:nvSpPr>
                <p:cNvPr id="57" name="Oval 44"/>
                <p:cNvSpPr>
                  <a:spLocks noChangeArrowheads="1"/>
                </p:cNvSpPr>
                <p:nvPr/>
              </p:nvSpPr>
              <p:spPr bwMode="auto">
                <a:xfrm>
                  <a:off x="2072" y="3560"/>
                  <a:ext cx="80" cy="8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1816" y="3448"/>
                  <a:ext cx="256" cy="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816" y="3608"/>
                  <a:ext cx="256" cy="1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46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48"/>
              <p:cNvSpPr>
                <a:spLocks noChangeShapeType="1"/>
              </p:cNvSpPr>
              <p:nvPr/>
            </p:nvSpPr>
            <p:spPr bwMode="auto">
              <a:xfrm>
                <a:off x="2759" y="3595"/>
                <a:ext cx="0" cy="1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49"/>
              <p:cNvSpPr>
                <a:spLocks noChangeShapeType="1"/>
              </p:cNvSpPr>
              <p:nvPr/>
            </p:nvSpPr>
            <p:spPr bwMode="auto">
              <a:xfrm>
                <a:off x="2762" y="3787"/>
                <a:ext cx="1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50"/>
              <p:cNvSpPr>
                <a:spLocks noChangeShapeType="1"/>
              </p:cNvSpPr>
              <p:nvPr/>
            </p:nvSpPr>
            <p:spPr bwMode="auto">
              <a:xfrm flipH="1">
                <a:off x="3138" y="3787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 flipH="1">
                <a:off x="3214" y="3758"/>
                <a:ext cx="83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52"/>
              <p:cNvSpPr>
                <a:spLocks noChangeArrowheads="1"/>
              </p:cNvSpPr>
              <p:nvPr/>
            </p:nvSpPr>
            <p:spPr bwMode="auto">
              <a:xfrm>
                <a:off x="3124" y="3796"/>
                <a:ext cx="18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44" name="Rectangle 53"/>
              <p:cNvSpPr>
                <a:spLocks noChangeArrowheads="1"/>
              </p:cNvSpPr>
              <p:nvPr/>
            </p:nvSpPr>
            <p:spPr bwMode="auto">
              <a:xfrm>
                <a:off x="3453" y="3436"/>
                <a:ext cx="293" cy="54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54"/>
              <p:cNvSpPr>
                <a:spLocks noChangeArrowheads="1"/>
              </p:cNvSpPr>
              <p:nvPr/>
            </p:nvSpPr>
            <p:spPr bwMode="auto">
              <a:xfrm>
                <a:off x="3427" y="3503"/>
                <a:ext cx="162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sz="12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6" name="Rectangle 55"/>
              <p:cNvSpPr>
                <a:spLocks noChangeArrowheads="1"/>
              </p:cNvSpPr>
              <p:nvPr/>
            </p:nvSpPr>
            <p:spPr bwMode="auto">
              <a:xfrm>
                <a:off x="3415" y="3697"/>
                <a:ext cx="162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zh-CN" altLang="en-US" sz="12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7" name="Rectangle 56"/>
              <p:cNvSpPr>
                <a:spLocks noChangeArrowheads="1"/>
              </p:cNvSpPr>
              <p:nvPr/>
            </p:nvSpPr>
            <p:spPr bwMode="auto">
              <a:xfrm rot="5400000">
                <a:off x="3402" y="365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Mux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" name="Line 57"/>
              <p:cNvSpPr>
                <a:spLocks noChangeShapeType="1"/>
              </p:cNvSpPr>
              <p:nvPr/>
            </p:nvSpPr>
            <p:spPr bwMode="auto">
              <a:xfrm flipV="1">
                <a:off x="3600" y="2778"/>
                <a:ext cx="0" cy="6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58"/>
              <p:cNvSpPr>
                <a:spLocks noChangeArrowheads="1"/>
              </p:cNvSpPr>
              <p:nvPr/>
            </p:nvSpPr>
            <p:spPr bwMode="auto">
              <a:xfrm>
                <a:off x="3503" y="3426"/>
                <a:ext cx="237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200">
                    <a:ea typeface="宋体" panose="02010600030101010101" pitchFamily="2" charset="-122"/>
                  </a:rPr>
                  <a:t>Sel</a:t>
                </a:r>
              </a:p>
            </p:txBody>
          </p:sp>
          <p:sp>
            <p:nvSpPr>
              <p:cNvPr id="50" name="Line 59"/>
              <p:cNvSpPr>
                <a:spLocks noChangeShapeType="1"/>
              </p:cNvSpPr>
              <p:nvPr/>
            </p:nvSpPr>
            <p:spPr bwMode="auto">
              <a:xfrm flipH="1">
                <a:off x="3597" y="2910"/>
                <a:ext cx="8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60"/>
              <p:cNvSpPr>
                <a:spLocks noChangeArrowheads="1"/>
              </p:cNvSpPr>
              <p:nvPr/>
            </p:nvSpPr>
            <p:spPr bwMode="auto">
              <a:xfrm>
                <a:off x="3246" y="2754"/>
                <a:ext cx="35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Sub</a:t>
                </a:r>
              </a:p>
            </p:txBody>
          </p:sp>
          <p:sp>
            <p:nvSpPr>
              <p:cNvPr id="52" name="Rectangle 62"/>
              <p:cNvSpPr>
                <a:spLocks noChangeArrowheads="1"/>
              </p:cNvSpPr>
              <p:nvPr/>
            </p:nvSpPr>
            <p:spPr bwMode="auto">
              <a:xfrm>
                <a:off x="3085" y="3627"/>
                <a:ext cx="205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3" name="Line 63"/>
              <p:cNvSpPr>
                <a:spLocks noChangeShapeType="1"/>
              </p:cNvSpPr>
              <p:nvPr/>
            </p:nvSpPr>
            <p:spPr bwMode="auto">
              <a:xfrm>
                <a:off x="3138" y="3666"/>
                <a:ext cx="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4"/>
              <p:cNvSpPr>
                <a:spLocks noChangeShapeType="1"/>
              </p:cNvSpPr>
              <p:nvPr/>
            </p:nvSpPr>
            <p:spPr bwMode="auto">
              <a:xfrm>
                <a:off x="4590" y="3252"/>
                <a:ext cx="3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5"/>
              <p:cNvSpPr>
                <a:spLocks noChangeShapeType="1"/>
              </p:cNvSpPr>
              <p:nvPr/>
            </p:nvSpPr>
            <p:spPr bwMode="auto">
              <a:xfrm>
                <a:off x="4606" y="3580"/>
                <a:ext cx="3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66"/>
              <p:cNvSpPr>
                <a:spLocks noChangeArrowheads="1"/>
              </p:cNvSpPr>
              <p:nvPr/>
            </p:nvSpPr>
            <p:spPr bwMode="auto">
              <a:xfrm>
                <a:off x="4961" y="3517"/>
                <a:ext cx="64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overflow</a:t>
                </a:r>
              </a:p>
            </p:txBody>
          </p:sp>
        </p:grpSp>
        <p:sp>
          <p:nvSpPr>
            <p:cNvPr id="10" name="Text Box 68"/>
            <p:cNvSpPr txBox="1">
              <a:spLocks noChangeArrowheads="1"/>
            </p:cNvSpPr>
            <p:nvPr/>
          </p:nvSpPr>
          <p:spPr bwMode="auto">
            <a:xfrm>
              <a:off x="3372" y="4050"/>
              <a:ext cx="16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4</a:t>
              </a:r>
              <a:r>
                <a:rPr lang="zh-CN" altLang="en-US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位补码</a:t>
              </a: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加减运算部件</a:t>
              </a:r>
            </a:p>
          </p:txBody>
        </p:sp>
      </p:grpSp>
      <p:sp>
        <p:nvSpPr>
          <p:cNvPr id="66" name="Rectangle 70"/>
          <p:cNvSpPr>
            <a:spLocks noChangeArrowheads="1"/>
          </p:cNvSpPr>
          <p:nvPr/>
        </p:nvSpPr>
        <p:spPr bwMode="auto">
          <a:xfrm>
            <a:off x="2047582" y="5415097"/>
            <a:ext cx="47199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当控制端</a:t>
            </a:r>
            <a:r>
              <a:rPr lang="en-US" altLang="zh-CN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时，做减法，</a:t>
            </a:r>
            <a:r>
              <a:rPr lang="zh-CN" altLang="en-US" sz="20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pt-BR" altLang="zh-CN" sz="20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r>
              <a:rPr lang="zh-CN" altLang="en-US" sz="20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控制端</a:t>
            </a:r>
            <a:r>
              <a:rPr lang="en-US" altLang="zh-CN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时，做加法，</a:t>
            </a:r>
            <a:r>
              <a:rPr lang="zh-CN" altLang="en-US" sz="20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 smtClean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endParaRPr lang="zh-CN" altLang="en-US" sz="2000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977452" y="1695971"/>
            <a:ext cx="286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问题：如何求</a:t>
            </a:r>
            <a:r>
              <a:rPr lang="en-US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pt-BR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Y] </a:t>
            </a:r>
            <a:r>
              <a:rPr lang="zh-CN" altLang="en-US" sz="2000" b="1" baseline="-25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grpSp>
        <p:nvGrpSpPr>
          <p:cNvPr id="69" name="Group 9"/>
          <p:cNvGrpSpPr>
            <a:grpSpLocks/>
          </p:cNvGrpSpPr>
          <p:nvPr/>
        </p:nvGrpSpPr>
        <p:grpSpPr bwMode="auto">
          <a:xfrm>
            <a:off x="6222864" y="2143893"/>
            <a:ext cx="2376200" cy="400050"/>
            <a:chOff x="407" y="3398"/>
            <a:chExt cx="1545" cy="252"/>
          </a:xfrm>
        </p:grpSpPr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407" y="3398"/>
              <a:ext cx="154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000" b="1" dirty="0" smtClean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pt-BR" altLang="zh-CN" sz="2000" b="1" dirty="0" smtClean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en-US" altLang="zh-CN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</a:t>
              </a:r>
              <a:r>
                <a:rPr lang="zh-CN" altLang="en-US" sz="2000" b="1" baseline="-25000" dirty="0" smtClean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[Y</a:t>
              </a:r>
              <a:r>
                <a:rPr lang="en-US" altLang="zh-CN" sz="20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] </a:t>
              </a:r>
              <a:r>
                <a:rPr lang="zh-CN" altLang="en-US" sz="2000" b="1" baseline="-25000" dirty="0" smtClean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</a:p>
          </p:txBody>
        </p:sp>
        <p:sp>
          <p:nvSpPr>
            <p:cNvPr id="71" name="Line 7"/>
            <p:cNvSpPr>
              <a:spLocks noChangeShapeType="1"/>
            </p:cNvSpPr>
            <p:nvPr/>
          </p:nvSpPr>
          <p:spPr bwMode="auto">
            <a:xfrm flipH="1">
              <a:off x="1140" y="3429"/>
              <a:ext cx="187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 sz="20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7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sz="2000" dirty="0"/>
              <a:t>补码加减运算公式</a:t>
            </a:r>
          </a:p>
          <a:p>
            <a:pPr lvl="1"/>
            <a:r>
              <a:rPr lang="en-US" altLang="zh-CN" dirty="0" smtClean="0"/>
              <a:t>[X+Y</a:t>
            </a:r>
            <a:r>
              <a:rPr lang="en-US" altLang="zh-CN" dirty="0"/>
              <a:t>]</a:t>
            </a:r>
            <a:r>
              <a:rPr lang="zh-CN" altLang="en-US" dirty="0"/>
              <a:t>补 </a:t>
            </a:r>
            <a:r>
              <a:rPr lang="en-US" altLang="zh-CN" dirty="0"/>
              <a:t>= </a:t>
            </a:r>
            <a:r>
              <a:rPr lang="en-US" altLang="zh-CN" dirty="0" smtClean="0"/>
              <a:t>[X]</a:t>
            </a:r>
            <a:r>
              <a:rPr lang="zh-CN" altLang="en-US" dirty="0"/>
              <a:t>补 </a:t>
            </a:r>
            <a:r>
              <a:rPr lang="en-US" altLang="zh-CN" dirty="0"/>
              <a:t>+ [Y] </a:t>
            </a:r>
            <a:r>
              <a:rPr lang="zh-CN" altLang="en-US" dirty="0"/>
              <a:t>补  </a:t>
            </a:r>
            <a:r>
              <a:rPr lang="en-US" altLang="zh-CN" dirty="0"/>
              <a:t>( MOD 2</a:t>
            </a:r>
            <a:r>
              <a:rPr lang="en-US" altLang="zh-CN" baseline="30000" dirty="0"/>
              <a:t>n</a:t>
            </a:r>
            <a:r>
              <a:rPr lang="en-US" altLang="zh-CN" dirty="0"/>
              <a:t> )</a:t>
            </a:r>
          </a:p>
          <a:p>
            <a:pPr lvl="1"/>
            <a:r>
              <a:rPr lang="en-US" altLang="zh-CN" dirty="0" smtClean="0"/>
              <a:t>[X</a:t>
            </a:r>
            <a:r>
              <a:rPr lang="pt-BR" altLang="zh-CN" dirty="0" smtClean="0"/>
              <a:t>–</a:t>
            </a:r>
            <a:r>
              <a:rPr lang="en-US" altLang="zh-CN" dirty="0"/>
              <a:t>Y]</a:t>
            </a:r>
            <a:r>
              <a:rPr lang="zh-CN" altLang="en-US" dirty="0"/>
              <a:t>补 </a:t>
            </a:r>
            <a:r>
              <a:rPr lang="en-US" altLang="zh-CN" dirty="0"/>
              <a:t>= </a:t>
            </a:r>
            <a:r>
              <a:rPr lang="en-US" altLang="zh-CN" dirty="0" smtClean="0"/>
              <a:t>[X]</a:t>
            </a:r>
            <a:r>
              <a:rPr lang="zh-CN" altLang="en-US" dirty="0"/>
              <a:t>补 </a:t>
            </a:r>
            <a:r>
              <a:rPr lang="en-US" altLang="zh-CN" dirty="0"/>
              <a:t>+ [</a:t>
            </a:r>
            <a:r>
              <a:rPr lang="pt-BR" altLang="zh-CN" dirty="0"/>
              <a:t>–</a:t>
            </a:r>
            <a:r>
              <a:rPr lang="en-US" altLang="zh-CN" dirty="0"/>
              <a:t>Y] </a:t>
            </a:r>
            <a:r>
              <a:rPr lang="zh-CN" altLang="en-US" dirty="0"/>
              <a:t>补  </a:t>
            </a:r>
            <a:r>
              <a:rPr lang="en-US" altLang="zh-CN" dirty="0"/>
              <a:t>( MOD 2</a:t>
            </a:r>
            <a:r>
              <a:rPr lang="en-US" altLang="zh-CN" baseline="30000" dirty="0"/>
              <a:t>n</a:t>
            </a:r>
            <a:r>
              <a:rPr lang="en-US" altLang="zh-CN" dirty="0"/>
              <a:t> )</a:t>
            </a:r>
            <a:endParaRPr lang="en-US" altLang="zh-CN" dirty="0" smtClean="0"/>
          </a:p>
          <a:p>
            <a:r>
              <a:rPr lang="zh-CN" altLang="en-US" sz="2000" dirty="0"/>
              <a:t>补码加减运算要点和运算部件</a:t>
            </a:r>
          </a:p>
          <a:p>
            <a:pPr lvl="1"/>
            <a:r>
              <a:rPr lang="zh-CN" altLang="en-US" dirty="0"/>
              <a:t>加、减法运算统一采用加法来处理</a:t>
            </a:r>
          </a:p>
          <a:p>
            <a:pPr lvl="1"/>
            <a:r>
              <a:rPr lang="zh-CN" altLang="en-US" dirty="0"/>
              <a:t>符号位（最高有效位</a:t>
            </a:r>
            <a:r>
              <a:rPr lang="en-US" altLang="zh-CN" dirty="0"/>
              <a:t>MSB</a:t>
            </a:r>
            <a:r>
              <a:rPr lang="zh-CN" altLang="en-US" dirty="0" smtClean="0"/>
              <a:t>）和</a:t>
            </a:r>
            <a:r>
              <a:rPr lang="zh-CN" altLang="en-US" dirty="0"/>
              <a:t>数值位一起参与运算</a:t>
            </a:r>
          </a:p>
          <a:p>
            <a:pPr lvl="1"/>
            <a:r>
              <a:rPr lang="zh-CN" altLang="en-US" dirty="0"/>
              <a:t>直接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ALU</a:t>
            </a:r>
            <a:r>
              <a:rPr lang="zh-CN" altLang="en-US" dirty="0"/>
              <a:t>实现两个数的加运算（模运算系统）</a:t>
            </a:r>
          </a:p>
          <a:p>
            <a:pPr lvl="1"/>
            <a:r>
              <a:rPr lang="zh-CN" altLang="en-US" b="1" dirty="0"/>
              <a:t> </a:t>
            </a:r>
            <a:r>
              <a:rPr lang="zh-CN" altLang="en-US" b="1" dirty="0" smtClean="0">
                <a:solidFill>
                  <a:srgbClr val="CC0000"/>
                </a:solidFill>
              </a:rPr>
              <a:t>问题</a:t>
            </a:r>
            <a:r>
              <a:rPr lang="zh-CN" altLang="en-US" b="1" dirty="0">
                <a:solidFill>
                  <a:srgbClr val="CC0000"/>
                </a:solidFill>
              </a:rPr>
              <a:t>：模是多少？</a:t>
            </a:r>
          </a:p>
          <a:p>
            <a:pPr lvl="2"/>
            <a:r>
              <a:rPr lang="zh-CN" altLang="en-US" dirty="0"/>
              <a:t>运算结果的高位丢弃，保留低</a:t>
            </a:r>
            <a:r>
              <a:rPr lang="en-US" altLang="zh-CN" dirty="0"/>
              <a:t>n</a:t>
            </a:r>
            <a:r>
              <a:rPr lang="zh-CN" altLang="en-US" dirty="0"/>
              <a:t>位，相当于对和数取模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实现减法的主要工作在于：求</a:t>
            </a:r>
            <a:r>
              <a:rPr lang="en-US" altLang="zh-CN" dirty="0"/>
              <a:t>[</a:t>
            </a:r>
            <a:r>
              <a:rPr lang="pt-BR" altLang="zh-CN" dirty="0"/>
              <a:t>–</a:t>
            </a:r>
            <a:r>
              <a:rPr lang="en-US" altLang="zh-CN" dirty="0"/>
              <a:t>Y] </a:t>
            </a:r>
            <a:r>
              <a:rPr lang="zh-CN" altLang="en-US" baseline="-25000" dirty="0" smtClean="0"/>
              <a:t>补</a:t>
            </a:r>
            <a:endParaRPr lang="zh-CN" altLang="en-US" baseline="-25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2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减运算与“溢出”判断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9748" y="2059261"/>
            <a:ext cx="9021564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1:  -7 - 6  = -7 + (- 6) = +3	 -3 - 5 = - 3 + (- 5)  = - 8</a:t>
            </a:r>
            <a:endParaRPr lang="en-US" altLang="zh-CN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28143" y="297048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28143" y="335148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66143" y="3351486"/>
            <a:ext cx="33182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386780" y="365628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5404743" y="3351486"/>
            <a:ext cx="33182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5425380" y="3656286"/>
            <a:ext cx="273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128143" y="258948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H="1" flipV="1">
            <a:off x="2364680" y="2811736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 flipH="1" flipV="1">
            <a:off x="1755080" y="2811736"/>
            <a:ext cx="3937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" name="Rectangle 87"/>
          <p:cNvSpPr>
            <a:spLocks noChangeArrowheads="1"/>
          </p:cNvSpPr>
          <p:nvPr/>
        </p:nvSpPr>
        <p:spPr bwMode="auto">
          <a:xfrm>
            <a:off x="2720280" y="2986361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Rectangle 88"/>
          <p:cNvSpPr>
            <a:spLocks noChangeArrowheads="1"/>
          </p:cNvSpPr>
          <p:nvPr/>
        </p:nvSpPr>
        <p:spPr bwMode="auto">
          <a:xfrm>
            <a:off x="3312418" y="2997473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Rectangle 89"/>
          <p:cNvSpPr>
            <a:spLocks noChangeArrowheads="1"/>
          </p:cNvSpPr>
          <p:nvPr/>
        </p:nvSpPr>
        <p:spPr bwMode="auto">
          <a:xfrm>
            <a:off x="3307655" y="334513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Rectangle 90"/>
          <p:cNvSpPr>
            <a:spLocks noChangeArrowheads="1"/>
          </p:cNvSpPr>
          <p:nvPr/>
        </p:nvSpPr>
        <p:spPr bwMode="auto">
          <a:xfrm>
            <a:off x="3936305" y="298794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3936305" y="374518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6122293" y="373089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709668" y="3746773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4" name="Rectangle 94"/>
          <p:cNvSpPr>
            <a:spLocks noChangeArrowheads="1"/>
          </p:cNvSpPr>
          <p:nvPr/>
        </p:nvSpPr>
        <p:spPr bwMode="auto">
          <a:xfrm>
            <a:off x="7282755" y="376264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" name="Rectangle 95"/>
          <p:cNvSpPr>
            <a:spLocks noChangeArrowheads="1"/>
          </p:cNvSpPr>
          <p:nvPr/>
        </p:nvSpPr>
        <p:spPr bwMode="auto">
          <a:xfrm>
            <a:off x="7284343" y="330703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Rectangle 96"/>
          <p:cNvSpPr>
            <a:spLocks noChangeArrowheads="1"/>
          </p:cNvSpPr>
          <p:nvPr/>
        </p:nvSpPr>
        <p:spPr bwMode="auto">
          <a:xfrm>
            <a:off x="7914580" y="333719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Rectangle 97"/>
          <p:cNvSpPr>
            <a:spLocks noChangeArrowheads="1"/>
          </p:cNvSpPr>
          <p:nvPr/>
        </p:nvSpPr>
        <p:spPr bwMode="auto">
          <a:xfrm>
            <a:off x="7916168" y="299588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98"/>
          <p:cNvSpPr>
            <a:spLocks noChangeArrowheads="1"/>
          </p:cNvSpPr>
          <p:nvPr/>
        </p:nvSpPr>
        <p:spPr bwMode="auto">
          <a:xfrm>
            <a:off x="7274818" y="2997473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9" name="Rectangle 99"/>
          <p:cNvSpPr>
            <a:spLocks noChangeArrowheads="1"/>
          </p:cNvSpPr>
          <p:nvPr/>
        </p:nvSpPr>
        <p:spPr bwMode="auto">
          <a:xfrm>
            <a:off x="6123880" y="330703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6662043" y="2660923"/>
            <a:ext cx="1277937" cy="849313"/>
            <a:chOff x="4075" y="797"/>
            <a:chExt cx="805" cy="535"/>
          </a:xfrm>
        </p:grpSpPr>
        <p:sp>
          <p:nvSpPr>
            <p:cNvPr id="31" name="Line 34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3" name="Rectangle 100"/>
            <p:cNvSpPr>
              <a:spLocks noChangeArrowheads="1"/>
            </p:cNvSpPr>
            <p:nvPr/>
          </p:nvSpPr>
          <p:spPr bwMode="auto">
            <a:xfrm>
              <a:off x="4470" y="79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4075" y="79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35" name="Rectangle 103"/>
          <p:cNvSpPr>
            <a:spLocks noChangeArrowheads="1"/>
          </p:cNvSpPr>
          <p:nvPr/>
        </p:nvSpPr>
        <p:spPr bwMode="auto">
          <a:xfrm>
            <a:off x="1547118" y="258789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Rectangle 104"/>
          <p:cNvSpPr>
            <a:spLocks noChangeArrowheads="1"/>
          </p:cNvSpPr>
          <p:nvPr/>
        </p:nvSpPr>
        <p:spPr bwMode="auto">
          <a:xfrm>
            <a:off x="2129730" y="3715023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7" name="Rectangle 105"/>
          <p:cNvSpPr>
            <a:spLocks noChangeArrowheads="1"/>
          </p:cNvSpPr>
          <p:nvPr/>
        </p:nvSpPr>
        <p:spPr bwMode="auto">
          <a:xfrm>
            <a:off x="2717105" y="373089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2718693" y="3361011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Rectangle 107"/>
          <p:cNvSpPr>
            <a:spLocks noChangeArrowheads="1"/>
          </p:cNvSpPr>
          <p:nvPr/>
        </p:nvSpPr>
        <p:spPr bwMode="auto">
          <a:xfrm>
            <a:off x="3318768" y="3732486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Rectangle 108"/>
          <p:cNvSpPr>
            <a:spLocks noChangeArrowheads="1"/>
          </p:cNvSpPr>
          <p:nvPr/>
        </p:nvSpPr>
        <p:spPr bwMode="auto">
          <a:xfrm>
            <a:off x="3934718" y="3334023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7909818" y="377534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Rectangle 110"/>
          <p:cNvSpPr>
            <a:spLocks noChangeArrowheads="1"/>
          </p:cNvSpPr>
          <p:nvPr/>
        </p:nvSpPr>
        <p:spPr bwMode="auto">
          <a:xfrm>
            <a:off x="6711255" y="330544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" name="Rectangle 111"/>
          <p:cNvSpPr>
            <a:spLocks noChangeArrowheads="1"/>
          </p:cNvSpPr>
          <p:nvPr/>
        </p:nvSpPr>
        <p:spPr bwMode="auto">
          <a:xfrm>
            <a:off x="6712843" y="2992711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6142930" y="2994298"/>
            <a:ext cx="32541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542355" y="2600598"/>
            <a:ext cx="944563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ea typeface="宋体" panose="02010600030101010101" pitchFamily="2" charset="-122"/>
            </a:endParaRPr>
          </a:p>
        </p:txBody>
      </p:sp>
      <p:grpSp>
        <p:nvGrpSpPr>
          <p:cNvPr id="46" name="Group 138"/>
          <p:cNvGrpSpPr>
            <a:grpSpLocks/>
          </p:cNvGrpSpPr>
          <p:nvPr/>
        </p:nvGrpSpPr>
        <p:grpSpPr bwMode="auto">
          <a:xfrm>
            <a:off x="5449193" y="2648223"/>
            <a:ext cx="1277937" cy="849313"/>
            <a:chOff x="4075" y="797"/>
            <a:chExt cx="805" cy="535"/>
          </a:xfrm>
        </p:grpSpPr>
        <p:sp>
          <p:nvSpPr>
            <p:cNvPr id="47" name="Line 139"/>
            <p:cNvSpPr>
              <a:spLocks noChangeShapeType="1"/>
            </p:cNvSpPr>
            <p:nvPr/>
          </p:nvSpPr>
          <p:spPr bwMode="auto">
            <a:xfrm flipH="1" flipV="1">
              <a:off x="4248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8" name="Line 140"/>
            <p:cNvSpPr>
              <a:spLocks noChangeShapeType="1"/>
            </p:cNvSpPr>
            <p:nvPr/>
          </p:nvSpPr>
          <p:spPr bwMode="auto">
            <a:xfrm flipH="1" flipV="1">
              <a:off x="4632" y="892"/>
              <a:ext cx="248" cy="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9" name="Rectangle 141"/>
            <p:cNvSpPr>
              <a:spLocks noChangeArrowheads="1"/>
            </p:cNvSpPr>
            <p:nvPr/>
          </p:nvSpPr>
          <p:spPr bwMode="auto">
            <a:xfrm>
              <a:off x="4470" y="79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Rectangle 142"/>
            <p:cNvSpPr>
              <a:spLocks noChangeArrowheads="1"/>
            </p:cNvSpPr>
            <p:nvPr/>
          </p:nvSpPr>
          <p:spPr bwMode="auto">
            <a:xfrm>
              <a:off x="4075" y="79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1" name="Rectangle 144"/>
          <p:cNvSpPr>
            <a:spLocks noChangeArrowheads="1"/>
          </p:cNvSpPr>
          <p:nvPr/>
        </p:nvSpPr>
        <p:spPr bwMode="auto">
          <a:xfrm>
            <a:off x="774005" y="4428981"/>
            <a:ext cx="811847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溢出现象：</a:t>
            </a:r>
            <a:r>
              <a:rPr kumimoji="1"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最高位和次高位的进位不同</a:t>
            </a:r>
            <a:endParaRPr kumimoji="1" lang="en-US" altLang="zh-CN" sz="20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</a:pPr>
            <a:r>
              <a:rPr kumimoji="1"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kumimoji="1" lang="en-US" altLang="zh-CN" sz="20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和的符号位和加数的符号位不同</a:t>
            </a:r>
          </a:p>
        </p:txBody>
      </p:sp>
      <p:sp>
        <p:nvSpPr>
          <p:cNvPr id="52" name="Rectangle 145"/>
          <p:cNvSpPr>
            <a:spLocks noChangeArrowheads="1"/>
          </p:cNvSpPr>
          <p:nvPr/>
        </p:nvSpPr>
        <p:spPr bwMode="auto">
          <a:xfrm>
            <a:off x="2123380" y="2949848"/>
            <a:ext cx="377825" cy="10890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3" name="Text Box 147"/>
          <p:cNvSpPr txBox="1">
            <a:spLocks noChangeArrowheads="1"/>
          </p:cNvSpPr>
          <p:nvPr/>
        </p:nvSpPr>
        <p:spPr bwMode="auto">
          <a:xfrm>
            <a:off x="4294312" y="2037452"/>
            <a:ext cx="493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endParaRPr lang="en-US" altLang="zh-CN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Text Box 148"/>
          <p:cNvSpPr txBox="1">
            <a:spLocks noChangeArrowheads="1"/>
          </p:cNvSpPr>
          <p:nvPr/>
        </p:nvSpPr>
        <p:spPr bwMode="auto">
          <a:xfrm>
            <a:off x="8544096" y="2070948"/>
            <a:ext cx="493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√</a:t>
            </a:r>
          </a:p>
        </p:txBody>
      </p:sp>
      <p:sp>
        <p:nvSpPr>
          <p:cNvPr id="55" name="Rectangle 120"/>
          <p:cNvSpPr>
            <a:spLocks noChangeArrowheads="1"/>
          </p:cNvSpPr>
          <p:nvPr/>
        </p:nvSpPr>
        <p:spPr bwMode="auto">
          <a:xfrm>
            <a:off x="257909" y="2975421"/>
            <a:ext cx="135954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en-US" altLang="zh-CN" sz="2000" dirty="0" smtClean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zh-CN" altLang="en-US" sz="2000" dirty="0" smtClean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位补码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build="allAtOnce"/>
      <p:bldP spid="52" grpId="0" animBg="1"/>
      <p:bldP spid="53" grpId="0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减运算与“溢出”判断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5" name="Rectangle 120"/>
          <p:cNvSpPr>
            <a:spLocks noChangeArrowheads="1"/>
          </p:cNvSpPr>
          <p:nvPr/>
        </p:nvSpPr>
        <p:spPr bwMode="auto">
          <a:xfrm>
            <a:off x="395536" y="1793501"/>
            <a:ext cx="8496944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kumimoji="1" lang="en-US" altLang="zh-CN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位补码求 </a:t>
            </a:r>
            <a:r>
              <a:rPr kumimoji="1" lang="en-US" altLang="zh-CN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107 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 </a:t>
            </a:r>
            <a:r>
              <a:rPr kumimoji="1" lang="en-US" altLang="zh-CN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46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zh-CN" altLang="en-US" sz="2000" dirty="0" smtClean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“和”，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结果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错误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107 + 46 = -103.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" name="Group 149"/>
          <p:cNvGrpSpPr>
            <a:grpSpLocks/>
          </p:cNvGrpSpPr>
          <p:nvPr/>
        </p:nvGrpSpPr>
        <p:grpSpPr bwMode="auto">
          <a:xfrm>
            <a:off x="3344863" y="2726814"/>
            <a:ext cx="3208337" cy="1389063"/>
            <a:chOff x="3209" y="2637"/>
            <a:chExt cx="2021" cy="875"/>
          </a:xfrm>
        </p:grpSpPr>
        <p:sp>
          <p:nvSpPr>
            <p:cNvPr id="66" name="Text Box 121"/>
            <p:cNvSpPr txBox="1">
              <a:spLocks noChangeArrowheads="1"/>
            </p:cNvSpPr>
            <p:nvPr/>
          </p:nvSpPr>
          <p:spPr bwMode="auto">
            <a:xfrm>
              <a:off x="3337" y="2775"/>
              <a:ext cx="1893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107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= 0110 1011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46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 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= 0010 1110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endParaRPr lang="en-US" altLang="zh-CN" sz="2000" baseline="-2500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Line 122"/>
            <p:cNvSpPr>
              <a:spLocks noChangeShapeType="1"/>
            </p:cNvSpPr>
            <p:nvPr/>
          </p:nvSpPr>
          <p:spPr bwMode="auto">
            <a:xfrm>
              <a:off x="3209" y="3260"/>
              <a:ext cx="1792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68" name="Text Box 123"/>
            <p:cNvSpPr txBox="1">
              <a:spLocks noChangeArrowheads="1"/>
            </p:cNvSpPr>
            <p:nvPr/>
          </p:nvSpPr>
          <p:spPr bwMode="auto">
            <a:xfrm>
              <a:off x="3373" y="3252"/>
              <a:ext cx="14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</a:t>
              </a:r>
              <a:r>
                <a:rPr lang="en-US" altLang="zh-CN" sz="2000"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1001 1001</a:t>
              </a:r>
            </a:p>
          </p:txBody>
        </p:sp>
        <p:sp>
          <p:nvSpPr>
            <p:cNvPr id="69" name="Text Box 124"/>
            <p:cNvSpPr txBox="1">
              <a:spLocks noChangeArrowheads="1"/>
            </p:cNvSpPr>
            <p:nvPr/>
          </p:nvSpPr>
          <p:spPr bwMode="auto">
            <a:xfrm>
              <a:off x="3274" y="2637"/>
              <a:ext cx="14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>
                  <a:ea typeface="宋体" panose="02010600030101010101" pitchFamily="2" charset="-122"/>
                </a:rPr>
                <a:t>                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11  1 11</a:t>
              </a:r>
            </a:p>
          </p:txBody>
        </p:sp>
      </p:grpSp>
      <p:grpSp>
        <p:nvGrpSpPr>
          <p:cNvPr id="58" name="Group 130"/>
          <p:cNvGrpSpPr>
            <a:grpSpLocks/>
          </p:cNvGrpSpPr>
          <p:nvPr/>
        </p:nvGrpSpPr>
        <p:grpSpPr bwMode="auto">
          <a:xfrm>
            <a:off x="3141655" y="3715831"/>
            <a:ext cx="5545128" cy="995363"/>
            <a:chOff x="3081" y="3008"/>
            <a:chExt cx="3493" cy="627"/>
          </a:xfrm>
        </p:grpSpPr>
        <p:sp>
          <p:nvSpPr>
            <p:cNvPr id="63" name="Rectangle 127"/>
            <p:cNvSpPr>
              <a:spLocks noChangeArrowheads="1"/>
            </p:cNvSpPr>
            <p:nvPr/>
          </p:nvSpPr>
          <p:spPr bwMode="auto">
            <a:xfrm>
              <a:off x="3708" y="3008"/>
              <a:ext cx="183" cy="21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64" name="Text Box 128"/>
            <p:cNvSpPr txBox="1">
              <a:spLocks noChangeArrowheads="1"/>
            </p:cNvSpPr>
            <p:nvPr/>
          </p:nvSpPr>
          <p:spPr bwMode="auto">
            <a:xfrm>
              <a:off x="3081" y="3383"/>
              <a:ext cx="34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溢出时，符号位的进位是真正的符号：</a:t>
              </a:r>
              <a:r>
                <a:rPr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+153</a:t>
              </a: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 flipV="1">
              <a:off x="3859" y="3246"/>
              <a:ext cx="328" cy="15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</p:grpSp>
      <p:sp>
        <p:nvSpPr>
          <p:cNvPr id="60" name="Text Box 152"/>
          <p:cNvSpPr txBox="1">
            <a:spLocks noChangeArrowheads="1"/>
          </p:cNvSpPr>
          <p:nvPr/>
        </p:nvSpPr>
        <p:spPr bwMode="auto">
          <a:xfrm>
            <a:off x="1235545" y="4885815"/>
            <a:ext cx="67760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结果的值为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01 0011001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，左边第一位为真正的符号，数值部分进到了右边符号位上。</a:t>
            </a:r>
          </a:p>
        </p:txBody>
      </p:sp>
      <p:sp>
        <p:nvSpPr>
          <p:cNvPr id="70" name="Rectangle 144"/>
          <p:cNvSpPr>
            <a:spLocks noChangeArrowheads="1"/>
          </p:cNvSpPr>
          <p:nvPr/>
        </p:nvSpPr>
        <p:spPr bwMode="auto">
          <a:xfrm>
            <a:off x="3141655" y="5687562"/>
            <a:ext cx="3514011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可用变形补码来判断是否溢出</a:t>
            </a:r>
            <a:endParaRPr lang="zh-CN" altLang="en-US" sz="2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7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减运算与“溢出”判断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5" name="Rectangle 120"/>
          <p:cNvSpPr>
            <a:spLocks noChangeArrowheads="1"/>
          </p:cNvSpPr>
          <p:nvPr/>
        </p:nvSpPr>
        <p:spPr bwMode="auto">
          <a:xfrm>
            <a:off x="755576" y="1793501"/>
            <a:ext cx="6545263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25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kumimoji="1" lang="en-US" altLang="zh-CN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位补码求 </a:t>
            </a:r>
            <a:r>
              <a:rPr kumimoji="1" lang="en-US" altLang="zh-CN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107 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 </a:t>
            </a:r>
            <a:r>
              <a:rPr kumimoji="1" lang="en-US" altLang="zh-CN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46</a:t>
            </a:r>
            <a:r>
              <a:rPr kumimoji="1" lang="zh-CN" altLang="en-US" sz="2000" dirty="0">
                <a:solidFill>
                  <a:srgbClr val="3D2EF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的“和”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结果错误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107 + 46 = -103.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6" name="Group 149"/>
          <p:cNvGrpSpPr>
            <a:grpSpLocks/>
          </p:cNvGrpSpPr>
          <p:nvPr/>
        </p:nvGrpSpPr>
        <p:grpSpPr bwMode="auto">
          <a:xfrm>
            <a:off x="3766584" y="2812772"/>
            <a:ext cx="3208337" cy="1389063"/>
            <a:chOff x="3209" y="2637"/>
            <a:chExt cx="2021" cy="875"/>
          </a:xfrm>
        </p:grpSpPr>
        <p:sp>
          <p:nvSpPr>
            <p:cNvPr id="66" name="Text Box 121"/>
            <p:cNvSpPr txBox="1">
              <a:spLocks noChangeArrowheads="1"/>
            </p:cNvSpPr>
            <p:nvPr/>
          </p:nvSpPr>
          <p:spPr bwMode="auto">
            <a:xfrm>
              <a:off x="3337" y="2775"/>
              <a:ext cx="1893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107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= 0110 1011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46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  </a:t>
              </a: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= 0010 1110</a:t>
              </a:r>
              <a:r>
                <a:rPr lang="en-US" altLang="zh-CN" sz="2000" baseline="-25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endParaRPr lang="en-US" altLang="zh-CN" sz="2000" baseline="-2500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Line 122"/>
            <p:cNvSpPr>
              <a:spLocks noChangeShapeType="1"/>
            </p:cNvSpPr>
            <p:nvPr/>
          </p:nvSpPr>
          <p:spPr bwMode="auto">
            <a:xfrm>
              <a:off x="3209" y="3260"/>
              <a:ext cx="1792" cy="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68" name="Text Box 123"/>
            <p:cNvSpPr txBox="1">
              <a:spLocks noChangeArrowheads="1"/>
            </p:cNvSpPr>
            <p:nvPr/>
          </p:nvSpPr>
          <p:spPr bwMode="auto">
            <a:xfrm>
              <a:off x="3373" y="3252"/>
              <a:ext cx="14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0</a:t>
              </a:r>
              <a:r>
                <a:rPr lang="en-US" altLang="zh-CN" sz="2000"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1001 1001</a:t>
              </a:r>
            </a:p>
          </p:txBody>
        </p:sp>
        <p:sp>
          <p:nvSpPr>
            <p:cNvPr id="69" name="Text Box 124"/>
            <p:cNvSpPr txBox="1">
              <a:spLocks noChangeArrowheads="1"/>
            </p:cNvSpPr>
            <p:nvPr/>
          </p:nvSpPr>
          <p:spPr bwMode="auto">
            <a:xfrm>
              <a:off x="3274" y="2637"/>
              <a:ext cx="14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>
                  <a:ea typeface="宋体" panose="02010600030101010101" pitchFamily="2" charset="-122"/>
                </a:rPr>
                <a:t>                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11  1 11</a:t>
              </a:r>
            </a:p>
          </p:txBody>
        </p:sp>
      </p:grpSp>
      <p:grpSp>
        <p:nvGrpSpPr>
          <p:cNvPr id="58" name="Group 130"/>
          <p:cNvGrpSpPr>
            <a:grpSpLocks/>
          </p:cNvGrpSpPr>
          <p:nvPr/>
        </p:nvGrpSpPr>
        <p:grpSpPr bwMode="auto">
          <a:xfrm>
            <a:off x="3563376" y="3801789"/>
            <a:ext cx="5545128" cy="995363"/>
            <a:chOff x="3081" y="3008"/>
            <a:chExt cx="3493" cy="627"/>
          </a:xfrm>
        </p:grpSpPr>
        <p:sp>
          <p:nvSpPr>
            <p:cNvPr id="63" name="Rectangle 127"/>
            <p:cNvSpPr>
              <a:spLocks noChangeArrowheads="1"/>
            </p:cNvSpPr>
            <p:nvPr/>
          </p:nvSpPr>
          <p:spPr bwMode="auto">
            <a:xfrm>
              <a:off x="3708" y="3008"/>
              <a:ext cx="183" cy="21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  <p:sp>
          <p:nvSpPr>
            <p:cNvPr id="64" name="Text Box 128"/>
            <p:cNvSpPr txBox="1">
              <a:spLocks noChangeArrowheads="1"/>
            </p:cNvSpPr>
            <p:nvPr/>
          </p:nvSpPr>
          <p:spPr bwMode="auto">
            <a:xfrm>
              <a:off x="3081" y="3383"/>
              <a:ext cx="34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溢出时，符号位的进位是真正的符号：</a:t>
              </a:r>
              <a:r>
                <a:rPr lang="en-US" altLang="zh-CN" sz="2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+153</a:t>
              </a:r>
            </a:p>
          </p:txBody>
        </p:sp>
        <p:sp>
          <p:nvSpPr>
            <p:cNvPr id="65" name="Line 129"/>
            <p:cNvSpPr>
              <a:spLocks noChangeShapeType="1"/>
            </p:cNvSpPr>
            <p:nvPr/>
          </p:nvSpPr>
          <p:spPr bwMode="auto">
            <a:xfrm flipH="1" flipV="1">
              <a:off x="3859" y="3246"/>
              <a:ext cx="328" cy="15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 sz="2000"/>
            </a:p>
          </p:txBody>
        </p:sp>
      </p:grpSp>
      <p:sp>
        <p:nvSpPr>
          <p:cNvPr id="59" name="Text Box 151"/>
          <p:cNvSpPr txBox="1">
            <a:spLocks noChangeArrowheads="1"/>
          </p:cNvSpPr>
          <p:nvPr/>
        </p:nvSpPr>
        <p:spPr bwMode="auto">
          <a:xfrm>
            <a:off x="709048" y="4968232"/>
            <a:ext cx="73913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问题：若采用变形补码则结果怎样？有何好处？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 Box 153"/>
          <p:cNvSpPr txBox="1">
            <a:spLocks noChangeArrowheads="1"/>
          </p:cNvSpPr>
          <p:nvPr/>
        </p:nvSpPr>
        <p:spPr bwMode="auto">
          <a:xfrm>
            <a:off x="653560" y="2961180"/>
            <a:ext cx="298284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采用变形补码时的“溢出”判断条件</a:t>
            </a:r>
            <a:r>
              <a:rPr lang="zh-CN" altLang="en-US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的两个符号位不同</a:t>
            </a:r>
          </a:p>
        </p:txBody>
      </p:sp>
      <p:sp>
        <p:nvSpPr>
          <p:cNvPr id="62" name="Text Box 154"/>
          <p:cNvSpPr txBox="1">
            <a:spLocks noChangeArrowheads="1"/>
          </p:cNvSpPr>
          <p:nvPr/>
        </p:nvSpPr>
        <p:spPr bwMode="auto">
          <a:xfrm>
            <a:off x="713018" y="5478311"/>
            <a:ext cx="8107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采用变形补码时，可保留运算中间结果。从乘除运算过程可看出这点！</a:t>
            </a:r>
          </a:p>
        </p:txBody>
      </p:sp>
    </p:spTree>
    <p:extLst>
      <p:ext uri="{BB962C8B-B14F-4D97-AF65-F5344CB8AC3E}">
        <p14:creationId xmlns:p14="http://schemas.microsoft.com/office/powerpoint/2010/main" val="42425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zh-CN" altLang="en-US" dirty="0" smtClean="0"/>
              <a:t>运算 “溢出”判断</a:t>
            </a:r>
            <a:r>
              <a:rPr lang="zh-CN" altLang="en-US" dirty="0"/>
              <a:t>总结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20" name="Rectangle 126"/>
          <p:cNvSpPr>
            <a:spLocks noChangeArrowheads="1"/>
          </p:cNvSpPr>
          <p:nvPr/>
        </p:nvSpPr>
        <p:spPr bwMode="auto">
          <a:xfrm>
            <a:off x="685800" y="1916832"/>
            <a:ext cx="6622504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2FED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“溢出”判断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和的符号位和加数的符号位不同</a:t>
            </a:r>
            <a:endParaRPr lang="en-US" altLang="zh-CN" sz="20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2. 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最高位和次高位的进位不同</a:t>
            </a:r>
            <a:endParaRPr lang="en-US" altLang="zh-CN" sz="20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Box 153"/>
          <p:cNvSpPr txBox="1">
            <a:spLocks noChangeArrowheads="1"/>
          </p:cNvSpPr>
          <p:nvPr/>
        </p:nvSpPr>
        <p:spPr bwMode="auto">
          <a:xfrm>
            <a:off x="794506" y="3447636"/>
            <a:ext cx="7554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采用变形补码时的“溢出”判断条件：</a:t>
            </a:r>
            <a:r>
              <a:rPr lang="zh-CN" altLang="en-US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结果的两个符号位</a:t>
            </a:r>
            <a:r>
              <a:rPr lang="zh-CN" altLang="en-US" sz="2000" b="1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不同。</a:t>
            </a:r>
            <a:endParaRPr lang="zh-CN" altLang="en-US" sz="20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06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en-US" altLang="zh-CN" dirty="0"/>
              <a:t>Overflow Detection </a:t>
            </a:r>
            <a:r>
              <a:rPr lang="en-US" altLang="zh-CN" dirty="0" smtClean="0"/>
              <a:t>Logic (</a:t>
            </a:r>
            <a:r>
              <a:rPr lang="zh-CN" altLang="en-US" dirty="0"/>
              <a:t>溢出判断逻辑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grpSp>
        <p:nvGrpSpPr>
          <p:cNvPr id="20" name="Group 139"/>
          <p:cNvGrpSpPr>
            <a:grpSpLocks/>
          </p:cNvGrpSpPr>
          <p:nvPr/>
        </p:nvGrpSpPr>
        <p:grpSpPr bwMode="auto">
          <a:xfrm>
            <a:off x="2395538" y="4914900"/>
            <a:ext cx="5129212" cy="920750"/>
            <a:chOff x="1509" y="3096"/>
            <a:chExt cx="3231" cy="580"/>
          </a:xfrm>
        </p:grpSpPr>
        <p:sp>
          <p:nvSpPr>
            <p:cNvPr id="21" name="Line 49"/>
            <p:cNvSpPr>
              <a:spLocks noChangeShapeType="1"/>
            </p:cNvSpPr>
            <p:nvPr/>
          </p:nvSpPr>
          <p:spPr bwMode="auto">
            <a:xfrm>
              <a:off x="1509" y="3673"/>
              <a:ext cx="138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1510" y="3096"/>
              <a:ext cx="1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3086" y="3201"/>
              <a:ext cx="816" cy="376"/>
              <a:chOff x="3068" y="3273"/>
              <a:chExt cx="816" cy="376"/>
            </a:xfrm>
          </p:grpSpPr>
          <p:sp>
            <p:nvSpPr>
              <p:cNvPr id="30" name="Arc 51"/>
              <p:cNvSpPr>
                <a:spLocks/>
              </p:cNvSpPr>
              <p:nvPr/>
            </p:nvSpPr>
            <p:spPr bwMode="auto">
              <a:xfrm>
                <a:off x="3305" y="3273"/>
                <a:ext cx="399" cy="184"/>
              </a:xfrm>
              <a:custGeom>
                <a:avLst/>
                <a:gdLst>
                  <a:gd name="G0" fmla="+- 54 0 0"/>
                  <a:gd name="G1" fmla="+- 21600 0 0"/>
                  <a:gd name="G2" fmla="+- 21600 0 0"/>
                  <a:gd name="T0" fmla="*/ 0 w 21654"/>
                  <a:gd name="T1" fmla="*/ 0 h 21600"/>
                  <a:gd name="T2" fmla="*/ 21654 w 21654"/>
                  <a:gd name="T3" fmla="*/ 21600 h 21600"/>
                  <a:gd name="T4" fmla="*/ 54 w 216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Arc 52"/>
              <p:cNvSpPr>
                <a:spLocks/>
              </p:cNvSpPr>
              <p:nvPr/>
            </p:nvSpPr>
            <p:spPr bwMode="auto">
              <a:xfrm rot="10800000">
                <a:off x="3313" y="3465"/>
                <a:ext cx="399" cy="1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6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Arc 53"/>
              <p:cNvSpPr>
                <a:spLocks/>
              </p:cNvSpPr>
              <p:nvPr/>
            </p:nvSpPr>
            <p:spPr bwMode="auto">
              <a:xfrm>
                <a:off x="3264" y="3273"/>
                <a:ext cx="114" cy="1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rc 54"/>
              <p:cNvSpPr>
                <a:spLocks/>
              </p:cNvSpPr>
              <p:nvPr/>
            </p:nvSpPr>
            <p:spPr bwMode="auto">
              <a:xfrm rot="10800000">
                <a:off x="3273" y="3465"/>
                <a:ext cx="114" cy="184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11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rc 55"/>
              <p:cNvSpPr>
                <a:spLocks/>
              </p:cNvSpPr>
              <p:nvPr/>
            </p:nvSpPr>
            <p:spPr bwMode="auto">
              <a:xfrm>
                <a:off x="3168" y="3273"/>
                <a:ext cx="114" cy="1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Arc 56"/>
              <p:cNvSpPr>
                <a:spLocks/>
              </p:cNvSpPr>
              <p:nvPr/>
            </p:nvSpPr>
            <p:spPr bwMode="auto">
              <a:xfrm rot="10800000">
                <a:off x="3177" y="3465"/>
                <a:ext cx="114" cy="184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11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Line 57"/>
              <p:cNvSpPr>
                <a:spLocks noChangeShapeType="1"/>
              </p:cNvSpPr>
              <p:nvPr/>
            </p:nvSpPr>
            <p:spPr bwMode="auto">
              <a:xfrm>
                <a:off x="3700" y="3456"/>
                <a:ext cx="1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Line 58"/>
              <p:cNvSpPr>
                <a:spLocks noChangeShapeType="1"/>
              </p:cNvSpPr>
              <p:nvPr/>
            </p:nvSpPr>
            <p:spPr bwMode="auto">
              <a:xfrm flipH="1">
                <a:off x="3068" y="3360"/>
                <a:ext cx="2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 flipH="1">
                <a:off x="3068" y="3552"/>
                <a:ext cx="20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Line 61"/>
            <p:cNvSpPr>
              <a:spLocks noChangeShapeType="1"/>
            </p:cNvSpPr>
            <p:nvPr/>
          </p:nvSpPr>
          <p:spPr bwMode="auto">
            <a:xfrm flipV="1">
              <a:off x="2898" y="3476"/>
              <a:ext cx="0" cy="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62"/>
            <p:cNvSpPr>
              <a:spLocks noChangeShapeType="1"/>
            </p:cNvSpPr>
            <p:nvPr/>
          </p:nvSpPr>
          <p:spPr bwMode="auto">
            <a:xfrm>
              <a:off x="2902" y="3480"/>
              <a:ext cx="1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3"/>
            <p:cNvSpPr>
              <a:spLocks noChangeShapeType="1"/>
            </p:cNvSpPr>
            <p:nvPr/>
          </p:nvSpPr>
          <p:spPr bwMode="auto">
            <a:xfrm flipH="1">
              <a:off x="2894" y="3288"/>
              <a:ext cx="20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64"/>
            <p:cNvSpPr>
              <a:spLocks noChangeShapeType="1"/>
            </p:cNvSpPr>
            <p:nvPr/>
          </p:nvSpPr>
          <p:spPr bwMode="auto">
            <a:xfrm>
              <a:off x="2898" y="3100"/>
              <a:ext cx="0" cy="1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65"/>
            <p:cNvSpPr>
              <a:spLocks noChangeShapeType="1"/>
            </p:cNvSpPr>
            <p:nvPr/>
          </p:nvSpPr>
          <p:spPr bwMode="auto">
            <a:xfrm>
              <a:off x="3910" y="3384"/>
              <a:ext cx="8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66"/>
            <p:cNvSpPr>
              <a:spLocks noChangeArrowheads="1"/>
            </p:cNvSpPr>
            <p:nvPr/>
          </p:nvSpPr>
          <p:spPr bwMode="auto">
            <a:xfrm>
              <a:off x="3993" y="3192"/>
              <a:ext cx="7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Overflow</a:t>
              </a:r>
            </a:p>
          </p:txBody>
        </p:sp>
      </p:grp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5319713" y="2667000"/>
            <a:ext cx="33182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6234113" y="2667000"/>
            <a:ext cx="3222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6919913" y="2667000"/>
            <a:ext cx="13693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  XOR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>
            <a:off x="5111750" y="297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5111750" y="3048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72"/>
          <p:cNvSpPr>
            <a:spLocks noChangeShapeType="1"/>
          </p:cNvSpPr>
          <p:nvPr/>
        </p:nvSpPr>
        <p:spPr bwMode="auto">
          <a:xfrm>
            <a:off x="5111750" y="3352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5395913" y="30480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" name="Rectangle 74"/>
          <p:cNvSpPr>
            <a:spLocks noChangeArrowheads="1"/>
          </p:cNvSpPr>
          <p:nvPr/>
        </p:nvSpPr>
        <p:spPr bwMode="auto">
          <a:xfrm>
            <a:off x="6234113" y="30480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Rectangle 75"/>
          <p:cNvSpPr>
            <a:spLocks noChangeArrowheads="1"/>
          </p:cNvSpPr>
          <p:nvPr/>
        </p:nvSpPr>
        <p:spPr bwMode="auto">
          <a:xfrm>
            <a:off x="7377113" y="30480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8" name="Line 76"/>
          <p:cNvSpPr>
            <a:spLocks noChangeShapeType="1"/>
          </p:cNvSpPr>
          <p:nvPr/>
        </p:nvSpPr>
        <p:spPr bwMode="auto">
          <a:xfrm>
            <a:off x="5943600" y="2673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77"/>
          <p:cNvSpPr>
            <a:spLocks noChangeShapeType="1"/>
          </p:cNvSpPr>
          <p:nvPr/>
        </p:nvSpPr>
        <p:spPr bwMode="auto">
          <a:xfrm>
            <a:off x="6781800" y="2673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6858000" y="2673350"/>
            <a:ext cx="0" cy="158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79"/>
          <p:cNvSpPr>
            <a:spLocks noChangeShapeType="1"/>
          </p:cNvSpPr>
          <p:nvPr/>
        </p:nvSpPr>
        <p:spPr bwMode="auto">
          <a:xfrm>
            <a:off x="5111750" y="3657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81"/>
          <p:cNvSpPr>
            <a:spLocks noChangeArrowheads="1"/>
          </p:cNvSpPr>
          <p:nvPr/>
        </p:nvSpPr>
        <p:spPr bwMode="auto">
          <a:xfrm>
            <a:off x="6234113" y="33528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Rectangle 82"/>
          <p:cNvSpPr>
            <a:spLocks noChangeArrowheads="1"/>
          </p:cNvSpPr>
          <p:nvPr/>
        </p:nvSpPr>
        <p:spPr bwMode="auto">
          <a:xfrm>
            <a:off x="7377113" y="33528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4" name="Line 83"/>
          <p:cNvSpPr>
            <a:spLocks noChangeShapeType="1"/>
          </p:cNvSpPr>
          <p:nvPr/>
        </p:nvSpPr>
        <p:spPr bwMode="auto">
          <a:xfrm>
            <a:off x="5111750" y="3962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5395913" y="36576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Rectangle 85"/>
          <p:cNvSpPr>
            <a:spLocks noChangeArrowheads="1"/>
          </p:cNvSpPr>
          <p:nvPr/>
        </p:nvSpPr>
        <p:spPr bwMode="auto">
          <a:xfrm>
            <a:off x="6234113" y="36576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Rectangle 86"/>
          <p:cNvSpPr>
            <a:spLocks noChangeArrowheads="1"/>
          </p:cNvSpPr>
          <p:nvPr/>
        </p:nvSpPr>
        <p:spPr bwMode="auto">
          <a:xfrm>
            <a:off x="7377113" y="36576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1" name="Rectangle 87"/>
          <p:cNvSpPr>
            <a:spLocks noChangeArrowheads="1"/>
          </p:cNvSpPr>
          <p:nvPr/>
        </p:nvSpPr>
        <p:spPr bwMode="auto">
          <a:xfrm>
            <a:off x="5395913" y="39624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2" name="Rectangle 88"/>
          <p:cNvSpPr>
            <a:spLocks noChangeArrowheads="1"/>
          </p:cNvSpPr>
          <p:nvPr/>
        </p:nvSpPr>
        <p:spPr bwMode="auto">
          <a:xfrm>
            <a:off x="6234113" y="39624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Rectangle 89"/>
          <p:cNvSpPr>
            <a:spLocks noChangeArrowheads="1"/>
          </p:cNvSpPr>
          <p:nvPr/>
        </p:nvSpPr>
        <p:spPr bwMode="auto">
          <a:xfrm>
            <a:off x="7377113" y="3962400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auto">
          <a:xfrm>
            <a:off x="5118100" y="2679700"/>
            <a:ext cx="3098800" cy="157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Group 91"/>
          <p:cNvGrpSpPr>
            <a:grpSpLocks/>
          </p:cNvGrpSpPr>
          <p:nvPr/>
        </p:nvGrpSpPr>
        <p:grpSpPr bwMode="auto">
          <a:xfrm>
            <a:off x="993775" y="1900238"/>
            <a:ext cx="3352800" cy="4381499"/>
            <a:chOff x="3516" y="1011"/>
            <a:chExt cx="2112" cy="2760"/>
          </a:xfrm>
        </p:grpSpPr>
        <p:sp>
          <p:nvSpPr>
            <p:cNvPr id="76" name="Rectangle 92"/>
            <p:cNvSpPr>
              <a:spLocks noChangeArrowheads="1"/>
            </p:cNvSpPr>
            <p:nvPr/>
          </p:nvSpPr>
          <p:spPr bwMode="auto">
            <a:xfrm>
              <a:off x="3516" y="1332"/>
              <a:ext cx="3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A0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Rectangle 93"/>
            <p:cNvSpPr>
              <a:spLocks noChangeArrowheads="1"/>
            </p:cNvSpPr>
            <p:nvPr/>
          </p:nvSpPr>
          <p:spPr bwMode="auto">
            <a:xfrm>
              <a:off x="3516" y="1572"/>
              <a:ext cx="2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B0</a:t>
              </a:r>
            </a:p>
          </p:txBody>
        </p:sp>
        <p:sp>
          <p:nvSpPr>
            <p:cNvPr id="78" name="Rectangle 94"/>
            <p:cNvSpPr>
              <a:spLocks noChangeArrowheads="1"/>
            </p:cNvSpPr>
            <p:nvPr/>
          </p:nvSpPr>
          <p:spPr bwMode="auto">
            <a:xfrm>
              <a:off x="4061" y="1388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95"/>
            <p:cNvSpPr>
              <a:spLocks noChangeArrowheads="1"/>
            </p:cNvSpPr>
            <p:nvPr/>
          </p:nvSpPr>
          <p:spPr bwMode="auto">
            <a:xfrm>
              <a:off x="4156" y="1380"/>
              <a:ext cx="44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bit</a:t>
              </a:r>
            </a:p>
            <a:p>
              <a:pPr algn="ctr"/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96"/>
            <p:cNvSpPr>
              <a:spLocks noChangeShapeType="1"/>
            </p:cNvSpPr>
            <p:nvPr/>
          </p:nvSpPr>
          <p:spPr bwMode="auto">
            <a:xfrm>
              <a:off x="4729" y="15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97"/>
            <p:cNvSpPr>
              <a:spLocks noChangeShapeType="1"/>
            </p:cNvSpPr>
            <p:nvPr/>
          </p:nvSpPr>
          <p:spPr bwMode="auto">
            <a:xfrm>
              <a:off x="3721" y="147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98"/>
            <p:cNvSpPr>
              <a:spLocks noChangeShapeType="1"/>
            </p:cNvSpPr>
            <p:nvPr/>
          </p:nvSpPr>
          <p:spPr bwMode="auto">
            <a:xfrm>
              <a:off x="3721" y="162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Rectangle 99"/>
            <p:cNvSpPr>
              <a:spLocks noChangeArrowheads="1"/>
            </p:cNvSpPr>
            <p:nvPr/>
          </p:nvSpPr>
          <p:spPr bwMode="auto">
            <a:xfrm>
              <a:off x="5004" y="142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Result0</a:t>
              </a:r>
            </a:p>
          </p:txBody>
        </p:sp>
        <p:sp>
          <p:nvSpPr>
            <p:cNvPr id="84" name="Line 100"/>
            <p:cNvSpPr>
              <a:spLocks noChangeShapeType="1"/>
            </p:cNvSpPr>
            <p:nvPr/>
          </p:nvSpPr>
          <p:spPr bwMode="auto">
            <a:xfrm>
              <a:off x="4389" y="1144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Rectangle 101"/>
            <p:cNvSpPr>
              <a:spLocks noChangeArrowheads="1"/>
            </p:cNvSpPr>
            <p:nvPr/>
          </p:nvSpPr>
          <p:spPr bwMode="auto">
            <a:xfrm>
              <a:off x="3695" y="1011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CarryIn0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6" name="Rectangle 102"/>
            <p:cNvSpPr>
              <a:spLocks noChangeArrowheads="1"/>
            </p:cNvSpPr>
            <p:nvPr/>
          </p:nvSpPr>
          <p:spPr bwMode="auto">
            <a:xfrm>
              <a:off x="4428" y="1716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CarryOut0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87" name="Group 103"/>
            <p:cNvGrpSpPr>
              <a:grpSpLocks/>
            </p:cNvGrpSpPr>
            <p:nvPr/>
          </p:nvGrpSpPr>
          <p:grpSpPr bwMode="auto">
            <a:xfrm>
              <a:off x="3516" y="1720"/>
              <a:ext cx="2112" cy="803"/>
              <a:chOff x="3543" y="1828"/>
              <a:chExt cx="2112" cy="803"/>
            </a:xfrm>
          </p:grpSpPr>
          <p:sp>
            <p:nvSpPr>
              <p:cNvPr id="112" name="Rectangle 104"/>
              <p:cNvSpPr>
                <a:spLocks noChangeArrowheads="1"/>
              </p:cNvSpPr>
              <p:nvPr/>
            </p:nvSpPr>
            <p:spPr bwMode="auto">
              <a:xfrm>
                <a:off x="3543" y="2016"/>
                <a:ext cx="3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A1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05"/>
              <p:cNvSpPr>
                <a:spLocks noChangeArrowheads="1"/>
              </p:cNvSpPr>
              <p:nvPr/>
            </p:nvSpPr>
            <p:spPr bwMode="auto">
              <a:xfrm>
                <a:off x="3543" y="2256"/>
                <a:ext cx="2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B1</a:t>
                </a:r>
              </a:p>
            </p:txBody>
          </p:sp>
          <p:sp>
            <p:nvSpPr>
              <p:cNvPr id="114" name="Rectangle 106"/>
              <p:cNvSpPr>
                <a:spLocks noChangeArrowheads="1"/>
              </p:cNvSpPr>
              <p:nvPr/>
            </p:nvSpPr>
            <p:spPr bwMode="auto">
              <a:xfrm>
                <a:off x="4088" y="2072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4183" y="2064"/>
                <a:ext cx="448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</a:t>
                </a:r>
              </a:p>
              <a:p>
                <a:pPr algn="ctr"/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ALU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Line 108"/>
              <p:cNvSpPr>
                <a:spLocks noChangeShapeType="1"/>
              </p:cNvSpPr>
              <p:nvPr/>
            </p:nvSpPr>
            <p:spPr bwMode="auto">
              <a:xfrm>
                <a:off x="4756" y="220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Line 109"/>
              <p:cNvSpPr>
                <a:spLocks noChangeShapeType="1"/>
              </p:cNvSpPr>
              <p:nvPr/>
            </p:nvSpPr>
            <p:spPr bwMode="auto">
              <a:xfrm>
                <a:off x="3748" y="216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Line 110"/>
              <p:cNvSpPr>
                <a:spLocks noChangeShapeType="1"/>
              </p:cNvSpPr>
              <p:nvPr/>
            </p:nvSpPr>
            <p:spPr bwMode="auto">
              <a:xfrm>
                <a:off x="3748" y="2304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Rectangle 111"/>
              <p:cNvSpPr>
                <a:spLocks noChangeArrowheads="1"/>
              </p:cNvSpPr>
              <p:nvPr/>
            </p:nvSpPr>
            <p:spPr bwMode="auto">
              <a:xfrm>
                <a:off x="5031" y="2112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Result1</a:t>
                </a:r>
              </a:p>
            </p:txBody>
          </p:sp>
          <p:sp>
            <p:nvSpPr>
              <p:cNvPr id="120" name="Line 112"/>
              <p:cNvSpPr>
                <a:spLocks noChangeShapeType="1"/>
              </p:cNvSpPr>
              <p:nvPr/>
            </p:nvSpPr>
            <p:spPr bwMode="auto">
              <a:xfrm>
                <a:off x="4416" y="1828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Rectangle 113"/>
              <p:cNvSpPr>
                <a:spLocks noChangeArrowheads="1"/>
              </p:cNvSpPr>
              <p:nvPr/>
            </p:nvSpPr>
            <p:spPr bwMode="auto">
              <a:xfrm>
                <a:off x="3737" y="1872"/>
                <a:ext cx="7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CarryIn1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14"/>
              <p:cNvSpPr>
                <a:spLocks noChangeArrowheads="1"/>
              </p:cNvSpPr>
              <p:nvPr/>
            </p:nvSpPr>
            <p:spPr bwMode="auto">
              <a:xfrm>
                <a:off x="4455" y="2400"/>
                <a:ext cx="8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CarryOut1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8" name="Group 115"/>
            <p:cNvGrpSpPr>
              <a:grpSpLocks/>
            </p:cNvGrpSpPr>
            <p:nvPr/>
          </p:nvGrpSpPr>
          <p:grpSpPr bwMode="auto">
            <a:xfrm>
              <a:off x="3516" y="2296"/>
              <a:ext cx="2112" cy="803"/>
              <a:chOff x="3543" y="2404"/>
              <a:chExt cx="2112" cy="803"/>
            </a:xfrm>
          </p:grpSpPr>
          <p:sp>
            <p:nvSpPr>
              <p:cNvPr id="101" name="Rectangle 116"/>
              <p:cNvSpPr>
                <a:spLocks noChangeArrowheads="1"/>
              </p:cNvSpPr>
              <p:nvPr/>
            </p:nvSpPr>
            <p:spPr bwMode="auto">
              <a:xfrm>
                <a:off x="3543" y="2592"/>
                <a:ext cx="3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A2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17"/>
              <p:cNvSpPr>
                <a:spLocks noChangeArrowheads="1"/>
              </p:cNvSpPr>
              <p:nvPr/>
            </p:nvSpPr>
            <p:spPr bwMode="auto">
              <a:xfrm>
                <a:off x="3543" y="2832"/>
                <a:ext cx="2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B2</a:t>
                </a:r>
              </a:p>
            </p:txBody>
          </p:sp>
          <p:sp>
            <p:nvSpPr>
              <p:cNvPr id="103" name="Rectangle 118"/>
              <p:cNvSpPr>
                <a:spLocks noChangeArrowheads="1"/>
              </p:cNvSpPr>
              <p:nvPr/>
            </p:nvSpPr>
            <p:spPr bwMode="auto">
              <a:xfrm>
                <a:off x="4088" y="2648"/>
                <a:ext cx="656" cy="3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119"/>
              <p:cNvSpPr>
                <a:spLocks noChangeArrowheads="1"/>
              </p:cNvSpPr>
              <p:nvPr/>
            </p:nvSpPr>
            <p:spPr bwMode="auto">
              <a:xfrm>
                <a:off x="4183" y="2640"/>
                <a:ext cx="448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bit</a:t>
                </a:r>
              </a:p>
              <a:p>
                <a:pPr algn="ctr"/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ALU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Line 120"/>
              <p:cNvSpPr>
                <a:spLocks noChangeShapeType="1"/>
              </p:cNvSpPr>
              <p:nvPr/>
            </p:nvSpPr>
            <p:spPr bwMode="auto">
              <a:xfrm>
                <a:off x="4756" y="278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Line 121"/>
              <p:cNvSpPr>
                <a:spLocks noChangeShapeType="1"/>
              </p:cNvSpPr>
              <p:nvPr/>
            </p:nvSpPr>
            <p:spPr bwMode="auto">
              <a:xfrm>
                <a:off x="3748" y="2736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Line 122"/>
              <p:cNvSpPr>
                <a:spLocks noChangeShapeType="1"/>
              </p:cNvSpPr>
              <p:nvPr/>
            </p:nvSpPr>
            <p:spPr bwMode="auto">
              <a:xfrm>
                <a:off x="3748" y="2880"/>
                <a:ext cx="3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Rectangle 123"/>
              <p:cNvSpPr>
                <a:spLocks noChangeArrowheads="1"/>
              </p:cNvSpPr>
              <p:nvPr/>
            </p:nvSpPr>
            <p:spPr bwMode="auto">
              <a:xfrm>
                <a:off x="5031" y="268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Result2</a:t>
                </a:r>
              </a:p>
            </p:txBody>
          </p:sp>
          <p:sp>
            <p:nvSpPr>
              <p:cNvPr id="109" name="Line 124"/>
              <p:cNvSpPr>
                <a:spLocks noChangeShapeType="1"/>
              </p:cNvSpPr>
              <p:nvPr/>
            </p:nvSpPr>
            <p:spPr bwMode="auto">
              <a:xfrm>
                <a:off x="4416" y="2404"/>
                <a:ext cx="0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Rectangle 125"/>
              <p:cNvSpPr>
                <a:spLocks noChangeArrowheads="1"/>
              </p:cNvSpPr>
              <p:nvPr/>
            </p:nvSpPr>
            <p:spPr bwMode="auto">
              <a:xfrm>
                <a:off x="3737" y="2448"/>
                <a:ext cx="7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CarryIn2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26"/>
              <p:cNvSpPr>
                <a:spLocks noChangeArrowheads="1"/>
              </p:cNvSpPr>
              <p:nvPr/>
            </p:nvSpPr>
            <p:spPr bwMode="auto">
              <a:xfrm>
                <a:off x="4455" y="2976"/>
                <a:ext cx="8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CarryOut2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Rectangle 127"/>
            <p:cNvSpPr>
              <a:spLocks noChangeArrowheads="1"/>
            </p:cNvSpPr>
            <p:nvPr/>
          </p:nvSpPr>
          <p:spPr bwMode="auto">
            <a:xfrm>
              <a:off x="3516" y="3060"/>
              <a:ext cx="3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0" name="Rectangle 128"/>
            <p:cNvSpPr>
              <a:spLocks noChangeArrowheads="1"/>
            </p:cNvSpPr>
            <p:nvPr/>
          </p:nvSpPr>
          <p:spPr bwMode="auto">
            <a:xfrm>
              <a:off x="3516" y="3300"/>
              <a:ext cx="2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B3</a:t>
              </a:r>
            </a:p>
          </p:txBody>
        </p:sp>
        <p:sp>
          <p:nvSpPr>
            <p:cNvPr id="91" name="Rectangle 129"/>
            <p:cNvSpPr>
              <a:spLocks noChangeArrowheads="1"/>
            </p:cNvSpPr>
            <p:nvPr/>
          </p:nvSpPr>
          <p:spPr bwMode="auto">
            <a:xfrm>
              <a:off x="4061" y="3116"/>
              <a:ext cx="656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Rectangle 130"/>
            <p:cNvSpPr>
              <a:spLocks noChangeArrowheads="1"/>
            </p:cNvSpPr>
            <p:nvPr/>
          </p:nvSpPr>
          <p:spPr bwMode="auto">
            <a:xfrm>
              <a:off x="4156" y="3108"/>
              <a:ext cx="44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1-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bit</a:t>
              </a:r>
            </a:p>
            <a:p>
              <a:pPr algn="ctr"/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131"/>
            <p:cNvSpPr>
              <a:spLocks noChangeShapeType="1"/>
            </p:cNvSpPr>
            <p:nvPr/>
          </p:nvSpPr>
          <p:spPr bwMode="auto">
            <a:xfrm>
              <a:off x="4729" y="32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132"/>
            <p:cNvSpPr>
              <a:spLocks noChangeShapeType="1"/>
            </p:cNvSpPr>
            <p:nvPr/>
          </p:nvSpPr>
          <p:spPr bwMode="auto">
            <a:xfrm>
              <a:off x="3721" y="320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133"/>
            <p:cNvSpPr>
              <a:spLocks noChangeShapeType="1"/>
            </p:cNvSpPr>
            <p:nvPr/>
          </p:nvSpPr>
          <p:spPr bwMode="auto">
            <a:xfrm>
              <a:off x="3721" y="33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134"/>
            <p:cNvSpPr>
              <a:spLocks noChangeArrowheads="1"/>
            </p:cNvSpPr>
            <p:nvPr/>
          </p:nvSpPr>
          <p:spPr bwMode="auto">
            <a:xfrm>
              <a:off x="5004" y="315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Result3</a:t>
              </a:r>
            </a:p>
          </p:txBody>
        </p:sp>
        <p:sp>
          <p:nvSpPr>
            <p:cNvPr id="97" name="Line 135"/>
            <p:cNvSpPr>
              <a:spLocks noChangeShapeType="1"/>
            </p:cNvSpPr>
            <p:nvPr/>
          </p:nvSpPr>
          <p:spPr bwMode="auto">
            <a:xfrm>
              <a:off x="4389" y="2872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Rectangle 136"/>
            <p:cNvSpPr>
              <a:spLocks noChangeArrowheads="1"/>
            </p:cNvSpPr>
            <p:nvPr/>
          </p:nvSpPr>
          <p:spPr bwMode="auto">
            <a:xfrm>
              <a:off x="3683" y="2907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CarryIn3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Rectangle 137"/>
            <p:cNvSpPr>
              <a:spLocks noChangeArrowheads="1"/>
            </p:cNvSpPr>
            <p:nvPr/>
          </p:nvSpPr>
          <p:spPr bwMode="auto">
            <a:xfrm>
              <a:off x="4380" y="354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CarryOut3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0" name="Line 138"/>
            <p:cNvSpPr>
              <a:spLocks noChangeShapeType="1"/>
            </p:cNvSpPr>
            <p:nvPr/>
          </p:nvSpPr>
          <p:spPr bwMode="auto">
            <a:xfrm>
              <a:off x="4389" y="344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3" name="Rectangle 140"/>
          <p:cNvSpPr>
            <a:spLocks noChangeArrowheads="1"/>
          </p:cNvSpPr>
          <p:nvPr/>
        </p:nvSpPr>
        <p:spPr bwMode="auto">
          <a:xfrm>
            <a:off x="5411788" y="3335338"/>
            <a:ext cx="31739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4" name="Text Box 141"/>
          <p:cNvSpPr txBox="1">
            <a:spLocks noChangeArrowheads="1"/>
          </p:cNvSpPr>
          <p:nvPr/>
        </p:nvSpPr>
        <p:spPr bwMode="auto">
          <a:xfrm>
            <a:off x="5372100" y="5915025"/>
            <a:ext cx="272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也可以用其他判断方法。</a:t>
            </a:r>
          </a:p>
        </p:txBody>
      </p:sp>
    </p:spTree>
    <p:extLst>
      <p:ext uri="{BB962C8B-B14F-4D97-AF65-F5344CB8AC3E}">
        <p14:creationId xmlns:p14="http://schemas.microsoft.com/office/powerpoint/2010/main" val="517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en-US" altLang="zh-CN" dirty="0"/>
              <a:t>Zero Detection </a:t>
            </a:r>
            <a:r>
              <a:rPr lang="en-US" altLang="zh-CN" dirty="0" smtClean="0"/>
              <a:t>Logic (</a:t>
            </a:r>
            <a:r>
              <a:rPr lang="zh-CN" altLang="en-US" dirty="0"/>
              <a:t>判</a:t>
            </a:r>
            <a:r>
              <a:rPr lang="en-US" altLang="zh-CN" dirty="0"/>
              <a:t>0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grpSp>
        <p:nvGrpSpPr>
          <p:cNvPr id="125" name="Group 115"/>
          <p:cNvGrpSpPr>
            <a:grpSpLocks/>
          </p:cNvGrpSpPr>
          <p:nvPr/>
        </p:nvGrpSpPr>
        <p:grpSpPr bwMode="auto">
          <a:xfrm>
            <a:off x="2803649" y="2468959"/>
            <a:ext cx="4178300" cy="2755900"/>
            <a:chOff x="2134" y="1783"/>
            <a:chExt cx="2632" cy="1736"/>
          </a:xfrm>
        </p:grpSpPr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134" y="1787"/>
              <a:ext cx="90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2134" y="2363"/>
              <a:ext cx="6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2134" y="2939"/>
              <a:ext cx="66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41"/>
            <p:cNvSpPr>
              <a:spLocks noChangeShapeType="1"/>
            </p:cNvSpPr>
            <p:nvPr/>
          </p:nvSpPr>
          <p:spPr bwMode="auto">
            <a:xfrm>
              <a:off x="2134" y="3515"/>
              <a:ext cx="95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0" name="Group 53"/>
            <p:cNvGrpSpPr>
              <a:grpSpLocks/>
            </p:cNvGrpSpPr>
            <p:nvPr/>
          </p:nvGrpSpPr>
          <p:grpSpPr bwMode="auto">
            <a:xfrm>
              <a:off x="3426" y="2468"/>
              <a:ext cx="448" cy="376"/>
              <a:chOff x="3504" y="2265"/>
              <a:chExt cx="448" cy="376"/>
            </a:xfrm>
          </p:grpSpPr>
          <p:sp>
            <p:nvSpPr>
              <p:cNvPr id="142" name="Arc 49"/>
              <p:cNvSpPr>
                <a:spLocks/>
              </p:cNvSpPr>
              <p:nvPr/>
            </p:nvSpPr>
            <p:spPr bwMode="auto">
              <a:xfrm>
                <a:off x="3545" y="2265"/>
                <a:ext cx="399" cy="184"/>
              </a:xfrm>
              <a:custGeom>
                <a:avLst/>
                <a:gdLst>
                  <a:gd name="G0" fmla="+- 54 0 0"/>
                  <a:gd name="G1" fmla="+- 21600 0 0"/>
                  <a:gd name="G2" fmla="+- 21600 0 0"/>
                  <a:gd name="T0" fmla="*/ 0 w 21654"/>
                  <a:gd name="T1" fmla="*/ 0 h 21600"/>
                  <a:gd name="T2" fmla="*/ 21654 w 21654"/>
                  <a:gd name="T3" fmla="*/ 21600 h 21600"/>
                  <a:gd name="T4" fmla="*/ 54 w 216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4" h="21600" fill="none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</a:path>
                  <a:path w="21654" h="21600" stroke="0" extrusionOk="0">
                    <a:moveTo>
                      <a:pt x="0" y="0"/>
                    </a:moveTo>
                    <a:cubicBezTo>
                      <a:pt x="18" y="0"/>
                      <a:pt x="36" y="-1"/>
                      <a:pt x="54" y="0"/>
                    </a:cubicBezTo>
                    <a:cubicBezTo>
                      <a:pt x="11983" y="0"/>
                      <a:pt x="21654" y="9670"/>
                      <a:pt x="21654" y="21600"/>
                    </a:cubicBezTo>
                    <a:lnTo>
                      <a:pt x="5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Arc 50"/>
              <p:cNvSpPr>
                <a:spLocks/>
              </p:cNvSpPr>
              <p:nvPr/>
            </p:nvSpPr>
            <p:spPr bwMode="auto">
              <a:xfrm rot="10800000">
                <a:off x="3553" y="2457"/>
                <a:ext cx="399" cy="1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6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1"/>
                      <a:pt x="9637" y="29"/>
                      <a:pt x="21546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Arc 51"/>
              <p:cNvSpPr>
                <a:spLocks/>
              </p:cNvSpPr>
              <p:nvPr/>
            </p:nvSpPr>
            <p:spPr bwMode="auto">
              <a:xfrm>
                <a:off x="3504" y="2265"/>
                <a:ext cx="114" cy="1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Arc 52"/>
              <p:cNvSpPr>
                <a:spLocks/>
              </p:cNvSpPr>
              <p:nvPr/>
            </p:nvSpPr>
            <p:spPr bwMode="auto">
              <a:xfrm rot="10800000">
                <a:off x="3513" y="2457"/>
                <a:ext cx="114" cy="184"/>
              </a:xfrm>
              <a:custGeom>
                <a:avLst/>
                <a:gdLst>
                  <a:gd name="G0" fmla="+- 21600 0 0"/>
                  <a:gd name="G1" fmla="+- 21599 0 0"/>
                  <a:gd name="G2" fmla="+- 21600 0 0"/>
                  <a:gd name="T0" fmla="*/ 0 w 21600"/>
                  <a:gd name="T1" fmla="*/ 21599 h 21599"/>
                  <a:gd name="T2" fmla="*/ 21411 w 21600"/>
                  <a:gd name="T3" fmla="*/ 0 h 21599"/>
                  <a:gd name="T4" fmla="*/ 21600 w 21600"/>
                  <a:gd name="T5" fmla="*/ 21599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43"/>
                      <a:pt x="9555" y="103"/>
                      <a:pt x="21410" y="-1"/>
                    </a:cubicBezTo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1" name="Oval 54"/>
            <p:cNvSpPr>
              <a:spLocks noChangeArrowheads="1"/>
            </p:cNvSpPr>
            <p:nvPr/>
          </p:nvSpPr>
          <p:spPr bwMode="auto">
            <a:xfrm>
              <a:off x="3866" y="2611"/>
              <a:ext cx="80" cy="80"/>
            </a:xfrm>
            <a:prstGeom prst="ellips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2798" y="2603"/>
              <a:ext cx="7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56"/>
            <p:cNvSpPr>
              <a:spLocks noChangeShapeType="1"/>
            </p:cNvSpPr>
            <p:nvPr/>
          </p:nvSpPr>
          <p:spPr bwMode="auto">
            <a:xfrm flipH="1">
              <a:off x="2798" y="2699"/>
              <a:ext cx="7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 flipH="1">
              <a:off x="3038" y="2507"/>
              <a:ext cx="44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58"/>
            <p:cNvSpPr>
              <a:spLocks noChangeShapeType="1"/>
            </p:cNvSpPr>
            <p:nvPr/>
          </p:nvSpPr>
          <p:spPr bwMode="auto">
            <a:xfrm flipH="1">
              <a:off x="3086" y="2795"/>
              <a:ext cx="3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59"/>
            <p:cNvSpPr>
              <a:spLocks noChangeShapeType="1"/>
            </p:cNvSpPr>
            <p:nvPr/>
          </p:nvSpPr>
          <p:spPr bwMode="auto">
            <a:xfrm>
              <a:off x="2802" y="2367"/>
              <a:ext cx="0" cy="23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60"/>
            <p:cNvSpPr>
              <a:spLocks noChangeShapeType="1"/>
            </p:cNvSpPr>
            <p:nvPr/>
          </p:nvSpPr>
          <p:spPr bwMode="auto">
            <a:xfrm>
              <a:off x="2802" y="2703"/>
              <a:ext cx="0" cy="23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61"/>
            <p:cNvSpPr>
              <a:spLocks noChangeShapeType="1"/>
            </p:cNvSpPr>
            <p:nvPr/>
          </p:nvSpPr>
          <p:spPr bwMode="auto">
            <a:xfrm flipV="1">
              <a:off x="3042" y="1783"/>
              <a:ext cx="0" cy="72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62"/>
            <p:cNvSpPr>
              <a:spLocks noChangeShapeType="1"/>
            </p:cNvSpPr>
            <p:nvPr/>
          </p:nvSpPr>
          <p:spPr bwMode="auto">
            <a:xfrm flipV="1">
              <a:off x="3090" y="2791"/>
              <a:ext cx="0" cy="72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64"/>
            <p:cNvSpPr>
              <a:spLocks noChangeShapeType="1"/>
            </p:cNvSpPr>
            <p:nvPr/>
          </p:nvSpPr>
          <p:spPr bwMode="auto">
            <a:xfrm>
              <a:off x="3958" y="2651"/>
              <a:ext cx="80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65"/>
            <p:cNvSpPr>
              <a:spLocks noChangeArrowheads="1"/>
            </p:cNvSpPr>
            <p:nvPr/>
          </p:nvSpPr>
          <p:spPr bwMode="auto">
            <a:xfrm>
              <a:off x="4233" y="2459"/>
              <a:ext cx="3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Zero</a:t>
              </a:r>
            </a:p>
          </p:txBody>
        </p:sp>
      </p:grpSp>
      <p:sp>
        <p:nvSpPr>
          <p:cNvPr id="146" name="Rectangle 68"/>
          <p:cNvSpPr>
            <a:spLocks noChangeArrowheads="1"/>
          </p:cNvSpPr>
          <p:nvPr/>
        </p:nvSpPr>
        <p:spPr bwMode="auto">
          <a:xfrm>
            <a:off x="452561" y="21768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7" name="Rectangle 69"/>
          <p:cNvSpPr>
            <a:spLocks noChangeArrowheads="1"/>
          </p:cNvSpPr>
          <p:nvPr/>
        </p:nvSpPr>
        <p:spPr bwMode="auto">
          <a:xfrm>
            <a:off x="452561" y="25578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148" name="Rectangle 70"/>
          <p:cNvSpPr>
            <a:spLocks noChangeArrowheads="1"/>
          </p:cNvSpPr>
          <p:nvPr/>
        </p:nvSpPr>
        <p:spPr bwMode="auto">
          <a:xfrm>
            <a:off x="1317749" y="22657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71"/>
          <p:cNvSpPr>
            <a:spLocks noChangeArrowheads="1"/>
          </p:cNvSpPr>
          <p:nvPr/>
        </p:nvSpPr>
        <p:spPr bwMode="auto">
          <a:xfrm>
            <a:off x="1520949" y="2253059"/>
            <a:ext cx="608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1-</a:t>
            </a:r>
            <a:r>
              <a:rPr lang="en-US" altLang="zh-CN" dirty="0">
                <a:ea typeface="宋体" panose="02010600030101010101" pitchFamily="2" charset="-122"/>
              </a:rPr>
              <a:t>bit</a:t>
            </a:r>
          </a:p>
          <a:p>
            <a:pPr algn="ctr"/>
            <a:r>
              <a:rPr lang="en-US" altLang="zh-CN" smtClean="0">
                <a:ea typeface="宋体" panose="02010600030101010101" pitchFamily="2" charset="-122"/>
              </a:rPr>
              <a:t>ALU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0" name="Line 72"/>
          <p:cNvSpPr>
            <a:spLocks noChangeShapeType="1"/>
          </p:cNvSpPr>
          <p:nvPr/>
        </p:nvSpPr>
        <p:spPr bwMode="auto">
          <a:xfrm>
            <a:off x="2378199" y="24816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73"/>
          <p:cNvSpPr>
            <a:spLocks noChangeShapeType="1"/>
          </p:cNvSpPr>
          <p:nvPr/>
        </p:nvSpPr>
        <p:spPr bwMode="auto">
          <a:xfrm>
            <a:off x="777999" y="24054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74"/>
          <p:cNvSpPr>
            <a:spLocks noChangeShapeType="1"/>
          </p:cNvSpPr>
          <p:nvPr/>
        </p:nvSpPr>
        <p:spPr bwMode="auto">
          <a:xfrm>
            <a:off x="777999" y="26340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Rectangle 75"/>
          <p:cNvSpPr>
            <a:spLocks noChangeArrowheads="1"/>
          </p:cNvSpPr>
          <p:nvPr/>
        </p:nvSpPr>
        <p:spPr bwMode="auto">
          <a:xfrm>
            <a:off x="2814761" y="2157809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Result0</a:t>
            </a:r>
          </a:p>
        </p:txBody>
      </p:sp>
      <p:sp>
        <p:nvSpPr>
          <p:cNvPr id="154" name="Line 76"/>
          <p:cNvSpPr>
            <a:spLocks noChangeShapeType="1"/>
          </p:cNvSpPr>
          <p:nvPr/>
        </p:nvSpPr>
        <p:spPr bwMode="auto">
          <a:xfrm>
            <a:off x="1838449" y="18784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Rectangle 77"/>
          <p:cNvSpPr>
            <a:spLocks noChangeArrowheads="1"/>
          </p:cNvSpPr>
          <p:nvPr/>
        </p:nvSpPr>
        <p:spPr bwMode="auto">
          <a:xfrm>
            <a:off x="885949" y="1667272"/>
            <a:ext cx="1004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CarryIn0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6" name="Rectangle 78"/>
          <p:cNvSpPr>
            <a:spLocks noChangeArrowheads="1"/>
          </p:cNvSpPr>
          <p:nvPr/>
        </p:nvSpPr>
        <p:spPr bwMode="auto">
          <a:xfrm>
            <a:off x="1900361" y="2786459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CarryOut0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7" name="Rectangle 80"/>
          <p:cNvSpPr>
            <a:spLocks noChangeArrowheads="1"/>
          </p:cNvSpPr>
          <p:nvPr/>
        </p:nvSpPr>
        <p:spPr bwMode="auto">
          <a:xfrm>
            <a:off x="452561" y="30912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8" name="Rectangle 81"/>
          <p:cNvSpPr>
            <a:spLocks noChangeArrowheads="1"/>
          </p:cNvSpPr>
          <p:nvPr/>
        </p:nvSpPr>
        <p:spPr bwMode="auto">
          <a:xfrm>
            <a:off x="452561" y="34722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159" name="Rectangle 82"/>
          <p:cNvSpPr>
            <a:spLocks noChangeArrowheads="1"/>
          </p:cNvSpPr>
          <p:nvPr/>
        </p:nvSpPr>
        <p:spPr bwMode="auto">
          <a:xfrm>
            <a:off x="1317749" y="31801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Rectangle 83"/>
          <p:cNvSpPr>
            <a:spLocks noChangeArrowheads="1"/>
          </p:cNvSpPr>
          <p:nvPr/>
        </p:nvSpPr>
        <p:spPr bwMode="auto">
          <a:xfrm>
            <a:off x="1520949" y="3167459"/>
            <a:ext cx="608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1-</a:t>
            </a:r>
            <a:r>
              <a:rPr lang="en-US" altLang="zh-CN" dirty="0">
                <a:ea typeface="宋体" panose="02010600030101010101" pitchFamily="2" charset="-122"/>
              </a:rPr>
              <a:t>bit</a:t>
            </a:r>
          </a:p>
          <a:p>
            <a:pPr algn="ctr"/>
            <a:r>
              <a:rPr lang="en-US" altLang="zh-CN" smtClean="0">
                <a:ea typeface="宋体" panose="02010600030101010101" pitchFamily="2" charset="-122"/>
              </a:rPr>
              <a:t>ALU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1" name="Line 84"/>
          <p:cNvSpPr>
            <a:spLocks noChangeShapeType="1"/>
          </p:cNvSpPr>
          <p:nvPr/>
        </p:nvSpPr>
        <p:spPr bwMode="auto">
          <a:xfrm>
            <a:off x="2378199" y="33960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85"/>
          <p:cNvSpPr>
            <a:spLocks noChangeShapeType="1"/>
          </p:cNvSpPr>
          <p:nvPr/>
        </p:nvSpPr>
        <p:spPr bwMode="auto">
          <a:xfrm>
            <a:off x="777999" y="33198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Line 86"/>
          <p:cNvSpPr>
            <a:spLocks noChangeShapeType="1"/>
          </p:cNvSpPr>
          <p:nvPr/>
        </p:nvSpPr>
        <p:spPr bwMode="auto">
          <a:xfrm>
            <a:off x="777999" y="35484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Rectangle 87"/>
          <p:cNvSpPr>
            <a:spLocks noChangeArrowheads="1"/>
          </p:cNvSpPr>
          <p:nvPr/>
        </p:nvSpPr>
        <p:spPr bwMode="auto">
          <a:xfrm>
            <a:off x="2814761" y="3072209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Result1</a:t>
            </a:r>
          </a:p>
        </p:txBody>
      </p:sp>
      <p:sp>
        <p:nvSpPr>
          <p:cNvPr id="165" name="Line 88"/>
          <p:cNvSpPr>
            <a:spLocks noChangeShapeType="1"/>
          </p:cNvSpPr>
          <p:nvPr/>
        </p:nvSpPr>
        <p:spPr bwMode="auto">
          <a:xfrm>
            <a:off x="1838449" y="27928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Rectangle 89"/>
          <p:cNvSpPr>
            <a:spLocks noChangeArrowheads="1"/>
          </p:cNvSpPr>
          <p:nvPr/>
        </p:nvSpPr>
        <p:spPr bwMode="auto">
          <a:xfrm>
            <a:off x="909761" y="2862659"/>
            <a:ext cx="10048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CarryIn1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7" name="Rectangle 90"/>
          <p:cNvSpPr>
            <a:spLocks noChangeArrowheads="1"/>
          </p:cNvSpPr>
          <p:nvPr/>
        </p:nvSpPr>
        <p:spPr bwMode="auto">
          <a:xfrm>
            <a:off x="1900361" y="3700859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CarryOut1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8" name="Rectangle 92"/>
          <p:cNvSpPr>
            <a:spLocks noChangeArrowheads="1"/>
          </p:cNvSpPr>
          <p:nvPr/>
        </p:nvSpPr>
        <p:spPr bwMode="auto">
          <a:xfrm>
            <a:off x="452561" y="40056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A2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9" name="Rectangle 93"/>
          <p:cNvSpPr>
            <a:spLocks noChangeArrowheads="1"/>
          </p:cNvSpPr>
          <p:nvPr/>
        </p:nvSpPr>
        <p:spPr bwMode="auto">
          <a:xfrm>
            <a:off x="452561" y="43866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170" name="Rectangle 94"/>
          <p:cNvSpPr>
            <a:spLocks noChangeArrowheads="1"/>
          </p:cNvSpPr>
          <p:nvPr/>
        </p:nvSpPr>
        <p:spPr bwMode="auto">
          <a:xfrm>
            <a:off x="1317749" y="40945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Rectangle 95"/>
          <p:cNvSpPr>
            <a:spLocks noChangeArrowheads="1"/>
          </p:cNvSpPr>
          <p:nvPr/>
        </p:nvSpPr>
        <p:spPr bwMode="auto">
          <a:xfrm>
            <a:off x="1520949" y="4081859"/>
            <a:ext cx="608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1-</a:t>
            </a:r>
            <a:r>
              <a:rPr lang="en-US" altLang="zh-CN" dirty="0">
                <a:ea typeface="宋体" panose="02010600030101010101" pitchFamily="2" charset="-122"/>
              </a:rPr>
              <a:t>bit</a:t>
            </a:r>
          </a:p>
          <a:p>
            <a:pPr algn="ctr"/>
            <a:r>
              <a:rPr lang="en-US" altLang="zh-CN" smtClean="0">
                <a:ea typeface="宋体" panose="02010600030101010101" pitchFamily="2" charset="-122"/>
              </a:rPr>
              <a:t>ALU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2" name="Line 96"/>
          <p:cNvSpPr>
            <a:spLocks noChangeShapeType="1"/>
          </p:cNvSpPr>
          <p:nvPr/>
        </p:nvSpPr>
        <p:spPr bwMode="auto">
          <a:xfrm>
            <a:off x="2378199" y="43104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Line 97"/>
          <p:cNvSpPr>
            <a:spLocks noChangeShapeType="1"/>
          </p:cNvSpPr>
          <p:nvPr/>
        </p:nvSpPr>
        <p:spPr bwMode="auto">
          <a:xfrm>
            <a:off x="777999" y="42342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Line 98"/>
          <p:cNvSpPr>
            <a:spLocks noChangeShapeType="1"/>
          </p:cNvSpPr>
          <p:nvPr/>
        </p:nvSpPr>
        <p:spPr bwMode="auto">
          <a:xfrm>
            <a:off x="777999" y="44628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99"/>
          <p:cNvSpPr>
            <a:spLocks noChangeArrowheads="1"/>
          </p:cNvSpPr>
          <p:nvPr/>
        </p:nvSpPr>
        <p:spPr bwMode="auto">
          <a:xfrm>
            <a:off x="2814761" y="3986609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Result2</a:t>
            </a:r>
          </a:p>
        </p:txBody>
      </p:sp>
      <p:sp>
        <p:nvSpPr>
          <p:cNvPr id="176" name="Line 100"/>
          <p:cNvSpPr>
            <a:spLocks noChangeShapeType="1"/>
          </p:cNvSpPr>
          <p:nvPr/>
        </p:nvSpPr>
        <p:spPr bwMode="auto">
          <a:xfrm>
            <a:off x="1838449" y="37072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01"/>
          <p:cNvSpPr>
            <a:spLocks noChangeArrowheads="1"/>
          </p:cNvSpPr>
          <p:nvPr/>
        </p:nvSpPr>
        <p:spPr bwMode="auto">
          <a:xfrm>
            <a:off x="909761" y="3777059"/>
            <a:ext cx="10048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CarryIn2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8" name="Rectangle 102"/>
          <p:cNvSpPr>
            <a:spLocks noChangeArrowheads="1"/>
          </p:cNvSpPr>
          <p:nvPr/>
        </p:nvSpPr>
        <p:spPr bwMode="auto">
          <a:xfrm>
            <a:off x="1900361" y="4615259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CarryOut2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9" name="Rectangle 103"/>
          <p:cNvSpPr>
            <a:spLocks noChangeArrowheads="1"/>
          </p:cNvSpPr>
          <p:nvPr/>
        </p:nvSpPr>
        <p:spPr bwMode="auto">
          <a:xfrm>
            <a:off x="452561" y="49200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A3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0" name="Rectangle 104"/>
          <p:cNvSpPr>
            <a:spLocks noChangeArrowheads="1"/>
          </p:cNvSpPr>
          <p:nvPr/>
        </p:nvSpPr>
        <p:spPr bwMode="auto">
          <a:xfrm>
            <a:off x="452561" y="5301059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B3</a:t>
            </a:r>
          </a:p>
        </p:txBody>
      </p:sp>
      <p:sp>
        <p:nvSpPr>
          <p:cNvPr id="181" name="Rectangle 105"/>
          <p:cNvSpPr>
            <a:spLocks noChangeArrowheads="1"/>
          </p:cNvSpPr>
          <p:nvPr/>
        </p:nvSpPr>
        <p:spPr bwMode="auto">
          <a:xfrm>
            <a:off x="1317749" y="5008959"/>
            <a:ext cx="1041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Rectangle 106"/>
          <p:cNvSpPr>
            <a:spLocks noChangeArrowheads="1"/>
          </p:cNvSpPr>
          <p:nvPr/>
        </p:nvSpPr>
        <p:spPr bwMode="auto">
          <a:xfrm>
            <a:off x="1520949" y="4996259"/>
            <a:ext cx="6080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1-</a:t>
            </a:r>
            <a:r>
              <a:rPr lang="en-US" altLang="zh-CN" dirty="0">
                <a:ea typeface="宋体" panose="02010600030101010101" pitchFamily="2" charset="-122"/>
              </a:rPr>
              <a:t>bit</a:t>
            </a:r>
          </a:p>
          <a:p>
            <a:pPr algn="ctr"/>
            <a:r>
              <a:rPr lang="en-US" altLang="zh-CN" smtClean="0">
                <a:ea typeface="宋体" panose="02010600030101010101" pitchFamily="2" charset="-122"/>
              </a:rPr>
              <a:t>ALU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3" name="Line 107"/>
          <p:cNvSpPr>
            <a:spLocks noChangeShapeType="1"/>
          </p:cNvSpPr>
          <p:nvPr/>
        </p:nvSpPr>
        <p:spPr bwMode="auto">
          <a:xfrm>
            <a:off x="2378199" y="5224859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108"/>
          <p:cNvSpPr>
            <a:spLocks noChangeShapeType="1"/>
          </p:cNvSpPr>
          <p:nvPr/>
        </p:nvSpPr>
        <p:spPr bwMode="auto">
          <a:xfrm>
            <a:off x="777999" y="51486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109"/>
          <p:cNvSpPr>
            <a:spLocks noChangeShapeType="1"/>
          </p:cNvSpPr>
          <p:nvPr/>
        </p:nvSpPr>
        <p:spPr bwMode="auto">
          <a:xfrm>
            <a:off x="777999" y="5377259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Rectangle 110"/>
          <p:cNvSpPr>
            <a:spLocks noChangeArrowheads="1"/>
          </p:cNvSpPr>
          <p:nvPr/>
        </p:nvSpPr>
        <p:spPr bwMode="auto">
          <a:xfrm>
            <a:off x="2814761" y="4901009"/>
            <a:ext cx="914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Result3</a:t>
            </a:r>
          </a:p>
        </p:txBody>
      </p:sp>
      <p:sp>
        <p:nvSpPr>
          <p:cNvPr id="187" name="Line 111"/>
          <p:cNvSpPr>
            <a:spLocks noChangeShapeType="1"/>
          </p:cNvSpPr>
          <p:nvPr/>
        </p:nvSpPr>
        <p:spPr bwMode="auto">
          <a:xfrm>
            <a:off x="1838449" y="46216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Rectangle 112"/>
          <p:cNvSpPr>
            <a:spLocks noChangeArrowheads="1"/>
          </p:cNvSpPr>
          <p:nvPr/>
        </p:nvSpPr>
        <p:spPr bwMode="auto">
          <a:xfrm>
            <a:off x="866899" y="4677172"/>
            <a:ext cx="1004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CarryIn3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9" name="Rectangle 113"/>
          <p:cNvSpPr>
            <a:spLocks noChangeArrowheads="1"/>
          </p:cNvSpPr>
          <p:nvPr/>
        </p:nvSpPr>
        <p:spPr bwMode="auto">
          <a:xfrm>
            <a:off x="2103561" y="5682059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CarryOut3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0" name="Line 114"/>
          <p:cNvSpPr>
            <a:spLocks noChangeShapeType="1"/>
          </p:cNvSpPr>
          <p:nvPr/>
        </p:nvSpPr>
        <p:spPr bwMode="auto">
          <a:xfrm>
            <a:off x="2117849" y="5536009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" name="Text Box 121"/>
          <p:cNvSpPr txBox="1">
            <a:spLocks noChangeArrowheads="1"/>
          </p:cNvSpPr>
          <p:nvPr/>
        </p:nvSpPr>
        <p:spPr bwMode="auto">
          <a:xfrm>
            <a:off x="4536536" y="1914921"/>
            <a:ext cx="45339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CC0000"/>
                </a:solidFill>
                <a:ea typeface="宋体" panose="02010600030101010101" pitchFamily="2" charset="-122"/>
              </a:rPr>
              <a:t>问题：</a:t>
            </a:r>
            <a:r>
              <a:rPr lang="en-US" altLang="zh-CN" sz="1800" dirty="0">
                <a:solidFill>
                  <a:srgbClr val="CC0000"/>
                </a:solidFill>
                <a:ea typeface="宋体" panose="02010600030101010101" pitchFamily="2" charset="-122"/>
              </a:rPr>
              <a:t>MIPS</a:t>
            </a:r>
            <a:r>
              <a:rPr lang="zh-CN" altLang="en-US" sz="1800" dirty="0">
                <a:solidFill>
                  <a:srgbClr val="CC0000"/>
                </a:solidFill>
                <a:ea typeface="宋体" panose="02010600030101010101" pitchFamily="2" charset="-122"/>
              </a:rPr>
              <a:t>指令 </a:t>
            </a:r>
            <a:r>
              <a:rPr lang="en-US" altLang="zh-CN" sz="1800" dirty="0" err="1">
                <a:solidFill>
                  <a:srgbClr val="CC0000"/>
                </a:solidFill>
                <a:ea typeface="宋体" panose="02010600030101010101" pitchFamily="2" charset="-122"/>
              </a:rPr>
              <a:t>bne</a:t>
            </a:r>
            <a:r>
              <a:rPr lang="en-US" altLang="zh-CN" sz="1800" dirty="0">
                <a:solidFill>
                  <a:srgbClr val="CC0000"/>
                </a:solidFill>
                <a:ea typeface="宋体" panose="02010600030101010101" pitchFamily="2" charset="-122"/>
              </a:rPr>
              <a:t> $1,$2,25</a:t>
            </a:r>
            <a:r>
              <a:rPr lang="zh-CN" altLang="en-US" sz="1800" dirty="0">
                <a:solidFill>
                  <a:srgbClr val="CC0000"/>
                </a:solidFill>
                <a:ea typeface="宋体" panose="02010600030101010101" pitchFamily="2" charset="-122"/>
              </a:rPr>
              <a:t>的含义为：</a:t>
            </a:r>
          </a:p>
          <a:p>
            <a:r>
              <a:rPr lang="en-US" altLang="zh-CN" sz="1800" dirty="0">
                <a:solidFill>
                  <a:srgbClr val="CC0000"/>
                </a:solidFill>
                <a:ea typeface="宋体" panose="02010600030101010101" pitchFamily="2" charset="-122"/>
              </a:rPr>
              <a:t>If ($1!=$2) </a:t>
            </a:r>
            <a:r>
              <a:rPr lang="en-US" altLang="zh-CN" sz="1800" dirty="0" err="1">
                <a:solidFill>
                  <a:srgbClr val="CC0000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1800" dirty="0">
                <a:solidFill>
                  <a:srgbClr val="CC0000"/>
                </a:solidFill>
                <a:ea typeface="宋体" panose="02010600030101010101" pitchFamily="2" charset="-122"/>
              </a:rPr>
              <a:t> PC+4+100 else </a:t>
            </a:r>
            <a:r>
              <a:rPr lang="en-US" altLang="zh-CN" sz="1800" dirty="0" err="1">
                <a:solidFill>
                  <a:srgbClr val="CC0000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1800" dirty="0">
                <a:solidFill>
                  <a:srgbClr val="CC0000"/>
                </a:solidFill>
                <a:ea typeface="宋体" panose="02010600030101010101" pitchFamily="2" charset="-122"/>
              </a:rPr>
              <a:t> PC+4</a:t>
            </a:r>
          </a:p>
          <a:p>
            <a:r>
              <a:rPr lang="zh-CN" altLang="en-US" sz="1800" dirty="0">
                <a:solidFill>
                  <a:srgbClr val="CC0000"/>
                </a:solidFill>
                <a:ea typeface="宋体" panose="02010600030101010101" pitchFamily="2" charset="-122"/>
              </a:rPr>
              <a:t>执行</a:t>
            </a:r>
            <a:r>
              <a:rPr lang="en-US" altLang="zh-CN" sz="1800" dirty="0" err="1">
                <a:solidFill>
                  <a:srgbClr val="CC0000"/>
                </a:solidFill>
                <a:ea typeface="宋体" panose="02010600030101010101" pitchFamily="2" charset="-122"/>
              </a:rPr>
              <a:t>beq</a:t>
            </a:r>
            <a:r>
              <a:rPr lang="zh-CN" altLang="en-US" sz="1800" dirty="0">
                <a:solidFill>
                  <a:srgbClr val="CC0000"/>
                </a:solidFill>
                <a:ea typeface="宋体" panose="02010600030101010101" pitchFamily="2" charset="-122"/>
              </a:rPr>
              <a:t>指令，需要判断什么标志？</a:t>
            </a:r>
          </a:p>
        </p:txBody>
      </p:sp>
    </p:spTree>
    <p:extLst>
      <p:ext uri="{BB962C8B-B14F-4D97-AF65-F5344CB8AC3E}">
        <p14:creationId xmlns:p14="http://schemas.microsoft.com/office/powerpoint/2010/main" val="25090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3.3.1 </a:t>
            </a:r>
            <a:r>
              <a:rPr lang="zh-CN" altLang="en-US" dirty="0" smtClean="0"/>
              <a:t>补码加减运算</a:t>
            </a:r>
            <a:endParaRPr lang="en-US" altLang="zh-CN" dirty="0" smtClean="0"/>
          </a:p>
          <a:p>
            <a:r>
              <a:rPr lang="en-US" altLang="zh-CN" dirty="0"/>
              <a:t>Zero Detection </a:t>
            </a:r>
            <a:r>
              <a:rPr lang="en-US" altLang="zh-CN" dirty="0" smtClean="0"/>
              <a:t>Logic (</a:t>
            </a:r>
            <a:r>
              <a:rPr lang="zh-CN" altLang="en-US" dirty="0"/>
              <a:t>判</a:t>
            </a:r>
            <a:r>
              <a:rPr lang="en-US" altLang="zh-CN" dirty="0"/>
              <a:t>0</a:t>
            </a:r>
            <a:r>
              <a:rPr lang="zh-CN" altLang="en-US" dirty="0"/>
              <a:t>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191" name="Rectangle 119"/>
          <p:cNvSpPr>
            <a:spLocks noChangeArrowheads="1"/>
          </p:cNvSpPr>
          <p:nvPr/>
        </p:nvSpPr>
        <p:spPr bwMode="auto">
          <a:xfrm>
            <a:off x="827584" y="1885735"/>
            <a:ext cx="727280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Overflow”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）外，许多机器还提供进位标志（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）、符号标志（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NF / SF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）等。</a:t>
            </a:r>
          </a:p>
          <a:p>
            <a:pPr marL="285750" indent="-285750"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标志在运算电路中产生，被记录到专门的寄存器中，以便在分支指令中被用来作为条件。</a:t>
            </a:r>
          </a:p>
          <a:p>
            <a:pPr marL="285750" indent="-285750">
              <a:spcBef>
                <a:spcPct val="35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存放标志的寄存器通常称为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状态字寄存器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每个标志对应标志寄存器中的一个标志位。  </a:t>
            </a:r>
          </a:p>
        </p:txBody>
      </p:sp>
    </p:spTree>
    <p:extLst>
      <p:ext uri="{BB962C8B-B14F-4D97-AF65-F5344CB8AC3E}">
        <p14:creationId xmlns:p14="http://schemas.microsoft.com/office/powerpoint/2010/main" val="35989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r>
              <a:rPr lang="zh-CN" altLang="en-US" sz="2000" dirty="0"/>
              <a:t>用于浮点数尾数乘运算</a:t>
            </a:r>
          </a:p>
          <a:p>
            <a:r>
              <a:rPr lang="zh-CN" altLang="en-US" sz="2000" dirty="0" smtClean="0"/>
              <a:t>符号</a:t>
            </a:r>
            <a:r>
              <a:rPr lang="zh-CN" altLang="en-US" sz="2000" dirty="0"/>
              <a:t>与数值分开</a:t>
            </a:r>
            <a:r>
              <a:rPr lang="zh-CN" altLang="en-US" sz="2000" dirty="0" smtClean="0"/>
              <a:t>处理，分两步：</a:t>
            </a:r>
            <a:endParaRPr lang="en-US" altLang="zh-CN" sz="2000" dirty="0" smtClean="0"/>
          </a:p>
          <a:p>
            <a:pPr lvl="1"/>
            <a:r>
              <a:rPr lang="zh-CN" altLang="en-US" sz="1800" b="0" dirty="0" smtClean="0"/>
              <a:t>确定积的符号：由两个乘数的符号</a:t>
            </a:r>
            <a:r>
              <a:rPr lang="zh-CN" altLang="en-US" sz="1800" b="0" dirty="0"/>
              <a:t>异或</a:t>
            </a:r>
            <a:r>
              <a:rPr lang="zh-CN" altLang="en-US" sz="1800" b="0" dirty="0" smtClean="0"/>
              <a:t>得到</a:t>
            </a:r>
            <a:endParaRPr lang="en-US" altLang="zh-CN" sz="1800" b="0" dirty="0" smtClean="0"/>
          </a:p>
          <a:p>
            <a:pPr lvl="1"/>
            <a:r>
              <a:rPr lang="zh-CN" altLang="en-US" sz="1800" b="0" dirty="0" smtClean="0"/>
              <a:t>计算乘积的数值位：数值部分为两个乘数的数值部分之积</a:t>
            </a:r>
            <a:endParaRPr lang="en-US" altLang="zh-CN" sz="1800" b="0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原</a:t>
            </a:r>
            <a:r>
              <a:rPr lang="zh-CN" altLang="en-US" sz="2000" dirty="0" smtClean="0">
                <a:solidFill>
                  <a:srgbClr val="FF0000"/>
                </a:solidFill>
              </a:rPr>
              <a:t>码一位乘</a:t>
            </a:r>
            <a:r>
              <a:rPr lang="zh-CN" altLang="en-US" sz="2000" dirty="0" smtClean="0"/>
              <a:t>和原码两位乘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自学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高级语言</a:t>
            </a:r>
            <a:r>
              <a:rPr lang="zh-CN" altLang="en-US" dirty="0"/>
              <a:t>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79296" cy="55196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整数</a:t>
            </a:r>
            <a:r>
              <a:rPr lang="zh-CN" altLang="en-US" dirty="0" smtClean="0"/>
              <a:t>算术运算、</a:t>
            </a:r>
            <a:r>
              <a:rPr lang="zh-CN" altLang="en-US" dirty="0"/>
              <a:t>浮点数算术运算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按位、逻辑、移位、位扩展和位截断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指令集中与运算相关的指令（ 以</a:t>
            </a:r>
            <a:r>
              <a:rPr lang="en-US" altLang="zh-CN" dirty="0"/>
              <a:t>MIPS</a:t>
            </a:r>
            <a:r>
              <a:rPr lang="zh-CN" altLang="en-US" dirty="0"/>
              <a:t>为参考 ）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涉及到的定点数运算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算术运算</a:t>
            </a:r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带符号整数运算：</a:t>
            </a:r>
            <a:r>
              <a:rPr lang="zh-CN" altLang="en-US" dirty="0">
                <a:solidFill>
                  <a:srgbClr val="CC0000"/>
                </a:solidFill>
              </a:rPr>
              <a:t>取负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符号扩展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加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减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乘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除 </a:t>
            </a:r>
            <a:r>
              <a:rPr lang="en-US" altLang="zh-CN" dirty="0">
                <a:solidFill>
                  <a:srgbClr val="CC0000"/>
                </a:solidFill>
              </a:rPr>
              <a:t> / </a:t>
            </a:r>
            <a:r>
              <a:rPr lang="zh-CN" altLang="en-US" dirty="0">
                <a:solidFill>
                  <a:srgbClr val="CC0000"/>
                </a:solidFill>
              </a:rPr>
              <a:t>算术移位</a:t>
            </a:r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无符号整数运算：</a:t>
            </a:r>
            <a:r>
              <a:rPr lang="en-US" altLang="zh-CN" dirty="0">
                <a:solidFill>
                  <a:srgbClr val="CC0000"/>
                </a:solidFill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扩展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加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减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乘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除 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逻辑运算</a:t>
            </a:r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逻辑操作：</a:t>
            </a:r>
            <a:r>
              <a:rPr lang="zh-CN" altLang="en-US" dirty="0">
                <a:solidFill>
                  <a:srgbClr val="CC0000"/>
                </a:solidFill>
              </a:rPr>
              <a:t>与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或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非 </a:t>
            </a:r>
            <a:r>
              <a:rPr lang="en-US" altLang="zh-CN" dirty="0">
                <a:solidFill>
                  <a:srgbClr val="CC0000"/>
                </a:solidFill>
              </a:rPr>
              <a:t>/ …</a:t>
            </a:r>
            <a:endParaRPr lang="zh-CN" altLang="en-US" dirty="0">
              <a:solidFill>
                <a:srgbClr val="CC0000"/>
              </a:solidFill>
            </a:endParaRPr>
          </a:p>
          <a:p>
            <a:pPr lvl="3">
              <a:spcBef>
                <a:spcPts val="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</a:rPr>
              <a:t>移位操作：</a:t>
            </a:r>
            <a:r>
              <a:rPr lang="zh-CN" altLang="en-US" dirty="0">
                <a:solidFill>
                  <a:srgbClr val="CC0000"/>
                </a:solidFill>
              </a:rPr>
              <a:t>逻辑左移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逻辑右移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涉及到的浮点数运算：加、减、乘、除</a:t>
            </a:r>
            <a:endParaRPr lang="zh-CN" altLang="en-US" dirty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/>
              <a:t>基本运算</a:t>
            </a:r>
            <a:r>
              <a:rPr lang="zh-CN" altLang="en-US" dirty="0" smtClean="0"/>
              <a:t>部件</a:t>
            </a:r>
            <a:r>
              <a:rPr lang="en-US" altLang="zh-CN" dirty="0" smtClean="0"/>
              <a:t>ALU</a:t>
            </a:r>
            <a:r>
              <a:rPr lang="zh-CN" altLang="en-US" dirty="0"/>
              <a:t>的设计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805014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0" dirty="0" smtClean="0"/>
              <a:t>1. </a:t>
            </a:r>
            <a:r>
              <a:rPr lang="zh-CN" altLang="en-US" sz="2000" b="0" dirty="0"/>
              <a:t>原</a:t>
            </a:r>
            <a:r>
              <a:rPr lang="zh-CN" altLang="en-US" sz="2000" b="0" dirty="0" smtClean="0"/>
              <a:t>码一位乘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3568" y="1591965"/>
            <a:ext cx="8136944" cy="142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dirty="0">
                <a:ea typeface="宋体" panose="02010600030101010101" pitchFamily="2" charset="-122"/>
              </a:rPr>
              <a:t>假定：</a:t>
            </a:r>
            <a:r>
              <a:rPr lang="en-US" altLang="zh-CN" dirty="0" smtClean="0">
                <a:ea typeface="宋体" panose="02010600030101010101" pitchFamily="2" charset="-122"/>
              </a:rPr>
              <a:t>[x]</a:t>
            </a:r>
            <a:r>
              <a:rPr lang="zh-CN" altLang="en-US" baseline="-25000" dirty="0" smtClean="0">
                <a:ea typeface="宋体" panose="02010600030101010101" pitchFamily="2" charset="-122"/>
              </a:rPr>
              <a:t>原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=X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ea typeface="宋体" panose="02010600030101010101" pitchFamily="2" charset="-122"/>
              </a:rPr>
              <a:t>.X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X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[y]</a:t>
            </a:r>
            <a:r>
              <a:rPr lang="zh-CN" altLang="en-US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原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.Y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Y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[x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r>
              <a:rPr lang="zh-CN" altLang="en-US" baseline="-25000" dirty="0">
                <a:ea typeface="宋体" panose="02010600030101010101" pitchFamily="2" charset="-122"/>
                <a:sym typeface="Symbol" panose="05050102010706020507" pitchFamily="18" charset="2"/>
              </a:rPr>
              <a:t>原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.Z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Z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2n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则：   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0 </a:t>
            </a:r>
            <a:r>
              <a:rPr lang="en-US" altLang="zh-CN" dirty="0" smtClean="0">
                <a:ea typeface="宋体" panose="02010600030101010101" pitchFamily="2" charset="-122"/>
              </a:rPr>
              <a:t>XOR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ea typeface="宋体" panose="02010600030101010101" pitchFamily="2" charset="-122"/>
              </a:rPr>
              <a:t> ;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Z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2n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= (0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X</a:t>
            </a:r>
            <a:r>
              <a:rPr lang="en-US" altLang="zh-CN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× (0. Y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Y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小数点位置约定，不区分小数还是整数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259632" y="3381889"/>
            <a:ext cx="5760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Multiplicand           1000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Multiplier	  </a:t>
            </a:r>
            <a:r>
              <a:rPr kumimoji="0" lang="en-US" altLang="zh-CN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x    1001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		 	   1000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		 	  0000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		 	 0000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		 	1000   </a:t>
            </a:r>
            <a:b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</a:b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 Product(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积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</a:rPr>
              <a:t>)     1001000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411613" y="3968120"/>
            <a:ext cx="793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563888" y="5085184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36620" y="3668305"/>
            <a:ext cx="730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乘数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31717" y="3362884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被乘数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" name="Text Box 141"/>
          <p:cNvSpPr txBox="1">
            <a:spLocks noChangeArrowheads="1"/>
          </p:cNvSpPr>
          <p:nvPr/>
        </p:nvSpPr>
        <p:spPr bwMode="auto">
          <a:xfrm>
            <a:off x="695722" y="3059668"/>
            <a:ext cx="272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）手算乘法例子：</a:t>
            </a:r>
            <a:endParaRPr lang="zh-CN" altLang="en-US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5386511" y="3904084"/>
            <a:ext cx="3081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X×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-4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373811" y="4205709"/>
            <a:ext cx="3081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X×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373811" y="4481934"/>
            <a:ext cx="3081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X×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5364286" y="4748634"/>
            <a:ext cx="3081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X×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590800" y="5558794"/>
            <a:ext cx="2542940" cy="65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8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8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1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X×Y= 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 (X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× Y</a:t>
            </a:r>
            <a:r>
              <a:rPr lang="en-US" altLang="zh-CN" sz="1600" baseline="-25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-i</a:t>
            </a: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 </a:t>
            </a:r>
          </a:p>
          <a:p>
            <a:pPr eaLnBrk="0" hangingPunct="0">
              <a:lnSpc>
                <a:spcPct val="7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1161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012926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 smtClean="0"/>
              <a:t>原码一位乘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）手工</a:t>
            </a:r>
            <a:r>
              <a:rPr lang="zh-CN" altLang="en-US" sz="2000" b="0" dirty="0"/>
              <a:t>乘法的特点：</a:t>
            </a:r>
          </a:p>
          <a:p>
            <a:pPr marL="400050" lvl="1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）：</a:t>
            </a:r>
            <a:r>
              <a:rPr lang="zh-CN" altLang="en-US" sz="1800" b="0" dirty="0" smtClean="0"/>
              <a:t>每</a:t>
            </a:r>
            <a:r>
              <a:rPr lang="zh-CN" altLang="en-US" sz="1800" b="0" dirty="0"/>
              <a:t>步计算</a:t>
            </a:r>
            <a:r>
              <a:rPr lang="zh-CN" altLang="en-US" sz="1800" b="0" dirty="0" smtClean="0"/>
              <a:t>：</a:t>
            </a:r>
            <a:r>
              <a:rPr lang="en-US" altLang="zh-CN" sz="1800" b="0" dirty="0" err="1" smtClean="0"/>
              <a:t>X×Y</a:t>
            </a:r>
            <a:r>
              <a:rPr lang="en-US" altLang="zh-CN" sz="1800" b="0" baseline="-25000" dirty="0" err="1" smtClean="0"/>
              <a:t>i</a:t>
            </a:r>
            <a:r>
              <a:rPr lang="zh-CN" altLang="en-US" sz="1800" b="0" dirty="0"/>
              <a:t>，</a:t>
            </a:r>
            <a:r>
              <a:rPr lang="zh-CN" altLang="en-US" sz="1800" b="0" dirty="0" smtClean="0"/>
              <a:t>若</a:t>
            </a:r>
            <a:r>
              <a:rPr lang="en-US" altLang="zh-CN" sz="1800" dirty="0"/>
              <a:t>Y</a:t>
            </a:r>
            <a:r>
              <a:rPr lang="en-US" altLang="zh-CN" sz="1800" baseline="-25000" dirty="0"/>
              <a:t>i</a:t>
            </a:r>
            <a:r>
              <a:rPr lang="en-US" altLang="zh-CN" sz="1800" b="0" dirty="0" smtClean="0"/>
              <a:t> </a:t>
            </a:r>
            <a:r>
              <a:rPr lang="en-US" altLang="zh-CN" sz="1800" b="0" dirty="0"/>
              <a:t>= 0</a:t>
            </a:r>
            <a:r>
              <a:rPr lang="zh-CN" altLang="en-US" sz="1800" b="0" dirty="0"/>
              <a:t>，则得</a:t>
            </a:r>
            <a:r>
              <a:rPr lang="en-US" altLang="zh-CN" sz="1800" b="0" dirty="0"/>
              <a:t>0</a:t>
            </a:r>
            <a:r>
              <a:rPr lang="zh-CN" altLang="en-US" sz="1800" b="0" dirty="0"/>
              <a:t>；</a:t>
            </a:r>
            <a:r>
              <a:rPr lang="zh-CN" altLang="en-US" sz="1800" b="0" dirty="0" smtClean="0"/>
              <a:t>若</a:t>
            </a:r>
            <a:r>
              <a:rPr lang="en-US" altLang="zh-CN" sz="1800" dirty="0"/>
              <a:t>Y</a:t>
            </a:r>
            <a:r>
              <a:rPr lang="en-US" altLang="zh-CN" sz="1800" baseline="-25000" dirty="0"/>
              <a:t>i </a:t>
            </a:r>
            <a:r>
              <a:rPr lang="en-US" altLang="zh-CN" sz="1800" b="0" dirty="0" smtClean="0"/>
              <a:t>= </a:t>
            </a:r>
            <a:r>
              <a:rPr lang="en-US" altLang="zh-CN" sz="1800" b="0" dirty="0"/>
              <a:t>1</a:t>
            </a:r>
            <a:r>
              <a:rPr lang="zh-CN" altLang="en-US" sz="1800" b="0" dirty="0"/>
              <a:t>，则</a:t>
            </a:r>
            <a:r>
              <a:rPr lang="zh-CN" altLang="en-US" sz="1800" b="0" dirty="0" smtClean="0"/>
              <a:t>得</a:t>
            </a:r>
            <a:r>
              <a:rPr lang="en-US" altLang="zh-CN" sz="1800" b="0" dirty="0" smtClean="0"/>
              <a:t>X</a:t>
            </a:r>
            <a:endParaRPr lang="en-US" altLang="zh-CN" sz="1800" b="0" dirty="0"/>
          </a:p>
          <a:p>
            <a:pPr marL="400050" lvl="1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）：</a:t>
            </a:r>
            <a:r>
              <a:rPr lang="zh-CN" altLang="en-US" sz="1800" dirty="0"/>
              <a:t> 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zh-CN" altLang="en-US" sz="1800" b="0" dirty="0" smtClean="0"/>
              <a:t>求得</a:t>
            </a:r>
            <a:r>
              <a:rPr lang="zh-CN" altLang="en-US" sz="1800" b="0" dirty="0"/>
              <a:t>的各项</a:t>
            </a:r>
            <a:r>
              <a:rPr lang="zh-CN" altLang="en-US" sz="1800" b="0" dirty="0" smtClean="0"/>
              <a:t>结果</a:t>
            </a:r>
            <a:r>
              <a:rPr lang="en-US" altLang="zh-CN" sz="1800" b="0" dirty="0" err="1" smtClean="0"/>
              <a:t>X×</a:t>
            </a:r>
            <a:r>
              <a:rPr lang="en-US" altLang="zh-CN" sz="1800" dirty="0" err="1" smtClean="0"/>
              <a:t>Y</a:t>
            </a:r>
            <a:r>
              <a:rPr lang="en-US" altLang="zh-CN" sz="1800" baseline="-25000" dirty="0" err="1" smtClean="0"/>
              <a:t>i</a:t>
            </a:r>
            <a:r>
              <a:rPr lang="zh-CN" altLang="en-US" sz="1800" b="0" dirty="0" smtClean="0"/>
              <a:t>逐次</a:t>
            </a:r>
            <a:r>
              <a:rPr lang="zh-CN" altLang="en-US" sz="1800" b="0" dirty="0"/>
              <a:t>左移，可表示</a:t>
            </a:r>
            <a:r>
              <a:rPr lang="zh-CN" altLang="en-US" sz="1800" b="0" dirty="0" smtClean="0"/>
              <a:t>为</a:t>
            </a:r>
            <a:r>
              <a:rPr lang="en-US" altLang="zh-CN" sz="1800" b="0" dirty="0" smtClean="0"/>
              <a:t>X× </a:t>
            </a:r>
            <a:r>
              <a:rPr lang="en-US" altLang="zh-CN" sz="1800" dirty="0"/>
              <a:t>Y</a:t>
            </a:r>
            <a:r>
              <a:rPr lang="en-US" altLang="zh-CN" sz="1800" baseline="-25000" dirty="0"/>
              <a:t>i</a:t>
            </a:r>
            <a:r>
              <a:rPr lang="en-US" altLang="zh-CN" sz="1800" b="0" dirty="0" smtClean="0"/>
              <a:t>×2</a:t>
            </a:r>
            <a:r>
              <a:rPr lang="en-US" altLang="zh-CN" sz="1800" b="0" baseline="30000" dirty="0" smtClean="0"/>
              <a:t>-i</a:t>
            </a:r>
            <a:r>
              <a:rPr lang="en-US" altLang="zh-CN" sz="1800" b="0" dirty="0" smtClean="0"/>
              <a:t> </a:t>
            </a:r>
            <a:endParaRPr lang="en-US" altLang="zh-CN" sz="1800" b="0" dirty="0"/>
          </a:p>
          <a:p>
            <a:pPr marL="400050" lvl="1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）：</a:t>
            </a:r>
            <a:r>
              <a:rPr lang="zh-CN" altLang="en-US" sz="1800" b="0" dirty="0" smtClean="0"/>
              <a:t>对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en-US" sz="1800" b="0" dirty="0" smtClean="0"/>
              <a:t>中</a:t>
            </a:r>
            <a:r>
              <a:rPr lang="zh-CN" altLang="en-US" sz="1800" b="0" dirty="0"/>
              <a:t>求得的结果求和，即  </a:t>
            </a:r>
            <a:r>
              <a:rPr lang="en-US" altLang="zh-CN" sz="1800" b="0" dirty="0" smtClean="0"/>
              <a:t>(X× </a:t>
            </a:r>
            <a:r>
              <a:rPr lang="en-US" altLang="zh-CN" sz="1800" dirty="0"/>
              <a:t>Y</a:t>
            </a:r>
            <a:r>
              <a:rPr lang="en-US" altLang="zh-CN" sz="1800" baseline="-25000" dirty="0"/>
              <a:t>i</a:t>
            </a:r>
            <a:r>
              <a:rPr lang="en-US" altLang="zh-CN" sz="1800" b="0" dirty="0" smtClean="0"/>
              <a:t>×2</a:t>
            </a:r>
            <a:r>
              <a:rPr lang="en-US" altLang="zh-CN" sz="1800" b="0" baseline="30000" dirty="0" smtClean="0"/>
              <a:t>-i</a:t>
            </a:r>
            <a:r>
              <a:rPr lang="en-US" altLang="zh-CN" sz="1800" b="0" dirty="0"/>
              <a:t>)</a:t>
            </a:r>
            <a:r>
              <a:rPr lang="zh-CN" altLang="en-US" sz="1800" b="0" dirty="0"/>
              <a:t>，这就是两个无符号数的</a:t>
            </a:r>
            <a:r>
              <a:rPr lang="zh-CN" altLang="en-US" sz="1800" b="0" dirty="0" smtClean="0"/>
              <a:t>乘积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3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 smtClean="0"/>
              <a:t>原码一位乘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3</a:t>
            </a:r>
            <a:r>
              <a:rPr lang="zh-CN" altLang="en-US" sz="2000" b="0" dirty="0" smtClean="0"/>
              <a:t>）计算机</a:t>
            </a:r>
            <a:r>
              <a:rPr lang="zh-CN" altLang="en-US" sz="2000" b="0" dirty="0"/>
              <a:t>内部稍作以下改进：</a:t>
            </a:r>
          </a:p>
          <a:p>
            <a:pPr marL="400050" lvl="1" indent="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）：</a:t>
            </a:r>
            <a:r>
              <a:rPr lang="zh-CN" altLang="en-US" sz="1800" b="0" dirty="0" smtClean="0"/>
              <a:t>每次得</a:t>
            </a:r>
            <a:r>
              <a:rPr lang="en-US" altLang="zh-CN" sz="1800" b="0" dirty="0" err="1" smtClean="0"/>
              <a:t>X×</a:t>
            </a:r>
            <a:r>
              <a:rPr lang="en-US" altLang="zh-CN" sz="1800" dirty="0" err="1" smtClean="0"/>
              <a:t>Y</a:t>
            </a:r>
            <a:r>
              <a:rPr lang="en-US" altLang="zh-CN" sz="1800" baseline="-25000" dirty="0" err="1" smtClean="0"/>
              <a:t>i</a:t>
            </a:r>
            <a:r>
              <a:rPr lang="zh-CN" altLang="en-US" sz="1800" b="0" dirty="0" smtClean="0"/>
              <a:t>后</a:t>
            </a:r>
            <a:r>
              <a:rPr lang="zh-CN" altLang="en-US" sz="1800" b="0" dirty="0"/>
              <a:t>，与前面所得结果累加，得到</a:t>
            </a:r>
            <a:r>
              <a:rPr lang="en-US" altLang="zh-CN" sz="1800" b="0" dirty="0"/>
              <a:t>Pi</a:t>
            </a:r>
            <a:r>
              <a:rPr lang="zh-CN" altLang="en-US" sz="1800" b="0" dirty="0"/>
              <a:t>，称之为</a:t>
            </a:r>
            <a:r>
              <a:rPr lang="zh-CN" altLang="en-US" sz="1800" b="0" dirty="0">
                <a:solidFill>
                  <a:srgbClr val="FF0000"/>
                </a:solidFill>
              </a:rPr>
              <a:t>部分积</a:t>
            </a:r>
            <a:r>
              <a:rPr lang="zh-CN" altLang="en-US" sz="1800" b="0" dirty="0"/>
              <a:t>。因为没有等到全部计算后一次求和，所以减少了保存每次相乘</a:t>
            </a:r>
            <a:r>
              <a:rPr lang="zh-CN" altLang="en-US" sz="1800" b="0" dirty="0" smtClean="0"/>
              <a:t>结果</a:t>
            </a:r>
            <a:r>
              <a:rPr lang="en-US" altLang="zh-CN" sz="1800" b="0" dirty="0" err="1" smtClean="0"/>
              <a:t>X×</a:t>
            </a:r>
            <a:r>
              <a:rPr lang="en-US" altLang="zh-CN" sz="1800" dirty="0" err="1" smtClean="0"/>
              <a:t>Y</a:t>
            </a:r>
            <a:r>
              <a:rPr lang="en-US" altLang="zh-CN" sz="1800" baseline="-25000" dirty="0" err="1" smtClean="0"/>
              <a:t>i</a:t>
            </a:r>
            <a:r>
              <a:rPr lang="zh-CN" altLang="en-US" sz="1800" b="0" dirty="0" smtClean="0"/>
              <a:t>的开销；</a:t>
            </a:r>
            <a:r>
              <a:rPr lang="en-US" altLang="zh-CN" sz="1800" b="0" dirty="0" smtClean="0"/>
              <a:t/>
            </a:r>
            <a:br>
              <a:rPr lang="en-US" altLang="zh-CN" sz="1800" b="0" dirty="0" smtClean="0"/>
            </a:b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：</a:t>
            </a:r>
            <a:r>
              <a:rPr lang="zh-CN" altLang="en-US" sz="1800" b="0" dirty="0" smtClean="0"/>
              <a:t>每次得</a:t>
            </a:r>
            <a:r>
              <a:rPr lang="en-US" altLang="zh-CN" sz="1800" b="0" dirty="0" err="1" smtClean="0"/>
              <a:t>X×</a:t>
            </a:r>
            <a:r>
              <a:rPr lang="en-US" altLang="zh-CN" sz="1800" dirty="0" err="1" smtClean="0"/>
              <a:t>Y</a:t>
            </a:r>
            <a:r>
              <a:rPr lang="en-US" altLang="zh-CN" sz="1800" baseline="-25000" dirty="0" err="1" smtClean="0"/>
              <a:t>i</a:t>
            </a:r>
            <a:r>
              <a:rPr lang="zh-CN" altLang="en-US" sz="1800" b="0" dirty="0" smtClean="0"/>
              <a:t>后</a:t>
            </a:r>
            <a:r>
              <a:rPr lang="zh-CN" altLang="en-US" sz="1800" b="0" dirty="0"/>
              <a:t>，不将它左移与前次部分积</a:t>
            </a:r>
            <a:r>
              <a:rPr lang="en-US" altLang="zh-CN" sz="1800" b="0" dirty="0"/>
              <a:t>Pi</a:t>
            </a:r>
            <a:r>
              <a:rPr lang="zh-CN" altLang="en-US" sz="1800" b="0" dirty="0"/>
              <a:t>相加，而将部分积</a:t>
            </a:r>
            <a:r>
              <a:rPr lang="en-US" altLang="zh-CN" sz="1800" b="0" dirty="0"/>
              <a:t>Pi</a:t>
            </a:r>
            <a:r>
              <a:rPr lang="zh-CN" altLang="en-US" sz="1800" b="0" dirty="0"/>
              <a:t>右移后</a:t>
            </a:r>
            <a:r>
              <a:rPr lang="zh-CN" altLang="en-US" sz="1800" b="0" dirty="0" smtClean="0"/>
              <a:t>与</a:t>
            </a:r>
            <a:r>
              <a:rPr lang="en-US" altLang="zh-CN" sz="1800" b="0" dirty="0" err="1" smtClean="0"/>
              <a:t>X×</a:t>
            </a:r>
            <a:r>
              <a:rPr lang="en-US" altLang="zh-CN" sz="1800" dirty="0" err="1" smtClean="0"/>
              <a:t>Y</a:t>
            </a:r>
            <a:r>
              <a:rPr lang="en-US" altLang="zh-CN" sz="1800" baseline="-25000" dirty="0" err="1" smtClean="0"/>
              <a:t>i</a:t>
            </a:r>
            <a:r>
              <a:rPr lang="zh-CN" altLang="en-US" sz="1800" b="0" dirty="0" smtClean="0"/>
              <a:t>相加</a:t>
            </a:r>
            <a:r>
              <a:rPr lang="zh-CN" altLang="en-US" sz="1800" b="0" dirty="0"/>
              <a:t>。因为加法运算始终对部分积中高</a:t>
            </a:r>
            <a:r>
              <a:rPr lang="en-US" altLang="zh-CN" sz="1800" b="0" dirty="0"/>
              <a:t>n</a:t>
            </a:r>
            <a:r>
              <a:rPr lang="zh-CN" altLang="en-US" sz="1800" b="0" dirty="0"/>
              <a:t>位</a:t>
            </a:r>
            <a:r>
              <a:rPr lang="zh-CN" altLang="en-US" sz="1800" b="0" dirty="0" smtClean="0"/>
              <a:t>进行，故</a:t>
            </a:r>
            <a:r>
              <a:rPr lang="zh-CN" altLang="en-US" sz="1800" b="0" dirty="0"/>
              <a:t>用</a:t>
            </a:r>
            <a:r>
              <a:rPr lang="en-US" altLang="zh-CN" sz="1800" b="0" dirty="0"/>
              <a:t>n</a:t>
            </a:r>
            <a:r>
              <a:rPr lang="zh-CN" altLang="en-US" sz="1800" b="0" dirty="0"/>
              <a:t>位加法器可</a:t>
            </a:r>
            <a:r>
              <a:rPr lang="zh-CN" altLang="en-US" sz="1800" b="0" dirty="0" smtClean="0"/>
              <a:t>实现两个</a:t>
            </a:r>
            <a:r>
              <a:rPr lang="en-US" altLang="zh-CN" sz="1800" b="0" dirty="0"/>
              <a:t>n</a:t>
            </a:r>
            <a:r>
              <a:rPr lang="zh-CN" altLang="en-US" sz="1800" b="0" dirty="0"/>
              <a:t>位数</a:t>
            </a:r>
            <a:r>
              <a:rPr lang="zh-CN" altLang="en-US" sz="1800" b="0" dirty="0" smtClean="0"/>
              <a:t>相乘；</a:t>
            </a:r>
            <a:endParaRPr lang="en-US" altLang="zh-CN" sz="1800" b="0" dirty="0" smtClean="0"/>
          </a:p>
          <a:p>
            <a:pPr marL="400050" lvl="1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：</a:t>
            </a:r>
            <a:r>
              <a:rPr lang="zh-CN" altLang="en-US" sz="1800" b="0" dirty="0" smtClean="0"/>
              <a:t>乘数</a:t>
            </a:r>
            <a:r>
              <a:rPr lang="zh-CN" altLang="en-US" sz="1800" b="0" dirty="0"/>
              <a:t>中为“</a:t>
            </a:r>
            <a:r>
              <a:rPr lang="en-US" altLang="zh-CN" sz="1800" b="0" dirty="0"/>
              <a:t>1”</a:t>
            </a:r>
            <a:r>
              <a:rPr lang="zh-CN" altLang="en-US" sz="1800" b="0" dirty="0"/>
              <a:t>位执行加法和右移，对为“</a:t>
            </a:r>
            <a:r>
              <a:rPr lang="en-US" altLang="zh-CN" sz="1800" b="0" dirty="0"/>
              <a:t>0”</a:t>
            </a:r>
            <a:r>
              <a:rPr lang="zh-CN" altLang="en-US" sz="1800" b="0" dirty="0"/>
              <a:t>位只执行右移，而不执行加法运算。</a:t>
            </a:r>
          </a:p>
          <a:p>
            <a:pPr marL="0" indent="0">
              <a:buNone/>
            </a:pP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0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 smtClean="0"/>
              <a:t>原码一位乘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）数学推导过程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1600" y="1916832"/>
            <a:ext cx="7488832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上述改进思想可写成如下数学推导过程：</a:t>
            </a:r>
          </a:p>
          <a:p>
            <a:pPr marL="203200" lvl="0" indent="-203200" eaLnBrk="0" hangingPunct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Arial"/>
                <a:ea typeface="宋体"/>
              </a:rPr>
              <a:t>×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Y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=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X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× ( 0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.</a:t>
            </a:r>
            <a:r>
              <a:rPr lang="en-US" altLang="zh-CN" sz="1600" dirty="0">
                <a:ea typeface="宋体" panose="02010600030101010101" pitchFamily="2" charset="-122"/>
                <a:sym typeface="Symbol" panose="05050102010706020507" pitchFamily="18" charset="2"/>
              </a:rPr>
              <a:t> Y</a:t>
            </a:r>
            <a:r>
              <a:rPr lang="en-US" altLang="zh-CN" sz="16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  <a:sym typeface="Symbol" panose="05050102010706020507" pitchFamily="18" charset="2"/>
              </a:rPr>
              <a:t>Y</a:t>
            </a:r>
            <a:r>
              <a:rPr lang="en-US" altLang="zh-CN" sz="16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1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203200" lvl="0" indent="-203200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	         =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 +X×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Arial"/>
                <a:ea typeface="宋体"/>
              </a:rPr>
              <a:t>-2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 +X×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Arial"/>
                <a:ea typeface="宋体"/>
              </a:rPr>
              <a:t>3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Arial"/>
                <a:ea typeface="宋体"/>
              </a:rPr>
              <a:t>-3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+…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+X×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×2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Arial"/>
                <a:ea typeface="宋体"/>
              </a:rPr>
              <a:t>-n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  </a:t>
            </a:r>
            <a:endParaRPr lang="en-US" altLang="zh-CN" sz="160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203200" lvl="0" indent="-203200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             =2</a:t>
            </a:r>
            <a:r>
              <a:rPr lang="en-US" altLang="zh-CN" sz="1600" baseline="30000" dirty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 ( 2</a:t>
            </a:r>
            <a:r>
              <a:rPr lang="en-US" altLang="zh-CN" sz="1600" baseline="30000" dirty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 (2</a:t>
            </a:r>
            <a:r>
              <a:rPr lang="en-US" altLang="zh-CN" sz="1600" baseline="30000" dirty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…2</a:t>
            </a:r>
            <a:r>
              <a:rPr lang="en-US" altLang="zh-CN" sz="1600" baseline="30000" dirty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 (2</a:t>
            </a:r>
            <a:r>
              <a:rPr lang="en-US" altLang="zh-CN" sz="1600" baseline="30000" dirty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 (0 +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X×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/>
                <a:ea typeface="宋体"/>
              </a:rPr>
              <a:t>Y</a:t>
            </a:r>
            <a:r>
              <a:rPr lang="en-US" altLang="zh-CN" sz="1600" baseline="-25000" dirty="0" err="1" smtClean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) +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Arial"/>
                <a:ea typeface="宋体"/>
              </a:rPr>
              <a:t>n-1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) +… +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) +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X× Y</a:t>
            </a:r>
            <a:r>
              <a:rPr lang="en-US" altLang="zh-CN" sz="1600" baseline="-25000" dirty="0" smtClean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)</a:t>
            </a:r>
          </a:p>
          <a:p>
            <a:pPr marL="203200" lvl="0" indent="-203200" eaLnBrk="0" hangingPunct="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60000"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Arial"/>
                <a:ea typeface="宋体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sz="1600" baseline="30000" dirty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endParaRPr lang="en-US" altLang="zh-CN" sz="1600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 rot="16200000">
            <a:off x="2703041" y="2634803"/>
            <a:ext cx="142875" cy="1733550"/>
          </a:xfrm>
          <a:prstGeom prst="leftBrace">
            <a:avLst>
              <a:gd name="adj1" fmla="val 1011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zh-CN" altLang="en-US" sz="1600" b="1" smtClean="0">
              <a:solidFill>
                <a:srgbClr val="000000"/>
              </a:solidFill>
              <a:latin typeface="Times New Roman" panose="02020603050405020304" pitchFamily="18" charset="0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3823066"/>
            <a:ext cx="8064896" cy="270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上述推导过程具有明显的递归性质，因此，无符号数乘法过程可归结为循环计算下列算式的过程：设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，每步的乘积为：</a:t>
            </a: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zh-CN" altLang="en-US" sz="1600" dirty="0">
                <a:solidFill>
                  <a:srgbClr val="0000FF"/>
                </a:solidFill>
                <a:latin typeface="Arial"/>
                <a:ea typeface="宋体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P</a:t>
            </a:r>
            <a:r>
              <a:rPr lang="en-US" altLang="zh-CN" sz="1600" baseline="-25000" dirty="0">
                <a:solidFill>
                  <a:srgbClr val="0000FF"/>
                </a:solidFill>
                <a:latin typeface="Arial"/>
                <a:ea typeface="宋体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= 2</a:t>
            </a:r>
            <a:r>
              <a:rPr lang="en-US" altLang="zh-CN" sz="1600" baseline="30000" dirty="0">
                <a:solidFill>
                  <a:srgbClr val="0000FF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(P</a:t>
            </a:r>
            <a:r>
              <a:rPr lang="en-US" altLang="zh-CN" sz="1600" baseline="-25000" dirty="0">
                <a:solidFill>
                  <a:srgbClr val="0000FF"/>
                </a:solidFill>
                <a:latin typeface="Arial"/>
                <a:ea typeface="宋体"/>
              </a:rPr>
              <a:t>0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+ 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ea typeface="宋体"/>
              </a:rPr>
              <a:t>X× </a:t>
            </a:r>
            <a:r>
              <a:rPr lang="en-US" altLang="zh-CN" sz="1600" dirty="0" err="1" smtClean="0">
                <a:solidFill>
                  <a:srgbClr val="0000FF"/>
                </a:solidFill>
                <a:latin typeface="Arial"/>
                <a:ea typeface="宋体"/>
              </a:rPr>
              <a:t>Y</a:t>
            </a:r>
            <a:r>
              <a:rPr lang="en-US" altLang="zh-CN" sz="1600" baseline="-25000" dirty="0" err="1" smtClean="0">
                <a:solidFill>
                  <a:srgbClr val="0000FF"/>
                </a:solidFill>
                <a:latin typeface="Arial"/>
                <a:ea typeface="宋体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)</a:t>
            </a: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 P</a:t>
            </a:r>
            <a:r>
              <a:rPr lang="en-US" altLang="zh-CN" sz="1600" baseline="-25000" dirty="0">
                <a:solidFill>
                  <a:srgbClr val="0000FF"/>
                </a:solidFill>
                <a:latin typeface="Arial"/>
                <a:ea typeface="宋体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= 2</a:t>
            </a:r>
            <a:r>
              <a:rPr lang="en-US" altLang="zh-CN" sz="1600" baseline="30000" dirty="0">
                <a:solidFill>
                  <a:srgbClr val="0000FF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(P</a:t>
            </a:r>
            <a:r>
              <a:rPr lang="en-US" altLang="zh-CN" sz="1600" baseline="-25000" dirty="0">
                <a:solidFill>
                  <a:srgbClr val="0000FF"/>
                </a:solidFill>
                <a:latin typeface="Arial"/>
                <a:ea typeface="宋体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+ 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ea typeface="宋体"/>
              </a:rPr>
              <a:t>X× Y</a:t>
            </a:r>
            <a:r>
              <a:rPr lang="en-US" altLang="zh-CN" sz="1600" baseline="-25000" dirty="0" smtClean="0">
                <a:solidFill>
                  <a:srgbClr val="0000FF"/>
                </a:solidFill>
                <a:latin typeface="Arial"/>
                <a:ea typeface="宋体"/>
              </a:rPr>
              <a:t>n-1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)</a:t>
            </a: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 …… ……</a:t>
            </a:r>
          </a:p>
          <a:p>
            <a:pPr marL="685800" lvl="1" indent="-190500" eaLnBrk="0" hangingPunct="0">
              <a:lnSpc>
                <a:spcPct val="110000"/>
              </a:lnSpc>
              <a:spcBef>
                <a:spcPct val="20000"/>
              </a:spcBef>
              <a:buSzPct val="100000"/>
            </a:pP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latin typeface="Arial"/>
                <a:ea typeface="宋体"/>
              </a:rPr>
              <a:t>P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Arial"/>
                <a:ea typeface="宋体"/>
              </a:rPr>
              <a:t>n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= 2</a:t>
            </a:r>
            <a:r>
              <a:rPr lang="en-US" altLang="zh-CN" sz="1600" baseline="30000" dirty="0">
                <a:solidFill>
                  <a:srgbClr val="0000FF"/>
                </a:solidFill>
                <a:latin typeface="Arial"/>
                <a:ea typeface="宋体"/>
              </a:rPr>
              <a:t>-1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 (P</a:t>
            </a:r>
            <a:r>
              <a:rPr lang="en-US" altLang="zh-CN" sz="1600" baseline="-25000" dirty="0">
                <a:solidFill>
                  <a:srgbClr val="0000FF"/>
                </a:solidFill>
                <a:latin typeface="Arial"/>
                <a:ea typeface="宋体"/>
              </a:rPr>
              <a:t>n-1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+ 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ea typeface="宋体"/>
              </a:rPr>
              <a:t>X× Y</a:t>
            </a:r>
            <a:r>
              <a:rPr lang="en-US" altLang="zh-CN" sz="1600" baseline="-25000" dirty="0" smtClean="0">
                <a:solidFill>
                  <a:srgbClr val="0000FF"/>
                </a:solidFill>
                <a:latin typeface="Arial"/>
                <a:ea typeface="宋体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ea typeface="宋体"/>
              </a:rPr>
              <a:t>)</a:t>
            </a:r>
          </a:p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ea typeface="宋体"/>
              </a:rPr>
              <a:t>其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递推公式为：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P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宋体"/>
              </a:rPr>
              <a:t>i+1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 = 2</a:t>
            </a:r>
            <a:r>
              <a:rPr lang="en-US" altLang="zh-CN" baseline="30000" dirty="0">
                <a:solidFill>
                  <a:srgbClr val="000000"/>
                </a:solidFill>
                <a:latin typeface="Arial"/>
                <a:ea typeface="宋体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 (P</a:t>
            </a:r>
            <a:r>
              <a:rPr lang="en-US" altLang="zh-CN" baseline="-25000" dirty="0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 +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  <a:ea typeface="宋体"/>
              </a:rPr>
              <a:t>X×Y</a:t>
            </a:r>
            <a:r>
              <a:rPr lang="en-US" altLang="zh-CN" baseline="-25000" dirty="0" err="1" smtClean="0">
                <a:solidFill>
                  <a:srgbClr val="000000"/>
                </a:solidFill>
                <a:latin typeface="Arial"/>
                <a:ea typeface="宋体"/>
              </a:rPr>
              <a:t>n-i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)     ( </a:t>
            </a:r>
            <a:r>
              <a:rPr lang="en-US" altLang="zh-CN" dirty="0" err="1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 = 0, 1, 2, 3, … , n-1 )                </a:t>
            </a:r>
          </a:p>
          <a:p>
            <a:pPr marL="285750" lvl="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Arial"/>
                <a:ea typeface="宋体"/>
              </a:rPr>
              <a:t>最终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宋体"/>
              </a:rPr>
              <a:t>乘积</a:t>
            </a:r>
            <a:r>
              <a:rPr lang="en-US" altLang="zh-CN" dirty="0" err="1">
                <a:solidFill>
                  <a:srgbClr val="000000"/>
                </a:solidFill>
                <a:latin typeface="Arial"/>
                <a:ea typeface="宋体"/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/>
                <a:ea typeface="宋体"/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宋体"/>
              </a:rPr>
              <a:t>X×Y</a:t>
            </a:r>
            <a:endParaRPr lang="zh-CN" altLang="en-US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262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 smtClean="0"/>
              <a:t>原码一位乘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）数学推导过程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2616" y="2060848"/>
            <a:ext cx="80648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00"/>
                </a:solidFill>
                <a:latin typeface="Arial"/>
                <a:ea typeface="宋体"/>
              </a:rPr>
              <a:t>最终</a:t>
            </a:r>
            <a:r>
              <a:rPr lang="zh-CN" altLang="en-US" sz="2000" b="1" dirty="0">
                <a:solidFill>
                  <a:srgbClr val="000000"/>
                </a:solidFill>
                <a:latin typeface="Arial"/>
                <a:ea typeface="宋体"/>
              </a:rPr>
              <a:t>乘积</a:t>
            </a:r>
            <a:r>
              <a:rPr lang="en-US" altLang="zh-CN" sz="2000" b="1" dirty="0" err="1">
                <a:solidFill>
                  <a:srgbClr val="000000"/>
                </a:solidFill>
                <a:latin typeface="Arial"/>
                <a:ea typeface="宋体"/>
              </a:rPr>
              <a:t>P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Arial"/>
                <a:ea typeface="宋体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Arial"/>
                <a:ea typeface="宋体"/>
              </a:rPr>
              <a:t>= </a:t>
            </a:r>
            <a:r>
              <a:rPr lang="en-US" altLang="zh-CN" sz="2000" b="1" smtClean="0">
                <a:solidFill>
                  <a:srgbClr val="000000"/>
                </a:solidFill>
                <a:latin typeface="Arial"/>
                <a:ea typeface="宋体"/>
              </a:rPr>
              <a:t>X×Y</a:t>
            </a:r>
            <a:endParaRPr lang="zh-CN" altLang="en-US" sz="2000" b="1" dirty="0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99592" y="2517917"/>
            <a:ext cx="7488832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迭代过程从乘数最低位</a:t>
            </a:r>
            <a:r>
              <a:rPr lang="en-US" altLang="zh-CN" sz="20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b="1" baseline="-25000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000" b="1" baseline="-25000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开始，经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次“判断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加法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右移”循环，直到求出</a:t>
            </a:r>
            <a:r>
              <a:rPr lang="en-US" altLang="zh-CN" sz="2000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Pn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为止。</a:t>
            </a:r>
          </a:p>
          <a:p>
            <a:pPr eaLnBrk="0" hangingPunct="0"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假定每次循环需要一个时钟周期，则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位乘法需要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个时钟周期完成。</a:t>
            </a:r>
          </a:p>
        </p:txBody>
      </p:sp>
    </p:spTree>
    <p:extLst>
      <p:ext uri="{BB962C8B-B14F-4D97-AF65-F5344CB8AC3E}">
        <p14:creationId xmlns:p14="http://schemas.microsoft.com/office/powerpoint/2010/main" val="18268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 smtClean="0"/>
              <a:t>原码一位乘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5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32</a:t>
            </a:r>
            <a:r>
              <a:rPr lang="zh-CN" altLang="en-US" sz="2000" b="0" dirty="0" smtClean="0"/>
              <a:t>位无符号数乘法的逻辑结构图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grpSp>
        <p:nvGrpSpPr>
          <p:cNvPr id="49" name="Group 39"/>
          <p:cNvGrpSpPr>
            <a:grpSpLocks/>
          </p:cNvGrpSpPr>
          <p:nvPr/>
        </p:nvGrpSpPr>
        <p:grpSpPr bwMode="auto">
          <a:xfrm>
            <a:off x="639836" y="2204864"/>
            <a:ext cx="7467600" cy="3571875"/>
            <a:chOff x="432" y="1283"/>
            <a:chExt cx="4704" cy="2492"/>
          </a:xfrm>
        </p:grpSpPr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720" y="1919"/>
              <a:ext cx="1104" cy="480"/>
            </a:xfrm>
            <a:custGeom>
              <a:avLst/>
              <a:gdLst>
                <a:gd name="T0" fmla="*/ 0 w 1104"/>
                <a:gd name="T1" fmla="*/ 0 h 480"/>
                <a:gd name="T2" fmla="*/ 288 w 1104"/>
                <a:gd name="T3" fmla="*/ 480 h 480"/>
                <a:gd name="T4" fmla="*/ 864 w 1104"/>
                <a:gd name="T5" fmla="*/ 480 h 480"/>
                <a:gd name="T6" fmla="*/ 1104 w 1104"/>
                <a:gd name="T7" fmla="*/ 0 h 480"/>
                <a:gd name="T8" fmla="*/ 672 w 1104"/>
                <a:gd name="T9" fmla="*/ 0 h 480"/>
                <a:gd name="T10" fmla="*/ 576 w 1104"/>
                <a:gd name="T11" fmla="*/ 144 h 480"/>
                <a:gd name="T12" fmla="*/ 480 w 1104"/>
                <a:gd name="T13" fmla="*/ 0 h 480"/>
                <a:gd name="T14" fmla="*/ 0 w 1104"/>
                <a:gd name="T1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4" h="480">
                  <a:moveTo>
                    <a:pt x="0" y="0"/>
                  </a:moveTo>
                  <a:lnTo>
                    <a:pt x="288" y="480"/>
                  </a:lnTo>
                  <a:lnTo>
                    <a:pt x="864" y="480"/>
                  </a:lnTo>
                  <a:lnTo>
                    <a:pt x="1104" y="0"/>
                  </a:lnTo>
                  <a:lnTo>
                    <a:pt x="672" y="0"/>
                  </a:lnTo>
                  <a:lnTo>
                    <a:pt x="576" y="144"/>
                  </a:lnTo>
                  <a:lnTo>
                    <a:pt x="4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7FFF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2986" y="3194"/>
              <a:ext cx="33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写使能</a:t>
              </a:r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3696" y="2831"/>
              <a:ext cx="1359" cy="611"/>
            </a:xfrm>
            <a:prstGeom prst="roundRect">
              <a:avLst>
                <a:gd name="adj" fmla="val 50000"/>
              </a:avLst>
            </a:prstGeom>
            <a:noFill/>
            <a:ln w="26988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4097" y="3006"/>
              <a:ext cx="51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ea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3057" y="2863"/>
              <a:ext cx="2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右移</a:t>
              </a: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963" y="2069"/>
              <a:ext cx="61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32</a:t>
              </a:r>
              <a:r>
                <a:rPr lang="zh-CN" altLang="en-US" sz="17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位 </a:t>
              </a:r>
              <a:r>
                <a:rPr lang="en-US" altLang="zh-CN" sz="1700" smtClean="0">
                  <a:ea typeface="宋体" panose="02010600030101010101" pitchFamily="2" charset="-122"/>
                  <a:cs typeface="Arial" panose="020B0604020202020204" pitchFamily="34" charset="0"/>
                </a:rPr>
                <a:t>ALU</a:t>
              </a:r>
              <a:endParaRPr lang="en-US" altLang="zh-CN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1033" y="1283"/>
              <a:ext cx="1102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1076" y="1328"/>
              <a:ext cx="9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被乘数</a:t>
              </a:r>
              <a:r>
                <a:rPr lang="zh-CN" altLang="en-US" sz="180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寄存器</a:t>
              </a:r>
              <a:r>
                <a:rPr lang="en-US" altLang="zh-CN" sz="1800" smtClean="0"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endParaRPr lang="en-US" altLang="zh-CN" sz="1800" dirty="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1033" y="2999"/>
              <a:ext cx="99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乘积寄存器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P</a:t>
              </a:r>
              <a:endParaRPr lang="en-US" altLang="zh-CN" sz="180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1664" y="1589"/>
              <a:ext cx="15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32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1790" y="2739"/>
              <a:ext cx="32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64 </a:t>
              </a:r>
              <a:r>
                <a:rPr lang="zh-CN" altLang="en-US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位</a:t>
              </a: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960" y="2927"/>
              <a:ext cx="196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1296" y="2399"/>
              <a:ext cx="1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432" y="1727"/>
              <a:ext cx="864" cy="1728"/>
            </a:xfrm>
            <a:custGeom>
              <a:avLst/>
              <a:gdLst>
                <a:gd name="T0" fmla="*/ 864 w 864"/>
                <a:gd name="T1" fmla="*/ 1536 h 1728"/>
                <a:gd name="T2" fmla="*/ 864 w 864"/>
                <a:gd name="T3" fmla="*/ 1728 h 1728"/>
                <a:gd name="T4" fmla="*/ 0 w 864"/>
                <a:gd name="T5" fmla="*/ 1728 h 1728"/>
                <a:gd name="T6" fmla="*/ 0 w 864"/>
                <a:gd name="T7" fmla="*/ 0 h 1728"/>
                <a:gd name="T8" fmla="*/ 528 w 864"/>
                <a:gd name="T9" fmla="*/ 0 h 1728"/>
                <a:gd name="T10" fmla="*/ 528 w 864"/>
                <a:gd name="T11" fmla="*/ 19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4" h="1728">
                  <a:moveTo>
                    <a:pt x="864" y="1536"/>
                  </a:moveTo>
                  <a:lnTo>
                    <a:pt x="864" y="1728"/>
                  </a:lnTo>
                  <a:lnTo>
                    <a:pt x="0" y="172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19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>
              <a:off x="1584" y="1583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 flipH="1">
              <a:off x="2928" y="3023"/>
              <a:ext cx="7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56"/>
            <p:cNvSpPr>
              <a:spLocks noChangeShapeType="1"/>
            </p:cNvSpPr>
            <p:nvPr/>
          </p:nvSpPr>
          <p:spPr bwMode="auto">
            <a:xfrm flipH="1" flipV="1">
              <a:off x="2928" y="3167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1680" y="2255"/>
              <a:ext cx="2352" cy="576"/>
            </a:xfrm>
            <a:custGeom>
              <a:avLst/>
              <a:gdLst>
                <a:gd name="T0" fmla="*/ 2112 w 2112"/>
                <a:gd name="T1" fmla="*/ 672 h 672"/>
                <a:gd name="T2" fmla="*/ 2112 w 2112"/>
                <a:gd name="T3" fmla="*/ 0 h 672"/>
                <a:gd name="T4" fmla="*/ 0 w 2112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672">
                  <a:moveTo>
                    <a:pt x="2112" y="672"/>
                  </a:moveTo>
                  <a:lnTo>
                    <a:pt x="2112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 flipH="1">
              <a:off x="2832" y="3663"/>
              <a:ext cx="120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H="1" flipV="1">
              <a:off x="4032" y="3434"/>
              <a:ext cx="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>
              <a:off x="2832" y="3271"/>
              <a:ext cx="0" cy="3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1"/>
            <p:cNvSpPr>
              <a:spLocks noChangeShapeType="1"/>
            </p:cNvSpPr>
            <p:nvPr/>
          </p:nvSpPr>
          <p:spPr bwMode="auto">
            <a:xfrm>
              <a:off x="2466" y="2831"/>
              <a:ext cx="40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2"/>
            <p:cNvSpPr>
              <a:spLocks noChangeShapeType="1"/>
            </p:cNvSpPr>
            <p:nvPr/>
          </p:nvSpPr>
          <p:spPr bwMode="auto">
            <a:xfrm>
              <a:off x="1528" y="1640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3"/>
            <p:cNvSpPr>
              <a:spLocks noChangeShapeType="1"/>
            </p:cNvSpPr>
            <p:nvPr/>
          </p:nvSpPr>
          <p:spPr bwMode="auto">
            <a:xfrm>
              <a:off x="905" y="1777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"/>
            <p:cNvSpPr>
              <a:spLocks noChangeShapeType="1"/>
            </p:cNvSpPr>
            <p:nvPr/>
          </p:nvSpPr>
          <p:spPr bwMode="auto">
            <a:xfrm>
              <a:off x="1225" y="2609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5"/>
            <p:cNvSpPr>
              <a:spLocks noChangeShapeType="1"/>
            </p:cNvSpPr>
            <p:nvPr/>
          </p:nvSpPr>
          <p:spPr bwMode="auto">
            <a:xfrm>
              <a:off x="1250" y="3338"/>
              <a:ext cx="11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66"/>
            <p:cNvSpPr>
              <a:spLocks noChangeArrowheads="1"/>
            </p:cNvSpPr>
            <p:nvPr/>
          </p:nvSpPr>
          <p:spPr bwMode="auto">
            <a:xfrm>
              <a:off x="993" y="1702"/>
              <a:ext cx="15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32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Rectangle 67"/>
            <p:cNvSpPr>
              <a:spLocks noChangeArrowheads="1"/>
            </p:cNvSpPr>
            <p:nvPr/>
          </p:nvSpPr>
          <p:spPr bwMode="auto">
            <a:xfrm>
              <a:off x="1337" y="2526"/>
              <a:ext cx="15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32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8" name="Rectangle 68"/>
            <p:cNvSpPr>
              <a:spLocks noChangeArrowheads="1"/>
            </p:cNvSpPr>
            <p:nvPr/>
          </p:nvSpPr>
          <p:spPr bwMode="auto">
            <a:xfrm>
              <a:off x="1337" y="3270"/>
              <a:ext cx="15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32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1913" y="2088"/>
              <a:ext cx="11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加</a:t>
              </a:r>
            </a:p>
          </p:txBody>
        </p:sp>
        <p:sp>
          <p:nvSpPr>
            <p:cNvPr id="80" name="Text Box 70"/>
            <p:cNvSpPr txBox="1">
              <a:spLocks noChangeArrowheads="1"/>
            </p:cNvSpPr>
            <p:nvPr/>
          </p:nvSpPr>
          <p:spPr bwMode="auto">
            <a:xfrm>
              <a:off x="4080" y="3192"/>
              <a:ext cx="6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40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计数器</a:t>
              </a:r>
              <a:r>
                <a:rPr lang="en-US" altLang="zh-CN" sz="1400">
                  <a:solidFill>
                    <a:srgbClr val="3333FF"/>
                  </a:solidFill>
                  <a:ea typeface="宋体" panose="02010600030101010101" pitchFamily="2" charset="-122"/>
                </a:rPr>
                <a:t>C</a:t>
              </a:r>
              <a:r>
                <a:rPr lang="en-US" altLang="zh-CN" sz="1400" baseline="-25000">
                  <a:solidFill>
                    <a:srgbClr val="3333FF"/>
                  </a:solidFill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 flipV="1">
              <a:off x="4664" y="3432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72"/>
            <p:cNvSpPr txBox="1">
              <a:spLocks noChangeArrowheads="1"/>
            </p:cNvSpPr>
            <p:nvPr/>
          </p:nvSpPr>
          <p:spPr bwMode="auto">
            <a:xfrm>
              <a:off x="4648" y="3519"/>
              <a:ext cx="488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时钟</a:t>
              </a:r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544" y="2960"/>
              <a:ext cx="240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b="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4" name="Line 74"/>
            <p:cNvSpPr>
              <a:spLocks noChangeShapeType="1"/>
            </p:cNvSpPr>
            <p:nvPr/>
          </p:nvSpPr>
          <p:spPr bwMode="auto">
            <a:xfrm>
              <a:off x="776" y="3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 flipH="1">
              <a:off x="1920" y="2920"/>
              <a:ext cx="0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76"/>
            <p:cNvSpPr>
              <a:spLocks noChangeArrowheads="1"/>
            </p:cNvSpPr>
            <p:nvPr/>
          </p:nvSpPr>
          <p:spPr bwMode="auto">
            <a:xfrm>
              <a:off x="1978" y="3000"/>
              <a:ext cx="9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乘数寄存器</a:t>
              </a:r>
              <a:r>
                <a:rPr lang="en-US" altLang="zh-CN" sz="1800">
                  <a:solidFill>
                    <a:srgbClr val="000000"/>
                  </a:solidFill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endParaRPr lang="en-US" altLang="zh-CN" sz="1800"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87" name="Rectangle 81"/>
          <p:cNvSpPr>
            <a:spLocks noChangeArrowheads="1"/>
          </p:cNvSpPr>
          <p:nvPr/>
        </p:nvSpPr>
        <p:spPr bwMode="auto">
          <a:xfrm>
            <a:off x="4197424" y="2449339"/>
            <a:ext cx="4191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每次循环都要对进位位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C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、乘积寄存器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P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和乘数寄存器实现</a:t>
            </a:r>
            <a:r>
              <a:rPr lang="zh-CN" altLang="en-US">
                <a:ea typeface="宋体" panose="02010600030101010101" pitchFamily="2" charset="-122"/>
              </a:rPr>
              <a:t>同步“右移” </a:t>
            </a:r>
          </a:p>
        </p:txBody>
      </p:sp>
    </p:spTree>
    <p:extLst>
      <p:ext uri="{BB962C8B-B14F-4D97-AF65-F5344CB8AC3E}">
        <p14:creationId xmlns:p14="http://schemas.microsoft.com/office/powerpoint/2010/main" val="18233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 smtClean="0"/>
              <a:t>原码一位乘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5</a:t>
            </a:r>
            <a:r>
              <a:rPr lang="zh-CN" altLang="en-US" sz="2000" b="0" dirty="0" smtClean="0"/>
              <a:t>）</a:t>
            </a:r>
            <a:r>
              <a:rPr lang="en-US" altLang="zh-CN" sz="2000" b="0" dirty="0" smtClean="0"/>
              <a:t>32</a:t>
            </a:r>
            <a:r>
              <a:rPr lang="zh-CN" altLang="en-US" sz="2000" b="0" dirty="0" smtClean="0"/>
              <a:t>位无符号数乘法的逻辑结构图</a:t>
            </a: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46" name="Rectangle 80"/>
          <p:cNvSpPr txBox="1">
            <a:spLocks noChangeArrowheads="1"/>
          </p:cNvSpPr>
          <p:nvPr/>
        </p:nvSpPr>
        <p:spPr bwMode="auto">
          <a:xfrm>
            <a:off x="755576" y="1988840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被乘数寄存器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X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存放被乘数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乘积寄存器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P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开始时，置初始部分积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P0 = 0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；结束时，存放的是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64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位乘积的高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32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乘数寄存器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Y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开始时，置乘数；结束时，存放的是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64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位乘积的低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32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位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进位触发器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C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保存加法器的进位信号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3333FF"/>
                </a:solidFill>
              </a:rPr>
              <a:t>循环次数计数器</a:t>
            </a:r>
            <a:r>
              <a:rPr lang="en-US" altLang="zh-CN" sz="2000" b="0" dirty="0" smtClean="0">
                <a:solidFill>
                  <a:srgbClr val="3333FF"/>
                </a:solidFill>
              </a:rPr>
              <a:t>Cn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存放循环次数。初值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32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，每循环一次，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Cn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减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1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，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Cn = 0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时结束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0" dirty="0" smtClean="0">
                <a:solidFill>
                  <a:srgbClr val="3333FF"/>
                </a:solidFill>
              </a:rPr>
              <a:t>ALU</a:t>
            </a:r>
            <a:r>
              <a:rPr lang="zh-CN" altLang="en-US" sz="2000" b="0" dirty="0" smtClean="0">
                <a:solidFill>
                  <a:srgbClr val="3333FF"/>
                </a:solidFill>
              </a:rPr>
              <a:t>：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乘法核心部件。在控制逻辑控制下，对乘积寄存器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P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和被乘数寄存器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X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的内容进行“加”运算，在“写使能”控制下运算结果被送回乘积寄存器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P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，进位位存放在</a:t>
            </a:r>
            <a:r>
              <a:rPr lang="en-US" altLang="zh-CN" sz="2000" b="0" dirty="0" smtClean="0">
                <a:solidFill>
                  <a:srgbClr val="009900"/>
                </a:solidFill>
              </a:rPr>
              <a:t>C</a:t>
            </a:r>
            <a:r>
              <a:rPr lang="zh-CN" altLang="en-US" sz="2000" b="0" dirty="0" smtClean="0">
                <a:solidFill>
                  <a:srgbClr val="009900"/>
                </a:solidFill>
              </a:rPr>
              <a:t>中</a:t>
            </a:r>
            <a:endParaRPr lang="zh-CN" altLang="en-US" sz="2000" b="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8" y="24466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365"/>
            <a:ext cx="3100211" cy="1367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3.3.2 </a:t>
            </a:r>
            <a:r>
              <a:rPr lang="zh-CN" altLang="en-US" dirty="0"/>
              <a:t>原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 smtClean="0"/>
              <a:t>原码一位乘</a:t>
            </a:r>
            <a:endParaRPr lang="en-US" altLang="zh-CN" sz="2000" b="0" dirty="0"/>
          </a:p>
          <a:p>
            <a:pPr marL="0" indent="0">
              <a:buNone/>
            </a:pPr>
            <a:r>
              <a:rPr lang="en-US" altLang="zh-CN" sz="2000" b="0" dirty="0" smtClean="0"/>
              <a:t>6</a:t>
            </a:r>
            <a:r>
              <a:rPr lang="zh-CN" altLang="en-US" sz="2000" b="0" dirty="0" smtClean="0"/>
              <a:t>）</a:t>
            </a:r>
            <a:r>
              <a:rPr lang="zh-CN" altLang="en-US" sz="2000" b="0" dirty="0"/>
              <a:t>举例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61184" y="6358952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796132" y="6211839"/>
            <a:ext cx="273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962696" y="1009530"/>
            <a:ext cx="1237432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000" b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</a:t>
            </a:r>
            <a:r>
              <a:rPr lang="en-US" altLang="zh-CN" sz="2000" b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4715296" y="1009530"/>
            <a:ext cx="1008832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乘数</a:t>
            </a:r>
            <a:r>
              <a:rPr lang="en-US" altLang="zh-CN" sz="20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3038896" y="1466732"/>
            <a:ext cx="3276600" cy="400050"/>
            <a:chOff x="432" y="1152"/>
            <a:chExt cx="2064" cy="252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00.0000</a:t>
              </a: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1011</a:t>
              </a:r>
            </a:p>
          </p:txBody>
        </p: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940152" y="1049217"/>
            <a:ext cx="2509168" cy="40011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被乘数</a:t>
            </a:r>
            <a:r>
              <a:rPr lang="en-US" altLang="zh-CN" sz="2000" b="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   </a:t>
            </a:r>
            <a:r>
              <a:rPr lang="en-US" altLang="zh-CN" sz="20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00.1101</a:t>
            </a:r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2581696" y="1895355"/>
            <a:ext cx="3276600" cy="428625"/>
            <a:chOff x="144" y="1470"/>
            <a:chExt cx="2064" cy="270"/>
          </a:xfrm>
        </p:grpSpPr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44" y="148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240" y="1683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432" y="1470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00.1101</a:t>
              </a:r>
            </a:p>
          </p:txBody>
        </p:sp>
      </p:grp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3038896" y="2161112"/>
            <a:ext cx="3276600" cy="400050"/>
            <a:chOff x="432" y="1152"/>
            <a:chExt cx="2064" cy="252"/>
          </a:xfrm>
        </p:grpSpPr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00.1101</a:t>
              </a: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FF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1011</a:t>
              </a:r>
            </a:p>
          </p:txBody>
        </p:sp>
      </p:grp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3038896" y="2465913"/>
            <a:ext cx="3276600" cy="476250"/>
            <a:chOff x="432" y="1920"/>
            <a:chExt cx="2064" cy="300"/>
          </a:xfrm>
        </p:grpSpPr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432" y="1968"/>
              <a:ext cx="2064" cy="252"/>
              <a:chOff x="432" y="1152"/>
              <a:chExt cx="2064" cy="252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00.0110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000" b="0" dirty="0">
                    <a:solidFill>
                      <a:srgbClr val="FF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101</a:t>
                </a:r>
              </a:p>
            </p:txBody>
          </p:sp>
        </p:grp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>
              <a:off x="2208" y="1920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48" name="Group 25"/>
          <p:cNvGrpSpPr>
            <a:grpSpLocks/>
          </p:cNvGrpSpPr>
          <p:nvPr/>
        </p:nvGrpSpPr>
        <p:grpSpPr bwMode="auto">
          <a:xfrm>
            <a:off x="2581696" y="2881192"/>
            <a:ext cx="3276600" cy="561975"/>
            <a:chOff x="144" y="1470"/>
            <a:chExt cx="2064" cy="354"/>
          </a:xfrm>
        </p:grpSpPr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144" y="148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240" y="1824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>
              <a:off x="432" y="1470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00.1101</a:t>
              </a:r>
            </a:p>
          </p:txBody>
        </p:sp>
      </p:grpSp>
      <p:grpSp>
        <p:nvGrpSpPr>
          <p:cNvPr id="52" name="Group 29"/>
          <p:cNvGrpSpPr>
            <a:grpSpLocks/>
          </p:cNvGrpSpPr>
          <p:nvPr/>
        </p:nvGrpSpPr>
        <p:grpSpPr bwMode="auto">
          <a:xfrm>
            <a:off x="3038896" y="3366969"/>
            <a:ext cx="3276600" cy="400050"/>
            <a:chOff x="432" y="1152"/>
            <a:chExt cx="2064" cy="252"/>
          </a:xfrm>
        </p:grpSpPr>
        <p:sp>
          <p:nvSpPr>
            <p:cNvPr id="53" name="Rectangle 30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01.0011</a:t>
              </a:r>
            </a:p>
          </p:txBody>
        </p:sp>
        <p:sp>
          <p:nvSpPr>
            <p:cNvPr id="54" name="Rectangle 31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000" b="0">
                  <a:solidFill>
                    <a:srgbClr val="FF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</a:t>
              </a:r>
            </a:p>
          </p:txBody>
        </p:sp>
      </p:grpSp>
      <p:grpSp>
        <p:nvGrpSpPr>
          <p:cNvPr id="55" name="Group 39"/>
          <p:cNvGrpSpPr>
            <a:grpSpLocks/>
          </p:cNvGrpSpPr>
          <p:nvPr/>
        </p:nvGrpSpPr>
        <p:grpSpPr bwMode="auto">
          <a:xfrm>
            <a:off x="3038896" y="3671770"/>
            <a:ext cx="3276600" cy="476250"/>
            <a:chOff x="432" y="1920"/>
            <a:chExt cx="2064" cy="300"/>
          </a:xfrm>
        </p:grpSpPr>
        <p:grpSp>
          <p:nvGrpSpPr>
            <p:cNvPr id="56" name="Group 40"/>
            <p:cNvGrpSpPr>
              <a:grpSpLocks/>
            </p:cNvGrpSpPr>
            <p:nvPr/>
          </p:nvGrpSpPr>
          <p:grpSpPr bwMode="auto">
            <a:xfrm>
              <a:off x="432" y="1968"/>
              <a:ext cx="2064" cy="252"/>
              <a:chOff x="432" y="1152"/>
              <a:chExt cx="2064" cy="252"/>
            </a:xfrm>
          </p:grpSpPr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00.1001</a:t>
                </a:r>
              </a:p>
            </p:txBody>
          </p:sp>
          <p:sp>
            <p:nvSpPr>
              <p:cNvPr id="59" name="Rectangle 42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en-US" altLang="zh-CN" sz="2000" b="0">
                    <a:solidFill>
                      <a:srgbClr val="FF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</a:p>
            </p:txBody>
          </p:sp>
        </p:grp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>
              <a:off x="2208" y="1920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60" name="Group 44"/>
          <p:cNvGrpSpPr>
            <a:grpSpLocks/>
          </p:cNvGrpSpPr>
          <p:nvPr/>
        </p:nvGrpSpPr>
        <p:grpSpPr bwMode="auto">
          <a:xfrm>
            <a:off x="2581696" y="4033320"/>
            <a:ext cx="3276600" cy="561975"/>
            <a:chOff x="144" y="1470"/>
            <a:chExt cx="2064" cy="354"/>
          </a:xfrm>
        </p:grpSpPr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144" y="148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240" y="1824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432" y="1470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00.0000</a:t>
              </a:r>
            </a:p>
          </p:txBody>
        </p:sp>
      </p:grpSp>
      <p:grpSp>
        <p:nvGrpSpPr>
          <p:cNvPr id="64" name="Group 48"/>
          <p:cNvGrpSpPr>
            <a:grpSpLocks/>
          </p:cNvGrpSpPr>
          <p:nvPr/>
        </p:nvGrpSpPr>
        <p:grpSpPr bwMode="auto">
          <a:xfrm>
            <a:off x="3038896" y="4519097"/>
            <a:ext cx="3276600" cy="400050"/>
            <a:chOff x="432" y="1152"/>
            <a:chExt cx="2064" cy="252"/>
          </a:xfrm>
        </p:grpSpPr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00.1001</a:t>
              </a:r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2000" b="0">
                  <a:solidFill>
                    <a:srgbClr val="FF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</p:txBody>
        </p:sp>
      </p:grpSp>
      <p:grpSp>
        <p:nvGrpSpPr>
          <p:cNvPr id="67" name="Group 51"/>
          <p:cNvGrpSpPr>
            <a:grpSpLocks/>
          </p:cNvGrpSpPr>
          <p:nvPr/>
        </p:nvGrpSpPr>
        <p:grpSpPr bwMode="auto">
          <a:xfrm>
            <a:off x="3038896" y="4823898"/>
            <a:ext cx="3276600" cy="476250"/>
            <a:chOff x="432" y="1920"/>
            <a:chExt cx="2064" cy="300"/>
          </a:xfrm>
        </p:grpSpPr>
        <p:grpSp>
          <p:nvGrpSpPr>
            <p:cNvPr id="68" name="Group 52"/>
            <p:cNvGrpSpPr>
              <a:grpSpLocks/>
            </p:cNvGrpSpPr>
            <p:nvPr/>
          </p:nvGrpSpPr>
          <p:grpSpPr bwMode="auto">
            <a:xfrm>
              <a:off x="432" y="1968"/>
              <a:ext cx="2064" cy="252"/>
              <a:chOff x="432" y="1152"/>
              <a:chExt cx="2064" cy="252"/>
            </a:xfrm>
          </p:grpSpPr>
          <p:sp>
            <p:nvSpPr>
              <p:cNvPr id="70" name="Rectangle 53"/>
              <p:cNvSpPr>
                <a:spLocks noChangeArrowheads="1"/>
              </p:cNvSpPr>
              <p:nvPr/>
            </p:nvSpPr>
            <p:spPr bwMode="auto">
              <a:xfrm>
                <a:off x="432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00.0100</a:t>
                </a:r>
              </a:p>
            </p:txBody>
          </p:sp>
          <p:sp>
            <p:nvSpPr>
              <p:cNvPr id="71" name="Rectangle 54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111</a:t>
                </a:r>
                <a:r>
                  <a:rPr lang="en-US" altLang="zh-CN" sz="2000" b="0">
                    <a:solidFill>
                      <a:srgbClr val="FF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sp>
          <p:nvSpPr>
            <p:cNvPr id="69" name="Line 55"/>
            <p:cNvSpPr>
              <a:spLocks noChangeShapeType="1"/>
            </p:cNvSpPr>
            <p:nvPr/>
          </p:nvSpPr>
          <p:spPr bwMode="auto">
            <a:xfrm>
              <a:off x="2208" y="1920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72" name="Group 56"/>
          <p:cNvGrpSpPr>
            <a:grpSpLocks/>
          </p:cNvGrpSpPr>
          <p:nvPr/>
        </p:nvGrpSpPr>
        <p:grpSpPr bwMode="auto">
          <a:xfrm>
            <a:off x="2581696" y="5157192"/>
            <a:ext cx="3276600" cy="428625"/>
            <a:chOff x="144" y="1470"/>
            <a:chExt cx="2064" cy="270"/>
          </a:xfrm>
        </p:grpSpPr>
        <p:sp>
          <p:nvSpPr>
            <p:cNvPr id="73" name="Rectangle 57"/>
            <p:cNvSpPr>
              <a:spLocks noChangeArrowheads="1"/>
            </p:cNvSpPr>
            <p:nvPr/>
          </p:nvSpPr>
          <p:spPr bwMode="auto">
            <a:xfrm>
              <a:off x="144" y="148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74" name="Line 58"/>
            <p:cNvSpPr>
              <a:spLocks noChangeShapeType="1"/>
            </p:cNvSpPr>
            <p:nvPr/>
          </p:nvSpPr>
          <p:spPr bwMode="auto">
            <a:xfrm>
              <a:off x="240" y="1688"/>
              <a:ext cx="196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432" y="1470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00.1101</a:t>
              </a:r>
            </a:p>
          </p:txBody>
        </p:sp>
      </p:grpSp>
      <p:grpSp>
        <p:nvGrpSpPr>
          <p:cNvPr id="76" name="Group 60"/>
          <p:cNvGrpSpPr>
            <a:grpSpLocks/>
          </p:cNvGrpSpPr>
          <p:nvPr/>
        </p:nvGrpSpPr>
        <p:grpSpPr bwMode="auto">
          <a:xfrm>
            <a:off x="3042064" y="5444678"/>
            <a:ext cx="3276600" cy="400050"/>
            <a:chOff x="432" y="1152"/>
            <a:chExt cx="2064" cy="252"/>
          </a:xfrm>
        </p:grpSpPr>
        <p:sp>
          <p:nvSpPr>
            <p:cNvPr id="77" name="Rectangle 61"/>
            <p:cNvSpPr>
              <a:spLocks noChangeArrowheads="1"/>
            </p:cNvSpPr>
            <p:nvPr/>
          </p:nvSpPr>
          <p:spPr bwMode="auto">
            <a:xfrm>
              <a:off x="432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01.0001</a:t>
              </a:r>
            </a:p>
          </p:txBody>
        </p:sp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1536" y="1152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</a:t>
              </a:r>
              <a:r>
                <a:rPr lang="en-US" altLang="zh-CN" sz="2000" b="0">
                  <a:solidFill>
                    <a:srgbClr val="FF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79" name="Group 70"/>
          <p:cNvGrpSpPr>
            <a:grpSpLocks/>
          </p:cNvGrpSpPr>
          <p:nvPr/>
        </p:nvGrpSpPr>
        <p:grpSpPr bwMode="auto">
          <a:xfrm>
            <a:off x="3026692" y="5689624"/>
            <a:ext cx="3316288" cy="547688"/>
            <a:chOff x="401" y="1875"/>
            <a:chExt cx="2089" cy="345"/>
          </a:xfrm>
        </p:grpSpPr>
        <p:grpSp>
          <p:nvGrpSpPr>
            <p:cNvPr id="80" name="Group 71"/>
            <p:cNvGrpSpPr>
              <a:grpSpLocks/>
            </p:cNvGrpSpPr>
            <p:nvPr/>
          </p:nvGrpSpPr>
          <p:grpSpPr bwMode="auto">
            <a:xfrm>
              <a:off x="401" y="1968"/>
              <a:ext cx="2089" cy="252"/>
              <a:chOff x="401" y="1152"/>
              <a:chExt cx="2089" cy="252"/>
            </a:xfrm>
          </p:grpSpPr>
          <p:sp>
            <p:nvSpPr>
              <p:cNvPr id="82" name="Rectangle 72"/>
              <p:cNvSpPr>
                <a:spLocks noChangeArrowheads="1"/>
              </p:cNvSpPr>
              <p:nvPr/>
            </p:nvSpPr>
            <p:spPr bwMode="auto">
              <a:xfrm>
                <a:off x="401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00.1000</a:t>
                </a:r>
              </a:p>
            </p:txBody>
          </p:sp>
          <p:sp>
            <p:nvSpPr>
              <p:cNvPr id="83" name="Rectangle 73"/>
              <p:cNvSpPr>
                <a:spLocks noChangeArrowheads="1"/>
              </p:cNvSpPr>
              <p:nvPr/>
            </p:nvSpPr>
            <p:spPr bwMode="auto">
              <a:xfrm>
                <a:off x="1530" y="1152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>
                    <a:solidFill>
                      <a:srgbClr val="FF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1111</a:t>
                </a:r>
              </a:p>
            </p:txBody>
          </p:sp>
        </p:grpSp>
        <p:sp>
          <p:nvSpPr>
            <p:cNvPr id="81" name="Line 74"/>
            <p:cNvSpPr>
              <a:spLocks noChangeShapeType="1"/>
            </p:cNvSpPr>
            <p:nvPr/>
          </p:nvSpPr>
          <p:spPr bwMode="auto">
            <a:xfrm>
              <a:off x="2208" y="1875"/>
              <a:ext cx="24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6188503" y="3936206"/>
            <a:ext cx="290768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A——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积的高位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C——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积的低位</a:t>
            </a:r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084168" y="2709712"/>
            <a:ext cx="2706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</a:t>
            </a:r>
            <a:r>
              <a:rPr lang="en-US" altLang="zh-CN" sz="2000" b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×y</a:t>
            </a:r>
            <a:r>
              <a:rPr lang="en-US" altLang="zh-CN" sz="20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0" baseline="-25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0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.10001111</a:t>
            </a:r>
          </a:p>
        </p:txBody>
      </p:sp>
      <p:sp>
        <p:nvSpPr>
          <p:cNvPr id="86" name="Text Box 90"/>
          <p:cNvSpPr txBox="1">
            <a:spLocks noChangeArrowheads="1"/>
          </p:cNvSpPr>
          <p:nvPr/>
        </p:nvSpPr>
        <p:spPr bwMode="auto">
          <a:xfrm>
            <a:off x="6156176" y="3048228"/>
            <a:ext cx="273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×y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0.10001111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250746" y="1986846"/>
            <a:ext cx="237927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已知 </a:t>
            </a:r>
            <a:r>
              <a:rPr lang="en-US" altLang="zh-CN" sz="2000" dirty="0" smtClean="0">
                <a:ea typeface="宋体" panose="02010600030101010101" pitchFamily="2" charset="-122"/>
              </a:rPr>
              <a:t>[X]</a:t>
            </a:r>
            <a:r>
              <a:rPr lang="zh-CN" altLang="en-US" sz="2000" baseline="-25000" dirty="0">
                <a:ea typeface="宋体" panose="02010600030101010101" pitchFamily="2" charset="-122"/>
              </a:rPr>
              <a:t>原</a:t>
            </a:r>
            <a:r>
              <a:rPr lang="en-US" altLang="zh-CN" sz="2000" dirty="0" smtClean="0">
                <a:ea typeface="宋体" panose="02010600030101010101" pitchFamily="2" charset="-122"/>
              </a:rPr>
              <a:t>=1.1101</a:t>
            </a:r>
            <a:r>
              <a:rPr lang="zh-CN" altLang="en-US" sz="2000" dirty="0">
                <a:ea typeface="宋体" panose="02010600030101010101" pitchFamily="2" charset="-122"/>
              </a:rPr>
              <a:t>，  </a:t>
            </a:r>
            <a:r>
              <a:rPr lang="en-US" altLang="zh-CN" sz="2000" dirty="0">
                <a:ea typeface="宋体" panose="02010600030101010101" pitchFamily="2" charset="-122"/>
              </a:rPr>
              <a:t>[Y]</a:t>
            </a:r>
            <a:r>
              <a:rPr lang="zh-CN" altLang="en-US" sz="2000" baseline="-25000" dirty="0">
                <a:ea typeface="宋体" panose="02010600030101010101" pitchFamily="2" charset="-122"/>
              </a:rPr>
              <a:t>原</a:t>
            </a:r>
            <a:r>
              <a:rPr lang="en-US" altLang="zh-CN" sz="2000" dirty="0">
                <a:ea typeface="宋体" panose="02010600030101010101" pitchFamily="2" charset="-122"/>
              </a:rPr>
              <a:t>= </a:t>
            </a:r>
            <a:r>
              <a:rPr lang="en-US" altLang="zh-CN" sz="2000" dirty="0" smtClean="0">
                <a:ea typeface="宋体" panose="02010600030101010101" pitchFamily="2" charset="-122"/>
              </a:rPr>
              <a:t>0.1011</a:t>
            </a:r>
            <a:r>
              <a:rPr lang="zh-CN" altLang="en-US" sz="2000" dirty="0">
                <a:ea typeface="宋体" panose="02010600030101010101" pitchFamily="2" charset="-122"/>
              </a:rPr>
              <a:t>，用原</a:t>
            </a:r>
            <a:r>
              <a:rPr lang="zh-CN" altLang="en-US" sz="2000" dirty="0" smtClean="0">
                <a:ea typeface="宋体" panose="02010600030101010101" pitchFamily="2" charset="-122"/>
              </a:rPr>
              <a:t>码一位</a:t>
            </a:r>
            <a:r>
              <a:rPr lang="zh-CN" altLang="en-US" sz="2000" dirty="0">
                <a:ea typeface="宋体" panose="02010600030101010101" pitchFamily="2" charset="-122"/>
              </a:rPr>
              <a:t>乘法计算</a:t>
            </a:r>
            <a:r>
              <a:rPr lang="en-US" altLang="zh-CN" sz="2000" dirty="0" smtClean="0">
                <a:ea typeface="宋体" panose="02010600030101010101" pitchFamily="2" charset="-122"/>
              </a:rPr>
              <a:t>[X×Y</a:t>
            </a:r>
            <a:r>
              <a:rPr lang="en-US" altLang="zh-CN" sz="2000" dirty="0"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ea typeface="宋体" panose="02010600030101010101" pitchFamily="2" charset="-122"/>
              </a:rPr>
              <a:t>原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rPr>
              <a:t>解： 先采用无符号数乘法计算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1101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× 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1011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rPr>
              <a:t>的乘积，原</a:t>
            </a:r>
            <a:r>
              <a:rPr lang="zh-CN" altLang="en-US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码一位</a:t>
            </a:r>
            <a:r>
              <a:rPr lang="zh-CN" altLang="en-US" sz="2000" dirty="0">
                <a:solidFill>
                  <a:schemeClr val="accent2"/>
                </a:solidFill>
                <a:ea typeface="宋体" panose="02010600030101010101" pitchFamily="2" charset="-122"/>
              </a:rPr>
              <a:t>乘法过程</a:t>
            </a:r>
            <a:r>
              <a:rPr lang="zh-CN" altLang="en-US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如右所示：</a:t>
            </a:r>
            <a:endParaRPr lang="zh-CN" altLang="en-US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2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  <p:bldP spid="8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/>
              <a:t>补</a:t>
            </a:r>
            <a:r>
              <a:rPr lang="zh-CN" altLang="en-US" sz="2000" b="0" dirty="0" smtClean="0"/>
              <a:t>码一位乘（布斯（</a:t>
            </a:r>
            <a:r>
              <a:rPr lang="en-US" altLang="zh-CN" sz="2000" b="0" dirty="0"/>
              <a:t>Booth</a:t>
            </a:r>
            <a:r>
              <a:rPr lang="zh-CN" altLang="en-US" sz="2000" b="0" dirty="0" smtClean="0"/>
              <a:t>）算法）</a:t>
            </a:r>
            <a:endParaRPr lang="en-US" altLang="zh-CN" sz="2000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/>
              <a:t>用于</a:t>
            </a:r>
            <a:r>
              <a:rPr lang="zh-CN" altLang="en-US" sz="2000" b="0" dirty="0"/>
              <a:t>定点整数乘法运算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/>
              <a:t>符号与数值统一处理</a:t>
            </a:r>
          </a:p>
          <a:p>
            <a:pPr marL="0" indent="0">
              <a:buNone/>
            </a:pPr>
            <a:endParaRPr lang="zh-CN" altLang="en-US" sz="2000" b="0" dirty="0"/>
          </a:p>
          <a:p>
            <a:pPr marL="0" indent="0">
              <a:buNone/>
            </a:pPr>
            <a:endParaRPr lang="en-US" altLang="zh-CN" sz="2000" b="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971600" y="2708920"/>
            <a:ext cx="7128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 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y]</a:t>
            </a:r>
            <a:r>
              <a:rPr lang="zh-CN" altLang="en-US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[y]</a:t>
            </a:r>
            <a:r>
              <a:rPr lang="zh-CN" altLang="en-US" sz="200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，故不能直接用无符号乘法计算。</a:t>
            </a:r>
          </a:p>
        </p:txBody>
      </p:sp>
    </p:spTree>
    <p:extLst>
      <p:ext uri="{BB962C8B-B14F-4D97-AF65-F5344CB8AC3E}">
        <p14:creationId xmlns:p14="http://schemas.microsoft.com/office/powerpoint/2010/main" val="275826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b="0" dirty="0"/>
              <a:t>补</a:t>
            </a:r>
            <a:r>
              <a:rPr lang="zh-CN" altLang="en-US" sz="2000" b="0" dirty="0" smtClean="0"/>
              <a:t>码一位乘</a:t>
            </a:r>
            <a:r>
              <a:rPr lang="zh-CN" altLang="en-US" sz="2000" b="0" dirty="0"/>
              <a:t>（布斯（</a:t>
            </a:r>
            <a:r>
              <a:rPr lang="en-US" altLang="zh-CN" sz="2000" b="0" dirty="0"/>
              <a:t>Booth</a:t>
            </a:r>
            <a:r>
              <a:rPr lang="zh-CN" altLang="en-US" sz="2000" b="0" dirty="0"/>
              <a:t>）算法）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1</a:t>
            </a:r>
            <a:r>
              <a:rPr lang="zh-CN" altLang="en-US" sz="2000" b="0" dirty="0"/>
              <a:t>）数学推到过程</a:t>
            </a:r>
            <a:endParaRPr lang="en-US" altLang="zh-CN" sz="2000" b="0" dirty="0"/>
          </a:p>
          <a:p>
            <a:pPr marL="457200" indent="-457200">
              <a:buAutoNum type="arabicPeriod"/>
            </a:pPr>
            <a:endParaRPr lang="en-US" altLang="zh-CN" sz="2000" b="0" dirty="0"/>
          </a:p>
          <a:p>
            <a:pPr marL="0" indent="0">
              <a:buNone/>
            </a:pP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855091" y="2178248"/>
            <a:ext cx="8066088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lnSpc>
                <a:spcPct val="110000"/>
              </a:lnSpc>
              <a:spcBef>
                <a:spcPct val="20000"/>
              </a:spcBef>
              <a:buSzPct val="100000"/>
              <a:buChar char="•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lnSpc>
                <a:spcPct val="110000"/>
              </a:lnSpc>
              <a:spcBef>
                <a:spcPct val="2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假定：[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x]</a:t>
            </a:r>
            <a:r>
              <a:rPr kumimoji="0" lang="zh-CN" altLang="en-US" sz="2000" b="1" i="0" u="none" strike="noStrike" kern="0" cap="none" spc="0" normalizeH="0" baseline="-1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X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(a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为数符）</a:t>
            </a:r>
            <a:endParaRPr kumimoji="0" lang="en-US" altLang="zh-CN" sz="2000" b="0" i="0" u="none" strike="noStrike" kern="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en-US" altLang="zh-CN" sz="200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0" lang="zh-CN" altLang="en-US" sz="2000" b="1" i="0" u="none" strike="noStrike" kern="0" cap="none" spc="0" normalizeH="0" baseline="-1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补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kumimoji="0" lang="en-US" altLang="zh-CN" sz="20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(b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为数符）</a:t>
            </a:r>
            <a:endParaRPr kumimoji="0" lang="en-US" altLang="zh-CN" sz="2000" b="1" i="0" u="none" strike="noStrike" kern="0" cap="none" spc="0" normalizeH="0" baseline="-1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求：[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x*y]</a:t>
            </a:r>
            <a:r>
              <a:rPr kumimoji="0" lang="zh-CN" altLang="en-US" sz="2000" b="1" i="0" u="none" strike="noStrike" kern="0" cap="none" spc="0" normalizeH="0" baseline="-16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=？</a:t>
            </a: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基于以下补码性质：</a:t>
            </a:r>
          </a:p>
          <a:p>
            <a:pPr lvl="0" eaLnBrk="0" fontAlgn="auto" hangingPunct="0"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令</a:t>
            </a:r>
            <a:r>
              <a:rPr lang="zh-CN" altLang="en-US" sz="2000" kern="0" dirty="0">
                <a:solidFill>
                  <a:srgbClr val="0000FF"/>
                </a:solidFill>
              </a:rPr>
              <a:t>： 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    [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y]</a:t>
            </a:r>
            <a:r>
              <a:rPr lang="zh-CN" altLang="en-US" sz="2000" kern="0" baseline="-16000" dirty="0">
                <a:solidFill>
                  <a:srgbClr val="0000FF"/>
                </a:solidFill>
              </a:rPr>
              <a:t>补</a:t>
            </a:r>
            <a:r>
              <a:rPr lang="zh-CN" altLang="en-US" sz="2000" kern="0" dirty="0" smtClean="0">
                <a:solidFill>
                  <a:srgbClr val="0000FF"/>
                </a:solidFill>
              </a:rPr>
              <a:t>=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</a:rPr>
              <a:t>n-1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</a:rPr>
              <a:t>n-2</a:t>
            </a:r>
            <a:r>
              <a:rPr lang="en-US" altLang="zh-CN" sz="2000" kern="0" baseline="30000" dirty="0">
                <a:solidFill>
                  <a:srgbClr val="0000FF"/>
                </a:solidFill>
              </a:rPr>
              <a:t>……</a:t>
            </a:r>
            <a:r>
              <a:rPr lang="en-US" altLang="zh-CN" sz="2000" kern="0" baseline="-10000" dirty="0">
                <a:solidFill>
                  <a:srgbClr val="0000FF"/>
                </a:solidFill>
              </a:rPr>
              <a:t> </a:t>
            </a:r>
            <a:r>
              <a:rPr lang="en-US" altLang="zh-CN" sz="2000" kern="0" dirty="0" smtClean="0">
                <a:solidFill>
                  <a:srgbClr val="0000FF"/>
                </a:solidFill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</a:rPr>
              <a:t>1</a:t>
            </a:r>
            <a:r>
              <a:rPr lang="en-US" altLang="zh-CN" sz="2000" kern="0" dirty="0">
                <a:solidFill>
                  <a:srgbClr val="0000FF"/>
                </a:solidFill>
              </a:rPr>
              <a:t>Y</a:t>
            </a:r>
            <a:r>
              <a:rPr lang="en-US" altLang="zh-CN" sz="2000" kern="0" baseline="-10000" dirty="0" smtClean="0">
                <a:solidFill>
                  <a:srgbClr val="0000FF"/>
                </a:solidFill>
              </a:rPr>
              <a:t>0 </a:t>
            </a:r>
            <a:r>
              <a:rPr lang="en-US" altLang="zh-CN" sz="2000" kern="0" baseline="-10000" dirty="0">
                <a:solidFill>
                  <a:srgbClr val="0000FF"/>
                </a:solidFill>
              </a:rPr>
              <a:t>，</a:t>
            </a:r>
            <a:endParaRPr kumimoji="0" lang="en-US" altLang="zh-CN" sz="2000" b="1" i="0" u="none" strike="noStrike" kern="0" cap="none" spc="0" normalizeH="0" baseline="-1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则：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y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=-</a:t>
            </a:r>
            <a:r>
              <a:rPr lang="en-US" altLang="zh-CN" sz="2000" kern="0" dirty="0">
                <a:solidFill>
                  <a:srgbClr val="0000FF"/>
                </a:solidFill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n-2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n-2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kern="0" noProof="0" dirty="0">
                <a:solidFill>
                  <a:srgbClr val="0000FF"/>
                </a:solidFill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kern="0" noProof="0" dirty="0">
                <a:solidFill>
                  <a:srgbClr val="0000FF"/>
                </a:solidFill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  <a:p>
            <a:pPr lvl="0" eaLnBrk="0" fontAlgn="auto" hangingPunct="0"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令：</a:t>
            </a:r>
            <a:r>
              <a:rPr lang="en-US" altLang="zh-CN" sz="2000" kern="0" noProof="0" dirty="0">
                <a:solidFill>
                  <a:srgbClr val="000000"/>
                </a:solidFill>
              </a:rPr>
              <a:t>Y</a:t>
            </a:r>
            <a:r>
              <a:rPr lang="en-US" altLang="zh-CN" sz="2000" kern="0" baseline="-25000" dirty="0" smtClean="0">
                <a:solidFill>
                  <a:srgbClr val="000000"/>
                </a:solidFill>
              </a:rPr>
              <a:t>-1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=0，则：</a:t>
            </a:r>
            <a:endParaRPr kumimoji="0" lang="en-US" altLang="zh-CN" sz="2000" b="1" i="0" u="none" strike="noStrike" kern="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当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n=32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=-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30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kumimoji="0" lang="en-US" altLang="zh-CN" sz="2000" b="1" i="0" u="none" strike="noStrike" kern="0" cap="none" spc="0" normalizeH="0" baseline="-1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-1 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0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03200" marR="0" lvl="0" indent="-203200" defTabSz="914400" eaLnBrk="0" fontAlgn="auto" latinLnBrk="0" hangingPunct="0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</a:p>
        </p:txBody>
      </p:sp>
      <p:grpSp>
        <p:nvGrpSpPr>
          <p:cNvPr id="48" name="Group 14"/>
          <p:cNvGrpSpPr>
            <a:grpSpLocks/>
          </p:cNvGrpSpPr>
          <p:nvPr/>
        </p:nvGrpSpPr>
        <p:grpSpPr bwMode="auto">
          <a:xfrm>
            <a:off x="2009204" y="4978598"/>
            <a:ext cx="5961062" cy="639763"/>
            <a:chOff x="1163" y="2722"/>
            <a:chExt cx="3755" cy="403"/>
          </a:xfrm>
        </p:grpSpPr>
        <p:sp>
          <p:nvSpPr>
            <p:cNvPr id="88" name="Line 6"/>
            <p:cNvSpPr>
              <a:spLocks noChangeShapeType="1"/>
            </p:cNvSpPr>
            <p:nvPr/>
          </p:nvSpPr>
          <p:spPr bwMode="auto">
            <a:xfrm>
              <a:off x="2692" y="2722"/>
              <a:ext cx="4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89" name="Text Box 7"/>
            <p:cNvSpPr txBox="1">
              <a:spLocks noChangeArrowheads="1"/>
            </p:cNvSpPr>
            <p:nvPr/>
          </p:nvSpPr>
          <p:spPr bwMode="auto">
            <a:xfrm>
              <a:off x="1163" y="2875"/>
              <a:ext cx="37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-Y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+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……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(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-Y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+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-1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 </a:t>
              </a:r>
            </a:p>
          </p:txBody>
        </p:sp>
      </p:grpSp>
      <p:grpSp>
        <p:nvGrpSpPr>
          <p:cNvPr id="90" name="Group 8"/>
          <p:cNvGrpSpPr>
            <a:grpSpLocks/>
          </p:cNvGrpSpPr>
          <p:nvPr/>
        </p:nvGrpSpPr>
        <p:grpSpPr bwMode="auto">
          <a:xfrm>
            <a:off x="1418654" y="5490616"/>
            <a:ext cx="7689850" cy="674688"/>
            <a:chOff x="791" y="3302"/>
            <a:chExt cx="4844" cy="425"/>
          </a:xfrm>
        </p:grpSpPr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791" y="3477"/>
              <a:ext cx="4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30 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31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+(Y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29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-Y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)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2</a:t>
              </a:r>
              <a:r>
                <a:rPr kumimoji="1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30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+ 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……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+ (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–Y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)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+(Y</a:t>
              </a:r>
              <a:r>
                <a:rPr kumimoji="1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-1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-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kumimoji="0" lang="en-US" altLang="zh-CN" sz="2000" b="1" i="0" u="none" strike="noStrike" kern="0" cap="none" spc="0" normalizeH="0" baseline="-1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)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华文新魏" panose="02010800040101010101" pitchFamily="2" charset="-122"/>
                </a:rPr>
                <a:t> </a:t>
              </a:r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2702" y="3302"/>
              <a:ext cx="4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8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算术运算（最基本的运算）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无符号数、带符号整数、浮点数的运算</a:t>
            </a: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按位运算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用途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对一个</a:t>
            </a:r>
            <a:r>
              <a:rPr lang="zh-CN" altLang="en-US" u="sng" dirty="0">
                <a:latin typeface="Times New Roman" panose="02020603050405020304" pitchFamily="18" charset="0"/>
              </a:rPr>
              <a:t>位串</a:t>
            </a:r>
            <a:r>
              <a:rPr lang="zh-CN" altLang="en-US" dirty="0">
                <a:latin typeface="Times New Roman" panose="02020603050405020304" pitchFamily="18" charset="0"/>
              </a:rPr>
              <a:t>实现“掩码”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mask</a:t>
            </a:r>
            <a:r>
              <a:rPr lang="zh-CN" altLang="en-US" dirty="0">
                <a:latin typeface="Times New Roman" panose="02020603050405020304" pitchFamily="18" charset="0"/>
              </a:rPr>
              <a:t>）操作或相应的其他处理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（主要用于对</a:t>
            </a:r>
            <a:r>
              <a:rPr lang="zh-CN" altLang="en-US" u="sng" dirty="0">
                <a:latin typeface="Times New Roman" panose="02020603050405020304" pitchFamily="18" charset="0"/>
              </a:rPr>
              <a:t>多媒体数据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u="sng" dirty="0">
                <a:latin typeface="Times New Roman" panose="02020603050405020304" pitchFamily="18" charset="0"/>
              </a:rPr>
              <a:t>控制信息</a:t>
            </a:r>
            <a:r>
              <a:rPr lang="zh-CN" altLang="en-US" dirty="0">
                <a:latin typeface="Times New Roman" panose="02020603050405020304" pitchFamily="18" charset="0"/>
              </a:rPr>
              <a:t>进行处理）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操作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按位或：“</a:t>
            </a:r>
            <a:r>
              <a:rPr lang="en-US" altLang="zh-CN" dirty="0">
                <a:latin typeface="Times New Roman" panose="02020603050405020304" pitchFamily="18" charset="0"/>
              </a:rPr>
              <a:t>|” 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按位与：</a:t>
            </a:r>
            <a:r>
              <a:rPr lang="zh-CN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zh-CN" dirty="0" smtClean="0">
                <a:latin typeface="Times New Roman" panose="02020603050405020304" pitchFamily="18" charset="0"/>
              </a:rPr>
              <a:t>&amp;”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按位取反：“</a:t>
            </a:r>
            <a:r>
              <a:rPr lang="en-US" altLang="zh-CN" dirty="0">
                <a:latin typeface="Times New Roman" panose="02020603050405020304" pitchFamily="18" charset="0"/>
              </a:rPr>
              <a:t>~”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按位异或：“</a:t>
            </a:r>
            <a:r>
              <a:rPr lang="en-US" altLang="zh-CN" dirty="0" smtClean="0">
                <a:latin typeface="Times New Roman" panose="02020603050405020304" pitchFamily="18" charset="0"/>
              </a:rPr>
              <a:t>^”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47506" y="891352"/>
                <a:ext cx="8516982" cy="570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3.3.3 </a:t>
                </a:r>
                <a:r>
                  <a:rPr lang="zh-CN" altLang="en-US" dirty="0"/>
                  <a:t>补</a:t>
                </a:r>
                <a:r>
                  <a:rPr lang="zh-CN" altLang="en-US" dirty="0" smtClean="0"/>
                  <a:t>码乘法运算</a:t>
                </a:r>
                <a:endParaRPr lang="en-US" altLang="zh-CN" dirty="0" smtClean="0"/>
              </a:p>
              <a:p>
                <a:pPr marL="457200" indent="-457200">
                  <a:buFont typeface="Wingdings" pitchFamily="2" charset="2"/>
                  <a:buAutoNum type="arabicPeriod"/>
                </a:pPr>
                <a:r>
                  <a:rPr lang="zh-CN" altLang="en-US" sz="2000" b="0" dirty="0"/>
                  <a:t>补</a:t>
                </a:r>
                <a:r>
                  <a:rPr lang="zh-CN" altLang="en-US" sz="2000" b="0" dirty="0" smtClean="0"/>
                  <a:t>码一位乘（</a:t>
                </a:r>
                <a:r>
                  <a:rPr lang="zh-CN" altLang="en-US" sz="2000" b="0" dirty="0"/>
                  <a:t>布斯（</a:t>
                </a:r>
                <a:r>
                  <a:rPr lang="en-US" altLang="zh-CN" sz="2000" b="0" dirty="0"/>
                  <a:t>Booth</a:t>
                </a:r>
                <a:r>
                  <a:rPr lang="zh-CN" altLang="en-US" sz="2000" b="0" dirty="0"/>
                  <a:t>）</a:t>
                </a:r>
                <a:r>
                  <a:rPr lang="zh-CN" altLang="en-US" sz="2000" b="0" dirty="0" smtClean="0"/>
                  <a:t>算法）</a:t>
                </a:r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1</a:t>
                </a:r>
                <a:r>
                  <a:rPr lang="zh-CN" altLang="en-US" sz="2000" b="0" dirty="0" smtClean="0"/>
                  <a:t>）数学推到过程</a:t>
                </a:r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zh-CN" altLang="en-US" sz="2000" b="0" dirty="0" smtClean="0"/>
                  <a:t>     </a:t>
                </a:r>
                <a:r>
                  <a:rPr lang="zh-CN" altLang="en-US" sz="2000" b="0" dirty="0" smtClean="0">
                    <a:latin typeface="微软雅黑" panose="020B0503020204020204" pitchFamily="34" charset="-122"/>
                  </a:rPr>
                  <a:t>假设</a:t>
                </a:r>
                <a:r>
                  <a:rPr lang="en-US" altLang="zh-CN" sz="2000" dirty="0" smtClean="0">
                    <a:latin typeface="微软雅黑" panose="020B0503020204020204" pitchFamily="34" charset="-122"/>
                  </a:rPr>
                  <a:t>Y</a:t>
                </a:r>
                <a:r>
                  <a:rPr lang="en-US" altLang="zh-CN" sz="2000" baseline="-25000" dirty="0" smtClean="0">
                    <a:latin typeface="微软雅黑" panose="020B0503020204020204" pitchFamily="34" charset="-122"/>
                  </a:rPr>
                  <a:t>-1</a:t>
                </a:r>
                <a:r>
                  <a:rPr lang="en-US" altLang="zh-CN" sz="2000" dirty="0" smtClean="0">
                    <a:latin typeface="微软雅黑" panose="020B0503020204020204" pitchFamily="34" charset="-122"/>
                  </a:rPr>
                  <a:t>=0</a:t>
                </a: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，则有</a:t>
                </a:r>
                <a:endParaRPr lang="en-US" altLang="zh-CN" sz="2000" dirty="0" smtClean="0">
                  <a:latin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     </a:t>
                </a:r>
                <a:r>
                  <a:rPr lang="en-US" altLang="zh-CN" sz="2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[</a:t>
                </a:r>
                <a:r>
                  <a:rPr lang="en-US" altLang="zh-CN" sz="2000" dirty="0" err="1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x×y</a:t>
                </a:r>
                <a:r>
                  <a:rPr lang="en-US" altLang="zh-CN" sz="2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]</a:t>
                </a:r>
                <a:r>
                  <a:rPr lang="zh-CN" altLang="en-US" sz="2000" baseline="-30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补</a:t>
                </a:r>
                <a:r>
                  <a:rPr lang="en-US" altLang="zh-CN" sz="2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=[x</a:t>
                </a:r>
                <a:r>
                  <a:rPr lang="zh-CN" altLang="en-US" sz="2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𝒀𝒊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2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]</a:t>
                </a:r>
                <a:r>
                  <a:rPr lang="zh-CN" altLang="en-US" sz="2000" baseline="-30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补</a:t>
                </a:r>
                <a:endParaRPr lang="en-US" altLang="zh-CN" sz="2000" baseline="-30000" dirty="0" smtClean="0">
                  <a:solidFill>
                    <a:srgbClr val="FF0066"/>
                  </a:solidFill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aseline="-30000" dirty="0" smtClean="0">
                  <a:solidFill>
                    <a:srgbClr val="FF0066"/>
                  </a:solidFill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     </a:t>
                </a: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两边乘以</a:t>
                </a:r>
                <a:r>
                  <a:rPr lang="en-US" altLang="zh-CN" sz="2000" dirty="0" smtClean="0">
                    <a:latin typeface="微软雅黑" panose="020B0503020204020204" pitchFamily="34" charset="-122"/>
                  </a:rPr>
                  <a:t>2</a:t>
                </a:r>
                <a:r>
                  <a:rPr lang="en-US" altLang="zh-CN" sz="2000" baseline="30000" dirty="0" smtClean="0">
                    <a:latin typeface="微软雅黑" panose="020B0503020204020204" pitchFamily="34" charset="-122"/>
                  </a:rPr>
                  <a:t>-n</a:t>
                </a:r>
                <a:r>
                  <a:rPr lang="zh-CN" altLang="en-US" sz="2000" dirty="0">
                    <a:latin typeface="微软雅黑" panose="020B0503020204020204" pitchFamily="34" charset="-122"/>
                  </a:rPr>
                  <a:t>变换</a:t>
                </a: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成以下形式：</a:t>
                </a:r>
                <a:endParaRPr lang="en-US" altLang="zh-CN" sz="2000" dirty="0" smtClean="0"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aseline="-30000" dirty="0" smtClean="0">
                  <a:solidFill>
                    <a:srgbClr val="FF0066"/>
                  </a:solidFill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     </a:t>
                </a:r>
                <a:r>
                  <a:rPr lang="en-US" altLang="zh-CN" sz="2000" dirty="0" smtClean="0">
                    <a:latin typeface="微软雅黑" panose="020B0503020204020204" pitchFamily="34" charset="-122"/>
                  </a:rPr>
                  <a:t>2</a:t>
                </a:r>
                <a:r>
                  <a:rPr lang="en-US" altLang="zh-CN" sz="2000" baseline="30000" dirty="0" smtClean="0">
                    <a:latin typeface="微软雅黑" panose="020B0503020204020204" pitchFamily="34" charset="-122"/>
                  </a:rPr>
                  <a:t>-n</a:t>
                </a:r>
                <a:r>
                  <a:rPr lang="en-US" altLang="zh-CN" sz="2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[</a:t>
                </a:r>
                <a:r>
                  <a:rPr lang="en-US" altLang="zh-CN" sz="2000" dirty="0" err="1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x×y</a:t>
                </a:r>
                <a:r>
                  <a:rPr lang="en-US" altLang="zh-CN" sz="2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]</a:t>
                </a:r>
                <a:r>
                  <a:rPr lang="zh-CN" altLang="en-US" sz="2000" baseline="-30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补</a:t>
                </a:r>
                <a:r>
                  <a:rPr lang="en-US" altLang="zh-CN" sz="2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=[x</a:t>
                </a:r>
                <a:r>
                  <a:rPr lang="zh-CN" altLang="en-US" sz="2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1" baseline="-25000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sz="2000" i="1">
                                <a:solidFill>
                                  <a:srgbClr val="FF0066"/>
                                </a:solidFill>
                                <a:latin typeface="Cambria Math" panose="02040503050406030204" pitchFamily="18" charset="0"/>
                              </a:rPr>
                              <m:t>𝒀𝒊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 baseline="300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000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 i="1" baseline="3000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000" i="1" baseline="300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</m:nary>
                  </m:oMath>
                </a14:m>
                <a:r>
                  <a:rPr lang="en-US" altLang="zh-CN" sz="2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]</a:t>
                </a:r>
                <a:r>
                  <a:rPr lang="zh-CN" altLang="en-US" sz="2000" baseline="-30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补</a:t>
                </a:r>
                <a:endParaRPr lang="en-US" altLang="zh-CN" sz="2000" baseline="-30000" dirty="0" smtClean="0">
                  <a:solidFill>
                    <a:srgbClr val="FF0066"/>
                  </a:solidFill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endParaRPr lang="en-US" altLang="zh-CN" sz="2000" dirty="0"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 smtClean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    </a:t>
                </a: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 将上式展开后得到如下递推公式：</a:t>
                </a:r>
                <a:endParaRPr lang="en-US" altLang="zh-CN" sz="2000" dirty="0" smtClean="0"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endParaRPr lang="en-US" altLang="zh-CN" sz="2000" dirty="0" smtClean="0">
                  <a:solidFill>
                    <a:srgbClr val="FF0066"/>
                  </a:solidFill>
                  <a:latin typeface="微软雅黑" panose="020B0503020204020204" pitchFamily="34" charset="-122"/>
                </a:endParaRPr>
              </a:p>
              <a:p>
                <a:pPr algn="ctr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0" baseline="30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0" baseline="30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baseline="30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zh-CN" sz="2000" i="1" baseline="-25000" dirty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baseline="-2500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1" i="1" baseline="-2500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0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m:rPr>
                            <m:sty m:val="p"/>
                          </m:rPr>
                          <a:rPr lang="en-US" altLang="zh-CN" sz="2000" i="1" baseline="-25000" dirty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b="1" i="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aseline="-30000" dirty="0">
                    <a:solidFill>
                      <a:srgbClr val="FF0066"/>
                    </a:solidFill>
                    <a:latin typeface="微软雅黑" panose="020B0503020204020204" pitchFamily="34" charset="-122"/>
                  </a:rPr>
                  <a:t>补</a:t>
                </a:r>
                <a:endParaRPr lang="en-US" altLang="zh-CN" sz="2000" dirty="0">
                  <a:solidFill>
                    <a:srgbClr val="FF0066"/>
                  </a:solidFill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endParaRPr lang="en-US" altLang="zh-CN" sz="2000" dirty="0" smtClean="0"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</a:rPr>
                  <a:t>     P</a:t>
                </a:r>
                <a:r>
                  <a:rPr lang="en-US" altLang="zh-CN" sz="2000" baseline="-25000" dirty="0" smtClean="0">
                    <a:latin typeface="微软雅黑" panose="020B0503020204020204" pitchFamily="34" charset="-122"/>
                  </a:rPr>
                  <a:t>i</a:t>
                </a: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为上次部分积，</a:t>
                </a:r>
                <a:r>
                  <a:rPr lang="en-US" altLang="zh-CN" sz="2000" dirty="0">
                    <a:latin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</a:rPr>
                  <a:t>P</a:t>
                </a:r>
                <a:r>
                  <a:rPr lang="en-US" altLang="zh-CN" sz="2000" baseline="-25000" dirty="0" smtClean="0">
                    <a:latin typeface="微软雅黑" panose="020B0503020204020204" pitchFamily="34" charset="-122"/>
                  </a:rPr>
                  <a:t>i+1</a:t>
                </a:r>
                <a:r>
                  <a:rPr lang="zh-CN" altLang="en-US" sz="2000" dirty="0" smtClean="0">
                    <a:latin typeface="微软雅黑" panose="020B0503020204020204" pitchFamily="34" charset="-122"/>
                  </a:rPr>
                  <a:t>为本次部分积：</a:t>
                </a:r>
                <a:endParaRPr lang="en-US" altLang="zh-CN" sz="2000" dirty="0">
                  <a:latin typeface="微软雅黑" panose="020B0503020204020204" pitchFamily="34" charset="-122"/>
                </a:endParaRPr>
              </a:p>
              <a:p>
                <a:pPr algn="just">
                  <a:lnSpc>
                    <a:spcPct val="110000"/>
                  </a:lnSpc>
                  <a:spcBef>
                    <a:spcPct val="0"/>
                  </a:spcBef>
                  <a:buFontTx/>
                  <a:buNone/>
                  <a:defRPr/>
                </a:pPr>
                <a:endParaRPr lang="en-US" altLang="zh-CN" sz="2000" b="0" dirty="0" smtClean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506" y="891352"/>
                <a:ext cx="8516982" cy="5706000"/>
              </a:xfrm>
              <a:blipFill rotWithShape="0">
                <a:blip r:embed="rId3"/>
                <a:stretch>
                  <a:fillRect l="-1001" t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9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zh-CN" altLang="en-US" sz="2000" b="0" dirty="0"/>
              <a:t>补</a:t>
            </a:r>
            <a:r>
              <a:rPr lang="zh-CN" altLang="en-US" sz="2000" b="0" dirty="0" smtClean="0"/>
              <a:t>码一位</a:t>
            </a:r>
            <a:r>
              <a:rPr lang="zh-CN" altLang="en-US" sz="2000" b="0" dirty="0"/>
              <a:t>乘（布斯（</a:t>
            </a:r>
            <a:r>
              <a:rPr lang="en-US" altLang="zh-CN" sz="2000" b="0" dirty="0"/>
              <a:t>Booth</a:t>
            </a:r>
            <a:r>
              <a:rPr lang="zh-CN" altLang="en-US" sz="2000" b="0" dirty="0"/>
              <a:t>）算法</a:t>
            </a:r>
            <a:r>
              <a:rPr lang="zh-CN" altLang="en-US" sz="2000" b="0" dirty="0" smtClean="0"/>
              <a:t>）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1</a:t>
            </a:r>
            <a:r>
              <a:rPr lang="zh-CN" altLang="en-US" sz="2000" b="0" dirty="0"/>
              <a:t>）数学推到</a:t>
            </a:r>
            <a:r>
              <a:rPr lang="zh-CN" altLang="en-US" sz="2000" b="0" dirty="0" smtClean="0"/>
              <a:t>过程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     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</a:rPr>
              <a:t>[P</a:t>
            </a:r>
            <a:r>
              <a:rPr lang="en-US" altLang="zh-CN" sz="2000" baseline="-30000" dirty="0">
                <a:latin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>
                <a:latin typeface="微软雅黑" panose="020B0503020204020204" pitchFamily="34" charset="-122"/>
              </a:rPr>
              <a:t>=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，则有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0" dirty="0" smtClean="0">
                <a:latin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 [P</a:t>
            </a:r>
            <a:r>
              <a:rPr lang="en-US" altLang="zh-CN" sz="2000" baseline="-30000" dirty="0" smtClean="0">
                <a:latin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>
                <a:latin typeface="微软雅黑" panose="020B0503020204020204" pitchFamily="34" charset="-122"/>
              </a:rPr>
              <a:t>=2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{[P</a:t>
            </a:r>
            <a:r>
              <a:rPr lang="en-US" altLang="zh-CN" sz="2000" baseline="-30000" dirty="0" smtClean="0">
                <a:latin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+(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Y-</a:t>
            </a:r>
            <a:r>
              <a:rPr lang="en-US" altLang="zh-CN" sz="2000" baseline="-300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-Y</a:t>
            </a:r>
            <a:r>
              <a:rPr lang="en-US" altLang="zh-CN" sz="2000" baseline="-30000" dirty="0" smtClean="0">
                <a:latin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)[</a:t>
            </a:r>
            <a:r>
              <a:rPr lang="en-US" altLang="zh-CN" sz="2000" dirty="0">
                <a:latin typeface="微软雅黑" panose="020B0503020204020204" pitchFamily="34" charset="-122"/>
              </a:rPr>
              <a:t>x]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>
                <a:latin typeface="微软雅黑" panose="020B0503020204020204" pitchFamily="34" charset="-122"/>
              </a:rPr>
              <a:t>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[P</a:t>
            </a:r>
            <a:r>
              <a:rPr lang="en-US" altLang="zh-CN" sz="2000" baseline="-30000" dirty="0" smtClean="0">
                <a:latin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>
                <a:latin typeface="微软雅黑" panose="020B0503020204020204" pitchFamily="34" charset="-122"/>
              </a:rPr>
              <a:t>=2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{[P</a:t>
            </a:r>
            <a:r>
              <a:rPr lang="en-US" altLang="zh-CN" sz="2000" baseline="-30000" dirty="0" smtClean="0">
                <a:latin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+(Y</a:t>
            </a:r>
            <a:r>
              <a:rPr lang="en-US" altLang="zh-CN" sz="2000" baseline="-30000" dirty="0" smtClean="0">
                <a:latin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-Y</a:t>
            </a:r>
            <a:r>
              <a:rPr lang="en-US" altLang="zh-CN" sz="2000" baseline="-30000" dirty="0">
                <a:latin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)[</a:t>
            </a:r>
            <a:r>
              <a:rPr lang="en-US" altLang="zh-CN" sz="2000" dirty="0">
                <a:latin typeface="微软雅黑" panose="020B0503020204020204" pitchFamily="34" charset="-122"/>
              </a:rPr>
              <a:t>x]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>
                <a:latin typeface="微软雅黑" panose="020B0503020204020204" pitchFamily="34" charset="-122"/>
              </a:rPr>
              <a:t>}</a:t>
            </a:r>
          </a:p>
          <a:p>
            <a:pPr algn="just">
              <a:lnSpc>
                <a:spcPct val="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      .</a:t>
            </a:r>
          </a:p>
          <a:p>
            <a:pPr algn="just">
              <a:lnSpc>
                <a:spcPct val="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      .                </a:t>
            </a:r>
          </a:p>
          <a:p>
            <a:pPr algn="just">
              <a:lnSpc>
                <a:spcPct val="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      .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     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[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P</a:t>
            </a:r>
            <a:r>
              <a:rPr lang="en-US" altLang="zh-CN" sz="2000" baseline="-30000" dirty="0" err="1" smtClean="0">
                <a:latin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>
                <a:latin typeface="微软雅黑" panose="020B0503020204020204" pitchFamily="34" charset="-122"/>
              </a:rPr>
              <a:t>=2</a:t>
            </a:r>
            <a:r>
              <a:rPr lang="en-US" altLang="zh-CN" sz="2000" baseline="30000" dirty="0">
                <a:latin typeface="微软雅黑" panose="020B0503020204020204" pitchFamily="34" charset="-122"/>
              </a:rPr>
              <a:t>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{[P</a:t>
            </a:r>
            <a:r>
              <a:rPr lang="en-US" altLang="zh-CN" sz="2000" baseline="-30000" dirty="0" smtClean="0">
                <a:latin typeface="微软雅黑" panose="020B0503020204020204" pitchFamily="34" charset="-122"/>
              </a:rPr>
              <a:t>n-1</a:t>
            </a:r>
            <a:r>
              <a:rPr lang="en-US" altLang="zh-CN" sz="2000" dirty="0"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+(Y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n-2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-Y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n-1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)[</a:t>
            </a:r>
            <a:r>
              <a:rPr lang="en-US" altLang="zh-CN" sz="2000" dirty="0">
                <a:latin typeface="微软雅黑" panose="020B0503020204020204" pitchFamily="34" charset="-122"/>
              </a:rPr>
              <a:t>x]</a:t>
            </a:r>
            <a:r>
              <a:rPr lang="zh-CN" altLang="en-US" sz="2000" baseline="-30000" dirty="0">
                <a:latin typeface="微软雅黑" panose="020B0503020204020204" pitchFamily="34" charset="-122"/>
              </a:rPr>
              <a:t>补</a:t>
            </a:r>
            <a:r>
              <a:rPr lang="en-US" altLang="zh-CN" sz="2000" dirty="0">
                <a:latin typeface="微软雅黑" panose="020B0503020204020204" pitchFamily="34" charset="-122"/>
              </a:rPr>
              <a:t>}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</a:rPr>
              <a:t>     从而得到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FF0066"/>
                </a:solidFill>
                <a:latin typeface="微软雅黑" panose="020B0503020204020204" pitchFamily="34" charset="-122"/>
              </a:rPr>
              <a:t>x×y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>
                <a:solidFill>
                  <a:srgbClr val="FF0066"/>
                </a:solidFill>
                <a:latin typeface="微软雅黑" panose="020B0503020204020204" pitchFamily="34" charset="-122"/>
              </a:rPr>
              <a:t>补</a:t>
            </a:r>
            <a:r>
              <a:rPr lang="en-US" altLang="zh-CN" sz="2000" dirty="0" smtClean="0">
                <a:solidFill>
                  <a:srgbClr val="FF0066"/>
                </a:solidFill>
                <a:latin typeface="微软雅黑" panose="020B0503020204020204" pitchFamily="34" charset="-122"/>
              </a:rPr>
              <a:t>=2</a:t>
            </a:r>
            <a:r>
              <a:rPr lang="en-US" altLang="zh-CN" sz="2000" baseline="30000" dirty="0" smtClean="0">
                <a:solidFill>
                  <a:srgbClr val="FF0066"/>
                </a:solidFill>
                <a:latin typeface="微软雅黑" panose="020B0503020204020204" pitchFamily="34" charset="-122"/>
              </a:rPr>
              <a:t>n</a:t>
            </a:r>
            <a:r>
              <a:rPr lang="en-US" altLang="zh-CN" sz="2000" dirty="0" smtClean="0">
                <a:solidFill>
                  <a:srgbClr val="FF0066"/>
                </a:solidFill>
                <a:latin typeface="微软雅黑" panose="020B0503020204020204" pitchFamily="34" charset="-122"/>
              </a:rPr>
              <a:t>[</a:t>
            </a:r>
            <a:r>
              <a:rPr lang="en-US" altLang="zh-CN" sz="2000" dirty="0" err="1" smtClean="0">
                <a:solidFill>
                  <a:srgbClr val="FF0066"/>
                </a:solidFill>
                <a:latin typeface="微软雅黑" panose="020B0503020204020204" pitchFamily="34" charset="-122"/>
              </a:rPr>
              <a:t>P</a:t>
            </a:r>
            <a:r>
              <a:rPr lang="en-US" altLang="zh-CN" sz="2000" baseline="-30000" dirty="0" err="1" smtClean="0">
                <a:solidFill>
                  <a:srgbClr val="FF0066"/>
                </a:solidFill>
                <a:latin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pitchFamily="34" charset="-122"/>
              </a:rPr>
              <a:t>]</a:t>
            </a:r>
            <a:r>
              <a:rPr lang="zh-CN" altLang="en-US" sz="2000" baseline="-30000" dirty="0" smtClean="0">
                <a:solidFill>
                  <a:srgbClr val="FF0066"/>
                </a:solidFill>
                <a:latin typeface="微软雅黑" panose="020B0503020204020204" pitchFamily="34" charset="-122"/>
              </a:rPr>
              <a:t>补</a:t>
            </a:r>
            <a:endParaRPr lang="en-US" altLang="zh-CN" sz="2000" dirty="0" smtClean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3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zh-CN" altLang="en-US" sz="2000" b="0" dirty="0"/>
              <a:t>补</a:t>
            </a:r>
            <a:r>
              <a:rPr lang="zh-CN" altLang="en-US" sz="2000" b="0" dirty="0" smtClean="0"/>
              <a:t>码一位</a:t>
            </a:r>
            <a:r>
              <a:rPr lang="zh-CN" altLang="en-US" sz="2000" b="0" dirty="0"/>
              <a:t>乘（布斯（</a:t>
            </a:r>
            <a:r>
              <a:rPr lang="en-US" altLang="zh-CN" sz="2000" b="0" dirty="0"/>
              <a:t>Booth</a:t>
            </a:r>
            <a:r>
              <a:rPr lang="zh-CN" altLang="en-US" sz="2000" b="0" dirty="0"/>
              <a:t>）算法</a:t>
            </a:r>
            <a:r>
              <a:rPr lang="zh-CN" altLang="en-US" sz="2000" b="0" dirty="0" smtClean="0"/>
              <a:t>）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）补码乘法运算法则总结</a:t>
            </a:r>
            <a:endParaRPr lang="en-US" altLang="zh-CN" sz="20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/>
              <a:t>乘数最低位增加一位辅助位</a:t>
            </a:r>
            <a:r>
              <a:rPr lang="en-US" altLang="zh-CN" sz="2000" b="0" dirty="0" smtClean="0"/>
              <a:t>Y</a:t>
            </a:r>
            <a:r>
              <a:rPr lang="en-US" altLang="zh-CN" sz="2000" b="0" baseline="-25000" dirty="0" smtClean="0"/>
              <a:t>-1</a:t>
            </a:r>
            <a:r>
              <a:rPr lang="en-US" altLang="zh-CN" sz="2000" b="0" dirty="0" smtClean="0"/>
              <a:t>=0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/>
              <a:t>根据</a:t>
            </a:r>
            <a:r>
              <a:rPr lang="en-US" altLang="zh-CN" sz="2000" b="0" dirty="0" smtClean="0"/>
              <a:t>Y</a:t>
            </a:r>
            <a:r>
              <a:rPr lang="en-US" altLang="zh-CN" sz="2000" b="0" baseline="-25000" dirty="0" smtClean="0"/>
              <a:t>i</a:t>
            </a:r>
            <a:r>
              <a:rPr lang="en-US" altLang="zh-CN" sz="2000" b="0" dirty="0" smtClean="0"/>
              <a:t>Y</a:t>
            </a:r>
            <a:r>
              <a:rPr lang="en-US" altLang="zh-CN" sz="2000" b="0" baseline="-25000" dirty="0" smtClean="0"/>
              <a:t>i-1</a:t>
            </a:r>
            <a:r>
              <a:rPr lang="zh-CN" altLang="en-US" sz="2000" b="0" dirty="0" smtClean="0"/>
              <a:t>的值，决定是“</a:t>
            </a:r>
            <a:r>
              <a:rPr lang="en-US" altLang="zh-CN" sz="2000" b="0" dirty="0"/>
              <a:t>+[x]</a:t>
            </a:r>
            <a:r>
              <a:rPr lang="zh-CN" altLang="en-US" sz="2000" b="0" baseline="-25000" dirty="0"/>
              <a:t>补</a:t>
            </a:r>
            <a:r>
              <a:rPr lang="zh-CN" altLang="en-US" sz="2000" b="0" dirty="0" smtClean="0"/>
              <a:t>”“</a:t>
            </a:r>
            <a:r>
              <a:rPr lang="en-US" altLang="zh-CN" sz="2000" b="0" dirty="0"/>
              <a:t>-[x]</a:t>
            </a:r>
            <a:r>
              <a:rPr lang="zh-CN" altLang="en-US" sz="2000" b="0" baseline="-25000" dirty="0"/>
              <a:t>补</a:t>
            </a:r>
            <a:r>
              <a:rPr lang="zh-CN" altLang="en-US" sz="2000" b="0" dirty="0" smtClean="0"/>
              <a:t>”</a:t>
            </a:r>
            <a:r>
              <a:rPr lang="en-US" altLang="zh-CN" sz="2000" b="0" dirty="0" smtClean="0"/>
              <a:t> </a:t>
            </a:r>
            <a:r>
              <a:rPr lang="zh-CN" altLang="en-US" sz="2000" b="0" dirty="0" smtClean="0"/>
              <a:t>、还是“</a:t>
            </a:r>
            <a:r>
              <a:rPr lang="en-US" altLang="zh-CN" sz="2000" b="0" dirty="0"/>
              <a:t>+0</a:t>
            </a:r>
            <a:r>
              <a:rPr lang="zh-CN" altLang="en-US" sz="2000" b="0" dirty="0" smtClean="0"/>
              <a:t>”</a:t>
            </a:r>
            <a:endParaRPr lang="en-US" altLang="zh-CN" sz="20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/>
              <a:t>每次加减后，算数右移一位，得到部分积</a:t>
            </a:r>
            <a:endParaRPr lang="en-US" altLang="zh-CN" sz="20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0" dirty="0" smtClean="0"/>
              <a:t>重复第</a:t>
            </a: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步和第</a:t>
            </a:r>
            <a:r>
              <a:rPr lang="en-US" altLang="zh-CN" sz="2000" b="0" dirty="0" smtClean="0"/>
              <a:t>3</a:t>
            </a:r>
            <a:r>
              <a:rPr lang="zh-CN" altLang="en-US" sz="2000" b="0" dirty="0" smtClean="0"/>
              <a:t>步，结果得到</a:t>
            </a:r>
            <a:r>
              <a:rPr lang="en-US" altLang="zh-CN" sz="2000" b="0" dirty="0" smtClean="0"/>
              <a:t>[X*Y]</a:t>
            </a:r>
            <a:r>
              <a:rPr lang="zh-CN" altLang="en-US" sz="2000" b="0" baseline="-25000" dirty="0"/>
              <a:t>补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     </a:t>
            </a:r>
            <a:endParaRPr lang="en-US" altLang="zh-CN" sz="2000" dirty="0" smtClean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8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706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3.3.3 </a:t>
            </a:r>
            <a:r>
              <a:rPr lang="zh-CN" altLang="en-US" dirty="0"/>
              <a:t>补</a:t>
            </a:r>
            <a:r>
              <a:rPr lang="zh-CN" altLang="en-US" dirty="0" smtClean="0"/>
              <a:t>码乘法运算</a:t>
            </a:r>
            <a:endParaRPr lang="en-US" altLang="zh-CN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zh-CN" altLang="en-US" sz="2000" b="0" dirty="0"/>
              <a:t>补</a:t>
            </a:r>
            <a:r>
              <a:rPr lang="zh-CN" altLang="en-US" sz="2000" b="0" dirty="0" smtClean="0"/>
              <a:t>码一位</a:t>
            </a:r>
            <a:r>
              <a:rPr lang="zh-CN" altLang="en-US" sz="2000" b="0" dirty="0"/>
              <a:t>乘（布斯（</a:t>
            </a:r>
            <a:r>
              <a:rPr lang="en-US" altLang="zh-CN" sz="2000" b="0" dirty="0"/>
              <a:t>Booth</a:t>
            </a:r>
            <a:r>
              <a:rPr lang="zh-CN" altLang="en-US" sz="2000" b="0" dirty="0"/>
              <a:t>）算法</a:t>
            </a:r>
            <a:r>
              <a:rPr lang="zh-CN" altLang="en-US" sz="2000" b="0" dirty="0" smtClean="0"/>
              <a:t>）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 smtClean="0"/>
              <a:t>3)</a:t>
            </a:r>
            <a:r>
              <a:rPr lang="zh-CN" altLang="en-US" sz="2000" b="0" dirty="0" smtClean="0"/>
              <a:t>补码一位乘法举例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zh-CN" altLang="en-US" sz="2000" b="0" dirty="0" smtClean="0"/>
              <a:t>例：已知</a:t>
            </a:r>
            <a:r>
              <a:rPr lang="en-US" altLang="zh-CN" sz="2000" b="0" dirty="0" smtClean="0"/>
              <a:t>[x]</a:t>
            </a:r>
            <a:r>
              <a:rPr lang="zh-CN" altLang="en-US" sz="2000" b="0" baseline="-25000" dirty="0" smtClean="0"/>
              <a:t>补</a:t>
            </a:r>
            <a:r>
              <a:rPr lang="en-US" altLang="zh-CN" sz="2000" b="0" dirty="0" smtClean="0"/>
              <a:t>=1 101</a:t>
            </a:r>
            <a:r>
              <a:rPr lang="zh-CN" altLang="en-US" sz="2000" b="0" dirty="0" smtClean="0"/>
              <a:t>，</a:t>
            </a:r>
            <a:r>
              <a:rPr lang="en-US" altLang="zh-CN" sz="2000" b="0" dirty="0" smtClean="0"/>
              <a:t>[y]</a:t>
            </a:r>
            <a:r>
              <a:rPr lang="zh-CN" altLang="en-US" sz="2000" b="0" baseline="-25000" dirty="0" smtClean="0"/>
              <a:t>补</a:t>
            </a:r>
            <a:r>
              <a:rPr lang="en-US" altLang="zh-CN" sz="2000" b="0" dirty="0" smtClean="0"/>
              <a:t>=0 110</a:t>
            </a:r>
            <a:r>
              <a:rPr lang="zh-CN" altLang="en-US" sz="2000" b="0" dirty="0" smtClean="0"/>
              <a:t>，要求用布斯算法计算</a:t>
            </a:r>
            <a:r>
              <a:rPr lang="en-US" altLang="zh-CN" sz="2000" b="0" dirty="0" smtClean="0"/>
              <a:t>[x*y].</a:t>
            </a:r>
          </a:p>
          <a:p>
            <a:pPr marL="0" indent="0">
              <a:buNone/>
            </a:pPr>
            <a:endParaRPr lang="zh-CN" altLang="en-US" sz="20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7" y="2056818"/>
            <a:ext cx="8597380" cy="47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38625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）除</a:t>
            </a:r>
            <a:r>
              <a:rPr lang="zh-CN" altLang="en-US" sz="2000" dirty="0"/>
              <a:t>前预处理</a:t>
            </a:r>
          </a:p>
          <a:p>
            <a:pPr marL="876300" lvl="1" indent="-381000">
              <a:buFont typeface="Wingdings" panose="05000000000000000000" pitchFamily="2" charset="2"/>
              <a:buChar char="ü"/>
            </a:pPr>
            <a:r>
              <a:rPr lang="zh-CN" altLang="en-US" dirty="0" smtClean="0"/>
              <a:t>若</a:t>
            </a:r>
            <a:r>
              <a:rPr lang="zh-CN" altLang="en-US" dirty="0"/>
              <a:t>被除数为</a:t>
            </a:r>
            <a:r>
              <a:rPr lang="en-US" altLang="zh-CN" dirty="0"/>
              <a:t>0</a:t>
            </a:r>
            <a:r>
              <a:rPr lang="zh-CN" altLang="en-US" dirty="0"/>
              <a:t>、除数不为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 smtClean="0"/>
              <a:t>或定点</a:t>
            </a:r>
            <a:r>
              <a:rPr lang="zh-CN" altLang="en-US" dirty="0"/>
              <a:t>整数除法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|&lt;|</a:t>
            </a:r>
            <a:r>
              <a:rPr lang="zh-CN" altLang="en-US" dirty="0"/>
              <a:t>除数</a:t>
            </a:r>
            <a:r>
              <a:rPr lang="en-US" altLang="zh-CN" dirty="0"/>
              <a:t>|</a:t>
            </a:r>
            <a:r>
              <a:rPr lang="zh-CN" altLang="en-US" dirty="0"/>
              <a:t>，则商为</a:t>
            </a:r>
            <a:r>
              <a:rPr lang="en-US" altLang="zh-CN" dirty="0"/>
              <a:t>0</a:t>
            </a:r>
            <a:r>
              <a:rPr lang="zh-CN" altLang="en-US" dirty="0"/>
              <a:t>，不再继续执行</a:t>
            </a:r>
          </a:p>
          <a:p>
            <a:pPr marL="876300" lvl="1" indent="-381000">
              <a:buFont typeface="Wingdings" panose="05000000000000000000" pitchFamily="2" charset="2"/>
              <a:buChar char="ü"/>
            </a:pPr>
            <a:r>
              <a:rPr lang="zh-CN" altLang="en-US" dirty="0" smtClean="0"/>
              <a:t>若</a:t>
            </a:r>
            <a:r>
              <a:rPr lang="zh-CN" altLang="en-US" dirty="0"/>
              <a:t>被除数不为</a:t>
            </a:r>
            <a:r>
              <a:rPr lang="en-US" altLang="zh-CN" dirty="0"/>
              <a:t>0</a:t>
            </a:r>
            <a:r>
              <a:rPr lang="zh-CN" altLang="en-US" dirty="0"/>
              <a:t>、除数为</a:t>
            </a:r>
            <a:r>
              <a:rPr lang="en-US" altLang="zh-CN" dirty="0"/>
              <a:t>0</a:t>
            </a:r>
            <a:r>
              <a:rPr lang="zh-CN" altLang="en-US" dirty="0" smtClean="0"/>
              <a:t>，对于整数，则</a:t>
            </a:r>
            <a:r>
              <a:rPr lang="zh-CN" altLang="en-US" dirty="0"/>
              <a:t>发生“除数为</a:t>
            </a:r>
            <a:r>
              <a:rPr lang="en-US" altLang="zh-CN" dirty="0"/>
              <a:t>0”</a:t>
            </a:r>
            <a:r>
              <a:rPr lang="zh-CN" altLang="en-US" dirty="0" smtClean="0"/>
              <a:t>异常；对于浮点数，则为无穷大</a:t>
            </a:r>
            <a:endParaRPr lang="zh-CN" altLang="en-US" dirty="0"/>
          </a:p>
          <a:p>
            <a:pPr marL="876300" lvl="1" indent="-381000">
              <a:buFont typeface="Wingdings" panose="05000000000000000000" pitchFamily="2" charset="2"/>
              <a:buChar char="ü"/>
            </a:pPr>
            <a:r>
              <a:rPr lang="zh-CN" altLang="en-US" dirty="0" smtClean="0"/>
              <a:t>若</a:t>
            </a:r>
            <a:r>
              <a:rPr lang="zh-CN" altLang="en-US" dirty="0"/>
              <a:t>被除数和除数都为</a:t>
            </a:r>
            <a:r>
              <a:rPr lang="en-US" altLang="zh-CN" dirty="0"/>
              <a:t>0</a:t>
            </a:r>
            <a:r>
              <a:rPr lang="zh-CN" altLang="en-US" dirty="0" smtClean="0"/>
              <a:t>，对于整数，则发生除法错异常；对于浮点数，则</a:t>
            </a:r>
            <a:r>
              <a:rPr lang="zh-CN" altLang="en-US" dirty="0"/>
              <a:t>有些机器产生一个不发信号的</a:t>
            </a:r>
            <a:r>
              <a:rPr lang="en-US" altLang="zh-CN" dirty="0" err="1"/>
              <a:t>NaN</a:t>
            </a:r>
            <a:r>
              <a:rPr lang="zh-CN" altLang="en-US" dirty="0"/>
              <a:t>，即“</a:t>
            </a:r>
            <a:r>
              <a:rPr lang="en-US" altLang="zh-CN" dirty="0"/>
              <a:t>quiet </a:t>
            </a:r>
            <a:r>
              <a:rPr lang="en-US" altLang="zh-CN" dirty="0" err="1"/>
              <a:t>NaN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7513" y="4818524"/>
            <a:ext cx="7599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zh-CN" altLang="en-US" sz="2000" b="1" dirty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只有当被除数和除数都不为</a:t>
            </a:r>
            <a:r>
              <a:rPr lang="en-US" altLang="zh-CN" sz="2000" b="1" dirty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，并且商也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不可能溢出时（例如，补码中最小负数除以</a:t>
            </a:r>
            <a:r>
              <a:rPr lang="en-US" altLang="zh-CN" sz="2000" b="1" dirty="0" smtClean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-1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时会发生溢出），</a:t>
            </a:r>
            <a:r>
              <a:rPr lang="zh-CN" altLang="en-US" sz="2000" b="1" dirty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才进一步</a:t>
            </a:r>
            <a:r>
              <a:rPr lang="zh-CN" altLang="en-US" sz="2000" b="1" dirty="0" smtClean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进行</a:t>
            </a:r>
            <a:r>
              <a:rPr lang="zh-CN" altLang="en-US" sz="2000" b="1" dirty="0">
                <a:solidFill>
                  <a:srgbClr val="009900"/>
                </a:solidFill>
                <a:latin typeface="Comic Sans MS" pitchFamily="66" charset="0"/>
                <a:ea typeface="微软雅黑" panose="020B0503020204020204" pitchFamily="34" charset="-122"/>
              </a:rPr>
              <a:t>除法运算。</a:t>
            </a:r>
          </a:p>
        </p:txBody>
      </p:sp>
    </p:spTree>
    <p:extLst>
      <p:ext uri="{BB962C8B-B14F-4D97-AF65-F5344CB8AC3E}">
        <p14:creationId xmlns:p14="http://schemas.microsoft.com/office/powerpoint/2010/main" val="7824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）手算除法</a:t>
            </a:r>
            <a:r>
              <a:rPr lang="zh-CN" altLang="en-US" sz="2000" dirty="0"/>
              <a:t>的基本</a:t>
            </a:r>
            <a:r>
              <a:rPr lang="zh-CN" altLang="en-US" sz="2000" dirty="0" smtClean="0"/>
              <a:t>要点</a:t>
            </a:r>
            <a:endParaRPr lang="zh-CN" altLang="en-US" sz="2000" dirty="0"/>
          </a:p>
          <a:p>
            <a:pPr marL="876300" lvl="1" indent="-381000">
              <a:buFont typeface="Wingdings" panose="05000000000000000000" pitchFamily="2" charset="2"/>
              <a:buChar char="ü"/>
            </a:pPr>
            <a:r>
              <a:rPr lang="zh-CN" altLang="en-US" dirty="0"/>
              <a:t>被除数与除数相减，若够减，则上商为</a:t>
            </a:r>
            <a:r>
              <a:rPr lang="en-US" altLang="zh-CN" dirty="0"/>
              <a:t>1</a:t>
            </a:r>
            <a:r>
              <a:rPr lang="zh-CN" altLang="en-US" dirty="0"/>
              <a:t>；若不够减，则上商为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876300" lvl="1" indent="-381000">
              <a:buFont typeface="Wingdings" panose="05000000000000000000" pitchFamily="2" charset="2"/>
              <a:buChar char="ü"/>
            </a:pPr>
            <a:r>
              <a:rPr lang="zh-CN" altLang="en-US" dirty="0"/>
              <a:t>每次得到的差为中间余数，将除数右移后与上次的中间余数比较。用中间余数减除数，若够减，则上商为</a:t>
            </a:r>
            <a:r>
              <a:rPr lang="en-US" altLang="zh-CN" dirty="0"/>
              <a:t>1</a:t>
            </a:r>
            <a:r>
              <a:rPr lang="zh-CN" altLang="en-US" dirty="0"/>
              <a:t>；若不够减，则上商为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876300" lvl="1" indent="-381000">
              <a:buFont typeface="Wingdings" panose="05000000000000000000" pitchFamily="2" charset="2"/>
              <a:buChar char="ü"/>
            </a:pPr>
            <a:r>
              <a:rPr lang="zh-CN" altLang="en-US" dirty="0"/>
              <a:t>重复执行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</a:t>
            </a:r>
            <a:r>
              <a:rPr lang="zh-CN" altLang="en-US" dirty="0"/>
              <a:t>，直到求得的商的位数足够为止。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2995" y="3933849"/>
            <a:ext cx="58674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1800" dirty="0" smtClean="0">
                <a:latin typeface="Century Gothic" panose="020B0502020202020204" pitchFamily="34" charset="0"/>
              </a:rPr>
              <a:t>                                     1001 	</a:t>
            </a:r>
            <a:r>
              <a:rPr lang="en-US" altLang="zh-CN" sz="1800" dirty="0" smtClean="0">
                <a:latin typeface="Century Gothic" panose="020B0502020202020204" pitchFamily="34" charset="0"/>
              </a:rPr>
              <a:t>Quotient(</a:t>
            </a:r>
            <a:r>
              <a:rPr lang="zh-CN" altLang="en-US" sz="1800" dirty="0" smtClean="0">
                <a:latin typeface="Century Gothic" panose="020B0502020202020204" pitchFamily="34" charset="0"/>
              </a:rPr>
              <a:t>商</a:t>
            </a:r>
            <a:r>
              <a:rPr lang="en-US" altLang="zh-CN" sz="1800" dirty="0" smtClean="0">
                <a:latin typeface="Century Gothic" panose="020B0502020202020204" pitchFamily="34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 smtClean="0">
                <a:latin typeface="Century Gothic" panose="020B0502020202020204" pitchFamily="34" charset="0"/>
              </a:rPr>
              <a:t>        Divisor 1000</a:t>
            </a:r>
            <a:r>
              <a:rPr lang="en-US" altLang="zh-CN" sz="18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latin typeface="Century Gothic" panose="020B0502020202020204" pitchFamily="34" charset="0"/>
              </a:rPr>
              <a:t>  1001010 	Dividend(</a:t>
            </a:r>
            <a:r>
              <a:rPr lang="zh-CN" altLang="en-US" sz="1800" dirty="0" smtClean="0">
                <a:latin typeface="Century Gothic" panose="020B0502020202020204" pitchFamily="34" charset="0"/>
              </a:rPr>
              <a:t>被除数</a:t>
            </a:r>
            <a:r>
              <a:rPr lang="en-US" altLang="zh-CN" sz="1800" dirty="0" smtClean="0">
                <a:latin typeface="Century Gothic" panose="020B0502020202020204" pitchFamily="34" charset="0"/>
              </a:rPr>
              <a:t>)</a:t>
            </a:r>
            <a:br>
              <a:rPr lang="en-US" altLang="zh-CN" sz="1800" dirty="0" smtClean="0">
                <a:latin typeface="Century Gothic" panose="020B0502020202020204" pitchFamily="34" charset="0"/>
              </a:rPr>
            </a:br>
            <a:r>
              <a:rPr lang="en-US" altLang="zh-CN" sz="1800" dirty="0" smtClean="0">
                <a:latin typeface="Century Gothic" panose="020B0502020202020204" pitchFamily="34" charset="0"/>
              </a:rPr>
              <a:t>		 -1000</a:t>
            </a:r>
            <a:br>
              <a:rPr lang="en-US" altLang="zh-CN" sz="1800" dirty="0" smtClean="0">
                <a:latin typeface="Century Gothic" panose="020B0502020202020204" pitchFamily="34" charset="0"/>
              </a:rPr>
            </a:br>
            <a:r>
              <a:rPr lang="en-US" altLang="zh-CN" sz="1800" dirty="0" smtClean="0">
                <a:latin typeface="Century Gothic" panose="020B0502020202020204" pitchFamily="34" charset="0"/>
              </a:rPr>
              <a:t>		        10</a:t>
            </a:r>
            <a:br>
              <a:rPr lang="en-US" altLang="zh-CN" sz="1800" dirty="0" smtClean="0">
                <a:latin typeface="Century Gothic" panose="020B0502020202020204" pitchFamily="34" charset="0"/>
              </a:rPr>
            </a:br>
            <a:r>
              <a:rPr lang="en-US" altLang="zh-CN" sz="1800" dirty="0" smtClean="0">
                <a:latin typeface="Century Gothic" panose="020B0502020202020204" pitchFamily="34" charset="0"/>
              </a:rPr>
              <a:t>		        101</a:t>
            </a:r>
            <a:br>
              <a:rPr lang="en-US" altLang="zh-CN" sz="1800" dirty="0" smtClean="0">
                <a:latin typeface="Century Gothic" panose="020B0502020202020204" pitchFamily="34" charset="0"/>
              </a:rPr>
            </a:br>
            <a:r>
              <a:rPr lang="en-US" altLang="zh-CN" sz="1800" dirty="0" smtClean="0">
                <a:latin typeface="Century Gothic" panose="020B0502020202020204" pitchFamily="34" charset="0"/>
              </a:rPr>
              <a:t>    		        1010</a:t>
            </a:r>
            <a:br>
              <a:rPr lang="en-US" altLang="zh-CN" sz="1800" dirty="0" smtClean="0">
                <a:latin typeface="Century Gothic" panose="020B0502020202020204" pitchFamily="34" charset="0"/>
              </a:rPr>
            </a:br>
            <a:r>
              <a:rPr lang="en-US" altLang="zh-CN" sz="1800" dirty="0" smtClean="0">
                <a:latin typeface="Century Gothic" panose="020B0502020202020204" pitchFamily="34" charset="0"/>
              </a:rPr>
              <a:t>		       -1000</a:t>
            </a:r>
            <a:br>
              <a:rPr lang="en-US" altLang="zh-CN" sz="1800" dirty="0" smtClean="0">
                <a:latin typeface="Century Gothic" panose="020B0502020202020204" pitchFamily="34" charset="0"/>
              </a:rPr>
            </a:br>
            <a:r>
              <a:rPr lang="en-US" altLang="zh-CN" sz="1800" dirty="0" smtClean="0">
                <a:latin typeface="Century Gothic" panose="020B0502020202020204" pitchFamily="34" charset="0"/>
              </a:rPr>
              <a:t>                                       10 	Remainder (</a:t>
            </a:r>
            <a:r>
              <a:rPr lang="zh-CN" altLang="en-US" sz="1800" dirty="0" smtClean="0">
                <a:latin typeface="Century Gothic" panose="020B0502020202020204" pitchFamily="34" charset="0"/>
              </a:rPr>
              <a:t>余数</a:t>
            </a:r>
            <a:r>
              <a:rPr lang="en-US" altLang="zh-CN" sz="1800" dirty="0" smtClean="0">
                <a:latin typeface="Century Gothic" panose="020B0502020202020204" pitchFamily="34" charset="0"/>
              </a:rPr>
              <a:t>)</a:t>
            </a:r>
            <a:endParaRPr lang="en-US" altLang="zh-CN" sz="1800" dirty="0">
              <a:latin typeface="Century Gothic" panose="020B0502020202020204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3407370" y="4287862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397845" y="4267224"/>
            <a:ext cx="128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461345" y="4883174"/>
            <a:ext cx="931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872508" y="5961087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677245" y="5384824"/>
            <a:ext cx="931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328370" y="5095899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中间余数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4128095" y="4972074"/>
            <a:ext cx="2238375" cy="257175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4223345" y="5257824"/>
            <a:ext cx="2105025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4356695" y="5276874"/>
            <a:ext cx="1971675" cy="24765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）计算机内除法的实现</a:t>
            </a:r>
            <a:endParaRPr lang="zh-CN" altLang="en-US" sz="2000" dirty="0"/>
          </a:p>
          <a:p>
            <a:pPr marL="876300" lvl="1" indent="-381000">
              <a:buFont typeface="Wingdings" panose="05000000000000000000" pitchFamily="2" charset="2"/>
              <a:buChar char="Ø"/>
            </a:pPr>
            <a:r>
              <a:rPr lang="zh-CN" altLang="en-US" dirty="0"/>
              <a:t>与手算一样，通过被除数（中间余数）减除数来得到每一位商</a:t>
            </a:r>
          </a:p>
          <a:p>
            <a:pPr marL="1352550" lvl="2" indent="-457200">
              <a:buFont typeface="Wingdings" panose="05000000000000000000" pitchFamily="2" charset="2"/>
              <a:buChar char="ü"/>
            </a:pPr>
            <a:r>
              <a:rPr lang="zh-CN" altLang="en-US" dirty="0" smtClean="0"/>
              <a:t>够</a:t>
            </a:r>
            <a:r>
              <a:rPr lang="zh-CN" altLang="en-US" dirty="0"/>
              <a:t>减上商</a:t>
            </a:r>
            <a:r>
              <a:rPr lang="en-US" altLang="zh-CN" dirty="0"/>
              <a:t>1</a:t>
            </a:r>
            <a:r>
              <a:rPr lang="zh-CN" altLang="en-US" dirty="0"/>
              <a:t>；不够减上商</a:t>
            </a:r>
            <a:r>
              <a:rPr lang="en-US" altLang="zh-CN" dirty="0"/>
              <a:t>0</a:t>
            </a:r>
          </a:p>
          <a:p>
            <a:pPr marL="876300" lvl="1" indent="-381000">
              <a:buFont typeface="Wingdings" panose="05000000000000000000" pitchFamily="2" charset="2"/>
              <a:buChar char="Ø"/>
            </a:pPr>
            <a:r>
              <a:rPr lang="zh-CN" altLang="en-US" dirty="0"/>
              <a:t>基本操作为减法（用加法</a:t>
            </a:r>
            <a:r>
              <a:rPr lang="zh-CN" altLang="en-US" dirty="0" smtClean="0"/>
              <a:t>实现）和</a:t>
            </a:r>
            <a:r>
              <a:rPr lang="zh-CN" altLang="en-US" dirty="0"/>
              <a:t>移位，故可与乘法合用同一套硬件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39552" y="3806850"/>
            <a:ext cx="771823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原码除法：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符和商值分开处理</a:t>
            </a:r>
          </a:p>
          <a:p>
            <a:pPr marL="1257300" lvl="2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商的数值部分由无符号数除法求得</a:t>
            </a:r>
          </a:p>
          <a:p>
            <a:pPr marL="1257300" lvl="2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商符由被除数和除数的符号确定：同号为０，异号为１</a:t>
            </a:r>
          </a:p>
          <a:p>
            <a:pPr marL="838200" lvl="1" indent="-342900" eaLnBrk="0" hangingPunct="0">
              <a:lnSpc>
                <a:spcPct val="12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余数的符号同被除数的符号</a:t>
            </a:r>
          </a:p>
        </p:txBody>
      </p:sp>
    </p:spTree>
    <p:extLst>
      <p:ext uri="{BB962C8B-B14F-4D97-AF65-F5344CB8AC3E}">
        <p14:creationId xmlns:p14="http://schemas.microsoft.com/office/powerpoint/2010/main" val="222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位算除法运算逻辑结构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pic>
        <p:nvPicPr>
          <p:cNvPr id="19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3279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4117716" y="1112468"/>
            <a:ext cx="4994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ü"/>
            </a:pP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同步“左移”，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最高位移入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的最低位，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空出  的最低位上“商”，商的各位逐次左移到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</a:p>
          <a:p>
            <a:pPr marL="342900" indent="-342900" eaLnBrk="0" hangingPunct="0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由控制逻辑根据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结果符号决定上商为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还是</a:t>
            </a:r>
            <a:r>
              <a:rPr lang="en-US" altLang="zh-CN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6288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位算除法运算逻辑结构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8" name="Rectangle 33"/>
          <p:cNvSpPr>
            <a:spLocks noGrp="1" noChangeArrowheads="1"/>
          </p:cNvSpPr>
          <p:nvPr/>
        </p:nvSpPr>
        <p:spPr bwMode="auto">
          <a:xfrm>
            <a:off x="617849" y="2132856"/>
            <a:ext cx="8362950" cy="362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除数寄存器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存放除数。</a:t>
            </a: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余数寄存器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置初始中间余数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的高位部分为高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位被除数；结束时，存放的是余数。</a:t>
            </a: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余数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商寄存器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开始时，置初始中间余数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的低位部分为低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位被除数；结束时，存放的是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位商。因为寄存器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Q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中存放的并不是商的全部位数，而是部分为被除数或中间余数，部分为商，只有到最后一步才是商的全部位数。</a:t>
            </a: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循环次数计数器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存放循环次数。初值是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，每循环一次，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，当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Cn = 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时，除法运算结束。</a:t>
            </a: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ALU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：除法核心部件。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在控制逻辑控制下，对于余数寄存器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和除数寄存器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的内容进行“加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减”运算，在“写使能”控制下运算结果被送回余数寄存器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051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位算除法运算逻辑结构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69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567459" y="2140111"/>
            <a:ext cx="811934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位数相除的情况：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位定点正整数（即：两个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位无符号数 ）相除：在被除数的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高位添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000" b="1" dirty="0" smtClean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位定点正小数（即两个作为浮点数尾数的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位原码小数）相除：在被除数的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低位添加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0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0" hangingPunct="0">
              <a:spcBef>
                <a:spcPct val="3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这样，就将所有情况都统一为：一个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位数除以一个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位数</a:t>
            </a:r>
          </a:p>
        </p:txBody>
      </p:sp>
    </p:spTree>
    <p:extLst>
      <p:ext uri="{BB962C8B-B14F-4D97-AF65-F5344CB8AC3E}">
        <p14:creationId xmlns:p14="http://schemas.microsoft.com/office/powerpoint/2010/main" val="17433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pPr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按</a:t>
            </a:r>
            <a:r>
              <a:rPr lang="zh-CN" altLang="en-US" sz="2000" dirty="0">
                <a:latin typeface="Times New Roman" panose="02020603050405020304" pitchFamily="18" charset="0"/>
              </a:rPr>
              <a:t>位运算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用途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对一个</a:t>
            </a:r>
            <a:r>
              <a:rPr lang="zh-CN" altLang="en-US" u="sng" dirty="0">
                <a:latin typeface="Times New Roman" panose="02020603050405020304" pitchFamily="18" charset="0"/>
              </a:rPr>
              <a:t>位串</a:t>
            </a:r>
            <a:r>
              <a:rPr lang="zh-CN" altLang="en-US" dirty="0">
                <a:latin typeface="Times New Roman" panose="02020603050405020304" pitchFamily="18" charset="0"/>
              </a:rPr>
              <a:t>实现“掩码”（</a:t>
            </a:r>
            <a:r>
              <a:rPr lang="en-US" altLang="zh-CN" dirty="0" smtClean="0">
                <a:latin typeface="Times New Roman" panose="02020603050405020304" pitchFamily="18" charset="0"/>
              </a:rPr>
              <a:t>mask</a:t>
            </a:r>
            <a:r>
              <a:rPr lang="zh-CN" altLang="en-US" dirty="0">
                <a:latin typeface="Times New Roman" panose="02020603050405020304" pitchFamily="18" charset="0"/>
              </a:rPr>
              <a:t>）操作或相应的其他处理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（主要用于对</a:t>
            </a:r>
            <a:r>
              <a:rPr lang="zh-CN" altLang="en-US" u="sng" dirty="0">
                <a:latin typeface="Times New Roman" panose="02020603050405020304" pitchFamily="18" charset="0"/>
              </a:rPr>
              <a:t>多媒体数据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u="sng" dirty="0">
                <a:latin typeface="Times New Roman" panose="02020603050405020304" pitchFamily="18" charset="0"/>
              </a:rPr>
              <a:t>控制信息</a:t>
            </a:r>
            <a:r>
              <a:rPr lang="zh-CN" altLang="en-US" dirty="0">
                <a:latin typeface="Times New Roman" panose="02020603050405020304" pitchFamily="18" charset="0"/>
              </a:rPr>
              <a:t>进行处理）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操作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问题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：如何从一个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位采样数据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中提取高位字节，并使低字节为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？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可用“</a:t>
            </a:r>
            <a:r>
              <a:rPr lang="en-US" altLang="zh-CN" dirty="0">
                <a:latin typeface="Times New Roman" panose="02020603050405020304" pitchFamily="18" charset="0"/>
              </a:rPr>
              <a:t>&amp;”</a:t>
            </a:r>
            <a:r>
              <a:rPr lang="zh-CN" altLang="en-US" dirty="0">
                <a:latin typeface="Times New Roman" panose="02020603050405020304" pitchFamily="18" charset="0"/>
              </a:rPr>
              <a:t>实现“掩码”操作：</a:t>
            </a:r>
            <a:r>
              <a:rPr lang="en-US" altLang="zh-CN" dirty="0">
                <a:latin typeface="Times New Roman" panose="02020603050405020304" pitchFamily="18" charset="0"/>
              </a:rPr>
              <a:t>y </a:t>
            </a:r>
            <a:r>
              <a:rPr lang="en-US" altLang="zh-CN">
                <a:latin typeface="Times New Roman" panose="02020603050405020304" pitchFamily="18" charset="0"/>
              </a:rPr>
              <a:t>&amp; </a:t>
            </a:r>
            <a:r>
              <a:rPr lang="en-US" altLang="zh-CN" smtClean="0">
                <a:latin typeface="Times New Roman" panose="02020603050405020304" pitchFamily="18" charset="0"/>
              </a:rPr>
              <a:t>0xFF00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例如，</a:t>
            </a: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 smtClean="0">
                <a:latin typeface="Times New Roman" panose="02020603050405020304" pitchFamily="18" charset="0"/>
              </a:rPr>
              <a:t>y=0x2C0B</a:t>
            </a:r>
            <a:r>
              <a:rPr lang="zh-CN" altLang="en-US" dirty="0">
                <a:latin typeface="Times New Roman" panose="02020603050405020304" pitchFamily="18" charset="0"/>
              </a:rPr>
              <a:t>时，通过掩码操作得到结果为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smtClean="0">
                <a:latin typeface="Times New Roman" panose="02020603050405020304" pitchFamily="18" charset="0"/>
              </a:rPr>
              <a:t>0x2C00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29154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3.3.4 </a:t>
            </a:r>
            <a:r>
              <a:rPr lang="zh-CN" altLang="en-US" dirty="0">
                <a:latin typeface="微软雅黑" panose="020B0503020204020204" pitchFamily="34" charset="-122"/>
              </a:rPr>
              <a:t>原码</a:t>
            </a:r>
            <a:r>
              <a:rPr lang="zh-CN" altLang="en-US" dirty="0" smtClean="0">
                <a:latin typeface="微软雅黑" panose="020B0503020204020204" pitchFamily="34" charset="-122"/>
              </a:rPr>
              <a:t>除法运算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概述</a:t>
            </a:r>
            <a:endParaRPr lang="en-US" altLang="zh-CN" sz="2000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位算除法运算逻辑结构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计算机与通信工程学院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2017/9/29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744465" y="2132856"/>
            <a:ext cx="49076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问题：第一次试商为</a:t>
            </a:r>
            <a:r>
              <a:rPr lang="en-US" altLang="zh-CN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，说明什么？</a:t>
            </a: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734941" y="2600325"/>
            <a:ext cx="7653484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若是</a:t>
            </a:r>
            <a:r>
              <a:rPr lang="zh-CN" altLang="en-US" sz="20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无符号整数运算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，则说明将会得到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位的商，因而结果“溢出”。但若是两个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位数相除，则肯定不会溢出，为什么？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若是</a:t>
            </a:r>
            <a:r>
              <a:rPr lang="zh-CN" altLang="en-US" sz="20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浮点数中尾数原码小数运算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，则说明尾数部分有“溢出”，可通过浮点数的“右规”消除“溢出”。所以，在浮点数运算器中，第一次得到的商“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要保留。</a:t>
            </a: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2195736" y="3457113"/>
            <a:ext cx="547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最大商为</a:t>
            </a:r>
            <a:r>
              <a:rPr lang="en-US" altLang="zh-CN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:11…11</a:t>
            </a:r>
            <a:r>
              <a:rPr lang="en-US" altLang="zh-CN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/00…01=11…1</a:t>
            </a:r>
          </a:p>
        </p:txBody>
      </p:sp>
    </p:spTree>
    <p:extLst>
      <p:ext uri="{BB962C8B-B14F-4D97-AF65-F5344CB8AC3E}">
        <p14:creationId xmlns:p14="http://schemas.microsoft.com/office/powerpoint/2010/main" val="39872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3185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恢复余数法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）算法步骤</a:t>
            </a:r>
            <a:endParaRPr lang="en-US" altLang="zh-CN" sz="2000" dirty="0" smtClean="0"/>
          </a:p>
          <a:p>
            <a:pPr marL="838200" lvl="1" indent="-342900"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将被除数－除数。</a:t>
            </a:r>
            <a:endParaRPr lang="en-US" altLang="zh-CN" dirty="0"/>
          </a:p>
          <a:p>
            <a:pPr marL="1238250" lvl="2" indent="-342900">
              <a:spcBef>
                <a:spcPts val="3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结果</a:t>
            </a:r>
            <a:r>
              <a:rPr lang="zh-CN" altLang="en-US" dirty="0"/>
              <a:t>大于</a:t>
            </a:r>
            <a:r>
              <a:rPr lang="en-US" altLang="zh-CN" dirty="0"/>
              <a:t>0</a:t>
            </a:r>
            <a:r>
              <a:rPr lang="zh-CN" altLang="en-US" dirty="0"/>
              <a:t>，商</a:t>
            </a:r>
            <a:r>
              <a:rPr lang="en-US" altLang="zh-CN" dirty="0"/>
              <a:t>1</a:t>
            </a:r>
            <a:r>
              <a:rPr lang="zh-CN" altLang="en-US" dirty="0"/>
              <a:t>，余数左移一位。</a:t>
            </a:r>
          </a:p>
          <a:p>
            <a:pPr marL="1238250" lvl="2" indent="-342900">
              <a:spcBef>
                <a:spcPts val="3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/>
              <a:t>结果</a:t>
            </a:r>
            <a:r>
              <a:rPr lang="zh-CN" altLang="en-US" dirty="0"/>
              <a:t>小于</a:t>
            </a:r>
            <a:r>
              <a:rPr lang="en-US" altLang="zh-CN" dirty="0"/>
              <a:t>0</a:t>
            </a:r>
            <a:r>
              <a:rPr lang="zh-CN" altLang="en-US" dirty="0"/>
              <a:t>，商</a:t>
            </a:r>
            <a:r>
              <a:rPr lang="en-US" altLang="zh-CN" dirty="0"/>
              <a:t>0</a:t>
            </a:r>
            <a:r>
              <a:rPr lang="zh-CN" altLang="en-US" dirty="0"/>
              <a:t>，恢复余数，余数左移一位。</a:t>
            </a:r>
          </a:p>
          <a:p>
            <a:pPr marL="838200" lvl="1" indent="-342900"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重复上述操作，直至商的精度满足要求为止。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1601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恢复余数法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）举例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2000" y="2060848"/>
            <a:ext cx="8152095" cy="352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已知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0.1011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1.1101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恢复余数法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[X/Y]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分符号位和数值位两部分进行。商的符号位：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1 = 1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商的数值位采用恢复余数法。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减法操作用补码加法实现，是否够减通过中间余数的符号来判断，所以中间余数要加一位符号位。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因此，需先计算出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[|X|]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0.1011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[|Y|]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0.1101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[–|Y|]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1.0011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因为是原码定点小数，所以在被除数低位扩展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48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16015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恢复余数法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）举例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8411" y="2010538"/>
            <a:ext cx="2965828" cy="472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已知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0.1011</a:t>
            </a:r>
            <a:r>
              <a:rPr lang="zh-CN" altLang="en-US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1.1101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恢复余数法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[X/Y]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分符号位和数值位两部分进行。商的符号位：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1 = 1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商的数值位采用恢复余数法。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减法操作用补码加法实现，是否够减通过中间余数的符号来判断，所以中间余数要加一位符号位。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因此，需先计算出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[|X|]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0.1011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[|Y|]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0.1101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[–|Y|]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补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1.0011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因为是原码定点小数，所以在被除数低位扩展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55451"/>
            <a:ext cx="5810250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556273" y="1322213"/>
            <a:ext cx="3295650" cy="24765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511823" y="1877838"/>
            <a:ext cx="4200525" cy="247650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2623" y="988838"/>
            <a:ext cx="571500" cy="323850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280048" y="1322213"/>
            <a:ext cx="4924425" cy="1076325"/>
          </a:xfrm>
          <a:prstGeom prst="rect">
            <a:avLst/>
          </a:prstGeom>
          <a:solidFill>
            <a:srgbClr val="339966">
              <a:alpha val="3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8128273" y="1246013"/>
            <a:ext cx="838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>
                <a:solidFill>
                  <a:srgbClr val="CC3300"/>
                </a:solidFill>
                <a:ea typeface="宋体" panose="02010600030101010101" pitchFamily="2" charset="-122"/>
              </a:rPr>
              <a:t>在确认不会溢出时可省略</a:t>
            </a:r>
          </a:p>
        </p:txBody>
      </p:sp>
    </p:spTree>
    <p:extLst>
      <p:ext uri="{BB962C8B-B14F-4D97-AF65-F5344CB8AC3E}">
        <p14:creationId xmlns:p14="http://schemas.microsoft.com/office/powerpoint/2010/main" val="291409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1241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不恢复余数（加减交替法）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）算法步骤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28304" y="2056880"/>
            <a:ext cx="8232775" cy="39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在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恢复余数法(设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为除数，</a:t>
            </a:r>
            <a:r>
              <a:rPr lang="en-US" altLang="en-US" sz="2000" b="0" dirty="0" err="1" smtClean="0"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为第</a:t>
            </a:r>
            <a:r>
              <a:rPr lang="en-US" altLang="en-US" sz="2000" b="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次中间余数)，有</a:t>
            </a:r>
            <a:r>
              <a:rPr lang="en-US" altLang="en-US" sz="2000" b="0" dirty="0" err="1"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0" baseline="-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=2</a:t>
            </a:r>
            <a:r>
              <a:rPr lang="en-US" altLang="en-US" sz="2000" b="0" dirty="0">
                <a:latin typeface="Times New Roman" panose="02020603050405020304" pitchFamily="18" charset="0"/>
              </a:rPr>
              <a:t> 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baseline="-2000" dirty="0" smtClean="0">
                <a:latin typeface="Times New Roman" panose="02020603050405020304" pitchFamily="18" charset="0"/>
              </a:rPr>
              <a:t>-1</a:t>
            </a:r>
            <a:r>
              <a:rPr lang="en-US" altLang="en-US" sz="2000" b="0" baseline="-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–Y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，根据下</a:t>
            </a:r>
            <a:endParaRPr lang="en-US" altLang="zh-CN" sz="2000" b="0" dirty="0" smtClean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Monotype Sorts" pitchFamily="2" charset="2"/>
              <a:buNone/>
            </a:pPr>
            <a:r>
              <a:rPr lang="zh-CN" altLang="en-US" sz="2000" b="0" dirty="0" smtClean="0">
                <a:latin typeface="Times New Roman" panose="02020603050405020304" pitchFamily="18" charset="0"/>
              </a:rPr>
              <a:t>次中间余数的计算方法有：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latin typeface="Times New Roman" panose="02020603050405020304" pitchFamily="18" charset="0"/>
              </a:rPr>
              <a:t>若</a:t>
            </a:r>
            <a:r>
              <a:rPr lang="en-US" altLang="en-US" sz="2000" b="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b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&lt;0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则商上</a:t>
            </a:r>
            <a:r>
              <a:rPr lang="zh-CN" altLang="en-US" sz="2000" b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“０”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，做加法恢复余数后左移一位后试商，得下次余数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baseline="-2000" dirty="0" smtClean="0">
                <a:latin typeface="Times New Roman" panose="02020603050405020304" pitchFamily="18" charset="0"/>
              </a:rPr>
              <a:t>+1 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，即有：</a:t>
            </a:r>
          </a:p>
          <a:p>
            <a:pPr>
              <a:lnSpc>
                <a:spcPct val="115000"/>
              </a:lnSpc>
              <a:buFont typeface="Monotype Sorts" pitchFamily="2" charset="2"/>
              <a:buChar char=" "/>
            </a:pP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i+1</a:t>
            </a: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（</a:t>
            </a:r>
            <a:r>
              <a:rPr lang="en-US" altLang="en-US" sz="2000" b="0" dirty="0" err="1" smtClean="0"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err="1" smtClean="0">
                <a:latin typeface="Times New Roman" panose="02020603050405020304" pitchFamily="18" charset="0"/>
              </a:rPr>
              <a:t>+Y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-Y=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2R</a:t>
            </a:r>
            <a:r>
              <a:rPr lang="en-US" altLang="en-US" sz="2000" b="0" baseline="-2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+Y</a:t>
            </a:r>
            <a:r>
              <a:rPr lang="zh-CN" altLang="en-US" sz="2000" b="0" dirty="0">
                <a:latin typeface="Times New Roman" panose="02020603050405020304" pitchFamily="18" charset="0"/>
              </a:rPr>
              <a:t>，</a:t>
            </a:r>
            <a:r>
              <a:rPr lang="zh-CN" altLang="en-US" sz="2000" b="0" dirty="0">
                <a:solidFill>
                  <a:schemeClr val="accent2"/>
                </a:solidFill>
                <a:latin typeface="宋体" panose="02010600030101010101" pitchFamily="2" charset="-122"/>
              </a:rPr>
              <a:t>省去了恢复余数的</a:t>
            </a:r>
            <a:r>
              <a:rPr lang="zh-CN" altLang="en-US" sz="2000" b="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过程</a:t>
            </a:r>
            <a:endParaRPr lang="en-US" altLang="zh-CN" sz="2000" b="0" dirty="0" smtClean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latin typeface="Times New Roman" panose="02020603050405020304" pitchFamily="18" charset="0"/>
              </a:rPr>
              <a:t>若</a:t>
            </a:r>
            <a:r>
              <a:rPr lang="en-US" altLang="en-US" sz="2000" b="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&gt;=</a:t>
            </a:r>
            <a:r>
              <a:rPr lang="en-US" altLang="en-US" sz="2000" b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则商上</a:t>
            </a:r>
            <a:r>
              <a:rPr lang="zh-CN" altLang="en-US" sz="2000" b="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“1”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，不需恢复余数，直接左移一位试商，得下次余数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baseline="-2000" dirty="0" smtClean="0">
                <a:latin typeface="Times New Roman" panose="02020603050405020304" pitchFamily="18" charset="0"/>
              </a:rPr>
              <a:t>+1 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，即有：</a:t>
            </a:r>
          </a:p>
          <a:p>
            <a:pPr>
              <a:lnSpc>
                <a:spcPct val="115000"/>
              </a:lnSpc>
              <a:buFont typeface="Monotype Sorts" pitchFamily="2" charset="2"/>
              <a:buChar char=" "/>
            </a:pP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en-US" sz="2000" b="0" baseline="-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i+1</a:t>
            </a:r>
            <a:r>
              <a:rPr lang="en-US" altLang="en-US" sz="20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en-US" sz="2000" b="0" dirty="0" smtClean="0">
                <a:latin typeface="Times New Roman" panose="02020603050405020304" pitchFamily="18" charset="0"/>
              </a:rPr>
              <a:t>2R</a:t>
            </a:r>
            <a:r>
              <a:rPr lang="en-US" altLang="en-US" sz="2000" b="0" baseline="-2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-Y</a:t>
            </a:r>
          </a:p>
          <a:p>
            <a:pPr>
              <a:lnSpc>
                <a:spcPct val="115000"/>
              </a:lnSpc>
              <a:buFont typeface="Monotype Sorts" pitchFamily="2" charset="2"/>
              <a:buChar char=" "/>
            </a:pPr>
            <a:r>
              <a:rPr lang="zh-CN" altLang="en-US" sz="2000" dirty="0" smtClean="0">
                <a:solidFill>
                  <a:srgbClr val="0092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注意：</a:t>
            </a:r>
            <a:r>
              <a:rPr lang="zh-CN" altLang="en-US" sz="2000" dirty="0" smtClean="0">
                <a:solidFill>
                  <a:srgbClr val="009242"/>
                </a:solidFill>
                <a:latin typeface="宋体" panose="02010600030101010101" pitchFamily="2" charset="-122"/>
              </a:rPr>
              <a:t>最后一次上商为“０”的话，需要“纠余”处理，即把试商时被减掉的除数加回去，恢复真正的余数。</a:t>
            </a:r>
            <a:endParaRPr lang="zh-CN" altLang="en-US" sz="600" b="0" dirty="0" smtClean="0"/>
          </a:p>
        </p:txBody>
      </p:sp>
    </p:spTree>
    <p:extLst>
      <p:ext uri="{BB962C8B-B14F-4D97-AF65-F5344CB8AC3E}">
        <p14:creationId xmlns:p14="http://schemas.microsoft.com/office/powerpoint/2010/main" val="36824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定点运算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1241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3.3.4 </a:t>
            </a:r>
            <a:r>
              <a:rPr lang="zh-CN" altLang="en-US" dirty="0"/>
              <a:t>原码</a:t>
            </a:r>
            <a:r>
              <a:rPr lang="zh-CN" altLang="en-US" dirty="0" smtClean="0"/>
              <a:t>除法运算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/>
              <a:t>不恢复余数（加减交替法）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 smtClean="0"/>
              <a:t>）举例</a:t>
            </a:r>
            <a:endParaRPr lang="en-US" altLang="zh-CN" sz="20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521" y="1705694"/>
            <a:ext cx="551497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4016458" y="686542"/>
            <a:ext cx="4977266" cy="8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000" dirty="0" smtClean="0"/>
              <a:t>已知 </a:t>
            </a:r>
            <a:r>
              <a:rPr lang="en-US" altLang="zh-CN" sz="2000" dirty="0" smtClean="0"/>
              <a:t>[X]</a:t>
            </a:r>
            <a:r>
              <a:rPr lang="zh-CN" altLang="en-US" sz="2000" dirty="0" smtClean="0"/>
              <a:t>原 </a:t>
            </a:r>
            <a:r>
              <a:rPr lang="en-US" altLang="zh-CN" sz="2000" dirty="0" smtClean="0"/>
              <a:t>= 0.1011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[Y]</a:t>
            </a:r>
            <a:r>
              <a:rPr lang="zh-CN" altLang="en-US" sz="2000" dirty="0" smtClean="0"/>
              <a:t>原 </a:t>
            </a:r>
            <a:r>
              <a:rPr lang="en-US" altLang="zh-CN" sz="2000" dirty="0" smtClean="0"/>
              <a:t>= 1.1101 </a:t>
            </a:r>
            <a:endParaRPr lang="zh-CN" altLang="en-US" sz="2000" dirty="0" smtClean="0"/>
          </a:p>
          <a:p>
            <a:pPr>
              <a:buFont typeface="Wingdings" pitchFamily="2" charset="2"/>
              <a:buNone/>
            </a:pPr>
            <a:r>
              <a:rPr lang="zh-CN" altLang="en-US" sz="2000" dirty="0" smtClean="0"/>
              <a:t>用</a:t>
            </a:r>
            <a:r>
              <a:rPr lang="zh-CN" altLang="en-US" sz="2000" dirty="0" smtClean="0">
                <a:solidFill>
                  <a:schemeClr val="accent2"/>
                </a:solidFill>
              </a:rPr>
              <a:t>不恢复余数法</a:t>
            </a:r>
            <a:r>
              <a:rPr lang="zh-CN" altLang="en-US" sz="2000" dirty="0" smtClean="0"/>
              <a:t>计算</a:t>
            </a:r>
            <a:r>
              <a:rPr lang="en-US" altLang="zh-CN" sz="2000" dirty="0" smtClean="0"/>
              <a:t>[X/Y]</a:t>
            </a:r>
            <a:r>
              <a:rPr lang="zh-CN" altLang="en-US" sz="2000" dirty="0" smtClean="0"/>
              <a:t>原。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4032696" y="2774081"/>
            <a:ext cx="1733550" cy="790575"/>
            <a:chOff x="2482" y="1132"/>
            <a:chExt cx="1092" cy="498"/>
          </a:xfrm>
        </p:grpSpPr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2550" y="1140"/>
              <a:ext cx="114" cy="13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460" y="1132"/>
              <a:ext cx="114" cy="13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482" y="1492"/>
              <a:ext cx="492" cy="138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019996" y="4494931"/>
            <a:ext cx="1733550" cy="790575"/>
            <a:chOff x="2474" y="2216"/>
            <a:chExt cx="1092" cy="498"/>
          </a:xfrm>
        </p:grpSpPr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2542" y="2224"/>
              <a:ext cx="114" cy="1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3452" y="2216"/>
              <a:ext cx="114" cy="1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474" y="2576"/>
              <a:ext cx="492" cy="13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644525" y="4941714"/>
            <a:ext cx="3482975" cy="1439863"/>
            <a:chOff x="388" y="2364"/>
            <a:chExt cx="2194" cy="907"/>
          </a:xfrm>
        </p:grpSpPr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388" y="2364"/>
              <a:ext cx="163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最后一步得到的结果与恢复余数法一样！</a:t>
              </a: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699" y="2835"/>
              <a:ext cx="1883" cy="4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441757" y="2132856"/>
            <a:ext cx="3050124" cy="26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000" b="0" dirty="0" smtClean="0"/>
              <a:t>解：</a:t>
            </a:r>
            <a:r>
              <a:rPr lang="en-US" altLang="zh-CN" sz="2000" b="0" dirty="0" smtClean="0"/>
              <a:t>[|X|]</a:t>
            </a:r>
            <a:r>
              <a:rPr lang="zh-CN" altLang="en-US" sz="2000" b="0" dirty="0" smtClean="0"/>
              <a:t>补 </a:t>
            </a:r>
            <a:r>
              <a:rPr lang="en-US" altLang="zh-CN" sz="2000" b="0" dirty="0" smtClean="0"/>
              <a:t>= 0.1011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 smtClean="0"/>
              <a:t>       [|Y|]</a:t>
            </a:r>
            <a:r>
              <a:rPr lang="zh-CN" altLang="en-US" sz="2000" b="0" dirty="0" smtClean="0"/>
              <a:t>补 </a:t>
            </a:r>
            <a:r>
              <a:rPr lang="en-US" altLang="zh-CN" sz="2000" b="0" dirty="0" smtClean="0"/>
              <a:t>= 0.1101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 smtClean="0"/>
              <a:t>       [–|Y|]</a:t>
            </a:r>
            <a:r>
              <a:rPr lang="zh-CN" altLang="en-US" sz="2000" b="0" dirty="0" smtClean="0"/>
              <a:t>补 </a:t>
            </a:r>
            <a:r>
              <a:rPr lang="en-US" altLang="zh-CN" sz="2000" b="0" dirty="0" smtClean="0"/>
              <a:t>= 1.0011</a:t>
            </a:r>
            <a:endParaRPr lang="zh-CN" altLang="en-US" sz="2000" b="0" dirty="0" smtClean="0"/>
          </a:p>
          <a:p>
            <a:pPr>
              <a:buFont typeface="Wingdings" pitchFamily="2" charset="2"/>
              <a:buNone/>
            </a:pPr>
            <a:r>
              <a:rPr lang="zh-CN" altLang="en-US" sz="2000" b="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dirty="0" smtClean="0"/>
              <a:t>“加减交替法”的要点：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dirty="0" smtClean="0"/>
              <a:t>      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正、</a:t>
            </a:r>
            <a:r>
              <a:rPr lang="en-US" altLang="zh-CN" sz="2000" b="0" dirty="0" smtClean="0">
                <a:solidFill>
                  <a:schemeClr val="accent2"/>
                </a:solidFill>
              </a:rPr>
              <a:t>1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、减</a:t>
            </a:r>
            <a:endParaRPr lang="zh-CN" altLang="en-US" sz="2000" b="0" dirty="0" smtClean="0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0" dirty="0" smtClean="0">
                <a:solidFill>
                  <a:srgbClr val="CC0000"/>
                </a:solidFill>
              </a:rPr>
              <a:t>      负、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、加</a:t>
            </a:r>
            <a:endParaRPr lang="zh-CN" altLang="en-US" sz="2000" b="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891352"/>
            <a:ext cx="8516982" cy="5934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3528" y="1484784"/>
            <a:ext cx="8723669" cy="413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u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十进制科学计数法的加法例子</a:t>
            </a: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0.123 × 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+ 0. 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其计算过程为：</a:t>
            </a: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0.123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+ 0.456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= 0.123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+ 0.000456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=(0.123 + 0.000456)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= 0.123456 ×10</a:t>
            </a:r>
            <a:r>
              <a:rPr kumimoji="0" lang="en-US" altLang="zh-CN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  </a:t>
            </a:r>
          </a:p>
          <a:p>
            <a:pPr marL="685800" marR="0" lvl="1" indent="-1905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b="1" i="0" u="none" strike="noStrike" kern="1200" cap="none" spc="0" normalizeH="0" baseline="30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6000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“对阶”操作：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目的是使两数阶码相等</a:t>
            </a: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小阶向大阶看齐，阶小的那个数的尾数右移，右移位数等于两个阶码差的绝对值</a:t>
            </a: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IEEE754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尾数右移时，要将隐含的“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移到小数部分，空出位补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，移出的低位保留到特定的“附加位”上</a:t>
            </a:r>
          </a:p>
        </p:txBody>
      </p:sp>
    </p:spTree>
    <p:extLst>
      <p:ext uri="{BB962C8B-B14F-4D97-AF65-F5344CB8AC3E}">
        <p14:creationId xmlns:p14="http://schemas.microsoft.com/office/powerpoint/2010/main" val="33996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881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浮点数加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减法</a:t>
            </a:r>
            <a:r>
              <a:rPr lang="zh-CN" altLang="en-US" dirty="0"/>
              <a:t>步骤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01453" y="6393123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08532" y="6388066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27786" y="6383887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518845"/>
            <a:ext cx="8534383" cy="50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AutoNum type="arabicParenBoth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的阶码相等，以使尾数可以相加减。对阶的原则：小阶向大阶看齐，阶小的数的尾数右移，右移的位数等于两个阶（指数）的差的绝对值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阶差：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∆e=Ye –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 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，则结果的阶码为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∆e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位，尾数变为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</a:t>
            </a:r>
            <a:r>
              <a:rPr lang="en-US" altLang="zh-CN" sz="2000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Xe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-Ye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右移的尾数部分：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附加位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AutoNum type="arabicParenBoth" startAt="2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加减：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</a:t>
            </a:r>
            <a:r>
              <a:rPr lang="en-US" altLang="zh-CN" sz="2000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Xe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-Ye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±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规格化：</a:t>
            </a: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当尾数高位为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，则需左规：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尾数左移一次，阶码减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MSB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阶码减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后要判断阶码是否下溢（比最小可表示的阶码还要小）</a:t>
            </a:r>
          </a:p>
          <a:p>
            <a:pPr marL="800100" lvl="1" indent="-34290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当尾数最高位有进位，需右规：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尾数右移一次，阶码加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MSB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每次阶码加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后要判断阶码是否上溢（比最大可表示的阶码还要大</a:t>
            </a:r>
            <a:r>
              <a:rPr lang="zh-CN" altLang="en-US" sz="2000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849563"/>
            <a:ext cx="374441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Ym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的尾数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的阶码 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1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881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浮点数加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减法</a:t>
            </a:r>
            <a:r>
              <a:rPr lang="zh-CN" altLang="en-US" dirty="0"/>
              <a:t>步骤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598939"/>
            <a:ext cx="8534383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尾数的舍入处理：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尾数比规定位数长，则需考虑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舍入</a:t>
            </a:r>
            <a:endParaRPr lang="en-US" altLang="zh-CN" sz="20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溢出判断：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右规和尾数舍入：有可能发生指数上溢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规：有可能发生指数下溢，此时，直接将结果置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（数符为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尾数溢出可以通过右规操作得到纠正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因此，浮点数加减运算是否溢出主要看结果的指数是否发生了上溢。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849563"/>
            <a:ext cx="374441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假定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Ym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的尾数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的阶码 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5607" y="4763522"/>
            <a:ext cx="49033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若尾数是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，则需要将指数也置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。为什么？ 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5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881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42040" y="622825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148772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79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144593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10" name="Text Box 442"/>
          <p:cNvSpPr txBox="1">
            <a:spLocks noChangeArrowheads="1"/>
          </p:cNvSpPr>
          <p:nvPr/>
        </p:nvSpPr>
        <p:spPr bwMode="auto">
          <a:xfrm>
            <a:off x="784872" y="1574160"/>
            <a:ext cx="7842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例：用二进制形式计算 0.5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+(–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0.4375) =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？</a:t>
            </a:r>
            <a:endParaRPr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800465" y="2016440"/>
            <a:ext cx="488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解：0.5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=1.000x2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</a:t>
            </a: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- 0.4375 =-1.110x2</a:t>
            </a:r>
            <a:r>
              <a:rPr lang="en-US" altLang="zh-CN" sz="2000" b="1" baseline="300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-2</a:t>
            </a:r>
            <a:endParaRPr lang="zh-CN" altLang="en-US" sz="2000" b="1" baseline="30000" dirty="0" smtClean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 Box 443"/>
          <p:cNvSpPr txBox="1">
            <a:spLocks noChangeArrowheads="1"/>
          </p:cNvSpPr>
          <p:nvPr/>
        </p:nvSpPr>
        <p:spPr bwMode="auto">
          <a:xfrm>
            <a:off x="1255712" y="2452885"/>
            <a:ext cx="6632575" cy="194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    阶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-1.110x2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-2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 -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0.111x2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加    减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1.000x2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+( -0.111x2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) </a:t>
            </a: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= 0.001x2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规格化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0.001x2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1.000x2</a:t>
            </a:r>
            <a:r>
              <a:rPr lang="en-US" altLang="zh-CN" sz="1900" b="1" baseline="30000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–4</a:t>
            </a:r>
          </a:p>
          <a:p>
            <a:pPr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判溢出</a:t>
            </a:r>
            <a:r>
              <a:rPr lang="en-US" altLang="zh-CN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900" b="1" dirty="0" smtClean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</a:t>
            </a:r>
          </a:p>
        </p:txBody>
      </p:sp>
      <p:sp>
        <p:nvSpPr>
          <p:cNvPr id="13" name="Text Box 446"/>
          <p:cNvSpPr txBox="1">
            <a:spLocks noChangeArrowheads="1"/>
          </p:cNvSpPr>
          <p:nvPr/>
        </p:nvSpPr>
        <p:spPr bwMode="auto">
          <a:xfrm>
            <a:off x="1255712" y="4401880"/>
            <a:ext cx="5602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结果为：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1.000x2</a:t>
            </a:r>
            <a:r>
              <a:rPr lang="en-US" altLang="zh-CN" sz="2000" b="1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–4 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 0.0001000=1/16= 0.0625</a:t>
            </a:r>
            <a:endParaRPr lang="zh-CN" altLang="en-US" sz="2000" b="1" baseline="300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 autoUpdateAnimBg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逻辑运算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用途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用于关系表达式的运算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例如，</a:t>
            </a:r>
            <a:r>
              <a:rPr lang="en-US" altLang="zh-CN">
                <a:latin typeface="Times New Roman" panose="02020603050405020304" pitchFamily="18" charset="0"/>
              </a:rPr>
              <a:t>if </a:t>
            </a: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x&gt;y </a:t>
            </a:r>
            <a:r>
              <a:rPr lang="en-US" altLang="zh-CN" dirty="0" smtClean="0">
                <a:latin typeface="Times New Roman" panose="02020603050405020304" pitchFamily="18" charset="0"/>
              </a:rPr>
              <a:t>and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&lt;100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then ……</a:t>
            </a:r>
            <a:r>
              <a:rPr lang="zh-CN" altLang="en-US" dirty="0">
                <a:latin typeface="Times New Roman" panose="02020603050405020304" pitchFamily="18" charset="0"/>
              </a:rPr>
              <a:t>中的</a:t>
            </a:r>
            <a:r>
              <a:rPr lang="zh-CN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zh-CN" dirty="0" smtClean="0">
                <a:latin typeface="Times New Roman" panose="02020603050405020304" pitchFamily="18" charset="0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运算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操作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</a:rPr>
              <a:t>‖”</a:t>
            </a:r>
            <a:r>
              <a:rPr lang="zh-CN" altLang="en-US" dirty="0">
                <a:latin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</a:rPr>
              <a:t>OR”</a:t>
            </a:r>
            <a:r>
              <a:rPr lang="zh-CN" altLang="en-US" dirty="0">
                <a:latin typeface="Times New Roman" panose="02020603050405020304" pitchFamily="18" charset="0"/>
              </a:rPr>
              <a:t>运算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</a:rPr>
              <a:t>&amp;&amp;”</a:t>
            </a:r>
            <a:r>
              <a:rPr lang="zh-CN" altLang="en-US" dirty="0">
                <a:latin typeface="Times New Roman" panose="02020603050405020304" pitchFamily="18" charset="0"/>
              </a:rPr>
              <a:t>表示</a:t>
            </a:r>
            <a:r>
              <a:rPr lang="zh-CN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zh-CN" dirty="0" smtClean="0">
                <a:latin typeface="Times New Roman" panose="02020603050405020304" pitchFamily="18" charset="0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运算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例如， 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smtClean="0">
                <a:solidFill>
                  <a:srgbClr val="006600"/>
                </a:solidFill>
                <a:latin typeface="Times New Roman" panose="02020603050405020304" pitchFamily="18" charset="0"/>
              </a:rPr>
              <a:t>((x&gt;y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) &amp;&amp; (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</a:rPr>
              <a:t>&lt;100)) then ……</a:t>
            </a:r>
            <a:endParaRPr lang="zh-CN" altLang="en-US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</a:rPr>
              <a:t>!”</a:t>
            </a:r>
            <a:r>
              <a:rPr lang="zh-CN" altLang="en-US" dirty="0">
                <a:latin typeface="Times New Roman" panose="02020603050405020304" pitchFamily="18" charset="0"/>
              </a:rPr>
              <a:t>表示“</a:t>
            </a:r>
            <a:r>
              <a:rPr lang="en-US" altLang="zh-CN" dirty="0">
                <a:latin typeface="Times New Roman" panose="02020603050405020304" pitchFamily="18" charset="0"/>
              </a:rPr>
              <a:t>NOT”</a:t>
            </a:r>
            <a:r>
              <a:rPr lang="zh-CN" altLang="en-US" dirty="0">
                <a:latin typeface="Times New Roman" panose="02020603050405020304" pitchFamily="18" charset="0"/>
              </a:rPr>
              <a:t>运算 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与按位运算的差别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符号表示不同：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</a:rPr>
              <a:t>&amp; 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</a:rPr>
              <a:t>&amp;&amp; 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</a:rPr>
              <a:t>‖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； 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</a:rPr>
              <a:t>……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运算过程不同：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按位 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整体</a:t>
            </a:r>
          </a:p>
          <a:p>
            <a:pPr lvl="2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结果类型不同：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位串 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逻辑值</a:t>
            </a:r>
            <a:endParaRPr lang="en-US" altLang="zh-CN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426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49900" y="1348011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27575" y="1365275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447"/>
          <p:cNvSpPr txBox="1">
            <a:spLocks noChangeArrowheads="1"/>
          </p:cNvSpPr>
          <p:nvPr/>
        </p:nvSpPr>
        <p:spPr bwMode="auto">
          <a:xfrm>
            <a:off x="480763" y="1079835"/>
            <a:ext cx="81280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在计算机内部执行上述运算时，必须解决哪些问题？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如何表示？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如何判断阶码的大小？求[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b="1" baseline="-25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=？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对阶后尾数的隐含位如何处理？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如何进行尾数加减？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何时需要规格化，如何规格化？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ts val="0"/>
              </a:spcBef>
            </a:pP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舍入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如何判断溢出？</a:t>
            </a:r>
          </a:p>
        </p:txBody>
      </p:sp>
      <p:sp>
        <p:nvSpPr>
          <p:cNvPr id="18" name="Text Box 448"/>
          <p:cNvSpPr txBox="1">
            <a:spLocks noChangeArrowheads="1"/>
          </p:cNvSpPr>
          <p:nvPr/>
        </p:nvSpPr>
        <p:spPr bwMode="auto">
          <a:xfrm>
            <a:off x="4067533" y="1824617"/>
            <a:ext cx="4963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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[Ex –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[Ex]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[–[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Ey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b="1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(mod 2</a:t>
            </a:r>
            <a:r>
              <a:rPr lang="en-US" altLang="zh-CN" sz="1600" b="1" baseline="30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449"/>
          <p:cNvSpPr>
            <a:spLocks noChangeArrowheads="1"/>
          </p:cNvSpPr>
          <p:nvPr/>
        </p:nvSpPr>
        <p:spPr bwMode="auto">
          <a:xfrm>
            <a:off x="2333774" y="1609680"/>
            <a:ext cx="18053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IEEE754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标准！</a:t>
            </a:r>
          </a:p>
        </p:txBody>
      </p:sp>
      <p:sp>
        <p:nvSpPr>
          <p:cNvPr id="20" name="Rectangle 450"/>
          <p:cNvSpPr>
            <a:spLocks noChangeArrowheads="1"/>
          </p:cNvSpPr>
          <p:nvPr/>
        </p:nvSpPr>
        <p:spPr bwMode="auto">
          <a:xfrm>
            <a:off x="4642067" y="2616522"/>
            <a:ext cx="4672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右移到数值部分，高位补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noaction"/>
              </a:rPr>
              <a:t>保留移出低位部分</a:t>
            </a:r>
            <a:endParaRPr lang="zh-CN" altLang="en-US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451"/>
          <p:cNvSpPr>
            <a:spLocks noChangeArrowheads="1"/>
          </p:cNvSpPr>
          <p:nvPr/>
        </p:nvSpPr>
        <p:spPr bwMode="auto">
          <a:xfrm>
            <a:off x="3512165" y="3177594"/>
            <a:ext cx="534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隐藏位还原后，按原码进行加减运算，附加位一起运算</a:t>
            </a:r>
          </a:p>
        </p:txBody>
      </p:sp>
      <p:sp>
        <p:nvSpPr>
          <p:cNvPr id="22" name="Rectangle 452"/>
          <p:cNvSpPr>
            <a:spLocks noChangeArrowheads="1"/>
          </p:cNvSpPr>
          <p:nvPr/>
        </p:nvSpPr>
        <p:spPr bwMode="auto">
          <a:xfrm>
            <a:off x="895829" y="4115072"/>
            <a:ext cx="52326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±1x .xx……x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形式时，则右规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 0.0…01x…x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形式时，则左规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左移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</a:t>
            </a:r>
            <a:r>
              <a:rPr lang="zh-CN" altLang="en-US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lang="en-US" altLang="zh-CN" sz="16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600" b="1"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54"/>
          <p:cNvSpPr>
            <a:spLocks noChangeArrowheads="1"/>
          </p:cNvSpPr>
          <p:nvPr/>
        </p:nvSpPr>
        <p:spPr bwMode="auto">
          <a:xfrm>
            <a:off x="2333774" y="5046804"/>
            <a:ext cx="669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最终须把附加位去掉，此时需考虑舍入（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IEEE754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有四种舍入方式）</a:t>
            </a:r>
          </a:p>
        </p:txBody>
      </p:sp>
      <p:sp>
        <p:nvSpPr>
          <p:cNvPr id="24" name="Rectangle 455"/>
          <p:cNvSpPr>
            <a:spLocks noChangeArrowheads="1"/>
          </p:cNvSpPr>
          <p:nvPr/>
        </p:nvSpPr>
        <p:spPr bwMode="auto">
          <a:xfrm>
            <a:off x="2987824" y="5515752"/>
            <a:ext cx="4968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若最终阶码大于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（即：阶码为全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）则上溢；若尾数为全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，则下溢。</a:t>
            </a:r>
          </a:p>
        </p:txBody>
      </p:sp>
    </p:spTree>
    <p:extLst>
      <p:ext uri="{BB962C8B-B14F-4D97-AF65-F5344CB8AC3E}">
        <p14:creationId xmlns:p14="http://schemas.microsoft.com/office/powerpoint/2010/main" val="32817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同例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en-US" sz="2000" dirty="0"/>
              <a:t>x=0.5   y=-0.4375   </a:t>
            </a:r>
            <a:r>
              <a:rPr lang="zh-CN" altLang="en-US" sz="2000" dirty="0"/>
              <a:t>求</a:t>
            </a:r>
            <a:r>
              <a:rPr lang="en-US" altLang="en-US" sz="2000" dirty="0" err="1"/>
              <a:t>x+y</a:t>
            </a:r>
            <a:r>
              <a:rPr lang="en-US" altLang="en-US" sz="2000" dirty="0" smtClean="0"/>
              <a:t>=?</a:t>
            </a:r>
            <a:endParaRPr lang="en-US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49900" y="2082403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27575" y="2099667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396875" y="1698104"/>
            <a:ext cx="813556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b="0" dirty="0" smtClean="0"/>
              <a:t>解2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:</a:t>
            </a:r>
            <a:r>
              <a:rPr lang="zh-CN" altLang="en-US" sz="2000" b="0" dirty="0" smtClean="0"/>
              <a:t>假定用</a:t>
            </a:r>
            <a:r>
              <a:rPr lang="en-US" altLang="en-US" sz="2000" b="0" dirty="0" smtClean="0"/>
              <a:t>IEEE754</a:t>
            </a:r>
            <a:r>
              <a:rPr lang="zh-CN" altLang="en-US" sz="2000" b="0" dirty="0" smtClean="0"/>
              <a:t>标准单精度格式表示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b="0" dirty="0" smtClean="0"/>
              <a:t>      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x=0.5=1/2=(0.100...0)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=(1.00...0)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x2</a:t>
            </a:r>
            <a:r>
              <a:rPr lang="en-US" altLang="zh-CN" sz="2000" b="0" baseline="38000" dirty="0" smtClean="0">
                <a:solidFill>
                  <a:srgbClr val="0000FF"/>
                </a:solidFill>
              </a:rPr>
              <a:t>-1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0000FF"/>
                </a:solidFill>
              </a:rPr>
              <a:t>      y=-0.4325=(-0.01110...0)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=(-1.110..0)</a:t>
            </a:r>
            <a:r>
              <a:rPr lang="en-US" altLang="zh-CN" sz="2000" b="0" baseline="-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b="0" dirty="0" smtClean="0">
                <a:solidFill>
                  <a:srgbClr val="0000FF"/>
                </a:solidFill>
              </a:rPr>
              <a:t>x2</a:t>
            </a:r>
            <a:r>
              <a:rPr lang="en-US" altLang="zh-CN" sz="2000" b="0" baseline="38000" dirty="0" smtClean="0">
                <a:solidFill>
                  <a:srgbClr val="0000FF"/>
                </a:solidFill>
              </a:rPr>
              <a:t>-2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000" b="0" baseline="38000" dirty="0" smtClean="0"/>
              <a:t>        </a:t>
            </a:r>
            <a:r>
              <a:rPr lang="en-US" altLang="zh-CN" sz="2000" b="0" dirty="0" smtClean="0"/>
              <a:t>[x]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=0 01111110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,</a:t>
            </a:r>
            <a:r>
              <a:rPr lang="zh-CN" altLang="en-US" sz="2000" b="0" dirty="0" smtClean="0"/>
              <a:t>00…0    </a:t>
            </a:r>
            <a:r>
              <a:rPr lang="zh-CN" altLang="zh-CN" sz="2000" b="0" dirty="0" smtClean="0"/>
              <a:t>[</a:t>
            </a:r>
            <a:r>
              <a:rPr lang="en-US" altLang="zh-CN" sz="2000" b="0" dirty="0" smtClean="0"/>
              <a:t>y]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=1 01111101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,</a:t>
            </a:r>
            <a:r>
              <a:rPr lang="zh-CN" altLang="en-US" sz="2000" b="0" dirty="0" smtClean="0"/>
              <a:t>110…0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b="0" dirty="0" smtClean="0"/>
              <a:t>     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对阶</a:t>
            </a:r>
            <a:r>
              <a:rPr lang="zh-CN" altLang="en-US" sz="2000" b="0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000" b="0" dirty="0" smtClean="0"/>
              <a:t> [</a:t>
            </a:r>
            <a:r>
              <a:rPr lang="en-US" altLang="zh-CN" sz="2000" b="0" dirty="0" smtClean="0">
                <a:latin typeface="宋体" panose="02010600030101010101" pitchFamily="2" charset="-122"/>
              </a:rPr>
              <a:t>Δ</a:t>
            </a:r>
            <a:r>
              <a:rPr lang="en-US" altLang="en-US" sz="2000" b="0" dirty="0" smtClean="0"/>
              <a:t>E</a:t>
            </a:r>
            <a:r>
              <a:rPr lang="en-US" altLang="zh-CN" sz="2000" b="0" dirty="0" smtClean="0"/>
              <a:t>]</a:t>
            </a:r>
            <a:r>
              <a:rPr lang="zh-CN" altLang="en-US" sz="2000" b="0" baseline="-2000" dirty="0" smtClean="0"/>
              <a:t>补</a:t>
            </a:r>
            <a:r>
              <a:rPr lang="zh-CN" altLang="en-US" sz="2000" b="0" dirty="0" smtClean="0"/>
              <a:t>=0111 1110 + 1000 0011=0000 0001   </a:t>
            </a:r>
            <a:r>
              <a:rPr lang="en-US" altLang="zh-CN" sz="2000" b="0" dirty="0" smtClean="0">
                <a:latin typeface="宋体" panose="02010600030101010101" pitchFamily="2" charset="-122"/>
              </a:rPr>
              <a:t>Δ</a:t>
            </a:r>
            <a:r>
              <a:rPr lang="en-US" altLang="en-US" sz="2000" b="0" dirty="0" smtClean="0"/>
              <a:t>E=1</a:t>
            </a:r>
            <a:endParaRPr lang="en-US" altLang="zh-CN" sz="2000" b="0" dirty="0" smtClean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000" b="0" dirty="0" smtClean="0"/>
              <a:t>     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endParaRPr lang="en-US" altLang="zh-CN" sz="2000" b="0" dirty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b="0" dirty="0" smtClean="0"/>
              <a:t>      故</a:t>
            </a:r>
            <a:r>
              <a:rPr lang="zh-CN" altLang="zh-CN" sz="2000" b="0" dirty="0" smtClean="0"/>
              <a:t>对</a:t>
            </a:r>
            <a:r>
              <a:rPr lang="en-US" altLang="zh-CN" sz="2000" b="0" dirty="0" smtClean="0"/>
              <a:t>y</a:t>
            </a:r>
            <a:r>
              <a:rPr lang="zh-CN" altLang="zh-CN" sz="2000" b="0" dirty="0" smtClean="0"/>
              <a:t>进行对阶[</a:t>
            </a:r>
            <a:r>
              <a:rPr lang="en-US" altLang="zh-CN" sz="2000" b="0" dirty="0" smtClean="0"/>
              <a:t>y]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=1 0111 1110 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1</a:t>
            </a:r>
            <a:r>
              <a:rPr lang="zh-CN" altLang="en-US" sz="2000" b="0" dirty="0" smtClean="0"/>
              <a:t>110…0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(高位补隐藏位)</a:t>
            </a:r>
            <a:endParaRPr lang="en-US" altLang="zh-CN" sz="2000" b="0" dirty="0" smtClean="0">
              <a:solidFill>
                <a:srgbClr val="CC0000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     尾数</a:t>
            </a:r>
            <a:r>
              <a:rPr lang="zh-CN" altLang="en-US" sz="2000" b="0" dirty="0">
                <a:solidFill>
                  <a:schemeClr val="accent2"/>
                </a:solidFill>
              </a:rPr>
              <a:t>相加：</a:t>
            </a:r>
            <a:r>
              <a:rPr lang="zh-CN" altLang="en-US" sz="2000" b="0" dirty="0">
                <a:solidFill>
                  <a:srgbClr val="0000FF"/>
                </a:solidFill>
              </a:rPr>
              <a:t>0</a:t>
            </a:r>
            <a:r>
              <a:rPr lang="zh-CN" altLang="en-US" sz="2000" b="0" dirty="0"/>
              <a:t>1.0000...0+(</a:t>
            </a:r>
            <a:r>
              <a:rPr lang="zh-CN" altLang="en-US" sz="2000" b="0" dirty="0">
                <a:solidFill>
                  <a:srgbClr val="0000FF"/>
                </a:solidFill>
              </a:rPr>
              <a:t>1</a:t>
            </a:r>
            <a:r>
              <a:rPr lang="zh-CN" altLang="en-US" sz="2000" b="0" dirty="0"/>
              <a:t>0.1110...0)=</a:t>
            </a:r>
            <a:r>
              <a:rPr lang="zh-CN" altLang="en-US" sz="2000" b="0" dirty="0">
                <a:solidFill>
                  <a:schemeClr val="accent2"/>
                </a:solidFill>
              </a:rPr>
              <a:t>0</a:t>
            </a:r>
            <a:r>
              <a:rPr lang="zh-CN" altLang="en-US" sz="2000" b="0" dirty="0"/>
              <a:t>0.00100…0 </a:t>
            </a:r>
            <a:endParaRPr lang="en-US" altLang="zh-CN" sz="2000" b="0" dirty="0"/>
          </a:p>
          <a:p>
            <a:pPr>
              <a:lnSpc>
                <a:spcPct val="125000"/>
              </a:lnSpc>
              <a:buNone/>
            </a:pPr>
            <a:r>
              <a:rPr lang="en-US" altLang="zh-CN" sz="2000" b="0" dirty="0">
                <a:solidFill>
                  <a:srgbClr val="CC0000"/>
                </a:solidFill>
              </a:rPr>
              <a:t>           </a:t>
            </a:r>
            <a:r>
              <a:rPr lang="zh-CN" altLang="en-US" sz="2000" b="0" dirty="0">
                <a:solidFill>
                  <a:srgbClr val="CC0000"/>
                </a:solidFill>
              </a:rPr>
              <a:t>(原码加法，最左边一位为符号</a:t>
            </a:r>
            <a:r>
              <a:rPr lang="en-US" altLang="zh-CN" sz="2000" b="0" dirty="0">
                <a:solidFill>
                  <a:srgbClr val="CC0000"/>
                </a:solidFill>
              </a:rPr>
              <a:t>)</a:t>
            </a:r>
            <a:endParaRPr lang="zh-CN" altLang="en-US" sz="2000" b="0" dirty="0" smtClean="0">
              <a:solidFill>
                <a:srgbClr val="CC0000"/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521001" y="3972689"/>
            <a:ext cx="527918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E]</a:t>
            </a:r>
            <a:r>
              <a:rPr lang="zh-CN" altLang="en-US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补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= 256+Ex–</a:t>
            </a:r>
            <a:r>
              <a:rPr lang="en-US" altLang="zh-CN" dirty="0" err="1">
                <a:solidFill>
                  <a:srgbClr val="008000"/>
                </a:solidFill>
                <a:ea typeface="宋体" panose="02010600030101010101" pitchFamily="2" charset="-122"/>
              </a:rPr>
              <a:t>Ey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=256+127+Ex-(127+Ey</a:t>
            </a:r>
            <a:r>
              <a:rPr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)=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256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+[Ex]</a:t>
            </a:r>
            <a:r>
              <a:rPr lang="zh-CN" altLang="en-US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移</a:t>
            </a:r>
            <a:r>
              <a:rPr lang="zh-CN" altLang="en-US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-[</a:t>
            </a:r>
            <a:r>
              <a:rPr lang="en-US" altLang="zh-CN" dirty="0" err="1">
                <a:solidFill>
                  <a:srgbClr val="008000"/>
                </a:solidFill>
                <a:ea typeface="宋体" panose="02010600030101010101" pitchFamily="2" charset="-122"/>
              </a:rPr>
              <a:t>Ey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]</a:t>
            </a:r>
            <a:r>
              <a:rPr lang="zh-CN" altLang="en-US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移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=[Ex]</a:t>
            </a:r>
            <a:r>
              <a:rPr lang="zh-CN" altLang="en-US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移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+[-[</a:t>
            </a:r>
            <a:r>
              <a:rPr lang="en-US" altLang="zh-CN" dirty="0" err="1">
                <a:solidFill>
                  <a:srgbClr val="008000"/>
                </a:solidFill>
                <a:ea typeface="宋体" panose="02010600030101010101" pitchFamily="2" charset="-122"/>
              </a:rPr>
              <a:t>Ey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]</a:t>
            </a:r>
            <a:r>
              <a:rPr lang="zh-CN" altLang="en-US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移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]</a:t>
            </a:r>
            <a:r>
              <a:rPr lang="zh-CN" altLang="en-US" baseline="-25000" dirty="0">
                <a:solidFill>
                  <a:srgbClr val="008000"/>
                </a:solidFill>
                <a:ea typeface="宋体" panose="02010600030101010101" pitchFamily="2" charset="-122"/>
              </a:rPr>
              <a:t>补</a:t>
            </a:r>
            <a:r>
              <a:rPr lang="zh-CN" altLang="en-US" dirty="0">
                <a:solidFill>
                  <a:srgbClr val="008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(mod 256)</a:t>
            </a:r>
            <a:endParaRPr lang="zh-CN" altLang="en-US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1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en-US" sz="2400" dirty="0"/>
              <a:t>x=0.5   y=-0.4375   </a:t>
            </a:r>
            <a:r>
              <a:rPr lang="zh-CN" altLang="en-US" sz="2400" dirty="0"/>
              <a:t>求</a:t>
            </a:r>
            <a:r>
              <a:rPr lang="en-US" altLang="en-US" sz="2400" dirty="0" err="1"/>
              <a:t>x+y</a:t>
            </a:r>
            <a:r>
              <a:rPr lang="en-US" altLang="en-US" sz="2400" dirty="0" smtClean="0"/>
              <a:t>=?</a:t>
            </a:r>
            <a:endParaRPr lang="en-US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49900" y="1994520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27575" y="2011784"/>
            <a:ext cx="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50000"/>
              </a:lnSpc>
            </a:pPr>
            <a:endParaRPr lang="zh-CN" altLang="en-US" sz="20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96863" y="1535509"/>
            <a:ext cx="8661400" cy="318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200" b="1" kern="1200">
                <a:solidFill>
                  <a:schemeClr val="tx1"/>
                </a:solidFill>
                <a:latin typeface="Comic Sans MS" pitchFamily="66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b="0" dirty="0" smtClean="0"/>
              <a:t>解2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:</a:t>
            </a:r>
            <a:r>
              <a:rPr lang="zh-CN" altLang="en-US" sz="2000" b="0" dirty="0" smtClean="0"/>
              <a:t>假定用</a:t>
            </a:r>
            <a:r>
              <a:rPr lang="en-US" altLang="en-US" sz="2000" b="0" dirty="0" smtClean="0"/>
              <a:t>IEEE754</a:t>
            </a:r>
            <a:r>
              <a:rPr lang="zh-CN" altLang="en-US" sz="2000" b="0" dirty="0" smtClean="0"/>
              <a:t>标准单精度格式表示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 左规：</a:t>
            </a:r>
            <a:r>
              <a:rPr lang="en-US" altLang="zh-CN" sz="2000" b="0" dirty="0" smtClean="0">
                <a:solidFill>
                  <a:schemeClr val="accent2"/>
                </a:solidFill>
              </a:rPr>
              <a:t> </a:t>
            </a:r>
            <a:r>
              <a:rPr lang="zh-CN" altLang="en-US" sz="2000" b="0" dirty="0" smtClean="0">
                <a:solidFill>
                  <a:schemeClr val="accent2"/>
                </a:solidFill>
              </a:rPr>
              <a:t>+</a:t>
            </a:r>
            <a:r>
              <a:rPr lang="zh-CN" altLang="en-US" sz="2000" b="0" dirty="0" smtClean="0"/>
              <a:t>(0.00100…0)</a:t>
            </a:r>
            <a:r>
              <a:rPr lang="zh-CN" altLang="zh-CN" sz="2000" b="0" baseline="-2000" dirty="0" smtClean="0"/>
              <a:t>2</a:t>
            </a:r>
            <a:r>
              <a:rPr lang="en-US" altLang="zh-CN" sz="2000" b="0" dirty="0" smtClean="0"/>
              <a:t>x2</a:t>
            </a:r>
            <a:r>
              <a:rPr lang="en-US" altLang="zh-CN" sz="2000" b="0" baseline="38000" dirty="0" smtClean="0"/>
              <a:t>-1</a:t>
            </a:r>
            <a:r>
              <a:rPr lang="en-US" altLang="zh-CN" sz="2000" b="0" dirty="0" smtClean="0"/>
              <a:t>=</a:t>
            </a:r>
            <a:r>
              <a:rPr lang="en-US" altLang="zh-CN" sz="2000" b="0" dirty="0" smtClean="0">
                <a:solidFill>
                  <a:schemeClr val="accent2"/>
                </a:solidFill>
              </a:rPr>
              <a:t>+</a:t>
            </a:r>
            <a:r>
              <a:rPr lang="en-US" altLang="zh-CN" sz="2000" b="0" dirty="0" smtClean="0"/>
              <a:t>(1.00…0)</a:t>
            </a:r>
            <a:r>
              <a:rPr lang="en-US" altLang="zh-CN" sz="2000" b="0" baseline="-2000" dirty="0" smtClean="0"/>
              <a:t>2</a:t>
            </a:r>
            <a:r>
              <a:rPr lang="en-US" altLang="zh-CN" sz="2000" b="0" dirty="0" smtClean="0"/>
              <a:t>x2</a:t>
            </a:r>
            <a:r>
              <a:rPr lang="en-US" altLang="zh-CN" sz="2000" b="0" baseline="38000" dirty="0" smtClean="0"/>
              <a:t>-4  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000" b="0" baseline="38000" dirty="0">
                <a:solidFill>
                  <a:srgbClr val="CC0000"/>
                </a:solidFill>
              </a:rPr>
              <a:t> </a:t>
            </a:r>
            <a:r>
              <a:rPr lang="en-US" altLang="zh-CN" sz="2000" b="0" baseline="38000" dirty="0" smtClean="0">
                <a:solidFill>
                  <a:srgbClr val="CC0000"/>
                </a:solidFill>
              </a:rPr>
              <a:t>               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(阶码减3，实际上是加了三次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11111111)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000" b="0" dirty="0" smtClean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endParaRPr lang="en-US" altLang="zh-CN" sz="2000" b="0" dirty="0" smtClean="0">
              <a:solidFill>
                <a:srgbClr val="CC0000"/>
              </a:solidFill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2000" b="0" dirty="0" smtClean="0"/>
              <a:t>            [</a:t>
            </a:r>
            <a:r>
              <a:rPr lang="en-US" altLang="zh-CN" sz="2000" b="0" dirty="0" err="1" smtClean="0"/>
              <a:t>x+y</a:t>
            </a:r>
            <a:r>
              <a:rPr lang="en-US" altLang="zh-CN" sz="2000" b="0" dirty="0" smtClean="0"/>
              <a:t>]</a:t>
            </a:r>
            <a:r>
              <a:rPr lang="zh-CN" altLang="en-US" sz="2000" b="0" baseline="-2000" dirty="0" smtClean="0"/>
              <a:t>浮</a:t>
            </a:r>
            <a:r>
              <a:rPr lang="zh-CN" altLang="en-US" sz="2000" b="0" dirty="0" smtClean="0"/>
              <a:t>=0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 </a:t>
            </a:r>
            <a:r>
              <a:rPr lang="zh-CN" altLang="en-US" sz="2000" b="0" dirty="0" smtClean="0"/>
              <a:t>0111 1011 00…0     </a:t>
            </a:r>
            <a:endParaRPr lang="zh-CN" altLang="zh-CN" sz="2000" b="0" dirty="0" smtClean="0"/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b="0" dirty="0" smtClean="0"/>
              <a:t>            </a:t>
            </a:r>
            <a:r>
              <a:rPr lang="en-US" altLang="en-US" sz="2000" b="0" dirty="0" err="1" smtClean="0"/>
              <a:t>x+y</a:t>
            </a:r>
            <a:r>
              <a:rPr lang="en-US" altLang="en-US" sz="2000" b="0" dirty="0" smtClean="0"/>
              <a:t>=(1.0)</a:t>
            </a:r>
            <a:r>
              <a:rPr lang="en-US" altLang="zh-CN" sz="2000" b="0" baseline="-2000" dirty="0" smtClean="0"/>
              <a:t>2</a:t>
            </a:r>
            <a:r>
              <a:rPr lang="en-US" altLang="zh-CN" sz="2000" b="0" dirty="0" smtClean="0"/>
              <a:t>x2</a:t>
            </a:r>
            <a:r>
              <a:rPr lang="en-US" altLang="zh-CN" sz="2000" b="0" baseline="38000" dirty="0" smtClean="0"/>
              <a:t>-4</a:t>
            </a:r>
            <a:r>
              <a:rPr lang="en-US" altLang="zh-CN" sz="2000" b="0" dirty="0" smtClean="0"/>
              <a:t>=1/16=0.0625</a:t>
            </a:r>
            <a:r>
              <a:rPr lang="en-US" altLang="zh-CN" sz="2000" b="0" baseline="38000" dirty="0" smtClean="0"/>
              <a:t>      </a:t>
            </a:r>
            <a:endParaRPr lang="zh-CN" altLang="en-US" sz="2000" b="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299373" y="2962974"/>
            <a:ext cx="76431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solidFill>
                  <a:srgbClr val="009242"/>
                </a:solidFill>
                <a:ea typeface="宋体" panose="02010600030101010101" pitchFamily="2" charset="-122"/>
              </a:rPr>
              <a:t>即：</a:t>
            </a:r>
            <a:r>
              <a:rPr lang="en-US" altLang="zh-CN" sz="2000" dirty="0">
                <a:solidFill>
                  <a:srgbClr val="009242"/>
                </a:solidFill>
                <a:ea typeface="宋体" panose="02010600030101010101" pitchFamily="2" charset="-122"/>
              </a:rPr>
              <a:t>0111 1110</a:t>
            </a:r>
            <a:r>
              <a:rPr lang="zh-CN" altLang="en-US" sz="2000" dirty="0">
                <a:solidFill>
                  <a:srgbClr val="00924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9242"/>
                </a:solidFill>
                <a:ea typeface="宋体" panose="02010600030101010101" pitchFamily="2" charset="-122"/>
              </a:rPr>
              <a:t>-1</a:t>
            </a:r>
            <a:r>
              <a:rPr lang="zh-CN" altLang="en-US" sz="2000" dirty="0">
                <a:solidFill>
                  <a:srgbClr val="009242"/>
                </a:solidFill>
                <a:ea typeface="宋体" panose="02010600030101010101" pitchFamily="2" charset="-122"/>
              </a:rPr>
              <a:t>）加</a:t>
            </a:r>
            <a:r>
              <a:rPr lang="en-US" altLang="zh-CN" sz="2000" dirty="0">
                <a:solidFill>
                  <a:srgbClr val="00924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9242"/>
                </a:solidFill>
                <a:ea typeface="宋体" panose="02010600030101010101" pitchFamily="2" charset="-122"/>
              </a:rPr>
              <a:t>次</a:t>
            </a:r>
            <a:r>
              <a:rPr lang="en-US" altLang="zh-CN" sz="2000" dirty="0">
                <a:solidFill>
                  <a:srgbClr val="009242"/>
                </a:solidFill>
                <a:ea typeface="宋体" panose="02010600030101010101" pitchFamily="2" charset="-122"/>
              </a:rPr>
              <a:t>[-1]</a:t>
            </a:r>
            <a:r>
              <a:rPr lang="zh-CN" altLang="en-US" sz="2000" baseline="-25000" dirty="0">
                <a:solidFill>
                  <a:srgbClr val="009242"/>
                </a:solidFill>
                <a:ea typeface="宋体" panose="02010600030101010101" pitchFamily="2" charset="-122"/>
              </a:rPr>
              <a:t>补</a:t>
            </a:r>
          </a:p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9242"/>
                </a:solidFill>
                <a:ea typeface="宋体" panose="02010600030101010101" pitchFamily="2" charset="-122"/>
              </a:rPr>
              <a:t>((</a:t>
            </a:r>
            <a:r>
              <a:rPr lang="en-US" altLang="zh-CN" sz="2000" dirty="0" smtClean="0">
                <a:solidFill>
                  <a:srgbClr val="009242"/>
                </a:solidFill>
                <a:ea typeface="宋体" panose="02010600030101010101" pitchFamily="2" charset="-122"/>
              </a:rPr>
              <a:t>01111110+11111111</a:t>
            </a:r>
            <a:r>
              <a:rPr lang="en-US" altLang="zh-CN" sz="2000" dirty="0">
                <a:solidFill>
                  <a:srgbClr val="009242"/>
                </a:solidFill>
                <a:ea typeface="宋体" panose="02010600030101010101" pitchFamily="2" charset="-122"/>
              </a:rPr>
              <a:t>)+11111111)+11111111</a:t>
            </a:r>
            <a:r>
              <a:rPr lang="en-US" altLang="zh-CN" sz="2000" dirty="0" smtClean="0">
                <a:solidFill>
                  <a:srgbClr val="009242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000" dirty="0">
                <a:solidFill>
                  <a:srgbClr val="009242"/>
                </a:solidFill>
                <a:ea typeface="宋体" panose="02010600030101010101" pitchFamily="2" charset="-122"/>
              </a:rPr>
              <a:t>0111 1011 (-4)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5536" y="4775869"/>
            <a:ext cx="5924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问题：为何加减运算右规时最多只需一次？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57200" y="5243263"/>
            <a:ext cx="8229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因为即使是两个最大的尾数相加，得到的和的尾数也不会达到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，故尾数的整数部分最多有两位，保留一个隐含的“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后，最多只有一位被右移到小数部分。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27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78"/>
            <a:ext cx="8229600" cy="774720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浮点数运算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506" y="692696"/>
            <a:ext cx="8516982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3.4.1 </a:t>
            </a:r>
            <a:r>
              <a:rPr lang="zh-CN" altLang="en-US" dirty="0" smtClean="0"/>
              <a:t>浮点数加减运算</a:t>
            </a:r>
            <a:endParaRPr lang="en-US" altLang="zh-CN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36425" y="6353769"/>
            <a:ext cx="3392016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43292" y="6385507"/>
            <a:ext cx="2133600" cy="365125"/>
          </a:xfrm>
        </p:spPr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83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62546" y="6381328"/>
            <a:ext cx="2133600" cy="365125"/>
          </a:xfrm>
        </p:spPr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 dirty="0"/>
          </a:p>
        </p:txBody>
      </p:sp>
      <p:grpSp>
        <p:nvGrpSpPr>
          <p:cNvPr id="55" name="Group 42"/>
          <p:cNvGrpSpPr>
            <a:grpSpLocks/>
          </p:cNvGrpSpPr>
          <p:nvPr/>
        </p:nvGrpSpPr>
        <p:grpSpPr bwMode="auto">
          <a:xfrm>
            <a:off x="255588" y="95250"/>
            <a:ext cx="8580437" cy="6588125"/>
            <a:chOff x="365" y="0"/>
            <a:chExt cx="5123" cy="4150"/>
          </a:xfrm>
        </p:grpSpPr>
        <p:pic>
          <p:nvPicPr>
            <p:cNvPr id="56" name="Picture 8" descr="浮点加减ALU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0"/>
              <a:ext cx="5101" cy="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507" y="75"/>
              <a:ext cx="255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2517" y="1768"/>
              <a:ext cx="576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右    移</a:t>
              </a:r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848" y="70"/>
              <a:ext cx="501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536" y="84"/>
              <a:ext cx="81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    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2901" y="91"/>
              <a:ext cx="255" cy="1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3221" y="86"/>
              <a:ext cx="501" cy="1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4081" y="109"/>
              <a:ext cx="815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    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1132" y="694"/>
              <a:ext cx="547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小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876" y="2325"/>
              <a:ext cx="547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大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ALU</a:t>
              </a: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4679" y="663"/>
              <a:ext cx="632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阶码相减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2765" y="3018"/>
              <a:ext cx="771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左移 或 右移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2244" y="3497"/>
              <a:ext cx="921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舍          入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1173" y="1142"/>
              <a:ext cx="509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阶    差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1136" y="1756"/>
              <a:ext cx="598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控制逻辑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1660" y="3891"/>
              <a:ext cx="255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2001" y="3886"/>
              <a:ext cx="501" cy="1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2689" y="3900"/>
              <a:ext cx="81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         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16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678" y="1601"/>
              <a:ext cx="810" cy="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阶小的数的尾数右移</a:t>
              </a: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4687" y="2228"/>
              <a:ext cx="633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尾数加</a:t>
              </a:r>
              <a:r>
                <a:rPr kumimoji="0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减</a:t>
              </a: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4695" y="2954"/>
              <a:ext cx="678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规格化</a:t>
              </a: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4690" y="3420"/>
              <a:ext cx="523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舍入</a:t>
              </a: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1681" y="2980"/>
              <a:ext cx="621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  阶码增</a:t>
              </a: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减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2211" y="1300"/>
              <a:ext cx="194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②</a:t>
              </a: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1059" y="1412"/>
              <a:ext cx="2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3115" y="1307"/>
              <a:ext cx="165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1928" y="1691"/>
              <a:ext cx="194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2403" y="2886"/>
              <a:ext cx="119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⑦</a:t>
              </a:r>
            </a:p>
          </p:txBody>
        </p:sp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1591" y="2801"/>
              <a:ext cx="104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85" name="Text Box 37"/>
            <p:cNvSpPr txBox="1">
              <a:spLocks noChangeArrowheads="1"/>
            </p:cNvSpPr>
            <p:nvPr/>
          </p:nvSpPr>
          <p:spPr bwMode="auto">
            <a:xfrm>
              <a:off x="1431" y="3092"/>
              <a:ext cx="120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⑧</a:t>
              </a: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1856" y="3397"/>
              <a:ext cx="142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⑨</a:t>
              </a:r>
            </a:p>
          </p:txBody>
        </p:sp>
        <p:sp>
          <p:nvSpPr>
            <p:cNvPr id="87" name="Text Box 39"/>
            <p:cNvSpPr txBox="1">
              <a:spLocks noChangeArrowheads="1"/>
            </p:cNvSpPr>
            <p:nvPr/>
          </p:nvSpPr>
          <p:spPr bwMode="auto">
            <a:xfrm>
              <a:off x="2781" y="2638"/>
              <a:ext cx="111" cy="1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⑤</a:t>
              </a: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3157" y="3253"/>
              <a:ext cx="7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  <p:sp>
          <p:nvSpPr>
            <p:cNvPr id="89" name="Oval 41"/>
            <p:cNvSpPr>
              <a:spLocks noChangeArrowheads="1"/>
            </p:cNvSpPr>
            <p:nvPr/>
          </p:nvSpPr>
          <p:spPr bwMode="auto">
            <a:xfrm>
              <a:off x="3921" y="3233"/>
              <a:ext cx="55" cy="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</a:endParaRPr>
            </a:p>
          </p:txBody>
        </p: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6181762" y="6153243"/>
            <a:ext cx="2735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可用流水线方式实现！</a:t>
            </a:r>
          </a:p>
        </p:txBody>
      </p:sp>
    </p:spTree>
    <p:extLst>
      <p:ext uri="{BB962C8B-B14F-4D97-AF65-F5344CB8AC3E}">
        <p14:creationId xmlns:p14="http://schemas.microsoft.com/office/powerpoint/2010/main" val="288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830123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000" dirty="0"/>
              <a:t>定点数运算：由</a:t>
            </a:r>
            <a:r>
              <a:rPr lang="en-US" altLang="zh-CN" sz="2000" dirty="0"/>
              <a:t>ALU + </a:t>
            </a:r>
            <a:r>
              <a:rPr lang="zh-CN" altLang="en-US" sz="2000" dirty="0"/>
              <a:t>移位器实现各种定点运算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移位运算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逻辑移位：对无符号数进行，左（右）边补</a:t>
            </a:r>
            <a:r>
              <a:rPr lang="en-US" altLang="zh-CN" dirty="0"/>
              <a:t>0</a:t>
            </a:r>
            <a:r>
              <a:rPr lang="zh-CN" altLang="en-US" dirty="0"/>
              <a:t>，低（高）位移出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算术移位：对带符号整数进行，移位前后符号位不变，编码不同，方式不同。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 smtClean="0"/>
              <a:t>扩展</a:t>
            </a:r>
            <a:r>
              <a:rPr lang="zh-CN" altLang="en-US" sz="2000" dirty="0"/>
              <a:t>运算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零扩展：对无符号整数进行高位补</a:t>
            </a:r>
            <a:r>
              <a:rPr lang="en-US" altLang="zh-CN" dirty="0"/>
              <a:t>0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符号扩展：对补码整数在高位直接补符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加减运算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补码加</a:t>
            </a:r>
            <a:r>
              <a:rPr lang="en-US" altLang="zh-CN" dirty="0"/>
              <a:t>/</a:t>
            </a:r>
            <a:r>
              <a:rPr lang="zh-CN" altLang="en-US" dirty="0"/>
              <a:t>减运算：用于整数加</a:t>
            </a:r>
            <a:r>
              <a:rPr lang="en-US" altLang="zh-CN" dirty="0"/>
              <a:t>/</a:t>
            </a:r>
            <a:r>
              <a:rPr lang="zh-CN" altLang="en-US" dirty="0"/>
              <a:t>减运算。符号位和数值位一起运算，减法用加法实现。同号相加时，若结果的符号不同于加数的符号，则会发生溢出。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原码加</a:t>
            </a:r>
            <a:r>
              <a:rPr lang="en-US" altLang="zh-CN" dirty="0"/>
              <a:t>/</a:t>
            </a:r>
            <a:r>
              <a:rPr lang="zh-CN" altLang="en-US" dirty="0"/>
              <a:t>减运算：用于浮点数尾数加</a:t>
            </a:r>
            <a:r>
              <a:rPr lang="en-US" altLang="zh-CN" dirty="0"/>
              <a:t>/</a:t>
            </a:r>
            <a:r>
              <a:rPr lang="zh-CN" altLang="en-US" dirty="0"/>
              <a:t>减运算。符号位和数值位分开运算，同号相加，异号相减；加法直接加；减法用加负数补码实现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84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zh-CN" altLang="en-US" sz="2000" dirty="0"/>
              <a:t>定点数运算：由</a:t>
            </a:r>
            <a:r>
              <a:rPr lang="en-US" altLang="zh-CN" sz="2000" dirty="0"/>
              <a:t>ALU + </a:t>
            </a:r>
            <a:r>
              <a:rPr lang="zh-CN" altLang="en-US" sz="2000" dirty="0"/>
              <a:t>移位器实现各种定点运算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 smtClean="0"/>
              <a:t>乘法</a:t>
            </a:r>
            <a:r>
              <a:rPr lang="zh-CN" altLang="en-US" sz="2000" dirty="0"/>
              <a:t>运算：用加法和右移实现。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补码乘法：用于整数乘法运算。符号位和数值位一起运算。采用</a:t>
            </a:r>
            <a:r>
              <a:rPr lang="en-US" altLang="zh-CN" dirty="0"/>
              <a:t>Booth</a:t>
            </a:r>
            <a:r>
              <a:rPr lang="zh-CN" altLang="en-US" dirty="0"/>
              <a:t>算法。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原码乘法：用于浮点数尾数乘法运算。符号位和数值位分开运算。数值部分用无符号数乘法实现。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除法运算：用加</a:t>
            </a:r>
            <a:r>
              <a:rPr lang="en-US" altLang="zh-CN" sz="2000" dirty="0"/>
              <a:t>/</a:t>
            </a:r>
            <a:r>
              <a:rPr lang="zh-CN" altLang="en-US" sz="2000" dirty="0"/>
              <a:t>减法和左移实现。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补码除法：用于整数除法运算。符号位和数值位一起运算。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原码除法：用于浮点数尾数除法运算。符号位和数值位分开运算。数值部分用无符号数除法实现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85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86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980728"/>
            <a:ext cx="8075240" cy="5112568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zh-CN" altLang="en-US" sz="2000" dirty="0"/>
              <a:t>浮点数运算：由多个</a:t>
            </a:r>
            <a:r>
              <a:rPr lang="en-US" altLang="zh-CN" sz="2000" dirty="0"/>
              <a:t>ALU + </a:t>
            </a:r>
            <a:r>
              <a:rPr lang="zh-CN" altLang="en-US" sz="2000" dirty="0"/>
              <a:t>移位器实现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加减运算</a:t>
            </a:r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对阶 、尾数相加减、规格化处理、舍入、判断溢出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 smtClean="0"/>
              <a:t>溢出</a:t>
            </a:r>
            <a:r>
              <a:rPr lang="zh-CN" altLang="en-US" dirty="0"/>
              <a:t>判断</a:t>
            </a:r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当结果发生阶码上溢时，结果发生溢出，发生阶码下溢时，结果为</a:t>
            </a:r>
            <a:r>
              <a:rPr lang="en-US" altLang="zh-CN" dirty="0">
                <a:solidFill>
                  <a:srgbClr val="CC0000"/>
                </a:solidFill>
              </a:rPr>
              <a:t>0</a:t>
            </a:r>
            <a:r>
              <a:rPr lang="zh-CN" altLang="en-US" dirty="0">
                <a:solidFill>
                  <a:srgbClr val="CC0000"/>
                </a:solidFill>
              </a:rPr>
              <a:t>。</a:t>
            </a:r>
          </a:p>
          <a:p>
            <a:pPr marL="914400" lvl="1" indent="-419100">
              <a:lnSpc>
                <a:spcPct val="100000"/>
              </a:lnSpc>
            </a:pPr>
            <a:r>
              <a:rPr lang="zh-CN" altLang="en-US" dirty="0"/>
              <a:t>精确表示运算结果</a:t>
            </a:r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中间结果增设保护位、舍入位、粘位</a:t>
            </a:r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最终结果舍入方式：就近舍入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正向舍入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负向舍入 </a:t>
            </a:r>
            <a:r>
              <a:rPr lang="en-US" altLang="zh-CN" dirty="0">
                <a:solidFill>
                  <a:srgbClr val="CC0000"/>
                </a:solidFill>
              </a:rPr>
              <a:t>/ </a:t>
            </a:r>
            <a:r>
              <a:rPr lang="zh-CN" altLang="en-US" dirty="0">
                <a:solidFill>
                  <a:srgbClr val="CC0000"/>
                </a:solidFill>
              </a:rPr>
              <a:t>截去四种方式</a:t>
            </a:r>
            <a:r>
              <a:rPr lang="zh-CN" altLang="en-US" dirty="0" smtClean="0">
                <a:solidFill>
                  <a:srgbClr val="CC0000"/>
                </a:solidFill>
              </a:rPr>
              <a:t>。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87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980728"/>
            <a:ext cx="7931224" cy="5112568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 smtClean="0"/>
              <a:t>ALU</a:t>
            </a:r>
            <a:r>
              <a:rPr lang="zh-CN" altLang="en-US" sz="2000" dirty="0"/>
              <a:t>的实现</a:t>
            </a:r>
          </a:p>
          <a:p>
            <a:pPr marL="914400" lvl="1" indent="-419100"/>
            <a:r>
              <a:rPr lang="zh-CN" altLang="en-US" dirty="0"/>
              <a:t>算术逻辑单元</a:t>
            </a:r>
            <a:r>
              <a:rPr lang="en-US" altLang="zh-CN" dirty="0"/>
              <a:t>ALU</a:t>
            </a:r>
            <a:r>
              <a:rPr lang="zh-CN" altLang="en-US" dirty="0"/>
              <a:t>：实现基本的加减运算和逻辑运算。</a:t>
            </a:r>
          </a:p>
          <a:p>
            <a:pPr marL="914400" lvl="1" indent="-419100"/>
            <a:r>
              <a:rPr lang="zh-CN" altLang="en-US" dirty="0"/>
              <a:t>加法运算是所有定点和浮点运算（加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r>
              <a:rPr lang="en-US" altLang="zh-CN" dirty="0"/>
              <a:t>/</a:t>
            </a:r>
            <a:r>
              <a:rPr lang="zh-CN" altLang="en-US" dirty="0"/>
              <a:t>除）的基础，加法速度至关重要</a:t>
            </a:r>
          </a:p>
          <a:p>
            <a:pPr marL="914400" lvl="1" indent="-419100"/>
            <a:r>
              <a:rPr lang="zh-CN" altLang="en-US" dirty="0"/>
              <a:t>进位方式是影响加法速度的重要因素</a:t>
            </a:r>
          </a:p>
          <a:p>
            <a:pPr marL="914400" lvl="1" indent="-419100"/>
            <a:r>
              <a:rPr lang="zh-CN" altLang="en-US" dirty="0"/>
              <a:t>并行进位方式能加快加法速度</a:t>
            </a:r>
          </a:p>
          <a:p>
            <a:pPr marL="914400" lvl="1" indent="-419100"/>
            <a:r>
              <a:rPr lang="zh-CN" altLang="en-US" dirty="0"/>
              <a:t>通过“进位生成”和“进位传递”函数来使各进位独立、并行产生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28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1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假设</a:t>
            </a:r>
            <a:r>
              <a:rPr lang="zh-CN" altLang="en-US" b="0" dirty="0"/>
              <a:t>有两个整数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，</a:t>
            </a:r>
            <a:r>
              <a:rPr lang="en-US" altLang="zh-CN" b="0" dirty="0"/>
              <a:t>x=-68</a:t>
            </a:r>
            <a:r>
              <a:rPr lang="zh-CN" altLang="en-US" b="0" dirty="0"/>
              <a:t>，</a:t>
            </a:r>
            <a:r>
              <a:rPr lang="en-US" altLang="zh-CN" b="0" dirty="0"/>
              <a:t>y=-80</a:t>
            </a:r>
            <a:r>
              <a:rPr lang="zh-CN" altLang="en-US" b="0" dirty="0"/>
              <a:t>，采用补码形式（含一位符号位）表示，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分别存放在寄存器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中。另外，还有两个寄存器</a:t>
            </a:r>
            <a:r>
              <a:rPr lang="en-US" altLang="zh-CN" b="0" dirty="0"/>
              <a:t>C</a:t>
            </a:r>
            <a:r>
              <a:rPr lang="zh-CN" altLang="en-US" b="0" dirty="0"/>
              <a:t>和</a:t>
            </a:r>
            <a:r>
              <a:rPr lang="en-US" altLang="zh-CN" b="0" dirty="0"/>
              <a:t>D</a:t>
            </a:r>
            <a:r>
              <a:rPr lang="zh-CN" altLang="en-US" b="0" dirty="0"/>
              <a:t>。</a:t>
            </a:r>
            <a:r>
              <a:rPr lang="en-US" altLang="zh-CN" b="0" dirty="0"/>
              <a:t>A</a:t>
            </a:r>
            <a:r>
              <a:rPr lang="zh-CN" altLang="en-US" b="0" dirty="0"/>
              <a:t>、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zh-CN" altLang="en-US" b="0" dirty="0"/>
              <a:t>都是</a:t>
            </a:r>
            <a:r>
              <a:rPr lang="en-US" altLang="zh-CN" b="0" dirty="0"/>
              <a:t>8</a:t>
            </a:r>
            <a:r>
              <a:rPr lang="zh-CN" altLang="en-US" b="0" dirty="0"/>
              <a:t>位的寄存器。请回答下列问题：（要求最终用十六进制表示二进制序列）（</a:t>
            </a:r>
            <a:r>
              <a:rPr lang="en-US" altLang="zh-CN" b="0" dirty="0"/>
              <a:t>1</a:t>
            </a:r>
            <a:r>
              <a:rPr lang="zh-CN" altLang="en-US" b="0" dirty="0"/>
              <a:t>）寄存器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中的内容分别是什么？</a:t>
            </a:r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相加后的结果存放在</a:t>
            </a:r>
            <a:r>
              <a:rPr lang="en-US" altLang="zh-CN" b="0" dirty="0"/>
              <a:t>C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C</a:t>
            </a:r>
            <a:r>
              <a:rPr lang="zh-CN" altLang="en-US" b="0" dirty="0"/>
              <a:t>中的内容是什么？此时，溢出标志位</a:t>
            </a:r>
            <a:r>
              <a:rPr lang="en-US" altLang="zh-CN" b="0" dirty="0"/>
              <a:t>OF</a:t>
            </a:r>
            <a:r>
              <a:rPr lang="zh-CN" altLang="en-US" b="0" dirty="0"/>
              <a:t>是什么？符号标志位</a:t>
            </a:r>
            <a:r>
              <a:rPr lang="en-US" altLang="zh-CN" b="0" dirty="0"/>
              <a:t>SF</a:t>
            </a:r>
            <a:r>
              <a:rPr lang="zh-CN" altLang="en-US" b="0" dirty="0"/>
              <a:t>是什么？进位标志位</a:t>
            </a:r>
            <a:r>
              <a:rPr lang="en-US" altLang="zh-CN" b="0" dirty="0"/>
              <a:t>CF</a:t>
            </a:r>
            <a:r>
              <a:rPr lang="zh-CN" altLang="en-US" b="0" dirty="0"/>
              <a:t>是什么？</a:t>
            </a:r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相减后的结果存放在</a:t>
            </a:r>
            <a:r>
              <a:rPr lang="en-US" altLang="zh-CN" b="0" dirty="0"/>
              <a:t>D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D</a:t>
            </a:r>
            <a:r>
              <a:rPr lang="zh-CN" altLang="en-US" b="0" dirty="0"/>
              <a:t>中的内容是什么？此时，溢出标志位</a:t>
            </a:r>
            <a:r>
              <a:rPr lang="en-US" altLang="zh-CN" b="0" dirty="0"/>
              <a:t>OF</a:t>
            </a:r>
            <a:r>
              <a:rPr lang="zh-CN" altLang="en-US" b="0" dirty="0"/>
              <a:t>是什么？符号标志位</a:t>
            </a:r>
            <a:r>
              <a:rPr lang="en-US" altLang="zh-CN" b="0" dirty="0"/>
              <a:t>SF</a:t>
            </a:r>
            <a:r>
              <a:rPr lang="zh-CN" altLang="en-US" b="0" dirty="0"/>
              <a:t>是什么？进位标志位</a:t>
            </a:r>
            <a:r>
              <a:rPr lang="en-US" altLang="zh-CN" b="0" dirty="0"/>
              <a:t>CF</a:t>
            </a:r>
            <a:r>
              <a:rPr lang="zh-CN" altLang="en-US" b="0" dirty="0"/>
              <a:t>是什么？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88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982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dirty="0"/>
              <a:t>2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假设</a:t>
            </a:r>
            <a:r>
              <a:rPr lang="zh-CN" altLang="en-US" b="0" dirty="0"/>
              <a:t>有两个实数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，</a:t>
            </a:r>
            <a:r>
              <a:rPr lang="en-US" altLang="zh-CN" b="0" dirty="0"/>
              <a:t>x=-68</a:t>
            </a:r>
            <a:r>
              <a:rPr lang="zh-CN" altLang="en-US" b="0" dirty="0"/>
              <a:t>，</a:t>
            </a:r>
            <a:r>
              <a:rPr lang="en-US" altLang="zh-CN" b="0" dirty="0"/>
              <a:t>y=-8.25</a:t>
            </a:r>
            <a:r>
              <a:rPr lang="zh-CN" altLang="en-US" b="0" dirty="0"/>
              <a:t>，它们在</a:t>
            </a:r>
            <a:r>
              <a:rPr lang="en-US" altLang="zh-CN" b="0" dirty="0"/>
              <a:t>C</a:t>
            </a:r>
            <a:r>
              <a:rPr lang="zh-CN" altLang="en-US" b="0" dirty="0"/>
              <a:t>语言中定义为</a:t>
            </a:r>
            <a:r>
              <a:rPr lang="en-US" altLang="zh-CN" b="0" dirty="0"/>
              <a:t>float</a:t>
            </a:r>
            <a:r>
              <a:rPr lang="zh-CN" altLang="en-US" b="0" dirty="0"/>
              <a:t>型变量，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分别存放在寄存器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中。另外，还有两个寄存器</a:t>
            </a:r>
            <a:r>
              <a:rPr lang="en-US" altLang="zh-CN" b="0" dirty="0"/>
              <a:t>C</a:t>
            </a:r>
            <a:r>
              <a:rPr lang="zh-CN" altLang="en-US" b="0" dirty="0"/>
              <a:t>和</a:t>
            </a:r>
            <a:r>
              <a:rPr lang="en-US" altLang="zh-CN" b="0" dirty="0"/>
              <a:t>D</a:t>
            </a:r>
            <a:r>
              <a:rPr lang="zh-CN" altLang="en-US" b="0" dirty="0"/>
              <a:t>。</a:t>
            </a:r>
            <a:r>
              <a:rPr lang="en-US" altLang="zh-CN" b="0" dirty="0"/>
              <a:t>A</a:t>
            </a:r>
            <a:r>
              <a:rPr lang="zh-CN" altLang="en-US" b="0" dirty="0"/>
              <a:t>、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zh-CN" altLang="en-US" b="0" dirty="0"/>
              <a:t>都是</a:t>
            </a:r>
            <a:r>
              <a:rPr lang="en-US" altLang="zh-CN" b="0" dirty="0"/>
              <a:t>32</a:t>
            </a:r>
            <a:r>
              <a:rPr lang="zh-CN" altLang="en-US" b="0" dirty="0"/>
              <a:t>位的寄存器。请回答下列问题：（要求最终用十六进制表示二进制序列）（</a:t>
            </a:r>
            <a:r>
              <a:rPr lang="en-US" altLang="zh-CN" b="0" dirty="0"/>
              <a:t>1</a:t>
            </a:r>
            <a:r>
              <a:rPr lang="zh-CN" altLang="en-US" b="0" dirty="0"/>
              <a:t>）寄存器</a:t>
            </a:r>
            <a:r>
              <a:rPr lang="en-US" altLang="zh-CN" b="0" dirty="0"/>
              <a:t>A</a:t>
            </a:r>
            <a:r>
              <a:rPr lang="zh-CN" altLang="en-US" b="0" dirty="0"/>
              <a:t>和</a:t>
            </a:r>
            <a:r>
              <a:rPr lang="en-US" altLang="zh-CN" b="0" dirty="0"/>
              <a:t>B</a:t>
            </a:r>
            <a:r>
              <a:rPr lang="zh-CN" altLang="en-US" b="0" dirty="0"/>
              <a:t>中的内容分别是什么？</a:t>
            </a:r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相加后的结果存放在</a:t>
            </a:r>
            <a:r>
              <a:rPr lang="en-US" altLang="zh-CN" b="0" dirty="0"/>
              <a:t>C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C</a:t>
            </a:r>
            <a:r>
              <a:rPr lang="zh-CN" altLang="en-US" b="0" dirty="0"/>
              <a:t>中的内容是什么？</a:t>
            </a:r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相减后的结果存放在</a:t>
            </a:r>
            <a:r>
              <a:rPr lang="en-US" altLang="zh-CN" b="0" dirty="0"/>
              <a:t>D</a:t>
            </a:r>
            <a:r>
              <a:rPr lang="zh-CN" altLang="en-US" b="0" dirty="0"/>
              <a:t>寄存器中，寄存器</a:t>
            </a:r>
            <a:r>
              <a:rPr lang="en-US" altLang="zh-CN" b="0" dirty="0"/>
              <a:t>D</a:t>
            </a:r>
            <a:r>
              <a:rPr lang="zh-CN" altLang="en-US" b="0" dirty="0"/>
              <a:t>中的内容是什么？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89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高级语言和机器指令中的运算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3.1.1 </a:t>
            </a:r>
            <a:r>
              <a:rPr lang="en-US" altLang="zh-CN" dirty="0"/>
              <a:t>C</a:t>
            </a:r>
            <a:r>
              <a:rPr lang="zh-CN" altLang="en-US" dirty="0"/>
              <a:t>语言程序中涉及的运算</a:t>
            </a:r>
          </a:p>
          <a:p>
            <a:r>
              <a:rPr lang="zh-CN" altLang="en-US" dirty="0" smtClean="0">
                <a:latin typeface="Times New Roman" panose="02020603050405020304" pitchFamily="18" charset="0"/>
              </a:rPr>
              <a:t>移位</a:t>
            </a:r>
            <a:r>
              <a:rPr lang="zh-CN" altLang="en-US" dirty="0">
                <a:latin typeface="Times New Roman" panose="02020603050405020304" pitchFamily="18" charset="0"/>
              </a:rPr>
              <a:t>运算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用途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 提取</a:t>
            </a:r>
            <a:r>
              <a:rPr lang="zh-CN" altLang="en-US" dirty="0">
                <a:latin typeface="Times New Roman" panose="02020603050405020304" pitchFamily="18" charset="0"/>
              </a:rPr>
              <a:t>部分信息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 扩大</a:t>
            </a:r>
            <a:r>
              <a:rPr lang="zh-CN" altLang="en-US" dirty="0">
                <a:latin typeface="Times New Roman" panose="02020603050405020304" pitchFamily="18" charset="0"/>
              </a:rPr>
              <a:t>或缩小数值的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8…</a:t>
            </a:r>
            <a:r>
              <a:rPr lang="zh-CN" altLang="en-US" dirty="0">
                <a:latin typeface="Times New Roman" panose="02020603050405020304" pitchFamily="18" charset="0"/>
              </a:rPr>
              <a:t>倍</a:t>
            </a: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操作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 左移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</a:rPr>
              <a:t>x&lt;&lt;</a:t>
            </a:r>
            <a:r>
              <a:rPr lang="en-US" altLang="zh-CN" dirty="0">
                <a:latin typeface="Times New Roman" panose="02020603050405020304" pitchFamily="18" charset="0"/>
              </a:rPr>
              <a:t>k;   </a:t>
            </a:r>
            <a:r>
              <a:rPr lang="zh-CN" altLang="en-US" dirty="0">
                <a:latin typeface="Times New Roman" panose="02020603050405020304" pitchFamily="18" charset="0"/>
              </a:rPr>
              <a:t>右移： </a:t>
            </a:r>
            <a:r>
              <a:rPr lang="en-US" altLang="zh-CN" dirty="0" smtClean="0">
                <a:latin typeface="Times New Roman" panose="02020603050405020304" pitchFamily="18" charset="0"/>
              </a:rPr>
              <a:t>x&gt;&gt;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</a:p>
          <a:p>
            <a:pPr lvl="3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不区分是逻辑移位还是算术移位，</a:t>
            </a: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类型确定</a:t>
            </a: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 无</a:t>
            </a:r>
            <a:r>
              <a:rPr lang="zh-CN" altLang="en-US" dirty="0">
                <a:latin typeface="Times New Roman" panose="02020603050405020304" pitchFamily="18" charset="0"/>
              </a:rPr>
              <a:t>符号数：逻辑左移、逻辑右移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高（低）位移出，低（高）位补</a:t>
            </a:r>
            <a:r>
              <a:rPr lang="en-US" altLang="zh-CN" b="1" dirty="0">
                <a:solidFill>
                  <a:srgbClr val="CC0000"/>
                </a:solidFill>
              </a:rPr>
              <a:t>0</a:t>
            </a:r>
          </a:p>
          <a:p>
            <a:pPr lvl="3"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问题：何时可能发生溢出？如何判断溢出？</a:t>
            </a:r>
            <a:endParaRPr lang="en-US" altLang="zh-CN" b="1" dirty="0">
              <a:solidFill>
                <a:srgbClr val="CC0000"/>
              </a:solidFill>
            </a:endParaRPr>
          </a:p>
          <a:p>
            <a:pPr lvl="2"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            若高位移出的是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9900"/>
                </a:solidFill>
                <a:latin typeface="Times New Roman" panose="02020603050405020304" pitchFamily="18" charset="0"/>
              </a:rPr>
              <a:t>，则左移时发生</a:t>
            </a:r>
            <a:r>
              <a:rPr lang="zh-CN" altLang="en-US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溢出</a:t>
            </a: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郑老师新版教材第三章习题：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</a:rPr>
              <a:t>题：</a:t>
            </a:r>
            <a:r>
              <a:rPr lang="zh-CN" altLang="en-US" dirty="0">
                <a:latin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）（原码一位乘）</a:t>
            </a:r>
            <a:endParaRPr lang="en-US" altLang="zh-CN" dirty="0">
              <a:latin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</a:rPr>
              <a:t>题：</a:t>
            </a:r>
            <a:r>
              <a:rPr lang="zh-CN" altLang="en-US" dirty="0">
                <a:latin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（补码</a:t>
            </a:r>
            <a:r>
              <a:rPr lang="zh-CN" altLang="en-US" dirty="0">
                <a:latin typeface="微软雅黑" panose="020B0503020204020204" pitchFamily="34" charset="-122"/>
                <a:sym typeface="Wingdings" panose="05000000000000000000" pitchFamily="2" charset="2"/>
              </a:rPr>
              <a:t>一位乘）</a:t>
            </a:r>
            <a:endParaRPr lang="en-US" altLang="zh-CN" dirty="0">
              <a:latin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130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sym typeface="Wingdings" panose="05000000000000000000" pitchFamily="2" charset="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sym typeface="Wingdings" panose="05000000000000000000" pitchFamily="2" charset="2"/>
              </a:rPr>
              <a:t>题：（</a:t>
            </a:r>
            <a:r>
              <a:rPr lang="en-US" altLang="zh-CN" dirty="0">
                <a:latin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sym typeface="Wingdings" panose="05000000000000000000" pitchFamily="2" charset="2"/>
              </a:rPr>
              <a:t>）（原码加减交替法）</a:t>
            </a:r>
            <a:endParaRPr lang="en-US" altLang="zh-CN" dirty="0">
              <a:latin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90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805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郑老师计算机组成课程网址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112568"/>
          </a:xfrm>
        </p:spPr>
        <p:txBody>
          <a:bodyPr/>
          <a:lstStyle/>
          <a:p>
            <a:r>
              <a:rPr lang="zh-CN" altLang="en-US" dirty="0" smtClean="0"/>
              <a:t>数字石大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91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南京大学计算机组成课程网址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112568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en-US" altLang="zh-CN"/>
              <a:t>://</a:t>
            </a:r>
            <a:r>
              <a:rPr lang="en-US" altLang="zh-CN" smtClean="0"/>
              <a:t>media.njude.com.cn/course/jsjzcyl/index.htm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计算机与通信工程学院</a:t>
            </a:r>
            <a:r>
              <a:rPr lang="en-US" altLang="zh-CN" smtClean="0"/>
              <a:t>—</a:t>
            </a:r>
            <a:r>
              <a:rPr lang="zh-CN" altLang="en-US" smtClean="0"/>
              <a:t>计算机组成原理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FCEAD-6C29-4FB2-BFB9-871596BF04D3}" type="slidenum">
              <a:rPr lang="zh-CN" altLang="en-US" smtClean="0"/>
              <a:pPr>
                <a:defRPr/>
              </a:pPr>
              <a:t>92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40264-FE0B-4371-BB93-C09CE9F4480C}" type="datetime1">
              <a:rPr lang="zh-CN" altLang="en-US" smtClean="0"/>
              <a:t>2017/9/29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7FF00C-37C6-44AD-BA67-6992DFB40914}" type="datetime1">
              <a:rPr lang="zh-CN" altLang="en-US" smtClean="0"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计算机与通信工程学院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计算机组成原理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67F39-6F06-468F-B621-E11066C25A25}" type="slidenum">
              <a:rPr lang="zh-CN" altLang="en-US" smtClean="0"/>
              <a:pPr>
                <a:defRPr/>
              </a:pPr>
              <a:t>93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14604" y="1357298"/>
            <a:ext cx="327685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8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谢谢！</a:t>
            </a:r>
          </a:p>
        </p:txBody>
      </p:sp>
      <p:sp>
        <p:nvSpPr>
          <p:cNvPr id="52230" name="TextBox 9"/>
          <p:cNvSpPr txBox="1">
            <a:spLocks noChangeArrowheads="1"/>
          </p:cNvSpPr>
          <p:nvPr/>
        </p:nvSpPr>
        <p:spPr bwMode="auto">
          <a:xfrm>
            <a:off x="1763688" y="3140968"/>
            <a:ext cx="5453211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主讲教师：</a:t>
            </a: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黄庭培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单位：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中国石油大学（华东）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联系方式</a:t>
            </a:r>
            <a:r>
              <a:rPr lang="zh-CN" altLang="en-US" sz="24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400" b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huangtingpei@upc.edu.cn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办公地点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：工科</a:t>
            </a:r>
            <a:r>
              <a:rPr lang="en-US" altLang="zh-CN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E1110</a:t>
            </a:r>
            <a:endParaRPr lang="en-US" altLang="zh-CN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57256</TotalTime>
  <Words>9885</Words>
  <Application>Microsoft Office PowerPoint</Application>
  <PresentationFormat>全屏显示(4:3)</PresentationFormat>
  <Paragraphs>1460</Paragraphs>
  <Slides>93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8" baseType="lpstr">
      <vt:lpstr>黑体</vt:lpstr>
      <vt:lpstr>华文新魏</vt:lpstr>
      <vt:lpstr>宋体</vt:lpstr>
      <vt:lpstr>微软雅黑</vt:lpstr>
      <vt:lpstr>Arial</vt:lpstr>
      <vt:lpstr>Calibri</vt:lpstr>
      <vt:lpstr>Cambria Math</vt:lpstr>
      <vt:lpstr>Century Gothic</vt:lpstr>
      <vt:lpstr>Comic Sans MS</vt:lpstr>
      <vt:lpstr>Courier New</vt:lpstr>
      <vt:lpstr>Monotype Sorts</vt:lpstr>
      <vt:lpstr>Symbol</vt:lpstr>
      <vt:lpstr>Times New Roman</vt:lpstr>
      <vt:lpstr>Wingdings</vt:lpstr>
      <vt:lpstr>Office 主题</vt:lpstr>
      <vt:lpstr>计算机组成原理 （Principle of Computer Organization）</vt:lpstr>
      <vt:lpstr>PowerPoint 演示文稿</vt:lpstr>
      <vt:lpstr>PowerPoint 演示文稿</vt:lpstr>
      <vt:lpstr>大纲   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3.1 高级语言和机器指令中的运算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3.2 基本运算部件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3.3 定点运算</vt:lpstr>
      <vt:lpstr>3.4 浮点数运算</vt:lpstr>
      <vt:lpstr>3.4 浮点数运算</vt:lpstr>
      <vt:lpstr>3.4 浮点数运算</vt:lpstr>
      <vt:lpstr>3.4 浮点数运算</vt:lpstr>
      <vt:lpstr>3.4 浮点数运算</vt:lpstr>
      <vt:lpstr>3.4 浮点数运算</vt:lpstr>
      <vt:lpstr>3.4 浮点数运算</vt:lpstr>
      <vt:lpstr>3.4 浮点数运算</vt:lpstr>
      <vt:lpstr>总结（1）</vt:lpstr>
      <vt:lpstr>总结（2）</vt:lpstr>
      <vt:lpstr>总结（3）</vt:lpstr>
      <vt:lpstr>总结（4）</vt:lpstr>
      <vt:lpstr>作业</vt:lpstr>
      <vt:lpstr>作业</vt:lpstr>
      <vt:lpstr>作业</vt:lpstr>
      <vt:lpstr>郑老师计算机组成课程网址</vt:lpstr>
      <vt:lpstr>南京大学计算机组成课程网址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dreamsummit</cp:lastModifiedBy>
  <cp:revision>684</cp:revision>
  <cp:lastPrinted>2017-09-05T07:44:20Z</cp:lastPrinted>
  <dcterms:modified xsi:type="dcterms:W3CDTF">2017-09-29T02:06:15Z</dcterms:modified>
</cp:coreProperties>
</file>