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5"/>
  </p:notesMasterIdLst>
  <p:handoutMasterIdLst>
    <p:handoutMasterId r:id="rId96"/>
  </p:handoutMasterIdLst>
  <p:sldIdLst>
    <p:sldId id="256" r:id="rId2"/>
    <p:sldId id="321" r:id="rId3"/>
    <p:sldId id="505" r:id="rId4"/>
    <p:sldId id="504" r:id="rId5"/>
    <p:sldId id="506" r:id="rId6"/>
    <p:sldId id="510" r:id="rId7"/>
    <p:sldId id="511" r:id="rId8"/>
    <p:sldId id="508" r:id="rId9"/>
    <p:sldId id="507" r:id="rId10"/>
    <p:sldId id="512" r:id="rId11"/>
    <p:sldId id="588" r:id="rId12"/>
    <p:sldId id="513" r:id="rId13"/>
    <p:sldId id="514" r:id="rId14"/>
    <p:sldId id="515" r:id="rId15"/>
    <p:sldId id="516" r:id="rId16"/>
    <p:sldId id="517" r:id="rId17"/>
    <p:sldId id="518" r:id="rId18"/>
    <p:sldId id="520" r:id="rId19"/>
    <p:sldId id="519" r:id="rId20"/>
    <p:sldId id="521" r:id="rId21"/>
    <p:sldId id="522" r:id="rId22"/>
    <p:sldId id="523" r:id="rId23"/>
    <p:sldId id="524" r:id="rId24"/>
    <p:sldId id="525" r:id="rId25"/>
    <p:sldId id="527" r:id="rId26"/>
    <p:sldId id="526" r:id="rId27"/>
    <p:sldId id="528" r:id="rId28"/>
    <p:sldId id="530" r:id="rId29"/>
    <p:sldId id="531" r:id="rId30"/>
    <p:sldId id="529" r:id="rId31"/>
    <p:sldId id="532" r:id="rId32"/>
    <p:sldId id="533" r:id="rId33"/>
    <p:sldId id="534" r:id="rId34"/>
    <p:sldId id="535" r:id="rId35"/>
    <p:sldId id="536" r:id="rId36"/>
    <p:sldId id="537" r:id="rId37"/>
    <p:sldId id="538" r:id="rId38"/>
    <p:sldId id="539" r:id="rId39"/>
    <p:sldId id="540" r:id="rId40"/>
    <p:sldId id="541" r:id="rId41"/>
    <p:sldId id="542" r:id="rId42"/>
    <p:sldId id="543" r:id="rId43"/>
    <p:sldId id="545" r:id="rId44"/>
    <p:sldId id="546" r:id="rId45"/>
    <p:sldId id="547" r:id="rId46"/>
    <p:sldId id="548" r:id="rId47"/>
    <p:sldId id="550" r:id="rId48"/>
    <p:sldId id="551" r:id="rId49"/>
    <p:sldId id="552" r:id="rId50"/>
    <p:sldId id="549" r:id="rId51"/>
    <p:sldId id="553" r:id="rId52"/>
    <p:sldId id="554" r:id="rId53"/>
    <p:sldId id="556" r:id="rId54"/>
    <p:sldId id="555" r:id="rId55"/>
    <p:sldId id="557" r:id="rId56"/>
    <p:sldId id="558" r:id="rId57"/>
    <p:sldId id="559" r:id="rId58"/>
    <p:sldId id="560" r:id="rId59"/>
    <p:sldId id="563" r:id="rId60"/>
    <p:sldId id="561" r:id="rId61"/>
    <p:sldId id="562" r:id="rId62"/>
    <p:sldId id="564" r:id="rId63"/>
    <p:sldId id="565" r:id="rId64"/>
    <p:sldId id="566" r:id="rId65"/>
    <p:sldId id="567" r:id="rId66"/>
    <p:sldId id="569" r:id="rId67"/>
    <p:sldId id="568" r:id="rId68"/>
    <p:sldId id="570" r:id="rId69"/>
    <p:sldId id="571" r:id="rId70"/>
    <p:sldId id="572" r:id="rId71"/>
    <p:sldId id="574" r:id="rId72"/>
    <p:sldId id="575" r:id="rId73"/>
    <p:sldId id="576" r:id="rId74"/>
    <p:sldId id="577" r:id="rId75"/>
    <p:sldId id="579" r:id="rId76"/>
    <p:sldId id="578" r:id="rId77"/>
    <p:sldId id="580" r:id="rId78"/>
    <p:sldId id="582" r:id="rId79"/>
    <p:sldId id="581" r:id="rId80"/>
    <p:sldId id="573" r:id="rId81"/>
    <p:sldId id="583" r:id="rId82"/>
    <p:sldId id="584" r:id="rId83"/>
    <p:sldId id="585" r:id="rId84"/>
    <p:sldId id="586" r:id="rId85"/>
    <p:sldId id="587" r:id="rId86"/>
    <p:sldId id="591" r:id="rId87"/>
    <p:sldId id="592" r:id="rId88"/>
    <p:sldId id="594" r:id="rId89"/>
    <p:sldId id="589" r:id="rId90"/>
    <p:sldId id="590" r:id="rId91"/>
    <p:sldId id="503" r:id="rId92"/>
    <p:sldId id="428" r:id="rId93"/>
    <p:sldId id="345" r:id="rId94"/>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42"/>
    <a:srgbClr val="0033CC"/>
    <a:srgbClr val="0000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9977" autoAdjust="0"/>
  </p:normalViewPr>
  <p:slideViewPr>
    <p:cSldViewPr>
      <p:cViewPr varScale="1">
        <p:scale>
          <a:sx n="104" d="100"/>
          <a:sy n="104" d="100"/>
        </p:scale>
        <p:origin x="1836" y="114"/>
      </p:cViewPr>
      <p:guideLst>
        <p:guide orient="horz" pos="2160"/>
        <p:guide pos="2880"/>
      </p:guideLst>
    </p:cSldViewPr>
  </p:slideViewPr>
  <p:outlineViewPr>
    <p:cViewPr>
      <p:scale>
        <a:sx n="33" d="100"/>
        <a:sy n="33" d="100"/>
      </p:scale>
      <p:origin x="0" y="-1215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smtClean="0"/>
              <a:t>2013-9-9</a:t>
            </a:r>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1486860F-67D5-4F02-B56A-1DD06599B39A}" type="slidenum">
              <a:rPr lang="zh-CN" altLang="en-US"/>
              <a:pPr>
                <a:defRPr/>
              </a:pPr>
              <a:t>‹#›</a:t>
            </a:fld>
            <a:endParaRPr lang="zh-CN" altLang="en-US"/>
          </a:p>
        </p:txBody>
      </p:sp>
    </p:spTree>
    <p:extLst>
      <p:ext uri="{BB962C8B-B14F-4D97-AF65-F5344CB8AC3E}">
        <p14:creationId xmlns:p14="http://schemas.microsoft.com/office/powerpoint/2010/main" val="370820633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smtClean="0"/>
              <a:t>2013-9-9</a:t>
            </a: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D710C41A-2D64-4ECF-8E15-4E8E001C7914}" type="slidenum">
              <a:rPr lang="zh-CN" altLang="en-US"/>
              <a:pPr>
                <a:defRPr/>
              </a:pPr>
              <a:t>‹#›</a:t>
            </a:fld>
            <a:endParaRPr lang="zh-CN" altLang="en-US"/>
          </a:p>
        </p:txBody>
      </p:sp>
    </p:spTree>
    <p:extLst>
      <p:ext uri="{BB962C8B-B14F-4D97-AF65-F5344CB8AC3E}">
        <p14:creationId xmlns:p14="http://schemas.microsoft.com/office/powerpoint/2010/main" val="405641790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5325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42316B-0B62-4BA3-BA48-635790DB5C5A}" type="slidenum">
              <a:rPr lang="zh-CN" altLang="en-US" smtClean="0"/>
              <a:pPr fontAlgn="base">
                <a:spcBef>
                  <a:spcPct val="0"/>
                </a:spcBef>
                <a:spcAft>
                  <a:spcPct val="0"/>
                </a:spcAft>
                <a:defRPr/>
              </a:pPr>
              <a:t>1</a:t>
            </a:fld>
            <a:endParaRPr lang="zh-CN" altLang="en-US" smtClean="0"/>
          </a:p>
        </p:txBody>
      </p:sp>
      <p:sp>
        <p:nvSpPr>
          <p:cNvPr id="5" name="日期占位符 4"/>
          <p:cNvSpPr>
            <a:spLocks noGrp="1"/>
          </p:cNvSpPr>
          <p:nvPr>
            <p:ph type="dt" idx="10"/>
          </p:nvPr>
        </p:nvSpPr>
        <p:spPr/>
        <p:txBody>
          <a:bodyPr/>
          <a:lstStyle/>
          <a:p>
            <a:pPr>
              <a:defRPr/>
            </a:pPr>
            <a:r>
              <a:rPr lang="en-US" altLang="zh-CN" smtClean="0"/>
              <a:t>2013-9-9</a:t>
            </a:r>
            <a:endParaRPr lang="zh-CN" altLang="en-US"/>
          </a:p>
        </p:txBody>
      </p:sp>
    </p:spTree>
    <p:extLst>
      <p:ext uri="{BB962C8B-B14F-4D97-AF65-F5344CB8AC3E}">
        <p14:creationId xmlns:p14="http://schemas.microsoft.com/office/powerpoint/2010/main" val="202087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38</a:t>
            </a:fld>
            <a:endParaRPr lang="zh-CN" altLang="en-US"/>
          </a:p>
        </p:txBody>
      </p:sp>
    </p:spTree>
    <p:extLst>
      <p:ext uri="{BB962C8B-B14F-4D97-AF65-F5344CB8AC3E}">
        <p14:creationId xmlns:p14="http://schemas.microsoft.com/office/powerpoint/2010/main" val="2285938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39</a:t>
            </a:fld>
            <a:endParaRPr lang="zh-CN" altLang="en-US"/>
          </a:p>
        </p:txBody>
      </p:sp>
    </p:spTree>
    <p:extLst>
      <p:ext uri="{BB962C8B-B14F-4D97-AF65-F5344CB8AC3E}">
        <p14:creationId xmlns:p14="http://schemas.microsoft.com/office/powerpoint/2010/main" val="464529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40</a:t>
            </a:fld>
            <a:endParaRPr lang="zh-CN" altLang="en-US"/>
          </a:p>
        </p:txBody>
      </p:sp>
    </p:spTree>
    <p:extLst>
      <p:ext uri="{BB962C8B-B14F-4D97-AF65-F5344CB8AC3E}">
        <p14:creationId xmlns:p14="http://schemas.microsoft.com/office/powerpoint/2010/main" val="207697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41</a:t>
            </a:fld>
            <a:endParaRPr lang="zh-CN" altLang="en-US"/>
          </a:p>
        </p:txBody>
      </p:sp>
    </p:spTree>
    <p:extLst>
      <p:ext uri="{BB962C8B-B14F-4D97-AF65-F5344CB8AC3E}">
        <p14:creationId xmlns:p14="http://schemas.microsoft.com/office/powerpoint/2010/main" val="2795328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42</a:t>
            </a:fld>
            <a:endParaRPr lang="zh-CN" altLang="en-US"/>
          </a:p>
        </p:txBody>
      </p:sp>
    </p:spTree>
    <p:extLst>
      <p:ext uri="{BB962C8B-B14F-4D97-AF65-F5344CB8AC3E}">
        <p14:creationId xmlns:p14="http://schemas.microsoft.com/office/powerpoint/2010/main" val="1526703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43</a:t>
            </a:fld>
            <a:endParaRPr lang="zh-CN" altLang="en-US"/>
          </a:p>
        </p:txBody>
      </p:sp>
    </p:spTree>
    <p:extLst>
      <p:ext uri="{BB962C8B-B14F-4D97-AF65-F5344CB8AC3E}">
        <p14:creationId xmlns:p14="http://schemas.microsoft.com/office/powerpoint/2010/main" val="975080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44</a:t>
            </a:fld>
            <a:endParaRPr lang="zh-CN" altLang="en-US"/>
          </a:p>
        </p:txBody>
      </p:sp>
    </p:spTree>
    <p:extLst>
      <p:ext uri="{BB962C8B-B14F-4D97-AF65-F5344CB8AC3E}">
        <p14:creationId xmlns:p14="http://schemas.microsoft.com/office/powerpoint/2010/main" val="1595152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45</a:t>
            </a:fld>
            <a:endParaRPr lang="zh-CN" altLang="en-US"/>
          </a:p>
        </p:txBody>
      </p:sp>
    </p:spTree>
    <p:extLst>
      <p:ext uri="{BB962C8B-B14F-4D97-AF65-F5344CB8AC3E}">
        <p14:creationId xmlns:p14="http://schemas.microsoft.com/office/powerpoint/2010/main" val="4180797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46</a:t>
            </a:fld>
            <a:endParaRPr lang="zh-CN" altLang="en-US"/>
          </a:p>
        </p:txBody>
      </p:sp>
    </p:spTree>
    <p:extLst>
      <p:ext uri="{BB962C8B-B14F-4D97-AF65-F5344CB8AC3E}">
        <p14:creationId xmlns:p14="http://schemas.microsoft.com/office/powerpoint/2010/main" val="3725330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47</a:t>
            </a:fld>
            <a:endParaRPr lang="zh-CN" altLang="en-US"/>
          </a:p>
        </p:txBody>
      </p:sp>
    </p:spTree>
    <p:extLst>
      <p:ext uri="{BB962C8B-B14F-4D97-AF65-F5344CB8AC3E}">
        <p14:creationId xmlns:p14="http://schemas.microsoft.com/office/powerpoint/2010/main" val="4220921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30</a:t>
            </a:fld>
            <a:endParaRPr lang="zh-CN" altLang="en-US"/>
          </a:p>
        </p:txBody>
      </p:sp>
    </p:spTree>
    <p:extLst>
      <p:ext uri="{BB962C8B-B14F-4D97-AF65-F5344CB8AC3E}">
        <p14:creationId xmlns:p14="http://schemas.microsoft.com/office/powerpoint/2010/main" val="791617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48</a:t>
            </a:fld>
            <a:endParaRPr lang="zh-CN" altLang="en-US"/>
          </a:p>
        </p:txBody>
      </p:sp>
    </p:spTree>
    <p:extLst>
      <p:ext uri="{BB962C8B-B14F-4D97-AF65-F5344CB8AC3E}">
        <p14:creationId xmlns:p14="http://schemas.microsoft.com/office/powerpoint/2010/main" val="2546663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49</a:t>
            </a:fld>
            <a:endParaRPr lang="zh-CN" altLang="en-US"/>
          </a:p>
        </p:txBody>
      </p:sp>
    </p:spTree>
    <p:extLst>
      <p:ext uri="{BB962C8B-B14F-4D97-AF65-F5344CB8AC3E}">
        <p14:creationId xmlns:p14="http://schemas.microsoft.com/office/powerpoint/2010/main" val="1714700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50</a:t>
            </a:fld>
            <a:endParaRPr lang="zh-CN" altLang="en-US"/>
          </a:p>
        </p:txBody>
      </p:sp>
    </p:spTree>
    <p:extLst>
      <p:ext uri="{BB962C8B-B14F-4D97-AF65-F5344CB8AC3E}">
        <p14:creationId xmlns:p14="http://schemas.microsoft.com/office/powerpoint/2010/main" val="639977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51</a:t>
            </a:fld>
            <a:endParaRPr lang="zh-CN" altLang="en-US"/>
          </a:p>
        </p:txBody>
      </p:sp>
    </p:spTree>
    <p:extLst>
      <p:ext uri="{BB962C8B-B14F-4D97-AF65-F5344CB8AC3E}">
        <p14:creationId xmlns:p14="http://schemas.microsoft.com/office/powerpoint/2010/main" val="144075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92</a:t>
            </a:fld>
            <a:endParaRPr lang="zh-CN" altLang="en-US"/>
          </a:p>
        </p:txBody>
      </p:sp>
    </p:spTree>
    <p:extLst>
      <p:ext uri="{BB962C8B-B14F-4D97-AF65-F5344CB8AC3E}">
        <p14:creationId xmlns:p14="http://schemas.microsoft.com/office/powerpoint/2010/main" val="4137523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31</a:t>
            </a:fld>
            <a:endParaRPr lang="zh-CN" altLang="en-US"/>
          </a:p>
        </p:txBody>
      </p:sp>
    </p:spTree>
    <p:extLst>
      <p:ext uri="{BB962C8B-B14F-4D97-AF65-F5344CB8AC3E}">
        <p14:creationId xmlns:p14="http://schemas.microsoft.com/office/powerpoint/2010/main" val="375874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32</a:t>
            </a:fld>
            <a:endParaRPr lang="zh-CN" altLang="en-US"/>
          </a:p>
        </p:txBody>
      </p:sp>
    </p:spTree>
    <p:extLst>
      <p:ext uri="{BB962C8B-B14F-4D97-AF65-F5344CB8AC3E}">
        <p14:creationId xmlns:p14="http://schemas.microsoft.com/office/powerpoint/2010/main" val="2604680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33</a:t>
            </a:fld>
            <a:endParaRPr lang="zh-CN" altLang="en-US"/>
          </a:p>
        </p:txBody>
      </p:sp>
    </p:spTree>
    <p:extLst>
      <p:ext uri="{BB962C8B-B14F-4D97-AF65-F5344CB8AC3E}">
        <p14:creationId xmlns:p14="http://schemas.microsoft.com/office/powerpoint/2010/main" val="335601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34</a:t>
            </a:fld>
            <a:endParaRPr lang="zh-CN" altLang="en-US"/>
          </a:p>
        </p:txBody>
      </p:sp>
    </p:spTree>
    <p:extLst>
      <p:ext uri="{BB962C8B-B14F-4D97-AF65-F5344CB8AC3E}">
        <p14:creationId xmlns:p14="http://schemas.microsoft.com/office/powerpoint/2010/main" val="4244935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35</a:t>
            </a:fld>
            <a:endParaRPr lang="zh-CN" altLang="en-US"/>
          </a:p>
        </p:txBody>
      </p:sp>
    </p:spTree>
    <p:extLst>
      <p:ext uri="{BB962C8B-B14F-4D97-AF65-F5344CB8AC3E}">
        <p14:creationId xmlns:p14="http://schemas.microsoft.com/office/powerpoint/2010/main" val="4114724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36</a:t>
            </a:fld>
            <a:endParaRPr lang="zh-CN" altLang="en-US"/>
          </a:p>
        </p:txBody>
      </p:sp>
    </p:spTree>
    <p:extLst>
      <p:ext uri="{BB962C8B-B14F-4D97-AF65-F5344CB8AC3E}">
        <p14:creationId xmlns:p14="http://schemas.microsoft.com/office/powerpoint/2010/main" val="4128697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37</a:t>
            </a:fld>
            <a:endParaRPr lang="zh-CN" altLang="en-US"/>
          </a:p>
        </p:txBody>
      </p:sp>
    </p:spTree>
    <p:extLst>
      <p:ext uri="{BB962C8B-B14F-4D97-AF65-F5344CB8AC3E}">
        <p14:creationId xmlns:p14="http://schemas.microsoft.com/office/powerpoint/2010/main" val="4150273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u="none">
                <a:latin typeface="Comic Sans MS" pitchFamily="66" charset="0"/>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mic Sans MS"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825B9456-198F-48BE-9BA9-53D4079995DC}" type="datetime1">
              <a:rPr lang="zh-CN" altLang="en-US" smtClean="0"/>
              <a:t>2017/11/3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7609E7BF-F39D-4D22-9C13-979C7FEC676B}"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856984" cy="774720"/>
          </a:xfrm>
        </p:spPr>
        <p:txBody>
          <a:bodyPr/>
          <a:lstStyle>
            <a:lvl1pPr>
              <a:defRPr>
                <a:solidFill>
                  <a:srgbClr val="FF0000"/>
                </a:solidFill>
                <a:latin typeface="Comic Sans MS" panose="030F0702030302020204" pitchFamily="66" charset="0"/>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7504" y="743531"/>
            <a:ext cx="8856984" cy="5695367"/>
          </a:xfrm>
        </p:spPr>
        <p:txBody>
          <a:bodyPr/>
          <a:lstStyle>
            <a:lvl1pPr>
              <a:defRPr sz="2200">
                <a:latin typeface="Comic Sans MS" pitchFamily="66" charset="0"/>
              </a:defRPr>
            </a:lvl1pPr>
            <a:lvl2pPr>
              <a:lnSpc>
                <a:spcPts val="3000"/>
              </a:lnSpc>
              <a:defRPr sz="2000" b="0">
                <a:latin typeface="微软雅黑" panose="020B0503020204020204" pitchFamily="34" charset="-122"/>
                <a:ea typeface="微软雅黑" panose="020B0503020204020204" pitchFamily="34" charset="-122"/>
              </a:defRPr>
            </a:lvl2pPr>
            <a:lvl3pPr>
              <a:lnSpc>
                <a:spcPts val="3000"/>
              </a:lnSpc>
              <a:defRPr sz="2000" b="0">
                <a:latin typeface="微软雅黑" panose="020B0503020204020204" pitchFamily="34" charset="-122"/>
                <a:ea typeface="微软雅黑" panose="020B0503020204020204" pitchFamily="34" charset="-122"/>
              </a:defRPr>
            </a:lvl3pPr>
            <a:lvl4pPr>
              <a:lnSpc>
                <a:spcPts val="3000"/>
              </a:lnSpc>
              <a:defRPr sz="2000" b="0">
                <a:latin typeface="微软雅黑" panose="020B0503020204020204" pitchFamily="34" charset="-122"/>
                <a:ea typeface="微软雅黑" panose="020B0503020204020204" pitchFamily="34" charset="-122"/>
              </a:defRPr>
            </a:lvl4pPr>
            <a:lvl5pPr>
              <a:lnSpc>
                <a:spcPts val="3000"/>
              </a:lnSpc>
              <a:defRPr sz="2000" b="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a:xfrm>
            <a:off x="3059832" y="6438898"/>
            <a:ext cx="3392016" cy="365125"/>
          </a:xfrm>
        </p:spPr>
        <p:txBody>
          <a:bodyPr/>
          <a:lstStyle>
            <a:lvl1pPr>
              <a:defRPr>
                <a:latin typeface="Comic Sans MS" panose="030F0702030302020204" pitchFamily="66" charset="0"/>
              </a:defRPr>
            </a:lvl1p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6" name="灯片编号占位符 5"/>
          <p:cNvSpPr>
            <a:spLocks noGrp="1"/>
          </p:cNvSpPr>
          <p:nvPr>
            <p:ph type="sldNum" sz="quarter" idx="12"/>
          </p:nvPr>
        </p:nvSpPr>
        <p:spPr>
          <a:xfrm>
            <a:off x="6804248" y="6456588"/>
            <a:ext cx="2133600" cy="365125"/>
          </a:xfrm>
        </p:spPr>
        <p:txBody>
          <a:bodyPr/>
          <a:lstStyle>
            <a:lvl1pPr>
              <a:defRPr>
                <a:latin typeface="Comic Sans MS" panose="030F0702030302020204" pitchFamily="66" charset="0"/>
              </a:defRPr>
            </a:lvl1pPr>
          </a:lstStyle>
          <a:p>
            <a:pPr>
              <a:defRPr/>
            </a:pPr>
            <a:fld id="{6D0FCEAD-6C29-4FB2-BFB9-871596BF04D3}" type="slidenum">
              <a:rPr lang="zh-CN" altLang="en-US" smtClean="0"/>
              <a:pPr>
                <a:defRPr/>
              </a:pPr>
              <a:t>‹#›</a:t>
            </a:fld>
            <a:endParaRPr lang="zh-CN" altLang="en-US" dirty="0"/>
          </a:p>
        </p:txBody>
      </p:sp>
      <p:sp>
        <p:nvSpPr>
          <p:cNvPr id="7" name="日期占位符 3"/>
          <p:cNvSpPr>
            <a:spLocks noGrp="1"/>
          </p:cNvSpPr>
          <p:nvPr>
            <p:ph type="dt" sz="half" idx="10"/>
          </p:nvPr>
        </p:nvSpPr>
        <p:spPr>
          <a:xfrm>
            <a:off x="179512" y="6456589"/>
            <a:ext cx="2133600" cy="365125"/>
          </a:xfrm>
        </p:spPr>
        <p:txBody>
          <a:bodyPr/>
          <a:lstStyle>
            <a:lvl1pPr>
              <a:defRPr>
                <a:latin typeface="Comic Sans MS" panose="030F0702030302020204" pitchFamily="66" charset="0"/>
              </a:defRPr>
            </a:lvl1pPr>
          </a:lstStyle>
          <a:p>
            <a:pPr>
              <a:defRPr/>
            </a:pPr>
            <a:fld id="{D7E40264-FE0B-4371-BB93-C09CE9F4480C}" type="datetime1">
              <a:rPr lang="zh-CN" altLang="en-US" smtClean="0"/>
              <a:pPr>
                <a:defRPr/>
              </a:pPr>
              <a:t>2017/11/3</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770EFDA-EB56-42EA-A73C-8F491EF780A1}" type="datetime1">
              <a:rPr lang="zh-CN" altLang="en-US" smtClean="0"/>
              <a:t>2017/11/3</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4" name="灯片编号占位符 5"/>
          <p:cNvSpPr>
            <a:spLocks noGrp="1"/>
          </p:cNvSpPr>
          <p:nvPr>
            <p:ph type="sldNum" sz="quarter" idx="12"/>
          </p:nvPr>
        </p:nvSpPr>
        <p:spPr/>
        <p:txBody>
          <a:bodyPr/>
          <a:lstStyle>
            <a:lvl1pPr>
              <a:defRPr/>
            </a:lvl1pPr>
          </a:lstStyle>
          <a:p>
            <a:pPr>
              <a:defRPr/>
            </a:pPr>
            <a:fld id="{AC6836A8-BD9B-48E7-B047-125F94AF7AD4}"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43508" y="53840"/>
            <a:ext cx="8856984" cy="7747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2051" name="文本占位符 2"/>
          <p:cNvSpPr>
            <a:spLocks noGrp="1"/>
          </p:cNvSpPr>
          <p:nvPr>
            <p:ph type="body" idx="1"/>
          </p:nvPr>
        </p:nvSpPr>
        <p:spPr bwMode="auto">
          <a:xfrm>
            <a:off x="143508" y="666267"/>
            <a:ext cx="8856984" cy="57870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143508" y="6453336"/>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Comic Sans MS" pitchFamily="66" charset="0"/>
                <a:ea typeface="+mn-ea"/>
              </a:defRPr>
            </a:lvl1pPr>
          </a:lstStyle>
          <a:p>
            <a:pPr>
              <a:defRPr/>
            </a:pPr>
            <a:fld id="{546E8738-6906-429F-8DCC-23076A20D83B}" type="datetime1">
              <a:rPr lang="zh-CN" altLang="en-US" smtClean="0"/>
              <a:pPr>
                <a:defRPr/>
              </a:pPr>
              <a:t>2017/11/3</a:t>
            </a:fld>
            <a:endParaRPr lang="zh-CN" altLang="en-US"/>
          </a:p>
        </p:txBody>
      </p:sp>
      <p:sp>
        <p:nvSpPr>
          <p:cNvPr id="5" name="页脚占位符 4"/>
          <p:cNvSpPr>
            <a:spLocks noGrp="1"/>
          </p:cNvSpPr>
          <p:nvPr>
            <p:ph type="ftr" sz="quarter" idx="3"/>
          </p:nvPr>
        </p:nvSpPr>
        <p:spPr>
          <a:xfrm>
            <a:off x="3059832" y="6453335"/>
            <a:ext cx="3392016"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Comic Sans MS" pitchFamily="66" charset="0"/>
                <a:ea typeface="+mn-ea"/>
              </a:defRPr>
            </a:lvl1p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6" name="灯片编号占位符 5"/>
          <p:cNvSpPr>
            <a:spLocks noGrp="1"/>
          </p:cNvSpPr>
          <p:nvPr>
            <p:ph type="sldNum" sz="quarter" idx="4"/>
          </p:nvPr>
        </p:nvSpPr>
        <p:spPr>
          <a:xfrm>
            <a:off x="6834692" y="6453335"/>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Comic Sans MS" pitchFamily="66" charset="0"/>
                <a:ea typeface="+mn-ea"/>
              </a:defRPr>
            </a:lvl1pPr>
          </a:lstStyle>
          <a:p>
            <a:pPr>
              <a:defRPr/>
            </a:pPr>
            <a:fld id="{68CC72D9-4F3F-4C3D-9EA5-A07D3392F7E6}" type="slidenum">
              <a:rPr lang="zh-CN" altLang="en-US" smtClean="0"/>
              <a:pPr>
                <a:defRPr/>
              </a:pPr>
              <a:t>‹#›</a:t>
            </a:fld>
            <a:endParaRPr lang="zh-CN" altLang="en-US" dirty="0"/>
          </a:p>
        </p:txBody>
      </p:sp>
      <p:pic>
        <p:nvPicPr>
          <p:cNvPr id="3" name="图片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08458" y="176304"/>
            <a:ext cx="2393809" cy="52686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Lst>
  <p:timing>
    <p:tnLst>
      <p:par>
        <p:cTn id="1" dur="indefinite" restart="never" nodeType="tmRoot"/>
      </p:par>
    </p:tnLst>
  </p:timing>
  <p:hf hdr="0"/>
  <p:txStyles>
    <p:titleStyle>
      <a:lvl1pPr algn="l" rtl="0" eaLnBrk="0" fontAlgn="base" hangingPunct="0">
        <a:spcBef>
          <a:spcPct val="0"/>
        </a:spcBef>
        <a:spcAft>
          <a:spcPct val="0"/>
        </a:spcAft>
        <a:defRPr sz="3600" b="1" u="heavy" kern="1200">
          <a:solidFill>
            <a:srgbClr val="FF0000"/>
          </a:solidFill>
          <a:uFill>
            <a:solidFill>
              <a:srgbClr val="0000CC"/>
            </a:solidFill>
          </a:uFill>
          <a:latin typeface="Comic Sans MS" panose="030F0702030302020204" pitchFamily="66" charset="0"/>
          <a:ea typeface="微软雅黑" panose="020B0503020204020204" pitchFamily="34" charset="-122"/>
          <a:cs typeface="+mj-cs"/>
        </a:defRPr>
      </a:lvl1pPr>
      <a:lvl2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2pPr>
      <a:lvl3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3pPr>
      <a:lvl4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4pPr>
      <a:lvl5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5pPr>
      <a:lvl6pPr marL="457200" algn="l" rtl="0" fontAlgn="base">
        <a:spcBef>
          <a:spcPct val="0"/>
        </a:spcBef>
        <a:spcAft>
          <a:spcPct val="0"/>
        </a:spcAft>
        <a:defRPr sz="3600" b="1" u="sng">
          <a:solidFill>
            <a:srgbClr val="FF0000"/>
          </a:solidFill>
          <a:latin typeface="Comic Sans MS" pitchFamily="66" charset="0"/>
          <a:ea typeface="黑体" pitchFamily="2" charset="-122"/>
        </a:defRPr>
      </a:lvl6pPr>
      <a:lvl7pPr marL="914400" algn="l" rtl="0" fontAlgn="base">
        <a:spcBef>
          <a:spcPct val="0"/>
        </a:spcBef>
        <a:spcAft>
          <a:spcPct val="0"/>
        </a:spcAft>
        <a:defRPr sz="3600" b="1" u="sng">
          <a:solidFill>
            <a:srgbClr val="FF0000"/>
          </a:solidFill>
          <a:latin typeface="Comic Sans MS" pitchFamily="66" charset="0"/>
          <a:ea typeface="黑体" pitchFamily="2" charset="-122"/>
        </a:defRPr>
      </a:lvl7pPr>
      <a:lvl8pPr marL="1371600" algn="l" rtl="0" fontAlgn="base">
        <a:spcBef>
          <a:spcPct val="0"/>
        </a:spcBef>
        <a:spcAft>
          <a:spcPct val="0"/>
        </a:spcAft>
        <a:defRPr sz="3600" b="1" u="sng">
          <a:solidFill>
            <a:srgbClr val="FF0000"/>
          </a:solidFill>
          <a:latin typeface="Comic Sans MS" pitchFamily="66" charset="0"/>
          <a:ea typeface="黑体" pitchFamily="2" charset="-122"/>
        </a:defRPr>
      </a:lvl8pPr>
      <a:lvl9pPr marL="1828800" algn="l" rtl="0" fontAlgn="base">
        <a:spcBef>
          <a:spcPct val="0"/>
        </a:spcBef>
        <a:spcAft>
          <a:spcPct val="0"/>
        </a:spcAft>
        <a:defRPr sz="3600" b="1" u="sng">
          <a:solidFill>
            <a:srgbClr val="FF0000"/>
          </a:solidFill>
          <a:latin typeface="Comic Sans MS" pitchFamily="66" charset="0"/>
          <a:ea typeface="黑体" pitchFamily="2" charset="-122"/>
        </a:defRPr>
      </a:lvl9pPr>
    </p:titleStyle>
    <p:body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spcBef>
          <a:spcPct val="20000"/>
        </a:spcBef>
        <a:spcAft>
          <a:spcPct val="0"/>
        </a:spcAft>
        <a:buClr>
          <a:srgbClr val="FF0000"/>
        </a:buClr>
        <a:buFont typeface="Wingdings" pitchFamily="2" charset="2"/>
        <a:buChar char="n"/>
        <a:defRPr sz="2000" b="0" kern="1200">
          <a:solidFill>
            <a:schemeClr val="tx1"/>
          </a:solidFill>
          <a:latin typeface="Comic Sans MS" panose="030F0702030302020204" pitchFamily="66" charset="0"/>
          <a:ea typeface="微软雅黑" panose="020B0503020204020204" pitchFamily="34" charset="-122"/>
          <a:cs typeface="+mn-cs"/>
        </a:defRPr>
      </a:lvl2pPr>
      <a:lvl3pPr marL="1143000" indent="-228600" algn="l" rtl="0" eaLnBrk="0" fontAlgn="base" hangingPunct="0">
        <a:spcBef>
          <a:spcPct val="20000"/>
        </a:spcBef>
        <a:spcAft>
          <a:spcPct val="0"/>
        </a:spcAft>
        <a:buClr>
          <a:srgbClr val="FF0000"/>
        </a:buClr>
        <a:buFont typeface="Wingdings" pitchFamily="2" charset="2"/>
        <a:buChar char="p"/>
        <a:defRPr sz="2000" b="0" kern="1200">
          <a:solidFill>
            <a:schemeClr val="tx1"/>
          </a:solidFill>
          <a:latin typeface="Comic Sans MS" panose="030F0702030302020204" pitchFamily="66" charset="0"/>
          <a:ea typeface="微软雅黑" panose="020B0503020204020204" pitchFamily="34" charset="-122"/>
          <a:cs typeface="+mn-cs"/>
        </a:defRPr>
      </a:lvl3pPr>
      <a:lvl4pPr marL="1600200" indent="-228600" algn="l" rtl="0" eaLnBrk="0" fontAlgn="base" hangingPunct="0">
        <a:spcBef>
          <a:spcPct val="20000"/>
        </a:spcBef>
        <a:spcAft>
          <a:spcPct val="0"/>
        </a:spcAft>
        <a:buClr>
          <a:srgbClr val="FF0000"/>
        </a:buClr>
        <a:buFont typeface="Wingdings" pitchFamily="2" charset="2"/>
        <a:buChar char="Ø"/>
        <a:defRPr sz="2000" b="0" kern="1200">
          <a:solidFill>
            <a:schemeClr val="tx1"/>
          </a:solidFill>
          <a:latin typeface="Comic Sans MS" panose="030F0702030302020204" pitchFamily="66" charset="0"/>
          <a:ea typeface="微软雅黑" panose="020B0503020204020204" pitchFamily="34" charset="-122"/>
          <a:cs typeface="+mn-cs"/>
        </a:defRPr>
      </a:lvl4pPr>
      <a:lvl5pPr marL="2057400" indent="-228600" algn="l" rtl="0" eaLnBrk="0" fontAlgn="base" hangingPunct="0">
        <a:spcBef>
          <a:spcPct val="20000"/>
        </a:spcBef>
        <a:spcAft>
          <a:spcPct val="0"/>
        </a:spcAft>
        <a:buClr>
          <a:srgbClr val="FF0000"/>
        </a:buClr>
        <a:buFont typeface="Wingdings" pitchFamily="2" charset="2"/>
        <a:buChar char="Ø"/>
        <a:defRPr sz="2000" b="0" kern="1200">
          <a:solidFill>
            <a:schemeClr val="tx1"/>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3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285875"/>
            <a:ext cx="8856983" cy="2071117"/>
          </a:xfrm>
        </p:spPr>
        <p:txBody>
          <a:bodyPr>
            <a:noAutofit/>
          </a:bodyPr>
          <a:lstStyle/>
          <a:p>
            <a:pPr eaLnBrk="1" fontAlgn="auto" hangingPunct="1">
              <a:spcAft>
                <a:spcPts val="0"/>
              </a:spcAft>
              <a:defRPr/>
            </a:pPr>
            <a:r>
              <a:rPr lang="zh-CN" altLang="en-US" sz="4800" dirty="0"/>
              <a:t>计算</a:t>
            </a:r>
            <a:r>
              <a:rPr lang="zh-CN" altLang="en-US" sz="4800" dirty="0" smtClean="0"/>
              <a:t>机组成原理</a:t>
            </a:r>
            <a:r>
              <a:rPr lang="en-US" altLang="zh-CN" sz="4800" dirty="0" smtClean="0"/>
              <a:t/>
            </a:r>
            <a:br>
              <a:rPr lang="en-US" altLang="zh-CN" sz="4800" dirty="0" smtClean="0"/>
            </a:br>
            <a:r>
              <a:rPr lang="zh-CN" altLang="en-US" sz="4800" dirty="0" smtClean="0"/>
              <a:t>（</a:t>
            </a:r>
            <a:r>
              <a:rPr lang="en-US" altLang="zh-CN" sz="4800" dirty="0" smtClean="0"/>
              <a:t>Principle </a:t>
            </a:r>
            <a:r>
              <a:rPr lang="en-US" altLang="zh-CN" sz="4800" dirty="0"/>
              <a:t>of Computer </a:t>
            </a:r>
            <a:r>
              <a:rPr lang="en-US" altLang="zh-CN" sz="4800" dirty="0" smtClean="0"/>
              <a:t>Organization</a:t>
            </a:r>
            <a:r>
              <a:rPr lang="zh-CN" altLang="en-US" sz="4800" dirty="0" smtClean="0"/>
              <a:t>）</a:t>
            </a:r>
            <a:endParaRPr lang="zh-CN" altLang="en-US" sz="4800" dirty="0"/>
          </a:p>
        </p:txBody>
      </p:sp>
      <p:sp>
        <p:nvSpPr>
          <p:cNvPr id="3" name="副标题 2"/>
          <p:cNvSpPr>
            <a:spLocks noGrp="1"/>
          </p:cNvSpPr>
          <p:nvPr>
            <p:ph type="subTitle" idx="1"/>
          </p:nvPr>
        </p:nvSpPr>
        <p:spPr>
          <a:xfrm>
            <a:off x="1371600" y="4340696"/>
            <a:ext cx="6400800" cy="1752600"/>
          </a:xfrm>
        </p:spPr>
        <p:txBody>
          <a:bodyPr rtlCol="0">
            <a:normAutofit/>
          </a:bodyPr>
          <a:lstStyle/>
          <a:p>
            <a:pPr eaLnBrk="1" fontAlgn="auto" hangingPunct="1">
              <a:spcAft>
                <a:spcPts val="0"/>
              </a:spcAft>
              <a:defRPr/>
            </a:pPr>
            <a:r>
              <a:rPr lang="zh-CN" altLang="en-US" dirty="0" smtClean="0">
                <a:solidFill>
                  <a:schemeClr val="tx1"/>
                </a:solidFill>
              </a:rPr>
              <a:t>中国石油大学（华东）</a:t>
            </a:r>
            <a:endParaRPr lang="en-US" altLang="zh-CN" dirty="0" smtClean="0">
              <a:solidFill>
                <a:schemeClr val="tx1"/>
              </a:solidFill>
            </a:endParaRPr>
          </a:p>
          <a:p>
            <a:pPr eaLnBrk="1" fontAlgn="auto" hangingPunct="1">
              <a:spcAft>
                <a:spcPts val="0"/>
              </a:spcAft>
              <a:defRPr/>
            </a:pPr>
            <a:r>
              <a:rPr lang="zh-CN" altLang="en-US" dirty="0" smtClean="0">
                <a:solidFill>
                  <a:schemeClr val="tx1"/>
                </a:solidFill>
              </a:rPr>
              <a:t>计算机与通信工程学院</a:t>
            </a:r>
            <a:endParaRPr lang="en-US" altLang="zh-CN" dirty="0" smtClean="0">
              <a:solidFill>
                <a:schemeClr val="tx1"/>
              </a:solidFill>
            </a:endParaRPr>
          </a:p>
          <a:p>
            <a:pPr eaLnBrk="1" fontAlgn="auto" hangingPunct="1">
              <a:spcAft>
                <a:spcPts val="0"/>
              </a:spcAft>
              <a:defRPr/>
            </a:pPr>
            <a:r>
              <a:rPr lang="zh-CN" altLang="en-US" dirty="0" smtClean="0">
                <a:solidFill>
                  <a:schemeClr val="tx1"/>
                </a:solidFill>
              </a:rPr>
              <a:t>主讲教师：黄庭培</a:t>
            </a:r>
            <a:endParaRPr lang="en-US" altLang="zh-CN" dirty="0" smtClean="0">
              <a:solidFill>
                <a:schemeClr val="tx1"/>
              </a:solidFill>
            </a:endParaRPr>
          </a:p>
          <a:p>
            <a:pPr eaLnBrk="1" fontAlgn="auto" hangingPunct="1">
              <a:spcAft>
                <a:spcPts val="0"/>
              </a:spcAft>
              <a:defRPr/>
            </a:pPr>
            <a:r>
              <a:rPr lang="en-US" altLang="zh-CN" dirty="0" err="1" smtClean="0">
                <a:solidFill>
                  <a:schemeClr val="tx1"/>
                </a:solidFill>
              </a:rPr>
              <a:t>Email:huangtingpei@upc.edu.cn</a:t>
            </a:r>
            <a:endParaRPr lang="zh-CN" altLang="en-US" dirty="0" smtClean="0">
              <a:solidFill>
                <a:schemeClr val="tx1"/>
              </a:solidFill>
            </a:endParaRPr>
          </a:p>
          <a:p>
            <a:pPr eaLnBrk="1" fontAlgn="auto" hangingPunct="1">
              <a:spcAft>
                <a:spcPts val="0"/>
              </a:spcAft>
              <a:defRPr/>
            </a:pPr>
            <a:endParaRPr lang="zh-CN" altLang="en-US" dirty="0"/>
          </a:p>
        </p:txBody>
      </p:sp>
      <p:sp>
        <p:nvSpPr>
          <p:cNvPr id="4" name="标题 1"/>
          <p:cNvSpPr txBox="1">
            <a:spLocks/>
          </p:cNvSpPr>
          <p:nvPr/>
        </p:nvSpPr>
        <p:spPr>
          <a:xfrm>
            <a:off x="714375" y="3291830"/>
            <a:ext cx="7772400" cy="857250"/>
          </a:xfrm>
          <a:prstGeom prst="rect">
            <a:avLst/>
          </a:prstGeom>
        </p:spPr>
        <p:txBody>
          <a:bodyPr anchor="ctr"/>
          <a:lstStyle/>
          <a:p>
            <a:pPr algn="ctr" fontAlgn="auto">
              <a:spcAft>
                <a:spcPts val="0"/>
              </a:spcAft>
              <a:defRPr/>
            </a:pPr>
            <a:r>
              <a:rPr lang="zh-CN" altLang="en-US" sz="4000" b="1" dirty="0" smtClean="0">
                <a:solidFill>
                  <a:srgbClr val="0033CC"/>
                </a:solidFill>
                <a:latin typeface="Comic Sans MS" panose="030F0702030302020204" pitchFamily="66" charset="0"/>
                <a:ea typeface="黑体" pitchFamily="2" charset="-122"/>
                <a:cs typeface="+mj-cs"/>
              </a:rPr>
              <a:t>第</a:t>
            </a:r>
            <a:r>
              <a:rPr lang="en-US" altLang="zh-CN" sz="4000" b="1" dirty="0" smtClean="0">
                <a:solidFill>
                  <a:srgbClr val="0033CC"/>
                </a:solidFill>
                <a:latin typeface="Comic Sans MS" panose="030F0702030302020204" pitchFamily="66" charset="0"/>
                <a:ea typeface="黑体" pitchFamily="2" charset="-122"/>
                <a:cs typeface="+mj-cs"/>
              </a:rPr>
              <a:t>4</a:t>
            </a:r>
            <a:r>
              <a:rPr lang="zh-CN" altLang="en-US" sz="4000" b="1" dirty="0" smtClean="0">
                <a:solidFill>
                  <a:srgbClr val="0033CC"/>
                </a:solidFill>
                <a:latin typeface="Comic Sans MS" panose="030F0702030302020204" pitchFamily="66" charset="0"/>
                <a:ea typeface="黑体" pitchFamily="2" charset="-122"/>
                <a:cs typeface="+mj-cs"/>
              </a:rPr>
              <a:t>章 指令系统</a:t>
            </a:r>
            <a:endParaRPr lang="zh-CN" altLang="en-US" sz="4000" b="1" dirty="0">
              <a:solidFill>
                <a:srgbClr val="0033CC"/>
              </a:solidFill>
              <a:latin typeface="Comic Sans MS" panose="030F0702030302020204" pitchFamily="66" charset="0"/>
              <a:ea typeface="黑体" pitchFamily="2"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指令格式设计</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4.1.1 </a:t>
            </a:r>
            <a:r>
              <a:rPr lang="zh-CN" altLang="en-US" dirty="0" smtClean="0"/>
              <a:t>指令地址码的个数</a:t>
            </a:r>
            <a:endParaRPr lang="en-US" altLang="zh-CN" dirty="0" smtClean="0"/>
          </a:p>
          <a:p>
            <a:pPr marL="0" indent="0">
              <a:buNone/>
            </a:pPr>
            <a:r>
              <a:rPr lang="en-US" altLang="zh-CN" dirty="0" smtClean="0">
                <a:solidFill>
                  <a:srgbClr val="063DE8"/>
                </a:solidFill>
                <a:cs typeface="+mj-cs"/>
              </a:rPr>
              <a:t>2.</a:t>
            </a:r>
            <a:r>
              <a:rPr lang="zh-CN" altLang="en-US" dirty="0">
                <a:solidFill>
                  <a:srgbClr val="063DE8"/>
                </a:solidFill>
                <a:cs typeface="+mj-cs"/>
              </a:rPr>
              <a:t> </a:t>
            </a:r>
            <a:r>
              <a:rPr lang="zh-CN" altLang="en-US" dirty="0" smtClean="0">
                <a:solidFill>
                  <a:srgbClr val="063DE8"/>
                </a:solidFill>
                <a:cs typeface="+mj-cs"/>
              </a:rPr>
              <a:t>地址码的个数</a:t>
            </a:r>
            <a:endParaRPr lang="en-US" altLang="zh-CN" dirty="0" smtClean="0">
              <a:solidFill>
                <a:srgbClr val="063DE8"/>
              </a:solidFill>
              <a:cs typeface="+mj-cs"/>
            </a:endParaRPr>
          </a:p>
          <a:p>
            <a:pPr marL="0" indent="0">
              <a:buNone/>
            </a:pPr>
            <a:endParaRPr lang="en-US" altLang="zh-CN" dirty="0" smtClean="0">
              <a:solidFill>
                <a:srgbClr val="063DE8"/>
              </a:solidFill>
              <a:cs typeface="+mj-cs"/>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ea typeface="微软雅黑" panose="020B0503020204020204" pitchFamily="34" charset="-122"/>
              </a:rPr>
              <a:t>计算机与通信工程学院</a:t>
            </a:r>
            <a:r>
              <a:rPr lang="en-US" altLang="zh-CN" smtClean="0">
                <a:ea typeface="微软雅黑" panose="020B0503020204020204" pitchFamily="34" charset="-122"/>
              </a:rPr>
              <a:t>—</a:t>
            </a:r>
            <a:r>
              <a:rPr lang="zh-CN" altLang="en-US"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10</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2017/11/3</a:t>
            </a:fld>
            <a:endParaRPr lang="zh-CN" altLang="en-US">
              <a:ea typeface="微软雅黑" panose="020B0503020204020204" pitchFamily="34" charset="-122"/>
            </a:endParaRPr>
          </a:p>
        </p:txBody>
      </p:sp>
      <p:sp>
        <p:nvSpPr>
          <p:cNvPr id="16" name="Rectangle 12"/>
          <p:cNvSpPr>
            <a:spLocks noChangeArrowheads="1"/>
          </p:cNvSpPr>
          <p:nvPr/>
        </p:nvSpPr>
        <p:spPr bwMode="auto">
          <a:xfrm>
            <a:off x="327248" y="1700808"/>
            <a:ext cx="861060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lnSpc>
                <a:spcPct val="120000"/>
              </a:lnSpc>
              <a:spcBef>
                <a:spcPct val="0"/>
              </a:spcBef>
              <a:buFont typeface="Wingdings" panose="05000000000000000000" pitchFamily="2" charset="2"/>
              <a:buNone/>
            </a:pPr>
            <a:r>
              <a:rPr lang="zh-CN" altLang="en-US" sz="2000" b="0" dirty="0" smtClean="0">
                <a:solidFill>
                  <a:srgbClr val="CC3300"/>
                </a:solidFill>
                <a:latin typeface="Comic Sans MS" panose="030F0702030302020204" pitchFamily="66" charset="0"/>
                <a:ea typeface="微软雅黑" panose="020B0503020204020204" pitchFamily="34" charset="-122"/>
              </a:rPr>
              <a:t>零地址指令</a:t>
            </a:r>
            <a:endParaRPr lang="en-US" altLang="zh-CN" sz="2000" b="0" dirty="0" smtClean="0">
              <a:solidFill>
                <a:srgbClr val="CC3300"/>
              </a:solidFill>
              <a:latin typeface="Comic Sans MS" panose="030F0702030302020204" pitchFamily="66" charset="0"/>
              <a:ea typeface="微软雅黑" panose="020B0503020204020204" pitchFamily="34" charset="-122"/>
            </a:endParaRPr>
          </a:p>
          <a:p>
            <a:pPr>
              <a:lnSpc>
                <a:spcPct val="120000"/>
              </a:lnSpc>
            </a:pPr>
            <a:r>
              <a:rPr lang="en-US" altLang="zh-CN" sz="2000" b="0" dirty="0">
                <a:solidFill>
                  <a:srgbClr val="CC3300"/>
                </a:solidFill>
                <a:latin typeface="Comic Sans MS" panose="030F0702030302020204" pitchFamily="66" charset="0"/>
                <a:ea typeface="微软雅黑" panose="020B0503020204020204" pitchFamily="34" charset="-122"/>
              </a:rPr>
              <a:t> </a:t>
            </a:r>
            <a:r>
              <a:rPr lang="en-US" altLang="zh-CN" sz="2000" b="0" dirty="0" smtClean="0">
                <a:solidFill>
                  <a:srgbClr val="CC3300"/>
                </a:solidFill>
                <a:latin typeface="Comic Sans MS" panose="030F0702030302020204" pitchFamily="66" charset="0"/>
                <a:ea typeface="微软雅黑" panose="020B0503020204020204" pitchFamily="34" charset="-122"/>
              </a:rPr>
              <a:t>  </a:t>
            </a:r>
            <a:r>
              <a:rPr lang="en-US" altLang="zh-CN" sz="2000" b="0" dirty="0" smtClean="0">
                <a:solidFill>
                  <a:schemeClr val="tx1"/>
                </a:solidFill>
                <a:latin typeface="Comic Sans MS" panose="030F0702030302020204" pitchFamily="66" charset="0"/>
                <a:ea typeface="微软雅黑" panose="020B0503020204020204" pitchFamily="34" charset="-122"/>
              </a:rPr>
              <a:t>(</a:t>
            </a:r>
            <a:r>
              <a:rPr lang="en-US" altLang="zh-CN" sz="2000" b="0" dirty="0">
                <a:solidFill>
                  <a:schemeClr val="tx1"/>
                </a:solidFill>
                <a:latin typeface="Comic Sans MS" panose="030F0702030302020204" pitchFamily="66" charset="0"/>
                <a:ea typeface="微软雅黑" panose="020B0503020204020204" pitchFamily="34" charset="-122"/>
              </a:rPr>
              <a:t>1</a:t>
            </a:r>
            <a:r>
              <a:rPr lang="en-US" altLang="zh-CN" sz="2000" b="0" dirty="0" smtClean="0">
                <a:solidFill>
                  <a:schemeClr val="tx1"/>
                </a:solidFill>
                <a:latin typeface="Comic Sans MS" panose="030F0702030302020204" pitchFamily="66" charset="0"/>
                <a:ea typeface="微软雅黑" panose="020B0503020204020204" pitchFamily="34" charset="-122"/>
              </a:rPr>
              <a:t>) </a:t>
            </a:r>
            <a:r>
              <a:rPr lang="zh-CN" altLang="en-US" sz="2000" b="0" dirty="0" smtClean="0">
                <a:solidFill>
                  <a:schemeClr val="tx1"/>
                </a:solidFill>
                <a:latin typeface="Comic Sans MS" panose="030F0702030302020204" pitchFamily="66" charset="0"/>
                <a:ea typeface="微软雅黑" panose="020B0503020204020204" pitchFamily="34" charset="-122"/>
              </a:rPr>
              <a:t>无需</a:t>
            </a:r>
            <a:r>
              <a:rPr lang="zh-CN" altLang="en-US" sz="2000" b="0" dirty="0">
                <a:solidFill>
                  <a:schemeClr val="tx1"/>
                </a:solidFill>
                <a:latin typeface="Comic Sans MS" panose="030F0702030302020204" pitchFamily="66" charset="0"/>
                <a:ea typeface="微软雅黑" panose="020B0503020204020204" pitchFamily="34" charset="-122"/>
              </a:rPr>
              <a:t>操作数　如：空操作／停机等</a:t>
            </a:r>
          </a:p>
          <a:p>
            <a:pPr>
              <a:lnSpc>
                <a:spcPct val="120000"/>
              </a:lnSpc>
              <a:buFont typeface="Monotype Sorts" pitchFamily="2" charset="2"/>
              <a:buChar char=" "/>
            </a:pPr>
            <a:r>
              <a:rPr lang="en-US" altLang="zh-CN" sz="2000" b="0" dirty="0">
                <a:solidFill>
                  <a:schemeClr val="tx1"/>
                </a:solidFill>
                <a:latin typeface="Comic Sans MS" panose="030F0702030302020204" pitchFamily="66" charset="0"/>
                <a:ea typeface="微软雅黑" panose="020B0503020204020204" pitchFamily="34" charset="-122"/>
              </a:rPr>
              <a:t>(2</a:t>
            </a:r>
            <a:r>
              <a:rPr lang="en-US" altLang="zh-CN" sz="2000" b="0" dirty="0" smtClean="0">
                <a:solidFill>
                  <a:schemeClr val="tx1"/>
                </a:solidFill>
                <a:latin typeface="Comic Sans MS" panose="030F0702030302020204" pitchFamily="66" charset="0"/>
                <a:ea typeface="微软雅黑" panose="020B0503020204020204" pitchFamily="34" charset="-122"/>
              </a:rPr>
              <a:t>) </a:t>
            </a:r>
            <a:r>
              <a:rPr lang="zh-CN" altLang="en-US" sz="2000" b="0" dirty="0" smtClean="0">
                <a:solidFill>
                  <a:schemeClr val="tx1"/>
                </a:solidFill>
                <a:latin typeface="Comic Sans MS" panose="030F0702030302020204" pitchFamily="66" charset="0"/>
                <a:ea typeface="微软雅黑" panose="020B0503020204020204" pitchFamily="34" charset="-122"/>
              </a:rPr>
              <a:t>所</a:t>
            </a:r>
            <a:r>
              <a:rPr lang="zh-CN" altLang="en-US" sz="2000" b="0" dirty="0">
                <a:solidFill>
                  <a:schemeClr val="tx1"/>
                </a:solidFill>
                <a:latin typeface="Comic Sans MS" panose="030F0702030302020204" pitchFamily="66" charset="0"/>
                <a:ea typeface="微软雅黑" panose="020B0503020204020204" pitchFamily="34" charset="-122"/>
              </a:rPr>
              <a:t>需操作数为默认的　如：堆栈／累加器等</a:t>
            </a:r>
          </a:p>
          <a:p>
            <a:pPr>
              <a:lnSpc>
                <a:spcPct val="120000"/>
              </a:lnSpc>
              <a:spcBef>
                <a:spcPct val="0"/>
              </a:spcBef>
              <a:buFont typeface="Monotype Sorts" pitchFamily="2" charset="2"/>
              <a:buChar char=" "/>
            </a:pPr>
            <a:r>
              <a:rPr lang="zh-CN" altLang="en-US" sz="2000" b="0" dirty="0" smtClean="0">
                <a:solidFill>
                  <a:schemeClr val="tx1"/>
                </a:solidFill>
                <a:latin typeface="Comic Sans MS" panose="030F0702030302020204" pitchFamily="66" charset="0"/>
                <a:ea typeface="微软雅黑" panose="020B0503020204020204" pitchFamily="34" charset="-122"/>
              </a:rPr>
              <a:t>形式：</a:t>
            </a:r>
            <a:endParaRPr lang="en-US" altLang="zh-CN" sz="2000" b="0" dirty="0" smtClean="0">
              <a:solidFill>
                <a:schemeClr val="tx1"/>
              </a:solidFill>
              <a:latin typeface="Comic Sans MS" panose="030F0702030302020204" pitchFamily="66" charset="0"/>
              <a:ea typeface="微软雅黑" panose="020B0503020204020204" pitchFamily="34" charset="-122"/>
            </a:endParaRPr>
          </a:p>
          <a:p>
            <a:pPr>
              <a:lnSpc>
                <a:spcPct val="120000"/>
              </a:lnSpc>
              <a:spcBef>
                <a:spcPct val="0"/>
              </a:spcBef>
              <a:buFont typeface="Monotype Sorts" pitchFamily="2" charset="2"/>
              <a:buChar char=" "/>
            </a:pPr>
            <a:endParaRPr lang="zh-CN" altLang="en-US" sz="2000" b="0" dirty="0">
              <a:solidFill>
                <a:srgbClr val="31209A"/>
              </a:solidFill>
              <a:latin typeface="Comic Sans MS" panose="030F0702030302020204" pitchFamily="66" charset="0"/>
              <a:ea typeface="微软雅黑" panose="020B0503020204020204" pitchFamily="34" charset="-122"/>
            </a:endParaRPr>
          </a:p>
          <a:p>
            <a:pPr>
              <a:lnSpc>
                <a:spcPct val="120000"/>
              </a:lnSpc>
              <a:spcBef>
                <a:spcPct val="0"/>
              </a:spcBef>
              <a:buFont typeface="Monotype Sorts" pitchFamily="2" charset="2"/>
              <a:buNone/>
            </a:pPr>
            <a:r>
              <a:rPr lang="zh-CN" altLang="en-US" sz="2000" b="0" dirty="0" smtClean="0">
                <a:solidFill>
                  <a:srgbClr val="CC3300"/>
                </a:solidFill>
                <a:latin typeface="Comic Sans MS" panose="030F0702030302020204" pitchFamily="66" charset="0"/>
                <a:ea typeface="微软雅黑" panose="020B0503020204020204" pitchFamily="34" charset="-122"/>
              </a:rPr>
              <a:t>一地址指令</a:t>
            </a:r>
            <a:endParaRPr lang="zh-CN" altLang="en-US" sz="2000" b="0" dirty="0">
              <a:solidFill>
                <a:srgbClr val="CC3300"/>
              </a:solidFill>
              <a:latin typeface="Comic Sans MS" panose="030F0702030302020204" pitchFamily="66" charset="0"/>
              <a:ea typeface="微软雅黑" panose="020B0503020204020204" pitchFamily="34" charset="-122"/>
            </a:endParaRPr>
          </a:p>
          <a:p>
            <a:pPr>
              <a:lnSpc>
                <a:spcPct val="120000"/>
              </a:lnSpc>
              <a:buFont typeface="Monotype Sorts" pitchFamily="2" charset="2"/>
              <a:buChar char=" "/>
            </a:pPr>
            <a:r>
              <a:rPr lang="zh-CN" altLang="en-US" sz="2000" b="0" dirty="0">
                <a:solidFill>
                  <a:schemeClr val="tx1"/>
                </a:solidFill>
                <a:latin typeface="Comic Sans MS" panose="030F0702030302020204" pitchFamily="66" charset="0"/>
                <a:ea typeface="微软雅黑" panose="020B0503020204020204" pitchFamily="34" charset="-122"/>
              </a:rPr>
              <a:t>其地址既是操作数的地址，也是结果的地址</a:t>
            </a:r>
          </a:p>
          <a:p>
            <a:pPr>
              <a:lnSpc>
                <a:spcPct val="120000"/>
              </a:lnSpc>
              <a:buFont typeface="Monotype Sorts" pitchFamily="2" charset="2"/>
              <a:buChar char=" "/>
            </a:pPr>
            <a:r>
              <a:rPr lang="en-US" altLang="zh-CN" sz="2000" b="0" dirty="0">
                <a:solidFill>
                  <a:schemeClr val="tx1"/>
                </a:solidFill>
                <a:latin typeface="Comic Sans MS" panose="030F0702030302020204" pitchFamily="66" charset="0"/>
                <a:ea typeface="微软雅黑" panose="020B0503020204020204" pitchFamily="34" charset="-122"/>
              </a:rPr>
              <a:t>(1) </a:t>
            </a:r>
            <a:r>
              <a:rPr lang="zh-CN" altLang="en-US" sz="2000" b="0" dirty="0">
                <a:solidFill>
                  <a:schemeClr val="tx1"/>
                </a:solidFill>
                <a:latin typeface="Comic Sans MS" panose="030F0702030302020204" pitchFamily="66" charset="0"/>
                <a:ea typeface="微软雅黑" panose="020B0503020204020204" pitchFamily="34" charset="-122"/>
              </a:rPr>
              <a:t>单目运算：如：取反／取负等</a:t>
            </a:r>
          </a:p>
          <a:p>
            <a:pPr>
              <a:lnSpc>
                <a:spcPct val="120000"/>
              </a:lnSpc>
              <a:buFont typeface="Monotype Sorts" pitchFamily="2" charset="2"/>
              <a:buChar char=" "/>
            </a:pPr>
            <a:r>
              <a:rPr lang="en-US" altLang="zh-CN" sz="2000" b="0" dirty="0">
                <a:solidFill>
                  <a:schemeClr val="tx1"/>
                </a:solidFill>
                <a:latin typeface="Comic Sans MS" panose="030F0702030302020204" pitchFamily="66" charset="0"/>
                <a:ea typeface="微软雅黑" panose="020B0503020204020204" pitchFamily="34" charset="-122"/>
              </a:rPr>
              <a:t>(2) </a:t>
            </a:r>
            <a:r>
              <a:rPr lang="zh-CN" altLang="en-US" sz="2000" b="0" dirty="0">
                <a:solidFill>
                  <a:schemeClr val="tx1"/>
                </a:solidFill>
                <a:latin typeface="Comic Sans MS" panose="030F0702030302020204" pitchFamily="66" charset="0"/>
                <a:ea typeface="微软雅黑" panose="020B0503020204020204" pitchFamily="34" charset="-122"/>
              </a:rPr>
              <a:t>双目运算：另一操作数为默认的　如：累加器等</a:t>
            </a:r>
          </a:p>
          <a:p>
            <a:pPr>
              <a:lnSpc>
                <a:spcPct val="120000"/>
              </a:lnSpc>
              <a:spcBef>
                <a:spcPct val="0"/>
              </a:spcBef>
              <a:buFont typeface="Monotype Sorts" pitchFamily="2" charset="2"/>
              <a:buChar char=" "/>
            </a:pPr>
            <a:r>
              <a:rPr lang="zh-CN" altLang="en-US" sz="2000" b="0" dirty="0" smtClean="0">
                <a:solidFill>
                  <a:schemeClr val="tx1"/>
                </a:solidFill>
                <a:latin typeface="Comic Sans MS" panose="030F0702030302020204" pitchFamily="66" charset="0"/>
                <a:ea typeface="微软雅黑" panose="020B0503020204020204" pitchFamily="34" charset="-122"/>
              </a:rPr>
              <a:t>形式：</a:t>
            </a:r>
            <a:endParaRPr lang="en-US" altLang="zh-CN" sz="2000" b="0" dirty="0" smtClean="0">
              <a:solidFill>
                <a:schemeClr val="tx1"/>
              </a:solidFill>
              <a:latin typeface="Comic Sans MS" panose="030F0702030302020204" pitchFamily="66" charset="0"/>
              <a:ea typeface="微软雅黑" panose="020B0503020204020204" pitchFamily="34" charset="-122"/>
            </a:endParaRPr>
          </a:p>
          <a:p>
            <a:pPr>
              <a:lnSpc>
                <a:spcPct val="120000"/>
              </a:lnSpc>
              <a:spcBef>
                <a:spcPct val="0"/>
              </a:spcBef>
              <a:buFont typeface="Monotype Sorts" pitchFamily="2" charset="2"/>
              <a:buChar char=" "/>
            </a:pPr>
            <a:endParaRPr lang="zh-CN" altLang="en-US" sz="2000" b="0" dirty="0">
              <a:solidFill>
                <a:srgbClr val="31209A"/>
              </a:solidFill>
              <a:latin typeface="Comic Sans MS" panose="030F0702030302020204" pitchFamily="66" charset="0"/>
              <a:ea typeface="微软雅黑" panose="020B0503020204020204" pitchFamily="34" charset="-122"/>
            </a:endParaRPr>
          </a:p>
        </p:txBody>
      </p:sp>
      <p:grpSp>
        <p:nvGrpSpPr>
          <p:cNvPr id="33" name="Group 4"/>
          <p:cNvGrpSpPr>
            <a:grpSpLocks/>
          </p:cNvGrpSpPr>
          <p:nvPr/>
        </p:nvGrpSpPr>
        <p:grpSpPr bwMode="auto">
          <a:xfrm>
            <a:off x="1547664" y="3020442"/>
            <a:ext cx="1066800" cy="336550"/>
            <a:chOff x="1488" y="2064"/>
            <a:chExt cx="672" cy="274"/>
          </a:xfrm>
        </p:grpSpPr>
        <p:sp>
          <p:nvSpPr>
            <p:cNvPr id="34" name="Rectangle 5"/>
            <p:cNvSpPr>
              <a:spLocks noChangeArrowheads="1"/>
            </p:cNvSpPr>
            <p:nvPr/>
          </p:nvSpPr>
          <p:spPr bwMode="auto">
            <a:xfrm flipV="1">
              <a:off x="1488" y="2112"/>
              <a:ext cx="67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5" name="Text Box 6"/>
            <p:cNvSpPr txBox="1">
              <a:spLocks noChangeArrowheads="1"/>
            </p:cNvSpPr>
            <p:nvPr/>
          </p:nvSpPr>
          <p:spPr bwMode="auto">
            <a:xfrm>
              <a:off x="1632" y="2064"/>
              <a:ext cx="43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66" charset="0"/>
                  <a:ea typeface="微软雅黑" panose="020B0503020204020204" pitchFamily="34" charset="-122"/>
                </a:rPr>
                <a:t>OP</a:t>
              </a:r>
            </a:p>
          </p:txBody>
        </p:sp>
      </p:grpSp>
      <p:grpSp>
        <p:nvGrpSpPr>
          <p:cNvPr id="36" name="Group 7"/>
          <p:cNvGrpSpPr>
            <a:grpSpLocks/>
          </p:cNvGrpSpPr>
          <p:nvPr/>
        </p:nvGrpSpPr>
        <p:grpSpPr bwMode="auto">
          <a:xfrm>
            <a:off x="1494841" y="5492973"/>
            <a:ext cx="1847850" cy="336550"/>
            <a:chOff x="1488" y="3456"/>
            <a:chExt cx="1056" cy="309"/>
          </a:xfrm>
        </p:grpSpPr>
        <p:sp>
          <p:nvSpPr>
            <p:cNvPr id="37" name="Line 8"/>
            <p:cNvSpPr>
              <a:spLocks noChangeShapeType="1"/>
            </p:cNvSpPr>
            <p:nvPr/>
          </p:nvSpPr>
          <p:spPr bwMode="auto">
            <a:xfrm>
              <a:off x="2064" y="345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8" name="Rectangle 9"/>
            <p:cNvSpPr>
              <a:spLocks noChangeArrowheads="1"/>
            </p:cNvSpPr>
            <p:nvPr/>
          </p:nvSpPr>
          <p:spPr bwMode="auto">
            <a:xfrm flipV="1">
              <a:off x="1488" y="3456"/>
              <a:ext cx="1008"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9" name="Text Box 10"/>
            <p:cNvSpPr txBox="1">
              <a:spLocks noChangeArrowheads="1"/>
            </p:cNvSpPr>
            <p:nvPr/>
          </p:nvSpPr>
          <p:spPr bwMode="auto">
            <a:xfrm>
              <a:off x="1632" y="3456"/>
              <a:ext cx="432"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66" charset="0"/>
                  <a:ea typeface="微软雅黑" panose="020B0503020204020204" pitchFamily="34" charset="-122"/>
                </a:rPr>
                <a:t>OP</a:t>
              </a:r>
            </a:p>
          </p:txBody>
        </p:sp>
        <p:sp>
          <p:nvSpPr>
            <p:cNvPr id="40" name="Text Box 11"/>
            <p:cNvSpPr txBox="1">
              <a:spLocks noChangeArrowheads="1"/>
            </p:cNvSpPr>
            <p:nvPr/>
          </p:nvSpPr>
          <p:spPr bwMode="auto">
            <a:xfrm>
              <a:off x="2160" y="3456"/>
              <a:ext cx="384"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66" charset="0"/>
                  <a:ea typeface="微软雅黑" panose="020B0503020204020204" pitchFamily="34" charset="-122"/>
                </a:rPr>
                <a:t>A1</a:t>
              </a:r>
            </a:p>
          </p:txBody>
        </p:sp>
      </p:grpSp>
    </p:spTree>
    <p:extLst>
      <p:ext uri="{BB962C8B-B14F-4D97-AF65-F5344CB8AC3E}">
        <p14:creationId xmlns:p14="http://schemas.microsoft.com/office/powerpoint/2010/main" val="30192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6">
                                            <p:txEl>
                                              <p:pRg st="5" end="5"/>
                                            </p:txEl>
                                          </p:spTgt>
                                        </p:tgtEl>
                                        <p:attrNameLst>
                                          <p:attrName>style.visibility</p:attrName>
                                        </p:attrNameLst>
                                      </p:cBhvr>
                                      <p:to>
                                        <p:strVal val="visible"/>
                                      </p:to>
                                    </p:set>
                                    <p:anim calcmode="lin" valueType="num">
                                      <p:cBhvr>
                                        <p:cTn id="14" dur="500" fill="hold"/>
                                        <p:tgtEl>
                                          <p:spTgt spid="16">
                                            <p:txEl>
                                              <p:pRg st="5" end="5"/>
                                            </p:txEl>
                                          </p:spTgt>
                                        </p:tgtEl>
                                        <p:attrNameLst>
                                          <p:attrName>ppt_w</p:attrName>
                                        </p:attrNameLst>
                                      </p:cBhvr>
                                      <p:tavLst>
                                        <p:tav tm="0">
                                          <p:val>
                                            <p:fltVal val="0"/>
                                          </p:val>
                                        </p:tav>
                                        <p:tav tm="100000">
                                          <p:val>
                                            <p:strVal val="#ppt_w"/>
                                          </p:val>
                                        </p:tav>
                                      </p:tavLst>
                                    </p:anim>
                                    <p:anim calcmode="lin" valueType="num">
                                      <p:cBhvr>
                                        <p:cTn id="15" dur="500" fill="hold"/>
                                        <p:tgtEl>
                                          <p:spTgt spid="16">
                                            <p:txEl>
                                              <p:pRg st="5" end="5"/>
                                            </p:txEl>
                                          </p:spTgt>
                                        </p:tgtEl>
                                        <p:attrNameLst>
                                          <p:attrName>ppt_h</p:attrName>
                                        </p:attrNameLst>
                                      </p:cBhvr>
                                      <p:tavLst>
                                        <p:tav tm="0">
                                          <p:val>
                                            <p:fltVal val="0"/>
                                          </p:val>
                                        </p:tav>
                                        <p:tav tm="100000">
                                          <p:val>
                                            <p:strVal val="#ppt_h"/>
                                          </p:val>
                                        </p:tav>
                                      </p:tavLst>
                                    </p:anim>
                                    <p:animEffect transition="in" filter="fade">
                                      <p:cBhvr>
                                        <p:cTn id="16" dur="500"/>
                                        <p:tgtEl>
                                          <p:spTgt spid="16">
                                            <p:txEl>
                                              <p:pRg st="5" end="5"/>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16">
                                            <p:txEl>
                                              <p:pRg st="6" end="6"/>
                                            </p:txEl>
                                          </p:spTgt>
                                        </p:tgtEl>
                                        <p:attrNameLst>
                                          <p:attrName>style.visibility</p:attrName>
                                        </p:attrNameLst>
                                      </p:cBhvr>
                                      <p:to>
                                        <p:strVal val="visible"/>
                                      </p:to>
                                    </p:set>
                                    <p:anim calcmode="lin" valueType="num">
                                      <p:cBhvr>
                                        <p:cTn id="19" dur="500" fill="hold"/>
                                        <p:tgtEl>
                                          <p:spTgt spid="16">
                                            <p:txEl>
                                              <p:pRg st="6" end="6"/>
                                            </p:txEl>
                                          </p:spTgt>
                                        </p:tgtEl>
                                        <p:attrNameLst>
                                          <p:attrName>ppt_w</p:attrName>
                                        </p:attrNameLst>
                                      </p:cBhvr>
                                      <p:tavLst>
                                        <p:tav tm="0">
                                          <p:val>
                                            <p:fltVal val="0"/>
                                          </p:val>
                                        </p:tav>
                                        <p:tav tm="100000">
                                          <p:val>
                                            <p:strVal val="#ppt_w"/>
                                          </p:val>
                                        </p:tav>
                                      </p:tavLst>
                                    </p:anim>
                                    <p:anim calcmode="lin" valueType="num">
                                      <p:cBhvr>
                                        <p:cTn id="20" dur="500" fill="hold"/>
                                        <p:tgtEl>
                                          <p:spTgt spid="16">
                                            <p:txEl>
                                              <p:pRg st="6" end="6"/>
                                            </p:txEl>
                                          </p:spTgt>
                                        </p:tgtEl>
                                        <p:attrNameLst>
                                          <p:attrName>ppt_h</p:attrName>
                                        </p:attrNameLst>
                                      </p:cBhvr>
                                      <p:tavLst>
                                        <p:tav tm="0">
                                          <p:val>
                                            <p:fltVal val="0"/>
                                          </p:val>
                                        </p:tav>
                                        <p:tav tm="100000">
                                          <p:val>
                                            <p:strVal val="#ppt_h"/>
                                          </p:val>
                                        </p:tav>
                                      </p:tavLst>
                                    </p:anim>
                                    <p:animEffect transition="in" filter="fade">
                                      <p:cBhvr>
                                        <p:cTn id="21" dur="500"/>
                                        <p:tgtEl>
                                          <p:spTgt spid="16">
                                            <p:txEl>
                                              <p:pRg st="6" end="6"/>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16">
                                            <p:txEl>
                                              <p:pRg st="7" end="7"/>
                                            </p:txEl>
                                          </p:spTgt>
                                        </p:tgtEl>
                                        <p:attrNameLst>
                                          <p:attrName>style.visibility</p:attrName>
                                        </p:attrNameLst>
                                      </p:cBhvr>
                                      <p:to>
                                        <p:strVal val="visible"/>
                                      </p:to>
                                    </p:set>
                                    <p:anim calcmode="lin" valueType="num">
                                      <p:cBhvr>
                                        <p:cTn id="24" dur="500" fill="hold"/>
                                        <p:tgtEl>
                                          <p:spTgt spid="16">
                                            <p:txEl>
                                              <p:pRg st="7" end="7"/>
                                            </p:txEl>
                                          </p:spTgt>
                                        </p:tgtEl>
                                        <p:attrNameLst>
                                          <p:attrName>ppt_w</p:attrName>
                                        </p:attrNameLst>
                                      </p:cBhvr>
                                      <p:tavLst>
                                        <p:tav tm="0">
                                          <p:val>
                                            <p:fltVal val="0"/>
                                          </p:val>
                                        </p:tav>
                                        <p:tav tm="100000">
                                          <p:val>
                                            <p:strVal val="#ppt_w"/>
                                          </p:val>
                                        </p:tav>
                                      </p:tavLst>
                                    </p:anim>
                                    <p:anim calcmode="lin" valueType="num">
                                      <p:cBhvr>
                                        <p:cTn id="25" dur="500" fill="hold"/>
                                        <p:tgtEl>
                                          <p:spTgt spid="16">
                                            <p:txEl>
                                              <p:pRg st="7" end="7"/>
                                            </p:txEl>
                                          </p:spTgt>
                                        </p:tgtEl>
                                        <p:attrNameLst>
                                          <p:attrName>ppt_h</p:attrName>
                                        </p:attrNameLst>
                                      </p:cBhvr>
                                      <p:tavLst>
                                        <p:tav tm="0">
                                          <p:val>
                                            <p:fltVal val="0"/>
                                          </p:val>
                                        </p:tav>
                                        <p:tav tm="100000">
                                          <p:val>
                                            <p:strVal val="#ppt_h"/>
                                          </p:val>
                                        </p:tav>
                                      </p:tavLst>
                                    </p:anim>
                                    <p:animEffect transition="in" filter="fade">
                                      <p:cBhvr>
                                        <p:cTn id="26" dur="500"/>
                                        <p:tgtEl>
                                          <p:spTgt spid="16">
                                            <p:txEl>
                                              <p:pRg st="7" end="7"/>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16">
                                            <p:txEl>
                                              <p:pRg st="8" end="8"/>
                                            </p:txEl>
                                          </p:spTgt>
                                        </p:tgtEl>
                                        <p:attrNameLst>
                                          <p:attrName>style.visibility</p:attrName>
                                        </p:attrNameLst>
                                      </p:cBhvr>
                                      <p:to>
                                        <p:strVal val="visible"/>
                                      </p:to>
                                    </p:set>
                                    <p:anim calcmode="lin" valueType="num">
                                      <p:cBhvr>
                                        <p:cTn id="29" dur="500" fill="hold"/>
                                        <p:tgtEl>
                                          <p:spTgt spid="16">
                                            <p:txEl>
                                              <p:pRg st="8" end="8"/>
                                            </p:txEl>
                                          </p:spTgt>
                                        </p:tgtEl>
                                        <p:attrNameLst>
                                          <p:attrName>ppt_w</p:attrName>
                                        </p:attrNameLst>
                                      </p:cBhvr>
                                      <p:tavLst>
                                        <p:tav tm="0">
                                          <p:val>
                                            <p:fltVal val="0"/>
                                          </p:val>
                                        </p:tav>
                                        <p:tav tm="100000">
                                          <p:val>
                                            <p:strVal val="#ppt_w"/>
                                          </p:val>
                                        </p:tav>
                                      </p:tavLst>
                                    </p:anim>
                                    <p:anim calcmode="lin" valueType="num">
                                      <p:cBhvr>
                                        <p:cTn id="30" dur="500" fill="hold"/>
                                        <p:tgtEl>
                                          <p:spTgt spid="16">
                                            <p:txEl>
                                              <p:pRg st="8" end="8"/>
                                            </p:txEl>
                                          </p:spTgt>
                                        </p:tgtEl>
                                        <p:attrNameLst>
                                          <p:attrName>ppt_h</p:attrName>
                                        </p:attrNameLst>
                                      </p:cBhvr>
                                      <p:tavLst>
                                        <p:tav tm="0">
                                          <p:val>
                                            <p:fltVal val="0"/>
                                          </p:val>
                                        </p:tav>
                                        <p:tav tm="100000">
                                          <p:val>
                                            <p:strVal val="#ppt_h"/>
                                          </p:val>
                                        </p:tav>
                                      </p:tavLst>
                                    </p:anim>
                                    <p:animEffect transition="in" filter="fade">
                                      <p:cBhvr>
                                        <p:cTn id="31" dur="500"/>
                                        <p:tgtEl>
                                          <p:spTgt spid="16">
                                            <p:txEl>
                                              <p:pRg st="8" end="8"/>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16">
                                            <p:txEl>
                                              <p:pRg st="9" end="9"/>
                                            </p:txEl>
                                          </p:spTgt>
                                        </p:tgtEl>
                                        <p:attrNameLst>
                                          <p:attrName>style.visibility</p:attrName>
                                        </p:attrNameLst>
                                      </p:cBhvr>
                                      <p:to>
                                        <p:strVal val="visible"/>
                                      </p:to>
                                    </p:set>
                                    <p:anim calcmode="lin" valueType="num">
                                      <p:cBhvr>
                                        <p:cTn id="34" dur="500" fill="hold"/>
                                        <p:tgtEl>
                                          <p:spTgt spid="16">
                                            <p:txEl>
                                              <p:pRg st="9" end="9"/>
                                            </p:txEl>
                                          </p:spTgt>
                                        </p:tgtEl>
                                        <p:attrNameLst>
                                          <p:attrName>ppt_w</p:attrName>
                                        </p:attrNameLst>
                                      </p:cBhvr>
                                      <p:tavLst>
                                        <p:tav tm="0">
                                          <p:val>
                                            <p:fltVal val="0"/>
                                          </p:val>
                                        </p:tav>
                                        <p:tav tm="100000">
                                          <p:val>
                                            <p:strVal val="#ppt_w"/>
                                          </p:val>
                                        </p:tav>
                                      </p:tavLst>
                                    </p:anim>
                                    <p:anim calcmode="lin" valueType="num">
                                      <p:cBhvr>
                                        <p:cTn id="35" dur="500" fill="hold"/>
                                        <p:tgtEl>
                                          <p:spTgt spid="16">
                                            <p:txEl>
                                              <p:pRg st="9" end="9"/>
                                            </p:txEl>
                                          </p:spTgt>
                                        </p:tgtEl>
                                        <p:attrNameLst>
                                          <p:attrName>ppt_h</p:attrName>
                                        </p:attrNameLst>
                                      </p:cBhvr>
                                      <p:tavLst>
                                        <p:tav tm="0">
                                          <p:val>
                                            <p:fltVal val="0"/>
                                          </p:val>
                                        </p:tav>
                                        <p:tav tm="100000">
                                          <p:val>
                                            <p:strVal val="#ppt_h"/>
                                          </p:val>
                                        </p:tav>
                                      </p:tavLst>
                                    </p:anim>
                                    <p:animEffect transition="in" filter="fade">
                                      <p:cBhvr>
                                        <p:cTn id="36" dur="500"/>
                                        <p:tgtEl>
                                          <p:spTgt spid="16">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randombar(horizontal)">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指令格式设计</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4.1.1 </a:t>
            </a:r>
            <a:r>
              <a:rPr lang="zh-CN" altLang="en-US" dirty="0" smtClean="0"/>
              <a:t>指令地址码的个数</a:t>
            </a:r>
            <a:endParaRPr lang="en-US" altLang="zh-CN" dirty="0" smtClean="0"/>
          </a:p>
          <a:p>
            <a:pPr marL="0" indent="0">
              <a:buNone/>
            </a:pPr>
            <a:r>
              <a:rPr lang="en-US" altLang="zh-CN" dirty="0" smtClean="0">
                <a:solidFill>
                  <a:srgbClr val="063DE8"/>
                </a:solidFill>
                <a:cs typeface="+mj-cs"/>
              </a:rPr>
              <a:t>2.</a:t>
            </a:r>
            <a:r>
              <a:rPr lang="zh-CN" altLang="en-US" dirty="0">
                <a:solidFill>
                  <a:srgbClr val="063DE8"/>
                </a:solidFill>
                <a:cs typeface="+mj-cs"/>
              </a:rPr>
              <a:t> </a:t>
            </a:r>
            <a:r>
              <a:rPr lang="zh-CN" altLang="en-US" dirty="0" smtClean="0">
                <a:solidFill>
                  <a:srgbClr val="063DE8"/>
                </a:solidFill>
                <a:cs typeface="+mj-cs"/>
              </a:rPr>
              <a:t>地址码的个数</a:t>
            </a:r>
            <a:endParaRPr lang="en-US" altLang="zh-CN" dirty="0" smtClean="0">
              <a:solidFill>
                <a:srgbClr val="063DE8"/>
              </a:solidFill>
              <a:cs typeface="+mj-cs"/>
            </a:endParaRPr>
          </a:p>
          <a:p>
            <a:pPr marL="0" indent="0">
              <a:buNone/>
            </a:pPr>
            <a:endParaRPr lang="en-US" altLang="zh-CN" dirty="0" smtClean="0">
              <a:solidFill>
                <a:srgbClr val="063DE8"/>
              </a:solidFill>
              <a:cs typeface="+mj-cs"/>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16" name="Rectangle 12"/>
          <p:cNvSpPr>
            <a:spLocks noChangeArrowheads="1"/>
          </p:cNvSpPr>
          <p:nvPr/>
        </p:nvSpPr>
        <p:spPr bwMode="auto">
          <a:xfrm>
            <a:off x="327248" y="1700808"/>
            <a:ext cx="861060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lnSpc>
                <a:spcPct val="120000"/>
              </a:lnSpc>
              <a:spcBef>
                <a:spcPct val="0"/>
              </a:spcBef>
              <a:buFont typeface="Wingdings" panose="05000000000000000000" pitchFamily="2" charset="2"/>
              <a:buNone/>
            </a:pPr>
            <a:r>
              <a:rPr lang="zh-CN" altLang="en-US" sz="2000" b="0" dirty="0">
                <a:solidFill>
                  <a:srgbClr val="CC3300"/>
                </a:solidFill>
                <a:latin typeface="Comic Sans MS" panose="030F0702030302020204" pitchFamily="66" charset="0"/>
                <a:ea typeface="微软雅黑" panose="020B0503020204020204" pitchFamily="34" charset="-122"/>
              </a:rPr>
              <a:t>二地址指令（最常用）</a:t>
            </a:r>
          </a:p>
          <a:p>
            <a:pPr>
              <a:lnSpc>
                <a:spcPct val="120000"/>
              </a:lnSpc>
              <a:spcBef>
                <a:spcPct val="0"/>
              </a:spcBef>
              <a:buFont typeface="Monotype Sorts" pitchFamily="2" charset="2"/>
              <a:buChar char=" "/>
            </a:pPr>
            <a:r>
              <a:rPr lang="zh-CN" altLang="en-US" sz="2000" b="0" dirty="0">
                <a:solidFill>
                  <a:schemeClr val="tx1"/>
                </a:solidFill>
                <a:latin typeface="Comic Sans MS" panose="030F0702030302020204" pitchFamily="66" charset="0"/>
                <a:ea typeface="微软雅黑" panose="020B0503020204020204" pitchFamily="34" charset="-122"/>
              </a:rPr>
              <a:t>分别存放双目运算中两个操作数，并将其中一个地址作为结果的地址。 </a:t>
            </a:r>
          </a:p>
          <a:p>
            <a:pPr>
              <a:lnSpc>
                <a:spcPct val="120000"/>
              </a:lnSpc>
              <a:spcBef>
                <a:spcPct val="0"/>
              </a:spcBef>
              <a:buFont typeface="Monotype Sorts" pitchFamily="2" charset="2"/>
              <a:buChar char=" "/>
            </a:pPr>
            <a:r>
              <a:rPr lang="zh-CN" altLang="en-US" sz="2000" b="0" dirty="0">
                <a:solidFill>
                  <a:schemeClr val="tx1"/>
                </a:solidFill>
                <a:latin typeface="Comic Sans MS" panose="030F0702030302020204" pitchFamily="66" charset="0"/>
                <a:ea typeface="微软雅黑" panose="020B0503020204020204" pitchFamily="34" charset="-122"/>
              </a:rPr>
              <a:t>形式</a:t>
            </a:r>
            <a:r>
              <a:rPr lang="zh-CN" altLang="en-US" sz="2000" b="0" dirty="0" smtClean="0">
                <a:solidFill>
                  <a:schemeClr val="tx1"/>
                </a:solidFill>
                <a:latin typeface="Comic Sans MS" panose="030F0702030302020204" pitchFamily="66" charset="0"/>
                <a:ea typeface="微软雅黑" panose="020B0503020204020204" pitchFamily="34" charset="-122"/>
              </a:rPr>
              <a:t>：</a:t>
            </a:r>
            <a:endParaRPr lang="en-US" altLang="zh-CN" sz="2000" b="0" dirty="0" smtClean="0">
              <a:solidFill>
                <a:schemeClr val="tx1"/>
              </a:solidFill>
              <a:latin typeface="Comic Sans MS" panose="030F0702030302020204" pitchFamily="66" charset="0"/>
              <a:ea typeface="微软雅黑" panose="020B0503020204020204" pitchFamily="34" charset="-122"/>
            </a:endParaRPr>
          </a:p>
          <a:p>
            <a:pPr>
              <a:lnSpc>
                <a:spcPct val="120000"/>
              </a:lnSpc>
              <a:spcBef>
                <a:spcPct val="0"/>
              </a:spcBef>
              <a:buFont typeface="Monotype Sorts" pitchFamily="2" charset="2"/>
              <a:buChar char=" "/>
            </a:pPr>
            <a:endParaRPr lang="zh-CN" altLang="en-US" sz="2000" b="0" dirty="0">
              <a:solidFill>
                <a:srgbClr val="31209A"/>
              </a:solidFill>
              <a:latin typeface="Comic Sans MS" panose="030F0702030302020204" pitchFamily="66" charset="0"/>
              <a:ea typeface="微软雅黑" panose="020B0503020204020204" pitchFamily="34" charset="-122"/>
            </a:endParaRPr>
          </a:p>
          <a:p>
            <a:pPr>
              <a:lnSpc>
                <a:spcPct val="120000"/>
              </a:lnSpc>
              <a:spcBef>
                <a:spcPct val="0"/>
              </a:spcBef>
              <a:buFont typeface="Monotype Sorts" pitchFamily="2" charset="2"/>
              <a:buNone/>
            </a:pPr>
            <a:r>
              <a:rPr lang="zh-CN" altLang="en-US" sz="2000" b="0" dirty="0">
                <a:solidFill>
                  <a:srgbClr val="CC3300"/>
                </a:solidFill>
                <a:latin typeface="Comic Sans MS" panose="030F0702030302020204" pitchFamily="66" charset="0"/>
                <a:ea typeface="微软雅黑" panose="020B0503020204020204" pitchFamily="34" charset="-122"/>
              </a:rPr>
              <a:t>三地址指令（</a:t>
            </a:r>
            <a:r>
              <a:rPr lang="en-US" altLang="zh-CN" sz="2000" b="0" dirty="0">
                <a:solidFill>
                  <a:srgbClr val="CC3300"/>
                </a:solidFill>
                <a:latin typeface="Comic Sans MS" panose="030F0702030302020204" pitchFamily="66" charset="0"/>
                <a:ea typeface="微软雅黑" panose="020B0503020204020204" pitchFamily="34" charset="-122"/>
              </a:rPr>
              <a:t>RISC</a:t>
            </a:r>
            <a:r>
              <a:rPr lang="zh-CN" altLang="en-US" sz="2000" b="0" dirty="0">
                <a:solidFill>
                  <a:srgbClr val="CC3300"/>
                </a:solidFill>
                <a:latin typeface="Comic Sans MS" panose="030F0702030302020204" pitchFamily="66" charset="0"/>
                <a:ea typeface="微软雅黑" panose="020B0503020204020204" pitchFamily="34" charset="-122"/>
              </a:rPr>
              <a:t>风格）</a:t>
            </a:r>
          </a:p>
          <a:p>
            <a:pPr>
              <a:lnSpc>
                <a:spcPct val="120000"/>
              </a:lnSpc>
              <a:spcBef>
                <a:spcPct val="0"/>
              </a:spcBef>
              <a:buFont typeface="Monotype Sorts" pitchFamily="2" charset="2"/>
              <a:buChar char=" "/>
            </a:pPr>
            <a:r>
              <a:rPr lang="zh-CN" altLang="en-US" sz="2000" b="0" dirty="0">
                <a:solidFill>
                  <a:schemeClr val="tx1"/>
                </a:solidFill>
                <a:latin typeface="Comic Sans MS" panose="030F0702030302020204" pitchFamily="66" charset="0"/>
                <a:ea typeface="微软雅黑" panose="020B0503020204020204" pitchFamily="34" charset="-122"/>
              </a:rPr>
              <a:t>分别作为双目运算中两个源操作数的地址和一个结果的地址。</a:t>
            </a:r>
          </a:p>
          <a:p>
            <a:pPr>
              <a:lnSpc>
                <a:spcPct val="120000"/>
              </a:lnSpc>
              <a:spcBef>
                <a:spcPct val="0"/>
              </a:spcBef>
              <a:buFont typeface="Monotype Sorts" pitchFamily="2" charset="2"/>
              <a:buChar char=" "/>
            </a:pPr>
            <a:r>
              <a:rPr lang="zh-CN" altLang="en-US" sz="2000" b="0" dirty="0">
                <a:solidFill>
                  <a:schemeClr val="tx1"/>
                </a:solidFill>
                <a:latin typeface="Comic Sans MS" panose="030F0702030302020204" pitchFamily="66" charset="0"/>
                <a:ea typeface="微软雅黑" panose="020B0503020204020204" pitchFamily="34" charset="-122"/>
              </a:rPr>
              <a:t>形式</a:t>
            </a:r>
            <a:r>
              <a:rPr lang="zh-CN" altLang="en-US" sz="2000" b="0" dirty="0" smtClean="0">
                <a:solidFill>
                  <a:schemeClr val="tx1"/>
                </a:solidFill>
                <a:latin typeface="Comic Sans MS" panose="030F0702030302020204" pitchFamily="66" charset="0"/>
                <a:ea typeface="微软雅黑" panose="020B0503020204020204" pitchFamily="34" charset="-122"/>
              </a:rPr>
              <a:t>：</a:t>
            </a:r>
            <a:endParaRPr lang="en-US" altLang="zh-CN" sz="2000" b="0" dirty="0" smtClean="0">
              <a:solidFill>
                <a:schemeClr val="tx1"/>
              </a:solidFill>
              <a:latin typeface="Comic Sans MS" panose="030F0702030302020204" pitchFamily="66" charset="0"/>
              <a:ea typeface="微软雅黑" panose="020B0503020204020204" pitchFamily="34" charset="-122"/>
            </a:endParaRPr>
          </a:p>
          <a:p>
            <a:pPr>
              <a:lnSpc>
                <a:spcPct val="120000"/>
              </a:lnSpc>
              <a:spcBef>
                <a:spcPct val="0"/>
              </a:spcBef>
              <a:buFont typeface="Monotype Sorts" pitchFamily="2" charset="2"/>
              <a:buChar char=" "/>
            </a:pPr>
            <a:endParaRPr lang="zh-CN" altLang="en-US" sz="2000" b="0" dirty="0">
              <a:solidFill>
                <a:srgbClr val="31209A"/>
              </a:solidFill>
              <a:latin typeface="Comic Sans MS" panose="030F0702030302020204" pitchFamily="66" charset="0"/>
              <a:ea typeface="微软雅黑" panose="020B0503020204020204" pitchFamily="34" charset="-122"/>
            </a:endParaRPr>
          </a:p>
          <a:p>
            <a:pPr>
              <a:lnSpc>
                <a:spcPct val="120000"/>
              </a:lnSpc>
              <a:spcBef>
                <a:spcPct val="0"/>
              </a:spcBef>
              <a:buFont typeface="Monotype Sorts" pitchFamily="2" charset="2"/>
              <a:buNone/>
            </a:pPr>
            <a:r>
              <a:rPr lang="zh-CN" altLang="en-US" sz="2000" b="0" dirty="0">
                <a:solidFill>
                  <a:srgbClr val="CC3300"/>
                </a:solidFill>
                <a:latin typeface="Comic Sans MS" panose="030F0702030302020204" pitchFamily="66" charset="0"/>
                <a:ea typeface="微软雅黑" panose="020B0503020204020204" pitchFamily="34" charset="-122"/>
              </a:rPr>
              <a:t>多地址指令</a:t>
            </a:r>
          </a:p>
          <a:p>
            <a:pPr>
              <a:lnSpc>
                <a:spcPct val="120000"/>
              </a:lnSpc>
              <a:spcBef>
                <a:spcPct val="0"/>
              </a:spcBef>
              <a:buFont typeface="Monotype Sorts" pitchFamily="2" charset="2"/>
              <a:buChar char=" "/>
            </a:pPr>
            <a:r>
              <a:rPr lang="zh-CN" altLang="en-US" sz="2000" b="0" dirty="0">
                <a:solidFill>
                  <a:schemeClr val="tx1"/>
                </a:solidFill>
                <a:latin typeface="Comic Sans MS" panose="030F0702030302020204" pitchFamily="66" charset="0"/>
                <a:ea typeface="微软雅黑" panose="020B0503020204020204" pitchFamily="34" charset="-122"/>
              </a:rPr>
              <a:t>大中型机中用于成批数据处理的指令</a:t>
            </a:r>
            <a:r>
              <a:rPr lang="en-US" altLang="zh-CN" sz="2000" b="0" dirty="0">
                <a:solidFill>
                  <a:schemeClr val="tx1"/>
                </a:solidFill>
                <a:latin typeface="Comic Sans MS" panose="030F0702030302020204" pitchFamily="66" charset="0"/>
                <a:ea typeface="微软雅黑" panose="020B0503020204020204" pitchFamily="34" charset="-122"/>
              </a:rPr>
              <a:t>,</a:t>
            </a:r>
            <a:r>
              <a:rPr lang="zh-CN" altLang="en-US" sz="2000" b="0" dirty="0">
                <a:solidFill>
                  <a:schemeClr val="tx1"/>
                </a:solidFill>
                <a:latin typeface="Comic Sans MS" panose="030F0702030302020204" pitchFamily="66" charset="0"/>
                <a:ea typeface="微软雅黑" panose="020B0503020204020204" pitchFamily="34" charset="-122"/>
              </a:rPr>
              <a:t>如</a:t>
            </a:r>
            <a:r>
              <a:rPr lang="en-US" altLang="zh-CN" sz="2000" b="0" dirty="0">
                <a:solidFill>
                  <a:schemeClr val="tx1"/>
                </a:solidFill>
                <a:latin typeface="Comic Sans MS" panose="030F0702030302020204" pitchFamily="66" charset="0"/>
                <a:ea typeface="微软雅黑" panose="020B0503020204020204" pitchFamily="34" charset="-122"/>
              </a:rPr>
              <a:t>:</a:t>
            </a:r>
            <a:r>
              <a:rPr lang="zh-CN" altLang="en-US" sz="2000" b="0" dirty="0">
                <a:solidFill>
                  <a:schemeClr val="tx1"/>
                </a:solidFill>
                <a:latin typeface="Comic Sans MS" panose="030F0702030302020204" pitchFamily="66" charset="0"/>
                <a:ea typeface="微软雅黑" panose="020B0503020204020204" pitchFamily="34" charset="-122"/>
              </a:rPr>
              <a:t>向量 </a:t>
            </a:r>
            <a:r>
              <a:rPr lang="en-US" altLang="zh-CN" sz="2000" b="0" dirty="0">
                <a:solidFill>
                  <a:schemeClr val="tx1"/>
                </a:solidFill>
                <a:latin typeface="Comic Sans MS" panose="030F0702030302020204" pitchFamily="66" charset="0"/>
                <a:ea typeface="微软雅黑" panose="020B0503020204020204" pitchFamily="34" charset="-122"/>
              </a:rPr>
              <a:t>/ </a:t>
            </a:r>
            <a:r>
              <a:rPr lang="zh-CN" altLang="en-US" sz="2000" b="0" dirty="0">
                <a:solidFill>
                  <a:schemeClr val="tx1"/>
                </a:solidFill>
                <a:latin typeface="Comic Sans MS" panose="030F0702030302020204" pitchFamily="66" charset="0"/>
                <a:ea typeface="微软雅黑" panose="020B0503020204020204" pitchFamily="34" charset="-122"/>
              </a:rPr>
              <a:t>矩阵等</a:t>
            </a:r>
          </a:p>
        </p:txBody>
      </p:sp>
      <p:grpSp>
        <p:nvGrpSpPr>
          <p:cNvPr id="17" name="Group 13"/>
          <p:cNvGrpSpPr>
            <a:grpSpLocks/>
          </p:cNvGrpSpPr>
          <p:nvPr/>
        </p:nvGrpSpPr>
        <p:grpSpPr bwMode="auto">
          <a:xfrm>
            <a:off x="1419532" y="4237578"/>
            <a:ext cx="2895600" cy="336550"/>
            <a:chOff x="1344" y="3072"/>
            <a:chExt cx="1824" cy="274"/>
          </a:xfrm>
        </p:grpSpPr>
        <p:sp>
          <p:nvSpPr>
            <p:cNvPr id="18" name="Line 14"/>
            <p:cNvSpPr>
              <a:spLocks noChangeShapeType="1"/>
            </p:cNvSpPr>
            <p:nvPr/>
          </p:nvSpPr>
          <p:spPr bwMode="auto">
            <a:xfrm>
              <a:off x="1968" y="31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19" name="Text Box 15"/>
            <p:cNvSpPr txBox="1">
              <a:spLocks noChangeArrowheads="1"/>
            </p:cNvSpPr>
            <p:nvPr/>
          </p:nvSpPr>
          <p:spPr bwMode="auto">
            <a:xfrm>
              <a:off x="2400" y="3072"/>
              <a:ext cx="38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66" charset="0"/>
                </a:rPr>
                <a:t>A2</a:t>
              </a:r>
            </a:p>
          </p:txBody>
        </p:sp>
        <p:sp>
          <p:nvSpPr>
            <p:cNvPr id="20" name="Text Box 16"/>
            <p:cNvSpPr txBox="1">
              <a:spLocks noChangeArrowheads="1"/>
            </p:cNvSpPr>
            <p:nvPr/>
          </p:nvSpPr>
          <p:spPr bwMode="auto">
            <a:xfrm>
              <a:off x="2784" y="3072"/>
              <a:ext cx="38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66" charset="0"/>
                </a:rPr>
                <a:t>A3</a:t>
              </a:r>
            </a:p>
          </p:txBody>
        </p:sp>
        <p:sp>
          <p:nvSpPr>
            <p:cNvPr id="21" name="Rectangle 17"/>
            <p:cNvSpPr>
              <a:spLocks noChangeArrowheads="1"/>
            </p:cNvSpPr>
            <p:nvPr/>
          </p:nvSpPr>
          <p:spPr bwMode="auto">
            <a:xfrm flipV="1">
              <a:off x="1344" y="3120"/>
              <a:ext cx="1776"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22" name="Text Box 18"/>
            <p:cNvSpPr txBox="1">
              <a:spLocks noChangeArrowheads="1"/>
            </p:cNvSpPr>
            <p:nvPr/>
          </p:nvSpPr>
          <p:spPr bwMode="auto">
            <a:xfrm>
              <a:off x="1488" y="3072"/>
              <a:ext cx="43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66" charset="0"/>
                </a:rPr>
                <a:t>OP</a:t>
              </a:r>
            </a:p>
          </p:txBody>
        </p:sp>
        <p:sp>
          <p:nvSpPr>
            <p:cNvPr id="23" name="Text Box 19"/>
            <p:cNvSpPr txBox="1">
              <a:spLocks noChangeArrowheads="1"/>
            </p:cNvSpPr>
            <p:nvPr/>
          </p:nvSpPr>
          <p:spPr bwMode="auto">
            <a:xfrm>
              <a:off x="2016" y="3072"/>
              <a:ext cx="38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66" charset="0"/>
                </a:rPr>
                <a:t>A1</a:t>
              </a:r>
            </a:p>
          </p:txBody>
        </p:sp>
        <p:sp>
          <p:nvSpPr>
            <p:cNvPr id="24" name="Line 20"/>
            <p:cNvSpPr>
              <a:spLocks noChangeShapeType="1"/>
            </p:cNvSpPr>
            <p:nvPr/>
          </p:nvSpPr>
          <p:spPr bwMode="auto">
            <a:xfrm>
              <a:off x="2352" y="31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25" name="Line 21"/>
            <p:cNvSpPr>
              <a:spLocks noChangeShapeType="1"/>
            </p:cNvSpPr>
            <p:nvPr/>
          </p:nvSpPr>
          <p:spPr bwMode="auto">
            <a:xfrm>
              <a:off x="2736" y="31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grpSp>
      <p:grpSp>
        <p:nvGrpSpPr>
          <p:cNvPr id="26" name="Group 22"/>
          <p:cNvGrpSpPr>
            <a:grpSpLocks/>
          </p:cNvGrpSpPr>
          <p:nvPr/>
        </p:nvGrpSpPr>
        <p:grpSpPr bwMode="auto">
          <a:xfrm>
            <a:off x="1403648" y="2769489"/>
            <a:ext cx="2286000" cy="336550"/>
            <a:chOff x="1344" y="2208"/>
            <a:chExt cx="1440" cy="257"/>
          </a:xfrm>
        </p:grpSpPr>
        <p:sp>
          <p:nvSpPr>
            <p:cNvPr id="27" name="Text Box 23"/>
            <p:cNvSpPr txBox="1">
              <a:spLocks noChangeArrowheads="1"/>
            </p:cNvSpPr>
            <p:nvPr/>
          </p:nvSpPr>
          <p:spPr bwMode="auto">
            <a:xfrm>
              <a:off x="2064" y="2208"/>
              <a:ext cx="38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66" charset="0"/>
                </a:rPr>
                <a:t>A1</a:t>
              </a:r>
            </a:p>
          </p:txBody>
        </p:sp>
        <p:sp>
          <p:nvSpPr>
            <p:cNvPr id="28" name="Rectangle 24"/>
            <p:cNvSpPr>
              <a:spLocks noChangeArrowheads="1"/>
            </p:cNvSpPr>
            <p:nvPr/>
          </p:nvSpPr>
          <p:spPr bwMode="auto">
            <a:xfrm flipV="1">
              <a:off x="1344" y="2256"/>
              <a:ext cx="139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29" name="Text Box 25"/>
            <p:cNvSpPr txBox="1">
              <a:spLocks noChangeArrowheads="1"/>
            </p:cNvSpPr>
            <p:nvPr/>
          </p:nvSpPr>
          <p:spPr bwMode="auto">
            <a:xfrm>
              <a:off x="1488" y="2208"/>
              <a:ext cx="43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66" charset="0"/>
                </a:rPr>
                <a:t>OP</a:t>
              </a:r>
            </a:p>
          </p:txBody>
        </p:sp>
        <p:sp>
          <p:nvSpPr>
            <p:cNvPr id="30" name="Line 26"/>
            <p:cNvSpPr>
              <a:spLocks noChangeShapeType="1"/>
            </p:cNvSpPr>
            <p:nvPr/>
          </p:nvSpPr>
          <p:spPr bwMode="auto">
            <a:xfrm>
              <a:off x="2016" y="225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1" name="Line 27"/>
            <p:cNvSpPr>
              <a:spLocks noChangeShapeType="1"/>
            </p:cNvSpPr>
            <p:nvPr/>
          </p:nvSpPr>
          <p:spPr bwMode="auto">
            <a:xfrm>
              <a:off x="2400" y="225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2" name="Text Box 28"/>
            <p:cNvSpPr txBox="1">
              <a:spLocks noChangeArrowheads="1"/>
            </p:cNvSpPr>
            <p:nvPr/>
          </p:nvSpPr>
          <p:spPr bwMode="auto">
            <a:xfrm>
              <a:off x="2400" y="2208"/>
              <a:ext cx="38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1600" b="0">
                  <a:solidFill>
                    <a:schemeClr val="tx1"/>
                  </a:solidFill>
                  <a:latin typeface="Comic Sans MS" panose="030F0702030302020204" pitchFamily="66" charset="0"/>
                </a:rPr>
                <a:t>A2</a:t>
              </a:r>
            </a:p>
          </p:txBody>
        </p:sp>
      </p:grpSp>
    </p:spTree>
    <p:extLst>
      <p:ext uri="{BB962C8B-B14F-4D97-AF65-F5344CB8AC3E}">
        <p14:creationId xmlns:p14="http://schemas.microsoft.com/office/powerpoint/2010/main" val="11981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xEl>
                                              <p:pRg st="8" end="8"/>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指令格式设计</a:t>
            </a:r>
          </a:p>
        </p:txBody>
      </p:sp>
      <p:sp>
        <p:nvSpPr>
          <p:cNvPr id="3" name="内容占位符 2"/>
          <p:cNvSpPr>
            <a:spLocks noGrp="1"/>
          </p:cNvSpPr>
          <p:nvPr>
            <p:ph idx="1"/>
          </p:nvPr>
        </p:nvSpPr>
        <p:spPr/>
        <p:txBody>
          <a:bodyPr/>
          <a:lstStyle/>
          <a:p>
            <a:pPr marL="0" indent="0">
              <a:buNone/>
            </a:pPr>
            <a:r>
              <a:rPr lang="en-US" altLang="zh-CN" dirty="0" smtClean="0"/>
              <a:t>4.1.2 </a:t>
            </a:r>
            <a:r>
              <a:rPr lang="zh-CN" altLang="en-US" dirty="0" smtClean="0"/>
              <a:t>指令格式设计原则</a:t>
            </a:r>
            <a:endParaRPr lang="en-US" altLang="zh-CN" dirty="0" smtClean="0"/>
          </a:p>
          <a:p>
            <a:pPr lvl="1">
              <a:lnSpc>
                <a:spcPct val="120000"/>
              </a:lnSpc>
              <a:spcBef>
                <a:spcPct val="5000"/>
              </a:spcBef>
            </a:pPr>
            <a:r>
              <a:rPr lang="zh-CN" altLang="en-US" sz="2200" dirty="0"/>
              <a:t>应尽量短</a:t>
            </a:r>
          </a:p>
          <a:p>
            <a:pPr lvl="1">
              <a:lnSpc>
                <a:spcPct val="120000"/>
              </a:lnSpc>
              <a:spcBef>
                <a:spcPct val="5000"/>
              </a:spcBef>
            </a:pPr>
            <a:r>
              <a:rPr lang="zh-CN" altLang="en-US" sz="2200" dirty="0"/>
              <a:t>要有足够的操作码位数</a:t>
            </a:r>
          </a:p>
          <a:p>
            <a:pPr lvl="1">
              <a:lnSpc>
                <a:spcPct val="120000"/>
              </a:lnSpc>
              <a:spcBef>
                <a:spcPct val="5000"/>
              </a:spcBef>
            </a:pPr>
            <a:r>
              <a:rPr lang="zh-CN" altLang="en-US" sz="2200" dirty="0" smtClean="0"/>
              <a:t>操作码的编码</a:t>
            </a:r>
            <a:r>
              <a:rPr lang="zh-CN" altLang="en-US" sz="2200" dirty="0"/>
              <a:t>必须有唯一的</a:t>
            </a:r>
            <a:r>
              <a:rPr lang="zh-CN" altLang="en-US" sz="2200" dirty="0" smtClean="0"/>
              <a:t>解释</a:t>
            </a:r>
            <a:endParaRPr lang="en-US" altLang="zh-CN" sz="2200" dirty="0" smtClean="0"/>
          </a:p>
          <a:p>
            <a:pPr lvl="2">
              <a:lnSpc>
                <a:spcPct val="120000"/>
              </a:lnSpc>
              <a:spcBef>
                <a:spcPct val="5000"/>
              </a:spcBef>
            </a:pPr>
            <a:r>
              <a:rPr lang="zh-CN" altLang="en-US" sz="2200" dirty="0" smtClean="0"/>
              <a:t>若出现不</a:t>
            </a:r>
            <a:r>
              <a:rPr lang="zh-CN" altLang="en-US" sz="2200" dirty="0"/>
              <a:t>合法的</a:t>
            </a:r>
            <a:r>
              <a:rPr lang="zh-CN" altLang="en-US" sz="2200" dirty="0" smtClean="0"/>
              <a:t>指令，则</a:t>
            </a:r>
            <a:r>
              <a:rPr lang="zh-CN" altLang="en-US" sz="2200" dirty="0"/>
              <a:t>报告“非法指令” 异常</a:t>
            </a:r>
          </a:p>
          <a:p>
            <a:pPr lvl="1">
              <a:lnSpc>
                <a:spcPct val="120000"/>
              </a:lnSpc>
              <a:spcBef>
                <a:spcPct val="5000"/>
              </a:spcBef>
            </a:pPr>
            <a:r>
              <a:rPr lang="zh-CN" altLang="en-US" sz="2200" dirty="0" smtClean="0"/>
              <a:t>指令长度应</a:t>
            </a:r>
            <a:r>
              <a:rPr lang="zh-CN" altLang="en-US" sz="2200" dirty="0"/>
              <a:t>是字节的整数倍</a:t>
            </a:r>
          </a:p>
          <a:p>
            <a:pPr lvl="1">
              <a:lnSpc>
                <a:spcPct val="120000"/>
              </a:lnSpc>
              <a:spcBef>
                <a:spcPct val="5000"/>
              </a:spcBef>
            </a:pPr>
            <a:r>
              <a:rPr lang="zh-CN" altLang="en-US" sz="2200" dirty="0" smtClean="0"/>
              <a:t>合理选择</a:t>
            </a:r>
            <a:r>
              <a:rPr lang="zh-CN" altLang="en-US" sz="2200" dirty="0"/>
              <a:t>地址字段的个数</a:t>
            </a:r>
          </a:p>
          <a:p>
            <a:pPr lvl="1">
              <a:lnSpc>
                <a:spcPct val="120000"/>
              </a:lnSpc>
              <a:spcBef>
                <a:spcPct val="5000"/>
              </a:spcBef>
            </a:pPr>
            <a:r>
              <a:rPr lang="zh-CN" altLang="en-US" sz="2200" dirty="0"/>
              <a:t>指令尽量规整</a:t>
            </a:r>
          </a:p>
          <a:p>
            <a:pPr marL="0" indent="0">
              <a:buNone/>
            </a:pPr>
            <a:endParaRPr lang="en-US" altLang="zh-CN"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Tree>
    <p:extLst>
      <p:ext uri="{BB962C8B-B14F-4D97-AF65-F5344CB8AC3E}">
        <p14:creationId xmlns:p14="http://schemas.microsoft.com/office/powerpoint/2010/main" val="3412455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4.2.1 </a:t>
            </a:r>
            <a:r>
              <a:rPr lang="zh-CN" altLang="en-US" dirty="0" smtClean="0"/>
              <a:t>基本设计问题</a:t>
            </a:r>
            <a:endParaRPr lang="en-US" altLang="zh-CN" dirty="0" smtClean="0"/>
          </a:p>
          <a:p>
            <a:pPr marL="0" indent="0">
              <a:buNone/>
            </a:pPr>
            <a:r>
              <a:rPr lang="en-US" altLang="zh-CN" dirty="0" smtClean="0">
                <a:solidFill>
                  <a:srgbClr val="063DE8"/>
                </a:solidFill>
                <a:latin typeface="微软雅黑" panose="020B0503020204020204" pitchFamily="34" charset="-122"/>
              </a:rPr>
              <a:t>1.</a:t>
            </a:r>
            <a:r>
              <a:rPr lang="zh-CN" altLang="en-US" dirty="0" smtClean="0">
                <a:solidFill>
                  <a:srgbClr val="063DE8"/>
                </a:solidFill>
                <a:latin typeface="微软雅黑" panose="020B0503020204020204" pitchFamily="34" charset="-122"/>
              </a:rPr>
              <a:t> 指令系统设计必须遵循的基本原则</a:t>
            </a:r>
            <a:endParaRPr lang="en-US" altLang="zh-CN" dirty="0" smtClean="0">
              <a:solidFill>
                <a:srgbClr val="063DE8"/>
              </a:solidFill>
              <a:latin typeface="微软雅黑" panose="020B0503020204020204" pitchFamily="34" charset="-122"/>
            </a:endParaRPr>
          </a:p>
          <a:p>
            <a:pPr lvl="1">
              <a:buFont typeface="Wingdings" panose="05000000000000000000" pitchFamily="2" charset="2"/>
              <a:buChar char="Ø"/>
            </a:pPr>
            <a:r>
              <a:rPr lang="zh-CN" altLang="en-US" dirty="0" smtClean="0">
                <a:latin typeface="微软雅黑" panose="020B0503020204020204" pitchFamily="34" charset="-122"/>
              </a:rPr>
              <a:t>完备性或完整性</a:t>
            </a:r>
            <a:endParaRPr lang="en-US" altLang="zh-CN" dirty="0" smtClean="0">
              <a:latin typeface="微软雅黑" panose="020B0503020204020204" pitchFamily="34" charset="-122"/>
            </a:endParaRPr>
          </a:p>
          <a:p>
            <a:pPr lvl="1">
              <a:buFont typeface="Wingdings" panose="05000000000000000000" pitchFamily="2" charset="2"/>
              <a:buChar char="Ø"/>
            </a:pPr>
            <a:r>
              <a:rPr lang="zh-CN" altLang="en-US" dirty="0" smtClean="0"/>
              <a:t>兼容性</a:t>
            </a:r>
            <a:endParaRPr lang="en-US" altLang="zh-CN" dirty="0" smtClean="0"/>
          </a:p>
          <a:p>
            <a:pPr lvl="1">
              <a:buFont typeface="Wingdings" panose="05000000000000000000" pitchFamily="2" charset="2"/>
              <a:buChar char="Ø"/>
            </a:pPr>
            <a:r>
              <a:rPr lang="zh-CN" altLang="en-US" dirty="0" smtClean="0">
                <a:latin typeface="微软雅黑" panose="020B0503020204020204" pitchFamily="34" charset="-122"/>
              </a:rPr>
              <a:t>均匀性</a:t>
            </a:r>
            <a:endParaRPr lang="en-US" altLang="zh-CN" dirty="0" smtClean="0">
              <a:latin typeface="微软雅黑" panose="020B0503020204020204" pitchFamily="34" charset="-122"/>
            </a:endParaRPr>
          </a:p>
          <a:p>
            <a:pPr lvl="1">
              <a:buFont typeface="Wingdings" panose="05000000000000000000" pitchFamily="2" charset="2"/>
              <a:buChar char="Ø"/>
            </a:pPr>
            <a:r>
              <a:rPr lang="zh-CN" altLang="en-US" dirty="0"/>
              <a:t>可扩充性</a:t>
            </a:r>
            <a:endParaRPr lang="en-US" altLang="zh-CN" dirty="0">
              <a:latin typeface="微软雅黑" panose="020B0503020204020204" pitchFamily="34" charset="-122"/>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Tree>
    <p:extLst>
      <p:ext uri="{BB962C8B-B14F-4D97-AF65-F5344CB8AC3E}">
        <p14:creationId xmlns:p14="http://schemas.microsoft.com/office/powerpoint/2010/main" val="810274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1749365"/>
          </a:xfrm>
        </p:spPr>
        <p:txBody>
          <a:bodyPr/>
          <a:lstStyle/>
          <a:p>
            <a:pPr marL="0" indent="0">
              <a:buNone/>
            </a:pPr>
            <a:r>
              <a:rPr lang="en-US" altLang="zh-CN" dirty="0" smtClean="0"/>
              <a:t>4.2.1 </a:t>
            </a:r>
            <a:r>
              <a:rPr lang="zh-CN" altLang="en-US" dirty="0" smtClean="0"/>
              <a:t>基本设计问题</a:t>
            </a:r>
            <a:endParaRPr lang="en-US" altLang="zh-CN" dirty="0" smtClean="0"/>
          </a:p>
          <a:p>
            <a:pPr marL="0" indent="0">
              <a:buNone/>
            </a:pPr>
            <a:r>
              <a:rPr lang="en-US" altLang="zh-CN" dirty="0" smtClean="0">
                <a:solidFill>
                  <a:srgbClr val="063DE8"/>
                </a:solidFill>
              </a:rPr>
              <a:t>2.</a:t>
            </a:r>
            <a:r>
              <a:rPr lang="zh-CN" altLang="en-US" dirty="0" smtClean="0">
                <a:solidFill>
                  <a:srgbClr val="063DE8"/>
                </a:solidFill>
              </a:rPr>
              <a:t> 指令系统设计需要考虑的基本问题</a:t>
            </a:r>
            <a:endParaRPr lang="en-US" altLang="zh-CN" dirty="0" smtClean="0">
              <a:solidFill>
                <a:srgbClr val="063DE8"/>
              </a:solidFill>
            </a:endParaRPr>
          </a:p>
          <a:p>
            <a:pPr marL="0" indent="0">
              <a:buNone/>
            </a:pPr>
            <a:r>
              <a:rPr lang="en-US" altLang="zh-CN" dirty="0" smtClean="0"/>
              <a:t>(1) </a:t>
            </a:r>
            <a:r>
              <a:rPr lang="zh-CN" altLang="en-US" dirty="0" smtClean="0"/>
              <a:t>操作码个数、种类、复杂度如何选择</a:t>
            </a:r>
            <a:endParaRPr lang="en-US" altLang="zh-CN" dirty="0" smtClean="0"/>
          </a:p>
          <a:p>
            <a:pPr marL="400050" lvl="1" indent="0">
              <a:buNone/>
            </a:pPr>
            <a:r>
              <a:rPr lang="en-US" altLang="zh-CN" dirty="0" smtClean="0">
                <a:latin typeface="Comic Sans MS" panose="030F0702030302020204" pitchFamily="66" charset="0"/>
              </a:rPr>
              <a:t>LD/ST/INC/BRN </a:t>
            </a:r>
            <a:r>
              <a:rPr lang="zh-CN" altLang="en-US" dirty="0" smtClean="0">
                <a:latin typeface="Comic Sans MS" panose="030F0702030302020204" pitchFamily="66" charset="0"/>
              </a:rPr>
              <a:t>四种指令已足够编制任何可计算程序，但程序会很长</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矩形 6"/>
          <p:cNvSpPr/>
          <p:nvPr/>
        </p:nvSpPr>
        <p:spPr>
          <a:xfrm>
            <a:off x="107504" y="2436421"/>
            <a:ext cx="8712968" cy="800219"/>
          </a:xfrm>
          <a:prstGeom prst="rect">
            <a:avLst/>
          </a:prstGeom>
        </p:spPr>
        <p:txBody>
          <a:bodyPr wrap="square">
            <a:spAutoFit/>
          </a:bodyPr>
          <a:lstStyle/>
          <a:p>
            <a:pPr lvl="0" eaLnBrk="0" hangingPunct="0">
              <a:spcBef>
                <a:spcPct val="20000"/>
              </a:spcBef>
              <a:buClr>
                <a:srgbClr val="FF0000"/>
              </a:buClr>
            </a:pPr>
            <a:r>
              <a:rPr lang="en-US" altLang="zh-CN" sz="2200" b="1" dirty="0" smtClean="0">
                <a:solidFill>
                  <a:prstClr val="black"/>
                </a:solidFill>
                <a:latin typeface="Comic Sans MS" panose="030F0702030302020204" pitchFamily="66" charset="0"/>
                <a:ea typeface="微软雅黑" panose="020B0503020204020204" pitchFamily="34" charset="-122"/>
              </a:rPr>
              <a:t>(2) </a:t>
            </a:r>
            <a:r>
              <a:rPr lang="zh-CN" altLang="en-US" sz="2200" b="1" dirty="0" smtClean="0">
                <a:solidFill>
                  <a:prstClr val="black"/>
                </a:solidFill>
                <a:latin typeface="Comic Sans MS" panose="030F0702030302020204" pitchFamily="66" charset="0"/>
                <a:ea typeface="微软雅黑" panose="020B0503020204020204" pitchFamily="34" charset="-122"/>
              </a:rPr>
              <a:t>运算指令能对</a:t>
            </a:r>
            <a:r>
              <a:rPr lang="zh-CN" altLang="en-US" sz="2200" b="1" dirty="0">
                <a:solidFill>
                  <a:prstClr val="black"/>
                </a:solidFill>
                <a:latin typeface="Comic Sans MS" panose="030F0702030302020204" pitchFamily="66" charset="0"/>
                <a:ea typeface="微软雅黑" panose="020B0503020204020204" pitchFamily="34" charset="-122"/>
              </a:rPr>
              <a:t>哪几种数据类型完成</a:t>
            </a:r>
            <a:r>
              <a:rPr lang="zh-CN" altLang="en-US" sz="2200" b="1" dirty="0" smtClean="0">
                <a:solidFill>
                  <a:prstClr val="black"/>
                </a:solidFill>
                <a:latin typeface="Comic Sans MS" panose="030F0702030302020204" pitchFamily="66" charset="0"/>
                <a:ea typeface="微软雅黑" panose="020B0503020204020204" pitchFamily="34" charset="-122"/>
              </a:rPr>
              <a:t>操作</a:t>
            </a:r>
            <a:endParaRPr lang="en-US" altLang="zh-CN" sz="2200" b="1" dirty="0" smtClean="0">
              <a:solidFill>
                <a:prstClr val="black"/>
              </a:solidFill>
              <a:latin typeface="Comic Sans MS" panose="030F0702030302020204" pitchFamily="66" charset="0"/>
              <a:ea typeface="微软雅黑" panose="020B0503020204020204" pitchFamily="34" charset="-122"/>
            </a:endParaRPr>
          </a:p>
          <a:p>
            <a:pPr lvl="1" eaLnBrk="0" hangingPunct="0">
              <a:spcBef>
                <a:spcPct val="20000"/>
              </a:spcBef>
              <a:buClr>
                <a:srgbClr val="FF0000"/>
              </a:buClr>
            </a:pPr>
            <a:r>
              <a:rPr lang="en-US" altLang="zh-CN" sz="2000" dirty="0" smtClean="0">
                <a:solidFill>
                  <a:prstClr val="black"/>
                </a:solidFill>
                <a:latin typeface="Comic Sans MS" panose="030F0702030302020204" pitchFamily="66" charset="0"/>
                <a:ea typeface="微软雅黑" panose="020B0503020204020204" pitchFamily="34" charset="-122"/>
              </a:rPr>
              <a:t>LD/ST/INC/BRN </a:t>
            </a:r>
            <a:r>
              <a:rPr lang="zh-CN" altLang="en-US" sz="2000" dirty="0">
                <a:solidFill>
                  <a:prstClr val="black"/>
                </a:solidFill>
                <a:latin typeface="Comic Sans MS" panose="030F0702030302020204" pitchFamily="66" charset="0"/>
                <a:ea typeface="微软雅黑" panose="020B0503020204020204" pitchFamily="34" charset="-122"/>
              </a:rPr>
              <a:t>四种指令已足够编制任何可计算程序，但程序会很长</a:t>
            </a:r>
          </a:p>
        </p:txBody>
      </p:sp>
      <p:sp>
        <p:nvSpPr>
          <p:cNvPr id="8" name="矩形 7"/>
          <p:cNvSpPr/>
          <p:nvPr/>
        </p:nvSpPr>
        <p:spPr>
          <a:xfrm>
            <a:off x="107504" y="3212976"/>
            <a:ext cx="8352928" cy="1169551"/>
          </a:xfrm>
          <a:prstGeom prst="rect">
            <a:avLst/>
          </a:prstGeom>
        </p:spPr>
        <p:txBody>
          <a:bodyPr wrap="square">
            <a:spAutoFit/>
          </a:bodyPr>
          <a:lstStyle/>
          <a:p>
            <a:pPr lvl="0" eaLnBrk="0" hangingPunct="0">
              <a:spcBef>
                <a:spcPct val="20000"/>
              </a:spcBef>
              <a:buClr>
                <a:srgbClr val="FF0000"/>
              </a:buClr>
            </a:pPr>
            <a:r>
              <a:rPr lang="en-US" altLang="zh-CN" sz="2200" b="1" dirty="0" smtClean="0">
                <a:solidFill>
                  <a:prstClr val="black"/>
                </a:solidFill>
                <a:latin typeface="Comic Sans MS" panose="030F0702030302020204" pitchFamily="66" charset="0"/>
                <a:ea typeface="微软雅黑" panose="020B0503020204020204" pitchFamily="34" charset="-122"/>
              </a:rPr>
              <a:t>(3) </a:t>
            </a:r>
            <a:r>
              <a:rPr lang="zh-CN" altLang="en-US" sz="2200" b="1" dirty="0" smtClean="0">
                <a:solidFill>
                  <a:prstClr val="black"/>
                </a:solidFill>
                <a:latin typeface="Comic Sans MS" panose="030F0702030302020204" pitchFamily="66" charset="0"/>
                <a:ea typeface="微软雅黑" panose="020B0503020204020204" pitchFamily="34" charset="-122"/>
              </a:rPr>
              <a:t>采用什么样的指令格式</a:t>
            </a:r>
            <a:endParaRPr lang="en-US" altLang="zh-CN" sz="2200" b="1" dirty="0" smtClean="0">
              <a:solidFill>
                <a:prstClr val="black"/>
              </a:solidFill>
              <a:latin typeface="Comic Sans MS" panose="030F0702030302020204" pitchFamily="66" charset="0"/>
              <a:ea typeface="微软雅黑" panose="020B0503020204020204" pitchFamily="34" charset="-122"/>
            </a:endParaRPr>
          </a:p>
          <a:p>
            <a:pPr lvl="1" eaLnBrk="0" hangingPunct="0">
              <a:spcBef>
                <a:spcPct val="20000"/>
              </a:spcBef>
              <a:buClr>
                <a:srgbClr val="FF0000"/>
              </a:buClr>
            </a:pPr>
            <a:r>
              <a:rPr lang="zh-CN" altLang="en-US" sz="2000" dirty="0" smtClean="0">
                <a:solidFill>
                  <a:prstClr val="black"/>
                </a:solidFill>
                <a:latin typeface="Comic Sans MS" panose="030F0702030302020204" pitchFamily="66" charset="0"/>
                <a:ea typeface="微软雅黑" panose="020B0503020204020204" pitchFamily="34" charset="-122"/>
              </a:rPr>
              <a:t>规整型和紧凑型指令格式</a:t>
            </a:r>
            <a:endParaRPr lang="en-US" altLang="zh-CN" sz="2000" dirty="0" smtClean="0">
              <a:solidFill>
                <a:prstClr val="black"/>
              </a:solidFill>
              <a:latin typeface="Comic Sans MS" panose="030F0702030302020204" pitchFamily="66" charset="0"/>
              <a:ea typeface="微软雅黑" panose="020B0503020204020204" pitchFamily="34" charset="-122"/>
            </a:endParaRPr>
          </a:p>
          <a:p>
            <a:pPr lvl="1" eaLnBrk="0" hangingPunct="0">
              <a:spcBef>
                <a:spcPct val="20000"/>
              </a:spcBef>
              <a:buClr>
                <a:srgbClr val="FF0000"/>
              </a:buClr>
            </a:pPr>
            <a:r>
              <a:rPr lang="zh-CN" altLang="en-US" sz="2000" dirty="0">
                <a:solidFill>
                  <a:prstClr val="black"/>
                </a:solidFill>
                <a:latin typeface="Comic Sans MS" panose="030F0702030302020204" pitchFamily="66" charset="0"/>
                <a:ea typeface="微软雅黑" panose="020B0503020204020204" pitchFamily="34" charset="-122"/>
              </a:rPr>
              <a:t>指令长度</a:t>
            </a:r>
            <a:r>
              <a:rPr lang="en-US" altLang="zh-CN" sz="2000" dirty="0">
                <a:solidFill>
                  <a:prstClr val="black"/>
                </a:solidFill>
                <a:latin typeface="Comic Sans MS" panose="030F0702030302020204" pitchFamily="66" charset="0"/>
                <a:ea typeface="微软雅黑" panose="020B0503020204020204" pitchFamily="34" charset="-122"/>
              </a:rPr>
              <a:t>/</a:t>
            </a:r>
            <a:r>
              <a:rPr lang="zh-CN" altLang="en-US" sz="2000" dirty="0">
                <a:solidFill>
                  <a:prstClr val="black"/>
                </a:solidFill>
                <a:latin typeface="Comic Sans MS" panose="030F0702030302020204" pitchFamily="66" charset="0"/>
                <a:ea typeface="微软雅黑" panose="020B0503020204020204" pitchFamily="34" charset="-122"/>
              </a:rPr>
              <a:t>地址码个数</a:t>
            </a:r>
            <a:r>
              <a:rPr lang="en-US" altLang="zh-CN" sz="2000" dirty="0">
                <a:solidFill>
                  <a:prstClr val="black"/>
                </a:solidFill>
                <a:latin typeface="Comic Sans MS" panose="030F0702030302020204" pitchFamily="66" charset="0"/>
                <a:ea typeface="微软雅黑" panose="020B0503020204020204" pitchFamily="34" charset="-122"/>
              </a:rPr>
              <a:t>/</a:t>
            </a:r>
            <a:r>
              <a:rPr lang="zh-CN" altLang="en-US" sz="2000" dirty="0">
                <a:solidFill>
                  <a:prstClr val="black"/>
                </a:solidFill>
                <a:latin typeface="Comic Sans MS" panose="030F0702030302020204" pitchFamily="66" charset="0"/>
                <a:ea typeface="微软雅黑" panose="020B0503020204020204" pitchFamily="34" charset="-122"/>
              </a:rPr>
              <a:t>各</a:t>
            </a:r>
            <a:r>
              <a:rPr lang="zh-CN" altLang="en-US" sz="2000" dirty="0" smtClean="0">
                <a:solidFill>
                  <a:prstClr val="black"/>
                </a:solidFill>
                <a:latin typeface="Comic Sans MS" panose="030F0702030302020204" pitchFamily="66" charset="0"/>
                <a:ea typeface="微软雅黑" panose="020B0503020204020204" pitchFamily="34" charset="-122"/>
              </a:rPr>
              <a:t>字段长度</a:t>
            </a:r>
            <a:endParaRPr lang="zh-CN" altLang="en-US" sz="2000" dirty="0">
              <a:solidFill>
                <a:prstClr val="black"/>
              </a:solidFill>
              <a:latin typeface="Comic Sans MS" panose="030F0702030302020204" pitchFamily="66" charset="0"/>
              <a:ea typeface="微软雅黑" panose="020B0503020204020204" pitchFamily="34" charset="-122"/>
            </a:endParaRPr>
          </a:p>
        </p:txBody>
      </p:sp>
      <p:sp>
        <p:nvSpPr>
          <p:cNvPr id="9" name="矩形 8"/>
          <p:cNvSpPr/>
          <p:nvPr/>
        </p:nvSpPr>
        <p:spPr>
          <a:xfrm>
            <a:off x="107504" y="4365104"/>
            <a:ext cx="8352928" cy="430887"/>
          </a:xfrm>
          <a:prstGeom prst="rect">
            <a:avLst/>
          </a:prstGeom>
        </p:spPr>
        <p:txBody>
          <a:bodyPr wrap="square">
            <a:spAutoFit/>
          </a:bodyPr>
          <a:lstStyle/>
          <a:p>
            <a:pPr lvl="0" eaLnBrk="0" hangingPunct="0">
              <a:spcBef>
                <a:spcPct val="20000"/>
              </a:spcBef>
              <a:buClr>
                <a:srgbClr val="FF0000"/>
              </a:buClr>
            </a:pPr>
            <a:r>
              <a:rPr lang="en-US" altLang="zh-CN" sz="2200" b="1" dirty="0" smtClean="0">
                <a:solidFill>
                  <a:prstClr val="black"/>
                </a:solidFill>
                <a:latin typeface="Comic Sans MS" panose="030F0702030302020204" pitchFamily="66" charset="0"/>
                <a:ea typeface="微软雅黑" panose="020B0503020204020204" pitchFamily="34" charset="-122"/>
              </a:rPr>
              <a:t>(4) </a:t>
            </a:r>
            <a:r>
              <a:rPr lang="zh-CN" altLang="en-US" sz="2200" b="1" dirty="0" smtClean="0">
                <a:solidFill>
                  <a:prstClr val="black"/>
                </a:solidFill>
                <a:latin typeface="Comic Sans MS" panose="030F0702030302020204" pitchFamily="66" charset="0"/>
                <a:ea typeface="微软雅黑" panose="020B0503020204020204" pitchFamily="34" charset="-122"/>
              </a:rPr>
              <a:t>通用寄存器的个数、功能和长度等如何规定？</a:t>
            </a:r>
            <a:endParaRPr lang="zh-CN" altLang="en-US" sz="2200" b="1" dirty="0">
              <a:solidFill>
                <a:prstClr val="black"/>
              </a:solidFill>
              <a:latin typeface="Comic Sans MS" panose="030F0702030302020204" pitchFamily="66" charset="0"/>
              <a:ea typeface="微软雅黑" panose="020B0503020204020204" pitchFamily="34" charset="-122"/>
            </a:endParaRPr>
          </a:p>
        </p:txBody>
      </p:sp>
      <p:sp>
        <p:nvSpPr>
          <p:cNvPr id="10" name="矩形 9"/>
          <p:cNvSpPr/>
          <p:nvPr/>
        </p:nvSpPr>
        <p:spPr>
          <a:xfrm>
            <a:off x="107504" y="4869160"/>
            <a:ext cx="8830344" cy="769441"/>
          </a:xfrm>
          <a:prstGeom prst="rect">
            <a:avLst/>
          </a:prstGeom>
        </p:spPr>
        <p:txBody>
          <a:bodyPr wrap="square">
            <a:spAutoFit/>
          </a:bodyPr>
          <a:lstStyle/>
          <a:p>
            <a:pPr lvl="0" eaLnBrk="0" hangingPunct="0">
              <a:spcBef>
                <a:spcPct val="20000"/>
              </a:spcBef>
              <a:buClr>
                <a:srgbClr val="FF0000"/>
              </a:buClr>
            </a:pPr>
            <a:r>
              <a:rPr lang="en-US" altLang="zh-CN" sz="2200" b="1" dirty="0" smtClean="0">
                <a:solidFill>
                  <a:prstClr val="black"/>
                </a:solidFill>
                <a:latin typeface="Comic Sans MS" panose="030F0702030302020204" pitchFamily="66" charset="0"/>
                <a:ea typeface="微软雅黑" panose="020B0503020204020204" pitchFamily="34" charset="-122"/>
              </a:rPr>
              <a:t>(5) </a:t>
            </a:r>
            <a:r>
              <a:rPr lang="zh-CN" altLang="en-US" sz="2200" b="1" dirty="0" smtClean="0">
                <a:solidFill>
                  <a:prstClr val="black"/>
                </a:solidFill>
                <a:latin typeface="Comic Sans MS" panose="030F0702030302020204" pitchFamily="66" charset="0"/>
                <a:ea typeface="微软雅黑" panose="020B0503020204020204" pitchFamily="34" charset="-122"/>
              </a:rPr>
              <a:t>如何设计寻址方式的种类和编码以及各种寻址方式下有效地址如何计算？</a:t>
            </a:r>
            <a:endParaRPr lang="zh-CN" altLang="en-US" sz="2200" b="1" dirty="0">
              <a:solidFill>
                <a:prstClr val="black"/>
              </a:solidFill>
              <a:latin typeface="Comic Sans MS" panose="030F0702030302020204" pitchFamily="66" charset="0"/>
              <a:ea typeface="微软雅黑" panose="020B0503020204020204" pitchFamily="34" charset="-122"/>
            </a:endParaRPr>
          </a:p>
        </p:txBody>
      </p:sp>
      <p:sp>
        <p:nvSpPr>
          <p:cNvPr id="11" name="矩形 10"/>
          <p:cNvSpPr/>
          <p:nvPr/>
        </p:nvSpPr>
        <p:spPr>
          <a:xfrm>
            <a:off x="107504" y="5734417"/>
            <a:ext cx="8352928" cy="430887"/>
          </a:xfrm>
          <a:prstGeom prst="rect">
            <a:avLst/>
          </a:prstGeom>
        </p:spPr>
        <p:txBody>
          <a:bodyPr wrap="square">
            <a:spAutoFit/>
          </a:bodyPr>
          <a:lstStyle/>
          <a:p>
            <a:pPr lvl="0" eaLnBrk="0" hangingPunct="0">
              <a:spcBef>
                <a:spcPct val="20000"/>
              </a:spcBef>
              <a:buClr>
                <a:srgbClr val="FF0000"/>
              </a:buClr>
            </a:pPr>
            <a:r>
              <a:rPr lang="en-US" altLang="zh-CN" sz="2200" b="1" dirty="0" smtClean="0">
                <a:solidFill>
                  <a:prstClr val="black"/>
                </a:solidFill>
                <a:latin typeface="Comic Sans MS" panose="030F0702030302020204" pitchFamily="66" charset="0"/>
                <a:ea typeface="微软雅黑" panose="020B0503020204020204" pitchFamily="34" charset="-122"/>
              </a:rPr>
              <a:t>(6) </a:t>
            </a:r>
            <a:r>
              <a:rPr lang="zh-CN" altLang="en-US" sz="2200" b="1" dirty="0">
                <a:solidFill>
                  <a:prstClr val="black"/>
                </a:solidFill>
                <a:latin typeface="Comic Sans MS" panose="030F0702030302020204" pitchFamily="66" charset="0"/>
                <a:ea typeface="微软雅黑" panose="020B0503020204020204" pitchFamily="34" charset="-122"/>
              </a:rPr>
              <a:t>下一</a:t>
            </a:r>
            <a:r>
              <a:rPr lang="zh-CN" altLang="en-US" sz="2200" b="1" dirty="0" smtClean="0">
                <a:solidFill>
                  <a:prstClr val="black"/>
                </a:solidFill>
                <a:latin typeface="Comic Sans MS" panose="030F0702030302020204" pitchFamily="66" charset="0"/>
                <a:ea typeface="微软雅黑" panose="020B0503020204020204" pitchFamily="34" charset="-122"/>
              </a:rPr>
              <a:t>条指令的地址如何确定？</a:t>
            </a:r>
            <a:endParaRPr lang="zh-CN" altLang="en-US" sz="2200" b="1" dirty="0">
              <a:solidFill>
                <a:prstClr val="black"/>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347605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1965389"/>
          </a:xfrm>
        </p:spPr>
        <p:txBody>
          <a:bodyPr/>
          <a:lstStyle/>
          <a:p>
            <a:pPr marL="0" indent="0">
              <a:buNone/>
            </a:pPr>
            <a:r>
              <a:rPr lang="en-US" altLang="zh-CN" dirty="0" smtClean="0"/>
              <a:t>4.2.2 </a:t>
            </a:r>
            <a:r>
              <a:rPr lang="zh-CN" altLang="en-US" dirty="0" smtClean="0"/>
              <a:t>操作数类型</a:t>
            </a:r>
            <a:endParaRPr lang="en-US" altLang="zh-CN" dirty="0" smtClean="0"/>
          </a:p>
          <a:p>
            <a:pPr marL="0" indent="0">
              <a:buNone/>
            </a:pPr>
            <a:r>
              <a:rPr lang="en-US" altLang="zh-CN" dirty="0" smtClean="0">
                <a:solidFill>
                  <a:srgbClr val="063DE8"/>
                </a:solidFill>
              </a:rPr>
              <a:t>1.</a:t>
            </a:r>
            <a:r>
              <a:rPr lang="zh-CN" altLang="en-US" dirty="0" smtClean="0">
                <a:solidFill>
                  <a:srgbClr val="063DE8"/>
                </a:solidFill>
              </a:rPr>
              <a:t> 从高级语言程序所用数据类型来看，指令涉及的基本操作类型应该包括以下几类</a:t>
            </a:r>
            <a:endParaRPr lang="en-US" altLang="zh-CN" dirty="0" smtClean="0">
              <a:solidFill>
                <a:srgbClr val="063DE8"/>
              </a:solidFill>
            </a:endParaRPr>
          </a:p>
          <a:p>
            <a:pPr marL="0" indent="0">
              <a:buNone/>
            </a:pPr>
            <a:r>
              <a:rPr lang="en-US" altLang="zh-CN" dirty="0" smtClean="0"/>
              <a:t>(1) </a:t>
            </a:r>
            <a:r>
              <a:rPr lang="zh-CN" altLang="en-US" dirty="0" smtClean="0"/>
              <a:t>指针或地址</a:t>
            </a:r>
            <a:endParaRPr lang="en-US" altLang="zh-CN" dirty="0" smtClean="0"/>
          </a:p>
          <a:p>
            <a:pPr marL="400050" lvl="1" indent="0">
              <a:buNone/>
            </a:pPr>
            <a:r>
              <a:rPr lang="zh-CN" altLang="en-US" dirty="0" smtClean="0">
                <a:latin typeface="Comic Sans MS" panose="030F0702030302020204" pitchFamily="66" charset="0"/>
              </a:rPr>
              <a:t>指针或主</a:t>
            </a:r>
            <a:r>
              <a:rPr lang="en-US" altLang="zh-CN" dirty="0">
                <a:latin typeface="Comic Sans MS" panose="030F0702030302020204" pitchFamily="66" charset="0"/>
              </a:rPr>
              <a:t>(</a:t>
            </a:r>
            <a:r>
              <a:rPr lang="zh-CN" altLang="en-US" dirty="0">
                <a:latin typeface="Comic Sans MS" panose="030F0702030302020204" pitchFamily="66" charset="0"/>
              </a:rPr>
              <a:t>虚</a:t>
            </a:r>
            <a:r>
              <a:rPr lang="en-US" altLang="zh-CN" dirty="0">
                <a:latin typeface="Comic Sans MS" panose="030F0702030302020204" pitchFamily="66" charset="0"/>
              </a:rPr>
              <a:t>)</a:t>
            </a:r>
            <a:r>
              <a:rPr lang="zh-CN" altLang="en-US" dirty="0">
                <a:latin typeface="Comic Sans MS" panose="030F0702030302020204" pitchFamily="66" charset="0"/>
              </a:rPr>
              <a:t>存</a:t>
            </a:r>
            <a:r>
              <a:rPr lang="zh-CN" altLang="en-US" dirty="0" smtClean="0">
                <a:latin typeface="Comic Sans MS" panose="030F0702030302020204" pitchFamily="66" charset="0"/>
              </a:rPr>
              <a:t>地址通常用无符号整数来表示</a:t>
            </a:r>
            <a:endParaRPr lang="zh-CN" altLang="en-US" dirty="0">
              <a:latin typeface="Comic Sans MS" panose="030F0702030302020204" pitchFamily="66"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12" name="矩形 11"/>
          <p:cNvSpPr/>
          <p:nvPr/>
        </p:nvSpPr>
        <p:spPr>
          <a:xfrm>
            <a:off x="107504" y="2708920"/>
            <a:ext cx="8712968" cy="1538883"/>
          </a:xfrm>
          <a:prstGeom prst="rect">
            <a:avLst/>
          </a:prstGeom>
        </p:spPr>
        <p:txBody>
          <a:bodyPr wrap="square">
            <a:spAutoFit/>
          </a:bodyPr>
          <a:lstStyle/>
          <a:p>
            <a:pPr lvl="0" eaLnBrk="0" hangingPunct="0">
              <a:spcBef>
                <a:spcPct val="20000"/>
              </a:spcBef>
              <a:buClr>
                <a:srgbClr val="FF0000"/>
              </a:buClr>
            </a:pPr>
            <a:r>
              <a:rPr lang="en-US" altLang="zh-CN" sz="2200" b="1" dirty="0" smtClean="0">
                <a:solidFill>
                  <a:prstClr val="black"/>
                </a:solidFill>
                <a:latin typeface="Comic Sans MS" panose="030F0702030302020204" pitchFamily="66" charset="0"/>
                <a:ea typeface="微软雅黑" panose="020B0503020204020204" pitchFamily="34" charset="-122"/>
              </a:rPr>
              <a:t>(2) </a:t>
            </a:r>
            <a:r>
              <a:rPr lang="zh-CN" altLang="en-US" sz="2200" b="1" dirty="0" smtClean="0">
                <a:solidFill>
                  <a:prstClr val="black"/>
                </a:solidFill>
                <a:latin typeface="Comic Sans MS" panose="030F0702030302020204" pitchFamily="66" charset="0"/>
                <a:ea typeface="微软雅黑" panose="020B0503020204020204" pitchFamily="34" charset="-122"/>
              </a:rPr>
              <a:t>数值数据</a:t>
            </a:r>
            <a:endParaRPr lang="en-US" altLang="zh-CN" sz="2200" b="1" dirty="0" smtClean="0">
              <a:solidFill>
                <a:prstClr val="black"/>
              </a:solidFill>
              <a:latin typeface="Comic Sans MS" panose="030F0702030302020204" pitchFamily="66" charset="0"/>
              <a:ea typeface="微软雅黑" panose="020B0503020204020204" pitchFamily="34" charset="-122"/>
            </a:endParaRPr>
          </a:p>
          <a:p>
            <a:pPr lvl="0" eaLnBrk="0" hangingPunct="0">
              <a:spcBef>
                <a:spcPct val="20000"/>
              </a:spcBef>
              <a:buClr>
                <a:srgbClr val="FF0000"/>
              </a:buClr>
            </a:pPr>
            <a:r>
              <a:rPr lang="zh-CN" altLang="en-US" sz="2000" dirty="0" smtClean="0">
                <a:solidFill>
                  <a:prstClr val="black"/>
                </a:solidFill>
                <a:latin typeface="Comic Sans MS" panose="030F0702030302020204" pitchFamily="66" charset="0"/>
                <a:ea typeface="微软雅黑" panose="020B0503020204020204" pitchFamily="34" charset="-122"/>
              </a:rPr>
              <a:t>     定点数</a:t>
            </a:r>
            <a:r>
              <a:rPr lang="en-US" altLang="zh-CN" sz="2000" dirty="0">
                <a:solidFill>
                  <a:prstClr val="black"/>
                </a:solidFill>
                <a:latin typeface="Comic Sans MS" panose="030F0702030302020204" pitchFamily="66" charset="0"/>
                <a:ea typeface="微软雅黑" panose="020B0503020204020204" pitchFamily="34" charset="-122"/>
              </a:rPr>
              <a:t>(</a:t>
            </a:r>
            <a:r>
              <a:rPr lang="zh-CN" altLang="en-US" sz="2000" dirty="0">
                <a:solidFill>
                  <a:prstClr val="black"/>
                </a:solidFill>
                <a:latin typeface="Comic Sans MS" panose="030F0702030302020204" pitchFamily="66" charset="0"/>
                <a:ea typeface="微软雅黑" panose="020B0503020204020204" pitchFamily="34" charset="-122"/>
              </a:rPr>
              <a:t>整数</a:t>
            </a:r>
            <a:r>
              <a:rPr lang="en-US" altLang="zh-CN" sz="2000" dirty="0">
                <a:solidFill>
                  <a:prstClr val="black"/>
                </a:solidFill>
                <a:latin typeface="Comic Sans MS" panose="030F0702030302020204" pitchFamily="66" charset="0"/>
                <a:ea typeface="微软雅黑" panose="020B0503020204020204" pitchFamily="34" charset="-122"/>
              </a:rPr>
              <a:t>)</a:t>
            </a:r>
            <a:r>
              <a:rPr lang="zh-CN" altLang="en-US" sz="2000" dirty="0">
                <a:solidFill>
                  <a:prstClr val="black"/>
                </a:solidFill>
                <a:latin typeface="Comic Sans MS" panose="030F0702030302020204" pitchFamily="66" charset="0"/>
                <a:ea typeface="微软雅黑" panose="020B0503020204020204" pitchFamily="34" charset="-122"/>
              </a:rPr>
              <a:t>：一般用二进制补码表示</a:t>
            </a:r>
          </a:p>
          <a:p>
            <a:pPr lvl="0" eaLnBrk="0" hangingPunct="0">
              <a:spcBef>
                <a:spcPct val="20000"/>
              </a:spcBef>
              <a:buClr>
                <a:srgbClr val="FF0000"/>
              </a:buClr>
            </a:pPr>
            <a:r>
              <a:rPr lang="zh-CN" altLang="en-US" sz="2000" dirty="0">
                <a:solidFill>
                  <a:prstClr val="black"/>
                </a:solidFill>
                <a:latin typeface="Comic Sans MS" panose="030F0702030302020204" pitchFamily="66" charset="0"/>
                <a:ea typeface="微软雅黑" panose="020B0503020204020204" pitchFamily="34" charset="-122"/>
              </a:rPr>
              <a:t>     浮点数</a:t>
            </a:r>
            <a:r>
              <a:rPr lang="en-US" altLang="zh-CN" sz="2000" dirty="0">
                <a:solidFill>
                  <a:prstClr val="black"/>
                </a:solidFill>
                <a:latin typeface="Comic Sans MS" panose="030F0702030302020204" pitchFamily="66" charset="0"/>
                <a:ea typeface="微软雅黑" panose="020B0503020204020204" pitchFamily="34" charset="-122"/>
              </a:rPr>
              <a:t>(</a:t>
            </a:r>
            <a:r>
              <a:rPr lang="zh-CN" altLang="en-US" sz="2000" dirty="0">
                <a:solidFill>
                  <a:prstClr val="black"/>
                </a:solidFill>
                <a:latin typeface="Comic Sans MS" panose="030F0702030302020204" pitchFamily="66" charset="0"/>
                <a:ea typeface="微软雅黑" panose="020B0503020204020204" pitchFamily="34" charset="-122"/>
              </a:rPr>
              <a:t>实数</a:t>
            </a:r>
            <a:r>
              <a:rPr lang="en-US" altLang="zh-CN" sz="2000" dirty="0">
                <a:solidFill>
                  <a:prstClr val="black"/>
                </a:solidFill>
                <a:latin typeface="Comic Sans MS" panose="030F0702030302020204" pitchFamily="66" charset="0"/>
                <a:ea typeface="微软雅黑" panose="020B0503020204020204" pitchFamily="34" charset="-122"/>
              </a:rPr>
              <a:t>)</a:t>
            </a:r>
            <a:r>
              <a:rPr lang="zh-CN" altLang="en-US" sz="2000" dirty="0">
                <a:solidFill>
                  <a:prstClr val="black"/>
                </a:solidFill>
                <a:latin typeface="Comic Sans MS" panose="030F0702030302020204" pitchFamily="66" charset="0"/>
                <a:ea typeface="微软雅黑" panose="020B0503020204020204" pitchFamily="34" charset="-122"/>
              </a:rPr>
              <a:t>：大多数机器采用</a:t>
            </a:r>
            <a:r>
              <a:rPr lang="en-US" altLang="zh-CN" sz="2000" dirty="0">
                <a:solidFill>
                  <a:prstClr val="black"/>
                </a:solidFill>
                <a:latin typeface="Comic Sans MS" panose="030F0702030302020204" pitchFamily="66" charset="0"/>
                <a:ea typeface="微软雅黑" panose="020B0503020204020204" pitchFamily="34" charset="-122"/>
              </a:rPr>
              <a:t>IEEE754</a:t>
            </a:r>
            <a:r>
              <a:rPr lang="zh-CN" altLang="en-US" sz="2000" dirty="0">
                <a:solidFill>
                  <a:prstClr val="black"/>
                </a:solidFill>
                <a:latin typeface="Comic Sans MS" panose="030F0702030302020204" pitchFamily="66" charset="0"/>
                <a:ea typeface="微软雅黑" panose="020B0503020204020204" pitchFamily="34" charset="-122"/>
              </a:rPr>
              <a:t>标准</a:t>
            </a:r>
          </a:p>
          <a:p>
            <a:pPr lvl="0" eaLnBrk="0" hangingPunct="0">
              <a:spcBef>
                <a:spcPct val="20000"/>
              </a:spcBef>
              <a:buClr>
                <a:srgbClr val="FF0000"/>
              </a:buClr>
            </a:pPr>
            <a:r>
              <a:rPr lang="zh-CN" altLang="en-US" sz="2000" dirty="0">
                <a:solidFill>
                  <a:prstClr val="black"/>
                </a:solidFill>
                <a:latin typeface="Comic Sans MS" panose="030F0702030302020204" pitchFamily="66" charset="0"/>
                <a:ea typeface="微软雅黑" panose="020B0503020204020204" pitchFamily="34" charset="-122"/>
              </a:rPr>
              <a:t>     十进制数：一般用</a:t>
            </a:r>
            <a:r>
              <a:rPr lang="en-US" altLang="zh-CN" sz="2000" dirty="0">
                <a:solidFill>
                  <a:prstClr val="black"/>
                </a:solidFill>
                <a:latin typeface="Comic Sans MS" panose="030F0702030302020204" pitchFamily="66" charset="0"/>
                <a:ea typeface="微软雅黑" panose="020B0503020204020204" pitchFamily="34" charset="-122"/>
              </a:rPr>
              <a:t>NBCD</a:t>
            </a:r>
            <a:r>
              <a:rPr lang="zh-CN" altLang="en-US" sz="2000" dirty="0">
                <a:solidFill>
                  <a:prstClr val="black"/>
                </a:solidFill>
                <a:latin typeface="Comic Sans MS" panose="030F0702030302020204" pitchFamily="66" charset="0"/>
                <a:ea typeface="微软雅黑" panose="020B0503020204020204" pitchFamily="34" charset="-122"/>
              </a:rPr>
              <a:t>码表示，压缩</a:t>
            </a:r>
            <a:r>
              <a:rPr lang="en-US" altLang="zh-CN" sz="2000" dirty="0">
                <a:solidFill>
                  <a:prstClr val="black"/>
                </a:solidFill>
                <a:latin typeface="Comic Sans MS" panose="030F0702030302020204" pitchFamily="66" charset="0"/>
                <a:ea typeface="微软雅黑" panose="020B0503020204020204" pitchFamily="34" charset="-122"/>
              </a:rPr>
              <a:t>/</a:t>
            </a:r>
            <a:r>
              <a:rPr lang="zh-CN" altLang="en-US" sz="2000" dirty="0">
                <a:solidFill>
                  <a:prstClr val="black"/>
                </a:solidFill>
                <a:latin typeface="Comic Sans MS" panose="030F0702030302020204" pitchFamily="66" charset="0"/>
                <a:ea typeface="微软雅黑" panose="020B0503020204020204" pitchFamily="34" charset="-122"/>
              </a:rPr>
              <a:t>非</a:t>
            </a:r>
            <a:r>
              <a:rPr lang="zh-CN" altLang="en-US" sz="2000" dirty="0" smtClean="0">
                <a:solidFill>
                  <a:prstClr val="black"/>
                </a:solidFill>
                <a:latin typeface="Comic Sans MS" panose="030F0702030302020204" pitchFamily="66" charset="0"/>
                <a:ea typeface="微软雅黑" panose="020B0503020204020204" pitchFamily="34" charset="-122"/>
              </a:rPr>
              <a:t>压缩</a:t>
            </a:r>
            <a:endParaRPr lang="zh-CN" altLang="en-US" sz="2000" dirty="0">
              <a:solidFill>
                <a:prstClr val="black"/>
              </a:solidFill>
              <a:latin typeface="Comic Sans MS" panose="030F0702030302020204" pitchFamily="66" charset="0"/>
              <a:ea typeface="微软雅黑" panose="020B0503020204020204" pitchFamily="34" charset="-122"/>
            </a:endParaRPr>
          </a:p>
        </p:txBody>
      </p:sp>
      <p:sp>
        <p:nvSpPr>
          <p:cNvPr id="13" name="矩形 12"/>
          <p:cNvSpPr/>
          <p:nvPr/>
        </p:nvSpPr>
        <p:spPr>
          <a:xfrm>
            <a:off x="107504" y="4194373"/>
            <a:ext cx="8712968" cy="1169551"/>
          </a:xfrm>
          <a:prstGeom prst="rect">
            <a:avLst/>
          </a:prstGeom>
        </p:spPr>
        <p:txBody>
          <a:bodyPr wrap="square">
            <a:spAutoFit/>
          </a:bodyPr>
          <a:lstStyle/>
          <a:p>
            <a:pPr lvl="0" eaLnBrk="0" hangingPunct="0">
              <a:spcBef>
                <a:spcPct val="20000"/>
              </a:spcBef>
              <a:buClr>
                <a:srgbClr val="FF0000"/>
              </a:buClr>
            </a:pPr>
            <a:r>
              <a:rPr lang="en-US" altLang="zh-CN" sz="2200" b="1" dirty="0" smtClean="0">
                <a:solidFill>
                  <a:prstClr val="black"/>
                </a:solidFill>
                <a:latin typeface="Comic Sans MS" panose="030F0702030302020204" pitchFamily="66" charset="0"/>
                <a:ea typeface="微软雅黑" panose="020B0503020204020204" pitchFamily="34" charset="-122"/>
              </a:rPr>
              <a:t>(3) </a:t>
            </a:r>
            <a:r>
              <a:rPr lang="zh-CN" altLang="en-US" sz="2200" b="1" dirty="0" smtClean="0">
                <a:solidFill>
                  <a:prstClr val="black"/>
                </a:solidFill>
                <a:latin typeface="Comic Sans MS" panose="030F0702030302020204" pitchFamily="66" charset="0"/>
                <a:ea typeface="微软雅黑" panose="020B0503020204020204" pitchFamily="34" charset="-122"/>
              </a:rPr>
              <a:t>位</a:t>
            </a:r>
            <a:r>
              <a:rPr lang="zh-CN" altLang="en-US" sz="2200" b="1" dirty="0">
                <a:solidFill>
                  <a:prstClr val="black"/>
                </a:solidFill>
                <a:latin typeface="Comic Sans MS" panose="030F0702030302020204" pitchFamily="66" charset="0"/>
                <a:ea typeface="微软雅黑" panose="020B0503020204020204" pitchFamily="34" charset="-122"/>
              </a:rPr>
              <a:t>、位串、字符和字符串</a:t>
            </a:r>
            <a:endParaRPr lang="en-US" altLang="zh-CN" sz="2200" b="1" dirty="0" smtClean="0">
              <a:solidFill>
                <a:prstClr val="black"/>
              </a:solidFill>
              <a:latin typeface="Comic Sans MS" panose="030F0702030302020204" pitchFamily="66" charset="0"/>
              <a:ea typeface="微软雅黑" panose="020B0503020204020204" pitchFamily="34" charset="-122"/>
            </a:endParaRPr>
          </a:p>
          <a:p>
            <a:pPr lvl="0" eaLnBrk="0" hangingPunct="0">
              <a:spcBef>
                <a:spcPct val="20000"/>
              </a:spcBef>
              <a:buClr>
                <a:srgbClr val="FF0000"/>
              </a:buClr>
            </a:pPr>
            <a:r>
              <a:rPr lang="zh-CN" altLang="en-US" sz="2000" dirty="0" smtClean="0">
                <a:solidFill>
                  <a:prstClr val="black"/>
                </a:solidFill>
                <a:latin typeface="Comic Sans MS" panose="030F0702030302020204" pitchFamily="66" charset="0"/>
                <a:ea typeface="微软雅黑" panose="020B0503020204020204" pitchFamily="34" charset="-122"/>
              </a:rPr>
              <a:t>     位、位串数据一般用来表示一些标志、控制和状态信息</a:t>
            </a:r>
            <a:endParaRPr lang="en-US" altLang="zh-CN" sz="2000" dirty="0" smtClean="0">
              <a:solidFill>
                <a:prstClr val="black"/>
              </a:solidFill>
              <a:latin typeface="Comic Sans MS" panose="030F0702030302020204" pitchFamily="66" charset="0"/>
              <a:ea typeface="微软雅黑" panose="020B0503020204020204" pitchFamily="34" charset="-122"/>
            </a:endParaRPr>
          </a:p>
          <a:p>
            <a:pPr lvl="0" eaLnBrk="0" hangingPunct="0">
              <a:spcBef>
                <a:spcPct val="20000"/>
              </a:spcBef>
              <a:buClr>
                <a:srgbClr val="FF0000"/>
              </a:buClr>
            </a:pPr>
            <a:r>
              <a:rPr lang="zh-CN" altLang="en-US" sz="2000" dirty="0" smtClean="0">
                <a:solidFill>
                  <a:prstClr val="black"/>
                </a:solidFill>
                <a:latin typeface="Comic Sans MS" panose="030F0702030302020204" pitchFamily="66" charset="0"/>
                <a:ea typeface="微软雅黑" panose="020B0503020204020204" pitchFamily="34" charset="-122"/>
              </a:rPr>
              <a:t>     字符和字符串数据用来表示文本、流式文件基本信息等</a:t>
            </a:r>
            <a:endParaRPr lang="zh-CN" altLang="en-US" sz="2000" dirty="0">
              <a:solidFill>
                <a:prstClr val="black"/>
              </a:solidFill>
              <a:latin typeface="Comic Sans MS" panose="030F0702030302020204" pitchFamily="66" charset="0"/>
              <a:ea typeface="微软雅黑" panose="020B0503020204020204" pitchFamily="34" charset="-122"/>
            </a:endParaRPr>
          </a:p>
        </p:txBody>
      </p:sp>
      <p:sp>
        <p:nvSpPr>
          <p:cNvPr id="14" name="矩形 13"/>
          <p:cNvSpPr/>
          <p:nvPr/>
        </p:nvSpPr>
        <p:spPr>
          <a:xfrm>
            <a:off x="107504" y="5355793"/>
            <a:ext cx="8712968" cy="800219"/>
          </a:xfrm>
          <a:prstGeom prst="rect">
            <a:avLst/>
          </a:prstGeom>
        </p:spPr>
        <p:txBody>
          <a:bodyPr wrap="square">
            <a:spAutoFit/>
          </a:bodyPr>
          <a:lstStyle/>
          <a:p>
            <a:pPr lvl="0" eaLnBrk="0" hangingPunct="0">
              <a:spcBef>
                <a:spcPct val="20000"/>
              </a:spcBef>
              <a:buClr>
                <a:srgbClr val="FF0000"/>
              </a:buClr>
            </a:pPr>
            <a:r>
              <a:rPr lang="en-US" altLang="zh-CN" sz="2200" b="1" dirty="0" smtClean="0">
                <a:solidFill>
                  <a:prstClr val="black"/>
                </a:solidFill>
                <a:latin typeface="Comic Sans MS" panose="030F0702030302020204" pitchFamily="66" charset="0"/>
                <a:ea typeface="微软雅黑" panose="020B0503020204020204" pitchFamily="34" charset="-122"/>
              </a:rPr>
              <a:t>(4) </a:t>
            </a:r>
            <a:r>
              <a:rPr lang="zh-CN" altLang="en-US" sz="2200" b="1" dirty="0" smtClean="0">
                <a:solidFill>
                  <a:prstClr val="black"/>
                </a:solidFill>
                <a:latin typeface="Comic Sans MS" panose="030F0702030302020204" pitchFamily="66" charset="0"/>
                <a:ea typeface="微软雅黑" panose="020B0503020204020204" pitchFamily="34" charset="-122"/>
              </a:rPr>
              <a:t>逻辑</a:t>
            </a:r>
            <a:r>
              <a:rPr lang="en-US" altLang="zh-CN" sz="2200" b="1" dirty="0">
                <a:solidFill>
                  <a:prstClr val="black"/>
                </a:solidFill>
                <a:latin typeface="Comic Sans MS" panose="030F0702030302020204" pitchFamily="66" charset="0"/>
                <a:ea typeface="微软雅黑" panose="020B0503020204020204" pitchFamily="34" charset="-122"/>
              </a:rPr>
              <a:t>(</a:t>
            </a:r>
            <a:r>
              <a:rPr lang="zh-CN" altLang="en-US" sz="2200" b="1" dirty="0">
                <a:solidFill>
                  <a:prstClr val="black"/>
                </a:solidFill>
                <a:latin typeface="Comic Sans MS" panose="030F0702030302020204" pitchFamily="66" charset="0"/>
                <a:ea typeface="微软雅黑" panose="020B0503020204020204" pitchFamily="34" charset="-122"/>
              </a:rPr>
              <a:t>布尔</a:t>
            </a:r>
            <a:r>
              <a:rPr lang="en-US" altLang="zh-CN" sz="2200" b="1" dirty="0">
                <a:solidFill>
                  <a:prstClr val="black"/>
                </a:solidFill>
                <a:latin typeface="Comic Sans MS" panose="030F0702030302020204" pitchFamily="66" charset="0"/>
                <a:ea typeface="微软雅黑" panose="020B0503020204020204" pitchFamily="34" charset="-122"/>
              </a:rPr>
              <a:t>)</a:t>
            </a:r>
            <a:r>
              <a:rPr lang="zh-CN" altLang="en-US" sz="2200" b="1" dirty="0">
                <a:solidFill>
                  <a:prstClr val="black"/>
                </a:solidFill>
                <a:latin typeface="Comic Sans MS" panose="030F0702030302020204" pitchFamily="66" charset="0"/>
                <a:ea typeface="微软雅黑" panose="020B0503020204020204" pitchFamily="34" charset="-122"/>
              </a:rPr>
              <a:t>数据</a:t>
            </a:r>
          </a:p>
          <a:p>
            <a:pPr lvl="0" eaLnBrk="0" hangingPunct="0">
              <a:spcBef>
                <a:spcPct val="20000"/>
              </a:spcBef>
              <a:buClr>
                <a:srgbClr val="FF0000"/>
              </a:buClr>
            </a:pPr>
            <a:r>
              <a:rPr lang="zh-CN" altLang="en-US" sz="2000" dirty="0" smtClean="0">
                <a:solidFill>
                  <a:prstClr val="black"/>
                </a:solidFill>
                <a:latin typeface="Comic Sans MS" panose="030F0702030302020204" pitchFamily="66" charset="0"/>
                <a:ea typeface="微软雅黑" panose="020B0503020204020204" pitchFamily="34" charset="-122"/>
              </a:rPr>
              <a:t>     表示逻辑值</a:t>
            </a:r>
            <a:endParaRPr lang="zh-CN" altLang="en-US" sz="2000" dirty="0">
              <a:solidFill>
                <a:prstClr val="black"/>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633993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885269"/>
          </a:xfrm>
        </p:spPr>
        <p:txBody>
          <a:bodyPr/>
          <a:lstStyle/>
          <a:p>
            <a:pPr marL="0" indent="0">
              <a:buNone/>
            </a:pPr>
            <a:r>
              <a:rPr lang="en-US" altLang="zh-CN" dirty="0" smtClean="0"/>
              <a:t>4.2.2 </a:t>
            </a:r>
            <a:r>
              <a:rPr lang="zh-CN" altLang="en-US" dirty="0" smtClean="0"/>
              <a:t>操作数类型</a:t>
            </a:r>
            <a:endParaRPr lang="en-US" altLang="zh-CN" dirty="0" smtClean="0"/>
          </a:p>
          <a:p>
            <a:pPr marL="0" indent="0">
              <a:buNone/>
            </a:pPr>
            <a:r>
              <a:rPr lang="en-US" altLang="zh-CN" dirty="0" smtClean="0">
                <a:solidFill>
                  <a:srgbClr val="063DE8"/>
                </a:solidFill>
              </a:rPr>
              <a:t>2.</a:t>
            </a:r>
            <a:r>
              <a:rPr lang="zh-CN" altLang="en-US" dirty="0" smtClean="0">
                <a:solidFill>
                  <a:srgbClr val="063DE8"/>
                </a:solidFill>
              </a:rPr>
              <a:t> 举例</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矩形 6"/>
          <p:cNvSpPr/>
          <p:nvPr/>
        </p:nvSpPr>
        <p:spPr>
          <a:xfrm>
            <a:off x="135112" y="1571244"/>
            <a:ext cx="8542312" cy="3662541"/>
          </a:xfrm>
          <a:prstGeom prst="rect">
            <a:avLst/>
          </a:prstGeom>
        </p:spPr>
        <p:txBody>
          <a:bodyPr wrap="square">
            <a:spAutoFit/>
          </a:bodyPr>
          <a:lstStyle/>
          <a:p>
            <a:pPr marL="342900" indent="-342900">
              <a:lnSpc>
                <a:spcPct val="100000"/>
              </a:lnSpc>
              <a:spcBef>
                <a:spcPct val="20000"/>
              </a:spcBef>
            </a:pPr>
            <a:r>
              <a:rPr lang="en-US" altLang="zh-CN" sz="2000" b="1" dirty="0" smtClean="0">
                <a:solidFill>
                  <a:srgbClr val="FF0000"/>
                </a:solidFill>
                <a:latin typeface="Comic Sans MS" panose="030F0702030302020204" pitchFamily="66" charset="0"/>
              </a:rPr>
              <a:t>IA-32</a:t>
            </a:r>
            <a:r>
              <a:rPr lang="zh-CN" altLang="en-US" sz="2000" b="1" dirty="0" smtClean="0">
                <a:solidFill>
                  <a:srgbClr val="FF0000"/>
                </a:solidFill>
                <a:latin typeface="Comic Sans MS" panose="030F0702030302020204" pitchFamily="66" charset="0"/>
              </a:rPr>
              <a:t>处理器（</a:t>
            </a:r>
            <a:r>
              <a:rPr lang="en-US" altLang="zh-CN" sz="2000" b="1" dirty="0">
                <a:solidFill>
                  <a:srgbClr val="FF0000"/>
                </a:solidFill>
                <a:latin typeface="Comic Sans MS" panose="030F0702030302020204" pitchFamily="66" charset="0"/>
              </a:rPr>
              <a:t>Pentium</a:t>
            </a:r>
            <a:r>
              <a:rPr lang="zh-CN" altLang="en-US" sz="2000" b="1" dirty="0" smtClean="0">
                <a:solidFill>
                  <a:srgbClr val="FF0000"/>
                </a:solidFill>
                <a:latin typeface="Comic Sans MS" panose="030F0702030302020204" pitchFamily="66" charset="0"/>
              </a:rPr>
              <a:t>）</a:t>
            </a:r>
            <a:endParaRPr lang="en-US" altLang="zh-CN" sz="2000" b="1" dirty="0" smtClean="0">
              <a:solidFill>
                <a:srgbClr val="FF0000"/>
              </a:solidFill>
              <a:latin typeface="Comic Sans MS" panose="030F0702030302020204" pitchFamily="66" charset="0"/>
            </a:endParaRPr>
          </a:p>
          <a:p>
            <a:pPr marL="800100" lvl="1" indent="-342900">
              <a:lnSpc>
                <a:spcPct val="100000"/>
              </a:lnSpc>
              <a:spcBef>
                <a:spcPct val="20000"/>
              </a:spcBef>
              <a:buFont typeface="Wingdings" panose="05000000000000000000" pitchFamily="2" charset="2"/>
              <a:buChar char="Ø"/>
            </a:pPr>
            <a:r>
              <a:rPr lang="zh-CN" altLang="en-US" sz="2000" dirty="0" smtClean="0">
                <a:latin typeface="Comic Sans MS" panose="030F0702030302020204" pitchFamily="66" charset="0"/>
              </a:rPr>
              <a:t>基本</a:t>
            </a:r>
            <a:r>
              <a:rPr lang="zh-CN" altLang="en-US" sz="2000" dirty="0">
                <a:latin typeface="Comic Sans MS" panose="030F0702030302020204" pitchFamily="66" charset="0"/>
              </a:rPr>
              <a:t>类型：</a:t>
            </a:r>
          </a:p>
          <a:p>
            <a:pPr marL="1257300" lvl="2" indent="-342900">
              <a:lnSpc>
                <a:spcPct val="100000"/>
              </a:lnSpc>
              <a:spcBef>
                <a:spcPct val="20000"/>
              </a:spcBef>
              <a:buFont typeface="Wingdings" panose="05000000000000000000" pitchFamily="2" charset="2"/>
              <a:buChar char="ü"/>
            </a:pPr>
            <a:r>
              <a:rPr lang="zh-CN" altLang="en-US" sz="2000" dirty="0">
                <a:latin typeface="Comic Sans MS" panose="030F0702030302020204" pitchFamily="66" charset="0"/>
              </a:rPr>
              <a:t>字节、字</a:t>
            </a:r>
            <a:r>
              <a:rPr lang="en-US" altLang="zh-CN" sz="2000" dirty="0">
                <a:latin typeface="Comic Sans MS" panose="030F0702030302020204" pitchFamily="66" charset="0"/>
              </a:rPr>
              <a:t>(16</a:t>
            </a:r>
            <a:r>
              <a:rPr lang="zh-CN" altLang="en-US" sz="2000" dirty="0">
                <a:latin typeface="Comic Sans MS" panose="030F0702030302020204" pitchFamily="66" charset="0"/>
              </a:rPr>
              <a:t>位</a:t>
            </a:r>
            <a:r>
              <a:rPr lang="en-US" altLang="zh-CN" sz="2000" dirty="0">
                <a:latin typeface="Comic Sans MS" panose="030F0702030302020204" pitchFamily="66" charset="0"/>
              </a:rPr>
              <a:t>)</a:t>
            </a:r>
            <a:r>
              <a:rPr lang="zh-CN" altLang="en-US" sz="2000" dirty="0">
                <a:latin typeface="Comic Sans MS" panose="030F0702030302020204" pitchFamily="66" charset="0"/>
              </a:rPr>
              <a:t>、双字</a:t>
            </a:r>
            <a:r>
              <a:rPr lang="en-US" altLang="zh-CN" sz="2000" dirty="0">
                <a:latin typeface="Comic Sans MS" panose="030F0702030302020204" pitchFamily="66" charset="0"/>
              </a:rPr>
              <a:t>(32</a:t>
            </a:r>
            <a:r>
              <a:rPr lang="zh-CN" altLang="en-US" sz="2000" dirty="0">
                <a:latin typeface="Comic Sans MS" panose="030F0702030302020204" pitchFamily="66" charset="0"/>
              </a:rPr>
              <a:t>位</a:t>
            </a:r>
            <a:r>
              <a:rPr lang="en-US" altLang="zh-CN" sz="2000" dirty="0">
                <a:latin typeface="Comic Sans MS" panose="030F0702030302020204" pitchFamily="66" charset="0"/>
              </a:rPr>
              <a:t>)</a:t>
            </a:r>
            <a:r>
              <a:rPr lang="zh-CN" altLang="en-US" sz="2000" dirty="0">
                <a:latin typeface="Comic Sans MS" panose="030F0702030302020204" pitchFamily="66" charset="0"/>
              </a:rPr>
              <a:t>、四字</a:t>
            </a:r>
            <a:r>
              <a:rPr lang="en-US" altLang="zh-CN" sz="2000" dirty="0">
                <a:latin typeface="Comic Sans MS" panose="030F0702030302020204" pitchFamily="66" charset="0"/>
              </a:rPr>
              <a:t>(64</a:t>
            </a:r>
            <a:r>
              <a:rPr lang="zh-CN" altLang="en-US" sz="2000" dirty="0">
                <a:latin typeface="Comic Sans MS" panose="030F0702030302020204" pitchFamily="66" charset="0"/>
              </a:rPr>
              <a:t>位</a:t>
            </a:r>
            <a:r>
              <a:rPr lang="en-US" altLang="zh-CN" sz="2000" dirty="0">
                <a:latin typeface="Comic Sans MS" panose="030F0702030302020204" pitchFamily="66" charset="0"/>
              </a:rPr>
              <a:t>) </a:t>
            </a:r>
          </a:p>
          <a:p>
            <a:pPr marL="800100" lvl="1" indent="-342900">
              <a:lnSpc>
                <a:spcPct val="100000"/>
              </a:lnSpc>
              <a:spcBef>
                <a:spcPct val="20000"/>
              </a:spcBef>
              <a:buFont typeface="Wingdings" panose="05000000000000000000" pitchFamily="2" charset="2"/>
              <a:buChar char="Ø"/>
            </a:pPr>
            <a:r>
              <a:rPr lang="zh-CN" altLang="en-US" sz="2000" dirty="0">
                <a:latin typeface="Comic Sans MS" panose="030F0702030302020204" pitchFamily="66" charset="0"/>
              </a:rPr>
              <a:t>整数：</a:t>
            </a:r>
          </a:p>
          <a:p>
            <a:pPr marL="1257300" lvl="2" indent="-342900">
              <a:lnSpc>
                <a:spcPct val="100000"/>
              </a:lnSpc>
              <a:spcBef>
                <a:spcPct val="20000"/>
              </a:spcBef>
              <a:buFont typeface="Wingdings" panose="05000000000000000000" pitchFamily="2" charset="2"/>
              <a:buChar char="ü"/>
            </a:pPr>
            <a:r>
              <a:rPr lang="en-US" altLang="zh-CN" sz="2000" dirty="0" smtClean="0">
                <a:latin typeface="Comic Sans MS" panose="030F0702030302020204" pitchFamily="66" charset="0"/>
              </a:rPr>
              <a:t>16</a:t>
            </a:r>
            <a:r>
              <a:rPr lang="zh-CN" altLang="en-US" sz="2000" dirty="0">
                <a:latin typeface="Comic Sans MS" panose="030F0702030302020204" pitchFamily="66" charset="0"/>
              </a:rPr>
              <a:t>位、</a:t>
            </a:r>
            <a:r>
              <a:rPr lang="en-US" altLang="zh-CN" sz="2000" dirty="0">
                <a:latin typeface="Comic Sans MS" panose="030F0702030302020204" pitchFamily="66" charset="0"/>
              </a:rPr>
              <a:t>32</a:t>
            </a:r>
            <a:r>
              <a:rPr lang="zh-CN" altLang="en-US" sz="2000" dirty="0">
                <a:latin typeface="Comic Sans MS" panose="030F0702030302020204" pitchFamily="66" charset="0"/>
              </a:rPr>
              <a:t>位、</a:t>
            </a:r>
            <a:r>
              <a:rPr lang="en-US" altLang="zh-CN" sz="2000" dirty="0">
                <a:latin typeface="Comic Sans MS" panose="030F0702030302020204" pitchFamily="66" charset="0"/>
              </a:rPr>
              <a:t>64</a:t>
            </a:r>
            <a:r>
              <a:rPr lang="zh-CN" altLang="en-US" sz="2000" dirty="0">
                <a:latin typeface="Comic Sans MS" panose="030F0702030302020204" pitchFamily="66" charset="0"/>
              </a:rPr>
              <a:t>位三种</a:t>
            </a:r>
            <a:r>
              <a:rPr lang="en-US" altLang="zh-CN" sz="2000" dirty="0">
                <a:latin typeface="Comic Sans MS" panose="030F0702030302020204" pitchFamily="66" charset="0"/>
              </a:rPr>
              <a:t>2-</a:t>
            </a:r>
            <a:r>
              <a:rPr lang="zh-CN" altLang="en-US" sz="2000" dirty="0">
                <a:latin typeface="Comic Sans MS" panose="030F0702030302020204" pitchFamily="66" charset="0"/>
              </a:rPr>
              <a:t>补码表示的整数</a:t>
            </a:r>
          </a:p>
          <a:p>
            <a:pPr marL="1257300" lvl="2" indent="-342900">
              <a:lnSpc>
                <a:spcPct val="100000"/>
              </a:lnSpc>
              <a:spcBef>
                <a:spcPct val="20000"/>
              </a:spcBef>
              <a:buFont typeface="Wingdings" panose="05000000000000000000" pitchFamily="2" charset="2"/>
              <a:buChar char="ü"/>
            </a:pPr>
            <a:r>
              <a:rPr lang="en-US" altLang="zh-CN" sz="2000" dirty="0" smtClean="0">
                <a:latin typeface="Comic Sans MS" panose="030F0702030302020204" pitchFamily="66" charset="0"/>
              </a:rPr>
              <a:t>18</a:t>
            </a:r>
            <a:r>
              <a:rPr lang="zh-CN" altLang="en-US" sz="2000" dirty="0">
                <a:latin typeface="Comic Sans MS" panose="030F0702030302020204" pitchFamily="66" charset="0"/>
              </a:rPr>
              <a:t>位压缩</a:t>
            </a:r>
            <a:r>
              <a:rPr lang="en-US" altLang="zh-CN" sz="2000" dirty="0">
                <a:latin typeface="Comic Sans MS" panose="030F0702030302020204" pitchFamily="66" charset="0"/>
              </a:rPr>
              <a:t>8421</a:t>
            </a:r>
            <a:r>
              <a:rPr lang="zh-CN" altLang="en-US" sz="2000" dirty="0">
                <a:latin typeface="Comic Sans MS" panose="030F0702030302020204" pitchFamily="66" charset="0"/>
              </a:rPr>
              <a:t> </a:t>
            </a:r>
            <a:r>
              <a:rPr lang="en-US" altLang="zh-CN" sz="2000" dirty="0">
                <a:latin typeface="Comic Sans MS" panose="030F0702030302020204" pitchFamily="66" charset="0"/>
              </a:rPr>
              <a:t>BCD</a:t>
            </a:r>
            <a:r>
              <a:rPr lang="zh-CN" altLang="en-US" sz="2000" dirty="0">
                <a:latin typeface="Comic Sans MS" panose="030F0702030302020204" pitchFamily="66" charset="0"/>
              </a:rPr>
              <a:t>码表示的十进制整数</a:t>
            </a:r>
          </a:p>
          <a:p>
            <a:pPr marL="800100" lvl="1" indent="-342900">
              <a:lnSpc>
                <a:spcPct val="100000"/>
              </a:lnSpc>
              <a:spcBef>
                <a:spcPct val="20000"/>
              </a:spcBef>
              <a:buFont typeface="Wingdings" panose="05000000000000000000" pitchFamily="2" charset="2"/>
              <a:buChar char="Ø"/>
            </a:pPr>
            <a:r>
              <a:rPr lang="zh-CN" altLang="en-US" sz="2000" dirty="0">
                <a:latin typeface="Comic Sans MS" panose="030F0702030302020204" pitchFamily="66" charset="0"/>
              </a:rPr>
              <a:t>无符号</a:t>
            </a:r>
            <a:r>
              <a:rPr lang="zh-CN" altLang="en-US" sz="2000" dirty="0" smtClean="0">
                <a:latin typeface="Comic Sans MS" panose="030F0702030302020204" pitchFamily="66" charset="0"/>
              </a:rPr>
              <a:t>整数（地址、指针等）：</a:t>
            </a:r>
            <a:r>
              <a:rPr lang="en-US" altLang="zh-CN" sz="2000" dirty="0" smtClean="0">
                <a:latin typeface="Comic Sans MS" panose="030F0702030302020204" pitchFamily="66" charset="0"/>
              </a:rPr>
              <a:t>8</a:t>
            </a:r>
            <a:r>
              <a:rPr lang="zh-CN" altLang="en-US" sz="2000" dirty="0">
                <a:latin typeface="Comic Sans MS" panose="030F0702030302020204" pitchFamily="66" charset="0"/>
              </a:rPr>
              <a:t>、</a:t>
            </a:r>
            <a:r>
              <a:rPr lang="en-US" altLang="zh-CN" sz="2000" dirty="0">
                <a:latin typeface="Comic Sans MS" panose="030F0702030302020204" pitchFamily="66" charset="0"/>
              </a:rPr>
              <a:t>16</a:t>
            </a:r>
            <a:r>
              <a:rPr lang="zh-CN" altLang="en-US" sz="2000" dirty="0">
                <a:latin typeface="Comic Sans MS" panose="030F0702030302020204" pitchFamily="66" charset="0"/>
              </a:rPr>
              <a:t>或</a:t>
            </a:r>
            <a:r>
              <a:rPr lang="en-US" altLang="zh-CN" sz="2000" dirty="0">
                <a:latin typeface="Comic Sans MS" panose="030F0702030302020204" pitchFamily="66" charset="0"/>
              </a:rPr>
              <a:t>32</a:t>
            </a:r>
            <a:r>
              <a:rPr lang="zh-CN" altLang="en-US" sz="2000" dirty="0" smtClean="0">
                <a:latin typeface="Comic Sans MS" panose="030F0702030302020204" pitchFamily="66" charset="0"/>
              </a:rPr>
              <a:t>位</a:t>
            </a:r>
            <a:endParaRPr lang="zh-CN" altLang="en-US" sz="2000" dirty="0">
              <a:latin typeface="Comic Sans MS" panose="030F0702030302020204" pitchFamily="66" charset="0"/>
            </a:endParaRPr>
          </a:p>
          <a:p>
            <a:pPr marL="800100" lvl="1" indent="-342900">
              <a:lnSpc>
                <a:spcPct val="100000"/>
              </a:lnSpc>
              <a:spcBef>
                <a:spcPct val="20000"/>
              </a:spcBef>
              <a:buFont typeface="Wingdings" panose="05000000000000000000" pitchFamily="2" charset="2"/>
              <a:buChar char="Ø"/>
            </a:pPr>
            <a:r>
              <a:rPr lang="zh-CN" altLang="en-US" sz="2000" dirty="0">
                <a:latin typeface="Comic Sans MS" panose="030F0702030302020204" pitchFamily="66" charset="0"/>
              </a:rPr>
              <a:t>近指针：</a:t>
            </a:r>
            <a:r>
              <a:rPr lang="en-US" altLang="zh-CN" sz="2000" dirty="0">
                <a:latin typeface="Comic Sans MS" panose="030F0702030302020204" pitchFamily="66" charset="0"/>
              </a:rPr>
              <a:t>32</a:t>
            </a:r>
            <a:r>
              <a:rPr lang="zh-CN" altLang="en-US" sz="2000" dirty="0">
                <a:latin typeface="Comic Sans MS" panose="030F0702030302020204" pitchFamily="66" charset="0"/>
              </a:rPr>
              <a:t>位段内偏移（有效地址</a:t>
            </a:r>
            <a:r>
              <a:rPr lang="zh-CN" altLang="en-US" sz="2000" dirty="0" smtClean="0">
                <a:latin typeface="Comic Sans MS" panose="030F0702030302020204" pitchFamily="66" charset="0"/>
              </a:rPr>
              <a:t>）等</a:t>
            </a:r>
            <a:endParaRPr lang="zh-CN" altLang="en-US" sz="2000" dirty="0">
              <a:latin typeface="Comic Sans MS" panose="030F0702030302020204" pitchFamily="66" charset="0"/>
            </a:endParaRPr>
          </a:p>
          <a:p>
            <a:pPr marL="800100" lvl="1" indent="-342900">
              <a:lnSpc>
                <a:spcPct val="100000"/>
              </a:lnSpc>
              <a:spcBef>
                <a:spcPct val="20000"/>
              </a:spcBef>
              <a:buFont typeface="Wingdings" panose="05000000000000000000" pitchFamily="2" charset="2"/>
              <a:buChar char="Ø"/>
            </a:pPr>
            <a:r>
              <a:rPr lang="zh-CN" altLang="en-US" sz="2000" dirty="0">
                <a:latin typeface="Comic Sans MS" panose="030F0702030302020204" pitchFamily="66" charset="0"/>
              </a:rPr>
              <a:t>浮点数</a:t>
            </a:r>
            <a:r>
              <a:rPr lang="zh-CN" altLang="en-US" sz="2000" dirty="0">
                <a:latin typeface="Comic Sans MS" panose="030F0702030302020204" pitchFamily="66" charset="0"/>
                <a:sym typeface="Wingdings" panose="05000000000000000000" pitchFamily="2" charset="2"/>
              </a:rPr>
              <a:t>：</a:t>
            </a:r>
            <a:r>
              <a:rPr lang="en-US" altLang="zh-CN" sz="2000" dirty="0">
                <a:latin typeface="Comic Sans MS" panose="030F0702030302020204" pitchFamily="66" charset="0"/>
                <a:sym typeface="Wingdings" panose="05000000000000000000" pitchFamily="2" charset="2"/>
              </a:rPr>
              <a:t>IEEE </a:t>
            </a:r>
            <a:r>
              <a:rPr lang="en-US" altLang="zh-CN" sz="2000" dirty="0" smtClean="0">
                <a:latin typeface="Comic Sans MS" panose="030F0702030302020204" pitchFamily="66" charset="0"/>
                <a:sym typeface="Wingdings" panose="05000000000000000000" pitchFamily="2" charset="2"/>
              </a:rPr>
              <a:t>754</a:t>
            </a:r>
            <a:r>
              <a:rPr lang="zh-CN" altLang="en-US" sz="2000" dirty="0" smtClean="0">
                <a:latin typeface="Comic Sans MS" panose="030F0702030302020204" pitchFamily="66" charset="0"/>
                <a:sym typeface="Wingdings" panose="05000000000000000000" pitchFamily="2" charset="2"/>
              </a:rPr>
              <a:t>  </a:t>
            </a:r>
            <a:r>
              <a:rPr lang="en-US" altLang="zh-CN" sz="2000" dirty="0" smtClean="0">
                <a:latin typeface="Comic Sans MS" panose="030F0702030302020204" pitchFamily="66" charset="0"/>
                <a:sym typeface="Wingdings" panose="05000000000000000000" pitchFamily="2" charset="2"/>
              </a:rPr>
              <a:t>32</a:t>
            </a:r>
            <a:r>
              <a:rPr lang="zh-CN" altLang="en-US" sz="2000" dirty="0" smtClean="0">
                <a:latin typeface="Comic Sans MS" panose="030F0702030302020204" pitchFamily="66" charset="0"/>
                <a:sym typeface="Wingdings" panose="05000000000000000000" pitchFamily="2" charset="2"/>
              </a:rPr>
              <a:t>位单精度、</a:t>
            </a:r>
            <a:r>
              <a:rPr lang="en-US" altLang="zh-CN" sz="2000" dirty="0" smtClean="0">
                <a:latin typeface="Comic Sans MS" panose="030F0702030302020204" pitchFamily="66" charset="0"/>
                <a:sym typeface="Wingdings" panose="05000000000000000000" pitchFamily="2" charset="2"/>
              </a:rPr>
              <a:t>64</a:t>
            </a:r>
            <a:r>
              <a:rPr lang="zh-CN" altLang="en-US" sz="2000" dirty="0" smtClean="0">
                <a:latin typeface="Comic Sans MS" panose="030F0702030302020204" pitchFamily="66" charset="0"/>
                <a:sym typeface="Wingdings" panose="05000000000000000000" pitchFamily="2" charset="2"/>
              </a:rPr>
              <a:t>位双精度、</a:t>
            </a:r>
            <a:r>
              <a:rPr lang="en-US" altLang="zh-CN" sz="2000" dirty="0" smtClean="0">
                <a:latin typeface="Comic Sans MS" panose="030F0702030302020204" pitchFamily="66" charset="0"/>
                <a:sym typeface="Wingdings" panose="05000000000000000000" pitchFamily="2" charset="2"/>
              </a:rPr>
              <a:t>80</a:t>
            </a:r>
            <a:r>
              <a:rPr lang="zh-CN" altLang="en-US" sz="2000" dirty="0">
                <a:latin typeface="Comic Sans MS" panose="030F0702030302020204" pitchFamily="66" charset="0"/>
                <a:sym typeface="Wingdings" panose="05000000000000000000" pitchFamily="2" charset="2"/>
              </a:rPr>
              <a:t>位扩展精度</a:t>
            </a:r>
            <a:r>
              <a:rPr lang="zh-CN" altLang="en-US" sz="2000" dirty="0" smtClean="0">
                <a:latin typeface="Comic Sans MS" panose="030F0702030302020204" pitchFamily="66" charset="0"/>
                <a:sym typeface="Wingdings" panose="05000000000000000000" pitchFamily="2" charset="2"/>
              </a:rPr>
              <a:t>浮点数</a:t>
            </a:r>
            <a:endParaRPr lang="zh-CN" altLang="en-US" sz="2000" dirty="0">
              <a:latin typeface="Comic Sans MS" panose="030F0702030302020204" pitchFamily="66" charset="0"/>
              <a:sym typeface="Wingdings" panose="05000000000000000000" pitchFamily="2" charset="2"/>
            </a:endParaRPr>
          </a:p>
        </p:txBody>
      </p:sp>
    </p:spTree>
    <p:extLst>
      <p:ext uri="{BB962C8B-B14F-4D97-AF65-F5344CB8AC3E}">
        <p14:creationId xmlns:p14="http://schemas.microsoft.com/office/powerpoint/2010/main" val="2050459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885269"/>
          </a:xfrm>
        </p:spPr>
        <p:txBody>
          <a:bodyPr/>
          <a:lstStyle/>
          <a:p>
            <a:pPr marL="0" indent="0">
              <a:buNone/>
            </a:pPr>
            <a:r>
              <a:rPr lang="en-US" altLang="zh-CN" dirty="0" smtClean="0"/>
              <a:t>4.2.2 </a:t>
            </a:r>
            <a:r>
              <a:rPr lang="zh-CN" altLang="en-US" dirty="0" smtClean="0"/>
              <a:t>操作数类型</a:t>
            </a:r>
            <a:endParaRPr lang="en-US" altLang="zh-CN" dirty="0" smtClean="0"/>
          </a:p>
          <a:p>
            <a:pPr marL="0" indent="0">
              <a:buNone/>
            </a:pPr>
            <a:r>
              <a:rPr lang="en-US" altLang="zh-CN" dirty="0" smtClean="0">
                <a:solidFill>
                  <a:srgbClr val="063DE8"/>
                </a:solidFill>
                <a:latin typeface="微软雅黑" panose="020B0503020204020204" pitchFamily="34" charset="-122"/>
              </a:rPr>
              <a:t>2.</a:t>
            </a:r>
            <a:r>
              <a:rPr lang="zh-CN" altLang="en-US" dirty="0" smtClean="0">
                <a:solidFill>
                  <a:srgbClr val="063DE8"/>
                </a:solidFill>
                <a:latin typeface="微软雅黑" panose="020B0503020204020204" pitchFamily="34" charset="-122"/>
              </a:rPr>
              <a:t> 举例</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8" name="矩形 7"/>
          <p:cNvSpPr/>
          <p:nvPr/>
        </p:nvSpPr>
        <p:spPr>
          <a:xfrm>
            <a:off x="143100" y="1617115"/>
            <a:ext cx="7885283" cy="2246769"/>
          </a:xfrm>
          <a:prstGeom prst="rect">
            <a:avLst/>
          </a:prstGeom>
        </p:spPr>
        <p:txBody>
          <a:bodyPr wrap="square">
            <a:spAutoFit/>
          </a:bodyPr>
          <a:lstStyle/>
          <a:p>
            <a:pPr marL="342900" indent="-342900">
              <a:lnSpc>
                <a:spcPct val="100000"/>
              </a:lnSpc>
              <a:spcBef>
                <a:spcPct val="20000"/>
              </a:spcBef>
            </a:pPr>
            <a:r>
              <a:rPr lang="en-US" altLang="zh-CN" sz="2000" b="1" dirty="0">
                <a:solidFill>
                  <a:srgbClr val="FF0000"/>
                </a:solidFill>
                <a:latin typeface="Comic Sans MS" panose="030F0702030302020204" pitchFamily="66" charset="0"/>
                <a:sym typeface="Wingdings" panose="05000000000000000000" pitchFamily="2" charset="2"/>
              </a:rPr>
              <a:t>MIPS</a:t>
            </a:r>
          </a:p>
          <a:p>
            <a:pPr marL="800100" lvl="1" indent="-342900">
              <a:lnSpc>
                <a:spcPct val="100000"/>
              </a:lnSpc>
              <a:spcBef>
                <a:spcPct val="20000"/>
              </a:spcBef>
              <a:buFont typeface="Wingdings" panose="05000000000000000000" pitchFamily="2" charset="2"/>
              <a:buChar char="Ø"/>
            </a:pPr>
            <a:r>
              <a:rPr lang="zh-CN" altLang="en-US" sz="2000" dirty="0">
                <a:latin typeface="Comic Sans MS" panose="030F0702030302020204" pitchFamily="66" charset="0"/>
              </a:rPr>
              <a:t>基本类型：</a:t>
            </a:r>
          </a:p>
          <a:p>
            <a:pPr marL="1257300" lvl="2" indent="-342900">
              <a:lnSpc>
                <a:spcPct val="100000"/>
              </a:lnSpc>
              <a:spcBef>
                <a:spcPct val="20000"/>
              </a:spcBef>
              <a:buFont typeface="Wingdings" panose="05000000000000000000" pitchFamily="2" charset="2"/>
              <a:buChar char="ü"/>
            </a:pPr>
            <a:r>
              <a:rPr lang="zh-CN" altLang="en-US" sz="2000" dirty="0">
                <a:latin typeface="Comic Sans MS" panose="030F0702030302020204" pitchFamily="66" charset="0"/>
              </a:rPr>
              <a:t>字节、半字</a:t>
            </a:r>
            <a:r>
              <a:rPr lang="en-US" altLang="zh-CN" sz="2000" dirty="0">
                <a:latin typeface="Comic Sans MS" panose="030F0702030302020204" pitchFamily="66" charset="0"/>
              </a:rPr>
              <a:t>(16</a:t>
            </a:r>
            <a:r>
              <a:rPr lang="zh-CN" altLang="en-US" sz="2000" dirty="0">
                <a:latin typeface="Comic Sans MS" panose="030F0702030302020204" pitchFamily="66" charset="0"/>
              </a:rPr>
              <a:t>位</a:t>
            </a:r>
            <a:r>
              <a:rPr lang="en-US" altLang="zh-CN" sz="2000" dirty="0">
                <a:latin typeface="Comic Sans MS" panose="030F0702030302020204" pitchFamily="66" charset="0"/>
              </a:rPr>
              <a:t>)</a:t>
            </a:r>
            <a:r>
              <a:rPr lang="zh-CN" altLang="en-US" sz="2000" dirty="0">
                <a:latin typeface="Comic Sans MS" panose="030F0702030302020204" pitchFamily="66" charset="0"/>
              </a:rPr>
              <a:t>、字</a:t>
            </a:r>
            <a:r>
              <a:rPr lang="en-US" altLang="zh-CN" sz="2000" dirty="0">
                <a:latin typeface="Comic Sans MS" panose="030F0702030302020204" pitchFamily="66" charset="0"/>
              </a:rPr>
              <a:t>(32</a:t>
            </a:r>
            <a:r>
              <a:rPr lang="zh-CN" altLang="en-US" sz="2000" dirty="0">
                <a:latin typeface="Comic Sans MS" panose="030F0702030302020204" pitchFamily="66" charset="0"/>
              </a:rPr>
              <a:t>位</a:t>
            </a:r>
            <a:r>
              <a:rPr lang="en-US" altLang="zh-CN" sz="2000" dirty="0">
                <a:latin typeface="Comic Sans MS" panose="030F0702030302020204" pitchFamily="66" charset="0"/>
              </a:rPr>
              <a:t>)</a:t>
            </a:r>
            <a:r>
              <a:rPr lang="zh-CN" altLang="en-US" sz="2000" dirty="0">
                <a:latin typeface="Comic Sans MS" panose="030F0702030302020204" pitchFamily="66" charset="0"/>
              </a:rPr>
              <a:t>、四字</a:t>
            </a:r>
            <a:r>
              <a:rPr lang="en-US" altLang="zh-CN" sz="2000" dirty="0">
                <a:latin typeface="Comic Sans MS" panose="030F0702030302020204" pitchFamily="66" charset="0"/>
              </a:rPr>
              <a:t>(64</a:t>
            </a:r>
            <a:r>
              <a:rPr lang="zh-CN" altLang="en-US" sz="2000" dirty="0">
                <a:latin typeface="Comic Sans MS" panose="030F0702030302020204" pitchFamily="66" charset="0"/>
              </a:rPr>
              <a:t>位</a:t>
            </a:r>
            <a:r>
              <a:rPr lang="en-US" altLang="zh-CN" sz="2000" dirty="0">
                <a:latin typeface="Comic Sans MS" panose="030F0702030302020204" pitchFamily="66" charset="0"/>
              </a:rPr>
              <a:t>) </a:t>
            </a:r>
          </a:p>
          <a:p>
            <a:pPr marL="800100" lvl="1" indent="-342900">
              <a:lnSpc>
                <a:spcPct val="100000"/>
              </a:lnSpc>
              <a:spcBef>
                <a:spcPct val="20000"/>
              </a:spcBef>
              <a:buFont typeface="Wingdings" panose="05000000000000000000" pitchFamily="2" charset="2"/>
              <a:buChar char="Ø"/>
            </a:pPr>
            <a:r>
              <a:rPr lang="zh-CN" altLang="en-US" sz="2000" dirty="0">
                <a:latin typeface="Comic Sans MS" panose="030F0702030302020204" pitchFamily="66" charset="0"/>
              </a:rPr>
              <a:t>整数： </a:t>
            </a:r>
            <a:r>
              <a:rPr lang="en-US" altLang="zh-CN" sz="2000" dirty="0">
                <a:latin typeface="Comic Sans MS" panose="030F0702030302020204" pitchFamily="66" charset="0"/>
              </a:rPr>
              <a:t>16</a:t>
            </a:r>
            <a:r>
              <a:rPr lang="zh-CN" altLang="en-US" sz="2000" dirty="0">
                <a:latin typeface="Comic Sans MS" panose="030F0702030302020204" pitchFamily="66" charset="0"/>
              </a:rPr>
              <a:t>位、</a:t>
            </a:r>
            <a:r>
              <a:rPr lang="en-US" altLang="zh-CN" sz="2000" dirty="0">
                <a:latin typeface="Comic Sans MS" panose="030F0702030302020204" pitchFamily="66" charset="0"/>
              </a:rPr>
              <a:t>32</a:t>
            </a:r>
            <a:r>
              <a:rPr lang="zh-CN" altLang="en-US" sz="2000" dirty="0">
                <a:latin typeface="Comic Sans MS" panose="030F0702030302020204" pitchFamily="66" charset="0"/>
              </a:rPr>
              <a:t>位、</a:t>
            </a:r>
            <a:r>
              <a:rPr lang="en-US" altLang="zh-CN" sz="2000" dirty="0">
                <a:latin typeface="Comic Sans MS" panose="030F0702030302020204" pitchFamily="66" charset="0"/>
              </a:rPr>
              <a:t>64</a:t>
            </a:r>
            <a:r>
              <a:rPr lang="zh-CN" altLang="en-US" sz="2000" dirty="0">
                <a:latin typeface="Comic Sans MS" panose="030F0702030302020204" pitchFamily="66" charset="0"/>
              </a:rPr>
              <a:t>位三种</a:t>
            </a:r>
            <a:r>
              <a:rPr lang="en-US" altLang="zh-CN" sz="2000" dirty="0">
                <a:latin typeface="Comic Sans MS" panose="030F0702030302020204" pitchFamily="66" charset="0"/>
              </a:rPr>
              <a:t>2-</a:t>
            </a:r>
            <a:r>
              <a:rPr lang="zh-CN" altLang="en-US" sz="2000" dirty="0">
                <a:latin typeface="Comic Sans MS" panose="030F0702030302020204" pitchFamily="66" charset="0"/>
              </a:rPr>
              <a:t>补码表示的整数</a:t>
            </a:r>
          </a:p>
          <a:p>
            <a:pPr marL="800100" lvl="1" indent="-342900">
              <a:lnSpc>
                <a:spcPct val="100000"/>
              </a:lnSpc>
              <a:spcBef>
                <a:spcPct val="20000"/>
              </a:spcBef>
              <a:buFont typeface="Wingdings" panose="05000000000000000000" pitchFamily="2" charset="2"/>
              <a:buChar char="Ø"/>
            </a:pPr>
            <a:r>
              <a:rPr lang="zh-CN" altLang="en-US" sz="2000" dirty="0">
                <a:latin typeface="Comic Sans MS" panose="030F0702030302020204" pitchFamily="66" charset="0"/>
              </a:rPr>
              <a:t>无符号整数：（</a:t>
            </a:r>
            <a:r>
              <a:rPr lang="en-US" altLang="zh-CN" sz="2000" dirty="0">
                <a:latin typeface="Comic Sans MS" panose="030F0702030302020204" pitchFamily="66" charset="0"/>
              </a:rPr>
              <a:t>16</a:t>
            </a:r>
            <a:r>
              <a:rPr lang="zh-CN" altLang="en-US" sz="2000" dirty="0">
                <a:latin typeface="Comic Sans MS" panose="030F0702030302020204" pitchFamily="66" charset="0"/>
              </a:rPr>
              <a:t>、</a:t>
            </a:r>
            <a:r>
              <a:rPr lang="en-US" altLang="zh-CN" sz="2000" dirty="0">
                <a:latin typeface="Comic Sans MS" panose="030F0702030302020204" pitchFamily="66" charset="0"/>
              </a:rPr>
              <a:t>32</a:t>
            </a:r>
            <a:r>
              <a:rPr lang="zh-CN" altLang="en-US" sz="2000" dirty="0">
                <a:latin typeface="Comic Sans MS" panose="030F0702030302020204" pitchFamily="66" charset="0"/>
              </a:rPr>
              <a:t>位）</a:t>
            </a:r>
          </a:p>
          <a:p>
            <a:pPr marL="800100" lvl="1" indent="-342900">
              <a:lnSpc>
                <a:spcPct val="100000"/>
              </a:lnSpc>
              <a:spcBef>
                <a:spcPct val="20000"/>
              </a:spcBef>
              <a:buFont typeface="Wingdings" panose="05000000000000000000" pitchFamily="2" charset="2"/>
              <a:buChar char="Ø"/>
            </a:pPr>
            <a:r>
              <a:rPr lang="zh-CN" altLang="en-US" sz="2000" dirty="0">
                <a:latin typeface="Comic Sans MS" panose="030F0702030302020204" pitchFamily="66" charset="0"/>
              </a:rPr>
              <a:t>浮点数</a:t>
            </a:r>
            <a:r>
              <a:rPr lang="zh-CN" altLang="en-US" sz="2000" dirty="0">
                <a:latin typeface="Comic Sans MS" panose="030F0702030302020204" pitchFamily="66" charset="0"/>
                <a:sym typeface="Wingdings" panose="05000000000000000000" pitchFamily="2" charset="2"/>
              </a:rPr>
              <a:t>：</a:t>
            </a:r>
            <a:r>
              <a:rPr lang="en-US" altLang="zh-CN" sz="2000" dirty="0">
                <a:latin typeface="Comic Sans MS" panose="030F0702030302020204" pitchFamily="66" charset="0"/>
                <a:sym typeface="Wingdings" panose="05000000000000000000" pitchFamily="2" charset="2"/>
              </a:rPr>
              <a:t>IEEE 754</a:t>
            </a:r>
            <a:r>
              <a:rPr lang="zh-CN" altLang="en-US" sz="2000" dirty="0">
                <a:latin typeface="Comic Sans MS" panose="030F0702030302020204" pitchFamily="66" charset="0"/>
                <a:sym typeface="Wingdings" panose="05000000000000000000" pitchFamily="2" charset="2"/>
              </a:rPr>
              <a:t>（</a:t>
            </a:r>
            <a:r>
              <a:rPr lang="en-US" altLang="zh-CN" sz="2000" dirty="0">
                <a:latin typeface="Comic Sans MS" panose="030F0702030302020204" pitchFamily="66" charset="0"/>
                <a:sym typeface="Wingdings" panose="05000000000000000000" pitchFamily="2" charset="2"/>
              </a:rPr>
              <a:t>32</a:t>
            </a:r>
            <a:r>
              <a:rPr lang="zh-CN" altLang="en-US" sz="2000" dirty="0">
                <a:latin typeface="Comic Sans MS" panose="030F0702030302020204" pitchFamily="66" charset="0"/>
                <a:sym typeface="Wingdings" panose="05000000000000000000" pitchFamily="2" charset="2"/>
              </a:rPr>
              <a:t>位</a:t>
            </a:r>
            <a:r>
              <a:rPr lang="en-US" altLang="zh-CN" sz="2000" dirty="0">
                <a:latin typeface="Comic Sans MS" panose="030F0702030302020204" pitchFamily="66" charset="0"/>
                <a:sym typeface="Wingdings" panose="05000000000000000000" pitchFamily="2" charset="2"/>
              </a:rPr>
              <a:t>/64</a:t>
            </a:r>
            <a:r>
              <a:rPr lang="zh-CN" altLang="en-US" sz="2000" dirty="0">
                <a:latin typeface="Comic Sans MS" panose="030F0702030302020204" pitchFamily="66" charset="0"/>
                <a:sym typeface="Wingdings" panose="05000000000000000000" pitchFamily="2" charset="2"/>
              </a:rPr>
              <a:t>位</a:t>
            </a:r>
            <a:r>
              <a:rPr lang="zh-CN" altLang="en-US" sz="2000" dirty="0" smtClean="0">
                <a:latin typeface="Comic Sans MS" panose="030F0702030302020204" pitchFamily="66" charset="0"/>
                <a:sym typeface="Wingdings" panose="05000000000000000000" pitchFamily="2" charset="2"/>
              </a:rPr>
              <a:t>浮点数）</a:t>
            </a:r>
            <a:endParaRPr lang="zh-CN" altLang="en-US" sz="2000" dirty="0">
              <a:latin typeface="Comic Sans MS" panose="030F0702030302020204" pitchFamily="66" charset="0"/>
              <a:sym typeface="Wingdings" panose="05000000000000000000" pitchFamily="2" charset="2"/>
            </a:endParaRPr>
          </a:p>
        </p:txBody>
      </p:sp>
    </p:spTree>
    <p:extLst>
      <p:ext uri="{BB962C8B-B14F-4D97-AF65-F5344CB8AC3E}">
        <p14:creationId xmlns:p14="http://schemas.microsoft.com/office/powerpoint/2010/main" val="1398526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smtClean="0"/>
              <a:t>4.2.3 </a:t>
            </a:r>
            <a:r>
              <a:rPr lang="zh-CN" altLang="en-US" dirty="0" smtClean="0"/>
              <a:t>寻址方式（重点）</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ea typeface="微软雅黑" panose="020B0503020204020204" pitchFamily="34" charset="-122"/>
              </a:rPr>
              <a:t>计算机与通信工程学院</a:t>
            </a:r>
            <a:r>
              <a:rPr lang="en-US" altLang="zh-CN" smtClean="0">
                <a:ea typeface="微软雅黑" panose="020B0503020204020204" pitchFamily="34" charset="-122"/>
              </a:rPr>
              <a:t>—</a:t>
            </a:r>
            <a:r>
              <a:rPr lang="zh-CN" altLang="en-US"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18</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2017/11/3</a:t>
            </a:fld>
            <a:endParaRPr lang="zh-CN" altLang="en-US">
              <a:ea typeface="微软雅黑" panose="020B0503020204020204" pitchFamily="34" charset="-122"/>
            </a:endParaRPr>
          </a:p>
        </p:txBody>
      </p:sp>
      <p:sp>
        <p:nvSpPr>
          <p:cNvPr id="10" name="内容占位符 2"/>
          <p:cNvSpPr txBox="1">
            <a:spLocks/>
          </p:cNvSpPr>
          <p:nvPr/>
        </p:nvSpPr>
        <p:spPr bwMode="auto">
          <a:xfrm>
            <a:off x="119514" y="1196752"/>
            <a:ext cx="885698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1. </a:t>
            </a:r>
            <a:r>
              <a:rPr lang="zh-CN" altLang="en-US" dirty="0" smtClean="0">
                <a:solidFill>
                  <a:srgbClr val="063DE8"/>
                </a:solidFill>
              </a:rPr>
              <a:t>寻址方式：指令中给出操作数或操作数地址的方式称为寻址方式</a:t>
            </a:r>
            <a:endParaRPr lang="en-US" altLang="zh-CN" dirty="0" smtClean="0">
              <a:solidFill>
                <a:srgbClr val="063DE8"/>
              </a:solidFill>
            </a:endParaRPr>
          </a:p>
          <a:p>
            <a:pPr marL="857250" lvl="1" indent="-457200">
              <a:buFont typeface="Wingdings" panose="05000000000000000000" pitchFamily="2" charset="2"/>
              <a:buChar char="Ø"/>
            </a:pPr>
            <a:r>
              <a:rPr lang="zh-CN" altLang="en-US" dirty="0" smtClean="0">
                <a:latin typeface="Comic Sans MS" panose="030F0702030302020204" pitchFamily="66" charset="0"/>
              </a:rPr>
              <a:t>地址码的</a:t>
            </a:r>
            <a:r>
              <a:rPr lang="zh-CN" altLang="en-US" dirty="0">
                <a:latin typeface="Comic Sans MS" panose="030F0702030302020204" pitchFamily="66" charset="0"/>
              </a:rPr>
              <a:t>编码：由操作数的寻址方式决定</a:t>
            </a:r>
            <a:endParaRPr lang="en-US" altLang="zh-CN" dirty="0" smtClean="0">
              <a:latin typeface="Comic Sans MS" panose="030F0702030302020204" pitchFamily="66" charset="0"/>
            </a:endParaRPr>
          </a:p>
          <a:p>
            <a:pPr marL="857250" lvl="1" indent="-457200">
              <a:buFont typeface="Wingdings" panose="05000000000000000000" pitchFamily="2" charset="2"/>
              <a:buChar char="Ø"/>
            </a:pPr>
            <a:r>
              <a:rPr lang="zh-CN" altLang="en-US" dirty="0">
                <a:latin typeface="Comic Sans MS" panose="030F0702030302020204" pitchFamily="66" charset="0"/>
              </a:rPr>
              <a:t>地址码编码</a:t>
            </a:r>
            <a:r>
              <a:rPr lang="zh-CN" altLang="en-US" dirty="0" smtClean="0">
                <a:latin typeface="Comic Sans MS" panose="030F0702030302020204" pitchFamily="66" charset="0"/>
              </a:rPr>
              <a:t>原则：</a:t>
            </a:r>
            <a:endParaRPr lang="en-US" altLang="zh-CN" dirty="0" smtClean="0">
              <a:latin typeface="Comic Sans MS" panose="030F0702030302020204" pitchFamily="66" charset="0"/>
            </a:endParaRPr>
          </a:p>
          <a:p>
            <a:pPr marL="400050" lvl="1" indent="0">
              <a:buNone/>
            </a:pPr>
            <a:endParaRPr lang="en-US" altLang="zh-CN" dirty="0" smtClean="0">
              <a:latin typeface="Comic Sans MS" panose="030F0702030302020204" pitchFamily="66" charset="0"/>
            </a:endParaRPr>
          </a:p>
        </p:txBody>
      </p:sp>
      <p:sp>
        <p:nvSpPr>
          <p:cNvPr id="11" name="Rectangle 3"/>
          <p:cNvSpPr txBox="1">
            <a:spLocks noChangeArrowheads="1"/>
          </p:cNvSpPr>
          <p:nvPr/>
        </p:nvSpPr>
        <p:spPr bwMode="auto">
          <a:xfrm>
            <a:off x="251520" y="2566757"/>
            <a:ext cx="4608512" cy="12942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zh-CN" altLang="en-US" sz="2000" b="0" dirty="0" smtClean="0">
                <a:solidFill>
                  <a:srgbClr val="0000FF"/>
                </a:solidFill>
              </a:rPr>
              <a:t>   指令地址码尽量短</a:t>
            </a:r>
          </a:p>
          <a:p>
            <a:pPr>
              <a:lnSpc>
                <a:spcPct val="110000"/>
              </a:lnSpc>
              <a:buFont typeface="Monotype Sorts" pitchFamily="2" charset="2"/>
              <a:buNone/>
            </a:pPr>
            <a:r>
              <a:rPr lang="zh-CN" altLang="en-US" sz="2000" b="0" dirty="0" smtClean="0">
                <a:solidFill>
                  <a:srgbClr val="0000FF"/>
                </a:solidFill>
              </a:rPr>
              <a:t>   操作数存放位置灵活，空间应尽量大</a:t>
            </a:r>
          </a:p>
          <a:p>
            <a:pPr>
              <a:lnSpc>
                <a:spcPct val="110000"/>
              </a:lnSpc>
              <a:buFont typeface="Monotype Sorts" pitchFamily="2" charset="2"/>
              <a:buNone/>
            </a:pPr>
            <a:r>
              <a:rPr lang="zh-CN" altLang="en-US" sz="2000" b="0" dirty="0" smtClean="0">
                <a:solidFill>
                  <a:srgbClr val="0000FF"/>
                </a:solidFill>
              </a:rPr>
              <a:t>   有效地址计算过程尽量简单</a:t>
            </a:r>
            <a:endParaRPr lang="zh-CN" altLang="en-US" sz="2000" b="0" dirty="0"/>
          </a:p>
        </p:txBody>
      </p:sp>
      <p:sp>
        <p:nvSpPr>
          <p:cNvPr id="12" name="Text Box 7"/>
          <p:cNvSpPr txBox="1">
            <a:spLocks noChangeArrowheads="1"/>
          </p:cNvSpPr>
          <p:nvPr/>
        </p:nvSpPr>
        <p:spPr bwMode="auto">
          <a:xfrm>
            <a:off x="3718632" y="2420888"/>
            <a:ext cx="1066800"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zh-CN" altLang="en-US" b="1" dirty="0" smtClean="0">
                <a:solidFill>
                  <a:srgbClr val="FC0128"/>
                </a:solidFill>
                <a:latin typeface="Comic Sans MS" panose="030F0702030302020204" pitchFamily="66" charset="0"/>
                <a:ea typeface="微软雅黑" panose="020B0503020204020204" pitchFamily="34" charset="-122"/>
                <a:cs typeface="Arial"/>
              </a:rPr>
              <a:t>为什么？</a:t>
            </a:r>
          </a:p>
        </p:txBody>
      </p:sp>
      <p:sp>
        <p:nvSpPr>
          <p:cNvPr id="13" name="Line 8"/>
          <p:cNvSpPr>
            <a:spLocks noChangeShapeType="1"/>
          </p:cNvSpPr>
          <p:nvPr/>
        </p:nvSpPr>
        <p:spPr bwMode="auto">
          <a:xfrm>
            <a:off x="3190875" y="2813080"/>
            <a:ext cx="2084388" cy="0"/>
          </a:xfrm>
          <a:prstGeom prst="line">
            <a:avLst/>
          </a:prstGeom>
          <a:noFill/>
          <a:ln w="127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endParaRPr lang="zh-CN" altLang="en-US" sz="800" b="1" smtClean="0">
              <a:solidFill>
                <a:srgbClr val="063DE8"/>
              </a:solidFill>
              <a:latin typeface="Comic Sans MS" panose="030F0702030302020204" pitchFamily="66" charset="0"/>
              <a:ea typeface="微软雅黑" panose="020B0503020204020204" pitchFamily="34" charset="-122"/>
              <a:cs typeface="Arial"/>
            </a:endParaRPr>
          </a:p>
        </p:txBody>
      </p:sp>
      <p:sp>
        <p:nvSpPr>
          <p:cNvPr id="14" name="Line 9"/>
          <p:cNvSpPr>
            <a:spLocks noChangeShapeType="1"/>
          </p:cNvSpPr>
          <p:nvPr/>
        </p:nvSpPr>
        <p:spPr bwMode="auto">
          <a:xfrm flipV="1">
            <a:off x="4951413" y="3195667"/>
            <a:ext cx="327025" cy="0"/>
          </a:xfrm>
          <a:prstGeom prst="line">
            <a:avLst/>
          </a:prstGeom>
          <a:noFill/>
          <a:ln w="127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endParaRPr lang="zh-CN" altLang="en-US" sz="800" b="1" smtClean="0">
              <a:solidFill>
                <a:srgbClr val="063DE8"/>
              </a:solidFill>
              <a:latin typeface="Comic Sans MS" panose="030F0702030302020204" pitchFamily="66" charset="0"/>
              <a:ea typeface="微软雅黑" panose="020B0503020204020204" pitchFamily="34" charset="-122"/>
              <a:cs typeface="Arial"/>
            </a:endParaRPr>
          </a:p>
        </p:txBody>
      </p:sp>
      <p:sp>
        <p:nvSpPr>
          <p:cNvPr id="15" name="Line 10"/>
          <p:cNvSpPr>
            <a:spLocks noChangeShapeType="1"/>
          </p:cNvSpPr>
          <p:nvPr/>
        </p:nvSpPr>
        <p:spPr bwMode="auto">
          <a:xfrm>
            <a:off x="3960813" y="3544917"/>
            <a:ext cx="1352550" cy="0"/>
          </a:xfrm>
          <a:prstGeom prst="line">
            <a:avLst/>
          </a:prstGeom>
          <a:noFill/>
          <a:ln w="127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endParaRPr lang="zh-CN" altLang="en-US" sz="800" b="1" smtClean="0">
              <a:solidFill>
                <a:srgbClr val="063DE8"/>
              </a:solidFill>
              <a:latin typeface="Comic Sans MS" panose="030F0702030302020204" pitchFamily="66" charset="0"/>
              <a:ea typeface="微软雅黑" panose="020B0503020204020204" pitchFamily="34" charset="-122"/>
              <a:cs typeface="Arial"/>
            </a:endParaRPr>
          </a:p>
        </p:txBody>
      </p:sp>
      <p:sp>
        <p:nvSpPr>
          <p:cNvPr id="16" name="Text Box 11"/>
          <p:cNvSpPr txBox="1">
            <a:spLocks noChangeArrowheads="1"/>
          </p:cNvSpPr>
          <p:nvPr/>
        </p:nvSpPr>
        <p:spPr bwMode="auto">
          <a:xfrm>
            <a:off x="5272088" y="2598971"/>
            <a:ext cx="3722687" cy="1190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lnSpc>
                <a:spcPct val="110000"/>
              </a:lnSpc>
              <a:spcBef>
                <a:spcPct val="20000"/>
              </a:spcBef>
            </a:pPr>
            <a:r>
              <a:rPr lang="zh-CN" altLang="en-US" sz="2000" b="1" dirty="0" smtClean="0">
                <a:solidFill>
                  <a:srgbClr val="FC0128"/>
                </a:solidFill>
                <a:latin typeface="Comic Sans MS" panose="030F0702030302020204" pitchFamily="66" charset="0"/>
                <a:ea typeface="微软雅黑" panose="020B0503020204020204" pitchFamily="34" charset="-122"/>
                <a:cs typeface="Arial"/>
              </a:rPr>
              <a:t>目标代码短，省空间</a:t>
            </a:r>
          </a:p>
          <a:p>
            <a:pPr eaLnBrk="0" hangingPunct="0">
              <a:lnSpc>
                <a:spcPct val="110000"/>
              </a:lnSpc>
              <a:spcBef>
                <a:spcPct val="20000"/>
              </a:spcBef>
            </a:pPr>
            <a:r>
              <a:rPr lang="zh-CN" altLang="en-US" sz="2000" b="1" dirty="0" smtClean="0">
                <a:solidFill>
                  <a:srgbClr val="FC0128"/>
                </a:solidFill>
                <a:latin typeface="Comic Sans MS" panose="030F0702030302020204" pitchFamily="66" charset="0"/>
                <a:ea typeface="微软雅黑" panose="020B0503020204020204" pitchFamily="34" charset="-122"/>
                <a:cs typeface="Arial"/>
              </a:rPr>
              <a:t>有利于编译器优化产生高效代码</a:t>
            </a:r>
          </a:p>
          <a:p>
            <a:pPr eaLnBrk="0" hangingPunct="0">
              <a:lnSpc>
                <a:spcPct val="110000"/>
              </a:lnSpc>
              <a:spcBef>
                <a:spcPct val="20000"/>
              </a:spcBef>
            </a:pPr>
            <a:r>
              <a:rPr lang="zh-CN" altLang="en-US" sz="2000" b="1" dirty="0" smtClean="0">
                <a:solidFill>
                  <a:srgbClr val="FC0128"/>
                </a:solidFill>
                <a:latin typeface="Comic Sans MS" panose="030F0702030302020204" pitchFamily="66" charset="0"/>
                <a:ea typeface="微软雅黑" panose="020B0503020204020204" pitchFamily="34" charset="-122"/>
                <a:cs typeface="Arial"/>
              </a:rPr>
              <a:t>指令执行快</a:t>
            </a:r>
          </a:p>
        </p:txBody>
      </p:sp>
      <p:sp>
        <p:nvSpPr>
          <p:cNvPr id="17" name="内容占位符 2"/>
          <p:cNvSpPr txBox="1">
            <a:spLocks/>
          </p:cNvSpPr>
          <p:nvPr/>
        </p:nvSpPr>
        <p:spPr bwMode="auto">
          <a:xfrm>
            <a:off x="107504" y="3933056"/>
            <a:ext cx="885698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2. </a:t>
            </a:r>
            <a:r>
              <a:rPr lang="zh-CN" altLang="en-US" dirty="0" smtClean="0">
                <a:solidFill>
                  <a:srgbClr val="063DE8"/>
                </a:solidFill>
              </a:rPr>
              <a:t>指令的寻址方式简单</a:t>
            </a:r>
            <a:endParaRPr lang="en-US" altLang="zh-CN" dirty="0" smtClean="0">
              <a:solidFill>
                <a:srgbClr val="063DE8"/>
              </a:solidFill>
            </a:endParaRPr>
          </a:p>
          <a:p>
            <a:pPr marL="857250" lvl="1" indent="-457200">
              <a:buFont typeface="Wingdings" panose="05000000000000000000" pitchFamily="2" charset="2"/>
              <a:buChar char="Ø"/>
            </a:pPr>
            <a:r>
              <a:rPr lang="zh-CN" altLang="en-US" dirty="0" smtClean="0">
                <a:latin typeface="Comic Sans MS" panose="030F0702030302020204" pitchFamily="66" charset="0"/>
              </a:rPr>
              <a:t>正常（顺序执行）：</a:t>
            </a:r>
            <a:r>
              <a:rPr lang="en-US" altLang="zh-CN" dirty="0" smtClean="0">
                <a:latin typeface="Comic Sans MS" panose="030F0702030302020204" pitchFamily="66" charset="0"/>
              </a:rPr>
              <a:t>PC+</a:t>
            </a:r>
            <a:r>
              <a:rPr lang="zh-CN" altLang="en-US" dirty="0" smtClean="0">
                <a:latin typeface="Comic Sans MS" panose="030F0702030302020204" pitchFamily="66" charset="0"/>
              </a:rPr>
              <a:t>指令的长度</a:t>
            </a:r>
            <a:endParaRPr lang="zh-CN" altLang="en-US" dirty="0">
              <a:latin typeface="Comic Sans MS" panose="030F0702030302020204" pitchFamily="66" charset="0"/>
            </a:endParaRPr>
          </a:p>
          <a:p>
            <a:pPr lvl="1" indent="-342900">
              <a:buFont typeface="Wingdings" panose="05000000000000000000" pitchFamily="2" charset="2"/>
              <a:buChar char="Ø"/>
            </a:pPr>
            <a:r>
              <a:rPr lang="zh-CN" altLang="en-US" dirty="0">
                <a:latin typeface="Comic Sans MS" panose="030F0702030302020204" pitchFamily="66" charset="0"/>
              </a:rPr>
              <a:t>  </a:t>
            </a:r>
            <a:r>
              <a:rPr lang="zh-CN" altLang="en-US" dirty="0" smtClean="0">
                <a:latin typeface="Comic Sans MS" panose="030F0702030302020204" pitchFamily="66" charset="0"/>
              </a:rPr>
              <a:t>跳</a:t>
            </a:r>
            <a:r>
              <a:rPr lang="zh-CN" altLang="en-US" dirty="0">
                <a:latin typeface="Comic Sans MS" panose="030F0702030302020204" pitchFamily="66" charset="0"/>
              </a:rPr>
              <a:t>转 </a:t>
            </a:r>
            <a:r>
              <a:rPr lang="en-US" altLang="zh-CN" dirty="0">
                <a:latin typeface="Comic Sans MS" panose="030F0702030302020204" pitchFamily="66" charset="0"/>
              </a:rPr>
              <a:t>( jump / branch / call / return )</a:t>
            </a:r>
            <a:r>
              <a:rPr lang="zh-CN" altLang="en-US" dirty="0">
                <a:latin typeface="Comic Sans MS" panose="030F0702030302020204" pitchFamily="66" charset="0"/>
              </a:rPr>
              <a:t>：同操作数的</a:t>
            </a:r>
            <a:r>
              <a:rPr lang="zh-CN" altLang="en-US" dirty="0" smtClean="0">
                <a:latin typeface="Comic Sans MS" panose="030F0702030302020204" pitchFamily="66" charset="0"/>
              </a:rPr>
              <a:t>寻址</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326026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xEl>
                                              <p:pRg st="0" end="0"/>
                                            </p:txEl>
                                          </p:spTgt>
                                        </p:tgtEl>
                                        <p:attrNameLst>
                                          <p:attrName>style.visibility</p:attrName>
                                        </p:attrNameLst>
                                      </p:cBhvr>
                                      <p:to>
                                        <p:strVal val="visible"/>
                                      </p:to>
                                    </p:set>
                                    <p:animEffect transition="in" filter="blinds(horizontal)">
                                      <p:cBhvr>
                                        <p:cTn id="32" dur="500"/>
                                        <p:tgtEl>
                                          <p:spTgt spid="1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xEl>
                                              <p:pRg st="1" end="1"/>
                                            </p:txEl>
                                          </p:spTgt>
                                        </p:tgtEl>
                                        <p:attrNameLst>
                                          <p:attrName>style.visibility</p:attrName>
                                        </p:attrNameLst>
                                      </p:cBhvr>
                                      <p:to>
                                        <p:strVal val="visible"/>
                                      </p:to>
                                    </p:set>
                                    <p:animEffect transition="in" filter="blinds(horizontal)">
                                      <p:cBhvr>
                                        <p:cTn id="42" dur="500"/>
                                        <p:tgtEl>
                                          <p:spTgt spid="1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6">
                                            <p:txEl>
                                              <p:pRg st="2" end="2"/>
                                            </p:txEl>
                                          </p:spTgt>
                                        </p:tgtEl>
                                        <p:attrNameLst>
                                          <p:attrName>style.visibility</p:attrName>
                                        </p:attrNameLst>
                                      </p:cBhvr>
                                      <p:to>
                                        <p:strVal val="visible"/>
                                      </p:to>
                                    </p:set>
                                    <p:animEffect transition="in" filter="blinds(horizontal)">
                                      <p:cBhvr>
                                        <p:cTn id="5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2829485"/>
          </a:xfrm>
        </p:spPr>
        <p:txBody>
          <a:bodyPr/>
          <a:lstStyle/>
          <a:p>
            <a:pPr marL="0" indent="0">
              <a:buNone/>
            </a:pPr>
            <a:r>
              <a:rPr lang="en-US" altLang="zh-CN" dirty="0" smtClean="0"/>
              <a:t>4.2.3 </a:t>
            </a:r>
            <a:r>
              <a:rPr lang="zh-CN" altLang="en-US" dirty="0" smtClean="0"/>
              <a:t>寻址方式</a:t>
            </a:r>
            <a:endParaRPr lang="en-US" altLang="zh-CN" dirty="0" smtClean="0"/>
          </a:p>
          <a:p>
            <a:pPr marL="0" indent="0">
              <a:buNone/>
            </a:pPr>
            <a:r>
              <a:rPr lang="en-US" altLang="zh-CN" dirty="0" smtClean="0">
                <a:solidFill>
                  <a:srgbClr val="063DE8"/>
                </a:solidFill>
              </a:rPr>
              <a:t>3. </a:t>
            </a:r>
            <a:r>
              <a:rPr lang="zh-CN" altLang="en-US" dirty="0" smtClean="0">
                <a:solidFill>
                  <a:srgbClr val="063DE8"/>
                </a:solidFill>
              </a:rPr>
              <a:t>操作数的寻址复杂</a:t>
            </a:r>
            <a:endParaRPr lang="en-US" altLang="zh-CN" dirty="0" smtClean="0">
              <a:solidFill>
                <a:srgbClr val="063DE8"/>
              </a:solidFill>
            </a:endParaRPr>
          </a:p>
          <a:p>
            <a:pPr marL="857250" lvl="1" indent="-457200">
              <a:buFont typeface="Wingdings" panose="05000000000000000000" pitchFamily="2" charset="2"/>
              <a:buChar char="Ø"/>
            </a:pPr>
            <a:r>
              <a:rPr lang="zh-CN" altLang="en-US" b="1" dirty="0" smtClean="0">
                <a:solidFill>
                  <a:srgbClr val="FF0000"/>
                </a:solidFill>
                <a:latin typeface="Comic Sans MS" panose="030F0702030302020204" pitchFamily="66" charset="0"/>
              </a:rPr>
              <a:t>操作数结构：</a:t>
            </a:r>
            <a:r>
              <a:rPr lang="zh-CN" altLang="en-US" dirty="0" smtClean="0">
                <a:latin typeface="Comic Sans MS" panose="030F0702030302020204" pitchFamily="66" charset="0"/>
              </a:rPr>
              <a:t>可能是一个常数，或是一个简单变量，或是数组和结构中的某个元素，也可能是栈中的元素，还可能是外设</a:t>
            </a:r>
            <a:r>
              <a:rPr lang="en-US" altLang="zh-CN" dirty="0" smtClean="0">
                <a:latin typeface="Comic Sans MS" panose="030F0702030302020204" pitchFamily="66" charset="0"/>
              </a:rPr>
              <a:t>I/O</a:t>
            </a:r>
            <a:r>
              <a:rPr lang="zh-CN" altLang="en-US" dirty="0" smtClean="0">
                <a:latin typeface="Comic Sans MS" panose="030F0702030302020204" pitchFamily="66" charset="0"/>
              </a:rPr>
              <a:t>接口中的状态字等。</a:t>
            </a:r>
            <a:endParaRPr lang="en-US" altLang="zh-CN" dirty="0" smtClean="0">
              <a:latin typeface="Comic Sans MS" panose="030F0702030302020204" pitchFamily="66" charset="0"/>
            </a:endParaRPr>
          </a:p>
          <a:p>
            <a:pPr marL="857250" lvl="1" indent="-457200">
              <a:buFont typeface="Wingdings" panose="05000000000000000000" pitchFamily="2" charset="2"/>
              <a:buChar char="Ø"/>
            </a:pPr>
            <a:r>
              <a:rPr lang="zh-CN" altLang="en-US" b="1" dirty="0" smtClean="0">
                <a:solidFill>
                  <a:srgbClr val="FF0000"/>
                </a:solidFill>
                <a:latin typeface="Comic Sans MS" panose="030F0702030302020204" pitchFamily="66" charset="0"/>
              </a:rPr>
              <a:t>操作数来源：</a:t>
            </a:r>
            <a:r>
              <a:rPr lang="zh-CN" altLang="en-US" dirty="0" smtClean="0">
                <a:latin typeface="Comic Sans MS" panose="030F0702030302020204" pitchFamily="66" charset="0"/>
              </a:rPr>
              <a:t>从指令的角度来看，操作数存放的位置可以是</a:t>
            </a:r>
            <a:r>
              <a:rPr lang="en-US" altLang="zh-CN" dirty="0" smtClean="0">
                <a:latin typeface="Comic Sans MS" panose="030F0702030302020204" pitchFamily="66" charset="0"/>
              </a:rPr>
              <a:t>CPU</a:t>
            </a:r>
            <a:r>
              <a:rPr lang="zh-CN" altLang="en-US" dirty="0" smtClean="0">
                <a:latin typeface="Comic Sans MS" panose="030F0702030302020204" pitchFamily="66" charset="0"/>
              </a:rPr>
              <a:t>中的通用寄存器、存储单元和</a:t>
            </a:r>
            <a:r>
              <a:rPr lang="en-US" altLang="zh-CN" dirty="0" smtClean="0">
                <a:latin typeface="Comic Sans MS" panose="030F0702030302020204" pitchFamily="66" charset="0"/>
              </a:rPr>
              <a:t>I/O</a:t>
            </a:r>
            <a:r>
              <a:rPr lang="zh-CN" altLang="en-US" dirty="0">
                <a:latin typeface="Comic Sans MS" panose="030F0702030302020204" pitchFamily="66" charset="0"/>
              </a:rPr>
              <a:t>端口</a:t>
            </a:r>
            <a:endParaRPr lang="en-US" altLang="zh-CN" dirty="0" smtClean="0">
              <a:latin typeface="Comic Sans MS" panose="030F0702030302020204" pitchFamily="66"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9" name="内容占位符 2"/>
          <p:cNvSpPr txBox="1">
            <a:spLocks/>
          </p:cNvSpPr>
          <p:nvPr/>
        </p:nvSpPr>
        <p:spPr bwMode="auto">
          <a:xfrm>
            <a:off x="107504" y="4149080"/>
            <a:ext cx="885698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4. </a:t>
            </a:r>
            <a:r>
              <a:rPr lang="zh-CN" altLang="en-US" dirty="0" smtClean="0">
                <a:solidFill>
                  <a:srgbClr val="063DE8"/>
                </a:solidFill>
              </a:rPr>
              <a:t>有效地址：指令中给出的操作数所在存储单元的地址</a:t>
            </a:r>
            <a:endParaRPr lang="en-US" altLang="zh-CN" dirty="0" smtClean="0">
              <a:solidFill>
                <a:srgbClr val="063DE8"/>
              </a:solidFill>
            </a:endParaRPr>
          </a:p>
          <a:p>
            <a:pPr marL="857250" lvl="1" indent="-457200">
              <a:buFont typeface="Wingdings" panose="05000000000000000000" pitchFamily="2" charset="2"/>
              <a:buChar char="Ø"/>
            </a:pPr>
            <a:r>
              <a:rPr lang="zh-CN" altLang="en-US" dirty="0" smtClean="0">
                <a:latin typeface="Comic Sans MS" panose="030F0702030302020204" pitchFamily="66" charset="0"/>
              </a:rPr>
              <a:t>主存物理地址</a:t>
            </a:r>
            <a:endParaRPr lang="en-US" altLang="zh-CN" dirty="0" smtClean="0">
              <a:latin typeface="Comic Sans MS" panose="030F0702030302020204" pitchFamily="66" charset="0"/>
            </a:endParaRPr>
          </a:p>
          <a:p>
            <a:pPr marL="857250" lvl="1" indent="-457200">
              <a:buFont typeface="Wingdings" panose="05000000000000000000" pitchFamily="2" charset="2"/>
              <a:buChar char="Ø"/>
            </a:pPr>
            <a:r>
              <a:rPr lang="zh-CN" altLang="en-US" dirty="0" smtClean="0">
                <a:latin typeface="Comic Sans MS" panose="030F0702030302020204" pitchFamily="66" charset="0"/>
              </a:rPr>
              <a:t>虚拟地址：采用虚拟存储机制</a:t>
            </a:r>
            <a:endParaRPr lang="en-US" altLang="zh-CN" dirty="0" smtClean="0">
              <a:latin typeface="Comic Sans MS" panose="030F0702030302020204" pitchFamily="66" charset="0"/>
            </a:endParaRPr>
          </a:p>
        </p:txBody>
      </p:sp>
      <p:sp>
        <p:nvSpPr>
          <p:cNvPr id="11" name="Rectangle 5"/>
          <p:cNvSpPr>
            <a:spLocks noChangeArrowheads="1"/>
          </p:cNvSpPr>
          <p:nvPr/>
        </p:nvSpPr>
        <p:spPr bwMode="auto">
          <a:xfrm>
            <a:off x="2313112" y="3689681"/>
            <a:ext cx="4231928"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spcBef>
                <a:spcPct val="30000"/>
              </a:spcBef>
              <a:buSzPct val="100000"/>
            </a:pPr>
            <a:r>
              <a:rPr lang="zh-CN" altLang="en-US" sz="2000" b="1" dirty="0">
                <a:solidFill>
                  <a:srgbClr val="FF0000"/>
                </a:solidFill>
                <a:latin typeface="Comic Sans MS" panose="030F0702030302020204" pitchFamily="66" charset="0"/>
                <a:ea typeface="微软雅黑" panose="020B0503020204020204" pitchFamily="34" charset="-122"/>
              </a:rPr>
              <a:t>通常寻址方式特指“操作数的寻址”</a:t>
            </a:r>
          </a:p>
        </p:txBody>
      </p:sp>
      <p:sp>
        <p:nvSpPr>
          <p:cNvPr id="10" name="Rectangle 5"/>
          <p:cNvSpPr>
            <a:spLocks noChangeArrowheads="1"/>
          </p:cNvSpPr>
          <p:nvPr/>
        </p:nvSpPr>
        <p:spPr bwMode="auto">
          <a:xfrm>
            <a:off x="1043608" y="5615305"/>
            <a:ext cx="6540252" cy="69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spcBef>
                <a:spcPct val="30000"/>
              </a:spcBef>
              <a:buSzPct val="100000"/>
            </a:pPr>
            <a:r>
              <a:rPr lang="zh-CN" altLang="en-US" sz="2000" b="1" dirty="0" smtClean="0">
                <a:solidFill>
                  <a:srgbClr val="FF0000"/>
                </a:solidFill>
                <a:latin typeface="Comic Sans MS" panose="030F0702030302020204" pitchFamily="66" charset="0"/>
                <a:ea typeface="微软雅黑" panose="020B0503020204020204" pitchFamily="34" charset="-122"/>
              </a:rPr>
              <a:t>形式地址：</a:t>
            </a:r>
            <a:r>
              <a:rPr lang="zh-CN" altLang="en-US" sz="2000" b="1" dirty="0" smtClean="0">
                <a:latin typeface="Comic Sans MS" panose="030F0702030302020204" pitchFamily="66" charset="0"/>
                <a:ea typeface="微软雅黑" panose="020B0503020204020204" pitchFamily="34" charset="-122"/>
              </a:rPr>
              <a:t>指令地址码字段给出的地址，这个地址有时候</a:t>
            </a:r>
            <a:endParaRPr lang="en-US" altLang="zh-CN" sz="2000" b="1" dirty="0" smtClean="0">
              <a:latin typeface="Comic Sans MS" panose="030F0702030302020204" pitchFamily="66" charset="0"/>
              <a:ea typeface="微软雅黑" panose="020B0503020204020204" pitchFamily="34" charset="-122"/>
            </a:endParaRPr>
          </a:p>
          <a:p>
            <a:pPr>
              <a:lnSpc>
                <a:spcPct val="90000"/>
              </a:lnSpc>
              <a:spcBef>
                <a:spcPct val="30000"/>
              </a:spcBef>
              <a:buSzPct val="100000"/>
            </a:pPr>
            <a:r>
              <a:rPr lang="zh-CN" altLang="en-US" sz="2000" b="1" dirty="0" smtClean="0">
                <a:latin typeface="Comic Sans MS" panose="030F0702030302020204" pitchFamily="66" charset="0"/>
                <a:ea typeface="微软雅黑" panose="020B0503020204020204" pitchFamily="34" charset="-122"/>
              </a:rPr>
              <a:t>不能直接用于访问操作数。</a:t>
            </a:r>
            <a:endParaRPr lang="zh-CN" altLang="en-US" sz="2000" b="1"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42266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   </a:t>
            </a:r>
            <a:endParaRPr lang="zh-CN" altLang="en-US" dirty="0"/>
          </a:p>
        </p:txBody>
      </p:sp>
      <p:sp>
        <p:nvSpPr>
          <p:cNvPr id="4099" name="内容占位符 2"/>
          <p:cNvSpPr>
            <a:spLocks noGrp="1"/>
          </p:cNvSpPr>
          <p:nvPr>
            <p:ph idx="1"/>
          </p:nvPr>
        </p:nvSpPr>
        <p:spPr/>
        <p:txBody>
          <a:bodyPr/>
          <a:lstStyle/>
          <a:p>
            <a:pPr marL="0" indent="0">
              <a:buNone/>
            </a:pPr>
            <a:r>
              <a:rPr lang="en-US" altLang="zh-CN" dirty="0" smtClean="0"/>
              <a:t>4.1 </a:t>
            </a:r>
            <a:r>
              <a:rPr lang="zh-CN" altLang="en-US" dirty="0" smtClean="0"/>
              <a:t>指令格式设计</a:t>
            </a:r>
            <a:r>
              <a:rPr lang="zh-CN" altLang="en-US" dirty="0" smtClean="0">
                <a:solidFill>
                  <a:srgbClr val="FF0000"/>
                </a:solidFill>
              </a:rPr>
              <a:t>（重点</a:t>
            </a:r>
            <a:r>
              <a:rPr lang="zh-CN" altLang="en-US" dirty="0">
                <a:solidFill>
                  <a:srgbClr val="FF0000"/>
                </a:solidFill>
              </a:rPr>
              <a:t>、难点</a:t>
            </a:r>
            <a:r>
              <a:rPr lang="zh-CN" altLang="en-US" dirty="0" smtClean="0">
                <a:solidFill>
                  <a:srgbClr val="FF0000"/>
                </a:solidFill>
              </a:rPr>
              <a:t>）</a:t>
            </a:r>
            <a:endParaRPr lang="en-US" altLang="zh-CN" dirty="0" smtClean="0"/>
          </a:p>
          <a:p>
            <a:pPr marL="0" indent="0">
              <a:buNone/>
            </a:pPr>
            <a:r>
              <a:rPr lang="en-US" altLang="zh-CN" dirty="0" smtClean="0">
                <a:solidFill>
                  <a:srgbClr val="FF0000"/>
                </a:solidFill>
              </a:rPr>
              <a:t>4.2 </a:t>
            </a:r>
            <a:r>
              <a:rPr lang="zh-CN" altLang="en-US" dirty="0" smtClean="0">
                <a:solidFill>
                  <a:srgbClr val="FF0000"/>
                </a:solidFill>
              </a:rPr>
              <a:t>指令系统设计（重点）</a:t>
            </a:r>
            <a:endParaRPr lang="en-US" altLang="zh-CN" dirty="0" smtClean="0">
              <a:solidFill>
                <a:srgbClr val="FF0000"/>
              </a:solidFill>
            </a:endParaRPr>
          </a:p>
          <a:p>
            <a:pPr marL="0" indent="0">
              <a:buNone/>
            </a:pPr>
            <a:r>
              <a:rPr lang="en-US" altLang="zh-CN" dirty="0" smtClean="0">
                <a:solidFill>
                  <a:srgbClr val="FF0000"/>
                </a:solidFill>
              </a:rPr>
              <a:t>4.3 </a:t>
            </a:r>
            <a:r>
              <a:rPr lang="zh-CN" altLang="en-US" dirty="0" smtClean="0">
                <a:solidFill>
                  <a:srgbClr val="FF0000"/>
                </a:solidFill>
              </a:rPr>
              <a:t>指令系统实例（重点）</a:t>
            </a:r>
            <a:endParaRPr lang="en-US" altLang="zh-CN" dirty="0" smtClean="0">
              <a:solidFill>
                <a:srgbClr val="FF0000"/>
              </a:solidFill>
            </a:endParaRPr>
          </a:p>
          <a:p>
            <a:pPr marL="0" indent="0">
              <a:buNone/>
            </a:pPr>
            <a:r>
              <a:rPr lang="en-US" altLang="zh-CN" dirty="0" smtClean="0"/>
              <a:t>4.4 </a:t>
            </a:r>
            <a:r>
              <a:rPr lang="zh-CN" altLang="en-US" dirty="0" smtClean="0"/>
              <a:t>程序的机器级表示</a:t>
            </a:r>
            <a:r>
              <a:rPr lang="zh-CN" altLang="en-US" dirty="0" smtClean="0">
                <a:solidFill>
                  <a:srgbClr val="FF0000"/>
                </a:solidFill>
              </a:rPr>
              <a:t>（难点</a:t>
            </a:r>
            <a:r>
              <a:rPr lang="zh-CN" altLang="en-US" dirty="0">
                <a:solidFill>
                  <a:srgbClr val="FF0000"/>
                </a:solidFill>
              </a:rPr>
              <a:t>）</a:t>
            </a:r>
            <a:endParaRPr lang="en-US" altLang="zh-CN" dirty="0"/>
          </a:p>
          <a:p>
            <a:pPr marL="0" indent="0">
              <a:buNone/>
            </a:pPr>
            <a:endParaRPr lang="en-US" altLang="zh-CN" dirty="0" smtClean="0"/>
          </a:p>
        </p:txBody>
      </p:sp>
      <p:sp>
        <p:nvSpPr>
          <p:cNvPr id="5" name="页脚占位符 4"/>
          <p:cNvSpPr>
            <a:spLocks noGrp="1"/>
          </p:cNvSpPr>
          <p:nvPr>
            <p:ph type="ftr" sz="quarter" idx="11"/>
          </p:nvPr>
        </p:nvSpPr>
        <p:spPr/>
        <p:txBody>
          <a:bodyPr/>
          <a:lstStyle/>
          <a:p>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p>
            <a:fld id="{9096A2B2-0481-42F5-B7CC-47EEF504A14A}" type="slidenum">
              <a:rPr lang="zh-CN" altLang="en-US" smtClean="0"/>
              <a:pPr/>
              <a:t>2</a:t>
            </a:fld>
            <a:endParaRPr lang="zh-CN" altLang="en-US"/>
          </a:p>
        </p:txBody>
      </p:sp>
      <p:sp>
        <p:nvSpPr>
          <p:cNvPr id="4" name="日期占位符 3"/>
          <p:cNvSpPr>
            <a:spLocks noGrp="1"/>
          </p:cNvSpPr>
          <p:nvPr>
            <p:ph type="dt" sz="quarter" idx="10"/>
          </p:nvPr>
        </p:nvSpPr>
        <p:spPr/>
        <p:txBody>
          <a:bodyPr/>
          <a:lstStyle/>
          <a:p>
            <a:fld id="{E1DE5919-6F87-499E-ABEF-6636EFFDBF2E}" type="datetime1">
              <a:rPr lang="zh-CN" altLang="en-US" smtClean="0"/>
              <a:t>2017/11/3</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smtClean="0"/>
              <a:t>4.2.3 </a:t>
            </a:r>
            <a:r>
              <a:rPr lang="zh-CN" altLang="en-US" dirty="0" smtClean="0"/>
              <a:t>寻址方式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10" name="内容占位符 2"/>
          <p:cNvSpPr txBox="1">
            <a:spLocks/>
          </p:cNvSpPr>
          <p:nvPr/>
        </p:nvSpPr>
        <p:spPr bwMode="auto">
          <a:xfrm>
            <a:off x="119514" y="1196752"/>
            <a:ext cx="885698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latin typeface="微软雅黑" panose="020B0503020204020204" pitchFamily="34" charset="-122"/>
              </a:rPr>
              <a:t>5. </a:t>
            </a:r>
            <a:r>
              <a:rPr lang="zh-CN" altLang="en-US" dirty="0" smtClean="0">
                <a:solidFill>
                  <a:srgbClr val="063DE8"/>
                </a:solidFill>
                <a:latin typeface="微软雅黑" panose="020B0503020204020204" pitchFamily="34" charset="-122"/>
              </a:rPr>
              <a:t>寻址方式</a:t>
            </a:r>
            <a:r>
              <a:rPr lang="zh-CN" altLang="en-US" dirty="0">
                <a:solidFill>
                  <a:srgbClr val="063DE8"/>
                </a:solidFill>
                <a:latin typeface="微软雅黑" panose="020B0503020204020204" pitchFamily="34" charset="-122"/>
              </a:rPr>
              <a:t>的确定</a:t>
            </a:r>
          </a:p>
        </p:txBody>
      </p:sp>
      <p:sp>
        <p:nvSpPr>
          <p:cNvPr id="8" name="矩形 7"/>
          <p:cNvSpPr/>
          <p:nvPr/>
        </p:nvSpPr>
        <p:spPr>
          <a:xfrm>
            <a:off x="119514" y="1658350"/>
            <a:ext cx="8712968" cy="1514261"/>
          </a:xfrm>
          <a:prstGeom prst="rect">
            <a:avLst/>
          </a:prstGeom>
        </p:spPr>
        <p:txBody>
          <a:bodyPr wrap="square">
            <a:spAutoFit/>
          </a:bodyPr>
          <a:lstStyle/>
          <a:p>
            <a:pPr lvl="0" eaLnBrk="0" hangingPunct="0">
              <a:spcBef>
                <a:spcPct val="20000"/>
              </a:spcBef>
              <a:buClr>
                <a:srgbClr val="FF0000"/>
              </a:buClr>
            </a:pPr>
            <a:r>
              <a:rPr lang="en-US" altLang="zh-CN" sz="2200" b="1" dirty="0" smtClean="0">
                <a:solidFill>
                  <a:prstClr val="black"/>
                </a:solidFill>
                <a:latin typeface="Comic Sans MS" panose="030F0702030302020204" pitchFamily="66" charset="0"/>
                <a:ea typeface="微软雅黑" panose="020B0503020204020204" pitchFamily="34" charset="-122"/>
              </a:rPr>
              <a:t>(1) </a:t>
            </a:r>
            <a:r>
              <a:rPr lang="zh-CN" altLang="en-US" sz="2200" b="1" dirty="0" smtClean="0">
                <a:solidFill>
                  <a:prstClr val="black"/>
                </a:solidFill>
                <a:latin typeface="Comic Sans MS" panose="030F0702030302020204" pitchFamily="66" charset="0"/>
                <a:ea typeface="微软雅黑" panose="020B0503020204020204" pitchFamily="34" charset="-122"/>
              </a:rPr>
              <a:t>操作码</a:t>
            </a:r>
            <a:r>
              <a:rPr lang="zh-CN" altLang="en-US" sz="2200" b="1" dirty="0">
                <a:solidFill>
                  <a:prstClr val="black"/>
                </a:solidFill>
                <a:latin typeface="Comic Sans MS" panose="030F0702030302020204" pitchFamily="66" charset="0"/>
                <a:ea typeface="微软雅黑" panose="020B0503020204020204" pitchFamily="34" charset="-122"/>
              </a:rPr>
              <a:t>中给定寻址方式</a:t>
            </a:r>
          </a:p>
          <a:p>
            <a:pPr lvl="0" eaLnBrk="0" hangingPunct="0">
              <a:spcBef>
                <a:spcPct val="20000"/>
              </a:spcBef>
              <a:buClr>
                <a:srgbClr val="FF0000"/>
              </a:buClr>
            </a:pPr>
            <a:r>
              <a:rPr lang="zh-CN" altLang="en-US" sz="2200" b="1" dirty="0">
                <a:solidFill>
                  <a:prstClr val="black"/>
                </a:solidFill>
                <a:latin typeface="Comic Sans MS" panose="030F0702030302020204" pitchFamily="66" charset="0"/>
                <a:ea typeface="微软雅黑" panose="020B0503020204020204" pitchFamily="34" charset="-122"/>
              </a:rPr>
              <a:t>    </a:t>
            </a:r>
            <a:r>
              <a:rPr lang="zh-CN" altLang="en-US" sz="2000" dirty="0" smtClean="0">
                <a:solidFill>
                  <a:prstClr val="black"/>
                </a:solidFill>
                <a:latin typeface="Comic Sans MS" panose="030F0702030302020204" pitchFamily="66" charset="0"/>
                <a:ea typeface="微软雅黑" panose="020B0503020204020204" pitchFamily="34" charset="-122"/>
              </a:rPr>
              <a:t>如</a:t>
            </a:r>
            <a:r>
              <a:rPr lang="zh-CN" altLang="en-US" sz="2000" dirty="0">
                <a:solidFill>
                  <a:prstClr val="black"/>
                </a:solidFill>
                <a:latin typeface="Comic Sans MS" panose="030F0702030302020204" pitchFamily="66" charset="0"/>
                <a:ea typeface="微软雅黑" panose="020B0503020204020204" pitchFamily="34" charset="-122"/>
              </a:rPr>
              <a:t>：</a:t>
            </a:r>
            <a:r>
              <a:rPr lang="en-US" altLang="zh-CN" sz="2000" dirty="0">
                <a:solidFill>
                  <a:prstClr val="black"/>
                </a:solidFill>
                <a:latin typeface="Comic Sans MS" panose="030F0702030302020204" pitchFamily="66" charset="0"/>
                <a:ea typeface="微软雅黑" panose="020B0503020204020204" pitchFamily="34" charset="-122"/>
              </a:rPr>
              <a:t>MIPS</a:t>
            </a:r>
            <a:r>
              <a:rPr lang="zh-CN" altLang="en-US" sz="2000" dirty="0">
                <a:solidFill>
                  <a:prstClr val="black"/>
                </a:solidFill>
                <a:latin typeface="Comic Sans MS" panose="030F0702030302020204" pitchFamily="66" charset="0"/>
                <a:ea typeface="微软雅黑" panose="020B0503020204020204" pitchFamily="34" charset="-122"/>
              </a:rPr>
              <a:t>指令，指令中仅有一个主</a:t>
            </a:r>
            <a:r>
              <a:rPr lang="en-US" altLang="zh-CN" sz="2000" dirty="0">
                <a:solidFill>
                  <a:prstClr val="black"/>
                </a:solidFill>
                <a:latin typeface="Comic Sans MS" panose="030F0702030302020204" pitchFamily="66" charset="0"/>
                <a:ea typeface="微软雅黑" panose="020B0503020204020204" pitchFamily="34" charset="-122"/>
              </a:rPr>
              <a:t>(</a:t>
            </a:r>
            <a:r>
              <a:rPr lang="zh-CN" altLang="en-US" sz="2000" dirty="0">
                <a:solidFill>
                  <a:prstClr val="black"/>
                </a:solidFill>
                <a:latin typeface="Comic Sans MS" panose="030F0702030302020204" pitchFamily="66" charset="0"/>
                <a:ea typeface="微软雅黑" panose="020B0503020204020204" pitchFamily="34" charset="-122"/>
              </a:rPr>
              <a:t>虚</a:t>
            </a:r>
            <a:r>
              <a:rPr lang="en-US" altLang="zh-CN" sz="2000" dirty="0">
                <a:solidFill>
                  <a:prstClr val="black"/>
                </a:solidFill>
                <a:latin typeface="Comic Sans MS" panose="030F0702030302020204" pitchFamily="66" charset="0"/>
                <a:ea typeface="微软雅黑" panose="020B0503020204020204" pitchFamily="34" charset="-122"/>
              </a:rPr>
              <a:t>)</a:t>
            </a:r>
            <a:r>
              <a:rPr lang="zh-CN" altLang="en-US" sz="2000" dirty="0">
                <a:solidFill>
                  <a:prstClr val="black"/>
                </a:solidFill>
                <a:latin typeface="Comic Sans MS" panose="030F0702030302020204" pitchFamily="66" charset="0"/>
                <a:ea typeface="微软雅黑" panose="020B0503020204020204" pitchFamily="34" charset="-122"/>
              </a:rPr>
              <a:t>存地址，且指令中仅</a:t>
            </a:r>
            <a:r>
              <a:rPr lang="zh-CN" altLang="en-US" sz="2000" dirty="0" smtClean="0">
                <a:solidFill>
                  <a:prstClr val="black"/>
                </a:solidFill>
                <a:latin typeface="Comic Sans MS" panose="030F0702030302020204" pitchFamily="66" charset="0"/>
                <a:ea typeface="微软雅黑" panose="020B0503020204020204" pitchFamily="34" charset="-122"/>
              </a:rPr>
              <a:t>有</a:t>
            </a:r>
            <a:r>
              <a:rPr lang="zh-CN" altLang="en-US" sz="2000" dirty="0">
                <a:solidFill>
                  <a:prstClr val="black"/>
                </a:solidFill>
                <a:latin typeface="Comic Sans MS" panose="030F0702030302020204" pitchFamily="66" charset="0"/>
                <a:ea typeface="微软雅黑" panose="020B0503020204020204" pitchFamily="34" charset="-122"/>
              </a:rPr>
              <a:t>一</a:t>
            </a:r>
            <a:r>
              <a:rPr lang="zh-CN" altLang="en-US" sz="2000" dirty="0" smtClean="0">
                <a:solidFill>
                  <a:prstClr val="black"/>
                </a:solidFill>
                <a:latin typeface="Comic Sans MS" panose="030F0702030302020204" pitchFamily="66" charset="0"/>
                <a:ea typeface="微软雅黑" panose="020B0503020204020204" pitchFamily="34" charset="-122"/>
              </a:rPr>
              <a:t>两种</a:t>
            </a:r>
            <a:r>
              <a:rPr lang="zh-CN" altLang="en-US" sz="2000" dirty="0">
                <a:solidFill>
                  <a:prstClr val="black"/>
                </a:solidFill>
                <a:latin typeface="Comic Sans MS" panose="030F0702030302020204" pitchFamily="66" charset="0"/>
                <a:ea typeface="微软雅黑" panose="020B0503020204020204" pitchFamily="34" charset="-122"/>
              </a:rPr>
              <a:t>寻址方式。</a:t>
            </a:r>
            <a:r>
              <a:rPr lang="en-US" altLang="zh-CN" sz="2000" dirty="0">
                <a:solidFill>
                  <a:prstClr val="black"/>
                </a:solidFill>
                <a:latin typeface="Comic Sans MS" panose="030F0702030302020204" pitchFamily="66" charset="0"/>
                <a:ea typeface="微软雅黑" panose="020B0503020204020204" pitchFamily="34" charset="-122"/>
              </a:rPr>
              <a:t>Load/store</a:t>
            </a:r>
            <a:r>
              <a:rPr lang="zh-CN" altLang="en-US" sz="2000" dirty="0">
                <a:solidFill>
                  <a:prstClr val="black"/>
                </a:solidFill>
                <a:latin typeface="Comic Sans MS" panose="030F0702030302020204" pitchFamily="66" charset="0"/>
                <a:ea typeface="微软雅黑" panose="020B0503020204020204" pitchFamily="34" charset="-122"/>
              </a:rPr>
              <a:t>型机器指令属于这种情况。</a:t>
            </a:r>
            <a:endParaRPr lang="en-US" altLang="zh-CN" sz="2000" dirty="0" smtClean="0">
              <a:solidFill>
                <a:prstClr val="black"/>
              </a:solidFill>
              <a:latin typeface="Comic Sans MS" panose="030F0702030302020204" pitchFamily="66" charset="0"/>
              <a:ea typeface="微软雅黑" panose="020B0503020204020204" pitchFamily="34" charset="-122"/>
            </a:endParaRPr>
          </a:p>
          <a:p>
            <a:pPr lvl="0" eaLnBrk="0" hangingPunct="0">
              <a:spcBef>
                <a:spcPct val="20000"/>
              </a:spcBef>
              <a:buClr>
                <a:srgbClr val="FF0000"/>
              </a:buClr>
            </a:pPr>
            <a:r>
              <a:rPr lang="zh-CN" altLang="en-US" sz="2000" dirty="0" smtClean="0">
                <a:solidFill>
                  <a:prstClr val="black"/>
                </a:solidFill>
                <a:latin typeface="微软雅黑" panose="020B0503020204020204" pitchFamily="34" charset="-122"/>
                <a:ea typeface="微软雅黑" panose="020B0503020204020204" pitchFamily="34" charset="-122"/>
              </a:rPr>
              <a:t> </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9" name="矩形 8"/>
          <p:cNvSpPr/>
          <p:nvPr/>
        </p:nvSpPr>
        <p:spPr>
          <a:xfrm>
            <a:off x="107504" y="2778835"/>
            <a:ext cx="8712968" cy="1846659"/>
          </a:xfrm>
          <a:prstGeom prst="rect">
            <a:avLst/>
          </a:prstGeom>
        </p:spPr>
        <p:txBody>
          <a:bodyPr wrap="square">
            <a:spAutoFit/>
          </a:bodyPr>
          <a:lstStyle/>
          <a:p>
            <a:pPr lvl="0" eaLnBrk="0" hangingPunct="0">
              <a:spcBef>
                <a:spcPct val="20000"/>
              </a:spcBef>
              <a:buClr>
                <a:srgbClr val="FF0000"/>
              </a:buClr>
            </a:pPr>
            <a:r>
              <a:rPr lang="en-US" altLang="zh-CN" sz="2200" b="1" dirty="0" smtClean="0">
                <a:solidFill>
                  <a:prstClr val="black"/>
                </a:solidFill>
                <a:latin typeface="Comic Sans MS" panose="030F0702030302020204" pitchFamily="66" charset="0"/>
                <a:ea typeface="微软雅黑" panose="020B0503020204020204" pitchFamily="34" charset="-122"/>
              </a:rPr>
              <a:t>(2) </a:t>
            </a:r>
            <a:r>
              <a:rPr lang="zh-CN" altLang="en-US" sz="2200" b="1" dirty="0" smtClean="0">
                <a:solidFill>
                  <a:prstClr val="black"/>
                </a:solidFill>
                <a:latin typeface="Comic Sans MS" panose="030F0702030302020204" pitchFamily="66" charset="0"/>
                <a:ea typeface="微软雅黑" panose="020B0503020204020204" pitchFamily="34" charset="-122"/>
              </a:rPr>
              <a:t>有</a:t>
            </a:r>
            <a:r>
              <a:rPr lang="zh-CN" altLang="en-US" sz="2200" b="1" dirty="0">
                <a:solidFill>
                  <a:prstClr val="black"/>
                </a:solidFill>
                <a:latin typeface="Comic Sans MS" panose="030F0702030302020204" pitchFamily="66" charset="0"/>
                <a:ea typeface="微软雅黑" panose="020B0503020204020204" pitchFamily="34" charset="-122"/>
              </a:rPr>
              <a:t>专门的寻址方式位</a:t>
            </a:r>
          </a:p>
          <a:p>
            <a:pPr lvl="0" eaLnBrk="0" hangingPunct="0">
              <a:spcBef>
                <a:spcPct val="20000"/>
              </a:spcBef>
              <a:buClr>
                <a:srgbClr val="FF0000"/>
              </a:buClr>
            </a:pPr>
            <a:r>
              <a:rPr lang="zh-CN" altLang="en-US" sz="2000" dirty="0" smtClean="0">
                <a:solidFill>
                  <a:prstClr val="black"/>
                </a:solidFill>
                <a:latin typeface="Comic Sans MS" panose="030F0702030302020204" pitchFamily="66" charset="0"/>
                <a:ea typeface="微软雅黑" panose="020B0503020204020204" pitchFamily="34" charset="-122"/>
              </a:rPr>
              <a:t>      如</a:t>
            </a:r>
            <a:r>
              <a:rPr lang="zh-CN" altLang="en-US" sz="2000" dirty="0">
                <a:solidFill>
                  <a:prstClr val="black"/>
                </a:solidFill>
                <a:latin typeface="Comic Sans MS" panose="030F0702030302020204" pitchFamily="66" charset="0"/>
                <a:ea typeface="微软雅黑" panose="020B0503020204020204" pitchFamily="34" charset="-122"/>
              </a:rPr>
              <a:t>：</a:t>
            </a:r>
            <a:r>
              <a:rPr lang="en-US" altLang="zh-CN" sz="2000" dirty="0">
                <a:solidFill>
                  <a:prstClr val="black"/>
                </a:solidFill>
                <a:latin typeface="Comic Sans MS" panose="030F0702030302020204" pitchFamily="66" charset="0"/>
                <a:ea typeface="微软雅黑" panose="020B0503020204020204" pitchFamily="34" charset="-122"/>
              </a:rPr>
              <a:t>X86</a:t>
            </a:r>
            <a:r>
              <a:rPr lang="zh-CN" altLang="en-US" sz="2000" dirty="0">
                <a:solidFill>
                  <a:prstClr val="black"/>
                </a:solidFill>
                <a:latin typeface="Comic Sans MS" panose="030F0702030302020204" pitchFamily="66" charset="0"/>
                <a:ea typeface="微软雅黑" panose="020B0503020204020204" pitchFamily="34" charset="-122"/>
              </a:rPr>
              <a:t>指令，指令中有多个操作数，且寻址方式各不相同，需要各自说明寻址方式。</a:t>
            </a:r>
          </a:p>
          <a:p>
            <a:pPr lvl="0" eaLnBrk="0" hangingPunct="0">
              <a:spcBef>
                <a:spcPct val="20000"/>
              </a:spcBef>
              <a:buClr>
                <a:srgbClr val="FF0000"/>
              </a:buClr>
            </a:pPr>
            <a:endParaRPr lang="en-US" altLang="zh-CN" sz="2000" dirty="0" smtClean="0">
              <a:solidFill>
                <a:prstClr val="black"/>
              </a:solidFill>
              <a:latin typeface="Comic Sans MS" panose="030F0702030302020204" pitchFamily="66" charset="0"/>
              <a:ea typeface="微软雅黑" panose="020B0503020204020204" pitchFamily="34" charset="-122"/>
            </a:endParaRPr>
          </a:p>
          <a:p>
            <a:pPr lvl="0" eaLnBrk="0" hangingPunct="0">
              <a:spcBef>
                <a:spcPct val="20000"/>
              </a:spcBef>
              <a:buClr>
                <a:srgbClr val="FF0000"/>
              </a:buClr>
            </a:pPr>
            <a:r>
              <a:rPr lang="zh-CN" altLang="en-US" sz="2000" dirty="0" smtClean="0">
                <a:solidFill>
                  <a:prstClr val="black"/>
                </a:solidFill>
                <a:latin typeface="微软雅黑" panose="020B0503020204020204" pitchFamily="34" charset="-122"/>
                <a:ea typeface="微软雅黑" panose="020B0503020204020204" pitchFamily="34" charset="-122"/>
              </a:rPr>
              <a:t> </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666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smtClean="0"/>
              <a:t>4.2.3 </a:t>
            </a:r>
            <a:r>
              <a:rPr lang="zh-CN" altLang="en-US" dirty="0" smtClean="0"/>
              <a:t>寻址方式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10" name="内容占位符 2"/>
          <p:cNvSpPr txBox="1">
            <a:spLocks/>
          </p:cNvSpPr>
          <p:nvPr/>
        </p:nvSpPr>
        <p:spPr bwMode="auto">
          <a:xfrm>
            <a:off x="119514" y="1196752"/>
            <a:ext cx="885698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latin typeface="微软雅黑" panose="020B0503020204020204" pitchFamily="34" charset="-122"/>
              </a:rPr>
              <a:t>3. </a:t>
            </a:r>
            <a:r>
              <a:rPr lang="zh-CN" altLang="en-US" dirty="0" smtClean="0">
                <a:solidFill>
                  <a:srgbClr val="063DE8"/>
                </a:solidFill>
                <a:latin typeface="微软雅黑" panose="020B0503020204020204" pitchFamily="34" charset="-122"/>
              </a:rPr>
              <a:t>常用的寻址方式</a:t>
            </a:r>
            <a:endParaRPr lang="en-US" altLang="zh-CN" dirty="0" smtClean="0">
              <a:solidFill>
                <a:srgbClr val="063DE8"/>
              </a:solidFill>
              <a:latin typeface="微软雅黑" panose="020B0503020204020204" pitchFamily="34" charset="-122"/>
            </a:endParaRPr>
          </a:p>
        </p:txBody>
      </p:sp>
      <p:sp>
        <p:nvSpPr>
          <p:cNvPr id="8" name="矩形 7"/>
          <p:cNvSpPr/>
          <p:nvPr/>
        </p:nvSpPr>
        <p:spPr>
          <a:xfrm>
            <a:off x="119514" y="1658350"/>
            <a:ext cx="8712968" cy="2868478"/>
          </a:xfrm>
          <a:prstGeom prst="rect">
            <a:avLst/>
          </a:prstGeom>
        </p:spPr>
        <p:txBody>
          <a:bodyPr wrap="square">
            <a:spAutoFit/>
          </a:bodyPr>
          <a:lstStyle/>
          <a:p>
            <a:pPr marL="457200" lvl="0" indent="-457200" eaLnBrk="0" hangingPunct="0">
              <a:spcBef>
                <a:spcPct val="20000"/>
              </a:spcBef>
              <a:buClr>
                <a:srgbClr val="FF0000"/>
              </a:buClr>
              <a:buAutoNum type="arabicParenBoth"/>
            </a:pPr>
            <a:r>
              <a:rPr lang="zh-CN" altLang="en-US" sz="2200" b="1" dirty="0" smtClean="0">
                <a:solidFill>
                  <a:prstClr val="black"/>
                </a:solidFill>
                <a:latin typeface="Comic Sans MS" panose="030F0702030302020204" pitchFamily="66" charset="0"/>
                <a:ea typeface="微软雅黑" panose="020B0503020204020204" pitchFamily="34" charset="-122"/>
              </a:rPr>
              <a:t>立即寻址</a:t>
            </a:r>
            <a:endParaRPr lang="en-US" altLang="zh-CN" sz="2200" b="1" dirty="0" smtClean="0">
              <a:solidFill>
                <a:prstClr val="black"/>
              </a:solidFill>
              <a:latin typeface="Comic Sans MS" panose="030F0702030302020204" pitchFamily="66" charset="0"/>
              <a:ea typeface="微软雅黑" panose="020B0503020204020204" pitchFamily="34" charset="-122"/>
            </a:endParaRPr>
          </a:p>
          <a:p>
            <a:pPr marL="457200" indent="-457200" eaLnBrk="0" hangingPunct="0">
              <a:spcBef>
                <a:spcPct val="20000"/>
              </a:spcBef>
              <a:buClr>
                <a:srgbClr val="FF0000"/>
              </a:buClr>
              <a:buFontTx/>
              <a:buAutoNum type="arabicParenBoth"/>
            </a:pPr>
            <a:r>
              <a:rPr lang="zh-CN" altLang="en-US" sz="2200" b="1" dirty="0" smtClean="0">
                <a:solidFill>
                  <a:prstClr val="black"/>
                </a:solidFill>
                <a:latin typeface="Comic Sans MS" panose="030F0702030302020204" pitchFamily="66" charset="0"/>
                <a:ea typeface="微软雅黑" panose="020B0503020204020204" pitchFamily="34" charset="-122"/>
              </a:rPr>
              <a:t>直接寻址</a:t>
            </a:r>
            <a:endParaRPr lang="en-US" altLang="zh-CN" sz="2200" b="1" dirty="0" smtClean="0">
              <a:solidFill>
                <a:prstClr val="black"/>
              </a:solidFill>
              <a:latin typeface="Comic Sans MS" panose="030F0702030302020204" pitchFamily="66" charset="0"/>
              <a:ea typeface="微软雅黑" panose="020B0503020204020204" pitchFamily="34" charset="-122"/>
            </a:endParaRPr>
          </a:p>
          <a:p>
            <a:pPr marL="457200" indent="-457200" eaLnBrk="0" hangingPunct="0">
              <a:spcBef>
                <a:spcPct val="20000"/>
              </a:spcBef>
              <a:buClr>
                <a:srgbClr val="FF0000"/>
              </a:buClr>
              <a:buFontTx/>
              <a:buAutoNum type="arabicParenBoth"/>
            </a:pPr>
            <a:r>
              <a:rPr lang="zh-CN" altLang="en-US" sz="2200" b="1" dirty="0" smtClean="0">
                <a:solidFill>
                  <a:prstClr val="black"/>
                </a:solidFill>
                <a:latin typeface="Comic Sans MS" panose="030F0702030302020204" pitchFamily="66" charset="0"/>
                <a:ea typeface="微软雅黑" panose="020B0503020204020204" pitchFamily="34" charset="-122"/>
              </a:rPr>
              <a:t>间接寻址</a:t>
            </a:r>
            <a:endParaRPr lang="en-US" altLang="zh-CN" sz="2200" b="1" dirty="0" smtClean="0">
              <a:solidFill>
                <a:prstClr val="black"/>
              </a:solidFill>
              <a:latin typeface="Comic Sans MS" panose="030F0702030302020204" pitchFamily="66" charset="0"/>
              <a:ea typeface="微软雅黑" panose="020B0503020204020204" pitchFamily="34" charset="-122"/>
            </a:endParaRPr>
          </a:p>
          <a:p>
            <a:pPr marL="457200" indent="-457200" eaLnBrk="0" hangingPunct="0">
              <a:spcBef>
                <a:spcPct val="20000"/>
              </a:spcBef>
              <a:buClr>
                <a:srgbClr val="FF0000"/>
              </a:buClr>
              <a:buFontTx/>
              <a:buAutoNum type="arabicParenBoth"/>
            </a:pPr>
            <a:r>
              <a:rPr lang="zh-CN" altLang="en-US" sz="2200" b="1" dirty="0" smtClean="0">
                <a:solidFill>
                  <a:prstClr val="black"/>
                </a:solidFill>
                <a:latin typeface="Comic Sans MS" panose="030F0702030302020204" pitchFamily="66" charset="0"/>
                <a:ea typeface="微软雅黑" panose="020B0503020204020204" pitchFamily="34" charset="-122"/>
              </a:rPr>
              <a:t>寄存器寻址</a:t>
            </a:r>
            <a:endParaRPr lang="en-US" altLang="zh-CN" sz="2200" b="1" dirty="0" smtClean="0">
              <a:solidFill>
                <a:prstClr val="black"/>
              </a:solidFill>
              <a:latin typeface="Comic Sans MS" panose="030F0702030302020204" pitchFamily="66" charset="0"/>
              <a:ea typeface="微软雅黑" panose="020B0503020204020204" pitchFamily="34" charset="-122"/>
            </a:endParaRPr>
          </a:p>
          <a:p>
            <a:pPr marL="457200" indent="-457200" eaLnBrk="0" hangingPunct="0">
              <a:spcBef>
                <a:spcPct val="20000"/>
              </a:spcBef>
              <a:buClr>
                <a:srgbClr val="FF0000"/>
              </a:buClr>
              <a:buFontTx/>
              <a:buAutoNum type="arabicParenBoth"/>
            </a:pPr>
            <a:r>
              <a:rPr lang="zh-CN" altLang="en-US" sz="2200" b="1" dirty="0" smtClean="0">
                <a:solidFill>
                  <a:prstClr val="black"/>
                </a:solidFill>
                <a:latin typeface="Comic Sans MS" panose="030F0702030302020204" pitchFamily="66" charset="0"/>
                <a:ea typeface="微软雅黑" panose="020B0503020204020204" pitchFamily="34" charset="-122"/>
              </a:rPr>
              <a:t>寄存器间接</a:t>
            </a:r>
            <a:r>
              <a:rPr lang="zh-CN" altLang="en-US" sz="2200" b="1" dirty="0">
                <a:solidFill>
                  <a:prstClr val="black"/>
                </a:solidFill>
                <a:latin typeface="Comic Sans MS" panose="030F0702030302020204" pitchFamily="66" charset="0"/>
                <a:ea typeface="微软雅黑" panose="020B0503020204020204" pitchFamily="34" charset="-122"/>
              </a:rPr>
              <a:t>寻址</a:t>
            </a:r>
            <a:endParaRPr lang="en-US" altLang="zh-CN" sz="2200" b="1" dirty="0">
              <a:solidFill>
                <a:prstClr val="black"/>
              </a:solidFill>
              <a:latin typeface="Comic Sans MS" panose="030F0702030302020204" pitchFamily="66" charset="0"/>
              <a:ea typeface="微软雅黑" panose="020B0503020204020204" pitchFamily="34" charset="-122"/>
            </a:endParaRPr>
          </a:p>
          <a:p>
            <a:pPr marL="457200" indent="-457200" eaLnBrk="0" hangingPunct="0">
              <a:spcBef>
                <a:spcPct val="20000"/>
              </a:spcBef>
              <a:buClr>
                <a:srgbClr val="FF0000"/>
              </a:buClr>
              <a:buFontTx/>
              <a:buAutoNum type="arabicParenBoth"/>
            </a:pPr>
            <a:r>
              <a:rPr lang="zh-CN" altLang="en-US" sz="2200" b="1" dirty="0" smtClean="0">
                <a:solidFill>
                  <a:prstClr val="black"/>
                </a:solidFill>
                <a:latin typeface="Comic Sans MS" panose="030F0702030302020204" pitchFamily="66" charset="0"/>
                <a:ea typeface="微软雅黑" panose="020B0503020204020204" pitchFamily="34" charset="-122"/>
              </a:rPr>
              <a:t>偏移寻址</a:t>
            </a:r>
            <a:endParaRPr lang="en-US" altLang="zh-CN" sz="2200" b="1" dirty="0" smtClean="0">
              <a:solidFill>
                <a:prstClr val="black"/>
              </a:solidFill>
              <a:latin typeface="Comic Sans MS" panose="030F0702030302020204" pitchFamily="66" charset="0"/>
              <a:ea typeface="微软雅黑" panose="020B0503020204020204" pitchFamily="34" charset="-122"/>
            </a:endParaRPr>
          </a:p>
          <a:p>
            <a:pPr marL="457200" lvl="0" indent="-457200" eaLnBrk="0" hangingPunct="0">
              <a:spcBef>
                <a:spcPct val="20000"/>
              </a:spcBef>
              <a:buClr>
                <a:srgbClr val="FF0000"/>
              </a:buClr>
              <a:buAutoNum type="arabicParenBoth"/>
            </a:pPr>
            <a:r>
              <a:rPr lang="zh-CN" altLang="en-US" sz="2200" b="1" dirty="0" smtClean="0">
                <a:solidFill>
                  <a:prstClr val="black"/>
                </a:solidFill>
                <a:latin typeface="Comic Sans MS" panose="030F0702030302020204" pitchFamily="66" charset="0"/>
                <a:ea typeface="微软雅黑" panose="020B0503020204020204" pitchFamily="34" charset="-122"/>
              </a:rPr>
              <a:t>堆栈</a:t>
            </a:r>
            <a:endParaRPr lang="en-US" altLang="zh-CN" sz="2200" b="1" dirty="0" smtClean="0">
              <a:solidFill>
                <a:prstClr val="black"/>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464623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smtClean="0"/>
              <a:t>4.2.3 </a:t>
            </a:r>
            <a:r>
              <a:rPr lang="zh-CN" altLang="en-US" dirty="0" smtClean="0"/>
              <a:t>寻址方式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10" name="内容占位符 2"/>
          <p:cNvSpPr txBox="1">
            <a:spLocks/>
          </p:cNvSpPr>
          <p:nvPr/>
        </p:nvSpPr>
        <p:spPr bwMode="auto">
          <a:xfrm>
            <a:off x="119514" y="1196752"/>
            <a:ext cx="885698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latin typeface="微软雅黑" panose="020B0503020204020204" pitchFamily="34" charset="-122"/>
              </a:rPr>
              <a:t>3. </a:t>
            </a:r>
            <a:r>
              <a:rPr lang="zh-CN" altLang="en-US" dirty="0" smtClean="0">
                <a:solidFill>
                  <a:srgbClr val="063DE8"/>
                </a:solidFill>
                <a:latin typeface="微软雅黑" panose="020B0503020204020204" pitchFamily="34" charset="-122"/>
              </a:rPr>
              <a:t>常用的寻址方式</a:t>
            </a:r>
            <a:endParaRPr lang="en-US" altLang="zh-CN" dirty="0" smtClean="0">
              <a:solidFill>
                <a:srgbClr val="063DE8"/>
              </a:solidFill>
              <a:latin typeface="微软雅黑" panose="020B0503020204020204" pitchFamily="34" charset="-122"/>
            </a:endParaRPr>
          </a:p>
        </p:txBody>
      </p:sp>
      <p:sp>
        <p:nvSpPr>
          <p:cNvPr id="8" name="矩形 7"/>
          <p:cNvSpPr/>
          <p:nvPr/>
        </p:nvSpPr>
        <p:spPr>
          <a:xfrm>
            <a:off x="119514" y="1658350"/>
            <a:ext cx="8856984" cy="430887"/>
          </a:xfrm>
          <a:prstGeom prst="rect">
            <a:avLst/>
          </a:prstGeom>
        </p:spPr>
        <p:txBody>
          <a:bodyPr wrap="square">
            <a:spAutoFit/>
          </a:bodyPr>
          <a:lstStyle/>
          <a:p>
            <a:pPr lvl="0" eaLnBrk="0" hangingPunct="0">
              <a:spcBef>
                <a:spcPct val="20000"/>
              </a:spcBef>
              <a:buClr>
                <a:srgbClr val="FF0000"/>
              </a:buClr>
            </a:pPr>
            <a:r>
              <a:rPr lang="zh-CN" altLang="en-US" sz="2200" b="1" dirty="0" smtClean="0">
                <a:solidFill>
                  <a:prstClr val="black"/>
                </a:solidFill>
                <a:latin typeface="Comic Sans MS" panose="030F0702030302020204" pitchFamily="66" charset="0"/>
                <a:ea typeface="微软雅黑" panose="020B0503020204020204" pitchFamily="34" charset="-122"/>
              </a:rPr>
              <a:t>（</a:t>
            </a:r>
            <a:r>
              <a:rPr lang="en-US" altLang="zh-CN" sz="2200" b="1" dirty="0" smtClean="0">
                <a:solidFill>
                  <a:prstClr val="black"/>
                </a:solidFill>
                <a:latin typeface="Comic Sans MS" panose="030F0702030302020204" pitchFamily="66" charset="0"/>
                <a:ea typeface="微软雅黑" panose="020B0503020204020204" pitchFamily="34" charset="-122"/>
              </a:rPr>
              <a:t>1</a:t>
            </a:r>
            <a:r>
              <a:rPr lang="zh-CN" altLang="en-US" sz="2200" b="1" dirty="0" smtClean="0">
                <a:solidFill>
                  <a:prstClr val="black"/>
                </a:solidFill>
                <a:latin typeface="Comic Sans MS" panose="030F0702030302020204" pitchFamily="66" charset="0"/>
                <a:ea typeface="微软雅黑" panose="020B0503020204020204" pitchFamily="34" charset="-122"/>
              </a:rPr>
              <a:t>）立即寻址：指令中直接给出操作数本身，这种操作数称为立即数</a:t>
            </a:r>
            <a:endParaRPr lang="en-US" altLang="zh-CN" sz="2200" b="1" dirty="0" smtClean="0">
              <a:solidFill>
                <a:prstClr val="black"/>
              </a:solidFill>
              <a:latin typeface="Comic Sans MS" panose="030F0702030302020204" pitchFamily="66" charset="0"/>
              <a:ea typeface="微软雅黑" panose="020B0503020204020204" pitchFamily="34" charset="-122"/>
            </a:endParaRPr>
          </a:p>
        </p:txBody>
      </p:sp>
      <p:grpSp>
        <p:nvGrpSpPr>
          <p:cNvPr id="9" name="Group 19"/>
          <p:cNvGrpSpPr>
            <a:grpSpLocks/>
          </p:cNvGrpSpPr>
          <p:nvPr/>
        </p:nvGrpSpPr>
        <p:grpSpPr bwMode="auto">
          <a:xfrm>
            <a:off x="827584" y="2198850"/>
            <a:ext cx="2438400" cy="1447800"/>
            <a:chOff x="1920" y="2400"/>
            <a:chExt cx="1536" cy="912"/>
          </a:xfrm>
        </p:grpSpPr>
        <p:grpSp>
          <p:nvGrpSpPr>
            <p:cNvPr id="11" name="Group 20"/>
            <p:cNvGrpSpPr>
              <a:grpSpLocks/>
            </p:cNvGrpSpPr>
            <p:nvPr/>
          </p:nvGrpSpPr>
          <p:grpSpPr bwMode="auto">
            <a:xfrm>
              <a:off x="1920" y="2736"/>
              <a:ext cx="1440" cy="261"/>
              <a:chOff x="1920" y="2710"/>
              <a:chExt cx="1440" cy="261"/>
            </a:xfrm>
          </p:grpSpPr>
          <p:sp>
            <p:nvSpPr>
              <p:cNvPr id="16" name="Text Box 21"/>
              <p:cNvSpPr txBox="1">
                <a:spLocks noChangeArrowheads="1"/>
              </p:cNvSpPr>
              <p:nvPr/>
            </p:nvSpPr>
            <p:spPr bwMode="auto">
              <a:xfrm>
                <a:off x="2006" y="2719"/>
                <a:ext cx="3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66" charset="0"/>
                    <a:ea typeface="微软雅黑" panose="020B0503020204020204" pitchFamily="34" charset="-122"/>
                  </a:rPr>
                  <a:t>OP</a:t>
                </a:r>
              </a:p>
            </p:txBody>
          </p:sp>
          <p:sp>
            <p:nvSpPr>
              <p:cNvPr id="17" name="Rectangle 22"/>
              <p:cNvSpPr>
                <a:spLocks noChangeArrowheads="1"/>
              </p:cNvSpPr>
              <p:nvPr/>
            </p:nvSpPr>
            <p:spPr bwMode="auto">
              <a:xfrm>
                <a:off x="1920" y="2710"/>
                <a:ext cx="480"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18" name="Text Box 23"/>
              <p:cNvSpPr txBox="1">
                <a:spLocks noChangeArrowheads="1"/>
              </p:cNvSpPr>
              <p:nvPr/>
            </p:nvSpPr>
            <p:spPr bwMode="auto">
              <a:xfrm>
                <a:off x="2486" y="2719"/>
                <a:ext cx="32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66" charset="0"/>
                    <a:ea typeface="微软雅黑" panose="020B0503020204020204" pitchFamily="34" charset="-122"/>
                  </a:rPr>
                  <a:t> #</a:t>
                </a:r>
              </a:p>
            </p:txBody>
          </p:sp>
          <p:sp>
            <p:nvSpPr>
              <p:cNvPr id="19" name="Rectangle 24"/>
              <p:cNvSpPr>
                <a:spLocks noChangeArrowheads="1"/>
              </p:cNvSpPr>
              <p:nvPr/>
            </p:nvSpPr>
            <p:spPr bwMode="auto">
              <a:xfrm>
                <a:off x="2400" y="2710"/>
                <a:ext cx="480"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20" name="Text Box 25"/>
              <p:cNvSpPr txBox="1">
                <a:spLocks noChangeArrowheads="1"/>
              </p:cNvSpPr>
              <p:nvPr/>
            </p:nvSpPr>
            <p:spPr bwMode="auto">
              <a:xfrm>
                <a:off x="2966" y="2719"/>
                <a:ext cx="3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dirty="0">
                    <a:latin typeface="Comic Sans MS" panose="030F0702030302020204" pitchFamily="66" charset="0"/>
                    <a:ea typeface="微软雅黑" panose="020B0503020204020204" pitchFamily="34" charset="-122"/>
                  </a:rPr>
                  <a:t> A</a:t>
                </a:r>
              </a:p>
            </p:txBody>
          </p:sp>
          <p:sp>
            <p:nvSpPr>
              <p:cNvPr id="21" name="Rectangle 26"/>
              <p:cNvSpPr>
                <a:spLocks noChangeArrowheads="1"/>
              </p:cNvSpPr>
              <p:nvPr/>
            </p:nvSpPr>
            <p:spPr bwMode="auto">
              <a:xfrm>
                <a:off x="2880" y="2710"/>
                <a:ext cx="480"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grpSp>
        <p:sp>
          <p:nvSpPr>
            <p:cNvPr id="12" name="AutoShape 27"/>
            <p:cNvSpPr>
              <a:spLocks/>
            </p:cNvSpPr>
            <p:nvPr/>
          </p:nvSpPr>
          <p:spPr bwMode="auto">
            <a:xfrm rot="5400000">
              <a:off x="2592" y="2448"/>
              <a:ext cx="96" cy="48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13" name="AutoShape 28"/>
            <p:cNvSpPr>
              <a:spLocks/>
            </p:cNvSpPr>
            <p:nvPr/>
          </p:nvSpPr>
          <p:spPr bwMode="auto">
            <a:xfrm rot="16200000">
              <a:off x="3072" y="2784"/>
              <a:ext cx="96" cy="48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14" name="Text Box 29"/>
            <p:cNvSpPr txBox="1">
              <a:spLocks noChangeArrowheads="1"/>
            </p:cNvSpPr>
            <p:nvPr/>
          </p:nvSpPr>
          <p:spPr bwMode="auto">
            <a:xfrm>
              <a:off x="2160" y="2400"/>
              <a:ext cx="10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dirty="0">
                  <a:latin typeface="Comic Sans MS" panose="030F0702030302020204" pitchFamily="66" charset="0"/>
                  <a:ea typeface="微软雅黑" panose="020B0503020204020204" pitchFamily="34" charset="-122"/>
                </a:rPr>
                <a:t>立即寻址特征</a:t>
              </a:r>
            </a:p>
          </p:txBody>
        </p:sp>
        <p:sp>
          <p:nvSpPr>
            <p:cNvPr id="15" name="Text Box 30"/>
            <p:cNvSpPr txBox="1">
              <a:spLocks noChangeArrowheads="1"/>
            </p:cNvSpPr>
            <p:nvPr/>
          </p:nvSpPr>
          <p:spPr bwMode="auto">
            <a:xfrm>
              <a:off x="2857" y="3062"/>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dirty="0">
                  <a:latin typeface="Comic Sans MS" panose="030F0702030302020204" pitchFamily="66" charset="0"/>
                  <a:ea typeface="微软雅黑" panose="020B0503020204020204" pitchFamily="34" charset="-122"/>
                </a:rPr>
                <a:t>立即数</a:t>
              </a:r>
            </a:p>
          </p:txBody>
        </p:sp>
      </p:grpSp>
      <p:sp>
        <p:nvSpPr>
          <p:cNvPr id="23" name="Text Box 10"/>
          <p:cNvSpPr txBox="1">
            <a:spLocks noChangeArrowheads="1"/>
          </p:cNvSpPr>
          <p:nvPr/>
        </p:nvSpPr>
        <p:spPr bwMode="auto">
          <a:xfrm>
            <a:off x="722772" y="3677830"/>
            <a:ext cx="29498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spcBef>
                <a:spcPct val="0"/>
              </a:spcBef>
              <a:buFont typeface="Wingdings" panose="05000000000000000000" pitchFamily="2" charset="2"/>
              <a:buChar char="Ø"/>
            </a:pPr>
            <a:r>
              <a:rPr lang="zh-CN" altLang="en-US" sz="2000" b="1" dirty="0">
                <a:solidFill>
                  <a:srgbClr val="009242"/>
                </a:solidFill>
                <a:latin typeface="Comic Sans MS" panose="030F0702030302020204" pitchFamily="66" charset="0"/>
                <a:ea typeface="微软雅黑" panose="020B0503020204020204" pitchFamily="34" charset="-122"/>
              </a:rPr>
              <a:t> 指令执行阶段不访存</a:t>
            </a:r>
          </a:p>
        </p:txBody>
      </p:sp>
      <p:sp>
        <p:nvSpPr>
          <p:cNvPr id="24" name="Text Box 11"/>
          <p:cNvSpPr txBox="1">
            <a:spLocks noChangeArrowheads="1"/>
          </p:cNvSpPr>
          <p:nvPr/>
        </p:nvSpPr>
        <p:spPr bwMode="auto">
          <a:xfrm>
            <a:off x="722772" y="4123918"/>
            <a:ext cx="40174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spcBef>
                <a:spcPct val="0"/>
              </a:spcBef>
              <a:buFont typeface="Wingdings" panose="05000000000000000000" pitchFamily="2" charset="2"/>
              <a:buChar char="Ø"/>
            </a:pPr>
            <a:r>
              <a:rPr lang="zh-CN" altLang="en-US" sz="2000" b="1" dirty="0">
                <a:solidFill>
                  <a:srgbClr val="009242"/>
                </a:solidFill>
                <a:latin typeface="Comic Sans MS" panose="030F0702030302020204" pitchFamily="66" charset="0"/>
                <a:ea typeface="微软雅黑" panose="020B0503020204020204" pitchFamily="34" charset="-122"/>
              </a:rPr>
              <a:t> </a:t>
            </a:r>
            <a:r>
              <a:rPr lang="en-US" altLang="zh-CN" sz="2000" b="1" dirty="0">
                <a:solidFill>
                  <a:srgbClr val="009242"/>
                </a:solidFill>
                <a:latin typeface="Comic Sans MS" panose="030F0702030302020204" pitchFamily="66" charset="0"/>
                <a:ea typeface="微软雅黑" panose="020B0503020204020204" pitchFamily="34" charset="-122"/>
              </a:rPr>
              <a:t>A </a:t>
            </a:r>
            <a:r>
              <a:rPr lang="zh-CN" altLang="en-US" sz="2000" b="1" dirty="0">
                <a:solidFill>
                  <a:srgbClr val="009242"/>
                </a:solidFill>
                <a:latin typeface="Comic Sans MS" panose="030F0702030302020204" pitchFamily="66" charset="0"/>
                <a:ea typeface="微软雅黑" panose="020B0503020204020204" pitchFamily="34" charset="-122"/>
              </a:rPr>
              <a:t>的位数限制了立即数的范围</a:t>
            </a:r>
          </a:p>
        </p:txBody>
      </p:sp>
      <p:sp>
        <p:nvSpPr>
          <p:cNvPr id="27" name="Rectangle 6"/>
          <p:cNvSpPr>
            <a:spLocks noChangeArrowheads="1"/>
          </p:cNvSpPr>
          <p:nvPr/>
        </p:nvSpPr>
        <p:spPr bwMode="auto">
          <a:xfrm>
            <a:off x="3203848" y="908720"/>
            <a:ext cx="5634639"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b="1" dirty="0">
                <a:solidFill>
                  <a:srgbClr val="FF0000"/>
                </a:solidFill>
                <a:latin typeface="Comic Sans MS" panose="030F0702030302020204" pitchFamily="66" charset="0"/>
                <a:ea typeface="微软雅黑" panose="020B0503020204020204" pitchFamily="34" charset="-122"/>
              </a:rPr>
              <a:t>假设：</a:t>
            </a:r>
            <a:r>
              <a:rPr lang="en-US" altLang="en-US" sz="2000" b="1" dirty="0">
                <a:solidFill>
                  <a:srgbClr val="FF0000"/>
                </a:solidFill>
                <a:latin typeface="Comic Sans MS" panose="030F0702030302020204" pitchFamily="66" charset="0"/>
                <a:ea typeface="微软雅黑" panose="020B0503020204020204" pitchFamily="34" charset="-122"/>
              </a:rPr>
              <a:t>A</a:t>
            </a:r>
            <a:r>
              <a:rPr lang="en-US" altLang="zh-CN"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地址字段值，</a:t>
            </a:r>
            <a:r>
              <a:rPr lang="en-US" altLang="zh-CN" sz="2000" b="1" dirty="0">
                <a:solidFill>
                  <a:srgbClr val="FF0000"/>
                </a:solidFill>
                <a:latin typeface="Comic Sans MS" panose="030F0702030302020204" pitchFamily="66" charset="0"/>
                <a:ea typeface="微软雅黑" panose="020B0503020204020204" pitchFamily="34" charset="-122"/>
              </a:rPr>
              <a:t>R=</a:t>
            </a:r>
            <a:r>
              <a:rPr lang="zh-CN" altLang="en-US" sz="2000" b="1" dirty="0">
                <a:solidFill>
                  <a:srgbClr val="FF0000"/>
                </a:solidFill>
                <a:latin typeface="Comic Sans MS" panose="030F0702030302020204" pitchFamily="66" charset="0"/>
                <a:ea typeface="微软雅黑" panose="020B0503020204020204" pitchFamily="34" charset="-122"/>
              </a:rPr>
              <a:t>寄存器编号，</a:t>
            </a:r>
          </a:p>
          <a:p>
            <a:r>
              <a:rPr lang="en-US" altLang="zh-CN" sz="2000" b="1" dirty="0">
                <a:solidFill>
                  <a:srgbClr val="FF0000"/>
                </a:solidFill>
                <a:latin typeface="Comic Sans MS" panose="030F0702030302020204" pitchFamily="66" charset="0"/>
                <a:ea typeface="微软雅黑" panose="020B0503020204020204" pitchFamily="34" charset="-122"/>
              </a:rPr>
              <a:t>       </a:t>
            </a:r>
            <a:r>
              <a:rPr lang="en-US" altLang="en-US" sz="2000" b="1" dirty="0" smtClean="0">
                <a:solidFill>
                  <a:srgbClr val="FF0000"/>
                </a:solidFill>
                <a:latin typeface="Comic Sans MS" panose="030F0702030302020204" pitchFamily="66" charset="0"/>
                <a:ea typeface="微软雅黑" panose="020B0503020204020204" pitchFamily="34" charset="-122"/>
              </a:rPr>
              <a:t>EA</a:t>
            </a:r>
            <a:r>
              <a:rPr lang="en-US" altLang="en-US"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有效地址， (</a:t>
            </a:r>
            <a:r>
              <a:rPr lang="en-US" altLang="zh-CN" sz="2000" b="1" dirty="0">
                <a:solidFill>
                  <a:srgbClr val="FF0000"/>
                </a:solidFill>
                <a:latin typeface="Comic Sans MS" panose="030F0702030302020204" pitchFamily="66" charset="0"/>
                <a:ea typeface="微软雅黑" panose="020B0503020204020204" pitchFamily="34" charset="-122"/>
              </a:rPr>
              <a:t>X)=</a:t>
            </a:r>
            <a:r>
              <a:rPr lang="zh-CN" altLang="en-US" sz="2000" b="1" dirty="0">
                <a:solidFill>
                  <a:srgbClr val="FF0000"/>
                </a:solidFill>
                <a:latin typeface="Comic Sans MS" panose="030F0702030302020204" pitchFamily="66" charset="0"/>
                <a:ea typeface="微软雅黑" panose="020B0503020204020204" pitchFamily="34" charset="-122"/>
              </a:rPr>
              <a:t>地址</a:t>
            </a:r>
            <a:r>
              <a:rPr lang="en-US" altLang="en-US" sz="2000" b="1" dirty="0">
                <a:solidFill>
                  <a:srgbClr val="FF0000"/>
                </a:solidFill>
                <a:latin typeface="Comic Sans MS" panose="030F0702030302020204" pitchFamily="66" charset="0"/>
                <a:ea typeface="微软雅黑" panose="020B0503020204020204" pitchFamily="34" charset="-122"/>
              </a:rPr>
              <a:t>X</a:t>
            </a:r>
            <a:r>
              <a:rPr lang="zh-CN" altLang="en-US" sz="2000" b="1" dirty="0">
                <a:solidFill>
                  <a:srgbClr val="FF0000"/>
                </a:solidFill>
                <a:latin typeface="Comic Sans MS" panose="030F0702030302020204" pitchFamily="66" charset="0"/>
                <a:ea typeface="微软雅黑" panose="020B0503020204020204" pitchFamily="34" charset="-122"/>
              </a:rPr>
              <a:t>中的内容</a:t>
            </a:r>
          </a:p>
        </p:txBody>
      </p:sp>
    </p:spTree>
    <p:extLst>
      <p:ext uri="{BB962C8B-B14F-4D97-AF65-F5344CB8AC3E}">
        <p14:creationId xmlns:p14="http://schemas.microsoft.com/office/powerpoint/2010/main" val="116858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smtClean="0"/>
              <a:t>4.2.3 </a:t>
            </a:r>
            <a:r>
              <a:rPr lang="zh-CN" altLang="en-US" dirty="0" smtClean="0"/>
              <a:t>寻址方式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10" name="内容占位符 2"/>
          <p:cNvSpPr txBox="1">
            <a:spLocks/>
          </p:cNvSpPr>
          <p:nvPr/>
        </p:nvSpPr>
        <p:spPr bwMode="auto">
          <a:xfrm>
            <a:off x="119514" y="1196752"/>
            <a:ext cx="885698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latin typeface="微软雅黑" panose="020B0503020204020204" pitchFamily="34" charset="-122"/>
              </a:rPr>
              <a:t>3. </a:t>
            </a:r>
            <a:r>
              <a:rPr lang="zh-CN" altLang="en-US" dirty="0" smtClean="0">
                <a:solidFill>
                  <a:srgbClr val="063DE8"/>
                </a:solidFill>
                <a:latin typeface="微软雅黑" panose="020B0503020204020204" pitchFamily="34" charset="-122"/>
              </a:rPr>
              <a:t>常用的寻址方式</a:t>
            </a:r>
            <a:endParaRPr lang="en-US" altLang="zh-CN" dirty="0" smtClean="0">
              <a:solidFill>
                <a:srgbClr val="063DE8"/>
              </a:solidFill>
              <a:latin typeface="微软雅黑" panose="020B0503020204020204" pitchFamily="34" charset="-122"/>
            </a:endParaRPr>
          </a:p>
        </p:txBody>
      </p:sp>
      <p:sp>
        <p:nvSpPr>
          <p:cNvPr id="8" name="矩形 7"/>
          <p:cNvSpPr/>
          <p:nvPr/>
        </p:nvSpPr>
        <p:spPr>
          <a:xfrm>
            <a:off x="119514" y="1658350"/>
            <a:ext cx="8712968" cy="430887"/>
          </a:xfrm>
          <a:prstGeom prst="rect">
            <a:avLst/>
          </a:prstGeom>
        </p:spPr>
        <p:txBody>
          <a:bodyPr wrap="square">
            <a:spAutoFit/>
          </a:bodyPr>
          <a:lstStyle/>
          <a:p>
            <a:pPr lvl="0" eaLnBrk="0" hangingPunct="0">
              <a:spcBef>
                <a:spcPct val="20000"/>
              </a:spcBef>
              <a:buClr>
                <a:srgbClr val="FF0000"/>
              </a:buClr>
            </a:pPr>
            <a:r>
              <a:rPr lang="zh-CN" altLang="en-US" sz="2200" b="1" dirty="0" smtClean="0">
                <a:solidFill>
                  <a:prstClr val="black"/>
                </a:solidFill>
                <a:latin typeface="Comic Sans MS" panose="030F0702030302020204" pitchFamily="66" charset="0"/>
                <a:ea typeface="微软雅黑" panose="020B0503020204020204" pitchFamily="34" charset="-122"/>
              </a:rPr>
              <a:t>（</a:t>
            </a:r>
            <a:r>
              <a:rPr lang="en-US" altLang="zh-CN" sz="2200" b="1" dirty="0" smtClean="0">
                <a:solidFill>
                  <a:prstClr val="black"/>
                </a:solidFill>
                <a:latin typeface="Comic Sans MS" panose="030F0702030302020204" pitchFamily="66" charset="0"/>
                <a:ea typeface="微软雅黑" panose="020B0503020204020204" pitchFamily="34" charset="-122"/>
              </a:rPr>
              <a:t>2</a:t>
            </a:r>
            <a:r>
              <a:rPr lang="zh-CN" altLang="en-US" sz="2200" b="1" dirty="0" smtClean="0">
                <a:solidFill>
                  <a:prstClr val="black"/>
                </a:solidFill>
                <a:latin typeface="Comic Sans MS" panose="030F0702030302020204" pitchFamily="66" charset="0"/>
                <a:ea typeface="微软雅黑" panose="020B0503020204020204" pitchFamily="34" charset="-122"/>
              </a:rPr>
              <a:t>）直接寻址：指令中地址码是操作数的有效地址</a:t>
            </a:r>
            <a:endParaRPr lang="en-US" altLang="zh-CN" sz="2200" b="1" dirty="0" smtClean="0">
              <a:solidFill>
                <a:prstClr val="black"/>
              </a:solidFill>
              <a:latin typeface="Comic Sans MS" panose="030F0702030302020204" pitchFamily="66" charset="0"/>
              <a:ea typeface="微软雅黑" panose="020B0503020204020204" pitchFamily="34" charset="-122"/>
            </a:endParaRPr>
          </a:p>
        </p:txBody>
      </p:sp>
      <p:sp>
        <p:nvSpPr>
          <p:cNvPr id="23" name="Text Box 10"/>
          <p:cNvSpPr txBox="1">
            <a:spLocks noChangeArrowheads="1"/>
          </p:cNvSpPr>
          <p:nvPr/>
        </p:nvSpPr>
        <p:spPr bwMode="auto">
          <a:xfrm>
            <a:off x="722772" y="4397042"/>
            <a:ext cx="518924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lang="zh-CN" altLang="en-US" sz="2000" b="1" dirty="0">
                <a:solidFill>
                  <a:srgbClr val="009242"/>
                </a:solidFill>
                <a:latin typeface="Comic Sans MS" panose="030F0702030302020204" pitchFamily="66" charset="0"/>
                <a:ea typeface="微软雅黑" panose="020B0503020204020204" pitchFamily="34" charset="-122"/>
              </a:rPr>
              <a:t>执行阶段访问一次</a:t>
            </a:r>
            <a:r>
              <a:rPr lang="zh-CN" altLang="en-US" sz="2000" b="1" dirty="0" smtClean="0">
                <a:solidFill>
                  <a:srgbClr val="009242"/>
                </a:solidFill>
                <a:latin typeface="Comic Sans MS" panose="030F0702030302020204" pitchFamily="66" charset="0"/>
                <a:ea typeface="微软雅黑" panose="020B0503020204020204" pitchFamily="34" charset="-122"/>
              </a:rPr>
              <a:t>存储器</a:t>
            </a:r>
            <a:endParaRPr lang="en-US" altLang="zh-CN" sz="2000" b="1" dirty="0" smtClean="0">
              <a:solidFill>
                <a:srgbClr val="009242"/>
              </a:solidFill>
              <a:latin typeface="Comic Sans MS" panose="030F0702030302020204" pitchFamily="66" charset="0"/>
              <a:ea typeface="微软雅黑" panose="020B0503020204020204" pitchFamily="34" charset="-122"/>
            </a:endParaRPr>
          </a:p>
          <a:p>
            <a:pPr marL="342900" indent="-342900">
              <a:buFont typeface="Wingdings" panose="05000000000000000000" pitchFamily="2" charset="2"/>
              <a:buChar char="Ø"/>
            </a:pPr>
            <a:r>
              <a:rPr lang="en-US" altLang="zh-CN" sz="2000" b="1" dirty="0">
                <a:solidFill>
                  <a:srgbClr val="009242"/>
                </a:solidFill>
                <a:latin typeface="Comic Sans MS" panose="030F0702030302020204" pitchFamily="66" charset="0"/>
                <a:ea typeface="微软雅黑" panose="020B0503020204020204" pitchFamily="34" charset="-122"/>
              </a:rPr>
              <a:t>A </a:t>
            </a:r>
            <a:r>
              <a:rPr lang="zh-CN" altLang="en-US" sz="2000" b="1" dirty="0">
                <a:solidFill>
                  <a:srgbClr val="009242"/>
                </a:solidFill>
                <a:latin typeface="Comic Sans MS" panose="030F0702030302020204" pitchFamily="66" charset="0"/>
                <a:ea typeface="微软雅黑" panose="020B0503020204020204" pitchFamily="34" charset="-122"/>
              </a:rPr>
              <a:t>的位数决定了该指令操作数的寻址范围</a:t>
            </a:r>
          </a:p>
          <a:p>
            <a:pPr marL="342900" indent="-342900">
              <a:buFont typeface="Wingdings" panose="05000000000000000000" pitchFamily="2" charset="2"/>
              <a:buChar char="Ø"/>
            </a:pPr>
            <a:r>
              <a:rPr lang="zh-CN" altLang="en-US" sz="2000" b="1" dirty="0">
                <a:solidFill>
                  <a:srgbClr val="009242"/>
                </a:solidFill>
                <a:latin typeface="Comic Sans MS" panose="030F0702030302020204" pitchFamily="66" charset="0"/>
                <a:ea typeface="微软雅黑" panose="020B0503020204020204" pitchFamily="34" charset="-122"/>
              </a:rPr>
              <a:t>操作数的地址不易修改（必须修改</a:t>
            </a:r>
            <a:r>
              <a:rPr lang="en-US" altLang="zh-CN" sz="2000" b="1" dirty="0">
                <a:solidFill>
                  <a:srgbClr val="009242"/>
                </a:solidFill>
                <a:latin typeface="Comic Sans MS" panose="030F0702030302020204" pitchFamily="66" charset="0"/>
                <a:ea typeface="微软雅黑" panose="020B0503020204020204" pitchFamily="34" charset="-122"/>
              </a:rPr>
              <a:t>A</a:t>
            </a:r>
            <a:r>
              <a:rPr lang="zh-CN" altLang="en-US" sz="2000" b="1" dirty="0">
                <a:solidFill>
                  <a:srgbClr val="009242"/>
                </a:solidFill>
                <a:latin typeface="Comic Sans MS" panose="030F0702030302020204" pitchFamily="66" charset="0"/>
                <a:ea typeface="微软雅黑" panose="020B0503020204020204" pitchFamily="34" charset="-122"/>
              </a:rPr>
              <a:t>）</a:t>
            </a:r>
          </a:p>
          <a:p>
            <a:pPr marL="342900" indent="-342900">
              <a:buFont typeface="Wingdings" panose="05000000000000000000" pitchFamily="2" charset="2"/>
              <a:buChar char="Ø"/>
            </a:pPr>
            <a:endParaRPr lang="zh-CN" altLang="en-US" sz="2000" b="1" dirty="0">
              <a:solidFill>
                <a:srgbClr val="009242"/>
              </a:solidFill>
              <a:latin typeface="Comic Sans MS" panose="030F0702030302020204" pitchFamily="66" charset="0"/>
              <a:ea typeface="微软雅黑" panose="020B0503020204020204" pitchFamily="34" charset="-122"/>
            </a:endParaRPr>
          </a:p>
        </p:txBody>
      </p:sp>
      <p:grpSp>
        <p:nvGrpSpPr>
          <p:cNvPr id="26" name="Group 4"/>
          <p:cNvGrpSpPr>
            <a:grpSpLocks/>
          </p:cNvGrpSpPr>
          <p:nvPr/>
        </p:nvGrpSpPr>
        <p:grpSpPr bwMode="auto">
          <a:xfrm>
            <a:off x="5188496" y="2389113"/>
            <a:ext cx="1219200" cy="1831975"/>
            <a:chOff x="3312" y="1198"/>
            <a:chExt cx="768" cy="1154"/>
          </a:xfrm>
        </p:grpSpPr>
        <p:sp>
          <p:nvSpPr>
            <p:cNvPr id="27" name="Rectangle 5"/>
            <p:cNvSpPr>
              <a:spLocks noChangeArrowheads="1"/>
            </p:cNvSpPr>
            <p:nvPr/>
          </p:nvSpPr>
          <p:spPr bwMode="auto">
            <a:xfrm>
              <a:off x="3312" y="1488"/>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28" name="Rectangle 6"/>
            <p:cNvSpPr>
              <a:spLocks noChangeArrowheads="1"/>
            </p:cNvSpPr>
            <p:nvPr/>
          </p:nvSpPr>
          <p:spPr bwMode="auto">
            <a:xfrm>
              <a:off x="3312" y="1776"/>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sz="2000" b="1">
                  <a:latin typeface="Comic Sans MS" panose="030F0702030302020204" pitchFamily="66" charset="0"/>
                  <a:ea typeface="微软雅黑" panose="020B0503020204020204" pitchFamily="34" charset="-122"/>
                </a:rPr>
                <a:t>操作数</a:t>
              </a:r>
            </a:p>
          </p:txBody>
        </p:sp>
        <p:sp>
          <p:nvSpPr>
            <p:cNvPr id="29" name="Rectangle 7"/>
            <p:cNvSpPr>
              <a:spLocks noChangeArrowheads="1"/>
            </p:cNvSpPr>
            <p:nvPr/>
          </p:nvSpPr>
          <p:spPr bwMode="auto">
            <a:xfrm>
              <a:off x="3312" y="2064"/>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30" name="Text Box 8"/>
            <p:cNvSpPr txBox="1">
              <a:spLocks noChangeArrowheads="1"/>
            </p:cNvSpPr>
            <p:nvPr/>
          </p:nvSpPr>
          <p:spPr bwMode="auto">
            <a:xfrm>
              <a:off x="3456" y="1198"/>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latin typeface="Comic Sans MS" panose="030F0702030302020204" pitchFamily="66" charset="0"/>
                  <a:ea typeface="微软雅黑" panose="020B0503020204020204" pitchFamily="34" charset="-122"/>
                </a:rPr>
                <a:t>主存</a:t>
              </a:r>
            </a:p>
          </p:txBody>
        </p:sp>
      </p:grpSp>
      <p:sp>
        <p:nvSpPr>
          <p:cNvPr id="31" name="AutoShape 9"/>
          <p:cNvSpPr>
            <a:spLocks/>
          </p:cNvSpPr>
          <p:nvPr/>
        </p:nvSpPr>
        <p:spPr bwMode="auto">
          <a:xfrm rot="5400000">
            <a:off x="2902496" y="2389113"/>
            <a:ext cx="152400" cy="76200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32" name="Text Box 10"/>
          <p:cNvSpPr txBox="1">
            <a:spLocks noChangeArrowheads="1"/>
          </p:cNvSpPr>
          <p:nvPr/>
        </p:nvSpPr>
        <p:spPr bwMode="auto">
          <a:xfrm>
            <a:off x="2369096" y="2309738"/>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latin typeface="Comic Sans MS" panose="030F0702030302020204" pitchFamily="66" charset="0"/>
                <a:ea typeface="微软雅黑" panose="020B0503020204020204" pitchFamily="34" charset="-122"/>
              </a:rPr>
              <a:t>寻址特征</a:t>
            </a:r>
          </a:p>
        </p:txBody>
      </p:sp>
      <p:grpSp>
        <p:nvGrpSpPr>
          <p:cNvPr id="33" name="Group 11"/>
          <p:cNvGrpSpPr>
            <a:grpSpLocks/>
          </p:cNvGrpSpPr>
          <p:nvPr/>
        </p:nvGrpSpPr>
        <p:grpSpPr bwMode="auto">
          <a:xfrm>
            <a:off x="1835696" y="2846313"/>
            <a:ext cx="2286000" cy="381000"/>
            <a:chOff x="1200" y="1486"/>
            <a:chExt cx="1440" cy="240"/>
          </a:xfrm>
        </p:grpSpPr>
        <p:sp>
          <p:nvSpPr>
            <p:cNvPr id="34" name="Rectangle 12"/>
            <p:cNvSpPr>
              <a:spLocks noChangeArrowheads="1"/>
            </p:cNvSpPr>
            <p:nvPr/>
          </p:nvSpPr>
          <p:spPr bwMode="auto">
            <a:xfrm>
              <a:off x="1200" y="1486"/>
              <a:ext cx="480"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dirty="0" smtClean="0">
                  <a:latin typeface="Comic Sans MS" panose="030F0702030302020204" pitchFamily="66" charset="0"/>
                  <a:ea typeface="微软雅黑" panose="020B0503020204020204" pitchFamily="34" charset="-122"/>
                </a:rPr>
                <a:t>OP</a:t>
              </a:r>
              <a:endParaRPr lang="en-US" altLang="zh-CN" sz="2000" b="1" dirty="0">
                <a:latin typeface="Comic Sans MS" panose="030F0702030302020204" pitchFamily="66" charset="0"/>
                <a:ea typeface="微软雅黑" panose="020B0503020204020204" pitchFamily="34" charset="-122"/>
              </a:endParaRPr>
            </a:p>
          </p:txBody>
        </p:sp>
        <p:sp>
          <p:nvSpPr>
            <p:cNvPr id="35" name="Rectangle 13"/>
            <p:cNvSpPr>
              <a:spLocks noChangeArrowheads="1"/>
            </p:cNvSpPr>
            <p:nvPr/>
          </p:nvSpPr>
          <p:spPr bwMode="auto">
            <a:xfrm>
              <a:off x="1680" y="1486"/>
              <a:ext cx="480" cy="240"/>
            </a:xfrm>
            <a:prstGeom prst="rect">
              <a:avLst/>
            </a:prstGeom>
            <a:solidFill>
              <a:schemeClr val="tx1">
                <a:alpha val="50000"/>
              </a:scheme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36" name="Rectangle 14"/>
            <p:cNvSpPr>
              <a:spLocks noChangeArrowheads="1"/>
            </p:cNvSpPr>
            <p:nvPr/>
          </p:nvSpPr>
          <p:spPr bwMode="auto">
            <a:xfrm>
              <a:off x="2160" y="1486"/>
              <a:ext cx="480"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66" charset="0"/>
                  <a:ea typeface="微软雅黑" panose="020B0503020204020204" pitchFamily="34" charset="-122"/>
                </a:rPr>
                <a:t>A</a:t>
              </a:r>
            </a:p>
          </p:txBody>
        </p:sp>
      </p:grpSp>
      <p:sp>
        <p:nvSpPr>
          <p:cNvPr id="37" name="AutoShape 15"/>
          <p:cNvSpPr>
            <a:spLocks/>
          </p:cNvSpPr>
          <p:nvPr/>
        </p:nvSpPr>
        <p:spPr bwMode="auto">
          <a:xfrm rot="16200000">
            <a:off x="3664496" y="2922513"/>
            <a:ext cx="152400" cy="76200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38" name="Freeform 16"/>
          <p:cNvSpPr>
            <a:spLocks/>
          </p:cNvSpPr>
          <p:nvPr/>
        </p:nvSpPr>
        <p:spPr bwMode="auto">
          <a:xfrm>
            <a:off x="3740696" y="3379713"/>
            <a:ext cx="990600" cy="152400"/>
          </a:xfrm>
          <a:custGeom>
            <a:avLst/>
            <a:gdLst>
              <a:gd name="T0" fmla="*/ 0 w 624"/>
              <a:gd name="T1" fmla="*/ 0 h 96"/>
              <a:gd name="T2" fmla="*/ 0 w 624"/>
              <a:gd name="T3" fmla="*/ 96 h 96"/>
              <a:gd name="T4" fmla="*/ 624 w 624"/>
              <a:gd name="T5" fmla="*/ 96 h 96"/>
            </a:gdLst>
            <a:ahLst/>
            <a:cxnLst>
              <a:cxn ang="0">
                <a:pos x="T0" y="T1"/>
              </a:cxn>
              <a:cxn ang="0">
                <a:pos x="T2" y="T3"/>
              </a:cxn>
              <a:cxn ang="0">
                <a:pos x="T4" y="T5"/>
              </a:cxn>
            </a:cxnLst>
            <a:rect l="0" t="0" r="r" b="b"/>
            <a:pathLst>
              <a:path w="624" h="96">
                <a:moveTo>
                  <a:pt x="0" y="0"/>
                </a:moveTo>
                <a:lnTo>
                  <a:pt x="0" y="96"/>
                </a:lnTo>
                <a:lnTo>
                  <a:pt x="624" y="96"/>
                </a:lnTo>
              </a:path>
            </a:pathLst>
          </a:custGeom>
          <a:noFill/>
          <a:ln w="28575" cmpd="sng">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66" charset="0"/>
              <a:ea typeface="微软雅黑" panose="020B0503020204020204" pitchFamily="34" charset="-122"/>
            </a:endParaRPr>
          </a:p>
        </p:txBody>
      </p:sp>
      <p:sp>
        <p:nvSpPr>
          <p:cNvPr id="39" name="Text Box 17"/>
          <p:cNvSpPr txBox="1">
            <a:spLocks noChangeArrowheads="1"/>
          </p:cNvSpPr>
          <p:nvPr/>
        </p:nvSpPr>
        <p:spPr bwMode="auto">
          <a:xfrm>
            <a:off x="4715421" y="3320976"/>
            <a:ext cx="377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66" charset="0"/>
                <a:ea typeface="微软雅黑" panose="020B0503020204020204" pitchFamily="34" charset="-122"/>
              </a:rPr>
              <a:t>A</a:t>
            </a:r>
          </a:p>
        </p:txBody>
      </p:sp>
      <p:sp>
        <p:nvSpPr>
          <p:cNvPr id="40" name="AutoShape 18"/>
          <p:cNvSpPr>
            <a:spLocks/>
          </p:cNvSpPr>
          <p:nvPr/>
        </p:nvSpPr>
        <p:spPr bwMode="auto">
          <a:xfrm rot="5400000">
            <a:off x="5721896" y="2617713"/>
            <a:ext cx="152400" cy="1219200"/>
          </a:xfrm>
          <a:prstGeom prst="leftBrace">
            <a:avLst>
              <a:gd name="adj1" fmla="val 66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43" name="Rectangle 6"/>
          <p:cNvSpPr>
            <a:spLocks noChangeArrowheads="1"/>
          </p:cNvSpPr>
          <p:nvPr/>
        </p:nvSpPr>
        <p:spPr bwMode="auto">
          <a:xfrm>
            <a:off x="3203848" y="908720"/>
            <a:ext cx="5634639"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b="1" dirty="0">
                <a:solidFill>
                  <a:srgbClr val="FF0000"/>
                </a:solidFill>
                <a:latin typeface="Comic Sans MS" panose="030F0702030302020204" pitchFamily="66" charset="0"/>
                <a:ea typeface="微软雅黑" panose="020B0503020204020204" pitchFamily="34" charset="-122"/>
              </a:rPr>
              <a:t>假设：</a:t>
            </a:r>
            <a:r>
              <a:rPr lang="en-US" altLang="en-US" sz="2000" b="1" dirty="0">
                <a:solidFill>
                  <a:srgbClr val="FF0000"/>
                </a:solidFill>
                <a:latin typeface="Comic Sans MS" panose="030F0702030302020204" pitchFamily="66" charset="0"/>
                <a:ea typeface="微软雅黑" panose="020B0503020204020204" pitchFamily="34" charset="-122"/>
              </a:rPr>
              <a:t>A</a:t>
            </a:r>
            <a:r>
              <a:rPr lang="en-US" altLang="zh-CN"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地址字段值，</a:t>
            </a:r>
            <a:r>
              <a:rPr lang="en-US" altLang="zh-CN" sz="2000" b="1" dirty="0">
                <a:solidFill>
                  <a:srgbClr val="FF0000"/>
                </a:solidFill>
                <a:latin typeface="Comic Sans MS" panose="030F0702030302020204" pitchFamily="66" charset="0"/>
                <a:ea typeface="微软雅黑" panose="020B0503020204020204" pitchFamily="34" charset="-122"/>
              </a:rPr>
              <a:t>R=</a:t>
            </a:r>
            <a:r>
              <a:rPr lang="zh-CN" altLang="en-US" sz="2000" b="1" dirty="0">
                <a:solidFill>
                  <a:srgbClr val="FF0000"/>
                </a:solidFill>
                <a:latin typeface="Comic Sans MS" panose="030F0702030302020204" pitchFamily="66" charset="0"/>
                <a:ea typeface="微软雅黑" panose="020B0503020204020204" pitchFamily="34" charset="-122"/>
              </a:rPr>
              <a:t>寄存器编号，</a:t>
            </a:r>
          </a:p>
          <a:p>
            <a:r>
              <a:rPr lang="en-US" altLang="zh-CN" sz="2000" b="1" dirty="0">
                <a:solidFill>
                  <a:srgbClr val="FF0000"/>
                </a:solidFill>
                <a:latin typeface="Comic Sans MS" panose="030F0702030302020204" pitchFamily="66" charset="0"/>
                <a:ea typeface="微软雅黑" panose="020B0503020204020204" pitchFamily="34" charset="-122"/>
              </a:rPr>
              <a:t>       </a:t>
            </a:r>
            <a:r>
              <a:rPr lang="en-US" altLang="en-US" sz="2000" b="1" dirty="0" smtClean="0">
                <a:solidFill>
                  <a:srgbClr val="FF0000"/>
                </a:solidFill>
                <a:latin typeface="Comic Sans MS" panose="030F0702030302020204" pitchFamily="66" charset="0"/>
                <a:ea typeface="微软雅黑" panose="020B0503020204020204" pitchFamily="34" charset="-122"/>
              </a:rPr>
              <a:t>EA</a:t>
            </a:r>
            <a:r>
              <a:rPr lang="en-US" altLang="en-US"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有效地址， (</a:t>
            </a:r>
            <a:r>
              <a:rPr lang="en-US" altLang="zh-CN" sz="2000" b="1" dirty="0">
                <a:solidFill>
                  <a:srgbClr val="FF0000"/>
                </a:solidFill>
                <a:latin typeface="Comic Sans MS" panose="030F0702030302020204" pitchFamily="66" charset="0"/>
                <a:ea typeface="微软雅黑" panose="020B0503020204020204" pitchFamily="34" charset="-122"/>
              </a:rPr>
              <a:t>X)=</a:t>
            </a:r>
            <a:r>
              <a:rPr lang="zh-CN" altLang="en-US" sz="2000" b="1" dirty="0">
                <a:solidFill>
                  <a:srgbClr val="FF0000"/>
                </a:solidFill>
                <a:latin typeface="Comic Sans MS" panose="030F0702030302020204" pitchFamily="66" charset="0"/>
                <a:ea typeface="微软雅黑" panose="020B0503020204020204" pitchFamily="34" charset="-122"/>
              </a:rPr>
              <a:t>地址</a:t>
            </a:r>
            <a:r>
              <a:rPr lang="en-US" altLang="en-US" sz="2000" b="1" dirty="0">
                <a:solidFill>
                  <a:srgbClr val="FF0000"/>
                </a:solidFill>
                <a:latin typeface="Comic Sans MS" panose="030F0702030302020204" pitchFamily="66" charset="0"/>
                <a:ea typeface="微软雅黑" panose="020B0503020204020204" pitchFamily="34" charset="-122"/>
              </a:rPr>
              <a:t>X</a:t>
            </a:r>
            <a:r>
              <a:rPr lang="zh-CN" altLang="en-US" sz="2000" b="1" dirty="0">
                <a:solidFill>
                  <a:srgbClr val="FF0000"/>
                </a:solidFill>
                <a:latin typeface="Comic Sans MS" panose="030F0702030302020204" pitchFamily="66" charset="0"/>
                <a:ea typeface="微软雅黑" panose="020B0503020204020204" pitchFamily="34" charset="-122"/>
              </a:rPr>
              <a:t>中的内容</a:t>
            </a:r>
          </a:p>
        </p:txBody>
      </p:sp>
    </p:spTree>
    <p:extLst>
      <p:ext uri="{BB962C8B-B14F-4D97-AF65-F5344CB8AC3E}">
        <p14:creationId xmlns:p14="http://schemas.microsoft.com/office/powerpoint/2010/main" val="311409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arn(outVertic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arn(outVertical)">
                                      <p:cBhvr>
                                        <p:cTn id="17" dur="500"/>
                                        <p:tgtEl>
                                          <p:spTgt spid="31"/>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blinds(horizontal)">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arn(outVertical)">
                                      <p:cBhvr>
                                        <p:cTn id="26" dur="500"/>
                                        <p:tgtEl>
                                          <p:spTgt spid="37"/>
                                        </p:tgtEl>
                                      </p:cBhvr>
                                    </p:animEffect>
                                  </p:childTnLst>
                                </p:cTn>
                              </p:par>
                            </p:childTnLst>
                          </p:cTn>
                        </p:par>
                        <p:par>
                          <p:cTn id="27" fill="hold">
                            <p:stCondLst>
                              <p:cond delay="500"/>
                            </p:stCondLst>
                            <p:childTnLst>
                              <p:par>
                                <p:cTn id="28" presetID="18" presetClass="entr" presetSubtype="6"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strips(downRight)">
                                      <p:cBhvr>
                                        <p:cTn id="30" dur="500"/>
                                        <p:tgtEl>
                                          <p:spTgt spid="38"/>
                                        </p:tgtEl>
                                      </p:cBhvr>
                                    </p:animEffect>
                                  </p:childTnLst>
                                </p:cTn>
                              </p:par>
                            </p:childTnLst>
                          </p:cTn>
                        </p:par>
                        <p:par>
                          <p:cTn id="31" fill="hold">
                            <p:stCondLst>
                              <p:cond delay="1000"/>
                            </p:stCondLst>
                            <p:childTnLst>
                              <p:par>
                                <p:cTn id="32" presetID="3" presetClass="entr" presetSubtype="1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blinds(horizontal)">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arn(outVertical)">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37"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barn(outVertical)">
                                      <p:cBhvr>
                                        <p:cTn id="4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31" grpId="0" animBg="1"/>
      <p:bldP spid="32" grpId="0" autoUpdateAnimBg="0"/>
      <p:bldP spid="37" grpId="0" animBg="1"/>
      <p:bldP spid="38" grpId="0" animBg="1"/>
      <p:bldP spid="39" grpId="0" autoUpdateAnimBg="0"/>
      <p:bldP spid="4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smtClean="0"/>
              <a:t>4.2.3 </a:t>
            </a:r>
            <a:r>
              <a:rPr lang="zh-CN" altLang="en-US" dirty="0" smtClean="0"/>
              <a:t>寻址方式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10" name="内容占位符 2"/>
          <p:cNvSpPr txBox="1">
            <a:spLocks/>
          </p:cNvSpPr>
          <p:nvPr/>
        </p:nvSpPr>
        <p:spPr bwMode="auto">
          <a:xfrm>
            <a:off x="119514" y="1196752"/>
            <a:ext cx="885698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latin typeface="微软雅黑" panose="020B0503020204020204" pitchFamily="34" charset="-122"/>
              </a:rPr>
              <a:t>3. </a:t>
            </a:r>
            <a:r>
              <a:rPr lang="zh-CN" altLang="en-US" dirty="0" smtClean="0">
                <a:solidFill>
                  <a:srgbClr val="063DE8"/>
                </a:solidFill>
                <a:latin typeface="微软雅黑" panose="020B0503020204020204" pitchFamily="34" charset="-122"/>
              </a:rPr>
              <a:t>常用的寻址方式</a:t>
            </a:r>
            <a:endParaRPr lang="en-US" altLang="zh-CN" dirty="0" smtClean="0">
              <a:solidFill>
                <a:srgbClr val="063DE8"/>
              </a:solidFill>
              <a:latin typeface="微软雅黑" panose="020B0503020204020204" pitchFamily="34" charset="-122"/>
            </a:endParaRPr>
          </a:p>
        </p:txBody>
      </p:sp>
      <p:sp>
        <p:nvSpPr>
          <p:cNvPr id="8" name="矩形 7"/>
          <p:cNvSpPr/>
          <p:nvPr/>
        </p:nvSpPr>
        <p:spPr>
          <a:xfrm>
            <a:off x="119514" y="1658350"/>
            <a:ext cx="8712968" cy="769441"/>
          </a:xfrm>
          <a:prstGeom prst="rect">
            <a:avLst/>
          </a:prstGeom>
        </p:spPr>
        <p:txBody>
          <a:bodyPr wrap="square">
            <a:spAutoFit/>
          </a:bodyPr>
          <a:lstStyle/>
          <a:p>
            <a:pPr lvl="0" eaLnBrk="0" hangingPunct="0">
              <a:spcBef>
                <a:spcPct val="20000"/>
              </a:spcBef>
              <a:buClr>
                <a:srgbClr val="FF0000"/>
              </a:buClr>
            </a:pPr>
            <a:r>
              <a:rPr lang="zh-CN" altLang="en-US" sz="2200" b="1" dirty="0" smtClean="0">
                <a:solidFill>
                  <a:prstClr val="black"/>
                </a:solidFill>
                <a:latin typeface="Comic Sans MS" panose="030F0702030302020204" pitchFamily="66" charset="0"/>
                <a:ea typeface="微软雅黑" panose="020B0503020204020204" pitchFamily="34" charset="-122"/>
              </a:rPr>
              <a:t>（</a:t>
            </a:r>
            <a:r>
              <a:rPr lang="en-US" altLang="zh-CN" sz="2200" b="1" dirty="0" smtClean="0">
                <a:solidFill>
                  <a:prstClr val="black"/>
                </a:solidFill>
                <a:latin typeface="Comic Sans MS" panose="030F0702030302020204" pitchFamily="66" charset="0"/>
                <a:ea typeface="微软雅黑" panose="020B0503020204020204" pitchFamily="34" charset="-122"/>
              </a:rPr>
              <a:t>3</a:t>
            </a:r>
            <a:r>
              <a:rPr lang="zh-CN" altLang="en-US" sz="2200" b="1" dirty="0" smtClean="0">
                <a:solidFill>
                  <a:prstClr val="black"/>
                </a:solidFill>
                <a:latin typeface="Comic Sans MS" panose="030F0702030302020204" pitchFamily="66" charset="0"/>
                <a:ea typeface="微软雅黑" panose="020B0503020204020204" pitchFamily="34" charset="-122"/>
              </a:rPr>
              <a:t>）间接寻址：指令中地址码是存放操作数有效地址的主存单元的地址</a:t>
            </a:r>
            <a:endParaRPr lang="en-US" altLang="zh-CN" sz="2200" b="1" dirty="0" smtClean="0">
              <a:solidFill>
                <a:prstClr val="black"/>
              </a:solidFill>
              <a:latin typeface="Comic Sans MS" panose="030F0702030302020204" pitchFamily="66" charset="0"/>
              <a:ea typeface="微软雅黑" panose="020B0503020204020204" pitchFamily="34" charset="-122"/>
            </a:endParaRPr>
          </a:p>
        </p:txBody>
      </p:sp>
      <p:sp>
        <p:nvSpPr>
          <p:cNvPr id="23" name="Text Box 10"/>
          <p:cNvSpPr txBox="1">
            <a:spLocks noChangeArrowheads="1"/>
          </p:cNvSpPr>
          <p:nvPr/>
        </p:nvSpPr>
        <p:spPr bwMode="auto">
          <a:xfrm>
            <a:off x="722772" y="5417929"/>
            <a:ext cx="3352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lang="zh-CN" altLang="en-US" sz="2000" b="1" dirty="0">
                <a:solidFill>
                  <a:srgbClr val="009242"/>
                </a:solidFill>
                <a:latin typeface="Comic Sans MS" panose="030F0702030302020204" pitchFamily="66" charset="0"/>
                <a:ea typeface="微软雅黑" panose="020B0503020204020204" pitchFamily="34" charset="-122"/>
              </a:rPr>
              <a:t>执行指令</a:t>
            </a:r>
            <a:r>
              <a:rPr lang="zh-CN" altLang="en-US" sz="2000" b="1" dirty="0" smtClean="0">
                <a:solidFill>
                  <a:srgbClr val="009242"/>
                </a:solidFill>
                <a:latin typeface="Comic Sans MS" panose="030F0702030302020204" pitchFamily="66" charset="0"/>
                <a:ea typeface="微软雅黑" panose="020B0503020204020204" pitchFamily="34" charset="-122"/>
              </a:rPr>
              <a:t>阶段多次次</a:t>
            </a:r>
            <a:r>
              <a:rPr lang="zh-CN" altLang="en-US" sz="2000" b="1" dirty="0">
                <a:solidFill>
                  <a:srgbClr val="009242"/>
                </a:solidFill>
                <a:latin typeface="Comic Sans MS" panose="030F0702030302020204" pitchFamily="66" charset="0"/>
                <a:ea typeface="微软雅黑" panose="020B0503020204020204" pitchFamily="34" charset="-122"/>
              </a:rPr>
              <a:t>访存</a:t>
            </a:r>
          </a:p>
          <a:p>
            <a:pPr marL="342900" indent="-342900">
              <a:buFont typeface="Wingdings" panose="05000000000000000000" pitchFamily="2" charset="2"/>
              <a:buChar char="Ø"/>
            </a:pPr>
            <a:r>
              <a:rPr lang="zh-CN" altLang="en-US" sz="2000" b="1" dirty="0">
                <a:solidFill>
                  <a:srgbClr val="009242"/>
                </a:solidFill>
                <a:latin typeface="Comic Sans MS" panose="030F0702030302020204" pitchFamily="66" charset="0"/>
                <a:ea typeface="微软雅黑" panose="020B0503020204020204" pitchFamily="34" charset="-122"/>
              </a:rPr>
              <a:t>可扩大寻址范围</a:t>
            </a:r>
          </a:p>
          <a:p>
            <a:pPr marL="342900" indent="-342900">
              <a:buFont typeface="Wingdings" panose="05000000000000000000" pitchFamily="2" charset="2"/>
              <a:buChar char="Ø"/>
            </a:pPr>
            <a:r>
              <a:rPr lang="zh-CN" altLang="en-US" sz="2000" b="1" dirty="0" smtClean="0">
                <a:solidFill>
                  <a:srgbClr val="009242"/>
                </a:solidFill>
                <a:latin typeface="Comic Sans MS" panose="030F0702030302020204" pitchFamily="66" charset="0"/>
                <a:ea typeface="微软雅黑" panose="020B0503020204020204" pitchFamily="34" charset="-122"/>
              </a:rPr>
              <a:t>便于编程</a:t>
            </a:r>
            <a:endParaRPr lang="zh-CN" altLang="en-US" sz="2000" b="1" dirty="0">
              <a:solidFill>
                <a:srgbClr val="009242"/>
              </a:solidFill>
              <a:latin typeface="Comic Sans MS" panose="030F0702030302020204" pitchFamily="66" charset="0"/>
              <a:ea typeface="微软雅黑" panose="020B0503020204020204" pitchFamily="34" charset="-122"/>
            </a:endParaRPr>
          </a:p>
        </p:txBody>
      </p:sp>
      <p:grpSp>
        <p:nvGrpSpPr>
          <p:cNvPr id="43" name="Group 5"/>
          <p:cNvGrpSpPr>
            <a:grpSpLocks/>
          </p:cNvGrpSpPr>
          <p:nvPr/>
        </p:nvGrpSpPr>
        <p:grpSpPr bwMode="auto">
          <a:xfrm>
            <a:off x="286072" y="2964904"/>
            <a:ext cx="2286000" cy="381000"/>
            <a:chOff x="144" y="1392"/>
            <a:chExt cx="1440" cy="240"/>
          </a:xfrm>
        </p:grpSpPr>
        <p:sp>
          <p:nvSpPr>
            <p:cNvPr id="44" name="Rectangle 6"/>
            <p:cNvSpPr>
              <a:spLocks noChangeArrowheads="1"/>
            </p:cNvSpPr>
            <p:nvPr/>
          </p:nvSpPr>
          <p:spPr bwMode="auto">
            <a:xfrm>
              <a:off x="144" y="1392"/>
              <a:ext cx="480"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66" charset="0"/>
                  <a:ea typeface="微软雅黑" panose="020B0503020204020204" pitchFamily="34" charset="-122"/>
                </a:rPr>
                <a:t>OP</a:t>
              </a:r>
            </a:p>
          </p:txBody>
        </p:sp>
        <p:sp>
          <p:nvSpPr>
            <p:cNvPr id="45" name="Rectangle 7"/>
            <p:cNvSpPr>
              <a:spLocks noChangeArrowheads="1"/>
            </p:cNvSpPr>
            <p:nvPr/>
          </p:nvSpPr>
          <p:spPr bwMode="auto">
            <a:xfrm>
              <a:off x="624" y="1392"/>
              <a:ext cx="480" cy="240"/>
            </a:xfrm>
            <a:prstGeom prst="rect">
              <a:avLst/>
            </a:prstGeom>
            <a:solidFill>
              <a:schemeClr val="tx1">
                <a:alpha val="50000"/>
              </a:scheme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46" name="Rectangle 8"/>
            <p:cNvSpPr>
              <a:spLocks noChangeArrowheads="1"/>
            </p:cNvSpPr>
            <p:nvPr/>
          </p:nvSpPr>
          <p:spPr bwMode="auto">
            <a:xfrm>
              <a:off x="1104" y="1392"/>
              <a:ext cx="480"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66" charset="0"/>
                  <a:ea typeface="微软雅黑" panose="020B0503020204020204" pitchFamily="34" charset="-122"/>
                </a:rPr>
                <a:t>A</a:t>
              </a:r>
            </a:p>
          </p:txBody>
        </p:sp>
      </p:grpSp>
      <p:sp>
        <p:nvSpPr>
          <p:cNvPr id="47" name="AutoShape 9"/>
          <p:cNvSpPr>
            <a:spLocks/>
          </p:cNvSpPr>
          <p:nvPr/>
        </p:nvSpPr>
        <p:spPr bwMode="auto">
          <a:xfrm rot="5400000">
            <a:off x="1352872" y="2507704"/>
            <a:ext cx="152400" cy="76200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48" name="Text Box 10"/>
          <p:cNvSpPr txBox="1">
            <a:spLocks noChangeArrowheads="1"/>
          </p:cNvSpPr>
          <p:nvPr/>
        </p:nvSpPr>
        <p:spPr bwMode="auto">
          <a:xfrm>
            <a:off x="819472" y="2428329"/>
            <a:ext cx="22181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latin typeface="Comic Sans MS" panose="030F0702030302020204" pitchFamily="66" charset="0"/>
                <a:ea typeface="微软雅黑" panose="020B0503020204020204" pitchFamily="34" charset="-122"/>
              </a:rPr>
              <a:t>寻址</a:t>
            </a:r>
            <a:r>
              <a:rPr lang="zh-CN" altLang="en-US" sz="2000" b="1" dirty="0" smtClean="0">
                <a:latin typeface="Comic Sans MS" panose="030F0702030302020204" pitchFamily="66" charset="0"/>
                <a:ea typeface="微软雅黑" panose="020B0503020204020204" pitchFamily="34" charset="-122"/>
              </a:rPr>
              <a:t>特征（标志</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smtClean="0">
                <a:latin typeface="Comic Sans MS" panose="030F0702030302020204" pitchFamily="66" charset="0"/>
                <a:ea typeface="微软雅黑" panose="020B0503020204020204" pitchFamily="34" charset="-122"/>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 name="AutoShape 11"/>
          <p:cNvSpPr>
            <a:spLocks/>
          </p:cNvSpPr>
          <p:nvPr/>
        </p:nvSpPr>
        <p:spPr bwMode="auto">
          <a:xfrm rot="16200000">
            <a:off x="2114872" y="3041104"/>
            <a:ext cx="152400" cy="76200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50" name="Freeform 12"/>
          <p:cNvSpPr>
            <a:spLocks/>
          </p:cNvSpPr>
          <p:nvPr/>
        </p:nvSpPr>
        <p:spPr bwMode="auto">
          <a:xfrm>
            <a:off x="2191072" y="3498304"/>
            <a:ext cx="609600" cy="152400"/>
          </a:xfrm>
          <a:custGeom>
            <a:avLst/>
            <a:gdLst>
              <a:gd name="T0" fmla="*/ 0 w 624"/>
              <a:gd name="T1" fmla="*/ 0 h 96"/>
              <a:gd name="T2" fmla="*/ 0 w 624"/>
              <a:gd name="T3" fmla="*/ 96 h 96"/>
              <a:gd name="T4" fmla="*/ 624 w 624"/>
              <a:gd name="T5" fmla="*/ 96 h 96"/>
            </a:gdLst>
            <a:ahLst/>
            <a:cxnLst>
              <a:cxn ang="0">
                <a:pos x="T0" y="T1"/>
              </a:cxn>
              <a:cxn ang="0">
                <a:pos x="T2" y="T3"/>
              </a:cxn>
              <a:cxn ang="0">
                <a:pos x="T4" y="T5"/>
              </a:cxn>
            </a:cxnLst>
            <a:rect l="0" t="0" r="r" b="b"/>
            <a:pathLst>
              <a:path w="624" h="96">
                <a:moveTo>
                  <a:pt x="0" y="0"/>
                </a:moveTo>
                <a:lnTo>
                  <a:pt x="0" y="96"/>
                </a:lnTo>
                <a:lnTo>
                  <a:pt x="624" y="96"/>
                </a:lnTo>
              </a:path>
            </a:pathLst>
          </a:custGeom>
          <a:noFill/>
          <a:ln w="28575" cmpd="sng">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66" charset="0"/>
              <a:ea typeface="微软雅黑" panose="020B0503020204020204" pitchFamily="34" charset="-122"/>
            </a:endParaRPr>
          </a:p>
        </p:txBody>
      </p:sp>
      <p:sp>
        <p:nvSpPr>
          <p:cNvPr id="51" name="Text Box 13"/>
          <p:cNvSpPr txBox="1">
            <a:spLocks noChangeArrowheads="1"/>
          </p:cNvSpPr>
          <p:nvPr/>
        </p:nvSpPr>
        <p:spPr bwMode="auto">
          <a:xfrm>
            <a:off x="2800672" y="3439567"/>
            <a:ext cx="377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66" charset="0"/>
                <a:ea typeface="微软雅黑" panose="020B0503020204020204" pitchFamily="34" charset="-122"/>
              </a:rPr>
              <a:t>A</a:t>
            </a:r>
          </a:p>
        </p:txBody>
      </p:sp>
      <p:grpSp>
        <p:nvGrpSpPr>
          <p:cNvPr id="52" name="Group 14"/>
          <p:cNvGrpSpPr>
            <a:grpSpLocks/>
          </p:cNvGrpSpPr>
          <p:nvPr/>
        </p:nvGrpSpPr>
        <p:grpSpPr bwMode="auto">
          <a:xfrm>
            <a:off x="3181672" y="2507704"/>
            <a:ext cx="1219200" cy="2743200"/>
            <a:chOff x="1968" y="1104"/>
            <a:chExt cx="768" cy="1728"/>
          </a:xfrm>
        </p:grpSpPr>
        <p:sp>
          <p:nvSpPr>
            <p:cNvPr id="53" name="Rectangle 15"/>
            <p:cNvSpPr>
              <a:spLocks noChangeArrowheads="1"/>
            </p:cNvSpPr>
            <p:nvPr/>
          </p:nvSpPr>
          <p:spPr bwMode="auto">
            <a:xfrm>
              <a:off x="1968" y="1394"/>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54" name="Rectangle 16"/>
            <p:cNvSpPr>
              <a:spLocks noChangeArrowheads="1"/>
            </p:cNvSpPr>
            <p:nvPr/>
          </p:nvSpPr>
          <p:spPr bwMode="auto">
            <a:xfrm>
              <a:off x="1968" y="1682"/>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dirty="0">
                  <a:latin typeface="Comic Sans MS" panose="030F0702030302020204" pitchFamily="66" charset="0"/>
                  <a:ea typeface="微软雅黑" panose="020B0503020204020204" pitchFamily="34" charset="-122"/>
                </a:rPr>
                <a:t>EA</a:t>
              </a:r>
            </a:p>
          </p:txBody>
        </p:sp>
        <p:sp>
          <p:nvSpPr>
            <p:cNvPr id="55" name="Rectangle 17"/>
            <p:cNvSpPr>
              <a:spLocks noChangeArrowheads="1"/>
            </p:cNvSpPr>
            <p:nvPr/>
          </p:nvSpPr>
          <p:spPr bwMode="auto">
            <a:xfrm>
              <a:off x="1968" y="1970"/>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56" name="Text Box 18"/>
            <p:cNvSpPr txBox="1">
              <a:spLocks noChangeArrowheads="1"/>
            </p:cNvSpPr>
            <p:nvPr/>
          </p:nvSpPr>
          <p:spPr bwMode="auto">
            <a:xfrm>
              <a:off x="2112" y="1104"/>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latin typeface="Comic Sans MS" panose="030F0702030302020204" pitchFamily="66" charset="0"/>
                  <a:ea typeface="微软雅黑" panose="020B0503020204020204" pitchFamily="34" charset="-122"/>
                </a:rPr>
                <a:t>主存</a:t>
              </a:r>
            </a:p>
          </p:txBody>
        </p:sp>
        <p:sp>
          <p:nvSpPr>
            <p:cNvPr id="57" name="Rectangle 19"/>
            <p:cNvSpPr>
              <a:spLocks noChangeArrowheads="1"/>
            </p:cNvSpPr>
            <p:nvPr/>
          </p:nvSpPr>
          <p:spPr bwMode="auto">
            <a:xfrm>
              <a:off x="1968" y="2256"/>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en-US" sz="2000" b="1">
                <a:latin typeface="Comic Sans MS" panose="030F0702030302020204" pitchFamily="66" charset="0"/>
                <a:ea typeface="微软雅黑" panose="020B0503020204020204" pitchFamily="34" charset="-122"/>
              </a:endParaRPr>
            </a:p>
          </p:txBody>
        </p:sp>
        <p:sp>
          <p:nvSpPr>
            <p:cNvPr id="58" name="Rectangle 20"/>
            <p:cNvSpPr>
              <a:spLocks noChangeArrowheads="1"/>
            </p:cNvSpPr>
            <p:nvPr/>
          </p:nvSpPr>
          <p:spPr bwMode="auto">
            <a:xfrm>
              <a:off x="1968" y="2544"/>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grpSp>
      <p:sp>
        <p:nvSpPr>
          <p:cNvPr id="59" name="AutoShape 21"/>
          <p:cNvSpPr>
            <a:spLocks/>
          </p:cNvSpPr>
          <p:nvPr/>
        </p:nvSpPr>
        <p:spPr bwMode="auto">
          <a:xfrm rot="16200000">
            <a:off x="3715072" y="3345904"/>
            <a:ext cx="152400" cy="1219200"/>
          </a:xfrm>
          <a:prstGeom prst="leftBrace">
            <a:avLst>
              <a:gd name="adj1" fmla="val 66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60" name="Freeform 22"/>
          <p:cNvSpPr>
            <a:spLocks/>
          </p:cNvSpPr>
          <p:nvPr/>
        </p:nvSpPr>
        <p:spPr bwMode="auto">
          <a:xfrm>
            <a:off x="2495872" y="4031704"/>
            <a:ext cx="1295400" cy="533400"/>
          </a:xfrm>
          <a:custGeom>
            <a:avLst/>
            <a:gdLst>
              <a:gd name="T0" fmla="*/ 816 w 816"/>
              <a:gd name="T1" fmla="*/ 0 h 336"/>
              <a:gd name="T2" fmla="*/ 816 w 816"/>
              <a:gd name="T3" fmla="*/ 96 h 336"/>
              <a:gd name="T4" fmla="*/ 0 w 816"/>
              <a:gd name="T5" fmla="*/ 96 h 336"/>
              <a:gd name="T6" fmla="*/ 0 w 816"/>
              <a:gd name="T7" fmla="*/ 336 h 336"/>
              <a:gd name="T8" fmla="*/ 144 w 816"/>
              <a:gd name="T9" fmla="*/ 336 h 336"/>
            </a:gdLst>
            <a:ahLst/>
            <a:cxnLst>
              <a:cxn ang="0">
                <a:pos x="T0" y="T1"/>
              </a:cxn>
              <a:cxn ang="0">
                <a:pos x="T2" y="T3"/>
              </a:cxn>
              <a:cxn ang="0">
                <a:pos x="T4" y="T5"/>
              </a:cxn>
              <a:cxn ang="0">
                <a:pos x="T6" y="T7"/>
              </a:cxn>
              <a:cxn ang="0">
                <a:pos x="T8" y="T9"/>
              </a:cxn>
            </a:cxnLst>
            <a:rect l="0" t="0" r="r" b="b"/>
            <a:pathLst>
              <a:path w="816" h="336">
                <a:moveTo>
                  <a:pt x="816" y="0"/>
                </a:moveTo>
                <a:lnTo>
                  <a:pt x="816" y="96"/>
                </a:lnTo>
                <a:lnTo>
                  <a:pt x="0" y="96"/>
                </a:lnTo>
                <a:lnTo>
                  <a:pt x="0" y="336"/>
                </a:lnTo>
                <a:lnTo>
                  <a:pt x="144" y="336"/>
                </a:lnTo>
              </a:path>
            </a:pathLst>
          </a:custGeom>
          <a:noFill/>
          <a:ln w="28575" cmpd="sng">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66" charset="0"/>
              <a:ea typeface="微软雅黑" panose="020B0503020204020204" pitchFamily="34" charset="-122"/>
            </a:endParaRPr>
          </a:p>
        </p:txBody>
      </p:sp>
      <p:sp>
        <p:nvSpPr>
          <p:cNvPr id="61" name="Text Box 23"/>
          <p:cNvSpPr txBox="1">
            <a:spLocks noChangeArrowheads="1"/>
          </p:cNvSpPr>
          <p:nvPr/>
        </p:nvSpPr>
        <p:spPr bwMode="auto">
          <a:xfrm>
            <a:off x="2719710" y="4336504"/>
            <a:ext cx="5325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dirty="0">
                <a:latin typeface="Comic Sans MS" panose="030F0702030302020204" pitchFamily="66" charset="0"/>
                <a:ea typeface="微软雅黑" panose="020B0503020204020204" pitchFamily="34" charset="-122"/>
              </a:rPr>
              <a:t>EA</a:t>
            </a:r>
          </a:p>
        </p:txBody>
      </p:sp>
      <p:sp>
        <p:nvSpPr>
          <p:cNvPr id="62" name="AutoShape 24"/>
          <p:cNvSpPr>
            <a:spLocks/>
          </p:cNvSpPr>
          <p:nvPr/>
        </p:nvSpPr>
        <p:spPr bwMode="auto">
          <a:xfrm rot="16200000">
            <a:off x="8326759" y="3537992"/>
            <a:ext cx="149225" cy="838200"/>
          </a:xfrm>
          <a:prstGeom prst="leftBrace">
            <a:avLst>
              <a:gd name="adj1" fmla="val 46809"/>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63" name="Freeform 25"/>
          <p:cNvSpPr>
            <a:spLocks/>
          </p:cNvSpPr>
          <p:nvPr/>
        </p:nvSpPr>
        <p:spPr bwMode="auto">
          <a:xfrm>
            <a:off x="6915472" y="4045992"/>
            <a:ext cx="1490663" cy="522287"/>
          </a:xfrm>
          <a:custGeom>
            <a:avLst/>
            <a:gdLst>
              <a:gd name="T0" fmla="*/ 939 w 939"/>
              <a:gd name="T1" fmla="*/ 0 h 329"/>
              <a:gd name="T2" fmla="*/ 939 w 939"/>
              <a:gd name="T3" fmla="*/ 87 h 329"/>
              <a:gd name="T4" fmla="*/ 0 w 939"/>
              <a:gd name="T5" fmla="*/ 89 h 329"/>
              <a:gd name="T6" fmla="*/ 0 w 939"/>
              <a:gd name="T7" fmla="*/ 329 h 329"/>
              <a:gd name="T8" fmla="*/ 169 w 939"/>
              <a:gd name="T9" fmla="*/ 329 h 329"/>
            </a:gdLst>
            <a:ahLst/>
            <a:cxnLst>
              <a:cxn ang="0">
                <a:pos x="T0" y="T1"/>
              </a:cxn>
              <a:cxn ang="0">
                <a:pos x="T2" y="T3"/>
              </a:cxn>
              <a:cxn ang="0">
                <a:pos x="T4" y="T5"/>
              </a:cxn>
              <a:cxn ang="0">
                <a:pos x="T6" y="T7"/>
              </a:cxn>
              <a:cxn ang="0">
                <a:pos x="T8" y="T9"/>
              </a:cxn>
            </a:cxnLst>
            <a:rect l="0" t="0" r="r" b="b"/>
            <a:pathLst>
              <a:path w="939" h="329">
                <a:moveTo>
                  <a:pt x="939" y="0"/>
                </a:moveTo>
                <a:lnTo>
                  <a:pt x="939" y="87"/>
                </a:lnTo>
                <a:lnTo>
                  <a:pt x="0" y="89"/>
                </a:lnTo>
                <a:lnTo>
                  <a:pt x="0" y="329"/>
                </a:lnTo>
                <a:lnTo>
                  <a:pt x="169" y="329"/>
                </a:lnTo>
              </a:path>
            </a:pathLst>
          </a:custGeom>
          <a:noFill/>
          <a:ln w="28575" cmpd="sng">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66" charset="0"/>
              <a:ea typeface="微软雅黑" panose="020B0503020204020204" pitchFamily="34" charset="-122"/>
            </a:endParaRPr>
          </a:p>
        </p:txBody>
      </p:sp>
      <p:sp>
        <p:nvSpPr>
          <p:cNvPr id="64" name="Text Box 26"/>
          <p:cNvSpPr txBox="1">
            <a:spLocks noChangeArrowheads="1"/>
          </p:cNvSpPr>
          <p:nvPr/>
        </p:nvSpPr>
        <p:spPr bwMode="auto">
          <a:xfrm>
            <a:off x="7137722" y="4430167"/>
            <a:ext cx="482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66" charset="0"/>
                <a:ea typeface="微软雅黑" panose="020B0503020204020204" pitchFamily="34" charset="-122"/>
              </a:rPr>
              <a:t>A</a:t>
            </a:r>
            <a:r>
              <a:rPr lang="en-US" altLang="zh-CN" sz="2000" b="1" baseline="-25000">
                <a:latin typeface="Comic Sans MS" panose="030F0702030302020204" pitchFamily="66" charset="0"/>
                <a:ea typeface="微软雅黑" panose="020B0503020204020204" pitchFamily="34" charset="-122"/>
              </a:rPr>
              <a:t>1</a:t>
            </a:r>
          </a:p>
        </p:txBody>
      </p:sp>
      <p:sp>
        <p:nvSpPr>
          <p:cNvPr id="65" name="AutoShape 27"/>
          <p:cNvSpPr>
            <a:spLocks/>
          </p:cNvSpPr>
          <p:nvPr/>
        </p:nvSpPr>
        <p:spPr bwMode="auto">
          <a:xfrm rot="16200000">
            <a:off x="8325172" y="4450804"/>
            <a:ext cx="152400" cy="838200"/>
          </a:xfrm>
          <a:prstGeom prst="leftBrace">
            <a:avLst>
              <a:gd name="adj1" fmla="val 458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66" name="Freeform 28"/>
          <p:cNvSpPr>
            <a:spLocks/>
          </p:cNvSpPr>
          <p:nvPr/>
        </p:nvSpPr>
        <p:spPr bwMode="auto">
          <a:xfrm>
            <a:off x="6915472" y="4946104"/>
            <a:ext cx="1490663" cy="533400"/>
          </a:xfrm>
          <a:custGeom>
            <a:avLst/>
            <a:gdLst>
              <a:gd name="T0" fmla="*/ 936 w 939"/>
              <a:gd name="T1" fmla="*/ 0 h 336"/>
              <a:gd name="T2" fmla="*/ 939 w 939"/>
              <a:gd name="T3" fmla="*/ 99 h 336"/>
              <a:gd name="T4" fmla="*/ 0 w 939"/>
              <a:gd name="T5" fmla="*/ 96 h 336"/>
              <a:gd name="T6" fmla="*/ 0 w 939"/>
              <a:gd name="T7" fmla="*/ 336 h 336"/>
              <a:gd name="T8" fmla="*/ 169 w 939"/>
              <a:gd name="T9" fmla="*/ 336 h 336"/>
            </a:gdLst>
            <a:ahLst/>
            <a:cxnLst>
              <a:cxn ang="0">
                <a:pos x="T0" y="T1"/>
              </a:cxn>
              <a:cxn ang="0">
                <a:pos x="T2" y="T3"/>
              </a:cxn>
              <a:cxn ang="0">
                <a:pos x="T4" y="T5"/>
              </a:cxn>
              <a:cxn ang="0">
                <a:pos x="T6" y="T7"/>
              </a:cxn>
              <a:cxn ang="0">
                <a:pos x="T8" y="T9"/>
              </a:cxn>
            </a:cxnLst>
            <a:rect l="0" t="0" r="r" b="b"/>
            <a:pathLst>
              <a:path w="939" h="336">
                <a:moveTo>
                  <a:pt x="936" y="0"/>
                </a:moveTo>
                <a:lnTo>
                  <a:pt x="939" y="99"/>
                </a:lnTo>
                <a:lnTo>
                  <a:pt x="0" y="96"/>
                </a:lnTo>
                <a:lnTo>
                  <a:pt x="0" y="336"/>
                </a:lnTo>
                <a:lnTo>
                  <a:pt x="169" y="336"/>
                </a:lnTo>
              </a:path>
            </a:pathLst>
          </a:custGeom>
          <a:noFill/>
          <a:ln w="28575" cmpd="sng">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66" charset="0"/>
              <a:ea typeface="微软雅黑" panose="020B0503020204020204" pitchFamily="34" charset="-122"/>
            </a:endParaRPr>
          </a:p>
        </p:txBody>
      </p:sp>
      <p:sp>
        <p:nvSpPr>
          <p:cNvPr id="67" name="Text Box 29"/>
          <p:cNvSpPr txBox="1">
            <a:spLocks noChangeArrowheads="1"/>
          </p:cNvSpPr>
          <p:nvPr/>
        </p:nvSpPr>
        <p:spPr bwMode="auto">
          <a:xfrm>
            <a:off x="7139310" y="5327104"/>
            <a:ext cx="5325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66" charset="0"/>
                <a:ea typeface="微软雅黑" panose="020B0503020204020204" pitchFamily="34" charset="-122"/>
              </a:rPr>
              <a:t>EA</a:t>
            </a:r>
          </a:p>
        </p:txBody>
      </p:sp>
      <p:grpSp>
        <p:nvGrpSpPr>
          <p:cNvPr id="68" name="Group 30"/>
          <p:cNvGrpSpPr>
            <a:grpSpLocks/>
          </p:cNvGrpSpPr>
          <p:nvPr/>
        </p:nvGrpSpPr>
        <p:grpSpPr bwMode="auto">
          <a:xfrm>
            <a:off x="7601272" y="2510879"/>
            <a:ext cx="1219200" cy="3654425"/>
            <a:chOff x="4800" y="1106"/>
            <a:chExt cx="768" cy="2302"/>
          </a:xfrm>
        </p:grpSpPr>
        <p:sp>
          <p:nvSpPr>
            <p:cNvPr id="69" name="Rectangle 31"/>
            <p:cNvSpPr>
              <a:spLocks noChangeArrowheads="1"/>
            </p:cNvSpPr>
            <p:nvPr/>
          </p:nvSpPr>
          <p:spPr bwMode="auto">
            <a:xfrm>
              <a:off x="4800" y="1396"/>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70" name="Rectangle 32"/>
            <p:cNvSpPr>
              <a:spLocks noChangeArrowheads="1"/>
            </p:cNvSpPr>
            <p:nvPr/>
          </p:nvSpPr>
          <p:spPr bwMode="auto">
            <a:xfrm>
              <a:off x="4800" y="1684"/>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spcBef>
                  <a:spcPct val="0"/>
                </a:spcBef>
              </a:pPr>
              <a:r>
                <a:rPr lang="en-US" altLang="zh-CN" sz="2000" b="1">
                  <a:latin typeface="Comic Sans MS" panose="030F0702030302020204" pitchFamily="66" charset="0"/>
                  <a:ea typeface="微软雅黑" panose="020B0503020204020204" pitchFamily="34" charset="-122"/>
                </a:rPr>
                <a:t>     A</a:t>
              </a:r>
              <a:r>
                <a:rPr lang="en-US" altLang="zh-CN" sz="2000" b="1" baseline="-25000">
                  <a:latin typeface="Comic Sans MS" panose="030F0702030302020204" pitchFamily="66" charset="0"/>
                  <a:ea typeface="微软雅黑" panose="020B0503020204020204" pitchFamily="34" charset="-122"/>
                </a:rPr>
                <a:t>1</a:t>
              </a:r>
            </a:p>
          </p:txBody>
        </p:sp>
        <p:sp>
          <p:nvSpPr>
            <p:cNvPr id="71" name="Rectangle 33"/>
            <p:cNvSpPr>
              <a:spLocks noChangeArrowheads="1"/>
            </p:cNvSpPr>
            <p:nvPr/>
          </p:nvSpPr>
          <p:spPr bwMode="auto">
            <a:xfrm>
              <a:off x="4800" y="1972"/>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72" name="Text Box 34"/>
            <p:cNvSpPr txBox="1">
              <a:spLocks noChangeArrowheads="1"/>
            </p:cNvSpPr>
            <p:nvPr/>
          </p:nvSpPr>
          <p:spPr bwMode="auto">
            <a:xfrm>
              <a:off x="4944" y="1106"/>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latin typeface="Comic Sans MS" panose="030F0702030302020204" pitchFamily="66" charset="0"/>
                  <a:ea typeface="微软雅黑" panose="020B0503020204020204" pitchFamily="34" charset="-122"/>
                </a:rPr>
                <a:t>主存</a:t>
              </a:r>
            </a:p>
          </p:txBody>
        </p:sp>
        <p:sp>
          <p:nvSpPr>
            <p:cNvPr id="73" name="Rectangle 35"/>
            <p:cNvSpPr>
              <a:spLocks noChangeArrowheads="1"/>
            </p:cNvSpPr>
            <p:nvPr/>
          </p:nvSpPr>
          <p:spPr bwMode="auto">
            <a:xfrm>
              <a:off x="4800" y="2546"/>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74" name="Rectangle 36"/>
            <p:cNvSpPr>
              <a:spLocks noChangeArrowheads="1"/>
            </p:cNvSpPr>
            <p:nvPr/>
          </p:nvSpPr>
          <p:spPr bwMode="auto">
            <a:xfrm>
              <a:off x="4800" y="2256"/>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66" charset="0"/>
                  <a:ea typeface="微软雅黑" panose="020B0503020204020204" pitchFamily="34" charset="-122"/>
                </a:rPr>
                <a:t>     EA</a:t>
              </a:r>
            </a:p>
          </p:txBody>
        </p:sp>
        <p:sp>
          <p:nvSpPr>
            <p:cNvPr id="75" name="Rectangle 37"/>
            <p:cNvSpPr>
              <a:spLocks noChangeArrowheads="1"/>
            </p:cNvSpPr>
            <p:nvPr/>
          </p:nvSpPr>
          <p:spPr bwMode="auto">
            <a:xfrm>
              <a:off x="4800" y="2832"/>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en-US" sz="2000" b="1">
                <a:latin typeface="Comic Sans MS" panose="030F0702030302020204" pitchFamily="66" charset="0"/>
                <a:ea typeface="微软雅黑" panose="020B0503020204020204" pitchFamily="34" charset="-122"/>
              </a:endParaRPr>
            </a:p>
          </p:txBody>
        </p:sp>
        <p:sp>
          <p:nvSpPr>
            <p:cNvPr id="76" name="Rectangle 38"/>
            <p:cNvSpPr>
              <a:spLocks noChangeArrowheads="1"/>
            </p:cNvSpPr>
            <p:nvPr/>
          </p:nvSpPr>
          <p:spPr bwMode="auto">
            <a:xfrm>
              <a:off x="4800" y="3120"/>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77" name="Line 39"/>
            <p:cNvSpPr>
              <a:spLocks noChangeShapeType="1"/>
            </p:cNvSpPr>
            <p:nvPr/>
          </p:nvSpPr>
          <p:spPr bwMode="auto">
            <a:xfrm>
              <a:off x="5040" y="1680"/>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66" charset="0"/>
                <a:ea typeface="微软雅黑" panose="020B0503020204020204" pitchFamily="34" charset="-122"/>
              </a:endParaRPr>
            </a:p>
          </p:txBody>
        </p:sp>
        <p:sp>
          <p:nvSpPr>
            <p:cNvPr id="78" name="Text Box 40"/>
            <p:cNvSpPr txBox="1">
              <a:spLocks noChangeArrowheads="1"/>
            </p:cNvSpPr>
            <p:nvPr/>
          </p:nvSpPr>
          <p:spPr bwMode="auto">
            <a:xfrm>
              <a:off x="4844" y="1718"/>
              <a:ext cx="2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solidFill>
                    <a:schemeClr val="folHlink"/>
                  </a:solidFill>
                  <a:latin typeface="Comic Sans MS" panose="030F0702030302020204" pitchFamily="66" charset="0"/>
                  <a:ea typeface="微软雅黑" panose="020B0503020204020204" pitchFamily="34" charset="-122"/>
                </a:rPr>
                <a:t>1</a:t>
              </a:r>
            </a:p>
          </p:txBody>
        </p:sp>
        <p:sp>
          <p:nvSpPr>
            <p:cNvPr id="79" name="Line 41"/>
            <p:cNvSpPr>
              <a:spLocks noChangeShapeType="1"/>
            </p:cNvSpPr>
            <p:nvPr/>
          </p:nvSpPr>
          <p:spPr bwMode="auto">
            <a:xfrm>
              <a:off x="5040" y="225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66" charset="0"/>
                <a:ea typeface="微软雅黑" panose="020B0503020204020204" pitchFamily="34" charset="-122"/>
              </a:endParaRPr>
            </a:p>
          </p:txBody>
        </p:sp>
        <p:sp>
          <p:nvSpPr>
            <p:cNvPr id="80" name="Text Box 42"/>
            <p:cNvSpPr txBox="1">
              <a:spLocks noChangeArrowheads="1"/>
            </p:cNvSpPr>
            <p:nvPr/>
          </p:nvSpPr>
          <p:spPr bwMode="auto">
            <a:xfrm>
              <a:off x="4844" y="2294"/>
              <a:ext cx="2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solidFill>
                    <a:schemeClr val="folHlink"/>
                  </a:solidFill>
                  <a:latin typeface="Comic Sans MS" panose="030F0702030302020204" pitchFamily="66" charset="0"/>
                  <a:ea typeface="微软雅黑" panose="020B0503020204020204" pitchFamily="34" charset="-122"/>
                </a:rPr>
                <a:t>0</a:t>
              </a:r>
            </a:p>
          </p:txBody>
        </p:sp>
      </p:grpSp>
      <p:grpSp>
        <p:nvGrpSpPr>
          <p:cNvPr id="82" name="Group 46"/>
          <p:cNvGrpSpPr>
            <a:grpSpLocks/>
          </p:cNvGrpSpPr>
          <p:nvPr/>
        </p:nvGrpSpPr>
        <p:grpSpPr bwMode="auto">
          <a:xfrm>
            <a:off x="4642172" y="2968079"/>
            <a:ext cx="2286000" cy="381000"/>
            <a:chOff x="144" y="1392"/>
            <a:chExt cx="1440" cy="240"/>
          </a:xfrm>
        </p:grpSpPr>
        <p:sp>
          <p:nvSpPr>
            <p:cNvPr id="83" name="Rectangle 47"/>
            <p:cNvSpPr>
              <a:spLocks noChangeArrowheads="1"/>
            </p:cNvSpPr>
            <p:nvPr/>
          </p:nvSpPr>
          <p:spPr bwMode="auto">
            <a:xfrm>
              <a:off x="144" y="1392"/>
              <a:ext cx="480"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66" charset="0"/>
                  <a:ea typeface="微软雅黑" panose="020B0503020204020204" pitchFamily="34" charset="-122"/>
                </a:rPr>
                <a:t>OP</a:t>
              </a:r>
            </a:p>
          </p:txBody>
        </p:sp>
        <p:sp>
          <p:nvSpPr>
            <p:cNvPr id="84" name="Rectangle 48"/>
            <p:cNvSpPr>
              <a:spLocks noChangeArrowheads="1"/>
            </p:cNvSpPr>
            <p:nvPr/>
          </p:nvSpPr>
          <p:spPr bwMode="auto">
            <a:xfrm>
              <a:off x="624" y="1392"/>
              <a:ext cx="480" cy="240"/>
            </a:xfrm>
            <a:prstGeom prst="rect">
              <a:avLst/>
            </a:prstGeom>
            <a:solidFill>
              <a:schemeClr val="tx1">
                <a:alpha val="50000"/>
              </a:scheme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85" name="Rectangle 49"/>
            <p:cNvSpPr>
              <a:spLocks noChangeArrowheads="1"/>
            </p:cNvSpPr>
            <p:nvPr/>
          </p:nvSpPr>
          <p:spPr bwMode="auto">
            <a:xfrm>
              <a:off x="1104" y="1392"/>
              <a:ext cx="480"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66" charset="0"/>
                  <a:ea typeface="微软雅黑" panose="020B0503020204020204" pitchFamily="34" charset="-122"/>
                </a:rPr>
                <a:t>A</a:t>
              </a:r>
            </a:p>
          </p:txBody>
        </p:sp>
      </p:grpSp>
      <p:sp>
        <p:nvSpPr>
          <p:cNvPr id="86" name="AutoShape 50"/>
          <p:cNvSpPr>
            <a:spLocks/>
          </p:cNvSpPr>
          <p:nvPr/>
        </p:nvSpPr>
        <p:spPr bwMode="auto">
          <a:xfrm rot="5400000">
            <a:off x="5708972" y="2510879"/>
            <a:ext cx="152400" cy="76200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87" name="Text Box 51"/>
          <p:cNvSpPr txBox="1">
            <a:spLocks noChangeArrowheads="1"/>
          </p:cNvSpPr>
          <p:nvPr/>
        </p:nvSpPr>
        <p:spPr bwMode="auto">
          <a:xfrm>
            <a:off x="5175572" y="2431504"/>
            <a:ext cx="24257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latin typeface="Comic Sans MS" panose="030F0702030302020204" pitchFamily="66" charset="0"/>
                <a:ea typeface="微软雅黑" panose="020B0503020204020204" pitchFamily="34" charset="-122"/>
              </a:rPr>
              <a:t>寻址特征（标志</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smtClean="0">
                <a:latin typeface="Comic Sans MS" panose="030F0702030302020204" pitchFamily="66" charset="0"/>
                <a:ea typeface="微软雅黑" panose="020B0503020204020204" pitchFamily="34" charset="-122"/>
              </a:rPr>
              <a:t>）</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8" name="AutoShape 52"/>
          <p:cNvSpPr>
            <a:spLocks/>
          </p:cNvSpPr>
          <p:nvPr/>
        </p:nvSpPr>
        <p:spPr bwMode="auto">
          <a:xfrm rot="16200000">
            <a:off x="6470972" y="3044279"/>
            <a:ext cx="152400" cy="76200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89" name="Freeform 53"/>
          <p:cNvSpPr>
            <a:spLocks/>
          </p:cNvSpPr>
          <p:nvPr/>
        </p:nvSpPr>
        <p:spPr bwMode="auto">
          <a:xfrm>
            <a:off x="6547172" y="3501479"/>
            <a:ext cx="609600" cy="152400"/>
          </a:xfrm>
          <a:custGeom>
            <a:avLst/>
            <a:gdLst>
              <a:gd name="T0" fmla="*/ 0 w 624"/>
              <a:gd name="T1" fmla="*/ 0 h 96"/>
              <a:gd name="T2" fmla="*/ 0 w 624"/>
              <a:gd name="T3" fmla="*/ 96 h 96"/>
              <a:gd name="T4" fmla="*/ 624 w 624"/>
              <a:gd name="T5" fmla="*/ 96 h 96"/>
            </a:gdLst>
            <a:ahLst/>
            <a:cxnLst>
              <a:cxn ang="0">
                <a:pos x="T0" y="T1"/>
              </a:cxn>
              <a:cxn ang="0">
                <a:pos x="T2" y="T3"/>
              </a:cxn>
              <a:cxn ang="0">
                <a:pos x="T4" y="T5"/>
              </a:cxn>
            </a:cxnLst>
            <a:rect l="0" t="0" r="r" b="b"/>
            <a:pathLst>
              <a:path w="624" h="96">
                <a:moveTo>
                  <a:pt x="0" y="0"/>
                </a:moveTo>
                <a:lnTo>
                  <a:pt x="0" y="96"/>
                </a:lnTo>
                <a:lnTo>
                  <a:pt x="624" y="96"/>
                </a:lnTo>
              </a:path>
            </a:pathLst>
          </a:custGeom>
          <a:noFill/>
          <a:ln w="28575" cmpd="sng">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66" charset="0"/>
              <a:ea typeface="微软雅黑" panose="020B0503020204020204" pitchFamily="34" charset="-122"/>
            </a:endParaRPr>
          </a:p>
        </p:txBody>
      </p:sp>
      <p:sp>
        <p:nvSpPr>
          <p:cNvPr id="90" name="Text Box 54"/>
          <p:cNvSpPr txBox="1">
            <a:spLocks noChangeArrowheads="1"/>
          </p:cNvSpPr>
          <p:nvPr/>
        </p:nvSpPr>
        <p:spPr bwMode="auto">
          <a:xfrm>
            <a:off x="7156772" y="3442742"/>
            <a:ext cx="377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66" charset="0"/>
                <a:ea typeface="微软雅黑" panose="020B0503020204020204" pitchFamily="34" charset="-122"/>
              </a:rPr>
              <a:t>A</a:t>
            </a:r>
          </a:p>
        </p:txBody>
      </p:sp>
      <p:sp>
        <p:nvSpPr>
          <p:cNvPr id="91" name="Text Box 55"/>
          <p:cNvSpPr txBox="1">
            <a:spLocks noChangeArrowheads="1"/>
          </p:cNvSpPr>
          <p:nvPr/>
        </p:nvSpPr>
        <p:spPr bwMode="auto">
          <a:xfrm>
            <a:off x="743272" y="4388892"/>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dirty="0">
                <a:solidFill>
                  <a:srgbClr val="FF0000"/>
                </a:solidFill>
                <a:latin typeface="Comic Sans MS" panose="030F0702030302020204" pitchFamily="66" charset="0"/>
                <a:ea typeface="微软雅黑" panose="020B0503020204020204" pitchFamily="34" charset="-122"/>
              </a:rPr>
              <a:t>一次间址</a:t>
            </a:r>
          </a:p>
        </p:txBody>
      </p:sp>
      <p:sp>
        <p:nvSpPr>
          <p:cNvPr id="92" name="Text Box 56"/>
          <p:cNvSpPr txBox="1">
            <a:spLocks noChangeArrowheads="1"/>
          </p:cNvSpPr>
          <p:nvPr/>
        </p:nvSpPr>
        <p:spPr bwMode="auto">
          <a:xfrm>
            <a:off x="4994597" y="4388892"/>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dirty="0">
                <a:solidFill>
                  <a:srgbClr val="FF0000"/>
                </a:solidFill>
                <a:latin typeface="Comic Sans MS" panose="030F0702030302020204" pitchFamily="66" charset="0"/>
                <a:ea typeface="微软雅黑" panose="020B0503020204020204" pitchFamily="34" charset="-122"/>
              </a:rPr>
              <a:t>多次间址</a:t>
            </a:r>
          </a:p>
        </p:txBody>
      </p:sp>
      <p:sp>
        <p:nvSpPr>
          <p:cNvPr id="93" name="Text Box 57"/>
          <p:cNvSpPr txBox="1">
            <a:spLocks noChangeArrowheads="1"/>
          </p:cNvSpPr>
          <p:nvPr/>
        </p:nvSpPr>
        <p:spPr bwMode="auto">
          <a:xfrm>
            <a:off x="3297560" y="4336504"/>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dirty="0">
                <a:latin typeface="Comic Sans MS" panose="030F0702030302020204" pitchFamily="66" charset="0"/>
                <a:ea typeface="微软雅黑" panose="020B0503020204020204" pitchFamily="34" charset="-122"/>
              </a:rPr>
              <a:t>操作数</a:t>
            </a:r>
          </a:p>
        </p:txBody>
      </p:sp>
      <p:sp>
        <p:nvSpPr>
          <p:cNvPr id="94" name="Text Box 58"/>
          <p:cNvSpPr txBox="1">
            <a:spLocks noChangeArrowheads="1"/>
          </p:cNvSpPr>
          <p:nvPr/>
        </p:nvSpPr>
        <p:spPr bwMode="auto">
          <a:xfrm>
            <a:off x="7753672" y="5247729"/>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latin typeface="Comic Sans MS" panose="030F0702030302020204" pitchFamily="66" charset="0"/>
                <a:ea typeface="微软雅黑" panose="020B0503020204020204" pitchFamily="34" charset="-122"/>
              </a:rPr>
              <a:t>操作数</a:t>
            </a:r>
          </a:p>
        </p:txBody>
      </p:sp>
      <p:sp>
        <p:nvSpPr>
          <p:cNvPr id="96" name="Rectangle 6"/>
          <p:cNvSpPr>
            <a:spLocks noChangeArrowheads="1"/>
          </p:cNvSpPr>
          <p:nvPr/>
        </p:nvSpPr>
        <p:spPr bwMode="auto">
          <a:xfrm>
            <a:off x="3203848" y="908720"/>
            <a:ext cx="5634639"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b="1" dirty="0">
                <a:solidFill>
                  <a:srgbClr val="FF0000"/>
                </a:solidFill>
                <a:latin typeface="Comic Sans MS" panose="030F0702030302020204" pitchFamily="66" charset="0"/>
                <a:ea typeface="微软雅黑" panose="020B0503020204020204" pitchFamily="34" charset="-122"/>
              </a:rPr>
              <a:t>假设：</a:t>
            </a:r>
            <a:r>
              <a:rPr lang="en-US" altLang="en-US" sz="2000" b="1" dirty="0">
                <a:solidFill>
                  <a:srgbClr val="FF0000"/>
                </a:solidFill>
                <a:latin typeface="Comic Sans MS" panose="030F0702030302020204" pitchFamily="66" charset="0"/>
                <a:ea typeface="微软雅黑" panose="020B0503020204020204" pitchFamily="34" charset="-122"/>
              </a:rPr>
              <a:t>A</a:t>
            </a:r>
            <a:r>
              <a:rPr lang="en-US" altLang="zh-CN"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地址字段值，</a:t>
            </a:r>
            <a:r>
              <a:rPr lang="en-US" altLang="zh-CN" sz="2000" b="1" dirty="0">
                <a:solidFill>
                  <a:srgbClr val="FF0000"/>
                </a:solidFill>
                <a:latin typeface="Comic Sans MS" panose="030F0702030302020204" pitchFamily="66" charset="0"/>
                <a:ea typeface="微软雅黑" panose="020B0503020204020204" pitchFamily="34" charset="-122"/>
              </a:rPr>
              <a:t>R=</a:t>
            </a:r>
            <a:r>
              <a:rPr lang="zh-CN" altLang="en-US" sz="2000" b="1" dirty="0">
                <a:solidFill>
                  <a:srgbClr val="FF0000"/>
                </a:solidFill>
                <a:latin typeface="Comic Sans MS" panose="030F0702030302020204" pitchFamily="66" charset="0"/>
                <a:ea typeface="微软雅黑" panose="020B0503020204020204" pitchFamily="34" charset="-122"/>
              </a:rPr>
              <a:t>寄存器编号，</a:t>
            </a:r>
          </a:p>
          <a:p>
            <a:r>
              <a:rPr lang="en-US" altLang="zh-CN" sz="2000" b="1" dirty="0">
                <a:solidFill>
                  <a:srgbClr val="FF0000"/>
                </a:solidFill>
                <a:latin typeface="Comic Sans MS" panose="030F0702030302020204" pitchFamily="66" charset="0"/>
                <a:ea typeface="微软雅黑" panose="020B0503020204020204" pitchFamily="34" charset="-122"/>
              </a:rPr>
              <a:t>       </a:t>
            </a:r>
            <a:r>
              <a:rPr lang="en-US" altLang="en-US" sz="2000" b="1" dirty="0" smtClean="0">
                <a:solidFill>
                  <a:srgbClr val="FF0000"/>
                </a:solidFill>
                <a:latin typeface="Comic Sans MS" panose="030F0702030302020204" pitchFamily="66" charset="0"/>
                <a:ea typeface="微软雅黑" panose="020B0503020204020204" pitchFamily="34" charset="-122"/>
              </a:rPr>
              <a:t>EA</a:t>
            </a:r>
            <a:r>
              <a:rPr lang="en-US" altLang="en-US"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有效地址， (</a:t>
            </a:r>
            <a:r>
              <a:rPr lang="en-US" altLang="zh-CN" sz="2000" b="1" dirty="0">
                <a:solidFill>
                  <a:srgbClr val="FF0000"/>
                </a:solidFill>
                <a:latin typeface="Comic Sans MS" panose="030F0702030302020204" pitchFamily="66" charset="0"/>
                <a:ea typeface="微软雅黑" panose="020B0503020204020204" pitchFamily="34" charset="-122"/>
              </a:rPr>
              <a:t>X)=</a:t>
            </a:r>
            <a:r>
              <a:rPr lang="zh-CN" altLang="en-US" sz="2000" b="1" dirty="0">
                <a:solidFill>
                  <a:srgbClr val="FF0000"/>
                </a:solidFill>
                <a:latin typeface="Comic Sans MS" panose="030F0702030302020204" pitchFamily="66" charset="0"/>
                <a:ea typeface="微软雅黑" panose="020B0503020204020204" pitchFamily="34" charset="-122"/>
              </a:rPr>
              <a:t>地址</a:t>
            </a:r>
            <a:r>
              <a:rPr lang="en-US" altLang="en-US" sz="2000" b="1" dirty="0">
                <a:solidFill>
                  <a:srgbClr val="FF0000"/>
                </a:solidFill>
                <a:latin typeface="Comic Sans MS" panose="030F0702030302020204" pitchFamily="66" charset="0"/>
                <a:ea typeface="微软雅黑" panose="020B0503020204020204" pitchFamily="34" charset="-122"/>
              </a:rPr>
              <a:t>X</a:t>
            </a:r>
            <a:r>
              <a:rPr lang="zh-CN" altLang="en-US" sz="2000" b="1" dirty="0">
                <a:solidFill>
                  <a:srgbClr val="FF0000"/>
                </a:solidFill>
                <a:latin typeface="Comic Sans MS" panose="030F0702030302020204" pitchFamily="66" charset="0"/>
                <a:ea typeface="微软雅黑" panose="020B0503020204020204" pitchFamily="34" charset="-122"/>
              </a:rPr>
              <a:t>中的内容</a:t>
            </a:r>
          </a:p>
        </p:txBody>
      </p:sp>
    </p:spTree>
    <p:extLst>
      <p:ext uri="{BB962C8B-B14F-4D97-AF65-F5344CB8AC3E}">
        <p14:creationId xmlns:p14="http://schemas.microsoft.com/office/powerpoint/2010/main" val="33222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arn(outVertic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barn(outVertical)">
                                      <p:cBhvr>
                                        <p:cTn id="17" dur="500"/>
                                        <p:tgtEl>
                                          <p:spTgt spid="47"/>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blinds(horizontal)">
                                      <p:cBhvr>
                                        <p:cTn id="21" dur="500"/>
                                        <p:tgtEl>
                                          <p:spTgt spid="4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1"/>
                                        </p:tgtEl>
                                        <p:attrNameLst>
                                          <p:attrName>style.visibility</p:attrName>
                                        </p:attrNameLst>
                                      </p:cBhvr>
                                      <p:to>
                                        <p:strVal val="visible"/>
                                      </p:to>
                                    </p:set>
                                    <p:animEffect transition="in" filter="blinds(horizontal)">
                                      <p:cBhvr>
                                        <p:cTn id="26" dur="500"/>
                                        <p:tgtEl>
                                          <p:spTgt spid="91"/>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barn(outVertical)">
                                      <p:cBhvr>
                                        <p:cTn id="31" dur="500"/>
                                        <p:tgtEl>
                                          <p:spTgt spid="49"/>
                                        </p:tgtEl>
                                      </p:cBhvr>
                                    </p:animEffect>
                                  </p:childTnLst>
                                </p:cTn>
                              </p:par>
                            </p:childTnLst>
                          </p:cTn>
                        </p:par>
                        <p:par>
                          <p:cTn id="32" fill="hold">
                            <p:stCondLst>
                              <p:cond delay="500"/>
                            </p:stCondLst>
                            <p:childTnLst>
                              <p:par>
                                <p:cTn id="33" presetID="18" presetClass="entr" presetSubtype="6"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strips(downRight)">
                                      <p:cBhvr>
                                        <p:cTn id="35" dur="500"/>
                                        <p:tgtEl>
                                          <p:spTgt spid="50"/>
                                        </p:tgtEl>
                                      </p:cBhvr>
                                    </p:animEffect>
                                  </p:childTnLst>
                                </p:cTn>
                              </p:par>
                            </p:childTnLst>
                          </p:cTn>
                        </p:par>
                        <p:par>
                          <p:cTn id="36" fill="hold">
                            <p:stCondLst>
                              <p:cond delay="1000"/>
                            </p:stCondLst>
                            <p:childTnLst>
                              <p:par>
                                <p:cTn id="37" presetID="3" presetClass="entr" presetSubtype="10"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blinds(horizontal)">
                                      <p:cBhvr>
                                        <p:cTn id="39" dur="500"/>
                                        <p:tgtEl>
                                          <p:spTgt spid="51"/>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37"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barn(outVertical)">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37" fill="hold" grpId="0" nodeType="click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barn(outVertical)">
                                      <p:cBhvr>
                                        <p:cTn id="49" dur="500"/>
                                        <p:tgtEl>
                                          <p:spTgt spid="59"/>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12" fill="hold" grpId="0" nodeType="click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strips(downLeft)">
                                      <p:cBhvr>
                                        <p:cTn id="54" dur="500"/>
                                        <p:tgtEl>
                                          <p:spTgt spid="60"/>
                                        </p:tgtEl>
                                      </p:cBhvr>
                                    </p:animEffect>
                                  </p:childTnLst>
                                </p:cTn>
                              </p:par>
                            </p:childTnLst>
                          </p:cTn>
                        </p:par>
                        <p:par>
                          <p:cTn id="55" fill="hold">
                            <p:stCondLst>
                              <p:cond delay="500"/>
                            </p:stCondLst>
                            <p:childTnLst>
                              <p:par>
                                <p:cTn id="56" presetID="3" presetClass="entr" presetSubtype="10" fill="hold" grpId="0"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blinds(horizontal)">
                                      <p:cBhvr>
                                        <p:cTn id="58" dur="500"/>
                                        <p:tgtEl>
                                          <p:spTgt spid="61"/>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93"/>
                                        </p:tgtEl>
                                        <p:attrNameLst>
                                          <p:attrName>style.visibility</p:attrName>
                                        </p:attrNameLst>
                                      </p:cBhvr>
                                      <p:to>
                                        <p:strVal val="visible"/>
                                      </p:to>
                                    </p:set>
                                    <p:animEffect transition="in" filter="blinds(horizontal)">
                                      <p:cBhvr>
                                        <p:cTn id="63" dur="500"/>
                                        <p:tgtEl>
                                          <p:spTgt spid="93"/>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92"/>
                                        </p:tgtEl>
                                        <p:attrNameLst>
                                          <p:attrName>style.visibility</p:attrName>
                                        </p:attrNameLst>
                                      </p:cBhvr>
                                      <p:to>
                                        <p:strVal val="visible"/>
                                      </p:to>
                                    </p:set>
                                    <p:animEffect transition="in" filter="blinds(horizontal)">
                                      <p:cBhvr>
                                        <p:cTn id="68" dur="500"/>
                                        <p:tgtEl>
                                          <p:spTgt spid="92"/>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37" fill="hold" nodeType="clickEffect">
                                  <p:stCondLst>
                                    <p:cond delay="0"/>
                                  </p:stCondLst>
                                  <p:childTnLst>
                                    <p:set>
                                      <p:cBhvr>
                                        <p:cTn id="72" dur="1" fill="hold">
                                          <p:stCondLst>
                                            <p:cond delay="0"/>
                                          </p:stCondLst>
                                        </p:cTn>
                                        <p:tgtEl>
                                          <p:spTgt spid="82"/>
                                        </p:tgtEl>
                                        <p:attrNameLst>
                                          <p:attrName>style.visibility</p:attrName>
                                        </p:attrNameLst>
                                      </p:cBhvr>
                                      <p:to>
                                        <p:strVal val="visible"/>
                                      </p:to>
                                    </p:set>
                                    <p:animEffect transition="in" filter="barn(outVertical)">
                                      <p:cBhvr>
                                        <p:cTn id="73" dur="500"/>
                                        <p:tgtEl>
                                          <p:spTgt spid="82"/>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37" fill="hold" grpId="0" nodeType="click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barn(outVertical)">
                                      <p:cBhvr>
                                        <p:cTn id="78" dur="500"/>
                                        <p:tgtEl>
                                          <p:spTgt spid="86"/>
                                        </p:tgtEl>
                                      </p:cBhvr>
                                    </p:animEffect>
                                  </p:childTnLst>
                                </p:cTn>
                              </p:par>
                            </p:childTnLst>
                          </p:cTn>
                        </p:par>
                        <p:par>
                          <p:cTn id="79" fill="hold">
                            <p:stCondLst>
                              <p:cond delay="500"/>
                            </p:stCondLst>
                            <p:childTnLst>
                              <p:par>
                                <p:cTn id="80" presetID="3" presetClass="entr" presetSubtype="10" fill="hold" grpId="0" nodeType="after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blinds(horizontal)">
                                      <p:cBhvr>
                                        <p:cTn id="82" dur="500"/>
                                        <p:tgtEl>
                                          <p:spTgt spid="87"/>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37" fill="hold" grpId="0"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barn(outVertical)">
                                      <p:cBhvr>
                                        <p:cTn id="87" dur="500"/>
                                        <p:tgtEl>
                                          <p:spTgt spid="88"/>
                                        </p:tgtEl>
                                      </p:cBhvr>
                                    </p:animEffect>
                                  </p:childTnLst>
                                </p:cTn>
                              </p:par>
                            </p:childTnLst>
                          </p:cTn>
                        </p:par>
                        <p:par>
                          <p:cTn id="88" fill="hold">
                            <p:stCondLst>
                              <p:cond delay="500"/>
                            </p:stCondLst>
                            <p:childTnLst>
                              <p:par>
                                <p:cTn id="89" presetID="18" presetClass="entr" presetSubtype="6" fill="hold" grpId="0" nodeType="afterEffect">
                                  <p:stCondLst>
                                    <p:cond delay="0"/>
                                  </p:stCondLst>
                                  <p:childTnLst>
                                    <p:set>
                                      <p:cBhvr>
                                        <p:cTn id="90" dur="1" fill="hold">
                                          <p:stCondLst>
                                            <p:cond delay="0"/>
                                          </p:stCondLst>
                                        </p:cTn>
                                        <p:tgtEl>
                                          <p:spTgt spid="89"/>
                                        </p:tgtEl>
                                        <p:attrNameLst>
                                          <p:attrName>style.visibility</p:attrName>
                                        </p:attrNameLst>
                                      </p:cBhvr>
                                      <p:to>
                                        <p:strVal val="visible"/>
                                      </p:to>
                                    </p:set>
                                    <p:animEffect transition="in" filter="strips(downRight)">
                                      <p:cBhvr>
                                        <p:cTn id="91" dur="500"/>
                                        <p:tgtEl>
                                          <p:spTgt spid="89"/>
                                        </p:tgtEl>
                                      </p:cBhvr>
                                    </p:animEffect>
                                  </p:childTnLst>
                                </p:cTn>
                              </p:par>
                            </p:childTnLst>
                          </p:cTn>
                        </p:par>
                        <p:par>
                          <p:cTn id="92" fill="hold">
                            <p:stCondLst>
                              <p:cond delay="1000"/>
                            </p:stCondLst>
                            <p:childTnLst>
                              <p:par>
                                <p:cTn id="93" presetID="3" presetClass="entr" presetSubtype="10" fill="hold" grpId="0" nodeType="afterEffect">
                                  <p:stCondLst>
                                    <p:cond delay="0"/>
                                  </p:stCondLst>
                                  <p:childTnLst>
                                    <p:set>
                                      <p:cBhvr>
                                        <p:cTn id="94" dur="1" fill="hold">
                                          <p:stCondLst>
                                            <p:cond delay="0"/>
                                          </p:stCondLst>
                                        </p:cTn>
                                        <p:tgtEl>
                                          <p:spTgt spid="90"/>
                                        </p:tgtEl>
                                        <p:attrNameLst>
                                          <p:attrName>style.visibility</p:attrName>
                                        </p:attrNameLst>
                                      </p:cBhvr>
                                      <p:to>
                                        <p:strVal val="visible"/>
                                      </p:to>
                                    </p:set>
                                    <p:animEffect transition="in" filter="blinds(horizontal)">
                                      <p:cBhvr>
                                        <p:cTn id="95" dur="500"/>
                                        <p:tgtEl>
                                          <p:spTgt spid="90"/>
                                        </p:tgtEl>
                                      </p:cBhvr>
                                    </p:animEffect>
                                  </p:childTnLst>
                                </p:cTn>
                              </p:par>
                            </p:childTnLst>
                          </p:cTn>
                        </p:par>
                      </p:childTnLst>
                    </p:cTn>
                  </p:par>
                  <p:par>
                    <p:cTn id="96" fill="hold">
                      <p:stCondLst>
                        <p:cond delay="indefinite"/>
                      </p:stCondLst>
                      <p:childTnLst>
                        <p:par>
                          <p:cTn id="97" fill="hold">
                            <p:stCondLst>
                              <p:cond delay="0"/>
                            </p:stCondLst>
                            <p:childTnLst>
                              <p:par>
                                <p:cTn id="98" presetID="16" presetClass="entr" presetSubtype="37" fill="hold" nodeType="click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barn(outVertical)">
                                      <p:cBhvr>
                                        <p:cTn id="100" dur="500"/>
                                        <p:tgtEl>
                                          <p:spTgt spid="68"/>
                                        </p:tgtEl>
                                      </p:cBhvr>
                                    </p:animEffect>
                                  </p:childTnLst>
                                </p:cTn>
                              </p:par>
                            </p:childTnLst>
                          </p:cTn>
                        </p:par>
                      </p:childTnLst>
                    </p:cTn>
                  </p:par>
                  <p:par>
                    <p:cTn id="101" fill="hold">
                      <p:stCondLst>
                        <p:cond delay="indefinite"/>
                      </p:stCondLst>
                      <p:childTnLst>
                        <p:par>
                          <p:cTn id="102" fill="hold">
                            <p:stCondLst>
                              <p:cond delay="0"/>
                            </p:stCondLst>
                            <p:childTnLst>
                              <p:par>
                                <p:cTn id="103" presetID="16" presetClass="entr" presetSubtype="37" fill="hold" grpId="0" nodeType="click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barn(outVertical)">
                                      <p:cBhvr>
                                        <p:cTn id="105" dur="500"/>
                                        <p:tgtEl>
                                          <p:spTgt spid="62"/>
                                        </p:tgtEl>
                                      </p:cBhvr>
                                    </p:animEffect>
                                  </p:childTnLst>
                                </p:cTn>
                              </p:par>
                            </p:childTnLst>
                          </p:cTn>
                        </p:par>
                      </p:childTnLst>
                    </p:cTn>
                  </p:par>
                  <p:par>
                    <p:cTn id="106" fill="hold">
                      <p:stCondLst>
                        <p:cond delay="indefinite"/>
                      </p:stCondLst>
                      <p:childTnLst>
                        <p:par>
                          <p:cTn id="107" fill="hold">
                            <p:stCondLst>
                              <p:cond delay="0"/>
                            </p:stCondLst>
                            <p:childTnLst>
                              <p:par>
                                <p:cTn id="108" presetID="18" presetClass="entr" presetSubtype="12" fill="hold" grpId="0" nodeType="clickEffect">
                                  <p:stCondLst>
                                    <p:cond delay="0"/>
                                  </p:stCondLst>
                                  <p:childTnLst>
                                    <p:set>
                                      <p:cBhvr>
                                        <p:cTn id="109" dur="1" fill="hold">
                                          <p:stCondLst>
                                            <p:cond delay="0"/>
                                          </p:stCondLst>
                                        </p:cTn>
                                        <p:tgtEl>
                                          <p:spTgt spid="63"/>
                                        </p:tgtEl>
                                        <p:attrNameLst>
                                          <p:attrName>style.visibility</p:attrName>
                                        </p:attrNameLst>
                                      </p:cBhvr>
                                      <p:to>
                                        <p:strVal val="visible"/>
                                      </p:to>
                                    </p:set>
                                    <p:animEffect transition="in" filter="strips(downLeft)">
                                      <p:cBhvr>
                                        <p:cTn id="110" dur="500"/>
                                        <p:tgtEl>
                                          <p:spTgt spid="63"/>
                                        </p:tgtEl>
                                      </p:cBhvr>
                                    </p:animEffect>
                                  </p:childTnLst>
                                </p:cTn>
                              </p:par>
                            </p:childTnLst>
                          </p:cTn>
                        </p:par>
                        <p:par>
                          <p:cTn id="111" fill="hold">
                            <p:stCondLst>
                              <p:cond delay="500"/>
                            </p:stCondLst>
                            <p:childTnLst>
                              <p:par>
                                <p:cTn id="112" presetID="3" presetClass="entr" presetSubtype="10" fill="hold" grpId="0" nodeType="afterEffect">
                                  <p:stCondLst>
                                    <p:cond delay="0"/>
                                  </p:stCondLst>
                                  <p:childTnLst>
                                    <p:set>
                                      <p:cBhvr>
                                        <p:cTn id="113" dur="1" fill="hold">
                                          <p:stCondLst>
                                            <p:cond delay="0"/>
                                          </p:stCondLst>
                                        </p:cTn>
                                        <p:tgtEl>
                                          <p:spTgt spid="64"/>
                                        </p:tgtEl>
                                        <p:attrNameLst>
                                          <p:attrName>style.visibility</p:attrName>
                                        </p:attrNameLst>
                                      </p:cBhvr>
                                      <p:to>
                                        <p:strVal val="visible"/>
                                      </p:to>
                                    </p:set>
                                    <p:animEffect transition="in" filter="blinds(horizontal)">
                                      <p:cBhvr>
                                        <p:cTn id="114" dur="500"/>
                                        <p:tgtEl>
                                          <p:spTgt spid="64"/>
                                        </p:tgtEl>
                                      </p:cBhvr>
                                    </p:animEffect>
                                  </p:childTnLst>
                                </p:cTn>
                              </p:par>
                            </p:childTnLst>
                          </p:cTn>
                        </p:par>
                      </p:childTnLst>
                    </p:cTn>
                  </p:par>
                  <p:par>
                    <p:cTn id="115" fill="hold">
                      <p:stCondLst>
                        <p:cond delay="indefinite"/>
                      </p:stCondLst>
                      <p:childTnLst>
                        <p:par>
                          <p:cTn id="116" fill="hold">
                            <p:stCondLst>
                              <p:cond delay="0"/>
                            </p:stCondLst>
                            <p:childTnLst>
                              <p:par>
                                <p:cTn id="117" presetID="16" presetClass="entr" presetSubtype="37" fill="hold" grpId="0" nodeType="clickEffect">
                                  <p:stCondLst>
                                    <p:cond delay="0"/>
                                  </p:stCondLst>
                                  <p:childTnLst>
                                    <p:set>
                                      <p:cBhvr>
                                        <p:cTn id="118" dur="1" fill="hold">
                                          <p:stCondLst>
                                            <p:cond delay="0"/>
                                          </p:stCondLst>
                                        </p:cTn>
                                        <p:tgtEl>
                                          <p:spTgt spid="65"/>
                                        </p:tgtEl>
                                        <p:attrNameLst>
                                          <p:attrName>style.visibility</p:attrName>
                                        </p:attrNameLst>
                                      </p:cBhvr>
                                      <p:to>
                                        <p:strVal val="visible"/>
                                      </p:to>
                                    </p:set>
                                    <p:animEffect transition="in" filter="barn(outVertical)">
                                      <p:cBhvr>
                                        <p:cTn id="119" dur="500"/>
                                        <p:tgtEl>
                                          <p:spTgt spid="65"/>
                                        </p:tgtEl>
                                      </p:cBhvr>
                                    </p:animEffect>
                                  </p:childTnLst>
                                </p:cTn>
                              </p:par>
                            </p:childTnLst>
                          </p:cTn>
                        </p:par>
                      </p:childTnLst>
                    </p:cTn>
                  </p:par>
                  <p:par>
                    <p:cTn id="120" fill="hold">
                      <p:stCondLst>
                        <p:cond delay="indefinite"/>
                      </p:stCondLst>
                      <p:childTnLst>
                        <p:par>
                          <p:cTn id="121" fill="hold">
                            <p:stCondLst>
                              <p:cond delay="0"/>
                            </p:stCondLst>
                            <p:childTnLst>
                              <p:par>
                                <p:cTn id="122" presetID="18" presetClass="entr" presetSubtype="12" fill="hold" grpId="0" nodeType="click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strips(downLeft)">
                                      <p:cBhvr>
                                        <p:cTn id="124" dur="500"/>
                                        <p:tgtEl>
                                          <p:spTgt spid="66"/>
                                        </p:tgtEl>
                                      </p:cBhvr>
                                    </p:animEffect>
                                  </p:childTnLst>
                                </p:cTn>
                              </p:par>
                            </p:childTnLst>
                          </p:cTn>
                        </p:par>
                        <p:par>
                          <p:cTn id="125" fill="hold">
                            <p:stCondLst>
                              <p:cond delay="500"/>
                            </p:stCondLst>
                            <p:childTnLst>
                              <p:par>
                                <p:cTn id="126" presetID="3" presetClass="entr" presetSubtype="10" fill="hold" grpId="0" nodeType="afterEffect">
                                  <p:stCondLst>
                                    <p:cond delay="0"/>
                                  </p:stCondLst>
                                  <p:childTnLst>
                                    <p:set>
                                      <p:cBhvr>
                                        <p:cTn id="127" dur="1" fill="hold">
                                          <p:stCondLst>
                                            <p:cond delay="0"/>
                                          </p:stCondLst>
                                        </p:cTn>
                                        <p:tgtEl>
                                          <p:spTgt spid="67"/>
                                        </p:tgtEl>
                                        <p:attrNameLst>
                                          <p:attrName>style.visibility</p:attrName>
                                        </p:attrNameLst>
                                      </p:cBhvr>
                                      <p:to>
                                        <p:strVal val="visible"/>
                                      </p:to>
                                    </p:set>
                                    <p:animEffect transition="in" filter="blinds(horizontal)">
                                      <p:cBhvr>
                                        <p:cTn id="128" dur="500"/>
                                        <p:tgtEl>
                                          <p:spTgt spid="67"/>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94"/>
                                        </p:tgtEl>
                                        <p:attrNameLst>
                                          <p:attrName>style.visibility</p:attrName>
                                        </p:attrNameLst>
                                      </p:cBhvr>
                                      <p:to>
                                        <p:strVal val="visible"/>
                                      </p:to>
                                    </p:set>
                                    <p:animEffect transition="in" filter="blinds(horizontal)">
                                      <p:cBhvr>
                                        <p:cTn id="133"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47" grpId="0" animBg="1"/>
      <p:bldP spid="48" grpId="0" autoUpdateAnimBg="0"/>
      <p:bldP spid="49" grpId="0" animBg="1"/>
      <p:bldP spid="50" grpId="0" animBg="1"/>
      <p:bldP spid="51" grpId="0" autoUpdateAnimBg="0"/>
      <p:bldP spid="59" grpId="0" animBg="1"/>
      <p:bldP spid="60" grpId="0" animBg="1"/>
      <p:bldP spid="61" grpId="0" autoUpdateAnimBg="0"/>
      <p:bldP spid="62" grpId="0" animBg="1"/>
      <p:bldP spid="63" grpId="0" animBg="1"/>
      <p:bldP spid="64" grpId="0" autoUpdateAnimBg="0"/>
      <p:bldP spid="65" grpId="0" animBg="1"/>
      <p:bldP spid="66" grpId="0" animBg="1"/>
      <p:bldP spid="67" grpId="0" autoUpdateAnimBg="0"/>
      <p:bldP spid="86" grpId="0" animBg="1"/>
      <p:bldP spid="87" grpId="0" autoUpdateAnimBg="0"/>
      <p:bldP spid="88" grpId="0" animBg="1"/>
      <p:bldP spid="89" grpId="0" animBg="1"/>
      <p:bldP spid="90" grpId="0" autoUpdateAnimBg="0"/>
      <p:bldP spid="91" grpId="0" autoUpdateAnimBg="0"/>
      <p:bldP spid="92" grpId="0" autoUpdateAnimBg="0"/>
      <p:bldP spid="93" grpId="0" autoUpdateAnimBg="0"/>
      <p:bldP spid="9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p>
        </p:txBody>
      </p:sp>
      <p:sp>
        <p:nvSpPr>
          <p:cNvPr id="3" name="内容占位符 2"/>
          <p:cNvSpPr>
            <a:spLocks noGrp="1"/>
          </p:cNvSpPr>
          <p:nvPr>
            <p:ph idx="1"/>
          </p:nvPr>
        </p:nvSpPr>
        <p:spPr/>
        <p:txBody>
          <a:bodyPr/>
          <a:lstStyle/>
          <a:p>
            <a:pPr marL="0" indent="0">
              <a:buNone/>
            </a:pPr>
            <a:r>
              <a:rPr lang="zh-CN" altLang="en-US" dirty="0">
                <a:solidFill>
                  <a:srgbClr val="009242"/>
                </a:solidFill>
              </a:rPr>
              <a:t>间接寻址编程举例</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graphicFrame>
        <p:nvGraphicFramePr>
          <p:cNvPr id="7" name="Group 2"/>
          <p:cNvGraphicFramePr>
            <a:graphicFrameLocks noGrp="1"/>
          </p:cNvGraphicFramePr>
          <p:nvPr>
            <p:extLst>
              <p:ext uri="{D42A27DB-BD31-4B8C-83A1-F6EECF244321}">
                <p14:modId xmlns:p14="http://schemas.microsoft.com/office/powerpoint/2010/main" val="4184721640"/>
              </p:ext>
            </p:extLst>
          </p:nvPr>
        </p:nvGraphicFramePr>
        <p:xfrm>
          <a:off x="2194992" y="1600200"/>
          <a:ext cx="1981200" cy="4267201"/>
        </p:xfrm>
        <a:graphic>
          <a:graphicData uri="http://schemas.openxmlformats.org/drawingml/2006/table">
            <a:tbl>
              <a:tblPr/>
              <a:tblGrid>
                <a:gridCol w="1981200"/>
              </a:tblGrid>
              <a:tr h="473075">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3788">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 Box 20"/>
          <p:cNvSpPr txBox="1">
            <a:spLocks noChangeArrowheads="1"/>
          </p:cNvSpPr>
          <p:nvPr/>
        </p:nvSpPr>
        <p:spPr bwMode="auto">
          <a:xfrm>
            <a:off x="3074150" y="2590800"/>
            <a:ext cx="49244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000" b="1">
                <a:solidFill>
                  <a:schemeClr val="folHlink"/>
                </a:solidFill>
                <a:latin typeface="微软雅黑" panose="020B0503020204020204" pitchFamily="34" charset="-122"/>
                <a:ea typeface="微软雅黑" panose="020B0503020204020204" pitchFamily="34" charset="-122"/>
              </a:rPr>
              <a:t> …     …</a:t>
            </a:r>
          </a:p>
        </p:txBody>
      </p:sp>
      <p:sp>
        <p:nvSpPr>
          <p:cNvPr id="9" name="Freeform 21"/>
          <p:cNvSpPr>
            <a:spLocks/>
          </p:cNvSpPr>
          <p:nvPr/>
        </p:nvSpPr>
        <p:spPr bwMode="auto">
          <a:xfrm>
            <a:off x="4176192" y="1695450"/>
            <a:ext cx="1333500" cy="819150"/>
          </a:xfrm>
          <a:custGeom>
            <a:avLst/>
            <a:gdLst>
              <a:gd name="T0" fmla="*/ 0 w 840"/>
              <a:gd name="T1" fmla="*/ 516 h 516"/>
              <a:gd name="T2" fmla="*/ 840 w 840"/>
              <a:gd name="T3" fmla="*/ 0 h 516"/>
            </a:gdLst>
            <a:ahLst/>
            <a:cxnLst>
              <a:cxn ang="0">
                <a:pos x="T0" y="T1"/>
              </a:cxn>
              <a:cxn ang="0">
                <a:pos x="T2" y="T3"/>
              </a:cxn>
            </a:cxnLst>
            <a:rect l="0" t="0" r="r" b="b"/>
            <a:pathLst>
              <a:path w="840" h="516">
                <a:moveTo>
                  <a:pt x="0" y="516"/>
                </a:moveTo>
                <a:lnTo>
                  <a:pt x="840" y="0"/>
                </a:lnTo>
              </a:path>
            </a:pathLst>
          </a:custGeom>
          <a:noFill/>
          <a:ln w="28575" cap="flat" cmpd="sng">
            <a:solidFill>
              <a:schemeClr val="folHlink"/>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0" name="Freeform 22"/>
          <p:cNvSpPr>
            <a:spLocks/>
          </p:cNvSpPr>
          <p:nvPr/>
        </p:nvSpPr>
        <p:spPr bwMode="auto">
          <a:xfrm>
            <a:off x="4195242" y="2647950"/>
            <a:ext cx="1352550" cy="2990850"/>
          </a:xfrm>
          <a:custGeom>
            <a:avLst/>
            <a:gdLst>
              <a:gd name="T0" fmla="*/ 852 w 852"/>
              <a:gd name="T1" fmla="*/ 1884 h 1884"/>
              <a:gd name="T2" fmla="*/ 0 w 852"/>
              <a:gd name="T3" fmla="*/ 0 h 1884"/>
            </a:gdLst>
            <a:ahLst/>
            <a:cxnLst>
              <a:cxn ang="0">
                <a:pos x="T0" y="T1"/>
              </a:cxn>
              <a:cxn ang="0">
                <a:pos x="T2" y="T3"/>
              </a:cxn>
            </a:cxnLst>
            <a:rect l="0" t="0" r="r" b="b"/>
            <a:pathLst>
              <a:path w="852" h="1884">
                <a:moveTo>
                  <a:pt x="852" y="1884"/>
                </a:moveTo>
                <a:lnTo>
                  <a:pt x="0" y="0"/>
                </a:lnTo>
              </a:path>
            </a:pathLst>
          </a:custGeom>
          <a:noFill/>
          <a:ln w="28575" cap="flat" cmpd="sng">
            <a:solidFill>
              <a:schemeClr val="folHlink"/>
            </a:solidFill>
            <a:prstDash val="solid"/>
            <a:round/>
            <a:headEnd type="none" w="med"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1" name="Line 23"/>
          <p:cNvSpPr>
            <a:spLocks noChangeShapeType="1"/>
          </p:cNvSpPr>
          <p:nvPr/>
        </p:nvSpPr>
        <p:spPr bwMode="auto">
          <a:xfrm flipV="1">
            <a:off x="4176192" y="1676400"/>
            <a:ext cx="1371600" cy="2819400"/>
          </a:xfrm>
          <a:prstGeom prst="line">
            <a:avLst/>
          </a:prstGeom>
          <a:noFill/>
          <a:ln w="28575">
            <a:solidFill>
              <a:schemeClr val="folHlink"/>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2" name="Freeform 24"/>
          <p:cNvSpPr>
            <a:spLocks/>
          </p:cNvSpPr>
          <p:nvPr/>
        </p:nvSpPr>
        <p:spPr bwMode="auto">
          <a:xfrm>
            <a:off x="4176192" y="4800600"/>
            <a:ext cx="1371600" cy="838200"/>
          </a:xfrm>
          <a:custGeom>
            <a:avLst/>
            <a:gdLst>
              <a:gd name="T0" fmla="*/ 864 w 864"/>
              <a:gd name="T1" fmla="*/ 528 h 528"/>
              <a:gd name="T2" fmla="*/ 0 w 864"/>
              <a:gd name="T3" fmla="*/ 0 h 528"/>
            </a:gdLst>
            <a:ahLst/>
            <a:cxnLst>
              <a:cxn ang="0">
                <a:pos x="T0" y="T1"/>
              </a:cxn>
              <a:cxn ang="0">
                <a:pos x="T2" y="T3"/>
              </a:cxn>
            </a:cxnLst>
            <a:rect l="0" t="0" r="r" b="b"/>
            <a:pathLst>
              <a:path w="864" h="528">
                <a:moveTo>
                  <a:pt x="864" y="528"/>
                </a:moveTo>
                <a:lnTo>
                  <a:pt x="0" y="0"/>
                </a:lnTo>
              </a:path>
            </a:pathLst>
          </a:custGeom>
          <a:noFill/>
          <a:ln w="28575">
            <a:solidFill>
              <a:schemeClr val="folHlink"/>
            </a:solidFill>
            <a:prstDash val="dash"/>
            <a:round/>
            <a:headE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grpSp>
        <p:nvGrpSpPr>
          <p:cNvPr id="13" name="Group 25"/>
          <p:cNvGrpSpPr>
            <a:grpSpLocks/>
          </p:cNvGrpSpPr>
          <p:nvPr/>
        </p:nvGrpSpPr>
        <p:grpSpPr bwMode="auto">
          <a:xfrm>
            <a:off x="2423592" y="914400"/>
            <a:ext cx="4876800" cy="400050"/>
            <a:chOff x="1296" y="576"/>
            <a:chExt cx="3072" cy="252"/>
          </a:xfrm>
        </p:grpSpPr>
        <p:sp>
          <p:nvSpPr>
            <p:cNvPr id="14" name="Text Box 26"/>
            <p:cNvSpPr txBox="1">
              <a:spLocks noChangeArrowheads="1"/>
            </p:cNvSpPr>
            <p:nvPr/>
          </p:nvSpPr>
          <p:spPr bwMode="auto">
            <a:xfrm>
              <a:off x="3360" y="576"/>
              <a:ext cx="10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solidFill>
                    <a:schemeClr val="folHlink"/>
                  </a:solidFill>
                  <a:latin typeface="微软雅黑" panose="020B0503020204020204" pitchFamily="34" charset="-122"/>
                  <a:ea typeface="微软雅黑" panose="020B0503020204020204" pitchFamily="34" charset="-122"/>
                </a:rPr>
                <a:t>子程序</a:t>
              </a:r>
            </a:p>
          </p:txBody>
        </p:sp>
        <p:sp>
          <p:nvSpPr>
            <p:cNvPr id="15" name="Text Box 27"/>
            <p:cNvSpPr txBox="1">
              <a:spLocks noChangeArrowheads="1"/>
            </p:cNvSpPr>
            <p:nvPr/>
          </p:nvSpPr>
          <p:spPr bwMode="auto">
            <a:xfrm>
              <a:off x="1296" y="576"/>
              <a:ext cx="10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latin typeface="微软雅黑" panose="020B0503020204020204" pitchFamily="34" charset="-122"/>
                  <a:ea typeface="微软雅黑" panose="020B0503020204020204" pitchFamily="34" charset="-122"/>
                </a:rPr>
                <a:t>主程序</a:t>
              </a:r>
            </a:p>
          </p:txBody>
        </p:sp>
      </p:grpSp>
      <p:sp>
        <p:nvSpPr>
          <p:cNvPr id="16" name="Text Box 28"/>
          <p:cNvSpPr txBox="1">
            <a:spLocks noChangeArrowheads="1"/>
          </p:cNvSpPr>
          <p:nvPr/>
        </p:nvSpPr>
        <p:spPr bwMode="auto">
          <a:xfrm>
            <a:off x="3074150" y="1676400"/>
            <a:ext cx="49244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000" b="1">
                <a:solidFill>
                  <a:schemeClr val="folHlink"/>
                </a:solidFill>
                <a:latin typeface="微软雅黑" panose="020B0503020204020204" pitchFamily="34" charset="-122"/>
                <a:ea typeface="微软雅黑" panose="020B0503020204020204" pitchFamily="34" charset="-122"/>
              </a:rPr>
              <a:t>…</a:t>
            </a:r>
          </a:p>
        </p:txBody>
      </p:sp>
      <p:grpSp>
        <p:nvGrpSpPr>
          <p:cNvPr id="17" name="Group 69"/>
          <p:cNvGrpSpPr>
            <a:grpSpLocks/>
          </p:cNvGrpSpPr>
          <p:nvPr/>
        </p:nvGrpSpPr>
        <p:grpSpPr bwMode="auto">
          <a:xfrm>
            <a:off x="1585392" y="2085975"/>
            <a:ext cx="838200" cy="3133725"/>
            <a:chOff x="768" y="1314"/>
            <a:chExt cx="528" cy="1974"/>
          </a:xfrm>
        </p:grpSpPr>
        <p:sp>
          <p:nvSpPr>
            <p:cNvPr id="18" name="Text Box 30"/>
            <p:cNvSpPr txBox="1">
              <a:spLocks noChangeArrowheads="1"/>
            </p:cNvSpPr>
            <p:nvPr/>
          </p:nvSpPr>
          <p:spPr bwMode="auto">
            <a:xfrm>
              <a:off x="816" y="1314"/>
              <a:ext cx="4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anose="020B0503020204020204" pitchFamily="34" charset="-122"/>
                  <a:ea typeface="微软雅黑" panose="020B0503020204020204" pitchFamily="34" charset="-122"/>
                </a:rPr>
                <a:t>80</a:t>
              </a:r>
            </a:p>
          </p:txBody>
        </p:sp>
        <p:sp>
          <p:nvSpPr>
            <p:cNvPr id="19" name="Text Box 31"/>
            <p:cNvSpPr txBox="1">
              <a:spLocks noChangeArrowheads="1"/>
            </p:cNvSpPr>
            <p:nvPr/>
          </p:nvSpPr>
          <p:spPr bwMode="auto">
            <a:xfrm>
              <a:off x="816" y="1659"/>
              <a:ext cx="4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anose="020B0503020204020204" pitchFamily="34" charset="-122"/>
                  <a:ea typeface="微软雅黑" panose="020B0503020204020204" pitchFamily="34" charset="-122"/>
                </a:rPr>
                <a:t>81</a:t>
              </a:r>
            </a:p>
          </p:txBody>
        </p:sp>
        <p:sp>
          <p:nvSpPr>
            <p:cNvPr id="20" name="Text Box 32"/>
            <p:cNvSpPr txBox="1">
              <a:spLocks noChangeArrowheads="1"/>
            </p:cNvSpPr>
            <p:nvPr/>
          </p:nvSpPr>
          <p:spPr bwMode="auto">
            <a:xfrm>
              <a:off x="768" y="2676"/>
              <a:ext cx="4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anose="020B0503020204020204" pitchFamily="34" charset="-122"/>
                  <a:ea typeface="微软雅黑" panose="020B0503020204020204" pitchFamily="34" charset="-122"/>
                </a:rPr>
                <a:t>201</a:t>
              </a:r>
            </a:p>
          </p:txBody>
        </p:sp>
        <p:sp>
          <p:nvSpPr>
            <p:cNvPr id="21" name="Text Box 33"/>
            <p:cNvSpPr txBox="1">
              <a:spLocks noChangeArrowheads="1"/>
            </p:cNvSpPr>
            <p:nvPr/>
          </p:nvSpPr>
          <p:spPr bwMode="auto">
            <a:xfrm>
              <a:off x="768" y="3036"/>
              <a:ext cx="48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anose="020B0503020204020204" pitchFamily="34" charset="-122"/>
                  <a:ea typeface="微软雅黑" panose="020B0503020204020204" pitchFamily="34" charset="-122"/>
                </a:rPr>
                <a:t>202</a:t>
              </a:r>
            </a:p>
          </p:txBody>
        </p:sp>
      </p:grpSp>
      <p:sp>
        <p:nvSpPr>
          <p:cNvPr id="22" name="Text Box 34"/>
          <p:cNvSpPr txBox="1">
            <a:spLocks noChangeArrowheads="1"/>
          </p:cNvSpPr>
          <p:nvPr/>
        </p:nvSpPr>
        <p:spPr bwMode="auto">
          <a:xfrm>
            <a:off x="2347392" y="2133600"/>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folHlink"/>
                </a:solidFill>
                <a:latin typeface="微软雅黑" panose="020B0503020204020204" pitchFamily="34" charset="-122"/>
                <a:ea typeface="微软雅黑" panose="020B0503020204020204" pitchFamily="34" charset="-122"/>
              </a:rPr>
              <a:t>调用子程序</a:t>
            </a:r>
          </a:p>
        </p:txBody>
      </p:sp>
      <p:sp>
        <p:nvSpPr>
          <p:cNvPr id="23" name="Text Box 35"/>
          <p:cNvSpPr txBox="1">
            <a:spLocks noChangeArrowheads="1"/>
          </p:cNvSpPr>
          <p:nvPr/>
        </p:nvSpPr>
        <p:spPr bwMode="auto">
          <a:xfrm>
            <a:off x="2347392" y="4267200"/>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folHlink"/>
                </a:solidFill>
                <a:latin typeface="微软雅黑" panose="020B0503020204020204" pitchFamily="34" charset="-122"/>
                <a:ea typeface="微软雅黑" panose="020B0503020204020204" pitchFamily="34" charset="-122"/>
              </a:rPr>
              <a:t>调用子程序</a:t>
            </a:r>
          </a:p>
        </p:txBody>
      </p:sp>
      <p:sp>
        <p:nvSpPr>
          <p:cNvPr id="25" name="Text Box 37"/>
          <p:cNvSpPr txBox="1">
            <a:spLocks noChangeArrowheads="1"/>
          </p:cNvSpPr>
          <p:nvPr/>
        </p:nvSpPr>
        <p:spPr bwMode="auto">
          <a:xfrm>
            <a:off x="5776392" y="5943600"/>
            <a:ext cx="1828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A) = 81</a:t>
            </a:r>
          </a:p>
        </p:txBody>
      </p:sp>
      <p:sp>
        <p:nvSpPr>
          <p:cNvPr id="26" name="Text Box 38"/>
          <p:cNvSpPr txBox="1">
            <a:spLocks noChangeArrowheads="1"/>
          </p:cNvSpPr>
          <p:nvPr/>
        </p:nvSpPr>
        <p:spPr bwMode="auto">
          <a:xfrm>
            <a:off x="5704962" y="5976278"/>
            <a:ext cx="1447800" cy="400110"/>
          </a:xfrm>
          <a:prstGeom prst="rect">
            <a:avLst/>
          </a:prstGeom>
          <a:solidFill>
            <a:schemeClr val="tx2">
              <a:lumMod val="20000"/>
              <a:lumOff val="80000"/>
            </a:schemeClr>
          </a:solidFill>
          <a:ln>
            <a:noFill/>
          </a:ln>
          <a:effectLst/>
          <a:extLst/>
        </p:spPr>
        <p:txBody>
          <a:bodyPr>
            <a:spAutoFit/>
          </a:bodyPr>
          <a:lstStyle/>
          <a:p>
            <a:pPr>
              <a:spcBef>
                <a:spcPct val="50000"/>
              </a:spcBef>
            </a:pPr>
            <a:endParaRPr lang="zh-CN" altLang="en-US" sz="2000" b="1">
              <a:latin typeface="微软雅黑" panose="020B0503020204020204" pitchFamily="34" charset="-122"/>
              <a:ea typeface="微软雅黑" panose="020B0503020204020204" pitchFamily="34" charset="-122"/>
            </a:endParaRPr>
          </a:p>
        </p:txBody>
      </p:sp>
      <p:sp>
        <p:nvSpPr>
          <p:cNvPr id="27" name="Text Box 39"/>
          <p:cNvSpPr txBox="1">
            <a:spLocks noChangeArrowheads="1"/>
          </p:cNvSpPr>
          <p:nvPr/>
        </p:nvSpPr>
        <p:spPr bwMode="auto">
          <a:xfrm>
            <a:off x="5508104" y="5981218"/>
            <a:ext cx="2186136" cy="400110"/>
          </a:xfrm>
          <a:prstGeom prst="rect">
            <a:avLst/>
          </a:prstGeom>
          <a:solidFill>
            <a:schemeClr val="accent1">
              <a:lumMod val="20000"/>
              <a:lumOff val="80000"/>
            </a:schemeClr>
          </a:solidFill>
          <a:ln>
            <a:noFill/>
          </a:ln>
          <a:effectLst/>
          <a:extLst/>
        </p:spPr>
        <p:txBody>
          <a:bodyPr wrap="square">
            <a:spAutoFit/>
          </a:bodyPr>
          <a:lstStyle/>
          <a:p>
            <a:pPr>
              <a:spcBef>
                <a:spcPct val="50000"/>
              </a:spcBef>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A) = 202</a:t>
            </a:r>
          </a:p>
        </p:txBody>
      </p:sp>
      <p:grpSp>
        <p:nvGrpSpPr>
          <p:cNvPr id="28" name="Group 40"/>
          <p:cNvGrpSpPr>
            <a:grpSpLocks/>
          </p:cNvGrpSpPr>
          <p:nvPr/>
        </p:nvGrpSpPr>
        <p:grpSpPr bwMode="auto">
          <a:xfrm>
            <a:off x="3074470" y="4876800"/>
            <a:ext cx="493713" cy="990600"/>
            <a:chOff x="1706" y="3024"/>
            <a:chExt cx="311" cy="624"/>
          </a:xfrm>
        </p:grpSpPr>
        <p:sp>
          <p:nvSpPr>
            <p:cNvPr id="29" name="Text Box 41"/>
            <p:cNvSpPr txBox="1">
              <a:spLocks noChangeArrowheads="1"/>
            </p:cNvSpPr>
            <p:nvPr/>
          </p:nvSpPr>
          <p:spPr bwMode="auto">
            <a:xfrm>
              <a:off x="1706" y="3360"/>
              <a:ext cx="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000" b="1">
                  <a:solidFill>
                    <a:schemeClr val="folHlink"/>
                  </a:solidFill>
                  <a:latin typeface="微软雅黑" panose="020B0503020204020204" pitchFamily="34" charset="-122"/>
                  <a:ea typeface="微软雅黑" panose="020B0503020204020204" pitchFamily="34" charset="-122"/>
                </a:rPr>
                <a:t>…</a:t>
              </a:r>
            </a:p>
          </p:txBody>
        </p:sp>
        <p:sp>
          <p:nvSpPr>
            <p:cNvPr id="30" name="Text Box 42"/>
            <p:cNvSpPr txBox="1">
              <a:spLocks noChangeArrowheads="1"/>
            </p:cNvSpPr>
            <p:nvPr/>
          </p:nvSpPr>
          <p:spPr bwMode="auto">
            <a:xfrm>
              <a:off x="1707" y="3024"/>
              <a:ext cx="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000" b="1">
                  <a:solidFill>
                    <a:schemeClr val="folHlink"/>
                  </a:solidFill>
                  <a:latin typeface="微软雅黑" panose="020B0503020204020204" pitchFamily="34" charset="-122"/>
                  <a:ea typeface="微软雅黑" panose="020B0503020204020204" pitchFamily="34" charset="-122"/>
                </a:rPr>
                <a:t>…</a:t>
              </a:r>
            </a:p>
          </p:txBody>
        </p:sp>
      </p:grpSp>
      <p:graphicFrame>
        <p:nvGraphicFramePr>
          <p:cNvPr id="31" name="Group 45"/>
          <p:cNvGraphicFramePr>
            <a:graphicFrameLocks noGrp="1"/>
          </p:cNvGraphicFramePr>
          <p:nvPr>
            <p:extLst>
              <p:ext uri="{D42A27DB-BD31-4B8C-83A1-F6EECF244321}">
                <p14:modId xmlns:p14="http://schemas.microsoft.com/office/powerpoint/2010/main" val="2967188234"/>
              </p:ext>
            </p:extLst>
          </p:nvPr>
        </p:nvGraphicFramePr>
        <p:xfrm>
          <a:off x="5547792" y="1600200"/>
          <a:ext cx="1981200" cy="4267200"/>
        </p:xfrm>
        <a:graphic>
          <a:graphicData uri="http://schemas.openxmlformats.org/drawingml/2006/table">
            <a:tbl>
              <a:tblPr/>
              <a:tblGrid>
                <a:gridCol w="1981200"/>
              </a:tblGrid>
              <a:tr h="473075">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0725">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 name="Text Box 55"/>
          <p:cNvSpPr txBox="1">
            <a:spLocks noChangeArrowheads="1"/>
          </p:cNvSpPr>
          <p:nvPr/>
        </p:nvSpPr>
        <p:spPr bwMode="auto">
          <a:xfrm>
            <a:off x="5660509" y="5384689"/>
            <a:ext cx="1716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JMP   </a:t>
            </a:r>
            <a:r>
              <a:rPr lang="en-US" altLang="zh-CN" sz="2000" b="1" dirty="0">
                <a:solidFill>
                  <a:schemeClr val="folHlink"/>
                </a:solidFill>
                <a:latin typeface="微软雅黑" panose="020B0503020204020204" pitchFamily="34" charset="-122"/>
                <a:ea typeface="微软雅黑" panose="020B0503020204020204" pitchFamily="34" charset="-122"/>
              </a:rPr>
              <a:t>@ A</a:t>
            </a:r>
            <a:endParaRPr lang="zh-CN" altLang="en-US" sz="2000" b="1" dirty="0">
              <a:solidFill>
                <a:schemeClr val="folHlink"/>
              </a:solidFill>
              <a:latin typeface="微软雅黑" panose="020B0503020204020204" pitchFamily="34" charset="-122"/>
              <a:ea typeface="微软雅黑" panose="020B0503020204020204" pitchFamily="34" charset="-122"/>
            </a:endParaRPr>
          </a:p>
        </p:txBody>
      </p:sp>
      <p:grpSp>
        <p:nvGrpSpPr>
          <p:cNvPr id="33" name="Group 56"/>
          <p:cNvGrpSpPr>
            <a:grpSpLocks/>
          </p:cNvGrpSpPr>
          <p:nvPr/>
        </p:nvGrpSpPr>
        <p:grpSpPr bwMode="auto">
          <a:xfrm>
            <a:off x="6428862" y="1676400"/>
            <a:ext cx="492126" cy="3200400"/>
            <a:chOff x="3819" y="1056"/>
            <a:chExt cx="310" cy="2016"/>
          </a:xfrm>
        </p:grpSpPr>
        <p:sp>
          <p:nvSpPr>
            <p:cNvPr id="34" name="Text Box 57"/>
            <p:cNvSpPr txBox="1">
              <a:spLocks noChangeArrowheads="1"/>
            </p:cNvSpPr>
            <p:nvPr/>
          </p:nvSpPr>
          <p:spPr bwMode="auto">
            <a:xfrm>
              <a:off x="3819" y="1056"/>
              <a:ext cx="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000" b="1">
                  <a:latin typeface="微软雅黑" panose="020B0503020204020204" pitchFamily="34" charset="-122"/>
                  <a:ea typeface="微软雅黑" panose="020B0503020204020204" pitchFamily="34" charset="-122"/>
                </a:rPr>
                <a:t>…</a:t>
              </a:r>
            </a:p>
          </p:txBody>
        </p:sp>
        <p:sp>
          <p:nvSpPr>
            <p:cNvPr id="35" name="Text Box 58"/>
            <p:cNvSpPr txBox="1">
              <a:spLocks noChangeArrowheads="1"/>
            </p:cNvSpPr>
            <p:nvPr/>
          </p:nvSpPr>
          <p:spPr bwMode="auto">
            <a:xfrm>
              <a:off x="3819" y="1584"/>
              <a:ext cx="310"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000" b="1">
                  <a:solidFill>
                    <a:schemeClr val="folHlink"/>
                  </a:solidFill>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   　</a:t>
              </a:r>
            </a:p>
          </p:txBody>
        </p:sp>
        <p:sp>
          <p:nvSpPr>
            <p:cNvPr id="36" name="Text Box 59"/>
            <p:cNvSpPr txBox="1">
              <a:spLocks noChangeArrowheads="1"/>
            </p:cNvSpPr>
            <p:nvPr/>
          </p:nvSpPr>
          <p:spPr bwMode="auto">
            <a:xfrm>
              <a:off x="3819" y="2784"/>
              <a:ext cx="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endParaRPr lang="zh-CN" altLang="en-US" sz="2000" b="1">
                <a:latin typeface="微软雅黑" panose="020B0503020204020204" pitchFamily="34" charset="-122"/>
                <a:ea typeface="微软雅黑" panose="020B0503020204020204" pitchFamily="34" charset="-122"/>
              </a:endParaRPr>
            </a:p>
          </p:txBody>
        </p:sp>
      </p:grpSp>
      <p:grpSp>
        <p:nvGrpSpPr>
          <p:cNvPr id="37" name="Group 65"/>
          <p:cNvGrpSpPr>
            <a:grpSpLocks/>
          </p:cNvGrpSpPr>
          <p:nvPr/>
        </p:nvGrpSpPr>
        <p:grpSpPr bwMode="auto">
          <a:xfrm>
            <a:off x="6432037" y="1677988"/>
            <a:ext cx="492126" cy="3200400"/>
            <a:chOff x="3819" y="1056"/>
            <a:chExt cx="310" cy="2016"/>
          </a:xfrm>
        </p:grpSpPr>
        <p:sp>
          <p:nvSpPr>
            <p:cNvPr id="38" name="Text Box 66"/>
            <p:cNvSpPr txBox="1">
              <a:spLocks noChangeArrowheads="1"/>
            </p:cNvSpPr>
            <p:nvPr/>
          </p:nvSpPr>
          <p:spPr bwMode="auto">
            <a:xfrm>
              <a:off x="3819" y="1056"/>
              <a:ext cx="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000" b="1">
                  <a:latin typeface="微软雅黑" panose="020B0503020204020204" pitchFamily="34" charset="-122"/>
                  <a:ea typeface="微软雅黑" panose="020B0503020204020204" pitchFamily="34" charset="-122"/>
                </a:rPr>
                <a:t>…</a:t>
              </a:r>
            </a:p>
          </p:txBody>
        </p:sp>
        <p:sp>
          <p:nvSpPr>
            <p:cNvPr id="39" name="Text Box 67"/>
            <p:cNvSpPr txBox="1">
              <a:spLocks noChangeArrowheads="1"/>
            </p:cNvSpPr>
            <p:nvPr/>
          </p:nvSpPr>
          <p:spPr bwMode="auto">
            <a:xfrm>
              <a:off x="3819" y="1584"/>
              <a:ext cx="310"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000" b="1">
                  <a:solidFill>
                    <a:schemeClr val="folHlink"/>
                  </a:solidFill>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   </a:t>
              </a:r>
            </a:p>
          </p:txBody>
        </p:sp>
        <p:sp>
          <p:nvSpPr>
            <p:cNvPr id="40" name="Text Box 68"/>
            <p:cNvSpPr txBox="1">
              <a:spLocks noChangeArrowheads="1"/>
            </p:cNvSpPr>
            <p:nvPr/>
          </p:nvSpPr>
          <p:spPr bwMode="auto">
            <a:xfrm>
              <a:off x="3819" y="2784"/>
              <a:ext cx="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endParaRPr lang="zh-CN" altLang="en-US" sz="20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976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arn(outVertical)">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linds(horizontal)">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slide(fromTop)">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linds(horizontal)">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linds(horizontal)">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3"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strips(upRigh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12"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strips(downLeft)">
                                      <p:cBhvr>
                                        <p:cTn id="50"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8" presetClass="entr" presetSubtype="9"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strips(upLeft)">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strips(downRight)">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blinds(horizontal)">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blinds(horizontal)">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blinds(horizontal)">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3"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strips(upRight)">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12" fill="hold"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strips(downLeft)">
                                      <p:cBhvr>
                                        <p:cTn id="85"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86" fill="hold">
                      <p:stCondLst>
                        <p:cond delay="indefinite"/>
                      </p:stCondLst>
                      <p:childTnLst>
                        <p:par>
                          <p:cTn id="87" fill="hold">
                            <p:stCondLst>
                              <p:cond delay="0"/>
                            </p:stCondLst>
                            <p:childTnLst>
                              <p:par>
                                <p:cTn id="88" presetID="18" presetClass="entr" presetSubtype="9"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strips(upLeft)">
                                      <p:cBhvr>
                                        <p:cTn id="90" dur="500"/>
                                        <p:tgtEl>
                                          <p:spTgt spid="12"/>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1" fill="hold"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slide(fromTop)">
                                      <p:cBhvr>
                                        <p:cTn id="9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p:bldP spid="10" grpId="0" animBg="1"/>
      <p:bldP spid="11" grpId="0" animBg="1"/>
      <p:bldP spid="12" grpId="0" animBg="1"/>
      <p:bldP spid="16" grpId="0" autoUpdateAnimBg="0"/>
      <p:bldP spid="22" grpId="0" autoUpdateAnimBg="0"/>
      <p:bldP spid="23" grpId="0" autoUpdateAnimBg="0"/>
      <p:bldP spid="25" grpId="0" autoUpdateAnimBg="0"/>
      <p:bldP spid="26" grpId="0" animBg="1" autoUpdateAnimBg="0"/>
      <p:bldP spid="27" grpId="0" animBg="1" autoUpdateAnimBg="0"/>
      <p:bldP spid="3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smtClean="0"/>
              <a:t>4.2.3 </a:t>
            </a:r>
            <a:r>
              <a:rPr lang="zh-CN" altLang="en-US" dirty="0" smtClean="0"/>
              <a:t>寻址方式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10" name="内容占位符 2"/>
          <p:cNvSpPr txBox="1">
            <a:spLocks/>
          </p:cNvSpPr>
          <p:nvPr/>
        </p:nvSpPr>
        <p:spPr bwMode="auto">
          <a:xfrm>
            <a:off x="119514" y="1196752"/>
            <a:ext cx="885698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latin typeface="微软雅黑" panose="020B0503020204020204" pitchFamily="34" charset="-122"/>
              </a:rPr>
              <a:t>3. </a:t>
            </a:r>
            <a:r>
              <a:rPr lang="zh-CN" altLang="en-US" dirty="0" smtClean="0">
                <a:solidFill>
                  <a:srgbClr val="063DE8"/>
                </a:solidFill>
                <a:latin typeface="微软雅黑" panose="020B0503020204020204" pitchFamily="34" charset="-122"/>
              </a:rPr>
              <a:t>常用的寻址方式</a:t>
            </a:r>
            <a:endParaRPr lang="en-US" altLang="zh-CN" dirty="0" smtClean="0">
              <a:solidFill>
                <a:srgbClr val="063DE8"/>
              </a:solidFill>
              <a:latin typeface="微软雅黑" panose="020B0503020204020204" pitchFamily="34" charset="-122"/>
            </a:endParaRPr>
          </a:p>
        </p:txBody>
      </p:sp>
      <p:sp>
        <p:nvSpPr>
          <p:cNvPr id="8" name="矩形 7"/>
          <p:cNvSpPr/>
          <p:nvPr/>
        </p:nvSpPr>
        <p:spPr>
          <a:xfrm>
            <a:off x="119514" y="1658350"/>
            <a:ext cx="8712968" cy="430887"/>
          </a:xfrm>
          <a:prstGeom prst="rect">
            <a:avLst/>
          </a:prstGeom>
        </p:spPr>
        <p:txBody>
          <a:bodyPr wrap="square">
            <a:spAutoFit/>
          </a:bodyPr>
          <a:lstStyle/>
          <a:p>
            <a:pPr lvl="0" eaLnBrk="0" hangingPunct="0">
              <a:spcBef>
                <a:spcPct val="20000"/>
              </a:spcBef>
              <a:buClr>
                <a:srgbClr val="FF0000"/>
              </a:buClr>
            </a:pPr>
            <a:r>
              <a:rPr lang="zh-CN" altLang="en-US" sz="2200" b="1" dirty="0" smtClean="0">
                <a:solidFill>
                  <a:prstClr val="black"/>
                </a:solidFill>
                <a:latin typeface="Comic Sans MS" panose="030F0702030302020204" pitchFamily="66" charset="0"/>
                <a:ea typeface="微软雅黑" panose="020B0503020204020204" pitchFamily="34" charset="-122"/>
              </a:rPr>
              <a:t>（</a:t>
            </a:r>
            <a:r>
              <a:rPr lang="en-US" altLang="zh-CN" sz="2200" b="1" dirty="0" smtClean="0">
                <a:solidFill>
                  <a:prstClr val="black"/>
                </a:solidFill>
                <a:latin typeface="Comic Sans MS" panose="030F0702030302020204" pitchFamily="66" charset="0"/>
                <a:ea typeface="微软雅黑" panose="020B0503020204020204" pitchFamily="34" charset="-122"/>
              </a:rPr>
              <a:t>4</a:t>
            </a:r>
            <a:r>
              <a:rPr lang="zh-CN" altLang="en-US" sz="2200" b="1" dirty="0" smtClean="0">
                <a:solidFill>
                  <a:prstClr val="black"/>
                </a:solidFill>
                <a:latin typeface="Comic Sans MS" panose="030F0702030302020204" pitchFamily="66" charset="0"/>
                <a:ea typeface="微软雅黑" panose="020B0503020204020204" pitchFamily="34" charset="-122"/>
              </a:rPr>
              <a:t>）寄存器寻址：指令中地址码是操作数所在寄存器的编号</a:t>
            </a:r>
            <a:endParaRPr lang="en-US" altLang="zh-CN" sz="2200" b="1" dirty="0" smtClean="0">
              <a:solidFill>
                <a:prstClr val="black"/>
              </a:solidFill>
              <a:latin typeface="Comic Sans MS" panose="030F0702030302020204" pitchFamily="66" charset="0"/>
              <a:ea typeface="微软雅黑" panose="020B0503020204020204" pitchFamily="34" charset="-122"/>
            </a:endParaRPr>
          </a:p>
        </p:txBody>
      </p:sp>
      <p:sp>
        <p:nvSpPr>
          <p:cNvPr id="23" name="Text Box 10"/>
          <p:cNvSpPr txBox="1">
            <a:spLocks noChangeArrowheads="1"/>
          </p:cNvSpPr>
          <p:nvPr/>
        </p:nvSpPr>
        <p:spPr bwMode="auto">
          <a:xfrm>
            <a:off x="3954759" y="2514210"/>
            <a:ext cx="436165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000" b="1" dirty="0" smtClean="0">
                <a:solidFill>
                  <a:srgbClr val="009242"/>
                </a:solidFill>
                <a:latin typeface="Comic Sans MS" panose="030F0702030302020204" pitchFamily="66" charset="0"/>
                <a:ea typeface="微软雅黑" panose="020B0503020204020204" pitchFamily="34" charset="-122"/>
              </a:rPr>
              <a:t>执行阶段</a:t>
            </a:r>
            <a:r>
              <a:rPr lang="zh-CN" altLang="en-US" sz="2000" b="1" dirty="0">
                <a:solidFill>
                  <a:srgbClr val="009242"/>
                </a:solidFill>
                <a:latin typeface="Comic Sans MS" panose="030F0702030302020204" pitchFamily="66" charset="0"/>
                <a:ea typeface="微软雅黑" panose="020B0503020204020204" pitchFamily="34" charset="-122"/>
              </a:rPr>
              <a:t>不访存，只访问寄存器，执行速度快</a:t>
            </a:r>
          </a:p>
          <a:p>
            <a:pPr marL="342900" indent="-342900">
              <a:buFont typeface="Wingdings" panose="05000000000000000000" pitchFamily="2" charset="2"/>
              <a:buChar char="Ø"/>
            </a:pPr>
            <a:r>
              <a:rPr lang="zh-CN" altLang="en-US" sz="2000" b="1" dirty="0">
                <a:solidFill>
                  <a:srgbClr val="009242"/>
                </a:solidFill>
                <a:latin typeface="Comic Sans MS" panose="030F0702030302020204" pitchFamily="66" charset="0"/>
                <a:ea typeface="微软雅黑" panose="020B0503020204020204" pitchFamily="34" charset="-122"/>
              </a:rPr>
              <a:t>寄存器个数有限，可缩短指令</a:t>
            </a:r>
            <a:r>
              <a:rPr lang="zh-CN" altLang="en-US" sz="2000" b="1" dirty="0" smtClean="0">
                <a:solidFill>
                  <a:srgbClr val="009242"/>
                </a:solidFill>
                <a:latin typeface="Comic Sans MS" panose="030F0702030302020204" pitchFamily="66" charset="0"/>
                <a:ea typeface="微软雅黑" panose="020B0503020204020204" pitchFamily="34" charset="-122"/>
              </a:rPr>
              <a:t>字长</a:t>
            </a:r>
            <a:endParaRPr lang="zh-CN" altLang="en-US" sz="2000" b="1" dirty="0">
              <a:solidFill>
                <a:srgbClr val="009242"/>
              </a:solidFill>
              <a:latin typeface="Comic Sans MS" panose="030F0702030302020204" pitchFamily="66" charset="0"/>
              <a:ea typeface="微软雅黑" panose="020B0503020204020204" pitchFamily="34" charset="-122"/>
            </a:endParaRPr>
          </a:p>
        </p:txBody>
      </p:sp>
      <p:grpSp>
        <p:nvGrpSpPr>
          <p:cNvPr id="60" name="Group 5"/>
          <p:cNvGrpSpPr>
            <a:grpSpLocks/>
          </p:cNvGrpSpPr>
          <p:nvPr/>
        </p:nvGrpSpPr>
        <p:grpSpPr bwMode="auto">
          <a:xfrm>
            <a:off x="611560" y="2711028"/>
            <a:ext cx="2286000" cy="381000"/>
            <a:chOff x="1104" y="1670"/>
            <a:chExt cx="1440" cy="240"/>
          </a:xfrm>
        </p:grpSpPr>
        <p:sp>
          <p:nvSpPr>
            <p:cNvPr id="61" name="Rectangle 6"/>
            <p:cNvSpPr>
              <a:spLocks noChangeArrowheads="1"/>
            </p:cNvSpPr>
            <p:nvPr/>
          </p:nvSpPr>
          <p:spPr bwMode="auto">
            <a:xfrm>
              <a:off x="1104" y="1670"/>
              <a:ext cx="480"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66" charset="0"/>
                  <a:ea typeface="微软雅黑" panose="020B0503020204020204" pitchFamily="34" charset="-122"/>
                </a:rPr>
                <a:t>OP</a:t>
              </a:r>
            </a:p>
          </p:txBody>
        </p:sp>
        <p:sp>
          <p:nvSpPr>
            <p:cNvPr id="62" name="Rectangle 7"/>
            <p:cNvSpPr>
              <a:spLocks noChangeArrowheads="1"/>
            </p:cNvSpPr>
            <p:nvPr/>
          </p:nvSpPr>
          <p:spPr bwMode="auto">
            <a:xfrm>
              <a:off x="1584" y="1670"/>
              <a:ext cx="480" cy="240"/>
            </a:xfrm>
            <a:prstGeom prst="rect">
              <a:avLst/>
            </a:prstGeom>
            <a:solidFill>
              <a:schemeClr val="tx1">
                <a:alpha val="50000"/>
              </a:scheme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63" name="Rectangle 8"/>
            <p:cNvSpPr>
              <a:spLocks noChangeArrowheads="1"/>
            </p:cNvSpPr>
            <p:nvPr/>
          </p:nvSpPr>
          <p:spPr bwMode="auto">
            <a:xfrm>
              <a:off x="2064" y="1670"/>
              <a:ext cx="480"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66" charset="0"/>
                  <a:ea typeface="微软雅黑" panose="020B0503020204020204" pitchFamily="34" charset="-122"/>
                </a:rPr>
                <a:t>R</a:t>
              </a:r>
              <a:r>
                <a:rPr lang="en-US" altLang="zh-CN" sz="2000" b="1" i="1" baseline="-25000">
                  <a:latin typeface="Comic Sans MS" panose="030F0702030302020204" pitchFamily="66" charset="0"/>
                  <a:ea typeface="微软雅黑" panose="020B0503020204020204" pitchFamily="34" charset="-122"/>
                </a:rPr>
                <a:t>i</a:t>
              </a:r>
            </a:p>
          </p:txBody>
        </p:sp>
      </p:grpSp>
      <p:sp>
        <p:nvSpPr>
          <p:cNvPr id="64" name="AutoShape 9"/>
          <p:cNvSpPr>
            <a:spLocks/>
          </p:cNvSpPr>
          <p:nvPr/>
        </p:nvSpPr>
        <p:spPr bwMode="auto">
          <a:xfrm rot="5400000">
            <a:off x="1678360" y="2253828"/>
            <a:ext cx="152400" cy="76200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65" name="Text Box 10"/>
          <p:cNvSpPr txBox="1">
            <a:spLocks noChangeArrowheads="1"/>
          </p:cNvSpPr>
          <p:nvPr/>
        </p:nvSpPr>
        <p:spPr bwMode="auto">
          <a:xfrm>
            <a:off x="1144960" y="2174453"/>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latin typeface="Comic Sans MS" panose="030F0702030302020204" pitchFamily="66" charset="0"/>
                <a:ea typeface="微软雅黑" panose="020B0503020204020204" pitchFamily="34" charset="-122"/>
              </a:rPr>
              <a:t>寻址特征</a:t>
            </a:r>
          </a:p>
        </p:txBody>
      </p:sp>
      <p:sp>
        <p:nvSpPr>
          <p:cNvPr id="66" name="AutoShape 11"/>
          <p:cNvSpPr>
            <a:spLocks/>
          </p:cNvSpPr>
          <p:nvPr/>
        </p:nvSpPr>
        <p:spPr bwMode="auto">
          <a:xfrm rot="16200000">
            <a:off x="2440360" y="2787228"/>
            <a:ext cx="152400" cy="76200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67" name="Freeform 12"/>
          <p:cNvSpPr>
            <a:spLocks/>
          </p:cNvSpPr>
          <p:nvPr/>
        </p:nvSpPr>
        <p:spPr bwMode="auto">
          <a:xfrm>
            <a:off x="1449760" y="3244428"/>
            <a:ext cx="1066800" cy="1905000"/>
          </a:xfrm>
          <a:custGeom>
            <a:avLst/>
            <a:gdLst>
              <a:gd name="T0" fmla="*/ 672 w 672"/>
              <a:gd name="T1" fmla="*/ 0 h 1200"/>
              <a:gd name="T2" fmla="*/ 672 w 672"/>
              <a:gd name="T3" fmla="*/ 96 h 1200"/>
              <a:gd name="T4" fmla="*/ 0 w 672"/>
              <a:gd name="T5" fmla="*/ 96 h 1200"/>
              <a:gd name="T6" fmla="*/ 0 w 672"/>
              <a:gd name="T7" fmla="*/ 1200 h 1200"/>
              <a:gd name="T8" fmla="*/ 432 w 672"/>
              <a:gd name="T9" fmla="*/ 1200 h 1200"/>
            </a:gdLst>
            <a:ahLst/>
            <a:cxnLst>
              <a:cxn ang="0">
                <a:pos x="T0" y="T1"/>
              </a:cxn>
              <a:cxn ang="0">
                <a:pos x="T2" y="T3"/>
              </a:cxn>
              <a:cxn ang="0">
                <a:pos x="T4" y="T5"/>
              </a:cxn>
              <a:cxn ang="0">
                <a:pos x="T6" y="T7"/>
              </a:cxn>
              <a:cxn ang="0">
                <a:pos x="T8" y="T9"/>
              </a:cxn>
            </a:cxnLst>
            <a:rect l="0" t="0" r="r" b="b"/>
            <a:pathLst>
              <a:path w="672" h="1200">
                <a:moveTo>
                  <a:pt x="672" y="0"/>
                </a:moveTo>
                <a:lnTo>
                  <a:pt x="672" y="96"/>
                </a:lnTo>
                <a:lnTo>
                  <a:pt x="0" y="96"/>
                </a:lnTo>
                <a:lnTo>
                  <a:pt x="0" y="1200"/>
                </a:lnTo>
                <a:lnTo>
                  <a:pt x="432" y="1200"/>
                </a:lnTo>
              </a:path>
            </a:pathLst>
          </a:custGeom>
          <a:noFill/>
          <a:ln w="28575" cmpd="sng">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66" charset="0"/>
              <a:ea typeface="微软雅黑" panose="020B0503020204020204" pitchFamily="34" charset="-122"/>
            </a:endParaRPr>
          </a:p>
        </p:txBody>
      </p:sp>
      <p:grpSp>
        <p:nvGrpSpPr>
          <p:cNvPr id="68" name="Group 33"/>
          <p:cNvGrpSpPr>
            <a:grpSpLocks/>
          </p:cNvGrpSpPr>
          <p:nvPr/>
        </p:nvGrpSpPr>
        <p:grpSpPr bwMode="auto">
          <a:xfrm>
            <a:off x="2024435" y="3487316"/>
            <a:ext cx="1939925" cy="2894012"/>
            <a:chOff x="2330" y="1739"/>
            <a:chExt cx="1222" cy="1823"/>
          </a:xfrm>
        </p:grpSpPr>
        <p:grpSp>
          <p:nvGrpSpPr>
            <p:cNvPr id="69" name="Group 32"/>
            <p:cNvGrpSpPr>
              <a:grpSpLocks/>
            </p:cNvGrpSpPr>
            <p:nvPr/>
          </p:nvGrpSpPr>
          <p:grpSpPr bwMode="auto">
            <a:xfrm>
              <a:off x="2330" y="1739"/>
              <a:ext cx="1126" cy="1587"/>
              <a:chOff x="2330" y="1739"/>
              <a:chExt cx="1126" cy="1587"/>
            </a:xfrm>
          </p:grpSpPr>
          <p:sp>
            <p:nvSpPr>
              <p:cNvPr id="71" name="Rectangle 16"/>
              <p:cNvSpPr>
                <a:spLocks noChangeArrowheads="1"/>
              </p:cNvSpPr>
              <p:nvPr/>
            </p:nvSpPr>
            <p:spPr bwMode="auto">
              <a:xfrm>
                <a:off x="2688" y="2690"/>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sz="2000" b="1">
                    <a:latin typeface="Comic Sans MS" panose="030F0702030302020204" pitchFamily="66" charset="0"/>
                    <a:ea typeface="微软雅黑" panose="020B0503020204020204" pitchFamily="34" charset="-122"/>
                  </a:rPr>
                  <a:t>操作数</a:t>
                </a:r>
              </a:p>
            </p:txBody>
          </p:sp>
          <p:sp>
            <p:nvSpPr>
              <p:cNvPr id="72" name="Rectangle 17"/>
              <p:cNvSpPr>
                <a:spLocks noChangeArrowheads="1"/>
              </p:cNvSpPr>
              <p:nvPr/>
            </p:nvSpPr>
            <p:spPr bwMode="auto">
              <a:xfrm>
                <a:off x="2688" y="2978"/>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73" name="Rectangle 18"/>
              <p:cNvSpPr>
                <a:spLocks noChangeArrowheads="1"/>
              </p:cNvSpPr>
              <p:nvPr/>
            </p:nvSpPr>
            <p:spPr bwMode="auto">
              <a:xfrm>
                <a:off x="2688" y="1826"/>
                <a:ext cx="768" cy="86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74" name="Text Box 19"/>
              <p:cNvSpPr txBox="1">
                <a:spLocks noChangeArrowheads="1"/>
              </p:cNvSpPr>
              <p:nvPr/>
            </p:nvSpPr>
            <p:spPr bwMode="auto">
              <a:xfrm>
                <a:off x="2953" y="2115"/>
                <a:ext cx="31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r>
                  <a:rPr lang="zh-CN" altLang="en-US" sz="2000" b="1">
                    <a:latin typeface="Comic Sans MS" panose="030F0702030302020204" pitchFamily="66" charset="0"/>
                    <a:ea typeface="微软雅黑" panose="020B0503020204020204" pitchFamily="34" charset="-122"/>
                  </a:rPr>
                  <a:t>…</a:t>
                </a:r>
              </a:p>
            </p:txBody>
          </p:sp>
          <p:sp>
            <p:nvSpPr>
              <p:cNvPr id="75" name="Text Box 20"/>
              <p:cNvSpPr txBox="1">
                <a:spLocks noChangeArrowheads="1"/>
              </p:cNvSpPr>
              <p:nvPr/>
            </p:nvSpPr>
            <p:spPr bwMode="auto">
              <a:xfrm>
                <a:off x="2937" y="2328"/>
                <a:ext cx="310" cy="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endParaRPr lang="zh-CN" altLang="en-US" sz="2000" b="1">
                  <a:latin typeface="Comic Sans MS" panose="030F0702030302020204" pitchFamily="66" charset="0"/>
                  <a:ea typeface="微软雅黑" panose="020B0503020204020204" pitchFamily="34" charset="-122"/>
                </a:endParaRPr>
              </a:p>
            </p:txBody>
          </p:sp>
          <p:sp>
            <p:nvSpPr>
              <p:cNvPr id="76" name="Text Box 21"/>
              <p:cNvSpPr txBox="1">
                <a:spLocks noChangeArrowheads="1"/>
              </p:cNvSpPr>
              <p:nvPr/>
            </p:nvSpPr>
            <p:spPr bwMode="auto">
              <a:xfrm>
                <a:off x="2953" y="3009"/>
                <a:ext cx="31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r>
                  <a:rPr lang="zh-CN" altLang="en-US" sz="2000" b="1">
                    <a:latin typeface="Comic Sans MS" panose="030F0702030302020204" pitchFamily="66" charset="0"/>
                    <a:ea typeface="微软雅黑" panose="020B0503020204020204" pitchFamily="34" charset="-122"/>
                  </a:rPr>
                  <a:t>…</a:t>
                </a:r>
              </a:p>
            </p:txBody>
          </p:sp>
          <p:sp>
            <p:nvSpPr>
              <p:cNvPr id="77" name="Text Box 22"/>
              <p:cNvSpPr txBox="1">
                <a:spLocks noChangeArrowheads="1"/>
              </p:cNvSpPr>
              <p:nvPr/>
            </p:nvSpPr>
            <p:spPr bwMode="auto">
              <a:xfrm>
                <a:off x="2330" y="2214"/>
                <a:ext cx="31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r>
                  <a:rPr lang="zh-CN" altLang="en-US" sz="2000" b="1">
                    <a:latin typeface="Comic Sans MS" panose="030F0702030302020204" pitchFamily="66" charset="0"/>
                    <a:ea typeface="微软雅黑" panose="020B0503020204020204" pitchFamily="34" charset="-122"/>
                  </a:rPr>
                  <a:t>…</a:t>
                </a:r>
              </a:p>
            </p:txBody>
          </p:sp>
          <p:sp>
            <p:nvSpPr>
              <p:cNvPr id="78" name="Text Box 23"/>
              <p:cNvSpPr txBox="1">
                <a:spLocks noChangeArrowheads="1"/>
              </p:cNvSpPr>
              <p:nvPr/>
            </p:nvSpPr>
            <p:spPr bwMode="auto">
              <a:xfrm>
                <a:off x="2341" y="2328"/>
                <a:ext cx="310" cy="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endParaRPr lang="zh-CN" altLang="en-US" sz="2000" b="1">
                  <a:latin typeface="Comic Sans MS" panose="030F0702030302020204" pitchFamily="66" charset="0"/>
                  <a:ea typeface="微软雅黑" panose="020B0503020204020204" pitchFamily="34" charset="-122"/>
                </a:endParaRPr>
              </a:p>
            </p:txBody>
          </p:sp>
          <p:sp>
            <p:nvSpPr>
              <p:cNvPr id="79" name="Text Box 24"/>
              <p:cNvSpPr txBox="1">
                <a:spLocks noChangeArrowheads="1"/>
              </p:cNvSpPr>
              <p:nvPr/>
            </p:nvSpPr>
            <p:spPr bwMode="auto">
              <a:xfrm>
                <a:off x="2350" y="2904"/>
                <a:ext cx="31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r>
                  <a:rPr lang="zh-CN" altLang="en-US" sz="2000" b="1">
                    <a:latin typeface="Comic Sans MS" panose="030F0702030302020204" pitchFamily="66" charset="0"/>
                    <a:ea typeface="微软雅黑" panose="020B0503020204020204" pitchFamily="34" charset="-122"/>
                  </a:rPr>
                  <a:t>…</a:t>
                </a:r>
              </a:p>
            </p:txBody>
          </p:sp>
          <p:sp>
            <p:nvSpPr>
              <p:cNvPr id="80" name="Text Box 25"/>
              <p:cNvSpPr txBox="1">
                <a:spLocks noChangeArrowheads="1"/>
              </p:cNvSpPr>
              <p:nvPr/>
            </p:nvSpPr>
            <p:spPr bwMode="auto">
              <a:xfrm>
                <a:off x="2342" y="1739"/>
                <a:ext cx="29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66" charset="0"/>
                    <a:ea typeface="微软雅黑" panose="020B0503020204020204" pitchFamily="34" charset="-122"/>
                  </a:rPr>
                  <a:t>R</a:t>
                </a:r>
                <a:r>
                  <a:rPr lang="en-US" altLang="zh-CN" sz="2000" b="1" baseline="-25000">
                    <a:latin typeface="Comic Sans MS" panose="030F0702030302020204" pitchFamily="66" charset="0"/>
                    <a:ea typeface="微软雅黑" panose="020B0503020204020204" pitchFamily="34" charset="-122"/>
                  </a:rPr>
                  <a:t>0</a:t>
                </a:r>
              </a:p>
            </p:txBody>
          </p:sp>
          <p:sp>
            <p:nvSpPr>
              <p:cNvPr id="81" name="Text Box 26"/>
              <p:cNvSpPr txBox="1">
                <a:spLocks noChangeArrowheads="1"/>
              </p:cNvSpPr>
              <p:nvPr/>
            </p:nvSpPr>
            <p:spPr bwMode="auto">
              <a:xfrm>
                <a:off x="2356" y="2680"/>
                <a:ext cx="25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66" charset="0"/>
                    <a:ea typeface="微软雅黑" panose="020B0503020204020204" pitchFamily="34" charset="-122"/>
                  </a:rPr>
                  <a:t>R</a:t>
                </a:r>
                <a:r>
                  <a:rPr lang="en-US" altLang="zh-CN" sz="2000" b="1" i="1" baseline="-25000">
                    <a:latin typeface="Comic Sans MS" panose="030F0702030302020204" pitchFamily="66" charset="0"/>
                    <a:ea typeface="微软雅黑" panose="020B0503020204020204" pitchFamily="34" charset="-122"/>
                  </a:rPr>
                  <a:t>i</a:t>
                </a:r>
              </a:p>
            </p:txBody>
          </p:sp>
          <p:sp>
            <p:nvSpPr>
              <p:cNvPr id="82" name="Text Box 27"/>
              <p:cNvSpPr txBox="1">
                <a:spLocks noChangeArrowheads="1"/>
              </p:cNvSpPr>
              <p:nvPr/>
            </p:nvSpPr>
            <p:spPr bwMode="auto">
              <a:xfrm>
                <a:off x="2356" y="3074"/>
                <a:ext cx="2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66" charset="0"/>
                    <a:ea typeface="微软雅黑" panose="020B0503020204020204" pitchFamily="34" charset="-122"/>
                  </a:rPr>
                  <a:t>R</a:t>
                </a:r>
                <a:r>
                  <a:rPr lang="en-US" altLang="zh-CN" sz="2000" b="1" i="1" baseline="-25000">
                    <a:latin typeface="Comic Sans MS" panose="030F0702030302020204" pitchFamily="66" charset="0"/>
                    <a:ea typeface="微软雅黑" panose="020B0503020204020204" pitchFamily="34" charset="-122"/>
                  </a:rPr>
                  <a:t>n</a:t>
                </a:r>
              </a:p>
            </p:txBody>
          </p:sp>
        </p:grpSp>
        <p:sp>
          <p:nvSpPr>
            <p:cNvPr id="70" name="Text Box 28"/>
            <p:cNvSpPr txBox="1">
              <a:spLocks noChangeArrowheads="1"/>
            </p:cNvSpPr>
            <p:nvPr/>
          </p:nvSpPr>
          <p:spPr bwMode="auto">
            <a:xfrm>
              <a:off x="2784" y="3312"/>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smtClean="0">
                  <a:latin typeface="Comic Sans MS" panose="030F0702030302020204" pitchFamily="66" charset="0"/>
                  <a:ea typeface="微软雅黑" panose="020B0503020204020204" pitchFamily="34" charset="-122"/>
                </a:rPr>
                <a:t>寄存器组</a:t>
              </a:r>
              <a:endParaRPr lang="zh-CN" altLang="en-US" sz="2000" b="1" dirty="0">
                <a:latin typeface="Comic Sans MS" panose="030F0702030302020204" pitchFamily="66" charset="0"/>
                <a:ea typeface="微软雅黑" panose="020B0503020204020204" pitchFamily="34" charset="-122"/>
              </a:endParaRPr>
            </a:p>
          </p:txBody>
        </p:sp>
      </p:grpSp>
      <p:sp>
        <p:nvSpPr>
          <p:cNvPr id="83" name="Rectangle 6"/>
          <p:cNvSpPr>
            <a:spLocks noChangeArrowheads="1"/>
          </p:cNvSpPr>
          <p:nvPr/>
        </p:nvSpPr>
        <p:spPr bwMode="auto">
          <a:xfrm>
            <a:off x="3203848" y="908720"/>
            <a:ext cx="5634639"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b="1" dirty="0">
                <a:solidFill>
                  <a:srgbClr val="FF0000"/>
                </a:solidFill>
                <a:latin typeface="Comic Sans MS" panose="030F0702030302020204" pitchFamily="66" charset="0"/>
                <a:ea typeface="微软雅黑" panose="020B0503020204020204" pitchFamily="34" charset="-122"/>
              </a:rPr>
              <a:t>假设：</a:t>
            </a:r>
            <a:r>
              <a:rPr lang="en-US" altLang="en-US" sz="2000" b="1" dirty="0">
                <a:solidFill>
                  <a:srgbClr val="FF0000"/>
                </a:solidFill>
                <a:latin typeface="Comic Sans MS" panose="030F0702030302020204" pitchFamily="66" charset="0"/>
                <a:ea typeface="微软雅黑" panose="020B0503020204020204" pitchFamily="34" charset="-122"/>
              </a:rPr>
              <a:t>A</a:t>
            </a:r>
            <a:r>
              <a:rPr lang="en-US" altLang="zh-CN"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地址字段值，</a:t>
            </a:r>
            <a:r>
              <a:rPr lang="en-US" altLang="zh-CN" sz="2000" b="1" dirty="0">
                <a:solidFill>
                  <a:srgbClr val="FF0000"/>
                </a:solidFill>
                <a:latin typeface="Comic Sans MS" panose="030F0702030302020204" pitchFamily="66" charset="0"/>
                <a:ea typeface="微软雅黑" panose="020B0503020204020204" pitchFamily="34" charset="-122"/>
              </a:rPr>
              <a:t>R=</a:t>
            </a:r>
            <a:r>
              <a:rPr lang="zh-CN" altLang="en-US" sz="2000" b="1" dirty="0">
                <a:solidFill>
                  <a:srgbClr val="FF0000"/>
                </a:solidFill>
                <a:latin typeface="Comic Sans MS" panose="030F0702030302020204" pitchFamily="66" charset="0"/>
                <a:ea typeface="微软雅黑" panose="020B0503020204020204" pitchFamily="34" charset="-122"/>
              </a:rPr>
              <a:t>寄存器编号，</a:t>
            </a:r>
          </a:p>
          <a:p>
            <a:r>
              <a:rPr lang="en-US" altLang="zh-CN" sz="2000" b="1" dirty="0">
                <a:solidFill>
                  <a:srgbClr val="FF0000"/>
                </a:solidFill>
                <a:latin typeface="Comic Sans MS" panose="030F0702030302020204" pitchFamily="66" charset="0"/>
                <a:ea typeface="微软雅黑" panose="020B0503020204020204" pitchFamily="34" charset="-122"/>
              </a:rPr>
              <a:t>       </a:t>
            </a:r>
            <a:r>
              <a:rPr lang="en-US" altLang="en-US" sz="2000" b="1" dirty="0" smtClean="0">
                <a:solidFill>
                  <a:srgbClr val="FF0000"/>
                </a:solidFill>
                <a:latin typeface="Comic Sans MS" panose="030F0702030302020204" pitchFamily="66" charset="0"/>
                <a:ea typeface="微软雅黑" panose="020B0503020204020204" pitchFamily="34" charset="-122"/>
              </a:rPr>
              <a:t>EA</a:t>
            </a:r>
            <a:r>
              <a:rPr lang="en-US" altLang="en-US"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有效地址， (</a:t>
            </a:r>
            <a:r>
              <a:rPr lang="en-US" altLang="zh-CN" sz="2000" b="1" dirty="0">
                <a:solidFill>
                  <a:srgbClr val="FF0000"/>
                </a:solidFill>
                <a:latin typeface="Comic Sans MS" panose="030F0702030302020204" pitchFamily="66" charset="0"/>
                <a:ea typeface="微软雅黑" panose="020B0503020204020204" pitchFamily="34" charset="-122"/>
              </a:rPr>
              <a:t>X)=</a:t>
            </a:r>
            <a:r>
              <a:rPr lang="zh-CN" altLang="en-US" sz="2000" b="1" dirty="0">
                <a:solidFill>
                  <a:srgbClr val="FF0000"/>
                </a:solidFill>
                <a:latin typeface="Comic Sans MS" panose="030F0702030302020204" pitchFamily="66" charset="0"/>
                <a:ea typeface="微软雅黑" panose="020B0503020204020204" pitchFamily="34" charset="-122"/>
              </a:rPr>
              <a:t>地址</a:t>
            </a:r>
            <a:r>
              <a:rPr lang="en-US" altLang="en-US" sz="2000" b="1" dirty="0">
                <a:solidFill>
                  <a:srgbClr val="FF0000"/>
                </a:solidFill>
                <a:latin typeface="Comic Sans MS" panose="030F0702030302020204" pitchFamily="66" charset="0"/>
                <a:ea typeface="微软雅黑" panose="020B0503020204020204" pitchFamily="34" charset="-122"/>
              </a:rPr>
              <a:t>X</a:t>
            </a:r>
            <a:r>
              <a:rPr lang="zh-CN" altLang="en-US" sz="2000" b="1" dirty="0">
                <a:solidFill>
                  <a:srgbClr val="FF0000"/>
                </a:solidFill>
                <a:latin typeface="Comic Sans MS" panose="030F0702030302020204" pitchFamily="66" charset="0"/>
                <a:ea typeface="微软雅黑" panose="020B0503020204020204" pitchFamily="34" charset="-122"/>
              </a:rPr>
              <a:t>中的内容</a:t>
            </a:r>
          </a:p>
        </p:txBody>
      </p:sp>
    </p:spTree>
    <p:extLst>
      <p:ext uri="{BB962C8B-B14F-4D97-AF65-F5344CB8AC3E}">
        <p14:creationId xmlns:p14="http://schemas.microsoft.com/office/powerpoint/2010/main" val="55354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arn(outVertical)">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barn(outVertical)">
                                      <p:cBhvr>
                                        <p:cTn id="17" dur="500"/>
                                        <p:tgtEl>
                                          <p:spTgt spid="64"/>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blinds(horizontal)">
                                      <p:cBhvr>
                                        <p:cTn id="21" dur="500"/>
                                        <p:tgtEl>
                                          <p:spTgt spid="65"/>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barn(outVertical)">
                                      <p:cBhvr>
                                        <p:cTn id="26" dur="500"/>
                                        <p:tgtEl>
                                          <p:spTgt spid="66"/>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strips(downLeft)">
                                      <p:cBhvr>
                                        <p:cTn id="31" dur="500"/>
                                        <p:tgtEl>
                                          <p:spTgt spid="6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barn(outVertical)">
                                      <p:cBhvr>
                                        <p:cTn id="3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64" grpId="0" animBg="1"/>
      <p:bldP spid="65" grpId="0" autoUpdateAnimBg="0"/>
      <p:bldP spid="66" grpId="0" animBg="1"/>
      <p:bldP spid="6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smtClean="0"/>
              <a:t>4.2.3 </a:t>
            </a:r>
            <a:r>
              <a:rPr lang="zh-CN" altLang="en-US" dirty="0" smtClean="0"/>
              <a:t>寻址方式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10" name="内容占位符 2"/>
          <p:cNvSpPr txBox="1">
            <a:spLocks/>
          </p:cNvSpPr>
          <p:nvPr/>
        </p:nvSpPr>
        <p:spPr bwMode="auto">
          <a:xfrm>
            <a:off x="119514" y="1196752"/>
            <a:ext cx="885698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3. </a:t>
            </a:r>
            <a:r>
              <a:rPr lang="zh-CN" altLang="en-US" dirty="0" smtClean="0">
                <a:solidFill>
                  <a:srgbClr val="063DE8"/>
                </a:solidFill>
              </a:rPr>
              <a:t>常用的寻址方式</a:t>
            </a:r>
            <a:endParaRPr lang="en-US" altLang="zh-CN" dirty="0" smtClean="0">
              <a:solidFill>
                <a:srgbClr val="063DE8"/>
              </a:solidFill>
            </a:endParaRPr>
          </a:p>
        </p:txBody>
      </p:sp>
      <p:sp>
        <p:nvSpPr>
          <p:cNvPr id="8" name="矩形 7"/>
          <p:cNvSpPr/>
          <p:nvPr/>
        </p:nvSpPr>
        <p:spPr>
          <a:xfrm>
            <a:off x="119514" y="1658350"/>
            <a:ext cx="8712968" cy="769441"/>
          </a:xfrm>
          <a:prstGeom prst="rect">
            <a:avLst/>
          </a:prstGeom>
        </p:spPr>
        <p:txBody>
          <a:bodyPr wrap="square">
            <a:spAutoFit/>
          </a:bodyPr>
          <a:lstStyle/>
          <a:p>
            <a:pPr lvl="0" eaLnBrk="0" hangingPunct="0">
              <a:spcBef>
                <a:spcPct val="20000"/>
              </a:spcBef>
              <a:buClr>
                <a:srgbClr val="FF0000"/>
              </a:buClr>
            </a:pPr>
            <a:r>
              <a:rPr lang="zh-CN" altLang="en-US" sz="2200" b="1" dirty="0" smtClean="0">
                <a:solidFill>
                  <a:prstClr val="black"/>
                </a:solidFill>
                <a:latin typeface="Comic Sans MS" panose="030F0702030302020204" pitchFamily="66" charset="0"/>
                <a:ea typeface="微软雅黑" panose="020B0503020204020204" pitchFamily="34" charset="-122"/>
              </a:rPr>
              <a:t>（</a:t>
            </a:r>
            <a:r>
              <a:rPr lang="en-US" altLang="zh-CN" sz="2200" b="1" dirty="0" smtClean="0">
                <a:solidFill>
                  <a:prstClr val="black"/>
                </a:solidFill>
                <a:latin typeface="Comic Sans MS" panose="030F0702030302020204" pitchFamily="66" charset="0"/>
                <a:ea typeface="微软雅黑" panose="020B0503020204020204" pitchFamily="34" charset="-122"/>
              </a:rPr>
              <a:t>5</a:t>
            </a:r>
            <a:r>
              <a:rPr lang="zh-CN" altLang="en-US" sz="2200" b="1" dirty="0" smtClean="0">
                <a:solidFill>
                  <a:prstClr val="black"/>
                </a:solidFill>
                <a:latin typeface="Comic Sans MS" panose="030F0702030302020204" pitchFamily="66" charset="0"/>
                <a:ea typeface="微软雅黑" panose="020B0503020204020204" pitchFamily="34" charset="-122"/>
              </a:rPr>
              <a:t>）寄存器间接寻址：指令中地址码是一个寄存器的编号，该寄存器中存放的是操作数的有效地址</a:t>
            </a:r>
            <a:endParaRPr lang="en-US" altLang="zh-CN" sz="2200" b="1" dirty="0" smtClean="0">
              <a:solidFill>
                <a:prstClr val="black"/>
              </a:solidFill>
              <a:latin typeface="Comic Sans MS" panose="030F0702030302020204" pitchFamily="66" charset="0"/>
              <a:ea typeface="微软雅黑" panose="020B0503020204020204" pitchFamily="34" charset="-122"/>
            </a:endParaRPr>
          </a:p>
        </p:txBody>
      </p:sp>
      <p:sp>
        <p:nvSpPr>
          <p:cNvPr id="23" name="Text Box 10"/>
          <p:cNvSpPr txBox="1">
            <a:spLocks noChangeArrowheads="1"/>
          </p:cNvSpPr>
          <p:nvPr/>
        </p:nvSpPr>
        <p:spPr bwMode="auto">
          <a:xfrm>
            <a:off x="5690219" y="3570866"/>
            <a:ext cx="314226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000" b="1" dirty="0">
                <a:solidFill>
                  <a:srgbClr val="009242"/>
                </a:solidFill>
                <a:latin typeface="Comic Sans MS" panose="030F0702030302020204" pitchFamily="66" charset="0"/>
                <a:ea typeface="微软雅黑" panose="020B0503020204020204" pitchFamily="34" charset="-122"/>
              </a:rPr>
              <a:t>有效地址在寄存器中， 操作数在存储器中，执行阶段访存</a:t>
            </a:r>
          </a:p>
          <a:p>
            <a:pPr marL="342900" indent="-342900">
              <a:buFont typeface="Wingdings" panose="05000000000000000000" pitchFamily="2" charset="2"/>
              <a:buChar char="Ø"/>
            </a:pPr>
            <a:r>
              <a:rPr lang="zh-CN" altLang="en-US" sz="2000" b="1" dirty="0">
                <a:solidFill>
                  <a:srgbClr val="009242"/>
                </a:solidFill>
                <a:latin typeface="Comic Sans MS" panose="030F0702030302020204" pitchFamily="66" charset="0"/>
                <a:ea typeface="微软雅黑" panose="020B0503020204020204" pitchFamily="34" charset="-122"/>
              </a:rPr>
              <a:t>便于编制循环程序</a:t>
            </a:r>
          </a:p>
        </p:txBody>
      </p:sp>
      <p:sp>
        <p:nvSpPr>
          <p:cNvPr id="49" name="Line 5"/>
          <p:cNvSpPr>
            <a:spLocks noChangeShapeType="1"/>
          </p:cNvSpPr>
          <p:nvPr/>
        </p:nvSpPr>
        <p:spPr bwMode="auto">
          <a:xfrm>
            <a:off x="3528120" y="5559946"/>
            <a:ext cx="609600" cy="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66" charset="0"/>
              <a:ea typeface="微软雅黑" panose="020B0503020204020204" pitchFamily="34" charset="-122"/>
            </a:endParaRPr>
          </a:p>
        </p:txBody>
      </p:sp>
      <p:grpSp>
        <p:nvGrpSpPr>
          <p:cNvPr id="50" name="Group 6"/>
          <p:cNvGrpSpPr>
            <a:grpSpLocks/>
          </p:cNvGrpSpPr>
          <p:nvPr/>
        </p:nvGrpSpPr>
        <p:grpSpPr bwMode="auto">
          <a:xfrm>
            <a:off x="4213920" y="2965971"/>
            <a:ext cx="1295400" cy="3260725"/>
            <a:chOff x="2928" y="1726"/>
            <a:chExt cx="816" cy="2054"/>
          </a:xfrm>
        </p:grpSpPr>
        <p:sp>
          <p:nvSpPr>
            <p:cNvPr id="51" name="Rectangle 7"/>
            <p:cNvSpPr>
              <a:spLocks noChangeArrowheads="1"/>
            </p:cNvSpPr>
            <p:nvPr/>
          </p:nvSpPr>
          <p:spPr bwMode="auto">
            <a:xfrm>
              <a:off x="2928" y="2004"/>
              <a:ext cx="816" cy="177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52" name="Line 8"/>
            <p:cNvSpPr>
              <a:spLocks noChangeShapeType="1"/>
            </p:cNvSpPr>
            <p:nvPr/>
          </p:nvSpPr>
          <p:spPr bwMode="auto">
            <a:xfrm>
              <a:off x="2928" y="3204"/>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66" charset="0"/>
                <a:ea typeface="微软雅黑" panose="020B0503020204020204" pitchFamily="34" charset="-122"/>
              </a:endParaRPr>
            </a:p>
          </p:txBody>
        </p:sp>
        <p:sp>
          <p:nvSpPr>
            <p:cNvPr id="53" name="Line 9"/>
            <p:cNvSpPr>
              <a:spLocks noChangeShapeType="1"/>
            </p:cNvSpPr>
            <p:nvPr/>
          </p:nvSpPr>
          <p:spPr bwMode="auto">
            <a:xfrm>
              <a:off x="2928" y="3492"/>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66" charset="0"/>
                <a:ea typeface="微软雅黑" panose="020B0503020204020204" pitchFamily="34" charset="-122"/>
              </a:endParaRPr>
            </a:p>
          </p:txBody>
        </p:sp>
        <p:sp>
          <p:nvSpPr>
            <p:cNvPr id="54" name="Text Box 10"/>
            <p:cNvSpPr txBox="1">
              <a:spLocks noChangeArrowheads="1"/>
            </p:cNvSpPr>
            <p:nvPr/>
          </p:nvSpPr>
          <p:spPr bwMode="auto">
            <a:xfrm>
              <a:off x="3072" y="3216"/>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dirty="0">
                  <a:latin typeface="Comic Sans MS" panose="030F0702030302020204" pitchFamily="66" charset="0"/>
                  <a:ea typeface="微软雅黑" panose="020B0503020204020204" pitchFamily="34" charset="-122"/>
                </a:rPr>
                <a:t>操作数</a:t>
              </a:r>
            </a:p>
          </p:txBody>
        </p:sp>
        <p:sp>
          <p:nvSpPr>
            <p:cNvPr id="55" name="Text Box 11"/>
            <p:cNvSpPr txBox="1">
              <a:spLocks noChangeArrowheads="1"/>
            </p:cNvSpPr>
            <p:nvPr/>
          </p:nvSpPr>
          <p:spPr bwMode="auto">
            <a:xfrm>
              <a:off x="3110" y="1726"/>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latin typeface="Comic Sans MS" panose="030F0702030302020204" pitchFamily="66" charset="0"/>
                  <a:ea typeface="微软雅黑" panose="020B0503020204020204" pitchFamily="34" charset="-122"/>
                </a:rPr>
                <a:t>主存</a:t>
              </a:r>
            </a:p>
          </p:txBody>
        </p:sp>
      </p:grpSp>
      <p:grpSp>
        <p:nvGrpSpPr>
          <p:cNvPr id="56" name="Group 12"/>
          <p:cNvGrpSpPr>
            <a:grpSpLocks/>
          </p:cNvGrpSpPr>
          <p:nvPr/>
        </p:nvGrpSpPr>
        <p:grpSpPr bwMode="auto">
          <a:xfrm>
            <a:off x="251520" y="3029471"/>
            <a:ext cx="2286000" cy="381000"/>
            <a:chOff x="1104" y="1670"/>
            <a:chExt cx="1440" cy="240"/>
          </a:xfrm>
        </p:grpSpPr>
        <p:sp>
          <p:nvSpPr>
            <p:cNvPr id="57" name="Rectangle 13"/>
            <p:cNvSpPr>
              <a:spLocks noChangeArrowheads="1"/>
            </p:cNvSpPr>
            <p:nvPr/>
          </p:nvSpPr>
          <p:spPr bwMode="auto">
            <a:xfrm>
              <a:off x="1104" y="1670"/>
              <a:ext cx="480"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66" charset="0"/>
                  <a:ea typeface="微软雅黑" panose="020B0503020204020204" pitchFamily="34" charset="-122"/>
                </a:rPr>
                <a:t>OP</a:t>
              </a:r>
            </a:p>
          </p:txBody>
        </p:sp>
        <p:sp>
          <p:nvSpPr>
            <p:cNvPr id="58" name="Rectangle 14"/>
            <p:cNvSpPr>
              <a:spLocks noChangeArrowheads="1"/>
            </p:cNvSpPr>
            <p:nvPr/>
          </p:nvSpPr>
          <p:spPr bwMode="auto">
            <a:xfrm>
              <a:off x="1584" y="1670"/>
              <a:ext cx="480" cy="240"/>
            </a:xfrm>
            <a:prstGeom prst="rect">
              <a:avLst/>
            </a:prstGeom>
            <a:solidFill>
              <a:schemeClr val="tx1">
                <a:alpha val="50000"/>
              </a:scheme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59" name="Rectangle 15"/>
            <p:cNvSpPr>
              <a:spLocks noChangeArrowheads="1"/>
            </p:cNvSpPr>
            <p:nvPr/>
          </p:nvSpPr>
          <p:spPr bwMode="auto">
            <a:xfrm>
              <a:off x="2064" y="1670"/>
              <a:ext cx="480"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000" b="1">
                  <a:latin typeface="Comic Sans MS" panose="030F0702030302020204" pitchFamily="66" charset="0"/>
                  <a:ea typeface="微软雅黑" panose="020B0503020204020204" pitchFamily="34" charset="-122"/>
                </a:rPr>
                <a:t>R</a:t>
              </a:r>
              <a:r>
                <a:rPr lang="en-US" altLang="zh-CN" sz="2000" b="1" i="1" baseline="-25000">
                  <a:latin typeface="Comic Sans MS" panose="030F0702030302020204" pitchFamily="66" charset="0"/>
                  <a:ea typeface="微软雅黑" panose="020B0503020204020204" pitchFamily="34" charset="-122"/>
                </a:rPr>
                <a:t>i</a:t>
              </a:r>
            </a:p>
          </p:txBody>
        </p:sp>
      </p:grpSp>
      <p:sp>
        <p:nvSpPr>
          <p:cNvPr id="83" name="AutoShape 16"/>
          <p:cNvSpPr>
            <a:spLocks/>
          </p:cNvSpPr>
          <p:nvPr/>
        </p:nvSpPr>
        <p:spPr bwMode="auto">
          <a:xfrm rot="5400000">
            <a:off x="1318320" y="2572271"/>
            <a:ext cx="152400" cy="76200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84" name="Text Box 17"/>
          <p:cNvSpPr txBox="1">
            <a:spLocks noChangeArrowheads="1"/>
          </p:cNvSpPr>
          <p:nvPr/>
        </p:nvSpPr>
        <p:spPr bwMode="auto">
          <a:xfrm>
            <a:off x="784920" y="2492896"/>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b="1">
                <a:latin typeface="Comic Sans MS" panose="030F0702030302020204" pitchFamily="66" charset="0"/>
                <a:ea typeface="微软雅黑" panose="020B0503020204020204" pitchFamily="34" charset="-122"/>
              </a:rPr>
              <a:t>寻址特征</a:t>
            </a:r>
          </a:p>
        </p:txBody>
      </p:sp>
      <p:sp>
        <p:nvSpPr>
          <p:cNvPr id="85" name="AutoShape 18"/>
          <p:cNvSpPr>
            <a:spLocks/>
          </p:cNvSpPr>
          <p:nvPr/>
        </p:nvSpPr>
        <p:spPr bwMode="auto">
          <a:xfrm rot="16200000">
            <a:off x="2080320" y="3105671"/>
            <a:ext cx="152400" cy="762000"/>
          </a:xfrm>
          <a:prstGeom prst="leftBrace">
            <a:avLst>
              <a:gd name="adj1" fmla="val 416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86" name="Freeform 19"/>
          <p:cNvSpPr>
            <a:spLocks/>
          </p:cNvSpPr>
          <p:nvPr/>
        </p:nvSpPr>
        <p:spPr bwMode="auto">
          <a:xfrm>
            <a:off x="1089720" y="3562871"/>
            <a:ext cx="1066800" cy="1905000"/>
          </a:xfrm>
          <a:custGeom>
            <a:avLst/>
            <a:gdLst>
              <a:gd name="T0" fmla="*/ 672 w 672"/>
              <a:gd name="T1" fmla="*/ 0 h 1200"/>
              <a:gd name="T2" fmla="*/ 672 w 672"/>
              <a:gd name="T3" fmla="*/ 96 h 1200"/>
              <a:gd name="T4" fmla="*/ 0 w 672"/>
              <a:gd name="T5" fmla="*/ 96 h 1200"/>
              <a:gd name="T6" fmla="*/ 0 w 672"/>
              <a:gd name="T7" fmla="*/ 1200 h 1200"/>
              <a:gd name="T8" fmla="*/ 432 w 672"/>
              <a:gd name="T9" fmla="*/ 1200 h 1200"/>
            </a:gdLst>
            <a:ahLst/>
            <a:cxnLst>
              <a:cxn ang="0">
                <a:pos x="T0" y="T1"/>
              </a:cxn>
              <a:cxn ang="0">
                <a:pos x="T2" y="T3"/>
              </a:cxn>
              <a:cxn ang="0">
                <a:pos x="T4" y="T5"/>
              </a:cxn>
              <a:cxn ang="0">
                <a:pos x="T6" y="T7"/>
              </a:cxn>
              <a:cxn ang="0">
                <a:pos x="T8" y="T9"/>
              </a:cxn>
            </a:cxnLst>
            <a:rect l="0" t="0" r="r" b="b"/>
            <a:pathLst>
              <a:path w="672" h="1200">
                <a:moveTo>
                  <a:pt x="672" y="0"/>
                </a:moveTo>
                <a:lnTo>
                  <a:pt x="672" y="96"/>
                </a:lnTo>
                <a:lnTo>
                  <a:pt x="0" y="96"/>
                </a:lnTo>
                <a:lnTo>
                  <a:pt x="0" y="1200"/>
                </a:lnTo>
                <a:lnTo>
                  <a:pt x="432" y="1200"/>
                </a:lnTo>
              </a:path>
            </a:pathLst>
          </a:custGeom>
          <a:noFill/>
          <a:ln w="28575" cmpd="sng">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Comic Sans MS" panose="030F0702030302020204" pitchFamily="66" charset="0"/>
              <a:ea typeface="微软雅黑" panose="020B0503020204020204" pitchFamily="34" charset="-122"/>
            </a:endParaRPr>
          </a:p>
        </p:txBody>
      </p:sp>
      <p:grpSp>
        <p:nvGrpSpPr>
          <p:cNvPr id="87" name="Group 42"/>
          <p:cNvGrpSpPr>
            <a:grpSpLocks/>
          </p:cNvGrpSpPr>
          <p:nvPr/>
        </p:nvGrpSpPr>
        <p:grpSpPr bwMode="auto">
          <a:xfrm>
            <a:off x="1683445" y="3805759"/>
            <a:ext cx="1997075" cy="2878137"/>
            <a:chOff x="1862" y="1691"/>
            <a:chExt cx="1258" cy="1813"/>
          </a:xfrm>
        </p:grpSpPr>
        <p:grpSp>
          <p:nvGrpSpPr>
            <p:cNvPr id="88" name="Group 41"/>
            <p:cNvGrpSpPr>
              <a:grpSpLocks/>
            </p:cNvGrpSpPr>
            <p:nvPr/>
          </p:nvGrpSpPr>
          <p:grpSpPr bwMode="auto">
            <a:xfrm>
              <a:off x="1862" y="1691"/>
              <a:ext cx="1114" cy="1587"/>
              <a:chOff x="1862" y="1691"/>
              <a:chExt cx="1114" cy="1587"/>
            </a:xfrm>
          </p:grpSpPr>
          <p:sp>
            <p:nvSpPr>
              <p:cNvPr id="90" name="Rectangle 23"/>
              <p:cNvSpPr>
                <a:spLocks noChangeArrowheads="1"/>
              </p:cNvSpPr>
              <p:nvPr/>
            </p:nvSpPr>
            <p:spPr bwMode="auto">
              <a:xfrm>
                <a:off x="2208" y="2642"/>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sz="2000" b="1" dirty="0" smtClean="0">
                    <a:latin typeface="Comic Sans MS" panose="030F0702030302020204" pitchFamily="66" charset="0"/>
                    <a:ea typeface="微软雅黑" panose="020B0503020204020204" pitchFamily="34" charset="-122"/>
                  </a:rPr>
                  <a:t>有效地址</a:t>
                </a:r>
                <a:endParaRPr lang="zh-CN" altLang="en-US" sz="2000" b="1" dirty="0">
                  <a:latin typeface="Comic Sans MS" panose="030F0702030302020204" pitchFamily="66" charset="0"/>
                  <a:ea typeface="微软雅黑" panose="020B0503020204020204" pitchFamily="34" charset="-122"/>
                </a:endParaRPr>
              </a:p>
            </p:txBody>
          </p:sp>
          <p:sp>
            <p:nvSpPr>
              <p:cNvPr id="91" name="Rectangle 24"/>
              <p:cNvSpPr>
                <a:spLocks noChangeArrowheads="1"/>
              </p:cNvSpPr>
              <p:nvPr/>
            </p:nvSpPr>
            <p:spPr bwMode="auto">
              <a:xfrm>
                <a:off x="2208" y="2930"/>
                <a:ext cx="76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92" name="Rectangle 25"/>
              <p:cNvSpPr>
                <a:spLocks noChangeArrowheads="1"/>
              </p:cNvSpPr>
              <p:nvPr/>
            </p:nvSpPr>
            <p:spPr bwMode="auto">
              <a:xfrm>
                <a:off x="2208" y="1778"/>
                <a:ext cx="768" cy="86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Comic Sans MS" panose="030F0702030302020204" pitchFamily="66" charset="0"/>
                  <a:ea typeface="微软雅黑" panose="020B0503020204020204" pitchFamily="34" charset="-122"/>
                </a:endParaRPr>
              </a:p>
            </p:txBody>
          </p:sp>
          <p:sp>
            <p:nvSpPr>
              <p:cNvPr id="93" name="Text Box 26"/>
              <p:cNvSpPr txBox="1">
                <a:spLocks noChangeArrowheads="1"/>
              </p:cNvSpPr>
              <p:nvPr/>
            </p:nvSpPr>
            <p:spPr bwMode="auto">
              <a:xfrm>
                <a:off x="2482" y="2141"/>
                <a:ext cx="31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r>
                  <a:rPr lang="zh-CN" altLang="en-US" sz="2000" b="1">
                    <a:latin typeface="Comic Sans MS" panose="030F0702030302020204" pitchFamily="66" charset="0"/>
                    <a:ea typeface="微软雅黑" panose="020B0503020204020204" pitchFamily="34" charset="-122"/>
                  </a:rPr>
                  <a:t>…</a:t>
                </a:r>
              </a:p>
            </p:txBody>
          </p:sp>
          <p:sp>
            <p:nvSpPr>
              <p:cNvPr id="94" name="Text Box 28"/>
              <p:cNvSpPr txBox="1">
                <a:spLocks noChangeArrowheads="1"/>
              </p:cNvSpPr>
              <p:nvPr/>
            </p:nvSpPr>
            <p:spPr bwMode="auto">
              <a:xfrm>
                <a:off x="2482" y="2970"/>
                <a:ext cx="31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r>
                  <a:rPr lang="zh-CN" altLang="en-US" sz="2000" b="1">
                    <a:latin typeface="Comic Sans MS" panose="030F0702030302020204" pitchFamily="66" charset="0"/>
                    <a:ea typeface="微软雅黑" panose="020B0503020204020204" pitchFamily="34" charset="-122"/>
                  </a:rPr>
                  <a:t>…</a:t>
                </a:r>
              </a:p>
            </p:txBody>
          </p:sp>
          <p:sp>
            <p:nvSpPr>
              <p:cNvPr id="95" name="Text Box 29"/>
              <p:cNvSpPr txBox="1">
                <a:spLocks noChangeArrowheads="1"/>
              </p:cNvSpPr>
              <p:nvPr/>
            </p:nvSpPr>
            <p:spPr bwMode="auto">
              <a:xfrm>
                <a:off x="1868" y="2141"/>
                <a:ext cx="31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r>
                  <a:rPr lang="zh-CN" altLang="en-US" sz="2000" b="1">
                    <a:latin typeface="Comic Sans MS" panose="030F0702030302020204" pitchFamily="66" charset="0"/>
                    <a:ea typeface="微软雅黑" panose="020B0503020204020204" pitchFamily="34" charset="-122"/>
                  </a:rPr>
                  <a:t>…</a:t>
                </a:r>
              </a:p>
            </p:txBody>
          </p:sp>
          <p:sp>
            <p:nvSpPr>
              <p:cNvPr id="96" name="Text Box 31"/>
              <p:cNvSpPr txBox="1">
                <a:spLocks noChangeArrowheads="1"/>
              </p:cNvSpPr>
              <p:nvPr/>
            </p:nvSpPr>
            <p:spPr bwMode="auto">
              <a:xfrm>
                <a:off x="1888" y="2856"/>
                <a:ext cx="310"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0"/>
                  </a:spcBef>
                </a:pPr>
                <a:r>
                  <a:rPr lang="zh-CN" altLang="en-US" sz="2000" b="1">
                    <a:latin typeface="Comic Sans MS" panose="030F0702030302020204" pitchFamily="66" charset="0"/>
                    <a:ea typeface="微软雅黑" panose="020B0503020204020204" pitchFamily="34" charset="-122"/>
                  </a:rPr>
                  <a:t>…</a:t>
                </a:r>
              </a:p>
            </p:txBody>
          </p:sp>
          <p:sp>
            <p:nvSpPr>
              <p:cNvPr id="97" name="Text Box 32"/>
              <p:cNvSpPr txBox="1">
                <a:spLocks noChangeArrowheads="1"/>
              </p:cNvSpPr>
              <p:nvPr/>
            </p:nvSpPr>
            <p:spPr bwMode="auto">
              <a:xfrm>
                <a:off x="1862" y="1691"/>
                <a:ext cx="29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66" charset="0"/>
                    <a:ea typeface="微软雅黑" panose="020B0503020204020204" pitchFamily="34" charset="-122"/>
                  </a:rPr>
                  <a:t>R</a:t>
                </a:r>
                <a:r>
                  <a:rPr lang="en-US" altLang="zh-CN" sz="2000" b="1" baseline="-25000">
                    <a:latin typeface="Comic Sans MS" panose="030F0702030302020204" pitchFamily="66" charset="0"/>
                    <a:ea typeface="微软雅黑" panose="020B0503020204020204" pitchFamily="34" charset="-122"/>
                  </a:rPr>
                  <a:t>0</a:t>
                </a:r>
              </a:p>
            </p:txBody>
          </p:sp>
          <p:sp>
            <p:nvSpPr>
              <p:cNvPr id="98" name="Text Box 33"/>
              <p:cNvSpPr txBox="1">
                <a:spLocks noChangeArrowheads="1"/>
              </p:cNvSpPr>
              <p:nvPr/>
            </p:nvSpPr>
            <p:spPr bwMode="auto">
              <a:xfrm>
                <a:off x="1876" y="2632"/>
                <a:ext cx="25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66" charset="0"/>
                    <a:ea typeface="微软雅黑" panose="020B0503020204020204" pitchFamily="34" charset="-122"/>
                  </a:rPr>
                  <a:t>R</a:t>
                </a:r>
                <a:r>
                  <a:rPr lang="en-US" altLang="zh-CN" sz="2000" b="1" i="1" baseline="-25000">
                    <a:latin typeface="Comic Sans MS" panose="030F0702030302020204" pitchFamily="66" charset="0"/>
                    <a:ea typeface="微软雅黑" panose="020B0503020204020204" pitchFamily="34" charset="-122"/>
                  </a:rPr>
                  <a:t>i</a:t>
                </a:r>
              </a:p>
            </p:txBody>
          </p:sp>
          <p:sp>
            <p:nvSpPr>
              <p:cNvPr id="99" name="Text Box 34"/>
              <p:cNvSpPr txBox="1">
                <a:spLocks noChangeArrowheads="1"/>
              </p:cNvSpPr>
              <p:nvPr/>
            </p:nvSpPr>
            <p:spPr bwMode="auto">
              <a:xfrm>
                <a:off x="1876" y="3026"/>
                <a:ext cx="2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000" b="1">
                    <a:latin typeface="Comic Sans MS" panose="030F0702030302020204" pitchFamily="66" charset="0"/>
                    <a:ea typeface="微软雅黑" panose="020B0503020204020204" pitchFamily="34" charset="-122"/>
                  </a:rPr>
                  <a:t>R</a:t>
                </a:r>
                <a:r>
                  <a:rPr lang="en-US" altLang="zh-CN" sz="2000" b="1" i="1" baseline="-25000">
                    <a:latin typeface="Comic Sans MS" panose="030F0702030302020204" pitchFamily="66" charset="0"/>
                    <a:ea typeface="微软雅黑" panose="020B0503020204020204" pitchFamily="34" charset="-122"/>
                  </a:rPr>
                  <a:t>n</a:t>
                </a:r>
              </a:p>
            </p:txBody>
          </p:sp>
        </p:grpSp>
        <p:sp>
          <p:nvSpPr>
            <p:cNvPr id="89" name="Text Box 35"/>
            <p:cNvSpPr txBox="1">
              <a:spLocks noChangeArrowheads="1"/>
            </p:cNvSpPr>
            <p:nvPr/>
          </p:nvSpPr>
          <p:spPr bwMode="auto">
            <a:xfrm>
              <a:off x="2304" y="3254"/>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Comic Sans MS" panose="030F0702030302020204" pitchFamily="66" charset="0"/>
                  <a:ea typeface="微软雅黑" panose="020B0503020204020204" pitchFamily="34" charset="-122"/>
                </a:rPr>
                <a:t>寄存器</a:t>
              </a:r>
            </a:p>
          </p:txBody>
        </p:sp>
      </p:grpSp>
      <p:sp>
        <p:nvSpPr>
          <p:cNvPr id="100" name="Rectangle 6"/>
          <p:cNvSpPr>
            <a:spLocks noChangeArrowheads="1"/>
          </p:cNvSpPr>
          <p:nvPr/>
        </p:nvSpPr>
        <p:spPr bwMode="auto">
          <a:xfrm>
            <a:off x="3203848" y="908720"/>
            <a:ext cx="5634639"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b="1" dirty="0">
                <a:solidFill>
                  <a:srgbClr val="FF0000"/>
                </a:solidFill>
                <a:latin typeface="Comic Sans MS" panose="030F0702030302020204" pitchFamily="66" charset="0"/>
                <a:ea typeface="微软雅黑" panose="020B0503020204020204" pitchFamily="34" charset="-122"/>
              </a:rPr>
              <a:t>假设：</a:t>
            </a:r>
            <a:r>
              <a:rPr lang="en-US" altLang="en-US" sz="2000" b="1" dirty="0">
                <a:solidFill>
                  <a:srgbClr val="FF0000"/>
                </a:solidFill>
                <a:latin typeface="Comic Sans MS" panose="030F0702030302020204" pitchFamily="66" charset="0"/>
                <a:ea typeface="微软雅黑" panose="020B0503020204020204" pitchFamily="34" charset="-122"/>
              </a:rPr>
              <a:t>A</a:t>
            </a:r>
            <a:r>
              <a:rPr lang="en-US" altLang="zh-CN"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地址字段值，</a:t>
            </a:r>
            <a:r>
              <a:rPr lang="en-US" altLang="zh-CN" sz="2000" b="1" dirty="0">
                <a:solidFill>
                  <a:srgbClr val="FF0000"/>
                </a:solidFill>
                <a:latin typeface="Comic Sans MS" panose="030F0702030302020204" pitchFamily="66" charset="0"/>
                <a:ea typeface="微软雅黑" panose="020B0503020204020204" pitchFamily="34" charset="-122"/>
              </a:rPr>
              <a:t>R=</a:t>
            </a:r>
            <a:r>
              <a:rPr lang="zh-CN" altLang="en-US" sz="2000" b="1" dirty="0">
                <a:solidFill>
                  <a:srgbClr val="FF0000"/>
                </a:solidFill>
                <a:latin typeface="Comic Sans MS" panose="030F0702030302020204" pitchFamily="66" charset="0"/>
                <a:ea typeface="微软雅黑" panose="020B0503020204020204" pitchFamily="34" charset="-122"/>
              </a:rPr>
              <a:t>寄存器编号，</a:t>
            </a:r>
          </a:p>
          <a:p>
            <a:r>
              <a:rPr lang="en-US" altLang="zh-CN" sz="2000" b="1" dirty="0">
                <a:solidFill>
                  <a:srgbClr val="FF0000"/>
                </a:solidFill>
                <a:latin typeface="Comic Sans MS" panose="030F0702030302020204" pitchFamily="66" charset="0"/>
                <a:ea typeface="微软雅黑" panose="020B0503020204020204" pitchFamily="34" charset="-122"/>
              </a:rPr>
              <a:t>       </a:t>
            </a:r>
            <a:r>
              <a:rPr lang="en-US" altLang="en-US" sz="2000" b="1" dirty="0" smtClean="0">
                <a:solidFill>
                  <a:srgbClr val="FF0000"/>
                </a:solidFill>
                <a:latin typeface="Comic Sans MS" panose="030F0702030302020204" pitchFamily="66" charset="0"/>
                <a:ea typeface="微软雅黑" panose="020B0503020204020204" pitchFamily="34" charset="-122"/>
              </a:rPr>
              <a:t>EA</a:t>
            </a:r>
            <a:r>
              <a:rPr lang="en-US" altLang="en-US"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有效地址， (</a:t>
            </a:r>
            <a:r>
              <a:rPr lang="en-US" altLang="zh-CN" sz="2000" b="1" dirty="0">
                <a:solidFill>
                  <a:srgbClr val="FF0000"/>
                </a:solidFill>
                <a:latin typeface="Comic Sans MS" panose="030F0702030302020204" pitchFamily="66" charset="0"/>
                <a:ea typeface="微软雅黑" panose="020B0503020204020204" pitchFamily="34" charset="-122"/>
              </a:rPr>
              <a:t>X)=</a:t>
            </a:r>
            <a:r>
              <a:rPr lang="zh-CN" altLang="en-US" sz="2000" b="1" dirty="0">
                <a:solidFill>
                  <a:srgbClr val="FF0000"/>
                </a:solidFill>
                <a:latin typeface="Comic Sans MS" panose="030F0702030302020204" pitchFamily="66" charset="0"/>
                <a:ea typeface="微软雅黑" panose="020B0503020204020204" pitchFamily="34" charset="-122"/>
              </a:rPr>
              <a:t>地址</a:t>
            </a:r>
            <a:r>
              <a:rPr lang="en-US" altLang="en-US" sz="2000" b="1" dirty="0">
                <a:solidFill>
                  <a:srgbClr val="FF0000"/>
                </a:solidFill>
                <a:latin typeface="Comic Sans MS" panose="030F0702030302020204" pitchFamily="66" charset="0"/>
                <a:ea typeface="微软雅黑" panose="020B0503020204020204" pitchFamily="34" charset="-122"/>
              </a:rPr>
              <a:t>X</a:t>
            </a:r>
            <a:r>
              <a:rPr lang="zh-CN" altLang="en-US" sz="2000" b="1" dirty="0">
                <a:solidFill>
                  <a:srgbClr val="FF0000"/>
                </a:solidFill>
                <a:latin typeface="Comic Sans MS" panose="030F0702030302020204" pitchFamily="66" charset="0"/>
                <a:ea typeface="微软雅黑" panose="020B0503020204020204" pitchFamily="34" charset="-122"/>
              </a:rPr>
              <a:t>中的内容</a:t>
            </a:r>
          </a:p>
        </p:txBody>
      </p:sp>
    </p:spTree>
    <p:extLst>
      <p:ext uri="{BB962C8B-B14F-4D97-AF65-F5344CB8AC3E}">
        <p14:creationId xmlns:p14="http://schemas.microsoft.com/office/powerpoint/2010/main" val="60691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arn(outVertical)">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barn(outVertical)">
                                      <p:cBhvr>
                                        <p:cTn id="17" dur="500"/>
                                        <p:tgtEl>
                                          <p:spTgt spid="83"/>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blinds(horizontal)">
                                      <p:cBhvr>
                                        <p:cTn id="21" dur="500"/>
                                        <p:tgtEl>
                                          <p:spTgt spid="8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barn(outVertical)">
                                      <p:cBhvr>
                                        <p:cTn id="26" dur="500"/>
                                        <p:tgtEl>
                                          <p:spTgt spid="85"/>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strips(downLeft)">
                                      <p:cBhvr>
                                        <p:cTn id="31" dur="500"/>
                                        <p:tgtEl>
                                          <p:spTgt spid="8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barn(outVertical)">
                                      <p:cBhvr>
                                        <p:cTn id="36" dur="500"/>
                                        <p:tgtEl>
                                          <p:spTgt spid="87"/>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slide(fromLeft)">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nodeType="click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barn(outVertical)">
                                      <p:cBhvr>
                                        <p:cTn id="4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49" grpId="0" animBg="1"/>
      <p:bldP spid="83" grpId="0" animBg="1"/>
      <p:bldP spid="84" grpId="0" autoUpdateAnimBg="0"/>
      <p:bldP spid="85" grpId="0" animBg="1"/>
      <p:bldP spid="8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指令系统设计</a:t>
            </a:r>
          </a:p>
        </p:txBody>
      </p:sp>
      <p:sp>
        <p:nvSpPr>
          <p:cNvPr id="3" name="内容占位符 2"/>
          <p:cNvSpPr>
            <a:spLocks noGrp="1"/>
          </p:cNvSpPr>
          <p:nvPr>
            <p:ph idx="1"/>
          </p:nvPr>
        </p:nvSpPr>
        <p:spPr>
          <a:xfrm>
            <a:off x="107504" y="671522"/>
            <a:ext cx="8856984" cy="4053622"/>
          </a:xfrm>
        </p:spPr>
        <p:txBody>
          <a:bodyPr/>
          <a:lstStyle/>
          <a:p>
            <a:pPr marL="0" indent="0">
              <a:buNone/>
            </a:pPr>
            <a:r>
              <a:rPr lang="zh-CN" altLang="en-US" dirty="0"/>
              <a:t>基本寻址方式的算法和优缺点</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Rectangle 3"/>
          <p:cNvSpPr txBox="1">
            <a:spLocks noChangeArrowheads="1"/>
          </p:cNvSpPr>
          <p:nvPr/>
        </p:nvSpPr>
        <p:spPr bwMode="auto">
          <a:xfrm>
            <a:off x="107504" y="1412776"/>
            <a:ext cx="8286750" cy="3193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buFont typeface="Wingdings" pitchFamily="2" charset="2"/>
              <a:buNone/>
            </a:pPr>
            <a:r>
              <a:rPr lang="zh-CN" altLang="en-US" sz="1800" b="0" dirty="0" smtClean="0">
                <a:solidFill>
                  <a:srgbClr val="0000FF"/>
                </a:solidFill>
                <a:latin typeface="Arial" panose="020B0604020202020204" pitchFamily="34" charset="0"/>
              </a:rPr>
              <a:t>方式	     算法	            主要优点	                       主要缺点</a:t>
            </a:r>
          </a:p>
          <a:p>
            <a:pPr>
              <a:lnSpc>
                <a:spcPct val="120000"/>
              </a:lnSpc>
              <a:buFont typeface="Wingdings" pitchFamily="2" charset="2"/>
              <a:buNone/>
            </a:pPr>
            <a:r>
              <a:rPr lang="zh-CN" altLang="en-US" sz="1800" b="0" dirty="0" smtClean="0">
                <a:latin typeface="Arial" panose="020B0604020202020204" pitchFamily="34" charset="0"/>
              </a:rPr>
              <a:t>立即	  操作数=</a:t>
            </a:r>
            <a:r>
              <a:rPr lang="en-US" altLang="en-US" sz="1800" b="0" dirty="0" smtClean="0">
                <a:latin typeface="Arial" panose="020B0604020202020204" pitchFamily="34" charset="0"/>
              </a:rPr>
              <a:t>A      </a:t>
            </a:r>
            <a:r>
              <a:rPr lang="en-US" altLang="zh-CN" sz="1800" b="0" dirty="0" smtClean="0">
                <a:latin typeface="Arial" panose="020B0604020202020204" pitchFamily="34" charset="0"/>
              </a:rPr>
              <a:t>   </a:t>
            </a:r>
            <a:r>
              <a:rPr lang="zh-CN" altLang="en-US" sz="1800" b="0" dirty="0" smtClean="0">
                <a:latin typeface="Arial" panose="020B0604020202020204" pitchFamily="34" charset="0"/>
              </a:rPr>
              <a:t>指令执行速度快            操作数幅值有限</a:t>
            </a:r>
          </a:p>
          <a:p>
            <a:pPr>
              <a:lnSpc>
                <a:spcPct val="120000"/>
              </a:lnSpc>
              <a:buFont typeface="Wingdings" pitchFamily="2" charset="2"/>
              <a:buNone/>
            </a:pPr>
            <a:r>
              <a:rPr lang="zh-CN" altLang="en-US" sz="1800" b="0" dirty="0" smtClean="0">
                <a:latin typeface="Arial" panose="020B0604020202020204" pitchFamily="34" charset="0"/>
              </a:rPr>
              <a:t>直接         </a:t>
            </a:r>
            <a:r>
              <a:rPr lang="en-US" altLang="en-US" sz="1800" b="0" dirty="0" smtClean="0">
                <a:latin typeface="Arial" panose="020B0604020202020204" pitchFamily="34" charset="0"/>
              </a:rPr>
              <a:t>EA=A                </a:t>
            </a:r>
            <a:r>
              <a:rPr lang="en-US" altLang="zh-CN" sz="1800" b="0" dirty="0" err="1" smtClean="0">
                <a:latin typeface="Arial" panose="020B0604020202020204" pitchFamily="34" charset="0"/>
              </a:rPr>
              <a:t>有效</a:t>
            </a:r>
            <a:r>
              <a:rPr lang="zh-CN" altLang="en-US" sz="1800" b="0" dirty="0" smtClean="0">
                <a:latin typeface="Arial" panose="020B0604020202020204" pitchFamily="34" charset="0"/>
              </a:rPr>
              <a:t>地址计算简单        地址范围有限</a:t>
            </a:r>
          </a:p>
          <a:p>
            <a:pPr>
              <a:lnSpc>
                <a:spcPct val="120000"/>
              </a:lnSpc>
              <a:buFont typeface="Wingdings" pitchFamily="2" charset="2"/>
              <a:buNone/>
            </a:pPr>
            <a:r>
              <a:rPr lang="zh-CN" altLang="en-US" sz="1800" b="0" dirty="0" smtClean="0">
                <a:latin typeface="Arial" panose="020B0604020202020204" pitchFamily="34" charset="0"/>
              </a:rPr>
              <a:t>间接         </a:t>
            </a:r>
            <a:r>
              <a:rPr lang="en-US" altLang="en-US" sz="1800" b="0" dirty="0" smtClean="0">
                <a:latin typeface="Arial" panose="020B0604020202020204" pitchFamily="34" charset="0"/>
              </a:rPr>
              <a:t>EA=</a:t>
            </a:r>
            <a:r>
              <a:rPr lang="en-US" altLang="zh-CN" sz="1800" b="0" dirty="0" smtClean="0">
                <a:latin typeface="Arial" panose="020B0604020202020204" pitchFamily="34" charset="0"/>
              </a:rPr>
              <a:t>(A)              </a:t>
            </a:r>
            <a:r>
              <a:rPr lang="zh-CN" altLang="en-US" sz="1800" b="0" dirty="0" smtClean="0">
                <a:latin typeface="Arial" panose="020B0604020202020204" pitchFamily="34" charset="0"/>
              </a:rPr>
              <a:t>有效地址范围大           多次存储器访问</a:t>
            </a:r>
          </a:p>
          <a:p>
            <a:pPr>
              <a:lnSpc>
                <a:spcPct val="120000"/>
              </a:lnSpc>
              <a:buFont typeface="Wingdings" pitchFamily="2" charset="2"/>
              <a:buNone/>
            </a:pPr>
            <a:r>
              <a:rPr lang="zh-CN" altLang="en-US" sz="1800" b="0" dirty="0" smtClean="0">
                <a:latin typeface="Arial" panose="020B0604020202020204" pitchFamily="34" charset="0"/>
              </a:rPr>
              <a:t>寄存器     操作数</a:t>
            </a:r>
            <a:r>
              <a:rPr lang="en-US" altLang="en-US" sz="1800" b="0" dirty="0" smtClean="0">
                <a:latin typeface="Arial" panose="020B0604020202020204" pitchFamily="34" charset="0"/>
              </a:rPr>
              <a:t>=</a:t>
            </a:r>
            <a:r>
              <a:rPr lang="en-US" altLang="zh-CN" sz="1800" b="0" dirty="0" smtClean="0">
                <a:latin typeface="Arial" panose="020B0604020202020204" pitchFamily="34" charset="0"/>
              </a:rPr>
              <a:t>(</a:t>
            </a:r>
            <a:r>
              <a:rPr lang="en-US" altLang="en-US" sz="1800" b="0" dirty="0" smtClean="0">
                <a:latin typeface="Arial" panose="020B0604020202020204" pitchFamily="34" charset="0"/>
              </a:rPr>
              <a:t>R</a:t>
            </a:r>
            <a:r>
              <a:rPr lang="en-US" altLang="zh-CN" sz="1800" b="0" dirty="0" smtClean="0">
                <a:latin typeface="Arial" panose="020B0604020202020204" pitchFamily="34" charset="0"/>
              </a:rPr>
              <a:t>)</a:t>
            </a:r>
            <a:r>
              <a:rPr lang="en-US" altLang="en-US" sz="1800" b="0" dirty="0" smtClean="0">
                <a:latin typeface="Arial" panose="020B0604020202020204" pitchFamily="34" charset="0"/>
              </a:rPr>
              <a:t>        </a:t>
            </a:r>
            <a:r>
              <a:rPr lang="en-US" altLang="zh-CN" sz="1800" b="0" dirty="0" err="1" smtClean="0">
                <a:latin typeface="Arial" panose="020B0604020202020204" pitchFamily="34" charset="0"/>
              </a:rPr>
              <a:t>指令</a:t>
            </a:r>
            <a:r>
              <a:rPr lang="zh-CN" altLang="en-US" sz="1800" b="0" dirty="0" smtClean="0">
                <a:latin typeface="Arial" panose="020B0604020202020204" pitchFamily="34" charset="0"/>
              </a:rPr>
              <a:t>执行快，指令短    地址范围有限 </a:t>
            </a:r>
          </a:p>
          <a:p>
            <a:pPr>
              <a:lnSpc>
                <a:spcPct val="120000"/>
              </a:lnSpc>
              <a:buFont typeface="Wingdings" pitchFamily="2" charset="2"/>
              <a:buNone/>
            </a:pPr>
            <a:r>
              <a:rPr lang="zh-CN" altLang="en-US" sz="1800" b="0" dirty="0" smtClean="0">
                <a:latin typeface="Arial" panose="020B0604020202020204" pitchFamily="34" charset="0"/>
              </a:rPr>
              <a:t>寄间接     </a:t>
            </a:r>
            <a:r>
              <a:rPr lang="en-US" altLang="en-US" sz="1800" b="0" dirty="0" smtClean="0">
                <a:latin typeface="Arial" panose="020B0604020202020204" pitchFamily="34" charset="0"/>
              </a:rPr>
              <a:t>EA=</a:t>
            </a:r>
            <a:r>
              <a:rPr lang="en-US" altLang="zh-CN" sz="1800" b="0" dirty="0" smtClean="0">
                <a:latin typeface="Arial" panose="020B0604020202020204" pitchFamily="34" charset="0"/>
              </a:rPr>
              <a:t>(R)              </a:t>
            </a:r>
            <a:r>
              <a:rPr lang="zh-CN" altLang="zh-CN" sz="1800" b="0" dirty="0" smtClean="0">
                <a:latin typeface="Arial" panose="020B0604020202020204" pitchFamily="34" charset="0"/>
              </a:rPr>
              <a:t>地址范围大          </a:t>
            </a:r>
            <a:r>
              <a:rPr lang="zh-CN" altLang="en-US" sz="1800" b="0" dirty="0" smtClean="0">
                <a:latin typeface="Arial" panose="020B0604020202020204" pitchFamily="34" charset="0"/>
              </a:rPr>
              <a:t>   </a:t>
            </a:r>
            <a:r>
              <a:rPr lang="zh-CN" altLang="zh-CN" sz="1800" b="0" dirty="0" smtClean="0">
                <a:latin typeface="Arial" panose="020B0604020202020204" pitchFamily="34" charset="0"/>
              </a:rPr>
              <a:t> </a:t>
            </a:r>
            <a:r>
              <a:rPr lang="zh-CN" altLang="en-US" sz="1800" b="0" dirty="0" smtClean="0">
                <a:latin typeface="Arial" panose="020B0604020202020204" pitchFamily="34" charset="0"/>
              </a:rPr>
              <a:t>     </a:t>
            </a:r>
            <a:r>
              <a:rPr lang="zh-CN" altLang="zh-CN" sz="1800" b="0" dirty="0" smtClean="0">
                <a:latin typeface="Arial" panose="020B0604020202020204" pitchFamily="34" charset="0"/>
              </a:rPr>
              <a:t>额外存储器访问</a:t>
            </a:r>
          </a:p>
          <a:p>
            <a:pPr>
              <a:lnSpc>
                <a:spcPct val="120000"/>
              </a:lnSpc>
              <a:buFont typeface="Wingdings" pitchFamily="2" charset="2"/>
              <a:buNone/>
            </a:pPr>
            <a:r>
              <a:rPr lang="zh-CN" altLang="zh-CN" sz="1800" b="0" dirty="0" smtClean="0">
                <a:latin typeface="Arial" panose="020B0604020202020204" pitchFamily="34" charset="0"/>
              </a:rPr>
              <a:t>偏移         </a:t>
            </a:r>
            <a:r>
              <a:rPr lang="en-US" altLang="zh-CN" sz="1800" b="0" dirty="0" smtClean="0">
                <a:latin typeface="Arial" panose="020B0604020202020204" pitchFamily="34" charset="0"/>
              </a:rPr>
              <a:t>EA=A+(R)         </a:t>
            </a:r>
            <a:r>
              <a:rPr lang="zh-CN" altLang="en-US" sz="1800" b="0" dirty="0" smtClean="0">
                <a:latin typeface="Arial" panose="020B0604020202020204" pitchFamily="34" charset="0"/>
              </a:rPr>
              <a:t>灵活                              复杂</a:t>
            </a:r>
          </a:p>
          <a:p>
            <a:pPr>
              <a:lnSpc>
                <a:spcPct val="120000"/>
              </a:lnSpc>
              <a:buFont typeface="Wingdings" pitchFamily="2" charset="2"/>
              <a:buNone/>
            </a:pPr>
            <a:r>
              <a:rPr lang="zh-CN" altLang="en-US" sz="1800" b="0" dirty="0" smtClean="0">
                <a:latin typeface="Arial" panose="020B0604020202020204" pitchFamily="34" charset="0"/>
              </a:rPr>
              <a:t>堆栈         </a:t>
            </a:r>
            <a:r>
              <a:rPr lang="en-US" altLang="en-US" sz="1800" b="0" dirty="0" smtClean="0">
                <a:latin typeface="Arial" panose="020B0604020202020204" pitchFamily="34" charset="0"/>
              </a:rPr>
              <a:t>EA=</a:t>
            </a:r>
            <a:r>
              <a:rPr lang="zh-CN" altLang="en-US" sz="1800" b="0" dirty="0" smtClean="0">
                <a:latin typeface="Arial" panose="020B0604020202020204" pitchFamily="34" charset="0"/>
              </a:rPr>
              <a:t>栈顶           指令短                           应用有限</a:t>
            </a:r>
            <a:r>
              <a:rPr lang="zh-CN" altLang="en-US" sz="1800" b="0" dirty="0" smtClean="0"/>
              <a:t>			       	</a:t>
            </a:r>
            <a:endParaRPr lang="zh-CN" altLang="en-US" sz="1800" b="0" dirty="0"/>
          </a:p>
        </p:txBody>
      </p:sp>
      <p:sp>
        <p:nvSpPr>
          <p:cNvPr id="8" name="Line 4"/>
          <p:cNvSpPr>
            <a:spLocks noChangeShapeType="1"/>
          </p:cNvSpPr>
          <p:nvPr/>
        </p:nvSpPr>
        <p:spPr bwMode="auto">
          <a:xfrm>
            <a:off x="161479" y="1808062"/>
            <a:ext cx="7696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5"/>
          <p:cNvSpPr>
            <a:spLocks noChangeShapeType="1"/>
          </p:cNvSpPr>
          <p:nvPr/>
        </p:nvSpPr>
        <p:spPr bwMode="auto">
          <a:xfrm>
            <a:off x="161479" y="4534023"/>
            <a:ext cx="7696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7"/>
          <p:cNvSpPr txBox="1">
            <a:spLocks noChangeArrowheads="1"/>
          </p:cNvSpPr>
          <p:nvPr/>
        </p:nvSpPr>
        <p:spPr bwMode="auto">
          <a:xfrm>
            <a:off x="161479" y="1087236"/>
            <a:ext cx="2808312"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b="1" dirty="0">
                <a:latin typeface="微软雅黑" panose="020B0503020204020204" pitchFamily="34" charset="-122"/>
                <a:ea typeface="微软雅黑" panose="020B0503020204020204" pitchFamily="34" charset="-122"/>
              </a:rPr>
              <a:t>指令：</a:t>
            </a:r>
            <a:r>
              <a:rPr lang="en-US" altLang="zh-CN" sz="2000" b="1" dirty="0">
                <a:latin typeface="微软雅黑" panose="020B0503020204020204" pitchFamily="34" charset="-122"/>
                <a:ea typeface="微软雅黑" panose="020B0503020204020204" pitchFamily="34" charset="-122"/>
              </a:rPr>
              <a:t>OP A</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R</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a:t>
            </a:r>
          </a:p>
        </p:txBody>
      </p:sp>
      <p:sp>
        <p:nvSpPr>
          <p:cNvPr id="12" name="Text Box 8"/>
          <p:cNvSpPr txBox="1">
            <a:spLocks noChangeArrowheads="1"/>
          </p:cNvSpPr>
          <p:nvPr/>
        </p:nvSpPr>
        <p:spPr bwMode="auto">
          <a:xfrm>
            <a:off x="107504" y="5500444"/>
            <a:ext cx="7924800" cy="80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2000" dirty="0">
                <a:solidFill>
                  <a:srgbClr val="009242"/>
                </a:solidFill>
                <a:latin typeface="微软雅黑" panose="020B0503020204020204" pitchFamily="34" charset="-122"/>
                <a:ea typeface="微软雅黑" panose="020B0503020204020204" pitchFamily="34" charset="-122"/>
              </a:rPr>
              <a:t>问题：以上各种寻址方式下，操作数在寄存器中还是在存储器中？有没有可能在磁盘中？什么情况下，所取数据在磁盘中？</a:t>
            </a:r>
          </a:p>
        </p:txBody>
      </p:sp>
      <p:sp>
        <p:nvSpPr>
          <p:cNvPr id="13" name="Text Box 9"/>
          <p:cNvSpPr txBox="1">
            <a:spLocks noChangeArrowheads="1"/>
          </p:cNvSpPr>
          <p:nvPr/>
        </p:nvSpPr>
        <p:spPr bwMode="auto">
          <a:xfrm>
            <a:off x="62928" y="6196463"/>
            <a:ext cx="9081072" cy="29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latin typeface="微软雅黑" panose="020B0503020204020204" pitchFamily="34" charset="-122"/>
                <a:ea typeface="微软雅黑" panose="020B0503020204020204" pitchFamily="34" charset="-122"/>
              </a:rPr>
              <a:t>只有当操作数在存储器中时，才有可能“缺页”，此时操作数就在磁盘中！</a:t>
            </a:r>
          </a:p>
        </p:txBody>
      </p:sp>
      <p:sp>
        <p:nvSpPr>
          <p:cNvPr id="14" name="Rectangle 6"/>
          <p:cNvSpPr>
            <a:spLocks noChangeArrowheads="1"/>
          </p:cNvSpPr>
          <p:nvPr/>
        </p:nvSpPr>
        <p:spPr bwMode="auto">
          <a:xfrm>
            <a:off x="4025231" y="801169"/>
            <a:ext cx="5011265"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b="1" dirty="0">
                <a:solidFill>
                  <a:srgbClr val="FF0000"/>
                </a:solidFill>
                <a:latin typeface="Comic Sans MS" panose="030F0702030302020204" pitchFamily="66" charset="0"/>
                <a:ea typeface="微软雅黑" panose="020B0503020204020204" pitchFamily="34" charset="-122"/>
              </a:rPr>
              <a:t>假设：</a:t>
            </a:r>
            <a:r>
              <a:rPr lang="en-US" altLang="en-US" sz="2000" b="1" dirty="0">
                <a:solidFill>
                  <a:srgbClr val="FF0000"/>
                </a:solidFill>
                <a:latin typeface="Comic Sans MS" panose="030F0702030302020204" pitchFamily="66" charset="0"/>
                <a:ea typeface="微软雅黑" panose="020B0503020204020204" pitchFamily="34" charset="-122"/>
              </a:rPr>
              <a:t>A</a:t>
            </a:r>
            <a:r>
              <a:rPr lang="en-US" altLang="zh-CN"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地址字段值，</a:t>
            </a:r>
            <a:r>
              <a:rPr lang="en-US" altLang="zh-CN" sz="2000" b="1" dirty="0">
                <a:solidFill>
                  <a:srgbClr val="FF0000"/>
                </a:solidFill>
                <a:latin typeface="Comic Sans MS" panose="030F0702030302020204" pitchFamily="66" charset="0"/>
                <a:ea typeface="微软雅黑" panose="020B0503020204020204" pitchFamily="34" charset="-122"/>
              </a:rPr>
              <a:t>R=</a:t>
            </a:r>
            <a:r>
              <a:rPr lang="zh-CN" altLang="en-US" sz="2000" b="1" dirty="0">
                <a:solidFill>
                  <a:srgbClr val="FF0000"/>
                </a:solidFill>
                <a:latin typeface="Comic Sans MS" panose="030F0702030302020204" pitchFamily="66" charset="0"/>
                <a:ea typeface="微软雅黑" panose="020B0503020204020204" pitchFamily="34" charset="-122"/>
              </a:rPr>
              <a:t>寄存器编号，</a:t>
            </a:r>
          </a:p>
          <a:p>
            <a:r>
              <a:rPr lang="en-US" altLang="zh-CN" sz="2000" b="1" dirty="0">
                <a:solidFill>
                  <a:srgbClr val="FF0000"/>
                </a:solidFill>
                <a:latin typeface="Comic Sans MS" panose="030F0702030302020204" pitchFamily="66" charset="0"/>
                <a:ea typeface="微软雅黑" panose="020B0503020204020204" pitchFamily="34" charset="-122"/>
              </a:rPr>
              <a:t>       </a:t>
            </a:r>
            <a:r>
              <a:rPr lang="en-US" altLang="en-US" sz="2000" b="1" dirty="0" smtClean="0">
                <a:solidFill>
                  <a:srgbClr val="FF0000"/>
                </a:solidFill>
                <a:latin typeface="Comic Sans MS" panose="030F0702030302020204" pitchFamily="66" charset="0"/>
                <a:ea typeface="微软雅黑" panose="020B0503020204020204" pitchFamily="34" charset="-122"/>
              </a:rPr>
              <a:t>EA</a:t>
            </a:r>
            <a:r>
              <a:rPr lang="en-US" altLang="en-US"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有效地址， (</a:t>
            </a:r>
            <a:r>
              <a:rPr lang="en-US" altLang="zh-CN" sz="2000" b="1" dirty="0">
                <a:solidFill>
                  <a:srgbClr val="FF0000"/>
                </a:solidFill>
                <a:latin typeface="Comic Sans MS" panose="030F0702030302020204" pitchFamily="66" charset="0"/>
                <a:ea typeface="微软雅黑" panose="020B0503020204020204" pitchFamily="34" charset="-122"/>
              </a:rPr>
              <a:t>X)=</a:t>
            </a:r>
            <a:r>
              <a:rPr lang="zh-CN" altLang="en-US" sz="2000" b="1" dirty="0">
                <a:solidFill>
                  <a:srgbClr val="FF0000"/>
                </a:solidFill>
                <a:latin typeface="Comic Sans MS" panose="030F0702030302020204" pitchFamily="66" charset="0"/>
                <a:ea typeface="微软雅黑" panose="020B0503020204020204" pitchFamily="34" charset="-122"/>
              </a:rPr>
              <a:t>地址</a:t>
            </a:r>
            <a:r>
              <a:rPr lang="en-US" altLang="en-US" sz="2000" b="1" dirty="0">
                <a:solidFill>
                  <a:srgbClr val="FF0000"/>
                </a:solidFill>
                <a:latin typeface="Comic Sans MS" panose="030F0702030302020204" pitchFamily="66" charset="0"/>
                <a:ea typeface="微软雅黑" panose="020B0503020204020204" pitchFamily="34" charset="-122"/>
              </a:rPr>
              <a:t>X</a:t>
            </a:r>
            <a:r>
              <a:rPr lang="zh-CN" altLang="en-US" sz="2000" b="1" dirty="0">
                <a:solidFill>
                  <a:srgbClr val="FF0000"/>
                </a:solidFill>
                <a:latin typeface="Comic Sans MS" panose="030F0702030302020204" pitchFamily="66" charset="0"/>
                <a:ea typeface="微软雅黑" panose="020B0503020204020204" pitchFamily="34" charset="-122"/>
              </a:rPr>
              <a:t>中的内容</a:t>
            </a:r>
          </a:p>
        </p:txBody>
      </p:sp>
      <p:sp>
        <p:nvSpPr>
          <p:cNvPr id="15" name="矩形 14"/>
          <p:cNvSpPr/>
          <p:nvPr/>
        </p:nvSpPr>
        <p:spPr>
          <a:xfrm>
            <a:off x="161479" y="4573577"/>
            <a:ext cx="7794897" cy="1015663"/>
          </a:xfrm>
          <a:prstGeom prst="rect">
            <a:avLst/>
          </a:prstGeom>
        </p:spPr>
        <p:txBody>
          <a:bodyPr wrap="square">
            <a:spAutoFit/>
          </a:bodyPr>
          <a:lstStyle/>
          <a:p>
            <a:pPr>
              <a:lnSpc>
                <a:spcPct val="150000"/>
              </a:lnSpc>
              <a:buFont typeface="Wingdings" pitchFamily="2" charset="2"/>
              <a:buNone/>
            </a:pPr>
            <a:r>
              <a:rPr lang="zh-CN" altLang="en-US" sz="2000" dirty="0">
                <a:latin typeface="微软雅黑" panose="020B0503020204020204" pitchFamily="34" charset="-122"/>
                <a:ea typeface="微软雅黑" panose="020B0503020204020204" pitchFamily="34" charset="-122"/>
                <a:hlinkClick r:id="" action="ppaction://hlinkshowjump?jump=nextslide"/>
              </a:rPr>
              <a:t>偏移方式</a:t>
            </a:r>
            <a:r>
              <a:rPr lang="zh-CN" altLang="en-US" sz="2000" dirty="0">
                <a:latin typeface="微软雅黑" panose="020B0503020204020204" pitchFamily="34" charset="-122"/>
                <a:ea typeface="微软雅黑" panose="020B0503020204020204" pitchFamily="34" charset="-122"/>
              </a:rPr>
              <a:t>：将直接方式和寄存器间接方式结合起来。</a:t>
            </a:r>
          </a:p>
          <a:p>
            <a:pPr>
              <a:lnSpc>
                <a:spcPct val="150000"/>
              </a:lnSpc>
              <a:buFont typeface="Wingdings" pitchFamily="2" charset="2"/>
              <a:buNone/>
            </a:pPr>
            <a:r>
              <a:rPr lang="zh-CN" altLang="en-US" sz="2000" dirty="0">
                <a:latin typeface="微软雅黑" panose="020B0503020204020204" pitchFamily="34" charset="-122"/>
                <a:ea typeface="微软雅黑" panose="020B0503020204020204" pitchFamily="34" charset="-122"/>
              </a:rPr>
              <a:t>          有：相对 </a:t>
            </a:r>
            <a:r>
              <a:rPr lang="zh-CN"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基址 / 变址三种 </a:t>
            </a:r>
            <a:r>
              <a:rPr lang="zh-CN" altLang="en-US" sz="2000" dirty="0">
                <a:solidFill>
                  <a:srgbClr val="FF0000"/>
                </a:solidFill>
                <a:latin typeface="微软雅黑" panose="020B0503020204020204" pitchFamily="34" charset="-122"/>
                <a:ea typeface="微软雅黑" panose="020B0503020204020204" pitchFamily="34" charset="-122"/>
              </a:rPr>
              <a:t>（见后面几页！）</a:t>
            </a:r>
          </a:p>
        </p:txBody>
      </p:sp>
    </p:spTree>
    <p:extLst>
      <p:ext uri="{BB962C8B-B14F-4D97-AF65-F5344CB8AC3E}">
        <p14:creationId xmlns:p14="http://schemas.microsoft.com/office/powerpoint/2010/main" val="354766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blinds(horizontal)">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blinds(horizontal)">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smtClean="0"/>
              <a:t>4.2.3 </a:t>
            </a:r>
            <a:r>
              <a:rPr lang="zh-CN" altLang="en-US" dirty="0" smtClean="0"/>
              <a:t>寻址方式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10" name="内容占位符 2"/>
          <p:cNvSpPr txBox="1">
            <a:spLocks/>
          </p:cNvSpPr>
          <p:nvPr/>
        </p:nvSpPr>
        <p:spPr bwMode="auto">
          <a:xfrm>
            <a:off x="119514" y="1124744"/>
            <a:ext cx="885698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3. </a:t>
            </a:r>
            <a:r>
              <a:rPr lang="zh-CN" altLang="en-US" dirty="0" smtClean="0">
                <a:solidFill>
                  <a:srgbClr val="063DE8"/>
                </a:solidFill>
              </a:rPr>
              <a:t>常用的寻址方式</a:t>
            </a:r>
            <a:endParaRPr lang="en-US" altLang="zh-CN" dirty="0" smtClean="0">
              <a:solidFill>
                <a:srgbClr val="063DE8"/>
              </a:solidFill>
            </a:endParaRPr>
          </a:p>
        </p:txBody>
      </p:sp>
      <p:sp>
        <p:nvSpPr>
          <p:cNvPr id="8" name="矩形 7"/>
          <p:cNvSpPr/>
          <p:nvPr/>
        </p:nvSpPr>
        <p:spPr>
          <a:xfrm>
            <a:off x="35496" y="1485945"/>
            <a:ext cx="8712968" cy="430887"/>
          </a:xfrm>
          <a:prstGeom prst="rect">
            <a:avLst/>
          </a:prstGeom>
        </p:spPr>
        <p:txBody>
          <a:bodyPr wrap="square">
            <a:spAutoFit/>
          </a:bodyPr>
          <a:lstStyle/>
          <a:p>
            <a:pPr lvl="0" eaLnBrk="0" hangingPunct="0">
              <a:spcBef>
                <a:spcPct val="20000"/>
              </a:spcBef>
              <a:buClr>
                <a:srgbClr val="FF0000"/>
              </a:buClr>
            </a:pPr>
            <a:r>
              <a:rPr lang="zh-CN" altLang="en-US" sz="2200" b="1" dirty="0" smtClean="0">
                <a:solidFill>
                  <a:prstClr val="black"/>
                </a:solidFill>
                <a:latin typeface="Comic Sans MS" panose="030F0702030302020204" pitchFamily="66" charset="0"/>
                <a:ea typeface="微软雅黑" panose="020B0503020204020204" pitchFamily="34" charset="-122"/>
              </a:rPr>
              <a:t>（</a:t>
            </a:r>
            <a:r>
              <a:rPr lang="en-US" altLang="zh-CN" sz="2200" b="1" dirty="0" smtClean="0">
                <a:solidFill>
                  <a:prstClr val="black"/>
                </a:solidFill>
                <a:latin typeface="Comic Sans MS" panose="030F0702030302020204" pitchFamily="66" charset="0"/>
                <a:ea typeface="微软雅黑" panose="020B0503020204020204" pitchFamily="34" charset="-122"/>
              </a:rPr>
              <a:t>5</a:t>
            </a:r>
            <a:r>
              <a:rPr lang="zh-CN" altLang="en-US" sz="2200" b="1" dirty="0" smtClean="0">
                <a:solidFill>
                  <a:prstClr val="black"/>
                </a:solidFill>
                <a:latin typeface="Comic Sans MS" panose="030F0702030302020204" pitchFamily="66" charset="0"/>
                <a:ea typeface="微软雅黑" panose="020B0503020204020204" pitchFamily="34" charset="-122"/>
              </a:rPr>
              <a:t>）偏移寻址</a:t>
            </a:r>
            <a:endParaRPr lang="en-US" altLang="zh-CN" sz="2200" b="1" dirty="0" smtClean="0">
              <a:solidFill>
                <a:prstClr val="black"/>
              </a:solidFill>
              <a:latin typeface="Comic Sans MS" panose="030F0702030302020204" pitchFamily="66" charset="0"/>
              <a:ea typeface="微软雅黑" panose="020B0503020204020204" pitchFamily="34" charset="-122"/>
            </a:endParaRPr>
          </a:p>
        </p:txBody>
      </p:sp>
      <p:sp>
        <p:nvSpPr>
          <p:cNvPr id="100" name="Rectangle 6"/>
          <p:cNvSpPr>
            <a:spLocks noChangeArrowheads="1"/>
          </p:cNvSpPr>
          <p:nvPr/>
        </p:nvSpPr>
        <p:spPr bwMode="auto">
          <a:xfrm>
            <a:off x="3634528" y="770222"/>
            <a:ext cx="5634639"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b="1" dirty="0">
                <a:solidFill>
                  <a:srgbClr val="FF0000"/>
                </a:solidFill>
                <a:latin typeface="Comic Sans MS" panose="030F0702030302020204" pitchFamily="66" charset="0"/>
                <a:ea typeface="微软雅黑" panose="020B0503020204020204" pitchFamily="34" charset="-122"/>
              </a:rPr>
              <a:t>假设：</a:t>
            </a:r>
            <a:r>
              <a:rPr lang="en-US" altLang="en-US" sz="2000" b="1" dirty="0">
                <a:solidFill>
                  <a:srgbClr val="FF0000"/>
                </a:solidFill>
                <a:latin typeface="Comic Sans MS" panose="030F0702030302020204" pitchFamily="66" charset="0"/>
                <a:ea typeface="微软雅黑" panose="020B0503020204020204" pitchFamily="34" charset="-122"/>
              </a:rPr>
              <a:t>A</a:t>
            </a:r>
            <a:r>
              <a:rPr lang="en-US" altLang="zh-CN"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地址字段值，</a:t>
            </a:r>
            <a:r>
              <a:rPr lang="en-US" altLang="zh-CN" sz="2000" b="1" dirty="0">
                <a:solidFill>
                  <a:srgbClr val="FF0000"/>
                </a:solidFill>
                <a:latin typeface="Comic Sans MS" panose="030F0702030302020204" pitchFamily="66" charset="0"/>
                <a:ea typeface="微软雅黑" panose="020B0503020204020204" pitchFamily="34" charset="-122"/>
              </a:rPr>
              <a:t>R=</a:t>
            </a:r>
            <a:r>
              <a:rPr lang="zh-CN" altLang="en-US" sz="2000" b="1" dirty="0">
                <a:solidFill>
                  <a:srgbClr val="FF0000"/>
                </a:solidFill>
                <a:latin typeface="Comic Sans MS" panose="030F0702030302020204" pitchFamily="66" charset="0"/>
                <a:ea typeface="微软雅黑" panose="020B0503020204020204" pitchFamily="34" charset="-122"/>
              </a:rPr>
              <a:t>寄存器编号，</a:t>
            </a:r>
          </a:p>
          <a:p>
            <a:r>
              <a:rPr lang="en-US" altLang="zh-CN" sz="2000" b="1" dirty="0">
                <a:solidFill>
                  <a:srgbClr val="FF0000"/>
                </a:solidFill>
                <a:latin typeface="Comic Sans MS" panose="030F0702030302020204" pitchFamily="66" charset="0"/>
                <a:ea typeface="微软雅黑" panose="020B0503020204020204" pitchFamily="34" charset="-122"/>
              </a:rPr>
              <a:t>       </a:t>
            </a:r>
            <a:r>
              <a:rPr lang="en-US" altLang="en-US" sz="2000" b="1" dirty="0" smtClean="0">
                <a:solidFill>
                  <a:srgbClr val="FF0000"/>
                </a:solidFill>
                <a:latin typeface="Comic Sans MS" panose="030F0702030302020204" pitchFamily="66" charset="0"/>
                <a:ea typeface="微软雅黑" panose="020B0503020204020204" pitchFamily="34" charset="-122"/>
              </a:rPr>
              <a:t>EA</a:t>
            </a:r>
            <a:r>
              <a:rPr lang="en-US" altLang="en-US"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有效地址， (</a:t>
            </a:r>
            <a:r>
              <a:rPr lang="en-US" altLang="zh-CN" sz="2000" b="1" dirty="0">
                <a:solidFill>
                  <a:srgbClr val="FF0000"/>
                </a:solidFill>
                <a:latin typeface="Comic Sans MS" panose="030F0702030302020204" pitchFamily="66" charset="0"/>
                <a:ea typeface="微软雅黑" panose="020B0503020204020204" pitchFamily="34" charset="-122"/>
              </a:rPr>
              <a:t>X)=</a:t>
            </a:r>
            <a:r>
              <a:rPr lang="zh-CN" altLang="en-US" sz="2000" b="1" dirty="0">
                <a:solidFill>
                  <a:srgbClr val="FF0000"/>
                </a:solidFill>
                <a:latin typeface="Comic Sans MS" panose="030F0702030302020204" pitchFamily="66" charset="0"/>
                <a:ea typeface="微软雅黑" panose="020B0503020204020204" pitchFamily="34" charset="-122"/>
              </a:rPr>
              <a:t>地址</a:t>
            </a:r>
            <a:r>
              <a:rPr lang="en-US" altLang="en-US" sz="2000" b="1" dirty="0">
                <a:solidFill>
                  <a:srgbClr val="FF0000"/>
                </a:solidFill>
                <a:latin typeface="Comic Sans MS" panose="030F0702030302020204" pitchFamily="66" charset="0"/>
                <a:ea typeface="微软雅黑" panose="020B0503020204020204" pitchFamily="34" charset="-122"/>
              </a:rPr>
              <a:t>X</a:t>
            </a:r>
            <a:r>
              <a:rPr lang="zh-CN" altLang="en-US" sz="2000" b="1" dirty="0">
                <a:solidFill>
                  <a:srgbClr val="FF0000"/>
                </a:solidFill>
                <a:latin typeface="Comic Sans MS" panose="030F0702030302020204" pitchFamily="66" charset="0"/>
                <a:ea typeface="微软雅黑" panose="020B0503020204020204" pitchFamily="34" charset="-122"/>
              </a:rPr>
              <a:t>中的内容</a:t>
            </a:r>
          </a:p>
        </p:txBody>
      </p:sp>
      <p:sp>
        <p:nvSpPr>
          <p:cNvPr id="39" name="Rectangle 3"/>
          <p:cNvSpPr>
            <a:spLocks noChangeArrowheads="1"/>
          </p:cNvSpPr>
          <p:nvPr/>
        </p:nvSpPr>
        <p:spPr bwMode="auto">
          <a:xfrm>
            <a:off x="2607766" y="1920330"/>
            <a:ext cx="3081338" cy="5778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微软雅黑" panose="020B0503020204020204" pitchFamily="34" charset="-122"/>
              <a:ea typeface="微软雅黑" panose="020B0503020204020204" pitchFamily="34" charset="-122"/>
            </a:endParaRPr>
          </a:p>
        </p:txBody>
      </p:sp>
      <p:sp>
        <p:nvSpPr>
          <p:cNvPr id="40" name="Line 4"/>
          <p:cNvSpPr>
            <a:spLocks noChangeShapeType="1"/>
          </p:cNvSpPr>
          <p:nvPr/>
        </p:nvSpPr>
        <p:spPr bwMode="auto">
          <a:xfrm>
            <a:off x="3280866" y="1920330"/>
            <a:ext cx="0" cy="5778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41" name="Text Box 5"/>
          <p:cNvSpPr txBox="1">
            <a:spLocks noChangeArrowheads="1"/>
          </p:cNvSpPr>
          <p:nvPr/>
        </p:nvSpPr>
        <p:spPr bwMode="auto">
          <a:xfrm>
            <a:off x="3482479" y="1945730"/>
            <a:ext cx="4175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a:solidFill>
                  <a:schemeClr val="tx1"/>
                </a:solidFill>
                <a:latin typeface="微软雅黑" panose="020B0503020204020204" pitchFamily="34" charset="-122"/>
                <a:ea typeface="微软雅黑" panose="020B0503020204020204" pitchFamily="34" charset="-122"/>
              </a:rPr>
              <a:t>R</a:t>
            </a:r>
          </a:p>
        </p:txBody>
      </p:sp>
      <p:sp>
        <p:nvSpPr>
          <p:cNvPr id="42" name="Rectangle 6"/>
          <p:cNvSpPr>
            <a:spLocks noChangeArrowheads="1"/>
          </p:cNvSpPr>
          <p:nvPr/>
        </p:nvSpPr>
        <p:spPr bwMode="auto">
          <a:xfrm>
            <a:off x="6308229" y="1963192"/>
            <a:ext cx="1584325" cy="24034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微软雅黑" panose="020B0503020204020204" pitchFamily="34" charset="-122"/>
              <a:ea typeface="微软雅黑" panose="020B0503020204020204" pitchFamily="34" charset="-122"/>
            </a:endParaRPr>
          </a:p>
        </p:txBody>
      </p:sp>
      <p:sp>
        <p:nvSpPr>
          <p:cNvPr id="43" name="Text Box 7"/>
          <p:cNvSpPr txBox="1">
            <a:spLocks noChangeArrowheads="1"/>
          </p:cNvSpPr>
          <p:nvPr/>
        </p:nvSpPr>
        <p:spPr bwMode="auto">
          <a:xfrm>
            <a:off x="6489204" y="1556792"/>
            <a:ext cx="1377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0000FF"/>
                </a:solidFill>
                <a:latin typeface="微软雅黑" panose="020B0503020204020204" pitchFamily="34" charset="-122"/>
                <a:ea typeface="微软雅黑" panose="020B0503020204020204" pitchFamily="34" charset="-122"/>
              </a:rPr>
              <a:t>存储器</a:t>
            </a:r>
          </a:p>
        </p:txBody>
      </p:sp>
      <p:sp>
        <p:nvSpPr>
          <p:cNvPr id="44" name="Line 8"/>
          <p:cNvSpPr>
            <a:spLocks noChangeShapeType="1"/>
          </p:cNvSpPr>
          <p:nvPr/>
        </p:nvSpPr>
        <p:spPr bwMode="auto">
          <a:xfrm>
            <a:off x="6308229" y="3263355"/>
            <a:ext cx="15843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45" name="Line 9"/>
          <p:cNvSpPr>
            <a:spLocks noChangeShapeType="1"/>
          </p:cNvSpPr>
          <p:nvPr/>
        </p:nvSpPr>
        <p:spPr bwMode="auto">
          <a:xfrm>
            <a:off x="6303466" y="3676105"/>
            <a:ext cx="15843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46" name="Text Box 10"/>
          <p:cNvSpPr txBox="1">
            <a:spLocks noChangeArrowheads="1"/>
          </p:cNvSpPr>
          <p:nvPr/>
        </p:nvSpPr>
        <p:spPr bwMode="auto">
          <a:xfrm>
            <a:off x="6613029" y="3253830"/>
            <a:ext cx="10128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A50021"/>
                </a:solidFill>
                <a:latin typeface="微软雅黑" panose="020B0503020204020204" pitchFamily="34" charset="-122"/>
                <a:ea typeface="微软雅黑" panose="020B0503020204020204" pitchFamily="34" charset="-122"/>
              </a:rPr>
              <a:t>操作数</a:t>
            </a:r>
          </a:p>
        </p:txBody>
      </p:sp>
      <p:sp>
        <p:nvSpPr>
          <p:cNvPr id="47" name="Line 11"/>
          <p:cNvSpPr>
            <a:spLocks noChangeShapeType="1"/>
          </p:cNvSpPr>
          <p:nvPr/>
        </p:nvSpPr>
        <p:spPr bwMode="auto">
          <a:xfrm>
            <a:off x="4015879" y="1920330"/>
            <a:ext cx="0" cy="5778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grpSp>
        <p:nvGrpSpPr>
          <p:cNvPr id="48" name="Group 12"/>
          <p:cNvGrpSpPr>
            <a:grpSpLocks/>
          </p:cNvGrpSpPr>
          <p:nvPr/>
        </p:nvGrpSpPr>
        <p:grpSpPr bwMode="auto">
          <a:xfrm>
            <a:off x="2352179" y="2406105"/>
            <a:ext cx="1136650" cy="2482850"/>
            <a:chOff x="1544" y="1177"/>
            <a:chExt cx="716" cy="1564"/>
          </a:xfrm>
        </p:grpSpPr>
        <p:sp>
          <p:nvSpPr>
            <p:cNvPr id="60" name="Line 13"/>
            <p:cNvSpPr>
              <a:spLocks noChangeShapeType="1"/>
            </p:cNvSpPr>
            <p:nvPr/>
          </p:nvSpPr>
          <p:spPr bwMode="auto">
            <a:xfrm>
              <a:off x="2251" y="1177"/>
              <a:ext cx="0" cy="26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61" name="Line 14"/>
            <p:cNvSpPr>
              <a:spLocks noChangeShapeType="1"/>
            </p:cNvSpPr>
            <p:nvPr/>
          </p:nvSpPr>
          <p:spPr bwMode="auto">
            <a:xfrm>
              <a:off x="1544" y="2741"/>
              <a:ext cx="503" cy="0"/>
            </a:xfrm>
            <a:prstGeom prst="line">
              <a:avLst/>
            </a:prstGeom>
            <a:noFill/>
            <a:ln w="38100">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62" name="Line 15"/>
            <p:cNvSpPr>
              <a:spLocks noChangeShapeType="1"/>
            </p:cNvSpPr>
            <p:nvPr/>
          </p:nvSpPr>
          <p:spPr bwMode="auto">
            <a:xfrm flipV="1">
              <a:off x="1554" y="1443"/>
              <a:ext cx="706" cy="1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63" name="Line 16"/>
            <p:cNvSpPr>
              <a:spLocks noChangeShapeType="1"/>
            </p:cNvSpPr>
            <p:nvPr/>
          </p:nvSpPr>
          <p:spPr bwMode="auto">
            <a:xfrm>
              <a:off x="1554" y="1443"/>
              <a:ext cx="0" cy="129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grpSp>
      <p:sp>
        <p:nvSpPr>
          <p:cNvPr id="64" name="Rectangle 17"/>
          <p:cNvSpPr>
            <a:spLocks noChangeArrowheads="1"/>
          </p:cNvSpPr>
          <p:nvPr/>
        </p:nvSpPr>
        <p:spPr bwMode="auto">
          <a:xfrm>
            <a:off x="3112591" y="4122192"/>
            <a:ext cx="1584325" cy="146843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微软雅黑" panose="020B0503020204020204" pitchFamily="34" charset="-122"/>
              <a:ea typeface="微软雅黑" panose="020B0503020204020204" pitchFamily="34" charset="-122"/>
            </a:endParaRPr>
          </a:p>
        </p:txBody>
      </p:sp>
      <p:sp>
        <p:nvSpPr>
          <p:cNvPr id="65" name="Text Box 18"/>
          <p:cNvSpPr txBox="1">
            <a:spLocks noChangeArrowheads="1"/>
          </p:cNvSpPr>
          <p:nvPr/>
        </p:nvSpPr>
        <p:spPr bwMode="auto">
          <a:xfrm>
            <a:off x="3160216" y="3709442"/>
            <a:ext cx="169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latin typeface="微软雅黑" panose="020B0503020204020204" pitchFamily="34" charset="-122"/>
                <a:ea typeface="微软雅黑" panose="020B0503020204020204" pitchFamily="34" charset="-122"/>
              </a:rPr>
              <a:t>寄存器堆</a:t>
            </a:r>
            <a:endParaRPr lang="en-US" altLang="zh-CN" sz="2000">
              <a:solidFill>
                <a:schemeClr val="tx1"/>
              </a:solidFill>
              <a:latin typeface="微软雅黑" panose="020B0503020204020204" pitchFamily="34" charset="-122"/>
              <a:ea typeface="微软雅黑" panose="020B0503020204020204" pitchFamily="34" charset="-122"/>
            </a:endParaRPr>
          </a:p>
        </p:txBody>
      </p:sp>
      <p:sp>
        <p:nvSpPr>
          <p:cNvPr id="66" name="Line 19"/>
          <p:cNvSpPr>
            <a:spLocks noChangeShapeType="1"/>
          </p:cNvSpPr>
          <p:nvPr/>
        </p:nvSpPr>
        <p:spPr bwMode="auto">
          <a:xfrm>
            <a:off x="3112591" y="4627017"/>
            <a:ext cx="15843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67" name="Line 20"/>
          <p:cNvSpPr>
            <a:spLocks noChangeShapeType="1"/>
          </p:cNvSpPr>
          <p:nvPr/>
        </p:nvSpPr>
        <p:spPr bwMode="auto">
          <a:xfrm>
            <a:off x="3106241" y="5039767"/>
            <a:ext cx="15843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68" name="Line 21"/>
          <p:cNvSpPr>
            <a:spLocks noChangeShapeType="1"/>
          </p:cNvSpPr>
          <p:nvPr/>
        </p:nvSpPr>
        <p:spPr bwMode="auto">
          <a:xfrm>
            <a:off x="5330329" y="3463380"/>
            <a:ext cx="973137" cy="0"/>
          </a:xfrm>
          <a:prstGeom prst="line">
            <a:avLst/>
          </a:prstGeom>
          <a:noFill/>
          <a:ln w="38100">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69" name="Text Box 22"/>
          <p:cNvSpPr txBox="1">
            <a:spLocks noChangeArrowheads="1"/>
          </p:cNvSpPr>
          <p:nvPr/>
        </p:nvSpPr>
        <p:spPr bwMode="auto">
          <a:xfrm>
            <a:off x="4263529" y="1920330"/>
            <a:ext cx="4175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a:solidFill>
                  <a:schemeClr val="tx1"/>
                </a:solidFill>
                <a:latin typeface="微软雅黑" panose="020B0503020204020204" pitchFamily="34" charset="-122"/>
                <a:ea typeface="微软雅黑" panose="020B0503020204020204" pitchFamily="34" charset="-122"/>
              </a:rPr>
              <a:t>A</a:t>
            </a:r>
          </a:p>
        </p:txBody>
      </p:sp>
      <p:sp>
        <p:nvSpPr>
          <p:cNvPr id="70" name="Line 23"/>
          <p:cNvSpPr>
            <a:spLocks noChangeShapeType="1"/>
          </p:cNvSpPr>
          <p:nvPr/>
        </p:nvSpPr>
        <p:spPr bwMode="auto">
          <a:xfrm flipH="1">
            <a:off x="5150941" y="3598317"/>
            <a:ext cx="0" cy="1300163"/>
          </a:xfrm>
          <a:prstGeom prst="line">
            <a:avLst/>
          </a:prstGeom>
          <a:noFill/>
          <a:ln w="38100">
            <a:solidFill>
              <a:schemeClr val="accent2"/>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71" name="Line 24"/>
          <p:cNvSpPr>
            <a:spLocks noChangeShapeType="1"/>
          </p:cNvSpPr>
          <p:nvPr/>
        </p:nvSpPr>
        <p:spPr bwMode="auto">
          <a:xfrm>
            <a:off x="4661991" y="4888955"/>
            <a:ext cx="48895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72" name="Line 25"/>
          <p:cNvSpPr>
            <a:spLocks noChangeShapeType="1"/>
          </p:cNvSpPr>
          <p:nvPr/>
        </p:nvSpPr>
        <p:spPr bwMode="auto">
          <a:xfrm>
            <a:off x="4449266" y="2455317"/>
            <a:ext cx="0" cy="303213"/>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73" name="Line 26"/>
          <p:cNvSpPr>
            <a:spLocks noChangeShapeType="1"/>
          </p:cNvSpPr>
          <p:nvPr/>
        </p:nvSpPr>
        <p:spPr bwMode="auto">
          <a:xfrm>
            <a:off x="4449266" y="2758530"/>
            <a:ext cx="701675"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74" name="Line 27"/>
          <p:cNvSpPr>
            <a:spLocks noChangeShapeType="1"/>
          </p:cNvSpPr>
          <p:nvPr/>
        </p:nvSpPr>
        <p:spPr bwMode="auto">
          <a:xfrm>
            <a:off x="5135066" y="2758530"/>
            <a:ext cx="0" cy="447675"/>
          </a:xfrm>
          <a:prstGeom prst="line">
            <a:avLst/>
          </a:prstGeom>
          <a:noFill/>
          <a:ln w="38100">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75" name="Oval 28"/>
          <p:cNvSpPr>
            <a:spLocks noChangeArrowheads="1"/>
          </p:cNvSpPr>
          <p:nvPr/>
        </p:nvSpPr>
        <p:spPr bwMode="auto">
          <a:xfrm>
            <a:off x="4968379" y="3222080"/>
            <a:ext cx="361950" cy="396875"/>
          </a:xfrm>
          <a:prstGeom prst="ellipse">
            <a:avLst/>
          </a:prstGeom>
          <a:solidFill>
            <a:schemeClr val="hlink"/>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微软雅黑" panose="020B0503020204020204" pitchFamily="34" charset="-122"/>
              <a:ea typeface="微软雅黑" panose="020B0503020204020204" pitchFamily="34" charset="-122"/>
            </a:endParaRPr>
          </a:p>
        </p:txBody>
      </p:sp>
      <p:sp>
        <p:nvSpPr>
          <p:cNvPr id="76" name="Text Box 29"/>
          <p:cNvSpPr txBox="1">
            <a:spLocks noChangeArrowheads="1"/>
          </p:cNvSpPr>
          <p:nvPr/>
        </p:nvSpPr>
        <p:spPr bwMode="auto">
          <a:xfrm>
            <a:off x="4968379" y="3169692"/>
            <a:ext cx="3619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77" name="Line 30"/>
          <p:cNvSpPr>
            <a:spLocks noChangeShapeType="1"/>
          </p:cNvSpPr>
          <p:nvPr/>
        </p:nvSpPr>
        <p:spPr bwMode="auto">
          <a:xfrm>
            <a:off x="6303466" y="2406105"/>
            <a:ext cx="15843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78" name="Line 31"/>
          <p:cNvSpPr>
            <a:spLocks noChangeShapeType="1"/>
          </p:cNvSpPr>
          <p:nvPr/>
        </p:nvSpPr>
        <p:spPr bwMode="auto">
          <a:xfrm>
            <a:off x="5150941" y="4896892"/>
            <a:ext cx="3132138"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79" name="Line 32"/>
          <p:cNvSpPr>
            <a:spLocks noChangeShapeType="1"/>
          </p:cNvSpPr>
          <p:nvPr/>
        </p:nvSpPr>
        <p:spPr bwMode="auto">
          <a:xfrm>
            <a:off x="8283079" y="2406105"/>
            <a:ext cx="0" cy="24765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80" name="Line 33"/>
          <p:cNvSpPr>
            <a:spLocks noChangeShapeType="1"/>
          </p:cNvSpPr>
          <p:nvPr/>
        </p:nvSpPr>
        <p:spPr bwMode="auto">
          <a:xfrm flipH="1">
            <a:off x="7892554" y="2406105"/>
            <a:ext cx="390525"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81" name="Line 34"/>
          <p:cNvSpPr>
            <a:spLocks noChangeShapeType="1"/>
          </p:cNvSpPr>
          <p:nvPr/>
        </p:nvSpPr>
        <p:spPr bwMode="auto">
          <a:xfrm>
            <a:off x="5898654" y="2406105"/>
            <a:ext cx="404812"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82" name="Line 35"/>
          <p:cNvSpPr>
            <a:spLocks noChangeShapeType="1"/>
          </p:cNvSpPr>
          <p:nvPr/>
        </p:nvSpPr>
        <p:spPr bwMode="auto">
          <a:xfrm>
            <a:off x="6112966" y="2406105"/>
            <a:ext cx="0" cy="422275"/>
          </a:xfrm>
          <a:prstGeom prst="line">
            <a:avLst/>
          </a:prstGeom>
          <a:noFill/>
          <a:ln w="38100">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01" name="Line 36"/>
          <p:cNvSpPr>
            <a:spLocks noChangeShapeType="1"/>
          </p:cNvSpPr>
          <p:nvPr/>
        </p:nvSpPr>
        <p:spPr bwMode="auto">
          <a:xfrm>
            <a:off x="6112966" y="2758530"/>
            <a:ext cx="0" cy="70485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02" name="Text Box 37"/>
          <p:cNvSpPr txBox="1">
            <a:spLocks noChangeArrowheads="1"/>
          </p:cNvSpPr>
          <p:nvPr/>
        </p:nvSpPr>
        <p:spPr bwMode="auto">
          <a:xfrm>
            <a:off x="5720854" y="2587080"/>
            <a:ext cx="5254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a:solidFill>
                  <a:schemeClr val="tx1"/>
                </a:solidFill>
                <a:latin typeface="微软雅黑" panose="020B0503020204020204" pitchFamily="34" charset="-122"/>
                <a:ea typeface="微软雅黑" panose="020B0503020204020204" pitchFamily="34" charset="-122"/>
              </a:rPr>
              <a:t>A</a:t>
            </a:r>
          </a:p>
        </p:txBody>
      </p:sp>
      <p:sp>
        <p:nvSpPr>
          <p:cNvPr id="103" name="Text Box 38"/>
          <p:cNvSpPr txBox="1">
            <a:spLocks noChangeArrowheads="1"/>
          </p:cNvSpPr>
          <p:nvPr/>
        </p:nvSpPr>
        <p:spPr bwMode="auto">
          <a:xfrm>
            <a:off x="2609354" y="1958430"/>
            <a:ext cx="5921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a:solidFill>
                  <a:schemeClr val="tx1"/>
                </a:solidFill>
                <a:latin typeface="微软雅黑" panose="020B0503020204020204" pitchFamily="34" charset="-122"/>
                <a:ea typeface="微软雅黑" panose="020B0503020204020204" pitchFamily="34" charset="-122"/>
              </a:rPr>
              <a:t>OP</a:t>
            </a:r>
          </a:p>
        </p:txBody>
      </p:sp>
      <p:sp>
        <p:nvSpPr>
          <p:cNvPr id="105" name="Line 40"/>
          <p:cNvSpPr>
            <a:spLocks noChangeShapeType="1"/>
          </p:cNvSpPr>
          <p:nvPr/>
        </p:nvSpPr>
        <p:spPr bwMode="auto">
          <a:xfrm>
            <a:off x="4817566" y="1915567"/>
            <a:ext cx="0" cy="5778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106" name="Text Box 41"/>
          <p:cNvSpPr txBox="1">
            <a:spLocks noChangeArrowheads="1"/>
          </p:cNvSpPr>
          <p:nvPr/>
        </p:nvSpPr>
        <p:spPr bwMode="auto">
          <a:xfrm>
            <a:off x="4930279" y="1940967"/>
            <a:ext cx="766762"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a:solidFill>
                  <a:schemeClr val="tx1"/>
                </a:solidFill>
                <a:latin typeface="微软雅黑" panose="020B0503020204020204" pitchFamily="34" charset="-122"/>
                <a:ea typeface="微软雅黑" panose="020B0503020204020204" pitchFamily="34" charset="-122"/>
              </a:rPr>
              <a:t>......</a:t>
            </a:r>
          </a:p>
        </p:txBody>
      </p:sp>
      <p:sp>
        <p:nvSpPr>
          <p:cNvPr id="107" name="Text Box 42"/>
          <p:cNvSpPr txBox="1">
            <a:spLocks noChangeArrowheads="1"/>
          </p:cNvSpPr>
          <p:nvPr/>
        </p:nvSpPr>
        <p:spPr bwMode="auto">
          <a:xfrm>
            <a:off x="251520" y="2337842"/>
            <a:ext cx="1692672" cy="97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latin typeface="微软雅黑" panose="020B0503020204020204" pitchFamily="34" charset="-122"/>
                <a:ea typeface="微软雅黑" panose="020B0503020204020204" pitchFamily="34" charset="-122"/>
              </a:rPr>
              <a:t>指令中给出的地址码</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称为</a:t>
            </a:r>
            <a:r>
              <a:rPr lang="zh-CN" altLang="en-US" sz="2000" dirty="0">
                <a:solidFill>
                  <a:srgbClr val="FF0000"/>
                </a:solidFill>
                <a:latin typeface="微软雅黑" panose="020B0503020204020204" pitchFamily="34" charset="-122"/>
                <a:ea typeface="微软雅黑" panose="020B0503020204020204" pitchFamily="34" charset="-122"/>
              </a:rPr>
              <a:t>形式地址</a:t>
            </a:r>
          </a:p>
        </p:txBody>
      </p:sp>
    </p:spTree>
    <p:extLst>
      <p:ext uri="{BB962C8B-B14F-4D97-AF65-F5344CB8AC3E}">
        <p14:creationId xmlns:p14="http://schemas.microsoft.com/office/powerpoint/2010/main" val="411036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blinds(horizontal)">
                                      <p:cBhvr>
                                        <p:cTn id="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96" y="58077"/>
            <a:ext cx="8229600" cy="774720"/>
          </a:xfrm>
        </p:spPr>
        <p:txBody>
          <a:bodyPr/>
          <a:lstStyle/>
          <a:p>
            <a:r>
              <a:rPr lang="zh-CN" altLang="en-US" dirty="0" smtClean="0"/>
              <a:t>回顾：</a:t>
            </a:r>
            <a:r>
              <a:rPr lang="en-US" altLang="zh-CN" dirty="0" smtClean="0"/>
              <a:t>1.6 </a:t>
            </a:r>
            <a:r>
              <a:rPr lang="zh-CN" altLang="en-US" dirty="0"/>
              <a:t>程序的执行过程</a:t>
            </a:r>
          </a:p>
        </p:txBody>
      </p:sp>
      <p:sp>
        <p:nvSpPr>
          <p:cNvPr id="3" name="内容占位符 2"/>
          <p:cNvSpPr>
            <a:spLocks noGrp="1"/>
          </p:cNvSpPr>
          <p:nvPr>
            <p:ph idx="1"/>
          </p:nvPr>
        </p:nvSpPr>
        <p:spPr>
          <a:xfrm>
            <a:off x="109315" y="703237"/>
            <a:ext cx="8229600" cy="4525963"/>
          </a:xfrm>
        </p:spPr>
        <p:txBody>
          <a:bodyPr/>
          <a:lstStyle/>
          <a:p>
            <a:pPr marL="0" indent="0">
              <a:buNone/>
            </a:pPr>
            <a:r>
              <a:rPr lang="en-US" altLang="zh-CN" dirty="0" smtClean="0"/>
              <a:t>1.6.2 </a:t>
            </a:r>
            <a:r>
              <a:rPr lang="zh-CN" altLang="en-US" dirty="0" smtClean="0"/>
              <a:t>程序与指令的关系</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2017/11/3</a:t>
            </a:fld>
            <a:endParaRPr lang="zh-CN" altLang="en-US"/>
          </a:p>
        </p:txBody>
      </p:sp>
      <p:pic>
        <p:nvPicPr>
          <p:cNvPr id="3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6013"/>
            <a:ext cx="881221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4"/>
          <p:cNvSpPr>
            <a:spLocks noChangeArrowheads="1"/>
          </p:cNvSpPr>
          <p:nvPr/>
        </p:nvSpPr>
        <p:spPr bwMode="auto">
          <a:xfrm>
            <a:off x="4005263" y="3746500"/>
            <a:ext cx="798512" cy="1147763"/>
          </a:xfrm>
          <a:prstGeom prst="rect">
            <a:avLst/>
          </a:prstGeom>
          <a:solidFill>
            <a:schemeClr val="accent2">
              <a:alpha val="3411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0" name="Rectangle 5"/>
          <p:cNvSpPr>
            <a:spLocks noChangeArrowheads="1"/>
          </p:cNvSpPr>
          <p:nvPr/>
        </p:nvSpPr>
        <p:spPr bwMode="auto">
          <a:xfrm>
            <a:off x="4837113" y="3751263"/>
            <a:ext cx="654050" cy="1147762"/>
          </a:xfrm>
          <a:prstGeom prst="rect">
            <a:avLst/>
          </a:prstGeom>
          <a:solidFill>
            <a:srgbClr val="800080">
              <a:alpha val="3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1" name="Rectangle 6"/>
          <p:cNvSpPr>
            <a:spLocks noChangeArrowheads="1"/>
          </p:cNvSpPr>
          <p:nvPr/>
        </p:nvSpPr>
        <p:spPr bwMode="auto">
          <a:xfrm>
            <a:off x="5505450" y="3736975"/>
            <a:ext cx="654050" cy="1147763"/>
          </a:xfrm>
          <a:prstGeom prst="rect">
            <a:avLst/>
          </a:prstGeom>
          <a:solidFill>
            <a:srgbClr val="339966">
              <a:alpha val="3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2" name="Rectangle 7"/>
          <p:cNvSpPr>
            <a:spLocks noChangeArrowheads="1"/>
          </p:cNvSpPr>
          <p:nvPr/>
        </p:nvSpPr>
        <p:spPr bwMode="auto">
          <a:xfrm>
            <a:off x="6157913" y="3736975"/>
            <a:ext cx="2060575" cy="1147763"/>
          </a:xfrm>
          <a:prstGeom prst="rect">
            <a:avLst/>
          </a:prstGeom>
          <a:solidFill>
            <a:srgbClr val="FF0000">
              <a:alpha val="3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3" name="Line 8"/>
          <p:cNvSpPr>
            <a:spLocks noChangeShapeType="1"/>
          </p:cNvSpPr>
          <p:nvPr/>
        </p:nvSpPr>
        <p:spPr bwMode="auto">
          <a:xfrm>
            <a:off x="3962400" y="4037013"/>
            <a:ext cx="425291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9"/>
          <p:cNvSpPr>
            <a:spLocks noChangeShapeType="1"/>
          </p:cNvSpPr>
          <p:nvPr/>
        </p:nvSpPr>
        <p:spPr bwMode="auto">
          <a:xfrm>
            <a:off x="3970338" y="4302125"/>
            <a:ext cx="4252912"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10"/>
          <p:cNvSpPr>
            <a:spLocks noChangeShapeType="1"/>
          </p:cNvSpPr>
          <p:nvPr/>
        </p:nvSpPr>
        <p:spPr bwMode="auto">
          <a:xfrm>
            <a:off x="3956050" y="4602163"/>
            <a:ext cx="4252913"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1"/>
          <p:cNvSpPr>
            <a:spLocks noChangeShapeType="1"/>
          </p:cNvSpPr>
          <p:nvPr/>
        </p:nvSpPr>
        <p:spPr bwMode="auto">
          <a:xfrm>
            <a:off x="3956050" y="4887913"/>
            <a:ext cx="4252913" cy="0"/>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Rectangle 12"/>
          <p:cNvSpPr>
            <a:spLocks noChangeArrowheads="1"/>
          </p:cNvSpPr>
          <p:nvPr/>
        </p:nvSpPr>
        <p:spPr bwMode="auto">
          <a:xfrm>
            <a:off x="4978400" y="2643188"/>
            <a:ext cx="1379538" cy="552450"/>
          </a:xfrm>
          <a:prstGeom prst="rect">
            <a:avLst/>
          </a:prstGeom>
          <a:solidFill>
            <a:srgbClr val="FFFF00">
              <a:alpha val="4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8" name="Rectangle 13"/>
          <p:cNvSpPr>
            <a:spLocks noChangeArrowheads="1"/>
          </p:cNvSpPr>
          <p:nvPr/>
        </p:nvSpPr>
        <p:spPr bwMode="auto">
          <a:xfrm>
            <a:off x="4940300" y="1487488"/>
            <a:ext cx="1379538" cy="304800"/>
          </a:xfrm>
          <a:prstGeom prst="rect">
            <a:avLst/>
          </a:prstGeom>
          <a:solidFill>
            <a:srgbClr val="FFFF00">
              <a:alpha val="4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9" name="Rectangle 14"/>
          <p:cNvSpPr>
            <a:spLocks noChangeArrowheads="1"/>
          </p:cNvSpPr>
          <p:nvPr/>
        </p:nvSpPr>
        <p:spPr bwMode="auto">
          <a:xfrm>
            <a:off x="4959350" y="1187450"/>
            <a:ext cx="1379538" cy="304800"/>
          </a:xfrm>
          <a:prstGeom prst="rect">
            <a:avLst/>
          </a:prstGeom>
          <a:solidFill>
            <a:schemeClr val="accent2">
              <a:alpha val="4509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0" name="Rectangle 15"/>
          <p:cNvSpPr>
            <a:spLocks noChangeArrowheads="1"/>
          </p:cNvSpPr>
          <p:nvPr/>
        </p:nvSpPr>
        <p:spPr bwMode="auto">
          <a:xfrm>
            <a:off x="4946650" y="1798638"/>
            <a:ext cx="1379538" cy="304800"/>
          </a:xfrm>
          <a:prstGeom prst="rect">
            <a:avLst/>
          </a:prstGeom>
          <a:solidFill>
            <a:srgbClr val="00FF00">
              <a:alpha val="3098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1" name="Rectangle 16"/>
          <p:cNvSpPr>
            <a:spLocks noChangeArrowheads="1"/>
          </p:cNvSpPr>
          <p:nvPr/>
        </p:nvSpPr>
        <p:spPr bwMode="auto">
          <a:xfrm>
            <a:off x="4995863" y="3211513"/>
            <a:ext cx="1379537" cy="304800"/>
          </a:xfrm>
          <a:prstGeom prst="rect">
            <a:avLst/>
          </a:prstGeom>
          <a:solidFill>
            <a:srgbClr val="00FF00">
              <a:alpha val="3098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2" name="Rectangle 17"/>
          <p:cNvSpPr>
            <a:spLocks noChangeArrowheads="1"/>
          </p:cNvSpPr>
          <p:nvPr/>
        </p:nvSpPr>
        <p:spPr bwMode="auto">
          <a:xfrm>
            <a:off x="4979988" y="2338388"/>
            <a:ext cx="1379537" cy="304800"/>
          </a:xfrm>
          <a:prstGeom prst="rect">
            <a:avLst/>
          </a:prstGeom>
          <a:solidFill>
            <a:schemeClr val="accent2">
              <a:alpha val="4509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nvGrpSpPr>
          <p:cNvPr id="53" name="Group 18"/>
          <p:cNvGrpSpPr>
            <a:grpSpLocks/>
          </p:cNvGrpSpPr>
          <p:nvPr/>
        </p:nvGrpSpPr>
        <p:grpSpPr bwMode="auto">
          <a:xfrm>
            <a:off x="4354513" y="3427413"/>
            <a:ext cx="2308225" cy="333375"/>
            <a:chOff x="2743" y="2249"/>
            <a:chExt cx="1454" cy="210"/>
          </a:xfrm>
        </p:grpSpPr>
        <p:sp>
          <p:nvSpPr>
            <p:cNvPr id="54" name="Line 19"/>
            <p:cNvSpPr>
              <a:spLocks noChangeShapeType="1"/>
            </p:cNvSpPr>
            <p:nvPr/>
          </p:nvSpPr>
          <p:spPr bwMode="auto">
            <a:xfrm flipH="1">
              <a:off x="2743" y="2277"/>
              <a:ext cx="484" cy="15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0"/>
            <p:cNvSpPr>
              <a:spLocks noChangeShapeType="1"/>
            </p:cNvSpPr>
            <p:nvPr/>
          </p:nvSpPr>
          <p:spPr bwMode="auto">
            <a:xfrm flipH="1">
              <a:off x="3310" y="2267"/>
              <a:ext cx="548" cy="15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1"/>
            <p:cNvSpPr>
              <a:spLocks noChangeShapeType="1"/>
            </p:cNvSpPr>
            <p:nvPr/>
          </p:nvSpPr>
          <p:spPr bwMode="auto">
            <a:xfrm>
              <a:off x="3520" y="2249"/>
              <a:ext cx="192" cy="20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2"/>
            <p:cNvSpPr>
              <a:spLocks noChangeShapeType="1"/>
            </p:cNvSpPr>
            <p:nvPr/>
          </p:nvSpPr>
          <p:spPr bwMode="auto">
            <a:xfrm>
              <a:off x="3676" y="2258"/>
              <a:ext cx="521" cy="20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9" name="Text Box 24"/>
          <p:cNvSpPr txBox="1">
            <a:spLocks noChangeArrowheads="1"/>
          </p:cNvSpPr>
          <p:nvPr/>
        </p:nvSpPr>
        <p:spPr bwMode="auto">
          <a:xfrm>
            <a:off x="985838" y="6026150"/>
            <a:ext cx="6546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FF0000"/>
                </a:solidFill>
                <a:ea typeface="微软雅黑" panose="020B0503020204020204" pitchFamily="34" charset="-122"/>
              </a:rPr>
              <a:t>任何高级语言程序最终通过执行若干条指令来完成！</a:t>
            </a:r>
          </a:p>
        </p:txBody>
      </p:sp>
      <p:sp>
        <p:nvSpPr>
          <p:cNvPr id="60" name="Text Box 41"/>
          <p:cNvSpPr txBox="1">
            <a:spLocks noChangeArrowheads="1"/>
          </p:cNvSpPr>
          <p:nvPr/>
        </p:nvSpPr>
        <p:spPr bwMode="auto">
          <a:xfrm>
            <a:off x="4049042" y="708027"/>
            <a:ext cx="36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FF0000"/>
                </a:solidFill>
                <a:latin typeface="微软雅黑" panose="020B0503020204020204" pitchFamily="34" charset="-122"/>
                <a:ea typeface="微软雅黑" panose="020B0503020204020204" pitchFamily="34" charset="-122"/>
              </a:rPr>
              <a:t>不同层次语言之间的等价转换</a:t>
            </a:r>
          </a:p>
        </p:txBody>
      </p:sp>
      <p:grpSp>
        <p:nvGrpSpPr>
          <p:cNvPr id="30" name="Group 17"/>
          <p:cNvGrpSpPr>
            <a:grpSpLocks/>
          </p:cNvGrpSpPr>
          <p:nvPr/>
        </p:nvGrpSpPr>
        <p:grpSpPr bwMode="auto">
          <a:xfrm>
            <a:off x="6359525" y="1913732"/>
            <a:ext cx="1981200" cy="608012"/>
            <a:chOff x="4184" y="1395"/>
            <a:chExt cx="1248" cy="383"/>
          </a:xfrm>
        </p:grpSpPr>
        <p:sp>
          <p:nvSpPr>
            <p:cNvPr id="31" name="Line 15"/>
            <p:cNvSpPr>
              <a:spLocks noChangeShapeType="1"/>
            </p:cNvSpPr>
            <p:nvPr/>
          </p:nvSpPr>
          <p:spPr bwMode="auto">
            <a:xfrm flipH="1">
              <a:off x="4184" y="1552"/>
              <a:ext cx="482"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Text Box 16"/>
            <p:cNvSpPr txBox="1">
              <a:spLocks noChangeArrowheads="1"/>
            </p:cNvSpPr>
            <p:nvPr/>
          </p:nvSpPr>
          <p:spPr bwMode="auto">
            <a:xfrm>
              <a:off x="4666" y="1395"/>
              <a:ext cx="7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FF0000"/>
                  </a:solidFill>
                  <a:ea typeface="微软雅黑" panose="020B0503020204020204" pitchFamily="34" charset="-122"/>
                </a:rPr>
                <a:t>汇编指令</a:t>
              </a:r>
            </a:p>
          </p:txBody>
        </p:sp>
      </p:grpSp>
      <p:grpSp>
        <p:nvGrpSpPr>
          <p:cNvPr id="33" name="Group 18"/>
          <p:cNvGrpSpPr>
            <a:grpSpLocks/>
          </p:cNvGrpSpPr>
          <p:nvPr/>
        </p:nvGrpSpPr>
        <p:grpSpPr bwMode="auto">
          <a:xfrm>
            <a:off x="6831013" y="3235665"/>
            <a:ext cx="1981200" cy="450850"/>
            <a:chOff x="4184" y="1395"/>
            <a:chExt cx="1248" cy="383"/>
          </a:xfrm>
        </p:grpSpPr>
        <p:sp>
          <p:nvSpPr>
            <p:cNvPr id="34" name="Line 19"/>
            <p:cNvSpPr>
              <a:spLocks noChangeShapeType="1"/>
            </p:cNvSpPr>
            <p:nvPr/>
          </p:nvSpPr>
          <p:spPr bwMode="auto">
            <a:xfrm flipH="1">
              <a:off x="4184" y="1552"/>
              <a:ext cx="482"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Text Box 20"/>
            <p:cNvSpPr txBox="1">
              <a:spLocks noChangeArrowheads="1"/>
            </p:cNvSpPr>
            <p:nvPr/>
          </p:nvSpPr>
          <p:spPr bwMode="auto">
            <a:xfrm>
              <a:off x="4666" y="1395"/>
              <a:ext cx="766"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FF0000"/>
                  </a:solidFill>
                  <a:ea typeface="微软雅黑" panose="020B0503020204020204" pitchFamily="34" charset="-122"/>
                </a:rPr>
                <a:t>机器指令</a:t>
              </a:r>
            </a:p>
          </p:txBody>
        </p:sp>
      </p:grpSp>
      <p:grpSp>
        <p:nvGrpSpPr>
          <p:cNvPr id="36" name="Group 30"/>
          <p:cNvGrpSpPr>
            <a:grpSpLocks/>
          </p:cNvGrpSpPr>
          <p:nvPr/>
        </p:nvGrpSpPr>
        <p:grpSpPr bwMode="auto">
          <a:xfrm>
            <a:off x="6460443" y="2448719"/>
            <a:ext cx="2339975" cy="944562"/>
            <a:chOff x="4184" y="1763"/>
            <a:chExt cx="1474" cy="595"/>
          </a:xfrm>
        </p:grpSpPr>
        <p:sp>
          <p:nvSpPr>
            <p:cNvPr id="37" name="AutoShape 28"/>
            <p:cNvSpPr>
              <a:spLocks/>
            </p:cNvSpPr>
            <p:nvPr/>
          </p:nvSpPr>
          <p:spPr bwMode="auto">
            <a:xfrm>
              <a:off x="4184" y="1763"/>
              <a:ext cx="113" cy="595"/>
            </a:xfrm>
            <a:prstGeom prst="rightBrace">
              <a:avLst>
                <a:gd name="adj1" fmla="val 43879"/>
                <a:gd name="adj2" fmla="val 50000"/>
              </a:avLst>
            </a:prstGeom>
            <a:noFill/>
            <a:ln w="28575">
              <a:solidFill>
                <a:srgbClr val="007635"/>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endParaRPr lang="zh-CN" altLang="en-US" sz="1800">
                <a:solidFill>
                  <a:srgbClr val="008000"/>
                </a:solidFill>
                <a:latin typeface="微软雅黑" panose="020B0503020204020204" pitchFamily="34" charset="-122"/>
                <a:ea typeface="微软雅黑" panose="020B0503020204020204" pitchFamily="34" charset="-122"/>
              </a:endParaRPr>
            </a:p>
          </p:txBody>
        </p:sp>
        <p:sp>
          <p:nvSpPr>
            <p:cNvPr id="61" name="Text Box 29"/>
            <p:cNvSpPr txBox="1">
              <a:spLocks noChangeArrowheads="1"/>
            </p:cNvSpPr>
            <p:nvPr/>
          </p:nvSpPr>
          <p:spPr bwMode="auto">
            <a:xfrm>
              <a:off x="4297" y="1957"/>
              <a:ext cx="136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800">
                  <a:solidFill>
                    <a:srgbClr val="008000"/>
                  </a:solidFill>
                  <a:latin typeface="微软雅黑" panose="020B0503020204020204" pitchFamily="34" charset="-122"/>
                  <a:ea typeface="微软雅黑" panose="020B0503020204020204" pitchFamily="34" charset="-122"/>
                </a:rPr>
                <a:t>swap 0($2),4($2)</a:t>
              </a:r>
              <a:endParaRPr lang="zh-CN" altLang="en-US" sz="1800">
                <a:solidFill>
                  <a:srgbClr val="008000"/>
                </a:solidFill>
                <a:latin typeface="微软雅黑" panose="020B0503020204020204" pitchFamily="34" charset="-122"/>
                <a:ea typeface="微软雅黑" panose="020B0503020204020204" pitchFamily="34" charset="-122"/>
              </a:endParaRPr>
            </a:p>
          </p:txBody>
        </p:sp>
      </p:grpSp>
      <p:grpSp>
        <p:nvGrpSpPr>
          <p:cNvPr id="62" name="Group 31"/>
          <p:cNvGrpSpPr>
            <a:grpSpLocks/>
          </p:cNvGrpSpPr>
          <p:nvPr/>
        </p:nvGrpSpPr>
        <p:grpSpPr bwMode="auto">
          <a:xfrm>
            <a:off x="6865256" y="2224881"/>
            <a:ext cx="1981200" cy="628650"/>
            <a:chOff x="4184" y="1395"/>
            <a:chExt cx="1248" cy="383"/>
          </a:xfrm>
        </p:grpSpPr>
        <p:sp>
          <p:nvSpPr>
            <p:cNvPr id="63" name="Line 32"/>
            <p:cNvSpPr>
              <a:spLocks noChangeShapeType="1"/>
            </p:cNvSpPr>
            <p:nvPr/>
          </p:nvSpPr>
          <p:spPr bwMode="auto">
            <a:xfrm flipH="1">
              <a:off x="4184" y="1552"/>
              <a:ext cx="482"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Text Box 33"/>
            <p:cNvSpPr txBox="1">
              <a:spLocks noChangeArrowheads="1"/>
            </p:cNvSpPr>
            <p:nvPr/>
          </p:nvSpPr>
          <p:spPr bwMode="auto">
            <a:xfrm>
              <a:off x="4666" y="1395"/>
              <a:ext cx="76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ea typeface="微软雅黑" panose="020B0503020204020204" pitchFamily="34" charset="-122"/>
                </a:rPr>
                <a:t>伪指令</a:t>
              </a:r>
            </a:p>
          </p:txBody>
        </p:sp>
      </p:grpSp>
      <p:grpSp>
        <p:nvGrpSpPr>
          <p:cNvPr id="65" name="Group 34"/>
          <p:cNvGrpSpPr>
            <a:grpSpLocks/>
          </p:cNvGrpSpPr>
          <p:nvPr/>
        </p:nvGrpSpPr>
        <p:grpSpPr bwMode="auto">
          <a:xfrm>
            <a:off x="7192241" y="5775330"/>
            <a:ext cx="1349375" cy="515938"/>
            <a:chOff x="1519" y="3899"/>
            <a:chExt cx="850" cy="325"/>
          </a:xfrm>
        </p:grpSpPr>
        <p:sp>
          <p:nvSpPr>
            <p:cNvPr id="66" name="Text Box 22"/>
            <p:cNvSpPr txBox="1">
              <a:spLocks noChangeArrowheads="1"/>
            </p:cNvSpPr>
            <p:nvPr/>
          </p:nvSpPr>
          <p:spPr bwMode="auto">
            <a:xfrm>
              <a:off x="1689" y="3974"/>
              <a:ext cx="6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FF0000"/>
                  </a:solidFill>
                  <a:ea typeface="微软雅黑" panose="020B0503020204020204" pitchFamily="34" charset="-122"/>
                </a:rPr>
                <a:t>微指令</a:t>
              </a:r>
            </a:p>
          </p:txBody>
        </p:sp>
        <p:sp>
          <p:nvSpPr>
            <p:cNvPr id="67" name="Line 25"/>
            <p:cNvSpPr>
              <a:spLocks noChangeShapeType="1"/>
            </p:cNvSpPr>
            <p:nvPr/>
          </p:nvSpPr>
          <p:spPr bwMode="auto">
            <a:xfrm flipH="1" flipV="1">
              <a:off x="1519" y="3899"/>
              <a:ext cx="214" cy="17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56109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linds(horizontal)">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blinds(horizontal)">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blinds(horizontal)">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blinds(horizontal)">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linds(horizontal)">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linds(horizontal)">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blinds(horizontal)">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blinds(horizontal)">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linds(horizontal)">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blinds(horizontal)">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blinds(horizontal)">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blinds(horizontal)">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blinds(horizontal)">
                                      <p:cBhvr>
                                        <p:cTn id="77" dur="500"/>
                                        <p:tgtEl>
                                          <p:spTgt spid="5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blinds(horizontal)">
                                      <p:cBhvr>
                                        <p:cTn id="82" dur="500"/>
                                        <p:tgtEl>
                                          <p:spTgt spid="59"/>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blinds(horizontal)">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blinds(horizontal)">
                                      <p:cBhvr>
                                        <p:cTn id="92" dur="500"/>
                                        <p:tgtEl>
                                          <p:spTgt spid="3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blinds(horizontal)">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62"/>
                                        </p:tgtEl>
                                        <p:attrNameLst>
                                          <p:attrName>style.visibility</p:attrName>
                                        </p:attrNameLst>
                                      </p:cBhvr>
                                      <p:to>
                                        <p:strVal val="visible"/>
                                      </p:to>
                                    </p:set>
                                    <p:animEffect transition="in" filter="blinds(horizontal)">
                                      <p:cBhvr>
                                        <p:cTn id="102" dur="500"/>
                                        <p:tgtEl>
                                          <p:spTgt spid="62"/>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blinds(horizontal)">
                                      <p:cBhvr>
                                        <p:cTn id="10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smtClean="0"/>
              <a:t>4.2.3 </a:t>
            </a:r>
            <a:r>
              <a:rPr lang="zh-CN" altLang="en-US" dirty="0" smtClean="0"/>
              <a:t>寻址方式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10" name="内容占位符 2"/>
          <p:cNvSpPr txBox="1">
            <a:spLocks/>
          </p:cNvSpPr>
          <p:nvPr/>
        </p:nvSpPr>
        <p:spPr bwMode="auto">
          <a:xfrm>
            <a:off x="119514" y="1124744"/>
            <a:ext cx="2868310"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3. </a:t>
            </a:r>
            <a:r>
              <a:rPr lang="zh-CN" altLang="en-US" dirty="0" smtClean="0">
                <a:solidFill>
                  <a:srgbClr val="063DE8"/>
                </a:solidFill>
              </a:rPr>
              <a:t>常用的寻址方式</a:t>
            </a:r>
            <a:endParaRPr lang="en-US" altLang="zh-CN" dirty="0" smtClean="0">
              <a:solidFill>
                <a:srgbClr val="063DE8"/>
              </a:solidFill>
            </a:endParaRPr>
          </a:p>
        </p:txBody>
      </p:sp>
      <p:sp>
        <p:nvSpPr>
          <p:cNvPr id="8" name="矩形 7"/>
          <p:cNvSpPr/>
          <p:nvPr/>
        </p:nvSpPr>
        <p:spPr>
          <a:xfrm>
            <a:off x="35496" y="1485945"/>
            <a:ext cx="8712968" cy="430887"/>
          </a:xfrm>
          <a:prstGeom prst="rect">
            <a:avLst/>
          </a:prstGeom>
        </p:spPr>
        <p:txBody>
          <a:bodyPr wrap="square">
            <a:spAutoFit/>
          </a:bodyPr>
          <a:lstStyle/>
          <a:p>
            <a:pPr lvl="0" eaLnBrk="0" hangingPunct="0">
              <a:spcBef>
                <a:spcPct val="20000"/>
              </a:spcBef>
              <a:buClr>
                <a:srgbClr val="FF0000"/>
              </a:buClr>
            </a:pPr>
            <a:r>
              <a:rPr lang="zh-CN" altLang="en-US" sz="2200" b="1" dirty="0" smtClean="0">
                <a:solidFill>
                  <a:prstClr val="black"/>
                </a:solidFill>
                <a:latin typeface="Comic Sans MS" panose="030F0702030302020204" pitchFamily="66" charset="0"/>
                <a:ea typeface="微软雅黑" panose="020B0503020204020204" pitchFamily="34" charset="-122"/>
              </a:rPr>
              <a:t>（</a:t>
            </a:r>
            <a:r>
              <a:rPr lang="en-US" altLang="zh-CN" sz="2200" b="1" dirty="0" smtClean="0">
                <a:solidFill>
                  <a:prstClr val="black"/>
                </a:solidFill>
                <a:latin typeface="Comic Sans MS" panose="030F0702030302020204" pitchFamily="66" charset="0"/>
                <a:ea typeface="微软雅黑" panose="020B0503020204020204" pitchFamily="34" charset="-122"/>
              </a:rPr>
              <a:t>5</a:t>
            </a:r>
            <a:r>
              <a:rPr lang="zh-CN" altLang="en-US" sz="2200" b="1" dirty="0" smtClean="0">
                <a:solidFill>
                  <a:prstClr val="black"/>
                </a:solidFill>
                <a:latin typeface="Comic Sans MS" panose="030F0702030302020204" pitchFamily="66" charset="0"/>
                <a:ea typeface="微软雅黑" panose="020B0503020204020204" pitchFamily="34" charset="-122"/>
              </a:rPr>
              <a:t>）偏移寻址</a:t>
            </a:r>
            <a:endParaRPr lang="en-US" altLang="zh-CN" sz="2200" b="1" dirty="0" smtClean="0">
              <a:solidFill>
                <a:prstClr val="black"/>
              </a:solidFill>
              <a:latin typeface="Comic Sans MS" panose="030F0702030302020204" pitchFamily="66" charset="0"/>
              <a:ea typeface="微软雅黑" panose="020B0503020204020204" pitchFamily="34" charset="-122"/>
            </a:endParaRPr>
          </a:p>
        </p:txBody>
      </p:sp>
      <p:sp>
        <p:nvSpPr>
          <p:cNvPr id="100" name="Rectangle 6"/>
          <p:cNvSpPr>
            <a:spLocks noChangeArrowheads="1"/>
          </p:cNvSpPr>
          <p:nvPr/>
        </p:nvSpPr>
        <p:spPr bwMode="auto">
          <a:xfrm>
            <a:off x="3323921" y="1129366"/>
            <a:ext cx="5634639"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b="1" dirty="0">
                <a:solidFill>
                  <a:srgbClr val="FF0000"/>
                </a:solidFill>
                <a:latin typeface="Comic Sans MS" panose="030F0702030302020204" pitchFamily="66" charset="0"/>
                <a:ea typeface="微软雅黑" panose="020B0503020204020204" pitchFamily="34" charset="-122"/>
              </a:rPr>
              <a:t>假设：</a:t>
            </a:r>
            <a:r>
              <a:rPr lang="en-US" altLang="en-US" sz="2000" b="1" dirty="0">
                <a:solidFill>
                  <a:srgbClr val="FF0000"/>
                </a:solidFill>
                <a:latin typeface="Comic Sans MS" panose="030F0702030302020204" pitchFamily="66" charset="0"/>
                <a:ea typeface="微软雅黑" panose="020B0503020204020204" pitchFamily="34" charset="-122"/>
              </a:rPr>
              <a:t>A</a:t>
            </a:r>
            <a:r>
              <a:rPr lang="en-US" altLang="zh-CN"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地址字段值，</a:t>
            </a:r>
            <a:r>
              <a:rPr lang="en-US" altLang="zh-CN" sz="2000" b="1" dirty="0">
                <a:solidFill>
                  <a:srgbClr val="FF0000"/>
                </a:solidFill>
                <a:latin typeface="Comic Sans MS" panose="030F0702030302020204" pitchFamily="66" charset="0"/>
                <a:ea typeface="微软雅黑" panose="020B0503020204020204" pitchFamily="34" charset="-122"/>
              </a:rPr>
              <a:t>R=</a:t>
            </a:r>
            <a:r>
              <a:rPr lang="zh-CN" altLang="en-US" sz="2000" b="1" dirty="0">
                <a:solidFill>
                  <a:srgbClr val="FF0000"/>
                </a:solidFill>
                <a:latin typeface="Comic Sans MS" panose="030F0702030302020204" pitchFamily="66" charset="0"/>
                <a:ea typeface="微软雅黑" panose="020B0503020204020204" pitchFamily="34" charset="-122"/>
              </a:rPr>
              <a:t>寄存器编号，</a:t>
            </a:r>
          </a:p>
          <a:p>
            <a:r>
              <a:rPr lang="en-US" altLang="zh-CN" sz="2000" b="1" dirty="0">
                <a:solidFill>
                  <a:srgbClr val="FF0000"/>
                </a:solidFill>
                <a:latin typeface="Comic Sans MS" panose="030F0702030302020204" pitchFamily="66" charset="0"/>
                <a:ea typeface="微软雅黑" panose="020B0503020204020204" pitchFamily="34" charset="-122"/>
              </a:rPr>
              <a:t>       </a:t>
            </a:r>
            <a:r>
              <a:rPr lang="en-US" altLang="en-US" sz="2000" b="1" dirty="0" smtClean="0">
                <a:solidFill>
                  <a:srgbClr val="FF0000"/>
                </a:solidFill>
                <a:latin typeface="Comic Sans MS" panose="030F0702030302020204" pitchFamily="66" charset="0"/>
                <a:ea typeface="微软雅黑" panose="020B0503020204020204" pitchFamily="34" charset="-122"/>
              </a:rPr>
              <a:t>EA</a:t>
            </a:r>
            <a:r>
              <a:rPr lang="en-US" altLang="en-US" sz="2000" b="1" dirty="0">
                <a:solidFill>
                  <a:srgbClr val="FF0000"/>
                </a:solidFill>
                <a:latin typeface="Comic Sans MS" panose="030F0702030302020204" pitchFamily="66" charset="0"/>
                <a:ea typeface="微软雅黑" panose="020B0503020204020204" pitchFamily="34" charset="-122"/>
              </a:rPr>
              <a:t>=</a:t>
            </a:r>
            <a:r>
              <a:rPr lang="zh-CN" altLang="en-US" sz="2000" b="1" dirty="0">
                <a:solidFill>
                  <a:srgbClr val="FF0000"/>
                </a:solidFill>
                <a:latin typeface="Comic Sans MS" panose="030F0702030302020204" pitchFamily="66" charset="0"/>
                <a:ea typeface="微软雅黑" panose="020B0503020204020204" pitchFamily="34" charset="-122"/>
              </a:rPr>
              <a:t>有效地址， (</a:t>
            </a:r>
            <a:r>
              <a:rPr lang="en-US" altLang="zh-CN" sz="2000" b="1" dirty="0">
                <a:solidFill>
                  <a:srgbClr val="FF0000"/>
                </a:solidFill>
                <a:latin typeface="Comic Sans MS" panose="030F0702030302020204" pitchFamily="66" charset="0"/>
                <a:ea typeface="微软雅黑" panose="020B0503020204020204" pitchFamily="34" charset="-122"/>
              </a:rPr>
              <a:t>X)=</a:t>
            </a:r>
            <a:r>
              <a:rPr lang="zh-CN" altLang="en-US" sz="2000" b="1" dirty="0">
                <a:solidFill>
                  <a:srgbClr val="FF0000"/>
                </a:solidFill>
                <a:latin typeface="Comic Sans MS" panose="030F0702030302020204" pitchFamily="66" charset="0"/>
                <a:ea typeface="微软雅黑" panose="020B0503020204020204" pitchFamily="34" charset="-122"/>
              </a:rPr>
              <a:t>地址</a:t>
            </a:r>
            <a:r>
              <a:rPr lang="en-US" altLang="en-US" sz="2000" b="1" dirty="0">
                <a:solidFill>
                  <a:srgbClr val="FF0000"/>
                </a:solidFill>
                <a:latin typeface="Comic Sans MS" panose="030F0702030302020204" pitchFamily="66" charset="0"/>
                <a:ea typeface="微软雅黑" panose="020B0503020204020204" pitchFamily="34" charset="-122"/>
              </a:rPr>
              <a:t>X</a:t>
            </a:r>
            <a:r>
              <a:rPr lang="zh-CN" altLang="en-US" sz="2000" b="1" dirty="0">
                <a:solidFill>
                  <a:srgbClr val="FF0000"/>
                </a:solidFill>
                <a:latin typeface="Comic Sans MS" panose="030F0702030302020204" pitchFamily="66" charset="0"/>
                <a:ea typeface="微软雅黑" panose="020B0503020204020204" pitchFamily="34" charset="-122"/>
              </a:rPr>
              <a:t>中的内容</a:t>
            </a:r>
          </a:p>
        </p:txBody>
      </p:sp>
      <p:sp>
        <p:nvSpPr>
          <p:cNvPr id="104" name="Rectangle 39"/>
          <p:cNvSpPr>
            <a:spLocks noChangeArrowheads="1"/>
          </p:cNvSpPr>
          <p:nvPr/>
        </p:nvSpPr>
        <p:spPr bwMode="auto">
          <a:xfrm>
            <a:off x="323528" y="2012188"/>
            <a:ext cx="8614320" cy="214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120000"/>
              </a:lnSpc>
              <a:spcBef>
                <a:spcPct val="20000"/>
              </a:spcBef>
            </a:pPr>
            <a:r>
              <a:rPr lang="zh-CN" altLang="en-US" sz="2000" b="1" dirty="0">
                <a:solidFill>
                  <a:srgbClr val="A50021"/>
                </a:solidFill>
                <a:latin typeface="Comic Sans MS" panose="030F0702030302020204" pitchFamily="66" charset="0"/>
                <a:ea typeface="微软雅黑" panose="020B0503020204020204" pitchFamily="34" charset="-122"/>
              </a:rPr>
              <a:t>偏移寻址：</a:t>
            </a:r>
            <a:r>
              <a:rPr lang="en-US" altLang="zh-CN" sz="2000" b="1" dirty="0">
                <a:solidFill>
                  <a:srgbClr val="A50021"/>
                </a:solidFill>
                <a:latin typeface="Comic Sans MS" panose="030F0702030302020204" pitchFamily="66" charset="0"/>
                <a:ea typeface="微软雅黑" panose="020B0503020204020204" pitchFamily="34" charset="-122"/>
              </a:rPr>
              <a:t>EA=A+(R)  </a:t>
            </a:r>
            <a:r>
              <a:rPr lang="en-US" altLang="zh-CN" sz="2000" b="1" dirty="0" smtClean="0">
                <a:solidFill>
                  <a:srgbClr val="A50021"/>
                </a:solidFill>
                <a:latin typeface="Comic Sans MS" panose="030F0702030302020204" pitchFamily="66" charset="0"/>
                <a:ea typeface="微软雅黑" panose="020B0503020204020204" pitchFamily="34" charset="-122"/>
              </a:rPr>
              <a:t>R</a:t>
            </a:r>
            <a:r>
              <a:rPr lang="zh-CN" altLang="en-US" sz="2000" b="1" dirty="0">
                <a:solidFill>
                  <a:srgbClr val="A50021"/>
                </a:solidFill>
                <a:latin typeface="Comic Sans MS" panose="030F0702030302020204" pitchFamily="66" charset="0"/>
                <a:ea typeface="微软雅黑" panose="020B0503020204020204" pitchFamily="34" charset="-122"/>
              </a:rPr>
              <a:t>可以明显给出，也可以隐含给出</a:t>
            </a:r>
          </a:p>
          <a:p>
            <a:pPr>
              <a:lnSpc>
                <a:spcPct val="120000"/>
              </a:lnSpc>
              <a:spcBef>
                <a:spcPct val="20000"/>
              </a:spcBef>
            </a:pPr>
            <a:r>
              <a:rPr lang="zh-CN" altLang="en-US" sz="2000" b="1" dirty="0">
                <a:solidFill>
                  <a:srgbClr val="A50021"/>
                </a:solidFill>
                <a:latin typeface="Comic Sans MS" panose="030F0702030302020204" pitchFamily="66" charset="0"/>
                <a:ea typeface="微软雅黑" panose="020B0503020204020204" pitchFamily="34" charset="-122"/>
              </a:rPr>
              <a:t>                         </a:t>
            </a:r>
            <a:r>
              <a:rPr lang="en-US" altLang="zh-CN" sz="2000" b="1" dirty="0" smtClean="0">
                <a:solidFill>
                  <a:srgbClr val="A50021"/>
                </a:solidFill>
                <a:latin typeface="Comic Sans MS" panose="030F0702030302020204" pitchFamily="66" charset="0"/>
                <a:ea typeface="微软雅黑" panose="020B0503020204020204" pitchFamily="34" charset="-122"/>
              </a:rPr>
              <a:t>R</a:t>
            </a:r>
            <a:r>
              <a:rPr lang="zh-CN" altLang="en-US" sz="2000" b="1" dirty="0">
                <a:solidFill>
                  <a:srgbClr val="A50021"/>
                </a:solidFill>
                <a:latin typeface="Comic Sans MS" panose="030F0702030302020204" pitchFamily="66" charset="0"/>
                <a:ea typeface="微软雅黑" panose="020B0503020204020204" pitchFamily="34" charset="-122"/>
              </a:rPr>
              <a:t>可以为</a:t>
            </a:r>
            <a:r>
              <a:rPr lang="en-US" altLang="zh-CN" sz="2000" b="1" dirty="0">
                <a:solidFill>
                  <a:srgbClr val="A50021"/>
                </a:solidFill>
                <a:latin typeface="Comic Sans MS" panose="030F0702030302020204" pitchFamily="66" charset="0"/>
                <a:ea typeface="微软雅黑" panose="020B0503020204020204" pitchFamily="34" charset="-122"/>
              </a:rPr>
              <a:t>PC</a:t>
            </a:r>
            <a:r>
              <a:rPr lang="zh-CN" altLang="en-US" sz="2000" b="1" dirty="0">
                <a:solidFill>
                  <a:srgbClr val="A50021"/>
                </a:solidFill>
                <a:latin typeface="Comic Sans MS" panose="030F0702030302020204" pitchFamily="66" charset="0"/>
                <a:ea typeface="微软雅黑" panose="020B0503020204020204" pitchFamily="34" charset="-122"/>
              </a:rPr>
              <a:t>、基址寄存器</a:t>
            </a:r>
            <a:r>
              <a:rPr lang="en-US" altLang="zh-CN" sz="2000" b="1" dirty="0">
                <a:solidFill>
                  <a:srgbClr val="A50021"/>
                </a:solidFill>
                <a:latin typeface="Comic Sans MS" panose="030F0702030302020204" pitchFamily="66" charset="0"/>
                <a:ea typeface="微软雅黑" panose="020B0503020204020204" pitchFamily="34" charset="-122"/>
              </a:rPr>
              <a:t>B</a:t>
            </a:r>
            <a:r>
              <a:rPr lang="zh-CN" altLang="en-US" sz="2000" b="1" dirty="0">
                <a:solidFill>
                  <a:srgbClr val="A50021"/>
                </a:solidFill>
                <a:latin typeface="Comic Sans MS" panose="030F0702030302020204" pitchFamily="66" charset="0"/>
                <a:ea typeface="微软雅黑" panose="020B0503020204020204" pitchFamily="34" charset="-122"/>
              </a:rPr>
              <a:t>、变址寄存器</a:t>
            </a:r>
            <a:r>
              <a:rPr lang="en-US" altLang="zh-CN" sz="2000" b="1" dirty="0">
                <a:solidFill>
                  <a:srgbClr val="A50021"/>
                </a:solidFill>
                <a:latin typeface="Comic Sans MS" panose="030F0702030302020204" pitchFamily="66" charset="0"/>
                <a:ea typeface="微软雅黑" panose="020B0503020204020204" pitchFamily="34" charset="-122"/>
              </a:rPr>
              <a:t>I</a:t>
            </a:r>
          </a:p>
          <a:p>
            <a:pPr marL="800100" lvl="1" indent="-342900">
              <a:lnSpc>
                <a:spcPct val="120000"/>
              </a:lnSpc>
              <a:spcBef>
                <a:spcPct val="20000"/>
              </a:spcBef>
              <a:buFont typeface="Wingdings" panose="05000000000000000000" pitchFamily="2" charset="2"/>
              <a:buChar char="Ø"/>
            </a:pPr>
            <a:r>
              <a:rPr lang="zh-CN" altLang="en-US" sz="2000" dirty="0">
                <a:solidFill>
                  <a:schemeClr val="tx1"/>
                </a:solidFill>
                <a:latin typeface="Comic Sans MS" panose="030F0702030302020204" pitchFamily="66" charset="0"/>
                <a:ea typeface="微软雅黑" panose="020B0503020204020204" pitchFamily="34" charset="-122"/>
              </a:rPr>
              <a:t> </a:t>
            </a:r>
            <a:r>
              <a:rPr lang="zh-CN" altLang="en-US" sz="2000" dirty="0">
                <a:latin typeface="Comic Sans MS" panose="030F0702030302020204" pitchFamily="66" charset="0"/>
                <a:ea typeface="微软雅黑" panose="020B0503020204020204" pitchFamily="34" charset="-122"/>
              </a:rPr>
              <a:t>相对寻址： </a:t>
            </a:r>
            <a:r>
              <a:rPr lang="en-US" altLang="zh-CN" sz="2000" dirty="0">
                <a:latin typeface="Comic Sans MS" panose="030F0702030302020204" pitchFamily="66" charset="0"/>
                <a:ea typeface="微软雅黑" panose="020B0503020204020204" pitchFamily="34" charset="-122"/>
              </a:rPr>
              <a:t>EA=A+(PC)    </a:t>
            </a:r>
            <a:r>
              <a:rPr lang="zh-CN" altLang="en-US" sz="2000" dirty="0">
                <a:latin typeface="Comic Sans MS" panose="030F0702030302020204" pitchFamily="66" charset="0"/>
                <a:ea typeface="微软雅黑" panose="020B0503020204020204" pitchFamily="34" charset="-122"/>
              </a:rPr>
              <a:t>相对于</a:t>
            </a:r>
            <a:r>
              <a:rPr lang="zh-CN" altLang="en-US" sz="2000" dirty="0">
                <a:solidFill>
                  <a:srgbClr val="009242"/>
                </a:solidFill>
                <a:latin typeface="Comic Sans MS" panose="030F0702030302020204" pitchFamily="66" charset="0"/>
                <a:ea typeface="微软雅黑" panose="020B0503020204020204" pitchFamily="34" charset="-122"/>
              </a:rPr>
              <a:t>当前指令处</a:t>
            </a:r>
            <a:r>
              <a:rPr lang="zh-CN" altLang="en-US" sz="2000" dirty="0">
                <a:latin typeface="Comic Sans MS" panose="030F0702030302020204" pitchFamily="66" charset="0"/>
                <a:ea typeface="微软雅黑" panose="020B0503020204020204" pitchFamily="34" charset="-122"/>
              </a:rPr>
              <a:t>位移量为</a:t>
            </a:r>
            <a:r>
              <a:rPr lang="en-US" altLang="zh-CN" sz="2000" dirty="0">
                <a:latin typeface="Comic Sans MS" panose="030F0702030302020204" pitchFamily="66" charset="0"/>
                <a:ea typeface="微软雅黑" panose="020B0503020204020204" pitchFamily="34" charset="-122"/>
              </a:rPr>
              <a:t>A</a:t>
            </a:r>
            <a:r>
              <a:rPr lang="zh-CN" altLang="en-US" sz="2000" dirty="0">
                <a:latin typeface="Comic Sans MS" panose="030F0702030302020204" pitchFamily="66" charset="0"/>
                <a:ea typeface="微软雅黑" panose="020B0503020204020204" pitchFamily="34" charset="-122"/>
              </a:rPr>
              <a:t>的单元</a:t>
            </a:r>
          </a:p>
          <a:p>
            <a:pPr marL="800100" lvl="1" indent="-342900">
              <a:lnSpc>
                <a:spcPct val="120000"/>
              </a:lnSpc>
              <a:spcBef>
                <a:spcPct val="20000"/>
              </a:spcBef>
              <a:buFont typeface="Wingdings" panose="05000000000000000000" pitchFamily="2" charset="2"/>
              <a:buChar char="Ø"/>
            </a:pPr>
            <a:r>
              <a:rPr lang="zh-CN" altLang="en-US" sz="2000" dirty="0">
                <a:solidFill>
                  <a:schemeClr val="tx1"/>
                </a:solidFill>
                <a:latin typeface="Comic Sans MS" panose="030F0702030302020204" pitchFamily="66" charset="0"/>
                <a:ea typeface="微软雅黑" panose="020B0503020204020204" pitchFamily="34" charset="-122"/>
              </a:rPr>
              <a:t> </a:t>
            </a:r>
            <a:r>
              <a:rPr lang="zh-CN" altLang="en-US" sz="2000" dirty="0">
                <a:latin typeface="Comic Sans MS" panose="030F0702030302020204" pitchFamily="66" charset="0"/>
                <a:ea typeface="微软雅黑" panose="020B0503020204020204" pitchFamily="34" charset="-122"/>
              </a:rPr>
              <a:t>基址寻址： </a:t>
            </a:r>
            <a:r>
              <a:rPr lang="en-US" altLang="zh-CN" sz="2000" dirty="0">
                <a:latin typeface="Comic Sans MS" panose="030F0702030302020204" pitchFamily="66" charset="0"/>
                <a:ea typeface="微软雅黑" panose="020B0503020204020204" pitchFamily="34" charset="-122"/>
              </a:rPr>
              <a:t>EA=A+(B)      </a:t>
            </a:r>
            <a:r>
              <a:rPr lang="zh-CN" altLang="en-US" sz="2000" dirty="0">
                <a:latin typeface="Comic Sans MS" panose="030F0702030302020204" pitchFamily="66" charset="0"/>
                <a:ea typeface="微软雅黑" panose="020B0503020204020204" pitchFamily="34" charset="-122"/>
              </a:rPr>
              <a:t>相对于</a:t>
            </a:r>
            <a:r>
              <a:rPr lang="zh-CN" altLang="en-US" sz="2000" dirty="0">
                <a:solidFill>
                  <a:srgbClr val="009242"/>
                </a:solidFill>
                <a:latin typeface="Comic Sans MS" panose="030F0702030302020204" pitchFamily="66" charset="0"/>
                <a:ea typeface="微软雅黑" panose="020B0503020204020204" pitchFamily="34" charset="-122"/>
              </a:rPr>
              <a:t>基址</a:t>
            </a:r>
            <a:r>
              <a:rPr lang="en-US" altLang="zh-CN" sz="2000" dirty="0">
                <a:solidFill>
                  <a:srgbClr val="009242"/>
                </a:solidFill>
                <a:latin typeface="Comic Sans MS" panose="030F0702030302020204" pitchFamily="66" charset="0"/>
                <a:ea typeface="微软雅黑" panose="020B0503020204020204" pitchFamily="34" charset="-122"/>
              </a:rPr>
              <a:t>(B)</a:t>
            </a:r>
            <a:r>
              <a:rPr lang="zh-CN" altLang="en-US" sz="2000" dirty="0">
                <a:solidFill>
                  <a:srgbClr val="009242"/>
                </a:solidFill>
                <a:latin typeface="Comic Sans MS" panose="030F0702030302020204" pitchFamily="66" charset="0"/>
                <a:ea typeface="微软雅黑" panose="020B0503020204020204" pitchFamily="34" charset="-122"/>
              </a:rPr>
              <a:t>处</a:t>
            </a:r>
            <a:r>
              <a:rPr lang="zh-CN" altLang="en-US" sz="2000" dirty="0">
                <a:latin typeface="Comic Sans MS" panose="030F0702030302020204" pitchFamily="66" charset="0"/>
                <a:ea typeface="微软雅黑" panose="020B0503020204020204" pitchFamily="34" charset="-122"/>
              </a:rPr>
              <a:t>位移量为</a:t>
            </a:r>
            <a:r>
              <a:rPr lang="en-US" altLang="zh-CN" sz="2000" dirty="0">
                <a:latin typeface="Comic Sans MS" panose="030F0702030302020204" pitchFamily="66" charset="0"/>
                <a:ea typeface="微软雅黑" panose="020B0503020204020204" pitchFamily="34" charset="-122"/>
              </a:rPr>
              <a:t>A</a:t>
            </a:r>
            <a:r>
              <a:rPr lang="zh-CN" altLang="en-US" sz="2000" dirty="0">
                <a:latin typeface="Comic Sans MS" panose="030F0702030302020204" pitchFamily="66" charset="0"/>
                <a:ea typeface="微软雅黑" panose="020B0503020204020204" pitchFamily="34" charset="-122"/>
              </a:rPr>
              <a:t>的单元</a:t>
            </a:r>
          </a:p>
          <a:p>
            <a:pPr marL="800100" lvl="1" indent="-342900">
              <a:lnSpc>
                <a:spcPct val="120000"/>
              </a:lnSpc>
              <a:spcBef>
                <a:spcPct val="20000"/>
              </a:spcBef>
              <a:buFont typeface="Wingdings" panose="05000000000000000000" pitchFamily="2" charset="2"/>
              <a:buChar char="Ø"/>
            </a:pPr>
            <a:r>
              <a:rPr lang="zh-CN" altLang="en-US" sz="2000" dirty="0">
                <a:solidFill>
                  <a:schemeClr val="tx1"/>
                </a:solidFill>
                <a:latin typeface="Comic Sans MS" panose="030F0702030302020204" pitchFamily="66" charset="0"/>
                <a:ea typeface="微软雅黑" panose="020B0503020204020204" pitchFamily="34" charset="-122"/>
              </a:rPr>
              <a:t> </a:t>
            </a:r>
            <a:r>
              <a:rPr lang="zh-CN" altLang="en-US" sz="2000" dirty="0">
                <a:latin typeface="Comic Sans MS" panose="030F0702030302020204" pitchFamily="66" charset="0"/>
                <a:ea typeface="微软雅黑" panose="020B0503020204020204" pitchFamily="34" charset="-122"/>
              </a:rPr>
              <a:t>变址寻址： </a:t>
            </a:r>
            <a:r>
              <a:rPr lang="en-US" altLang="zh-CN" sz="2000" dirty="0">
                <a:latin typeface="Comic Sans MS" panose="030F0702030302020204" pitchFamily="66" charset="0"/>
                <a:ea typeface="微软雅黑" panose="020B0503020204020204" pitchFamily="34" charset="-122"/>
              </a:rPr>
              <a:t>EA=A+(I)      </a:t>
            </a:r>
            <a:r>
              <a:rPr lang="zh-CN" altLang="en-US" sz="2000" dirty="0" smtClean="0">
                <a:latin typeface="Comic Sans MS" panose="030F0702030302020204" pitchFamily="66" charset="0"/>
                <a:ea typeface="微软雅黑" panose="020B0503020204020204" pitchFamily="34" charset="-122"/>
              </a:rPr>
              <a:t>相对</a:t>
            </a:r>
            <a:r>
              <a:rPr lang="zh-CN" altLang="en-US" sz="2000" dirty="0">
                <a:latin typeface="Comic Sans MS" panose="030F0702030302020204" pitchFamily="66" charset="0"/>
                <a:ea typeface="微软雅黑" panose="020B0503020204020204" pitchFamily="34" charset="-122"/>
              </a:rPr>
              <a:t>于</a:t>
            </a:r>
            <a:r>
              <a:rPr lang="zh-CN" altLang="en-US" sz="2000" dirty="0">
                <a:solidFill>
                  <a:srgbClr val="009242"/>
                </a:solidFill>
                <a:latin typeface="Comic Sans MS" panose="030F0702030302020204" pitchFamily="66" charset="0"/>
                <a:ea typeface="微软雅黑" panose="020B0503020204020204" pitchFamily="34" charset="-122"/>
              </a:rPr>
              <a:t>首址</a:t>
            </a:r>
            <a:r>
              <a:rPr lang="en-US" altLang="zh-CN" sz="2000" dirty="0">
                <a:solidFill>
                  <a:srgbClr val="009242"/>
                </a:solidFill>
                <a:latin typeface="Comic Sans MS" panose="030F0702030302020204" pitchFamily="66" charset="0"/>
                <a:ea typeface="微软雅黑" panose="020B0503020204020204" pitchFamily="34" charset="-122"/>
              </a:rPr>
              <a:t>A</a:t>
            </a:r>
            <a:r>
              <a:rPr lang="zh-CN" altLang="en-US" sz="2000" dirty="0">
                <a:solidFill>
                  <a:srgbClr val="009242"/>
                </a:solidFill>
                <a:latin typeface="Comic Sans MS" panose="030F0702030302020204" pitchFamily="66" charset="0"/>
                <a:ea typeface="微软雅黑" panose="020B0503020204020204" pitchFamily="34" charset="-122"/>
              </a:rPr>
              <a:t>处</a:t>
            </a:r>
            <a:r>
              <a:rPr lang="zh-CN" altLang="en-US" sz="2000" dirty="0">
                <a:latin typeface="Comic Sans MS" panose="030F0702030302020204" pitchFamily="66" charset="0"/>
                <a:ea typeface="微软雅黑" panose="020B0503020204020204" pitchFamily="34" charset="-122"/>
              </a:rPr>
              <a:t>位移量为</a:t>
            </a:r>
            <a:r>
              <a:rPr lang="en-US" altLang="zh-CN" sz="2000" dirty="0">
                <a:latin typeface="Comic Sans MS" panose="030F0702030302020204" pitchFamily="66" charset="0"/>
                <a:ea typeface="微软雅黑" panose="020B0503020204020204" pitchFamily="34" charset="-122"/>
              </a:rPr>
              <a:t>(I)</a:t>
            </a:r>
            <a:r>
              <a:rPr lang="zh-CN" altLang="en-US" sz="2000" dirty="0">
                <a:latin typeface="Comic Sans MS" panose="030F0702030302020204" pitchFamily="66" charset="0"/>
                <a:ea typeface="微软雅黑" panose="020B0503020204020204" pitchFamily="34" charset="-122"/>
              </a:rPr>
              <a:t>的单元</a:t>
            </a:r>
          </a:p>
        </p:txBody>
      </p:sp>
    </p:spTree>
    <p:extLst>
      <p:ext uri="{BB962C8B-B14F-4D97-AF65-F5344CB8AC3E}">
        <p14:creationId xmlns:p14="http://schemas.microsoft.com/office/powerpoint/2010/main" val="12687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
                                            <p:txEl>
                                              <p:pRg st="2" end="2"/>
                                            </p:txEl>
                                          </p:spTgt>
                                        </p:tgtEl>
                                        <p:attrNameLst>
                                          <p:attrName>style.visibility</p:attrName>
                                        </p:attrNameLst>
                                      </p:cBhvr>
                                      <p:to>
                                        <p:strVal val="visible"/>
                                      </p:to>
                                    </p:set>
                                    <p:animEffect transition="in" filter="blinds(horizontal)">
                                      <p:cBhvr>
                                        <p:cTn id="7" dur="500"/>
                                        <p:tgtEl>
                                          <p:spTgt spid="10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
                                            <p:txEl>
                                              <p:pRg st="3" end="3"/>
                                            </p:txEl>
                                          </p:spTgt>
                                        </p:tgtEl>
                                        <p:attrNameLst>
                                          <p:attrName>style.visibility</p:attrName>
                                        </p:attrNameLst>
                                      </p:cBhvr>
                                      <p:to>
                                        <p:strVal val="visible"/>
                                      </p:to>
                                    </p:set>
                                    <p:animEffect transition="in" filter="blinds(horizontal)">
                                      <p:cBhvr>
                                        <p:cTn id="12" dur="500"/>
                                        <p:tgtEl>
                                          <p:spTgt spid="10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
                                            <p:txEl>
                                              <p:pRg st="4" end="4"/>
                                            </p:txEl>
                                          </p:spTgt>
                                        </p:tgtEl>
                                        <p:attrNameLst>
                                          <p:attrName>style.visibility</p:attrName>
                                        </p:attrNameLst>
                                      </p:cBhvr>
                                      <p:to>
                                        <p:strVal val="visible"/>
                                      </p:to>
                                    </p:set>
                                    <p:animEffect transition="in" filter="blinds(horizontal)">
                                      <p:cBhvr>
                                        <p:cTn id="17" dur="500"/>
                                        <p:tgtEl>
                                          <p:spTgt spid="1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smtClean="0"/>
              <a:t>4.2.3 </a:t>
            </a:r>
            <a:r>
              <a:rPr lang="zh-CN" altLang="en-US" dirty="0" smtClean="0"/>
              <a:t>寻址方式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dirty="0"/>
          </a:p>
        </p:txBody>
      </p:sp>
      <p:sp>
        <p:nvSpPr>
          <p:cNvPr id="10" name="内容占位符 2"/>
          <p:cNvSpPr txBox="1">
            <a:spLocks/>
          </p:cNvSpPr>
          <p:nvPr/>
        </p:nvSpPr>
        <p:spPr bwMode="auto">
          <a:xfrm>
            <a:off x="119514" y="1124744"/>
            <a:ext cx="28683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3. </a:t>
            </a:r>
            <a:r>
              <a:rPr lang="zh-CN" altLang="en-US" dirty="0" smtClean="0">
                <a:solidFill>
                  <a:srgbClr val="063DE8"/>
                </a:solidFill>
              </a:rPr>
              <a:t>常用的寻址方式</a:t>
            </a:r>
            <a:endParaRPr lang="en-US" altLang="zh-CN" dirty="0" smtClean="0">
              <a:solidFill>
                <a:srgbClr val="063DE8"/>
              </a:solidFill>
            </a:endParaRPr>
          </a:p>
        </p:txBody>
      </p:sp>
      <p:sp>
        <p:nvSpPr>
          <p:cNvPr id="8" name="矩形 7"/>
          <p:cNvSpPr/>
          <p:nvPr/>
        </p:nvSpPr>
        <p:spPr>
          <a:xfrm>
            <a:off x="2667608" y="1131288"/>
            <a:ext cx="2088232" cy="430887"/>
          </a:xfrm>
          <a:prstGeom prst="rect">
            <a:avLst/>
          </a:prstGeom>
        </p:spPr>
        <p:txBody>
          <a:bodyPr wrap="square">
            <a:spAutoFit/>
          </a:bodyPr>
          <a:lstStyle/>
          <a:p>
            <a:pPr lvl="0" eaLnBrk="0" hangingPunct="0">
              <a:spcBef>
                <a:spcPct val="20000"/>
              </a:spcBef>
              <a:buClr>
                <a:srgbClr val="FF0000"/>
              </a:buClr>
            </a:pPr>
            <a:r>
              <a:rPr lang="zh-CN" altLang="en-US" sz="2200" b="1" dirty="0" smtClean="0">
                <a:solidFill>
                  <a:prstClr val="black"/>
                </a:solidFill>
                <a:latin typeface="Comic Sans MS" panose="030F0702030302020204" pitchFamily="66" charset="0"/>
                <a:ea typeface="微软雅黑" panose="020B0503020204020204" pitchFamily="34" charset="-122"/>
              </a:rPr>
              <a:t>（</a:t>
            </a:r>
            <a:r>
              <a:rPr lang="en-US" altLang="zh-CN" sz="2200" b="1" dirty="0" smtClean="0">
                <a:solidFill>
                  <a:prstClr val="black"/>
                </a:solidFill>
                <a:latin typeface="Comic Sans MS" panose="030F0702030302020204" pitchFamily="66" charset="0"/>
                <a:ea typeface="微软雅黑" panose="020B0503020204020204" pitchFamily="34" charset="-122"/>
              </a:rPr>
              <a:t>5</a:t>
            </a:r>
            <a:r>
              <a:rPr lang="zh-CN" altLang="en-US" sz="2200" b="1" dirty="0" smtClean="0">
                <a:solidFill>
                  <a:prstClr val="black"/>
                </a:solidFill>
                <a:latin typeface="Comic Sans MS" panose="030F0702030302020204" pitchFamily="66" charset="0"/>
                <a:ea typeface="微软雅黑" panose="020B0503020204020204" pitchFamily="34" charset="-122"/>
              </a:rPr>
              <a:t>）偏移寻址</a:t>
            </a:r>
            <a:endParaRPr lang="en-US" altLang="zh-CN" sz="2200" b="1" dirty="0" smtClean="0">
              <a:solidFill>
                <a:prstClr val="black"/>
              </a:solidFill>
              <a:latin typeface="Comic Sans MS" panose="030F0702030302020204" pitchFamily="66" charset="0"/>
              <a:ea typeface="微软雅黑" panose="020B0503020204020204" pitchFamily="34" charset="-122"/>
            </a:endParaRPr>
          </a:p>
        </p:txBody>
      </p:sp>
      <p:sp>
        <p:nvSpPr>
          <p:cNvPr id="11" name="Rectangle 3"/>
          <p:cNvSpPr txBox="1">
            <a:spLocks noChangeArrowheads="1"/>
          </p:cNvSpPr>
          <p:nvPr/>
        </p:nvSpPr>
        <p:spPr bwMode="auto">
          <a:xfrm>
            <a:off x="183865" y="1484784"/>
            <a:ext cx="8704262" cy="49783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CN" altLang="en-US" sz="2000" dirty="0" smtClean="0">
                <a:solidFill>
                  <a:srgbClr val="0000FF"/>
                </a:solidFill>
                <a:latin typeface="Times New Roman" panose="02020603050405020304" pitchFamily="18" charset="0"/>
                <a:hlinkClick r:id="rId3" action="ppaction://hlinksldjump"/>
              </a:rPr>
              <a:t>相对寻址</a:t>
            </a:r>
            <a:endParaRPr lang="zh-CN" altLang="en-US" sz="2000" dirty="0" smtClean="0">
              <a:solidFill>
                <a:srgbClr val="0000FF"/>
              </a:solidFill>
              <a:latin typeface="Times New Roman" panose="02020603050405020304" pitchFamily="18" charset="0"/>
            </a:endParaRPr>
          </a:p>
          <a:p>
            <a:pPr>
              <a:lnSpc>
                <a:spcPct val="110000"/>
              </a:lnSpc>
              <a:buFont typeface="Monotype Sorts" pitchFamily="2" charset="2"/>
              <a:buChar char=" "/>
            </a:pPr>
            <a:r>
              <a:rPr lang="zh-CN" altLang="en-US" sz="2000" dirty="0" smtClean="0">
                <a:latin typeface="Times New Roman" panose="02020603050405020304" pitchFamily="18" charset="0"/>
              </a:rPr>
              <a:t>指令地址码给出一个偏移量(带符号数)，基准地址</a:t>
            </a:r>
            <a:r>
              <a:rPr lang="zh-CN" altLang="en-US" sz="2000" dirty="0" smtClean="0">
                <a:effectLst>
                  <a:outerShdw blurRad="38100" dist="38100" dir="2700000" algn="tl">
                    <a:srgbClr val="C0C0C0"/>
                  </a:outerShdw>
                </a:effectLst>
                <a:latin typeface="Times New Roman" panose="02020603050405020304" pitchFamily="18" charset="0"/>
              </a:rPr>
              <a:t>隐含</a:t>
            </a:r>
            <a:r>
              <a:rPr lang="zh-CN" altLang="en-US" sz="2000" dirty="0" smtClean="0">
                <a:latin typeface="Times New Roman" panose="02020603050405020304" pitchFamily="18" charset="0"/>
              </a:rPr>
              <a:t>由</a:t>
            </a:r>
            <a:r>
              <a:rPr lang="en-US" altLang="en-US" sz="2000" dirty="0" smtClean="0">
                <a:latin typeface="Times New Roman" panose="02020603050405020304" pitchFamily="18" charset="0"/>
              </a:rPr>
              <a:t>PC</a:t>
            </a:r>
            <a:r>
              <a:rPr lang="zh-CN" altLang="en-US" sz="2000" dirty="0" smtClean="0">
                <a:latin typeface="Times New Roman" panose="02020603050405020304" pitchFamily="18" charset="0"/>
              </a:rPr>
              <a:t>给出。</a:t>
            </a:r>
          </a:p>
          <a:p>
            <a:pPr>
              <a:lnSpc>
                <a:spcPct val="110000"/>
              </a:lnSpc>
              <a:buFont typeface="Monotype Sorts" pitchFamily="2" charset="2"/>
              <a:buChar char=" "/>
            </a:pPr>
            <a:r>
              <a:rPr lang="zh-CN" altLang="en-US" sz="2000" dirty="0" smtClean="0">
                <a:latin typeface="Times New Roman" panose="02020603050405020304" pitchFamily="18" charset="0"/>
              </a:rPr>
              <a:t>即：</a:t>
            </a:r>
            <a:r>
              <a:rPr lang="en-US" altLang="en-US" sz="2000" dirty="0" smtClean="0">
                <a:latin typeface="Times New Roman" panose="02020603050405020304" pitchFamily="18" charset="0"/>
              </a:rPr>
              <a:t>EA=(PC)+A</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ex. MIPS’s instruction:  </a:t>
            </a:r>
            <a:r>
              <a:rPr lang="en-US" altLang="zh-CN" sz="2000" dirty="0" err="1" smtClean="0">
                <a:latin typeface="Times New Roman" panose="02020603050405020304" pitchFamily="18" charset="0"/>
              </a:rPr>
              <a:t>Beq</a:t>
            </a:r>
            <a:r>
              <a:rPr lang="zh-CN" altLang="en-US" sz="2000" dirty="0" smtClean="0">
                <a:latin typeface="Times New Roman" panose="02020603050405020304" pitchFamily="18" charset="0"/>
              </a:rPr>
              <a:t>）</a:t>
            </a:r>
            <a:endParaRPr lang="en-US" altLang="en-US" sz="2000" dirty="0" smtClean="0">
              <a:latin typeface="Times New Roman" panose="02020603050405020304" pitchFamily="18" charset="0"/>
            </a:endParaRPr>
          </a:p>
          <a:p>
            <a:pPr>
              <a:lnSpc>
                <a:spcPct val="110000"/>
              </a:lnSpc>
              <a:buFont typeface="Monotype Sorts" pitchFamily="2" charset="2"/>
              <a:buChar char=" "/>
            </a:pPr>
            <a:r>
              <a:rPr lang="zh-CN" altLang="en-US" sz="2000" dirty="0" smtClean="0">
                <a:solidFill>
                  <a:srgbClr val="0000FF"/>
                </a:solidFill>
                <a:latin typeface="Times New Roman" panose="02020603050405020304" pitchFamily="18" charset="0"/>
              </a:rPr>
              <a:t>可用来实现程序(公共子程序)的浮动，或指定转移目标地址</a:t>
            </a:r>
          </a:p>
          <a:p>
            <a:pPr>
              <a:lnSpc>
                <a:spcPct val="110000"/>
              </a:lnSpc>
              <a:buFont typeface="Monotype Sorts" pitchFamily="2" charset="2"/>
              <a:buChar char=" "/>
            </a:pPr>
            <a:r>
              <a:rPr lang="zh-CN" altLang="en-US" sz="2000" dirty="0" smtClean="0">
                <a:solidFill>
                  <a:srgbClr val="009242"/>
                </a:solidFill>
                <a:latin typeface="Times New Roman" panose="02020603050405020304" pitchFamily="18" charset="0"/>
              </a:rPr>
              <a:t>注意：当前</a:t>
            </a:r>
            <a:r>
              <a:rPr lang="en-US" altLang="zh-CN" sz="2000" dirty="0" smtClean="0">
                <a:solidFill>
                  <a:srgbClr val="009242"/>
                </a:solidFill>
                <a:latin typeface="Times New Roman" panose="02020603050405020304" pitchFamily="18" charset="0"/>
              </a:rPr>
              <a:t>PC</a:t>
            </a:r>
            <a:r>
              <a:rPr lang="zh-CN" altLang="en-US" sz="2000" dirty="0" smtClean="0">
                <a:solidFill>
                  <a:srgbClr val="009242"/>
                </a:solidFill>
                <a:latin typeface="Times New Roman" panose="02020603050405020304" pitchFamily="18" charset="0"/>
              </a:rPr>
              <a:t>的值可能是正在执行指令的地址或下条指令的地址</a:t>
            </a:r>
          </a:p>
          <a:p>
            <a:pPr>
              <a:lnSpc>
                <a:spcPct val="110000"/>
              </a:lnSpc>
            </a:pPr>
            <a:r>
              <a:rPr lang="zh-CN" altLang="en-US" sz="2000" dirty="0" smtClean="0">
                <a:solidFill>
                  <a:srgbClr val="0000FF"/>
                </a:solidFill>
                <a:latin typeface="Times New Roman" panose="02020603050405020304" pitchFamily="18" charset="0"/>
                <a:hlinkClick r:id="rId4" action="ppaction://hlinksldjump"/>
              </a:rPr>
              <a:t>基址寻址</a:t>
            </a:r>
            <a:endParaRPr lang="zh-CN" altLang="en-US" sz="2000" dirty="0" smtClean="0">
              <a:solidFill>
                <a:srgbClr val="0000FF"/>
              </a:solidFill>
              <a:latin typeface="Times New Roman" panose="02020603050405020304" pitchFamily="18" charset="0"/>
            </a:endParaRPr>
          </a:p>
          <a:p>
            <a:pPr>
              <a:lnSpc>
                <a:spcPct val="110000"/>
              </a:lnSpc>
              <a:buFont typeface="Monotype Sorts" pitchFamily="2" charset="2"/>
              <a:buChar char=" "/>
            </a:pPr>
            <a:r>
              <a:rPr lang="zh-CN" altLang="en-US" sz="2000" dirty="0" smtClean="0">
                <a:latin typeface="Times New Roman" panose="02020603050405020304" pitchFamily="18" charset="0"/>
              </a:rPr>
              <a:t>指令地址码给出一个偏移量，基准地址</a:t>
            </a:r>
            <a:r>
              <a:rPr lang="zh-CN" altLang="en-US" sz="2000" dirty="0" smtClean="0">
                <a:effectLst>
                  <a:outerShdw blurRad="38100" dist="38100" dir="2700000" algn="tl">
                    <a:srgbClr val="C0C0C0"/>
                  </a:outerShdw>
                </a:effectLst>
                <a:latin typeface="Times New Roman" panose="02020603050405020304" pitchFamily="18" charset="0"/>
              </a:rPr>
              <a:t>明显或隐含</a:t>
            </a:r>
            <a:r>
              <a:rPr lang="zh-CN" altLang="en-US" sz="2000" dirty="0" smtClean="0">
                <a:latin typeface="Times New Roman" panose="02020603050405020304" pitchFamily="18" charset="0"/>
              </a:rPr>
              <a:t>由基址寄存器</a:t>
            </a:r>
            <a:r>
              <a:rPr lang="en-US" altLang="zh-CN" sz="2000" dirty="0" smtClean="0">
                <a:latin typeface="Times New Roman" panose="02020603050405020304" pitchFamily="18" charset="0"/>
              </a:rPr>
              <a:t>B</a:t>
            </a:r>
            <a:r>
              <a:rPr lang="zh-CN" altLang="en-US" sz="2000" dirty="0" smtClean="0">
                <a:latin typeface="Times New Roman" panose="02020603050405020304" pitchFamily="18" charset="0"/>
              </a:rPr>
              <a:t>给出。即：</a:t>
            </a:r>
            <a:r>
              <a:rPr lang="en-US" altLang="en-US" sz="2000" dirty="0" smtClean="0">
                <a:latin typeface="Times New Roman" panose="02020603050405020304" pitchFamily="18" charset="0"/>
              </a:rPr>
              <a:t>EA=(B)+A</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ex. MIPS’s instructions:  </a:t>
            </a:r>
            <a:r>
              <a:rPr lang="en-US" altLang="zh-CN" sz="2000" dirty="0" err="1" smtClean="0">
                <a:latin typeface="Times New Roman" panose="02020603050405020304" pitchFamily="18" charset="0"/>
              </a:rPr>
              <a:t>lw</a:t>
            </a:r>
            <a:r>
              <a:rPr lang="en-US" altLang="zh-CN" sz="2000" dirty="0" smtClean="0">
                <a:latin typeface="Times New Roman" panose="02020603050405020304" pitchFamily="18" charset="0"/>
              </a:rPr>
              <a:t> / </a:t>
            </a:r>
            <a:r>
              <a:rPr lang="en-US" altLang="zh-CN" sz="2000" dirty="0" err="1" smtClean="0">
                <a:latin typeface="Times New Roman" panose="02020603050405020304" pitchFamily="18" charset="0"/>
              </a:rPr>
              <a:t>sw</a:t>
            </a:r>
            <a:r>
              <a:rPr lang="zh-CN" altLang="en-US" sz="2000" dirty="0" smtClean="0">
                <a:latin typeface="Times New Roman" panose="02020603050405020304" pitchFamily="18" charset="0"/>
              </a:rPr>
              <a:t>）</a:t>
            </a:r>
            <a:endParaRPr lang="en-US" altLang="en-US" sz="2000" dirty="0" smtClean="0">
              <a:latin typeface="Times New Roman" panose="02020603050405020304" pitchFamily="18" charset="0"/>
            </a:endParaRPr>
          </a:p>
          <a:p>
            <a:pPr>
              <a:lnSpc>
                <a:spcPct val="110000"/>
              </a:lnSpc>
              <a:buFont typeface="Monotype Sorts" pitchFamily="2" charset="2"/>
              <a:buChar char=" "/>
            </a:pPr>
            <a:r>
              <a:rPr lang="zh-CN" altLang="en-US" sz="2000" dirty="0" smtClean="0">
                <a:solidFill>
                  <a:srgbClr val="0000FF"/>
                </a:solidFill>
                <a:latin typeface="Times New Roman" panose="02020603050405020304" pitchFamily="18" charset="0"/>
              </a:rPr>
              <a:t>可用来实现多道程序重定位</a:t>
            </a:r>
            <a:r>
              <a:rPr lang="zh-CN" altLang="en-US" sz="2000" dirty="0" smtClean="0">
                <a:solidFill>
                  <a:srgbClr val="FF0000"/>
                </a:solidFill>
                <a:latin typeface="Times New Roman" panose="02020603050405020304" pitchFamily="18" charset="0"/>
              </a:rPr>
              <a:t>，或过程调用中参数的访问</a:t>
            </a:r>
          </a:p>
          <a:p>
            <a:pPr>
              <a:lnSpc>
                <a:spcPct val="110000"/>
              </a:lnSpc>
            </a:pPr>
            <a:r>
              <a:rPr lang="zh-CN" altLang="en-US" sz="2000" dirty="0" smtClean="0">
                <a:solidFill>
                  <a:srgbClr val="0000FF"/>
                </a:solidFill>
                <a:latin typeface="Times New Roman" panose="02020603050405020304" pitchFamily="18" charset="0"/>
                <a:hlinkClick r:id="rId5" action="ppaction://hlinksldjump"/>
              </a:rPr>
              <a:t>变址寻址</a:t>
            </a:r>
            <a:endParaRPr lang="zh-CN" altLang="en-US" sz="2000" dirty="0" smtClean="0">
              <a:solidFill>
                <a:srgbClr val="0000FF"/>
              </a:solidFill>
              <a:latin typeface="Times New Roman" panose="02020603050405020304" pitchFamily="18" charset="0"/>
            </a:endParaRPr>
          </a:p>
          <a:p>
            <a:pPr>
              <a:lnSpc>
                <a:spcPct val="110000"/>
              </a:lnSpc>
              <a:buFont typeface="Monotype Sorts" pitchFamily="2" charset="2"/>
              <a:buChar char=" "/>
            </a:pPr>
            <a:r>
              <a:rPr lang="zh-CN" altLang="en-US" sz="2000" dirty="0" smtClean="0">
                <a:latin typeface="Times New Roman" panose="02020603050405020304" pitchFamily="18" charset="0"/>
              </a:rPr>
              <a:t>指令地址码给出一个基准地址，而偏移量(无符号数)</a:t>
            </a:r>
            <a:r>
              <a:rPr lang="zh-CN" altLang="en-US" sz="2000" dirty="0" smtClean="0">
                <a:effectLst>
                  <a:outerShdw blurRad="38100" dist="38100" dir="2700000" algn="tl">
                    <a:srgbClr val="C0C0C0"/>
                  </a:outerShdw>
                </a:effectLst>
                <a:latin typeface="Times New Roman" panose="02020603050405020304" pitchFamily="18" charset="0"/>
              </a:rPr>
              <a:t>明显或隐含</a:t>
            </a:r>
            <a:r>
              <a:rPr lang="zh-CN" altLang="en-US" sz="2000" dirty="0" smtClean="0">
                <a:latin typeface="Times New Roman" panose="02020603050405020304" pitchFamily="18" charset="0"/>
              </a:rPr>
              <a:t>由变址寄存器</a:t>
            </a:r>
            <a:r>
              <a:rPr lang="en-US" altLang="zh-CN" sz="2000" dirty="0" smtClean="0">
                <a:latin typeface="Times New Roman" panose="02020603050405020304" pitchFamily="18" charset="0"/>
              </a:rPr>
              <a:t>I</a:t>
            </a:r>
            <a:r>
              <a:rPr lang="zh-CN" altLang="en-US" sz="2000" dirty="0" smtClean="0">
                <a:latin typeface="Times New Roman" panose="02020603050405020304" pitchFamily="18" charset="0"/>
              </a:rPr>
              <a:t>给出。即：</a:t>
            </a:r>
            <a:r>
              <a:rPr lang="en-US" altLang="en-US" sz="2000" dirty="0" smtClean="0">
                <a:latin typeface="Times New Roman" panose="02020603050405020304" pitchFamily="18" charset="0"/>
              </a:rPr>
              <a:t>EA=(I)+A</a:t>
            </a:r>
          </a:p>
          <a:p>
            <a:pPr>
              <a:lnSpc>
                <a:spcPct val="110000"/>
              </a:lnSpc>
              <a:buFont typeface="Monotype Sorts" pitchFamily="2" charset="2"/>
              <a:buChar char=" "/>
            </a:pPr>
            <a:r>
              <a:rPr lang="zh-CN" altLang="en-US" sz="2000" dirty="0" smtClean="0">
                <a:solidFill>
                  <a:srgbClr val="0000FF"/>
                </a:solidFill>
                <a:latin typeface="Times New Roman" panose="02020603050405020304" pitchFamily="18" charset="0"/>
              </a:rPr>
              <a:t>可为循环重复操作提供一种高效机制，如实现对线形表的方便操作</a:t>
            </a:r>
            <a:endParaRPr lang="zh-CN" altLang="en-US" sz="2000" dirty="0">
              <a:solidFill>
                <a:srgbClr val="0000FF"/>
              </a:solidFill>
              <a:latin typeface="Times New Roman" panose="02020603050405020304" pitchFamily="18" charset="0"/>
            </a:endParaRPr>
          </a:p>
        </p:txBody>
      </p:sp>
    </p:spTree>
    <p:extLst>
      <p:ext uri="{BB962C8B-B14F-4D97-AF65-F5344CB8AC3E}">
        <p14:creationId xmlns:p14="http://schemas.microsoft.com/office/powerpoint/2010/main" val="15979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subTnLst>
                                    <p:animClr clrSpc="rgb" dir="cw">
                                      <p:cBhvr override="childStyle">
                                        <p:cTn dur="1" fill="hold" display="0" masterRel="nextClick" afterEffect="1"/>
                                        <p:tgtEl>
                                          <p:spTgt spid="11">
                                            <p:txEl>
                                              <p:pRg st="1" end="1"/>
                                            </p:txEl>
                                          </p:spTgt>
                                        </p:tgtEl>
                                        <p:attrNameLst>
                                          <p:attrName>ppt_c</p:attrName>
                                        </p:attrNameLst>
                                      </p:cBhvr>
                                      <p:to>
                                        <a:schemeClr val="bg2"/>
                                      </p:to>
                                    </p:animClr>
                                  </p:subTnLst>
                                </p:cTn>
                              </p:par>
                              <p:par>
                                <p:cTn id="8" presetID="3" presetClass="entr" presetSubtype="1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blinds(horizontal)">
                                      <p:cBhvr>
                                        <p:cTn id="10" dur="500"/>
                                        <p:tgtEl>
                                          <p:spTgt spid="11">
                                            <p:txEl>
                                              <p:pRg st="2" end="2"/>
                                            </p:txEl>
                                          </p:spTgt>
                                        </p:tgtEl>
                                      </p:cBhvr>
                                    </p:animEffect>
                                  </p:childTnLst>
                                  <p:subTnLst>
                                    <p:animClr clrSpc="rgb" dir="cw">
                                      <p:cBhvr override="childStyle">
                                        <p:cTn dur="1" fill="hold" display="0" masterRel="nextClick" afterEffect="1"/>
                                        <p:tgtEl>
                                          <p:spTgt spid="11">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blinds(horizontal)">
                                      <p:cBhvr>
                                        <p:cTn id="15" dur="500"/>
                                        <p:tgtEl>
                                          <p:spTgt spid="11">
                                            <p:txEl>
                                              <p:pRg st="3" end="3"/>
                                            </p:txEl>
                                          </p:spTgt>
                                        </p:tgtEl>
                                      </p:cBhvr>
                                    </p:animEffect>
                                  </p:childTnLst>
                                  <p:subTnLst>
                                    <p:animClr clrSpc="rgb" dir="cw">
                                      <p:cBhvr override="childStyle">
                                        <p:cTn dur="1" fill="hold" display="0" masterRel="nextClick" afterEffect="1"/>
                                        <p:tgtEl>
                                          <p:spTgt spid="11">
                                            <p:txEl>
                                              <p:pRg st="3" end="3"/>
                                            </p:txEl>
                                          </p:spTgt>
                                        </p:tgtEl>
                                        <p:attrNameLst>
                                          <p:attrName>ppt_c</p:attrName>
                                        </p:attrNameLst>
                                      </p:cBhvr>
                                      <p:to>
                                        <a:schemeClr val="bg2"/>
                                      </p:to>
                                    </p:animClr>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xEl>
                                              <p:pRg st="4" end="4"/>
                                            </p:txEl>
                                          </p:spTgt>
                                        </p:tgtEl>
                                        <p:attrNameLst>
                                          <p:attrName>style.visibility</p:attrName>
                                        </p:attrNameLst>
                                      </p:cBhvr>
                                      <p:to>
                                        <p:strVal val="visible"/>
                                      </p:to>
                                    </p:set>
                                    <p:animEffect transition="in" filter="blinds(horizontal)">
                                      <p:cBhvr>
                                        <p:cTn id="20" dur="500"/>
                                        <p:tgtEl>
                                          <p:spTgt spid="11">
                                            <p:txEl>
                                              <p:pRg st="4" end="4"/>
                                            </p:txEl>
                                          </p:spTgt>
                                        </p:tgtEl>
                                      </p:cBhvr>
                                    </p:animEffect>
                                  </p:childTnLst>
                                  <p:subTnLst>
                                    <p:animClr clrSpc="rgb" dir="cw">
                                      <p:cBhvr override="childStyle">
                                        <p:cTn dur="1" fill="hold" display="0" masterRel="nextClick" afterEffect="1"/>
                                        <p:tgtEl>
                                          <p:spTgt spid="11">
                                            <p:txEl>
                                              <p:pRg st="4" end="4"/>
                                            </p:txEl>
                                          </p:spTgt>
                                        </p:tgtEl>
                                        <p:attrNameLst>
                                          <p:attrName>ppt_c</p:attrName>
                                        </p:attrNameLst>
                                      </p:cBhvr>
                                      <p:to>
                                        <a:schemeClr val="bg2"/>
                                      </p:to>
                                    </p:animClr>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Effect transition="in" filter="blinds(horizontal)">
                                      <p:cBhvr>
                                        <p:cTn id="25" dur="500"/>
                                        <p:tgtEl>
                                          <p:spTgt spid="11">
                                            <p:txEl>
                                              <p:pRg st="6" end="6"/>
                                            </p:txEl>
                                          </p:spTgt>
                                        </p:tgtEl>
                                      </p:cBhvr>
                                    </p:animEffect>
                                  </p:childTnLst>
                                  <p:subTnLst>
                                    <p:animClr clrSpc="rgb" dir="cw">
                                      <p:cBhvr override="childStyle">
                                        <p:cTn dur="1" fill="hold" display="0" masterRel="nextClick" afterEffect="1"/>
                                        <p:tgtEl>
                                          <p:spTgt spid="11">
                                            <p:txEl>
                                              <p:pRg st="6" end="6"/>
                                            </p:txEl>
                                          </p:spTgt>
                                        </p:tgtEl>
                                        <p:attrNameLst>
                                          <p:attrName>ppt_c</p:attrName>
                                        </p:attrNameLst>
                                      </p:cBhvr>
                                      <p:to>
                                        <a:schemeClr val="bg2"/>
                                      </p:to>
                                    </p:animClr>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
                                            <p:txEl>
                                              <p:pRg st="7" end="7"/>
                                            </p:txEl>
                                          </p:spTgt>
                                        </p:tgtEl>
                                        <p:attrNameLst>
                                          <p:attrName>style.visibility</p:attrName>
                                        </p:attrNameLst>
                                      </p:cBhvr>
                                      <p:to>
                                        <p:strVal val="visible"/>
                                      </p:to>
                                    </p:set>
                                    <p:animEffect transition="in" filter="blinds(horizontal)">
                                      <p:cBhvr>
                                        <p:cTn id="30" dur="500"/>
                                        <p:tgtEl>
                                          <p:spTgt spid="11">
                                            <p:txEl>
                                              <p:pRg st="7" end="7"/>
                                            </p:txEl>
                                          </p:spTgt>
                                        </p:tgtEl>
                                      </p:cBhvr>
                                    </p:animEffect>
                                  </p:childTnLst>
                                  <p:subTnLst>
                                    <p:animClr clrSpc="rgb" dir="cw">
                                      <p:cBhvr override="childStyle">
                                        <p:cTn dur="1" fill="hold" display="0" masterRel="nextClick" afterEffect="1"/>
                                        <p:tgtEl>
                                          <p:spTgt spid="11">
                                            <p:txEl>
                                              <p:pRg st="7" end="7"/>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animEffect transition="in" filter="blinds(horizontal)">
                                      <p:cBhvr>
                                        <p:cTn id="35" dur="500"/>
                                        <p:tgtEl>
                                          <p:spTgt spid="11">
                                            <p:txEl>
                                              <p:pRg st="9" end="9"/>
                                            </p:txEl>
                                          </p:spTgt>
                                        </p:tgtEl>
                                      </p:cBhvr>
                                    </p:animEffect>
                                  </p:childTnLst>
                                  <p:subTnLst>
                                    <p:animClr clrSpc="rgb" dir="cw">
                                      <p:cBhvr override="childStyle">
                                        <p:cTn dur="1" fill="hold" display="0" masterRel="nextClick" afterEffect="1"/>
                                        <p:tgtEl>
                                          <p:spTgt spid="11">
                                            <p:txEl>
                                              <p:pRg st="9" end="9"/>
                                            </p:txEl>
                                          </p:spTgt>
                                        </p:tgtEl>
                                        <p:attrNameLst>
                                          <p:attrName>ppt_c</p:attrName>
                                        </p:attrNameLst>
                                      </p:cBhvr>
                                      <p:to>
                                        <a:schemeClr val="bg2"/>
                                      </p:to>
                                    </p:animClr>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
                                            <p:txEl>
                                              <p:pRg st="10" end="10"/>
                                            </p:txEl>
                                          </p:spTgt>
                                        </p:tgtEl>
                                        <p:attrNameLst>
                                          <p:attrName>style.visibility</p:attrName>
                                        </p:attrNameLst>
                                      </p:cBhvr>
                                      <p:to>
                                        <p:strVal val="visible"/>
                                      </p:to>
                                    </p:set>
                                    <p:animEffect transition="in" filter="blinds(horizontal)">
                                      <p:cBhvr>
                                        <p:cTn id="40" dur="500"/>
                                        <p:tgtEl>
                                          <p:spTgt spid="11">
                                            <p:txEl>
                                              <p:pRg st="10" end="10"/>
                                            </p:txEl>
                                          </p:spTgt>
                                        </p:tgtEl>
                                      </p:cBhvr>
                                    </p:animEffect>
                                  </p:childTnLst>
                                  <p:subTnLst>
                                    <p:animClr clrSpc="rgb" dir="cw">
                                      <p:cBhvr override="childStyle">
                                        <p:cTn dur="1" fill="hold" display="0" masterRel="nextClick" afterEffect="1"/>
                                        <p:tgtEl>
                                          <p:spTgt spid="11">
                                            <p:txEl>
                                              <p:pRg st="10" end="1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smtClean="0"/>
              <a:t>4.2.3 </a:t>
            </a:r>
            <a:r>
              <a:rPr lang="zh-CN" altLang="en-US" dirty="0" smtClean="0"/>
              <a:t>寻址方式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latin typeface="微软雅黑" panose="020B0503020204020204" pitchFamily="34" charset="-122"/>
                <a:ea typeface="微软雅黑" panose="020B0503020204020204" pitchFamily="34" charset="-122"/>
              </a:rPr>
              <a:t>计算机与通信工程学院</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计算机组成原理</a:t>
            </a:r>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latin typeface="微软雅黑" panose="020B0503020204020204" pitchFamily="34" charset="-122"/>
                <a:ea typeface="微软雅黑" panose="020B0503020204020204" pitchFamily="34" charset="-122"/>
              </a:rPr>
              <a:pPr>
                <a:defRPr/>
              </a:pPr>
              <a:t>32</a:t>
            </a:fld>
            <a:endParaRPr lang="zh-CN" altLang="en-US" dirty="0">
              <a:latin typeface="微软雅黑" panose="020B0503020204020204" pitchFamily="34" charset="-122"/>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latin typeface="微软雅黑" panose="020B0503020204020204" pitchFamily="34" charset="-122"/>
                <a:ea typeface="微软雅黑" panose="020B0503020204020204" pitchFamily="34" charset="-122"/>
              </a:rPr>
              <a:pPr>
                <a:defRPr/>
              </a:pPr>
              <a:t>2017/11/3</a:t>
            </a:fld>
            <a:endParaRPr lang="zh-CN" altLang="en-US" dirty="0">
              <a:latin typeface="微软雅黑" panose="020B0503020204020204" pitchFamily="34" charset="-122"/>
              <a:ea typeface="微软雅黑" panose="020B0503020204020204" pitchFamily="34" charset="-122"/>
            </a:endParaRPr>
          </a:p>
        </p:txBody>
      </p:sp>
      <p:sp>
        <p:nvSpPr>
          <p:cNvPr id="10" name="内容占位符 2"/>
          <p:cNvSpPr txBox="1">
            <a:spLocks/>
          </p:cNvSpPr>
          <p:nvPr/>
        </p:nvSpPr>
        <p:spPr bwMode="auto">
          <a:xfrm>
            <a:off x="119514" y="1124744"/>
            <a:ext cx="28683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3. </a:t>
            </a:r>
            <a:r>
              <a:rPr lang="zh-CN" altLang="en-US" dirty="0" smtClean="0">
                <a:solidFill>
                  <a:srgbClr val="063DE8"/>
                </a:solidFill>
              </a:rPr>
              <a:t>常用的寻址方式</a:t>
            </a:r>
            <a:endParaRPr lang="en-US" altLang="zh-CN" dirty="0" smtClean="0">
              <a:solidFill>
                <a:srgbClr val="063DE8"/>
              </a:solidFill>
            </a:endParaRPr>
          </a:p>
        </p:txBody>
      </p:sp>
      <p:sp>
        <p:nvSpPr>
          <p:cNvPr id="8" name="矩形 7"/>
          <p:cNvSpPr/>
          <p:nvPr/>
        </p:nvSpPr>
        <p:spPr>
          <a:xfrm>
            <a:off x="-36145" y="1473560"/>
            <a:ext cx="3480226" cy="430887"/>
          </a:xfrm>
          <a:prstGeom prst="rect">
            <a:avLst/>
          </a:prstGeom>
        </p:spPr>
        <p:txBody>
          <a:bodyPr wrap="square">
            <a:spAutoFit/>
          </a:bodyPr>
          <a:lstStyle/>
          <a:p>
            <a:pPr lvl="0" eaLnBrk="0" hangingPunct="0">
              <a:spcBef>
                <a:spcPct val="20000"/>
              </a:spcBef>
              <a:buClr>
                <a:srgbClr val="FF0000"/>
              </a:buClr>
            </a:pPr>
            <a:r>
              <a:rPr lang="zh-CN" altLang="en-US" sz="2200" b="1" dirty="0" smtClean="0">
                <a:solidFill>
                  <a:prstClr val="black"/>
                </a:solidFill>
                <a:latin typeface="Comic Sans MS" panose="030F0702030302020204" pitchFamily="66" charset="0"/>
                <a:ea typeface="微软雅黑" panose="020B0503020204020204" pitchFamily="34" charset="-122"/>
              </a:rPr>
              <a:t>（</a:t>
            </a:r>
            <a:r>
              <a:rPr lang="en-US" altLang="zh-CN" sz="2200" b="1" dirty="0" smtClean="0">
                <a:solidFill>
                  <a:prstClr val="black"/>
                </a:solidFill>
                <a:latin typeface="Comic Sans MS" panose="030F0702030302020204" pitchFamily="66" charset="0"/>
                <a:ea typeface="微软雅黑" panose="020B0503020204020204" pitchFamily="34" charset="-122"/>
              </a:rPr>
              <a:t>5</a:t>
            </a:r>
            <a:r>
              <a:rPr lang="zh-CN" altLang="en-US" sz="2200" b="1" dirty="0" smtClean="0">
                <a:solidFill>
                  <a:prstClr val="black"/>
                </a:solidFill>
                <a:latin typeface="Comic Sans MS" panose="030F0702030302020204" pitchFamily="66" charset="0"/>
                <a:ea typeface="微软雅黑" panose="020B0503020204020204" pitchFamily="34" charset="-122"/>
              </a:rPr>
              <a:t>）偏移寻址：相对寻址</a:t>
            </a:r>
            <a:endParaRPr lang="en-US" altLang="zh-CN" sz="2200" b="1" dirty="0" smtClean="0">
              <a:solidFill>
                <a:prstClr val="black"/>
              </a:solidFill>
              <a:latin typeface="Comic Sans MS" panose="030F0702030302020204" pitchFamily="66" charset="0"/>
              <a:ea typeface="微软雅黑" panose="020B0503020204020204" pitchFamily="34" charset="-122"/>
            </a:endParaRPr>
          </a:p>
        </p:txBody>
      </p:sp>
      <p:sp>
        <p:nvSpPr>
          <p:cNvPr id="12" name="Text Box 4"/>
          <p:cNvSpPr txBox="1">
            <a:spLocks noChangeArrowheads="1"/>
          </p:cNvSpPr>
          <p:nvPr/>
        </p:nvSpPr>
        <p:spPr bwMode="auto">
          <a:xfrm>
            <a:off x="448059" y="4639255"/>
            <a:ext cx="353218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lnSpc>
                <a:spcPct val="120000"/>
              </a:lnSpc>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rPr>
              <a:t>子程序内地址关系相对独立，与用户程序的地址无关，不管浮动到哪里，总是实现</a:t>
            </a:r>
            <a:r>
              <a:rPr lang="en-US" altLang="zh-CN" sz="2000" dirty="0">
                <a:solidFill>
                  <a:srgbClr val="FF0000"/>
                </a:solidFill>
                <a:latin typeface="微软雅黑" panose="020B0503020204020204" pitchFamily="34" charset="-122"/>
                <a:ea typeface="微软雅黑" panose="020B0503020204020204" pitchFamily="34" charset="-122"/>
              </a:rPr>
              <a:t>AX</a:t>
            </a:r>
            <a:r>
              <a:rPr lang="zh-CN" altLang="en-US" sz="2000" dirty="0">
                <a:solidFill>
                  <a:srgbClr val="FF0000"/>
                </a:solidFill>
                <a:latin typeface="微软雅黑" panose="020B0503020204020204" pitchFamily="34" charset="-122"/>
                <a:ea typeface="微软雅黑" panose="020B0503020204020204" pitchFamily="34" charset="-122"/>
              </a:rPr>
              <a:t>和120相加</a:t>
            </a:r>
          </a:p>
        </p:txBody>
      </p:sp>
      <p:sp>
        <p:nvSpPr>
          <p:cNvPr id="13" name="Text Box 5" descr="新闻纸"/>
          <p:cNvSpPr txBox="1">
            <a:spLocks noChangeArrowheads="1"/>
          </p:cNvSpPr>
          <p:nvPr/>
        </p:nvSpPr>
        <p:spPr bwMode="auto">
          <a:xfrm>
            <a:off x="905668" y="2944564"/>
            <a:ext cx="2284413" cy="1202025"/>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en-US" altLang="zh-CN" sz="20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ADD  AX, </a:t>
            </a:r>
            <a:r>
              <a:rPr lang="en-US" altLang="zh-CN" sz="2000" baseline="16000" dirty="0">
                <a:solidFill>
                  <a:srgbClr val="C2228D"/>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panose="020B0604020202020204" pitchFamily="34" charset="0"/>
              </a:rPr>
              <a:t>. </a:t>
            </a:r>
            <a:r>
              <a:rPr lang="en-US" altLang="zh-CN" sz="20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p>
        </p:txBody>
      </p:sp>
      <p:sp>
        <p:nvSpPr>
          <p:cNvPr id="14" name="Rectangle 6" descr="纸莎草纸"/>
          <p:cNvSpPr>
            <a:spLocks noChangeArrowheads="1"/>
          </p:cNvSpPr>
          <p:nvPr/>
        </p:nvSpPr>
        <p:spPr bwMode="auto">
          <a:xfrm>
            <a:off x="5033168" y="1955502"/>
            <a:ext cx="2284413" cy="4641850"/>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sp>
        <p:nvSpPr>
          <p:cNvPr id="15" name="Line 11"/>
          <p:cNvSpPr>
            <a:spLocks noChangeShapeType="1"/>
          </p:cNvSpPr>
          <p:nvPr/>
        </p:nvSpPr>
        <p:spPr bwMode="auto">
          <a:xfrm>
            <a:off x="6192043" y="6040139"/>
            <a:ext cx="0" cy="436563"/>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sp>
        <p:nvSpPr>
          <p:cNvPr id="16" name="Line 12"/>
          <p:cNvSpPr>
            <a:spLocks noChangeShapeType="1"/>
          </p:cNvSpPr>
          <p:nvPr/>
        </p:nvSpPr>
        <p:spPr bwMode="auto">
          <a:xfrm>
            <a:off x="6126956" y="3880668"/>
            <a:ext cx="0" cy="325438"/>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sp>
        <p:nvSpPr>
          <p:cNvPr id="17" name="Line 13"/>
          <p:cNvSpPr>
            <a:spLocks noChangeShapeType="1"/>
          </p:cNvSpPr>
          <p:nvPr/>
        </p:nvSpPr>
        <p:spPr bwMode="auto">
          <a:xfrm>
            <a:off x="6126956" y="2079327"/>
            <a:ext cx="0" cy="384175"/>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sp>
        <p:nvSpPr>
          <p:cNvPr id="18" name="Text Box 16"/>
          <p:cNvSpPr txBox="1">
            <a:spLocks noChangeArrowheads="1"/>
          </p:cNvSpPr>
          <p:nvPr/>
        </p:nvSpPr>
        <p:spPr bwMode="auto">
          <a:xfrm>
            <a:off x="3161506" y="3115317"/>
            <a:ext cx="7016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zh-CN" altLang="en-US" sz="2000">
                <a:solidFill>
                  <a:schemeClr val="tx1"/>
                </a:solidFill>
                <a:latin typeface="微软雅黑" panose="020B0503020204020204" pitchFamily="34" charset="-122"/>
                <a:ea typeface="微软雅黑" panose="020B0503020204020204" pitchFamily="34" charset="-122"/>
              </a:rPr>
              <a:t>50</a:t>
            </a:r>
          </a:p>
        </p:txBody>
      </p:sp>
      <p:sp>
        <p:nvSpPr>
          <p:cNvPr id="19" name="Text Box 17"/>
          <p:cNvSpPr txBox="1">
            <a:spLocks noChangeArrowheads="1"/>
          </p:cNvSpPr>
          <p:nvPr/>
        </p:nvSpPr>
        <p:spPr bwMode="auto">
          <a:xfrm>
            <a:off x="3190080" y="3493966"/>
            <a:ext cx="13081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51</a:t>
            </a:r>
          </a:p>
        </p:txBody>
      </p:sp>
      <p:sp>
        <p:nvSpPr>
          <p:cNvPr id="20" name="Line 18"/>
          <p:cNvSpPr>
            <a:spLocks noChangeShapeType="1"/>
          </p:cNvSpPr>
          <p:nvPr/>
        </p:nvSpPr>
        <p:spPr bwMode="auto">
          <a:xfrm>
            <a:off x="905668" y="3435052"/>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sp>
        <p:nvSpPr>
          <p:cNvPr id="21" name="Line 19"/>
          <p:cNvSpPr>
            <a:spLocks noChangeShapeType="1"/>
          </p:cNvSpPr>
          <p:nvPr/>
        </p:nvSpPr>
        <p:spPr bwMode="auto">
          <a:xfrm>
            <a:off x="915193" y="3773189"/>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sp>
        <p:nvSpPr>
          <p:cNvPr id="22" name="Line 20"/>
          <p:cNvSpPr>
            <a:spLocks noChangeShapeType="1"/>
          </p:cNvSpPr>
          <p:nvPr/>
        </p:nvSpPr>
        <p:spPr bwMode="auto">
          <a:xfrm>
            <a:off x="910431" y="4131964"/>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sp>
        <p:nvSpPr>
          <p:cNvPr id="23" name="Text Box 21"/>
          <p:cNvSpPr txBox="1">
            <a:spLocks noChangeArrowheads="1"/>
          </p:cNvSpPr>
          <p:nvPr/>
        </p:nvSpPr>
        <p:spPr bwMode="auto">
          <a:xfrm>
            <a:off x="1585624" y="3446191"/>
            <a:ext cx="16700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zh-CN" altLang="en-US" sz="2000" dirty="0">
                <a:solidFill>
                  <a:srgbClr val="C2228D"/>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120</a:t>
            </a:r>
          </a:p>
        </p:txBody>
      </p:sp>
      <p:sp>
        <p:nvSpPr>
          <p:cNvPr id="24" name="Line 23"/>
          <p:cNvSpPr>
            <a:spLocks noChangeShapeType="1"/>
          </p:cNvSpPr>
          <p:nvPr/>
        </p:nvSpPr>
        <p:spPr bwMode="auto">
          <a:xfrm>
            <a:off x="5033168" y="2941339"/>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sp>
        <p:nvSpPr>
          <p:cNvPr id="25" name="Line 24"/>
          <p:cNvSpPr>
            <a:spLocks noChangeShapeType="1"/>
          </p:cNvSpPr>
          <p:nvPr/>
        </p:nvSpPr>
        <p:spPr bwMode="auto">
          <a:xfrm>
            <a:off x="5042693" y="3279477"/>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sp>
        <p:nvSpPr>
          <p:cNvPr id="26" name="Line 25"/>
          <p:cNvSpPr>
            <a:spLocks noChangeShapeType="1"/>
          </p:cNvSpPr>
          <p:nvPr/>
        </p:nvSpPr>
        <p:spPr bwMode="auto">
          <a:xfrm>
            <a:off x="5037931" y="3638252"/>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grpSp>
        <p:nvGrpSpPr>
          <p:cNvPr id="27" name="Group 40"/>
          <p:cNvGrpSpPr>
            <a:grpSpLocks/>
          </p:cNvGrpSpPr>
          <p:nvPr/>
        </p:nvGrpSpPr>
        <p:grpSpPr bwMode="auto">
          <a:xfrm>
            <a:off x="3209132" y="2246533"/>
            <a:ext cx="5438776" cy="1611311"/>
            <a:chOff x="1997" y="841"/>
            <a:chExt cx="3426" cy="1015"/>
          </a:xfrm>
        </p:grpSpPr>
        <p:sp>
          <p:nvSpPr>
            <p:cNvPr id="50" name="Line 7"/>
            <p:cNvSpPr>
              <a:spLocks noChangeShapeType="1"/>
            </p:cNvSpPr>
            <p:nvPr/>
          </p:nvSpPr>
          <p:spPr bwMode="auto">
            <a:xfrm flipV="1">
              <a:off x="1997" y="841"/>
              <a:ext cx="1149" cy="449"/>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sp>
          <p:nvSpPr>
            <p:cNvPr id="51" name="Line 8"/>
            <p:cNvSpPr>
              <a:spLocks noChangeShapeType="1"/>
            </p:cNvSpPr>
            <p:nvPr/>
          </p:nvSpPr>
          <p:spPr bwMode="auto">
            <a:xfrm flipV="1">
              <a:off x="1997" y="1604"/>
              <a:ext cx="1140" cy="252"/>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grpSp>
          <p:nvGrpSpPr>
            <p:cNvPr id="52" name="Group 39"/>
            <p:cNvGrpSpPr>
              <a:grpSpLocks/>
            </p:cNvGrpSpPr>
            <p:nvPr/>
          </p:nvGrpSpPr>
          <p:grpSpPr bwMode="auto">
            <a:xfrm>
              <a:off x="3146" y="841"/>
              <a:ext cx="2277" cy="757"/>
              <a:chOff x="3146" y="841"/>
              <a:chExt cx="2277" cy="757"/>
            </a:xfrm>
          </p:grpSpPr>
          <p:sp>
            <p:nvSpPr>
              <p:cNvPr id="53" name="Text Box 14"/>
              <p:cNvSpPr txBox="1">
                <a:spLocks noChangeArrowheads="1"/>
              </p:cNvSpPr>
              <p:nvPr/>
            </p:nvSpPr>
            <p:spPr bwMode="auto">
              <a:xfrm>
                <a:off x="4585" y="891"/>
                <a:ext cx="82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100</a:t>
                </a:r>
              </a:p>
            </p:txBody>
          </p:sp>
          <p:sp>
            <p:nvSpPr>
              <p:cNvPr id="54" name="Text Box 22" descr="新闻纸"/>
              <p:cNvSpPr txBox="1">
                <a:spLocks noChangeArrowheads="1"/>
              </p:cNvSpPr>
              <p:nvPr/>
            </p:nvSpPr>
            <p:spPr bwMode="auto">
              <a:xfrm>
                <a:off x="3146" y="841"/>
                <a:ext cx="1439" cy="757"/>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en-US" altLang="zh-CN" sz="20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ADD  AX, </a:t>
                </a:r>
                <a:r>
                  <a:rPr lang="en-US" altLang="zh-CN" sz="2000" baseline="16000" dirty="0">
                    <a:solidFill>
                      <a:srgbClr val="C2228D"/>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panose="020B0604020202020204" pitchFamily="34" charset="0"/>
                  </a:rPr>
                  <a:t>. </a:t>
                </a:r>
                <a:r>
                  <a:rPr lang="en-US" altLang="zh-CN" sz="20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p>
            </p:txBody>
          </p:sp>
          <p:sp>
            <p:nvSpPr>
              <p:cNvPr id="55" name="Text Box 26"/>
              <p:cNvSpPr txBox="1">
                <a:spLocks noChangeArrowheads="1"/>
              </p:cNvSpPr>
              <p:nvPr/>
            </p:nvSpPr>
            <p:spPr bwMode="auto">
              <a:xfrm>
                <a:off x="3514" y="1155"/>
                <a:ext cx="105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zh-CN" altLang="en-US" sz="2000" dirty="0">
                    <a:solidFill>
                      <a:srgbClr val="C2228D"/>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120</a:t>
                </a:r>
              </a:p>
            </p:txBody>
          </p:sp>
          <p:sp>
            <p:nvSpPr>
              <p:cNvPr id="56" name="Text Box 27"/>
              <p:cNvSpPr txBox="1">
                <a:spLocks noChangeArrowheads="1"/>
              </p:cNvSpPr>
              <p:nvPr/>
            </p:nvSpPr>
            <p:spPr bwMode="auto">
              <a:xfrm>
                <a:off x="4599" y="1155"/>
                <a:ext cx="82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101</a:t>
                </a:r>
              </a:p>
            </p:txBody>
          </p:sp>
        </p:grpSp>
      </p:grpSp>
      <p:sp>
        <p:nvSpPr>
          <p:cNvPr id="28" name="Line 29"/>
          <p:cNvSpPr>
            <a:spLocks noChangeShapeType="1"/>
          </p:cNvSpPr>
          <p:nvPr/>
        </p:nvSpPr>
        <p:spPr bwMode="auto">
          <a:xfrm>
            <a:off x="5033168" y="4944764"/>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sp>
        <p:nvSpPr>
          <p:cNvPr id="29" name="Line 30"/>
          <p:cNvSpPr>
            <a:spLocks noChangeShapeType="1"/>
          </p:cNvSpPr>
          <p:nvPr/>
        </p:nvSpPr>
        <p:spPr bwMode="auto">
          <a:xfrm>
            <a:off x="5042693" y="5282902"/>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sp>
        <p:nvSpPr>
          <p:cNvPr id="30" name="Line 31"/>
          <p:cNvSpPr>
            <a:spLocks noChangeShapeType="1"/>
          </p:cNvSpPr>
          <p:nvPr/>
        </p:nvSpPr>
        <p:spPr bwMode="auto">
          <a:xfrm>
            <a:off x="5037931" y="5641677"/>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grpSp>
        <p:nvGrpSpPr>
          <p:cNvPr id="31" name="Group 43"/>
          <p:cNvGrpSpPr>
            <a:grpSpLocks/>
          </p:cNvGrpSpPr>
          <p:nvPr/>
        </p:nvGrpSpPr>
        <p:grpSpPr bwMode="auto">
          <a:xfrm>
            <a:off x="3199607" y="2967260"/>
            <a:ext cx="5402263" cy="2451100"/>
            <a:chOff x="1991" y="1316"/>
            <a:chExt cx="3403" cy="1544"/>
          </a:xfrm>
        </p:grpSpPr>
        <p:sp>
          <p:nvSpPr>
            <p:cNvPr id="42" name="Text Box 15"/>
            <p:cNvSpPr txBox="1">
              <a:spLocks noChangeArrowheads="1"/>
            </p:cNvSpPr>
            <p:nvPr/>
          </p:nvSpPr>
          <p:spPr bwMode="auto">
            <a:xfrm>
              <a:off x="4570" y="2186"/>
              <a:ext cx="82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250</a:t>
              </a:r>
            </a:p>
          </p:txBody>
        </p:sp>
        <p:grpSp>
          <p:nvGrpSpPr>
            <p:cNvPr id="43" name="Group 42"/>
            <p:cNvGrpSpPr>
              <a:grpSpLocks/>
            </p:cNvGrpSpPr>
            <p:nvPr/>
          </p:nvGrpSpPr>
          <p:grpSpPr bwMode="auto">
            <a:xfrm>
              <a:off x="1991" y="1316"/>
              <a:ext cx="2594" cy="1544"/>
              <a:chOff x="1991" y="1316"/>
              <a:chExt cx="2594" cy="1544"/>
            </a:xfrm>
          </p:grpSpPr>
          <p:sp>
            <p:nvSpPr>
              <p:cNvPr id="45" name="Line 9"/>
              <p:cNvSpPr>
                <a:spLocks noChangeShapeType="1"/>
              </p:cNvSpPr>
              <p:nvPr/>
            </p:nvSpPr>
            <p:spPr bwMode="auto">
              <a:xfrm>
                <a:off x="1991" y="1316"/>
                <a:ext cx="1164" cy="804"/>
              </a:xfrm>
              <a:prstGeom prst="line">
                <a:avLst/>
              </a:prstGeom>
              <a:noFill/>
              <a:ln w="28575">
                <a:solidFill>
                  <a:srgbClr val="C2228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sp>
            <p:nvSpPr>
              <p:cNvPr id="46" name="Line 10"/>
              <p:cNvSpPr>
                <a:spLocks noChangeShapeType="1"/>
              </p:cNvSpPr>
              <p:nvPr/>
            </p:nvSpPr>
            <p:spPr bwMode="auto">
              <a:xfrm>
                <a:off x="1994" y="2027"/>
                <a:ext cx="1155" cy="832"/>
              </a:xfrm>
              <a:prstGeom prst="line">
                <a:avLst/>
              </a:prstGeom>
              <a:noFill/>
              <a:ln w="28575">
                <a:solidFill>
                  <a:srgbClr val="C2228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endParaRPr lang="zh-CN" altLang="en-US" sz="2000">
                  <a:latin typeface="微软雅黑" panose="020B0503020204020204" pitchFamily="34" charset="-122"/>
                  <a:ea typeface="微软雅黑" panose="020B0503020204020204" pitchFamily="34" charset="-122"/>
                </a:endParaRPr>
              </a:p>
            </p:txBody>
          </p:sp>
          <p:grpSp>
            <p:nvGrpSpPr>
              <p:cNvPr id="47" name="Group 41"/>
              <p:cNvGrpSpPr>
                <a:grpSpLocks/>
              </p:cNvGrpSpPr>
              <p:nvPr/>
            </p:nvGrpSpPr>
            <p:grpSpPr bwMode="auto">
              <a:xfrm>
                <a:off x="3146" y="2103"/>
                <a:ext cx="1439" cy="757"/>
                <a:chOff x="3146" y="2103"/>
                <a:chExt cx="1439" cy="757"/>
              </a:xfrm>
            </p:grpSpPr>
            <p:sp>
              <p:nvSpPr>
                <p:cNvPr id="48" name="Text Box 28" descr="新闻纸"/>
                <p:cNvSpPr txBox="1">
                  <a:spLocks noChangeArrowheads="1"/>
                </p:cNvSpPr>
                <p:nvPr/>
              </p:nvSpPr>
              <p:spPr bwMode="auto">
                <a:xfrm>
                  <a:off x="3146" y="2103"/>
                  <a:ext cx="1439" cy="757"/>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en-US" altLang="zh-CN" sz="20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ADD  AX, </a:t>
                  </a:r>
                  <a:r>
                    <a:rPr lang="en-US" altLang="zh-CN" sz="2000" baseline="16000" dirty="0">
                      <a:solidFill>
                        <a:srgbClr val="C2228D"/>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panose="020B0604020202020204" pitchFamily="34" charset="0"/>
                    </a:rPr>
                    <a:t>.</a:t>
                  </a:r>
                  <a:r>
                    <a:rPr lang="en-US" altLang="zh-CN" sz="2000" baseline="16000" dirty="0">
                      <a:solidFill>
                        <a:srgbClr val="C2228D"/>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en-US" altLang="zh-CN" sz="20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p>
              </p:txBody>
            </p:sp>
            <p:sp>
              <p:nvSpPr>
                <p:cNvPr id="49" name="Text Box 32"/>
                <p:cNvSpPr txBox="1">
                  <a:spLocks noChangeArrowheads="1"/>
                </p:cNvSpPr>
                <p:nvPr/>
              </p:nvSpPr>
              <p:spPr bwMode="auto">
                <a:xfrm>
                  <a:off x="3493" y="2395"/>
                  <a:ext cx="105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zh-CN" altLang="en-US" sz="2000" dirty="0">
                      <a:solidFill>
                        <a:srgbClr val="C2228D"/>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120</a:t>
                  </a:r>
                </a:p>
              </p:txBody>
            </p:sp>
          </p:grpSp>
        </p:grpSp>
        <p:sp>
          <p:nvSpPr>
            <p:cNvPr id="44" name="Text Box 33"/>
            <p:cNvSpPr txBox="1">
              <a:spLocks noChangeArrowheads="1"/>
            </p:cNvSpPr>
            <p:nvPr/>
          </p:nvSpPr>
          <p:spPr bwMode="auto">
            <a:xfrm>
              <a:off x="4562" y="2387"/>
              <a:ext cx="82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251</a:t>
              </a:r>
            </a:p>
          </p:txBody>
        </p:sp>
      </p:grpSp>
      <p:sp>
        <p:nvSpPr>
          <p:cNvPr id="32" name="Text Box 34"/>
          <p:cNvSpPr txBox="1">
            <a:spLocks noChangeArrowheads="1"/>
          </p:cNvSpPr>
          <p:nvPr/>
        </p:nvSpPr>
        <p:spPr bwMode="auto">
          <a:xfrm>
            <a:off x="905668" y="2350789"/>
            <a:ext cx="22558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zh-CN" altLang="en-US" sz="2000" dirty="0">
                <a:solidFill>
                  <a:srgbClr val="00924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公共子程序</a:t>
            </a:r>
          </a:p>
        </p:txBody>
      </p:sp>
      <p:sp>
        <p:nvSpPr>
          <p:cNvPr id="33" name="Text Box 35"/>
          <p:cNvSpPr txBox="1">
            <a:spLocks noChangeArrowheads="1"/>
          </p:cNvSpPr>
          <p:nvPr/>
        </p:nvSpPr>
        <p:spPr bwMode="auto">
          <a:xfrm>
            <a:off x="6338093" y="6200477"/>
            <a:ext cx="9906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zh-CN" altLang="en-US" sz="2000" dirty="0">
                <a:latin typeface="微软雅黑" panose="020B0503020204020204" pitchFamily="34" charset="-122"/>
                <a:ea typeface="微软雅黑" panose="020B0503020204020204" pitchFamily="34" charset="-122"/>
              </a:rPr>
              <a:t>存储器</a:t>
            </a:r>
          </a:p>
        </p:txBody>
      </p:sp>
      <p:sp>
        <p:nvSpPr>
          <p:cNvPr id="34" name="Text Box 36"/>
          <p:cNvSpPr txBox="1">
            <a:spLocks noChangeArrowheads="1"/>
          </p:cNvSpPr>
          <p:nvPr/>
        </p:nvSpPr>
        <p:spPr bwMode="auto">
          <a:xfrm>
            <a:off x="335756" y="1936452"/>
            <a:ext cx="309245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 ” </a:t>
            </a:r>
            <a:r>
              <a:rPr lang="zh-CN" altLang="en-US" sz="2000" dirty="0">
                <a:solidFill>
                  <a:srgbClr val="FF0000"/>
                </a:solidFill>
                <a:latin typeface="微软雅黑" panose="020B0503020204020204" pitchFamily="34" charset="-122"/>
                <a:ea typeface="微软雅黑" panose="020B0503020204020204" pitchFamily="34" charset="-122"/>
              </a:rPr>
              <a:t>表示相对寻址方式</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57" name="Rectangle 2"/>
          <p:cNvSpPr txBox="1">
            <a:spLocks noChangeArrowheads="1"/>
          </p:cNvSpPr>
          <p:nvPr/>
        </p:nvSpPr>
        <p:spPr bwMode="auto">
          <a:xfrm>
            <a:off x="3882638" y="973661"/>
            <a:ext cx="4812893" cy="693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kern="1200">
                <a:solidFill>
                  <a:schemeClr val="accent2"/>
                </a:solidFill>
                <a:latin typeface="+mj-lt"/>
                <a:ea typeface="+mj-ea"/>
                <a:cs typeface="+mj-cs"/>
              </a:defRPr>
            </a:lvl1pPr>
            <a:lvl2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9pPr>
          </a:lstStyle>
          <a:p>
            <a:pPr marL="0" marR="0" lvl="0" indent="0" algn="l" defTabSz="914400" rtl="0" eaLnBrk="0" fontAlgn="base" latinLnBrk="0" hangingPunct="0">
              <a:lnSpc>
                <a:spcPct val="87000"/>
              </a:lnSpc>
              <a:spcBef>
                <a:spcPct val="0"/>
              </a:spcBef>
              <a:spcAft>
                <a:spcPct val="0"/>
              </a:spcAft>
              <a:buClrTx/>
              <a:buSzTx/>
              <a:buFontTx/>
              <a:buNone/>
              <a:tabLst/>
              <a:defRPr/>
            </a:pPr>
            <a:r>
              <a:rPr lang="zh-CN" altLang="en-US" noProof="0" dirty="0" smtClean="0">
                <a:solidFill>
                  <a:srgbClr val="063DE8"/>
                </a:solidFill>
                <a:latin typeface="微软雅黑" panose="020B0503020204020204" pitchFamily="34" charset="-122"/>
                <a:ea typeface="微软雅黑" panose="020B0503020204020204" pitchFamily="34" charset="-122"/>
              </a:rPr>
              <a:t>例：</a:t>
            </a:r>
            <a:r>
              <a:rPr kumimoji="0" lang="zh-CN" altLang="en-US" sz="24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rPr>
              <a:t>相对寻址实现</a:t>
            </a:r>
            <a:r>
              <a:rPr kumimoji="0" lang="zh-CN" altLang="en-US" sz="24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公共子程序的浮动和相对转移</a:t>
            </a:r>
          </a:p>
        </p:txBody>
      </p:sp>
    </p:spTree>
    <p:extLst>
      <p:ext uri="{BB962C8B-B14F-4D97-AF65-F5344CB8AC3E}">
        <p14:creationId xmlns:p14="http://schemas.microsoft.com/office/powerpoint/2010/main" val="17716432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smtClean="0"/>
              <a:t>4.2.3 </a:t>
            </a:r>
            <a:r>
              <a:rPr lang="zh-CN" altLang="en-US" dirty="0" smtClean="0"/>
              <a:t>寻址方式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latin typeface="微软雅黑" panose="020B0503020204020204" pitchFamily="34" charset="-122"/>
                <a:ea typeface="微软雅黑" panose="020B0503020204020204" pitchFamily="34" charset="-122"/>
              </a:rPr>
              <a:t>计算机与通信工程学院</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计算机组成原理</a:t>
            </a:r>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latin typeface="微软雅黑" panose="020B0503020204020204" pitchFamily="34" charset="-122"/>
                <a:ea typeface="微软雅黑" panose="020B0503020204020204" pitchFamily="34" charset="-122"/>
              </a:rPr>
              <a:pPr>
                <a:defRPr/>
              </a:pPr>
              <a:t>33</a:t>
            </a:fld>
            <a:endParaRPr lang="zh-CN" altLang="en-US" dirty="0">
              <a:latin typeface="微软雅黑" panose="020B0503020204020204" pitchFamily="34" charset="-122"/>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latin typeface="微软雅黑" panose="020B0503020204020204" pitchFamily="34" charset="-122"/>
                <a:ea typeface="微软雅黑" panose="020B0503020204020204" pitchFamily="34" charset="-122"/>
              </a:rPr>
              <a:pPr>
                <a:defRPr/>
              </a:pPr>
              <a:t>2017/11/3</a:t>
            </a:fld>
            <a:endParaRPr lang="zh-CN" altLang="en-US" dirty="0">
              <a:latin typeface="微软雅黑" panose="020B0503020204020204" pitchFamily="34" charset="-122"/>
              <a:ea typeface="微软雅黑" panose="020B0503020204020204" pitchFamily="34" charset="-122"/>
            </a:endParaRPr>
          </a:p>
        </p:txBody>
      </p:sp>
      <p:sp>
        <p:nvSpPr>
          <p:cNvPr id="10" name="内容占位符 2"/>
          <p:cNvSpPr txBox="1">
            <a:spLocks/>
          </p:cNvSpPr>
          <p:nvPr/>
        </p:nvSpPr>
        <p:spPr bwMode="auto">
          <a:xfrm>
            <a:off x="119514" y="1124744"/>
            <a:ext cx="28683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3. </a:t>
            </a:r>
            <a:r>
              <a:rPr lang="zh-CN" altLang="en-US" dirty="0" smtClean="0">
                <a:solidFill>
                  <a:srgbClr val="063DE8"/>
                </a:solidFill>
              </a:rPr>
              <a:t>常用的寻址方式</a:t>
            </a:r>
            <a:endParaRPr lang="en-US" altLang="zh-CN" dirty="0" smtClean="0">
              <a:solidFill>
                <a:srgbClr val="063DE8"/>
              </a:solidFill>
            </a:endParaRPr>
          </a:p>
        </p:txBody>
      </p:sp>
      <p:sp>
        <p:nvSpPr>
          <p:cNvPr id="8" name="矩形 7"/>
          <p:cNvSpPr/>
          <p:nvPr/>
        </p:nvSpPr>
        <p:spPr>
          <a:xfrm>
            <a:off x="0" y="1521843"/>
            <a:ext cx="3480226" cy="430887"/>
          </a:xfrm>
          <a:prstGeom prst="rect">
            <a:avLst/>
          </a:prstGeom>
        </p:spPr>
        <p:txBody>
          <a:bodyPr wrap="square">
            <a:spAutoFit/>
          </a:bodyPr>
          <a:lstStyle/>
          <a:p>
            <a:pPr lvl="0" eaLnBrk="0" hangingPunct="0">
              <a:spcBef>
                <a:spcPct val="20000"/>
              </a:spcBef>
              <a:buClr>
                <a:srgbClr val="FF0000"/>
              </a:buClr>
            </a:pPr>
            <a:r>
              <a:rPr lang="zh-CN" altLang="en-US" sz="2200" b="1" dirty="0" smtClean="0">
                <a:solidFill>
                  <a:prstClr val="black"/>
                </a:solidFill>
                <a:latin typeface="Comic Sans MS" panose="030F0702030302020204" pitchFamily="66" charset="0"/>
                <a:ea typeface="微软雅黑" panose="020B0503020204020204" pitchFamily="34" charset="-122"/>
              </a:rPr>
              <a:t>（</a:t>
            </a:r>
            <a:r>
              <a:rPr lang="en-US" altLang="zh-CN" sz="2200" b="1" dirty="0" smtClean="0">
                <a:solidFill>
                  <a:prstClr val="black"/>
                </a:solidFill>
                <a:latin typeface="Comic Sans MS" panose="030F0702030302020204" pitchFamily="66" charset="0"/>
                <a:ea typeface="微软雅黑" panose="020B0503020204020204" pitchFamily="34" charset="-122"/>
              </a:rPr>
              <a:t>5</a:t>
            </a:r>
            <a:r>
              <a:rPr lang="zh-CN" altLang="en-US" sz="2200" b="1" dirty="0" smtClean="0">
                <a:solidFill>
                  <a:prstClr val="black"/>
                </a:solidFill>
                <a:latin typeface="Comic Sans MS" panose="030F0702030302020204" pitchFamily="66" charset="0"/>
                <a:ea typeface="微软雅黑" panose="020B0503020204020204" pitchFamily="34" charset="-122"/>
              </a:rPr>
              <a:t>）偏移寻址：相对寻址</a:t>
            </a:r>
            <a:endParaRPr lang="en-US" altLang="zh-CN" sz="2200" b="1" dirty="0" smtClean="0">
              <a:solidFill>
                <a:prstClr val="black"/>
              </a:solidFill>
              <a:latin typeface="Comic Sans MS" panose="030F0702030302020204" pitchFamily="66" charset="0"/>
              <a:ea typeface="微软雅黑" panose="020B0503020204020204" pitchFamily="34" charset="-122"/>
            </a:endParaRPr>
          </a:p>
        </p:txBody>
      </p:sp>
      <p:sp>
        <p:nvSpPr>
          <p:cNvPr id="36" name="Text Box 38"/>
          <p:cNvSpPr txBox="1">
            <a:spLocks noChangeArrowheads="1"/>
          </p:cNvSpPr>
          <p:nvPr/>
        </p:nvSpPr>
        <p:spPr bwMode="auto">
          <a:xfrm>
            <a:off x="364046" y="2171370"/>
            <a:ext cx="8573802" cy="1897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zh-CN" altLang="en-US" sz="2000" dirty="0" smtClean="0">
                <a:solidFill>
                  <a:srgbClr val="EE3900"/>
                </a:solidFill>
                <a:latin typeface="微软雅黑" panose="020B0503020204020204" pitchFamily="34" charset="-122"/>
                <a:ea typeface="微软雅黑" panose="020B0503020204020204" pitchFamily="34" charset="-122"/>
              </a:rPr>
              <a:t>例</a:t>
            </a:r>
            <a:r>
              <a:rPr lang="en-US" altLang="zh-CN" sz="2000" dirty="0" smtClean="0">
                <a:solidFill>
                  <a:srgbClr val="EE3900"/>
                </a:solidFill>
                <a:latin typeface="微软雅黑" panose="020B0503020204020204" pitchFamily="34" charset="-122"/>
                <a:ea typeface="微软雅黑" panose="020B0503020204020204" pitchFamily="34" charset="-122"/>
              </a:rPr>
              <a:t>1:</a:t>
            </a:r>
            <a:r>
              <a:rPr lang="zh-CN" altLang="en-US" sz="2000" dirty="0">
                <a:solidFill>
                  <a:srgbClr val="EE3900"/>
                </a:solidFill>
                <a:latin typeface="微软雅黑" panose="020B0503020204020204" pitchFamily="34" charset="-122"/>
                <a:ea typeface="微软雅黑" panose="020B0503020204020204" pitchFamily="34" charset="-122"/>
              </a:rPr>
              <a:t> </a:t>
            </a:r>
            <a:r>
              <a:rPr lang="zh-CN" altLang="en-US" sz="2000" dirty="0" smtClean="0">
                <a:solidFill>
                  <a:srgbClr val="EE3900"/>
                </a:solidFill>
                <a:latin typeface="微软雅黑" panose="020B0503020204020204" pitchFamily="34" charset="-122"/>
                <a:ea typeface="微软雅黑" panose="020B0503020204020204" pitchFamily="34" charset="-122"/>
              </a:rPr>
              <a:t>采用</a:t>
            </a:r>
            <a:r>
              <a:rPr lang="zh-CN" altLang="en-US" sz="2000" dirty="0">
                <a:solidFill>
                  <a:srgbClr val="EE3900"/>
                </a:solidFill>
                <a:latin typeface="微软雅黑" panose="020B0503020204020204" pitchFamily="34" charset="-122"/>
                <a:ea typeface="微软雅黑" panose="020B0503020204020204" pitchFamily="34" charset="-122"/>
              </a:rPr>
              <a:t>相对寻址的转移指令有两个字节，第一字节是</a:t>
            </a:r>
            <a:r>
              <a:rPr lang="en-US" altLang="zh-CN" sz="2000" dirty="0">
                <a:solidFill>
                  <a:srgbClr val="EE3900"/>
                </a:solidFill>
                <a:latin typeface="微软雅黑" panose="020B0503020204020204" pitchFamily="34" charset="-122"/>
                <a:ea typeface="微软雅黑" panose="020B0503020204020204" pitchFamily="34" charset="-122"/>
              </a:rPr>
              <a:t>OP</a:t>
            </a:r>
            <a:r>
              <a:rPr lang="zh-CN" altLang="en-US" sz="2000" dirty="0">
                <a:solidFill>
                  <a:srgbClr val="EE3900"/>
                </a:solidFill>
                <a:latin typeface="微软雅黑" panose="020B0503020204020204" pitchFamily="34" charset="-122"/>
                <a:ea typeface="微软雅黑" panose="020B0503020204020204" pitchFamily="34" charset="-122"/>
              </a:rPr>
              <a:t>，第二字节是位移量</a:t>
            </a:r>
            <a:r>
              <a:rPr lang="en-US" altLang="zh-CN" sz="2000" dirty="0">
                <a:solidFill>
                  <a:srgbClr val="EE3900"/>
                </a:solidFill>
                <a:latin typeface="微软雅黑" panose="020B0503020204020204" pitchFamily="34" charset="-122"/>
                <a:ea typeface="微软雅黑" panose="020B0503020204020204" pitchFamily="34" charset="-122"/>
              </a:rPr>
              <a:t>D</a:t>
            </a:r>
            <a:r>
              <a:rPr lang="zh-CN" altLang="en-US" sz="2000" dirty="0">
                <a:solidFill>
                  <a:srgbClr val="EE3900"/>
                </a:solidFill>
                <a:latin typeface="微软雅黑" panose="020B0503020204020204" pitchFamily="34" charset="-122"/>
                <a:ea typeface="微软雅黑" panose="020B0503020204020204" pitchFamily="34" charset="-122"/>
              </a:rPr>
              <a:t>，用补码表示，则转移目标地址相对于转移指令的范围为多少？</a:t>
            </a:r>
          </a:p>
          <a:p>
            <a:pPr>
              <a:spcBef>
                <a:spcPct val="50000"/>
              </a:spcBef>
            </a:pPr>
            <a:endParaRPr lang="en-US" altLang="zh-CN" sz="2000" dirty="0" smtClean="0">
              <a:solidFill>
                <a:srgbClr val="EE3900"/>
              </a:solidFill>
              <a:latin typeface="微软雅黑" panose="020B0503020204020204" pitchFamily="34" charset="-122"/>
              <a:ea typeface="微软雅黑" panose="020B0503020204020204" pitchFamily="34" charset="-122"/>
            </a:endParaRPr>
          </a:p>
          <a:p>
            <a:pPr>
              <a:spcBef>
                <a:spcPct val="50000"/>
              </a:spcBef>
            </a:pPr>
            <a:r>
              <a:rPr lang="zh-CN" altLang="en-US" sz="2000" dirty="0" smtClean="0">
                <a:solidFill>
                  <a:srgbClr val="EE3900"/>
                </a:solidFill>
                <a:latin typeface="微软雅黑" panose="020B0503020204020204" pitchFamily="34" charset="-122"/>
                <a:ea typeface="微软雅黑" panose="020B0503020204020204" pitchFamily="34" charset="-122"/>
              </a:rPr>
              <a:t>若</a:t>
            </a:r>
            <a:r>
              <a:rPr lang="zh-CN" altLang="en-US" sz="2000" dirty="0">
                <a:solidFill>
                  <a:srgbClr val="EE3900"/>
                </a:solidFill>
                <a:latin typeface="微软雅黑" panose="020B0503020204020204" pitchFamily="34" charset="-122"/>
                <a:ea typeface="微软雅黑" panose="020B0503020204020204" pitchFamily="34" charset="-122"/>
              </a:rPr>
              <a:t>转移指令地址为</a:t>
            </a:r>
            <a:r>
              <a:rPr lang="en-US" altLang="zh-CN" sz="2000" dirty="0">
                <a:solidFill>
                  <a:srgbClr val="EE3900"/>
                </a:solidFill>
                <a:latin typeface="微软雅黑" panose="020B0503020204020204" pitchFamily="34" charset="-122"/>
                <a:ea typeface="微软雅黑" panose="020B0503020204020204" pitchFamily="34" charset="-122"/>
              </a:rPr>
              <a:t>2000H</a:t>
            </a:r>
            <a:r>
              <a:rPr lang="zh-CN" altLang="en-US" sz="2000" dirty="0">
                <a:solidFill>
                  <a:srgbClr val="EE3900"/>
                </a:solidFill>
                <a:latin typeface="微软雅黑" panose="020B0503020204020204" pitchFamily="34" charset="-122"/>
                <a:ea typeface="微软雅黑" panose="020B0503020204020204" pitchFamily="34" charset="-122"/>
              </a:rPr>
              <a:t>，转移目标地址为</a:t>
            </a:r>
            <a:r>
              <a:rPr lang="en-US" altLang="zh-CN" sz="2000" dirty="0">
                <a:solidFill>
                  <a:srgbClr val="EE3900"/>
                </a:solidFill>
                <a:latin typeface="微软雅黑" panose="020B0503020204020204" pitchFamily="34" charset="-122"/>
                <a:ea typeface="微软雅黑" panose="020B0503020204020204" pitchFamily="34" charset="-122"/>
              </a:rPr>
              <a:t>1FF0H</a:t>
            </a:r>
            <a:r>
              <a:rPr lang="zh-CN" altLang="en-US" sz="2000" dirty="0">
                <a:solidFill>
                  <a:srgbClr val="EE3900"/>
                </a:solidFill>
                <a:latin typeface="微软雅黑" panose="020B0503020204020204" pitchFamily="34" charset="-122"/>
                <a:ea typeface="微软雅黑" panose="020B0503020204020204" pitchFamily="34" charset="-122"/>
              </a:rPr>
              <a:t>，总是在取指令同时对</a:t>
            </a:r>
            <a:r>
              <a:rPr lang="en-US" altLang="zh-CN" sz="2000" dirty="0">
                <a:solidFill>
                  <a:srgbClr val="EE3900"/>
                </a:solidFill>
                <a:latin typeface="微软雅黑" panose="020B0503020204020204" pitchFamily="34" charset="-122"/>
                <a:ea typeface="微软雅黑" panose="020B0503020204020204" pitchFamily="34" charset="-122"/>
              </a:rPr>
              <a:t>PC</a:t>
            </a:r>
            <a:r>
              <a:rPr lang="zh-CN" altLang="en-US" sz="2000" dirty="0">
                <a:solidFill>
                  <a:srgbClr val="EE3900"/>
                </a:solidFill>
                <a:latin typeface="微软雅黑" panose="020B0503020204020204" pitchFamily="34" charset="-122"/>
                <a:ea typeface="微软雅黑" panose="020B0503020204020204" pitchFamily="34" charset="-122"/>
              </a:rPr>
              <a:t>增量，则转移指令第二字节位移量为多少？</a:t>
            </a:r>
          </a:p>
        </p:txBody>
      </p:sp>
      <p:sp>
        <p:nvSpPr>
          <p:cNvPr id="37" name="Text Box 44"/>
          <p:cNvSpPr txBox="1">
            <a:spLocks noChangeArrowheads="1"/>
          </p:cNvSpPr>
          <p:nvPr/>
        </p:nvSpPr>
        <p:spPr bwMode="auto">
          <a:xfrm>
            <a:off x="3186266" y="2866147"/>
            <a:ext cx="2479210" cy="35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en-US" altLang="zh-CN" sz="2000" dirty="0">
                <a:solidFill>
                  <a:srgbClr val="009242"/>
                </a:solidFill>
                <a:latin typeface="微软雅黑" panose="020B0503020204020204" pitchFamily="34" charset="-122"/>
                <a:ea typeface="微软雅黑" panose="020B0503020204020204" pitchFamily="34" charset="-122"/>
              </a:rPr>
              <a:t>-128</a:t>
            </a:r>
            <a:r>
              <a:rPr lang="zh-CN" altLang="en-US" sz="2000" dirty="0">
                <a:solidFill>
                  <a:srgbClr val="009242"/>
                </a:solidFill>
                <a:latin typeface="微软雅黑" panose="020B0503020204020204" pitchFamily="34" charset="-122"/>
                <a:ea typeface="微软雅黑" panose="020B0503020204020204" pitchFamily="34" charset="-122"/>
              </a:rPr>
              <a:t>～</a:t>
            </a:r>
            <a:r>
              <a:rPr lang="en-US" altLang="zh-CN" sz="2000" dirty="0">
                <a:solidFill>
                  <a:srgbClr val="009242"/>
                </a:solidFill>
                <a:latin typeface="微软雅黑" panose="020B0503020204020204" pitchFamily="34" charset="-122"/>
                <a:ea typeface="微软雅黑" panose="020B0503020204020204" pitchFamily="34" charset="-122"/>
              </a:rPr>
              <a:t>+127 </a:t>
            </a:r>
            <a:r>
              <a:rPr lang="zh-CN" altLang="en-US" sz="2000" dirty="0">
                <a:solidFill>
                  <a:srgbClr val="009242"/>
                </a:solidFill>
                <a:latin typeface="微软雅黑" panose="020B0503020204020204" pitchFamily="34" charset="-122"/>
                <a:ea typeface="微软雅黑" panose="020B0503020204020204" pitchFamily="34" charset="-122"/>
              </a:rPr>
              <a:t>？</a:t>
            </a:r>
          </a:p>
        </p:txBody>
      </p:sp>
      <p:sp>
        <p:nvSpPr>
          <p:cNvPr id="38" name="Text Box 45"/>
          <p:cNvSpPr txBox="1">
            <a:spLocks noChangeArrowheads="1"/>
          </p:cNvSpPr>
          <p:nvPr/>
        </p:nvSpPr>
        <p:spPr bwMode="auto">
          <a:xfrm>
            <a:off x="1069030" y="4889544"/>
            <a:ext cx="6837259" cy="112851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zh-CN" altLang="en-US" sz="2000" dirty="0">
                <a:solidFill>
                  <a:srgbClr val="009242"/>
                </a:solidFill>
                <a:latin typeface="微软雅黑" panose="020B0503020204020204" pitchFamily="34" charset="-122"/>
                <a:ea typeface="微软雅黑" panose="020B0503020204020204" pitchFamily="34" charset="-122"/>
              </a:rPr>
              <a:t>只有确定了按字</a:t>
            </a:r>
            <a:r>
              <a:rPr lang="en-US" altLang="zh-CN" sz="2000" dirty="0">
                <a:solidFill>
                  <a:srgbClr val="009242"/>
                </a:solidFill>
                <a:latin typeface="微软雅黑" panose="020B0503020204020204" pitchFamily="34" charset="-122"/>
                <a:ea typeface="微软雅黑" panose="020B0503020204020204" pitchFamily="34" charset="-122"/>
              </a:rPr>
              <a:t>/</a:t>
            </a:r>
            <a:r>
              <a:rPr lang="zh-CN" altLang="en-US" sz="2000" dirty="0">
                <a:solidFill>
                  <a:srgbClr val="009242"/>
                </a:solidFill>
                <a:latin typeface="微软雅黑" panose="020B0503020204020204" pitchFamily="34" charset="-122"/>
                <a:ea typeface="微软雅黑" panose="020B0503020204020204" pitchFamily="34" charset="-122"/>
              </a:rPr>
              <a:t>字节编址、位移量</a:t>
            </a:r>
            <a:r>
              <a:rPr lang="en-US" altLang="zh-CN" sz="2000" dirty="0">
                <a:solidFill>
                  <a:srgbClr val="009242"/>
                </a:solidFill>
                <a:latin typeface="微软雅黑" panose="020B0503020204020204" pitchFamily="34" charset="-122"/>
                <a:ea typeface="微软雅黑" panose="020B0503020204020204" pitchFamily="34" charset="-122"/>
              </a:rPr>
              <a:t>D</a:t>
            </a:r>
            <a:r>
              <a:rPr lang="zh-CN" altLang="en-US" sz="2000" dirty="0">
                <a:solidFill>
                  <a:srgbClr val="009242"/>
                </a:solidFill>
                <a:latin typeface="微软雅黑" panose="020B0503020204020204" pitchFamily="34" charset="-122"/>
                <a:ea typeface="微软雅黑" panose="020B0503020204020204" pitchFamily="34" charset="-122"/>
              </a:rPr>
              <a:t>是指令条数</a:t>
            </a:r>
            <a:r>
              <a:rPr lang="en-US" altLang="zh-CN" sz="2000" dirty="0">
                <a:solidFill>
                  <a:srgbClr val="009242"/>
                </a:solidFill>
                <a:latin typeface="微软雅黑" panose="020B0503020204020204" pitchFamily="34" charset="-122"/>
                <a:ea typeface="微软雅黑" panose="020B0503020204020204" pitchFamily="34" charset="-122"/>
              </a:rPr>
              <a:t>/</a:t>
            </a:r>
            <a:r>
              <a:rPr lang="zh-CN" altLang="en-US" sz="2000" dirty="0">
                <a:solidFill>
                  <a:srgbClr val="009242"/>
                </a:solidFill>
                <a:latin typeface="微软雅黑" panose="020B0503020204020204" pitchFamily="34" charset="-122"/>
                <a:ea typeface="微软雅黑" panose="020B0503020204020204" pitchFamily="34" charset="-122"/>
              </a:rPr>
              <a:t>单元数，才能确定目标地址。</a:t>
            </a:r>
          </a:p>
          <a:p>
            <a:pPr>
              <a:spcBef>
                <a:spcPct val="50000"/>
              </a:spcBef>
            </a:pPr>
            <a:r>
              <a:rPr lang="zh-CN" altLang="en-US" sz="2000" dirty="0">
                <a:solidFill>
                  <a:srgbClr val="009242"/>
                </a:solidFill>
                <a:latin typeface="微软雅黑" panose="020B0503020204020204" pitchFamily="34" charset="-122"/>
                <a:ea typeface="微软雅黑" panose="020B0503020204020204" pitchFamily="34" charset="-122"/>
              </a:rPr>
              <a:t>当按字节编址且</a:t>
            </a:r>
            <a:r>
              <a:rPr lang="en-US" altLang="zh-CN" sz="2000" dirty="0">
                <a:solidFill>
                  <a:srgbClr val="009242"/>
                </a:solidFill>
                <a:latin typeface="微软雅黑" panose="020B0503020204020204" pitchFamily="34" charset="-122"/>
                <a:ea typeface="微软雅黑" panose="020B0503020204020204" pitchFamily="34" charset="-122"/>
              </a:rPr>
              <a:t>D</a:t>
            </a:r>
            <a:r>
              <a:rPr lang="zh-CN" altLang="en-US" sz="2000" dirty="0">
                <a:solidFill>
                  <a:srgbClr val="009242"/>
                </a:solidFill>
                <a:latin typeface="微软雅黑" panose="020B0503020204020204" pitchFamily="34" charset="-122"/>
                <a:ea typeface="微软雅黑" panose="020B0503020204020204" pitchFamily="34" charset="-122"/>
              </a:rPr>
              <a:t>为单元数时，转移目标地址</a:t>
            </a:r>
            <a:r>
              <a:rPr lang="en-US" altLang="zh-CN" sz="2000" dirty="0">
                <a:solidFill>
                  <a:srgbClr val="009242"/>
                </a:solidFill>
                <a:latin typeface="微软雅黑" panose="020B0503020204020204" pitchFamily="34" charset="-122"/>
                <a:ea typeface="微软雅黑" panose="020B0503020204020204" pitchFamily="34" charset="-122"/>
              </a:rPr>
              <a:t>= (PC+2)+ D</a:t>
            </a:r>
            <a:endParaRPr lang="zh-CN" altLang="en-US" sz="2000" dirty="0">
              <a:solidFill>
                <a:srgbClr val="009242"/>
              </a:solidFill>
              <a:latin typeface="微软雅黑" panose="020B0503020204020204" pitchFamily="34" charset="-122"/>
              <a:ea typeface="微软雅黑" panose="020B0503020204020204" pitchFamily="34" charset="-122"/>
            </a:endParaRPr>
          </a:p>
        </p:txBody>
      </p:sp>
      <p:sp>
        <p:nvSpPr>
          <p:cNvPr id="39" name="Text Box 46"/>
          <p:cNvSpPr txBox="1">
            <a:spLocks noChangeArrowheads="1"/>
          </p:cNvSpPr>
          <p:nvPr/>
        </p:nvSpPr>
        <p:spPr bwMode="auto">
          <a:xfrm>
            <a:off x="1835696" y="4322701"/>
            <a:ext cx="4015538" cy="35907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en-US" altLang="zh-CN" sz="2000" dirty="0">
                <a:solidFill>
                  <a:srgbClr val="009242"/>
                </a:solidFill>
              </a:rPr>
              <a:t>1FF0H – 2002H = EEH</a:t>
            </a:r>
            <a:r>
              <a:rPr lang="zh-CN" altLang="en-US" sz="2000" dirty="0">
                <a:solidFill>
                  <a:srgbClr val="009242"/>
                </a:solidFill>
              </a:rPr>
              <a:t>（</a:t>
            </a:r>
            <a:r>
              <a:rPr lang="en-US" altLang="zh-CN" sz="2000" dirty="0">
                <a:solidFill>
                  <a:srgbClr val="009242"/>
                </a:solidFill>
              </a:rPr>
              <a:t>-18</a:t>
            </a:r>
            <a:r>
              <a:rPr lang="zh-CN" altLang="en-US" sz="2000" dirty="0">
                <a:solidFill>
                  <a:srgbClr val="009242"/>
                </a:solidFill>
              </a:rPr>
              <a:t>）？</a:t>
            </a:r>
          </a:p>
        </p:txBody>
      </p:sp>
      <p:sp>
        <p:nvSpPr>
          <p:cNvPr id="40" name="Text Box 47"/>
          <p:cNvSpPr txBox="1">
            <a:spLocks noChangeArrowheads="1"/>
          </p:cNvSpPr>
          <p:nvPr/>
        </p:nvSpPr>
        <p:spPr bwMode="auto">
          <a:xfrm>
            <a:off x="5427619" y="2866146"/>
            <a:ext cx="1249362" cy="35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zh-CN" altLang="en-US" sz="2000" dirty="0">
                <a:solidFill>
                  <a:srgbClr val="009242"/>
                </a:solidFill>
                <a:latin typeface="微软雅黑" panose="020B0503020204020204" pitchFamily="34" charset="-122"/>
                <a:ea typeface="微软雅黑" panose="020B0503020204020204" pitchFamily="34" charset="-122"/>
              </a:rPr>
              <a:t>不知道！</a:t>
            </a:r>
          </a:p>
        </p:txBody>
      </p:sp>
      <p:sp>
        <p:nvSpPr>
          <p:cNvPr id="57" name="Text Box 47"/>
          <p:cNvSpPr txBox="1">
            <a:spLocks noChangeArrowheads="1"/>
          </p:cNvSpPr>
          <p:nvPr/>
        </p:nvSpPr>
        <p:spPr bwMode="auto">
          <a:xfrm>
            <a:off x="5665476" y="4322701"/>
            <a:ext cx="1249362" cy="35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a:spcBef>
                <a:spcPct val="50000"/>
              </a:spcBef>
            </a:pPr>
            <a:r>
              <a:rPr lang="zh-CN" altLang="en-US" sz="2000" dirty="0">
                <a:solidFill>
                  <a:srgbClr val="009242"/>
                </a:solidFill>
                <a:latin typeface="微软雅黑" panose="020B0503020204020204" pitchFamily="34" charset="-122"/>
                <a:ea typeface="微软雅黑" panose="020B0503020204020204" pitchFamily="34" charset="-122"/>
              </a:rPr>
              <a:t>不知道！</a:t>
            </a:r>
          </a:p>
        </p:txBody>
      </p:sp>
    </p:spTree>
    <p:extLst>
      <p:ext uri="{BB962C8B-B14F-4D97-AF65-F5344CB8AC3E}">
        <p14:creationId xmlns:p14="http://schemas.microsoft.com/office/powerpoint/2010/main" val="32885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randombar(horizontal)">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6">
                                            <p:txEl>
                                              <p:pRg st="2" end="2"/>
                                            </p:txEl>
                                          </p:spTgt>
                                        </p:tgtEl>
                                        <p:attrNameLst>
                                          <p:attrName>style.visibility</p:attrName>
                                        </p:attrNameLst>
                                      </p:cBhvr>
                                      <p:to>
                                        <p:strVal val="visible"/>
                                      </p:to>
                                    </p:set>
                                    <p:animEffect transition="in" filter="randombar(horizontal)">
                                      <p:cBhvr>
                                        <p:cTn id="19" dur="500"/>
                                        <p:tgtEl>
                                          <p:spTgt spid="3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p:cTn id="24" dur="500" fill="hold"/>
                                        <p:tgtEl>
                                          <p:spTgt spid="39"/>
                                        </p:tgtEl>
                                        <p:attrNameLst>
                                          <p:attrName>ppt_w</p:attrName>
                                        </p:attrNameLst>
                                      </p:cBhvr>
                                      <p:tavLst>
                                        <p:tav tm="0">
                                          <p:val>
                                            <p:fltVal val="0"/>
                                          </p:val>
                                        </p:tav>
                                        <p:tav tm="100000">
                                          <p:val>
                                            <p:strVal val="#ppt_w"/>
                                          </p:val>
                                        </p:tav>
                                      </p:tavLst>
                                    </p:anim>
                                    <p:anim calcmode="lin" valueType="num">
                                      <p:cBhvr>
                                        <p:cTn id="25" dur="500" fill="hold"/>
                                        <p:tgtEl>
                                          <p:spTgt spid="39"/>
                                        </p:tgtEl>
                                        <p:attrNameLst>
                                          <p:attrName>ppt_h</p:attrName>
                                        </p:attrNameLst>
                                      </p:cBhvr>
                                      <p:tavLst>
                                        <p:tav tm="0">
                                          <p:val>
                                            <p:fltVal val="0"/>
                                          </p:val>
                                        </p:tav>
                                        <p:tav tm="100000">
                                          <p:val>
                                            <p:strVal val="#ppt_h"/>
                                          </p:val>
                                        </p:tav>
                                      </p:tavLst>
                                    </p:anim>
                                    <p:animEffect transition="in" filter="fade">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animBg="1"/>
      <p:bldP spid="40" grpId="0"/>
      <p:bldP spid="5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rPr>
              <a:t>4.2 </a:t>
            </a:r>
            <a:r>
              <a:rPr lang="zh-CN" altLang="en-US" dirty="0" smtClean="0">
                <a:latin typeface="微软雅黑" panose="020B0503020204020204" pitchFamily="34" charset="-122"/>
              </a:rPr>
              <a:t>指令系统设计</a:t>
            </a:r>
            <a:endParaRPr lang="zh-CN" altLang="en-US" dirty="0">
              <a:latin typeface="微软雅黑" panose="020B0503020204020204" pitchFamily="34" charset="-122"/>
            </a:endParaRPr>
          </a:p>
        </p:txBody>
      </p:sp>
      <p:sp>
        <p:nvSpPr>
          <p:cNvPr id="3" name="内容占位符 2"/>
          <p:cNvSpPr>
            <a:spLocks noGrp="1"/>
          </p:cNvSpPr>
          <p:nvPr>
            <p:ph idx="1"/>
          </p:nvPr>
        </p:nvSpPr>
        <p:spPr>
          <a:xfrm>
            <a:off x="107504" y="743531"/>
            <a:ext cx="8856984" cy="525229"/>
          </a:xfrm>
        </p:spPr>
        <p:txBody>
          <a:bodyPr/>
          <a:lstStyle/>
          <a:p>
            <a:pPr marL="0" indent="0">
              <a:buNone/>
            </a:pPr>
            <a:r>
              <a:rPr lang="en-US" altLang="zh-CN" dirty="0" smtClean="0">
                <a:latin typeface="微软雅黑" panose="020B0503020204020204" pitchFamily="34" charset="-122"/>
              </a:rPr>
              <a:t>4.2.3 </a:t>
            </a:r>
            <a:r>
              <a:rPr lang="zh-CN" altLang="en-US" dirty="0" smtClean="0">
                <a:latin typeface="微软雅黑" panose="020B0503020204020204" pitchFamily="34" charset="-122"/>
              </a:rPr>
              <a:t>寻址方式</a:t>
            </a:r>
            <a:endParaRPr lang="en-US" altLang="zh-CN" dirty="0" smtClean="0">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dirty="0" smtClean="0">
                <a:latin typeface="微软雅黑" panose="020B0503020204020204" pitchFamily="34" charset="-122"/>
                <a:ea typeface="微软雅黑" panose="020B0503020204020204" pitchFamily="34" charset="-122"/>
              </a:rPr>
              <a:t>计算机与通信工程学院</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计算机组成原理</a:t>
            </a:r>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latin typeface="微软雅黑" panose="020B0503020204020204" pitchFamily="34" charset="-122"/>
                <a:ea typeface="微软雅黑" panose="020B0503020204020204" pitchFamily="34" charset="-122"/>
              </a:rPr>
              <a:pPr>
                <a:defRPr/>
              </a:pPr>
              <a:t>34</a:t>
            </a:fld>
            <a:endParaRPr lang="zh-CN" altLang="en-US" dirty="0">
              <a:latin typeface="微软雅黑" panose="020B0503020204020204" pitchFamily="34" charset="-122"/>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latin typeface="微软雅黑" panose="020B0503020204020204" pitchFamily="34" charset="-122"/>
                <a:ea typeface="微软雅黑" panose="020B0503020204020204" pitchFamily="34" charset="-122"/>
              </a:rPr>
              <a:pPr>
                <a:defRPr/>
              </a:pPr>
              <a:t>2017/11/3</a:t>
            </a:fld>
            <a:endParaRPr lang="zh-CN" altLang="en-US" dirty="0">
              <a:latin typeface="微软雅黑" panose="020B0503020204020204" pitchFamily="34" charset="-122"/>
              <a:ea typeface="微软雅黑" panose="020B0503020204020204" pitchFamily="34" charset="-122"/>
            </a:endParaRPr>
          </a:p>
        </p:txBody>
      </p:sp>
      <p:sp>
        <p:nvSpPr>
          <p:cNvPr id="15" name="Text Box 3"/>
          <p:cNvSpPr txBox="1">
            <a:spLocks noChangeArrowheads="1"/>
          </p:cNvSpPr>
          <p:nvPr/>
        </p:nvSpPr>
        <p:spPr bwMode="auto">
          <a:xfrm>
            <a:off x="316767" y="5310223"/>
            <a:ext cx="4414863" cy="116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1800" dirty="0">
                <a:latin typeface="微软雅黑" panose="020B0503020204020204" pitchFamily="34" charset="-122"/>
                <a:ea typeface="微软雅黑" panose="020B0503020204020204" pitchFamily="34" charset="-122"/>
              </a:rPr>
              <a:t>每个用户程序装入系统后都有一个基址，基址寻址操作数在相对于基址的偏移单元中，所以虽然偏移都是51，但操作数不同。</a:t>
            </a:r>
          </a:p>
        </p:txBody>
      </p:sp>
      <p:sp>
        <p:nvSpPr>
          <p:cNvPr id="16" name="Text Box 4" descr="羊皮纸"/>
          <p:cNvSpPr txBox="1">
            <a:spLocks noChangeArrowheads="1"/>
          </p:cNvSpPr>
          <p:nvPr/>
        </p:nvSpPr>
        <p:spPr bwMode="auto">
          <a:xfrm>
            <a:off x="691455" y="1609503"/>
            <a:ext cx="2284413" cy="1260475"/>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p>
            <a:pPr>
              <a:spcBef>
                <a:spcPct val="50000"/>
              </a:spcBef>
            </a:pPr>
            <a:r>
              <a:rPr lang="en-US" altLang="zh-CN" sz="2400" dirty="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ADD  AX,</a:t>
            </a:r>
            <a:r>
              <a:rPr lang="en-US" altLang="zh-CN" sz="3600" baseline="16000" dirty="0">
                <a:solidFill>
                  <a:srgbClr val="C2228D"/>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400" dirty="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51</a:t>
            </a:r>
          </a:p>
        </p:txBody>
      </p:sp>
      <p:sp>
        <p:nvSpPr>
          <p:cNvPr id="17" name="Rectangle 5" descr="纸莎草纸"/>
          <p:cNvSpPr>
            <a:spLocks noChangeArrowheads="1"/>
          </p:cNvSpPr>
          <p:nvPr/>
        </p:nvSpPr>
        <p:spPr bwMode="auto">
          <a:xfrm>
            <a:off x="5333305" y="1295178"/>
            <a:ext cx="2284413" cy="4989512"/>
          </a:xfrm>
          <a:prstGeom prst="rect">
            <a:avLst/>
          </a:prstGeom>
          <a:noFill/>
          <a:ln w="9525">
            <a:solidFill>
              <a:schemeClr val="tx1"/>
            </a:solidFill>
            <a:miter lim="800000"/>
            <a:headEnd/>
            <a:tailEnd/>
          </a:ln>
          <a:effectLst/>
          <a:extLst>
            <a:ext uri="{909E8E84-426E-40DD-AFC4-6F175D3DCCD1}">
              <a14:hiddenFill xmlns:a14="http://schemas.microsoft.com/office/drawing/2010/main">
                <a:blipFill dpi="0" rotWithShape="0">
                  <a:blip r:embed="rId4"/>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8" name="Line 6"/>
          <p:cNvSpPr>
            <a:spLocks noChangeShapeType="1"/>
          </p:cNvSpPr>
          <p:nvPr/>
        </p:nvSpPr>
        <p:spPr bwMode="auto">
          <a:xfrm>
            <a:off x="2947293" y="1609503"/>
            <a:ext cx="2386012" cy="314325"/>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 name="Line 7"/>
          <p:cNvSpPr>
            <a:spLocks noChangeShapeType="1"/>
          </p:cNvSpPr>
          <p:nvPr/>
        </p:nvSpPr>
        <p:spPr bwMode="auto">
          <a:xfrm>
            <a:off x="2991743" y="2863628"/>
            <a:ext cx="2341562" cy="320675"/>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 name="Line 8"/>
          <p:cNvSpPr>
            <a:spLocks noChangeShapeType="1"/>
          </p:cNvSpPr>
          <p:nvPr/>
        </p:nvSpPr>
        <p:spPr bwMode="auto">
          <a:xfrm>
            <a:off x="2980630" y="3368453"/>
            <a:ext cx="2352675" cy="330200"/>
          </a:xfrm>
          <a:prstGeom prst="line">
            <a:avLst/>
          </a:prstGeom>
          <a:noFill/>
          <a:ln w="28575">
            <a:solidFill>
              <a:srgbClr val="C2228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 name="Line 9"/>
          <p:cNvSpPr>
            <a:spLocks noChangeShapeType="1"/>
          </p:cNvSpPr>
          <p:nvPr/>
        </p:nvSpPr>
        <p:spPr bwMode="auto">
          <a:xfrm>
            <a:off x="3020318" y="5154390"/>
            <a:ext cx="2312987" cy="352425"/>
          </a:xfrm>
          <a:prstGeom prst="line">
            <a:avLst/>
          </a:prstGeom>
          <a:noFill/>
          <a:ln w="28575">
            <a:solidFill>
              <a:srgbClr val="C2228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2" name="Line 10"/>
          <p:cNvSpPr>
            <a:spLocks noChangeShapeType="1"/>
          </p:cNvSpPr>
          <p:nvPr/>
        </p:nvSpPr>
        <p:spPr bwMode="auto">
          <a:xfrm>
            <a:off x="6492180" y="5614765"/>
            <a:ext cx="0" cy="436563"/>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 name="Line 11"/>
          <p:cNvSpPr>
            <a:spLocks noChangeShapeType="1"/>
          </p:cNvSpPr>
          <p:nvPr/>
        </p:nvSpPr>
        <p:spPr bwMode="auto">
          <a:xfrm>
            <a:off x="6427093" y="3300190"/>
            <a:ext cx="0" cy="325438"/>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 name="Line 12"/>
          <p:cNvSpPr>
            <a:spLocks noChangeShapeType="1"/>
          </p:cNvSpPr>
          <p:nvPr/>
        </p:nvSpPr>
        <p:spPr bwMode="auto">
          <a:xfrm>
            <a:off x="6427093" y="1419003"/>
            <a:ext cx="0" cy="384175"/>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 name="Text Box 13"/>
          <p:cNvSpPr txBox="1">
            <a:spLocks noChangeArrowheads="1"/>
          </p:cNvSpPr>
          <p:nvPr/>
        </p:nvSpPr>
        <p:spPr bwMode="auto">
          <a:xfrm>
            <a:off x="7584380" y="2188741"/>
            <a:ext cx="130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dirty="0">
                <a:solidFill>
                  <a:schemeClr val="tx1"/>
                </a:solidFill>
                <a:latin typeface="微软雅黑" panose="020B0503020204020204" pitchFamily="34" charset="-122"/>
                <a:ea typeface="微软雅黑" panose="020B0503020204020204" pitchFamily="34" charset="-122"/>
              </a:rPr>
              <a:t>150</a:t>
            </a:r>
          </a:p>
        </p:txBody>
      </p:sp>
      <p:sp>
        <p:nvSpPr>
          <p:cNvPr id="26" name="Text Box 14"/>
          <p:cNvSpPr txBox="1">
            <a:spLocks noChangeArrowheads="1"/>
          </p:cNvSpPr>
          <p:nvPr/>
        </p:nvSpPr>
        <p:spPr bwMode="auto">
          <a:xfrm>
            <a:off x="2947293" y="1780953"/>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chemeClr val="tx1"/>
                </a:solidFill>
                <a:latin typeface="微软雅黑" panose="020B0503020204020204" pitchFamily="34" charset="-122"/>
                <a:ea typeface="微软雅黑" panose="020B0503020204020204" pitchFamily="34" charset="-122"/>
              </a:rPr>
              <a:t>50</a:t>
            </a:r>
          </a:p>
        </p:txBody>
      </p:sp>
      <p:sp>
        <p:nvSpPr>
          <p:cNvPr id="27" name="Text Box 15"/>
          <p:cNvSpPr txBox="1">
            <a:spLocks noChangeArrowheads="1"/>
          </p:cNvSpPr>
          <p:nvPr/>
        </p:nvSpPr>
        <p:spPr bwMode="auto">
          <a:xfrm>
            <a:off x="2956818" y="2160365"/>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chemeClr val="tx1"/>
                </a:solidFill>
                <a:latin typeface="微软雅黑" panose="020B0503020204020204" pitchFamily="34" charset="-122"/>
                <a:ea typeface="微软雅黑" panose="020B0503020204020204" pitchFamily="34" charset="-122"/>
              </a:rPr>
              <a:t>51</a:t>
            </a:r>
          </a:p>
        </p:txBody>
      </p:sp>
      <p:sp>
        <p:nvSpPr>
          <p:cNvPr id="28" name="Line 16"/>
          <p:cNvSpPr>
            <a:spLocks noChangeShapeType="1"/>
          </p:cNvSpPr>
          <p:nvPr/>
        </p:nvSpPr>
        <p:spPr bwMode="auto">
          <a:xfrm>
            <a:off x="691455" y="1823815"/>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9" name="Line 17"/>
          <p:cNvSpPr>
            <a:spLocks noChangeShapeType="1"/>
          </p:cNvSpPr>
          <p:nvPr/>
        </p:nvSpPr>
        <p:spPr bwMode="auto">
          <a:xfrm>
            <a:off x="700980" y="2204815"/>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 name="Line 18"/>
          <p:cNvSpPr>
            <a:spLocks noChangeShapeType="1"/>
          </p:cNvSpPr>
          <p:nvPr/>
        </p:nvSpPr>
        <p:spPr bwMode="auto">
          <a:xfrm>
            <a:off x="696218" y="2577878"/>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Text Box 19"/>
          <p:cNvSpPr txBox="1">
            <a:spLocks noChangeArrowheads="1"/>
          </p:cNvSpPr>
          <p:nvPr/>
        </p:nvSpPr>
        <p:spPr bwMode="auto">
          <a:xfrm>
            <a:off x="948630" y="2152428"/>
            <a:ext cx="167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C2228D"/>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120</a:t>
            </a:r>
          </a:p>
        </p:txBody>
      </p:sp>
      <p:sp>
        <p:nvSpPr>
          <p:cNvPr id="32" name="Text Box 20" descr="羊皮纸"/>
          <p:cNvSpPr txBox="1">
            <a:spLocks noChangeArrowheads="1"/>
          </p:cNvSpPr>
          <p:nvPr/>
        </p:nvSpPr>
        <p:spPr bwMode="auto">
          <a:xfrm>
            <a:off x="5333305" y="1923828"/>
            <a:ext cx="2284413" cy="1260475"/>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p>
            <a:pPr>
              <a:spcBef>
                <a:spcPct val="50000"/>
              </a:spcBef>
            </a:pPr>
            <a:r>
              <a:rPr lang="en-US" altLang="zh-CN" sz="240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ADD  AX, </a:t>
            </a:r>
            <a:r>
              <a:rPr lang="en-US" altLang="zh-CN" sz="3600" baseline="16000">
                <a:solidFill>
                  <a:srgbClr val="C2228D"/>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lang="en-US" altLang="zh-CN" sz="240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51</a:t>
            </a:r>
          </a:p>
        </p:txBody>
      </p:sp>
      <p:sp>
        <p:nvSpPr>
          <p:cNvPr id="33" name="Line 21"/>
          <p:cNvSpPr>
            <a:spLocks noChangeShapeType="1"/>
          </p:cNvSpPr>
          <p:nvPr/>
        </p:nvSpPr>
        <p:spPr bwMode="auto">
          <a:xfrm>
            <a:off x="5333305" y="2123853"/>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4" name="Line 22"/>
          <p:cNvSpPr>
            <a:spLocks noChangeShapeType="1"/>
          </p:cNvSpPr>
          <p:nvPr/>
        </p:nvSpPr>
        <p:spPr bwMode="auto">
          <a:xfrm>
            <a:off x="5342830" y="2504853"/>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Line 23"/>
          <p:cNvSpPr>
            <a:spLocks noChangeShapeType="1"/>
          </p:cNvSpPr>
          <p:nvPr/>
        </p:nvSpPr>
        <p:spPr bwMode="auto">
          <a:xfrm>
            <a:off x="5338068" y="2863628"/>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2" name="Text Box 24"/>
          <p:cNvSpPr txBox="1">
            <a:spLocks noChangeArrowheads="1"/>
          </p:cNvSpPr>
          <p:nvPr/>
        </p:nvSpPr>
        <p:spPr bwMode="auto">
          <a:xfrm>
            <a:off x="5590480" y="2438178"/>
            <a:ext cx="167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C2228D"/>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120</a:t>
            </a:r>
          </a:p>
        </p:txBody>
      </p:sp>
      <p:sp>
        <p:nvSpPr>
          <p:cNvPr id="43" name="Text Box 25"/>
          <p:cNvSpPr txBox="1">
            <a:spLocks noChangeArrowheads="1"/>
          </p:cNvSpPr>
          <p:nvPr/>
        </p:nvSpPr>
        <p:spPr bwMode="auto">
          <a:xfrm>
            <a:off x="7584380" y="2503066"/>
            <a:ext cx="130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dirty="0">
                <a:solidFill>
                  <a:schemeClr val="tx1"/>
                </a:solidFill>
                <a:latin typeface="微软雅黑" panose="020B0503020204020204" pitchFamily="34" charset="-122"/>
                <a:ea typeface="微软雅黑" panose="020B0503020204020204" pitchFamily="34" charset="-122"/>
              </a:rPr>
              <a:t>151</a:t>
            </a:r>
          </a:p>
        </p:txBody>
      </p:sp>
      <p:sp>
        <p:nvSpPr>
          <p:cNvPr id="44" name="Text Box 26" descr="新闻纸"/>
          <p:cNvSpPr txBox="1">
            <a:spLocks noChangeArrowheads="1"/>
          </p:cNvSpPr>
          <p:nvPr/>
        </p:nvSpPr>
        <p:spPr bwMode="auto">
          <a:xfrm>
            <a:off x="726380" y="3346228"/>
            <a:ext cx="2284413" cy="1808162"/>
          </a:xfrm>
          <a:prstGeom prst="rect">
            <a:avLst/>
          </a:prstGeom>
          <a:blipFill dpi="0" rotWithShape="0">
            <a:blip r:embed="rId5"/>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p>
            <a:pPr>
              <a:spcBef>
                <a:spcPct val="50000"/>
              </a:spcBef>
            </a:pPr>
            <a:r>
              <a:rPr lang="en-US" altLang="zh-CN" sz="24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SUB  AX,</a:t>
            </a:r>
            <a:r>
              <a:rPr lang="en-US" altLang="zh-CN" sz="3600" baseline="16000" dirty="0">
                <a:solidFill>
                  <a:srgbClr val="C2228D"/>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en-US" altLang="zh-CN" sz="24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51</a:t>
            </a:r>
          </a:p>
          <a:p>
            <a:pPr>
              <a:spcBef>
                <a:spcPct val="50000"/>
              </a:spcBef>
            </a:pPr>
            <a:endParaRPr lang="zh-CN" altLang="en-US" sz="24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5" name="Text Box 27"/>
          <p:cNvSpPr txBox="1">
            <a:spLocks noChangeArrowheads="1"/>
          </p:cNvSpPr>
          <p:nvPr/>
        </p:nvSpPr>
        <p:spPr bwMode="auto">
          <a:xfrm>
            <a:off x="2982218" y="3517678"/>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chemeClr val="tx1"/>
                </a:solidFill>
                <a:latin typeface="微软雅黑" panose="020B0503020204020204" pitchFamily="34" charset="-122"/>
                <a:ea typeface="微软雅黑" panose="020B0503020204020204" pitchFamily="34" charset="-122"/>
              </a:rPr>
              <a:t>40</a:t>
            </a:r>
          </a:p>
        </p:txBody>
      </p:sp>
      <p:sp>
        <p:nvSpPr>
          <p:cNvPr id="46" name="Text Box 28"/>
          <p:cNvSpPr txBox="1">
            <a:spLocks noChangeArrowheads="1"/>
          </p:cNvSpPr>
          <p:nvPr/>
        </p:nvSpPr>
        <p:spPr bwMode="auto">
          <a:xfrm>
            <a:off x="2991743" y="4079653"/>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dirty="0">
                <a:solidFill>
                  <a:schemeClr val="tx1"/>
                </a:solidFill>
                <a:latin typeface="微软雅黑" panose="020B0503020204020204" pitchFamily="34" charset="-122"/>
                <a:ea typeface="微软雅黑" panose="020B0503020204020204" pitchFamily="34" charset="-122"/>
              </a:rPr>
              <a:t>51</a:t>
            </a:r>
          </a:p>
        </p:txBody>
      </p:sp>
      <p:sp>
        <p:nvSpPr>
          <p:cNvPr id="47" name="Line 29"/>
          <p:cNvSpPr>
            <a:spLocks noChangeShapeType="1"/>
          </p:cNvSpPr>
          <p:nvPr/>
        </p:nvSpPr>
        <p:spPr bwMode="auto">
          <a:xfrm>
            <a:off x="726380" y="3560540"/>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 name="Line 30"/>
          <p:cNvSpPr>
            <a:spLocks noChangeShapeType="1"/>
          </p:cNvSpPr>
          <p:nvPr/>
        </p:nvSpPr>
        <p:spPr bwMode="auto">
          <a:xfrm>
            <a:off x="735905" y="3884390"/>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9" name="Line 31"/>
          <p:cNvSpPr>
            <a:spLocks noChangeShapeType="1"/>
          </p:cNvSpPr>
          <p:nvPr/>
        </p:nvSpPr>
        <p:spPr bwMode="auto">
          <a:xfrm>
            <a:off x="731143" y="4471765"/>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0" name="Text Box 32"/>
          <p:cNvSpPr txBox="1">
            <a:spLocks noChangeArrowheads="1"/>
          </p:cNvSpPr>
          <p:nvPr/>
        </p:nvSpPr>
        <p:spPr bwMode="auto">
          <a:xfrm>
            <a:off x="983555" y="4074890"/>
            <a:ext cx="167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C2228D"/>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130</a:t>
            </a:r>
          </a:p>
        </p:txBody>
      </p:sp>
      <p:sp>
        <p:nvSpPr>
          <p:cNvPr id="51" name="Line 33"/>
          <p:cNvSpPr>
            <a:spLocks noChangeShapeType="1"/>
          </p:cNvSpPr>
          <p:nvPr/>
        </p:nvSpPr>
        <p:spPr bwMode="auto">
          <a:xfrm>
            <a:off x="731143" y="4151090"/>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2" name="Line 34"/>
          <p:cNvSpPr>
            <a:spLocks noChangeShapeType="1"/>
          </p:cNvSpPr>
          <p:nvPr/>
        </p:nvSpPr>
        <p:spPr bwMode="auto">
          <a:xfrm>
            <a:off x="1329630" y="4032028"/>
            <a:ext cx="633413"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3" name="Text Box 35" descr="新闻纸"/>
          <p:cNvSpPr txBox="1">
            <a:spLocks noChangeArrowheads="1"/>
          </p:cNvSpPr>
          <p:nvPr/>
        </p:nvSpPr>
        <p:spPr bwMode="auto">
          <a:xfrm>
            <a:off x="5333305" y="3698653"/>
            <a:ext cx="2284413" cy="1808162"/>
          </a:xfrm>
          <a:prstGeom prst="rect">
            <a:avLst/>
          </a:prstGeom>
          <a:blipFill dpi="0" rotWithShape="0">
            <a:blip r:embed="rId5"/>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694800">
            <a:spAutoFit/>
          </a:bodyPr>
          <a:lstStyle/>
          <a:p>
            <a:pPr>
              <a:spcBef>
                <a:spcPct val="50000"/>
              </a:spcBef>
            </a:pPr>
            <a:r>
              <a:rPr lang="en-US" altLang="zh-CN" sz="24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SUB  AX,</a:t>
            </a:r>
            <a:r>
              <a:rPr lang="en-US" altLang="zh-CN" sz="3600" baseline="16000" dirty="0">
                <a:solidFill>
                  <a:srgbClr val="C2228D"/>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en-US" altLang="zh-CN" sz="24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51</a:t>
            </a:r>
          </a:p>
          <a:p>
            <a:pPr>
              <a:spcBef>
                <a:spcPct val="50000"/>
              </a:spcBef>
            </a:pPr>
            <a:endParaRPr lang="zh-CN" altLang="en-US" sz="24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4" name="Text Box 36"/>
          <p:cNvSpPr txBox="1">
            <a:spLocks noChangeArrowheads="1"/>
          </p:cNvSpPr>
          <p:nvPr/>
        </p:nvSpPr>
        <p:spPr bwMode="auto">
          <a:xfrm>
            <a:off x="7589143" y="3925441"/>
            <a:ext cx="94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0" dirty="0">
                <a:solidFill>
                  <a:schemeClr val="tx1"/>
                </a:solidFill>
                <a:latin typeface="微软雅黑" panose="020B0503020204020204" pitchFamily="34" charset="-122"/>
                <a:ea typeface="微软雅黑" panose="020B0503020204020204" pitchFamily="34" charset="-122"/>
              </a:rPr>
              <a:t>240</a:t>
            </a:r>
          </a:p>
        </p:txBody>
      </p:sp>
      <p:sp>
        <p:nvSpPr>
          <p:cNvPr id="55" name="Text Box 37"/>
          <p:cNvSpPr txBox="1">
            <a:spLocks noChangeArrowheads="1"/>
          </p:cNvSpPr>
          <p:nvPr/>
        </p:nvSpPr>
        <p:spPr bwMode="auto">
          <a:xfrm>
            <a:off x="7598668" y="4487416"/>
            <a:ext cx="83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0" dirty="0">
                <a:solidFill>
                  <a:schemeClr val="tx1"/>
                </a:solidFill>
                <a:latin typeface="微软雅黑" panose="020B0503020204020204" pitchFamily="34" charset="-122"/>
                <a:ea typeface="微软雅黑" panose="020B0503020204020204" pitchFamily="34" charset="-122"/>
              </a:rPr>
              <a:t>251</a:t>
            </a:r>
          </a:p>
        </p:txBody>
      </p:sp>
      <p:sp>
        <p:nvSpPr>
          <p:cNvPr id="56" name="Line 38"/>
          <p:cNvSpPr>
            <a:spLocks noChangeShapeType="1"/>
          </p:cNvSpPr>
          <p:nvPr/>
        </p:nvSpPr>
        <p:spPr bwMode="auto">
          <a:xfrm>
            <a:off x="5333305" y="3927253"/>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7" name="Line 39"/>
          <p:cNvSpPr>
            <a:spLocks noChangeShapeType="1"/>
          </p:cNvSpPr>
          <p:nvPr/>
        </p:nvSpPr>
        <p:spPr bwMode="auto">
          <a:xfrm>
            <a:off x="5342830" y="4236815"/>
            <a:ext cx="228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8" name="Line 40"/>
          <p:cNvSpPr>
            <a:spLocks noChangeShapeType="1"/>
          </p:cNvSpPr>
          <p:nvPr/>
        </p:nvSpPr>
        <p:spPr bwMode="auto">
          <a:xfrm>
            <a:off x="5338068" y="4824190"/>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9" name="Text Box 41"/>
          <p:cNvSpPr txBox="1">
            <a:spLocks noChangeArrowheads="1"/>
          </p:cNvSpPr>
          <p:nvPr/>
        </p:nvSpPr>
        <p:spPr bwMode="auto">
          <a:xfrm>
            <a:off x="5590480" y="4427315"/>
            <a:ext cx="167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C2228D"/>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130</a:t>
            </a:r>
          </a:p>
        </p:txBody>
      </p:sp>
      <p:sp>
        <p:nvSpPr>
          <p:cNvPr id="60" name="Line 42"/>
          <p:cNvSpPr>
            <a:spLocks noChangeShapeType="1"/>
          </p:cNvSpPr>
          <p:nvPr/>
        </p:nvSpPr>
        <p:spPr bwMode="auto">
          <a:xfrm>
            <a:off x="5338068" y="4503515"/>
            <a:ext cx="2284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1" name="Line 43"/>
          <p:cNvSpPr>
            <a:spLocks noChangeShapeType="1"/>
          </p:cNvSpPr>
          <p:nvPr/>
        </p:nvSpPr>
        <p:spPr bwMode="auto">
          <a:xfrm>
            <a:off x="5936555" y="4384453"/>
            <a:ext cx="633413"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2" name="Text Box 44"/>
          <p:cNvSpPr txBox="1">
            <a:spLocks noChangeArrowheads="1"/>
          </p:cNvSpPr>
          <p:nvPr/>
        </p:nvSpPr>
        <p:spPr bwMode="auto">
          <a:xfrm>
            <a:off x="571178" y="1196752"/>
            <a:ext cx="189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用户程序1</a:t>
            </a:r>
          </a:p>
        </p:txBody>
      </p:sp>
      <p:sp>
        <p:nvSpPr>
          <p:cNvPr id="63" name="Text Box 45"/>
          <p:cNvSpPr txBox="1">
            <a:spLocks noChangeArrowheads="1"/>
          </p:cNvSpPr>
          <p:nvPr/>
        </p:nvSpPr>
        <p:spPr bwMode="auto">
          <a:xfrm>
            <a:off x="691455" y="3006503"/>
            <a:ext cx="189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tx1"/>
                </a:solidFill>
                <a:latin typeface="微软雅黑" panose="020B0503020204020204" pitchFamily="34" charset="-122"/>
                <a:ea typeface="微软雅黑" panose="020B0503020204020204" pitchFamily="34" charset="-122"/>
              </a:rPr>
              <a:t>用户程序2</a:t>
            </a:r>
          </a:p>
        </p:txBody>
      </p:sp>
      <p:sp>
        <p:nvSpPr>
          <p:cNvPr id="64" name="Text Box 46"/>
          <p:cNvSpPr txBox="1">
            <a:spLocks noChangeArrowheads="1"/>
          </p:cNvSpPr>
          <p:nvPr/>
        </p:nvSpPr>
        <p:spPr bwMode="auto">
          <a:xfrm>
            <a:off x="7589143" y="1772816"/>
            <a:ext cx="84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dirty="0">
                <a:solidFill>
                  <a:schemeClr val="hlin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100</a:t>
            </a:r>
          </a:p>
        </p:txBody>
      </p:sp>
      <p:sp>
        <p:nvSpPr>
          <p:cNvPr id="65" name="Text Box 47"/>
          <p:cNvSpPr txBox="1">
            <a:spLocks noChangeArrowheads="1"/>
          </p:cNvSpPr>
          <p:nvPr/>
        </p:nvSpPr>
        <p:spPr bwMode="auto">
          <a:xfrm>
            <a:off x="7589143" y="3573016"/>
            <a:ext cx="84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dirty="0">
                <a:solidFill>
                  <a:schemeClr val="hlink"/>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200</a:t>
            </a:r>
          </a:p>
        </p:txBody>
      </p:sp>
      <p:sp>
        <p:nvSpPr>
          <p:cNvPr id="66" name="Text Box 48"/>
          <p:cNvSpPr txBox="1">
            <a:spLocks noChangeArrowheads="1"/>
          </p:cNvSpPr>
          <p:nvPr/>
        </p:nvSpPr>
        <p:spPr bwMode="auto">
          <a:xfrm>
            <a:off x="53280" y="1679966"/>
            <a:ext cx="612130" cy="2821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b="1" dirty="0" smtClean="0">
                <a:solidFill>
                  <a:srgbClr val="009242"/>
                </a:solidFill>
                <a:latin typeface="微软雅黑" panose="020B0503020204020204" pitchFamily="34" charset="-122"/>
                <a:ea typeface="微软雅黑" panose="020B0503020204020204" pitchFamily="34" charset="-122"/>
              </a:rPr>
              <a:t> </a:t>
            </a:r>
            <a:r>
              <a:rPr lang="en-US" altLang="zh-CN" sz="2000" b="1" dirty="0">
                <a:solidFill>
                  <a:srgbClr val="009242"/>
                </a:solidFill>
                <a:latin typeface="微软雅黑" panose="020B0503020204020204" pitchFamily="34" charset="-122"/>
                <a:ea typeface="微软雅黑" panose="020B0503020204020204" pitchFamily="34" charset="-122"/>
              </a:rPr>
              <a:t># </a:t>
            </a:r>
            <a:r>
              <a:rPr lang="en-US" altLang="zh-CN" sz="2000" b="1" dirty="0" smtClean="0">
                <a:solidFill>
                  <a:srgbClr val="009242"/>
                </a:solidFill>
                <a:latin typeface="微软雅黑" panose="020B0503020204020204" pitchFamily="34" charset="-122"/>
                <a:ea typeface="微软雅黑" panose="020B0503020204020204" pitchFamily="34" charset="-122"/>
              </a:rPr>
              <a:t> </a:t>
            </a:r>
            <a:r>
              <a:rPr lang="zh-CN" altLang="en-US" sz="2000" b="1" dirty="0">
                <a:solidFill>
                  <a:srgbClr val="009242"/>
                </a:solidFill>
                <a:latin typeface="微软雅黑" panose="020B0503020204020204" pitchFamily="34" charset="-122"/>
                <a:ea typeface="微软雅黑" panose="020B0503020204020204" pitchFamily="34" charset="-122"/>
              </a:rPr>
              <a:t>表示基址寻址方式</a:t>
            </a:r>
            <a:endParaRPr lang="en-US" altLang="zh-CN" sz="2000" b="1" dirty="0">
              <a:solidFill>
                <a:srgbClr val="009242"/>
              </a:solidFill>
              <a:latin typeface="微软雅黑" panose="020B0503020204020204" pitchFamily="34" charset="-122"/>
              <a:ea typeface="微软雅黑" panose="020B0503020204020204" pitchFamily="34" charset="-122"/>
            </a:endParaRPr>
          </a:p>
        </p:txBody>
      </p:sp>
      <p:sp>
        <p:nvSpPr>
          <p:cNvPr id="67" name="Text Box 49"/>
          <p:cNvSpPr txBox="1">
            <a:spLocks noChangeArrowheads="1"/>
          </p:cNvSpPr>
          <p:nvPr/>
        </p:nvSpPr>
        <p:spPr bwMode="auto">
          <a:xfrm>
            <a:off x="4037905" y="1911128"/>
            <a:ext cx="1479550"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800" dirty="0">
                <a:latin typeface="微软雅黑" panose="020B0503020204020204" pitchFamily="34" charset="-122"/>
                <a:ea typeface="微软雅黑" panose="020B0503020204020204" pitchFamily="34" charset="-122"/>
              </a:rPr>
              <a:t>基址为</a:t>
            </a:r>
            <a:r>
              <a:rPr lang="en-US" altLang="zh-CN" sz="1800" dirty="0">
                <a:latin typeface="微软雅黑" panose="020B0503020204020204" pitchFamily="34" charset="-122"/>
                <a:ea typeface="微软雅黑" panose="020B0503020204020204" pitchFamily="34" charset="-122"/>
              </a:rPr>
              <a:t>100</a:t>
            </a:r>
          </a:p>
        </p:txBody>
      </p:sp>
      <p:sp>
        <p:nvSpPr>
          <p:cNvPr id="68" name="Text Box 50"/>
          <p:cNvSpPr txBox="1">
            <a:spLocks noChangeArrowheads="1"/>
          </p:cNvSpPr>
          <p:nvPr/>
        </p:nvSpPr>
        <p:spPr bwMode="auto">
          <a:xfrm>
            <a:off x="4052193" y="3706590"/>
            <a:ext cx="147955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800" dirty="0">
                <a:latin typeface="微软雅黑" panose="020B0503020204020204" pitchFamily="34" charset="-122"/>
                <a:ea typeface="微软雅黑" panose="020B0503020204020204" pitchFamily="34" charset="-122"/>
              </a:rPr>
              <a:t>基址为</a:t>
            </a:r>
            <a:r>
              <a:rPr lang="en-US" altLang="zh-CN" sz="1800" dirty="0">
                <a:latin typeface="微软雅黑" panose="020B0503020204020204" pitchFamily="34" charset="-122"/>
                <a:ea typeface="微软雅黑" panose="020B0503020204020204" pitchFamily="34" charset="-122"/>
              </a:rPr>
              <a:t>200</a:t>
            </a:r>
          </a:p>
        </p:txBody>
      </p:sp>
      <p:sp>
        <p:nvSpPr>
          <p:cNvPr id="69" name="Text Box 51"/>
          <p:cNvSpPr txBox="1">
            <a:spLocks noChangeArrowheads="1"/>
          </p:cNvSpPr>
          <p:nvPr/>
        </p:nvSpPr>
        <p:spPr bwMode="auto">
          <a:xfrm>
            <a:off x="5865911" y="923844"/>
            <a:ext cx="1392238"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2000" dirty="0">
                <a:latin typeface="微软雅黑" panose="020B0503020204020204" pitchFamily="34" charset="-122"/>
                <a:ea typeface="微软雅黑" panose="020B0503020204020204" pitchFamily="34" charset="-122"/>
              </a:rPr>
              <a:t>存储器</a:t>
            </a:r>
          </a:p>
        </p:txBody>
      </p:sp>
      <p:sp>
        <p:nvSpPr>
          <p:cNvPr id="70" name="矩形 69"/>
          <p:cNvSpPr/>
          <p:nvPr/>
        </p:nvSpPr>
        <p:spPr>
          <a:xfrm>
            <a:off x="2313112" y="727375"/>
            <a:ext cx="3480226" cy="430887"/>
          </a:xfrm>
          <a:prstGeom prst="rect">
            <a:avLst/>
          </a:prstGeom>
        </p:spPr>
        <p:txBody>
          <a:bodyPr wrap="square">
            <a:spAutoFit/>
          </a:bodyPr>
          <a:lstStyle/>
          <a:p>
            <a:pPr lvl="0" eaLnBrk="0" hangingPunct="0">
              <a:spcBef>
                <a:spcPct val="20000"/>
              </a:spcBef>
              <a:buClr>
                <a:srgbClr val="FF0000"/>
              </a:buClr>
            </a:pPr>
            <a:r>
              <a:rPr lang="zh-CN" altLang="en-US" sz="2200" b="1" dirty="0" smtClean="0">
                <a:solidFill>
                  <a:prstClr val="black"/>
                </a:solidFill>
                <a:latin typeface="Comic Sans MS" panose="030F0702030302020204" pitchFamily="66" charset="0"/>
                <a:ea typeface="微软雅黑" panose="020B0503020204020204" pitchFamily="34" charset="-122"/>
              </a:rPr>
              <a:t>（</a:t>
            </a:r>
            <a:r>
              <a:rPr lang="en-US" altLang="zh-CN" sz="2200" b="1" dirty="0" smtClean="0">
                <a:solidFill>
                  <a:prstClr val="black"/>
                </a:solidFill>
                <a:latin typeface="Comic Sans MS" panose="030F0702030302020204" pitchFamily="66" charset="0"/>
                <a:ea typeface="微软雅黑" panose="020B0503020204020204" pitchFamily="34" charset="-122"/>
              </a:rPr>
              <a:t>5</a:t>
            </a:r>
            <a:r>
              <a:rPr lang="zh-CN" altLang="en-US" sz="2200" b="1" dirty="0" smtClean="0">
                <a:solidFill>
                  <a:prstClr val="black"/>
                </a:solidFill>
                <a:latin typeface="Comic Sans MS" panose="030F0702030302020204" pitchFamily="66" charset="0"/>
                <a:ea typeface="微软雅黑" panose="020B0503020204020204" pitchFamily="34" charset="-122"/>
              </a:rPr>
              <a:t>）偏移寻址：基址寻址</a:t>
            </a:r>
            <a:endParaRPr lang="en-US" altLang="zh-CN" sz="2200" b="1" dirty="0" smtClean="0">
              <a:solidFill>
                <a:prstClr val="black"/>
              </a:solidFill>
              <a:latin typeface="Comic Sans MS" panose="030F0702030302020204" pitchFamily="66" charset="0"/>
              <a:ea typeface="微软雅黑" panose="020B0503020204020204" pitchFamily="34" charset="-122"/>
            </a:endParaRPr>
          </a:p>
        </p:txBody>
      </p:sp>
      <p:sp>
        <p:nvSpPr>
          <p:cNvPr id="7" name="矩形 6"/>
          <p:cNvSpPr/>
          <p:nvPr/>
        </p:nvSpPr>
        <p:spPr>
          <a:xfrm>
            <a:off x="8562517" y="1932850"/>
            <a:ext cx="424978" cy="3477875"/>
          </a:xfrm>
          <a:prstGeom prst="rect">
            <a:avLst/>
          </a:prstGeom>
        </p:spPr>
        <p:txBody>
          <a:bodyPr wrap="squar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基址寻址实现程序重定位</a:t>
            </a:r>
          </a:p>
        </p:txBody>
      </p:sp>
    </p:spTree>
    <p:extLst>
      <p:ext uri="{BB962C8B-B14F-4D97-AF65-F5344CB8AC3E}">
        <p14:creationId xmlns:p14="http://schemas.microsoft.com/office/powerpoint/2010/main" val="30497861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2736304" cy="525229"/>
          </a:xfrm>
        </p:spPr>
        <p:txBody>
          <a:bodyPr/>
          <a:lstStyle/>
          <a:p>
            <a:pPr marL="0" indent="0">
              <a:buNone/>
            </a:pPr>
            <a:r>
              <a:rPr lang="en-US" altLang="zh-CN" dirty="0" smtClean="0"/>
              <a:t>4.2.3 </a:t>
            </a:r>
            <a:r>
              <a:rPr lang="zh-CN" altLang="en-US" dirty="0" smtClean="0"/>
              <a:t>寻址方式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ea typeface="微软雅黑" panose="020B0503020204020204" pitchFamily="34" charset="-122"/>
              </a:rPr>
              <a:t>计算机与通信工程学院</a:t>
            </a:r>
            <a:r>
              <a:rPr lang="en-US" altLang="zh-CN" dirty="0" smtClean="0">
                <a:ea typeface="微软雅黑" panose="020B0503020204020204" pitchFamily="34" charset="-122"/>
              </a:rPr>
              <a:t>—</a:t>
            </a:r>
            <a:r>
              <a:rPr lang="zh-CN" altLang="en-US" dirty="0"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35</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2017/11/3</a:t>
            </a:fld>
            <a:endParaRPr lang="zh-CN" altLang="en-US" dirty="0">
              <a:ea typeface="微软雅黑" panose="020B0503020204020204" pitchFamily="34" charset="-122"/>
            </a:endParaRPr>
          </a:p>
        </p:txBody>
      </p:sp>
      <p:sp>
        <p:nvSpPr>
          <p:cNvPr id="15" name="Rectangle 3"/>
          <p:cNvSpPr txBox="1">
            <a:spLocks noChangeArrowheads="1"/>
          </p:cNvSpPr>
          <p:nvPr/>
        </p:nvSpPr>
        <p:spPr bwMode="auto">
          <a:xfrm>
            <a:off x="143971" y="1518251"/>
            <a:ext cx="4323254" cy="47464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buFont typeface="Wingdings" panose="05000000000000000000" pitchFamily="2" charset="2"/>
              <a:buChar char="Ø"/>
            </a:pPr>
            <a:r>
              <a:rPr lang="zh-CN" altLang="en-US" sz="2000" b="0" dirty="0" smtClean="0">
                <a:solidFill>
                  <a:srgbClr val="A50021"/>
                </a:solidFill>
              </a:rPr>
              <a:t>自动变址</a:t>
            </a:r>
          </a:p>
          <a:p>
            <a:pPr>
              <a:lnSpc>
                <a:spcPct val="110000"/>
              </a:lnSpc>
              <a:buFont typeface="Wingdings" pitchFamily="2" charset="2"/>
              <a:buNone/>
            </a:pPr>
            <a:r>
              <a:rPr lang="zh-CN" altLang="en-US" sz="2000" b="0" dirty="0" smtClean="0">
                <a:solidFill>
                  <a:srgbClr val="A50021"/>
                </a:solidFill>
              </a:rPr>
              <a:t>   指令中的地址码</a:t>
            </a:r>
            <a:r>
              <a:rPr lang="en-US" altLang="zh-CN" sz="2000" b="0" dirty="0" smtClean="0">
                <a:solidFill>
                  <a:srgbClr val="A50021"/>
                </a:solidFill>
              </a:rPr>
              <a:t>A</a:t>
            </a:r>
            <a:r>
              <a:rPr lang="zh-CN" altLang="en-US" sz="2000" b="0" dirty="0" smtClean="0">
                <a:solidFill>
                  <a:srgbClr val="A50021"/>
                </a:solidFill>
              </a:rPr>
              <a:t>给定数组首址，变址器</a:t>
            </a:r>
            <a:r>
              <a:rPr lang="en-US" altLang="zh-CN" sz="2000" b="0" dirty="0" smtClean="0">
                <a:solidFill>
                  <a:srgbClr val="A50021"/>
                </a:solidFill>
              </a:rPr>
              <a:t>I</a:t>
            </a:r>
            <a:r>
              <a:rPr lang="zh-CN" altLang="en-US" sz="2000" b="0" dirty="0" smtClean="0">
                <a:solidFill>
                  <a:srgbClr val="A50021"/>
                </a:solidFill>
              </a:rPr>
              <a:t>每次自动加</a:t>
            </a:r>
            <a:r>
              <a:rPr lang="en-US" altLang="zh-CN" sz="2000" b="0" dirty="0" smtClean="0">
                <a:solidFill>
                  <a:srgbClr val="A50021"/>
                </a:solidFill>
              </a:rPr>
              <a:t>/</a:t>
            </a:r>
            <a:r>
              <a:rPr lang="zh-CN" altLang="en-US" sz="2000" b="0" dirty="0" smtClean="0">
                <a:solidFill>
                  <a:srgbClr val="A50021"/>
                </a:solidFill>
              </a:rPr>
              <a:t>减数组元素的长度</a:t>
            </a:r>
            <a:r>
              <a:rPr lang="en-US" altLang="zh-CN" sz="2000" b="0" dirty="0" smtClean="0">
                <a:solidFill>
                  <a:srgbClr val="A50021"/>
                </a:solidFill>
              </a:rPr>
              <a:t>x</a:t>
            </a:r>
            <a:r>
              <a:rPr lang="zh-CN" altLang="en-US" sz="2000" b="0" dirty="0" smtClean="0">
                <a:solidFill>
                  <a:srgbClr val="A50021"/>
                </a:solidFill>
              </a:rPr>
              <a:t>。</a:t>
            </a:r>
          </a:p>
          <a:p>
            <a:pPr>
              <a:lnSpc>
                <a:spcPct val="110000"/>
              </a:lnSpc>
              <a:buFont typeface="Wingdings" pitchFamily="2" charset="2"/>
              <a:buNone/>
            </a:pPr>
            <a:r>
              <a:rPr lang="zh-CN" altLang="en-US" sz="2000" b="0" dirty="0" smtClean="0"/>
              <a:t>      </a:t>
            </a:r>
            <a:r>
              <a:rPr lang="en-US" altLang="zh-CN" sz="2000" b="0" dirty="0" smtClean="0">
                <a:cs typeface="Times New Roman" panose="02020603050405020304" pitchFamily="18" charset="0"/>
              </a:rPr>
              <a:t>EA=( I )+A</a:t>
            </a:r>
          </a:p>
          <a:p>
            <a:pPr>
              <a:lnSpc>
                <a:spcPct val="110000"/>
              </a:lnSpc>
              <a:buFont typeface="Wingdings" pitchFamily="2" charset="2"/>
              <a:buNone/>
            </a:pPr>
            <a:r>
              <a:rPr lang="en-US" altLang="zh-CN" sz="2000" b="0" dirty="0" smtClean="0">
                <a:cs typeface="Times New Roman" panose="02020603050405020304" pitchFamily="18" charset="0"/>
              </a:rPr>
              <a:t>      I=( I ) ± x</a:t>
            </a:r>
          </a:p>
          <a:p>
            <a:pPr>
              <a:lnSpc>
                <a:spcPct val="110000"/>
              </a:lnSpc>
              <a:buFont typeface="Wingdings" panose="05000000000000000000" pitchFamily="2" charset="2"/>
              <a:buChar char="Ø"/>
            </a:pPr>
            <a:r>
              <a:rPr lang="zh-CN" altLang="en-US" sz="2000" b="0" dirty="0" smtClean="0">
                <a:solidFill>
                  <a:srgbClr val="0000FF"/>
                </a:solidFill>
              </a:rPr>
              <a:t>在元素地址从低</a:t>
            </a:r>
            <a:r>
              <a:rPr lang="en-US" altLang="zh-CN" sz="2000" b="0" dirty="0" smtClean="0">
                <a:solidFill>
                  <a:srgbClr val="0000FF"/>
                </a:solidFill>
              </a:rPr>
              <a:t>→</a:t>
            </a:r>
            <a:r>
              <a:rPr lang="zh-CN" altLang="en-US" sz="2000" b="0" dirty="0" smtClean="0">
                <a:solidFill>
                  <a:srgbClr val="0000FF"/>
                </a:solidFill>
              </a:rPr>
              <a:t>高地址增长时，“</a:t>
            </a:r>
            <a:r>
              <a:rPr lang="en-US" altLang="zh-CN" sz="2000" b="0" dirty="0" smtClean="0">
                <a:solidFill>
                  <a:srgbClr val="0000FF"/>
                </a:solidFill>
              </a:rPr>
              <a:t>+”</a:t>
            </a:r>
            <a:r>
              <a:rPr lang="zh-CN" altLang="en-US" sz="2000" b="0" dirty="0" smtClean="0">
                <a:solidFill>
                  <a:srgbClr val="0000FF"/>
                </a:solidFill>
              </a:rPr>
              <a:t>；</a:t>
            </a:r>
            <a:endParaRPr lang="en-US" altLang="zh-CN" sz="2000" b="0" dirty="0" smtClean="0">
              <a:solidFill>
                <a:srgbClr val="0000FF"/>
              </a:solidFill>
            </a:endParaRPr>
          </a:p>
          <a:p>
            <a:pPr>
              <a:lnSpc>
                <a:spcPct val="110000"/>
              </a:lnSpc>
              <a:buFont typeface="Wingdings" panose="05000000000000000000" pitchFamily="2" charset="2"/>
              <a:buChar char="Ø"/>
            </a:pPr>
            <a:r>
              <a:rPr lang="zh-CN" altLang="en-US" sz="2000" b="0" dirty="0" smtClean="0">
                <a:solidFill>
                  <a:srgbClr val="0000FF"/>
                </a:solidFill>
              </a:rPr>
              <a:t>在元素地址从高</a:t>
            </a:r>
            <a:r>
              <a:rPr lang="en-US" altLang="zh-CN" sz="2000" b="0" dirty="0" smtClean="0">
                <a:solidFill>
                  <a:srgbClr val="0000FF"/>
                </a:solidFill>
              </a:rPr>
              <a:t>→</a:t>
            </a:r>
            <a:r>
              <a:rPr lang="zh-CN" altLang="en-US" sz="2000" b="0" dirty="0" smtClean="0">
                <a:solidFill>
                  <a:srgbClr val="0000FF"/>
                </a:solidFill>
              </a:rPr>
              <a:t>低地址增长时，“</a:t>
            </a:r>
            <a:r>
              <a:rPr lang="en-US" altLang="zh-CN" sz="2000" b="0" dirty="0" smtClean="0">
                <a:solidFill>
                  <a:srgbClr val="0000FF"/>
                </a:solidFill>
              </a:rPr>
              <a:t>-”</a:t>
            </a:r>
          </a:p>
          <a:p>
            <a:pPr>
              <a:lnSpc>
                <a:spcPct val="110000"/>
              </a:lnSpc>
              <a:buFont typeface="Wingdings" panose="05000000000000000000" pitchFamily="2" charset="2"/>
              <a:buChar char="Ø"/>
            </a:pPr>
            <a:r>
              <a:rPr lang="zh-CN" altLang="en-US" sz="2000" b="0" dirty="0" smtClean="0">
                <a:solidFill>
                  <a:srgbClr val="0000FF"/>
                </a:solidFill>
              </a:rPr>
              <a:t>在没有硬堆栈的情况下，用它来建立软堆栈</a:t>
            </a:r>
            <a:endParaRPr lang="en-US" altLang="zh-CN" sz="2000" b="0" dirty="0" smtClean="0">
              <a:solidFill>
                <a:srgbClr val="0000FF"/>
              </a:solidFill>
            </a:endParaRPr>
          </a:p>
          <a:p>
            <a:pPr>
              <a:lnSpc>
                <a:spcPct val="110000"/>
              </a:lnSpc>
              <a:buFont typeface="Wingdings" panose="05000000000000000000" pitchFamily="2" charset="2"/>
              <a:buChar char="Ø"/>
            </a:pPr>
            <a:r>
              <a:rPr lang="zh-CN" altLang="en-US" sz="2000" b="0" dirty="0" smtClean="0">
                <a:solidFill>
                  <a:srgbClr val="0000FF"/>
                </a:solidFill>
              </a:rPr>
              <a:t>可提供对线性表的方便访问</a:t>
            </a:r>
            <a:endParaRPr lang="zh-CN" altLang="en-US" sz="2000" b="0" dirty="0"/>
          </a:p>
        </p:txBody>
      </p:sp>
      <p:sp>
        <p:nvSpPr>
          <p:cNvPr id="16" name="Text Box 10"/>
          <p:cNvSpPr txBox="1">
            <a:spLocks noChangeArrowheads="1"/>
          </p:cNvSpPr>
          <p:nvPr/>
        </p:nvSpPr>
        <p:spPr bwMode="auto">
          <a:xfrm>
            <a:off x="4414838" y="4808637"/>
            <a:ext cx="4525962"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2000" dirty="0">
                <a:solidFill>
                  <a:srgbClr val="009242"/>
                </a:solidFill>
                <a:latin typeface="Comic Sans MS" panose="030F0702030302020204" pitchFamily="66" charset="0"/>
                <a:ea typeface="微软雅黑" panose="020B0503020204020204" pitchFamily="34" charset="-122"/>
                <a:cs typeface="Arial" panose="020B0604020202020204" pitchFamily="34" charset="0"/>
              </a:rPr>
              <a:t>若每个元素为一个字节，则 </a:t>
            </a:r>
            <a:r>
              <a:rPr lang="en-US" altLang="zh-CN" sz="2000" dirty="0">
                <a:solidFill>
                  <a:srgbClr val="009242"/>
                </a:solidFill>
                <a:latin typeface="Comic Sans MS" panose="030F0702030302020204" pitchFamily="66" charset="0"/>
                <a:ea typeface="微软雅黑" panose="020B0503020204020204" pitchFamily="34" charset="-122"/>
                <a:cs typeface="Arial" panose="020B0604020202020204" pitchFamily="34" charset="0"/>
              </a:rPr>
              <a:t>I=(I) ± 1</a:t>
            </a:r>
          </a:p>
          <a:p>
            <a:pPr>
              <a:spcBef>
                <a:spcPct val="50000"/>
              </a:spcBef>
            </a:pPr>
            <a:r>
              <a:rPr lang="zh-CN" altLang="en-US" sz="2000" dirty="0">
                <a:solidFill>
                  <a:srgbClr val="009242"/>
                </a:solidFill>
                <a:latin typeface="Comic Sans MS" panose="030F0702030302020204" pitchFamily="66" charset="0"/>
                <a:ea typeface="微软雅黑" panose="020B0503020204020204" pitchFamily="34" charset="-122"/>
                <a:cs typeface="Arial" panose="020B0604020202020204" pitchFamily="34" charset="0"/>
              </a:rPr>
              <a:t>若每个元素为</a:t>
            </a:r>
            <a:r>
              <a:rPr lang="en-US" altLang="zh-CN" sz="2000" dirty="0">
                <a:solidFill>
                  <a:srgbClr val="009242"/>
                </a:solidFill>
                <a:latin typeface="Comic Sans MS" panose="030F0702030302020204" pitchFamily="66" charset="0"/>
                <a:ea typeface="微软雅黑" panose="020B0503020204020204" pitchFamily="34" charset="-122"/>
                <a:cs typeface="Arial" panose="020B0604020202020204" pitchFamily="34" charset="0"/>
              </a:rPr>
              <a:t>4</a:t>
            </a:r>
            <a:r>
              <a:rPr lang="zh-CN" altLang="en-US" sz="2000" dirty="0">
                <a:solidFill>
                  <a:srgbClr val="009242"/>
                </a:solidFill>
                <a:latin typeface="Comic Sans MS" panose="030F0702030302020204" pitchFamily="66" charset="0"/>
                <a:ea typeface="微软雅黑" panose="020B0503020204020204" pitchFamily="34" charset="-122"/>
                <a:cs typeface="Arial" panose="020B0604020202020204" pitchFamily="34" charset="0"/>
              </a:rPr>
              <a:t>个字节，则 </a:t>
            </a:r>
            <a:r>
              <a:rPr lang="en-US" altLang="zh-CN" sz="2000" dirty="0">
                <a:solidFill>
                  <a:srgbClr val="009242"/>
                </a:solidFill>
                <a:latin typeface="Comic Sans MS" panose="030F0702030302020204" pitchFamily="66" charset="0"/>
                <a:ea typeface="微软雅黑" panose="020B0503020204020204" pitchFamily="34" charset="-122"/>
                <a:cs typeface="Arial" panose="020B0604020202020204" pitchFamily="34" charset="0"/>
              </a:rPr>
              <a:t>I=(I) ± 4</a:t>
            </a:r>
            <a:endParaRPr lang="zh-CN" altLang="en-US" sz="2000" dirty="0">
              <a:solidFill>
                <a:srgbClr val="009242"/>
              </a:solidFill>
              <a:latin typeface="Comic Sans MS" panose="030F0702030302020204" pitchFamily="66" charset="0"/>
              <a:ea typeface="微软雅黑" panose="020B0503020204020204" pitchFamily="34" charset="-122"/>
              <a:cs typeface="Arial" panose="020B0604020202020204" pitchFamily="34" charset="0"/>
            </a:endParaRPr>
          </a:p>
        </p:txBody>
      </p:sp>
      <p:grpSp>
        <p:nvGrpSpPr>
          <p:cNvPr id="17" name="Group 28"/>
          <p:cNvGrpSpPr>
            <a:grpSpLocks/>
          </p:cNvGrpSpPr>
          <p:nvPr/>
        </p:nvGrpSpPr>
        <p:grpSpPr bwMode="auto">
          <a:xfrm>
            <a:off x="4281488" y="1700808"/>
            <a:ext cx="4538662" cy="3071813"/>
            <a:chOff x="2725" y="804"/>
            <a:chExt cx="2859" cy="1935"/>
          </a:xfrm>
        </p:grpSpPr>
        <p:sp>
          <p:nvSpPr>
            <p:cNvPr id="18" name="Text Box 4"/>
            <p:cNvSpPr txBox="1">
              <a:spLocks noChangeArrowheads="1"/>
            </p:cNvSpPr>
            <p:nvPr/>
          </p:nvSpPr>
          <p:spPr bwMode="auto">
            <a:xfrm>
              <a:off x="3679" y="1059"/>
              <a:ext cx="78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0" dirty="0">
                  <a:solidFill>
                    <a:srgbClr val="C2228D"/>
                  </a:solidFill>
                  <a:effectLst>
                    <a:outerShdw blurRad="38100" dist="38100" dir="2700000" algn="tl">
                      <a:srgbClr val="C0C0C0"/>
                    </a:outerShdw>
                  </a:effectLst>
                  <a:latin typeface="Comic Sans MS" panose="030F0702030302020204" pitchFamily="66" charset="0"/>
                  <a:ea typeface="微软雅黑" panose="020B0503020204020204" pitchFamily="34" charset="-122"/>
                </a:rPr>
                <a:t>A=100</a:t>
              </a:r>
            </a:p>
          </p:txBody>
        </p:sp>
        <p:sp>
          <p:nvSpPr>
            <p:cNvPr id="19" name="Text Box 5"/>
            <p:cNvSpPr txBox="1">
              <a:spLocks noChangeArrowheads="1"/>
            </p:cNvSpPr>
            <p:nvPr/>
          </p:nvSpPr>
          <p:spPr bwMode="auto">
            <a:xfrm>
              <a:off x="2725" y="1308"/>
              <a:ext cx="9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0" dirty="0">
                  <a:solidFill>
                    <a:srgbClr val="FF0000"/>
                  </a:solidFill>
                  <a:effectLst>
                    <a:outerShdw blurRad="38100" dist="38100" dir="2700000" algn="tl">
                      <a:srgbClr val="C0C0C0"/>
                    </a:outerShdw>
                  </a:effectLst>
                  <a:latin typeface="Comic Sans MS" panose="030F0702030302020204" pitchFamily="66" charset="0"/>
                  <a:ea typeface="微软雅黑" panose="020B0503020204020204" pitchFamily="34" charset="-122"/>
                </a:rPr>
                <a:t>变址器</a:t>
              </a:r>
              <a:r>
                <a:rPr lang="en-US" altLang="zh-CN" sz="2400" b="0" dirty="0">
                  <a:solidFill>
                    <a:srgbClr val="FF0000"/>
                  </a:solidFill>
                  <a:effectLst>
                    <a:outerShdw blurRad="38100" dist="38100" dir="2700000" algn="tl">
                      <a:srgbClr val="C0C0C0"/>
                    </a:outerShdw>
                  </a:effectLst>
                  <a:latin typeface="Comic Sans MS" panose="030F0702030302020204" pitchFamily="66" charset="0"/>
                  <a:ea typeface="微软雅黑" panose="020B0503020204020204" pitchFamily="34" charset="-122"/>
                </a:rPr>
                <a:t>I</a:t>
              </a:r>
            </a:p>
          </p:txBody>
        </p:sp>
        <p:sp>
          <p:nvSpPr>
            <p:cNvPr id="20" name="Line 6"/>
            <p:cNvSpPr>
              <a:spLocks noChangeShapeType="1"/>
            </p:cNvSpPr>
            <p:nvPr/>
          </p:nvSpPr>
          <p:spPr bwMode="auto">
            <a:xfrm flipV="1">
              <a:off x="3493" y="1524"/>
              <a:ext cx="971" cy="23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21" name="Line 7"/>
            <p:cNvSpPr>
              <a:spLocks noChangeShapeType="1"/>
            </p:cNvSpPr>
            <p:nvPr/>
          </p:nvSpPr>
          <p:spPr bwMode="auto">
            <a:xfrm flipV="1">
              <a:off x="3493" y="1228"/>
              <a:ext cx="971" cy="53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22" name="Line 8"/>
            <p:cNvSpPr>
              <a:spLocks noChangeShapeType="1"/>
            </p:cNvSpPr>
            <p:nvPr/>
          </p:nvSpPr>
          <p:spPr bwMode="auto">
            <a:xfrm>
              <a:off x="3493" y="1758"/>
              <a:ext cx="971"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23" name="Line 9"/>
            <p:cNvSpPr>
              <a:spLocks noChangeShapeType="1"/>
            </p:cNvSpPr>
            <p:nvPr/>
          </p:nvSpPr>
          <p:spPr bwMode="auto">
            <a:xfrm>
              <a:off x="4184" y="2022"/>
              <a:ext cx="0" cy="306"/>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24" name="Text Box 11"/>
            <p:cNvSpPr txBox="1">
              <a:spLocks noChangeArrowheads="1"/>
            </p:cNvSpPr>
            <p:nvPr/>
          </p:nvSpPr>
          <p:spPr bwMode="auto">
            <a:xfrm>
              <a:off x="2843" y="1619"/>
              <a:ext cx="649" cy="29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0">
                  <a:solidFill>
                    <a:schemeClr val="tx1"/>
                  </a:solidFill>
                  <a:latin typeface="Comic Sans MS" panose="030F0702030302020204" pitchFamily="66" charset="0"/>
                  <a:ea typeface="微软雅黑" panose="020B0503020204020204" pitchFamily="34" charset="-122"/>
                </a:rPr>
                <a:t>0</a:t>
              </a:r>
            </a:p>
          </p:txBody>
        </p:sp>
        <p:grpSp>
          <p:nvGrpSpPr>
            <p:cNvPr id="25" name="Group 14"/>
            <p:cNvGrpSpPr>
              <a:grpSpLocks/>
            </p:cNvGrpSpPr>
            <p:nvPr/>
          </p:nvGrpSpPr>
          <p:grpSpPr bwMode="auto">
            <a:xfrm>
              <a:off x="4464" y="804"/>
              <a:ext cx="1120" cy="1935"/>
              <a:chOff x="4464" y="804"/>
              <a:chExt cx="1120" cy="1935"/>
            </a:xfrm>
          </p:grpSpPr>
          <p:sp>
            <p:nvSpPr>
              <p:cNvPr id="26" name="Rectangle 15"/>
              <p:cNvSpPr>
                <a:spLocks noChangeArrowheads="1"/>
              </p:cNvSpPr>
              <p:nvPr/>
            </p:nvSpPr>
            <p:spPr bwMode="auto">
              <a:xfrm>
                <a:off x="4464" y="1059"/>
                <a:ext cx="1104" cy="16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7" name="Line 16"/>
              <p:cNvSpPr>
                <a:spLocks noChangeShapeType="1"/>
              </p:cNvSpPr>
              <p:nvPr/>
            </p:nvSpPr>
            <p:spPr bwMode="auto">
              <a:xfrm>
                <a:off x="4464" y="1347"/>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28" name="Line 17"/>
              <p:cNvSpPr>
                <a:spLocks noChangeShapeType="1"/>
              </p:cNvSpPr>
              <p:nvPr/>
            </p:nvSpPr>
            <p:spPr bwMode="auto">
              <a:xfrm>
                <a:off x="4464" y="1635"/>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29" name="Line 18"/>
              <p:cNvSpPr>
                <a:spLocks noChangeShapeType="1"/>
              </p:cNvSpPr>
              <p:nvPr/>
            </p:nvSpPr>
            <p:spPr bwMode="auto">
              <a:xfrm>
                <a:off x="4464" y="1875"/>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30" name="Line 19"/>
              <p:cNvSpPr>
                <a:spLocks noChangeShapeType="1"/>
              </p:cNvSpPr>
              <p:nvPr/>
            </p:nvSpPr>
            <p:spPr bwMode="auto">
              <a:xfrm>
                <a:off x="4464" y="2175"/>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31" name="Text Box 20"/>
              <p:cNvSpPr txBox="1">
                <a:spLocks noChangeArrowheads="1"/>
              </p:cNvSpPr>
              <p:nvPr/>
            </p:nvSpPr>
            <p:spPr bwMode="auto">
              <a:xfrm>
                <a:off x="4813" y="1056"/>
                <a:ext cx="6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A[0]</a:t>
                </a:r>
              </a:p>
            </p:txBody>
          </p:sp>
          <p:sp>
            <p:nvSpPr>
              <p:cNvPr id="32" name="Text Box 21"/>
              <p:cNvSpPr txBox="1">
                <a:spLocks noChangeArrowheads="1"/>
              </p:cNvSpPr>
              <p:nvPr/>
            </p:nvSpPr>
            <p:spPr bwMode="auto">
              <a:xfrm>
                <a:off x="4812" y="1344"/>
                <a:ext cx="6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A[1]</a:t>
                </a:r>
              </a:p>
            </p:txBody>
          </p:sp>
          <p:sp>
            <p:nvSpPr>
              <p:cNvPr id="33" name="Text Box 22"/>
              <p:cNvSpPr txBox="1">
                <a:spLocks noChangeArrowheads="1"/>
              </p:cNvSpPr>
              <p:nvPr/>
            </p:nvSpPr>
            <p:spPr bwMode="auto">
              <a:xfrm>
                <a:off x="4813" y="1596"/>
                <a:ext cx="6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A[2]</a:t>
                </a:r>
              </a:p>
            </p:txBody>
          </p:sp>
          <p:sp>
            <p:nvSpPr>
              <p:cNvPr id="34" name="Text Box 23"/>
              <p:cNvSpPr txBox="1">
                <a:spLocks noChangeArrowheads="1"/>
              </p:cNvSpPr>
              <p:nvPr/>
            </p:nvSpPr>
            <p:spPr bwMode="auto">
              <a:xfrm>
                <a:off x="4812" y="1884"/>
                <a:ext cx="6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A[3]</a:t>
                </a:r>
              </a:p>
            </p:txBody>
          </p:sp>
          <p:sp>
            <p:nvSpPr>
              <p:cNvPr id="35" name="Line 24"/>
              <p:cNvSpPr>
                <a:spLocks noChangeShapeType="1"/>
              </p:cNvSpPr>
              <p:nvPr/>
            </p:nvSpPr>
            <p:spPr bwMode="auto">
              <a:xfrm>
                <a:off x="5029" y="2256"/>
                <a:ext cx="0" cy="306"/>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41" name="Text Box 25"/>
              <p:cNvSpPr txBox="1">
                <a:spLocks noChangeArrowheads="1"/>
              </p:cNvSpPr>
              <p:nvPr/>
            </p:nvSpPr>
            <p:spPr bwMode="auto">
              <a:xfrm>
                <a:off x="4707" y="804"/>
                <a:ext cx="877"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2000">
                    <a:latin typeface="Comic Sans MS" panose="030F0702030302020204" pitchFamily="66" charset="0"/>
                    <a:ea typeface="微软雅黑" panose="020B0503020204020204" pitchFamily="34" charset="-122"/>
                  </a:rPr>
                  <a:t>存储器</a:t>
                </a:r>
              </a:p>
            </p:txBody>
          </p:sp>
        </p:grpSp>
      </p:grpSp>
      <p:sp>
        <p:nvSpPr>
          <p:cNvPr id="42" name="Text Box 26"/>
          <p:cNvSpPr txBox="1">
            <a:spLocks noChangeArrowheads="1"/>
          </p:cNvSpPr>
          <p:nvPr/>
        </p:nvSpPr>
        <p:spPr bwMode="auto">
          <a:xfrm>
            <a:off x="4449762" y="1438220"/>
            <a:ext cx="4456113"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2000" dirty="0">
                <a:latin typeface="Comic Sans MS" panose="030F0702030302020204" pitchFamily="66" charset="0"/>
                <a:ea typeface="微软雅黑" panose="020B0503020204020204" pitchFamily="34" charset="-122"/>
              </a:rPr>
              <a:t>假定一维数组</a:t>
            </a:r>
            <a:r>
              <a:rPr lang="en-US" altLang="zh-CN" sz="2000" dirty="0">
                <a:latin typeface="Comic Sans MS" panose="030F0702030302020204" pitchFamily="66" charset="0"/>
                <a:ea typeface="微软雅黑" panose="020B0503020204020204" pitchFamily="34" charset="-122"/>
              </a:rPr>
              <a:t>A</a:t>
            </a:r>
            <a:r>
              <a:rPr lang="zh-CN" altLang="en-US" sz="2000" dirty="0">
                <a:latin typeface="Comic Sans MS" panose="030F0702030302020204" pitchFamily="66" charset="0"/>
                <a:ea typeface="微软雅黑" panose="020B0503020204020204" pitchFamily="34" charset="-122"/>
              </a:rPr>
              <a:t>从内存</a:t>
            </a:r>
            <a:r>
              <a:rPr lang="en-US" altLang="zh-CN" sz="2000" dirty="0">
                <a:latin typeface="Comic Sans MS" panose="030F0702030302020204" pitchFamily="66" charset="0"/>
                <a:ea typeface="微软雅黑" panose="020B0503020204020204" pitchFamily="34" charset="-122"/>
              </a:rPr>
              <a:t>100</a:t>
            </a:r>
            <a:r>
              <a:rPr lang="zh-CN" altLang="en-US" sz="2000" dirty="0">
                <a:latin typeface="Comic Sans MS" panose="030F0702030302020204" pitchFamily="66" charset="0"/>
                <a:ea typeface="微软雅黑" panose="020B0503020204020204" pitchFamily="34" charset="-122"/>
              </a:rPr>
              <a:t>号单元开始</a:t>
            </a:r>
          </a:p>
        </p:txBody>
      </p:sp>
      <p:sp>
        <p:nvSpPr>
          <p:cNvPr id="44" name="Rectangle 2"/>
          <p:cNvSpPr txBox="1">
            <a:spLocks noChangeArrowheads="1"/>
          </p:cNvSpPr>
          <p:nvPr/>
        </p:nvSpPr>
        <p:spPr bwMode="auto">
          <a:xfrm>
            <a:off x="179512" y="1124744"/>
            <a:ext cx="5672138" cy="345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kern="1200">
                <a:solidFill>
                  <a:schemeClr val="accent2"/>
                </a:solidFill>
                <a:latin typeface="+mj-lt"/>
                <a:ea typeface="+mj-ea"/>
                <a:cs typeface="+mj-cs"/>
              </a:defRPr>
            </a:lvl1pPr>
            <a:lvl2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9pPr>
          </a:lstStyle>
          <a:p>
            <a:pPr marL="0" marR="0" lvl="0" indent="0" algn="l" defTabSz="914400" rtl="0" eaLnBrk="0" fontAlgn="base" latinLnBrk="0" hangingPunct="0">
              <a:lnSpc>
                <a:spcPct val="87000"/>
              </a:lnSpc>
              <a:spcBef>
                <a:spcPct val="0"/>
              </a:spcBef>
              <a:spcAft>
                <a:spcPct val="0"/>
              </a:spcAft>
              <a:buClrTx/>
              <a:buSzTx/>
              <a:buFontTx/>
              <a:buNone/>
              <a:tabLst/>
              <a:defRPr/>
            </a:pPr>
            <a:r>
              <a:rPr lang="zh-CN" altLang="en-US" sz="2200" dirty="0" smtClean="0">
                <a:solidFill>
                  <a:srgbClr val="063DE8"/>
                </a:solidFill>
                <a:latin typeface="微软雅黑" panose="020B0503020204020204" pitchFamily="34" charset="-122"/>
                <a:ea typeface="微软雅黑" panose="020B0503020204020204" pitchFamily="34" charset="-122"/>
              </a:rPr>
              <a:t>例：</a:t>
            </a:r>
            <a:r>
              <a:rPr kumimoji="0" lang="zh-CN" altLang="en-US" sz="2200" b="1" i="0" u="none" strike="noStrike" kern="1200" cap="none" spc="0" normalizeH="0" baseline="0" noProof="0" dirty="0" smtClean="0">
                <a:ln>
                  <a:noFill/>
                </a:ln>
                <a:solidFill>
                  <a:srgbClr val="063DE8"/>
                </a:solidFill>
                <a:effectLst/>
                <a:uLnTx/>
                <a:uFillTx/>
                <a:latin typeface="微软雅黑" panose="020B0503020204020204" pitchFamily="34" charset="-122"/>
                <a:ea typeface="微软雅黑" panose="020B0503020204020204" pitchFamily="34" charset="-122"/>
              </a:rPr>
              <a:t>变址寻址实现</a:t>
            </a:r>
            <a:r>
              <a:rPr kumimoji="0" lang="zh-CN" altLang="en-US" sz="22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线性表元素的存取</a:t>
            </a:r>
            <a:endParaRPr kumimoji="0" lang="zh-CN" altLang="en-US" sz="2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414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blinds(horizontal)">
                                      <p:cBhvr>
                                        <p:cTn id="7" dur="500"/>
                                        <p:tgtEl>
                                          <p:spTgt spid="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3" end="3"/>
                                            </p:txEl>
                                          </p:spTgt>
                                        </p:tgtEl>
                                        <p:attrNameLst>
                                          <p:attrName>style.visibility</p:attrName>
                                        </p:attrNameLst>
                                      </p:cBhvr>
                                      <p:to>
                                        <p:strVal val="visible"/>
                                      </p:to>
                                    </p:set>
                                    <p:animEffect transition="in" filter="blinds(horizontal)">
                                      <p:cBhvr>
                                        <p:cTn id="12" dur="500"/>
                                        <p:tgtEl>
                                          <p:spTgt spid="1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animEffect transition="in" filter="blinds(horizontal)">
                                      <p:cBhvr>
                                        <p:cTn id="17" dur="500"/>
                                        <p:tgtEl>
                                          <p:spTgt spid="1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xEl>
                                              <p:pRg st="5" end="5"/>
                                            </p:txEl>
                                          </p:spTgt>
                                        </p:tgtEl>
                                        <p:attrNameLst>
                                          <p:attrName>style.visibility</p:attrName>
                                        </p:attrNameLst>
                                      </p:cBhvr>
                                      <p:to>
                                        <p:strVal val="visible"/>
                                      </p:to>
                                    </p:set>
                                    <p:animEffect transition="in" filter="blinds(horizontal)">
                                      <p:cBhvr>
                                        <p:cTn id="22" dur="500"/>
                                        <p:tgtEl>
                                          <p:spTgt spid="1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animEffect transition="in" filter="blinds(horizontal)">
                                      <p:cBhvr>
                                        <p:cTn id="27" dur="500"/>
                                        <p:tgtEl>
                                          <p:spTgt spid="1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xEl>
                                              <p:pRg st="7" end="7"/>
                                            </p:txEl>
                                          </p:spTgt>
                                        </p:tgtEl>
                                        <p:attrNameLst>
                                          <p:attrName>style.visibility</p:attrName>
                                        </p:attrNameLst>
                                      </p:cBhvr>
                                      <p:to>
                                        <p:strVal val="visible"/>
                                      </p:to>
                                    </p:set>
                                    <p:animEffect transition="in" filter="blinds(horizontal)">
                                      <p:cBhvr>
                                        <p:cTn id="32" dur="500"/>
                                        <p:tgtEl>
                                          <p:spTgt spid="1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blinds(horizontal)">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2736304" cy="525229"/>
          </a:xfrm>
        </p:spPr>
        <p:txBody>
          <a:bodyPr/>
          <a:lstStyle/>
          <a:p>
            <a:pPr marL="0" indent="0">
              <a:buNone/>
            </a:pPr>
            <a:r>
              <a:rPr lang="en-US" altLang="zh-CN" dirty="0" smtClean="0"/>
              <a:t>4.2.3 </a:t>
            </a:r>
            <a:r>
              <a:rPr lang="zh-CN" altLang="en-US" dirty="0" smtClean="0"/>
              <a:t>寻址方式</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ea typeface="微软雅黑" panose="020B0503020204020204" pitchFamily="34" charset="-122"/>
              </a:rPr>
              <a:t>计算机与通信工程学院</a:t>
            </a:r>
            <a:r>
              <a:rPr lang="en-US" altLang="zh-CN" dirty="0" smtClean="0">
                <a:ea typeface="微软雅黑" panose="020B0503020204020204" pitchFamily="34" charset="-122"/>
              </a:rPr>
              <a:t>—</a:t>
            </a:r>
            <a:r>
              <a:rPr lang="zh-CN" altLang="en-US" dirty="0"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36</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2017/11/3</a:t>
            </a:fld>
            <a:endParaRPr lang="zh-CN" altLang="en-US" dirty="0">
              <a:ea typeface="微软雅黑" panose="020B0503020204020204" pitchFamily="34" charset="-122"/>
            </a:endParaRPr>
          </a:p>
        </p:txBody>
      </p:sp>
      <p:sp>
        <p:nvSpPr>
          <p:cNvPr id="10" name="内容占位符 2"/>
          <p:cNvSpPr txBox="1">
            <a:spLocks/>
          </p:cNvSpPr>
          <p:nvPr/>
        </p:nvSpPr>
        <p:spPr bwMode="auto">
          <a:xfrm>
            <a:off x="119514" y="1124744"/>
            <a:ext cx="28683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3. </a:t>
            </a:r>
            <a:r>
              <a:rPr lang="zh-CN" altLang="en-US" dirty="0" smtClean="0">
                <a:solidFill>
                  <a:srgbClr val="063DE8"/>
                </a:solidFill>
              </a:rPr>
              <a:t>常用的寻址方式</a:t>
            </a:r>
            <a:endParaRPr lang="en-US" altLang="zh-CN" dirty="0" smtClean="0">
              <a:solidFill>
                <a:srgbClr val="063DE8"/>
              </a:solidFill>
            </a:endParaRPr>
          </a:p>
        </p:txBody>
      </p:sp>
      <p:sp>
        <p:nvSpPr>
          <p:cNvPr id="8" name="矩形 7"/>
          <p:cNvSpPr/>
          <p:nvPr/>
        </p:nvSpPr>
        <p:spPr>
          <a:xfrm>
            <a:off x="0" y="1608207"/>
            <a:ext cx="4716016" cy="1243417"/>
          </a:xfrm>
          <a:prstGeom prst="rect">
            <a:avLst/>
          </a:prstGeom>
        </p:spPr>
        <p:txBody>
          <a:bodyPr wrap="square">
            <a:spAutoFit/>
          </a:bodyPr>
          <a:lstStyle/>
          <a:p>
            <a:pPr lvl="0" eaLnBrk="0" hangingPunct="0">
              <a:spcBef>
                <a:spcPct val="20000"/>
              </a:spcBef>
              <a:buClr>
                <a:srgbClr val="FF0000"/>
              </a:buClr>
            </a:pPr>
            <a:r>
              <a:rPr lang="zh-CN" altLang="en-US" sz="2200" b="1" dirty="0" smtClean="0">
                <a:solidFill>
                  <a:prstClr val="black"/>
                </a:solidFill>
                <a:latin typeface="Comic Sans MS" panose="030F0702030302020204" pitchFamily="66" charset="0"/>
                <a:ea typeface="微软雅黑" panose="020B0503020204020204" pitchFamily="34" charset="-122"/>
              </a:rPr>
              <a:t>（</a:t>
            </a:r>
            <a:r>
              <a:rPr lang="en-US" altLang="zh-CN" sz="2200" b="1" dirty="0" smtClean="0">
                <a:solidFill>
                  <a:prstClr val="black"/>
                </a:solidFill>
                <a:latin typeface="Comic Sans MS" panose="030F0702030302020204" pitchFamily="66" charset="0"/>
                <a:ea typeface="微软雅黑" panose="020B0503020204020204" pitchFamily="34" charset="-122"/>
              </a:rPr>
              <a:t>6</a:t>
            </a:r>
            <a:r>
              <a:rPr lang="zh-CN" altLang="en-US" sz="2200" b="1" dirty="0" smtClean="0">
                <a:solidFill>
                  <a:prstClr val="black"/>
                </a:solidFill>
                <a:latin typeface="Comic Sans MS" panose="030F0702030302020204" pitchFamily="66" charset="0"/>
                <a:ea typeface="微软雅黑" panose="020B0503020204020204" pitchFamily="34" charset="-122"/>
              </a:rPr>
              <a:t>）其他寻址方式（自学）</a:t>
            </a:r>
            <a:endParaRPr lang="en-US" altLang="zh-CN" sz="2200" b="1" dirty="0" smtClean="0">
              <a:solidFill>
                <a:prstClr val="black"/>
              </a:solidFill>
              <a:latin typeface="Comic Sans MS" panose="030F0702030302020204" pitchFamily="66" charset="0"/>
              <a:ea typeface="微软雅黑" panose="020B0503020204020204" pitchFamily="34" charset="-122"/>
            </a:endParaRPr>
          </a:p>
          <a:p>
            <a:pPr marL="800100" lvl="1" indent="-342900" eaLnBrk="0" hangingPunct="0">
              <a:spcBef>
                <a:spcPct val="20000"/>
              </a:spcBef>
              <a:buClr>
                <a:srgbClr val="FF0000"/>
              </a:buClr>
              <a:buFont typeface="Wingdings" panose="05000000000000000000" pitchFamily="2" charset="2"/>
              <a:buChar char="Ø"/>
            </a:pPr>
            <a:r>
              <a:rPr lang="zh-CN" altLang="en-US" sz="2200" b="1" dirty="0" smtClean="0">
                <a:solidFill>
                  <a:prstClr val="black"/>
                </a:solidFill>
                <a:latin typeface="Comic Sans MS" panose="030F0702030302020204" pitchFamily="66" charset="0"/>
                <a:ea typeface="微软雅黑" panose="020B0503020204020204" pitchFamily="34" charset="-122"/>
              </a:rPr>
              <a:t>隐含寻址</a:t>
            </a:r>
            <a:endParaRPr lang="en-US" altLang="zh-CN" sz="2200" b="1" dirty="0" smtClean="0">
              <a:solidFill>
                <a:prstClr val="black"/>
              </a:solidFill>
              <a:latin typeface="Comic Sans MS" panose="030F0702030302020204" pitchFamily="66" charset="0"/>
              <a:ea typeface="微软雅黑" panose="020B0503020204020204" pitchFamily="34" charset="-122"/>
            </a:endParaRPr>
          </a:p>
          <a:p>
            <a:pPr marL="800100" lvl="1" indent="-342900" eaLnBrk="0" hangingPunct="0">
              <a:spcBef>
                <a:spcPct val="20000"/>
              </a:spcBef>
              <a:buClr>
                <a:srgbClr val="FF0000"/>
              </a:buClr>
              <a:buFont typeface="Wingdings" panose="05000000000000000000" pitchFamily="2" charset="2"/>
              <a:buChar char="Ø"/>
            </a:pPr>
            <a:r>
              <a:rPr lang="zh-CN" altLang="en-US" sz="2200" b="1" dirty="0" smtClean="0">
                <a:solidFill>
                  <a:prstClr val="black"/>
                </a:solidFill>
                <a:latin typeface="Comic Sans MS" panose="030F0702030302020204" pitchFamily="66" charset="0"/>
                <a:ea typeface="微软雅黑" panose="020B0503020204020204" pitchFamily="34" charset="-122"/>
              </a:rPr>
              <a:t>堆栈寻址</a:t>
            </a:r>
            <a:endParaRPr lang="en-US" altLang="zh-CN" sz="2200" b="1" dirty="0" smtClean="0">
              <a:solidFill>
                <a:prstClr val="black"/>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39815177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2736304" cy="525229"/>
          </a:xfrm>
        </p:spPr>
        <p:txBody>
          <a:bodyPr/>
          <a:lstStyle/>
          <a:p>
            <a:pPr marL="0" indent="0">
              <a:buNone/>
            </a:pPr>
            <a:r>
              <a:rPr lang="en-US" altLang="zh-CN" dirty="0" smtClean="0"/>
              <a:t>4.2.4 </a:t>
            </a:r>
            <a:r>
              <a:rPr lang="zh-CN" altLang="en-US" dirty="0" smtClean="0"/>
              <a:t>操作类型</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ea typeface="微软雅黑" panose="020B0503020204020204" pitchFamily="34" charset="-122"/>
              </a:rPr>
              <a:t>计算机与通信工程学院</a:t>
            </a:r>
            <a:r>
              <a:rPr lang="en-US" altLang="zh-CN" dirty="0" smtClean="0">
                <a:ea typeface="微软雅黑" panose="020B0503020204020204" pitchFamily="34" charset="-122"/>
              </a:rPr>
              <a:t>—</a:t>
            </a:r>
            <a:r>
              <a:rPr lang="zh-CN" altLang="en-US" dirty="0"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37</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2017/11/3</a:t>
            </a:fld>
            <a:endParaRPr lang="zh-CN" altLang="en-US" dirty="0">
              <a:ea typeface="微软雅黑" panose="020B0503020204020204" pitchFamily="34" charset="-122"/>
            </a:endParaRPr>
          </a:p>
        </p:txBody>
      </p:sp>
      <p:sp>
        <p:nvSpPr>
          <p:cNvPr id="11" name="Rectangle 3"/>
          <p:cNvSpPr>
            <a:spLocks noChangeArrowheads="1"/>
          </p:cNvSpPr>
          <p:nvPr/>
        </p:nvSpPr>
        <p:spPr bwMode="auto">
          <a:xfrm>
            <a:off x="467544" y="1182637"/>
            <a:ext cx="1918923"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rgbClr val="CC0000"/>
                </a:solidFill>
                <a:latin typeface="微软雅黑" panose="020B0503020204020204" pitchFamily="34" charset="-122"/>
                <a:ea typeface="微软雅黑" panose="020B0503020204020204" pitchFamily="34" charset="-122"/>
              </a:rPr>
              <a:t>Data Movement</a:t>
            </a:r>
          </a:p>
        </p:txBody>
      </p:sp>
      <p:sp>
        <p:nvSpPr>
          <p:cNvPr id="12" name="Rectangle 4"/>
          <p:cNvSpPr>
            <a:spLocks noChangeArrowheads="1"/>
          </p:cNvSpPr>
          <p:nvPr/>
        </p:nvSpPr>
        <p:spPr bwMode="auto">
          <a:xfrm>
            <a:off x="3582219" y="1144537"/>
            <a:ext cx="5212532" cy="993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85000"/>
              </a:lnSpc>
            </a:pPr>
            <a:r>
              <a:rPr lang="en-US" altLang="zh-CN" sz="1800" dirty="0">
                <a:solidFill>
                  <a:schemeClr val="tx1"/>
                </a:solidFill>
                <a:latin typeface="微软雅黑" panose="020B0503020204020204" pitchFamily="34" charset="-122"/>
                <a:ea typeface="微软雅黑" panose="020B0503020204020204" pitchFamily="34" charset="-122"/>
              </a:rPr>
              <a:t>Load (from </a:t>
            </a:r>
            <a:r>
              <a:rPr lang="en-US" altLang="zh-CN" sz="1800" dirty="0" smtClean="0">
                <a:solidFill>
                  <a:schemeClr val="tx1"/>
                </a:solidFill>
                <a:latin typeface="微软雅黑" panose="020B0503020204020204" pitchFamily="34" charset="-122"/>
                <a:ea typeface="微软雅黑" panose="020B0503020204020204" pitchFamily="34" charset="-122"/>
              </a:rPr>
              <a:t>memory)</a:t>
            </a:r>
            <a:r>
              <a:rPr lang="zh-CN" altLang="en-US" sz="1800" dirty="0" smtClean="0">
                <a:solidFill>
                  <a:schemeClr val="tx1"/>
                </a:solidFill>
                <a:latin typeface="微软雅黑" panose="020B0503020204020204" pitchFamily="34" charset="-122"/>
                <a:ea typeface="微软雅黑" panose="020B0503020204020204" pitchFamily="34" charset="-122"/>
              </a:rPr>
              <a:t>、</a:t>
            </a:r>
            <a:r>
              <a:rPr lang="en-US" altLang="zh-CN" sz="1800" dirty="0" smtClean="0">
                <a:solidFill>
                  <a:schemeClr val="tx1"/>
                </a:solidFill>
                <a:latin typeface="微软雅黑" panose="020B0503020204020204" pitchFamily="34" charset="-122"/>
                <a:ea typeface="微软雅黑" panose="020B0503020204020204" pitchFamily="34" charset="-122"/>
              </a:rPr>
              <a:t>Store </a:t>
            </a:r>
            <a:r>
              <a:rPr lang="en-US" altLang="zh-CN" sz="1800" dirty="0">
                <a:solidFill>
                  <a:schemeClr val="tx1"/>
                </a:solidFill>
                <a:latin typeface="微软雅黑" panose="020B0503020204020204" pitchFamily="34" charset="-122"/>
                <a:ea typeface="微软雅黑" panose="020B0503020204020204" pitchFamily="34" charset="-122"/>
              </a:rPr>
              <a:t>(to memory)</a:t>
            </a:r>
          </a:p>
          <a:p>
            <a:pPr>
              <a:lnSpc>
                <a:spcPct val="85000"/>
              </a:lnSpc>
            </a:pPr>
            <a:r>
              <a:rPr lang="en-US" altLang="zh-CN" sz="1800" dirty="0">
                <a:solidFill>
                  <a:schemeClr val="tx1"/>
                </a:solidFill>
                <a:latin typeface="微软雅黑" panose="020B0503020204020204" pitchFamily="34" charset="-122"/>
                <a:ea typeface="微软雅黑" panose="020B0503020204020204" pitchFamily="34" charset="-122"/>
              </a:rPr>
              <a:t>memory-to-memory move</a:t>
            </a:r>
          </a:p>
          <a:p>
            <a:pPr>
              <a:lnSpc>
                <a:spcPct val="85000"/>
              </a:lnSpc>
            </a:pPr>
            <a:r>
              <a:rPr lang="en-US" altLang="zh-CN" sz="1800" dirty="0">
                <a:solidFill>
                  <a:schemeClr val="tx1"/>
                </a:solidFill>
                <a:latin typeface="微软雅黑" panose="020B0503020204020204" pitchFamily="34" charset="-122"/>
                <a:ea typeface="微软雅黑" panose="020B0503020204020204" pitchFamily="34" charset="-122"/>
              </a:rPr>
              <a:t>register-to-register move</a:t>
            </a:r>
          </a:p>
          <a:p>
            <a:pPr>
              <a:lnSpc>
                <a:spcPct val="85000"/>
              </a:lnSpc>
            </a:pPr>
            <a:r>
              <a:rPr lang="en-US" altLang="zh-CN" sz="1800" dirty="0">
                <a:solidFill>
                  <a:schemeClr val="tx1"/>
                </a:solidFill>
                <a:latin typeface="微软雅黑" panose="020B0503020204020204" pitchFamily="34" charset="-122"/>
                <a:ea typeface="微软雅黑" panose="020B0503020204020204" pitchFamily="34" charset="-122"/>
              </a:rPr>
              <a:t>push, pop (to/from stack)</a:t>
            </a:r>
          </a:p>
        </p:txBody>
      </p:sp>
      <p:sp>
        <p:nvSpPr>
          <p:cNvPr id="13" name="Rectangle 5"/>
          <p:cNvSpPr>
            <a:spLocks noChangeArrowheads="1"/>
          </p:cNvSpPr>
          <p:nvPr/>
        </p:nvSpPr>
        <p:spPr bwMode="auto">
          <a:xfrm>
            <a:off x="543744" y="2576959"/>
            <a:ext cx="1311256"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rgbClr val="CC0000"/>
                </a:solidFill>
                <a:latin typeface="微软雅黑" panose="020B0503020204020204" pitchFamily="34" charset="-122"/>
                <a:ea typeface="微软雅黑" panose="020B0503020204020204" pitchFamily="34" charset="-122"/>
              </a:rPr>
              <a:t>Arithmetic</a:t>
            </a:r>
          </a:p>
        </p:txBody>
      </p:sp>
      <p:sp>
        <p:nvSpPr>
          <p:cNvPr id="14" name="Rectangle 6"/>
          <p:cNvSpPr>
            <a:spLocks noChangeArrowheads="1"/>
          </p:cNvSpPr>
          <p:nvPr/>
        </p:nvSpPr>
        <p:spPr bwMode="auto">
          <a:xfrm>
            <a:off x="3566343" y="2534097"/>
            <a:ext cx="5228407"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85000"/>
              </a:lnSpc>
            </a:pPr>
            <a:r>
              <a:rPr lang="en-US" altLang="zh-CN" sz="1800" dirty="0">
                <a:solidFill>
                  <a:schemeClr val="tx1"/>
                </a:solidFill>
                <a:latin typeface="微软雅黑" panose="020B0503020204020204" pitchFamily="34" charset="-122"/>
                <a:ea typeface="微软雅黑" panose="020B0503020204020204" pitchFamily="34" charset="-122"/>
              </a:rPr>
              <a:t>integer (binary + decimal) or FP</a:t>
            </a:r>
          </a:p>
          <a:p>
            <a:pPr>
              <a:lnSpc>
                <a:spcPct val="85000"/>
              </a:lnSpc>
            </a:pPr>
            <a:r>
              <a:rPr lang="en-US" altLang="zh-CN" sz="1800" dirty="0">
                <a:solidFill>
                  <a:schemeClr val="tx1"/>
                </a:solidFill>
                <a:latin typeface="微软雅黑" panose="020B0503020204020204" pitchFamily="34" charset="-122"/>
                <a:ea typeface="微软雅黑" panose="020B0503020204020204" pitchFamily="34" charset="-122"/>
              </a:rPr>
              <a:t>Add, Subtract, Multiply, Divide</a:t>
            </a:r>
          </a:p>
          <a:p>
            <a:pPr>
              <a:lnSpc>
                <a:spcPct val="85000"/>
              </a:lnSpc>
            </a:pPr>
            <a:r>
              <a:rPr lang="en-US" altLang="zh-CN" sz="1800" dirty="0" err="1">
                <a:solidFill>
                  <a:schemeClr val="tx1"/>
                </a:solidFill>
                <a:latin typeface="微软雅黑" panose="020B0503020204020204" pitchFamily="34" charset="-122"/>
                <a:ea typeface="微软雅黑" panose="020B0503020204020204" pitchFamily="34" charset="-122"/>
              </a:rPr>
              <a:t>adc</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带进位加</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err="1">
                <a:solidFill>
                  <a:schemeClr val="tx1"/>
                </a:solidFill>
                <a:latin typeface="微软雅黑" panose="020B0503020204020204" pitchFamily="34" charset="-122"/>
                <a:ea typeface="微软雅黑" panose="020B0503020204020204" pitchFamily="34" charset="-122"/>
              </a:rPr>
              <a:t>sbb</a:t>
            </a:r>
            <a:r>
              <a:rPr lang="en-US" altLang="zh-CN"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带借位减</a:t>
            </a:r>
            <a:r>
              <a:rPr lang="en-US" altLang="zh-CN" sz="1600" dirty="0">
                <a:solidFill>
                  <a:schemeClr val="tx1"/>
                </a:solidFill>
                <a:latin typeface="微软雅黑" panose="020B0503020204020204" pitchFamily="34" charset="-122"/>
                <a:ea typeface="微软雅黑" panose="020B0503020204020204" pitchFamily="34" charset="-122"/>
              </a:rPr>
              <a:t>)</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5" name="Rectangle 7"/>
          <p:cNvSpPr>
            <a:spLocks noChangeArrowheads="1"/>
          </p:cNvSpPr>
          <p:nvPr/>
        </p:nvSpPr>
        <p:spPr bwMode="auto">
          <a:xfrm>
            <a:off x="543744" y="3576091"/>
            <a:ext cx="907300"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rgbClr val="CC0000"/>
                </a:solidFill>
                <a:latin typeface="微软雅黑" panose="020B0503020204020204" pitchFamily="34" charset="-122"/>
                <a:ea typeface="微软雅黑" panose="020B0503020204020204" pitchFamily="34" charset="-122"/>
              </a:rPr>
              <a:t>Logical</a:t>
            </a:r>
          </a:p>
        </p:txBody>
      </p:sp>
      <p:sp>
        <p:nvSpPr>
          <p:cNvPr id="16" name="Rectangle 8"/>
          <p:cNvSpPr>
            <a:spLocks noChangeArrowheads="1"/>
          </p:cNvSpPr>
          <p:nvPr/>
        </p:nvSpPr>
        <p:spPr bwMode="auto">
          <a:xfrm>
            <a:off x="3582219" y="3566566"/>
            <a:ext cx="24892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chemeClr val="tx1"/>
                </a:solidFill>
                <a:latin typeface="微软雅黑" panose="020B0503020204020204" pitchFamily="34" charset="-122"/>
                <a:ea typeface="微软雅黑" panose="020B0503020204020204" pitchFamily="34" charset="-122"/>
              </a:rPr>
              <a:t>not, and, or, set, clear</a:t>
            </a:r>
          </a:p>
        </p:txBody>
      </p:sp>
      <p:sp>
        <p:nvSpPr>
          <p:cNvPr id="17" name="Rectangle 9"/>
          <p:cNvSpPr>
            <a:spLocks noChangeArrowheads="1"/>
          </p:cNvSpPr>
          <p:nvPr/>
        </p:nvSpPr>
        <p:spPr bwMode="auto">
          <a:xfrm>
            <a:off x="543744" y="3920431"/>
            <a:ext cx="636072"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rgbClr val="CC0000"/>
                </a:solidFill>
                <a:latin typeface="微软雅黑" panose="020B0503020204020204" pitchFamily="34" charset="-122"/>
                <a:ea typeface="微软雅黑" panose="020B0503020204020204" pitchFamily="34" charset="-122"/>
              </a:rPr>
              <a:t>Shift</a:t>
            </a:r>
          </a:p>
        </p:txBody>
      </p:sp>
      <p:sp>
        <p:nvSpPr>
          <p:cNvPr id="18" name="Rectangle 10"/>
          <p:cNvSpPr>
            <a:spLocks noChangeArrowheads="1"/>
          </p:cNvSpPr>
          <p:nvPr/>
        </p:nvSpPr>
        <p:spPr bwMode="auto">
          <a:xfrm>
            <a:off x="3582219" y="3861048"/>
            <a:ext cx="4243726"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chemeClr val="tx1"/>
                </a:solidFill>
                <a:latin typeface="微软雅黑" panose="020B0503020204020204" pitchFamily="34" charset="-122"/>
                <a:ea typeface="微软雅黑" panose="020B0503020204020204" pitchFamily="34" charset="-122"/>
              </a:rPr>
              <a:t>(</a:t>
            </a:r>
            <a:r>
              <a:rPr lang="en-US" altLang="zh-CN" sz="1800" dirty="0" err="1">
                <a:solidFill>
                  <a:schemeClr val="tx1"/>
                </a:solidFill>
                <a:latin typeface="微软雅黑" panose="020B0503020204020204" pitchFamily="34" charset="-122"/>
                <a:ea typeface="微软雅黑" panose="020B0503020204020204" pitchFamily="34" charset="-122"/>
              </a:rPr>
              <a:t>arithmatic,logic,rotate</a:t>
            </a:r>
            <a:r>
              <a:rPr lang="en-US" altLang="zh-CN" sz="1800" dirty="0">
                <a:solidFill>
                  <a:schemeClr val="tx1"/>
                </a:solidFill>
                <a:latin typeface="微软雅黑" panose="020B0503020204020204" pitchFamily="34" charset="-122"/>
                <a:ea typeface="微软雅黑" panose="020B0503020204020204" pitchFamily="34" charset="-122"/>
              </a:rPr>
              <a:t>)left/right shift</a:t>
            </a:r>
          </a:p>
        </p:txBody>
      </p:sp>
      <p:sp>
        <p:nvSpPr>
          <p:cNvPr id="19" name="Rectangle 11"/>
          <p:cNvSpPr>
            <a:spLocks noChangeArrowheads="1"/>
          </p:cNvSpPr>
          <p:nvPr/>
        </p:nvSpPr>
        <p:spPr bwMode="auto">
          <a:xfrm>
            <a:off x="543744" y="4644331"/>
            <a:ext cx="19939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CC0000"/>
                </a:solidFill>
                <a:latin typeface="微软雅黑" panose="020B0503020204020204" pitchFamily="34" charset="-122"/>
                <a:ea typeface="微软雅黑" panose="020B0503020204020204" pitchFamily="34" charset="-122"/>
              </a:rPr>
              <a:t>Exec-Seq control</a:t>
            </a:r>
          </a:p>
        </p:txBody>
      </p:sp>
      <p:sp>
        <p:nvSpPr>
          <p:cNvPr id="20" name="Rectangle 12"/>
          <p:cNvSpPr>
            <a:spLocks noChangeArrowheads="1"/>
          </p:cNvSpPr>
          <p:nvPr/>
        </p:nvSpPr>
        <p:spPr bwMode="auto">
          <a:xfrm>
            <a:off x="3582219" y="4644331"/>
            <a:ext cx="16256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chemeClr val="tx1"/>
                </a:solidFill>
                <a:latin typeface="微软雅黑" panose="020B0503020204020204" pitchFamily="34" charset="-122"/>
                <a:ea typeface="微软雅黑" panose="020B0503020204020204" pitchFamily="34" charset="-122"/>
              </a:rPr>
              <a:t>Jump, branch</a:t>
            </a:r>
          </a:p>
        </p:txBody>
      </p:sp>
      <p:sp>
        <p:nvSpPr>
          <p:cNvPr id="21" name="Rectangle 13"/>
          <p:cNvSpPr>
            <a:spLocks noChangeArrowheads="1"/>
          </p:cNvSpPr>
          <p:nvPr/>
        </p:nvSpPr>
        <p:spPr bwMode="auto">
          <a:xfrm>
            <a:off x="543744" y="5396806"/>
            <a:ext cx="22606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CC0000"/>
                </a:solidFill>
                <a:latin typeface="微软雅黑" panose="020B0503020204020204" pitchFamily="34" charset="-122"/>
                <a:ea typeface="微软雅黑" panose="020B0503020204020204" pitchFamily="34" charset="-122"/>
              </a:rPr>
              <a:t>Subroutine Linkage</a:t>
            </a:r>
          </a:p>
        </p:txBody>
      </p:sp>
      <p:sp>
        <p:nvSpPr>
          <p:cNvPr id="22" name="Rectangle 14"/>
          <p:cNvSpPr>
            <a:spLocks noChangeArrowheads="1"/>
          </p:cNvSpPr>
          <p:nvPr/>
        </p:nvSpPr>
        <p:spPr bwMode="auto">
          <a:xfrm>
            <a:off x="3582219" y="5387281"/>
            <a:ext cx="1320874"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chemeClr val="tx1"/>
                </a:solidFill>
                <a:latin typeface="微软雅黑" panose="020B0503020204020204" pitchFamily="34" charset="-122"/>
                <a:ea typeface="微软雅黑" panose="020B0503020204020204" pitchFamily="34" charset="-122"/>
              </a:rPr>
              <a:t>call, return</a:t>
            </a:r>
          </a:p>
        </p:txBody>
      </p:sp>
      <p:sp>
        <p:nvSpPr>
          <p:cNvPr id="23" name="Rectangle 15"/>
          <p:cNvSpPr>
            <a:spLocks noChangeArrowheads="1"/>
          </p:cNvSpPr>
          <p:nvPr/>
        </p:nvSpPr>
        <p:spPr bwMode="auto">
          <a:xfrm>
            <a:off x="543744" y="5739706"/>
            <a:ext cx="1107354"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CC0000"/>
                </a:solidFill>
                <a:latin typeface="微软雅黑" panose="020B0503020204020204" pitchFamily="34" charset="-122"/>
                <a:ea typeface="微软雅黑" panose="020B0503020204020204" pitchFamily="34" charset="-122"/>
              </a:rPr>
              <a:t>Interrupt</a:t>
            </a:r>
          </a:p>
        </p:txBody>
      </p:sp>
      <p:sp>
        <p:nvSpPr>
          <p:cNvPr id="24" name="Rectangle 16"/>
          <p:cNvSpPr>
            <a:spLocks noChangeArrowheads="1"/>
          </p:cNvSpPr>
          <p:nvPr/>
        </p:nvSpPr>
        <p:spPr bwMode="auto">
          <a:xfrm>
            <a:off x="3582219" y="5739706"/>
            <a:ext cx="2483052"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chemeClr val="tx1"/>
                </a:solidFill>
                <a:latin typeface="微软雅黑" panose="020B0503020204020204" pitchFamily="34" charset="-122"/>
                <a:ea typeface="微软雅黑" panose="020B0503020204020204" pitchFamily="34" charset="-122"/>
              </a:rPr>
              <a:t>trap, interrupt return</a:t>
            </a:r>
          </a:p>
        </p:txBody>
      </p:sp>
      <p:sp>
        <p:nvSpPr>
          <p:cNvPr id="25" name="Rectangle 17"/>
          <p:cNvSpPr>
            <a:spLocks noChangeArrowheads="1"/>
          </p:cNvSpPr>
          <p:nvPr/>
        </p:nvSpPr>
        <p:spPr bwMode="auto">
          <a:xfrm>
            <a:off x="543744" y="6021288"/>
            <a:ext cx="1905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rgbClr val="CC0000"/>
                </a:solidFill>
                <a:latin typeface="微软雅黑" panose="020B0503020204020204" pitchFamily="34" charset="-122"/>
                <a:ea typeface="微软雅黑" panose="020B0503020204020204" pitchFamily="34" charset="-122"/>
              </a:rPr>
              <a:t>Synchronization</a:t>
            </a:r>
          </a:p>
        </p:txBody>
      </p:sp>
      <p:sp>
        <p:nvSpPr>
          <p:cNvPr id="26" name="Rectangle 18"/>
          <p:cNvSpPr>
            <a:spLocks noChangeArrowheads="1"/>
          </p:cNvSpPr>
          <p:nvPr/>
        </p:nvSpPr>
        <p:spPr bwMode="auto">
          <a:xfrm>
            <a:off x="3582219" y="6021288"/>
            <a:ext cx="2917209"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chemeClr val="tx1"/>
                </a:solidFill>
                <a:latin typeface="微软雅黑" panose="020B0503020204020204" pitchFamily="34" charset="-122"/>
                <a:ea typeface="微软雅黑" panose="020B0503020204020204" pitchFamily="34" charset="-122"/>
              </a:rPr>
              <a:t>test &amp; set (atomic r-m-w)</a:t>
            </a:r>
          </a:p>
        </p:txBody>
      </p:sp>
      <p:sp>
        <p:nvSpPr>
          <p:cNvPr id="27" name="Rectangle 19"/>
          <p:cNvSpPr>
            <a:spLocks noChangeArrowheads="1"/>
          </p:cNvSpPr>
          <p:nvPr/>
        </p:nvSpPr>
        <p:spPr bwMode="auto">
          <a:xfrm>
            <a:off x="543744" y="4272856"/>
            <a:ext cx="779059"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rgbClr val="CC0000"/>
                </a:solidFill>
                <a:latin typeface="微软雅黑" panose="020B0503020204020204" pitchFamily="34" charset="-122"/>
                <a:ea typeface="微软雅黑" panose="020B0503020204020204" pitchFamily="34" charset="-122"/>
              </a:rPr>
              <a:t>String</a:t>
            </a:r>
          </a:p>
        </p:txBody>
      </p:sp>
      <p:sp>
        <p:nvSpPr>
          <p:cNvPr id="28" name="Rectangle 20"/>
          <p:cNvSpPr>
            <a:spLocks noChangeArrowheads="1"/>
          </p:cNvSpPr>
          <p:nvPr/>
        </p:nvSpPr>
        <p:spPr bwMode="auto">
          <a:xfrm>
            <a:off x="3606519" y="4272856"/>
            <a:ext cx="1968488"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a:solidFill>
                  <a:schemeClr val="tx1"/>
                </a:solidFill>
                <a:latin typeface="微软雅黑" panose="020B0503020204020204" pitchFamily="34" charset="-122"/>
                <a:ea typeface="微软雅黑" panose="020B0503020204020204" pitchFamily="34" charset="-122"/>
              </a:rPr>
              <a:t>search, translate</a:t>
            </a:r>
          </a:p>
        </p:txBody>
      </p:sp>
      <p:sp>
        <p:nvSpPr>
          <p:cNvPr id="29" name="Rectangle 21"/>
          <p:cNvSpPr>
            <a:spLocks noChangeArrowheads="1"/>
          </p:cNvSpPr>
          <p:nvPr/>
        </p:nvSpPr>
        <p:spPr bwMode="auto">
          <a:xfrm>
            <a:off x="3559994" y="2196055"/>
            <a:ext cx="5377854"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85000"/>
              </a:lnSpc>
            </a:pPr>
            <a:r>
              <a:rPr lang="en-US" altLang="zh-CN" sz="1800" dirty="0">
                <a:solidFill>
                  <a:schemeClr val="tx1"/>
                </a:solidFill>
                <a:latin typeface="微软雅黑" panose="020B0503020204020204" pitchFamily="34" charset="-122"/>
                <a:ea typeface="微软雅黑" panose="020B0503020204020204" pitchFamily="34" charset="-122"/>
              </a:rPr>
              <a:t>input (from I/O </a:t>
            </a:r>
            <a:r>
              <a:rPr lang="en-US" altLang="zh-CN" sz="1800" dirty="0" smtClean="0">
                <a:solidFill>
                  <a:schemeClr val="tx1"/>
                </a:solidFill>
                <a:latin typeface="微软雅黑" panose="020B0503020204020204" pitchFamily="34" charset="-122"/>
                <a:ea typeface="微软雅黑" panose="020B0503020204020204" pitchFamily="34" charset="-122"/>
              </a:rPr>
              <a:t>device)</a:t>
            </a:r>
            <a:r>
              <a:rPr lang="zh-CN" altLang="en-US" sz="1800" dirty="0" smtClean="0">
                <a:solidFill>
                  <a:schemeClr val="tx1"/>
                </a:solidFill>
                <a:latin typeface="微软雅黑" panose="020B0503020204020204" pitchFamily="34" charset="-122"/>
                <a:ea typeface="微软雅黑" panose="020B0503020204020204" pitchFamily="34" charset="-122"/>
              </a:rPr>
              <a:t>、</a:t>
            </a:r>
            <a:r>
              <a:rPr lang="en-US" altLang="zh-CN" sz="1800" dirty="0" smtClean="0">
                <a:solidFill>
                  <a:schemeClr val="tx1"/>
                </a:solidFill>
                <a:latin typeface="微软雅黑" panose="020B0503020204020204" pitchFamily="34" charset="-122"/>
                <a:ea typeface="微软雅黑" panose="020B0503020204020204" pitchFamily="34" charset="-122"/>
              </a:rPr>
              <a:t>output </a:t>
            </a:r>
            <a:r>
              <a:rPr lang="en-US" altLang="zh-CN" sz="1800" dirty="0">
                <a:solidFill>
                  <a:schemeClr val="tx1"/>
                </a:solidFill>
                <a:latin typeface="微软雅黑" panose="020B0503020204020204" pitchFamily="34" charset="-122"/>
                <a:ea typeface="微软雅黑" panose="020B0503020204020204" pitchFamily="34" charset="-122"/>
              </a:rPr>
              <a:t>(to I/O device)</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30" name="Rectangle 22"/>
          <p:cNvSpPr>
            <a:spLocks noChangeArrowheads="1"/>
          </p:cNvSpPr>
          <p:nvPr/>
        </p:nvSpPr>
        <p:spPr bwMode="auto">
          <a:xfrm>
            <a:off x="550094" y="2206151"/>
            <a:ext cx="1612621"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dirty="0" err="1">
                <a:solidFill>
                  <a:srgbClr val="CC0000"/>
                </a:solidFill>
                <a:latin typeface="微软雅黑" panose="020B0503020204020204" pitchFamily="34" charset="-122"/>
                <a:ea typeface="微软雅黑" panose="020B0503020204020204" pitchFamily="34" charset="-122"/>
              </a:rPr>
              <a:t>Input/Output</a:t>
            </a:r>
            <a:endParaRPr lang="en-US" altLang="zh-CN" sz="1800" dirty="0">
              <a:solidFill>
                <a:srgbClr val="CC0000"/>
              </a:solidFill>
              <a:latin typeface="微软雅黑" panose="020B0503020204020204" pitchFamily="34" charset="-122"/>
              <a:ea typeface="微软雅黑" panose="020B0503020204020204" pitchFamily="34" charset="-122"/>
            </a:endParaRPr>
          </a:p>
        </p:txBody>
      </p:sp>
      <p:sp>
        <p:nvSpPr>
          <p:cNvPr id="31" name="Rectangle 23"/>
          <p:cNvSpPr>
            <a:spLocks noChangeArrowheads="1"/>
          </p:cNvSpPr>
          <p:nvPr/>
        </p:nvSpPr>
        <p:spPr bwMode="auto">
          <a:xfrm>
            <a:off x="511994" y="5022156"/>
            <a:ext cx="15113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a:solidFill>
                  <a:srgbClr val="CC0000"/>
                </a:solidFill>
                <a:latin typeface="微软雅黑" panose="020B0503020204020204" pitchFamily="34" charset="-122"/>
                <a:ea typeface="微软雅黑" panose="020B0503020204020204" pitchFamily="34" charset="-122"/>
              </a:rPr>
              <a:t>CPU control </a:t>
            </a:r>
          </a:p>
        </p:txBody>
      </p:sp>
      <p:sp>
        <p:nvSpPr>
          <p:cNvPr id="32" name="Rectangle 24"/>
          <p:cNvSpPr>
            <a:spLocks noChangeArrowheads="1"/>
          </p:cNvSpPr>
          <p:nvPr/>
        </p:nvSpPr>
        <p:spPr bwMode="auto">
          <a:xfrm>
            <a:off x="3550469" y="5022156"/>
            <a:ext cx="2593975"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nSpc>
                <a:spcPct val="85000"/>
              </a:lnSpc>
            </a:pPr>
            <a:r>
              <a:rPr lang="en-US" altLang="zh-CN" sz="1800" dirty="0">
                <a:solidFill>
                  <a:schemeClr val="tx1"/>
                </a:solidFill>
                <a:latin typeface="微软雅黑" panose="020B0503020204020204" pitchFamily="34" charset="-122"/>
                <a:ea typeface="微软雅黑" panose="020B0503020204020204" pitchFamily="34" charset="-122"/>
              </a:rPr>
              <a:t>stop, </a:t>
            </a:r>
            <a:r>
              <a:rPr lang="en-US" altLang="zh-CN" sz="1800" dirty="0" err="1">
                <a:solidFill>
                  <a:schemeClr val="tx1"/>
                </a:solidFill>
                <a:latin typeface="微软雅黑" panose="020B0503020204020204" pitchFamily="34" charset="-122"/>
                <a:ea typeface="微软雅黑" panose="020B0503020204020204" pitchFamily="34" charset="-122"/>
              </a:rPr>
              <a:t>sti</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开中断</a:t>
            </a:r>
            <a:r>
              <a:rPr lang="en-US" altLang="zh-CN" sz="1600" dirty="0">
                <a:solidFill>
                  <a:schemeClr val="tx1"/>
                </a:solidFill>
                <a:latin typeface="微软雅黑" panose="020B0503020204020204" pitchFamily="34" charset="-122"/>
                <a:ea typeface="微软雅黑" panose="020B0503020204020204" pitchFamily="34" charset="-122"/>
              </a:rPr>
              <a:t>),</a:t>
            </a:r>
            <a:r>
              <a:rPr lang="en-US" altLang="zh-CN" sz="1800" dirty="0">
                <a:solidFill>
                  <a:schemeClr val="tx1"/>
                </a:solidFill>
                <a:latin typeface="微软雅黑" panose="020B0503020204020204" pitchFamily="34" charset="-122"/>
                <a:ea typeface="微软雅黑" panose="020B0503020204020204" pitchFamily="34" charset="-122"/>
              </a:rPr>
              <a:t>  break</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725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linds(horizontal)">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blinds(horizontal)">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blinds(horizontal)">
                                      <p:cBhvr>
                                        <p:cTn id="27" dur="500"/>
                                        <p:tgtEl>
                                          <p:spTgt spid="2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blinds(horizontal)">
                                      <p:cBhvr>
                                        <p:cTn id="32" dur="500"/>
                                        <p:tgtEl>
                                          <p:spTgt spid="14">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4">
                                            <p:txEl>
                                              <p:pRg st="1" end="1"/>
                                            </p:txEl>
                                          </p:spTgt>
                                        </p:tgtEl>
                                        <p:attrNameLst>
                                          <p:attrName>style.visibility</p:attrName>
                                        </p:attrNameLst>
                                      </p:cBhvr>
                                      <p:to>
                                        <p:strVal val="visible"/>
                                      </p:to>
                                    </p:set>
                                    <p:animEffect transition="in" filter="blinds(horizontal)">
                                      <p:cBhvr>
                                        <p:cTn id="35" dur="500"/>
                                        <p:tgtEl>
                                          <p:spTgt spid="14">
                                            <p:txEl>
                                              <p:pRg st="1" end="1"/>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4">
                                            <p:txEl>
                                              <p:pRg st="2" end="2"/>
                                            </p:txEl>
                                          </p:spTgt>
                                        </p:tgtEl>
                                        <p:attrNameLst>
                                          <p:attrName>style.visibility</p:attrName>
                                        </p:attrNameLst>
                                      </p:cBhvr>
                                      <p:to>
                                        <p:strVal val="visible"/>
                                      </p:to>
                                    </p:set>
                                    <p:animEffect transition="in" filter="blinds(horizontal)">
                                      <p:cBhvr>
                                        <p:cTn id="38" dur="500"/>
                                        <p:tgtEl>
                                          <p:spTgt spid="14">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animEffect transition="in" filter="blinds(horizontal)">
                                      <p:cBhvr>
                                        <p:cTn id="43" dur="500"/>
                                        <p:tgtEl>
                                          <p:spTgt spid="16">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8">
                                            <p:txEl>
                                              <p:pRg st="0" end="0"/>
                                            </p:txEl>
                                          </p:spTgt>
                                        </p:tgtEl>
                                        <p:attrNameLst>
                                          <p:attrName>style.visibility</p:attrName>
                                        </p:attrNameLst>
                                      </p:cBhvr>
                                      <p:to>
                                        <p:strVal val="visible"/>
                                      </p:to>
                                    </p:set>
                                    <p:animEffect transition="in" filter="blinds(horizontal)">
                                      <p:cBhvr>
                                        <p:cTn id="48" dur="500"/>
                                        <p:tgtEl>
                                          <p:spTgt spid="1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blinds(horizontal)">
                                      <p:cBhvr>
                                        <p:cTn id="53" dur="500"/>
                                        <p:tgtEl>
                                          <p:spTgt spid="28">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20">
                                            <p:txEl>
                                              <p:pRg st="0" end="0"/>
                                            </p:txEl>
                                          </p:spTgt>
                                        </p:tgtEl>
                                        <p:attrNameLst>
                                          <p:attrName>style.visibility</p:attrName>
                                        </p:attrNameLst>
                                      </p:cBhvr>
                                      <p:to>
                                        <p:strVal val="visible"/>
                                      </p:to>
                                    </p:set>
                                    <p:animEffect transition="in" filter="blinds(horizontal)">
                                      <p:cBhvr>
                                        <p:cTn id="58" dur="500"/>
                                        <p:tgtEl>
                                          <p:spTgt spid="20">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2">
                                            <p:txEl>
                                              <p:pRg st="0" end="0"/>
                                            </p:txEl>
                                          </p:spTgt>
                                        </p:tgtEl>
                                        <p:attrNameLst>
                                          <p:attrName>style.visibility</p:attrName>
                                        </p:attrNameLst>
                                      </p:cBhvr>
                                      <p:to>
                                        <p:strVal val="visible"/>
                                      </p:to>
                                    </p:set>
                                    <p:animEffect transition="in" filter="blinds(horizontal)">
                                      <p:cBhvr>
                                        <p:cTn id="63" dur="500"/>
                                        <p:tgtEl>
                                          <p:spTgt spid="32">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2">
                                            <p:txEl>
                                              <p:pRg st="0" end="0"/>
                                            </p:txEl>
                                          </p:spTgt>
                                        </p:tgtEl>
                                        <p:attrNameLst>
                                          <p:attrName>style.visibility</p:attrName>
                                        </p:attrNameLst>
                                      </p:cBhvr>
                                      <p:to>
                                        <p:strVal val="visible"/>
                                      </p:to>
                                    </p:set>
                                    <p:animEffect transition="in" filter="blinds(horizontal)">
                                      <p:cBhvr>
                                        <p:cTn id="68" dur="500"/>
                                        <p:tgtEl>
                                          <p:spTgt spid="22">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4">
                                            <p:txEl>
                                              <p:pRg st="0" end="0"/>
                                            </p:txEl>
                                          </p:spTgt>
                                        </p:tgtEl>
                                        <p:attrNameLst>
                                          <p:attrName>style.visibility</p:attrName>
                                        </p:attrNameLst>
                                      </p:cBhvr>
                                      <p:to>
                                        <p:strVal val="visible"/>
                                      </p:to>
                                    </p:set>
                                    <p:animEffect transition="in" filter="blinds(horizontal)">
                                      <p:cBhvr>
                                        <p:cTn id="73" dur="500"/>
                                        <p:tgtEl>
                                          <p:spTgt spid="24">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26">
                                            <p:txEl>
                                              <p:pRg st="0" end="0"/>
                                            </p:txEl>
                                          </p:spTgt>
                                        </p:tgtEl>
                                        <p:attrNameLst>
                                          <p:attrName>style.visibility</p:attrName>
                                        </p:attrNameLst>
                                      </p:cBhvr>
                                      <p:to>
                                        <p:strVal val="visible"/>
                                      </p:to>
                                    </p:set>
                                    <p:animEffect transition="in" filter="blinds(horizontal)">
                                      <p:cBhvr>
                                        <p:cTn id="78"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2736304" cy="525229"/>
          </a:xfrm>
        </p:spPr>
        <p:txBody>
          <a:bodyPr/>
          <a:lstStyle/>
          <a:p>
            <a:pPr marL="0" indent="0">
              <a:buNone/>
            </a:pPr>
            <a:r>
              <a:rPr lang="en-US" altLang="zh-CN" dirty="0" smtClean="0"/>
              <a:t>4.2.5 </a:t>
            </a:r>
            <a:r>
              <a:rPr lang="zh-CN" altLang="en-US" dirty="0" smtClean="0"/>
              <a:t>操作码编码</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ea typeface="微软雅黑" panose="020B0503020204020204" pitchFamily="34" charset="-122"/>
              </a:rPr>
              <a:t>计算机与通信工程学院</a:t>
            </a:r>
            <a:r>
              <a:rPr lang="en-US" altLang="zh-CN" dirty="0" smtClean="0">
                <a:ea typeface="微软雅黑" panose="020B0503020204020204" pitchFamily="34" charset="-122"/>
              </a:rPr>
              <a:t>—</a:t>
            </a:r>
            <a:r>
              <a:rPr lang="zh-CN" altLang="en-US" dirty="0"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38</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2017/11/3</a:t>
            </a:fld>
            <a:endParaRPr lang="zh-CN" altLang="en-US" dirty="0">
              <a:ea typeface="微软雅黑" panose="020B0503020204020204" pitchFamily="34" charset="-122"/>
            </a:endParaRPr>
          </a:p>
        </p:txBody>
      </p:sp>
      <p:sp>
        <p:nvSpPr>
          <p:cNvPr id="33" name="内容占位符 2"/>
          <p:cNvSpPr txBox="1">
            <a:spLocks/>
          </p:cNvSpPr>
          <p:nvPr/>
        </p:nvSpPr>
        <p:spPr bwMode="auto">
          <a:xfrm>
            <a:off x="119514" y="1124744"/>
            <a:ext cx="28683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1. </a:t>
            </a:r>
            <a:r>
              <a:rPr lang="zh-CN" altLang="en-US" dirty="0">
                <a:solidFill>
                  <a:srgbClr val="063DE8"/>
                </a:solidFill>
              </a:rPr>
              <a:t>定</a:t>
            </a:r>
            <a:r>
              <a:rPr lang="zh-CN" altLang="en-US" dirty="0" smtClean="0">
                <a:solidFill>
                  <a:srgbClr val="063DE8"/>
                </a:solidFill>
              </a:rPr>
              <a:t>长操作码编码</a:t>
            </a:r>
            <a:endParaRPr lang="en-US" altLang="zh-CN" dirty="0" smtClean="0">
              <a:solidFill>
                <a:srgbClr val="063DE8"/>
              </a:solidFill>
            </a:endParaRPr>
          </a:p>
        </p:txBody>
      </p:sp>
      <p:sp>
        <p:nvSpPr>
          <p:cNvPr id="34" name="Rectangle 3"/>
          <p:cNvSpPr>
            <a:spLocks noChangeArrowheads="1"/>
          </p:cNvSpPr>
          <p:nvPr/>
        </p:nvSpPr>
        <p:spPr bwMode="auto">
          <a:xfrm>
            <a:off x="179512" y="1518251"/>
            <a:ext cx="8640960" cy="47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marL="342900" indent="-342900">
              <a:lnSpc>
                <a:spcPct val="115000"/>
              </a:lnSpc>
              <a:spcBef>
                <a:spcPts val="600"/>
              </a:spcBef>
              <a:buSzPct val="60000"/>
              <a:buFont typeface="Wingdings" panose="05000000000000000000" pitchFamily="2" charset="2"/>
              <a:buChar char="Ø"/>
            </a:pPr>
            <a:r>
              <a:rPr kumimoji="1" lang="zh-CN" altLang="en-US" sz="2200" dirty="0">
                <a:latin typeface="微软雅黑" panose="020B0503020204020204" pitchFamily="34" charset="-122"/>
                <a:ea typeface="微软雅黑" panose="020B0503020204020204" pitchFamily="34" charset="-122"/>
              </a:rPr>
              <a:t>基本思想</a:t>
            </a:r>
          </a:p>
          <a:p>
            <a:pPr eaLnBrk="1" hangingPunct="1">
              <a:lnSpc>
                <a:spcPct val="115000"/>
              </a:lnSpc>
              <a:spcBef>
                <a:spcPts val="600"/>
              </a:spcBef>
              <a:buFont typeface="Monotype Sorts" pitchFamily="2" charset="2"/>
              <a:buChar char=" "/>
            </a:pPr>
            <a:r>
              <a:rPr kumimoji="1" lang="zh-CN" altLang="en-US" sz="2000" dirty="0">
                <a:solidFill>
                  <a:srgbClr val="0000FF"/>
                </a:solidFill>
                <a:latin typeface="微软雅黑" panose="020B0503020204020204" pitchFamily="34" charset="-122"/>
                <a:ea typeface="微软雅黑" panose="020B0503020204020204" pitchFamily="34" charset="-122"/>
              </a:rPr>
              <a:t>指令的操作码部分采用固定长度的编码</a:t>
            </a:r>
          </a:p>
          <a:p>
            <a:pPr eaLnBrk="1" hangingPunct="1">
              <a:lnSpc>
                <a:spcPct val="115000"/>
              </a:lnSpc>
              <a:spcBef>
                <a:spcPts val="600"/>
              </a:spcBef>
              <a:buFont typeface="Monotype Sorts" pitchFamily="2" charset="2"/>
              <a:buChar char=" "/>
            </a:pPr>
            <a:r>
              <a:rPr kumimoji="1" lang="zh-CN" altLang="en-US" sz="2000" dirty="0">
                <a:solidFill>
                  <a:srgbClr val="0000FF"/>
                </a:solidFill>
                <a:latin typeface="微软雅黑" panose="020B0503020204020204" pitchFamily="34" charset="-122"/>
                <a:ea typeface="微软雅黑" panose="020B0503020204020204" pitchFamily="34" charset="-122"/>
              </a:rPr>
              <a:t>如：假设操作码固定为</a:t>
            </a:r>
            <a:r>
              <a:rPr kumimoji="1" lang="en-US" altLang="zh-CN" sz="2000" dirty="0">
                <a:solidFill>
                  <a:srgbClr val="0000FF"/>
                </a:solidFill>
                <a:latin typeface="微软雅黑" panose="020B0503020204020204" pitchFamily="34" charset="-122"/>
                <a:ea typeface="微软雅黑" panose="020B0503020204020204" pitchFamily="34" charset="-122"/>
              </a:rPr>
              <a:t>6</a:t>
            </a:r>
            <a:r>
              <a:rPr kumimoji="1" lang="zh-CN" altLang="en-US" sz="2000" dirty="0">
                <a:solidFill>
                  <a:srgbClr val="0000FF"/>
                </a:solidFill>
                <a:latin typeface="微软雅黑" panose="020B0503020204020204" pitchFamily="34" charset="-122"/>
                <a:ea typeface="微软雅黑" panose="020B0503020204020204" pitchFamily="34" charset="-122"/>
              </a:rPr>
              <a:t>位，则系统最多可表示</a:t>
            </a:r>
            <a:r>
              <a:rPr kumimoji="1" lang="en-US" altLang="zh-CN" sz="2000" dirty="0">
                <a:solidFill>
                  <a:srgbClr val="0000FF"/>
                </a:solidFill>
                <a:latin typeface="微软雅黑" panose="020B0503020204020204" pitchFamily="34" charset="-122"/>
                <a:ea typeface="微软雅黑" panose="020B0503020204020204" pitchFamily="34" charset="-122"/>
              </a:rPr>
              <a:t>64</a:t>
            </a:r>
            <a:r>
              <a:rPr kumimoji="1" lang="zh-CN" altLang="en-US" sz="2000" dirty="0">
                <a:solidFill>
                  <a:srgbClr val="0000FF"/>
                </a:solidFill>
                <a:latin typeface="微软雅黑" panose="020B0503020204020204" pitchFamily="34" charset="-122"/>
                <a:ea typeface="微软雅黑" panose="020B0503020204020204" pitchFamily="34" charset="-122"/>
              </a:rPr>
              <a:t>种指令</a:t>
            </a:r>
          </a:p>
          <a:p>
            <a:pPr marL="342900" indent="-342900" eaLnBrk="1" hangingPunct="1">
              <a:lnSpc>
                <a:spcPct val="115000"/>
              </a:lnSpc>
              <a:spcBef>
                <a:spcPts val="600"/>
              </a:spcBef>
              <a:buSzPct val="60000"/>
              <a:buFont typeface="Wingdings" panose="05000000000000000000" pitchFamily="2" charset="2"/>
              <a:buChar char="Ø"/>
            </a:pPr>
            <a:r>
              <a:rPr kumimoji="1" lang="zh-CN" altLang="en-US" sz="2200" dirty="0" smtClean="0">
                <a:solidFill>
                  <a:schemeClr val="tx1"/>
                </a:solidFill>
                <a:latin typeface="微软雅黑" panose="020B0503020204020204" pitchFamily="34" charset="-122"/>
                <a:ea typeface="微软雅黑" panose="020B0503020204020204" pitchFamily="34" charset="-122"/>
              </a:rPr>
              <a:t>特点</a:t>
            </a:r>
            <a:endParaRPr kumimoji="1" lang="zh-CN" altLang="en-US" sz="2200" dirty="0">
              <a:solidFill>
                <a:schemeClr val="tx1"/>
              </a:solidFill>
              <a:latin typeface="微软雅黑" panose="020B0503020204020204" pitchFamily="34" charset="-122"/>
              <a:ea typeface="微软雅黑" panose="020B0503020204020204" pitchFamily="34" charset="-122"/>
            </a:endParaRPr>
          </a:p>
          <a:p>
            <a:pPr eaLnBrk="1" hangingPunct="1">
              <a:lnSpc>
                <a:spcPct val="115000"/>
              </a:lnSpc>
              <a:spcBef>
                <a:spcPts val="600"/>
              </a:spcBef>
              <a:buFont typeface="Monotype Sorts" pitchFamily="2" charset="2"/>
              <a:buChar char=" "/>
            </a:pPr>
            <a:r>
              <a:rPr kumimoji="1" lang="zh-CN" altLang="en-US" sz="2000" dirty="0">
                <a:solidFill>
                  <a:srgbClr val="0000FF"/>
                </a:solidFill>
                <a:latin typeface="微软雅黑" panose="020B0503020204020204" pitchFamily="34" charset="-122"/>
                <a:ea typeface="微软雅黑" panose="020B0503020204020204" pitchFamily="34" charset="-122"/>
              </a:rPr>
              <a:t>译码方便，但有信息冗余</a:t>
            </a:r>
          </a:p>
          <a:p>
            <a:pPr marL="342900" indent="-342900">
              <a:lnSpc>
                <a:spcPct val="115000"/>
              </a:lnSpc>
              <a:spcBef>
                <a:spcPts val="600"/>
              </a:spcBef>
              <a:buSzPct val="60000"/>
              <a:buFont typeface="Wingdings" panose="05000000000000000000" pitchFamily="2" charset="2"/>
              <a:buChar char="Ø"/>
            </a:pPr>
            <a:r>
              <a:rPr kumimoji="1" lang="zh-CN" altLang="en-US" sz="2200" dirty="0">
                <a:latin typeface="微软雅黑" panose="020B0503020204020204" pitchFamily="34" charset="-122"/>
                <a:ea typeface="微软雅黑" panose="020B0503020204020204" pitchFamily="34" charset="-122"/>
              </a:rPr>
              <a:t>举例</a:t>
            </a:r>
          </a:p>
          <a:p>
            <a:pPr eaLnBrk="1" hangingPunct="1">
              <a:lnSpc>
                <a:spcPct val="110000"/>
              </a:lnSpc>
              <a:spcBef>
                <a:spcPts val="600"/>
              </a:spcBef>
              <a:buFont typeface="Monotype Sorts" pitchFamily="2" charset="2"/>
              <a:buChar char=" "/>
            </a:pPr>
            <a:r>
              <a:rPr kumimoji="1" lang="en-US" altLang="zh-CN" sz="2000" dirty="0">
                <a:solidFill>
                  <a:srgbClr val="0000FF"/>
                </a:solidFill>
                <a:latin typeface="微软雅黑" panose="020B0503020204020204" pitchFamily="34" charset="-122"/>
                <a:ea typeface="微软雅黑" panose="020B0503020204020204" pitchFamily="34" charset="-122"/>
                <a:cs typeface="Arial" panose="020B0604020202020204" pitchFamily="34" charset="0"/>
                <a:hlinkClick r:id="" action="ppaction://hlinkshowjump?jump=nextslide"/>
              </a:rPr>
              <a:t>IBM360/370</a:t>
            </a:r>
            <a:r>
              <a:rPr kumimoji="1" lang="zh-CN" altLang="zh-CN" sz="2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采用</a:t>
            </a:r>
            <a:r>
              <a:rPr kumimoji="1" lang="zh-CN" altLang="en-US" sz="2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eaLnBrk="1" hangingPunct="1">
              <a:lnSpc>
                <a:spcPct val="110000"/>
              </a:lnSpc>
              <a:spcBef>
                <a:spcPts val="600"/>
              </a:spcBef>
              <a:buFont typeface="Monotype Sorts" pitchFamily="2" charset="2"/>
              <a:buChar char=" "/>
            </a:pPr>
            <a:r>
              <a:rPr kumimoji="1" lang="zh-CN" altLang="zh-CN" sz="2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８位定长操作码，最多可有256条指令</a:t>
            </a:r>
            <a:endParaRPr kumimoji="1" lang="zh-CN" altLang="en-US" sz="2000"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110000"/>
              </a:lnSpc>
              <a:spcBef>
                <a:spcPts val="600"/>
              </a:spcBef>
              <a:buFont typeface="Monotype Sorts" pitchFamily="2" charset="2"/>
              <a:buChar char=" "/>
            </a:pPr>
            <a:r>
              <a:rPr kumimoji="1" lang="zh-CN" altLang="zh-CN" sz="2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只提供了</a:t>
            </a:r>
            <a:r>
              <a:rPr kumimoji="1" lang="zh-CN" altLang="en-US" sz="2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183条指令，有73种编码为冗余信息</a:t>
            </a:r>
          </a:p>
          <a:p>
            <a:pPr eaLnBrk="1" hangingPunct="1">
              <a:lnSpc>
                <a:spcPct val="110000"/>
              </a:lnSpc>
              <a:spcBef>
                <a:spcPts val="600"/>
              </a:spcBef>
              <a:buFont typeface="Monotype Sorts" pitchFamily="2" charset="2"/>
              <a:buChar char=" "/>
            </a:pPr>
            <a:r>
              <a:rPr kumimoji="1" lang="zh-CN" altLang="en-US" sz="2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机器字长32位，按字节编址</a:t>
            </a:r>
          </a:p>
          <a:p>
            <a:pPr eaLnBrk="1" hangingPunct="1">
              <a:lnSpc>
                <a:spcPct val="110000"/>
              </a:lnSpc>
              <a:spcBef>
                <a:spcPts val="600"/>
              </a:spcBef>
              <a:buFont typeface="Monotype Sorts" pitchFamily="2" charset="2"/>
              <a:buChar char=" "/>
            </a:pPr>
            <a:r>
              <a:rPr kumimoji="1" lang="zh-CN" altLang="en-US" sz="2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有16个32位通用寄存器，基址器</a:t>
            </a:r>
            <a:r>
              <a:rPr kumimoji="1" lang="en-US" altLang="zh-CN" sz="2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2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和变址器</a:t>
            </a:r>
            <a:r>
              <a:rPr kumimoji="1" lang="en-US" altLang="zh-CN" sz="2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X</a:t>
            </a:r>
            <a:r>
              <a:rPr kumimoji="1" lang="zh-CN" altLang="en-US" sz="2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可用其中任意一个</a:t>
            </a:r>
          </a:p>
        </p:txBody>
      </p:sp>
    </p:spTree>
    <p:extLst>
      <p:ext uri="{BB962C8B-B14F-4D97-AF65-F5344CB8AC3E}">
        <p14:creationId xmlns:p14="http://schemas.microsoft.com/office/powerpoint/2010/main" val="165883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xEl>
                                              <p:pRg st="1" end="1"/>
                                            </p:txEl>
                                          </p:spTgt>
                                        </p:tgtEl>
                                        <p:attrNameLst>
                                          <p:attrName>style.visibility</p:attrName>
                                        </p:attrNameLst>
                                      </p:cBhvr>
                                      <p:to>
                                        <p:strVal val="visible"/>
                                      </p:to>
                                    </p:set>
                                    <p:animEffect transition="in" filter="blinds(horizontal)">
                                      <p:cBhvr>
                                        <p:cTn id="7" dur="500"/>
                                        <p:tgtEl>
                                          <p:spTgt spid="3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blinds(horizontal)">
                                      <p:cBhvr>
                                        <p:cTn id="12" dur="500"/>
                                        <p:tgtEl>
                                          <p:spTgt spid="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
                                            <p:txEl>
                                              <p:pRg st="4" end="4"/>
                                            </p:txEl>
                                          </p:spTgt>
                                        </p:tgtEl>
                                        <p:attrNameLst>
                                          <p:attrName>style.visibility</p:attrName>
                                        </p:attrNameLst>
                                      </p:cBhvr>
                                      <p:to>
                                        <p:strVal val="visible"/>
                                      </p:to>
                                    </p:set>
                                    <p:animEffect transition="in" filter="blinds(horizontal)">
                                      <p:cBhvr>
                                        <p:cTn id="17" dur="500"/>
                                        <p:tgtEl>
                                          <p:spTgt spid="3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
                                            <p:txEl>
                                              <p:pRg st="6" end="6"/>
                                            </p:txEl>
                                          </p:spTgt>
                                        </p:tgtEl>
                                        <p:attrNameLst>
                                          <p:attrName>style.visibility</p:attrName>
                                        </p:attrNameLst>
                                      </p:cBhvr>
                                      <p:to>
                                        <p:strVal val="visible"/>
                                      </p:to>
                                    </p:set>
                                    <p:animEffect transition="in" filter="blinds(horizontal)">
                                      <p:cBhvr>
                                        <p:cTn id="22" dur="500"/>
                                        <p:tgtEl>
                                          <p:spTgt spid="3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
                                            <p:txEl>
                                              <p:pRg st="7" end="7"/>
                                            </p:txEl>
                                          </p:spTgt>
                                        </p:tgtEl>
                                        <p:attrNameLst>
                                          <p:attrName>style.visibility</p:attrName>
                                        </p:attrNameLst>
                                      </p:cBhvr>
                                      <p:to>
                                        <p:strVal val="visible"/>
                                      </p:to>
                                    </p:set>
                                    <p:animEffect transition="in" filter="blinds(horizontal)">
                                      <p:cBhvr>
                                        <p:cTn id="27" dur="500"/>
                                        <p:tgtEl>
                                          <p:spTgt spid="3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
                                            <p:txEl>
                                              <p:pRg st="8" end="8"/>
                                            </p:txEl>
                                          </p:spTgt>
                                        </p:tgtEl>
                                        <p:attrNameLst>
                                          <p:attrName>style.visibility</p:attrName>
                                        </p:attrNameLst>
                                      </p:cBhvr>
                                      <p:to>
                                        <p:strVal val="visible"/>
                                      </p:to>
                                    </p:set>
                                    <p:animEffect transition="in" filter="blinds(horizontal)">
                                      <p:cBhvr>
                                        <p:cTn id="32" dur="500"/>
                                        <p:tgtEl>
                                          <p:spTgt spid="3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
                                            <p:txEl>
                                              <p:pRg st="9" end="9"/>
                                            </p:txEl>
                                          </p:spTgt>
                                        </p:tgtEl>
                                        <p:attrNameLst>
                                          <p:attrName>style.visibility</p:attrName>
                                        </p:attrNameLst>
                                      </p:cBhvr>
                                      <p:to>
                                        <p:strVal val="visible"/>
                                      </p:to>
                                    </p:set>
                                    <p:animEffect transition="in" filter="blinds(horizontal)">
                                      <p:cBhvr>
                                        <p:cTn id="37" dur="500"/>
                                        <p:tgtEl>
                                          <p:spTgt spid="3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4">
                                            <p:txEl>
                                              <p:pRg st="10" end="10"/>
                                            </p:txEl>
                                          </p:spTgt>
                                        </p:tgtEl>
                                        <p:attrNameLst>
                                          <p:attrName>style.visibility</p:attrName>
                                        </p:attrNameLst>
                                      </p:cBhvr>
                                      <p:to>
                                        <p:strVal val="visible"/>
                                      </p:to>
                                    </p:set>
                                    <p:animEffect transition="in" filter="blinds(horizontal)">
                                      <p:cBhvr>
                                        <p:cTn id="42" dur="500"/>
                                        <p:tgtEl>
                                          <p:spTgt spid="3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2736304" cy="525229"/>
          </a:xfrm>
        </p:spPr>
        <p:txBody>
          <a:bodyPr/>
          <a:lstStyle/>
          <a:p>
            <a:pPr marL="0" indent="0">
              <a:buNone/>
            </a:pPr>
            <a:r>
              <a:rPr lang="en-US" altLang="zh-CN" dirty="0" smtClean="0"/>
              <a:t>4.2.5 </a:t>
            </a:r>
            <a:r>
              <a:rPr lang="zh-CN" altLang="en-US" dirty="0" smtClean="0"/>
              <a:t>操作码编码</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ea typeface="微软雅黑" panose="020B0503020204020204" pitchFamily="34" charset="-122"/>
              </a:rPr>
              <a:t>计算机与通信工程学院</a:t>
            </a:r>
            <a:r>
              <a:rPr lang="en-US" altLang="zh-CN" dirty="0" smtClean="0">
                <a:ea typeface="微软雅黑" panose="020B0503020204020204" pitchFamily="34" charset="-122"/>
              </a:rPr>
              <a:t>—</a:t>
            </a:r>
            <a:r>
              <a:rPr lang="zh-CN" altLang="en-US" dirty="0"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39</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2017/11/3</a:t>
            </a:fld>
            <a:endParaRPr lang="zh-CN" altLang="en-US" dirty="0">
              <a:ea typeface="微软雅黑" panose="020B0503020204020204" pitchFamily="34" charset="-122"/>
            </a:endParaRPr>
          </a:p>
        </p:txBody>
      </p:sp>
      <p:sp>
        <p:nvSpPr>
          <p:cNvPr id="33" name="内容占位符 2"/>
          <p:cNvSpPr txBox="1">
            <a:spLocks/>
          </p:cNvSpPr>
          <p:nvPr/>
        </p:nvSpPr>
        <p:spPr bwMode="auto">
          <a:xfrm>
            <a:off x="119514" y="1124744"/>
            <a:ext cx="28683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1. </a:t>
            </a:r>
            <a:r>
              <a:rPr lang="zh-CN" altLang="en-US" dirty="0">
                <a:solidFill>
                  <a:srgbClr val="063DE8"/>
                </a:solidFill>
              </a:rPr>
              <a:t>定</a:t>
            </a:r>
            <a:r>
              <a:rPr lang="zh-CN" altLang="en-US" dirty="0" smtClean="0">
                <a:solidFill>
                  <a:srgbClr val="063DE8"/>
                </a:solidFill>
              </a:rPr>
              <a:t>长操作码编码</a:t>
            </a:r>
            <a:endParaRPr lang="en-US" altLang="zh-CN" dirty="0" smtClean="0">
              <a:solidFill>
                <a:srgbClr val="063DE8"/>
              </a:solidFill>
            </a:endParaRPr>
          </a:p>
        </p:txBody>
      </p:sp>
      <p:grpSp>
        <p:nvGrpSpPr>
          <p:cNvPr id="9" name="Group 3"/>
          <p:cNvGrpSpPr>
            <a:grpSpLocks/>
          </p:cNvGrpSpPr>
          <p:nvPr/>
        </p:nvGrpSpPr>
        <p:grpSpPr bwMode="auto">
          <a:xfrm>
            <a:off x="300038" y="1484784"/>
            <a:ext cx="8221662" cy="4600575"/>
            <a:chOff x="108" y="720"/>
            <a:chExt cx="5316" cy="3176"/>
          </a:xfrm>
        </p:grpSpPr>
        <p:sp>
          <p:nvSpPr>
            <p:cNvPr id="10" name="Text Box 4"/>
            <p:cNvSpPr txBox="1">
              <a:spLocks noChangeArrowheads="1"/>
            </p:cNvSpPr>
            <p:nvPr/>
          </p:nvSpPr>
          <p:spPr bwMode="auto">
            <a:xfrm>
              <a:off x="982" y="3292"/>
              <a:ext cx="27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微软雅黑" panose="020B0503020204020204" pitchFamily="34" charset="-122"/>
                  <a:ea typeface="微软雅黑" panose="020B0503020204020204" pitchFamily="34" charset="-122"/>
                </a:rPr>
                <a:t>8</a:t>
              </a:r>
            </a:p>
          </p:txBody>
        </p:sp>
        <p:sp>
          <p:nvSpPr>
            <p:cNvPr id="11" name="Text Box 5"/>
            <p:cNvSpPr txBox="1">
              <a:spLocks noChangeArrowheads="1"/>
            </p:cNvSpPr>
            <p:nvPr/>
          </p:nvSpPr>
          <p:spPr bwMode="auto">
            <a:xfrm>
              <a:off x="1630" y="3301"/>
              <a:ext cx="27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微软雅黑" panose="020B0503020204020204" pitchFamily="34" charset="-122"/>
                  <a:ea typeface="微软雅黑" panose="020B0503020204020204" pitchFamily="34" charset="-122"/>
                </a:rPr>
                <a:t>8</a:t>
              </a:r>
            </a:p>
          </p:txBody>
        </p:sp>
        <p:sp>
          <p:nvSpPr>
            <p:cNvPr id="12" name="Text Box 6"/>
            <p:cNvSpPr txBox="1">
              <a:spLocks noChangeArrowheads="1"/>
            </p:cNvSpPr>
            <p:nvPr/>
          </p:nvSpPr>
          <p:spPr bwMode="auto">
            <a:xfrm>
              <a:off x="2102" y="3295"/>
              <a:ext cx="27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微软雅黑" panose="020B0503020204020204" pitchFamily="34" charset="-122"/>
                  <a:ea typeface="微软雅黑" panose="020B0503020204020204" pitchFamily="34" charset="-122"/>
                </a:rPr>
                <a:t>4</a:t>
              </a:r>
            </a:p>
          </p:txBody>
        </p:sp>
        <p:sp>
          <p:nvSpPr>
            <p:cNvPr id="13" name="Text Box 7"/>
            <p:cNvSpPr txBox="1">
              <a:spLocks noChangeArrowheads="1"/>
            </p:cNvSpPr>
            <p:nvPr/>
          </p:nvSpPr>
          <p:spPr bwMode="auto">
            <a:xfrm>
              <a:off x="2793" y="3295"/>
              <a:ext cx="380"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微软雅黑" panose="020B0503020204020204" pitchFamily="34" charset="-122"/>
                  <a:ea typeface="微软雅黑" panose="020B0503020204020204" pitchFamily="34" charset="-122"/>
                </a:rPr>
                <a:t>12</a:t>
              </a:r>
            </a:p>
          </p:txBody>
        </p:sp>
        <p:sp>
          <p:nvSpPr>
            <p:cNvPr id="14" name="Text Box 8"/>
            <p:cNvSpPr txBox="1">
              <a:spLocks noChangeArrowheads="1"/>
            </p:cNvSpPr>
            <p:nvPr/>
          </p:nvSpPr>
          <p:spPr bwMode="auto">
            <a:xfrm>
              <a:off x="3523" y="3295"/>
              <a:ext cx="27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微软雅黑" panose="020B0503020204020204" pitchFamily="34" charset="-122"/>
                  <a:ea typeface="微软雅黑" panose="020B0503020204020204" pitchFamily="34" charset="-122"/>
                </a:rPr>
                <a:t>4</a:t>
              </a:r>
            </a:p>
          </p:txBody>
        </p:sp>
        <p:sp>
          <p:nvSpPr>
            <p:cNvPr id="15" name="Text Box 9"/>
            <p:cNvSpPr txBox="1">
              <a:spLocks noChangeArrowheads="1"/>
            </p:cNvSpPr>
            <p:nvPr/>
          </p:nvSpPr>
          <p:spPr bwMode="auto">
            <a:xfrm>
              <a:off x="4185" y="3301"/>
              <a:ext cx="44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微软雅黑" panose="020B0503020204020204" pitchFamily="34" charset="-122"/>
                  <a:ea typeface="微软雅黑" panose="020B0503020204020204" pitchFamily="34" charset="-122"/>
                </a:rPr>
                <a:t>12</a:t>
              </a:r>
            </a:p>
          </p:txBody>
        </p:sp>
        <p:sp>
          <p:nvSpPr>
            <p:cNvPr id="16" name="Line 10"/>
            <p:cNvSpPr>
              <a:spLocks noChangeShapeType="1"/>
            </p:cNvSpPr>
            <p:nvPr/>
          </p:nvSpPr>
          <p:spPr bwMode="auto">
            <a:xfrm>
              <a:off x="720" y="3328"/>
              <a:ext cx="0" cy="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17" name="Line 11"/>
            <p:cNvSpPr>
              <a:spLocks noChangeShapeType="1"/>
            </p:cNvSpPr>
            <p:nvPr/>
          </p:nvSpPr>
          <p:spPr bwMode="auto">
            <a:xfrm>
              <a:off x="2066" y="3447"/>
              <a:ext cx="0" cy="3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18" name="Line 12"/>
            <p:cNvSpPr>
              <a:spLocks noChangeShapeType="1"/>
            </p:cNvSpPr>
            <p:nvPr/>
          </p:nvSpPr>
          <p:spPr bwMode="auto">
            <a:xfrm>
              <a:off x="3487" y="3447"/>
              <a:ext cx="0" cy="3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19" name="Line 13"/>
            <p:cNvSpPr>
              <a:spLocks noChangeShapeType="1"/>
            </p:cNvSpPr>
            <p:nvPr/>
          </p:nvSpPr>
          <p:spPr bwMode="auto">
            <a:xfrm>
              <a:off x="4882" y="3447"/>
              <a:ext cx="0" cy="3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20" name="Line 14"/>
            <p:cNvSpPr>
              <a:spLocks noChangeShapeType="1"/>
            </p:cNvSpPr>
            <p:nvPr/>
          </p:nvSpPr>
          <p:spPr bwMode="auto">
            <a:xfrm flipH="1">
              <a:off x="723" y="3706"/>
              <a:ext cx="2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21" name="Line 15"/>
            <p:cNvSpPr>
              <a:spLocks noChangeShapeType="1"/>
            </p:cNvSpPr>
            <p:nvPr/>
          </p:nvSpPr>
          <p:spPr bwMode="auto">
            <a:xfrm flipH="1">
              <a:off x="1822" y="3706"/>
              <a:ext cx="2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22" name="Text Box 16"/>
            <p:cNvSpPr txBox="1">
              <a:spLocks noChangeArrowheads="1"/>
            </p:cNvSpPr>
            <p:nvPr/>
          </p:nvSpPr>
          <p:spPr bwMode="auto">
            <a:xfrm>
              <a:off x="918" y="3571"/>
              <a:ext cx="109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rgbClr val="C2228D"/>
                  </a:solidFill>
                  <a:latin typeface="微软雅黑" panose="020B0503020204020204" pitchFamily="34" charset="-122"/>
                  <a:ea typeface="微软雅黑" panose="020B0503020204020204" pitchFamily="34" charset="-122"/>
                </a:rPr>
                <a:t>第</a:t>
              </a:r>
              <a:r>
                <a:rPr lang="en-US" altLang="zh-CN" sz="2400" b="0">
                  <a:solidFill>
                    <a:srgbClr val="C2228D"/>
                  </a:solidFill>
                  <a:latin typeface="微软雅黑" panose="020B0503020204020204" pitchFamily="34" charset="-122"/>
                  <a:ea typeface="微软雅黑" panose="020B0503020204020204" pitchFamily="34" charset="-122"/>
                </a:rPr>
                <a:t>1</a:t>
              </a:r>
              <a:r>
                <a:rPr lang="zh-CN" altLang="en-US" sz="2400" b="0">
                  <a:solidFill>
                    <a:srgbClr val="C2228D"/>
                  </a:solidFill>
                  <a:latin typeface="微软雅黑" panose="020B0503020204020204" pitchFamily="34" charset="-122"/>
                  <a:ea typeface="微软雅黑" panose="020B0503020204020204" pitchFamily="34" charset="-122"/>
                </a:rPr>
                <a:t>个半字</a:t>
              </a:r>
            </a:p>
          </p:txBody>
        </p:sp>
        <p:sp>
          <p:nvSpPr>
            <p:cNvPr id="23" name="Line 17"/>
            <p:cNvSpPr>
              <a:spLocks noChangeShapeType="1"/>
            </p:cNvSpPr>
            <p:nvPr/>
          </p:nvSpPr>
          <p:spPr bwMode="auto">
            <a:xfrm flipH="1">
              <a:off x="2075" y="3709"/>
              <a:ext cx="2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24" name="Line 18"/>
            <p:cNvSpPr>
              <a:spLocks noChangeShapeType="1"/>
            </p:cNvSpPr>
            <p:nvPr/>
          </p:nvSpPr>
          <p:spPr bwMode="auto">
            <a:xfrm flipH="1">
              <a:off x="3237" y="3709"/>
              <a:ext cx="2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25" name="Text Box 19"/>
            <p:cNvSpPr txBox="1">
              <a:spLocks noChangeArrowheads="1"/>
            </p:cNvSpPr>
            <p:nvPr/>
          </p:nvSpPr>
          <p:spPr bwMode="auto">
            <a:xfrm>
              <a:off x="2270" y="3574"/>
              <a:ext cx="109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rgbClr val="C2228D"/>
                  </a:solidFill>
                  <a:latin typeface="微软雅黑" panose="020B0503020204020204" pitchFamily="34" charset="-122"/>
                  <a:ea typeface="微软雅黑" panose="020B0503020204020204" pitchFamily="34" charset="-122"/>
                </a:rPr>
                <a:t>第</a:t>
              </a:r>
              <a:r>
                <a:rPr lang="en-US" altLang="zh-CN" sz="2400" b="0">
                  <a:solidFill>
                    <a:srgbClr val="C2228D"/>
                  </a:solidFill>
                  <a:latin typeface="微软雅黑" panose="020B0503020204020204" pitchFamily="34" charset="-122"/>
                  <a:ea typeface="微软雅黑" panose="020B0503020204020204" pitchFamily="34" charset="-122"/>
                </a:rPr>
                <a:t>2</a:t>
              </a:r>
              <a:r>
                <a:rPr lang="zh-CN" altLang="en-US" sz="2400" b="0">
                  <a:solidFill>
                    <a:srgbClr val="C2228D"/>
                  </a:solidFill>
                  <a:latin typeface="微软雅黑" panose="020B0503020204020204" pitchFamily="34" charset="-122"/>
                  <a:ea typeface="微软雅黑" panose="020B0503020204020204" pitchFamily="34" charset="-122"/>
                </a:rPr>
                <a:t>个半字</a:t>
              </a:r>
            </a:p>
          </p:txBody>
        </p:sp>
        <p:sp>
          <p:nvSpPr>
            <p:cNvPr id="26" name="Line 20"/>
            <p:cNvSpPr>
              <a:spLocks noChangeShapeType="1"/>
            </p:cNvSpPr>
            <p:nvPr/>
          </p:nvSpPr>
          <p:spPr bwMode="auto">
            <a:xfrm flipH="1">
              <a:off x="3486" y="3715"/>
              <a:ext cx="2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27" name="Line 21"/>
            <p:cNvSpPr>
              <a:spLocks noChangeShapeType="1"/>
            </p:cNvSpPr>
            <p:nvPr/>
          </p:nvSpPr>
          <p:spPr bwMode="auto">
            <a:xfrm flipH="1">
              <a:off x="4639" y="3715"/>
              <a:ext cx="2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28" name="Text Box 22"/>
            <p:cNvSpPr txBox="1">
              <a:spLocks noChangeArrowheads="1"/>
            </p:cNvSpPr>
            <p:nvPr/>
          </p:nvSpPr>
          <p:spPr bwMode="auto">
            <a:xfrm>
              <a:off x="3699" y="3580"/>
              <a:ext cx="109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rgbClr val="C2228D"/>
                  </a:solidFill>
                  <a:latin typeface="微软雅黑" panose="020B0503020204020204" pitchFamily="34" charset="-122"/>
                  <a:ea typeface="微软雅黑" panose="020B0503020204020204" pitchFamily="34" charset="-122"/>
                </a:rPr>
                <a:t>第</a:t>
              </a:r>
              <a:r>
                <a:rPr lang="en-US" altLang="zh-CN" sz="2400" b="0">
                  <a:solidFill>
                    <a:srgbClr val="C2228D"/>
                  </a:solidFill>
                  <a:latin typeface="微软雅黑" panose="020B0503020204020204" pitchFamily="34" charset="-122"/>
                  <a:ea typeface="微软雅黑" panose="020B0503020204020204" pitchFamily="34" charset="-122"/>
                </a:rPr>
                <a:t>3</a:t>
              </a:r>
              <a:r>
                <a:rPr lang="zh-CN" altLang="en-US" sz="2400" b="0">
                  <a:solidFill>
                    <a:srgbClr val="C2228D"/>
                  </a:solidFill>
                  <a:latin typeface="微软雅黑" panose="020B0503020204020204" pitchFamily="34" charset="-122"/>
                  <a:ea typeface="微软雅黑" panose="020B0503020204020204" pitchFamily="34" charset="-122"/>
                </a:rPr>
                <a:t>个半字</a:t>
              </a:r>
            </a:p>
          </p:txBody>
        </p:sp>
        <p:grpSp>
          <p:nvGrpSpPr>
            <p:cNvPr id="29" name="Group 23"/>
            <p:cNvGrpSpPr>
              <a:grpSpLocks/>
            </p:cNvGrpSpPr>
            <p:nvPr/>
          </p:nvGrpSpPr>
          <p:grpSpPr bwMode="auto">
            <a:xfrm>
              <a:off x="108" y="720"/>
              <a:ext cx="5316" cy="2581"/>
              <a:chOff x="108" y="720"/>
              <a:chExt cx="5316" cy="2581"/>
            </a:xfrm>
          </p:grpSpPr>
          <p:grpSp>
            <p:nvGrpSpPr>
              <p:cNvPr id="30" name="Group 24"/>
              <p:cNvGrpSpPr>
                <a:grpSpLocks/>
              </p:cNvGrpSpPr>
              <p:nvPr/>
            </p:nvGrpSpPr>
            <p:grpSpPr bwMode="auto">
              <a:xfrm>
                <a:off x="108" y="896"/>
                <a:ext cx="4774" cy="2405"/>
                <a:chOff x="108" y="896"/>
                <a:chExt cx="4774" cy="2405"/>
              </a:xfrm>
            </p:grpSpPr>
            <p:sp>
              <p:nvSpPr>
                <p:cNvPr id="32" name="Rectangle 25" descr="新闻纸"/>
                <p:cNvSpPr>
                  <a:spLocks noChangeArrowheads="1"/>
                </p:cNvSpPr>
                <p:nvPr/>
              </p:nvSpPr>
              <p:spPr bwMode="auto">
                <a:xfrm>
                  <a:off x="698" y="896"/>
                  <a:ext cx="1368" cy="366"/>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35" name="Line 26"/>
                <p:cNvSpPr>
                  <a:spLocks noChangeShapeType="1"/>
                </p:cNvSpPr>
                <p:nvPr/>
              </p:nvSpPr>
              <p:spPr bwMode="auto">
                <a:xfrm>
                  <a:off x="1355" y="896"/>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36" name="Text Box 27"/>
                <p:cNvSpPr txBox="1">
                  <a:spLocks noChangeArrowheads="1"/>
                </p:cNvSpPr>
                <p:nvPr/>
              </p:nvSpPr>
              <p:spPr bwMode="auto">
                <a:xfrm>
                  <a:off x="108" y="914"/>
                  <a:ext cx="696"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微软雅黑" panose="020B0503020204020204" pitchFamily="34" charset="-122"/>
                      <a:ea typeface="微软雅黑" panose="020B0503020204020204" pitchFamily="34" charset="-122"/>
                    </a:rPr>
                    <a:t>RR</a:t>
                  </a:r>
                  <a:r>
                    <a:rPr lang="zh-CN" altLang="en-US" sz="2400" b="0">
                      <a:solidFill>
                        <a:schemeClr val="tx1"/>
                      </a:solidFill>
                      <a:latin typeface="微软雅黑" panose="020B0503020204020204" pitchFamily="34" charset="-122"/>
                      <a:ea typeface="微软雅黑" panose="020B0503020204020204" pitchFamily="34" charset="-122"/>
                    </a:rPr>
                    <a:t>型</a:t>
                  </a:r>
                </a:p>
              </p:txBody>
            </p:sp>
            <p:sp>
              <p:nvSpPr>
                <p:cNvPr id="37" name="Line 28"/>
                <p:cNvSpPr>
                  <a:spLocks noChangeShapeType="1"/>
                </p:cNvSpPr>
                <p:nvPr/>
              </p:nvSpPr>
              <p:spPr bwMode="auto">
                <a:xfrm>
                  <a:off x="1737" y="896"/>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38" name="Text Box 29"/>
                <p:cNvSpPr txBox="1">
                  <a:spLocks noChangeArrowheads="1"/>
                </p:cNvSpPr>
                <p:nvPr/>
              </p:nvSpPr>
              <p:spPr bwMode="auto">
                <a:xfrm>
                  <a:off x="813" y="932"/>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OP</a:t>
                  </a:r>
                </a:p>
              </p:txBody>
            </p:sp>
            <p:sp>
              <p:nvSpPr>
                <p:cNvPr id="39" name="Text Box 30"/>
                <p:cNvSpPr txBox="1">
                  <a:spLocks noChangeArrowheads="1"/>
                </p:cNvSpPr>
                <p:nvPr/>
              </p:nvSpPr>
              <p:spPr bwMode="auto">
                <a:xfrm>
                  <a:off x="1370" y="920"/>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R1</a:t>
                  </a:r>
                </a:p>
              </p:txBody>
            </p:sp>
            <p:sp>
              <p:nvSpPr>
                <p:cNvPr id="40" name="Text Box 31"/>
                <p:cNvSpPr txBox="1">
                  <a:spLocks noChangeArrowheads="1"/>
                </p:cNvSpPr>
                <p:nvPr/>
              </p:nvSpPr>
              <p:spPr bwMode="auto">
                <a:xfrm>
                  <a:off x="1721" y="932"/>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R2</a:t>
                  </a:r>
                </a:p>
              </p:txBody>
            </p:sp>
            <p:sp>
              <p:nvSpPr>
                <p:cNvPr id="41" name="Rectangle 32" descr="新闻纸"/>
                <p:cNvSpPr>
                  <a:spLocks noChangeArrowheads="1"/>
                </p:cNvSpPr>
                <p:nvPr/>
              </p:nvSpPr>
              <p:spPr bwMode="auto">
                <a:xfrm>
                  <a:off x="705" y="1387"/>
                  <a:ext cx="2782" cy="366"/>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42" name="Line 33"/>
                <p:cNvSpPr>
                  <a:spLocks noChangeShapeType="1"/>
                </p:cNvSpPr>
                <p:nvPr/>
              </p:nvSpPr>
              <p:spPr bwMode="auto">
                <a:xfrm>
                  <a:off x="1362" y="1387"/>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43" name="Text Box 34"/>
                <p:cNvSpPr txBox="1">
                  <a:spLocks noChangeArrowheads="1"/>
                </p:cNvSpPr>
                <p:nvPr/>
              </p:nvSpPr>
              <p:spPr bwMode="auto">
                <a:xfrm>
                  <a:off x="115" y="1405"/>
                  <a:ext cx="696"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微软雅黑" panose="020B0503020204020204" pitchFamily="34" charset="-122"/>
                      <a:ea typeface="微软雅黑" panose="020B0503020204020204" pitchFamily="34" charset="-122"/>
                    </a:rPr>
                    <a:t>RX</a:t>
                  </a:r>
                  <a:r>
                    <a:rPr lang="zh-CN" altLang="en-US" sz="2400" b="0">
                      <a:solidFill>
                        <a:schemeClr val="tx1"/>
                      </a:solidFill>
                      <a:latin typeface="微软雅黑" panose="020B0503020204020204" pitchFamily="34" charset="-122"/>
                      <a:ea typeface="微软雅黑" panose="020B0503020204020204" pitchFamily="34" charset="-122"/>
                    </a:rPr>
                    <a:t>型</a:t>
                  </a:r>
                </a:p>
              </p:txBody>
            </p:sp>
            <p:sp>
              <p:nvSpPr>
                <p:cNvPr id="44" name="Line 35"/>
                <p:cNvSpPr>
                  <a:spLocks noChangeShapeType="1"/>
                </p:cNvSpPr>
                <p:nvPr/>
              </p:nvSpPr>
              <p:spPr bwMode="auto">
                <a:xfrm>
                  <a:off x="1744" y="1387"/>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45" name="Text Box 36"/>
                <p:cNvSpPr txBox="1">
                  <a:spLocks noChangeArrowheads="1"/>
                </p:cNvSpPr>
                <p:nvPr/>
              </p:nvSpPr>
              <p:spPr bwMode="auto">
                <a:xfrm>
                  <a:off x="820" y="1424"/>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OP</a:t>
                  </a:r>
                </a:p>
              </p:txBody>
            </p:sp>
            <p:sp>
              <p:nvSpPr>
                <p:cNvPr id="46" name="Text Box 37"/>
                <p:cNvSpPr txBox="1">
                  <a:spLocks noChangeArrowheads="1"/>
                </p:cNvSpPr>
                <p:nvPr/>
              </p:nvSpPr>
              <p:spPr bwMode="auto">
                <a:xfrm>
                  <a:off x="1377" y="1411"/>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R1</a:t>
                  </a:r>
                </a:p>
              </p:txBody>
            </p:sp>
            <p:sp>
              <p:nvSpPr>
                <p:cNvPr id="47" name="Text Box 38"/>
                <p:cNvSpPr txBox="1">
                  <a:spLocks noChangeArrowheads="1"/>
                </p:cNvSpPr>
                <p:nvPr/>
              </p:nvSpPr>
              <p:spPr bwMode="auto">
                <a:xfrm>
                  <a:off x="1800" y="1424"/>
                  <a:ext cx="293"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X</a:t>
                  </a:r>
                </a:p>
              </p:txBody>
            </p:sp>
            <p:sp>
              <p:nvSpPr>
                <p:cNvPr id="48" name="Rectangle 39" descr="新闻纸"/>
                <p:cNvSpPr>
                  <a:spLocks noChangeArrowheads="1"/>
                </p:cNvSpPr>
                <p:nvPr/>
              </p:nvSpPr>
              <p:spPr bwMode="auto">
                <a:xfrm>
                  <a:off x="711" y="1887"/>
                  <a:ext cx="2776" cy="366"/>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49" name="Line 40"/>
                <p:cNvSpPr>
                  <a:spLocks noChangeShapeType="1"/>
                </p:cNvSpPr>
                <p:nvPr/>
              </p:nvSpPr>
              <p:spPr bwMode="auto">
                <a:xfrm>
                  <a:off x="1368" y="1887"/>
                  <a:ext cx="1"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50" name="Text Box 41"/>
                <p:cNvSpPr txBox="1">
                  <a:spLocks noChangeArrowheads="1"/>
                </p:cNvSpPr>
                <p:nvPr/>
              </p:nvSpPr>
              <p:spPr bwMode="auto">
                <a:xfrm>
                  <a:off x="121" y="1904"/>
                  <a:ext cx="69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微软雅黑" panose="020B0503020204020204" pitchFamily="34" charset="-122"/>
                      <a:ea typeface="微软雅黑" panose="020B0503020204020204" pitchFamily="34" charset="-122"/>
                    </a:rPr>
                    <a:t>RS</a:t>
                  </a:r>
                  <a:r>
                    <a:rPr lang="zh-CN" altLang="en-US" sz="2400" b="0">
                      <a:solidFill>
                        <a:schemeClr val="tx1"/>
                      </a:solidFill>
                      <a:latin typeface="微软雅黑" panose="020B0503020204020204" pitchFamily="34" charset="-122"/>
                      <a:ea typeface="微软雅黑" panose="020B0503020204020204" pitchFamily="34" charset="-122"/>
                    </a:rPr>
                    <a:t>型</a:t>
                  </a:r>
                </a:p>
              </p:txBody>
            </p:sp>
            <p:sp>
              <p:nvSpPr>
                <p:cNvPr id="51" name="Line 42"/>
                <p:cNvSpPr>
                  <a:spLocks noChangeShapeType="1"/>
                </p:cNvSpPr>
                <p:nvPr/>
              </p:nvSpPr>
              <p:spPr bwMode="auto">
                <a:xfrm flipH="1">
                  <a:off x="1746" y="1887"/>
                  <a:ext cx="4"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52" name="Text Box 43"/>
                <p:cNvSpPr txBox="1">
                  <a:spLocks noChangeArrowheads="1"/>
                </p:cNvSpPr>
                <p:nvPr/>
              </p:nvSpPr>
              <p:spPr bwMode="auto">
                <a:xfrm>
                  <a:off x="827" y="1923"/>
                  <a:ext cx="43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OP</a:t>
                  </a:r>
                </a:p>
              </p:txBody>
            </p:sp>
            <p:sp>
              <p:nvSpPr>
                <p:cNvPr id="53" name="Text Box 44"/>
                <p:cNvSpPr txBox="1">
                  <a:spLocks noChangeArrowheads="1"/>
                </p:cNvSpPr>
                <p:nvPr/>
              </p:nvSpPr>
              <p:spPr bwMode="auto">
                <a:xfrm>
                  <a:off x="1383" y="1911"/>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R1</a:t>
                  </a:r>
                </a:p>
              </p:txBody>
            </p:sp>
            <p:sp>
              <p:nvSpPr>
                <p:cNvPr id="54" name="Text Box 45"/>
                <p:cNvSpPr txBox="1">
                  <a:spLocks noChangeArrowheads="1"/>
                </p:cNvSpPr>
                <p:nvPr/>
              </p:nvSpPr>
              <p:spPr bwMode="auto">
                <a:xfrm>
                  <a:off x="1734" y="1923"/>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R3</a:t>
                  </a:r>
                </a:p>
              </p:txBody>
            </p:sp>
            <p:sp>
              <p:nvSpPr>
                <p:cNvPr id="55" name="Rectangle 46" descr="新闻纸"/>
                <p:cNvSpPr>
                  <a:spLocks noChangeArrowheads="1"/>
                </p:cNvSpPr>
                <p:nvPr/>
              </p:nvSpPr>
              <p:spPr bwMode="auto">
                <a:xfrm>
                  <a:off x="723" y="2398"/>
                  <a:ext cx="2764" cy="366"/>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56" name="Line 47"/>
                <p:cNvSpPr>
                  <a:spLocks noChangeShapeType="1"/>
                </p:cNvSpPr>
                <p:nvPr/>
              </p:nvSpPr>
              <p:spPr bwMode="auto">
                <a:xfrm>
                  <a:off x="1380" y="2398"/>
                  <a:ext cx="1"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57" name="Text Box 48"/>
                <p:cNvSpPr txBox="1">
                  <a:spLocks noChangeArrowheads="1"/>
                </p:cNvSpPr>
                <p:nvPr/>
              </p:nvSpPr>
              <p:spPr bwMode="auto">
                <a:xfrm>
                  <a:off x="133" y="2416"/>
                  <a:ext cx="69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微软雅黑" panose="020B0503020204020204" pitchFamily="34" charset="-122"/>
                      <a:ea typeface="微软雅黑" panose="020B0503020204020204" pitchFamily="34" charset="-122"/>
                    </a:rPr>
                    <a:t>SI</a:t>
                  </a:r>
                  <a:r>
                    <a:rPr lang="zh-CN" altLang="en-US" sz="2400" b="0">
                      <a:solidFill>
                        <a:schemeClr val="tx1"/>
                      </a:solidFill>
                      <a:latin typeface="微软雅黑" panose="020B0503020204020204" pitchFamily="34" charset="-122"/>
                      <a:ea typeface="微软雅黑" panose="020B0503020204020204" pitchFamily="34" charset="-122"/>
                    </a:rPr>
                    <a:t>型</a:t>
                  </a:r>
                </a:p>
              </p:txBody>
            </p:sp>
            <p:sp>
              <p:nvSpPr>
                <p:cNvPr id="58" name="Text Box 49"/>
                <p:cNvSpPr txBox="1">
                  <a:spLocks noChangeArrowheads="1"/>
                </p:cNvSpPr>
                <p:nvPr/>
              </p:nvSpPr>
              <p:spPr bwMode="auto">
                <a:xfrm>
                  <a:off x="838" y="2434"/>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OP</a:t>
                  </a:r>
                </a:p>
              </p:txBody>
            </p:sp>
            <p:sp>
              <p:nvSpPr>
                <p:cNvPr id="59" name="Text Box 50"/>
                <p:cNvSpPr txBox="1">
                  <a:spLocks noChangeArrowheads="1"/>
                </p:cNvSpPr>
                <p:nvPr/>
              </p:nvSpPr>
              <p:spPr bwMode="auto">
                <a:xfrm>
                  <a:off x="1666" y="2441"/>
                  <a:ext cx="233"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I</a:t>
                  </a:r>
                </a:p>
              </p:txBody>
            </p:sp>
            <p:sp>
              <p:nvSpPr>
                <p:cNvPr id="60" name="Rectangle 51" descr="新闻纸"/>
                <p:cNvSpPr>
                  <a:spLocks noChangeArrowheads="1"/>
                </p:cNvSpPr>
                <p:nvPr/>
              </p:nvSpPr>
              <p:spPr bwMode="auto">
                <a:xfrm>
                  <a:off x="720" y="2935"/>
                  <a:ext cx="4162" cy="366"/>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61" name="Line 52"/>
                <p:cNvSpPr>
                  <a:spLocks noChangeShapeType="1"/>
                </p:cNvSpPr>
                <p:nvPr/>
              </p:nvSpPr>
              <p:spPr bwMode="auto">
                <a:xfrm>
                  <a:off x="1377" y="2935"/>
                  <a:ext cx="1"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62" name="Text Box 53"/>
                <p:cNvSpPr txBox="1">
                  <a:spLocks noChangeArrowheads="1"/>
                </p:cNvSpPr>
                <p:nvPr/>
              </p:nvSpPr>
              <p:spPr bwMode="auto">
                <a:xfrm>
                  <a:off x="130" y="2954"/>
                  <a:ext cx="697"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微软雅黑" panose="020B0503020204020204" pitchFamily="34" charset="-122"/>
                      <a:ea typeface="微软雅黑" panose="020B0503020204020204" pitchFamily="34" charset="-122"/>
                    </a:rPr>
                    <a:t>SS</a:t>
                  </a:r>
                  <a:r>
                    <a:rPr lang="zh-CN" altLang="en-US" sz="2400" b="0">
                      <a:solidFill>
                        <a:schemeClr val="tx1"/>
                      </a:solidFill>
                      <a:latin typeface="微软雅黑" panose="020B0503020204020204" pitchFamily="34" charset="-122"/>
                      <a:ea typeface="微软雅黑" panose="020B0503020204020204" pitchFamily="34" charset="-122"/>
                    </a:rPr>
                    <a:t>型</a:t>
                  </a:r>
                </a:p>
              </p:txBody>
            </p:sp>
            <p:sp>
              <p:nvSpPr>
                <p:cNvPr id="63" name="Line 54"/>
                <p:cNvSpPr>
                  <a:spLocks noChangeShapeType="1"/>
                </p:cNvSpPr>
                <p:nvPr/>
              </p:nvSpPr>
              <p:spPr bwMode="auto">
                <a:xfrm>
                  <a:off x="2079" y="2935"/>
                  <a:ext cx="1"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64" name="Text Box 55"/>
                <p:cNvSpPr txBox="1">
                  <a:spLocks noChangeArrowheads="1"/>
                </p:cNvSpPr>
                <p:nvPr/>
              </p:nvSpPr>
              <p:spPr bwMode="auto">
                <a:xfrm>
                  <a:off x="835" y="2971"/>
                  <a:ext cx="439"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OP</a:t>
                  </a:r>
                </a:p>
              </p:txBody>
            </p:sp>
            <p:sp>
              <p:nvSpPr>
                <p:cNvPr id="65" name="Line 56"/>
                <p:cNvSpPr>
                  <a:spLocks noChangeShapeType="1"/>
                </p:cNvSpPr>
                <p:nvPr/>
              </p:nvSpPr>
              <p:spPr bwMode="auto">
                <a:xfrm>
                  <a:off x="2079" y="1387"/>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66" name="Line 57"/>
                <p:cNvSpPr>
                  <a:spLocks noChangeShapeType="1"/>
                </p:cNvSpPr>
                <p:nvPr/>
              </p:nvSpPr>
              <p:spPr bwMode="auto">
                <a:xfrm>
                  <a:off x="2408" y="1387"/>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67" name="Line 58"/>
                <p:cNvSpPr>
                  <a:spLocks noChangeShapeType="1"/>
                </p:cNvSpPr>
                <p:nvPr/>
              </p:nvSpPr>
              <p:spPr bwMode="auto">
                <a:xfrm>
                  <a:off x="2079" y="1884"/>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68" name="Line 59"/>
                <p:cNvSpPr>
                  <a:spLocks noChangeShapeType="1"/>
                </p:cNvSpPr>
                <p:nvPr/>
              </p:nvSpPr>
              <p:spPr bwMode="auto">
                <a:xfrm>
                  <a:off x="2408" y="1884"/>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69" name="Line 60"/>
                <p:cNvSpPr>
                  <a:spLocks noChangeShapeType="1"/>
                </p:cNvSpPr>
                <p:nvPr/>
              </p:nvSpPr>
              <p:spPr bwMode="auto">
                <a:xfrm>
                  <a:off x="2408" y="2935"/>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70" name="Line 61"/>
                <p:cNvSpPr>
                  <a:spLocks noChangeShapeType="1"/>
                </p:cNvSpPr>
                <p:nvPr/>
              </p:nvSpPr>
              <p:spPr bwMode="auto">
                <a:xfrm>
                  <a:off x="3487" y="2935"/>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71" name="Text Box 62"/>
                <p:cNvSpPr txBox="1">
                  <a:spLocks noChangeArrowheads="1"/>
                </p:cNvSpPr>
                <p:nvPr/>
              </p:nvSpPr>
              <p:spPr bwMode="auto">
                <a:xfrm>
                  <a:off x="2130" y="1424"/>
                  <a:ext cx="293"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B</a:t>
                  </a:r>
                </a:p>
              </p:txBody>
            </p:sp>
            <p:sp>
              <p:nvSpPr>
                <p:cNvPr id="72" name="Text Box 63"/>
                <p:cNvSpPr txBox="1">
                  <a:spLocks noChangeArrowheads="1"/>
                </p:cNvSpPr>
                <p:nvPr/>
              </p:nvSpPr>
              <p:spPr bwMode="auto">
                <a:xfrm>
                  <a:off x="2747" y="1420"/>
                  <a:ext cx="293"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a:t>
                  </a:r>
                </a:p>
              </p:txBody>
            </p:sp>
            <p:sp>
              <p:nvSpPr>
                <p:cNvPr id="73" name="Text Box 64"/>
                <p:cNvSpPr txBox="1">
                  <a:spLocks noChangeArrowheads="1"/>
                </p:cNvSpPr>
                <p:nvPr/>
              </p:nvSpPr>
              <p:spPr bwMode="auto">
                <a:xfrm>
                  <a:off x="2124" y="1923"/>
                  <a:ext cx="29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B</a:t>
                  </a:r>
                </a:p>
              </p:txBody>
            </p:sp>
            <p:sp>
              <p:nvSpPr>
                <p:cNvPr id="74" name="Text Box 65"/>
                <p:cNvSpPr txBox="1">
                  <a:spLocks noChangeArrowheads="1"/>
                </p:cNvSpPr>
                <p:nvPr/>
              </p:nvSpPr>
              <p:spPr bwMode="auto">
                <a:xfrm>
                  <a:off x="2741" y="1920"/>
                  <a:ext cx="293"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a:t>
                  </a:r>
                </a:p>
              </p:txBody>
            </p:sp>
            <p:sp>
              <p:nvSpPr>
                <p:cNvPr id="75" name="Line 66"/>
                <p:cNvSpPr>
                  <a:spLocks noChangeShapeType="1"/>
                </p:cNvSpPr>
                <p:nvPr/>
              </p:nvSpPr>
              <p:spPr bwMode="auto">
                <a:xfrm>
                  <a:off x="2079" y="2398"/>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76" name="Line 67"/>
                <p:cNvSpPr>
                  <a:spLocks noChangeShapeType="1"/>
                </p:cNvSpPr>
                <p:nvPr/>
              </p:nvSpPr>
              <p:spPr bwMode="auto">
                <a:xfrm>
                  <a:off x="2408" y="2398"/>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77" name="Text Box 68"/>
                <p:cNvSpPr txBox="1">
                  <a:spLocks noChangeArrowheads="1"/>
                </p:cNvSpPr>
                <p:nvPr/>
              </p:nvSpPr>
              <p:spPr bwMode="auto">
                <a:xfrm>
                  <a:off x="2124" y="2446"/>
                  <a:ext cx="29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B</a:t>
                  </a:r>
                </a:p>
              </p:txBody>
            </p:sp>
            <p:sp>
              <p:nvSpPr>
                <p:cNvPr id="78" name="Text Box 69"/>
                <p:cNvSpPr txBox="1">
                  <a:spLocks noChangeArrowheads="1"/>
                </p:cNvSpPr>
                <p:nvPr/>
              </p:nvSpPr>
              <p:spPr bwMode="auto">
                <a:xfrm>
                  <a:off x="2741" y="2443"/>
                  <a:ext cx="293"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a:t>
                  </a:r>
                </a:p>
              </p:txBody>
            </p:sp>
            <p:sp>
              <p:nvSpPr>
                <p:cNvPr id="79" name="Line 70"/>
                <p:cNvSpPr>
                  <a:spLocks noChangeShapeType="1"/>
                </p:cNvSpPr>
                <p:nvPr/>
              </p:nvSpPr>
              <p:spPr bwMode="auto">
                <a:xfrm>
                  <a:off x="3840" y="2935"/>
                  <a:ext cx="0" cy="3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80" name="Text Box 71"/>
                <p:cNvSpPr txBox="1">
                  <a:spLocks noChangeArrowheads="1"/>
                </p:cNvSpPr>
                <p:nvPr/>
              </p:nvSpPr>
              <p:spPr bwMode="auto">
                <a:xfrm>
                  <a:off x="1666" y="2962"/>
                  <a:ext cx="233"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L</a:t>
                  </a:r>
                </a:p>
              </p:txBody>
            </p:sp>
            <p:sp>
              <p:nvSpPr>
                <p:cNvPr id="81" name="Text Box 72"/>
                <p:cNvSpPr txBox="1">
                  <a:spLocks noChangeArrowheads="1"/>
                </p:cNvSpPr>
                <p:nvPr/>
              </p:nvSpPr>
              <p:spPr bwMode="auto">
                <a:xfrm>
                  <a:off x="2066" y="2968"/>
                  <a:ext cx="480"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B1</a:t>
                  </a:r>
                </a:p>
              </p:txBody>
            </p:sp>
            <p:sp>
              <p:nvSpPr>
                <p:cNvPr id="82" name="Text Box 73"/>
                <p:cNvSpPr txBox="1">
                  <a:spLocks noChangeArrowheads="1"/>
                </p:cNvSpPr>
                <p:nvPr/>
              </p:nvSpPr>
              <p:spPr bwMode="auto">
                <a:xfrm>
                  <a:off x="2741" y="2964"/>
                  <a:ext cx="432"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D1</a:t>
                  </a:r>
                </a:p>
              </p:txBody>
            </p:sp>
            <p:sp>
              <p:nvSpPr>
                <p:cNvPr id="83" name="Text Box 74"/>
                <p:cNvSpPr txBox="1">
                  <a:spLocks noChangeArrowheads="1"/>
                </p:cNvSpPr>
                <p:nvPr/>
              </p:nvSpPr>
              <p:spPr bwMode="auto">
                <a:xfrm>
                  <a:off x="3487" y="2980"/>
                  <a:ext cx="486"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B2</a:t>
                  </a:r>
                </a:p>
              </p:txBody>
            </p:sp>
            <p:sp>
              <p:nvSpPr>
                <p:cNvPr id="84" name="Text Box 75"/>
                <p:cNvSpPr txBox="1">
                  <a:spLocks noChangeArrowheads="1"/>
                </p:cNvSpPr>
                <p:nvPr/>
              </p:nvSpPr>
              <p:spPr bwMode="auto">
                <a:xfrm>
                  <a:off x="4185" y="2977"/>
                  <a:ext cx="441"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D2</a:t>
                  </a:r>
                </a:p>
              </p:txBody>
            </p:sp>
          </p:grpSp>
          <p:sp>
            <p:nvSpPr>
              <p:cNvPr id="31" name="Text Box 76"/>
              <p:cNvSpPr txBox="1">
                <a:spLocks noChangeArrowheads="1"/>
              </p:cNvSpPr>
              <p:nvPr/>
            </p:nvSpPr>
            <p:spPr bwMode="auto">
              <a:xfrm>
                <a:off x="4004" y="720"/>
                <a:ext cx="1420" cy="2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dirty="0" err="1">
                    <a:solidFill>
                      <a:schemeClr val="tx1"/>
                    </a:solidFill>
                    <a:latin typeface="微软雅黑" panose="020B0503020204020204" pitchFamily="34" charset="-122"/>
                    <a:ea typeface="微软雅黑" panose="020B0503020204020204" pitchFamily="34" charset="-122"/>
                  </a:rPr>
                  <a:t>Ri</a:t>
                </a:r>
                <a:r>
                  <a:rPr lang="zh-CN" altLang="en-US" sz="2400" b="0" dirty="0">
                    <a:solidFill>
                      <a:schemeClr val="tx1"/>
                    </a:solidFill>
                    <a:latin typeface="微软雅黑" panose="020B0503020204020204" pitchFamily="34" charset="-122"/>
                    <a:ea typeface="微软雅黑" panose="020B0503020204020204" pitchFamily="34" charset="-122"/>
                  </a:rPr>
                  <a:t>：寄存器</a:t>
                </a:r>
              </a:p>
              <a:p>
                <a:pPr>
                  <a:spcBef>
                    <a:spcPct val="50000"/>
                  </a:spcBef>
                </a:pPr>
                <a:r>
                  <a:rPr lang="en-US" altLang="zh-CN" sz="2400" b="0" dirty="0">
                    <a:solidFill>
                      <a:schemeClr val="tx1"/>
                    </a:solidFill>
                    <a:latin typeface="微软雅黑" panose="020B0503020204020204" pitchFamily="34" charset="-122"/>
                    <a:ea typeface="微软雅黑" panose="020B0503020204020204" pitchFamily="34" charset="-122"/>
                  </a:rPr>
                  <a:t>X</a:t>
                </a:r>
                <a:r>
                  <a:rPr lang="zh-CN" altLang="en-US" sz="2400" b="0" dirty="0">
                    <a:solidFill>
                      <a:schemeClr val="tx1"/>
                    </a:solidFill>
                    <a:latin typeface="微软雅黑" panose="020B0503020204020204" pitchFamily="34" charset="-122"/>
                    <a:ea typeface="微软雅黑" panose="020B0503020204020204" pitchFamily="34" charset="-122"/>
                  </a:rPr>
                  <a:t>：变址器</a:t>
                </a:r>
              </a:p>
              <a:p>
                <a:pPr>
                  <a:spcBef>
                    <a:spcPct val="50000"/>
                  </a:spcBef>
                </a:pPr>
                <a:r>
                  <a:rPr lang="en-US" altLang="zh-CN" sz="2400" b="0" dirty="0">
                    <a:solidFill>
                      <a:schemeClr val="tx1"/>
                    </a:solidFill>
                    <a:latin typeface="微软雅黑" panose="020B0503020204020204" pitchFamily="34" charset="-122"/>
                    <a:ea typeface="微软雅黑" panose="020B0503020204020204" pitchFamily="34" charset="-122"/>
                  </a:rPr>
                  <a:t>Bi</a:t>
                </a:r>
                <a:r>
                  <a:rPr lang="zh-CN" altLang="en-US" sz="2400" b="0" dirty="0">
                    <a:solidFill>
                      <a:schemeClr val="tx1"/>
                    </a:solidFill>
                    <a:latin typeface="微软雅黑" panose="020B0503020204020204" pitchFamily="34" charset="-122"/>
                    <a:ea typeface="微软雅黑" panose="020B0503020204020204" pitchFamily="34" charset="-122"/>
                  </a:rPr>
                  <a:t>：基址器</a:t>
                </a:r>
              </a:p>
              <a:p>
                <a:pPr>
                  <a:spcBef>
                    <a:spcPct val="50000"/>
                  </a:spcBef>
                </a:pPr>
                <a:r>
                  <a:rPr lang="en-US" altLang="zh-CN" sz="2400" b="0" dirty="0">
                    <a:solidFill>
                      <a:schemeClr val="tx1"/>
                    </a:solidFill>
                    <a:latin typeface="微软雅黑" panose="020B0503020204020204" pitchFamily="34" charset="-122"/>
                    <a:ea typeface="微软雅黑" panose="020B0503020204020204" pitchFamily="34" charset="-122"/>
                  </a:rPr>
                  <a:t>Di</a:t>
                </a:r>
                <a:r>
                  <a:rPr lang="zh-CN" altLang="en-US" sz="2400" b="0" dirty="0">
                    <a:solidFill>
                      <a:schemeClr val="tx1"/>
                    </a:solidFill>
                    <a:latin typeface="微软雅黑" panose="020B0503020204020204" pitchFamily="34" charset="-122"/>
                    <a:ea typeface="微软雅黑" panose="020B0503020204020204" pitchFamily="34" charset="-122"/>
                  </a:rPr>
                  <a:t>：位移量</a:t>
                </a:r>
              </a:p>
              <a:p>
                <a:pPr>
                  <a:spcBef>
                    <a:spcPct val="50000"/>
                  </a:spcBef>
                </a:pPr>
                <a:r>
                  <a:rPr lang="en-US" altLang="zh-CN" sz="2400" b="0" dirty="0">
                    <a:solidFill>
                      <a:schemeClr val="tx1"/>
                    </a:solidFill>
                    <a:latin typeface="微软雅黑" panose="020B0503020204020204" pitchFamily="34" charset="-122"/>
                    <a:ea typeface="微软雅黑" panose="020B0503020204020204" pitchFamily="34" charset="-122"/>
                  </a:rPr>
                  <a:t>I</a:t>
                </a:r>
                <a:r>
                  <a:rPr lang="zh-CN" altLang="en-US" sz="2400" b="0" dirty="0">
                    <a:solidFill>
                      <a:schemeClr val="tx1"/>
                    </a:solidFill>
                    <a:latin typeface="微软雅黑" panose="020B0503020204020204" pitchFamily="34" charset="-122"/>
                    <a:ea typeface="微软雅黑" panose="020B0503020204020204" pitchFamily="34" charset="-122"/>
                  </a:rPr>
                  <a:t>：立即数</a:t>
                </a:r>
              </a:p>
              <a:p>
                <a:pPr>
                  <a:spcBef>
                    <a:spcPct val="50000"/>
                  </a:spcBef>
                </a:pPr>
                <a:r>
                  <a:rPr lang="en-US" altLang="zh-CN" sz="2400" b="0" dirty="0">
                    <a:solidFill>
                      <a:schemeClr val="tx1"/>
                    </a:solidFill>
                    <a:latin typeface="微软雅黑" panose="020B0503020204020204" pitchFamily="34" charset="-122"/>
                    <a:ea typeface="微软雅黑" panose="020B0503020204020204" pitchFamily="34" charset="-122"/>
                  </a:rPr>
                  <a:t>L</a:t>
                </a:r>
                <a:r>
                  <a:rPr lang="zh-CN" altLang="en-US" sz="2400" b="0" dirty="0">
                    <a:solidFill>
                      <a:schemeClr val="tx1"/>
                    </a:solidFill>
                    <a:latin typeface="微软雅黑" panose="020B0503020204020204" pitchFamily="34" charset="-122"/>
                    <a:ea typeface="微软雅黑" panose="020B0503020204020204" pitchFamily="34" charset="-122"/>
                  </a:rPr>
                  <a:t>：数的长度</a:t>
                </a:r>
              </a:p>
            </p:txBody>
          </p:sp>
        </p:grpSp>
      </p:grpSp>
      <p:sp>
        <p:nvSpPr>
          <p:cNvPr id="85" name="Rectangle 2"/>
          <p:cNvSpPr txBox="1">
            <a:spLocks noChangeArrowheads="1"/>
          </p:cNvSpPr>
          <p:nvPr/>
        </p:nvSpPr>
        <p:spPr bwMode="auto">
          <a:xfrm>
            <a:off x="3287090" y="999709"/>
            <a:ext cx="3613418" cy="37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kern="1200">
                <a:solidFill>
                  <a:schemeClr val="accent2"/>
                </a:solidFill>
                <a:latin typeface="+mj-lt"/>
                <a:ea typeface="+mj-ea"/>
                <a:cs typeface="+mj-cs"/>
              </a:defRPr>
            </a:lvl1pPr>
            <a:lvl2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9pPr>
          </a:lstStyle>
          <a:p>
            <a:r>
              <a:rPr lang="zh-CN" altLang="en-US" dirty="0" smtClean="0">
                <a:solidFill>
                  <a:srgbClr val="FF0000"/>
                </a:solidFill>
                <a:latin typeface="微软雅黑" panose="020B0503020204020204" pitchFamily="34" charset="-122"/>
                <a:ea typeface="微软雅黑" panose="020B0503020204020204" pitchFamily="34" charset="-122"/>
              </a:rPr>
              <a:t>例：</a:t>
            </a:r>
            <a:r>
              <a:rPr lang="en-US" altLang="zh-CN" dirty="0" smtClean="0">
                <a:solidFill>
                  <a:srgbClr val="FF0000"/>
                </a:solidFill>
                <a:latin typeface="微软雅黑" panose="020B0503020204020204" pitchFamily="34" charset="-122"/>
                <a:ea typeface="微软雅黑" panose="020B0503020204020204" pitchFamily="34" charset="-122"/>
              </a:rPr>
              <a:t>IBM370</a:t>
            </a:r>
            <a:r>
              <a:rPr lang="zh-CN" altLang="en-US" dirty="0" smtClean="0">
                <a:solidFill>
                  <a:srgbClr val="FF0000"/>
                </a:solidFill>
                <a:latin typeface="微软雅黑" panose="020B0503020204020204" pitchFamily="34" charset="-122"/>
                <a:ea typeface="微软雅黑" panose="020B0503020204020204" pitchFamily="34" charset="-122"/>
              </a:rPr>
              <a:t>指令格式</a:t>
            </a:r>
          </a:p>
        </p:txBody>
      </p:sp>
    </p:spTree>
    <p:extLst>
      <p:ext uri="{BB962C8B-B14F-4D97-AF65-F5344CB8AC3E}">
        <p14:creationId xmlns:p14="http://schemas.microsoft.com/office/powerpoint/2010/main" val="137694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引言：指令</a:t>
            </a:r>
            <a:endParaRPr lang="zh-CN" altLang="en-US" dirty="0"/>
          </a:p>
        </p:txBody>
      </p:sp>
      <p:sp>
        <p:nvSpPr>
          <p:cNvPr id="8" name="内容占位符 7"/>
          <p:cNvSpPr>
            <a:spLocks noGrp="1"/>
          </p:cNvSpPr>
          <p:nvPr>
            <p:ph idx="1"/>
          </p:nvPr>
        </p:nvSpPr>
        <p:spPr/>
        <p:txBody>
          <a:bodyPr/>
          <a:lstStyle/>
          <a:p>
            <a:r>
              <a:rPr lang="zh-CN" altLang="en-US" dirty="0">
                <a:solidFill>
                  <a:srgbClr val="0000FF"/>
                </a:solidFill>
                <a:latin typeface="微软雅黑" panose="020B0503020204020204" pitchFamily="34" charset="-122"/>
              </a:rPr>
              <a:t>微指令</a:t>
            </a:r>
            <a:r>
              <a:rPr lang="zh-CN" altLang="en-US" dirty="0" smtClean="0"/>
              <a:t>（微程序控制器章节）：微程序级命令，属于硬件范畴</a:t>
            </a:r>
            <a:endParaRPr lang="en-US" altLang="zh-CN" dirty="0" smtClean="0"/>
          </a:p>
          <a:p>
            <a:r>
              <a:rPr lang="zh-CN" altLang="en-US" dirty="0" smtClean="0">
                <a:solidFill>
                  <a:srgbClr val="0000FF"/>
                </a:solidFill>
                <a:latin typeface="微软雅黑" panose="020B0503020204020204" pitchFamily="34" charset="-122"/>
              </a:rPr>
              <a:t>机器指令：</a:t>
            </a:r>
            <a:r>
              <a:rPr lang="zh-CN" altLang="en-US" dirty="0" smtClean="0"/>
              <a:t>处于硬件和软件交界面</a:t>
            </a:r>
            <a:endParaRPr lang="en-US" altLang="zh-CN" dirty="0" smtClean="0"/>
          </a:p>
          <a:p>
            <a:pPr lvl="1"/>
            <a:r>
              <a:rPr lang="zh-CN" altLang="en-US" dirty="0"/>
              <a:t>本章中提及的指令都指</a:t>
            </a:r>
            <a:r>
              <a:rPr lang="zh-CN" altLang="en-US" dirty="0" smtClean="0"/>
              <a:t>机器指令</a:t>
            </a:r>
            <a:endParaRPr lang="en-US" altLang="zh-CN" dirty="0" smtClean="0"/>
          </a:p>
          <a:p>
            <a:r>
              <a:rPr lang="zh-CN" altLang="en-US" dirty="0">
                <a:solidFill>
                  <a:srgbClr val="0000FF"/>
                </a:solidFill>
                <a:latin typeface="微软雅黑" panose="020B0503020204020204" pitchFamily="34" charset="-122"/>
              </a:rPr>
              <a:t>伪指令（宏指令）</a:t>
            </a:r>
            <a:r>
              <a:rPr lang="zh-CN" altLang="en-US" dirty="0" smtClean="0">
                <a:solidFill>
                  <a:srgbClr val="0000FF"/>
                </a:solidFill>
                <a:latin typeface="微软雅黑" panose="020B0503020204020204" pitchFamily="34" charset="-122"/>
              </a:rPr>
              <a:t>：</a:t>
            </a:r>
            <a:r>
              <a:rPr lang="zh-CN" altLang="en-US" dirty="0"/>
              <a:t>由</a:t>
            </a:r>
            <a:r>
              <a:rPr lang="zh-CN" altLang="en-US" dirty="0" smtClean="0"/>
              <a:t>若干机器指令组成的指令序列</a:t>
            </a:r>
            <a:endParaRPr lang="en-US" altLang="zh-CN" dirty="0" smtClean="0"/>
          </a:p>
          <a:p>
            <a:pPr>
              <a:lnSpc>
                <a:spcPct val="130000"/>
              </a:lnSpc>
              <a:spcBef>
                <a:spcPct val="30000"/>
              </a:spcBef>
            </a:pPr>
            <a:r>
              <a:rPr lang="zh-CN" altLang="en-US" dirty="0">
                <a:solidFill>
                  <a:srgbClr val="0000FF"/>
                </a:solidFill>
                <a:latin typeface="微软雅黑" panose="020B0503020204020204" pitchFamily="34" charset="-122"/>
              </a:rPr>
              <a:t>汇编</a:t>
            </a:r>
            <a:r>
              <a:rPr lang="zh-CN" altLang="en-US" dirty="0" smtClean="0">
                <a:solidFill>
                  <a:srgbClr val="0000FF"/>
                </a:solidFill>
                <a:latin typeface="微软雅黑" panose="020B0503020204020204" pitchFamily="34" charset="-122"/>
              </a:rPr>
              <a:t>指令：</a:t>
            </a:r>
            <a:r>
              <a:rPr lang="zh-CN" altLang="en-US" dirty="0" smtClean="0">
                <a:latin typeface="微软雅黑" panose="020B0503020204020204" pitchFamily="34" charset="-122"/>
              </a:rPr>
              <a:t>是</a:t>
            </a:r>
            <a:r>
              <a:rPr lang="zh-CN" altLang="en-US" dirty="0">
                <a:latin typeface="微软雅黑" panose="020B0503020204020204" pitchFamily="34" charset="-122"/>
              </a:rPr>
              <a:t>机器指令的汇编表示形式，即符号表示</a:t>
            </a:r>
            <a:endParaRPr lang="zh-CN" altLang="en-US" dirty="0">
              <a:solidFill>
                <a:srgbClr val="0000FF"/>
              </a:solidFill>
              <a:latin typeface="Times New Roman" panose="02020603050405020304" pitchFamily="18" charset="0"/>
            </a:endParaRPr>
          </a:p>
          <a:p>
            <a:pPr lvl="1">
              <a:lnSpc>
                <a:spcPct val="130000"/>
              </a:lnSpc>
              <a:spcBef>
                <a:spcPct val="30000"/>
              </a:spcBef>
            </a:pPr>
            <a:r>
              <a:rPr lang="zh-CN" altLang="en-US" dirty="0">
                <a:latin typeface="微软雅黑" panose="020B0503020204020204" pitchFamily="34" charset="-122"/>
              </a:rPr>
              <a:t>机器指令和汇编指令一一对应，它们都与具体机器结构有关，都属于</a:t>
            </a:r>
            <a:r>
              <a:rPr lang="zh-CN" altLang="en-US" dirty="0">
                <a:solidFill>
                  <a:srgbClr val="0000FF"/>
                </a:solidFill>
                <a:latin typeface="微软雅黑" panose="020B0503020204020204" pitchFamily="34" charset="-122"/>
              </a:rPr>
              <a:t>机器级指令</a:t>
            </a:r>
            <a:r>
              <a:rPr lang="zh-CN" altLang="en-US" dirty="0">
                <a:latin typeface="微软雅黑" panose="020B0503020204020204" pitchFamily="34" charset="-122"/>
              </a:rPr>
              <a:t> </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Tree>
    <p:extLst>
      <p:ext uri="{BB962C8B-B14F-4D97-AF65-F5344CB8AC3E}">
        <p14:creationId xmlns:p14="http://schemas.microsoft.com/office/powerpoint/2010/main" val="28901016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2736304" cy="525229"/>
          </a:xfrm>
        </p:spPr>
        <p:txBody>
          <a:bodyPr/>
          <a:lstStyle/>
          <a:p>
            <a:pPr marL="0" indent="0">
              <a:buNone/>
            </a:pPr>
            <a:r>
              <a:rPr lang="en-US" altLang="zh-CN" dirty="0" smtClean="0"/>
              <a:t>4.2.5 </a:t>
            </a:r>
            <a:r>
              <a:rPr lang="zh-CN" altLang="en-US" dirty="0" smtClean="0"/>
              <a:t>操作码编码</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ea typeface="微软雅黑" panose="020B0503020204020204" pitchFamily="34" charset="-122"/>
              </a:rPr>
              <a:t>计算机与通信工程学院</a:t>
            </a:r>
            <a:r>
              <a:rPr lang="en-US" altLang="zh-CN" dirty="0" smtClean="0">
                <a:ea typeface="微软雅黑" panose="020B0503020204020204" pitchFamily="34" charset="-122"/>
              </a:rPr>
              <a:t>—</a:t>
            </a:r>
            <a:r>
              <a:rPr lang="zh-CN" altLang="en-US" dirty="0"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40</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2017/11/3</a:t>
            </a:fld>
            <a:endParaRPr lang="zh-CN" altLang="en-US" dirty="0">
              <a:ea typeface="微软雅黑" panose="020B0503020204020204" pitchFamily="34" charset="-122"/>
            </a:endParaRPr>
          </a:p>
        </p:txBody>
      </p:sp>
      <p:sp>
        <p:nvSpPr>
          <p:cNvPr id="33" name="内容占位符 2"/>
          <p:cNvSpPr txBox="1">
            <a:spLocks/>
          </p:cNvSpPr>
          <p:nvPr/>
        </p:nvSpPr>
        <p:spPr bwMode="auto">
          <a:xfrm>
            <a:off x="119514" y="1124744"/>
            <a:ext cx="28683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1. </a:t>
            </a:r>
            <a:r>
              <a:rPr lang="zh-CN" altLang="en-US" dirty="0">
                <a:solidFill>
                  <a:srgbClr val="063DE8"/>
                </a:solidFill>
              </a:rPr>
              <a:t>扩展</a:t>
            </a:r>
            <a:r>
              <a:rPr lang="zh-CN" altLang="en-US" dirty="0" smtClean="0">
                <a:solidFill>
                  <a:srgbClr val="063DE8"/>
                </a:solidFill>
              </a:rPr>
              <a:t>操作码编码</a:t>
            </a:r>
            <a:endParaRPr lang="en-US" altLang="zh-CN" dirty="0" smtClean="0">
              <a:solidFill>
                <a:srgbClr val="063DE8"/>
              </a:solidFill>
            </a:endParaRPr>
          </a:p>
        </p:txBody>
      </p:sp>
      <p:sp>
        <p:nvSpPr>
          <p:cNvPr id="86" name="Rectangle 3"/>
          <p:cNvSpPr>
            <a:spLocks noChangeArrowheads="1"/>
          </p:cNvSpPr>
          <p:nvPr/>
        </p:nvSpPr>
        <p:spPr bwMode="auto">
          <a:xfrm>
            <a:off x="231775" y="1522040"/>
            <a:ext cx="8683625"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sz="2400">
                <a:solidFill>
                  <a:schemeClr val="tx1"/>
                </a:solidFill>
                <a:latin typeface="Times New Roman" panose="02020603050405020304" pitchFamily="18" charset="0"/>
              </a:defRPr>
            </a:lvl1pPr>
            <a:lvl2pPr marL="685800" indent="-22860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543050" indent="-171450">
              <a:defRPr sz="2400">
                <a:solidFill>
                  <a:schemeClr val="tx1"/>
                </a:solidFill>
                <a:latin typeface="Times New Roman" panose="02020603050405020304" pitchFamily="18" charset="0"/>
              </a:defRPr>
            </a:lvl4pPr>
            <a:lvl5pPr marL="2000250" indent="-171450">
              <a:defRPr sz="2400">
                <a:solidFill>
                  <a:schemeClr val="tx1"/>
                </a:solidFill>
                <a:latin typeface="Times New Roman" panose="02020603050405020304" pitchFamily="18" charset="0"/>
              </a:defRPr>
            </a:lvl5pPr>
            <a:lvl6pPr marL="2457450" indent="-171450" eaLnBrk="0" fontAlgn="base" hangingPunct="0">
              <a:spcBef>
                <a:spcPct val="0"/>
              </a:spcBef>
              <a:spcAft>
                <a:spcPct val="0"/>
              </a:spcAft>
              <a:defRPr sz="2400">
                <a:solidFill>
                  <a:schemeClr val="tx1"/>
                </a:solidFill>
                <a:latin typeface="Times New Roman" panose="02020603050405020304" pitchFamily="18" charset="0"/>
              </a:defRPr>
            </a:lvl6pPr>
            <a:lvl7pPr marL="2914650" indent="-171450" eaLnBrk="0" fontAlgn="base" hangingPunct="0">
              <a:spcBef>
                <a:spcPct val="0"/>
              </a:spcBef>
              <a:spcAft>
                <a:spcPct val="0"/>
              </a:spcAft>
              <a:defRPr sz="2400">
                <a:solidFill>
                  <a:schemeClr val="tx1"/>
                </a:solidFill>
                <a:latin typeface="Times New Roman" panose="02020603050405020304" pitchFamily="18" charset="0"/>
              </a:defRPr>
            </a:lvl7pPr>
            <a:lvl8pPr marL="3371850" indent="-171450" eaLnBrk="0" fontAlgn="base" hangingPunct="0">
              <a:spcBef>
                <a:spcPct val="0"/>
              </a:spcBef>
              <a:spcAft>
                <a:spcPct val="0"/>
              </a:spcAft>
              <a:defRPr sz="2400">
                <a:solidFill>
                  <a:schemeClr val="tx1"/>
                </a:solidFill>
                <a:latin typeface="Times New Roman" panose="02020603050405020304" pitchFamily="18" charset="0"/>
              </a:defRPr>
            </a:lvl8pPr>
            <a:lvl9pPr marL="3829050" indent="-17145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spcBef>
                <a:spcPct val="35000"/>
              </a:spcBef>
              <a:buSzPct val="100000"/>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基本思想</a:t>
            </a:r>
          </a:p>
          <a:p>
            <a:pPr>
              <a:spcBef>
                <a:spcPct val="35000"/>
              </a:spcBef>
              <a:buSzPct val="100000"/>
              <a:buFont typeface="Monotype Sorts" pitchFamily="2" charset="2"/>
              <a:buChar char=" "/>
            </a:pPr>
            <a:r>
              <a:rPr lang="zh-CN" altLang="en-US" sz="2000" dirty="0">
                <a:solidFill>
                  <a:srgbClr val="0000FF"/>
                </a:solidFill>
                <a:latin typeface="Comic Sans MS" panose="030F0702030302020204" pitchFamily="66" charset="0"/>
                <a:ea typeface="微软雅黑" panose="020B0503020204020204" pitchFamily="34" charset="-122"/>
              </a:rPr>
              <a:t>将操作码的编码长度分成几种固定长的格式。被大多数指令集采用。</a:t>
            </a:r>
            <a:r>
              <a:rPr lang="en-US" altLang="zh-CN" sz="2000" dirty="0">
                <a:solidFill>
                  <a:srgbClr val="0000FF"/>
                </a:solidFill>
                <a:latin typeface="Comic Sans MS" panose="030F0702030302020204" pitchFamily="66" charset="0"/>
                <a:ea typeface="微软雅黑" panose="020B0503020204020204" pitchFamily="34" charset="-122"/>
              </a:rPr>
              <a:t>PDP-11</a:t>
            </a:r>
            <a:r>
              <a:rPr lang="zh-CN" altLang="en-US" sz="2000" dirty="0">
                <a:solidFill>
                  <a:srgbClr val="0000FF"/>
                </a:solidFill>
                <a:latin typeface="Comic Sans MS" panose="030F0702030302020204" pitchFamily="66" charset="0"/>
                <a:ea typeface="微软雅黑" panose="020B0503020204020204" pitchFamily="34" charset="-122"/>
              </a:rPr>
              <a:t>是典型的变长操作码机器。</a:t>
            </a:r>
          </a:p>
          <a:p>
            <a:pPr marL="342900" indent="-342900">
              <a:spcBef>
                <a:spcPct val="35000"/>
              </a:spcBef>
              <a:buSzPct val="100000"/>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种类</a:t>
            </a:r>
          </a:p>
          <a:p>
            <a:pPr>
              <a:spcBef>
                <a:spcPct val="35000"/>
              </a:spcBef>
              <a:buSzPct val="100000"/>
              <a:buFont typeface="Monotype Sorts" pitchFamily="2" charset="2"/>
              <a:buChar char=" "/>
            </a:pPr>
            <a:r>
              <a:rPr lang="zh-CN" altLang="en-US" sz="2000" dirty="0">
                <a:solidFill>
                  <a:srgbClr val="0000FF"/>
                </a:solidFill>
                <a:latin typeface="Comic Sans MS" panose="030F0702030302020204" pitchFamily="66" charset="0"/>
                <a:ea typeface="微软雅黑" panose="020B0503020204020204" pitchFamily="34" charset="-122"/>
              </a:rPr>
              <a:t>等长扩展法：4-8-12；3-6-9；…... / 不等长扩展法</a:t>
            </a:r>
          </a:p>
          <a:p>
            <a:pPr marL="342900" indent="-342900">
              <a:spcBef>
                <a:spcPct val="35000"/>
              </a:spcBef>
              <a:buSzPct val="100000"/>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举例说明如何扩展</a:t>
            </a:r>
          </a:p>
          <a:p>
            <a:pPr>
              <a:spcBef>
                <a:spcPct val="35000"/>
              </a:spcBef>
              <a:buSzPct val="100000"/>
              <a:buFont typeface="Monotype Sorts" pitchFamily="2" charset="2"/>
              <a:buChar char=" "/>
            </a:pPr>
            <a:r>
              <a:rPr lang="zh-CN" altLang="en-US" sz="2000" dirty="0" smtClean="0">
                <a:solidFill>
                  <a:srgbClr val="0000FF"/>
                </a:solidFill>
                <a:latin typeface="Comic Sans MS" panose="030F0702030302020204" pitchFamily="66" charset="0"/>
                <a:ea typeface="微软雅黑" panose="020B0503020204020204" pitchFamily="34" charset="-122"/>
              </a:rPr>
              <a:t>例：设</a:t>
            </a:r>
            <a:r>
              <a:rPr lang="zh-CN" altLang="en-US" sz="2000" dirty="0">
                <a:solidFill>
                  <a:srgbClr val="0000FF"/>
                </a:solidFill>
                <a:latin typeface="Comic Sans MS" panose="030F0702030302020204" pitchFamily="66" charset="0"/>
                <a:ea typeface="微软雅黑" panose="020B0503020204020204" pitchFamily="34" charset="-122"/>
              </a:rPr>
              <a:t>某指令系统指令字是16位，每个地址码为6位。若二地址指令15条，一地址指令34条，则剩下零地址指令最多有多少条？</a:t>
            </a:r>
          </a:p>
          <a:p>
            <a:pPr>
              <a:spcBef>
                <a:spcPct val="35000"/>
              </a:spcBef>
              <a:buSzPct val="100000"/>
              <a:buFont typeface="Monotype Sorts" pitchFamily="2" charset="2"/>
              <a:buChar char=" "/>
            </a:pPr>
            <a:r>
              <a:rPr lang="zh-CN" altLang="en-US" sz="2000" dirty="0">
                <a:solidFill>
                  <a:srgbClr val="0000FF"/>
                </a:solidFill>
                <a:latin typeface="Comic Sans MS" panose="030F0702030302020204" pitchFamily="66" charset="0"/>
                <a:ea typeface="微软雅黑" panose="020B0503020204020204" pitchFamily="34" charset="-122"/>
              </a:rPr>
              <a:t>解:操作码按短到长进行扩展编码</a:t>
            </a:r>
          </a:p>
          <a:p>
            <a:pPr>
              <a:spcBef>
                <a:spcPct val="35000"/>
              </a:spcBef>
              <a:buSzPct val="100000"/>
              <a:buFont typeface="Monotype Sorts" pitchFamily="2" charset="2"/>
              <a:buChar char=" "/>
            </a:pPr>
            <a:r>
              <a:rPr lang="zh-CN" altLang="en-US" sz="2000" dirty="0">
                <a:solidFill>
                  <a:srgbClr val="0000FF"/>
                </a:solidFill>
                <a:latin typeface="Comic Sans MS" panose="030F0702030302020204" pitchFamily="66" charset="0"/>
                <a:ea typeface="微软雅黑" panose="020B0503020204020204" pitchFamily="34" charset="-122"/>
              </a:rPr>
              <a:t>     二地址指令</a:t>
            </a:r>
            <a:r>
              <a:rPr lang="en-US" altLang="zh-CN" sz="2000" dirty="0">
                <a:solidFill>
                  <a:srgbClr val="0000FF"/>
                </a:solidFill>
                <a:latin typeface="Comic Sans MS" panose="030F0702030302020204" pitchFamily="66" charset="0"/>
                <a:ea typeface="微软雅黑" panose="020B0503020204020204" pitchFamily="34" charset="-122"/>
                <a:sym typeface="Wingdings" panose="05000000000000000000" pitchFamily="2" charset="2"/>
              </a:rPr>
              <a:t>: (</a:t>
            </a:r>
            <a:r>
              <a:rPr lang="en-US" altLang="zh-CN" sz="2000" dirty="0">
                <a:solidFill>
                  <a:srgbClr val="0000FF"/>
                </a:solidFill>
                <a:latin typeface="Comic Sans MS" panose="030F0702030302020204" pitchFamily="66" charset="0"/>
                <a:ea typeface="微软雅黑" panose="020B0503020204020204" pitchFamily="34" charset="-122"/>
              </a:rPr>
              <a:t>0000 </a:t>
            </a:r>
            <a:r>
              <a:rPr lang="zh-CN" altLang="en-US" sz="2000" dirty="0">
                <a:solidFill>
                  <a:srgbClr val="0000FF"/>
                </a:solidFill>
                <a:latin typeface="Comic Sans MS" panose="030F0702030302020204" pitchFamily="66" charset="0"/>
                <a:ea typeface="微软雅黑" panose="020B0503020204020204" pitchFamily="34" charset="-122"/>
              </a:rPr>
              <a:t>～ </a:t>
            </a:r>
            <a:r>
              <a:rPr lang="en-US" altLang="zh-CN" sz="2000" dirty="0">
                <a:solidFill>
                  <a:srgbClr val="0000FF"/>
                </a:solidFill>
                <a:latin typeface="Comic Sans MS" panose="030F0702030302020204" pitchFamily="66" charset="0"/>
                <a:ea typeface="微软雅黑" panose="020B0503020204020204" pitchFamily="34" charset="-122"/>
              </a:rPr>
              <a:t>1110) </a:t>
            </a:r>
          </a:p>
          <a:p>
            <a:pPr>
              <a:spcBef>
                <a:spcPct val="35000"/>
              </a:spcBef>
              <a:buSzPct val="100000"/>
              <a:buFont typeface="Monotype Sorts" pitchFamily="2" charset="2"/>
              <a:buChar char=" "/>
            </a:pPr>
            <a:r>
              <a:rPr lang="zh-CN" altLang="en-US" sz="2000" dirty="0">
                <a:solidFill>
                  <a:srgbClr val="0000FF"/>
                </a:solidFill>
                <a:latin typeface="Comic Sans MS" panose="030F0702030302020204" pitchFamily="66" charset="0"/>
                <a:ea typeface="微软雅黑" panose="020B0503020204020204" pitchFamily="34" charset="-122"/>
              </a:rPr>
              <a:t>     一地址指令: </a:t>
            </a:r>
            <a:r>
              <a:rPr lang="zh-CN" altLang="en-US" sz="2000" dirty="0">
                <a:solidFill>
                  <a:srgbClr val="C2228D"/>
                </a:solidFill>
                <a:latin typeface="Comic Sans MS" panose="030F0702030302020204" pitchFamily="66" charset="0"/>
                <a:ea typeface="微软雅黑" panose="020B0503020204020204" pitchFamily="34" charset="-122"/>
              </a:rPr>
              <a:t>11110</a:t>
            </a:r>
            <a:r>
              <a:rPr lang="zh-CN" altLang="en-US" sz="2000" dirty="0">
                <a:solidFill>
                  <a:srgbClr val="0000FF"/>
                </a:solidFill>
                <a:latin typeface="Comic Sans MS" panose="030F0702030302020204" pitchFamily="66" charset="0"/>
                <a:ea typeface="微软雅黑" panose="020B0503020204020204" pitchFamily="34" charset="-122"/>
              </a:rPr>
              <a:t> </a:t>
            </a:r>
            <a:r>
              <a:rPr lang="en-US" altLang="zh-CN" sz="2000" dirty="0">
                <a:solidFill>
                  <a:srgbClr val="0000FF"/>
                </a:solidFill>
                <a:latin typeface="Comic Sans MS" panose="030F0702030302020204" pitchFamily="66" charset="0"/>
                <a:ea typeface="微软雅黑" panose="020B0503020204020204" pitchFamily="34" charset="-122"/>
              </a:rPr>
              <a:t>(00000 </a:t>
            </a:r>
            <a:r>
              <a:rPr lang="zh-CN" altLang="en-US" sz="2000" dirty="0">
                <a:solidFill>
                  <a:srgbClr val="0000FF"/>
                </a:solidFill>
                <a:latin typeface="Comic Sans MS" panose="030F0702030302020204" pitchFamily="66" charset="0"/>
                <a:ea typeface="微软雅黑" panose="020B0503020204020204" pitchFamily="34" charset="-122"/>
              </a:rPr>
              <a:t>～</a:t>
            </a:r>
            <a:r>
              <a:rPr lang="en-US" altLang="zh-CN" sz="2000" dirty="0">
                <a:solidFill>
                  <a:srgbClr val="0000FF"/>
                </a:solidFill>
                <a:latin typeface="Comic Sans MS" panose="030F0702030302020204" pitchFamily="66" charset="0"/>
                <a:ea typeface="微软雅黑" panose="020B0503020204020204" pitchFamily="34" charset="-122"/>
              </a:rPr>
              <a:t> 11111); </a:t>
            </a:r>
            <a:r>
              <a:rPr lang="en-US" altLang="zh-CN" sz="2000" dirty="0">
                <a:solidFill>
                  <a:srgbClr val="C2228D"/>
                </a:solidFill>
                <a:latin typeface="Comic Sans MS" panose="030F0702030302020204" pitchFamily="66" charset="0"/>
                <a:ea typeface="微软雅黑" panose="020B0503020204020204" pitchFamily="34" charset="-122"/>
              </a:rPr>
              <a:t>11111</a:t>
            </a:r>
            <a:r>
              <a:rPr lang="en-US" altLang="zh-CN" sz="2000" dirty="0">
                <a:solidFill>
                  <a:srgbClr val="0000FF"/>
                </a:solidFill>
                <a:latin typeface="Comic Sans MS" panose="030F0702030302020204" pitchFamily="66" charset="0"/>
                <a:ea typeface="微软雅黑" panose="020B0503020204020204" pitchFamily="34" charset="-122"/>
              </a:rPr>
              <a:t> (00000 </a:t>
            </a:r>
            <a:r>
              <a:rPr lang="zh-CN" altLang="en-US" sz="2000" dirty="0">
                <a:solidFill>
                  <a:srgbClr val="0000FF"/>
                </a:solidFill>
                <a:latin typeface="Comic Sans MS" panose="030F0702030302020204" pitchFamily="66" charset="0"/>
                <a:ea typeface="微软雅黑" panose="020B0503020204020204" pitchFamily="34" charset="-122"/>
              </a:rPr>
              <a:t>～</a:t>
            </a:r>
            <a:r>
              <a:rPr lang="en-US" altLang="zh-CN" sz="2000" dirty="0">
                <a:solidFill>
                  <a:srgbClr val="0000FF"/>
                </a:solidFill>
                <a:latin typeface="Comic Sans MS" panose="030F0702030302020204" pitchFamily="66" charset="0"/>
                <a:ea typeface="微软雅黑" panose="020B0503020204020204" pitchFamily="34" charset="-122"/>
              </a:rPr>
              <a:t> 00001) </a:t>
            </a:r>
          </a:p>
          <a:p>
            <a:pPr>
              <a:spcBef>
                <a:spcPct val="35000"/>
              </a:spcBef>
              <a:buSzPct val="100000"/>
              <a:buFont typeface="Monotype Sorts" pitchFamily="2" charset="2"/>
              <a:buChar char=" "/>
            </a:pPr>
            <a:r>
              <a:rPr lang="zh-CN" altLang="en-US" sz="2000" dirty="0">
                <a:solidFill>
                  <a:srgbClr val="0000FF"/>
                </a:solidFill>
                <a:latin typeface="Comic Sans MS" panose="030F0702030302020204" pitchFamily="66" charset="0"/>
                <a:ea typeface="微软雅黑" panose="020B0503020204020204" pitchFamily="34" charset="-122"/>
              </a:rPr>
              <a:t>     零地址指令: </a:t>
            </a:r>
            <a:r>
              <a:rPr lang="zh-CN" altLang="en-US" sz="2000" dirty="0">
                <a:solidFill>
                  <a:srgbClr val="C2228D"/>
                </a:solidFill>
                <a:latin typeface="Comic Sans MS" panose="030F0702030302020204" pitchFamily="66" charset="0"/>
                <a:ea typeface="微软雅黑" panose="020B0503020204020204" pitchFamily="34" charset="-122"/>
              </a:rPr>
              <a:t>11111</a:t>
            </a:r>
            <a:r>
              <a:rPr lang="zh-CN" altLang="en-US" sz="2000" dirty="0">
                <a:solidFill>
                  <a:srgbClr val="0000FF"/>
                </a:solidFill>
                <a:latin typeface="Comic Sans MS" panose="030F0702030302020204" pitchFamily="66" charset="0"/>
                <a:ea typeface="微软雅黑" panose="020B0503020204020204" pitchFamily="34" charset="-122"/>
              </a:rPr>
              <a:t> </a:t>
            </a:r>
            <a:r>
              <a:rPr lang="en-US" altLang="zh-CN" sz="2000" dirty="0">
                <a:solidFill>
                  <a:srgbClr val="0000FF"/>
                </a:solidFill>
                <a:latin typeface="Comic Sans MS" panose="030F0702030302020204" pitchFamily="66" charset="0"/>
                <a:ea typeface="微软雅黑" panose="020B0503020204020204" pitchFamily="34" charset="-122"/>
              </a:rPr>
              <a:t>(00010 </a:t>
            </a:r>
            <a:r>
              <a:rPr lang="zh-CN" altLang="en-US" sz="2000" dirty="0">
                <a:solidFill>
                  <a:srgbClr val="0000FF"/>
                </a:solidFill>
                <a:latin typeface="Comic Sans MS" panose="030F0702030302020204" pitchFamily="66" charset="0"/>
                <a:ea typeface="微软雅黑" panose="020B0503020204020204" pitchFamily="34" charset="-122"/>
              </a:rPr>
              <a:t>～</a:t>
            </a:r>
            <a:r>
              <a:rPr lang="en-US" altLang="zh-CN" sz="2000" dirty="0">
                <a:solidFill>
                  <a:srgbClr val="0000FF"/>
                </a:solidFill>
                <a:latin typeface="Comic Sans MS" panose="030F0702030302020204" pitchFamily="66" charset="0"/>
                <a:ea typeface="微软雅黑" panose="020B0503020204020204" pitchFamily="34" charset="-122"/>
              </a:rPr>
              <a:t> 11111) (000000 </a:t>
            </a:r>
            <a:r>
              <a:rPr lang="zh-CN" altLang="en-US" sz="2000" dirty="0">
                <a:solidFill>
                  <a:srgbClr val="0000FF"/>
                </a:solidFill>
                <a:latin typeface="Comic Sans MS" panose="030F0702030302020204" pitchFamily="66" charset="0"/>
                <a:ea typeface="微软雅黑" panose="020B0503020204020204" pitchFamily="34" charset="-122"/>
              </a:rPr>
              <a:t>～</a:t>
            </a:r>
            <a:r>
              <a:rPr lang="en-US" altLang="zh-CN" sz="2000" dirty="0">
                <a:solidFill>
                  <a:srgbClr val="0000FF"/>
                </a:solidFill>
                <a:latin typeface="Comic Sans MS" panose="030F0702030302020204" pitchFamily="66" charset="0"/>
                <a:ea typeface="微软雅黑" panose="020B0503020204020204" pitchFamily="34" charset="-122"/>
              </a:rPr>
              <a:t> 11111)</a:t>
            </a:r>
          </a:p>
          <a:p>
            <a:pPr>
              <a:spcBef>
                <a:spcPct val="35000"/>
              </a:spcBef>
              <a:buSzPct val="100000"/>
              <a:buFont typeface="Monotype Sorts" pitchFamily="2" charset="2"/>
              <a:buChar char=" "/>
            </a:pPr>
            <a:r>
              <a:rPr lang="zh-CN" altLang="en-US" sz="2000" b="0" dirty="0">
                <a:solidFill>
                  <a:srgbClr val="0000FF"/>
                </a:solidFill>
                <a:latin typeface="Comic Sans MS" panose="030F0702030302020204" pitchFamily="66" charset="0"/>
                <a:ea typeface="微软雅黑" panose="020B0503020204020204" pitchFamily="34" charset="-122"/>
              </a:rPr>
              <a:t>     </a:t>
            </a:r>
            <a:r>
              <a:rPr lang="zh-CN" altLang="en-US" sz="2000" dirty="0">
                <a:solidFill>
                  <a:srgbClr val="0000FF"/>
                </a:solidFill>
                <a:latin typeface="Comic Sans MS" panose="030F0702030302020204" pitchFamily="66" charset="0"/>
                <a:ea typeface="微软雅黑" panose="020B0503020204020204" pitchFamily="34" charset="-122"/>
              </a:rPr>
              <a:t>故零地址指令最多有 30</a:t>
            </a:r>
            <a:r>
              <a:rPr lang="en-US" altLang="zh-CN" sz="2000" dirty="0">
                <a:solidFill>
                  <a:srgbClr val="0000FF"/>
                </a:solidFill>
                <a:latin typeface="Comic Sans MS" panose="030F0702030302020204" pitchFamily="66" charset="0"/>
                <a:ea typeface="微软雅黑" panose="020B0503020204020204" pitchFamily="34" charset="-122"/>
              </a:rPr>
              <a:t>x2</a:t>
            </a:r>
            <a:r>
              <a:rPr lang="en-US" altLang="zh-CN" sz="2000" baseline="38000" dirty="0">
                <a:solidFill>
                  <a:srgbClr val="0000FF"/>
                </a:solidFill>
                <a:latin typeface="Comic Sans MS" panose="030F0702030302020204" pitchFamily="66" charset="0"/>
                <a:ea typeface="微软雅黑" panose="020B0503020204020204" pitchFamily="34" charset="-122"/>
              </a:rPr>
              <a:t>6</a:t>
            </a:r>
            <a:r>
              <a:rPr lang="en-US" altLang="zh-CN" sz="2000" dirty="0">
                <a:solidFill>
                  <a:srgbClr val="0000FF"/>
                </a:solidFill>
                <a:latin typeface="Comic Sans MS" panose="030F0702030302020204" pitchFamily="66" charset="0"/>
                <a:ea typeface="微软雅黑" panose="020B0503020204020204" pitchFamily="34" charset="-122"/>
              </a:rPr>
              <a:t>=15x2</a:t>
            </a:r>
            <a:r>
              <a:rPr lang="en-US" altLang="zh-CN" sz="2000" baseline="38000" dirty="0">
                <a:solidFill>
                  <a:srgbClr val="0000FF"/>
                </a:solidFill>
                <a:latin typeface="Comic Sans MS" panose="030F0702030302020204" pitchFamily="66" charset="0"/>
                <a:ea typeface="微软雅黑" panose="020B0503020204020204" pitchFamily="34" charset="-122"/>
              </a:rPr>
              <a:t>7</a:t>
            </a:r>
            <a:r>
              <a:rPr lang="en-US" altLang="zh-CN" sz="2000" dirty="0">
                <a:solidFill>
                  <a:srgbClr val="0000FF"/>
                </a:solidFill>
                <a:latin typeface="Comic Sans MS" panose="030F0702030302020204" pitchFamily="66" charset="0"/>
                <a:ea typeface="微软雅黑" panose="020B0503020204020204" pitchFamily="34" charset="-122"/>
              </a:rPr>
              <a:t> </a:t>
            </a:r>
            <a:r>
              <a:rPr lang="zh-CN" altLang="en-US" sz="2000" dirty="0">
                <a:solidFill>
                  <a:srgbClr val="0000FF"/>
                </a:solidFill>
                <a:latin typeface="Comic Sans MS" panose="030F0702030302020204" pitchFamily="66" charset="0"/>
                <a:ea typeface="微软雅黑" panose="020B0503020204020204" pitchFamily="34" charset="-122"/>
              </a:rPr>
              <a:t>种</a:t>
            </a:r>
          </a:p>
        </p:txBody>
      </p:sp>
    </p:spTree>
    <p:extLst>
      <p:ext uri="{BB962C8B-B14F-4D97-AF65-F5344CB8AC3E}">
        <p14:creationId xmlns:p14="http://schemas.microsoft.com/office/powerpoint/2010/main" val="410078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
                                            <p:txEl>
                                              <p:pRg st="1" end="1"/>
                                            </p:txEl>
                                          </p:spTgt>
                                        </p:tgtEl>
                                        <p:attrNameLst>
                                          <p:attrName>style.visibility</p:attrName>
                                        </p:attrNameLst>
                                      </p:cBhvr>
                                      <p:to>
                                        <p:strVal val="visible"/>
                                      </p:to>
                                    </p:set>
                                    <p:animEffect transition="in" filter="blinds(horizontal)">
                                      <p:cBhvr>
                                        <p:cTn id="7" dur="500"/>
                                        <p:tgtEl>
                                          <p:spTgt spid="8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6">
                                            <p:txEl>
                                              <p:pRg st="3" end="3"/>
                                            </p:txEl>
                                          </p:spTgt>
                                        </p:tgtEl>
                                        <p:attrNameLst>
                                          <p:attrName>style.visibility</p:attrName>
                                        </p:attrNameLst>
                                      </p:cBhvr>
                                      <p:to>
                                        <p:strVal val="visible"/>
                                      </p:to>
                                    </p:set>
                                    <p:animEffect transition="in" filter="blinds(horizontal)">
                                      <p:cBhvr>
                                        <p:cTn id="12" dur="500"/>
                                        <p:tgtEl>
                                          <p:spTgt spid="8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
                                            <p:txEl>
                                              <p:pRg st="5" end="5"/>
                                            </p:txEl>
                                          </p:spTgt>
                                        </p:tgtEl>
                                        <p:attrNameLst>
                                          <p:attrName>style.visibility</p:attrName>
                                        </p:attrNameLst>
                                      </p:cBhvr>
                                      <p:to>
                                        <p:strVal val="visible"/>
                                      </p:to>
                                    </p:set>
                                    <p:animEffect transition="in" filter="blinds(horizontal)">
                                      <p:cBhvr>
                                        <p:cTn id="17" dur="500"/>
                                        <p:tgtEl>
                                          <p:spTgt spid="8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
                                            <p:txEl>
                                              <p:pRg st="6" end="6"/>
                                            </p:txEl>
                                          </p:spTgt>
                                        </p:tgtEl>
                                        <p:attrNameLst>
                                          <p:attrName>style.visibility</p:attrName>
                                        </p:attrNameLst>
                                      </p:cBhvr>
                                      <p:to>
                                        <p:strVal val="visible"/>
                                      </p:to>
                                    </p:set>
                                    <p:animEffect transition="in" filter="blinds(horizontal)">
                                      <p:cBhvr>
                                        <p:cTn id="22" dur="500"/>
                                        <p:tgtEl>
                                          <p:spTgt spid="8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6">
                                            <p:txEl>
                                              <p:pRg st="7" end="7"/>
                                            </p:txEl>
                                          </p:spTgt>
                                        </p:tgtEl>
                                        <p:attrNameLst>
                                          <p:attrName>style.visibility</p:attrName>
                                        </p:attrNameLst>
                                      </p:cBhvr>
                                      <p:to>
                                        <p:strVal val="visible"/>
                                      </p:to>
                                    </p:set>
                                    <p:animEffect transition="in" filter="blinds(horizontal)">
                                      <p:cBhvr>
                                        <p:cTn id="27" dur="500"/>
                                        <p:tgtEl>
                                          <p:spTgt spid="8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6">
                                            <p:txEl>
                                              <p:pRg st="8" end="8"/>
                                            </p:txEl>
                                          </p:spTgt>
                                        </p:tgtEl>
                                        <p:attrNameLst>
                                          <p:attrName>style.visibility</p:attrName>
                                        </p:attrNameLst>
                                      </p:cBhvr>
                                      <p:to>
                                        <p:strVal val="visible"/>
                                      </p:to>
                                    </p:set>
                                    <p:animEffect transition="in" filter="blinds(horizontal)">
                                      <p:cBhvr>
                                        <p:cTn id="32" dur="500"/>
                                        <p:tgtEl>
                                          <p:spTgt spid="8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6">
                                            <p:txEl>
                                              <p:pRg st="9" end="9"/>
                                            </p:txEl>
                                          </p:spTgt>
                                        </p:tgtEl>
                                        <p:attrNameLst>
                                          <p:attrName>style.visibility</p:attrName>
                                        </p:attrNameLst>
                                      </p:cBhvr>
                                      <p:to>
                                        <p:strVal val="visible"/>
                                      </p:to>
                                    </p:set>
                                    <p:animEffect transition="in" filter="blinds(horizontal)">
                                      <p:cBhvr>
                                        <p:cTn id="37" dur="500"/>
                                        <p:tgtEl>
                                          <p:spTgt spid="8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6">
                                            <p:txEl>
                                              <p:pRg st="10" end="10"/>
                                            </p:txEl>
                                          </p:spTgt>
                                        </p:tgtEl>
                                        <p:attrNameLst>
                                          <p:attrName>style.visibility</p:attrName>
                                        </p:attrNameLst>
                                      </p:cBhvr>
                                      <p:to>
                                        <p:strVal val="visible"/>
                                      </p:to>
                                    </p:set>
                                    <p:animEffect transition="in" filter="blinds(horizontal)">
                                      <p:cBhvr>
                                        <p:cTn id="42" dur="500"/>
                                        <p:tgtEl>
                                          <p:spTgt spid="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2736304" cy="525229"/>
          </a:xfrm>
        </p:spPr>
        <p:txBody>
          <a:bodyPr/>
          <a:lstStyle/>
          <a:p>
            <a:pPr marL="0" indent="0">
              <a:buNone/>
            </a:pPr>
            <a:r>
              <a:rPr lang="en-US" altLang="zh-CN" dirty="0" smtClean="0"/>
              <a:t>4.2.5 </a:t>
            </a:r>
            <a:r>
              <a:rPr lang="zh-CN" altLang="en-US" dirty="0" smtClean="0"/>
              <a:t>操作码编码</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ea typeface="微软雅黑" panose="020B0503020204020204" pitchFamily="34" charset="-122"/>
              </a:rPr>
              <a:t>计算机与通信工程学院</a:t>
            </a:r>
            <a:r>
              <a:rPr lang="en-US" altLang="zh-CN" dirty="0" smtClean="0">
                <a:ea typeface="微软雅黑" panose="020B0503020204020204" pitchFamily="34" charset="-122"/>
              </a:rPr>
              <a:t>—</a:t>
            </a:r>
            <a:r>
              <a:rPr lang="zh-CN" altLang="en-US" dirty="0"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41</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2017/11/3</a:t>
            </a:fld>
            <a:endParaRPr lang="zh-CN" altLang="en-US" dirty="0">
              <a:ea typeface="微软雅黑" panose="020B0503020204020204" pitchFamily="34" charset="-122"/>
            </a:endParaRPr>
          </a:p>
        </p:txBody>
      </p:sp>
      <p:sp>
        <p:nvSpPr>
          <p:cNvPr id="33" name="内容占位符 2"/>
          <p:cNvSpPr txBox="1">
            <a:spLocks/>
          </p:cNvSpPr>
          <p:nvPr/>
        </p:nvSpPr>
        <p:spPr bwMode="auto">
          <a:xfrm>
            <a:off x="119514" y="1221630"/>
            <a:ext cx="28683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altLang="zh-CN" dirty="0" smtClean="0">
                <a:solidFill>
                  <a:srgbClr val="063DE8"/>
                </a:solidFill>
              </a:rPr>
              <a:t>1. </a:t>
            </a:r>
            <a:r>
              <a:rPr lang="zh-CN" altLang="en-US" dirty="0">
                <a:solidFill>
                  <a:srgbClr val="063DE8"/>
                </a:solidFill>
              </a:rPr>
              <a:t>扩展</a:t>
            </a:r>
            <a:r>
              <a:rPr lang="zh-CN" altLang="en-US" dirty="0" smtClean="0">
                <a:solidFill>
                  <a:srgbClr val="063DE8"/>
                </a:solidFill>
              </a:rPr>
              <a:t>操作码编码</a:t>
            </a:r>
            <a:endParaRPr lang="en-US" altLang="zh-CN" dirty="0" smtClean="0">
              <a:solidFill>
                <a:srgbClr val="063DE8"/>
              </a:solidFill>
            </a:endParaRPr>
          </a:p>
        </p:txBody>
      </p:sp>
      <p:grpSp>
        <p:nvGrpSpPr>
          <p:cNvPr id="9" name="Group 3"/>
          <p:cNvGrpSpPr>
            <a:grpSpLocks/>
          </p:cNvGrpSpPr>
          <p:nvPr/>
        </p:nvGrpSpPr>
        <p:grpSpPr bwMode="auto">
          <a:xfrm>
            <a:off x="200669" y="1221630"/>
            <a:ext cx="8331201" cy="5519738"/>
            <a:chOff x="557" y="689"/>
            <a:chExt cx="5248" cy="3477"/>
          </a:xfrm>
        </p:grpSpPr>
        <p:sp>
          <p:nvSpPr>
            <p:cNvPr id="10" name="Rectangle 4" descr="新闻纸"/>
            <p:cNvSpPr>
              <a:spLocks noChangeArrowheads="1"/>
            </p:cNvSpPr>
            <p:nvPr/>
          </p:nvSpPr>
          <p:spPr bwMode="auto">
            <a:xfrm>
              <a:off x="557" y="689"/>
              <a:ext cx="1368" cy="314"/>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1" name="Line 5"/>
            <p:cNvSpPr>
              <a:spLocks noChangeShapeType="1"/>
            </p:cNvSpPr>
            <p:nvPr/>
          </p:nvSpPr>
          <p:spPr bwMode="auto">
            <a:xfrm>
              <a:off x="980" y="689"/>
              <a:ext cx="0" cy="3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12" name="Line 6"/>
            <p:cNvSpPr>
              <a:spLocks noChangeShapeType="1"/>
            </p:cNvSpPr>
            <p:nvPr/>
          </p:nvSpPr>
          <p:spPr bwMode="auto">
            <a:xfrm>
              <a:off x="1443" y="689"/>
              <a:ext cx="0" cy="3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13" name="Text Box 7"/>
            <p:cNvSpPr txBox="1">
              <a:spLocks noChangeArrowheads="1"/>
            </p:cNvSpPr>
            <p:nvPr/>
          </p:nvSpPr>
          <p:spPr bwMode="auto">
            <a:xfrm>
              <a:off x="591" y="720"/>
              <a:ext cx="4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66" charset="0"/>
                  <a:ea typeface="微软雅黑" panose="020B0503020204020204" pitchFamily="34" charset="-122"/>
                </a:rPr>
                <a:t>OP</a:t>
              </a:r>
            </a:p>
          </p:txBody>
        </p:sp>
        <p:sp>
          <p:nvSpPr>
            <p:cNvPr id="14" name="Text Box 8"/>
            <p:cNvSpPr txBox="1">
              <a:spLocks noChangeArrowheads="1"/>
            </p:cNvSpPr>
            <p:nvPr/>
          </p:nvSpPr>
          <p:spPr bwMode="auto">
            <a:xfrm>
              <a:off x="1130" y="717"/>
              <a:ext cx="1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66" charset="0"/>
                  <a:ea typeface="微软雅黑" panose="020B0503020204020204" pitchFamily="34" charset="-122"/>
                </a:rPr>
                <a:t>S</a:t>
              </a:r>
            </a:p>
          </p:txBody>
        </p:sp>
        <p:sp>
          <p:nvSpPr>
            <p:cNvPr id="15" name="Text Box 9"/>
            <p:cNvSpPr txBox="1">
              <a:spLocks noChangeArrowheads="1"/>
            </p:cNvSpPr>
            <p:nvPr/>
          </p:nvSpPr>
          <p:spPr bwMode="auto">
            <a:xfrm>
              <a:off x="1572" y="720"/>
              <a:ext cx="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66" charset="0"/>
                  <a:ea typeface="微软雅黑" panose="020B0503020204020204" pitchFamily="34" charset="-122"/>
                </a:rPr>
                <a:t>D</a:t>
              </a:r>
            </a:p>
          </p:txBody>
        </p:sp>
        <p:sp>
          <p:nvSpPr>
            <p:cNvPr id="16" name="Rectangle 10"/>
            <p:cNvSpPr>
              <a:spLocks noChangeArrowheads="1"/>
            </p:cNvSpPr>
            <p:nvPr/>
          </p:nvSpPr>
          <p:spPr bwMode="auto">
            <a:xfrm>
              <a:off x="1925" y="698"/>
              <a:ext cx="1101" cy="314"/>
            </a:xfrm>
            <a:prstGeom prst="rect">
              <a:avLst/>
            </a:prstGeom>
            <a:solidFill>
              <a:srgbClr val="FFFF99"/>
            </a:solidFill>
            <a:ln w="2857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7" name="Rectangle 11"/>
            <p:cNvSpPr>
              <a:spLocks noChangeArrowheads="1"/>
            </p:cNvSpPr>
            <p:nvPr/>
          </p:nvSpPr>
          <p:spPr bwMode="auto">
            <a:xfrm>
              <a:off x="3017" y="698"/>
              <a:ext cx="1101" cy="314"/>
            </a:xfrm>
            <a:prstGeom prst="rect">
              <a:avLst/>
            </a:prstGeom>
            <a:solidFill>
              <a:schemeClr val="bg2"/>
            </a:solidFill>
            <a:ln w="2857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18" name="Text Box 12"/>
            <p:cNvSpPr txBox="1">
              <a:spLocks noChangeArrowheads="1"/>
            </p:cNvSpPr>
            <p:nvPr/>
          </p:nvSpPr>
          <p:spPr bwMode="auto">
            <a:xfrm>
              <a:off x="2008" y="720"/>
              <a:ext cx="10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rgbClr val="0000FF"/>
                  </a:solidFill>
                  <a:effectLst>
                    <a:outerShdw blurRad="38100" dist="38100" dir="2700000" algn="tl">
                      <a:srgbClr val="C0C0C0"/>
                    </a:outerShdw>
                  </a:effectLst>
                  <a:latin typeface="Comic Sans MS" panose="030F0702030302020204" pitchFamily="66" charset="0"/>
                  <a:ea typeface="微软雅黑" panose="020B0503020204020204" pitchFamily="34" charset="-122"/>
                </a:rPr>
                <a:t>存储地址</a:t>
              </a:r>
            </a:p>
          </p:txBody>
        </p:sp>
        <p:sp>
          <p:nvSpPr>
            <p:cNvPr id="19" name="Text Box 13"/>
            <p:cNvSpPr txBox="1">
              <a:spLocks noChangeArrowheads="1"/>
            </p:cNvSpPr>
            <p:nvPr/>
          </p:nvSpPr>
          <p:spPr bwMode="auto">
            <a:xfrm>
              <a:off x="3161" y="717"/>
              <a:ext cx="9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rgbClr val="0000FF"/>
                  </a:solidFill>
                  <a:effectLst>
                    <a:outerShdw blurRad="38100" dist="38100" dir="2700000" algn="tl">
                      <a:srgbClr val="C0C0C0"/>
                    </a:outerShdw>
                  </a:effectLst>
                  <a:latin typeface="Comic Sans MS" panose="030F0702030302020204" pitchFamily="66" charset="0"/>
                  <a:ea typeface="微软雅黑" panose="020B0503020204020204" pitchFamily="34" charset="-122"/>
                </a:rPr>
                <a:t>存储地址</a:t>
              </a:r>
            </a:p>
          </p:txBody>
        </p:sp>
        <p:sp>
          <p:nvSpPr>
            <p:cNvPr id="20" name="Text Box 14"/>
            <p:cNvSpPr txBox="1">
              <a:spLocks noChangeArrowheads="1"/>
            </p:cNvSpPr>
            <p:nvPr/>
          </p:nvSpPr>
          <p:spPr bwMode="auto">
            <a:xfrm>
              <a:off x="591" y="948"/>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dirty="0">
                  <a:solidFill>
                    <a:schemeClr val="tx1"/>
                  </a:solidFill>
                  <a:latin typeface="Comic Sans MS" panose="030F0702030302020204" pitchFamily="66" charset="0"/>
                  <a:ea typeface="微软雅黑" panose="020B0503020204020204" pitchFamily="34" charset="-122"/>
                </a:rPr>
                <a:t>4</a:t>
              </a:r>
            </a:p>
          </p:txBody>
        </p:sp>
        <p:sp>
          <p:nvSpPr>
            <p:cNvPr id="21" name="Text Box 15"/>
            <p:cNvSpPr txBox="1">
              <a:spLocks noChangeArrowheads="1"/>
            </p:cNvSpPr>
            <p:nvPr/>
          </p:nvSpPr>
          <p:spPr bwMode="auto">
            <a:xfrm>
              <a:off x="1130" y="948"/>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6</a:t>
              </a:r>
            </a:p>
          </p:txBody>
        </p:sp>
        <p:sp>
          <p:nvSpPr>
            <p:cNvPr id="22" name="Text Box 16"/>
            <p:cNvSpPr txBox="1">
              <a:spLocks noChangeArrowheads="1"/>
            </p:cNvSpPr>
            <p:nvPr/>
          </p:nvSpPr>
          <p:spPr bwMode="auto">
            <a:xfrm>
              <a:off x="1589" y="940"/>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6</a:t>
              </a:r>
            </a:p>
          </p:txBody>
        </p:sp>
        <p:sp>
          <p:nvSpPr>
            <p:cNvPr id="23" name="Text Box 17"/>
            <p:cNvSpPr txBox="1">
              <a:spLocks noChangeArrowheads="1"/>
            </p:cNvSpPr>
            <p:nvPr/>
          </p:nvSpPr>
          <p:spPr bwMode="auto">
            <a:xfrm>
              <a:off x="2252" y="943"/>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16</a:t>
              </a:r>
            </a:p>
          </p:txBody>
        </p:sp>
        <p:sp>
          <p:nvSpPr>
            <p:cNvPr id="24" name="Text Box 18"/>
            <p:cNvSpPr txBox="1">
              <a:spLocks noChangeArrowheads="1"/>
            </p:cNvSpPr>
            <p:nvPr/>
          </p:nvSpPr>
          <p:spPr bwMode="auto">
            <a:xfrm>
              <a:off x="3426" y="957"/>
              <a:ext cx="4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16</a:t>
              </a:r>
            </a:p>
          </p:txBody>
        </p:sp>
        <p:sp>
          <p:nvSpPr>
            <p:cNvPr id="25" name="Rectangle 19" descr="新闻纸"/>
            <p:cNvSpPr>
              <a:spLocks noChangeArrowheads="1"/>
            </p:cNvSpPr>
            <p:nvPr/>
          </p:nvSpPr>
          <p:spPr bwMode="auto">
            <a:xfrm>
              <a:off x="573" y="1181"/>
              <a:ext cx="1368" cy="315"/>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26" name="Line 20"/>
            <p:cNvSpPr>
              <a:spLocks noChangeShapeType="1"/>
            </p:cNvSpPr>
            <p:nvPr/>
          </p:nvSpPr>
          <p:spPr bwMode="auto">
            <a:xfrm>
              <a:off x="1203" y="1181"/>
              <a:ext cx="0" cy="3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27" name="Line 21"/>
            <p:cNvSpPr>
              <a:spLocks noChangeShapeType="1"/>
            </p:cNvSpPr>
            <p:nvPr/>
          </p:nvSpPr>
          <p:spPr bwMode="auto">
            <a:xfrm>
              <a:off x="1459" y="1181"/>
              <a:ext cx="0" cy="3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28" name="Text Box 22"/>
            <p:cNvSpPr txBox="1">
              <a:spLocks noChangeArrowheads="1"/>
            </p:cNvSpPr>
            <p:nvPr/>
          </p:nvSpPr>
          <p:spPr bwMode="auto">
            <a:xfrm>
              <a:off x="607" y="1212"/>
              <a:ext cx="4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66" charset="0"/>
                  <a:ea typeface="微软雅黑" panose="020B0503020204020204" pitchFamily="34" charset="-122"/>
                </a:rPr>
                <a:t>OP</a:t>
              </a:r>
            </a:p>
          </p:txBody>
        </p:sp>
        <p:sp>
          <p:nvSpPr>
            <p:cNvPr id="29" name="Text Box 23"/>
            <p:cNvSpPr txBox="1">
              <a:spLocks noChangeArrowheads="1"/>
            </p:cNvSpPr>
            <p:nvPr/>
          </p:nvSpPr>
          <p:spPr bwMode="auto">
            <a:xfrm>
              <a:off x="1227" y="1210"/>
              <a:ext cx="1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66" charset="0"/>
                  <a:ea typeface="微软雅黑" panose="020B0503020204020204" pitchFamily="34" charset="-122"/>
                </a:rPr>
                <a:t>R</a:t>
              </a:r>
            </a:p>
          </p:txBody>
        </p:sp>
        <p:sp>
          <p:nvSpPr>
            <p:cNvPr id="30" name="Text Box 24"/>
            <p:cNvSpPr txBox="1">
              <a:spLocks noChangeArrowheads="1"/>
            </p:cNvSpPr>
            <p:nvPr/>
          </p:nvSpPr>
          <p:spPr bwMode="auto">
            <a:xfrm>
              <a:off x="1588" y="1212"/>
              <a:ext cx="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66" charset="0"/>
                  <a:ea typeface="微软雅黑" panose="020B0503020204020204" pitchFamily="34" charset="-122"/>
                </a:rPr>
                <a:t>D</a:t>
              </a:r>
            </a:p>
          </p:txBody>
        </p:sp>
        <p:sp>
          <p:nvSpPr>
            <p:cNvPr id="31" name="Rectangle 25"/>
            <p:cNvSpPr>
              <a:spLocks noChangeArrowheads="1"/>
            </p:cNvSpPr>
            <p:nvPr/>
          </p:nvSpPr>
          <p:spPr bwMode="auto">
            <a:xfrm>
              <a:off x="1941" y="1190"/>
              <a:ext cx="1101" cy="315"/>
            </a:xfrm>
            <a:prstGeom prst="rect">
              <a:avLst/>
            </a:prstGeom>
            <a:solidFill>
              <a:srgbClr val="FFFF99"/>
            </a:solidFill>
            <a:ln w="2857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2" name="Text Box 26"/>
            <p:cNvSpPr txBox="1">
              <a:spLocks noChangeArrowheads="1"/>
            </p:cNvSpPr>
            <p:nvPr/>
          </p:nvSpPr>
          <p:spPr bwMode="auto">
            <a:xfrm>
              <a:off x="2008" y="1212"/>
              <a:ext cx="10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dirty="0">
                  <a:solidFill>
                    <a:srgbClr val="0000FF"/>
                  </a:solidFill>
                  <a:effectLst>
                    <a:outerShdw blurRad="38100" dist="38100" dir="2700000" algn="tl">
                      <a:srgbClr val="C0C0C0"/>
                    </a:outerShdw>
                  </a:effectLst>
                  <a:latin typeface="Comic Sans MS" panose="030F0702030302020204" pitchFamily="66" charset="0"/>
                  <a:ea typeface="微软雅黑" panose="020B0503020204020204" pitchFamily="34" charset="-122"/>
                </a:rPr>
                <a:t>存储地址</a:t>
              </a:r>
            </a:p>
          </p:txBody>
        </p:sp>
        <p:sp>
          <p:nvSpPr>
            <p:cNvPr id="34" name="Text Box 27"/>
            <p:cNvSpPr txBox="1">
              <a:spLocks noChangeArrowheads="1"/>
            </p:cNvSpPr>
            <p:nvPr/>
          </p:nvSpPr>
          <p:spPr bwMode="auto">
            <a:xfrm>
              <a:off x="796" y="1431"/>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7</a:t>
              </a:r>
            </a:p>
          </p:txBody>
        </p:sp>
        <p:sp>
          <p:nvSpPr>
            <p:cNvPr id="35" name="Text Box 28"/>
            <p:cNvSpPr txBox="1">
              <a:spLocks noChangeArrowheads="1"/>
            </p:cNvSpPr>
            <p:nvPr/>
          </p:nvSpPr>
          <p:spPr bwMode="auto">
            <a:xfrm>
              <a:off x="1227" y="1431"/>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3</a:t>
              </a:r>
            </a:p>
          </p:txBody>
        </p:sp>
        <p:sp>
          <p:nvSpPr>
            <p:cNvPr id="36" name="Text Box 29"/>
            <p:cNvSpPr txBox="1">
              <a:spLocks noChangeArrowheads="1"/>
            </p:cNvSpPr>
            <p:nvPr/>
          </p:nvSpPr>
          <p:spPr bwMode="auto">
            <a:xfrm>
              <a:off x="1605" y="1424"/>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6</a:t>
              </a:r>
            </a:p>
          </p:txBody>
        </p:sp>
        <p:sp>
          <p:nvSpPr>
            <p:cNvPr id="37" name="Text Box 30"/>
            <p:cNvSpPr txBox="1">
              <a:spLocks noChangeArrowheads="1"/>
            </p:cNvSpPr>
            <p:nvPr/>
          </p:nvSpPr>
          <p:spPr bwMode="auto">
            <a:xfrm>
              <a:off x="2268" y="1435"/>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dirty="0">
                  <a:solidFill>
                    <a:schemeClr val="tx1"/>
                  </a:solidFill>
                  <a:latin typeface="Comic Sans MS" panose="030F0702030302020204" pitchFamily="66" charset="0"/>
                  <a:ea typeface="微软雅黑" panose="020B0503020204020204" pitchFamily="34" charset="-122"/>
                </a:rPr>
                <a:t>16</a:t>
              </a:r>
            </a:p>
          </p:txBody>
        </p:sp>
        <p:sp>
          <p:nvSpPr>
            <p:cNvPr id="38" name="Rectangle 31" descr="新闻纸"/>
            <p:cNvSpPr>
              <a:spLocks noChangeArrowheads="1"/>
            </p:cNvSpPr>
            <p:nvPr/>
          </p:nvSpPr>
          <p:spPr bwMode="auto">
            <a:xfrm>
              <a:off x="573" y="1666"/>
              <a:ext cx="1368" cy="314"/>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39" name="Line 32"/>
            <p:cNvSpPr>
              <a:spLocks noChangeShapeType="1"/>
            </p:cNvSpPr>
            <p:nvPr/>
          </p:nvSpPr>
          <p:spPr bwMode="auto">
            <a:xfrm>
              <a:off x="1257" y="1666"/>
              <a:ext cx="0" cy="3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40" name="Line 33"/>
            <p:cNvSpPr>
              <a:spLocks noChangeShapeType="1"/>
            </p:cNvSpPr>
            <p:nvPr/>
          </p:nvSpPr>
          <p:spPr bwMode="auto">
            <a:xfrm>
              <a:off x="1459" y="1666"/>
              <a:ext cx="0" cy="3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41" name="Text Box 34"/>
            <p:cNvSpPr txBox="1">
              <a:spLocks noChangeArrowheads="1"/>
            </p:cNvSpPr>
            <p:nvPr/>
          </p:nvSpPr>
          <p:spPr bwMode="auto">
            <a:xfrm>
              <a:off x="607" y="1697"/>
              <a:ext cx="4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66" charset="0"/>
                  <a:ea typeface="微软雅黑" panose="020B0503020204020204" pitchFamily="34" charset="-122"/>
                </a:rPr>
                <a:t>OP</a:t>
              </a:r>
            </a:p>
          </p:txBody>
        </p:sp>
        <p:sp>
          <p:nvSpPr>
            <p:cNvPr id="42" name="Text Box 35"/>
            <p:cNvSpPr txBox="1">
              <a:spLocks noChangeArrowheads="1"/>
            </p:cNvSpPr>
            <p:nvPr/>
          </p:nvSpPr>
          <p:spPr bwMode="auto">
            <a:xfrm>
              <a:off x="1212" y="1697"/>
              <a:ext cx="4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a:solidFill>
                    <a:srgbClr val="0000FF"/>
                  </a:solidFill>
                  <a:effectLst>
                    <a:outerShdw blurRad="38100" dist="38100" dir="2700000" algn="tl">
                      <a:srgbClr val="C0C0C0"/>
                    </a:outerShdw>
                  </a:effectLst>
                  <a:latin typeface="Comic Sans MS" panose="030F0702030302020204" pitchFamily="66" charset="0"/>
                  <a:ea typeface="微软雅黑" panose="020B0503020204020204" pitchFamily="34" charset="-122"/>
                </a:rPr>
                <a:t>FP</a:t>
              </a:r>
            </a:p>
          </p:txBody>
        </p:sp>
        <p:sp>
          <p:nvSpPr>
            <p:cNvPr id="43" name="Text Box 36"/>
            <p:cNvSpPr txBox="1">
              <a:spLocks noChangeArrowheads="1"/>
            </p:cNvSpPr>
            <p:nvPr/>
          </p:nvSpPr>
          <p:spPr bwMode="auto">
            <a:xfrm>
              <a:off x="1588" y="1688"/>
              <a:ext cx="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66" charset="0"/>
                  <a:ea typeface="微软雅黑" panose="020B0503020204020204" pitchFamily="34" charset="-122"/>
                </a:rPr>
                <a:t>D</a:t>
              </a:r>
            </a:p>
          </p:txBody>
        </p:sp>
        <p:sp>
          <p:nvSpPr>
            <p:cNvPr id="44" name="Rectangle 37"/>
            <p:cNvSpPr>
              <a:spLocks noChangeArrowheads="1"/>
            </p:cNvSpPr>
            <p:nvPr/>
          </p:nvSpPr>
          <p:spPr bwMode="auto">
            <a:xfrm>
              <a:off x="1941" y="1675"/>
              <a:ext cx="1101" cy="314"/>
            </a:xfrm>
            <a:prstGeom prst="rect">
              <a:avLst/>
            </a:prstGeom>
            <a:solidFill>
              <a:srgbClr val="FFFF99"/>
            </a:solidFill>
            <a:ln w="2857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45" name="Text Box 38"/>
            <p:cNvSpPr txBox="1">
              <a:spLocks noChangeArrowheads="1"/>
            </p:cNvSpPr>
            <p:nvPr/>
          </p:nvSpPr>
          <p:spPr bwMode="auto">
            <a:xfrm>
              <a:off x="796" y="1926"/>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8</a:t>
              </a:r>
            </a:p>
          </p:txBody>
        </p:sp>
        <p:sp>
          <p:nvSpPr>
            <p:cNvPr id="46" name="Text Box 39"/>
            <p:cNvSpPr txBox="1">
              <a:spLocks noChangeArrowheads="1"/>
            </p:cNvSpPr>
            <p:nvPr/>
          </p:nvSpPr>
          <p:spPr bwMode="auto">
            <a:xfrm>
              <a:off x="1227" y="1926"/>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2</a:t>
              </a:r>
            </a:p>
          </p:txBody>
        </p:sp>
        <p:sp>
          <p:nvSpPr>
            <p:cNvPr id="47" name="Text Box 40"/>
            <p:cNvSpPr txBox="1">
              <a:spLocks noChangeArrowheads="1"/>
            </p:cNvSpPr>
            <p:nvPr/>
          </p:nvSpPr>
          <p:spPr bwMode="auto">
            <a:xfrm>
              <a:off x="1605" y="1919"/>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6</a:t>
              </a:r>
            </a:p>
          </p:txBody>
        </p:sp>
        <p:sp>
          <p:nvSpPr>
            <p:cNvPr id="48" name="Text Box 41"/>
            <p:cNvSpPr txBox="1">
              <a:spLocks noChangeArrowheads="1"/>
            </p:cNvSpPr>
            <p:nvPr/>
          </p:nvSpPr>
          <p:spPr bwMode="auto">
            <a:xfrm>
              <a:off x="2268" y="1939"/>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16</a:t>
              </a:r>
            </a:p>
          </p:txBody>
        </p:sp>
        <p:sp>
          <p:nvSpPr>
            <p:cNvPr id="49" name="Rectangle 42" descr="新闻纸"/>
            <p:cNvSpPr>
              <a:spLocks noChangeArrowheads="1"/>
            </p:cNvSpPr>
            <p:nvPr/>
          </p:nvSpPr>
          <p:spPr bwMode="auto">
            <a:xfrm>
              <a:off x="580" y="2166"/>
              <a:ext cx="1368" cy="314"/>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50" name="Line 43"/>
            <p:cNvSpPr>
              <a:spLocks noChangeShapeType="1"/>
            </p:cNvSpPr>
            <p:nvPr/>
          </p:nvSpPr>
          <p:spPr bwMode="auto">
            <a:xfrm>
              <a:off x="1264" y="2166"/>
              <a:ext cx="0" cy="3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51" name="Text Box 44"/>
            <p:cNvSpPr txBox="1">
              <a:spLocks noChangeArrowheads="1"/>
            </p:cNvSpPr>
            <p:nvPr/>
          </p:nvSpPr>
          <p:spPr bwMode="auto">
            <a:xfrm>
              <a:off x="614" y="2197"/>
              <a:ext cx="4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66" charset="0"/>
                  <a:ea typeface="微软雅黑" panose="020B0503020204020204" pitchFamily="34" charset="-122"/>
                </a:rPr>
                <a:t>OP</a:t>
              </a:r>
            </a:p>
          </p:txBody>
        </p:sp>
        <p:sp>
          <p:nvSpPr>
            <p:cNvPr id="52" name="Text Box 45"/>
            <p:cNvSpPr txBox="1">
              <a:spLocks noChangeArrowheads="1"/>
            </p:cNvSpPr>
            <p:nvPr/>
          </p:nvSpPr>
          <p:spPr bwMode="auto">
            <a:xfrm>
              <a:off x="1488" y="2194"/>
              <a:ext cx="5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66" charset="0"/>
                  <a:ea typeface="微软雅黑" panose="020B0503020204020204" pitchFamily="34" charset="-122"/>
                </a:rPr>
                <a:t>X</a:t>
              </a:r>
            </a:p>
          </p:txBody>
        </p:sp>
        <p:sp>
          <p:nvSpPr>
            <p:cNvPr id="53" name="Text Box 46"/>
            <p:cNvSpPr txBox="1">
              <a:spLocks noChangeArrowheads="1"/>
            </p:cNvSpPr>
            <p:nvPr/>
          </p:nvSpPr>
          <p:spPr bwMode="auto">
            <a:xfrm>
              <a:off x="803" y="2407"/>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8</a:t>
              </a:r>
            </a:p>
          </p:txBody>
        </p:sp>
        <p:sp>
          <p:nvSpPr>
            <p:cNvPr id="54" name="Text Box 47"/>
            <p:cNvSpPr txBox="1">
              <a:spLocks noChangeArrowheads="1"/>
            </p:cNvSpPr>
            <p:nvPr/>
          </p:nvSpPr>
          <p:spPr bwMode="auto">
            <a:xfrm>
              <a:off x="1468" y="2407"/>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8</a:t>
              </a:r>
            </a:p>
          </p:txBody>
        </p:sp>
        <p:sp>
          <p:nvSpPr>
            <p:cNvPr id="55" name="Rectangle 48" descr="新闻纸"/>
            <p:cNvSpPr>
              <a:spLocks noChangeArrowheads="1"/>
            </p:cNvSpPr>
            <p:nvPr/>
          </p:nvSpPr>
          <p:spPr bwMode="auto">
            <a:xfrm>
              <a:off x="591" y="2633"/>
              <a:ext cx="1368" cy="314"/>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56" name="Line 49"/>
            <p:cNvSpPr>
              <a:spLocks noChangeShapeType="1"/>
            </p:cNvSpPr>
            <p:nvPr/>
          </p:nvSpPr>
          <p:spPr bwMode="auto">
            <a:xfrm>
              <a:off x="1477" y="2633"/>
              <a:ext cx="0" cy="3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57" name="Text Box 50"/>
            <p:cNvSpPr txBox="1">
              <a:spLocks noChangeArrowheads="1"/>
            </p:cNvSpPr>
            <p:nvPr/>
          </p:nvSpPr>
          <p:spPr bwMode="auto">
            <a:xfrm>
              <a:off x="857" y="2663"/>
              <a:ext cx="4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66" charset="0"/>
                  <a:ea typeface="微软雅黑" panose="020B0503020204020204" pitchFamily="34" charset="-122"/>
                </a:rPr>
                <a:t>OP</a:t>
              </a:r>
            </a:p>
          </p:txBody>
        </p:sp>
        <p:sp>
          <p:nvSpPr>
            <p:cNvPr id="58" name="Text Box 51"/>
            <p:cNvSpPr txBox="1">
              <a:spLocks noChangeArrowheads="1"/>
            </p:cNvSpPr>
            <p:nvPr/>
          </p:nvSpPr>
          <p:spPr bwMode="auto">
            <a:xfrm>
              <a:off x="1606" y="2663"/>
              <a:ext cx="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66" charset="0"/>
                  <a:ea typeface="微软雅黑" panose="020B0503020204020204" pitchFamily="34" charset="-122"/>
                </a:rPr>
                <a:t>D</a:t>
              </a:r>
            </a:p>
          </p:txBody>
        </p:sp>
        <p:sp>
          <p:nvSpPr>
            <p:cNvPr id="59" name="Rectangle 52"/>
            <p:cNvSpPr>
              <a:spLocks noChangeArrowheads="1"/>
            </p:cNvSpPr>
            <p:nvPr/>
          </p:nvSpPr>
          <p:spPr bwMode="auto">
            <a:xfrm>
              <a:off x="1959" y="2642"/>
              <a:ext cx="1101" cy="314"/>
            </a:xfrm>
            <a:prstGeom prst="rect">
              <a:avLst/>
            </a:prstGeom>
            <a:solidFill>
              <a:srgbClr val="FFFF99"/>
            </a:solidFill>
            <a:ln w="2857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60" name="Text Box 53"/>
            <p:cNvSpPr txBox="1">
              <a:spLocks noChangeArrowheads="1"/>
            </p:cNvSpPr>
            <p:nvPr/>
          </p:nvSpPr>
          <p:spPr bwMode="auto">
            <a:xfrm>
              <a:off x="904" y="2874"/>
              <a:ext cx="4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10</a:t>
              </a:r>
            </a:p>
          </p:txBody>
        </p:sp>
        <p:sp>
          <p:nvSpPr>
            <p:cNvPr id="61" name="Text Box 54"/>
            <p:cNvSpPr txBox="1">
              <a:spLocks noChangeArrowheads="1"/>
            </p:cNvSpPr>
            <p:nvPr/>
          </p:nvSpPr>
          <p:spPr bwMode="auto">
            <a:xfrm>
              <a:off x="1623" y="2866"/>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6</a:t>
              </a:r>
            </a:p>
          </p:txBody>
        </p:sp>
        <p:sp>
          <p:nvSpPr>
            <p:cNvPr id="62" name="Text Box 55"/>
            <p:cNvSpPr txBox="1">
              <a:spLocks noChangeArrowheads="1"/>
            </p:cNvSpPr>
            <p:nvPr/>
          </p:nvSpPr>
          <p:spPr bwMode="auto">
            <a:xfrm>
              <a:off x="2286" y="2887"/>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16</a:t>
              </a:r>
            </a:p>
          </p:txBody>
        </p:sp>
        <p:sp>
          <p:nvSpPr>
            <p:cNvPr id="63" name="Rectangle 56" descr="新闻纸"/>
            <p:cNvSpPr>
              <a:spLocks noChangeArrowheads="1"/>
            </p:cNvSpPr>
            <p:nvPr/>
          </p:nvSpPr>
          <p:spPr bwMode="auto">
            <a:xfrm>
              <a:off x="591" y="3117"/>
              <a:ext cx="1368" cy="315"/>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64" name="Line 57"/>
            <p:cNvSpPr>
              <a:spLocks noChangeShapeType="1"/>
            </p:cNvSpPr>
            <p:nvPr/>
          </p:nvSpPr>
          <p:spPr bwMode="auto">
            <a:xfrm>
              <a:off x="1693" y="3117"/>
              <a:ext cx="0" cy="3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Comic Sans MS" panose="030F0702030302020204" pitchFamily="66" charset="0"/>
                <a:ea typeface="微软雅黑" panose="020B0503020204020204" pitchFamily="34" charset="-122"/>
              </a:endParaRPr>
            </a:p>
          </p:txBody>
        </p:sp>
        <p:sp>
          <p:nvSpPr>
            <p:cNvPr id="65" name="Text Box 58"/>
            <p:cNvSpPr txBox="1">
              <a:spLocks noChangeArrowheads="1"/>
            </p:cNvSpPr>
            <p:nvPr/>
          </p:nvSpPr>
          <p:spPr bwMode="auto">
            <a:xfrm>
              <a:off x="973" y="3148"/>
              <a:ext cx="4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66" charset="0"/>
                  <a:ea typeface="微软雅黑" panose="020B0503020204020204" pitchFamily="34" charset="-122"/>
                </a:rPr>
                <a:t>OP</a:t>
              </a:r>
            </a:p>
          </p:txBody>
        </p:sp>
        <p:sp>
          <p:nvSpPr>
            <p:cNvPr id="66" name="Text Box 59"/>
            <p:cNvSpPr txBox="1">
              <a:spLocks noChangeArrowheads="1"/>
            </p:cNvSpPr>
            <p:nvPr/>
          </p:nvSpPr>
          <p:spPr bwMode="auto">
            <a:xfrm>
              <a:off x="1696" y="3148"/>
              <a:ext cx="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rgbClr val="0000FF"/>
                  </a:solidFill>
                  <a:effectLst>
                    <a:outerShdw blurRad="38100" dist="38100" dir="2700000" algn="tl">
                      <a:srgbClr val="C0C0C0"/>
                    </a:outerShdw>
                  </a:effectLst>
                  <a:latin typeface="Comic Sans MS" panose="030F0702030302020204" pitchFamily="66" charset="0"/>
                  <a:ea typeface="微软雅黑" panose="020B0503020204020204" pitchFamily="34" charset="-122"/>
                </a:rPr>
                <a:t>R</a:t>
              </a:r>
            </a:p>
          </p:txBody>
        </p:sp>
        <p:sp>
          <p:nvSpPr>
            <p:cNvPr id="67" name="Text Box 60"/>
            <p:cNvSpPr txBox="1">
              <a:spLocks noChangeArrowheads="1"/>
            </p:cNvSpPr>
            <p:nvPr/>
          </p:nvSpPr>
          <p:spPr bwMode="auto">
            <a:xfrm>
              <a:off x="1130" y="3369"/>
              <a:ext cx="3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13</a:t>
              </a:r>
            </a:p>
          </p:txBody>
        </p:sp>
        <p:sp>
          <p:nvSpPr>
            <p:cNvPr id="68" name="Text Box 61"/>
            <p:cNvSpPr txBox="1">
              <a:spLocks noChangeArrowheads="1"/>
            </p:cNvSpPr>
            <p:nvPr/>
          </p:nvSpPr>
          <p:spPr bwMode="auto">
            <a:xfrm>
              <a:off x="1695" y="3370"/>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3</a:t>
              </a:r>
            </a:p>
          </p:txBody>
        </p:sp>
        <p:sp>
          <p:nvSpPr>
            <p:cNvPr id="69" name="Rectangle 62" descr="新闻纸"/>
            <p:cNvSpPr>
              <a:spLocks noChangeArrowheads="1"/>
            </p:cNvSpPr>
            <p:nvPr/>
          </p:nvSpPr>
          <p:spPr bwMode="auto">
            <a:xfrm>
              <a:off x="598" y="3617"/>
              <a:ext cx="1368" cy="315"/>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a typeface="微软雅黑" panose="020B0503020204020204" pitchFamily="34" charset="-122"/>
              </a:endParaRPr>
            </a:p>
          </p:txBody>
        </p:sp>
        <p:sp>
          <p:nvSpPr>
            <p:cNvPr id="70" name="Text Box 63"/>
            <p:cNvSpPr txBox="1">
              <a:spLocks noChangeArrowheads="1"/>
            </p:cNvSpPr>
            <p:nvPr/>
          </p:nvSpPr>
          <p:spPr bwMode="auto">
            <a:xfrm>
              <a:off x="1163" y="3648"/>
              <a:ext cx="4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effectLst>
                    <a:outerShdw blurRad="38100" dist="38100" dir="2700000" algn="tl">
                      <a:srgbClr val="C0C0C0"/>
                    </a:outerShdw>
                  </a:effectLst>
                  <a:latin typeface="Comic Sans MS" panose="030F0702030302020204" pitchFamily="66" charset="0"/>
                  <a:ea typeface="微软雅黑" panose="020B0503020204020204" pitchFamily="34" charset="-122"/>
                </a:rPr>
                <a:t>OP</a:t>
              </a:r>
            </a:p>
          </p:txBody>
        </p:sp>
        <p:sp>
          <p:nvSpPr>
            <p:cNvPr id="71" name="Text Box 64"/>
            <p:cNvSpPr txBox="1">
              <a:spLocks noChangeArrowheads="1"/>
            </p:cNvSpPr>
            <p:nvPr/>
          </p:nvSpPr>
          <p:spPr bwMode="auto">
            <a:xfrm>
              <a:off x="1209" y="3878"/>
              <a:ext cx="3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a:solidFill>
                    <a:schemeClr val="tx1"/>
                  </a:solidFill>
                  <a:latin typeface="Comic Sans MS" panose="030F0702030302020204" pitchFamily="66" charset="0"/>
                  <a:ea typeface="微软雅黑" panose="020B0503020204020204" pitchFamily="34" charset="-122"/>
                </a:rPr>
                <a:t>16</a:t>
              </a:r>
            </a:p>
          </p:txBody>
        </p:sp>
        <p:sp>
          <p:nvSpPr>
            <p:cNvPr id="72" name="Text Box 65"/>
            <p:cNvSpPr txBox="1">
              <a:spLocks noChangeArrowheads="1"/>
            </p:cNvSpPr>
            <p:nvPr/>
          </p:nvSpPr>
          <p:spPr bwMode="auto">
            <a:xfrm>
              <a:off x="3399" y="1884"/>
              <a:ext cx="2406" cy="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0" dirty="0">
                  <a:solidFill>
                    <a:srgbClr val="0000FF"/>
                  </a:solidFill>
                  <a:latin typeface="Comic Sans MS" panose="030F0702030302020204" pitchFamily="66" charset="0"/>
                  <a:ea typeface="微软雅黑" panose="020B0503020204020204" pitchFamily="34" charset="-122"/>
                </a:rPr>
                <a:t>S</a:t>
              </a:r>
              <a:r>
                <a:rPr lang="zh-CN" altLang="en-US" sz="2400" b="0" dirty="0">
                  <a:solidFill>
                    <a:srgbClr val="0000FF"/>
                  </a:solidFill>
                  <a:latin typeface="Comic Sans MS" panose="030F0702030302020204" pitchFamily="66" charset="0"/>
                  <a:ea typeface="微软雅黑" panose="020B0503020204020204" pitchFamily="34" charset="-122"/>
                </a:rPr>
                <a:t>、</a:t>
              </a:r>
              <a:r>
                <a:rPr lang="en-US" altLang="zh-CN" sz="2400" b="0" dirty="0">
                  <a:solidFill>
                    <a:srgbClr val="0000FF"/>
                  </a:solidFill>
                  <a:latin typeface="Comic Sans MS" panose="030F0702030302020204" pitchFamily="66" charset="0"/>
                  <a:ea typeface="微软雅黑" panose="020B0503020204020204" pitchFamily="34" charset="-122"/>
                </a:rPr>
                <a:t>D</a:t>
              </a:r>
              <a:r>
                <a:rPr lang="zh-CN" altLang="en-US" sz="2400" b="0" dirty="0">
                  <a:solidFill>
                    <a:srgbClr val="0000FF"/>
                  </a:solidFill>
                  <a:latin typeface="Comic Sans MS" panose="030F0702030302020204" pitchFamily="66" charset="0"/>
                  <a:ea typeface="微软雅黑" panose="020B0503020204020204" pitchFamily="34" charset="-122"/>
                </a:rPr>
                <a:t>：</a:t>
              </a:r>
              <a:r>
                <a:rPr lang="en-US" altLang="zh-CN" sz="2400" b="0" dirty="0">
                  <a:solidFill>
                    <a:schemeClr val="tx1"/>
                  </a:solidFill>
                  <a:latin typeface="Comic Sans MS" panose="030F0702030302020204" pitchFamily="66" charset="0"/>
                  <a:ea typeface="微软雅黑" panose="020B0503020204020204" pitchFamily="34" charset="-122"/>
                </a:rPr>
                <a:t>3</a:t>
              </a:r>
              <a:r>
                <a:rPr lang="zh-CN" altLang="en-US" sz="2400" b="0" dirty="0">
                  <a:solidFill>
                    <a:schemeClr val="tx1"/>
                  </a:solidFill>
                  <a:latin typeface="Comic Sans MS" panose="030F0702030302020204" pitchFamily="66" charset="0"/>
                  <a:ea typeface="微软雅黑" panose="020B0503020204020204" pitchFamily="34" charset="-122"/>
                </a:rPr>
                <a:t>位指定寻址方式，</a:t>
              </a:r>
              <a:r>
                <a:rPr lang="en-US" altLang="zh-CN" sz="2400" b="0" dirty="0">
                  <a:solidFill>
                    <a:schemeClr val="tx1"/>
                  </a:solidFill>
                  <a:latin typeface="Comic Sans MS" panose="030F0702030302020204" pitchFamily="66" charset="0"/>
                  <a:ea typeface="微软雅黑" panose="020B0503020204020204" pitchFamily="34" charset="-122"/>
                </a:rPr>
                <a:t>3</a:t>
              </a:r>
              <a:r>
                <a:rPr lang="zh-CN" altLang="en-US" sz="2400" b="0" dirty="0">
                  <a:solidFill>
                    <a:schemeClr val="tx1"/>
                  </a:solidFill>
                  <a:latin typeface="Comic Sans MS" panose="030F0702030302020204" pitchFamily="66" charset="0"/>
                  <a:ea typeface="微软雅黑" panose="020B0503020204020204" pitchFamily="34" charset="-122"/>
                </a:rPr>
                <a:t>位为寄存器编号</a:t>
              </a:r>
            </a:p>
            <a:p>
              <a:pPr>
                <a:spcBef>
                  <a:spcPct val="50000"/>
                </a:spcBef>
              </a:pPr>
              <a:r>
                <a:rPr lang="en-US" altLang="zh-CN" sz="2400" b="0" dirty="0">
                  <a:solidFill>
                    <a:srgbClr val="0000FF"/>
                  </a:solidFill>
                  <a:latin typeface="Comic Sans MS" panose="030F0702030302020204" pitchFamily="66" charset="0"/>
                  <a:ea typeface="微软雅黑" panose="020B0503020204020204" pitchFamily="34" charset="-122"/>
                </a:rPr>
                <a:t>R</a:t>
              </a:r>
              <a:r>
                <a:rPr lang="zh-CN" altLang="en-US" sz="2400" b="0" dirty="0">
                  <a:solidFill>
                    <a:srgbClr val="0000FF"/>
                  </a:solidFill>
                  <a:latin typeface="Comic Sans MS" panose="030F0702030302020204" pitchFamily="66" charset="0"/>
                  <a:ea typeface="微软雅黑" panose="020B0503020204020204" pitchFamily="34" charset="-122"/>
                </a:rPr>
                <a:t>：</a:t>
              </a:r>
              <a:r>
                <a:rPr lang="en-US" altLang="zh-CN" sz="2400" b="0" dirty="0">
                  <a:solidFill>
                    <a:schemeClr val="tx1"/>
                  </a:solidFill>
                  <a:latin typeface="Comic Sans MS" panose="030F0702030302020204" pitchFamily="66" charset="0"/>
                  <a:ea typeface="微软雅黑" panose="020B0503020204020204" pitchFamily="34" charset="-122"/>
                </a:rPr>
                <a:t>8</a:t>
              </a:r>
              <a:r>
                <a:rPr lang="zh-CN" altLang="en-US" sz="2400" b="0" dirty="0">
                  <a:solidFill>
                    <a:schemeClr val="tx1"/>
                  </a:solidFill>
                  <a:latin typeface="Comic Sans MS" panose="030F0702030302020204" pitchFamily="66" charset="0"/>
                  <a:ea typeface="微软雅黑" panose="020B0503020204020204" pitchFamily="34" charset="-122"/>
                </a:rPr>
                <a:t>个通用寄存器之一</a:t>
              </a:r>
            </a:p>
            <a:p>
              <a:pPr>
                <a:spcBef>
                  <a:spcPct val="50000"/>
                </a:spcBef>
              </a:pPr>
              <a:r>
                <a:rPr lang="en-US" altLang="zh-CN" sz="2400" b="0" dirty="0">
                  <a:solidFill>
                    <a:srgbClr val="0000FF"/>
                  </a:solidFill>
                  <a:latin typeface="Comic Sans MS" panose="030F0702030302020204" pitchFamily="66" charset="0"/>
                  <a:ea typeface="微软雅黑" panose="020B0503020204020204" pitchFamily="34" charset="-122"/>
                </a:rPr>
                <a:t>FR</a:t>
              </a:r>
              <a:r>
                <a:rPr lang="zh-CN" altLang="en-US" sz="2400" b="0" dirty="0">
                  <a:solidFill>
                    <a:srgbClr val="0000FF"/>
                  </a:solidFill>
                  <a:latin typeface="Comic Sans MS" panose="030F0702030302020204" pitchFamily="66" charset="0"/>
                  <a:ea typeface="微软雅黑" panose="020B0503020204020204" pitchFamily="34" charset="-122"/>
                </a:rPr>
                <a:t>：</a:t>
              </a:r>
              <a:r>
                <a:rPr lang="en-US" altLang="zh-CN" sz="2400" b="0" dirty="0">
                  <a:solidFill>
                    <a:schemeClr val="tx1"/>
                  </a:solidFill>
                  <a:latin typeface="Comic Sans MS" panose="030F0702030302020204" pitchFamily="66" charset="0"/>
                  <a:ea typeface="微软雅黑" panose="020B0503020204020204" pitchFamily="34" charset="-122"/>
                </a:rPr>
                <a:t>4</a:t>
              </a:r>
              <a:r>
                <a:rPr lang="zh-CN" altLang="en-US" sz="2400" b="0" dirty="0">
                  <a:solidFill>
                    <a:schemeClr val="tx1"/>
                  </a:solidFill>
                  <a:latin typeface="Comic Sans MS" panose="030F0702030302020204" pitchFamily="66" charset="0"/>
                  <a:ea typeface="微软雅黑" panose="020B0503020204020204" pitchFamily="34" charset="-122"/>
                </a:rPr>
                <a:t>个浮点寄存器之一</a:t>
              </a:r>
            </a:p>
            <a:p>
              <a:pPr>
                <a:spcBef>
                  <a:spcPct val="50000"/>
                </a:spcBef>
              </a:pPr>
              <a:r>
                <a:rPr lang="en-US" altLang="zh-CN" sz="2400" b="0" dirty="0">
                  <a:solidFill>
                    <a:srgbClr val="0000FF"/>
                  </a:solidFill>
                  <a:latin typeface="Comic Sans MS" panose="030F0702030302020204" pitchFamily="66" charset="0"/>
                  <a:ea typeface="微软雅黑" panose="020B0503020204020204" pitchFamily="34" charset="-122"/>
                </a:rPr>
                <a:t>X</a:t>
              </a:r>
              <a:r>
                <a:rPr lang="zh-CN" altLang="en-US" sz="2400" b="0" dirty="0">
                  <a:solidFill>
                    <a:srgbClr val="0000FF"/>
                  </a:solidFill>
                  <a:latin typeface="Comic Sans MS" panose="030F0702030302020204" pitchFamily="66" charset="0"/>
                  <a:ea typeface="微软雅黑" panose="020B0503020204020204" pitchFamily="34" charset="-122"/>
                </a:rPr>
                <a:t>：</a:t>
              </a:r>
              <a:r>
                <a:rPr lang="zh-CN" altLang="en-US" sz="2400" b="0" dirty="0">
                  <a:solidFill>
                    <a:schemeClr val="tx1"/>
                  </a:solidFill>
                  <a:latin typeface="Comic Sans MS" panose="030F0702030302020204" pitchFamily="66" charset="0"/>
                  <a:ea typeface="微软雅黑" panose="020B0503020204020204" pitchFamily="34" charset="-122"/>
                </a:rPr>
                <a:t>位移</a:t>
              </a:r>
            </a:p>
            <a:p>
              <a:pPr>
                <a:spcBef>
                  <a:spcPct val="50000"/>
                </a:spcBef>
              </a:pPr>
              <a:endParaRPr lang="zh-CN" altLang="en-US" sz="2400" b="0" dirty="0">
                <a:solidFill>
                  <a:schemeClr val="tx1"/>
                </a:solidFill>
                <a:latin typeface="Comic Sans MS" panose="030F0702030302020204" pitchFamily="66" charset="0"/>
                <a:ea typeface="微软雅黑" panose="020B0503020204020204" pitchFamily="34" charset="-122"/>
              </a:endParaRPr>
            </a:p>
          </p:txBody>
        </p:sp>
        <p:sp>
          <p:nvSpPr>
            <p:cNvPr id="73" name="Text Box 66"/>
            <p:cNvSpPr txBox="1">
              <a:spLocks noChangeArrowheads="1"/>
            </p:cNvSpPr>
            <p:nvPr/>
          </p:nvSpPr>
          <p:spPr bwMode="auto">
            <a:xfrm>
              <a:off x="2026" y="1674"/>
              <a:ext cx="9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rgbClr val="0000FF"/>
                  </a:solidFill>
                  <a:effectLst>
                    <a:outerShdw blurRad="38100" dist="38100" dir="2700000" algn="tl">
                      <a:srgbClr val="C0C0C0"/>
                    </a:outerShdw>
                  </a:effectLst>
                  <a:latin typeface="Comic Sans MS" panose="030F0702030302020204" pitchFamily="66" charset="0"/>
                  <a:ea typeface="微软雅黑" panose="020B0503020204020204" pitchFamily="34" charset="-122"/>
                </a:rPr>
                <a:t>存储地址</a:t>
              </a:r>
            </a:p>
          </p:txBody>
        </p:sp>
        <p:sp>
          <p:nvSpPr>
            <p:cNvPr id="74" name="Text Box 67"/>
            <p:cNvSpPr txBox="1">
              <a:spLocks noChangeArrowheads="1"/>
            </p:cNvSpPr>
            <p:nvPr/>
          </p:nvSpPr>
          <p:spPr bwMode="auto">
            <a:xfrm>
              <a:off x="2052" y="2638"/>
              <a:ext cx="9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0">
                  <a:solidFill>
                    <a:srgbClr val="0000FF"/>
                  </a:solidFill>
                  <a:effectLst>
                    <a:outerShdw blurRad="38100" dist="38100" dir="2700000" algn="tl">
                      <a:srgbClr val="C0C0C0"/>
                    </a:outerShdw>
                  </a:effectLst>
                  <a:latin typeface="Comic Sans MS" panose="030F0702030302020204" pitchFamily="66" charset="0"/>
                  <a:ea typeface="微软雅黑" panose="020B0503020204020204" pitchFamily="34" charset="-122"/>
                </a:rPr>
                <a:t>存储地址</a:t>
              </a:r>
            </a:p>
          </p:txBody>
        </p:sp>
      </p:grpSp>
      <p:sp>
        <p:nvSpPr>
          <p:cNvPr id="75" name="Text Box 68"/>
          <p:cNvSpPr txBox="1">
            <a:spLocks noChangeArrowheads="1"/>
          </p:cNvSpPr>
          <p:nvPr/>
        </p:nvSpPr>
        <p:spPr bwMode="auto">
          <a:xfrm>
            <a:off x="4650432" y="2648332"/>
            <a:ext cx="3663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2400" dirty="0">
                <a:latin typeface="Comic Sans MS" panose="030F0702030302020204" pitchFamily="66" charset="0"/>
                <a:ea typeface="微软雅黑" panose="020B0503020204020204" pitchFamily="34" charset="-122"/>
              </a:rPr>
              <a:t>采用专门的寻址方式字段</a:t>
            </a:r>
          </a:p>
        </p:txBody>
      </p:sp>
      <p:sp>
        <p:nvSpPr>
          <p:cNvPr id="76" name="Rectangle 2"/>
          <p:cNvSpPr txBox="1">
            <a:spLocks noChangeArrowheads="1"/>
          </p:cNvSpPr>
          <p:nvPr/>
        </p:nvSpPr>
        <p:spPr bwMode="auto">
          <a:xfrm>
            <a:off x="3899594" y="704480"/>
            <a:ext cx="4560838" cy="37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kern="1200">
                <a:solidFill>
                  <a:schemeClr val="accent2"/>
                </a:solidFill>
                <a:latin typeface="+mj-lt"/>
                <a:ea typeface="+mj-ea"/>
                <a:cs typeface="+mj-cs"/>
              </a:defRPr>
            </a:lvl1pPr>
            <a:lvl2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9pPr>
          </a:lstStyle>
          <a:p>
            <a:r>
              <a:rPr lang="zh-CN" altLang="en-US" dirty="0" smtClean="0">
                <a:solidFill>
                  <a:srgbClr val="FF0000"/>
                </a:solidFill>
                <a:latin typeface="Comic Sans MS" panose="030F0702030302020204" pitchFamily="66" charset="0"/>
                <a:ea typeface="微软雅黑" panose="020B0503020204020204" pitchFamily="34" charset="-122"/>
              </a:rPr>
              <a:t>例：</a:t>
            </a:r>
            <a:r>
              <a:rPr lang="en-US" altLang="zh-CN" dirty="0" smtClean="0">
                <a:solidFill>
                  <a:srgbClr val="FF0000"/>
                </a:solidFill>
                <a:latin typeface="Comic Sans MS" panose="030F0702030302020204" pitchFamily="66" charset="0"/>
                <a:ea typeface="微软雅黑" panose="020B0503020204020204" pitchFamily="34" charset="-122"/>
              </a:rPr>
              <a:t>PDP-11</a:t>
            </a:r>
            <a:r>
              <a:rPr lang="zh-CN" altLang="en-US" dirty="0" smtClean="0">
                <a:solidFill>
                  <a:srgbClr val="FF0000"/>
                </a:solidFill>
                <a:latin typeface="Comic Sans MS" panose="030F0702030302020204" pitchFamily="66" charset="0"/>
                <a:ea typeface="微软雅黑" panose="020B0503020204020204" pitchFamily="34" charset="-122"/>
              </a:rPr>
              <a:t>中典型指令格式</a:t>
            </a:r>
          </a:p>
        </p:txBody>
      </p:sp>
    </p:spTree>
    <p:extLst>
      <p:ext uri="{BB962C8B-B14F-4D97-AF65-F5344CB8AC3E}">
        <p14:creationId xmlns:p14="http://schemas.microsoft.com/office/powerpoint/2010/main" val="18289041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smtClean="0"/>
              <a:t>4.2.6 </a:t>
            </a:r>
            <a:r>
              <a:rPr lang="zh-CN" altLang="en-US" dirty="0" smtClean="0"/>
              <a:t>标志信息的生成与作用</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ea typeface="微软雅黑" panose="020B0503020204020204" pitchFamily="34" charset="-122"/>
              </a:rPr>
              <a:t>计算机与通信工程学院</a:t>
            </a:r>
            <a:r>
              <a:rPr lang="en-US" altLang="zh-CN" dirty="0" smtClean="0">
                <a:ea typeface="微软雅黑" panose="020B0503020204020204" pitchFamily="34" charset="-122"/>
              </a:rPr>
              <a:t>—</a:t>
            </a:r>
            <a:r>
              <a:rPr lang="zh-CN" altLang="en-US" dirty="0"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42</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2017/11/3</a:t>
            </a:fld>
            <a:endParaRPr lang="zh-CN" altLang="en-US" dirty="0">
              <a:ea typeface="微软雅黑" panose="020B0503020204020204" pitchFamily="34" charset="-122"/>
            </a:endParaRPr>
          </a:p>
        </p:txBody>
      </p:sp>
      <p:sp>
        <p:nvSpPr>
          <p:cNvPr id="77" name="Rectangle 3"/>
          <p:cNvSpPr txBox="1">
            <a:spLocks noChangeArrowheads="1"/>
          </p:cNvSpPr>
          <p:nvPr/>
        </p:nvSpPr>
        <p:spPr bwMode="auto">
          <a:xfrm>
            <a:off x="249746" y="1263066"/>
            <a:ext cx="8572500" cy="5345053"/>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965200" algn="l"/>
              </a:tabLst>
            </a:pPr>
            <a:r>
              <a:rPr lang="zh-CN" altLang="en-US" sz="2000" dirty="0" smtClean="0"/>
              <a:t>条件转移指令通常根据</a:t>
            </a:r>
            <a:r>
              <a:rPr lang="en-US" altLang="zh-CN" sz="2000" dirty="0" smtClean="0">
                <a:solidFill>
                  <a:srgbClr val="0033CC"/>
                </a:solidFill>
              </a:rPr>
              <a:t>Condition Codes (</a:t>
            </a:r>
            <a:r>
              <a:rPr lang="zh-CN" altLang="en-US" sz="2000" dirty="0" smtClean="0">
                <a:solidFill>
                  <a:srgbClr val="0033CC"/>
                </a:solidFill>
              </a:rPr>
              <a:t>条件码 </a:t>
            </a:r>
            <a:r>
              <a:rPr lang="en-US" altLang="zh-CN" sz="2000" dirty="0" smtClean="0">
                <a:solidFill>
                  <a:srgbClr val="0033CC"/>
                </a:solidFill>
              </a:rPr>
              <a:t>/ </a:t>
            </a:r>
            <a:r>
              <a:rPr lang="zh-CN" altLang="en-US" sz="2000" dirty="0" smtClean="0">
                <a:solidFill>
                  <a:srgbClr val="0033CC"/>
                </a:solidFill>
              </a:rPr>
              <a:t>状态位 </a:t>
            </a:r>
            <a:r>
              <a:rPr lang="en-US" altLang="zh-CN" sz="2000" dirty="0" smtClean="0">
                <a:solidFill>
                  <a:srgbClr val="0033CC"/>
                </a:solidFill>
              </a:rPr>
              <a:t>/ </a:t>
            </a:r>
            <a:r>
              <a:rPr lang="zh-CN" altLang="en-US" sz="2000" dirty="0" smtClean="0">
                <a:solidFill>
                  <a:srgbClr val="0033CC"/>
                </a:solidFill>
              </a:rPr>
              <a:t>标志位</a:t>
            </a:r>
            <a:r>
              <a:rPr lang="en-US" altLang="zh-CN" sz="2000" dirty="0" smtClean="0">
                <a:solidFill>
                  <a:srgbClr val="0033CC"/>
                </a:solidFill>
              </a:rPr>
              <a:t>)</a:t>
            </a:r>
            <a:r>
              <a:rPr lang="zh-CN" altLang="en-US" sz="2000" dirty="0" smtClean="0"/>
              <a:t>转移 </a:t>
            </a:r>
            <a:endParaRPr lang="en-US" altLang="zh-CN" sz="2000" dirty="0" smtClean="0">
              <a:solidFill>
                <a:schemeClr val="accent1"/>
              </a:solidFill>
            </a:endParaRPr>
          </a:p>
          <a:p>
            <a:pPr>
              <a:buFont typeface="Wingdings" pitchFamily="2" charset="2"/>
              <a:buNone/>
              <a:tabLst>
                <a:tab pos="965200" algn="l"/>
              </a:tabLst>
            </a:pPr>
            <a:r>
              <a:rPr lang="en-US" altLang="zh-CN" sz="2000" dirty="0" smtClean="0"/>
              <a:t>	</a:t>
            </a:r>
            <a:r>
              <a:rPr lang="zh-CN" altLang="en-US" sz="2000" dirty="0" smtClean="0">
                <a:solidFill>
                  <a:srgbClr val="FF0000"/>
                </a:solidFill>
              </a:rPr>
              <a:t>通过执行算术指令或显式地由比较和测试指令来设置</a:t>
            </a:r>
            <a:endParaRPr lang="en-US" altLang="zh-CN" sz="2000" dirty="0" smtClean="0">
              <a:solidFill>
                <a:srgbClr val="FF0000"/>
              </a:solidFill>
            </a:endParaRPr>
          </a:p>
          <a:p>
            <a:pPr>
              <a:buFont typeface="Wingdings" pitchFamily="2" charset="2"/>
              <a:buNone/>
              <a:tabLst>
                <a:tab pos="965200" algn="l"/>
              </a:tabLst>
            </a:pPr>
            <a:r>
              <a:rPr lang="en-US" altLang="zh-CN" sz="2000" dirty="0" smtClean="0"/>
              <a:t>	</a:t>
            </a:r>
            <a:r>
              <a:rPr lang="en-US" altLang="zh-CN" sz="2000" b="0" dirty="0" smtClean="0">
                <a:solidFill>
                  <a:srgbClr val="009242"/>
                </a:solidFill>
              </a:rPr>
              <a:t>ex: sub</a:t>
            </a:r>
            <a:r>
              <a:rPr lang="zh-CN" altLang="en-US" sz="2000" b="0" dirty="0" smtClean="0">
                <a:solidFill>
                  <a:srgbClr val="009242"/>
                </a:solidFill>
              </a:rPr>
              <a:t> </a:t>
            </a:r>
            <a:r>
              <a:rPr lang="en-US" altLang="zh-CN" sz="2000" b="0" dirty="0" smtClean="0">
                <a:solidFill>
                  <a:srgbClr val="009242"/>
                </a:solidFill>
              </a:rPr>
              <a:t>r1, r2, r3  ;r2</a:t>
            </a:r>
            <a:r>
              <a:rPr lang="zh-CN" altLang="en-US" sz="2000" b="0" dirty="0" smtClean="0">
                <a:solidFill>
                  <a:srgbClr val="009242"/>
                </a:solidFill>
              </a:rPr>
              <a:t>和</a:t>
            </a:r>
            <a:r>
              <a:rPr lang="en-US" altLang="zh-CN" sz="2000" b="0" dirty="0" smtClean="0">
                <a:solidFill>
                  <a:srgbClr val="009242"/>
                </a:solidFill>
              </a:rPr>
              <a:t>r3</a:t>
            </a:r>
            <a:r>
              <a:rPr lang="zh-CN" altLang="en-US" sz="2000" b="0" dirty="0" smtClean="0">
                <a:solidFill>
                  <a:srgbClr val="009242"/>
                </a:solidFill>
              </a:rPr>
              <a:t>相减</a:t>
            </a:r>
            <a:r>
              <a:rPr lang="en-US" altLang="zh-CN" sz="2000" b="0" dirty="0" smtClean="0">
                <a:solidFill>
                  <a:srgbClr val="009242"/>
                </a:solidFill>
              </a:rPr>
              <a:t>, </a:t>
            </a:r>
            <a:r>
              <a:rPr lang="zh-CN" altLang="en-US" sz="2000" b="0" dirty="0" smtClean="0">
                <a:solidFill>
                  <a:srgbClr val="009242"/>
                </a:solidFill>
              </a:rPr>
              <a:t>结果在</a:t>
            </a:r>
            <a:r>
              <a:rPr lang="en-US" altLang="zh-CN" sz="2000" b="0" dirty="0" smtClean="0">
                <a:solidFill>
                  <a:srgbClr val="009242"/>
                </a:solidFill>
              </a:rPr>
              <a:t>r1</a:t>
            </a:r>
            <a:r>
              <a:rPr lang="zh-CN" altLang="en-US" sz="2000" b="0" dirty="0" smtClean="0">
                <a:solidFill>
                  <a:srgbClr val="009242"/>
                </a:solidFill>
              </a:rPr>
              <a:t>中，并生成标志位</a:t>
            </a:r>
            <a:r>
              <a:rPr lang="en-US" altLang="zh-CN" sz="2000" b="0" dirty="0" smtClean="0">
                <a:solidFill>
                  <a:srgbClr val="009242"/>
                </a:solidFill>
              </a:rPr>
              <a:t>ZF</a:t>
            </a:r>
            <a:r>
              <a:rPr lang="zh-CN" altLang="en-US" sz="2000" b="0" dirty="0" smtClean="0">
                <a:solidFill>
                  <a:srgbClr val="009242"/>
                </a:solidFill>
              </a:rPr>
              <a:t>、</a:t>
            </a:r>
            <a:r>
              <a:rPr lang="en-US" altLang="zh-CN" sz="2000" b="0" dirty="0" smtClean="0">
                <a:solidFill>
                  <a:srgbClr val="009242"/>
                </a:solidFill>
              </a:rPr>
              <a:t>CF</a:t>
            </a:r>
            <a:r>
              <a:rPr lang="zh-CN" altLang="en-US" sz="2000" b="0" dirty="0" smtClean="0">
                <a:solidFill>
                  <a:srgbClr val="009242"/>
                </a:solidFill>
              </a:rPr>
              <a:t>等</a:t>
            </a:r>
          </a:p>
          <a:p>
            <a:pPr>
              <a:buFont typeface="Wingdings" pitchFamily="2" charset="2"/>
              <a:buNone/>
              <a:tabLst>
                <a:tab pos="965200" algn="l"/>
              </a:tabLst>
            </a:pPr>
            <a:r>
              <a:rPr lang="en-US" altLang="zh-CN" sz="2000" b="0" dirty="0" smtClean="0">
                <a:solidFill>
                  <a:srgbClr val="009242"/>
                </a:solidFill>
              </a:rPr>
              <a:t>	       </a:t>
            </a:r>
            <a:r>
              <a:rPr lang="en-US" altLang="zh-CN" sz="2000" b="0" dirty="0" err="1" smtClean="0">
                <a:solidFill>
                  <a:srgbClr val="009242"/>
                </a:solidFill>
              </a:rPr>
              <a:t>bz</a:t>
            </a:r>
            <a:r>
              <a:rPr lang="en-US" altLang="zh-CN" sz="2000" b="0" dirty="0" smtClean="0">
                <a:solidFill>
                  <a:srgbClr val="009242"/>
                </a:solidFill>
              </a:rPr>
              <a:t> label</a:t>
            </a:r>
            <a:r>
              <a:rPr lang="zh-CN" altLang="en-US" sz="2000" b="0" dirty="0" smtClean="0">
                <a:solidFill>
                  <a:srgbClr val="009242"/>
                </a:solidFill>
              </a:rPr>
              <a:t>	         </a:t>
            </a:r>
            <a:r>
              <a:rPr lang="en-US" altLang="zh-CN" sz="2000" b="0" dirty="0" smtClean="0">
                <a:solidFill>
                  <a:srgbClr val="009242"/>
                </a:solidFill>
              </a:rPr>
              <a:t>;</a:t>
            </a:r>
            <a:r>
              <a:rPr lang="zh-CN" altLang="en-US" sz="2000" b="0" dirty="0" smtClean="0">
                <a:solidFill>
                  <a:srgbClr val="009242"/>
                </a:solidFill>
              </a:rPr>
              <a:t>标志位</a:t>
            </a:r>
            <a:r>
              <a:rPr lang="en-US" altLang="zh-CN" sz="2000" b="0" dirty="0" smtClean="0">
                <a:solidFill>
                  <a:srgbClr val="009242"/>
                </a:solidFill>
              </a:rPr>
              <a:t>ZF=1</a:t>
            </a:r>
            <a:r>
              <a:rPr lang="zh-CN" altLang="en-US" sz="2000" b="0" dirty="0" smtClean="0">
                <a:solidFill>
                  <a:srgbClr val="009242"/>
                </a:solidFill>
              </a:rPr>
              <a:t>时，转移到</a:t>
            </a:r>
            <a:r>
              <a:rPr lang="en-US" altLang="zh-CN" sz="2000" b="0" dirty="0" smtClean="0">
                <a:solidFill>
                  <a:srgbClr val="009242"/>
                </a:solidFill>
              </a:rPr>
              <a:t>label</a:t>
            </a:r>
            <a:r>
              <a:rPr lang="zh-CN" altLang="en-US" sz="2000" b="0" dirty="0" smtClean="0">
                <a:solidFill>
                  <a:srgbClr val="009242"/>
                </a:solidFill>
              </a:rPr>
              <a:t>处执行</a:t>
            </a:r>
            <a:endParaRPr lang="en-US" altLang="zh-CN" sz="2000" b="0" dirty="0" smtClean="0">
              <a:solidFill>
                <a:srgbClr val="009242"/>
              </a:solidFill>
            </a:endParaRPr>
          </a:p>
          <a:p>
            <a:pPr>
              <a:tabLst>
                <a:tab pos="965200" algn="l"/>
              </a:tabLst>
            </a:pPr>
            <a:r>
              <a:rPr lang="zh-CN" altLang="en-US" sz="2000" dirty="0" smtClean="0"/>
              <a:t>常用的标志有四种：</a:t>
            </a:r>
            <a:endParaRPr lang="zh-CN" altLang="en-US" sz="2000" i="1" dirty="0" smtClean="0"/>
          </a:p>
          <a:p>
            <a:pPr>
              <a:buFont typeface="Wingdings" pitchFamily="2" charset="2"/>
              <a:buNone/>
              <a:tabLst>
                <a:tab pos="965200" algn="l"/>
              </a:tabLst>
            </a:pPr>
            <a:r>
              <a:rPr lang="en-US" altLang="zh-CN" sz="2000" b="0" dirty="0" smtClean="0"/>
              <a:t>      </a:t>
            </a:r>
            <a:r>
              <a:rPr lang="en-US" altLang="zh-CN" sz="2000" b="0" dirty="0" smtClean="0">
                <a:solidFill>
                  <a:srgbClr val="FF0000"/>
                </a:solidFill>
              </a:rPr>
              <a:t>NF(SF) -- negative      VF(OF)</a:t>
            </a:r>
            <a:r>
              <a:rPr lang="zh-CN" altLang="en-US" sz="2000" b="0" dirty="0" smtClean="0">
                <a:solidFill>
                  <a:srgbClr val="FF0000"/>
                </a:solidFill>
              </a:rPr>
              <a:t> </a:t>
            </a:r>
            <a:r>
              <a:rPr lang="en-US" altLang="zh-CN" sz="2000" b="0" dirty="0" smtClean="0">
                <a:solidFill>
                  <a:srgbClr val="FF0000"/>
                </a:solidFill>
              </a:rPr>
              <a:t>-- overflow     CF -- carry      ZF  --  zero</a:t>
            </a:r>
          </a:p>
          <a:p>
            <a:pPr>
              <a:tabLst>
                <a:tab pos="965200" algn="l"/>
              </a:tabLst>
            </a:pPr>
            <a:r>
              <a:rPr lang="zh-CN" altLang="en-US" sz="2000" dirty="0" smtClean="0"/>
              <a:t>标志位可存放在</a:t>
            </a:r>
            <a:r>
              <a:rPr lang="zh-CN" altLang="en-US" sz="2000" dirty="0" smtClean="0">
                <a:solidFill>
                  <a:srgbClr val="0033CC"/>
                </a:solidFill>
              </a:rPr>
              <a:t>标志</a:t>
            </a:r>
            <a:r>
              <a:rPr lang="en-US" altLang="zh-CN" sz="2000" dirty="0" smtClean="0">
                <a:solidFill>
                  <a:srgbClr val="0033CC"/>
                </a:solidFill>
              </a:rPr>
              <a:t>(Flag)</a:t>
            </a:r>
            <a:r>
              <a:rPr lang="zh-CN" altLang="en-US" sz="2000" dirty="0" smtClean="0">
                <a:solidFill>
                  <a:srgbClr val="0033CC"/>
                </a:solidFill>
              </a:rPr>
              <a:t>寄存器</a:t>
            </a:r>
            <a:r>
              <a:rPr lang="zh-CN" altLang="en-US" sz="2000" dirty="0" smtClean="0"/>
              <a:t>（</a:t>
            </a:r>
            <a:r>
              <a:rPr lang="zh-CN" altLang="en-US" sz="2000" dirty="0" smtClean="0">
                <a:solidFill>
                  <a:srgbClr val="0033CC"/>
                </a:solidFill>
              </a:rPr>
              <a:t>条件码</a:t>
            </a:r>
            <a:r>
              <a:rPr lang="en-US" altLang="zh-CN" sz="2000" dirty="0" smtClean="0">
                <a:solidFill>
                  <a:srgbClr val="0033CC"/>
                </a:solidFill>
              </a:rPr>
              <a:t>CC</a:t>
            </a:r>
            <a:r>
              <a:rPr lang="zh-CN" altLang="en-US" sz="2000" dirty="0" smtClean="0">
                <a:solidFill>
                  <a:srgbClr val="0033CC"/>
                </a:solidFill>
              </a:rPr>
              <a:t>寄存器 </a:t>
            </a:r>
            <a:r>
              <a:rPr lang="en-US" altLang="zh-CN" sz="2000" dirty="0" smtClean="0">
                <a:solidFill>
                  <a:srgbClr val="0033CC"/>
                </a:solidFill>
              </a:rPr>
              <a:t>/ </a:t>
            </a:r>
            <a:r>
              <a:rPr lang="zh-CN" altLang="en-US" sz="2000" dirty="0" smtClean="0">
                <a:solidFill>
                  <a:srgbClr val="0033CC"/>
                </a:solidFill>
              </a:rPr>
              <a:t>状态</a:t>
            </a:r>
            <a:r>
              <a:rPr lang="en-US" altLang="zh-CN" sz="2000" dirty="0" smtClean="0">
                <a:solidFill>
                  <a:srgbClr val="0033CC"/>
                </a:solidFill>
              </a:rPr>
              <a:t>Status</a:t>
            </a:r>
            <a:r>
              <a:rPr lang="zh-CN" altLang="en-US" sz="2000" dirty="0" smtClean="0">
                <a:solidFill>
                  <a:srgbClr val="0033CC"/>
                </a:solidFill>
              </a:rPr>
              <a:t>寄存器 </a:t>
            </a:r>
            <a:r>
              <a:rPr lang="en-US" altLang="zh-CN" sz="2000" dirty="0" smtClean="0">
                <a:solidFill>
                  <a:srgbClr val="0033CC"/>
                </a:solidFill>
              </a:rPr>
              <a:t>/ </a:t>
            </a:r>
            <a:r>
              <a:rPr lang="zh-CN" altLang="en-US" sz="2000" dirty="0" smtClean="0">
                <a:solidFill>
                  <a:srgbClr val="0033CC"/>
                </a:solidFill>
              </a:rPr>
              <a:t>程序状态字</a:t>
            </a:r>
            <a:r>
              <a:rPr lang="en-US" altLang="zh-CN" sz="2000" dirty="0" smtClean="0">
                <a:solidFill>
                  <a:srgbClr val="0033CC"/>
                </a:solidFill>
              </a:rPr>
              <a:t>PSW</a:t>
            </a:r>
            <a:r>
              <a:rPr lang="zh-CN" altLang="en-US" sz="2000" dirty="0" smtClean="0">
                <a:solidFill>
                  <a:srgbClr val="0033CC"/>
                </a:solidFill>
              </a:rPr>
              <a:t>寄存器</a:t>
            </a:r>
            <a:r>
              <a:rPr lang="zh-CN" altLang="en-US" sz="2000" dirty="0" smtClean="0"/>
              <a:t>）中</a:t>
            </a:r>
            <a:endParaRPr lang="zh-CN" altLang="en-US" sz="2000" dirty="0" smtClean="0">
              <a:solidFill>
                <a:schemeClr val="accent2"/>
              </a:solidFill>
            </a:endParaRPr>
          </a:p>
          <a:p>
            <a:pPr>
              <a:buFont typeface="Wingdings" pitchFamily="2" charset="2"/>
              <a:buNone/>
              <a:tabLst>
                <a:tab pos="965200" algn="l"/>
              </a:tabLst>
            </a:pPr>
            <a:r>
              <a:rPr lang="zh-CN" altLang="en-US" sz="2000" dirty="0" smtClean="0">
                <a:solidFill>
                  <a:schemeClr val="accent2"/>
                </a:solidFill>
              </a:rPr>
              <a:t>     </a:t>
            </a:r>
            <a:r>
              <a:rPr lang="zh-CN" altLang="en-US" sz="2000" b="0" dirty="0" smtClean="0">
                <a:solidFill>
                  <a:srgbClr val="FF0000"/>
                </a:solidFill>
              </a:rPr>
              <a:t>也可由指定的通用寄存器来存放状态位</a:t>
            </a:r>
          </a:p>
          <a:p>
            <a:pPr>
              <a:buFont typeface="Wingdings" pitchFamily="2" charset="2"/>
              <a:buNone/>
              <a:tabLst>
                <a:tab pos="965200" algn="l"/>
              </a:tabLst>
            </a:pPr>
            <a:r>
              <a:rPr lang="en-US" altLang="zh-CN" sz="2000" b="0" dirty="0" smtClean="0"/>
              <a:t>	</a:t>
            </a:r>
            <a:r>
              <a:rPr lang="en-US" altLang="zh-CN" sz="2000" b="0" dirty="0" smtClean="0">
                <a:solidFill>
                  <a:srgbClr val="009242"/>
                </a:solidFill>
              </a:rPr>
              <a:t>Ex:	</a:t>
            </a:r>
            <a:r>
              <a:rPr lang="en-US" altLang="zh-CN" sz="2000" b="0" dirty="0" err="1" smtClean="0">
                <a:solidFill>
                  <a:srgbClr val="009242"/>
                </a:solidFill>
              </a:rPr>
              <a:t>cmp</a:t>
            </a:r>
            <a:r>
              <a:rPr lang="en-US" altLang="zh-CN" sz="2000" b="0" dirty="0" smtClean="0">
                <a:solidFill>
                  <a:srgbClr val="009242"/>
                </a:solidFill>
              </a:rPr>
              <a:t> r1, r2, r3    ;</a:t>
            </a:r>
            <a:r>
              <a:rPr lang="zh-CN" altLang="en-US" sz="2000" b="0" dirty="0" smtClean="0">
                <a:solidFill>
                  <a:srgbClr val="009242"/>
                </a:solidFill>
              </a:rPr>
              <a:t>比较</a:t>
            </a:r>
            <a:r>
              <a:rPr lang="en-US" altLang="zh-CN" sz="2000" b="0" dirty="0" smtClean="0">
                <a:solidFill>
                  <a:srgbClr val="009242"/>
                </a:solidFill>
              </a:rPr>
              <a:t>r2</a:t>
            </a:r>
            <a:r>
              <a:rPr lang="zh-CN" altLang="en-US" sz="2000" b="0" dirty="0" smtClean="0">
                <a:solidFill>
                  <a:srgbClr val="009242"/>
                </a:solidFill>
              </a:rPr>
              <a:t>和</a:t>
            </a:r>
            <a:r>
              <a:rPr lang="en-US" altLang="zh-CN" sz="2000" b="0" dirty="0" smtClean="0">
                <a:solidFill>
                  <a:srgbClr val="009242"/>
                </a:solidFill>
              </a:rPr>
              <a:t>r3, </a:t>
            </a:r>
            <a:r>
              <a:rPr lang="zh-CN" altLang="en-US" sz="2000" b="0" dirty="0" smtClean="0">
                <a:solidFill>
                  <a:srgbClr val="009242"/>
                </a:solidFill>
              </a:rPr>
              <a:t>标志位存储在</a:t>
            </a:r>
            <a:r>
              <a:rPr lang="en-US" altLang="zh-CN" sz="2000" b="0" dirty="0" smtClean="0">
                <a:solidFill>
                  <a:srgbClr val="009242"/>
                </a:solidFill>
              </a:rPr>
              <a:t>r1</a:t>
            </a:r>
            <a:r>
              <a:rPr lang="zh-CN" altLang="en-US" sz="2000" b="0" dirty="0" smtClean="0">
                <a:solidFill>
                  <a:srgbClr val="009242"/>
                </a:solidFill>
              </a:rPr>
              <a:t>中</a:t>
            </a:r>
          </a:p>
          <a:p>
            <a:pPr>
              <a:buFont typeface="Wingdings" pitchFamily="2" charset="2"/>
              <a:buNone/>
              <a:tabLst>
                <a:tab pos="965200" algn="l"/>
              </a:tabLst>
            </a:pPr>
            <a:r>
              <a:rPr lang="en-US" altLang="zh-CN" sz="2000" b="0" dirty="0" smtClean="0">
                <a:solidFill>
                  <a:srgbClr val="009242"/>
                </a:solidFill>
              </a:rPr>
              <a:t>		</a:t>
            </a:r>
            <a:r>
              <a:rPr lang="en-US" altLang="zh-CN" sz="2000" b="0" dirty="0" err="1" smtClean="0">
                <a:solidFill>
                  <a:srgbClr val="009242"/>
                </a:solidFill>
              </a:rPr>
              <a:t>bgt</a:t>
            </a:r>
            <a:r>
              <a:rPr lang="en-US" altLang="zh-CN" sz="2000" b="0" dirty="0" smtClean="0">
                <a:solidFill>
                  <a:srgbClr val="009242"/>
                </a:solidFill>
              </a:rPr>
              <a:t> r1, label       ;</a:t>
            </a:r>
            <a:r>
              <a:rPr lang="zh-CN" altLang="en-US" sz="2000" b="0" dirty="0" smtClean="0">
                <a:solidFill>
                  <a:srgbClr val="009242"/>
                </a:solidFill>
              </a:rPr>
              <a:t>判断</a:t>
            </a:r>
            <a:r>
              <a:rPr lang="en-US" altLang="zh-CN" sz="2000" b="0" dirty="0" smtClean="0">
                <a:solidFill>
                  <a:srgbClr val="009242"/>
                </a:solidFill>
              </a:rPr>
              <a:t>r1</a:t>
            </a:r>
            <a:r>
              <a:rPr lang="zh-CN" altLang="en-US" sz="2000" b="0" dirty="0" smtClean="0">
                <a:solidFill>
                  <a:srgbClr val="009242"/>
                </a:solidFill>
              </a:rPr>
              <a:t>是否大于</a:t>
            </a:r>
            <a:r>
              <a:rPr lang="en-US" altLang="zh-CN" sz="2000" b="0" dirty="0" smtClean="0">
                <a:solidFill>
                  <a:srgbClr val="009242"/>
                </a:solidFill>
              </a:rPr>
              <a:t>0</a:t>
            </a:r>
            <a:r>
              <a:rPr lang="zh-CN" altLang="en-US" sz="2000" b="0" dirty="0" smtClean="0">
                <a:solidFill>
                  <a:srgbClr val="009242"/>
                </a:solidFill>
              </a:rPr>
              <a:t>，是则转移到</a:t>
            </a:r>
            <a:r>
              <a:rPr lang="en-US" altLang="zh-CN" sz="2000" b="0" dirty="0" smtClean="0">
                <a:solidFill>
                  <a:srgbClr val="009242"/>
                </a:solidFill>
              </a:rPr>
              <a:t>label</a:t>
            </a:r>
            <a:r>
              <a:rPr lang="zh-CN" altLang="en-US" sz="2000" b="0" dirty="0" smtClean="0">
                <a:solidFill>
                  <a:srgbClr val="009242"/>
                </a:solidFill>
              </a:rPr>
              <a:t>处</a:t>
            </a:r>
          </a:p>
          <a:p>
            <a:pPr>
              <a:tabLst>
                <a:tab pos="965200" algn="l"/>
              </a:tabLst>
            </a:pPr>
            <a:r>
              <a:rPr lang="zh-CN" altLang="en-US" sz="2000" dirty="0" smtClean="0"/>
              <a:t>可以将两条指令合成一条指令，即：计算并转移</a:t>
            </a:r>
          </a:p>
          <a:p>
            <a:pPr>
              <a:buFont typeface="Wingdings" pitchFamily="2" charset="2"/>
              <a:buNone/>
              <a:tabLst>
                <a:tab pos="965200" algn="l"/>
              </a:tabLst>
            </a:pPr>
            <a:r>
              <a:rPr lang="en-US" altLang="zh-CN" sz="2000" dirty="0" smtClean="0"/>
              <a:t>	</a:t>
            </a:r>
            <a:r>
              <a:rPr lang="en-US" altLang="zh-CN" sz="2000" b="0" dirty="0" smtClean="0">
                <a:solidFill>
                  <a:srgbClr val="009242"/>
                </a:solidFill>
              </a:rPr>
              <a:t>Ex:	</a:t>
            </a:r>
            <a:r>
              <a:rPr lang="en-US" altLang="zh-CN" sz="2000" b="0" dirty="0" err="1" smtClean="0">
                <a:solidFill>
                  <a:srgbClr val="009242"/>
                </a:solidFill>
              </a:rPr>
              <a:t>bgt</a:t>
            </a:r>
            <a:r>
              <a:rPr lang="en-US" altLang="zh-CN" sz="2000" b="0" dirty="0" smtClean="0">
                <a:solidFill>
                  <a:srgbClr val="009242"/>
                </a:solidFill>
              </a:rPr>
              <a:t> r1, r2, label   ;</a:t>
            </a:r>
            <a:r>
              <a:rPr lang="zh-CN" altLang="en-US" sz="2000" b="0" dirty="0" smtClean="0">
                <a:solidFill>
                  <a:srgbClr val="009242"/>
                </a:solidFill>
              </a:rPr>
              <a:t>根据</a:t>
            </a:r>
            <a:r>
              <a:rPr lang="en-US" altLang="zh-CN" sz="2000" b="0" dirty="0" smtClean="0">
                <a:solidFill>
                  <a:srgbClr val="009242"/>
                </a:solidFill>
              </a:rPr>
              <a:t>r1</a:t>
            </a:r>
            <a:r>
              <a:rPr lang="zh-CN" altLang="en-US" sz="2000" b="0" dirty="0" smtClean="0">
                <a:solidFill>
                  <a:srgbClr val="009242"/>
                </a:solidFill>
              </a:rPr>
              <a:t>和</a:t>
            </a:r>
            <a:r>
              <a:rPr lang="en-US" altLang="zh-CN" sz="2000" b="0" dirty="0" smtClean="0">
                <a:solidFill>
                  <a:srgbClr val="009242"/>
                </a:solidFill>
              </a:rPr>
              <a:t>r2</a:t>
            </a:r>
            <a:r>
              <a:rPr lang="zh-CN" altLang="en-US" sz="2000" b="0" dirty="0" smtClean="0">
                <a:solidFill>
                  <a:srgbClr val="009242"/>
                </a:solidFill>
              </a:rPr>
              <a:t>比较结果，决定是否转移</a:t>
            </a:r>
            <a:endParaRPr lang="en-US" altLang="zh-CN" sz="2000" b="0" dirty="0">
              <a:solidFill>
                <a:srgbClr val="009242"/>
              </a:solidFill>
            </a:endParaRPr>
          </a:p>
        </p:txBody>
      </p:sp>
    </p:spTree>
    <p:extLst>
      <p:ext uri="{BB962C8B-B14F-4D97-AF65-F5344CB8AC3E}">
        <p14:creationId xmlns:p14="http://schemas.microsoft.com/office/powerpoint/2010/main" val="289945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
                                            <p:txEl>
                                              <p:pRg st="2" end="2"/>
                                            </p:txEl>
                                          </p:spTgt>
                                        </p:tgtEl>
                                        <p:attrNameLst>
                                          <p:attrName>style.visibility</p:attrName>
                                        </p:attrNameLst>
                                      </p:cBhvr>
                                      <p:to>
                                        <p:strVal val="visible"/>
                                      </p:to>
                                    </p:set>
                                    <p:animEffect transition="in" filter="blinds(horizontal)">
                                      <p:cBhvr>
                                        <p:cTn id="7" dur="500"/>
                                        <p:tgtEl>
                                          <p:spTgt spid="7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7">
                                            <p:txEl>
                                              <p:pRg st="3" end="3"/>
                                            </p:txEl>
                                          </p:spTgt>
                                        </p:tgtEl>
                                        <p:attrNameLst>
                                          <p:attrName>style.visibility</p:attrName>
                                        </p:attrNameLst>
                                      </p:cBhvr>
                                      <p:to>
                                        <p:strVal val="visible"/>
                                      </p:to>
                                    </p:set>
                                    <p:animEffect transition="in" filter="blinds(horizontal)">
                                      <p:cBhvr>
                                        <p:cTn id="10" dur="500"/>
                                        <p:tgtEl>
                                          <p:spTgt spid="7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7">
                                            <p:txEl>
                                              <p:pRg st="4" end="4"/>
                                            </p:txEl>
                                          </p:spTgt>
                                        </p:tgtEl>
                                        <p:attrNameLst>
                                          <p:attrName>style.visibility</p:attrName>
                                        </p:attrNameLst>
                                      </p:cBhvr>
                                      <p:to>
                                        <p:strVal val="visible"/>
                                      </p:to>
                                    </p:set>
                                    <p:animEffect transition="in" filter="blinds(horizontal)">
                                      <p:cBhvr>
                                        <p:cTn id="13" dur="500"/>
                                        <p:tgtEl>
                                          <p:spTgt spid="7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7">
                                            <p:txEl>
                                              <p:pRg st="5" end="5"/>
                                            </p:txEl>
                                          </p:spTgt>
                                        </p:tgtEl>
                                        <p:attrNameLst>
                                          <p:attrName>style.visibility</p:attrName>
                                        </p:attrNameLst>
                                      </p:cBhvr>
                                      <p:to>
                                        <p:strVal val="visible"/>
                                      </p:to>
                                    </p:set>
                                    <p:animEffect transition="in" filter="blinds(horizontal)">
                                      <p:cBhvr>
                                        <p:cTn id="18" dur="500"/>
                                        <p:tgtEl>
                                          <p:spTgt spid="7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7">
                                            <p:txEl>
                                              <p:pRg st="6" end="6"/>
                                            </p:txEl>
                                          </p:spTgt>
                                        </p:tgtEl>
                                        <p:attrNameLst>
                                          <p:attrName>style.visibility</p:attrName>
                                        </p:attrNameLst>
                                      </p:cBhvr>
                                      <p:to>
                                        <p:strVal val="visible"/>
                                      </p:to>
                                    </p:set>
                                    <p:animEffect transition="in" filter="blinds(horizontal)">
                                      <p:cBhvr>
                                        <p:cTn id="23" dur="500"/>
                                        <p:tgtEl>
                                          <p:spTgt spid="77">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7">
                                            <p:txEl>
                                              <p:pRg st="7" end="7"/>
                                            </p:txEl>
                                          </p:spTgt>
                                        </p:tgtEl>
                                        <p:attrNameLst>
                                          <p:attrName>style.visibility</p:attrName>
                                        </p:attrNameLst>
                                      </p:cBhvr>
                                      <p:to>
                                        <p:strVal val="visible"/>
                                      </p:to>
                                    </p:set>
                                    <p:animEffect transition="in" filter="blinds(horizontal)">
                                      <p:cBhvr>
                                        <p:cTn id="28" dur="500"/>
                                        <p:tgtEl>
                                          <p:spTgt spid="77">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7">
                                            <p:txEl>
                                              <p:pRg st="8" end="8"/>
                                            </p:txEl>
                                          </p:spTgt>
                                        </p:tgtEl>
                                        <p:attrNameLst>
                                          <p:attrName>style.visibility</p:attrName>
                                        </p:attrNameLst>
                                      </p:cBhvr>
                                      <p:to>
                                        <p:strVal val="visible"/>
                                      </p:to>
                                    </p:set>
                                    <p:animEffect transition="in" filter="blinds(horizontal)">
                                      <p:cBhvr>
                                        <p:cTn id="33" dur="500"/>
                                        <p:tgtEl>
                                          <p:spTgt spid="77">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7">
                                            <p:txEl>
                                              <p:pRg st="9" end="9"/>
                                            </p:txEl>
                                          </p:spTgt>
                                        </p:tgtEl>
                                        <p:attrNameLst>
                                          <p:attrName>style.visibility</p:attrName>
                                        </p:attrNameLst>
                                      </p:cBhvr>
                                      <p:to>
                                        <p:strVal val="visible"/>
                                      </p:to>
                                    </p:set>
                                    <p:animEffect transition="in" filter="blinds(horizontal)">
                                      <p:cBhvr>
                                        <p:cTn id="36" dur="500"/>
                                        <p:tgtEl>
                                          <p:spTgt spid="77">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77">
                                            <p:txEl>
                                              <p:pRg st="10" end="10"/>
                                            </p:txEl>
                                          </p:spTgt>
                                        </p:tgtEl>
                                        <p:attrNameLst>
                                          <p:attrName>style.visibility</p:attrName>
                                        </p:attrNameLst>
                                      </p:cBhvr>
                                      <p:to>
                                        <p:strVal val="visible"/>
                                      </p:to>
                                    </p:set>
                                    <p:animEffect transition="in" filter="blinds(horizontal)">
                                      <p:cBhvr>
                                        <p:cTn id="41" dur="500"/>
                                        <p:tgtEl>
                                          <p:spTgt spid="77">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7">
                                            <p:txEl>
                                              <p:pRg st="11" end="11"/>
                                            </p:txEl>
                                          </p:spTgt>
                                        </p:tgtEl>
                                        <p:attrNameLst>
                                          <p:attrName>style.visibility</p:attrName>
                                        </p:attrNameLst>
                                      </p:cBhvr>
                                      <p:to>
                                        <p:strVal val="visible"/>
                                      </p:to>
                                    </p:set>
                                    <p:animEffect transition="in" filter="blinds(horizontal)">
                                      <p:cBhvr>
                                        <p:cTn id="46" dur="500"/>
                                        <p:tgtEl>
                                          <p:spTgt spid="7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smtClean="0"/>
              <a:t>4.2.7 </a:t>
            </a:r>
            <a:r>
              <a:rPr lang="zh-CN" altLang="en-US" dirty="0" smtClean="0"/>
              <a:t>指令系统设计风格</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ea typeface="微软雅黑" panose="020B0503020204020204" pitchFamily="34" charset="-122"/>
              </a:rPr>
              <a:t>计算机与通信工程学院</a:t>
            </a:r>
            <a:r>
              <a:rPr lang="en-US" altLang="zh-CN" dirty="0" smtClean="0">
                <a:ea typeface="微软雅黑" panose="020B0503020204020204" pitchFamily="34" charset="-122"/>
              </a:rPr>
              <a:t>—</a:t>
            </a:r>
            <a:r>
              <a:rPr lang="zh-CN" altLang="en-US" dirty="0"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43</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2017/11/3</a:t>
            </a:fld>
            <a:endParaRPr lang="zh-CN" altLang="en-US" dirty="0">
              <a:ea typeface="微软雅黑" panose="020B0503020204020204" pitchFamily="34" charset="-122"/>
            </a:endParaRPr>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1.</a:t>
            </a:r>
            <a:r>
              <a:rPr lang="zh-CN" altLang="en-US" dirty="0">
                <a:solidFill>
                  <a:srgbClr val="063DE8"/>
                </a:solidFill>
              </a:rPr>
              <a:t>按操作数位置指定风格来分</a:t>
            </a:r>
            <a:endParaRPr lang="en-US" altLang="zh-CN" dirty="0" smtClean="0">
              <a:solidFill>
                <a:srgbClr val="063DE8"/>
              </a:solidFill>
            </a:endParaRPr>
          </a:p>
        </p:txBody>
      </p:sp>
      <p:sp>
        <p:nvSpPr>
          <p:cNvPr id="8" name="Rectangle 3"/>
          <p:cNvSpPr txBox="1">
            <a:spLocks noChangeArrowheads="1"/>
          </p:cNvSpPr>
          <p:nvPr/>
        </p:nvSpPr>
        <p:spPr bwMode="auto">
          <a:xfrm>
            <a:off x="274638" y="1599381"/>
            <a:ext cx="8689850" cy="2602828"/>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2000"/>
              </a:lnSpc>
              <a:buFont typeface="Wingdings" pitchFamily="2" charset="2"/>
              <a:buNone/>
              <a:tabLst>
                <a:tab pos="1828800" algn="l"/>
                <a:tab pos="3657600" algn="l"/>
              </a:tabLst>
            </a:pPr>
            <a:r>
              <a:rPr lang="en-US" altLang="zh-CN" sz="2000" u="sng" dirty="0" smtClean="0">
                <a:solidFill>
                  <a:srgbClr val="FF0000"/>
                </a:solidFill>
              </a:rPr>
              <a:t>Accumulator: </a:t>
            </a:r>
            <a:r>
              <a:rPr lang="en-US" altLang="zh-CN" sz="2000" dirty="0" smtClean="0">
                <a:solidFill>
                  <a:srgbClr val="FF0000"/>
                </a:solidFill>
              </a:rPr>
              <a:t>(earliest machines</a:t>
            </a:r>
            <a:r>
              <a:rPr lang="en-US" altLang="zh-CN" sz="2000" u="sng" dirty="0" smtClean="0">
                <a:solidFill>
                  <a:srgbClr val="FF0000"/>
                </a:solidFill>
              </a:rPr>
              <a:t>) </a:t>
            </a:r>
            <a:r>
              <a:rPr lang="zh-CN" altLang="en-US" sz="2000" u="sng" dirty="0" smtClean="0">
                <a:solidFill>
                  <a:srgbClr val="FF0000"/>
                </a:solidFill>
              </a:rPr>
              <a:t>累加器型</a:t>
            </a:r>
          </a:p>
          <a:p>
            <a:pPr>
              <a:lnSpc>
                <a:spcPct val="102000"/>
              </a:lnSpc>
              <a:buFont typeface="Wingdings" pitchFamily="2" charset="2"/>
              <a:buNone/>
              <a:tabLst>
                <a:tab pos="1828800" algn="l"/>
                <a:tab pos="3657600" algn="l"/>
              </a:tabLst>
            </a:pPr>
            <a:r>
              <a:rPr lang="zh-CN" altLang="en-US" sz="2000" dirty="0" smtClean="0">
                <a:solidFill>
                  <a:srgbClr val="0033CC"/>
                </a:solidFill>
              </a:rPr>
              <a:t>特点：其中一个操作数总在累加器中</a:t>
            </a:r>
          </a:p>
          <a:p>
            <a:pPr>
              <a:lnSpc>
                <a:spcPct val="102000"/>
              </a:lnSpc>
              <a:buFont typeface="Wingdings" pitchFamily="2" charset="2"/>
              <a:buNone/>
              <a:tabLst>
                <a:tab pos="1828800" algn="l"/>
                <a:tab pos="3657600" algn="l"/>
              </a:tabLst>
            </a:pPr>
            <a:r>
              <a:rPr lang="en-US" altLang="zh-CN" sz="2000" dirty="0" smtClean="0"/>
              <a:t>	1 address	          add A	    </a:t>
            </a:r>
            <a:r>
              <a:rPr lang="en-US" altLang="zh-CN" sz="2000" dirty="0" err="1" smtClean="0"/>
              <a:t>acc</a:t>
            </a:r>
            <a:r>
              <a:rPr lang="en-US" altLang="zh-CN" sz="2000" dirty="0" smtClean="0"/>
              <a:t>  &lt;- </a:t>
            </a:r>
            <a:r>
              <a:rPr lang="en-US" altLang="zh-CN" sz="2000" dirty="0" err="1" smtClean="0"/>
              <a:t>acc</a:t>
            </a:r>
            <a:r>
              <a:rPr lang="en-US" altLang="zh-CN" sz="2000" dirty="0" smtClean="0"/>
              <a:t> + mem[A]</a:t>
            </a:r>
          </a:p>
          <a:p>
            <a:pPr>
              <a:lnSpc>
                <a:spcPct val="102000"/>
              </a:lnSpc>
              <a:buFont typeface="Wingdings" pitchFamily="2" charset="2"/>
              <a:buNone/>
              <a:tabLst>
                <a:tab pos="1828800" algn="l"/>
                <a:tab pos="3657600" algn="l"/>
              </a:tabLst>
            </a:pPr>
            <a:r>
              <a:rPr lang="en-US" altLang="zh-CN" sz="2000" dirty="0" smtClean="0"/>
              <a:t>	1(+x) address        add x A	    </a:t>
            </a:r>
            <a:r>
              <a:rPr lang="en-US" altLang="zh-CN" sz="2000" dirty="0" err="1" smtClean="0"/>
              <a:t>acc</a:t>
            </a:r>
            <a:r>
              <a:rPr lang="en-US" altLang="zh-CN" sz="2000" dirty="0" smtClean="0"/>
              <a:t> &lt;- </a:t>
            </a:r>
            <a:r>
              <a:rPr lang="en-US" altLang="zh-CN" sz="2000" dirty="0" err="1" smtClean="0"/>
              <a:t>acc</a:t>
            </a:r>
            <a:r>
              <a:rPr lang="en-US" altLang="zh-CN" sz="2000" dirty="0" smtClean="0"/>
              <a:t> + mem[A + x]</a:t>
            </a:r>
          </a:p>
          <a:p>
            <a:pPr>
              <a:lnSpc>
                <a:spcPct val="102000"/>
              </a:lnSpc>
              <a:buFont typeface="Wingdings" pitchFamily="2" charset="2"/>
              <a:buNone/>
              <a:tabLst>
                <a:tab pos="1828800" algn="l"/>
                <a:tab pos="3657600" algn="l"/>
              </a:tabLst>
            </a:pPr>
            <a:r>
              <a:rPr lang="en-US" altLang="zh-CN" sz="2000" u="sng" dirty="0" smtClean="0">
                <a:solidFill>
                  <a:srgbClr val="FF0000"/>
                </a:solidFill>
              </a:rPr>
              <a:t>Stack: </a:t>
            </a:r>
            <a:r>
              <a:rPr lang="en-US" altLang="zh-CN" sz="2000" dirty="0" smtClean="0">
                <a:solidFill>
                  <a:srgbClr val="FF0000"/>
                </a:solidFill>
              </a:rPr>
              <a:t>(e.g. HP calculator, Java virtual machines</a:t>
            </a:r>
            <a:r>
              <a:rPr lang="en-US" altLang="zh-CN" sz="2000" u="sng" dirty="0" smtClean="0">
                <a:solidFill>
                  <a:srgbClr val="FF0000"/>
                </a:solidFill>
              </a:rPr>
              <a:t>) </a:t>
            </a:r>
            <a:r>
              <a:rPr lang="zh-CN" altLang="en-US" sz="2000" u="sng" dirty="0" smtClean="0">
                <a:solidFill>
                  <a:srgbClr val="FF0000"/>
                </a:solidFill>
              </a:rPr>
              <a:t>堆栈型</a:t>
            </a:r>
          </a:p>
          <a:p>
            <a:pPr>
              <a:lnSpc>
                <a:spcPct val="102000"/>
              </a:lnSpc>
              <a:buFont typeface="Wingdings" pitchFamily="2" charset="2"/>
              <a:buNone/>
              <a:tabLst>
                <a:tab pos="1828800" algn="l"/>
                <a:tab pos="3657600" algn="l"/>
              </a:tabLst>
            </a:pPr>
            <a:r>
              <a:rPr lang="zh-CN" altLang="en-US" sz="2000" dirty="0" smtClean="0">
                <a:solidFill>
                  <a:srgbClr val="0033CC"/>
                </a:solidFill>
              </a:rPr>
              <a:t>特点：总是将栈顶两个操作数进行运算，指令无需指定操作数地址</a:t>
            </a:r>
            <a:endParaRPr lang="zh-CN" altLang="en-US" sz="2000" u="sng" dirty="0" smtClean="0">
              <a:solidFill>
                <a:srgbClr val="0033CC"/>
              </a:solidFill>
            </a:endParaRPr>
          </a:p>
          <a:p>
            <a:pPr>
              <a:lnSpc>
                <a:spcPct val="102000"/>
              </a:lnSpc>
              <a:buFont typeface="Wingdings" pitchFamily="2" charset="2"/>
              <a:buNone/>
              <a:tabLst>
                <a:tab pos="1828800" algn="l"/>
                <a:tab pos="3657600" algn="l"/>
              </a:tabLst>
            </a:pPr>
            <a:r>
              <a:rPr lang="en-US" altLang="zh-CN" sz="2000" dirty="0" smtClean="0"/>
              <a:t>	0 address	           add	    </a:t>
            </a:r>
            <a:r>
              <a:rPr lang="en-US" altLang="zh-CN" sz="2000" dirty="0" err="1" smtClean="0"/>
              <a:t>tos</a:t>
            </a:r>
            <a:r>
              <a:rPr lang="en-US" altLang="zh-CN" sz="2000" dirty="0" smtClean="0"/>
              <a:t> &lt;- </a:t>
            </a:r>
            <a:r>
              <a:rPr lang="en-US" altLang="zh-CN" sz="2000" dirty="0" err="1" smtClean="0"/>
              <a:t>tos</a:t>
            </a:r>
            <a:r>
              <a:rPr lang="en-US" altLang="zh-CN" sz="2000" dirty="0" smtClean="0"/>
              <a:t> + next</a:t>
            </a:r>
          </a:p>
        </p:txBody>
      </p:sp>
    </p:spTree>
    <p:extLst>
      <p:ext uri="{BB962C8B-B14F-4D97-AF65-F5344CB8AC3E}">
        <p14:creationId xmlns:p14="http://schemas.microsoft.com/office/powerpoint/2010/main" val="371985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blinds(horizontal)">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blinds(horizontal)">
                                      <p:cBhvr>
                                        <p:cTn id="2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smtClean="0"/>
              <a:t>4.2.7 </a:t>
            </a:r>
            <a:r>
              <a:rPr lang="zh-CN" altLang="en-US" dirty="0" smtClean="0"/>
              <a:t>指令系统设计风格</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ea typeface="微软雅黑" panose="020B0503020204020204" pitchFamily="34" charset="-122"/>
              </a:rPr>
              <a:t>计算机与通信工程学院</a:t>
            </a:r>
            <a:r>
              <a:rPr lang="en-US" altLang="zh-CN" dirty="0" smtClean="0">
                <a:ea typeface="微软雅黑" panose="020B0503020204020204" pitchFamily="34" charset="-122"/>
              </a:rPr>
              <a:t>—</a:t>
            </a:r>
            <a:r>
              <a:rPr lang="zh-CN" altLang="en-US" dirty="0"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44</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2017/11/3</a:t>
            </a:fld>
            <a:endParaRPr lang="zh-CN" altLang="en-US" dirty="0">
              <a:ea typeface="微软雅黑" panose="020B0503020204020204" pitchFamily="34" charset="-122"/>
            </a:endParaRPr>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1. </a:t>
            </a:r>
            <a:r>
              <a:rPr lang="zh-CN" altLang="en-US" dirty="0" smtClean="0">
                <a:solidFill>
                  <a:srgbClr val="063DE8"/>
                </a:solidFill>
              </a:rPr>
              <a:t>按</a:t>
            </a:r>
            <a:r>
              <a:rPr lang="zh-CN" altLang="en-US" dirty="0">
                <a:solidFill>
                  <a:srgbClr val="063DE8"/>
                </a:solidFill>
              </a:rPr>
              <a:t>操作数位置指定风格来分</a:t>
            </a:r>
            <a:endParaRPr lang="en-US" altLang="zh-CN" dirty="0" smtClean="0">
              <a:solidFill>
                <a:srgbClr val="063DE8"/>
              </a:solidFill>
            </a:endParaRPr>
          </a:p>
        </p:txBody>
      </p:sp>
      <p:sp>
        <p:nvSpPr>
          <p:cNvPr id="8" name="Rectangle 3"/>
          <p:cNvSpPr txBox="1">
            <a:spLocks noChangeArrowheads="1"/>
          </p:cNvSpPr>
          <p:nvPr/>
        </p:nvSpPr>
        <p:spPr bwMode="auto">
          <a:xfrm>
            <a:off x="274638" y="1599381"/>
            <a:ext cx="8689850" cy="4058547"/>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2000"/>
              </a:lnSpc>
              <a:buFont typeface="Wingdings" pitchFamily="2" charset="2"/>
              <a:buNone/>
              <a:tabLst>
                <a:tab pos="1828800" algn="l"/>
                <a:tab pos="3657600" algn="l"/>
              </a:tabLst>
            </a:pPr>
            <a:r>
              <a:rPr lang="en-US" altLang="zh-CN" sz="2000" u="sng" dirty="0" smtClean="0">
                <a:solidFill>
                  <a:srgbClr val="FF0000"/>
                </a:solidFill>
              </a:rPr>
              <a:t>General Purpose Register: </a:t>
            </a:r>
            <a:r>
              <a:rPr lang="en-US" altLang="zh-CN" sz="2000" dirty="0" smtClean="0">
                <a:solidFill>
                  <a:srgbClr val="FF0000"/>
                </a:solidFill>
              </a:rPr>
              <a:t>(e.g. IA-32, Motorola 68xxx) </a:t>
            </a:r>
            <a:r>
              <a:rPr lang="zh-CN" altLang="en-US" sz="2000" dirty="0" smtClean="0">
                <a:solidFill>
                  <a:srgbClr val="FF0000"/>
                </a:solidFill>
              </a:rPr>
              <a:t> </a:t>
            </a:r>
            <a:r>
              <a:rPr lang="zh-CN" altLang="en-US" sz="2000" u="sng" dirty="0" smtClean="0">
                <a:solidFill>
                  <a:srgbClr val="FF0000"/>
                </a:solidFill>
              </a:rPr>
              <a:t>通用寄存器型</a:t>
            </a:r>
          </a:p>
          <a:p>
            <a:pPr>
              <a:lnSpc>
                <a:spcPct val="102000"/>
              </a:lnSpc>
              <a:buFont typeface="Wingdings" pitchFamily="2" charset="2"/>
              <a:buNone/>
              <a:tabLst>
                <a:tab pos="1828800" algn="l"/>
                <a:tab pos="3657600" algn="l"/>
              </a:tabLst>
            </a:pPr>
            <a:r>
              <a:rPr lang="zh-CN" altLang="en-US" sz="2000" dirty="0" smtClean="0">
                <a:solidFill>
                  <a:srgbClr val="0033CC"/>
                </a:solidFill>
              </a:rPr>
              <a:t>特点：操作数可以是立即数、或来自寄存器或来自存储器</a:t>
            </a:r>
            <a:endParaRPr lang="en-US" altLang="zh-CN" sz="2000" dirty="0" smtClean="0">
              <a:solidFill>
                <a:srgbClr val="0033CC"/>
              </a:solidFill>
            </a:endParaRPr>
          </a:p>
          <a:p>
            <a:pPr>
              <a:lnSpc>
                <a:spcPct val="102000"/>
              </a:lnSpc>
              <a:buFont typeface="Wingdings" pitchFamily="2" charset="2"/>
              <a:buNone/>
              <a:tabLst>
                <a:tab pos="1828800" algn="l"/>
                <a:tab pos="3657600" algn="l"/>
              </a:tabLst>
            </a:pPr>
            <a:r>
              <a:rPr lang="zh-CN" altLang="en-US" sz="2000" u="sng" dirty="0" smtClean="0">
                <a:solidFill>
                  <a:srgbClr val="0033CC"/>
                </a:solidFill>
              </a:rPr>
              <a:t>指令类型可以是</a:t>
            </a:r>
            <a:r>
              <a:rPr lang="en-US" altLang="zh-CN" sz="2000" u="sng" dirty="0" smtClean="0">
                <a:solidFill>
                  <a:srgbClr val="0033CC"/>
                </a:solidFill>
              </a:rPr>
              <a:t>RR</a:t>
            </a:r>
            <a:r>
              <a:rPr lang="zh-CN" altLang="en-US" sz="2000" u="sng" dirty="0" smtClean="0">
                <a:solidFill>
                  <a:srgbClr val="0033CC"/>
                </a:solidFill>
              </a:rPr>
              <a:t>型、</a:t>
            </a:r>
            <a:r>
              <a:rPr lang="en-US" altLang="zh-CN" sz="2000" u="sng" dirty="0" smtClean="0">
                <a:solidFill>
                  <a:srgbClr val="0033CC"/>
                </a:solidFill>
              </a:rPr>
              <a:t>RS</a:t>
            </a:r>
            <a:r>
              <a:rPr lang="zh-CN" altLang="en-US" sz="2000" u="sng" dirty="0" smtClean="0">
                <a:solidFill>
                  <a:srgbClr val="0033CC"/>
                </a:solidFill>
              </a:rPr>
              <a:t>型、</a:t>
            </a:r>
            <a:r>
              <a:rPr lang="en-US" altLang="zh-CN" sz="2000" u="sng" dirty="0" smtClean="0">
                <a:solidFill>
                  <a:srgbClr val="0033CC"/>
                </a:solidFill>
              </a:rPr>
              <a:t>SI</a:t>
            </a:r>
            <a:r>
              <a:rPr lang="zh-CN" altLang="en-US" sz="2000" u="sng" dirty="0" smtClean="0">
                <a:solidFill>
                  <a:srgbClr val="0033CC"/>
                </a:solidFill>
              </a:rPr>
              <a:t>型、</a:t>
            </a:r>
            <a:r>
              <a:rPr lang="en-US" altLang="zh-CN" sz="2000" u="sng" dirty="0" smtClean="0">
                <a:solidFill>
                  <a:srgbClr val="0033CC"/>
                </a:solidFill>
              </a:rPr>
              <a:t>SS</a:t>
            </a:r>
            <a:r>
              <a:rPr lang="zh-CN" altLang="en-US" sz="2000" u="sng" dirty="0" smtClean="0">
                <a:solidFill>
                  <a:srgbClr val="0033CC"/>
                </a:solidFill>
              </a:rPr>
              <a:t>型等</a:t>
            </a:r>
          </a:p>
          <a:p>
            <a:pPr>
              <a:lnSpc>
                <a:spcPct val="102000"/>
              </a:lnSpc>
              <a:buFont typeface="Wingdings" pitchFamily="2" charset="2"/>
              <a:buNone/>
              <a:tabLst>
                <a:tab pos="1828800" algn="l"/>
                <a:tab pos="3657600" algn="l"/>
              </a:tabLst>
            </a:pPr>
            <a:r>
              <a:rPr lang="en-US" altLang="zh-CN" sz="2000" dirty="0" smtClean="0"/>
              <a:t>	2 address	          add A B	    EA(A) &lt;- EA(A) + EA(B)</a:t>
            </a:r>
          </a:p>
          <a:p>
            <a:pPr>
              <a:lnSpc>
                <a:spcPct val="102000"/>
              </a:lnSpc>
              <a:buFont typeface="Wingdings" pitchFamily="2" charset="2"/>
              <a:buNone/>
              <a:tabLst>
                <a:tab pos="1828800" algn="l"/>
                <a:tab pos="3657600" algn="l"/>
              </a:tabLst>
            </a:pPr>
            <a:r>
              <a:rPr lang="en-US" altLang="zh-CN" sz="2000" dirty="0" smtClean="0"/>
              <a:t>	3 address	          add A B C   EA(A) &lt;- EA(B) + EA(C)</a:t>
            </a:r>
          </a:p>
          <a:p>
            <a:pPr>
              <a:lnSpc>
                <a:spcPct val="102000"/>
              </a:lnSpc>
              <a:buFont typeface="Wingdings" pitchFamily="2" charset="2"/>
              <a:buNone/>
              <a:tabLst>
                <a:tab pos="1828800" algn="l"/>
                <a:tab pos="3657600" algn="l"/>
              </a:tabLst>
            </a:pPr>
            <a:r>
              <a:rPr lang="en-US" altLang="zh-CN" sz="2000" u="sng" dirty="0" smtClean="0">
                <a:solidFill>
                  <a:srgbClr val="FF0000"/>
                </a:solidFill>
              </a:rPr>
              <a:t>Load/Store: </a:t>
            </a:r>
            <a:r>
              <a:rPr lang="en-US" altLang="zh-CN" sz="2000" dirty="0" smtClean="0">
                <a:solidFill>
                  <a:srgbClr val="FF0000"/>
                </a:solidFill>
              </a:rPr>
              <a:t>(e.g. SPARC, MIPS, PowerPC) </a:t>
            </a:r>
            <a:r>
              <a:rPr lang="zh-CN" altLang="en-US" sz="2000" u="sng" dirty="0" smtClean="0">
                <a:solidFill>
                  <a:srgbClr val="FF0000"/>
                </a:solidFill>
              </a:rPr>
              <a:t>装入</a:t>
            </a:r>
            <a:r>
              <a:rPr lang="en-US" altLang="zh-CN" sz="2000" u="sng" dirty="0" smtClean="0">
                <a:solidFill>
                  <a:srgbClr val="FF0000"/>
                </a:solidFill>
              </a:rPr>
              <a:t>/</a:t>
            </a:r>
            <a:r>
              <a:rPr lang="zh-CN" altLang="en-US" sz="2000" u="sng" dirty="0" smtClean="0">
                <a:solidFill>
                  <a:srgbClr val="FF0000"/>
                </a:solidFill>
              </a:rPr>
              <a:t>存储型</a:t>
            </a:r>
          </a:p>
          <a:p>
            <a:pPr>
              <a:lnSpc>
                <a:spcPct val="102000"/>
              </a:lnSpc>
              <a:buFont typeface="Wingdings" pitchFamily="2" charset="2"/>
              <a:buNone/>
              <a:tabLst>
                <a:tab pos="1828800" algn="l"/>
                <a:tab pos="3657600" algn="l"/>
              </a:tabLst>
            </a:pPr>
            <a:r>
              <a:rPr lang="zh-CN" altLang="en-US" sz="2000" dirty="0" smtClean="0">
                <a:solidFill>
                  <a:srgbClr val="0033CC"/>
                </a:solidFill>
              </a:rPr>
              <a:t>特点：操作数只能是寄存器数据，只有</a:t>
            </a:r>
            <a:r>
              <a:rPr lang="en-US" altLang="zh-CN" sz="2000" dirty="0" smtClean="0">
                <a:solidFill>
                  <a:srgbClr val="0033CC"/>
                </a:solidFill>
              </a:rPr>
              <a:t>load/store</a:t>
            </a:r>
            <a:r>
              <a:rPr lang="zh-CN" altLang="en-US" sz="2000" dirty="0" smtClean="0">
                <a:solidFill>
                  <a:srgbClr val="0033CC"/>
                </a:solidFill>
              </a:rPr>
              <a:t>能访问存储器</a:t>
            </a:r>
            <a:endParaRPr lang="zh-CN" altLang="en-US" sz="2000" u="sng" dirty="0" smtClean="0">
              <a:solidFill>
                <a:srgbClr val="0033CC"/>
              </a:solidFill>
            </a:endParaRPr>
          </a:p>
          <a:p>
            <a:pPr>
              <a:lnSpc>
                <a:spcPct val="102000"/>
              </a:lnSpc>
              <a:buFont typeface="Wingdings" pitchFamily="2" charset="2"/>
              <a:buNone/>
              <a:tabLst>
                <a:tab pos="1828800" algn="l"/>
                <a:tab pos="3657600" algn="l"/>
              </a:tabLst>
            </a:pPr>
            <a:r>
              <a:rPr lang="en-US" altLang="zh-CN" sz="2000" dirty="0" smtClean="0"/>
              <a:t>	3 address	add Ra </a:t>
            </a:r>
            <a:r>
              <a:rPr lang="en-US" altLang="zh-CN" sz="2000" dirty="0" err="1" smtClean="0"/>
              <a:t>Rb</a:t>
            </a:r>
            <a:r>
              <a:rPr lang="en-US" altLang="zh-CN" sz="2000" dirty="0" smtClean="0"/>
              <a:t> </a:t>
            </a:r>
            <a:r>
              <a:rPr lang="en-US" altLang="zh-CN" sz="2000" dirty="0" err="1" smtClean="0"/>
              <a:t>Rc</a:t>
            </a:r>
            <a:r>
              <a:rPr lang="en-US" altLang="zh-CN" sz="2000" dirty="0" smtClean="0"/>
              <a:t>	   Ra &lt;- </a:t>
            </a:r>
            <a:r>
              <a:rPr lang="en-US" altLang="zh-CN" sz="2000" dirty="0" err="1" smtClean="0"/>
              <a:t>Rb</a:t>
            </a:r>
            <a:r>
              <a:rPr lang="en-US" altLang="zh-CN" sz="2000" dirty="0" smtClean="0"/>
              <a:t> + </a:t>
            </a:r>
            <a:r>
              <a:rPr lang="en-US" altLang="zh-CN" sz="2000" dirty="0" err="1" smtClean="0"/>
              <a:t>Rc</a:t>
            </a:r>
            <a:endParaRPr lang="en-US" altLang="zh-CN" sz="2000" dirty="0" smtClean="0"/>
          </a:p>
          <a:p>
            <a:pPr>
              <a:lnSpc>
                <a:spcPct val="102000"/>
              </a:lnSpc>
              <a:buFont typeface="Wingdings" pitchFamily="2" charset="2"/>
              <a:buNone/>
              <a:tabLst>
                <a:tab pos="1828800" algn="l"/>
                <a:tab pos="3657600" algn="l"/>
              </a:tabLst>
            </a:pPr>
            <a:r>
              <a:rPr lang="en-US" altLang="zh-CN" sz="2000" dirty="0" smtClean="0"/>
              <a:t>		load Ra </a:t>
            </a:r>
            <a:r>
              <a:rPr lang="en-US" altLang="zh-CN" sz="2000" dirty="0" err="1" smtClean="0"/>
              <a:t>Rb</a:t>
            </a:r>
            <a:r>
              <a:rPr lang="en-US" altLang="zh-CN" sz="2000" dirty="0" smtClean="0"/>
              <a:t>	   Ra &lt;- mem[</a:t>
            </a:r>
            <a:r>
              <a:rPr lang="en-US" altLang="zh-CN" sz="2000" dirty="0" err="1" smtClean="0"/>
              <a:t>Rb</a:t>
            </a:r>
            <a:r>
              <a:rPr lang="en-US" altLang="zh-CN" sz="2000" dirty="0" smtClean="0"/>
              <a:t>]</a:t>
            </a:r>
          </a:p>
          <a:p>
            <a:pPr>
              <a:lnSpc>
                <a:spcPct val="102000"/>
              </a:lnSpc>
              <a:buFont typeface="Wingdings" pitchFamily="2" charset="2"/>
              <a:buNone/>
              <a:tabLst>
                <a:tab pos="1828800" algn="l"/>
                <a:tab pos="3657600" algn="l"/>
              </a:tabLst>
            </a:pPr>
            <a:r>
              <a:rPr lang="en-US" altLang="zh-CN" sz="2000" dirty="0" smtClean="0"/>
              <a:t>		store Ra </a:t>
            </a:r>
            <a:r>
              <a:rPr lang="en-US" altLang="zh-CN" sz="2000" dirty="0" err="1" smtClean="0"/>
              <a:t>Rb</a:t>
            </a:r>
            <a:r>
              <a:rPr lang="en-US" altLang="zh-CN" sz="2000" dirty="0" smtClean="0"/>
              <a:t>	   mem[</a:t>
            </a:r>
            <a:r>
              <a:rPr lang="en-US" altLang="zh-CN" sz="2000" dirty="0" err="1" smtClean="0"/>
              <a:t>Rb</a:t>
            </a:r>
            <a:r>
              <a:rPr lang="en-US" altLang="zh-CN" sz="2000" dirty="0" smtClean="0"/>
              <a:t>] &lt;- Ra</a:t>
            </a:r>
            <a:endParaRPr lang="en-US" altLang="zh-CN" sz="2000" dirty="0"/>
          </a:p>
        </p:txBody>
      </p:sp>
    </p:spTree>
    <p:extLst>
      <p:ext uri="{BB962C8B-B14F-4D97-AF65-F5344CB8AC3E}">
        <p14:creationId xmlns:p14="http://schemas.microsoft.com/office/powerpoint/2010/main" val="278641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blinds(horizontal)">
                                      <p:cBhvr>
                                        <p:cTn id="27" dur="5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blinds(horizontal)">
                                      <p:cBhvr>
                                        <p:cTn id="32" dur="500"/>
                                        <p:tgtEl>
                                          <p:spTgt spid="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Effect transition="in" filter="blinds(horizontal)">
                                      <p:cBhvr>
                                        <p:cTn id="37" dur="500"/>
                                        <p:tgtEl>
                                          <p:spTgt spid="8">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9" end="9"/>
                                            </p:txEl>
                                          </p:spTgt>
                                        </p:tgtEl>
                                        <p:attrNameLst>
                                          <p:attrName>style.visibility</p:attrName>
                                        </p:attrNameLst>
                                      </p:cBhvr>
                                      <p:to>
                                        <p:strVal val="visible"/>
                                      </p:to>
                                    </p:set>
                                    <p:animEffect transition="in" filter="blinds(horizontal)">
                                      <p:cBhvr>
                                        <p:cTn id="4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smtClean="0"/>
              <a:t>4.2.7 </a:t>
            </a:r>
            <a:r>
              <a:rPr lang="zh-CN" altLang="en-US" dirty="0" smtClean="0"/>
              <a:t>指令系统设计风格</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ea typeface="微软雅黑" panose="020B0503020204020204" pitchFamily="34" charset="-122"/>
              </a:rPr>
              <a:t>计算机与通信工程学院</a:t>
            </a:r>
            <a:r>
              <a:rPr lang="en-US" altLang="zh-CN" dirty="0" smtClean="0">
                <a:ea typeface="微软雅黑" panose="020B0503020204020204" pitchFamily="34" charset="-122"/>
              </a:rPr>
              <a:t>—</a:t>
            </a:r>
            <a:r>
              <a:rPr lang="zh-CN" altLang="en-US" dirty="0"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45</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2017/11/3</a:t>
            </a:fld>
            <a:endParaRPr lang="zh-CN" altLang="en-US" dirty="0">
              <a:ea typeface="微软雅黑" panose="020B0503020204020204" pitchFamily="34" charset="-122"/>
            </a:endParaRPr>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2. </a:t>
            </a:r>
            <a:r>
              <a:rPr lang="zh-CN" altLang="en-US" dirty="0" smtClean="0">
                <a:solidFill>
                  <a:srgbClr val="063DE8"/>
                </a:solidFill>
              </a:rPr>
              <a:t>按</a:t>
            </a:r>
            <a:r>
              <a:rPr lang="zh-CN" altLang="en-US" dirty="0">
                <a:solidFill>
                  <a:srgbClr val="063DE8"/>
                </a:solidFill>
              </a:rPr>
              <a:t>指令格式的复杂度来分</a:t>
            </a:r>
            <a:endParaRPr lang="en-US" altLang="zh-CN" dirty="0" smtClean="0">
              <a:solidFill>
                <a:srgbClr val="063DE8"/>
              </a:solidFill>
            </a:endParaRPr>
          </a:p>
        </p:txBody>
      </p:sp>
      <p:sp>
        <p:nvSpPr>
          <p:cNvPr id="9" name="Rectangle 6"/>
          <p:cNvSpPr>
            <a:spLocks noChangeArrowheads="1"/>
          </p:cNvSpPr>
          <p:nvPr/>
        </p:nvSpPr>
        <p:spPr bwMode="auto">
          <a:xfrm>
            <a:off x="179512" y="1700808"/>
            <a:ext cx="7813675" cy="143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285750" indent="-285750">
              <a:spcBef>
                <a:spcPct val="25000"/>
              </a:spcBef>
              <a:buFont typeface="Wingdings" panose="05000000000000000000" pitchFamily="2" charset="2"/>
              <a:buChar char="Ø"/>
            </a:pPr>
            <a:r>
              <a:rPr lang="zh-CN" altLang="en-US" sz="2000" dirty="0">
                <a:solidFill>
                  <a:schemeClr val="tx1"/>
                </a:solidFill>
                <a:latin typeface="Comic Sans MS" panose="030F0702030302020204" pitchFamily="66" charset="0"/>
                <a:ea typeface="微软雅黑" panose="020B0503020204020204" pitchFamily="34" charset="-122"/>
              </a:rPr>
              <a:t>按指令格式的复杂度来分，有两种类型计算机：</a:t>
            </a:r>
          </a:p>
          <a:p>
            <a:pPr marL="742950" lvl="1" indent="-285750">
              <a:spcBef>
                <a:spcPct val="25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复杂指令集计算机</a:t>
            </a:r>
            <a:r>
              <a:rPr lang="en-US" altLang="zh-CN" sz="2000" dirty="0">
                <a:latin typeface="Comic Sans MS" panose="030F0702030302020204" pitchFamily="66" charset="0"/>
                <a:ea typeface="微软雅黑" panose="020B0503020204020204" pitchFamily="34" charset="-122"/>
              </a:rPr>
              <a:t>CISC (Complex Instruction Set Computer)</a:t>
            </a:r>
          </a:p>
          <a:p>
            <a:pPr marL="742950" lvl="1" indent="-285750">
              <a:spcBef>
                <a:spcPct val="25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精简指令集计算机</a:t>
            </a:r>
            <a:r>
              <a:rPr lang="en-US" altLang="zh-CN" sz="2000" dirty="0">
                <a:latin typeface="Comic Sans MS" panose="030F0702030302020204" pitchFamily="66" charset="0"/>
                <a:ea typeface="微软雅黑" panose="020B0503020204020204" pitchFamily="34" charset="-122"/>
              </a:rPr>
              <a:t>RISC (Reduce</a:t>
            </a:r>
            <a:r>
              <a:rPr lang="zh-CN" altLang="en-US" sz="2000" dirty="0">
                <a:latin typeface="Comic Sans MS" panose="030F0702030302020204" pitchFamily="66" charset="0"/>
                <a:ea typeface="微软雅黑" panose="020B0503020204020204" pitchFamily="34" charset="-122"/>
              </a:rPr>
              <a:t> </a:t>
            </a:r>
            <a:r>
              <a:rPr lang="en-US" altLang="zh-CN" sz="2000" dirty="0">
                <a:latin typeface="Comic Sans MS" panose="030F0702030302020204" pitchFamily="66" charset="0"/>
                <a:ea typeface="微软雅黑" panose="020B0503020204020204" pitchFamily="34" charset="-122"/>
              </a:rPr>
              <a:t>Instruction Set Computer)</a:t>
            </a:r>
            <a:endParaRPr lang="zh-CN" altLang="en-US" sz="20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3707233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smtClean="0"/>
              <a:t>4.2.7 </a:t>
            </a:r>
            <a:r>
              <a:rPr lang="zh-CN" altLang="en-US" dirty="0" smtClean="0"/>
              <a:t>指令系统设计风格</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ea typeface="微软雅黑" panose="020B0503020204020204" pitchFamily="34" charset="-122"/>
              </a:rPr>
              <a:t>计算机与通信工程学院</a:t>
            </a:r>
            <a:r>
              <a:rPr lang="en-US" altLang="zh-CN" dirty="0" smtClean="0">
                <a:ea typeface="微软雅黑" panose="020B0503020204020204" pitchFamily="34" charset="-122"/>
              </a:rPr>
              <a:t>—</a:t>
            </a:r>
            <a:r>
              <a:rPr lang="zh-CN" altLang="en-US" dirty="0"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46</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2017/11/3</a:t>
            </a:fld>
            <a:endParaRPr lang="zh-CN" altLang="en-US" dirty="0">
              <a:ea typeface="微软雅黑" panose="020B0503020204020204" pitchFamily="34" charset="-122"/>
            </a:endParaRPr>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2. </a:t>
            </a:r>
            <a:r>
              <a:rPr lang="zh-CN" altLang="en-US" dirty="0" smtClean="0">
                <a:solidFill>
                  <a:srgbClr val="063DE8"/>
                </a:solidFill>
              </a:rPr>
              <a:t>按</a:t>
            </a:r>
            <a:r>
              <a:rPr lang="zh-CN" altLang="en-US" dirty="0">
                <a:solidFill>
                  <a:srgbClr val="063DE8"/>
                </a:solidFill>
              </a:rPr>
              <a:t>指令格式的复杂度来分</a:t>
            </a:r>
            <a:endParaRPr lang="en-US" altLang="zh-CN" dirty="0" smtClean="0">
              <a:solidFill>
                <a:srgbClr val="063DE8"/>
              </a:solidFill>
            </a:endParaRPr>
          </a:p>
        </p:txBody>
      </p:sp>
      <p:sp>
        <p:nvSpPr>
          <p:cNvPr id="10" name="Rectangle 3"/>
          <p:cNvSpPr txBox="1">
            <a:spLocks noChangeArrowheads="1"/>
          </p:cNvSpPr>
          <p:nvPr/>
        </p:nvSpPr>
        <p:spPr bwMode="auto">
          <a:xfrm>
            <a:off x="179512" y="1412776"/>
            <a:ext cx="8385175" cy="3871064"/>
          </a:xfrm>
          <a:prstGeom prst="rect">
            <a:avLst/>
          </a:prstGeom>
          <a:noFill/>
          <a:ln w="9525">
            <a:noFill/>
            <a:miter lim="800000"/>
            <a:headEnd/>
            <a:tailEnd/>
          </a:ln>
          <a:extLst>
            <a:ext uri="{91240B29-F687-4F45-9708-019B960494DF}">
              <a14:hiddenLine xmlns:a14="http://schemas.microsoft.com/office/drawing/2010/main" w="9525">
                <a:solidFill>
                  <a:srgbClr val="A5002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buFont typeface="Wingdings" panose="05000000000000000000" pitchFamily="2" charset="2"/>
              <a:buChar char="Ø"/>
            </a:pPr>
            <a:r>
              <a:rPr lang="zh-CN" altLang="en-US" sz="2000" dirty="0" smtClean="0"/>
              <a:t>早期</a:t>
            </a:r>
            <a:r>
              <a:rPr lang="en-US" altLang="en-US" sz="2000" dirty="0" smtClean="0"/>
              <a:t>CISC</a:t>
            </a:r>
            <a:r>
              <a:rPr lang="zh-CN" altLang="en-US" sz="2000" dirty="0" smtClean="0"/>
              <a:t>设计风格的主要特点</a:t>
            </a:r>
          </a:p>
          <a:p>
            <a:pPr>
              <a:lnSpc>
                <a:spcPct val="110000"/>
              </a:lnSpc>
              <a:spcBef>
                <a:spcPct val="10000"/>
              </a:spcBef>
              <a:buFont typeface="Monotype Sorts" pitchFamily="2" charset="2"/>
              <a:buChar char=" "/>
            </a:pPr>
            <a:r>
              <a:rPr lang="zh-CN" altLang="en-US" sz="2000" dirty="0" smtClean="0">
                <a:solidFill>
                  <a:srgbClr val="0033CC"/>
                </a:solidFill>
              </a:rPr>
              <a:t>(1) 指令系统复杂</a:t>
            </a:r>
          </a:p>
          <a:p>
            <a:pPr>
              <a:lnSpc>
                <a:spcPct val="110000"/>
              </a:lnSpc>
              <a:spcBef>
                <a:spcPct val="10000"/>
              </a:spcBef>
              <a:buFont typeface="Monotype Sorts" pitchFamily="2" charset="2"/>
              <a:buChar char=" "/>
            </a:pPr>
            <a:r>
              <a:rPr lang="zh-CN" altLang="en-US" sz="2000" dirty="0" smtClean="0">
                <a:solidFill>
                  <a:srgbClr val="C2228D"/>
                </a:solidFill>
              </a:rPr>
              <a:t>     </a:t>
            </a:r>
            <a:r>
              <a:rPr lang="zh-CN" altLang="en-US" sz="2000" dirty="0" smtClean="0">
                <a:solidFill>
                  <a:srgbClr val="A50021"/>
                </a:solidFill>
              </a:rPr>
              <a:t>指令多 / 寻址方式多 / 指令格式多</a:t>
            </a:r>
          </a:p>
          <a:p>
            <a:pPr>
              <a:lnSpc>
                <a:spcPct val="110000"/>
              </a:lnSpc>
              <a:spcBef>
                <a:spcPct val="10000"/>
              </a:spcBef>
              <a:buFont typeface="Monotype Sorts" pitchFamily="2" charset="2"/>
              <a:buChar char=" "/>
            </a:pPr>
            <a:r>
              <a:rPr lang="zh-CN" altLang="en-US" sz="2000" dirty="0" smtClean="0">
                <a:solidFill>
                  <a:srgbClr val="0033CC"/>
                </a:solidFill>
              </a:rPr>
              <a:t>(2) 指令周期长</a:t>
            </a:r>
          </a:p>
          <a:p>
            <a:pPr>
              <a:lnSpc>
                <a:spcPct val="110000"/>
              </a:lnSpc>
              <a:spcBef>
                <a:spcPct val="10000"/>
              </a:spcBef>
              <a:buFont typeface="Monotype Sorts" pitchFamily="2" charset="2"/>
              <a:buChar char=" "/>
            </a:pPr>
            <a:r>
              <a:rPr lang="zh-CN" altLang="en-US" sz="2000" dirty="0" smtClean="0">
                <a:solidFill>
                  <a:srgbClr val="C2228D"/>
                </a:solidFill>
              </a:rPr>
              <a:t>      </a:t>
            </a:r>
            <a:r>
              <a:rPr lang="zh-CN" altLang="en-US" sz="2000" dirty="0" smtClean="0">
                <a:solidFill>
                  <a:srgbClr val="A50021"/>
                </a:solidFill>
              </a:rPr>
              <a:t>绝大多数指令需要多个时钟周期才能完成</a:t>
            </a:r>
          </a:p>
          <a:p>
            <a:pPr>
              <a:lnSpc>
                <a:spcPct val="110000"/>
              </a:lnSpc>
              <a:spcBef>
                <a:spcPct val="10000"/>
              </a:spcBef>
              <a:buFont typeface="Monotype Sorts" pitchFamily="2" charset="2"/>
              <a:buChar char=" "/>
            </a:pPr>
            <a:r>
              <a:rPr lang="zh-CN" altLang="en-US" sz="2000" dirty="0" smtClean="0">
                <a:solidFill>
                  <a:srgbClr val="0033CC"/>
                </a:solidFill>
              </a:rPr>
              <a:t>(3) 各种指令都能访问存储器</a:t>
            </a:r>
          </a:p>
          <a:p>
            <a:pPr>
              <a:lnSpc>
                <a:spcPct val="110000"/>
              </a:lnSpc>
              <a:spcBef>
                <a:spcPct val="10000"/>
              </a:spcBef>
              <a:buFont typeface="Monotype Sorts" pitchFamily="2" charset="2"/>
              <a:buChar char=" "/>
            </a:pPr>
            <a:r>
              <a:rPr lang="zh-CN" altLang="en-US" sz="2000" dirty="0" smtClean="0">
                <a:solidFill>
                  <a:srgbClr val="C2228D"/>
                </a:solidFill>
              </a:rPr>
              <a:t>      </a:t>
            </a:r>
            <a:r>
              <a:rPr lang="zh-CN" altLang="en-US" sz="2000" dirty="0" smtClean="0">
                <a:solidFill>
                  <a:srgbClr val="A50021"/>
                </a:solidFill>
              </a:rPr>
              <a:t>除了专门的存储器读写指令外，运算指令也能访问存储器</a:t>
            </a:r>
          </a:p>
          <a:p>
            <a:pPr>
              <a:lnSpc>
                <a:spcPct val="110000"/>
              </a:lnSpc>
              <a:spcBef>
                <a:spcPct val="10000"/>
              </a:spcBef>
              <a:buFont typeface="Monotype Sorts" pitchFamily="2" charset="2"/>
              <a:buChar char=" "/>
            </a:pPr>
            <a:r>
              <a:rPr lang="zh-CN" altLang="en-US" sz="2000" dirty="0" smtClean="0">
                <a:solidFill>
                  <a:srgbClr val="C2228D"/>
                </a:solidFill>
              </a:rPr>
              <a:t> </a:t>
            </a:r>
            <a:r>
              <a:rPr lang="zh-CN" altLang="en-US" sz="2000" dirty="0" smtClean="0">
                <a:solidFill>
                  <a:srgbClr val="0033CC"/>
                </a:solidFill>
              </a:rPr>
              <a:t>(4) 采用微程序控制</a:t>
            </a:r>
          </a:p>
          <a:p>
            <a:pPr>
              <a:lnSpc>
                <a:spcPct val="110000"/>
              </a:lnSpc>
              <a:spcBef>
                <a:spcPct val="10000"/>
              </a:spcBef>
              <a:buFont typeface="Monotype Sorts" pitchFamily="2" charset="2"/>
              <a:buChar char=" "/>
            </a:pPr>
            <a:r>
              <a:rPr lang="zh-CN" altLang="en-US" sz="2000" dirty="0" smtClean="0">
                <a:solidFill>
                  <a:srgbClr val="0033CC"/>
                </a:solidFill>
              </a:rPr>
              <a:t> (5) 有专用寄存器</a:t>
            </a:r>
          </a:p>
          <a:p>
            <a:pPr>
              <a:lnSpc>
                <a:spcPct val="110000"/>
              </a:lnSpc>
              <a:spcBef>
                <a:spcPct val="10000"/>
              </a:spcBef>
              <a:buFont typeface="Monotype Sorts" pitchFamily="2" charset="2"/>
              <a:buChar char=" "/>
            </a:pPr>
            <a:r>
              <a:rPr lang="zh-CN" altLang="en-US" sz="2000" dirty="0" smtClean="0">
                <a:solidFill>
                  <a:srgbClr val="0033CC"/>
                </a:solidFill>
              </a:rPr>
              <a:t> (6) 难以进行编译优化来生成高效目标代码</a:t>
            </a:r>
            <a:endParaRPr lang="zh-CN" altLang="en-US" sz="2000" dirty="0">
              <a:solidFill>
                <a:srgbClr val="0033CC"/>
              </a:solidFill>
            </a:endParaRPr>
          </a:p>
        </p:txBody>
      </p:sp>
      <p:sp>
        <p:nvSpPr>
          <p:cNvPr id="11" name="Rectangle 4"/>
          <p:cNvSpPr>
            <a:spLocks noChangeArrowheads="1"/>
          </p:cNvSpPr>
          <p:nvPr/>
        </p:nvSpPr>
        <p:spPr bwMode="auto">
          <a:xfrm>
            <a:off x="323528" y="5229200"/>
            <a:ext cx="8593559" cy="1528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lnSpc>
                <a:spcPct val="120000"/>
              </a:lnSpc>
            </a:pPr>
            <a:r>
              <a:rPr lang="zh-CN" altLang="en-US" sz="2000" dirty="0">
                <a:solidFill>
                  <a:schemeClr val="tx1"/>
                </a:solidFill>
                <a:latin typeface="Comic Sans MS" panose="030F0702030302020204" pitchFamily="66" charset="0"/>
                <a:ea typeface="微软雅黑" panose="020B0503020204020204" pitchFamily="34" charset="-122"/>
              </a:rPr>
              <a:t>例如，</a:t>
            </a:r>
            <a:r>
              <a:rPr lang="en-US" altLang="zh-CN" sz="2000" dirty="0">
                <a:solidFill>
                  <a:schemeClr val="tx1"/>
                </a:solidFill>
                <a:latin typeface="Comic Sans MS" panose="030F0702030302020204" pitchFamily="66" charset="0"/>
                <a:ea typeface="微软雅黑" panose="020B0503020204020204" pitchFamily="34" charset="-122"/>
              </a:rPr>
              <a:t>VAX-11/780</a:t>
            </a:r>
            <a:r>
              <a:rPr lang="zh-CN" altLang="en-US" sz="2000" dirty="0">
                <a:solidFill>
                  <a:schemeClr val="tx1"/>
                </a:solidFill>
                <a:latin typeface="Comic Sans MS" panose="030F0702030302020204" pitchFamily="66" charset="0"/>
                <a:ea typeface="微软雅黑" panose="020B0503020204020204" pitchFamily="34" charset="-122"/>
              </a:rPr>
              <a:t>小型机</a:t>
            </a:r>
          </a:p>
          <a:p>
            <a:pPr lvl="1">
              <a:lnSpc>
                <a:spcPct val="120000"/>
              </a:lnSpc>
            </a:pPr>
            <a:r>
              <a:rPr lang="zh-CN" altLang="en-US" sz="2000" dirty="0">
                <a:latin typeface="Comic Sans MS" panose="030F0702030302020204" pitchFamily="66" charset="0"/>
                <a:ea typeface="微软雅黑" panose="020B0503020204020204" pitchFamily="34" charset="-122"/>
              </a:rPr>
              <a:t>16种寻址方式；9种数据格式；303条指令；</a:t>
            </a:r>
          </a:p>
          <a:p>
            <a:pPr lvl="1">
              <a:lnSpc>
                <a:spcPct val="120000"/>
              </a:lnSpc>
            </a:pPr>
            <a:r>
              <a:rPr lang="zh-CN" altLang="en-US" sz="2000" dirty="0">
                <a:latin typeface="Comic Sans MS" panose="030F0702030302020204" pitchFamily="66" charset="0"/>
                <a:ea typeface="微软雅黑" panose="020B0503020204020204" pitchFamily="34" charset="-122"/>
              </a:rPr>
              <a:t>一条指令包括1～2个字节的操作码和下续</a:t>
            </a:r>
            <a:r>
              <a:rPr lang="en-US" altLang="zh-CN" sz="2000" dirty="0">
                <a:latin typeface="Comic Sans MS" panose="030F0702030302020204" pitchFamily="66" charset="0"/>
                <a:ea typeface="微软雅黑" panose="020B0503020204020204" pitchFamily="34" charset="-122"/>
              </a:rPr>
              <a:t>N</a:t>
            </a:r>
            <a:r>
              <a:rPr lang="zh-CN" altLang="en-US" sz="2000" dirty="0">
                <a:latin typeface="Comic Sans MS" panose="030F0702030302020204" pitchFamily="66" charset="0"/>
                <a:ea typeface="微软雅黑" panose="020B0503020204020204" pitchFamily="34" charset="-122"/>
              </a:rPr>
              <a:t>个操作数说明符。一个说明符的长度达1 ～10个字节。</a:t>
            </a:r>
            <a:endParaRPr lang="zh-CN" altLang="en-US" sz="2000" b="0" dirty="0">
              <a:solidFill>
                <a:schemeClr val="tx1"/>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22479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blinds(horizontal)">
                                      <p:cBhvr>
                                        <p:cTn id="10" dur="500"/>
                                        <p:tgtEl>
                                          <p:spTgt spid="1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blinds(horizontal)">
                                      <p:cBhvr>
                                        <p:cTn id="15" dur="500"/>
                                        <p:tgtEl>
                                          <p:spTgt spid="10">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blinds(horizontal)">
                                      <p:cBhvr>
                                        <p:cTn id="18" dur="500"/>
                                        <p:tgtEl>
                                          <p:spTgt spid="10">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animEffect transition="in" filter="blinds(horizontal)">
                                      <p:cBhvr>
                                        <p:cTn id="23" dur="500"/>
                                        <p:tgtEl>
                                          <p:spTgt spid="10">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0">
                                            <p:txEl>
                                              <p:pRg st="6" end="6"/>
                                            </p:txEl>
                                          </p:spTgt>
                                        </p:tgtEl>
                                        <p:attrNameLst>
                                          <p:attrName>style.visibility</p:attrName>
                                        </p:attrNameLst>
                                      </p:cBhvr>
                                      <p:to>
                                        <p:strVal val="visible"/>
                                      </p:to>
                                    </p:set>
                                    <p:animEffect transition="in" filter="blinds(horizontal)">
                                      <p:cBhvr>
                                        <p:cTn id="26" dur="500"/>
                                        <p:tgtEl>
                                          <p:spTgt spid="10">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animEffect transition="in" filter="blinds(horizontal)">
                                      <p:cBhvr>
                                        <p:cTn id="31" dur="500"/>
                                        <p:tgtEl>
                                          <p:spTgt spid="10">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0">
                                            <p:txEl>
                                              <p:pRg st="8" end="8"/>
                                            </p:txEl>
                                          </p:spTgt>
                                        </p:tgtEl>
                                        <p:attrNameLst>
                                          <p:attrName>style.visibility</p:attrName>
                                        </p:attrNameLst>
                                      </p:cBhvr>
                                      <p:to>
                                        <p:strVal val="visible"/>
                                      </p:to>
                                    </p:set>
                                    <p:animEffect transition="in" filter="blinds(horizontal)">
                                      <p:cBhvr>
                                        <p:cTn id="36" dur="500"/>
                                        <p:tgtEl>
                                          <p:spTgt spid="10">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
                                            <p:txEl>
                                              <p:pRg st="9" end="9"/>
                                            </p:txEl>
                                          </p:spTgt>
                                        </p:tgtEl>
                                        <p:attrNameLst>
                                          <p:attrName>style.visibility</p:attrName>
                                        </p:attrNameLst>
                                      </p:cBhvr>
                                      <p:to>
                                        <p:strVal val="visible"/>
                                      </p:to>
                                    </p:set>
                                    <p:animEffect transition="in" filter="blinds(horizontal)">
                                      <p:cBhvr>
                                        <p:cTn id="41" dur="500"/>
                                        <p:tgtEl>
                                          <p:spTgt spid="10">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linds(horizontal)">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rPr>
              <a:t>4.2 </a:t>
            </a:r>
            <a:r>
              <a:rPr lang="zh-CN" altLang="en-US" dirty="0" smtClean="0">
                <a:latin typeface="微软雅黑" panose="020B0503020204020204" pitchFamily="34" charset="-122"/>
              </a:rPr>
              <a:t>指令系统设计</a:t>
            </a:r>
            <a:endParaRPr lang="zh-CN" altLang="en-US" dirty="0">
              <a:latin typeface="微软雅黑" panose="020B0503020204020204" pitchFamily="34" charset="-122"/>
            </a:endParaRPr>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smtClean="0">
                <a:latin typeface="微软雅黑" panose="020B0503020204020204" pitchFamily="34" charset="-122"/>
              </a:rPr>
              <a:t>4.2.7 </a:t>
            </a:r>
            <a:r>
              <a:rPr lang="zh-CN" altLang="en-US" dirty="0" smtClean="0">
                <a:latin typeface="微软雅黑" panose="020B0503020204020204" pitchFamily="34" charset="-122"/>
              </a:rPr>
              <a:t>指令系统设计风格</a:t>
            </a:r>
            <a:endParaRPr lang="en-US" altLang="zh-CN" dirty="0" smtClean="0">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dirty="0" smtClean="0">
                <a:latin typeface="微软雅黑" panose="020B0503020204020204" pitchFamily="34" charset="-122"/>
                <a:ea typeface="微软雅黑" panose="020B0503020204020204" pitchFamily="34" charset="-122"/>
              </a:rPr>
              <a:t>计算机与通信工程学院</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计算机组成原理</a:t>
            </a:r>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latin typeface="微软雅黑" panose="020B0503020204020204" pitchFamily="34" charset="-122"/>
                <a:ea typeface="微软雅黑" panose="020B0503020204020204" pitchFamily="34" charset="-122"/>
              </a:rPr>
              <a:pPr>
                <a:defRPr/>
              </a:pPr>
              <a:t>47</a:t>
            </a:fld>
            <a:endParaRPr lang="zh-CN" altLang="en-US" dirty="0">
              <a:latin typeface="微软雅黑" panose="020B0503020204020204" pitchFamily="34" charset="-122"/>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latin typeface="微软雅黑" panose="020B0503020204020204" pitchFamily="34" charset="-122"/>
                <a:ea typeface="微软雅黑" panose="020B0503020204020204" pitchFamily="34" charset="-122"/>
              </a:rPr>
              <a:pPr>
                <a:defRPr/>
              </a:pPr>
              <a:t>2017/11/3</a:t>
            </a:fld>
            <a:endParaRPr lang="zh-CN" altLang="en-US" dirty="0">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latin typeface="微软雅黑" panose="020B0503020204020204" pitchFamily="34" charset="-122"/>
              </a:rPr>
              <a:t>2. </a:t>
            </a:r>
            <a:r>
              <a:rPr lang="zh-CN" altLang="en-US" dirty="0" smtClean="0">
                <a:solidFill>
                  <a:srgbClr val="063DE8"/>
                </a:solidFill>
                <a:latin typeface="微软雅黑" panose="020B0503020204020204" pitchFamily="34" charset="-122"/>
              </a:rPr>
              <a:t>按</a:t>
            </a:r>
            <a:r>
              <a:rPr lang="zh-CN" altLang="en-US" dirty="0">
                <a:solidFill>
                  <a:srgbClr val="063DE8"/>
                </a:solidFill>
                <a:latin typeface="微软雅黑" panose="020B0503020204020204" pitchFamily="34" charset="-122"/>
              </a:rPr>
              <a:t>指令格式的复杂度来分</a:t>
            </a:r>
            <a:endParaRPr lang="en-US" altLang="zh-CN" dirty="0" smtClean="0">
              <a:solidFill>
                <a:srgbClr val="063DE8"/>
              </a:solidFill>
              <a:latin typeface="微软雅黑" panose="020B0503020204020204" pitchFamily="34" charset="-122"/>
            </a:endParaRPr>
          </a:p>
        </p:txBody>
      </p:sp>
      <p:sp>
        <p:nvSpPr>
          <p:cNvPr id="14" name="Rectangle 4"/>
          <p:cNvSpPr>
            <a:spLocks noChangeArrowheads="1"/>
          </p:cNvSpPr>
          <p:nvPr/>
        </p:nvSpPr>
        <p:spPr bwMode="auto">
          <a:xfrm>
            <a:off x="179512" y="1605374"/>
            <a:ext cx="8434388"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eaLnBrk="0" hangingPunct="0">
              <a:lnSpc>
                <a:spcPct val="140000"/>
              </a:lnSpc>
              <a:spcBef>
                <a:spcPct val="20000"/>
              </a:spcBef>
              <a:buClr>
                <a:srgbClr val="FF0000"/>
              </a:buClr>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cs typeface="+mn-cs"/>
              </a:rPr>
              <a:t>CISC</a:t>
            </a:r>
            <a:r>
              <a:rPr lang="zh-CN" altLang="en-US" dirty="0">
                <a:latin typeface="微软雅黑" panose="020B0503020204020204" pitchFamily="34" charset="-122"/>
                <a:ea typeface="微软雅黑" panose="020B0503020204020204" pitchFamily="34" charset="-122"/>
                <a:cs typeface="+mn-cs"/>
              </a:rPr>
              <a:t>的</a:t>
            </a:r>
            <a:r>
              <a:rPr lang="zh-CN" altLang="en-US" dirty="0" smtClean="0">
                <a:latin typeface="微软雅黑" panose="020B0503020204020204" pitchFamily="34" charset="-122"/>
                <a:ea typeface="微软雅黑" panose="020B0503020204020204" pitchFamily="34" charset="-122"/>
                <a:cs typeface="+mn-cs"/>
              </a:rPr>
              <a:t>缺陷</a:t>
            </a:r>
            <a:endParaRPr lang="en-US" altLang="zh-CN" dirty="0" smtClean="0">
              <a:latin typeface="微软雅黑" panose="020B0503020204020204" pitchFamily="34" charset="-122"/>
              <a:ea typeface="微软雅黑" panose="020B0503020204020204" pitchFamily="34" charset="-122"/>
              <a:cs typeface="+mn-cs"/>
            </a:endParaRPr>
          </a:p>
          <a:p>
            <a:pPr lvl="1" eaLnBrk="0" hangingPunct="0">
              <a:lnSpc>
                <a:spcPct val="140000"/>
              </a:lnSpc>
              <a:spcBef>
                <a:spcPct val="20000"/>
              </a:spcBef>
              <a:buClr>
                <a:srgbClr val="FF0000"/>
              </a:buClr>
              <a:buFont typeface="Wingdings" panose="05000000000000000000" pitchFamily="2" charset="2"/>
              <a:buChar char="n"/>
            </a:pPr>
            <a:r>
              <a:rPr lang="zh-CN" altLang="en-US" sz="1800" dirty="0" smtClean="0">
                <a:solidFill>
                  <a:srgbClr val="0000FF"/>
                </a:solidFill>
                <a:latin typeface="微软雅黑" panose="020B0503020204020204" pitchFamily="34" charset="-122"/>
                <a:ea typeface="微软雅黑" panose="020B0503020204020204" pitchFamily="34" charset="-122"/>
              </a:rPr>
              <a:t>日趋</a:t>
            </a:r>
            <a:r>
              <a:rPr lang="zh-CN" altLang="en-US" sz="1800" dirty="0">
                <a:solidFill>
                  <a:srgbClr val="0000FF"/>
                </a:solidFill>
                <a:latin typeface="微软雅黑" panose="020B0503020204020204" pitchFamily="34" charset="-122"/>
                <a:ea typeface="微软雅黑" panose="020B0503020204020204" pitchFamily="34" charset="-122"/>
              </a:rPr>
              <a:t>庞大的指令系统不但使计算机的</a:t>
            </a:r>
            <a:r>
              <a:rPr lang="zh-CN" altLang="en-US" sz="1800" dirty="0">
                <a:solidFill>
                  <a:srgbClr val="C2228D"/>
                </a:solidFill>
                <a:latin typeface="微软雅黑" panose="020B0503020204020204" pitchFamily="34" charset="-122"/>
                <a:ea typeface="微软雅黑" panose="020B0503020204020204" pitchFamily="34" charset="-122"/>
              </a:rPr>
              <a:t>研制周期变长</a:t>
            </a:r>
            <a:r>
              <a:rPr lang="zh-CN" altLang="en-US" sz="1800" dirty="0">
                <a:solidFill>
                  <a:srgbClr val="0000FF"/>
                </a:solidFill>
                <a:latin typeface="微软雅黑" panose="020B0503020204020204" pitchFamily="34" charset="-122"/>
                <a:ea typeface="微软雅黑" panose="020B0503020204020204" pitchFamily="34" charset="-122"/>
              </a:rPr>
              <a:t>，而且</a:t>
            </a:r>
            <a:r>
              <a:rPr lang="zh-CN" altLang="en-US" sz="1800" dirty="0">
                <a:solidFill>
                  <a:srgbClr val="C2228D"/>
                </a:solidFill>
                <a:latin typeface="微软雅黑" panose="020B0503020204020204" pitchFamily="34" charset="-122"/>
                <a:ea typeface="微软雅黑" panose="020B0503020204020204" pitchFamily="34" charset="-122"/>
              </a:rPr>
              <a:t>难以保证设计的正确性，难以调试和维护，</a:t>
            </a:r>
            <a:r>
              <a:rPr lang="zh-CN" altLang="en-US" sz="1800" dirty="0">
                <a:solidFill>
                  <a:srgbClr val="0000FF"/>
                </a:solidFill>
                <a:latin typeface="微软雅黑" panose="020B0503020204020204" pitchFamily="34" charset="-122"/>
                <a:ea typeface="微软雅黑" panose="020B0503020204020204" pitchFamily="34" charset="-122"/>
              </a:rPr>
              <a:t>并且因指令操作复杂而</a:t>
            </a:r>
            <a:r>
              <a:rPr lang="zh-CN" altLang="en-US" sz="1800" dirty="0">
                <a:solidFill>
                  <a:srgbClr val="C2228D"/>
                </a:solidFill>
                <a:latin typeface="微软雅黑" panose="020B0503020204020204" pitchFamily="34" charset="-122"/>
                <a:ea typeface="微软雅黑" panose="020B0503020204020204" pitchFamily="34" charset="-122"/>
              </a:rPr>
              <a:t>增加机器周期</a:t>
            </a:r>
            <a:r>
              <a:rPr lang="zh-CN" altLang="en-US" sz="1800" dirty="0">
                <a:solidFill>
                  <a:srgbClr val="0000FF"/>
                </a:solidFill>
                <a:latin typeface="微软雅黑" panose="020B0503020204020204" pitchFamily="34" charset="-122"/>
                <a:ea typeface="微软雅黑" panose="020B0503020204020204" pitchFamily="34" charset="-122"/>
              </a:rPr>
              <a:t>，从而</a:t>
            </a:r>
            <a:r>
              <a:rPr lang="zh-CN" altLang="en-US" sz="1800" dirty="0">
                <a:solidFill>
                  <a:srgbClr val="C2228D"/>
                </a:solidFill>
                <a:latin typeface="微软雅黑" panose="020B0503020204020204" pitchFamily="34" charset="-122"/>
                <a:ea typeface="微软雅黑" panose="020B0503020204020204" pitchFamily="34" charset="-122"/>
              </a:rPr>
              <a:t>降低了系统性能</a:t>
            </a:r>
            <a:r>
              <a:rPr lang="zh-CN" altLang="en-US" sz="1800" dirty="0" smtClean="0">
                <a:solidFill>
                  <a:srgbClr val="C2228D"/>
                </a:solidFill>
                <a:latin typeface="微软雅黑" panose="020B0503020204020204" pitchFamily="34" charset="-122"/>
                <a:ea typeface="微软雅黑" panose="020B0503020204020204" pitchFamily="34" charset="-122"/>
              </a:rPr>
              <a:t>。</a:t>
            </a:r>
          </a:p>
          <a:p>
            <a:pPr>
              <a:lnSpc>
                <a:spcPct val="14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cs typeface="+mn-cs"/>
              </a:rPr>
              <a:t>1975年</a:t>
            </a:r>
            <a:r>
              <a:rPr lang="en-US" altLang="zh-CN" dirty="0">
                <a:latin typeface="微软雅黑" panose="020B0503020204020204" pitchFamily="34" charset="-122"/>
                <a:ea typeface="微软雅黑" panose="020B0503020204020204" pitchFamily="34" charset="-122"/>
                <a:cs typeface="+mn-cs"/>
              </a:rPr>
              <a:t>IBM</a:t>
            </a:r>
            <a:r>
              <a:rPr lang="zh-CN" altLang="en-US" dirty="0" smtClean="0">
                <a:latin typeface="微软雅黑" panose="020B0503020204020204" pitchFamily="34" charset="-122"/>
                <a:ea typeface="微软雅黑" panose="020B0503020204020204" pitchFamily="34" charset="-122"/>
              </a:rPr>
              <a:t>公司开始研究</a:t>
            </a:r>
            <a:r>
              <a:rPr lang="zh-CN" altLang="en-US" dirty="0" smtClean="0">
                <a:solidFill>
                  <a:srgbClr val="C2228D"/>
                </a:solidFill>
                <a:latin typeface="微软雅黑" panose="020B0503020204020204" pitchFamily="34" charset="-122"/>
                <a:ea typeface="微软雅黑" panose="020B0503020204020204" pitchFamily="34" charset="-122"/>
              </a:rPr>
              <a:t>指令系统的合理性问题</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John Cocks</a:t>
            </a:r>
            <a:r>
              <a:rPr lang="zh-CN" altLang="en-US" dirty="0" smtClean="0">
                <a:latin typeface="微软雅黑" panose="020B0503020204020204" pitchFamily="34" charset="-122"/>
                <a:ea typeface="微软雅黑" panose="020B0503020204020204" pitchFamily="34" charset="-122"/>
              </a:rPr>
              <a:t>提出精简指令系统计算机 </a:t>
            </a:r>
            <a:r>
              <a:rPr lang="en-US" altLang="zh-CN" dirty="0" smtClean="0">
                <a:solidFill>
                  <a:srgbClr val="FF0000"/>
                </a:solidFill>
                <a:latin typeface="微软雅黑" panose="020B0503020204020204" pitchFamily="34" charset="-122"/>
                <a:ea typeface="微软雅黑" panose="020B0503020204020204" pitchFamily="34" charset="-122"/>
              </a:rPr>
              <a:t>RISC ( Reduce Instruction Set Computer )</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233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blinds(horizontal)">
                                      <p:cBhvr>
                                        <p:cTn id="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rPr>
              <a:t>4.2 </a:t>
            </a:r>
            <a:r>
              <a:rPr lang="zh-CN" altLang="en-US" dirty="0" smtClean="0">
                <a:latin typeface="微软雅黑" panose="020B0503020204020204" pitchFamily="34" charset="-122"/>
              </a:rPr>
              <a:t>指令系统设计</a:t>
            </a:r>
            <a:endParaRPr lang="zh-CN" altLang="en-US" dirty="0">
              <a:latin typeface="微软雅黑" panose="020B0503020204020204" pitchFamily="34" charset="-122"/>
            </a:endParaRPr>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smtClean="0">
                <a:latin typeface="微软雅黑" panose="020B0503020204020204" pitchFamily="34" charset="-122"/>
              </a:rPr>
              <a:t>4.2.7 </a:t>
            </a:r>
            <a:r>
              <a:rPr lang="zh-CN" altLang="en-US" dirty="0" smtClean="0">
                <a:latin typeface="微软雅黑" panose="020B0503020204020204" pitchFamily="34" charset="-122"/>
              </a:rPr>
              <a:t>指令系统设计风格</a:t>
            </a:r>
            <a:endParaRPr lang="en-US" altLang="zh-CN" dirty="0" smtClean="0">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dirty="0" smtClean="0">
                <a:latin typeface="微软雅黑" panose="020B0503020204020204" pitchFamily="34" charset="-122"/>
                <a:ea typeface="微软雅黑" panose="020B0503020204020204" pitchFamily="34" charset="-122"/>
              </a:rPr>
              <a:t>计算机与通信工程学院</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计算机组成原理</a:t>
            </a:r>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latin typeface="微软雅黑" panose="020B0503020204020204" pitchFamily="34" charset="-122"/>
                <a:ea typeface="微软雅黑" panose="020B0503020204020204" pitchFamily="34" charset="-122"/>
              </a:rPr>
              <a:pPr>
                <a:defRPr/>
              </a:pPr>
              <a:t>48</a:t>
            </a:fld>
            <a:endParaRPr lang="zh-CN" altLang="en-US" dirty="0">
              <a:latin typeface="微软雅黑" panose="020B0503020204020204" pitchFamily="34" charset="-122"/>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latin typeface="微软雅黑" panose="020B0503020204020204" pitchFamily="34" charset="-122"/>
                <a:ea typeface="微软雅黑" panose="020B0503020204020204" pitchFamily="34" charset="-122"/>
              </a:rPr>
              <a:pPr>
                <a:defRPr/>
              </a:pPr>
              <a:t>2017/11/3</a:t>
            </a:fld>
            <a:endParaRPr lang="zh-CN" altLang="en-US" dirty="0">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latin typeface="微软雅黑" panose="020B0503020204020204" pitchFamily="34" charset="-122"/>
              </a:rPr>
              <a:t>2. </a:t>
            </a:r>
            <a:r>
              <a:rPr lang="zh-CN" altLang="en-US" dirty="0" smtClean="0">
                <a:solidFill>
                  <a:srgbClr val="063DE8"/>
                </a:solidFill>
                <a:latin typeface="微软雅黑" panose="020B0503020204020204" pitchFamily="34" charset="-122"/>
              </a:rPr>
              <a:t>按</a:t>
            </a:r>
            <a:r>
              <a:rPr lang="zh-CN" altLang="en-US" dirty="0">
                <a:solidFill>
                  <a:srgbClr val="063DE8"/>
                </a:solidFill>
                <a:latin typeface="微软雅黑" panose="020B0503020204020204" pitchFamily="34" charset="-122"/>
              </a:rPr>
              <a:t>指令格式的复杂度来分</a:t>
            </a:r>
            <a:endParaRPr lang="en-US" altLang="zh-CN" dirty="0" smtClean="0">
              <a:solidFill>
                <a:srgbClr val="063DE8"/>
              </a:solidFill>
              <a:latin typeface="微软雅黑" panose="020B0503020204020204" pitchFamily="34" charset="-122"/>
            </a:endParaRPr>
          </a:p>
        </p:txBody>
      </p:sp>
      <p:sp>
        <p:nvSpPr>
          <p:cNvPr id="12" name="Rectangle 3"/>
          <p:cNvSpPr txBox="1">
            <a:spLocks noChangeArrowheads="1"/>
          </p:cNvSpPr>
          <p:nvPr/>
        </p:nvSpPr>
        <p:spPr bwMode="auto">
          <a:xfrm>
            <a:off x="107504" y="1574160"/>
            <a:ext cx="8153400"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zh-CN" altLang="en-US" dirty="0" smtClean="0"/>
              <a:t>对</a:t>
            </a:r>
            <a:r>
              <a:rPr lang="en-US" altLang="zh-CN" dirty="0" smtClean="0"/>
              <a:t>CISC</a:t>
            </a:r>
            <a:r>
              <a:rPr lang="zh-CN" altLang="en-US" dirty="0" smtClean="0"/>
              <a:t>进行测试，发现一个</a:t>
            </a:r>
            <a:r>
              <a:rPr lang="zh-CN" altLang="en-US" dirty="0" smtClean="0">
                <a:hlinkClick r:id="" action="ppaction://hlinkshowjump?jump=nextslide"/>
              </a:rPr>
              <a:t>事实</a:t>
            </a:r>
            <a:r>
              <a:rPr lang="zh-CN" altLang="en-US" dirty="0" smtClean="0"/>
              <a:t>：</a:t>
            </a:r>
          </a:p>
          <a:p>
            <a:pPr lvl="1">
              <a:lnSpc>
                <a:spcPct val="140000"/>
              </a:lnSpc>
            </a:pPr>
            <a:r>
              <a:rPr lang="zh-CN" altLang="en-US" dirty="0" smtClean="0">
                <a:latin typeface="Comic Sans MS" panose="030F0702030302020204" pitchFamily="66" charset="0"/>
              </a:rPr>
              <a:t>在程序中各种指令出现的频率悬殊很大，最常使用的是一些简单指令，这些指令占程序的80%，但只占指令系统的20%。而且在微程序控制的计算机中，占指令总数20%的复杂指令占用了控制存储器容量的80%。</a:t>
            </a:r>
          </a:p>
          <a:p>
            <a:pPr>
              <a:lnSpc>
                <a:spcPct val="140000"/>
              </a:lnSpc>
            </a:pPr>
            <a:r>
              <a:rPr lang="zh-CN" altLang="en-US" dirty="0" smtClean="0"/>
              <a:t>1982年美国加州伯克利大学的</a:t>
            </a:r>
            <a:r>
              <a:rPr lang="en-US" altLang="zh-CN" dirty="0" err="1" smtClean="0">
                <a:solidFill>
                  <a:srgbClr val="C2228D"/>
                </a:solidFill>
              </a:rPr>
              <a:t>RISCⅠ</a:t>
            </a:r>
            <a:r>
              <a:rPr lang="en-US" altLang="zh-CN" dirty="0" smtClean="0"/>
              <a:t>，</a:t>
            </a:r>
            <a:r>
              <a:rPr lang="zh-CN" altLang="en-US" dirty="0" smtClean="0"/>
              <a:t>斯坦福大学的</a:t>
            </a:r>
            <a:r>
              <a:rPr lang="en-US" altLang="zh-CN" dirty="0" smtClean="0">
                <a:solidFill>
                  <a:srgbClr val="C2228D"/>
                </a:solidFill>
              </a:rPr>
              <a:t>MIPS</a:t>
            </a:r>
            <a:r>
              <a:rPr lang="en-US" altLang="zh-CN" dirty="0" smtClean="0"/>
              <a:t>，IBM</a:t>
            </a:r>
            <a:r>
              <a:rPr lang="zh-CN" altLang="en-US" dirty="0" smtClean="0"/>
              <a:t>公司的</a:t>
            </a:r>
            <a:r>
              <a:rPr lang="en-US" altLang="zh-CN" dirty="0" smtClean="0">
                <a:solidFill>
                  <a:srgbClr val="C2228D"/>
                </a:solidFill>
              </a:rPr>
              <a:t>IBM801</a:t>
            </a:r>
            <a:r>
              <a:rPr lang="zh-CN" altLang="en-US" dirty="0" smtClean="0"/>
              <a:t>相继宣告完成，这些机器被称为</a:t>
            </a:r>
            <a:r>
              <a:rPr lang="zh-CN" altLang="en-US" dirty="0" smtClean="0">
                <a:solidFill>
                  <a:srgbClr val="C2228D"/>
                </a:solidFill>
              </a:rPr>
              <a:t>第一代</a:t>
            </a:r>
            <a:r>
              <a:rPr lang="en-US" altLang="zh-CN" dirty="0" smtClean="0">
                <a:solidFill>
                  <a:srgbClr val="C2228D"/>
                </a:solidFill>
              </a:rPr>
              <a:t>RISC</a:t>
            </a:r>
            <a:r>
              <a:rPr lang="zh-CN" altLang="en-US" dirty="0" smtClean="0">
                <a:solidFill>
                  <a:srgbClr val="C2228D"/>
                </a:solidFill>
              </a:rPr>
              <a:t>机</a:t>
            </a:r>
            <a:r>
              <a:rPr lang="zh-CN" altLang="en-US" dirty="0" smtClean="0"/>
              <a:t>。</a:t>
            </a:r>
            <a:endParaRPr lang="zh-CN" altLang="en-US" dirty="0"/>
          </a:p>
        </p:txBody>
      </p:sp>
    </p:spTree>
    <p:extLst>
      <p:ext uri="{BB962C8B-B14F-4D97-AF65-F5344CB8AC3E}">
        <p14:creationId xmlns:p14="http://schemas.microsoft.com/office/powerpoint/2010/main" val="64488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blinds(horizontal)">
                                      <p:cBhvr>
                                        <p:cTn id="1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rPr>
              <a:t>4.2 </a:t>
            </a:r>
            <a:r>
              <a:rPr lang="zh-CN" altLang="en-US" dirty="0" smtClean="0">
                <a:latin typeface="微软雅黑" panose="020B0503020204020204" pitchFamily="34" charset="-122"/>
              </a:rPr>
              <a:t>指令系统设计</a:t>
            </a:r>
            <a:endParaRPr lang="zh-CN" altLang="en-US" dirty="0">
              <a:latin typeface="微软雅黑" panose="020B0503020204020204" pitchFamily="34" charset="-122"/>
            </a:endParaRPr>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smtClean="0">
                <a:latin typeface="微软雅黑" panose="020B0503020204020204" pitchFamily="34" charset="-122"/>
              </a:rPr>
              <a:t>4.2.7 </a:t>
            </a:r>
            <a:r>
              <a:rPr lang="zh-CN" altLang="en-US" dirty="0" smtClean="0">
                <a:latin typeface="微软雅黑" panose="020B0503020204020204" pitchFamily="34" charset="-122"/>
              </a:rPr>
              <a:t>指令系统设计风格</a:t>
            </a:r>
            <a:endParaRPr lang="en-US" altLang="zh-CN" dirty="0" smtClean="0">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dirty="0" smtClean="0">
                <a:latin typeface="微软雅黑" panose="020B0503020204020204" pitchFamily="34" charset="-122"/>
                <a:ea typeface="微软雅黑" panose="020B0503020204020204" pitchFamily="34" charset="-122"/>
              </a:rPr>
              <a:t>计算机与通信工程学院</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计算机组成原理</a:t>
            </a:r>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latin typeface="微软雅黑" panose="020B0503020204020204" pitchFamily="34" charset="-122"/>
                <a:ea typeface="微软雅黑" panose="020B0503020204020204" pitchFamily="34" charset="-122"/>
              </a:rPr>
              <a:pPr>
                <a:defRPr/>
              </a:pPr>
              <a:t>49</a:t>
            </a:fld>
            <a:endParaRPr lang="zh-CN" altLang="en-US" dirty="0">
              <a:latin typeface="微软雅黑" panose="020B0503020204020204" pitchFamily="34" charset="-122"/>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latin typeface="微软雅黑" panose="020B0503020204020204" pitchFamily="34" charset="-122"/>
                <a:ea typeface="微软雅黑" panose="020B0503020204020204" pitchFamily="34" charset="-122"/>
              </a:rPr>
              <a:pPr>
                <a:defRPr/>
              </a:pPr>
              <a:t>2017/11/3</a:t>
            </a:fld>
            <a:endParaRPr lang="zh-CN" altLang="en-US" dirty="0">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latin typeface="微软雅黑" panose="020B0503020204020204" pitchFamily="34" charset="-122"/>
              </a:rPr>
              <a:t>2. </a:t>
            </a:r>
            <a:r>
              <a:rPr lang="zh-CN" altLang="en-US" dirty="0" smtClean="0">
                <a:solidFill>
                  <a:srgbClr val="063DE8"/>
                </a:solidFill>
                <a:latin typeface="微软雅黑" panose="020B0503020204020204" pitchFamily="34" charset="-122"/>
              </a:rPr>
              <a:t>按</a:t>
            </a:r>
            <a:r>
              <a:rPr lang="zh-CN" altLang="en-US" dirty="0">
                <a:solidFill>
                  <a:srgbClr val="063DE8"/>
                </a:solidFill>
                <a:latin typeface="微软雅黑" panose="020B0503020204020204" pitchFamily="34" charset="-122"/>
              </a:rPr>
              <a:t>指令格式的复杂度来分</a:t>
            </a:r>
            <a:endParaRPr lang="en-US" altLang="zh-CN" dirty="0" smtClean="0">
              <a:solidFill>
                <a:srgbClr val="063DE8"/>
              </a:solidFill>
              <a:latin typeface="微软雅黑" panose="020B0503020204020204" pitchFamily="34" charset="-122"/>
            </a:endParaRPr>
          </a:p>
        </p:txBody>
      </p:sp>
      <p:pic>
        <p:nvPicPr>
          <p:cNvPr id="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900" y="1556792"/>
            <a:ext cx="8191500"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9484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引言：</a:t>
            </a:r>
            <a:r>
              <a:rPr lang="zh-CN" altLang="en-US" dirty="0" smtClean="0"/>
              <a:t>指令系统 </a:t>
            </a:r>
            <a:endParaRPr lang="zh-CN" altLang="en-US" dirty="0"/>
          </a:p>
        </p:txBody>
      </p:sp>
      <p:sp>
        <p:nvSpPr>
          <p:cNvPr id="8" name="内容占位符 7"/>
          <p:cNvSpPr>
            <a:spLocks noGrp="1"/>
          </p:cNvSpPr>
          <p:nvPr>
            <p:ph idx="1"/>
          </p:nvPr>
        </p:nvSpPr>
        <p:spPr/>
        <p:txBody>
          <a:bodyPr/>
          <a:lstStyle/>
          <a:p>
            <a:r>
              <a:rPr lang="zh-CN" altLang="en-US" dirty="0">
                <a:solidFill>
                  <a:srgbClr val="0000FF"/>
                </a:solidFill>
                <a:latin typeface="微软雅黑" panose="020B0503020204020204" pitchFamily="34" charset="-122"/>
              </a:rPr>
              <a:t>指令集</a:t>
            </a:r>
            <a:r>
              <a:rPr lang="zh-CN" altLang="en-US" dirty="0" smtClean="0"/>
              <a:t>（指令系统）：一台计算机能执行的机器指令的集合</a:t>
            </a:r>
            <a:endParaRPr lang="en-US" altLang="zh-CN" dirty="0" smtClean="0"/>
          </a:p>
          <a:p>
            <a:pPr lvl="1"/>
            <a:r>
              <a:rPr lang="zh-CN" altLang="en-US" dirty="0" smtClean="0"/>
              <a:t>是构成程序的基本元素，也是硬件设计的依据</a:t>
            </a:r>
            <a:endParaRPr lang="en-US" altLang="zh-CN" dirty="0" smtClean="0"/>
          </a:p>
          <a:p>
            <a:pPr lvl="1"/>
            <a:r>
              <a:rPr lang="zh-CN" altLang="en-US" dirty="0" smtClean="0"/>
              <a:t>衡量机器硬件的功能，反映硬件对软件支持的程度</a:t>
            </a:r>
            <a:endParaRPr lang="en-US" altLang="zh-CN" dirty="0" smtClean="0"/>
          </a:p>
          <a:p>
            <a:pPr lvl="1"/>
            <a:r>
              <a:rPr lang="zh-CN" altLang="en-US" dirty="0" smtClean="0"/>
              <a:t>系统软件直接建立在硬件支持的指令基础上</a:t>
            </a:r>
            <a:endParaRPr lang="en-US" altLang="zh-CN" dirty="0" smtClean="0"/>
          </a:p>
          <a:p>
            <a:r>
              <a:rPr lang="zh-CN" altLang="en-US" dirty="0" smtClean="0">
                <a:solidFill>
                  <a:srgbClr val="0000FF"/>
                </a:solidFill>
                <a:latin typeface="微软雅黑" panose="020B0503020204020204" pitchFamily="34" charset="-122"/>
                <a:hlinkClick r:id="rId2" action="ppaction://hlinksldjump"/>
              </a:rPr>
              <a:t>指令集体系结构（</a:t>
            </a:r>
            <a:r>
              <a:rPr lang="en-US" altLang="zh-CN" dirty="0" smtClean="0">
                <a:solidFill>
                  <a:srgbClr val="0000FF"/>
                </a:solidFill>
                <a:latin typeface="微软雅黑" panose="020B0503020204020204" pitchFamily="34" charset="-122"/>
                <a:hlinkClick r:id="rId2" action="ppaction://hlinksldjump"/>
              </a:rPr>
              <a:t>ISA</a:t>
            </a:r>
            <a:r>
              <a:rPr lang="zh-CN" altLang="en-US" dirty="0" smtClean="0">
                <a:solidFill>
                  <a:srgbClr val="0000FF"/>
                </a:solidFill>
                <a:latin typeface="微软雅黑" panose="020B0503020204020204" pitchFamily="34" charset="-122"/>
                <a:hlinkClick r:id="rId2" action="ppaction://hlinksldjump"/>
              </a:rPr>
              <a:t>）：</a:t>
            </a:r>
            <a:r>
              <a:rPr lang="zh-CN" altLang="en-US" dirty="0" smtClean="0"/>
              <a:t>系统程序员感觉到的计算机的功能特性和概念性结构</a:t>
            </a:r>
            <a:endParaRPr lang="en-US" altLang="zh-CN" dirty="0" smtClean="0"/>
          </a:p>
          <a:p>
            <a:pPr lvl="1"/>
            <a:r>
              <a:rPr lang="en-US" altLang="zh-CN" dirty="0" smtClean="0"/>
              <a:t>ISA</a:t>
            </a:r>
            <a:r>
              <a:rPr lang="zh-CN" altLang="en-US" dirty="0" smtClean="0"/>
              <a:t>设计的好坏直接决定计算机的性能和成本</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9" name="Text Box 24"/>
          <p:cNvSpPr txBox="1">
            <a:spLocks noChangeArrowheads="1"/>
          </p:cNvSpPr>
          <p:nvPr/>
        </p:nvSpPr>
        <p:spPr bwMode="auto">
          <a:xfrm>
            <a:off x="539552" y="4005064"/>
            <a:ext cx="75608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smtClean="0">
                <a:solidFill>
                  <a:srgbClr val="FF0000"/>
                </a:solidFill>
                <a:ea typeface="微软雅黑" panose="020B0503020204020204" pitchFamily="34" charset="-122"/>
              </a:rPr>
              <a:t>指令系统是</a:t>
            </a:r>
            <a:r>
              <a:rPr lang="en-US" altLang="zh-CN" sz="2000" dirty="0" smtClean="0">
                <a:solidFill>
                  <a:srgbClr val="FF0000"/>
                </a:solidFill>
                <a:ea typeface="微软雅黑" panose="020B0503020204020204" pitchFamily="34" charset="-122"/>
              </a:rPr>
              <a:t>ISA</a:t>
            </a:r>
            <a:r>
              <a:rPr lang="zh-CN" altLang="en-US" sz="2000" dirty="0" smtClean="0">
                <a:solidFill>
                  <a:srgbClr val="FF0000"/>
                </a:solidFill>
                <a:ea typeface="微软雅黑" panose="020B0503020204020204" pitchFamily="34" charset="-122"/>
              </a:rPr>
              <a:t>中最核心的部分，因而指令系统的设计至关重要！</a:t>
            </a:r>
            <a:endParaRPr lang="zh-CN" altLang="en-US" sz="2000" dirty="0">
              <a:solidFill>
                <a:srgbClr val="FF0000"/>
              </a:solidFill>
              <a:ea typeface="微软雅黑" panose="020B0503020204020204" pitchFamily="34" charset="-122"/>
            </a:endParaRPr>
          </a:p>
        </p:txBody>
      </p:sp>
    </p:spTree>
    <p:extLst>
      <p:ext uri="{BB962C8B-B14F-4D97-AF65-F5344CB8AC3E}">
        <p14:creationId xmlns:p14="http://schemas.microsoft.com/office/powerpoint/2010/main" val="427816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指令系统设计</a:t>
            </a:r>
            <a:endParaRPr lang="zh-CN" altLang="en-US" dirty="0"/>
          </a:p>
        </p:txBody>
      </p:sp>
      <p:sp>
        <p:nvSpPr>
          <p:cNvPr id="3" name="内容占位符 2"/>
          <p:cNvSpPr>
            <a:spLocks noGrp="1"/>
          </p:cNvSpPr>
          <p:nvPr>
            <p:ph idx="1"/>
          </p:nvPr>
        </p:nvSpPr>
        <p:spPr>
          <a:xfrm>
            <a:off x="107504" y="743531"/>
            <a:ext cx="4032448" cy="525229"/>
          </a:xfrm>
        </p:spPr>
        <p:txBody>
          <a:bodyPr/>
          <a:lstStyle/>
          <a:p>
            <a:pPr marL="0" indent="0">
              <a:buNone/>
            </a:pPr>
            <a:r>
              <a:rPr lang="en-US" altLang="zh-CN" dirty="0" smtClean="0"/>
              <a:t>4.2.7 </a:t>
            </a:r>
            <a:r>
              <a:rPr lang="zh-CN" altLang="en-US" dirty="0" smtClean="0"/>
              <a:t>指令系统设计风格</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ea typeface="微软雅黑" panose="020B0503020204020204" pitchFamily="34" charset="-122"/>
              </a:rPr>
              <a:t>计算机与通信工程学院</a:t>
            </a:r>
            <a:r>
              <a:rPr lang="en-US" altLang="zh-CN" dirty="0" smtClean="0">
                <a:ea typeface="微软雅黑" panose="020B0503020204020204" pitchFamily="34" charset="-122"/>
              </a:rPr>
              <a:t>—</a:t>
            </a:r>
            <a:r>
              <a:rPr lang="zh-CN" altLang="en-US" dirty="0"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50</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2017/11/3</a:t>
            </a:fld>
            <a:endParaRPr lang="zh-CN" altLang="en-US" dirty="0">
              <a:ea typeface="微软雅黑" panose="020B0503020204020204" pitchFamily="34" charset="-122"/>
            </a:endParaRPr>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2. </a:t>
            </a:r>
            <a:r>
              <a:rPr lang="zh-CN" altLang="en-US" dirty="0" smtClean="0">
                <a:solidFill>
                  <a:srgbClr val="063DE8"/>
                </a:solidFill>
              </a:rPr>
              <a:t>按</a:t>
            </a:r>
            <a:r>
              <a:rPr lang="zh-CN" altLang="en-US" dirty="0">
                <a:solidFill>
                  <a:srgbClr val="063DE8"/>
                </a:solidFill>
              </a:rPr>
              <a:t>指令格式的复杂度来分</a:t>
            </a:r>
            <a:endParaRPr lang="en-US" altLang="zh-CN" dirty="0" smtClean="0">
              <a:solidFill>
                <a:srgbClr val="063DE8"/>
              </a:solidFill>
            </a:endParaRPr>
          </a:p>
        </p:txBody>
      </p:sp>
      <p:sp>
        <p:nvSpPr>
          <p:cNvPr id="12" name="Rectangle 3"/>
          <p:cNvSpPr txBox="1">
            <a:spLocks noChangeArrowheads="1"/>
          </p:cNvSpPr>
          <p:nvPr/>
        </p:nvSpPr>
        <p:spPr bwMode="auto">
          <a:xfrm>
            <a:off x="151880" y="1597188"/>
            <a:ext cx="8607425" cy="4586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5000"/>
              </a:lnSpc>
              <a:buFont typeface="Wingdings" panose="05000000000000000000" pitchFamily="2" charset="2"/>
              <a:buChar char="Ø"/>
            </a:pPr>
            <a:r>
              <a:rPr lang="en-US" altLang="zh-CN" sz="2000" dirty="0">
                <a:solidFill>
                  <a:srgbClr val="0000FF"/>
                </a:solidFill>
              </a:rPr>
              <a:t>RISC</a:t>
            </a:r>
            <a:r>
              <a:rPr lang="zh-CN" altLang="en-US" sz="2000" dirty="0">
                <a:solidFill>
                  <a:srgbClr val="0000FF"/>
                </a:solidFill>
              </a:rPr>
              <a:t>设计风格的主要特点</a:t>
            </a:r>
            <a:endParaRPr lang="en-US" altLang="zh-CN" sz="2000" dirty="0" smtClean="0">
              <a:solidFill>
                <a:srgbClr val="0000FF"/>
              </a:solidFill>
            </a:endParaRPr>
          </a:p>
          <a:p>
            <a:pPr>
              <a:lnSpc>
                <a:spcPct val="115000"/>
              </a:lnSpc>
              <a:buFont typeface="Monotype Sorts" pitchFamily="2" charset="2"/>
              <a:buChar char=" "/>
            </a:pPr>
            <a:r>
              <a:rPr lang="zh-CN" altLang="en-US" sz="2000" dirty="0" smtClean="0">
                <a:solidFill>
                  <a:srgbClr val="0000FF"/>
                </a:solidFill>
              </a:rPr>
              <a:t>(1) 简化的指令系统</a:t>
            </a:r>
          </a:p>
          <a:p>
            <a:pPr>
              <a:lnSpc>
                <a:spcPct val="115000"/>
              </a:lnSpc>
              <a:buFont typeface="Monotype Sorts" pitchFamily="2" charset="2"/>
              <a:buChar char=" "/>
            </a:pPr>
            <a:r>
              <a:rPr lang="zh-CN" altLang="en-US" sz="2000" dirty="0" smtClean="0">
                <a:solidFill>
                  <a:srgbClr val="C2228D"/>
                </a:solidFill>
              </a:rPr>
              <a:t>     指令少 / 寻址方式少 / 指令格式少 / 指令长度一致</a:t>
            </a:r>
          </a:p>
          <a:p>
            <a:pPr>
              <a:lnSpc>
                <a:spcPct val="115000"/>
              </a:lnSpc>
              <a:buFont typeface="Monotype Sorts" pitchFamily="2" charset="2"/>
              <a:buChar char=" "/>
            </a:pPr>
            <a:r>
              <a:rPr lang="zh-CN" altLang="en-US" sz="2000" dirty="0" smtClean="0">
                <a:solidFill>
                  <a:srgbClr val="0000FF"/>
                </a:solidFill>
              </a:rPr>
              <a:t>(2) 以</a:t>
            </a:r>
            <a:r>
              <a:rPr lang="en-US" altLang="zh-CN" sz="2000" dirty="0" smtClean="0">
                <a:solidFill>
                  <a:srgbClr val="0000FF"/>
                </a:solidFill>
              </a:rPr>
              <a:t>RR</a:t>
            </a:r>
            <a:r>
              <a:rPr lang="zh-CN" altLang="en-US" sz="2000" dirty="0" smtClean="0">
                <a:solidFill>
                  <a:srgbClr val="0000FF"/>
                </a:solidFill>
              </a:rPr>
              <a:t>方式工作</a:t>
            </a:r>
          </a:p>
          <a:p>
            <a:pPr>
              <a:lnSpc>
                <a:spcPct val="115000"/>
              </a:lnSpc>
              <a:buFont typeface="Monotype Sorts" pitchFamily="2" charset="2"/>
              <a:buChar char=" "/>
            </a:pPr>
            <a:r>
              <a:rPr lang="zh-CN" altLang="en-US" sz="2000" dirty="0" smtClean="0">
                <a:solidFill>
                  <a:srgbClr val="C2228D"/>
                </a:solidFill>
              </a:rPr>
              <a:t>      除</a:t>
            </a:r>
            <a:r>
              <a:rPr lang="en-US" altLang="zh-CN" sz="2000" dirty="0" smtClean="0">
                <a:solidFill>
                  <a:srgbClr val="C2228D"/>
                </a:solidFill>
              </a:rPr>
              <a:t>Load/Store</a:t>
            </a:r>
            <a:r>
              <a:rPr lang="zh-CN" altLang="en-US" sz="2000" dirty="0" smtClean="0">
                <a:solidFill>
                  <a:srgbClr val="C2228D"/>
                </a:solidFill>
              </a:rPr>
              <a:t>指令可访问存储器外，其余指令都只访问寄存器。</a:t>
            </a:r>
          </a:p>
          <a:p>
            <a:pPr>
              <a:lnSpc>
                <a:spcPct val="115000"/>
              </a:lnSpc>
              <a:buFont typeface="Monotype Sorts" pitchFamily="2" charset="2"/>
              <a:buChar char=" "/>
            </a:pPr>
            <a:r>
              <a:rPr lang="zh-CN" altLang="en-US" sz="2000" dirty="0" smtClean="0">
                <a:solidFill>
                  <a:srgbClr val="0000FF"/>
                </a:solidFill>
              </a:rPr>
              <a:t>(3) 指令周期短</a:t>
            </a:r>
          </a:p>
          <a:p>
            <a:pPr>
              <a:lnSpc>
                <a:spcPct val="115000"/>
              </a:lnSpc>
              <a:buFont typeface="Monotype Sorts" pitchFamily="2" charset="2"/>
              <a:buChar char=" "/>
            </a:pPr>
            <a:r>
              <a:rPr lang="zh-CN" altLang="en-US" sz="2000" dirty="0" smtClean="0">
                <a:solidFill>
                  <a:srgbClr val="C2228D"/>
                </a:solidFill>
              </a:rPr>
              <a:t>      以流水线方式工作，</a:t>
            </a:r>
            <a:r>
              <a:rPr lang="zh-CN" altLang="en-US" sz="2000" dirty="0" smtClean="0"/>
              <a:t> </a:t>
            </a:r>
            <a:r>
              <a:rPr lang="zh-CN" altLang="en-US" sz="2000" dirty="0" smtClean="0">
                <a:solidFill>
                  <a:srgbClr val="C2228D"/>
                </a:solidFill>
              </a:rPr>
              <a:t>因而除</a:t>
            </a:r>
            <a:r>
              <a:rPr lang="en-US" altLang="zh-CN" sz="2000" dirty="0" smtClean="0">
                <a:solidFill>
                  <a:srgbClr val="C2228D"/>
                </a:solidFill>
              </a:rPr>
              <a:t>Load/Store</a:t>
            </a:r>
            <a:r>
              <a:rPr lang="zh-CN" altLang="en-US" sz="2000" dirty="0" smtClean="0">
                <a:solidFill>
                  <a:srgbClr val="C2228D"/>
                </a:solidFill>
              </a:rPr>
              <a:t>指令外，其他简单指令都只需一个或一个不到的时钟周期就可完成。</a:t>
            </a:r>
          </a:p>
          <a:p>
            <a:pPr>
              <a:lnSpc>
                <a:spcPct val="115000"/>
              </a:lnSpc>
              <a:buFont typeface="Monotype Sorts" pitchFamily="2" charset="2"/>
              <a:buChar char=" "/>
            </a:pPr>
            <a:r>
              <a:rPr lang="zh-CN" altLang="en-US" sz="2000" dirty="0" smtClean="0">
                <a:solidFill>
                  <a:srgbClr val="0000FF"/>
                </a:solidFill>
              </a:rPr>
              <a:t> (4) 采用大量通用寄存器，以减少访存次数</a:t>
            </a:r>
          </a:p>
          <a:p>
            <a:pPr>
              <a:lnSpc>
                <a:spcPct val="115000"/>
              </a:lnSpc>
              <a:buFont typeface="Monotype Sorts" pitchFamily="2" charset="2"/>
              <a:buChar char=" "/>
            </a:pPr>
            <a:r>
              <a:rPr lang="zh-CN" altLang="en-US" sz="2000" dirty="0" smtClean="0">
                <a:solidFill>
                  <a:srgbClr val="0000FF"/>
                </a:solidFill>
              </a:rPr>
              <a:t> (5) 采用组合逻辑电路控制，不用或少用微程序控制</a:t>
            </a:r>
          </a:p>
          <a:p>
            <a:pPr>
              <a:lnSpc>
                <a:spcPct val="115000"/>
              </a:lnSpc>
              <a:buFont typeface="Monotype Sorts" pitchFamily="2" charset="2"/>
              <a:buChar char=" "/>
            </a:pPr>
            <a:r>
              <a:rPr lang="zh-CN" altLang="en-US" sz="2000" dirty="0" smtClean="0">
                <a:solidFill>
                  <a:srgbClr val="0000FF"/>
                </a:solidFill>
              </a:rPr>
              <a:t> (6)  采用优化的编译系统，力求有效地支持高级语言程序</a:t>
            </a:r>
            <a:endParaRPr lang="zh-CN" altLang="en-US" sz="2000" dirty="0">
              <a:solidFill>
                <a:srgbClr val="0000FF"/>
              </a:solidFill>
            </a:endParaRPr>
          </a:p>
        </p:txBody>
      </p:sp>
    </p:spTree>
    <p:extLst>
      <p:ext uri="{BB962C8B-B14F-4D97-AF65-F5344CB8AC3E}">
        <p14:creationId xmlns:p14="http://schemas.microsoft.com/office/powerpoint/2010/main" val="406028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linds(horizontal)">
                                      <p:cBhvr>
                                        <p:cTn id="15" dur="500"/>
                                        <p:tgtEl>
                                          <p:spTgt spid="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blinds(horizontal)">
                                      <p:cBhvr>
                                        <p:cTn id="20" dur="500"/>
                                        <p:tgtEl>
                                          <p:spTgt spid="12">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Effect transition="in" filter="blinds(horizontal)">
                                      <p:cBhvr>
                                        <p:cTn id="23" dur="500"/>
                                        <p:tgtEl>
                                          <p:spTgt spid="1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animEffect transition="in" filter="blinds(horizontal)">
                                      <p:cBhvr>
                                        <p:cTn id="28" dur="500"/>
                                        <p:tgtEl>
                                          <p:spTgt spid="12">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Effect transition="in" filter="blinds(horizontal)">
                                      <p:cBhvr>
                                        <p:cTn id="31" dur="500"/>
                                        <p:tgtEl>
                                          <p:spTgt spid="1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2">
                                            <p:txEl>
                                              <p:pRg st="7" end="7"/>
                                            </p:txEl>
                                          </p:spTgt>
                                        </p:tgtEl>
                                        <p:attrNameLst>
                                          <p:attrName>style.visibility</p:attrName>
                                        </p:attrNameLst>
                                      </p:cBhvr>
                                      <p:to>
                                        <p:strVal val="visible"/>
                                      </p:to>
                                    </p:set>
                                    <p:animEffect transition="in" filter="blinds(horizontal)">
                                      <p:cBhvr>
                                        <p:cTn id="36" dur="500"/>
                                        <p:tgtEl>
                                          <p:spTgt spid="1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2">
                                            <p:txEl>
                                              <p:pRg st="8" end="8"/>
                                            </p:txEl>
                                          </p:spTgt>
                                        </p:tgtEl>
                                        <p:attrNameLst>
                                          <p:attrName>style.visibility</p:attrName>
                                        </p:attrNameLst>
                                      </p:cBhvr>
                                      <p:to>
                                        <p:strVal val="visible"/>
                                      </p:to>
                                    </p:set>
                                    <p:animEffect transition="in" filter="blinds(horizontal)">
                                      <p:cBhvr>
                                        <p:cTn id="41" dur="500"/>
                                        <p:tgtEl>
                                          <p:spTgt spid="12">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2">
                                            <p:txEl>
                                              <p:pRg st="9" end="9"/>
                                            </p:txEl>
                                          </p:spTgt>
                                        </p:tgtEl>
                                        <p:attrNameLst>
                                          <p:attrName>style.visibility</p:attrName>
                                        </p:attrNameLst>
                                      </p:cBhvr>
                                      <p:to>
                                        <p:strVal val="visible"/>
                                      </p:to>
                                    </p:set>
                                    <p:animEffect transition="in" filter="blinds(horizontal)">
                                      <p:cBhvr>
                                        <p:cTn id="46"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smtClean="0"/>
              <a:t>指令系统</a:t>
            </a:r>
            <a:r>
              <a:rPr lang="zh-CN" altLang="en-US" dirty="0"/>
              <a:t>实例</a:t>
            </a:r>
          </a:p>
        </p:txBody>
      </p:sp>
      <p:sp>
        <p:nvSpPr>
          <p:cNvPr id="3" name="内容占位符 2"/>
          <p:cNvSpPr>
            <a:spLocks noGrp="1"/>
          </p:cNvSpPr>
          <p:nvPr>
            <p:ph idx="1"/>
          </p:nvPr>
        </p:nvSpPr>
        <p:spPr>
          <a:xfrm>
            <a:off x="107504" y="743531"/>
            <a:ext cx="6344344" cy="525229"/>
          </a:xfrm>
        </p:spPr>
        <p:txBody>
          <a:bodyPr/>
          <a:lstStyle/>
          <a:p>
            <a:pPr marL="0" indent="0">
              <a:buNone/>
            </a:pPr>
            <a:r>
              <a:rPr lang="en-US" altLang="zh-CN" dirty="0" smtClean="0"/>
              <a:t>4.3.1 IA-32</a:t>
            </a:r>
            <a:r>
              <a:rPr lang="zh-CN" altLang="en-US" dirty="0" smtClean="0"/>
              <a:t>指令系统（</a:t>
            </a:r>
            <a:r>
              <a:rPr lang="en-US" altLang="zh-CN" dirty="0" smtClean="0"/>
              <a:t>CISC</a:t>
            </a:r>
            <a:r>
              <a:rPr lang="zh-CN" altLang="en-US" dirty="0" smtClean="0"/>
              <a:t>风格，自学）</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ea typeface="微软雅黑" panose="020B0503020204020204" pitchFamily="34" charset="-122"/>
              </a:rPr>
              <a:t>计算机与通信工程学院</a:t>
            </a:r>
            <a:r>
              <a:rPr lang="en-US" altLang="zh-CN" dirty="0" smtClean="0">
                <a:ea typeface="微软雅黑" panose="020B0503020204020204" pitchFamily="34" charset="-122"/>
              </a:rPr>
              <a:t>—</a:t>
            </a:r>
            <a:r>
              <a:rPr lang="zh-CN" altLang="en-US" dirty="0"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51</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2017/11/3</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27976156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指令系统实例</a:t>
            </a:r>
          </a:p>
        </p:txBody>
      </p:sp>
      <p:sp>
        <p:nvSpPr>
          <p:cNvPr id="3" name="内容占位符 2"/>
          <p:cNvSpPr>
            <a:spLocks noGrp="1"/>
          </p:cNvSpPr>
          <p:nvPr>
            <p:ph idx="1"/>
          </p:nvPr>
        </p:nvSpPr>
        <p:spPr/>
        <p:txBody>
          <a:bodyPr/>
          <a:lstStyle/>
          <a:p>
            <a:pPr marL="0" indent="0">
              <a:buNone/>
            </a:pPr>
            <a:r>
              <a:rPr lang="en-US" altLang="zh-CN" dirty="0" smtClean="0"/>
              <a:t>4.3.2 ARM</a:t>
            </a:r>
            <a:r>
              <a:rPr lang="zh-CN" altLang="en-US" dirty="0" smtClean="0"/>
              <a:t>指令系统（</a:t>
            </a:r>
            <a:r>
              <a:rPr lang="en-US" altLang="zh-CN" dirty="0" smtClean="0"/>
              <a:t>RISC</a:t>
            </a:r>
            <a:r>
              <a:rPr lang="zh-CN" altLang="en-US" dirty="0" smtClean="0"/>
              <a:t>风格，自学）</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Tree>
    <p:extLst>
      <p:ext uri="{BB962C8B-B14F-4D97-AF65-F5344CB8AC3E}">
        <p14:creationId xmlns:p14="http://schemas.microsoft.com/office/powerpoint/2010/main" val="23241883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4.4.1 MIPS</a:t>
            </a:r>
            <a:r>
              <a:rPr lang="zh-CN" altLang="en-US" dirty="0" smtClean="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1. MIPS</a:t>
            </a:r>
            <a:r>
              <a:rPr lang="zh-CN" altLang="en-US" dirty="0" smtClean="0">
                <a:solidFill>
                  <a:srgbClr val="063DE8"/>
                </a:solidFill>
              </a:rPr>
              <a:t>指令中数据的表示</a:t>
            </a:r>
            <a:endParaRPr lang="en-US" altLang="zh-CN" dirty="0" smtClean="0">
              <a:solidFill>
                <a:srgbClr val="063DE8"/>
              </a:solidFill>
            </a:endParaRPr>
          </a:p>
        </p:txBody>
      </p:sp>
      <p:sp>
        <p:nvSpPr>
          <p:cNvPr id="10" name="矩形 9"/>
          <p:cNvSpPr/>
          <p:nvPr/>
        </p:nvSpPr>
        <p:spPr>
          <a:xfrm>
            <a:off x="467544" y="1559450"/>
            <a:ext cx="6840760" cy="2308324"/>
          </a:xfrm>
          <a:prstGeom prst="rect">
            <a:avLst/>
          </a:prstGeom>
        </p:spPr>
        <p:txBody>
          <a:bodyPr wrap="square">
            <a:spAutoFit/>
          </a:bodyPr>
          <a:lstStyle/>
          <a:p>
            <a:pPr marL="342900" indent="-342900">
              <a:lnSpc>
                <a:spcPct val="120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寄存器数据指定：	</a:t>
            </a:r>
          </a:p>
          <a:p>
            <a:pPr marL="609600" lvl="1" indent="-342900">
              <a:lnSpc>
                <a:spcPct val="120000"/>
              </a:lnSpc>
              <a:buFont typeface="Wingdings" panose="05000000000000000000" pitchFamily="2" charset="2"/>
              <a:buChar char="ü"/>
            </a:pPr>
            <a:r>
              <a:rPr lang="en-US" altLang="zh-CN" sz="2000" dirty="0" smtClean="0">
                <a:latin typeface="Comic Sans MS" panose="030F0702030302020204" pitchFamily="66" charset="0"/>
                <a:ea typeface="微软雅黑" panose="020B0503020204020204" pitchFamily="34" charset="-122"/>
              </a:rPr>
              <a:t>32 </a:t>
            </a:r>
            <a:r>
              <a:rPr lang="en-US" altLang="zh-CN" sz="2000" dirty="0">
                <a:latin typeface="Comic Sans MS" panose="030F0702030302020204" pitchFamily="66" charset="0"/>
                <a:ea typeface="微软雅黑" panose="020B0503020204020204" pitchFamily="34" charset="-122"/>
              </a:rPr>
              <a:t>x 32-bit GPRs </a:t>
            </a:r>
            <a:r>
              <a:rPr lang="zh-CN" altLang="en-US" sz="2000" dirty="0">
                <a:latin typeface="Comic Sans MS" panose="030F0702030302020204" pitchFamily="66" charset="0"/>
                <a:ea typeface="微软雅黑" panose="020B0503020204020204" pitchFamily="34" charset="-122"/>
              </a:rPr>
              <a:t>（</a:t>
            </a:r>
            <a:r>
              <a:rPr lang="en-US" altLang="zh-CN" sz="2000" dirty="0">
                <a:solidFill>
                  <a:srgbClr val="0000FF"/>
                </a:solidFill>
                <a:latin typeface="Comic Sans MS" panose="030F0702030302020204" pitchFamily="66" charset="0"/>
                <a:ea typeface="微软雅黑" panose="020B0503020204020204" pitchFamily="34" charset="-122"/>
              </a:rPr>
              <a:t>r0 = 0</a:t>
            </a:r>
            <a:r>
              <a:rPr lang="zh-CN" altLang="en-US" sz="2000" dirty="0">
                <a:latin typeface="Comic Sans MS" panose="030F0702030302020204" pitchFamily="66" charset="0"/>
                <a:ea typeface="微软雅黑" panose="020B0503020204020204" pitchFamily="34" charset="-122"/>
              </a:rPr>
              <a:t>）</a:t>
            </a:r>
          </a:p>
          <a:p>
            <a:pPr marL="609600" lvl="1" indent="-342900">
              <a:lnSpc>
                <a:spcPct val="120000"/>
              </a:lnSpc>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寄存器编号占</a:t>
            </a:r>
            <a:r>
              <a:rPr lang="en-US" altLang="zh-CN" sz="2000" dirty="0">
                <a:latin typeface="Comic Sans MS" panose="030F0702030302020204" pitchFamily="66" charset="0"/>
                <a:ea typeface="微软雅黑" panose="020B0503020204020204" pitchFamily="34" charset="-122"/>
              </a:rPr>
              <a:t>5 bit</a:t>
            </a:r>
          </a:p>
          <a:p>
            <a:pPr marL="609600" lvl="1" indent="-342900">
              <a:lnSpc>
                <a:spcPct val="120000"/>
              </a:lnSpc>
              <a:buFont typeface="Wingdings" panose="05000000000000000000" pitchFamily="2" charset="2"/>
              <a:buChar char="ü"/>
            </a:pPr>
            <a:r>
              <a:rPr lang="en-US" altLang="zh-CN" sz="2000" dirty="0">
                <a:latin typeface="Comic Sans MS" panose="030F0702030302020204" pitchFamily="66" charset="0"/>
                <a:ea typeface="微软雅黑" panose="020B0503020204020204" pitchFamily="34" charset="-122"/>
              </a:rPr>
              <a:t>32 x 32-bit FP </a:t>
            </a:r>
            <a:r>
              <a:rPr lang="en-US" altLang="zh-CN" sz="2000" dirty="0" err="1">
                <a:latin typeface="Comic Sans MS" panose="030F0702030302020204" pitchFamily="66" charset="0"/>
                <a:ea typeface="微软雅黑" panose="020B0503020204020204" pitchFamily="34" charset="-122"/>
              </a:rPr>
              <a:t>regs</a:t>
            </a:r>
            <a:r>
              <a:rPr lang="en-US" altLang="zh-CN" sz="2000" dirty="0">
                <a:latin typeface="Comic Sans MS" panose="030F0702030302020204" pitchFamily="66" charset="0"/>
                <a:ea typeface="微软雅黑" panose="020B0503020204020204" pitchFamily="34" charset="-122"/>
              </a:rPr>
              <a:t> </a:t>
            </a:r>
            <a:r>
              <a:rPr lang="zh-CN" altLang="en-US" sz="2000" dirty="0">
                <a:latin typeface="Comic Sans MS" panose="030F0702030302020204" pitchFamily="66" charset="0"/>
                <a:ea typeface="微软雅黑" panose="020B0503020204020204" pitchFamily="34" charset="-122"/>
              </a:rPr>
              <a:t>（</a:t>
            </a:r>
            <a:r>
              <a:rPr lang="en-US" altLang="zh-CN" sz="2000" dirty="0">
                <a:latin typeface="Comic Sans MS" panose="030F0702030302020204" pitchFamily="66" charset="0"/>
                <a:ea typeface="微软雅黑" panose="020B0503020204020204" pitchFamily="34" charset="-122"/>
              </a:rPr>
              <a:t>f0 </a:t>
            </a:r>
            <a:r>
              <a:rPr lang="zh-CN" altLang="en-US" sz="2000" dirty="0">
                <a:latin typeface="Comic Sans MS" panose="030F0702030302020204" pitchFamily="66" charset="0"/>
                <a:ea typeface="微软雅黑" panose="020B0503020204020204" pitchFamily="34" charset="-122"/>
              </a:rPr>
              <a:t>～ </a:t>
            </a:r>
            <a:r>
              <a:rPr lang="en-US" altLang="zh-CN" sz="2000" dirty="0">
                <a:latin typeface="Comic Sans MS" panose="030F0702030302020204" pitchFamily="66" charset="0"/>
                <a:ea typeface="微软雅黑" panose="020B0503020204020204" pitchFamily="34" charset="-122"/>
              </a:rPr>
              <a:t>f31, paired DP</a:t>
            </a:r>
            <a:r>
              <a:rPr lang="zh-CN" altLang="en-US" sz="2000" dirty="0">
                <a:latin typeface="Comic Sans MS" panose="030F0702030302020204" pitchFamily="66" charset="0"/>
                <a:ea typeface="微软雅黑" panose="020B0503020204020204" pitchFamily="34" charset="-122"/>
              </a:rPr>
              <a:t>）	</a:t>
            </a:r>
          </a:p>
          <a:p>
            <a:pPr marL="609600" lvl="1" indent="-342900">
              <a:lnSpc>
                <a:spcPct val="120000"/>
              </a:lnSpc>
              <a:buFont typeface="Wingdings" panose="05000000000000000000" pitchFamily="2" charset="2"/>
              <a:buChar char="ü"/>
            </a:pPr>
            <a:r>
              <a:rPr lang="en-US" altLang="zh-CN" sz="2000" dirty="0">
                <a:latin typeface="Comic Sans MS" panose="030F0702030302020204" pitchFamily="66" charset="0"/>
                <a:ea typeface="微软雅黑" panose="020B0503020204020204" pitchFamily="34" charset="-122"/>
              </a:rPr>
              <a:t>HI, LO, PC: </a:t>
            </a:r>
            <a:r>
              <a:rPr lang="zh-CN" altLang="en-US" sz="2000" dirty="0">
                <a:latin typeface="Comic Sans MS" panose="030F0702030302020204" pitchFamily="66" charset="0"/>
                <a:ea typeface="微软雅黑" panose="020B0503020204020204" pitchFamily="34" charset="-122"/>
              </a:rPr>
              <a:t>特殊寄存器</a:t>
            </a:r>
          </a:p>
          <a:p>
            <a:pPr marL="609600" lvl="1" indent="-342900">
              <a:lnSpc>
                <a:spcPct val="120000"/>
              </a:lnSpc>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hlinkClick r:id="" action="ppaction://hlinkshowjump?jump=nextslide"/>
              </a:rPr>
              <a:t>寄存器功能和</a:t>
            </a:r>
            <a:r>
              <a:rPr lang="en-US" altLang="zh-CN" sz="2000" dirty="0">
                <a:latin typeface="Comic Sans MS" panose="030F0702030302020204" pitchFamily="66" charset="0"/>
                <a:ea typeface="微软雅黑" panose="020B0503020204020204" pitchFamily="34" charset="-122"/>
                <a:hlinkClick r:id="" action="ppaction://hlinkshowjump?jump=nextslide"/>
              </a:rPr>
              <a:t>2</a:t>
            </a:r>
            <a:r>
              <a:rPr lang="zh-CN" altLang="en-US" sz="2000" dirty="0">
                <a:latin typeface="Comic Sans MS" panose="030F0702030302020204" pitchFamily="66" charset="0"/>
                <a:ea typeface="微软雅黑" panose="020B0503020204020204" pitchFamily="34" charset="-122"/>
                <a:hlinkClick r:id="" action="ppaction://hlinkshowjump?jump=nextslide"/>
              </a:rPr>
              <a:t>种汇编表示方式</a:t>
            </a:r>
            <a:endParaRPr lang="zh-CN" altLang="en-US" sz="2000" dirty="0">
              <a:latin typeface="Comic Sans MS" panose="030F0702030302020204" pitchFamily="66" charset="0"/>
              <a:ea typeface="微软雅黑" panose="020B0503020204020204" pitchFamily="34" charset="-122"/>
            </a:endParaRPr>
          </a:p>
        </p:txBody>
      </p:sp>
      <p:sp>
        <p:nvSpPr>
          <p:cNvPr id="11" name="Text Box 101" descr="蓝色砂纸"/>
          <p:cNvSpPr txBox="1">
            <a:spLocks noChangeArrowheads="1"/>
          </p:cNvSpPr>
          <p:nvPr/>
        </p:nvSpPr>
        <p:spPr bwMode="auto">
          <a:xfrm>
            <a:off x="467544" y="4194604"/>
            <a:ext cx="8807517" cy="833178"/>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altLang="zh-CN" sz="2400" b="1" dirty="0" smtClean="0">
                <a:solidFill>
                  <a:srgbClr val="EE3900"/>
                </a:solidFill>
                <a:latin typeface="Comic Sans MS" panose="030F0702030302020204" pitchFamily="66" charset="0"/>
                <a:ea typeface="宋体" panose="02010600030101010101" pitchFamily="2" charset="-122"/>
                <a:cs typeface="Arial"/>
              </a:rPr>
              <a:t>Registers are referenced either by number—$0, … $31, </a:t>
            </a:r>
          </a:p>
          <a:p>
            <a:pPr eaLnBrk="0" hangingPunct="0"/>
            <a:r>
              <a:rPr lang="en-US" altLang="zh-CN" sz="2400" b="1" dirty="0" smtClean="0">
                <a:solidFill>
                  <a:srgbClr val="EE3900"/>
                </a:solidFill>
                <a:latin typeface="Comic Sans MS" panose="030F0702030302020204" pitchFamily="66" charset="0"/>
                <a:ea typeface="宋体" panose="02010600030101010101" pitchFamily="2" charset="-122"/>
                <a:cs typeface="Arial"/>
              </a:rPr>
              <a:t>or by name —$t0, $s1… $</a:t>
            </a:r>
            <a:r>
              <a:rPr lang="en-US" altLang="zh-CN" sz="2400" b="1" dirty="0" err="1" smtClean="0">
                <a:solidFill>
                  <a:srgbClr val="EE3900"/>
                </a:solidFill>
                <a:latin typeface="Comic Sans MS" panose="030F0702030302020204" pitchFamily="66" charset="0"/>
                <a:ea typeface="宋体" panose="02010600030101010101" pitchFamily="2" charset="-122"/>
                <a:cs typeface="Arial"/>
              </a:rPr>
              <a:t>ra.</a:t>
            </a:r>
            <a:endParaRPr lang="zh-CN" altLang="en-US" sz="2400" b="1" dirty="0" smtClean="0">
              <a:solidFill>
                <a:srgbClr val="EE3900"/>
              </a:solidFill>
              <a:latin typeface="Comic Sans MS" panose="030F0702030302020204" pitchFamily="66" charset="0"/>
              <a:ea typeface="宋体" panose="02010600030101010101" pitchFamily="2" charset="-122"/>
              <a:cs typeface="Arial"/>
            </a:endParaRPr>
          </a:p>
        </p:txBody>
      </p:sp>
    </p:spTree>
    <p:extLst>
      <p:ext uri="{BB962C8B-B14F-4D97-AF65-F5344CB8AC3E}">
        <p14:creationId xmlns:p14="http://schemas.microsoft.com/office/powerpoint/2010/main" val="54683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4.4.1 MIPS</a:t>
            </a:r>
            <a:r>
              <a:rPr lang="zh-CN" altLang="en-US" dirty="0" smtClean="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1. MIPS</a:t>
            </a:r>
            <a:r>
              <a:rPr lang="zh-CN" altLang="en-US" dirty="0" smtClean="0">
                <a:solidFill>
                  <a:srgbClr val="063DE8"/>
                </a:solidFill>
              </a:rPr>
              <a:t>指令中数据的表示</a:t>
            </a:r>
            <a:endParaRPr lang="en-US" altLang="zh-CN" dirty="0" smtClean="0">
              <a:solidFill>
                <a:srgbClr val="063DE8"/>
              </a:solidFill>
            </a:endParaRPr>
          </a:p>
        </p:txBody>
      </p:sp>
      <p:graphicFrame>
        <p:nvGraphicFramePr>
          <p:cNvPr id="8" name="Group 108"/>
          <p:cNvGraphicFramePr>
            <a:graphicFrameLocks noGrp="1"/>
          </p:cNvGraphicFramePr>
          <p:nvPr>
            <p:extLst>
              <p:ext uri="{D42A27DB-BD31-4B8C-83A1-F6EECF244321}">
                <p14:modId xmlns:p14="http://schemas.microsoft.com/office/powerpoint/2010/main" val="1789363850"/>
              </p:ext>
            </p:extLst>
          </p:nvPr>
        </p:nvGraphicFramePr>
        <p:xfrm>
          <a:off x="459090" y="1576492"/>
          <a:ext cx="8208913" cy="5029200"/>
        </p:xfrm>
        <a:graphic>
          <a:graphicData uri="http://schemas.openxmlformats.org/drawingml/2006/table">
            <a:tbl>
              <a:tblPr/>
              <a:tblGrid>
                <a:gridCol w="1834849"/>
                <a:gridCol w="1585532"/>
                <a:gridCol w="4788532"/>
              </a:tblGrid>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dirty="0" smtClean="0">
                          <a:ln>
                            <a:noFill/>
                          </a:ln>
                          <a:solidFill>
                            <a:srgbClr val="EE3900"/>
                          </a:solidFill>
                          <a:effectLst/>
                          <a:latin typeface="Comic Sans MS" panose="030F0702030302020204" pitchFamily="66" charset="0"/>
                          <a:ea typeface="宋体" panose="02010600030101010101" pitchFamily="2" charset="-122"/>
                          <a:cs typeface="Arial" panose="020B0604020202020204"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dirty="0" smtClean="0">
                          <a:ln>
                            <a:noFill/>
                          </a:ln>
                          <a:solidFill>
                            <a:srgbClr val="EE3900"/>
                          </a:solidFill>
                          <a:effectLst/>
                          <a:latin typeface="Comic Sans MS" panose="030F0702030302020204" pitchFamily="66" charset="0"/>
                          <a:ea typeface="宋体" panose="02010600030101010101" pitchFamily="2" charset="-122"/>
                          <a:cs typeface="Arial" panose="020B0604020202020204" pitchFamily="34" charset="0"/>
                        </a:rPr>
                        <a:t>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dirty="0" smtClean="0">
                          <a:ln>
                            <a:noFill/>
                          </a:ln>
                          <a:solidFill>
                            <a:srgbClr val="EE3900"/>
                          </a:solidFill>
                          <a:effectLst/>
                          <a:latin typeface="Comic Sans MS" panose="030F0702030302020204" pitchFamily="66" charset="0"/>
                          <a:ea typeface="宋体" panose="02010600030101010101" pitchFamily="2" charset="-122"/>
                          <a:cs typeface="Arial" panose="020B0604020202020204" pitchFamily="34" charset="0"/>
                        </a:rPr>
                        <a:t>Usage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zero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constant value =0(</a:t>
                      </a: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恒为</a:t>
                      </a: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0)</a:t>
                      </a: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reserved for assembler(</a:t>
                      </a:r>
                      <a:r>
                        <a:rPr kumimoji="0"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为汇编程序保留</a:t>
                      </a:r>
                      <a:r>
                        <a:rPr kumimoji="0"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a:t>
                      </a:r>
                      <a:r>
                        <a:rPr kumimoji="0"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v0 </a:t>
                      </a: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 </a:t>
                      </a: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v1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2</a:t>
                      </a: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 </a:t>
                      </a: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a:t>
                      </a: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 </a:t>
                      </a: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values for results</a:t>
                      </a:r>
                      <a:r>
                        <a:rPr kumimoji="0" lang="en-US" altLang="zh-CN" sz="2000" b="1" i="0" u="none" strike="noStrike" cap="none" normalizeH="0" baseline="0" dirty="0" smtClean="0">
                          <a:ln>
                            <a:noFill/>
                          </a:ln>
                          <a:solidFill>
                            <a:srgbClr val="A50021"/>
                          </a:solidFill>
                          <a:effectLst/>
                          <a:latin typeface="Comic Sans MS" panose="030F0702030302020204" pitchFamily="66" charset="0"/>
                          <a:ea typeface="宋体" panose="02010600030101010101" pitchFamily="2" charset="-122"/>
                          <a:cs typeface="Arial" panose="020B0604020202020204" pitchFamily="34" charset="0"/>
                        </a:rPr>
                        <a:t>(</a:t>
                      </a:r>
                      <a:r>
                        <a:rPr kumimoji="0" lang="zh-CN" altLang="en-US" sz="2000" b="1" i="0" u="none" strike="noStrike" cap="none" normalizeH="0" baseline="0" dirty="0" smtClean="0">
                          <a:ln>
                            <a:noFill/>
                          </a:ln>
                          <a:solidFill>
                            <a:srgbClr val="A50021"/>
                          </a:solidFill>
                          <a:effectLst/>
                          <a:latin typeface="Comic Sans MS" panose="030F0702030302020204" pitchFamily="66" charset="0"/>
                          <a:ea typeface="宋体" panose="02010600030101010101" pitchFamily="2" charset="-122"/>
                          <a:cs typeface="Arial" panose="020B0604020202020204" pitchFamily="34" charset="0"/>
                        </a:rPr>
                        <a:t>过程调用返回值</a:t>
                      </a:r>
                      <a:r>
                        <a:rPr kumimoji="0" lang="en-US" altLang="zh-CN" sz="2000" b="1" i="0" u="none" strike="noStrike" cap="none" normalizeH="0" baseline="0" dirty="0" smtClean="0">
                          <a:ln>
                            <a:noFill/>
                          </a:ln>
                          <a:solidFill>
                            <a:srgbClr val="A50021"/>
                          </a:solidFill>
                          <a:effectLst/>
                          <a:latin typeface="Comic Sans MS" panose="030F0702030302020204" pitchFamily="66" charset="0"/>
                          <a:ea typeface="宋体" panose="02010600030101010101" pitchFamily="2" charset="-122"/>
                          <a:cs typeface="Arial" panose="020B0604020202020204" pitchFamily="34" charset="0"/>
                        </a:rPr>
                        <a:t>)</a:t>
                      </a:r>
                      <a:endParaRPr kumimoji="0" lang="zh-CN" altLang="en-US" sz="2000" b="1" i="0" u="none" strike="noStrike" cap="none" normalizeH="0" baseline="0" dirty="0" smtClean="0">
                        <a:ln>
                          <a:noFill/>
                        </a:ln>
                        <a:solidFill>
                          <a:srgbClr val="A50021"/>
                        </a:solidFill>
                        <a:effectLst/>
                        <a:latin typeface="Comic Sans MS" panose="030F0702030302020204" pitchFamily="66"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a0 </a:t>
                      </a: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a:t>
                      </a: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 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4</a:t>
                      </a: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 </a:t>
                      </a: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a:t>
                      </a: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 </a:t>
                      </a: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Arguments</a:t>
                      </a:r>
                      <a:r>
                        <a:rPr kumimoji="0" lang="en-US" altLang="zh-CN" sz="2000" b="1" i="0" u="none" strike="noStrike" cap="none" normalizeH="0" baseline="0" smtClean="0">
                          <a:ln>
                            <a:noFill/>
                          </a:ln>
                          <a:solidFill>
                            <a:srgbClr val="A50021"/>
                          </a:solidFill>
                          <a:effectLst/>
                          <a:latin typeface="Comic Sans MS" panose="030F0702030302020204" pitchFamily="66" charset="0"/>
                          <a:ea typeface="宋体" panose="02010600030101010101" pitchFamily="2" charset="-122"/>
                          <a:cs typeface="Arial" panose="020B0604020202020204" pitchFamily="34" charset="0"/>
                        </a:rPr>
                        <a:t>(</a:t>
                      </a:r>
                      <a:r>
                        <a:rPr kumimoji="0" lang="zh-CN" altLang="en-US" sz="2000" b="1" i="0" u="none" strike="noStrike" cap="none" normalizeH="0" baseline="0" smtClean="0">
                          <a:ln>
                            <a:noFill/>
                          </a:ln>
                          <a:solidFill>
                            <a:srgbClr val="A50021"/>
                          </a:solidFill>
                          <a:effectLst/>
                          <a:latin typeface="Comic Sans MS" panose="030F0702030302020204" pitchFamily="66" charset="0"/>
                          <a:ea typeface="宋体" panose="02010600030101010101" pitchFamily="2" charset="-122"/>
                          <a:cs typeface="Arial" panose="020B0604020202020204" pitchFamily="34" charset="0"/>
                        </a:rPr>
                        <a:t>过程调用参数</a:t>
                      </a:r>
                      <a:r>
                        <a:rPr kumimoji="0" lang="en-US" altLang="zh-CN" sz="2000" b="1" i="0" u="none" strike="noStrike" cap="none" normalizeH="0" baseline="0" smtClean="0">
                          <a:ln>
                            <a:noFill/>
                          </a:ln>
                          <a:solidFill>
                            <a:srgbClr val="A50021"/>
                          </a:solidFill>
                          <a:effectLst/>
                          <a:latin typeface="Comic Sans MS" panose="030F0702030302020204" pitchFamily="66"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t0 </a:t>
                      </a:r>
                      <a:r>
                        <a:rPr kumimoji="0" lang="zh-CN" altLang="en-US" sz="2000" b="1" i="0" u="none" strike="noStrike" cap="none" normalizeH="0" baseline="0" smtClean="0">
                          <a:ln>
                            <a:noFill/>
                          </a:ln>
                          <a:solidFill>
                            <a:srgbClr val="0033CC"/>
                          </a:solidFill>
                          <a:effectLst/>
                          <a:latin typeface="Comic Sans MS" panose="030F0702030302020204" pitchFamily="66" charset="0"/>
                          <a:ea typeface="宋体" panose="02010600030101010101" pitchFamily="2" charset="-122"/>
                          <a:cs typeface="Arial" panose="020B0604020202020204" pitchFamily="34" charset="0"/>
                        </a:rPr>
                        <a:t>～</a:t>
                      </a:r>
                      <a:r>
                        <a:rPr kumimoji="0" lang="en-US" altLang="zh-CN" sz="2000" b="1" i="0" u="none" strike="noStrike" cap="none" normalizeH="0" baseline="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 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2000" b="1" i="0" u="none" strike="noStrike" cap="none" normalizeH="0" baseline="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8</a:t>
                      </a:r>
                      <a:r>
                        <a:rPr kumimoji="0" lang="en-US" altLang="zh-CN" sz="2000" b="1" i="0" u="none" strike="noStrike" cap="none" normalizeH="0" baseline="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 </a:t>
                      </a:r>
                      <a:r>
                        <a:rPr kumimoji="0" lang="zh-CN" altLang="en-US" sz="2000" b="1" i="0" u="none" strike="noStrike" cap="none" normalizeH="0" baseline="0" smtClean="0">
                          <a:ln>
                            <a:noFill/>
                          </a:ln>
                          <a:solidFill>
                            <a:srgbClr val="0033CC"/>
                          </a:solidFill>
                          <a:effectLst/>
                          <a:latin typeface="Comic Sans MS" panose="030F0702030302020204" pitchFamily="66" charset="0"/>
                          <a:ea typeface="宋体" panose="02010600030101010101" pitchFamily="2" charset="-122"/>
                          <a:cs typeface="Arial" panose="020B0604020202020204" pitchFamily="34" charset="0"/>
                        </a:rPr>
                        <a:t>～</a:t>
                      </a:r>
                      <a:r>
                        <a:rPr kumimoji="0" lang="en-US" altLang="zh-CN" sz="2000" b="1" i="0" u="none" strike="noStrike" cap="none" normalizeH="0" baseline="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 </a:t>
                      </a:r>
                      <a:r>
                        <a:rPr kumimoji="0" lang="zh-CN" altLang="en-US" sz="2000" b="1" i="0" u="none" strike="noStrike" cap="none" normalizeH="0" baseline="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dirty="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Temporaries(</a:t>
                      </a:r>
                      <a:r>
                        <a:rPr kumimoji="0" lang="zh-CN" altLang="en-US" sz="2000" b="1" i="0" u="none" strike="noStrike" cap="none" normalizeH="0" baseline="0" dirty="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临时变量</a:t>
                      </a:r>
                      <a:r>
                        <a:rPr kumimoji="0" lang="en-US" altLang="zh-CN" sz="2000" b="1" i="0" u="none" strike="noStrike" cap="none" normalizeH="0" baseline="0" dirty="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a:t>
                      </a:r>
                      <a:endParaRPr kumimoji="0" lang="zh-CN" altLang="en-US" sz="2000" b="1" i="0" u="none" strike="noStrike" cap="none" normalizeH="0" baseline="0" dirty="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s0 </a:t>
                      </a:r>
                      <a:r>
                        <a:rPr kumimoji="0" lang="zh-CN" altLang="en-US" sz="2000" b="1" i="0" u="none" strike="noStrike" cap="none" normalizeH="0" baseline="0" smtClean="0">
                          <a:ln>
                            <a:noFill/>
                          </a:ln>
                          <a:solidFill>
                            <a:srgbClr val="0033CC"/>
                          </a:solidFill>
                          <a:effectLst/>
                          <a:latin typeface="Comic Sans MS" panose="030F0702030302020204" pitchFamily="66" charset="0"/>
                          <a:ea typeface="宋体" panose="02010600030101010101" pitchFamily="2" charset="-122"/>
                          <a:cs typeface="Arial" panose="020B0604020202020204" pitchFamily="34" charset="0"/>
                        </a:rPr>
                        <a:t>～</a:t>
                      </a:r>
                      <a:r>
                        <a:rPr kumimoji="0" lang="en-US" altLang="zh-CN" sz="2000" b="1" i="0" u="none" strike="noStrike" cap="none" normalizeH="0" baseline="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 s7</a:t>
                      </a:r>
                      <a:endParaRPr kumimoji="0" lang="zh-CN" altLang="en-US" sz="2000" b="1" i="0" u="none" strike="noStrike" cap="none" normalizeH="0" baseline="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2000" b="1" i="0" u="none" strike="noStrike" cap="none" normalizeH="0" baseline="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16</a:t>
                      </a:r>
                      <a:r>
                        <a:rPr kumimoji="0" lang="en-US" altLang="zh-CN" sz="2000" b="1" i="0" u="none" strike="noStrike" cap="none" normalizeH="0" baseline="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 </a:t>
                      </a:r>
                      <a:r>
                        <a:rPr kumimoji="0" lang="zh-CN" altLang="en-US" sz="2000" b="1" i="0" u="none" strike="noStrike" cap="none" normalizeH="0" baseline="0" smtClean="0">
                          <a:ln>
                            <a:noFill/>
                          </a:ln>
                          <a:solidFill>
                            <a:srgbClr val="0033CC"/>
                          </a:solidFill>
                          <a:effectLst/>
                          <a:latin typeface="Comic Sans MS" panose="030F0702030302020204" pitchFamily="66" charset="0"/>
                          <a:ea typeface="宋体" panose="02010600030101010101" pitchFamily="2" charset="-122"/>
                          <a:cs typeface="Arial" panose="020B0604020202020204" pitchFamily="34" charset="0"/>
                        </a:rPr>
                        <a:t>～</a:t>
                      </a:r>
                      <a:r>
                        <a:rPr kumimoji="0" lang="en-US" altLang="zh-CN" sz="2000" b="1" i="0" u="none" strike="noStrike" cap="none" normalizeH="0" baseline="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 </a:t>
                      </a:r>
                      <a:r>
                        <a:rPr kumimoji="0" lang="zh-CN" altLang="en-US" sz="2000" b="1" i="0" u="none" strike="noStrike" cap="none" normalizeH="0" baseline="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dirty="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Saved(</a:t>
                      </a:r>
                      <a:r>
                        <a:rPr kumimoji="0" lang="zh-CN" altLang="en-US" sz="2000" b="1" i="0" u="none" strike="noStrike" cap="none" normalizeH="0" baseline="0" dirty="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保存</a:t>
                      </a:r>
                      <a:r>
                        <a:rPr kumimoji="0" lang="en-US" altLang="zh-CN" sz="2000" b="1" i="0" u="none" strike="noStrike" cap="none" normalizeH="0" baseline="0" dirty="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a:t>
                      </a:r>
                      <a:endParaRPr kumimoji="0" lang="zh-CN" altLang="en-US" sz="2000" b="1" i="0" u="none" strike="noStrike" cap="none" normalizeH="0" baseline="0" dirty="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t8 </a:t>
                      </a: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a:t>
                      </a: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 t9</a:t>
                      </a: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24</a:t>
                      </a: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 </a:t>
                      </a: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a:t>
                      </a: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 </a:t>
                      </a: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more temporaries</a:t>
                      </a:r>
                      <a:r>
                        <a:rPr kumimoji="0" lang="en-US" altLang="zh-CN" sz="2000" b="1" i="0" u="none" strike="noStrike" cap="none" normalizeH="0" baseline="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a:t>
                      </a:r>
                      <a:r>
                        <a:rPr kumimoji="0" lang="zh-CN" altLang="en-US" sz="2000" b="1" i="0" u="none" strike="noStrike" cap="none" normalizeH="0" baseline="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其他临时变量</a:t>
                      </a:r>
                      <a:r>
                        <a:rPr kumimoji="0" lang="en-US" altLang="zh-CN" sz="2000" b="1" i="0" u="none" strike="noStrike" cap="none" normalizeH="0" baseline="0" smtClean="0">
                          <a:ln>
                            <a:noFill/>
                          </a:ln>
                          <a:solidFill>
                            <a:schemeClr val="accent2"/>
                          </a:solidFill>
                          <a:effectLst/>
                          <a:latin typeface="Comic Sans MS" panose="030F0702030302020204" pitchFamily="66" charset="0"/>
                          <a:ea typeface="宋体" panose="02010600030101010101" pitchFamily="2" charset="-122"/>
                          <a:cs typeface="Arial" panose="020B0604020202020204" pitchFamily="34" charset="0"/>
                        </a:rPr>
                        <a:t>)</a:t>
                      </a:r>
                      <a:endPar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k0 </a:t>
                      </a: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a:t>
                      </a: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 k1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26</a:t>
                      </a: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 </a:t>
                      </a: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a:t>
                      </a: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 </a:t>
                      </a: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reserved for kernel(</a:t>
                      </a: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为</a:t>
                      </a: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OS</a:t>
                      </a: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保留</a:t>
                      </a: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a:t>
                      </a:r>
                      <a:endPar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gp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global pointer(</a:t>
                      </a:r>
                      <a:r>
                        <a:rPr kumimoji="0"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全局指针</a:t>
                      </a:r>
                      <a:r>
                        <a:rPr kumimoji="0"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a:t>
                      </a:r>
                      <a:endParaRPr kumimoji="0"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sp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stack pointer (</a:t>
                      </a: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栈指针</a:t>
                      </a: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fp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frame pointer (</a:t>
                      </a:r>
                      <a:r>
                        <a:rPr kumimoji="0" lang="zh-CN" alt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帧指针</a:t>
                      </a: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ra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SzPct val="75000"/>
                        <a:buFont typeface="Wingdings" panose="05000000000000000000" pitchFamily="2" charset="2"/>
                        <a:defRPr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495300">
                        <a:lnSpc>
                          <a:spcPct val="90000"/>
                        </a:lnSpc>
                        <a:spcBef>
                          <a:spcPct val="30000"/>
                        </a:spcBef>
                        <a:buSzPct val="100000"/>
                        <a:defRPr sz="1600"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a:lnSpc>
                          <a:spcPct val="90000"/>
                        </a:lnSpc>
                        <a:spcBef>
                          <a:spcPct val="30000"/>
                        </a:spcBef>
                        <a:buSzPct val="100000"/>
                        <a:defRPr sz="1600"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a:lnSpc>
                          <a:spcPct val="90000"/>
                        </a:lnSpc>
                        <a:spcBef>
                          <a:spcPct val="30000"/>
                        </a:spcBef>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eaLnBrk="0" fontAlgn="base" hangingPunct="0">
                        <a:lnSpc>
                          <a:spcPct val="90000"/>
                        </a:lnSpc>
                        <a:spcBef>
                          <a:spcPct val="30000"/>
                        </a:spcBef>
                        <a:spcAft>
                          <a:spcPct val="0"/>
                        </a:spcAft>
                        <a:buSzPct val="100000"/>
                        <a:defRPr sz="12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cs typeface="Arial" panose="020B0604020202020204" pitchFamily="34" charset="0"/>
                        </a:rPr>
                        <a:t>return address </a:t>
                      </a:r>
                      <a:r>
                        <a:rPr kumimoji="0" lang="en-US" altLang="zh-CN" sz="2000" b="1" i="0" u="none" strike="noStrike" cap="none" normalizeH="0" baseline="0" dirty="0" smtClean="0">
                          <a:ln>
                            <a:noFill/>
                          </a:ln>
                          <a:solidFill>
                            <a:srgbClr val="A50021"/>
                          </a:solidFill>
                          <a:effectLst/>
                          <a:latin typeface="Comic Sans MS" panose="030F0702030302020204" pitchFamily="66" charset="0"/>
                          <a:ea typeface="宋体" panose="02010600030101010101" pitchFamily="2" charset="-122"/>
                          <a:cs typeface="Arial" panose="020B0604020202020204" pitchFamily="34" charset="0"/>
                        </a:rPr>
                        <a:t>(</a:t>
                      </a:r>
                      <a:r>
                        <a:rPr kumimoji="0" lang="zh-CN" altLang="en-US" sz="2000" b="1" i="0" u="none" strike="noStrike" cap="none" normalizeH="0" baseline="0" dirty="0" smtClean="0">
                          <a:ln>
                            <a:noFill/>
                          </a:ln>
                          <a:solidFill>
                            <a:srgbClr val="A50021"/>
                          </a:solidFill>
                          <a:effectLst/>
                          <a:latin typeface="Comic Sans MS" panose="030F0702030302020204" pitchFamily="66" charset="0"/>
                          <a:ea typeface="宋体" panose="02010600030101010101" pitchFamily="2" charset="-122"/>
                          <a:cs typeface="Arial" panose="020B0604020202020204" pitchFamily="34" charset="0"/>
                        </a:rPr>
                        <a:t>过程调用返回地址</a:t>
                      </a:r>
                      <a:r>
                        <a:rPr kumimoji="0" lang="en-US" altLang="zh-CN" sz="2000" b="1" i="0" u="none" strike="noStrike" cap="none" normalizeH="0" baseline="0" dirty="0" smtClean="0">
                          <a:ln>
                            <a:noFill/>
                          </a:ln>
                          <a:solidFill>
                            <a:srgbClr val="A50021"/>
                          </a:solidFill>
                          <a:effectLst/>
                          <a:latin typeface="Comic Sans MS" panose="030F0702030302020204" pitchFamily="66" charset="0"/>
                          <a:ea typeface="宋体" panose="02010600030101010101" pitchFamily="2" charset="-122"/>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txBox="1">
            <a:spLocks noChangeArrowheads="1"/>
          </p:cNvSpPr>
          <p:nvPr/>
        </p:nvSpPr>
        <p:spPr bwMode="auto">
          <a:xfrm>
            <a:off x="3635896" y="1226527"/>
            <a:ext cx="4816083" cy="31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algn="l" rtl="0" eaLnBrk="0" fontAlgn="base" hangingPunct="0">
              <a:lnSpc>
                <a:spcPct val="87000"/>
              </a:lnSpc>
              <a:spcBef>
                <a:spcPct val="0"/>
              </a:spcBef>
              <a:spcAft>
                <a:spcPct val="0"/>
              </a:spcAft>
              <a:defRPr sz="2400" b="1" kern="1200">
                <a:solidFill>
                  <a:schemeClr val="accent2"/>
                </a:solidFill>
                <a:latin typeface="+mj-lt"/>
                <a:ea typeface="+mj-ea"/>
                <a:cs typeface="+mj-cs"/>
              </a:defRPr>
            </a:lvl1pPr>
            <a:lvl2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2"/>
                </a:solidFill>
                <a:latin typeface="Arial" panose="020B0604020202020204" pitchFamily="34" charset="0"/>
              </a:defRPr>
            </a:lvl9pPr>
          </a:lstStyle>
          <a:p>
            <a:r>
              <a:rPr lang="en-US" altLang="zh-CN" sz="2000" dirty="0" smtClean="0">
                <a:solidFill>
                  <a:srgbClr val="FF0000"/>
                </a:solidFill>
                <a:latin typeface="微软雅黑" panose="020B0503020204020204" pitchFamily="34" charset="-122"/>
                <a:ea typeface="微软雅黑" panose="020B0503020204020204" pitchFamily="34" charset="-122"/>
              </a:rPr>
              <a:t>MIPS</a:t>
            </a:r>
            <a:r>
              <a:rPr lang="zh-CN" altLang="en-US" sz="2000" dirty="0" smtClean="0">
                <a:solidFill>
                  <a:srgbClr val="FF0000"/>
                </a:solidFill>
                <a:latin typeface="微软雅黑" panose="020B0503020204020204" pitchFamily="34" charset="-122"/>
                <a:ea typeface="微软雅黑" panose="020B0503020204020204" pitchFamily="34" charset="-122"/>
              </a:rPr>
              <a:t>寄存器的功能定义和两种汇编表示</a:t>
            </a:r>
            <a:r>
              <a:rPr lang="en-US" altLang="zh-CN" sz="2000" dirty="0" smtClean="0">
                <a:solidFill>
                  <a:srgbClr val="FF0000"/>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3926644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4.4.1 MIPS</a:t>
            </a:r>
            <a:r>
              <a:rPr lang="zh-CN" altLang="en-US" dirty="0" smtClean="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1. MIPS</a:t>
            </a:r>
            <a:r>
              <a:rPr lang="zh-CN" altLang="en-US" dirty="0" smtClean="0">
                <a:solidFill>
                  <a:srgbClr val="063DE8"/>
                </a:solidFill>
              </a:rPr>
              <a:t>指令中数据的表示</a:t>
            </a:r>
            <a:endParaRPr lang="en-US" altLang="zh-CN" dirty="0" smtClean="0">
              <a:solidFill>
                <a:srgbClr val="063DE8"/>
              </a:solidFill>
            </a:endParaRPr>
          </a:p>
        </p:txBody>
      </p:sp>
      <p:sp>
        <p:nvSpPr>
          <p:cNvPr id="10" name="矩形 9"/>
          <p:cNvSpPr/>
          <p:nvPr/>
        </p:nvSpPr>
        <p:spPr>
          <a:xfrm>
            <a:off x="467544" y="1559450"/>
            <a:ext cx="8470304" cy="2677656"/>
          </a:xfrm>
          <a:prstGeom prst="rect">
            <a:avLst/>
          </a:prstGeom>
        </p:spPr>
        <p:txBody>
          <a:bodyPr wrap="square">
            <a:spAutoFit/>
          </a:bodyPr>
          <a:lstStyle/>
          <a:p>
            <a:pPr marL="342900" indent="-342900">
              <a:lnSpc>
                <a:spcPct val="120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存储器数据指定</a:t>
            </a:r>
          </a:p>
          <a:p>
            <a:pPr marL="800100" lvl="1" indent="-342900">
              <a:lnSpc>
                <a:spcPct val="120000"/>
              </a:lnSpc>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按字节编址，操作数地址为</a:t>
            </a:r>
            <a:r>
              <a:rPr lang="en-US" altLang="zh-CN" sz="2000" dirty="0" smtClean="0">
                <a:latin typeface="Comic Sans MS" panose="030F0702030302020204" pitchFamily="66" charset="0"/>
                <a:ea typeface="微软雅黑" panose="020B0503020204020204" pitchFamily="34" charset="-122"/>
              </a:rPr>
              <a:t>32</a:t>
            </a:r>
            <a:r>
              <a:rPr lang="zh-CN" altLang="en-US" sz="2000" dirty="0" smtClean="0">
                <a:latin typeface="Comic Sans MS" panose="030F0702030302020204" pitchFamily="66" charset="0"/>
                <a:ea typeface="微软雅黑" panose="020B0503020204020204" pitchFamily="34" charset="-122"/>
              </a:rPr>
              <a:t>位，故可访问的地址空间大小为</a:t>
            </a:r>
            <a:r>
              <a:rPr lang="en-US" altLang="zh-CN" sz="2000" dirty="0" smtClean="0">
                <a:latin typeface="Comic Sans MS" panose="030F0702030302020204" pitchFamily="66" charset="0"/>
                <a:ea typeface="微软雅黑" panose="020B0503020204020204" pitchFamily="34" charset="-122"/>
              </a:rPr>
              <a:t>: 2</a:t>
            </a:r>
            <a:r>
              <a:rPr lang="en-US" altLang="zh-CN" sz="2000" baseline="30000" dirty="0" smtClean="0">
                <a:latin typeface="Comic Sans MS" panose="030F0702030302020204" pitchFamily="66" charset="0"/>
                <a:ea typeface="微软雅黑" panose="020B0503020204020204" pitchFamily="34" charset="-122"/>
              </a:rPr>
              <a:t>32</a:t>
            </a:r>
            <a:endParaRPr lang="en-US" altLang="zh-CN" sz="2000" dirty="0">
              <a:latin typeface="Comic Sans MS" panose="030F0702030302020204" pitchFamily="66" charset="0"/>
              <a:ea typeface="微软雅黑" panose="020B0503020204020204" pitchFamily="34" charset="-122"/>
            </a:endParaRPr>
          </a:p>
          <a:p>
            <a:pPr marL="800100" lvl="1" indent="-342900">
              <a:lnSpc>
                <a:spcPct val="120000"/>
              </a:lnSpc>
              <a:buFont typeface="Wingdings" panose="05000000000000000000" pitchFamily="2" charset="2"/>
              <a:buChar char="ü"/>
            </a:pPr>
            <a:r>
              <a:rPr lang="en-US" altLang="zh-CN" sz="2000" dirty="0">
                <a:latin typeface="Comic Sans MS" panose="030F0702030302020204" pitchFamily="66" charset="0"/>
                <a:ea typeface="微软雅黑" panose="020B0503020204020204" pitchFamily="34" charset="-122"/>
              </a:rPr>
              <a:t>Big Endian(</a:t>
            </a:r>
            <a:r>
              <a:rPr lang="zh-CN" altLang="en-US" sz="2000" dirty="0">
                <a:latin typeface="Comic Sans MS" panose="030F0702030302020204" pitchFamily="66" charset="0"/>
                <a:ea typeface="微软雅黑" panose="020B0503020204020204" pitchFamily="34" charset="-122"/>
              </a:rPr>
              <a:t>大端方式</a:t>
            </a:r>
            <a:r>
              <a:rPr lang="en-US" altLang="zh-CN" sz="2000" dirty="0">
                <a:latin typeface="Comic Sans MS" panose="030F0702030302020204" pitchFamily="66" charset="0"/>
                <a:ea typeface="微软雅黑" panose="020B0503020204020204" pitchFamily="34" charset="-122"/>
              </a:rPr>
              <a:t>)</a:t>
            </a:r>
          </a:p>
          <a:p>
            <a:pPr marL="800100" lvl="1" indent="-342900">
              <a:lnSpc>
                <a:spcPct val="120000"/>
              </a:lnSpc>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只能通过</a:t>
            </a:r>
            <a:r>
              <a:rPr lang="en-US" altLang="zh-CN" sz="2000" dirty="0">
                <a:latin typeface="Comic Sans MS" panose="030F0702030302020204" pitchFamily="66" charset="0"/>
                <a:ea typeface="微软雅黑" panose="020B0503020204020204" pitchFamily="34" charset="-122"/>
              </a:rPr>
              <a:t>Load/Store</a:t>
            </a:r>
            <a:r>
              <a:rPr lang="zh-CN" altLang="en-US" sz="2000" dirty="0">
                <a:latin typeface="Comic Sans MS" panose="030F0702030302020204" pitchFamily="66" charset="0"/>
                <a:ea typeface="微软雅黑" panose="020B0503020204020204" pitchFamily="34" charset="-122"/>
              </a:rPr>
              <a:t>指令访问存储器数据</a:t>
            </a:r>
          </a:p>
          <a:p>
            <a:pPr marL="800100" lvl="1" indent="-342900">
              <a:lnSpc>
                <a:spcPct val="120000"/>
              </a:lnSpc>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数据地址通过一个</a:t>
            </a:r>
            <a:r>
              <a:rPr lang="en-US" altLang="zh-CN" sz="2000" dirty="0">
                <a:latin typeface="Comic Sans MS" panose="030F0702030302020204" pitchFamily="66" charset="0"/>
                <a:ea typeface="微软雅黑" panose="020B0503020204020204" pitchFamily="34" charset="-122"/>
              </a:rPr>
              <a:t>32</a:t>
            </a:r>
            <a:r>
              <a:rPr lang="zh-CN" altLang="en-US" sz="2000" dirty="0">
                <a:latin typeface="Comic Sans MS" panose="030F0702030302020204" pitchFamily="66" charset="0"/>
                <a:ea typeface="微软雅黑" panose="020B0503020204020204" pitchFamily="34" charset="-122"/>
              </a:rPr>
              <a:t>位寄存器内容加</a:t>
            </a:r>
            <a:r>
              <a:rPr lang="en-US" altLang="zh-CN" sz="2000" dirty="0">
                <a:latin typeface="Comic Sans MS" panose="030F0702030302020204" pitchFamily="66" charset="0"/>
                <a:ea typeface="微软雅黑" panose="020B0503020204020204" pitchFamily="34" charset="-122"/>
              </a:rPr>
              <a:t>16</a:t>
            </a:r>
            <a:r>
              <a:rPr lang="zh-CN" altLang="en-US" sz="2000" dirty="0">
                <a:latin typeface="Comic Sans MS" panose="030F0702030302020204" pitchFamily="66" charset="0"/>
                <a:ea typeface="微软雅黑" panose="020B0503020204020204" pitchFamily="34" charset="-122"/>
              </a:rPr>
              <a:t>位偏移量得到</a:t>
            </a:r>
          </a:p>
          <a:p>
            <a:pPr marL="800100" lvl="1" indent="-342900">
              <a:lnSpc>
                <a:spcPct val="120000"/>
              </a:lnSpc>
              <a:buFont typeface="Wingdings" panose="05000000000000000000" pitchFamily="2" charset="2"/>
              <a:buChar char="ü"/>
            </a:pPr>
            <a:r>
              <a:rPr lang="en-US" altLang="zh-CN" sz="2000" dirty="0">
                <a:latin typeface="Comic Sans MS" panose="030F0702030302020204" pitchFamily="66" charset="0"/>
                <a:ea typeface="微软雅黑" panose="020B0503020204020204" pitchFamily="34" charset="-122"/>
              </a:rPr>
              <a:t>16</a:t>
            </a:r>
            <a:r>
              <a:rPr lang="zh-CN" altLang="en-US" sz="2000" dirty="0">
                <a:latin typeface="Comic Sans MS" panose="030F0702030302020204" pitchFamily="66" charset="0"/>
                <a:ea typeface="微软雅黑" panose="020B0503020204020204" pitchFamily="34" charset="-122"/>
              </a:rPr>
              <a:t>位偏移量是带符号整数，符号扩展</a:t>
            </a:r>
          </a:p>
          <a:p>
            <a:pPr marL="800100" lvl="1" indent="-342900">
              <a:lnSpc>
                <a:spcPct val="120000"/>
              </a:lnSpc>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数据要求</a:t>
            </a:r>
            <a:r>
              <a:rPr lang="zh-CN" altLang="en-US" sz="2000" dirty="0" smtClean="0">
                <a:latin typeface="Comic Sans MS" panose="030F0702030302020204" pitchFamily="66" charset="0"/>
                <a:ea typeface="微软雅黑" panose="020B0503020204020204" pitchFamily="34" charset="-122"/>
              </a:rPr>
              <a:t>按字边界</a:t>
            </a:r>
            <a:r>
              <a:rPr lang="zh-CN" altLang="en-US" sz="2000" dirty="0">
                <a:latin typeface="Comic Sans MS" panose="030F0702030302020204" pitchFamily="66" charset="0"/>
                <a:ea typeface="微软雅黑" panose="020B0503020204020204" pitchFamily="34" charset="-122"/>
              </a:rPr>
              <a:t>对齐</a:t>
            </a:r>
          </a:p>
        </p:txBody>
      </p:sp>
    </p:spTree>
    <p:extLst>
      <p:ext uri="{BB962C8B-B14F-4D97-AF65-F5344CB8AC3E}">
        <p14:creationId xmlns:p14="http://schemas.microsoft.com/office/powerpoint/2010/main" val="32125245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4.4.1 MIPS</a:t>
            </a:r>
            <a:r>
              <a:rPr lang="zh-CN" altLang="en-US" dirty="0" smtClean="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2. MIPS</a:t>
            </a:r>
            <a:r>
              <a:rPr lang="zh-CN" altLang="en-US" dirty="0" smtClean="0">
                <a:solidFill>
                  <a:srgbClr val="063DE8"/>
                </a:solidFill>
              </a:rPr>
              <a:t>指令格式和寻址方式</a:t>
            </a:r>
            <a:endParaRPr lang="en-US" altLang="zh-CN" dirty="0" smtClean="0">
              <a:solidFill>
                <a:srgbClr val="063DE8"/>
              </a:solidFill>
            </a:endParaRPr>
          </a:p>
        </p:txBody>
      </p:sp>
      <p:sp>
        <p:nvSpPr>
          <p:cNvPr id="9" name="Rectangle 5"/>
          <p:cNvSpPr>
            <a:spLocks noChangeArrowheads="1"/>
          </p:cNvSpPr>
          <p:nvPr/>
        </p:nvSpPr>
        <p:spPr bwMode="auto">
          <a:xfrm>
            <a:off x="261938" y="2003623"/>
            <a:ext cx="8882062" cy="1805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42900" indent="-34290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a:buFont typeface="Wingdings" panose="05000000000000000000" pitchFamily="2" charset="2"/>
              <a:buChar char="Ø"/>
            </a:pPr>
            <a:r>
              <a:rPr lang="zh-CN" altLang="en-US" dirty="0" smtClean="0">
                <a:latin typeface="Comic Sans MS" panose="030F0702030302020204" pitchFamily="66" charset="0"/>
                <a:ea typeface="微软雅黑" panose="020B0503020204020204" pitchFamily="34" charset="-122"/>
              </a:rPr>
              <a:t>有</a:t>
            </a:r>
            <a:r>
              <a:rPr lang="zh-CN" altLang="en-US" dirty="0">
                <a:latin typeface="Comic Sans MS" panose="030F0702030302020204" pitchFamily="66" charset="0"/>
                <a:ea typeface="微软雅黑" panose="020B0503020204020204" pitchFamily="34" charset="-122"/>
              </a:rPr>
              <a:t>三种指令格式</a:t>
            </a:r>
            <a:endParaRPr lang="en-US" altLang="zh-CN" dirty="0">
              <a:latin typeface="Comic Sans MS" panose="030F0702030302020204" pitchFamily="66" charset="0"/>
              <a:ea typeface="微软雅黑" panose="020B0503020204020204" pitchFamily="34" charset="-122"/>
            </a:endParaRPr>
          </a:p>
          <a:p>
            <a:pPr lvl="1">
              <a:buFont typeface="Wingdings" panose="05000000000000000000" pitchFamily="2" charset="2"/>
              <a:buChar char="ü"/>
            </a:pPr>
            <a:r>
              <a:rPr lang="en-US" altLang="zh-CN" sz="2000" dirty="0">
                <a:solidFill>
                  <a:srgbClr val="0033CC"/>
                </a:solidFill>
                <a:latin typeface="Comic Sans MS" panose="030F0702030302020204" pitchFamily="66" charset="0"/>
                <a:ea typeface="微软雅黑" panose="020B0503020204020204" pitchFamily="34" charset="-122"/>
              </a:rPr>
              <a:t>R-Type</a:t>
            </a:r>
          </a:p>
          <a:p>
            <a:pPr lvl="2">
              <a:buFontTx/>
              <a:buNone/>
            </a:pPr>
            <a:r>
              <a:rPr lang="zh-CN" altLang="en-US" sz="2000" b="0" dirty="0">
                <a:solidFill>
                  <a:schemeClr val="tx1"/>
                </a:solidFill>
                <a:latin typeface="Comic Sans MS" panose="030F0702030302020204" pitchFamily="66" charset="0"/>
                <a:ea typeface="微软雅黑" panose="020B0503020204020204" pitchFamily="34" charset="-122"/>
              </a:rPr>
              <a:t>两个操作数和结果都在寄存器的运算指令。如：</a:t>
            </a:r>
            <a:r>
              <a:rPr lang="en-US" altLang="zh-CN" sz="2000" b="0" dirty="0">
                <a:solidFill>
                  <a:schemeClr val="tx1"/>
                </a:solidFill>
                <a:latin typeface="Comic Sans MS" panose="030F0702030302020204" pitchFamily="66" charset="0"/>
                <a:ea typeface="微软雅黑" panose="020B0503020204020204" pitchFamily="34" charset="-122"/>
              </a:rPr>
              <a:t>sub </a:t>
            </a:r>
            <a:r>
              <a:rPr lang="en-US" altLang="zh-CN" sz="2000" b="0" dirty="0" err="1">
                <a:solidFill>
                  <a:schemeClr val="tx1"/>
                </a:solidFill>
                <a:latin typeface="Comic Sans MS" panose="030F0702030302020204" pitchFamily="66" charset="0"/>
                <a:ea typeface="微软雅黑" panose="020B0503020204020204" pitchFamily="34" charset="-122"/>
              </a:rPr>
              <a:t>rd</a:t>
            </a:r>
            <a:r>
              <a:rPr lang="en-US" altLang="zh-CN" sz="2000" b="0" dirty="0">
                <a:solidFill>
                  <a:schemeClr val="tx1"/>
                </a:solidFill>
                <a:latin typeface="Comic Sans MS" panose="030F0702030302020204" pitchFamily="66" charset="0"/>
                <a:ea typeface="微软雅黑" panose="020B0503020204020204" pitchFamily="34" charset="-122"/>
              </a:rPr>
              <a:t>, </a:t>
            </a:r>
            <a:r>
              <a:rPr lang="en-US" altLang="zh-CN" sz="2000" b="0" dirty="0" err="1">
                <a:solidFill>
                  <a:schemeClr val="tx1"/>
                </a:solidFill>
                <a:latin typeface="Comic Sans MS" panose="030F0702030302020204" pitchFamily="66" charset="0"/>
                <a:ea typeface="微软雅黑" panose="020B0503020204020204" pitchFamily="34" charset="-122"/>
              </a:rPr>
              <a:t>rs</a:t>
            </a:r>
            <a:r>
              <a:rPr lang="en-US" altLang="zh-CN" sz="2000" b="0" dirty="0">
                <a:solidFill>
                  <a:schemeClr val="tx1"/>
                </a:solidFill>
                <a:latin typeface="Comic Sans MS" panose="030F0702030302020204" pitchFamily="66" charset="0"/>
                <a:ea typeface="微软雅黑" panose="020B0503020204020204" pitchFamily="34" charset="-122"/>
              </a:rPr>
              <a:t>, </a:t>
            </a:r>
            <a:r>
              <a:rPr lang="en-US" altLang="zh-CN" sz="2000" b="0" dirty="0" err="1">
                <a:solidFill>
                  <a:schemeClr val="tx1"/>
                </a:solidFill>
                <a:latin typeface="Comic Sans MS" panose="030F0702030302020204" pitchFamily="66" charset="0"/>
                <a:ea typeface="微软雅黑" panose="020B0503020204020204" pitchFamily="34" charset="-122"/>
              </a:rPr>
              <a:t>rt</a:t>
            </a:r>
            <a:endParaRPr lang="en-US" altLang="zh-CN" sz="2000" b="0" dirty="0">
              <a:solidFill>
                <a:schemeClr val="tx1"/>
              </a:solidFill>
              <a:latin typeface="Comic Sans MS" panose="030F0702030302020204" pitchFamily="66" charset="0"/>
              <a:ea typeface="微软雅黑" panose="020B0503020204020204" pitchFamily="34" charset="-122"/>
            </a:endParaRPr>
          </a:p>
          <a:p>
            <a:pPr lvl="1"/>
            <a:endParaRPr lang="en-US" altLang="zh-CN" sz="2000" dirty="0">
              <a:latin typeface="Comic Sans MS" panose="030F0702030302020204" pitchFamily="66" charset="0"/>
              <a:ea typeface="微软雅黑" panose="020B0503020204020204" pitchFamily="34" charset="-122"/>
            </a:endParaRPr>
          </a:p>
          <a:p>
            <a:pPr lvl="2">
              <a:buFontTx/>
              <a:buNone/>
            </a:pPr>
            <a:endParaRPr lang="en-US" altLang="zh-CN" sz="2000" dirty="0">
              <a:latin typeface="Comic Sans MS" panose="030F0702030302020204" pitchFamily="66" charset="0"/>
              <a:ea typeface="微软雅黑" panose="020B0503020204020204" pitchFamily="34" charset="-122"/>
            </a:endParaRPr>
          </a:p>
        </p:txBody>
      </p:sp>
      <p:grpSp>
        <p:nvGrpSpPr>
          <p:cNvPr id="11" name="Group 80"/>
          <p:cNvGrpSpPr>
            <a:grpSpLocks/>
          </p:cNvGrpSpPr>
          <p:nvPr/>
        </p:nvGrpSpPr>
        <p:grpSpPr bwMode="auto">
          <a:xfrm>
            <a:off x="1475656" y="3259805"/>
            <a:ext cx="6007100" cy="1403350"/>
            <a:chOff x="1931" y="458"/>
            <a:chExt cx="3784" cy="884"/>
          </a:xfrm>
        </p:grpSpPr>
        <p:grpSp>
          <p:nvGrpSpPr>
            <p:cNvPr id="12" name="Group 18"/>
            <p:cNvGrpSpPr>
              <a:grpSpLocks/>
            </p:cNvGrpSpPr>
            <p:nvPr/>
          </p:nvGrpSpPr>
          <p:grpSpPr bwMode="auto">
            <a:xfrm>
              <a:off x="1931" y="708"/>
              <a:ext cx="3784" cy="634"/>
              <a:chOff x="1918" y="672"/>
              <a:chExt cx="3784" cy="634"/>
            </a:xfrm>
          </p:grpSpPr>
          <p:grpSp>
            <p:nvGrpSpPr>
              <p:cNvPr id="14" name="Group 19"/>
              <p:cNvGrpSpPr>
                <a:grpSpLocks/>
              </p:cNvGrpSpPr>
              <p:nvPr/>
            </p:nvGrpSpPr>
            <p:grpSpPr bwMode="auto">
              <a:xfrm>
                <a:off x="1918" y="672"/>
                <a:ext cx="3784" cy="442"/>
                <a:chOff x="1918" y="672"/>
                <a:chExt cx="3784" cy="442"/>
              </a:xfrm>
            </p:grpSpPr>
            <p:grpSp>
              <p:nvGrpSpPr>
                <p:cNvPr id="21" name="Group 20"/>
                <p:cNvGrpSpPr>
                  <a:grpSpLocks/>
                </p:cNvGrpSpPr>
                <p:nvPr/>
              </p:nvGrpSpPr>
              <p:grpSpPr bwMode="auto">
                <a:xfrm>
                  <a:off x="1979" y="864"/>
                  <a:ext cx="3615" cy="250"/>
                  <a:chOff x="1979" y="864"/>
                  <a:chExt cx="3615" cy="250"/>
                </a:xfrm>
              </p:grpSpPr>
              <p:sp>
                <p:nvSpPr>
                  <p:cNvPr id="29" name="Rectangle 21"/>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grpSp>
                <p:nvGrpSpPr>
                  <p:cNvPr id="30" name="Group 22"/>
                  <p:cNvGrpSpPr>
                    <a:grpSpLocks/>
                  </p:cNvGrpSpPr>
                  <p:nvPr/>
                </p:nvGrpSpPr>
                <p:grpSpPr bwMode="auto">
                  <a:xfrm>
                    <a:off x="1979" y="864"/>
                    <a:ext cx="3615" cy="250"/>
                    <a:chOff x="1979" y="864"/>
                    <a:chExt cx="3615" cy="250"/>
                  </a:xfrm>
                </p:grpSpPr>
                <p:grpSp>
                  <p:nvGrpSpPr>
                    <p:cNvPr id="31" name="Group 23"/>
                    <p:cNvGrpSpPr>
                      <a:grpSpLocks/>
                    </p:cNvGrpSpPr>
                    <p:nvPr/>
                  </p:nvGrpSpPr>
                  <p:grpSpPr bwMode="auto">
                    <a:xfrm>
                      <a:off x="1979" y="864"/>
                      <a:ext cx="624" cy="250"/>
                      <a:chOff x="1979" y="864"/>
                      <a:chExt cx="624" cy="250"/>
                    </a:xfrm>
                  </p:grpSpPr>
                  <p:sp>
                    <p:nvSpPr>
                      <p:cNvPr id="47" name="Rectangle 24"/>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48" name="Rectangle 25"/>
                      <p:cNvSpPr>
                        <a:spLocks noChangeArrowheads="1"/>
                      </p:cNvSpPr>
                      <p:nvPr/>
                    </p:nvSpPr>
                    <p:spPr bwMode="auto">
                      <a:xfrm>
                        <a:off x="2161" y="864"/>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66" charset="0"/>
                            <a:ea typeface="微软雅黑" panose="020B0503020204020204" pitchFamily="34" charset="-122"/>
                          </a:rPr>
                          <a:t>op</a:t>
                        </a:r>
                      </a:p>
                    </p:txBody>
                  </p:sp>
                </p:grpSp>
                <p:grpSp>
                  <p:nvGrpSpPr>
                    <p:cNvPr id="32" name="Group 26"/>
                    <p:cNvGrpSpPr>
                      <a:grpSpLocks/>
                    </p:cNvGrpSpPr>
                    <p:nvPr/>
                  </p:nvGrpSpPr>
                  <p:grpSpPr bwMode="auto">
                    <a:xfrm>
                      <a:off x="2611" y="864"/>
                      <a:ext cx="580" cy="250"/>
                      <a:chOff x="2611" y="864"/>
                      <a:chExt cx="580" cy="250"/>
                    </a:xfrm>
                  </p:grpSpPr>
                  <p:sp>
                    <p:nvSpPr>
                      <p:cNvPr id="45" name="Rectangle 27"/>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46" name="Rectangle 28"/>
                      <p:cNvSpPr>
                        <a:spLocks noChangeArrowheads="1"/>
                      </p:cNvSpPr>
                      <p:nvPr/>
                    </p:nvSpPr>
                    <p:spPr bwMode="auto">
                      <a:xfrm>
                        <a:off x="2776" y="864"/>
                        <a:ext cx="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66" charset="0"/>
                            <a:ea typeface="微软雅黑" panose="020B0503020204020204" pitchFamily="34" charset="-122"/>
                          </a:rPr>
                          <a:t>rs</a:t>
                        </a:r>
                      </a:p>
                    </p:txBody>
                  </p:sp>
                </p:grpSp>
                <p:grpSp>
                  <p:nvGrpSpPr>
                    <p:cNvPr id="33" name="Group 29"/>
                    <p:cNvGrpSpPr>
                      <a:grpSpLocks/>
                    </p:cNvGrpSpPr>
                    <p:nvPr/>
                  </p:nvGrpSpPr>
                  <p:grpSpPr bwMode="auto">
                    <a:xfrm>
                      <a:off x="3199" y="864"/>
                      <a:ext cx="579" cy="250"/>
                      <a:chOff x="3199" y="864"/>
                      <a:chExt cx="579" cy="250"/>
                    </a:xfrm>
                  </p:grpSpPr>
                  <p:sp>
                    <p:nvSpPr>
                      <p:cNvPr id="43" name="Rectangle 30"/>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44" name="Rectangle 31"/>
                      <p:cNvSpPr>
                        <a:spLocks noChangeArrowheads="1"/>
                      </p:cNvSpPr>
                      <p:nvPr/>
                    </p:nvSpPr>
                    <p:spPr bwMode="auto">
                      <a:xfrm>
                        <a:off x="3363" y="864"/>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66" charset="0"/>
                            <a:ea typeface="微软雅黑" panose="020B0503020204020204" pitchFamily="34" charset="-122"/>
                          </a:rPr>
                          <a:t>rt</a:t>
                        </a:r>
                      </a:p>
                    </p:txBody>
                  </p:sp>
                </p:grpSp>
                <p:grpSp>
                  <p:nvGrpSpPr>
                    <p:cNvPr id="34" name="Group 32"/>
                    <p:cNvGrpSpPr>
                      <a:grpSpLocks/>
                    </p:cNvGrpSpPr>
                    <p:nvPr/>
                  </p:nvGrpSpPr>
                  <p:grpSpPr bwMode="auto">
                    <a:xfrm>
                      <a:off x="3786" y="864"/>
                      <a:ext cx="579" cy="250"/>
                      <a:chOff x="3786" y="864"/>
                      <a:chExt cx="579" cy="250"/>
                    </a:xfrm>
                  </p:grpSpPr>
                  <p:sp>
                    <p:nvSpPr>
                      <p:cNvPr id="41" name="Rectangle 33"/>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42" name="Rectangle 34"/>
                      <p:cNvSpPr>
                        <a:spLocks noChangeArrowheads="1"/>
                      </p:cNvSpPr>
                      <p:nvPr/>
                    </p:nvSpPr>
                    <p:spPr bwMode="auto">
                      <a:xfrm>
                        <a:off x="3951" y="86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66" charset="0"/>
                            <a:ea typeface="微软雅黑" panose="020B0503020204020204" pitchFamily="34" charset="-122"/>
                          </a:rPr>
                          <a:t>rd</a:t>
                        </a:r>
                      </a:p>
                    </p:txBody>
                  </p:sp>
                </p:grpSp>
                <p:grpSp>
                  <p:nvGrpSpPr>
                    <p:cNvPr id="35" name="Group 35"/>
                    <p:cNvGrpSpPr>
                      <a:grpSpLocks/>
                    </p:cNvGrpSpPr>
                    <p:nvPr/>
                  </p:nvGrpSpPr>
                  <p:grpSpPr bwMode="auto">
                    <a:xfrm>
                      <a:off x="4373" y="864"/>
                      <a:ext cx="666" cy="250"/>
                      <a:chOff x="4373" y="864"/>
                      <a:chExt cx="666" cy="250"/>
                    </a:xfrm>
                  </p:grpSpPr>
                  <p:sp>
                    <p:nvSpPr>
                      <p:cNvPr id="39" name="Rectangle 36"/>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40" name="Rectangle 37"/>
                      <p:cNvSpPr>
                        <a:spLocks noChangeArrowheads="1"/>
                      </p:cNvSpPr>
                      <p:nvPr/>
                    </p:nvSpPr>
                    <p:spPr bwMode="auto">
                      <a:xfrm>
                        <a:off x="4448" y="864"/>
                        <a:ext cx="5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err="1">
                            <a:solidFill>
                              <a:schemeClr val="tx1"/>
                            </a:solidFill>
                            <a:latin typeface="Comic Sans MS" panose="030F0702030302020204" pitchFamily="66" charset="0"/>
                            <a:ea typeface="微软雅黑" panose="020B0503020204020204" pitchFamily="34" charset="-122"/>
                          </a:rPr>
                          <a:t>shamt</a:t>
                        </a:r>
                        <a:endParaRPr lang="en-US" altLang="zh-CN" sz="2000" dirty="0">
                          <a:solidFill>
                            <a:schemeClr val="tx1"/>
                          </a:solidFill>
                          <a:latin typeface="Comic Sans MS" panose="030F0702030302020204" pitchFamily="66" charset="0"/>
                          <a:ea typeface="微软雅黑" panose="020B0503020204020204" pitchFamily="34" charset="-122"/>
                        </a:endParaRPr>
                      </a:p>
                    </p:txBody>
                  </p:sp>
                </p:grpSp>
                <p:grpSp>
                  <p:nvGrpSpPr>
                    <p:cNvPr id="36" name="Group 38"/>
                    <p:cNvGrpSpPr>
                      <a:grpSpLocks/>
                    </p:cNvGrpSpPr>
                    <p:nvPr/>
                  </p:nvGrpSpPr>
                  <p:grpSpPr bwMode="auto">
                    <a:xfrm>
                      <a:off x="4961" y="864"/>
                      <a:ext cx="633" cy="250"/>
                      <a:chOff x="4961" y="864"/>
                      <a:chExt cx="633" cy="250"/>
                    </a:xfrm>
                  </p:grpSpPr>
                  <p:sp>
                    <p:nvSpPr>
                      <p:cNvPr id="37" name="Rectangle 39"/>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38" name="Rectangle 40"/>
                      <p:cNvSpPr>
                        <a:spLocks noChangeArrowheads="1"/>
                      </p:cNvSpPr>
                      <p:nvPr/>
                    </p:nvSpPr>
                    <p:spPr bwMode="auto">
                      <a:xfrm>
                        <a:off x="5143" y="864"/>
                        <a:ext cx="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66" charset="0"/>
                            <a:ea typeface="微软雅黑" panose="020B0503020204020204" pitchFamily="34" charset="-122"/>
                          </a:rPr>
                          <a:t>func</a:t>
                        </a:r>
                      </a:p>
                    </p:txBody>
                  </p:sp>
                </p:grpSp>
              </p:grpSp>
            </p:grpSp>
            <p:sp>
              <p:nvSpPr>
                <p:cNvPr id="22" name="Rectangle 41"/>
                <p:cNvSpPr>
                  <a:spLocks noChangeArrowheads="1"/>
                </p:cNvSpPr>
                <p:nvPr/>
              </p:nvSpPr>
              <p:spPr bwMode="auto">
                <a:xfrm>
                  <a:off x="5488" y="672"/>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0</a:t>
                  </a:r>
                </a:p>
              </p:txBody>
            </p:sp>
            <p:sp>
              <p:nvSpPr>
                <p:cNvPr id="23" name="Rectangle 42"/>
                <p:cNvSpPr>
                  <a:spLocks noChangeArrowheads="1"/>
                </p:cNvSpPr>
                <p:nvPr/>
              </p:nvSpPr>
              <p:spPr bwMode="auto">
                <a:xfrm>
                  <a:off x="4810" y="672"/>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6</a:t>
                  </a:r>
                </a:p>
              </p:txBody>
            </p:sp>
            <p:sp>
              <p:nvSpPr>
                <p:cNvPr id="24" name="Rectangle 43"/>
                <p:cNvSpPr>
                  <a:spLocks noChangeArrowheads="1"/>
                </p:cNvSpPr>
                <p:nvPr/>
              </p:nvSpPr>
              <p:spPr bwMode="auto">
                <a:xfrm>
                  <a:off x="4177" y="672"/>
                  <a:ext cx="2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11</a:t>
                  </a:r>
                </a:p>
              </p:txBody>
            </p:sp>
            <p:sp>
              <p:nvSpPr>
                <p:cNvPr id="25" name="Rectangle 44"/>
                <p:cNvSpPr>
                  <a:spLocks noChangeArrowheads="1"/>
                </p:cNvSpPr>
                <p:nvPr/>
              </p:nvSpPr>
              <p:spPr bwMode="auto">
                <a:xfrm>
                  <a:off x="3590" y="67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16</a:t>
                  </a:r>
                </a:p>
              </p:txBody>
            </p:sp>
            <p:sp>
              <p:nvSpPr>
                <p:cNvPr id="26" name="Rectangle 45"/>
                <p:cNvSpPr>
                  <a:spLocks noChangeArrowheads="1"/>
                </p:cNvSpPr>
                <p:nvPr/>
              </p:nvSpPr>
              <p:spPr bwMode="auto">
                <a:xfrm>
                  <a:off x="3002" y="67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21</a:t>
                  </a:r>
                </a:p>
              </p:txBody>
            </p:sp>
            <p:sp>
              <p:nvSpPr>
                <p:cNvPr id="27" name="Rectangle 46"/>
                <p:cNvSpPr>
                  <a:spLocks noChangeArrowheads="1"/>
                </p:cNvSpPr>
                <p:nvPr/>
              </p:nvSpPr>
              <p:spPr bwMode="auto">
                <a:xfrm>
                  <a:off x="2414" y="672"/>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26</a:t>
                  </a:r>
                </a:p>
              </p:txBody>
            </p:sp>
            <p:sp>
              <p:nvSpPr>
                <p:cNvPr id="28" name="Rectangle 47"/>
                <p:cNvSpPr>
                  <a:spLocks noChangeArrowheads="1"/>
                </p:cNvSpPr>
                <p:nvPr/>
              </p:nvSpPr>
              <p:spPr bwMode="auto">
                <a:xfrm>
                  <a:off x="1918" y="67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31</a:t>
                  </a:r>
                </a:p>
              </p:txBody>
            </p:sp>
          </p:grpSp>
          <p:sp>
            <p:nvSpPr>
              <p:cNvPr id="15" name="Rectangle 48"/>
              <p:cNvSpPr>
                <a:spLocks noChangeArrowheads="1"/>
              </p:cNvSpPr>
              <p:nvPr/>
            </p:nvSpPr>
            <p:spPr bwMode="auto">
              <a:xfrm>
                <a:off x="2143"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6 </a:t>
                </a:r>
                <a:r>
                  <a:rPr lang="en-US" altLang="zh-CN" sz="2000" b="0">
                    <a:solidFill>
                      <a:schemeClr val="tx1"/>
                    </a:solidFill>
                    <a:latin typeface="Comic Sans MS" panose="030F0702030302020204" pitchFamily="66" charset="0"/>
                    <a:ea typeface="微软雅黑" panose="020B0503020204020204" pitchFamily="34" charset="-122"/>
                  </a:rPr>
                  <a:t>bits</a:t>
                </a:r>
              </a:p>
            </p:txBody>
          </p:sp>
          <p:sp>
            <p:nvSpPr>
              <p:cNvPr id="16" name="Rectangle 49"/>
              <p:cNvSpPr>
                <a:spLocks noChangeArrowheads="1"/>
              </p:cNvSpPr>
              <p:nvPr/>
            </p:nvSpPr>
            <p:spPr bwMode="auto">
              <a:xfrm>
                <a:off x="5126"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solidFill>
                      <a:schemeClr val="tx1"/>
                    </a:solidFill>
                    <a:latin typeface="Comic Sans MS" panose="030F0702030302020204" pitchFamily="66" charset="0"/>
                    <a:ea typeface="微软雅黑" panose="020B0503020204020204" pitchFamily="34" charset="-122"/>
                  </a:rPr>
                  <a:t>6 </a:t>
                </a:r>
                <a:r>
                  <a:rPr lang="en-US" altLang="zh-CN" sz="2000" b="0" dirty="0">
                    <a:solidFill>
                      <a:schemeClr val="tx1"/>
                    </a:solidFill>
                    <a:latin typeface="Comic Sans MS" panose="030F0702030302020204" pitchFamily="66" charset="0"/>
                    <a:ea typeface="微软雅黑" panose="020B0503020204020204" pitchFamily="34" charset="-122"/>
                  </a:rPr>
                  <a:t>bits</a:t>
                </a:r>
              </a:p>
            </p:txBody>
          </p:sp>
          <p:sp>
            <p:nvSpPr>
              <p:cNvPr id="17" name="Rectangle 50"/>
              <p:cNvSpPr>
                <a:spLocks noChangeArrowheads="1"/>
              </p:cNvSpPr>
              <p:nvPr/>
            </p:nvSpPr>
            <p:spPr bwMode="auto">
              <a:xfrm>
                <a:off x="4493"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5 </a:t>
                </a:r>
                <a:r>
                  <a:rPr lang="en-US" altLang="zh-CN" sz="2000" b="0">
                    <a:solidFill>
                      <a:schemeClr val="tx1"/>
                    </a:solidFill>
                    <a:latin typeface="Comic Sans MS" panose="030F0702030302020204" pitchFamily="66" charset="0"/>
                    <a:ea typeface="微软雅黑" panose="020B0503020204020204" pitchFamily="34" charset="-122"/>
                  </a:rPr>
                  <a:t>bits</a:t>
                </a:r>
              </a:p>
            </p:txBody>
          </p:sp>
          <p:sp>
            <p:nvSpPr>
              <p:cNvPr id="18" name="Rectangle 51"/>
              <p:cNvSpPr>
                <a:spLocks noChangeArrowheads="1"/>
              </p:cNvSpPr>
              <p:nvPr/>
            </p:nvSpPr>
            <p:spPr bwMode="auto">
              <a:xfrm>
                <a:off x="3906"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5 </a:t>
                </a:r>
                <a:r>
                  <a:rPr lang="en-US" altLang="zh-CN" sz="2000" b="0">
                    <a:solidFill>
                      <a:schemeClr val="tx1"/>
                    </a:solidFill>
                    <a:latin typeface="Comic Sans MS" panose="030F0702030302020204" pitchFamily="66" charset="0"/>
                    <a:ea typeface="微软雅黑" panose="020B0503020204020204" pitchFamily="34" charset="-122"/>
                  </a:rPr>
                  <a:t>bits</a:t>
                </a:r>
              </a:p>
            </p:txBody>
          </p:sp>
          <p:sp>
            <p:nvSpPr>
              <p:cNvPr id="19" name="Rectangle 52"/>
              <p:cNvSpPr>
                <a:spLocks noChangeArrowheads="1"/>
              </p:cNvSpPr>
              <p:nvPr/>
            </p:nvSpPr>
            <p:spPr bwMode="auto">
              <a:xfrm>
                <a:off x="3318"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5 </a:t>
                </a:r>
                <a:r>
                  <a:rPr lang="en-US" altLang="zh-CN" sz="2000" b="0">
                    <a:solidFill>
                      <a:schemeClr val="tx1"/>
                    </a:solidFill>
                    <a:latin typeface="Comic Sans MS" panose="030F0702030302020204" pitchFamily="66" charset="0"/>
                    <a:ea typeface="微软雅黑" panose="020B0503020204020204" pitchFamily="34" charset="-122"/>
                  </a:rPr>
                  <a:t>bits</a:t>
                </a:r>
              </a:p>
            </p:txBody>
          </p:sp>
          <p:sp>
            <p:nvSpPr>
              <p:cNvPr id="20" name="Rectangle 53"/>
              <p:cNvSpPr>
                <a:spLocks noChangeArrowheads="1"/>
              </p:cNvSpPr>
              <p:nvPr/>
            </p:nvSpPr>
            <p:spPr bwMode="auto">
              <a:xfrm>
                <a:off x="2731"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5 </a:t>
                </a:r>
                <a:r>
                  <a:rPr lang="en-US" altLang="zh-CN" sz="2000" b="0">
                    <a:solidFill>
                      <a:schemeClr val="tx1"/>
                    </a:solidFill>
                    <a:latin typeface="Comic Sans MS" panose="030F0702030302020204" pitchFamily="66" charset="0"/>
                    <a:ea typeface="微软雅黑" panose="020B0503020204020204" pitchFamily="34" charset="-122"/>
                  </a:rPr>
                  <a:t>bits</a:t>
                </a:r>
              </a:p>
            </p:txBody>
          </p:sp>
        </p:grpSp>
        <p:sp>
          <p:nvSpPr>
            <p:cNvPr id="13" name="Text Box 77"/>
            <p:cNvSpPr txBox="1">
              <a:spLocks noChangeArrowheads="1"/>
            </p:cNvSpPr>
            <p:nvPr/>
          </p:nvSpPr>
          <p:spPr bwMode="auto">
            <a:xfrm>
              <a:off x="3876" y="458"/>
              <a:ext cx="124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b="1" dirty="0">
                  <a:solidFill>
                    <a:srgbClr val="0033CC"/>
                  </a:solidFill>
                  <a:latin typeface="Comic Sans MS" panose="030F0702030302020204" pitchFamily="66" charset="0"/>
                  <a:ea typeface="微软雅黑" panose="020B0503020204020204" pitchFamily="34" charset="-122"/>
                </a:rPr>
                <a:t>R-Type</a:t>
              </a:r>
              <a:r>
                <a:rPr lang="zh-CN" altLang="en-US" sz="2000" b="1" dirty="0">
                  <a:solidFill>
                    <a:srgbClr val="0033CC"/>
                  </a:solidFill>
                  <a:latin typeface="Comic Sans MS" panose="030F0702030302020204" pitchFamily="66" charset="0"/>
                  <a:ea typeface="微软雅黑" panose="020B0503020204020204" pitchFamily="34" charset="-122"/>
                </a:rPr>
                <a:t>指令</a:t>
              </a:r>
            </a:p>
          </p:txBody>
        </p:sp>
      </p:grpSp>
      <p:sp>
        <p:nvSpPr>
          <p:cNvPr id="87" name="Rectangle 83"/>
          <p:cNvSpPr>
            <a:spLocks noChangeArrowheads="1"/>
          </p:cNvSpPr>
          <p:nvPr/>
        </p:nvSpPr>
        <p:spPr bwMode="auto">
          <a:xfrm>
            <a:off x="595192" y="1543851"/>
            <a:ext cx="6148387" cy="37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nSpc>
                <a:spcPct val="105000"/>
              </a:lnSpc>
              <a:spcBef>
                <a:spcPct val="30000"/>
              </a:spcBef>
              <a:buSzPct val="100000"/>
            </a:pPr>
            <a:r>
              <a:rPr lang="zh-CN" altLang="en-US" sz="2000" b="1" dirty="0" smtClean="0">
                <a:solidFill>
                  <a:srgbClr val="FF0000"/>
                </a:solidFill>
                <a:latin typeface="Comic Sans MS" panose="030F0702030302020204" pitchFamily="66" charset="0"/>
                <a:ea typeface="微软雅黑" panose="020B0503020204020204" pitchFamily="34" charset="-122"/>
              </a:rPr>
              <a:t>所有</a:t>
            </a:r>
            <a:r>
              <a:rPr lang="zh-CN" altLang="en-US" sz="2000" b="1" dirty="0">
                <a:solidFill>
                  <a:srgbClr val="FF0000"/>
                </a:solidFill>
                <a:latin typeface="Comic Sans MS" panose="030F0702030302020204" pitchFamily="66" charset="0"/>
                <a:ea typeface="微软雅黑" panose="020B0503020204020204" pitchFamily="34" charset="-122"/>
              </a:rPr>
              <a:t>指令都是</a:t>
            </a:r>
            <a:r>
              <a:rPr lang="en-US" altLang="zh-CN" sz="2000" b="1" dirty="0">
                <a:solidFill>
                  <a:srgbClr val="FF0000"/>
                </a:solidFill>
                <a:latin typeface="Comic Sans MS" panose="030F0702030302020204" pitchFamily="66" charset="0"/>
                <a:ea typeface="微软雅黑" panose="020B0503020204020204" pitchFamily="34" charset="-122"/>
              </a:rPr>
              <a:t>32</a:t>
            </a:r>
            <a:r>
              <a:rPr lang="zh-CN" altLang="en-US" sz="2000" b="1" dirty="0">
                <a:solidFill>
                  <a:srgbClr val="FF0000"/>
                </a:solidFill>
                <a:latin typeface="Comic Sans MS" panose="030F0702030302020204" pitchFamily="66" charset="0"/>
                <a:ea typeface="微软雅黑" panose="020B0503020204020204" pitchFamily="34" charset="-122"/>
              </a:rPr>
              <a:t>位宽，须按字地址对齐</a:t>
            </a:r>
            <a:endParaRPr lang="en-US" altLang="zh-CN" sz="2000" b="1" dirty="0">
              <a:solidFill>
                <a:srgbClr val="FF0000"/>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401729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linds(horizontal)">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4.4.1 MIPS</a:t>
            </a:r>
            <a:r>
              <a:rPr lang="zh-CN" altLang="en-US" dirty="0" smtClean="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2. MIPS</a:t>
            </a:r>
            <a:r>
              <a:rPr lang="zh-CN" altLang="en-US" dirty="0" smtClean="0">
                <a:solidFill>
                  <a:srgbClr val="063DE8"/>
                </a:solidFill>
              </a:rPr>
              <a:t>指令格式和寻址方式</a:t>
            </a:r>
            <a:endParaRPr lang="en-US" altLang="zh-CN" dirty="0" smtClean="0">
              <a:solidFill>
                <a:srgbClr val="063DE8"/>
              </a:solidFill>
            </a:endParaRPr>
          </a:p>
        </p:txBody>
      </p:sp>
      <p:sp>
        <p:nvSpPr>
          <p:cNvPr id="9" name="Rectangle 5"/>
          <p:cNvSpPr>
            <a:spLocks noChangeArrowheads="1"/>
          </p:cNvSpPr>
          <p:nvPr/>
        </p:nvSpPr>
        <p:spPr bwMode="auto">
          <a:xfrm>
            <a:off x="261938" y="2003623"/>
            <a:ext cx="8882062"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42900" indent="-342900">
              <a:lnSpc>
                <a:spcPct val="90000"/>
              </a:lnSpc>
              <a:spcBef>
                <a:spcPct val="30000"/>
              </a:spcBef>
              <a:buSzPct val="75000"/>
              <a:buFont typeface="Wingdings" panose="05000000000000000000" pitchFamily="2" charset="2"/>
              <a:buChar char="u"/>
              <a:defRPr sz="2000" b="1">
                <a:solidFill>
                  <a:schemeClr val="tx1"/>
                </a:solidFill>
                <a:latin typeface="宋体" panose="02010600030101010101" pitchFamily="2" charset="-122"/>
                <a:ea typeface="宋体" panose="02010600030101010101" pitchFamily="2" charset="-122"/>
                <a:cs typeface="Arial" panose="020B0604020202020204" pitchFamily="34" charset="0"/>
              </a:defRPr>
            </a:lvl1pPr>
            <a:lvl2pPr marL="742950" indent="-285750">
              <a:lnSpc>
                <a:spcPct val="90000"/>
              </a:lnSpc>
              <a:spcBef>
                <a:spcPct val="30000"/>
              </a:spcBef>
              <a:buSzPct val="100000"/>
              <a:buChar char="–"/>
              <a:defRPr b="1">
                <a:solidFill>
                  <a:schemeClr val="accent2"/>
                </a:solidFill>
                <a:latin typeface="宋体" panose="02010600030101010101" pitchFamily="2" charset="-122"/>
                <a:ea typeface="宋体" panose="02010600030101010101" pitchFamily="2" charset="-122"/>
                <a:cs typeface="Arial" panose="020B0604020202020204" pitchFamily="34" charset="0"/>
              </a:defRPr>
            </a:lvl2pPr>
            <a:lvl3pPr marL="1143000" indent="-228600">
              <a:lnSpc>
                <a:spcPct val="90000"/>
              </a:lnSpc>
              <a:spcBef>
                <a:spcPct val="30000"/>
              </a:spcBef>
              <a:buSzPct val="100000"/>
              <a:buChar char="»"/>
              <a:defRPr b="1">
                <a:solidFill>
                  <a:srgbClr val="A50021"/>
                </a:solidFill>
                <a:latin typeface="宋体" panose="02010600030101010101" pitchFamily="2" charset="-122"/>
                <a:ea typeface="宋体" panose="02010600030101010101" pitchFamily="2" charset="-122"/>
                <a:cs typeface="Arial" panose="020B0604020202020204" pitchFamily="34" charset="0"/>
              </a:defRPr>
            </a:lvl3pPr>
            <a:lvl4pPr marL="16002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4pPr>
            <a:lvl5pPr marL="2057400" indent="-228600">
              <a:lnSpc>
                <a:spcPct val="90000"/>
              </a:lnSpc>
              <a:spcBef>
                <a:spcPct val="30000"/>
              </a:spcBef>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宋体" panose="02010600030101010101" pitchFamily="2" charset="-122"/>
                <a:ea typeface="宋体" panose="02010600030101010101" pitchFamily="2" charset="-122"/>
                <a:cs typeface="Arial" panose="020B0604020202020204" pitchFamily="34" charset="0"/>
              </a:defRPr>
            </a:lvl9pPr>
          </a:lstStyle>
          <a:p>
            <a:pPr lvl="1">
              <a:buFont typeface="Wingdings" panose="05000000000000000000" pitchFamily="2" charset="2"/>
              <a:buChar char="ü"/>
            </a:pPr>
            <a:r>
              <a:rPr lang="en-US" altLang="zh-CN" sz="2000" dirty="0" smtClean="0">
                <a:solidFill>
                  <a:srgbClr val="0033CC"/>
                </a:solidFill>
                <a:latin typeface="Comic Sans MS" panose="030F0702030302020204" pitchFamily="66" charset="0"/>
                <a:ea typeface="微软雅黑" panose="020B0503020204020204" pitchFamily="34" charset="-122"/>
              </a:rPr>
              <a:t>I-Type</a:t>
            </a:r>
            <a:endParaRPr lang="en-US" altLang="zh-CN" sz="2000" dirty="0">
              <a:solidFill>
                <a:srgbClr val="0033CC"/>
              </a:solidFill>
              <a:latin typeface="Comic Sans MS" panose="030F0702030302020204" pitchFamily="66" charset="0"/>
              <a:ea typeface="微软雅黑" panose="020B0503020204020204" pitchFamily="34" charset="-122"/>
            </a:endParaRPr>
          </a:p>
          <a:p>
            <a:pPr lvl="2">
              <a:buFontTx/>
              <a:buChar char="•"/>
            </a:pPr>
            <a:r>
              <a:rPr lang="zh-CN" altLang="en-US" sz="2000" b="0" dirty="0">
                <a:solidFill>
                  <a:schemeClr val="tx1"/>
                </a:solidFill>
                <a:latin typeface="Comic Sans MS" panose="030F0702030302020204" pitchFamily="66" charset="0"/>
                <a:ea typeface="微软雅黑" panose="020B0503020204020204" pitchFamily="34" charset="-122"/>
              </a:rPr>
              <a:t>运算指令：一个寄存器、一个立即数。如：</a:t>
            </a:r>
            <a:r>
              <a:rPr lang="en-US" altLang="zh-CN" sz="2000" b="0" dirty="0" err="1">
                <a:solidFill>
                  <a:schemeClr val="tx1"/>
                </a:solidFill>
                <a:latin typeface="Comic Sans MS" panose="030F0702030302020204" pitchFamily="66" charset="0"/>
                <a:ea typeface="微软雅黑" panose="020B0503020204020204" pitchFamily="34" charset="-122"/>
              </a:rPr>
              <a:t>ori</a:t>
            </a:r>
            <a:r>
              <a:rPr lang="en-US" altLang="zh-CN" sz="2000" b="0" dirty="0">
                <a:solidFill>
                  <a:schemeClr val="tx1"/>
                </a:solidFill>
                <a:latin typeface="Comic Sans MS" panose="030F0702030302020204" pitchFamily="66" charset="0"/>
                <a:ea typeface="微软雅黑" panose="020B0503020204020204" pitchFamily="34" charset="-122"/>
              </a:rPr>
              <a:t>  </a:t>
            </a:r>
            <a:r>
              <a:rPr lang="en-US" altLang="zh-CN" sz="2000" b="0" dirty="0" err="1">
                <a:solidFill>
                  <a:schemeClr val="tx1"/>
                </a:solidFill>
                <a:latin typeface="Comic Sans MS" panose="030F0702030302020204" pitchFamily="66" charset="0"/>
                <a:ea typeface="微软雅黑" panose="020B0503020204020204" pitchFamily="34" charset="-122"/>
              </a:rPr>
              <a:t>rt</a:t>
            </a:r>
            <a:r>
              <a:rPr lang="en-US" altLang="zh-CN" sz="2000" b="0" dirty="0">
                <a:solidFill>
                  <a:schemeClr val="tx1"/>
                </a:solidFill>
                <a:latin typeface="Comic Sans MS" panose="030F0702030302020204" pitchFamily="66" charset="0"/>
                <a:ea typeface="微软雅黑" panose="020B0503020204020204" pitchFamily="34" charset="-122"/>
              </a:rPr>
              <a:t>, </a:t>
            </a:r>
            <a:r>
              <a:rPr lang="en-US" altLang="zh-CN" sz="2000" b="0" dirty="0" err="1">
                <a:solidFill>
                  <a:schemeClr val="tx1"/>
                </a:solidFill>
                <a:latin typeface="Comic Sans MS" panose="030F0702030302020204" pitchFamily="66" charset="0"/>
                <a:ea typeface="微软雅黑" panose="020B0503020204020204" pitchFamily="34" charset="-122"/>
              </a:rPr>
              <a:t>rs</a:t>
            </a:r>
            <a:r>
              <a:rPr lang="en-US" altLang="zh-CN" sz="2000" b="0" dirty="0">
                <a:solidFill>
                  <a:schemeClr val="tx1"/>
                </a:solidFill>
                <a:latin typeface="Comic Sans MS" panose="030F0702030302020204" pitchFamily="66" charset="0"/>
                <a:ea typeface="微软雅黑" panose="020B0503020204020204" pitchFamily="34" charset="-122"/>
              </a:rPr>
              <a:t>, imm16</a:t>
            </a:r>
          </a:p>
          <a:p>
            <a:pPr lvl="2">
              <a:buFontTx/>
              <a:buChar char="•"/>
            </a:pPr>
            <a:r>
              <a:rPr lang="en-US" altLang="zh-CN" sz="2000" b="0" dirty="0">
                <a:solidFill>
                  <a:schemeClr val="tx1"/>
                </a:solidFill>
                <a:latin typeface="Comic Sans MS" panose="030F0702030302020204" pitchFamily="66" charset="0"/>
                <a:ea typeface="微软雅黑" panose="020B0503020204020204" pitchFamily="34" charset="-122"/>
              </a:rPr>
              <a:t>LOAD</a:t>
            </a:r>
            <a:r>
              <a:rPr lang="zh-CN" altLang="en-US" sz="2000" b="0" dirty="0">
                <a:solidFill>
                  <a:schemeClr val="tx1"/>
                </a:solidFill>
                <a:latin typeface="Comic Sans MS" panose="030F0702030302020204" pitchFamily="66" charset="0"/>
                <a:ea typeface="微软雅黑" panose="020B0503020204020204" pitchFamily="34" charset="-122"/>
              </a:rPr>
              <a:t>和</a:t>
            </a:r>
            <a:r>
              <a:rPr lang="en-US" altLang="zh-CN" sz="2000" b="0" dirty="0">
                <a:solidFill>
                  <a:schemeClr val="tx1"/>
                </a:solidFill>
                <a:latin typeface="Comic Sans MS" panose="030F0702030302020204" pitchFamily="66" charset="0"/>
                <a:ea typeface="微软雅黑" panose="020B0503020204020204" pitchFamily="34" charset="-122"/>
              </a:rPr>
              <a:t>STORE</a:t>
            </a:r>
            <a:r>
              <a:rPr lang="zh-CN" altLang="en-US" sz="2000" b="0" dirty="0">
                <a:solidFill>
                  <a:schemeClr val="tx1"/>
                </a:solidFill>
                <a:latin typeface="Comic Sans MS" panose="030F0702030302020204" pitchFamily="66" charset="0"/>
                <a:ea typeface="微软雅黑" panose="020B0503020204020204" pitchFamily="34" charset="-122"/>
              </a:rPr>
              <a:t>指令。如：</a:t>
            </a:r>
            <a:r>
              <a:rPr lang="en-US" altLang="zh-CN" sz="2000" b="0" dirty="0" err="1">
                <a:solidFill>
                  <a:schemeClr val="tx1"/>
                </a:solidFill>
                <a:latin typeface="Comic Sans MS" panose="030F0702030302020204" pitchFamily="66" charset="0"/>
                <a:ea typeface="微软雅黑" panose="020B0503020204020204" pitchFamily="34" charset="-122"/>
              </a:rPr>
              <a:t>lw</a:t>
            </a:r>
            <a:r>
              <a:rPr lang="en-US" altLang="zh-CN" sz="2000" b="0" dirty="0">
                <a:solidFill>
                  <a:schemeClr val="tx1"/>
                </a:solidFill>
                <a:latin typeface="Comic Sans MS" panose="030F0702030302020204" pitchFamily="66" charset="0"/>
                <a:ea typeface="微软雅黑" panose="020B0503020204020204" pitchFamily="34" charset="-122"/>
              </a:rPr>
              <a:t> </a:t>
            </a:r>
            <a:r>
              <a:rPr lang="en-US" altLang="zh-CN" sz="2000" b="0" dirty="0" err="1">
                <a:solidFill>
                  <a:schemeClr val="tx1"/>
                </a:solidFill>
                <a:latin typeface="Comic Sans MS" panose="030F0702030302020204" pitchFamily="66" charset="0"/>
                <a:ea typeface="微软雅黑" panose="020B0503020204020204" pitchFamily="34" charset="-122"/>
              </a:rPr>
              <a:t>rt</a:t>
            </a:r>
            <a:r>
              <a:rPr lang="en-US" altLang="zh-CN" sz="2000" b="0" dirty="0">
                <a:solidFill>
                  <a:schemeClr val="tx1"/>
                </a:solidFill>
                <a:latin typeface="Comic Sans MS" panose="030F0702030302020204" pitchFamily="66" charset="0"/>
                <a:ea typeface="微软雅黑" panose="020B0503020204020204" pitchFamily="34" charset="-122"/>
              </a:rPr>
              <a:t>, </a:t>
            </a:r>
            <a:r>
              <a:rPr lang="en-US" altLang="zh-CN" sz="2000" b="0" dirty="0" err="1">
                <a:solidFill>
                  <a:schemeClr val="tx1"/>
                </a:solidFill>
                <a:latin typeface="Comic Sans MS" panose="030F0702030302020204" pitchFamily="66" charset="0"/>
                <a:ea typeface="微软雅黑" panose="020B0503020204020204" pitchFamily="34" charset="-122"/>
              </a:rPr>
              <a:t>rs</a:t>
            </a:r>
            <a:r>
              <a:rPr lang="en-US" altLang="zh-CN" sz="2000" b="0" dirty="0">
                <a:solidFill>
                  <a:schemeClr val="tx1"/>
                </a:solidFill>
                <a:latin typeface="Comic Sans MS" panose="030F0702030302020204" pitchFamily="66" charset="0"/>
                <a:ea typeface="微软雅黑" panose="020B0503020204020204" pitchFamily="34" charset="-122"/>
              </a:rPr>
              <a:t>, imm16</a:t>
            </a:r>
          </a:p>
          <a:p>
            <a:pPr lvl="2">
              <a:buFontTx/>
              <a:buChar char="•"/>
            </a:pPr>
            <a:r>
              <a:rPr lang="zh-CN" altLang="en-US" sz="2000" b="0" dirty="0">
                <a:solidFill>
                  <a:schemeClr val="tx1"/>
                </a:solidFill>
                <a:latin typeface="Comic Sans MS" panose="030F0702030302020204" pitchFamily="66" charset="0"/>
                <a:ea typeface="微软雅黑" panose="020B0503020204020204" pitchFamily="34" charset="-122"/>
              </a:rPr>
              <a:t>条件分支指令。如：</a:t>
            </a:r>
            <a:r>
              <a:rPr lang="en-US" altLang="zh-CN" sz="2000" b="0" dirty="0" err="1">
                <a:solidFill>
                  <a:schemeClr val="tx1"/>
                </a:solidFill>
                <a:latin typeface="Comic Sans MS" panose="030F0702030302020204" pitchFamily="66" charset="0"/>
                <a:ea typeface="微软雅黑" panose="020B0503020204020204" pitchFamily="34" charset="-122"/>
              </a:rPr>
              <a:t>beq</a:t>
            </a:r>
            <a:r>
              <a:rPr lang="en-US" altLang="zh-CN" sz="2000" b="0" dirty="0">
                <a:solidFill>
                  <a:schemeClr val="tx1"/>
                </a:solidFill>
                <a:latin typeface="Comic Sans MS" panose="030F0702030302020204" pitchFamily="66" charset="0"/>
                <a:ea typeface="微软雅黑" panose="020B0503020204020204" pitchFamily="34" charset="-122"/>
              </a:rPr>
              <a:t> </a:t>
            </a:r>
            <a:r>
              <a:rPr lang="en-US" altLang="zh-CN" sz="2000" b="0" dirty="0" err="1">
                <a:solidFill>
                  <a:schemeClr val="tx1"/>
                </a:solidFill>
                <a:latin typeface="Comic Sans MS" panose="030F0702030302020204" pitchFamily="66" charset="0"/>
                <a:ea typeface="微软雅黑" panose="020B0503020204020204" pitchFamily="34" charset="-122"/>
              </a:rPr>
              <a:t>rs</a:t>
            </a:r>
            <a:r>
              <a:rPr lang="en-US" altLang="zh-CN" sz="2000" b="0" dirty="0">
                <a:solidFill>
                  <a:schemeClr val="tx1"/>
                </a:solidFill>
                <a:latin typeface="Comic Sans MS" panose="030F0702030302020204" pitchFamily="66" charset="0"/>
                <a:ea typeface="微软雅黑" panose="020B0503020204020204" pitchFamily="34" charset="-122"/>
              </a:rPr>
              <a:t>, </a:t>
            </a:r>
            <a:r>
              <a:rPr lang="en-US" altLang="zh-CN" sz="2000" b="0" dirty="0" err="1">
                <a:solidFill>
                  <a:schemeClr val="tx1"/>
                </a:solidFill>
                <a:latin typeface="Comic Sans MS" panose="030F0702030302020204" pitchFamily="66" charset="0"/>
                <a:ea typeface="微软雅黑" panose="020B0503020204020204" pitchFamily="34" charset="-122"/>
              </a:rPr>
              <a:t>rt</a:t>
            </a:r>
            <a:r>
              <a:rPr lang="en-US" altLang="zh-CN" sz="2000" b="0" dirty="0">
                <a:solidFill>
                  <a:schemeClr val="tx1"/>
                </a:solidFill>
                <a:latin typeface="Comic Sans MS" panose="030F0702030302020204" pitchFamily="66" charset="0"/>
                <a:ea typeface="微软雅黑" panose="020B0503020204020204" pitchFamily="34" charset="-122"/>
              </a:rPr>
              <a:t>, imm16</a:t>
            </a:r>
          </a:p>
          <a:p>
            <a:pPr lvl="2">
              <a:buFontTx/>
              <a:buNone/>
            </a:pPr>
            <a:endParaRPr lang="en-US" altLang="zh-CN" sz="2000" dirty="0">
              <a:latin typeface="Comic Sans MS" panose="030F0702030302020204" pitchFamily="66" charset="0"/>
              <a:ea typeface="微软雅黑" panose="020B0503020204020204" pitchFamily="34" charset="-122"/>
            </a:endParaRPr>
          </a:p>
          <a:p>
            <a:pPr lvl="2">
              <a:buFontTx/>
              <a:buNone/>
            </a:pPr>
            <a:endParaRPr lang="en-US" altLang="zh-CN" sz="2000" dirty="0">
              <a:latin typeface="Comic Sans MS" panose="030F0702030302020204" pitchFamily="66" charset="0"/>
              <a:ea typeface="微软雅黑" panose="020B0503020204020204" pitchFamily="34" charset="-122"/>
            </a:endParaRPr>
          </a:p>
          <a:p>
            <a:pPr lvl="1"/>
            <a:endParaRPr lang="en-US" altLang="zh-CN" sz="2000" dirty="0">
              <a:latin typeface="Comic Sans MS" panose="030F0702030302020204" pitchFamily="66" charset="0"/>
              <a:ea typeface="微软雅黑" panose="020B0503020204020204" pitchFamily="34" charset="-122"/>
            </a:endParaRPr>
          </a:p>
          <a:p>
            <a:pPr lvl="1">
              <a:buFont typeface="Wingdings" panose="05000000000000000000" pitchFamily="2" charset="2"/>
              <a:buChar char="ü"/>
            </a:pPr>
            <a:r>
              <a:rPr lang="en-US" altLang="zh-CN" sz="2000" dirty="0">
                <a:solidFill>
                  <a:srgbClr val="0033CC"/>
                </a:solidFill>
                <a:latin typeface="Comic Sans MS" panose="030F0702030302020204" pitchFamily="66" charset="0"/>
                <a:ea typeface="微软雅黑" panose="020B0503020204020204" pitchFamily="34" charset="-122"/>
              </a:rPr>
              <a:t>J-Type</a:t>
            </a:r>
          </a:p>
          <a:p>
            <a:pPr lvl="2">
              <a:buFontTx/>
              <a:buNone/>
            </a:pPr>
            <a:r>
              <a:rPr lang="zh-CN" altLang="en-US" sz="2000" b="0" dirty="0">
                <a:solidFill>
                  <a:schemeClr val="tx1"/>
                </a:solidFill>
                <a:latin typeface="Comic Sans MS" panose="030F0702030302020204" pitchFamily="66" charset="0"/>
                <a:ea typeface="微软雅黑" panose="020B0503020204020204" pitchFamily="34" charset="-122"/>
              </a:rPr>
              <a:t>无条件跳转指令。如：</a:t>
            </a:r>
            <a:r>
              <a:rPr lang="en-US" altLang="zh-CN" sz="2000" b="0" dirty="0">
                <a:solidFill>
                  <a:schemeClr val="tx1"/>
                </a:solidFill>
                <a:latin typeface="Comic Sans MS" panose="030F0702030302020204" pitchFamily="66" charset="0"/>
                <a:ea typeface="微软雅黑" panose="020B0503020204020204" pitchFamily="34" charset="-122"/>
              </a:rPr>
              <a:t>j  target</a:t>
            </a:r>
          </a:p>
        </p:txBody>
      </p:sp>
      <p:grpSp>
        <p:nvGrpSpPr>
          <p:cNvPr id="49" name="Group 81"/>
          <p:cNvGrpSpPr>
            <a:grpSpLocks/>
          </p:cNvGrpSpPr>
          <p:nvPr/>
        </p:nvGrpSpPr>
        <p:grpSpPr bwMode="auto">
          <a:xfrm>
            <a:off x="3029396" y="3212976"/>
            <a:ext cx="6007100" cy="1328738"/>
            <a:chOff x="1889" y="2514"/>
            <a:chExt cx="3784" cy="837"/>
          </a:xfrm>
        </p:grpSpPr>
        <p:grpSp>
          <p:nvGrpSpPr>
            <p:cNvPr id="50" name="Group 54"/>
            <p:cNvGrpSpPr>
              <a:grpSpLocks/>
            </p:cNvGrpSpPr>
            <p:nvPr/>
          </p:nvGrpSpPr>
          <p:grpSpPr bwMode="auto">
            <a:xfrm>
              <a:off x="1889" y="2717"/>
              <a:ext cx="3784" cy="634"/>
              <a:chOff x="1918" y="1392"/>
              <a:chExt cx="3784" cy="634"/>
            </a:xfrm>
          </p:grpSpPr>
          <p:sp>
            <p:nvSpPr>
              <p:cNvPr id="52" name="Rectangle 55"/>
              <p:cNvSpPr>
                <a:spLocks noChangeArrowheads="1"/>
              </p:cNvSpPr>
              <p:nvPr/>
            </p:nvSpPr>
            <p:spPr bwMode="auto">
              <a:xfrm>
                <a:off x="1983" y="159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grpSp>
            <p:nvGrpSpPr>
              <p:cNvPr id="53" name="Group 56"/>
              <p:cNvGrpSpPr>
                <a:grpSpLocks/>
              </p:cNvGrpSpPr>
              <p:nvPr/>
            </p:nvGrpSpPr>
            <p:grpSpPr bwMode="auto">
              <a:xfrm>
                <a:off x="1979" y="1584"/>
                <a:ext cx="624" cy="250"/>
                <a:chOff x="1979" y="1584"/>
                <a:chExt cx="624" cy="250"/>
              </a:xfrm>
            </p:grpSpPr>
            <p:sp>
              <p:nvSpPr>
                <p:cNvPr id="71" name="Rectangle 57"/>
                <p:cNvSpPr>
                  <a:spLocks noChangeArrowheads="1"/>
                </p:cNvSpPr>
                <p:nvPr/>
              </p:nvSpPr>
              <p:spPr bwMode="auto">
                <a:xfrm>
                  <a:off x="1979" y="158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72" name="Rectangle 58"/>
                <p:cNvSpPr>
                  <a:spLocks noChangeArrowheads="1"/>
                </p:cNvSpPr>
                <p:nvPr/>
              </p:nvSpPr>
              <p:spPr bwMode="auto">
                <a:xfrm>
                  <a:off x="2161" y="1584"/>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66" charset="0"/>
                      <a:ea typeface="微软雅黑" panose="020B0503020204020204" pitchFamily="34" charset="-122"/>
                    </a:rPr>
                    <a:t>op</a:t>
                  </a:r>
                </a:p>
              </p:txBody>
            </p:sp>
          </p:grpSp>
          <p:grpSp>
            <p:nvGrpSpPr>
              <p:cNvPr id="54" name="Group 59"/>
              <p:cNvGrpSpPr>
                <a:grpSpLocks/>
              </p:cNvGrpSpPr>
              <p:nvPr/>
            </p:nvGrpSpPr>
            <p:grpSpPr bwMode="auto">
              <a:xfrm>
                <a:off x="2611" y="1584"/>
                <a:ext cx="580" cy="250"/>
                <a:chOff x="2611" y="1584"/>
                <a:chExt cx="580" cy="250"/>
              </a:xfrm>
            </p:grpSpPr>
            <p:sp>
              <p:nvSpPr>
                <p:cNvPr id="69" name="Rectangle 60"/>
                <p:cNvSpPr>
                  <a:spLocks noChangeArrowheads="1"/>
                </p:cNvSpPr>
                <p:nvPr/>
              </p:nvSpPr>
              <p:spPr bwMode="auto">
                <a:xfrm>
                  <a:off x="2611" y="158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70" name="Rectangle 61"/>
                <p:cNvSpPr>
                  <a:spLocks noChangeArrowheads="1"/>
                </p:cNvSpPr>
                <p:nvPr/>
              </p:nvSpPr>
              <p:spPr bwMode="auto">
                <a:xfrm>
                  <a:off x="2776" y="1584"/>
                  <a:ext cx="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66" charset="0"/>
                      <a:ea typeface="微软雅黑" panose="020B0503020204020204" pitchFamily="34" charset="-122"/>
                    </a:rPr>
                    <a:t>rs</a:t>
                  </a:r>
                </a:p>
              </p:txBody>
            </p:sp>
          </p:grpSp>
          <p:grpSp>
            <p:nvGrpSpPr>
              <p:cNvPr id="55" name="Group 62"/>
              <p:cNvGrpSpPr>
                <a:grpSpLocks/>
              </p:cNvGrpSpPr>
              <p:nvPr/>
            </p:nvGrpSpPr>
            <p:grpSpPr bwMode="auto">
              <a:xfrm>
                <a:off x="3199" y="1584"/>
                <a:ext cx="579" cy="250"/>
                <a:chOff x="3199" y="1584"/>
                <a:chExt cx="579" cy="250"/>
              </a:xfrm>
            </p:grpSpPr>
            <p:sp>
              <p:nvSpPr>
                <p:cNvPr id="67" name="Rectangle 63"/>
                <p:cNvSpPr>
                  <a:spLocks noChangeArrowheads="1"/>
                </p:cNvSpPr>
                <p:nvPr/>
              </p:nvSpPr>
              <p:spPr bwMode="auto">
                <a:xfrm>
                  <a:off x="3199" y="158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68" name="Rectangle 64"/>
                <p:cNvSpPr>
                  <a:spLocks noChangeArrowheads="1"/>
                </p:cNvSpPr>
                <p:nvPr/>
              </p:nvSpPr>
              <p:spPr bwMode="auto">
                <a:xfrm>
                  <a:off x="3363" y="1584"/>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66" charset="0"/>
                      <a:ea typeface="微软雅黑" panose="020B0503020204020204" pitchFamily="34" charset="-122"/>
                    </a:rPr>
                    <a:t>rt</a:t>
                  </a:r>
                </a:p>
              </p:txBody>
            </p:sp>
          </p:grpSp>
          <p:sp>
            <p:nvSpPr>
              <p:cNvPr id="56" name="Rectangle 65"/>
              <p:cNvSpPr>
                <a:spLocks noChangeArrowheads="1"/>
              </p:cNvSpPr>
              <p:nvPr/>
            </p:nvSpPr>
            <p:spPr bwMode="auto">
              <a:xfrm>
                <a:off x="3786" y="1588"/>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57" name="Rectangle 66"/>
              <p:cNvSpPr>
                <a:spLocks noChangeArrowheads="1"/>
              </p:cNvSpPr>
              <p:nvPr/>
            </p:nvSpPr>
            <p:spPr bwMode="auto">
              <a:xfrm>
                <a:off x="4289" y="1584"/>
                <a:ext cx="8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66" charset="0"/>
                    <a:ea typeface="微软雅黑" panose="020B0503020204020204" pitchFamily="34" charset="-122"/>
                  </a:rPr>
                  <a:t>immediate</a:t>
                </a:r>
              </a:p>
            </p:txBody>
          </p:sp>
          <p:sp>
            <p:nvSpPr>
              <p:cNvPr id="58" name="Rectangle 67"/>
              <p:cNvSpPr>
                <a:spLocks noChangeArrowheads="1"/>
              </p:cNvSpPr>
              <p:nvPr/>
            </p:nvSpPr>
            <p:spPr bwMode="auto">
              <a:xfrm>
                <a:off x="5488" y="1392"/>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0</a:t>
                </a:r>
              </a:p>
            </p:txBody>
          </p:sp>
          <p:sp>
            <p:nvSpPr>
              <p:cNvPr id="59" name="Rectangle 68"/>
              <p:cNvSpPr>
                <a:spLocks noChangeArrowheads="1"/>
              </p:cNvSpPr>
              <p:nvPr/>
            </p:nvSpPr>
            <p:spPr bwMode="auto">
              <a:xfrm>
                <a:off x="3590" y="139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16</a:t>
                </a:r>
              </a:p>
            </p:txBody>
          </p:sp>
          <p:sp>
            <p:nvSpPr>
              <p:cNvPr id="60" name="Rectangle 69"/>
              <p:cNvSpPr>
                <a:spLocks noChangeArrowheads="1"/>
              </p:cNvSpPr>
              <p:nvPr/>
            </p:nvSpPr>
            <p:spPr bwMode="auto">
              <a:xfrm>
                <a:off x="3002" y="139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solidFill>
                      <a:schemeClr val="tx1"/>
                    </a:solidFill>
                    <a:latin typeface="Comic Sans MS" panose="030F0702030302020204" pitchFamily="66" charset="0"/>
                    <a:ea typeface="微软雅黑" panose="020B0503020204020204" pitchFamily="34" charset="-122"/>
                  </a:rPr>
                  <a:t>21</a:t>
                </a:r>
              </a:p>
            </p:txBody>
          </p:sp>
          <p:sp>
            <p:nvSpPr>
              <p:cNvPr id="61" name="Rectangle 70"/>
              <p:cNvSpPr>
                <a:spLocks noChangeArrowheads="1"/>
              </p:cNvSpPr>
              <p:nvPr/>
            </p:nvSpPr>
            <p:spPr bwMode="auto">
              <a:xfrm>
                <a:off x="2414" y="1392"/>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26</a:t>
                </a:r>
              </a:p>
            </p:txBody>
          </p:sp>
          <p:sp>
            <p:nvSpPr>
              <p:cNvPr id="62" name="Rectangle 71"/>
              <p:cNvSpPr>
                <a:spLocks noChangeArrowheads="1"/>
              </p:cNvSpPr>
              <p:nvPr/>
            </p:nvSpPr>
            <p:spPr bwMode="auto">
              <a:xfrm>
                <a:off x="1918" y="139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31</a:t>
                </a:r>
              </a:p>
            </p:txBody>
          </p:sp>
          <p:sp>
            <p:nvSpPr>
              <p:cNvPr id="63" name="Rectangle 72"/>
              <p:cNvSpPr>
                <a:spLocks noChangeArrowheads="1"/>
              </p:cNvSpPr>
              <p:nvPr/>
            </p:nvSpPr>
            <p:spPr bwMode="auto">
              <a:xfrm>
                <a:off x="2143" y="177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6 </a:t>
                </a:r>
                <a:r>
                  <a:rPr lang="en-US" altLang="zh-CN" sz="2000" b="0">
                    <a:solidFill>
                      <a:schemeClr val="tx1"/>
                    </a:solidFill>
                    <a:latin typeface="Comic Sans MS" panose="030F0702030302020204" pitchFamily="66" charset="0"/>
                    <a:ea typeface="微软雅黑" panose="020B0503020204020204" pitchFamily="34" charset="-122"/>
                  </a:rPr>
                  <a:t>bits</a:t>
                </a:r>
              </a:p>
            </p:txBody>
          </p:sp>
          <p:sp>
            <p:nvSpPr>
              <p:cNvPr id="64" name="Rectangle 73"/>
              <p:cNvSpPr>
                <a:spLocks noChangeArrowheads="1"/>
              </p:cNvSpPr>
              <p:nvPr/>
            </p:nvSpPr>
            <p:spPr bwMode="auto">
              <a:xfrm>
                <a:off x="4448" y="1776"/>
                <a:ext cx="6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16 </a:t>
                </a:r>
                <a:r>
                  <a:rPr lang="en-US" altLang="zh-CN" sz="2000" b="0">
                    <a:solidFill>
                      <a:schemeClr val="tx1"/>
                    </a:solidFill>
                    <a:latin typeface="Comic Sans MS" panose="030F0702030302020204" pitchFamily="66" charset="0"/>
                    <a:ea typeface="微软雅黑" panose="020B0503020204020204" pitchFamily="34" charset="-122"/>
                  </a:rPr>
                  <a:t>bits</a:t>
                </a:r>
              </a:p>
            </p:txBody>
          </p:sp>
          <p:sp>
            <p:nvSpPr>
              <p:cNvPr id="65" name="Rectangle 74"/>
              <p:cNvSpPr>
                <a:spLocks noChangeArrowheads="1"/>
              </p:cNvSpPr>
              <p:nvPr/>
            </p:nvSpPr>
            <p:spPr bwMode="auto">
              <a:xfrm>
                <a:off x="3318" y="177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5 </a:t>
                </a:r>
                <a:r>
                  <a:rPr lang="en-US" altLang="zh-CN" sz="2000" b="0">
                    <a:solidFill>
                      <a:schemeClr val="tx1"/>
                    </a:solidFill>
                    <a:latin typeface="Comic Sans MS" panose="030F0702030302020204" pitchFamily="66" charset="0"/>
                    <a:ea typeface="微软雅黑" panose="020B0503020204020204" pitchFamily="34" charset="-122"/>
                  </a:rPr>
                  <a:t>bits</a:t>
                </a:r>
              </a:p>
            </p:txBody>
          </p:sp>
          <p:sp>
            <p:nvSpPr>
              <p:cNvPr id="66" name="Rectangle 75"/>
              <p:cNvSpPr>
                <a:spLocks noChangeArrowheads="1"/>
              </p:cNvSpPr>
              <p:nvPr/>
            </p:nvSpPr>
            <p:spPr bwMode="auto">
              <a:xfrm>
                <a:off x="2731" y="177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5 </a:t>
                </a:r>
                <a:r>
                  <a:rPr lang="en-US" altLang="zh-CN" sz="2000" b="0">
                    <a:solidFill>
                      <a:schemeClr val="tx1"/>
                    </a:solidFill>
                    <a:latin typeface="Comic Sans MS" panose="030F0702030302020204" pitchFamily="66" charset="0"/>
                    <a:ea typeface="微软雅黑" panose="020B0503020204020204" pitchFamily="34" charset="-122"/>
                  </a:rPr>
                  <a:t>bits</a:t>
                </a:r>
              </a:p>
            </p:txBody>
          </p:sp>
        </p:grpSp>
        <p:sp>
          <p:nvSpPr>
            <p:cNvPr id="51" name="Text Box 78"/>
            <p:cNvSpPr txBox="1">
              <a:spLocks noChangeArrowheads="1"/>
            </p:cNvSpPr>
            <p:nvPr/>
          </p:nvSpPr>
          <p:spPr bwMode="auto">
            <a:xfrm>
              <a:off x="3912" y="2514"/>
              <a:ext cx="124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b="1" dirty="0">
                  <a:solidFill>
                    <a:srgbClr val="0033CC"/>
                  </a:solidFill>
                  <a:latin typeface="Comic Sans MS" panose="030F0702030302020204" pitchFamily="66" charset="0"/>
                  <a:ea typeface="微软雅黑" panose="020B0503020204020204" pitchFamily="34" charset="-122"/>
                </a:rPr>
                <a:t>I-Type</a:t>
              </a:r>
              <a:r>
                <a:rPr lang="zh-CN" altLang="en-US" sz="2000" b="1" dirty="0">
                  <a:solidFill>
                    <a:srgbClr val="0033CC"/>
                  </a:solidFill>
                  <a:latin typeface="Comic Sans MS" panose="030F0702030302020204" pitchFamily="66" charset="0"/>
                  <a:ea typeface="微软雅黑" panose="020B0503020204020204" pitchFamily="34" charset="-122"/>
                </a:rPr>
                <a:t>指令</a:t>
              </a:r>
            </a:p>
          </p:txBody>
        </p:sp>
      </p:grpSp>
      <p:grpSp>
        <p:nvGrpSpPr>
          <p:cNvPr id="73" name="Group 82"/>
          <p:cNvGrpSpPr>
            <a:grpSpLocks/>
          </p:cNvGrpSpPr>
          <p:nvPr/>
        </p:nvGrpSpPr>
        <p:grpSpPr bwMode="auto">
          <a:xfrm>
            <a:off x="1211486" y="5360985"/>
            <a:ext cx="6007100" cy="1077913"/>
            <a:chOff x="1886" y="3544"/>
            <a:chExt cx="3784" cy="679"/>
          </a:xfrm>
        </p:grpSpPr>
        <p:grpSp>
          <p:nvGrpSpPr>
            <p:cNvPr id="74" name="Group 6"/>
            <p:cNvGrpSpPr>
              <a:grpSpLocks/>
            </p:cNvGrpSpPr>
            <p:nvPr/>
          </p:nvGrpSpPr>
          <p:grpSpPr bwMode="auto">
            <a:xfrm>
              <a:off x="1886" y="3589"/>
              <a:ext cx="3784" cy="634"/>
              <a:chOff x="1918" y="3360"/>
              <a:chExt cx="3784" cy="634"/>
            </a:xfrm>
          </p:grpSpPr>
          <p:sp>
            <p:nvSpPr>
              <p:cNvPr id="76" name="Rectangle 7"/>
              <p:cNvSpPr>
                <a:spLocks noChangeArrowheads="1"/>
              </p:cNvSpPr>
              <p:nvPr/>
            </p:nvSpPr>
            <p:spPr bwMode="auto">
              <a:xfrm>
                <a:off x="1983" y="3560"/>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grpSp>
            <p:nvGrpSpPr>
              <p:cNvPr id="77" name="Group 8"/>
              <p:cNvGrpSpPr>
                <a:grpSpLocks/>
              </p:cNvGrpSpPr>
              <p:nvPr/>
            </p:nvGrpSpPr>
            <p:grpSpPr bwMode="auto">
              <a:xfrm>
                <a:off x="1979" y="3552"/>
                <a:ext cx="624" cy="250"/>
                <a:chOff x="1979" y="3552"/>
                <a:chExt cx="624" cy="250"/>
              </a:xfrm>
            </p:grpSpPr>
            <p:sp>
              <p:nvSpPr>
                <p:cNvPr id="85" name="Rectangle 9"/>
                <p:cNvSpPr>
                  <a:spLocks noChangeArrowheads="1"/>
                </p:cNvSpPr>
                <p:nvPr/>
              </p:nvSpPr>
              <p:spPr bwMode="auto">
                <a:xfrm>
                  <a:off x="1979" y="3556"/>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86" name="Rectangle 10"/>
                <p:cNvSpPr>
                  <a:spLocks noChangeArrowheads="1"/>
                </p:cNvSpPr>
                <p:nvPr/>
              </p:nvSpPr>
              <p:spPr bwMode="auto">
                <a:xfrm>
                  <a:off x="2161" y="355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66" charset="0"/>
                      <a:ea typeface="微软雅黑" panose="020B0503020204020204" pitchFamily="34" charset="-122"/>
                    </a:rPr>
                    <a:t>op</a:t>
                  </a:r>
                </a:p>
              </p:txBody>
            </p:sp>
          </p:grpSp>
          <p:sp>
            <p:nvSpPr>
              <p:cNvPr id="78" name="Rectangle 11"/>
              <p:cNvSpPr>
                <a:spLocks noChangeArrowheads="1"/>
              </p:cNvSpPr>
              <p:nvPr/>
            </p:nvSpPr>
            <p:spPr bwMode="auto">
              <a:xfrm>
                <a:off x="2611" y="3556"/>
                <a:ext cx="297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79" name="Rectangle 12"/>
              <p:cNvSpPr>
                <a:spLocks noChangeArrowheads="1"/>
              </p:cNvSpPr>
              <p:nvPr/>
            </p:nvSpPr>
            <p:spPr bwMode="auto">
              <a:xfrm>
                <a:off x="3554" y="3552"/>
                <a:ext cx="12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a:solidFill>
                      <a:schemeClr val="tx1"/>
                    </a:solidFill>
                    <a:latin typeface="Comic Sans MS" panose="030F0702030302020204" pitchFamily="66" charset="0"/>
                    <a:ea typeface="微软雅黑" panose="020B0503020204020204" pitchFamily="34" charset="-122"/>
                  </a:rPr>
                  <a:t>target address</a:t>
                </a:r>
              </a:p>
            </p:txBody>
          </p:sp>
          <p:sp>
            <p:nvSpPr>
              <p:cNvPr id="80" name="Rectangle 13"/>
              <p:cNvSpPr>
                <a:spLocks noChangeArrowheads="1"/>
              </p:cNvSpPr>
              <p:nvPr/>
            </p:nvSpPr>
            <p:spPr bwMode="auto">
              <a:xfrm>
                <a:off x="5488" y="3360"/>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0</a:t>
                </a:r>
              </a:p>
            </p:txBody>
          </p:sp>
          <p:sp>
            <p:nvSpPr>
              <p:cNvPr id="81" name="Rectangle 14"/>
              <p:cNvSpPr>
                <a:spLocks noChangeArrowheads="1"/>
              </p:cNvSpPr>
              <p:nvPr/>
            </p:nvSpPr>
            <p:spPr bwMode="auto">
              <a:xfrm>
                <a:off x="2414" y="3360"/>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26</a:t>
                </a:r>
              </a:p>
            </p:txBody>
          </p:sp>
          <p:sp>
            <p:nvSpPr>
              <p:cNvPr id="82" name="Rectangle 15"/>
              <p:cNvSpPr>
                <a:spLocks noChangeArrowheads="1"/>
              </p:cNvSpPr>
              <p:nvPr/>
            </p:nvSpPr>
            <p:spPr bwMode="auto">
              <a:xfrm>
                <a:off x="1918" y="3360"/>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31</a:t>
                </a:r>
              </a:p>
            </p:txBody>
          </p:sp>
          <p:sp>
            <p:nvSpPr>
              <p:cNvPr id="83" name="Rectangle 16"/>
              <p:cNvSpPr>
                <a:spLocks noChangeArrowheads="1"/>
              </p:cNvSpPr>
              <p:nvPr/>
            </p:nvSpPr>
            <p:spPr bwMode="auto">
              <a:xfrm>
                <a:off x="2143" y="3744"/>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6 </a:t>
                </a:r>
                <a:r>
                  <a:rPr lang="en-US" altLang="zh-CN" sz="2000" b="0">
                    <a:solidFill>
                      <a:schemeClr val="tx1"/>
                    </a:solidFill>
                    <a:latin typeface="Comic Sans MS" panose="030F0702030302020204" pitchFamily="66" charset="0"/>
                    <a:ea typeface="微软雅黑" panose="020B0503020204020204" pitchFamily="34" charset="-122"/>
                  </a:rPr>
                  <a:t>bits</a:t>
                </a:r>
              </a:p>
            </p:txBody>
          </p:sp>
          <p:sp>
            <p:nvSpPr>
              <p:cNvPr id="84" name="Rectangle 17"/>
              <p:cNvSpPr>
                <a:spLocks noChangeArrowheads="1"/>
              </p:cNvSpPr>
              <p:nvPr/>
            </p:nvSpPr>
            <p:spPr bwMode="auto">
              <a:xfrm>
                <a:off x="3816" y="3744"/>
                <a:ext cx="6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26 </a:t>
                </a:r>
                <a:r>
                  <a:rPr lang="en-US" altLang="zh-CN" sz="2000" b="0">
                    <a:solidFill>
                      <a:schemeClr val="tx1"/>
                    </a:solidFill>
                    <a:latin typeface="Comic Sans MS" panose="030F0702030302020204" pitchFamily="66" charset="0"/>
                    <a:ea typeface="微软雅黑" panose="020B0503020204020204" pitchFamily="34" charset="-122"/>
                  </a:rPr>
                  <a:t>bits</a:t>
                </a:r>
              </a:p>
            </p:txBody>
          </p:sp>
        </p:grpSp>
        <p:sp>
          <p:nvSpPr>
            <p:cNvPr id="75" name="Text Box 79"/>
            <p:cNvSpPr txBox="1">
              <a:spLocks noChangeArrowheads="1"/>
            </p:cNvSpPr>
            <p:nvPr/>
          </p:nvSpPr>
          <p:spPr bwMode="auto">
            <a:xfrm>
              <a:off x="3838" y="3544"/>
              <a:ext cx="124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b="1" dirty="0">
                  <a:solidFill>
                    <a:srgbClr val="0033CC"/>
                  </a:solidFill>
                  <a:latin typeface="Comic Sans MS" panose="030F0702030302020204" pitchFamily="66" charset="0"/>
                  <a:ea typeface="微软雅黑" panose="020B0503020204020204" pitchFamily="34" charset="-122"/>
                </a:rPr>
                <a:t>J-Type</a:t>
              </a:r>
              <a:r>
                <a:rPr lang="zh-CN" altLang="en-US" sz="2000" b="1" dirty="0">
                  <a:solidFill>
                    <a:srgbClr val="0033CC"/>
                  </a:solidFill>
                  <a:latin typeface="Comic Sans MS" panose="030F0702030302020204" pitchFamily="66" charset="0"/>
                  <a:ea typeface="微软雅黑" panose="020B0503020204020204" pitchFamily="34" charset="-122"/>
                </a:rPr>
                <a:t>指令</a:t>
              </a:r>
            </a:p>
          </p:txBody>
        </p:sp>
      </p:grpSp>
      <p:sp>
        <p:nvSpPr>
          <p:cNvPr id="87" name="Rectangle 83"/>
          <p:cNvSpPr>
            <a:spLocks noChangeArrowheads="1"/>
          </p:cNvSpPr>
          <p:nvPr/>
        </p:nvSpPr>
        <p:spPr bwMode="auto">
          <a:xfrm>
            <a:off x="526257" y="1582266"/>
            <a:ext cx="6148387" cy="37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nSpc>
                <a:spcPct val="105000"/>
              </a:lnSpc>
              <a:spcBef>
                <a:spcPct val="30000"/>
              </a:spcBef>
              <a:buSzPct val="100000"/>
            </a:pPr>
            <a:r>
              <a:rPr lang="zh-CN" altLang="en-US" sz="2000" b="1" dirty="0" smtClean="0">
                <a:solidFill>
                  <a:srgbClr val="FF0000"/>
                </a:solidFill>
                <a:latin typeface="Comic Sans MS" panose="030F0702030302020204" pitchFamily="66" charset="0"/>
                <a:ea typeface="微软雅黑" panose="020B0503020204020204" pitchFamily="34" charset="-122"/>
              </a:rPr>
              <a:t>所有</a:t>
            </a:r>
            <a:r>
              <a:rPr lang="zh-CN" altLang="en-US" sz="2000" b="1" dirty="0">
                <a:solidFill>
                  <a:srgbClr val="FF0000"/>
                </a:solidFill>
                <a:latin typeface="Comic Sans MS" panose="030F0702030302020204" pitchFamily="66" charset="0"/>
                <a:ea typeface="微软雅黑" panose="020B0503020204020204" pitchFamily="34" charset="-122"/>
              </a:rPr>
              <a:t>指令都是</a:t>
            </a:r>
            <a:r>
              <a:rPr lang="en-US" altLang="zh-CN" sz="2000" b="1" dirty="0">
                <a:solidFill>
                  <a:srgbClr val="FF0000"/>
                </a:solidFill>
                <a:latin typeface="Comic Sans MS" panose="030F0702030302020204" pitchFamily="66" charset="0"/>
                <a:ea typeface="微软雅黑" panose="020B0503020204020204" pitchFamily="34" charset="-122"/>
              </a:rPr>
              <a:t>32</a:t>
            </a:r>
            <a:r>
              <a:rPr lang="zh-CN" altLang="en-US" sz="2000" b="1" dirty="0">
                <a:solidFill>
                  <a:srgbClr val="FF0000"/>
                </a:solidFill>
                <a:latin typeface="Comic Sans MS" panose="030F0702030302020204" pitchFamily="66" charset="0"/>
                <a:ea typeface="微软雅黑" panose="020B0503020204020204" pitchFamily="34" charset="-122"/>
              </a:rPr>
              <a:t>位宽，须按字地址对齐</a:t>
            </a:r>
            <a:endParaRPr lang="en-US" altLang="zh-CN" sz="2000" b="1" dirty="0">
              <a:solidFill>
                <a:srgbClr val="FF0000"/>
              </a:solidFill>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124575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linds(horizontal)">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linds(horizontal)">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blinds(horizontal)">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blinds(horizontal)">
                                      <p:cBhvr>
                                        <p:cTn id="32" dur="500"/>
                                        <p:tgtEl>
                                          <p:spTgt spid="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blinds(horizontal)">
                                      <p:cBhvr>
                                        <p:cTn id="37" dur="500"/>
                                        <p:tgtEl>
                                          <p:spTgt spid="7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animEffect transition="in" filter="blinds(horizontal)">
                                      <p:cBhvr>
                                        <p:cTn id="4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Rectangle 3"/>
          <p:cNvSpPr txBox="1">
            <a:spLocks noChangeArrowheads="1"/>
          </p:cNvSpPr>
          <p:nvPr/>
        </p:nvSpPr>
        <p:spPr bwMode="auto">
          <a:xfrm>
            <a:off x="9971" y="764704"/>
            <a:ext cx="8666485" cy="5280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Char char="Ø"/>
            </a:pPr>
            <a:r>
              <a:rPr lang="en-US" altLang="zh-CN" sz="1800" dirty="0" smtClean="0"/>
              <a:t>OP</a:t>
            </a:r>
            <a:r>
              <a:rPr lang="zh-CN" altLang="en-US" sz="1800" dirty="0" smtClean="0"/>
              <a:t>：</a:t>
            </a:r>
            <a:r>
              <a:rPr lang="zh-CN" altLang="en-US" sz="1800" b="0" dirty="0" smtClean="0"/>
              <a:t>操作码</a:t>
            </a:r>
          </a:p>
          <a:p>
            <a:pPr>
              <a:spcBef>
                <a:spcPct val="60000"/>
              </a:spcBef>
              <a:buFont typeface="Wingdings" panose="05000000000000000000" pitchFamily="2" charset="2"/>
              <a:buChar char="Ø"/>
            </a:pPr>
            <a:r>
              <a:rPr lang="en-US" altLang="zh-CN" sz="1800" dirty="0" err="1" smtClean="0"/>
              <a:t>rs</a:t>
            </a:r>
            <a:r>
              <a:rPr lang="zh-CN" altLang="en-US" sz="1800" dirty="0" smtClean="0"/>
              <a:t>：</a:t>
            </a:r>
            <a:r>
              <a:rPr lang="zh-CN" altLang="en-US" sz="1800" b="0" dirty="0" smtClean="0"/>
              <a:t>第一个源操作数寄存器</a:t>
            </a:r>
          </a:p>
          <a:p>
            <a:pPr>
              <a:spcBef>
                <a:spcPct val="60000"/>
              </a:spcBef>
              <a:buFont typeface="Wingdings" panose="05000000000000000000" pitchFamily="2" charset="2"/>
              <a:buChar char="Ø"/>
            </a:pPr>
            <a:r>
              <a:rPr lang="en-US" altLang="zh-CN" sz="1800" dirty="0" err="1" smtClean="0"/>
              <a:t>rt</a:t>
            </a:r>
            <a:r>
              <a:rPr lang="zh-CN" altLang="en-US" sz="1800" dirty="0" smtClean="0"/>
              <a:t>：</a:t>
            </a:r>
            <a:r>
              <a:rPr lang="zh-CN" altLang="en-US" sz="1800" b="0" dirty="0" smtClean="0"/>
              <a:t>第二个源操作数寄存器</a:t>
            </a:r>
          </a:p>
          <a:p>
            <a:pPr>
              <a:spcBef>
                <a:spcPct val="60000"/>
              </a:spcBef>
              <a:buFont typeface="Wingdings" panose="05000000000000000000" pitchFamily="2" charset="2"/>
              <a:buChar char="Ø"/>
            </a:pPr>
            <a:r>
              <a:rPr lang="en-US" altLang="zh-CN" sz="1800" dirty="0" err="1" smtClean="0"/>
              <a:t>rd</a:t>
            </a:r>
            <a:r>
              <a:rPr lang="zh-CN" altLang="en-US" sz="1800" dirty="0" smtClean="0"/>
              <a:t>：</a:t>
            </a:r>
            <a:r>
              <a:rPr lang="zh-CN" altLang="en-US" sz="1800" b="0" dirty="0" smtClean="0"/>
              <a:t>结果寄存器</a:t>
            </a:r>
          </a:p>
          <a:p>
            <a:pPr>
              <a:spcBef>
                <a:spcPct val="60000"/>
              </a:spcBef>
              <a:buFont typeface="Wingdings" panose="05000000000000000000" pitchFamily="2" charset="2"/>
              <a:buChar char="Ø"/>
            </a:pPr>
            <a:r>
              <a:rPr lang="en-US" altLang="zh-CN" sz="1800" dirty="0" err="1" smtClean="0"/>
              <a:t>shamt</a:t>
            </a:r>
            <a:r>
              <a:rPr lang="zh-CN" altLang="en-US" sz="1800" dirty="0" smtClean="0"/>
              <a:t>：</a:t>
            </a:r>
            <a:r>
              <a:rPr lang="zh-CN" altLang="en-US" sz="1800" b="0" dirty="0" smtClean="0"/>
              <a:t>移位指令的位移量</a:t>
            </a:r>
            <a:endParaRPr lang="en-US" altLang="zh-CN" sz="1800" b="0" dirty="0" smtClean="0"/>
          </a:p>
          <a:p>
            <a:pPr>
              <a:spcBef>
                <a:spcPct val="40000"/>
              </a:spcBef>
              <a:buFont typeface="Wingdings" panose="05000000000000000000" pitchFamily="2" charset="2"/>
              <a:buChar char="Ø"/>
            </a:pPr>
            <a:r>
              <a:rPr lang="en-US" altLang="zh-CN" sz="1800" dirty="0" err="1" smtClean="0"/>
              <a:t>func</a:t>
            </a:r>
            <a:r>
              <a:rPr lang="zh-CN" altLang="en-US" sz="1800" dirty="0" smtClean="0"/>
              <a:t>：</a:t>
            </a:r>
            <a:r>
              <a:rPr lang="en-US" altLang="zh-CN" sz="1800" b="0" dirty="0" smtClean="0"/>
              <a:t>R-Type</a:t>
            </a:r>
            <a:r>
              <a:rPr lang="zh-CN" altLang="en-US" sz="1800" b="0" dirty="0" smtClean="0"/>
              <a:t>指令的</a:t>
            </a:r>
            <a:r>
              <a:rPr lang="en-US" altLang="zh-CN" sz="1800" b="0" dirty="0" smtClean="0"/>
              <a:t>OP</a:t>
            </a:r>
            <a:r>
              <a:rPr lang="zh-CN" altLang="en-US" sz="1800" b="0" dirty="0" smtClean="0"/>
              <a:t>字段是特定的“</a:t>
            </a:r>
            <a:r>
              <a:rPr lang="en-US" altLang="zh-CN" sz="1800" b="0" dirty="0" smtClean="0"/>
              <a:t>000000”</a:t>
            </a:r>
            <a:r>
              <a:rPr lang="zh-CN" altLang="en-US" sz="1800" b="0" dirty="0" smtClean="0"/>
              <a:t>，具体操作由</a:t>
            </a:r>
            <a:r>
              <a:rPr lang="en-US" altLang="zh-CN" sz="1800" b="0" dirty="0" err="1" smtClean="0"/>
              <a:t>func</a:t>
            </a:r>
            <a:r>
              <a:rPr lang="zh-CN" altLang="en-US" sz="1800" b="0" dirty="0" smtClean="0"/>
              <a:t>字段给定。</a:t>
            </a:r>
            <a:endParaRPr lang="en-US" altLang="zh-CN" sz="1800" b="0" dirty="0" smtClean="0"/>
          </a:p>
          <a:p>
            <a:pPr>
              <a:spcBef>
                <a:spcPct val="40000"/>
              </a:spcBef>
              <a:buFont typeface="Wingdings" panose="05000000000000000000" pitchFamily="2" charset="2"/>
              <a:buChar char="Ø"/>
            </a:pPr>
            <a:r>
              <a:rPr lang="zh-CN" altLang="en-US" sz="1800" b="0" dirty="0" smtClean="0"/>
              <a:t>           例如：</a:t>
            </a:r>
            <a:r>
              <a:rPr lang="en-US" altLang="zh-CN" sz="1800" b="0" dirty="0" err="1" smtClean="0"/>
              <a:t>func</a:t>
            </a:r>
            <a:r>
              <a:rPr lang="en-US" altLang="zh-CN" sz="1800" b="0" dirty="0" smtClean="0"/>
              <a:t>=“100000”</a:t>
            </a:r>
            <a:r>
              <a:rPr lang="zh-CN" altLang="en-US" sz="1800" b="0" dirty="0" smtClean="0"/>
              <a:t>时，表示“加法”运算。</a:t>
            </a:r>
          </a:p>
          <a:p>
            <a:pPr>
              <a:spcBef>
                <a:spcPct val="45000"/>
              </a:spcBef>
              <a:buFont typeface="Wingdings" panose="05000000000000000000" pitchFamily="2" charset="2"/>
              <a:buChar char="Ø"/>
            </a:pPr>
            <a:endParaRPr lang="en-US" altLang="zh-CN" sz="1800" dirty="0" smtClean="0"/>
          </a:p>
          <a:p>
            <a:pPr>
              <a:spcBef>
                <a:spcPct val="45000"/>
              </a:spcBef>
              <a:buFont typeface="Wingdings" panose="05000000000000000000" pitchFamily="2" charset="2"/>
              <a:buChar char="Ø"/>
            </a:pPr>
            <a:endParaRPr lang="en-US" altLang="zh-CN" sz="1800" dirty="0"/>
          </a:p>
          <a:p>
            <a:pPr>
              <a:spcBef>
                <a:spcPct val="45000"/>
              </a:spcBef>
              <a:buFont typeface="Wingdings" panose="05000000000000000000" pitchFamily="2" charset="2"/>
              <a:buChar char="Ø"/>
            </a:pPr>
            <a:r>
              <a:rPr lang="en-US" altLang="zh-CN" sz="1800" dirty="0" smtClean="0"/>
              <a:t>immediate</a:t>
            </a:r>
            <a:r>
              <a:rPr lang="zh-CN" altLang="en-US" sz="1800" dirty="0" smtClean="0"/>
              <a:t>：</a:t>
            </a:r>
            <a:r>
              <a:rPr lang="zh-CN" altLang="en-US" sz="1800" b="0" dirty="0" smtClean="0"/>
              <a:t>立即数或</a:t>
            </a:r>
            <a:r>
              <a:rPr lang="en-US" altLang="zh-CN" sz="1800" b="0" dirty="0" smtClean="0"/>
              <a:t>load/store</a:t>
            </a:r>
            <a:r>
              <a:rPr lang="zh-CN" altLang="en-US" sz="1800" b="0" dirty="0" smtClean="0"/>
              <a:t>指令和分支指令的偏移地址</a:t>
            </a:r>
          </a:p>
          <a:p>
            <a:pPr>
              <a:spcBef>
                <a:spcPct val="45000"/>
              </a:spcBef>
              <a:buFont typeface="Wingdings" panose="05000000000000000000" pitchFamily="2" charset="2"/>
              <a:buChar char="Ø"/>
            </a:pPr>
            <a:r>
              <a:rPr lang="en-US" altLang="zh-CN" sz="1800" dirty="0" smtClean="0"/>
              <a:t>target address</a:t>
            </a:r>
            <a:r>
              <a:rPr lang="zh-CN" altLang="en-US" sz="1800" dirty="0" smtClean="0"/>
              <a:t>：</a:t>
            </a:r>
            <a:r>
              <a:rPr lang="zh-CN" altLang="en-US" sz="1800" b="0" dirty="0" smtClean="0"/>
              <a:t>无条件转移地址的低</a:t>
            </a:r>
            <a:r>
              <a:rPr lang="en-US" altLang="zh-CN" sz="1800" b="0" dirty="0" smtClean="0"/>
              <a:t>26</a:t>
            </a:r>
            <a:r>
              <a:rPr lang="zh-CN" altLang="en-US" sz="1800" b="0" dirty="0" smtClean="0"/>
              <a:t>位。将</a:t>
            </a:r>
            <a:r>
              <a:rPr lang="en-US" altLang="zh-CN" sz="1800" b="0" dirty="0" smtClean="0"/>
              <a:t>PC</a:t>
            </a:r>
            <a:r>
              <a:rPr lang="zh-CN" altLang="en-US" sz="1800" b="0" dirty="0" smtClean="0"/>
              <a:t>高</a:t>
            </a:r>
            <a:r>
              <a:rPr lang="en-US" altLang="zh-CN" sz="1800" b="0" dirty="0" smtClean="0"/>
              <a:t>4</a:t>
            </a:r>
            <a:r>
              <a:rPr lang="zh-CN" altLang="en-US" sz="1800" b="0" dirty="0" smtClean="0"/>
              <a:t>位拼上</a:t>
            </a:r>
            <a:r>
              <a:rPr lang="en-US" altLang="zh-CN" sz="1800" b="0" dirty="0" smtClean="0"/>
              <a:t>26</a:t>
            </a:r>
            <a:r>
              <a:rPr lang="zh-CN" altLang="en-US" sz="1800" b="0" dirty="0" smtClean="0"/>
              <a:t>位直接地址，最后添</a:t>
            </a:r>
            <a:r>
              <a:rPr lang="en-US" altLang="zh-CN" sz="1800" b="0" dirty="0" smtClean="0"/>
              <a:t>2</a:t>
            </a:r>
            <a:r>
              <a:rPr lang="zh-CN" altLang="en-US" sz="1800" b="0" dirty="0" smtClean="0"/>
              <a:t>个“</a:t>
            </a:r>
            <a:r>
              <a:rPr lang="en-US" altLang="zh-CN" sz="1800" b="0" dirty="0" smtClean="0"/>
              <a:t>0”</a:t>
            </a:r>
            <a:r>
              <a:rPr lang="zh-CN" altLang="en-US" sz="1800" b="0" dirty="0" smtClean="0"/>
              <a:t>就是</a:t>
            </a:r>
            <a:r>
              <a:rPr lang="en-US" altLang="zh-CN" sz="1800" b="0" dirty="0" smtClean="0"/>
              <a:t>32</a:t>
            </a:r>
            <a:r>
              <a:rPr lang="zh-CN" altLang="en-US" sz="1800" b="0" dirty="0" smtClean="0"/>
              <a:t>位目标地址。为何最后两位要添“</a:t>
            </a:r>
            <a:r>
              <a:rPr lang="en-US" altLang="zh-CN" sz="1800" b="0" dirty="0" smtClean="0"/>
              <a:t>0”</a:t>
            </a:r>
            <a:r>
              <a:rPr lang="zh-CN" altLang="en-US" sz="1800" b="0" dirty="0" smtClean="0"/>
              <a:t>？</a:t>
            </a:r>
          </a:p>
          <a:p>
            <a:pPr>
              <a:buFont typeface="Wingdings" pitchFamily="2" charset="2"/>
              <a:buNone/>
            </a:pPr>
            <a:endParaRPr lang="en-US" altLang="zh-CN" sz="1800" b="0" dirty="0"/>
          </a:p>
        </p:txBody>
      </p:sp>
      <p:grpSp>
        <p:nvGrpSpPr>
          <p:cNvPr id="44" name="Group 80"/>
          <p:cNvGrpSpPr>
            <a:grpSpLocks/>
          </p:cNvGrpSpPr>
          <p:nvPr/>
        </p:nvGrpSpPr>
        <p:grpSpPr bwMode="auto">
          <a:xfrm>
            <a:off x="3131840" y="803823"/>
            <a:ext cx="6007100" cy="1403350"/>
            <a:chOff x="1931" y="458"/>
            <a:chExt cx="3784" cy="884"/>
          </a:xfrm>
        </p:grpSpPr>
        <p:grpSp>
          <p:nvGrpSpPr>
            <p:cNvPr id="45" name="Group 18"/>
            <p:cNvGrpSpPr>
              <a:grpSpLocks/>
            </p:cNvGrpSpPr>
            <p:nvPr/>
          </p:nvGrpSpPr>
          <p:grpSpPr bwMode="auto">
            <a:xfrm>
              <a:off x="1931" y="708"/>
              <a:ext cx="3784" cy="634"/>
              <a:chOff x="1918" y="672"/>
              <a:chExt cx="3784" cy="634"/>
            </a:xfrm>
          </p:grpSpPr>
          <p:grpSp>
            <p:nvGrpSpPr>
              <p:cNvPr id="47" name="Group 19"/>
              <p:cNvGrpSpPr>
                <a:grpSpLocks/>
              </p:cNvGrpSpPr>
              <p:nvPr/>
            </p:nvGrpSpPr>
            <p:grpSpPr bwMode="auto">
              <a:xfrm>
                <a:off x="1918" y="672"/>
                <a:ext cx="3784" cy="442"/>
                <a:chOff x="1918" y="672"/>
                <a:chExt cx="3784" cy="442"/>
              </a:xfrm>
            </p:grpSpPr>
            <p:grpSp>
              <p:nvGrpSpPr>
                <p:cNvPr id="54" name="Group 20"/>
                <p:cNvGrpSpPr>
                  <a:grpSpLocks/>
                </p:cNvGrpSpPr>
                <p:nvPr/>
              </p:nvGrpSpPr>
              <p:grpSpPr bwMode="auto">
                <a:xfrm>
                  <a:off x="1979" y="864"/>
                  <a:ext cx="3615" cy="250"/>
                  <a:chOff x="1979" y="864"/>
                  <a:chExt cx="3615" cy="250"/>
                </a:xfrm>
              </p:grpSpPr>
              <p:sp>
                <p:nvSpPr>
                  <p:cNvPr id="62" name="Rectangle 21"/>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grpSp>
                <p:nvGrpSpPr>
                  <p:cNvPr id="63" name="Group 22"/>
                  <p:cNvGrpSpPr>
                    <a:grpSpLocks/>
                  </p:cNvGrpSpPr>
                  <p:nvPr/>
                </p:nvGrpSpPr>
                <p:grpSpPr bwMode="auto">
                  <a:xfrm>
                    <a:off x="1979" y="864"/>
                    <a:ext cx="3615" cy="250"/>
                    <a:chOff x="1979" y="864"/>
                    <a:chExt cx="3615" cy="250"/>
                  </a:xfrm>
                </p:grpSpPr>
                <p:grpSp>
                  <p:nvGrpSpPr>
                    <p:cNvPr id="64" name="Group 23"/>
                    <p:cNvGrpSpPr>
                      <a:grpSpLocks/>
                    </p:cNvGrpSpPr>
                    <p:nvPr/>
                  </p:nvGrpSpPr>
                  <p:grpSpPr bwMode="auto">
                    <a:xfrm>
                      <a:off x="1979" y="864"/>
                      <a:ext cx="624" cy="250"/>
                      <a:chOff x="1979" y="864"/>
                      <a:chExt cx="624" cy="250"/>
                    </a:xfrm>
                  </p:grpSpPr>
                  <p:sp>
                    <p:nvSpPr>
                      <p:cNvPr id="80" name="Rectangle 24"/>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81" name="Rectangle 25"/>
                      <p:cNvSpPr>
                        <a:spLocks noChangeArrowheads="1"/>
                      </p:cNvSpPr>
                      <p:nvPr/>
                    </p:nvSpPr>
                    <p:spPr bwMode="auto">
                      <a:xfrm>
                        <a:off x="2161" y="864"/>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66" charset="0"/>
                            <a:ea typeface="微软雅黑" panose="020B0503020204020204" pitchFamily="34" charset="-122"/>
                          </a:rPr>
                          <a:t>op</a:t>
                        </a:r>
                      </a:p>
                    </p:txBody>
                  </p:sp>
                </p:grpSp>
                <p:grpSp>
                  <p:nvGrpSpPr>
                    <p:cNvPr id="65" name="Group 26"/>
                    <p:cNvGrpSpPr>
                      <a:grpSpLocks/>
                    </p:cNvGrpSpPr>
                    <p:nvPr/>
                  </p:nvGrpSpPr>
                  <p:grpSpPr bwMode="auto">
                    <a:xfrm>
                      <a:off x="2611" y="864"/>
                      <a:ext cx="580" cy="250"/>
                      <a:chOff x="2611" y="864"/>
                      <a:chExt cx="580" cy="250"/>
                    </a:xfrm>
                  </p:grpSpPr>
                  <p:sp>
                    <p:nvSpPr>
                      <p:cNvPr id="78" name="Rectangle 27"/>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79" name="Rectangle 28"/>
                      <p:cNvSpPr>
                        <a:spLocks noChangeArrowheads="1"/>
                      </p:cNvSpPr>
                      <p:nvPr/>
                    </p:nvSpPr>
                    <p:spPr bwMode="auto">
                      <a:xfrm>
                        <a:off x="2776" y="864"/>
                        <a:ext cx="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err="1">
                            <a:solidFill>
                              <a:schemeClr val="tx1"/>
                            </a:solidFill>
                            <a:latin typeface="Comic Sans MS" panose="030F0702030302020204" pitchFamily="66" charset="0"/>
                            <a:ea typeface="微软雅黑" panose="020B0503020204020204" pitchFamily="34" charset="-122"/>
                          </a:rPr>
                          <a:t>rs</a:t>
                        </a:r>
                        <a:endParaRPr lang="en-US" altLang="zh-CN" sz="2000" dirty="0">
                          <a:solidFill>
                            <a:schemeClr val="tx1"/>
                          </a:solidFill>
                          <a:latin typeface="Comic Sans MS" panose="030F0702030302020204" pitchFamily="66" charset="0"/>
                          <a:ea typeface="微软雅黑" panose="020B0503020204020204" pitchFamily="34" charset="-122"/>
                        </a:endParaRPr>
                      </a:p>
                    </p:txBody>
                  </p:sp>
                </p:grpSp>
                <p:grpSp>
                  <p:nvGrpSpPr>
                    <p:cNvPr id="66" name="Group 29"/>
                    <p:cNvGrpSpPr>
                      <a:grpSpLocks/>
                    </p:cNvGrpSpPr>
                    <p:nvPr/>
                  </p:nvGrpSpPr>
                  <p:grpSpPr bwMode="auto">
                    <a:xfrm>
                      <a:off x="3199" y="864"/>
                      <a:ext cx="579" cy="250"/>
                      <a:chOff x="3199" y="864"/>
                      <a:chExt cx="579" cy="250"/>
                    </a:xfrm>
                  </p:grpSpPr>
                  <p:sp>
                    <p:nvSpPr>
                      <p:cNvPr id="76" name="Rectangle 30"/>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77" name="Rectangle 31"/>
                      <p:cNvSpPr>
                        <a:spLocks noChangeArrowheads="1"/>
                      </p:cNvSpPr>
                      <p:nvPr/>
                    </p:nvSpPr>
                    <p:spPr bwMode="auto">
                      <a:xfrm>
                        <a:off x="3363" y="864"/>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err="1">
                            <a:solidFill>
                              <a:schemeClr val="tx1"/>
                            </a:solidFill>
                            <a:latin typeface="Comic Sans MS" panose="030F0702030302020204" pitchFamily="66" charset="0"/>
                            <a:ea typeface="微软雅黑" panose="020B0503020204020204" pitchFamily="34" charset="-122"/>
                          </a:rPr>
                          <a:t>rt</a:t>
                        </a:r>
                        <a:endParaRPr lang="en-US" altLang="zh-CN" sz="2000" dirty="0">
                          <a:solidFill>
                            <a:schemeClr val="tx1"/>
                          </a:solidFill>
                          <a:latin typeface="Comic Sans MS" panose="030F0702030302020204" pitchFamily="66" charset="0"/>
                          <a:ea typeface="微软雅黑" panose="020B0503020204020204" pitchFamily="34" charset="-122"/>
                        </a:endParaRPr>
                      </a:p>
                    </p:txBody>
                  </p:sp>
                </p:grpSp>
                <p:grpSp>
                  <p:nvGrpSpPr>
                    <p:cNvPr id="67" name="Group 32"/>
                    <p:cNvGrpSpPr>
                      <a:grpSpLocks/>
                    </p:cNvGrpSpPr>
                    <p:nvPr/>
                  </p:nvGrpSpPr>
                  <p:grpSpPr bwMode="auto">
                    <a:xfrm>
                      <a:off x="3786" y="864"/>
                      <a:ext cx="579" cy="250"/>
                      <a:chOff x="3786" y="864"/>
                      <a:chExt cx="579" cy="250"/>
                    </a:xfrm>
                  </p:grpSpPr>
                  <p:sp>
                    <p:nvSpPr>
                      <p:cNvPr id="74" name="Rectangle 33"/>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75" name="Rectangle 34"/>
                      <p:cNvSpPr>
                        <a:spLocks noChangeArrowheads="1"/>
                      </p:cNvSpPr>
                      <p:nvPr/>
                    </p:nvSpPr>
                    <p:spPr bwMode="auto">
                      <a:xfrm>
                        <a:off x="3951" y="86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66" charset="0"/>
                            <a:ea typeface="微软雅黑" panose="020B0503020204020204" pitchFamily="34" charset="-122"/>
                          </a:rPr>
                          <a:t>rd</a:t>
                        </a:r>
                      </a:p>
                    </p:txBody>
                  </p:sp>
                </p:grpSp>
                <p:grpSp>
                  <p:nvGrpSpPr>
                    <p:cNvPr id="68" name="Group 35"/>
                    <p:cNvGrpSpPr>
                      <a:grpSpLocks/>
                    </p:cNvGrpSpPr>
                    <p:nvPr/>
                  </p:nvGrpSpPr>
                  <p:grpSpPr bwMode="auto">
                    <a:xfrm>
                      <a:off x="4373" y="864"/>
                      <a:ext cx="666" cy="250"/>
                      <a:chOff x="4373" y="864"/>
                      <a:chExt cx="666" cy="250"/>
                    </a:xfrm>
                  </p:grpSpPr>
                  <p:sp>
                    <p:nvSpPr>
                      <p:cNvPr id="72" name="Rectangle 36"/>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73" name="Rectangle 37"/>
                      <p:cNvSpPr>
                        <a:spLocks noChangeArrowheads="1"/>
                      </p:cNvSpPr>
                      <p:nvPr/>
                    </p:nvSpPr>
                    <p:spPr bwMode="auto">
                      <a:xfrm>
                        <a:off x="4448" y="864"/>
                        <a:ext cx="5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err="1">
                            <a:solidFill>
                              <a:schemeClr val="tx1"/>
                            </a:solidFill>
                            <a:latin typeface="Comic Sans MS" panose="030F0702030302020204" pitchFamily="66" charset="0"/>
                            <a:ea typeface="微软雅黑" panose="020B0503020204020204" pitchFamily="34" charset="-122"/>
                          </a:rPr>
                          <a:t>shamt</a:t>
                        </a:r>
                        <a:endParaRPr lang="en-US" altLang="zh-CN" sz="2000" dirty="0">
                          <a:solidFill>
                            <a:schemeClr val="tx1"/>
                          </a:solidFill>
                          <a:latin typeface="Comic Sans MS" panose="030F0702030302020204" pitchFamily="66" charset="0"/>
                          <a:ea typeface="微软雅黑" panose="020B0503020204020204" pitchFamily="34" charset="-122"/>
                        </a:endParaRPr>
                      </a:p>
                    </p:txBody>
                  </p:sp>
                </p:grpSp>
                <p:grpSp>
                  <p:nvGrpSpPr>
                    <p:cNvPr id="69" name="Group 38"/>
                    <p:cNvGrpSpPr>
                      <a:grpSpLocks/>
                    </p:cNvGrpSpPr>
                    <p:nvPr/>
                  </p:nvGrpSpPr>
                  <p:grpSpPr bwMode="auto">
                    <a:xfrm>
                      <a:off x="4961" y="864"/>
                      <a:ext cx="633" cy="250"/>
                      <a:chOff x="4961" y="864"/>
                      <a:chExt cx="633" cy="250"/>
                    </a:xfrm>
                  </p:grpSpPr>
                  <p:sp>
                    <p:nvSpPr>
                      <p:cNvPr id="70" name="Rectangle 39"/>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71" name="Rectangle 40"/>
                      <p:cNvSpPr>
                        <a:spLocks noChangeArrowheads="1"/>
                      </p:cNvSpPr>
                      <p:nvPr/>
                    </p:nvSpPr>
                    <p:spPr bwMode="auto">
                      <a:xfrm>
                        <a:off x="5143" y="864"/>
                        <a:ext cx="4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err="1">
                            <a:solidFill>
                              <a:schemeClr val="tx1"/>
                            </a:solidFill>
                            <a:latin typeface="Comic Sans MS" panose="030F0702030302020204" pitchFamily="66" charset="0"/>
                            <a:ea typeface="微软雅黑" panose="020B0503020204020204" pitchFamily="34" charset="-122"/>
                          </a:rPr>
                          <a:t>func</a:t>
                        </a:r>
                        <a:endParaRPr lang="en-US" altLang="zh-CN" sz="2000" dirty="0">
                          <a:solidFill>
                            <a:schemeClr val="tx1"/>
                          </a:solidFill>
                          <a:latin typeface="Comic Sans MS" panose="030F0702030302020204" pitchFamily="66" charset="0"/>
                          <a:ea typeface="微软雅黑" panose="020B0503020204020204" pitchFamily="34" charset="-122"/>
                        </a:endParaRPr>
                      </a:p>
                    </p:txBody>
                  </p:sp>
                </p:grpSp>
              </p:grpSp>
            </p:grpSp>
            <p:sp>
              <p:nvSpPr>
                <p:cNvPr id="55" name="Rectangle 41"/>
                <p:cNvSpPr>
                  <a:spLocks noChangeArrowheads="1"/>
                </p:cNvSpPr>
                <p:nvPr/>
              </p:nvSpPr>
              <p:spPr bwMode="auto">
                <a:xfrm>
                  <a:off x="5488" y="672"/>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0</a:t>
                  </a:r>
                </a:p>
              </p:txBody>
            </p:sp>
            <p:sp>
              <p:nvSpPr>
                <p:cNvPr id="56" name="Rectangle 42"/>
                <p:cNvSpPr>
                  <a:spLocks noChangeArrowheads="1"/>
                </p:cNvSpPr>
                <p:nvPr/>
              </p:nvSpPr>
              <p:spPr bwMode="auto">
                <a:xfrm>
                  <a:off x="4810" y="672"/>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6</a:t>
                  </a:r>
                </a:p>
              </p:txBody>
            </p:sp>
            <p:sp>
              <p:nvSpPr>
                <p:cNvPr id="57" name="Rectangle 43"/>
                <p:cNvSpPr>
                  <a:spLocks noChangeArrowheads="1"/>
                </p:cNvSpPr>
                <p:nvPr/>
              </p:nvSpPr>
              <p:spPr bwMode="auto">
                <a:xfrm>
                  <a:off x="4177" y="672"/>
                  <a:ext cx="2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11</a:t>
                  </a:r>
                </a:p>
              </p:txBody>
            </p:sp>
            <p:sp>
              <p:nvSpPr>
                <p:cNvPr id="58" name="Rectangle 44"/>
                <p:cNvSpPr>
                  <a:spLocks noChangeArrowheads="1"/>
                </p:cNvSpPr>
                <p:nvPr/>
              </p:nvSpPr>
              <p:spPr bwMode="auto">
                <a:xfrm>
                  <a:off x="3590" y="67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solidFill>
                        <a:schemeClr val="tx1"/>
                      </a:solidFill>
                      <a:latin typeface="Comic Sans MS" panose="030F0702030302020204" pitchFamily="66" charset="0"/>
                      <a:ea typeface="微软雅黑" panose="020B0503020204020204" pitchFamily="34" charset="-122"/>
                    </a:rPr>
                    <a:t>16</a:t>
                  </a:r>
                </a:p>
              </p:txBody>
            </p:sp>
            <p:sp>
              <p:nvSpPr>
                <p:cNvPr id="59" name="Rectangle 45"/>
                <p:cNvSpPr>
                  <a:spLocks noChangeArrowheads="1"/>
                </p:cNvSpPr>
                <p:nvPr/>
              </p:nvSpPr>
              <p:spPr bwMode="auto">
                <a:xfrm>
                  <a:off x="3002" y="67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21</a:t>
                  </a:r>
                </a:p>
              </p:txBody>
            </p:sp>
            <p:sp>
              <p:nvSpPr>
                <p:cNvPr id="60" name="Rectangle 46"/>
                <p:cNvSpPr>
                  <a:spLocks noChangeArrowheads="1"/>
                </p:cNvSpPr>
                <p:nvPr/>
              </p:nvSpPr>
              <p:spPr bwMode="auto">
                <a:xfrm>
                  <a:off x="2414" y="672"/>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26</a:t>
                  </a:r>
                </a:p>
              </p:txBody>
            </p:sp>
            <p:sp>
              <p:nvSpPr>
                <p:cNvPr id="61" name="Rectangle 47"/>
                <p:cNvSpPr>
                  <a:spLocks noChangeArrowheads="1"/>
                </p:cNvSpPr>
                <p:nvPr/>
              </p:nvSpPr>
              <p:spPr bwMode="auto">
                <a:xfrm>
                  <a:off x="1918" y="67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31</a:t>
                  </a:r>
                </a:p>
              </p:txBody>
            </p:sp>
          </p:grpSp>
          <p:sp>
            <p:nvSpPr>
              <p:cNvPr id="48" name="Rectangle 48"/>
              <p:cNvSpPr>
                <a:spLocks noChangeArrowheads="1"/>
              </p:cNvSpPr>
              <p:nvPr/>
            </p:nvSpPr>
            <p:spPr bwMode="auto">
              <a:xfrm>
                <a:off x="2143"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6 </a:t>
                </a:r>
                <a:r>
                  <a:rPr lang="en-US" altLang="zh-CN" sz="2000" b="0">
                    <a:solidFill>
                      <a:schemeClr val="tx1"/>
                    </a:solidFill>
                    <a:latin typeface="Comic Sans MS" panose="030F0702030302020204" pitchFamily="66" charset="0"/>
                    <a:ea typeface="微软雅黑" panose="020B0503020204020204" pitchFamily="34" charset="-122"/>
                  </a:rPr>
                  <a:t>bits</a:t>
                </a:r>
              </a:p>
            </p:txBody>
          </p:sp>
          <p:sp>
            <p:nvSpPr>
              <p:cNvPr id="49" name="Rectangle 49"/>
              <p:cNvSpPr>
                <a:spLocks noChangeArrowheads="1"/>
              </p:cNvSpPr>
              <p:nvPr/>
            </p:nvSpPr>
            <p:spPr bwMode="auto">
              <a:xfrm>
                <a:off x="5126"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solidFill>
                      <a:schemeClr val="tx1"/>
                    </a:solidFill>
                    <a:latin typeface="Comic Sans MS" panose="030F0702030302020204" pitchFamily="66" charset="0"/>
                    <a:ea typeface="微软雅黑" panose="020B0503020204020204" pitchFamily="34" charset="-122"/>
                  </a:rPr>
                  <a:t>6 </a:t>
                </a:r>
                <a:r>
                  <a:rPr lang="en-US" altLang="zh-CN" sz="2000" b="0" dirty="0">
                    <a:solidFill>
                      <a:schemeClr val="tx1"/>
                    </a:solidFill>
                    <a:latin typeface="Comic Sans MS" panose="030F0702030302020204" pitchFamily="66" charset="0"/>
                    <a:ea typeface="微软雅黑" panose="020B0503020204020204" pitchFamily="34" charset="-122"/>
                  </a:rPr>
                  <a:t>bits</a:t>
                </a:r>
              </a:p>
            </p:txBody>
          </p:sp>
          <p:sp>
            <p:nvSpPr>
              <p:cNvPr id="50" name="Rectangle 50"/>
              <p:cNvSpPr>
                <a:spLocks noChangeArrowheads="1"/>
              </p:cNvSpPr>
              <p:nvPr/>
            </p:nvSpPr>
            <p:spPr bwMode="auto">
              <a:xfrm>
                <a:off x="4493"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5 </a:t>
                </a:r>
                <a:r>
                  <a:rPr lang="en-US" altLang="zh-CN" sz="2000" b="0">
                    <a:solidFill>
                      <a:schemeClr val="tx1"/>
                    </a:solidFill>
                    <a:latin typeface="Comic Sans MS" panose="030F0702030302020204" pitchFamily="66" charset="0"/>
                    <a:ea typeface="微软雅黑" panose="020B0503020204020204" pitchFamily="34" charset="-122"/>
                  </a:rPr>
                  <a:t>bits</a:t>
                </a:r>
              </a:p>
            </p:txBody>
          </p:sp>
          <p:sp>
            <p:nvSpPr>
              <p:cNvPr id="51" name="Rectangle 51"/>
              <p:cNvSpPr>
                <a:spLocks noChangeArrowheads="1"/>
              </p:cNvSpPr>
              <p:nvPr/>
            </p:nvSpPr>
            <p:spPr bwMode="auto">
              <a:xfrm>
                <a:off x="3906"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solidFill>
                      <a:schemeClr val="tx1"/>
                    </a:solidFill>
                    <a:latin typeface="Comic Sans MS" panose="030F0702030302020204" pitchFamily="66" charset="0"/>
                    <a:ea typeface="微软雅黑" panose="020B0503020204020204" pitchFamily="34" charset="-122"/>
                  </a:rPr>
                  <a:t>5 </a:t>
                </a:r>
                <a:r>
                  <a:rPr lang="en-US" altLang="zh-CN" sz="2000" b="0" dirty="0">
                    <a:solidFill>
                      <a:schemeClr val="tx1"/>
                    </a:solidFill>
                    <a:latin typeface="Comic Sans MS" panose="030F0702030302020204" pitchFamily="66" charset="0"/>
                    <a:ea typeface="微软雅黑" panose="020B0503020204020204" pitchFamily="34" charset="-122"/>
                  </a:rPr>
                  <a:t>bits</a:t>
                </a:r>
              </a:p>
            </p:txBody>
          </p:sp>
          <p:sp>
            <p:nvSpPr>
              <p:cNvPr id="52" name="Rectangle 52"/>
              <p:cNvSpPr>
                <a:spLocks noChangeArrowheads="1"/>
              </p:cNvSpPr>
              <p:nvPr/>
            </p:nvSpPr>
            <p:spPr bwMode="auto">
              <a:xfrm>
                <a:off x="3318"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solidFill>
                      <a:schemeClr val="tx1"/>
                    </a:solidFill>
                    <a:latin typeface="Comic Sans MS" panose="030F0702030302020204" pitchFamily="66" charset="0"/>
                    <a:ea typeface="微软雅黑" panose="020B0503020204020204" pitchFamily="34" charset="-122"/>
                  </a:rPr>
                  <a:t>5 </a:t>
                </a:r>
                <a:r>
                  <a:rPr lang="en-US" altLang="zh-CN" sz="2000" b="0" dirty="0">
                    <a:solidFill>
                      <a:schemeClr val="tx1"/>
                    </a:solidFill>
                    <a:latin typeface="Comic Sans MS" panose="030F0702030302020204" pitchFamily="66" charset="0"/>
                    <a:ea typeface="微软雅黑" panose="020B0503020204020204" pitchFamily="34" charset="-122"/>
                  </a:rPr>
                  <a:t>bits</a:t>
                </a:r>
              </a:p>
            </p:txBody>
          </p:sp>
          <p:sp>
            <p:nvSpPr>
              <p:cNvPr id="53" name="Rectangle 53"/>
              <p:cNvSpPr>
                <a:spLocks noChangeArrowheads="1"/>
              </p:cNvSpPr>
              <p:nvPr/>
            </p:nvSpPr>
            <p:spPr bwMode="auto">
              <a:xfrm>
                <a:off x="2731" y="105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5 </a:t>
                </a:r>
                <a:r>
                  <a:rPr lang="en-US" altLang="zh-CN" sz="2000" b="0">
                    <a:solidFill>
                      <a:schemeClr val="tx1"/>
                    </a:solidFill>
                    <a:latin typeface="Comic Sans MS" panose="030F0702030302020204" pitchFamily="66" charset="0"/>
                    <a:ea typeface="微软雅黑" panose="020B0503020204020204" pitchFamily="34" charset="-122"/>
                  </a:rPr>
                  <a:t>bits</a:t>
                </a:r>
              </a:p>
            </p:txBody>
          </p:sp>
        </p:grpSp>
        <p:sp>
          <p:nvSpPr>
            <p:cNvPr id="46" name="Text Box 77"/>
            <p:cNvSpPr txBox="1">
              <a:spLocks noChangeArrowheads="1"/>
            </p:cNvSpPr>
            <p:nvPr/>
          </p:nvSpPr>
          <p:spPr bwMode="auto">
            <a:xfrm>
              <a:off x="3876" y="458"/>
              <a:ext cx="124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b="1" dirty="0">
                  <a:solidFill>
                    <a:srgbClr val="0033CC"/>
                  </a:solidFill>
                  <a:latin typeface="Comic Sans MS" panose="030F0702030302020204" pitchFamily="66" charset="0"/>
                  <a:ea typeface="微软雅黑" panose="020B0503020204020204" pitchFamily="34" charset="-122"/>
                </a:rPr>
                <a:t>R-Type</a:t>
              </a:r>
              <a:r>
                <a:rPr lang="zh-CN" altLang="en-US" sz="2000" b="1" dirty="0">
                  <a:solidFill>
                    <a:srgbClr val="0033CC"/>
                  </a:solidFill>
                  <a:latin typeface="Comic Sans MS" panose="030F0702030302020204" pitchFamily="66" charset="0"/>
                  <a:ea typeface="微软雅黑" panose="020B0503020204020204" pitchFamily="34" charset="-122"/>
                </a:rPr>
                <a:t>指令</a:t>
              </a:r>
            </a:p>
          </p:txBody>
        </p:sp>
      </p:grpSp>
      <p:grpSp>
        <p:nvGrpSpPr>
          <p:cNvPr id="82" name="Group 81"/>
          <p:cNvGrpSpPr>
            <a:grpSpLocks/>
          </p:cNvGrpSpPr>
          <p:nvPr/>
        </p:nvGrpSpPr>
        <p:grpSpPr bwMode="auto">
          <a:xfrm>
            <a:off x="3173412" y="3212976"/>
            <a:ext cx="6007100" cy="1328738"/>
            <a:chOff x="1889" y="2514"/>
            <a:chExt cx="3784" cy="837"/>
          </a:xfrm>
        </p:grpSpPr>
        <p:grpSp>
          <p:nvGrpSpPr>
            <p:cNvPr id="83" name="Group 54"/>
            <p:cNvGrpSpPr>
              <a:grpSpLocks/>
            </p:cNvGrpSpPr>
            <p:nvPr/>
          </p:nvGrpSpPr>
          <p:grpSpPr bwMode="auto">
            <a:xfrm>
              <a:off x="1889" y="2717"/>
              <a:ext cx="3784" cy="634"/>
              <a:chOff x="1918" y="1392"/>
              <a:chExt cx="3784" cy="634"/>
            </a:xfrm>
          </p:grpSpPr>
          <p:sp>
            <p:nvSpPr>
              <p:cNvPr id="85" name="Rectangle 55"/>
              <p:cNvSpPr>
                <a:spLocks noChangeArrowheads="1"/>
              </p:cNvSpPr>
              <p:nvPr/>
            </p:nvSpPr>
            <p:spPr bwMode="auto">
              <a:xfrm>
                <a:off x="1983" y="159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grpSp>
            <p:nvGrpSpPr>
              <p:cNvPr id="86" name="Group 56"/>
              <p:cNvGrpSpPr>
                <a:grpSpLocks/>
              </p:cNvGrpSpPr>
              <p:nvPr/>
            </p:nvGrpSpPr>
            <p:grpSpPr bwMode="auto">
              <a:xfrm>
                <a:off x="1979" y="1584"/>
                <a:ext cx="624" cy="250"/>
                <a:chOff x="1979" y="1584"/>
                <a:chExt cx="624" cy="250"/>
              </a:xfrm>
            </p:grpSpPr>
            <p:sp>
              <p:nvSpPr>
                <p:cNvPr id="104" name="Rectangle 57"/>
                <p:cNvSpPr>
                  <a:spLocks noChangeArrowheads="1"/>
                </p:cNvSpPr>
                <p:nvPr/>
              </p:nvSpPr>
              <p:spPr bwMode="auto">
                <a:xfrm>
                  <a:off x="1979" y="158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105" name="Rectangle 58"/>
                <p:cNvSpPr>
                  <a:spLocks noChangeArrowheads="1"/>
                </p:cNvSpPr>
                <p:nvPr/>
              </p:nvSpPr>
              <p:spPr bwMode="auto">
                <a:xfrm>
                  <a:off x="2161" y="1584"/>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66" charset="0"/>
                      <a:ea typeface="微软雅黑" panose="020B0503020204020204" pitchFamily="34" charset="-122"/>
                    </a:rPr>
                    <a:t>op</a:t>
                  </a:r>
                </a:p>
              </p:txBody>
            </p:sp>
          </p:grpSp>
          <p:grpSp>
            <p:nvGrpSpPr>
              <p:cNvPr id="87" name="Group 59"/>
              <p:cNvGrpSpPr>
                <a:grpSpLocks/>
              </p:cNvGrpSpPr>
              <p:nvPr/>
            </p:nvGrpSpPr>
            <p:grpSpPr bwMode="auto">
              <a:xfrm>
                <a:off x="2611" y="1584"/>
                <a:ext cx="580" cy="250"/>
                <a:chOff x="2611" y="1584"/>
                <a:chExt cx="580" cy="250"/>
              </a:xfrm>
            </p:grpSpPr>
            <p:sp>
              <p:nvSpPr>
                <p:cNvPr id="102" name="Rectangle 60"/>
                <p:cNvSpPr>
                  <a:spLocks noChangeArrowheads="1"/>
                </p:cNvSpPr>
                <p:nvPr/>
              </p:nvSpPr>
              <p:spPr bwMode="auto">
                <a:xfrm>
                  <a:off x="2611" y="158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103" name="Rectangle 61"/>
                <p:cNvSpPr>
                  <a:spLocks noChangeArrowheads="1"/>
                </p:cNvSpPr>
                <p:nvPr/>
              </p:nvSpPr>
              <p:spPr bwMode="auto">
                <a:xfrm>
                  <a:off x="2776" y="1584"/>
                  <a:ext cx="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66" charset="0"/>
                      <a:ea typeface="微软雅黑" panose="020B0503020204020204" pitchFamily="34" charset="-122"/>
                    </a:rPr>
                    <a:t>rs</a:t>
                  </a:r>
                </a:p>
              </p:txBody>
            </p:sp>
          </p:grpSp>
          <p:grpSp>
            <p:nvGrpSpPr>
              <p:cNvPr id="88" name="Group 62"/>
              <p:cNvGrpSpPr>
                <a:grpSpLocks/>
              </p:cNvGrpSpPr>
              <p:nvPr/>
            </p:nvGrpSpPr>
            <p:grpSpPr bwMode="auto">
              <a:xfrm>
                <a:off x="3199" y="1584"/>
                <a:ext cx="579" cy="250"/>
                <a:chOff x="3199" y="1584"/>
                <a:chExt cx="579" cy="250"/>
              </a:xfrm>
            </p:grpSpPr>
            <p:sp>
              <p:nvSpPr>
                <p:cNvPr id="100" name="Rectangle 63"/>
                <p:cNvSpPr>
                  <a:spLocks noChangeArrowheads="1"/>
                </p:cNvSpPr>
                <p:nvPr/>
              </p:nvSpPr>
              <p:spPr bwMode="auto">
                <a:xfrm>
                  <a:off x="3199" y="158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101" name="Rectangle 64"/>
                <p:cNvSpPr>
                  <a:spLocks noChangeArrowheads="1"/>
                </p:cNvSpPr>
                <p:nvPr/>
              </p:nvSpPr>
              <p:spPr bwMode="auto">
                <a:xfrm>
                  <a:off x="3363" y="1584"/>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66" charset="0"/>
                      <a:ea typeface="微软雅黑" panose="020B0503020204020204" pitchFamily="34" charset="-122"/>
                    </a:rPr>
                    <a:t>rt</a:t>
                  </a:r>
                </a:p>
              </p:txBody>
            </p:sp>
          </p:grpSp>
          <p:sp>
            <p:nvSpPr>
              <p:cNvPr id="89" name="Rectangle 65"/>
              <p:cNvSpPr>
                <a:spLocks noChangeArrowheads="1"/>
              </p:cNvSpPr>
              <p:nvPr/>
            </p:nvSpPr>
            <p:spPr bwMode="auto">
              <a:xfrm>
                <a:off x="3786" y="1588"/>
                <a:ext cx="180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90" name="Rectangle 66"/>
              <p:cNvSpPr>
                <a:spLocks noChangeArrowheads="1"/>
              </p:cNvSpPr>
              <p:nvPr/>
            </p:nvSpPr>
            <p:spPr bwMode="auto">
              <a:xfrm>
                <a:off x="4289" y="1584"/>
                <a:ext cx="8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a:solidFill>
                      <a:schemeClr val="tx1"/>
                    </a:solidFill>
                    <a:latin typeface="Comic Sans MS" panose="030F0702030302020204" pitchFamily="66" charset="0"/>
                    <a:ea typeface="微软雅黑" panose="020B0503020204020204" pitchFamily="34" charset="-122"/>
                  </a:rPr>
                  <a:t>immediate</a:t>
                </a:r>
              </a:p>
            </p:txBody>
          </p:sp>
          <p:sp>
            <p:nvSpPr>
              <p:cNvPr id="91" name="Rectangle 67"/>
              <p:cNvSpPr>
                <a:spLocks noChangeArrowheads="1"/>
              </p:cNvSpPr>
              <p:nvPr/>
            </p:nvSpPr>
            <p:spPr bwMode="auto">
              <a:xfrm>
                <a:off x="5488" y="1392"/>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0</a:t>
                </a:r>
              </a:p>
            </p:txBody>
          </p:sp>
          <p:sp>
            <p:nvSpPr>
              <p:cNvPr id="92" name="Rectangle 68"/>
              <p:cNvSpPr>
                <a:spLocks noChangeArrowheads="1"/>
              </p:cNvSpPr>
              <p:nvPr/>
            </p:nvSpPr>
            <p:spPr bwMode="auto">
              <a:xfrm>
                <a:off x="3590" y="139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solidFill>
                      <a:schemeClr val="tx1"/>
                    </a:solidFill>
                    <a:latin typeface="Comic Sans MS" panose="030F0702030302020204" pitchFamily="66" charset="0"/>
                    <a:ea typeface="微软雅黑" panose="020B0503020204020204" pitchFamily="34" charset="-122"/>
                  </a:rPr>
                  <a:t>16</a:t>
                </a:r>
              </a:p>
            </p:txBody>
          </p:sp>
          <p:sp>
            <p:nvSpPr>
              <p:cNvPr id="93" name="Rectangle 69"/>
              <p:cNvSpPr>
                <a:spLocks noChangeArrowheads="1"/>
              </p:cNvSpPr>
              <p:nvPr/>
            </p:nvSpPr>
            <p:spPr bwMode="auto">
              <a:xfrm>
                <a:off x="3002" y="139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dirty="0">
                    <a:solidFill>
                      <a:schemeClr val="tx1"/>
                    </a:solidFill>
                    <a:latin typeface="Comic Sans MS" panose="030F0702030302020204" pitchFamily="66" charset="0"/>
                    <a:ea typeface="微软雅黑" panose="020B0503020204020204" pitchFamily="34" charset="-122"/>
                  </a:rPr>
                  <a:t>21</a:t>
                </a:r>
              </a:p>
            </p:txBody>
          </p:sp>
          <p:sp>
            <p:nvSpPr>
              <p:cNvPr id="94" name="Rectangle 70"/>
              <p:cNvSpPr>
                <a:spLocks noChangeArrowheads="1"/>
              </p:cNvSpPr>
              <p:nvPr/>
            </p:nvSpPr>
            <p:spPr bwMode="auto">
              <a:xfrm>
                <a:off x="2414" y="1392"/>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26</a:t>
                </a:r>
              </a:p>
            </p:txBody>
          </p:sp>
          <p:sp>
            <p:nvSpPr>
              <p:cNvPr id="95" name="Rectangle 71"/>
              <p:cNvSpPr>
                <a:spLocks noChangeArrowheads="1"/>
              </p:cNvSpPr>
              <p:nvPr/>
            </p:nvSpPr>
            <p:spPr bwMode="auto">
              <a:xfrm>
                <a:off x="1918" y="139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31</a:t>
                </a:r>
              </a:p>
            </p:txBody>
          </p:sp>
          <p:sp>
            <p:nvSpPr>
              <p:cNvPr id="96" name="Rectangle 72"/>
              <p:cNvSpPr>
                <a:spLocks noChangeArrowheads="1"/>
              </p:cNvSpPr>
              <p:nvPr/>
            </p:nvSpPr>
            <p:spPr bwMode="auto">
              <a:xfrm>
                <a:off x="2143" y="177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6 </a:t>
                </a:r>
                <a:r>
                  <a:rPr lang="en-US" altLang="zh-CN" sz="2000" b="0">
                    <a:solidFill>
                      <a:schemeClr val="tx1"/>
                    </a:solidFill>
                    <a:latin typeface="Comic Sans MS" panose="030F0702030302020204" pitchFamily="66" charset="0"/>
                    <a:ea typeface="微软雅黑" panose="020B0503020204020204" pitchFamily="34" charset="-122"/>
                  </a:rPr>
                  <a:t>bits</a:t>
                </a:r>
              </a:p>
            </p:txBody>
          </p:sp>
          <p:sp>
            <p:nvSpPr>
              <p:cNvPr id="97" name="Rectangle 73"/>
              <p:cNvSpPr>
                <a:spLocks noChangeArrowheads="1"/>
              </p:cNvSpPr>
              <p:nvPr/>
            </p:nvSpPr>
            <p:spPr bwMode="auto">
              <a:xfrm>
                <a:off x="4448" y="1776"/>
                <a:ext cx="6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16 </a:t>
                </a:r>
                <a:r>
                  <a:rPr lang="en-US" altLang="zh-CN" sz="2000" b="0">
                    <a:solidFill>
                      <a:schemeClr val="tx1"/>
                    </a:solidFill>
                    <a:latin typeface="Comic Sans MS" panose="030F0702030302020204" pitchFamily="66" charset="0"/>
                    <a:ea typeface="微软雅黑" panose="020B0503020204020204" pitchFamily="34" charset="-122"/>
                  </a:rPr>
                  <a:t>bits</a:t>
                </a:r>
              </a:p>
            </p:txBody>
          </p:sp>
          <p:sp>
            <p:nvSpPr>
              <p:cNvPr id="98" name="Rectangle 74"/>
              <p:cNvSpPr>
                <a:spLocks noChangeArrowheads="1"/>
              </p:cNvSpPr>
              <p:nvPr/>
            </p:nvSpPr>
            <p:spPr bwMode="auto">
              <a:xfrm>
                <a:off x="3318" y="177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5 </a:t>
                </a:r>
                <a:r>
                  <a:rPr lang="en-US" altLang="zh-CN" sz="2000" b="0">
                    <a:solidFill>
                      <a:schemeClr val="tx1"/>
                    </a:solidFill>
                    <a:latin typeface="Comic Sans MS" panose="030F0702030302020204" pitchFamily="66" charset="0"/>
                    <a:ea typeface="微软雅黑" panose="020B0503020204020204" pitchFamily="34" charset="-122"/>
                  </a:rPr>
                  <a:t>bits</a:t>
                </a:r>
              </a:p>
            </p:txBody>
          </p:sp>
          <p:sp>
            <p:nvSpPr>
              <p:cNvPr id="99" name="Rectangle 75"/>
              <p:cNvSpPr>
                <a:spLocks noChangeArrowheads="1"/>
              </p:cNvSpPr>
              <p:nvPr/>
            </p:nvSpPr>
            <p:spPr bwMode="auto">
              <a:xfrm>
                <a:off x="2731" y="1776"/>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5 </a:t>
                </a:r>
                <a:r>
                  <a:rPr lang="en-US" altLang="zh-CN" sz="2000" b="0">
                    <a:solidFill>
                      <a:schemeClr val="tx1"/>
                    </a:solidFill>
                    <a:latin typeface="Comic Sans MS" panose="030F0702030302020204" pitchFamily="66" charset="0"/>
                    <a:ea typeface="微软雅黑" panose="020B0503020204020204" pitchFamily="34" charset="-122"/>
                  </a:rPr>
                  <a:t>bits</a:t>
                </a:r>
              </a:p>
            </p:txBody>
          </p:sp>
        </p:grpSp>
        <p:sp>
          <p:nvSpPr>
            <p:cNvPr id="84" name="Text Box 78"/>
            <p:cNvSpPr txBox="1">
              <a:spLocks noChangeArrowheads="1"/>
            </p:cNvSpPr>
            <p:nvPr/>
          </p:nvSpPr>
          <p:spPr bwMode="auto">
            <a:xfrm>
              <a:off x="3912" y="2514"/>
              <a:ext cx="124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b="1" dirty="0">
                  <a:solidFill>
                    <a:srgbClr val="0033CC"/>
                  </a:solidFill>
                  <a:latin typeface="Comic Sans MS" panose="030F0702030302020204" pitchFamily="66" charset="0"/>
                  <a:ea typeface="微软雅黑" panose="020B0503020204020204" pitchFamily="34" charset="-122"/>
                </a:rPr>
                <a:t>I-Type</a:t>
              </a:r>
              <a:r>
                <a:rPr lang="zh-CN" altLang="en-US" sz="2000" b="1" dirty="0">
                  <a:solidFill>
                    <a:srgbClr val="0033CC"/>
                  </a:solidFill>
                  <a:latin typeface="Comic Sans MS" panose="030F0702030302020204" pitchFamily="66" charset="0"/>
                  <a:ea typeface="微软雅黑" panose="020B0503020204020204" pitchFamily="34" charset="-122"/>
                </a:rPr>
                <a:t>指令</a:t>
              </a:r>
            </a:p>
          </p:txBody>
        </p:sp>
      </p:grpSp>
      <p:grpSp>
        <p:nvGrpSpPr>
          <p:cNvPr id="106" name="Group 82"/>
          <p:cNvGrpSpPr>
            <a:grpSpLocks/>
          </p:cNvGrpSpPr>
          <p:nvPr/>
        </p:nvGrpSpPr>
        <p:grpSpPr bwMode="auto">
          <a:xfrm>
            <a:off x="1720850" y="5519439"/>
            <a:ext cx="6007100" cy="1077913"/>
            <a:chOff x="1886" y="3544"/>
            <a:chExt cx="3784" cy="679"/>
          </a:xfrm>
        </p:grpSpPr>
        <p:grpSp>
          <p:nvGrpSpPr>
            <p:cNvPr id="107" name="Group 6"/>
            <p:cNvGrpSpPr>
              <a:grpSpLocks/>
            </p:cNvGrpSpPr>
            <p:nvPr/>
          </p:nvGrpSpPr>
          <p:grpSpPr bwMode="auto">
            <a:xfrm>
              <a:off x="1886" y="3589"/>
              <a:ext cx="3784" cy="634"/>
              <a:chOff x="1918" y="3360"/>
              <a:chExt cx="3784" cy="634"/>
            </a:xfrm>
          </p:grpSpPr>
          <p:sp>
            <p:nvSpPr>
              <p:cNvPr id="109" name="Rectangle 7"/>
              <p:cNvSpPr>
                <a:spLocks noChangeArrowheads="1"/>
              </p:cNvSpPr>
              <p:nvPr/>
            </p:nvSpPr>
            <p:spPr bwMode="auto">
              <a:xfrm>
                <a:off x="1983" y="3560"/>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grpSp>
            <p:nvGrpSpPr>
              <p:cNvPr id="110" name="Group 8"/>
              <p:cNvGrpSpPr>
                <a:grpSpLocks/>
              </p:cNvGrpSpPr>
              <p:nvPr/>
            </p:nvGrpSpPr>
            <p:grpSpPr bwMode="auto">
              <a:xfrm>
                <a:off x="1979" y="3552"/>
                <a:ext cx="624" cy="250"/>
                <a:chOff x="1979" y="3552"/>
                <a:chExt cx="624" cy="250"/>
              </a:xfrm>
            </p:grpSpPr>
            <p:sp>
              <p:nvSpPr>
                <p:cNvPr id="118" name="Rectangle 9"/>
                <p:cNvSpPr>
                  <a:spLocks noChangeArrowheads="1"/>
                </p:cNvSpPr>
                <p:nvPr/>
              </p:nvSpPr>
              <p:spPr bwMode="auto">
                <a:xfrm>
                  <a:off x="1979" y="3556"/>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119" name="Rectangle 10"/>
                <p:cNvSpPr>
                  <a:spLocks noChangeArrowheads="1"/>
                </p:cNvSpPr>
                <p:nvPr/>
              </p:nvSpPr>
              <p:spPr bwMode="auto">
                <a:xfrm>
                  <a:off x="2161" y="3552"/>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latin typeface="Comic Sans MS" panose="030F0702030302020204" pitchFamily="66" charset="0"/>
                      <a:ea typeface="微软雅黑" panose="020B0503020204020204" pitchFamily="34" charset="-122"/>
                    </a:rPr>
                    <a:t>op</a:t>
                  </a:r>
                </a:p>
              </p:txBody>
            </p:sp>
          </p:grpSp>
          <p:sp>
            <p:nvSpPr>
              <p:cNvPr id="111" name="Rectangle 11"/>
              <p:cNvSpPr>
                <a:spLocks noChangeArrowheads="1"/>
              </p:cNvSpPr>
              <p:nvPr/>
            </p:nvSpPr>
            <p:spPr bwMode="auto">
              <a:xfrm>
                <a:off x="2611" y="3556"/>
                <a:ext cx="297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112" name="Rectangle 12"/>
              <p:cNvSpPr>
                <a:spLocks noChangeArrowheads="1"/>
              </p:cNvSpPr>
              <p:nvPr/>
            </p:nvSpPr>
            <p:spPr bwMode="auto">
              <a:xfrm>
                <a:off x="3554" y="3552"/>
                <a:ext cx="12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dirty="0">
                    <a:solidFill>
                      <a:schemeClr val="tx1"/>
                    </a:solidFill>
                    <a:latin typeface="Comic Sans MS" panose="030F0702030302020204" pitchFamily="66" charset="0"/>
                    <a:ea typeface="微软雅黑" panose="020B0503020204020204" pitchFamily="34" charset="-122"/>
                  </a:rPr>
                  <a:t>target address</a:t>
                </a:r>
              </a:p>
            </p:txBody>
          </p:sp>
          <p:sp>
            <p:nvSpPr>
              <p:cNvPr id="113" name="Rectangle 13"/>
              <p:cNvSpPr>
                <a:spLocks noChangeArrowheads="1"/>
              </p:cNvSpPr>
              <p:nvPr/>
            </p:nvSpPr>
            <p:spPr bwMode="auto">
              <a:xfrm>
                <a:off x="5488" y="3360"/>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0</a:t>
                </a:r>
              </a:p>
            </p:txBody>
          </p:sp>
          <p:sp>
            <p:nvSpPr>
              <p:cNvPr id="114" name="Rectangle 14"/>
              <p:cNvSpPr>
                <a:spLocks noChangeArrowheads="1"/>
              </p:cNvSpPr>
              <p:nvPr/>
            </p:nvSpPr>
            <p:spPr bwMode="auto">
              <a:xfrm>
                <a:off x="2414" y="3360"/>
                <a:ext cx="3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26</a:t>
                </a:r>
              </a:p>
            </p:txBody>
          </p:sp>
          <p:sp>
            <p:nvSpPr>
              <p:cNvPr id="115" name="Rectangle 15"/>
              <p:cNvSpPr>
                <a:spLocks noChangeArrowheads="1"/>
              </p:cNvSpPr>
              <p:nvPr/>
            </p:nvSpPr>
            <p:spPr bwMode="auto">
              <a:xfrm>
                <a:off x="1918" y="3360"/>
                <a:ext cx="2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31</a:t>
                </a:r>
              </a:p>
            </p:txBody>
          </p:sp>
          <p:sp>
            <p:nvSpPr>
              <p:cNvPr id="116" name="Rectangle 16"/>
              <p:cNvSpPr>
                <a:spLocks noChangeArrowheads="1"/>
              </p:cNvSpPr>
              <p:nvPr/>
            </p:nvSpPr>
            <p:spPr bwMode="auto">
              <a:xfrm>
                <a:off x="2143" y="3744"/>
                <a:ext cx="55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6 </a:t>
                </a:r>
                <a:r>
                  <a:rPr lang="en-US" altLang="zh-CN" sz="2000" b="0">
                    <a:solidFill>
                      <a:schemeClr val="tx1"/>
                    </a:solidFill>
                    <a:latin typeface="Comic Sans MS" panose="030F0702030302020204" pitchFamily="66" charset="0"/>
                    <a:ea typeface="微软雅黑" panose="020B0503020204020204" pitchFamily="34" charset="-122"/>
                  </a:rPr>
                  <a:t>bits</a:t>
                </a:r>
              </a:p>
            </p:txBody>
          </p:sp>
          <p:sp>
            <p:nvSpPr>
              <p:cNvPr id="117" name="Rectangle 17"/>
              <p:cNvSpPr>
                <a:spLocks noChangeArrowheads="1"/>
              </p:cNvSpPr>
              <p:nvPr/>
            </p:nvSpPr>
            <p:spPr bwMode="auto">
              <a:xfrm>
                <a:off x="3816" y="3744"/>
                <a:ext cx="6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sz="2000" b="0">
                    <a:solidFill>
                      <a:schemeClr val="tx1"/>
                    </a:solidFill>
                    <a:latin typeface="Comic Sans MS" panose="030F0702030302020204" pitchFamily="66" charset="0"/>
                    <a:ea typeface="微软雅黑" panose="020B0503020204020204" pitchFamily="34" charset="-122"/>
                  </a:rPr>
                  <a:t>26 </a:t>
                </a:r>
                <a:r>
                  <a:rPr lang="en-US" altLang="zh-CN" sz="2000" b="0">
                    <a:solidFill>
                      <a:schemeClr val="tx1"/>
                    </a:solidFill>
                    <a:latin typeface="Comic Sans MS" panose="030F0702030302020204" pitchFamily="66" charset="0"/>
                    <a:ea typeface="微软雅黑" panose="020B0503020204020204" pitchFamily="34" charset="-122"/>
                  </a:rPr>
                  <a:t>bits</a:t>
                </a:r>
              </a:p>
            </p:txBody>
          </p:sp>
        </p:grpSp>
        <p:sp>
          <p:nvSpPr>
            <p:cNvPr id="108" name="Text Box 79"/>
            <p:cNvSpPr txBox="1">
              <a:spLocks noChangeArrowheads="1"/>
            </p:cNvSpPr>
            <p:nvPr/>
          </p:nvSpPr>
          <p:spPr bwMode="auto">
            <a:xfrm>
              <a:off x="3838" y="3544"/>
              <a:ext cx="124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b="1" dirty="0">
                  <a:solidFill>
                    <a:srgbClr val="0033CC"/>
                  </a:solidFill>
                  <a:latin typeface="Comic Sans MS" panose="030F0702030302020204" pitchFamily="66" charset="0"/>
                  <a:ea typeface="微软雅黑" panose="020B0503020204020204" pitchFamily="34" charset="-122"/>
                </a:rPr>
                <a:t>J-Type</a:t>
              </a:r>
              <a:r>
                <a:rPr lang="zh-CN" altLang="en-US" sz="2000" b="1" dirty="0">
                  <a:solidFill>
                    <a:srgbClr val="0033CC"/>
                  </a:solidFill>
                  <a:latin typeface="Comic Sans MS" panose="030F0702030302020204" pitchFamily="66" charset="0"/>
                  <a:ea typeface="微软雅黑" panose="020B0503020204020204" pitchFamily="34" charset="-122"/>
                </a:rPr>
                <a:t>指令</a:t>
              </a:r>
            </a:p>
          </p:txBody>
        </p:sp>
      </p:grpSp>
    </p:spTree>
    <p:extLst>
      <p:ext uri="{BB962C8B-B14F-4D97-AF65-F5344CB8AC3E}">
        <p14:creationId xmlns:p14="http://schemas.microsoft.com/office/powerpoint/2010/main" val="329686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rgbClr val="26BFFC"/>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rgbClr val="26BFFC"/>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rgbClr val="26BFFC"/>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rgbClr val="26BFFC"/>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rgbClr val="26BFFC"/>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rgbClr val="26BFFC"/>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subTnLst>
                                    <p:animClr clrSpc="rgb" dir="cw">
                                      <p:cBhvr override="childStyle">
                                        <p:cTn dur="1" fill="hold" display="0" masterRel="nextClick" afterEffect="1"/>
                                        <p:tgtEl>
                                          <p:spTgt spid="7">
                                            <p:txEl>
                                              <p:pRg st="6" end="6"/>
                                            </p:txEl>
                                          </p:spTgt>
                                        </p:tgtEl>
                                        <p:attrNameLst>
                                          <p:attrName>ppt_c</p:attrName>
                                        </p:attrNameLst>
                                      </p:cBhvr>
                                      <p:to>
                                        <a:srgbClr val="26BFFC"/>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blinds(horizontal)">
                                      <p:cBhvr>
                                        <p:cTn id="42" dur="500"/>
                                        <p:tgtEl>
                                          <p:spTgt spid="7">
                                            <p:txEl>
                                              <p:pRg st="9" end="9"/>
                                            </p:txEl>
                                          </p:spTgt>
                                        </p:tgtEl>
                                      </p:cBhvr>
                                    </p:animEffect>
                                  </p:childTnLst>
                                  <p:subTnLst>
                                    <p:animClr clrSpc="rgb" dir="cw">
                                      <p:cBhvr override="childStyle">
                                        <p:cTn dur="1" fill="hold" display="0" masterRel="nextClick" afterEffect="1"/>
                                        <p:tgtEl>
                                          <p:spTgt spid="7">
                                            <p:txEl>
                                              <p:pRg st="9" end="9"/>
                                            </p:txEl>
                                          </p:spTgt>
                                        </p:tgtEl>
                                        <p:attrNameLst>
                                          <p:attrName>ppt_c</p:attrName>
                                        </p:attrNameLst>
                                      </p:cBhvr>
                                      <p:to>
                                        <a:srgbClr val="26BFFC"/>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blinds(horizontal)">
                                      <p:cBhvr>
                                        <p:cTn id="47" dur="500"/>
                                        <p:tgtEl>
                                          <p:spTgt spid="7">
                                            <p:txEl>
                                              <p:pRg st="10" end="10"/>
                                            </p:txEl>
                                          </p:spTgt>
                                        </p:tgtEl>
                                      </p:cBhvr>
                                    </p:animEffect>
                                  </p:childTnLst>
                                  <p:subTnLst>
                                    <p:animClr clrSpc="rgb" dir="cw">
                                      <p:cBhvr override="childStyle">
                                        <p:cTn dur="1" fill="hold" display="0" masterRel="nextClick" afterEffect="1"/>
                                        <p:tgtEl>
                                          <p:spTgt spid="7">
                                            <p:txEl>
                                              <p:pRg st="10" end="10"/>
                                            </p:txEl>
                                          </p:spTgt>
                                        </p:tgtEl>
                                        <p:attrNameLst>
                                          <p:attrName>ppt_c</p:attrName>
                                        </p:attrNameLst>
                                      </p:cBhvr>
                                      <p:to>
                                        <a:srgbClr val="26BFFC"/>
                                      </p:to>
                                    </p:animClr>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blinds(horizontal)">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2"/>
                                        </p:tgtEl>
                                        <p:attrNameLst>
                                          <p:attrName>style.visibility</p:attrName>
                                        </p:attrNameLst>
                                      </p:cBhvr>
                                      <p:to>
                                        <p:strVal val="visible"/>
                                      </p:to>
                                    </p:set>
                                    <p:animEffect transition="in" filter="blinds(horizontal)">
                                      <p:cBhvr>
                                        <p:cTn id="57" dur="500"/>
                                        <p:tgtEl>
                                          <p:spTgt spid="8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06"/>
                                        </p:tgtEl>
                                        <p:attrNameLst>
                                          <p:attrName>style.visibility</p:attrName>
                                        </p:attrNameLst>
                                      </p:cBhvr>
                                      <p:to>
                                        <p:strVal val="visible"/>
                                      </p:to>
                                    </p:set>
                                    <p:animEffect transition="in" filter="blinds(horizontal)">
                                      <p:cBhvr>
                                        <p:cTn id="62"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4.4.1 MIPS</a:t>
            </a:r>
            <a:r>
              <a:rPr lang="zh-CN" altLang="en-US" dirty="0" smtClean="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3. MIPS</a:t>
            </a:r>
            <a:r>
              <a:rPr lang="zh-CN" altLang="en-US" dirty="0" smtClean="0">
                <a:solidFill>
                  <a:srgbClr val="063DE8"/>
                </a:solidFill>
              </a:rPr>
              <a:t>汇编语言</a:t>
            </a:r>
            <a:endParaRPr lang="en-US" altLang="zh-CN" dirty="0" smtClean="0">
              <a:solidFill>
                <a:srgbClr val="063DE8"/>
              </a:solidFill>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84" y="1546138"/>
            <a:ext cx="8483624" cy="5227785"/>
          </a:xfrm>
          <a:prstGeom prst="rect">
            <a:avLst/>
          </a:prstGeom>
        </p:spPr>
      </p:pic>
    </p:spTree>
    <p:extLst>
      <p:ext uri="{BB962C8B-B14F-4D97-AF65-F5344CB8AC3E}">
        <p14:creationId xmlns:p14="http://schemas.microsoft.com/office/powerpoint/2010/main" val="2478162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r>
              <a:rPr lang="zh-CN" altLang="en-US" dirty="0" smtClean="0"/>
              <a:t>指令系统</a:t>
            </a:r>
            <a:endParaRPr lang="zh-CN" altLang="en-US" dirty="0"/>
          </a:p>
        </p:txBody>
      </p:sp>
      <p:sp>
        <p:nvSpPr>
          <p:cNvPr id="3" name="内容占位符 2"/>
          <p:cNvSpPr>
            <a:spLocks noGrp="1"/>
          </p:cNvSpPr>
          <p:nvPr>
            <p:ph idx="1"/>
          </p:nvPr>
        </p:nvSpPr>
        <p:spPr/>
        <p:txBody>
          <a:bodyPr/>
          <a:lstStyle/>
          <a:p>
            <a:r>
              <a:rPr lang="zh-CN" altLang="en-US" sz="2000" b="0" dirty="0"/>
              <a:t>指令系统处在软</a:t>
            </a:r>
            <a:r>
              <a:rPr lang="en-US" altLang="zh-CN" sz="2000" b="0" dirty="0"/>
              <a:t>/</a:t>
            </a:r>
            <a:r>
              <a:rPr lang="zh-CN" altLang="en-US" sz="2000" b="0" dirty="0"/>
              <a:t>硬件交界面，能同时被硬件设计者和系统程序员看到</a:t>
            </a:r>
          </a:p>
          <a:p>
            <a:r>
              <a:rPr lang="zh-CN" altLang="en-US" sz="2000" b="0" dirty="0">
                <a:solidFill>
                  <a:srgbClr val="FF0000"/>
                </a:solidFill>
              </a:rPr>
              <a:t>硬件设计者角度：</a:t>
            </a:r>
            <a:r>
              <a:rPr lang="zh-CN" altLang="en-US" sz="2000" b="0" dirty="0"/>
              <a:t>指令系统为</a:t>
            </a:r>
            <a:r>
              <a:rPr lang="en-US" altLang="zh-CN" sz="2000" b="0" dirty="0"/>
              <a:t>CPU</a:t>
            </a:r>
            <a:r>
              <a:rPr lang="zh-CN" altLang="en-US" sz="2000" b="0" dirty="0"/>
              <a:t>提供功能需求（易于硬件设计）</a:t>
            </a:r>
          </a:p>
          <a:p>
            <a:r>
              <a:rPr lang="zh-CN" altLang="en-US" sz="2000" b="0" dirty="0">
                <a:solidFill>
                  <a:srgbClr val="FF0000"/>
                </a:solidFill>
              </a:rPr>
              <a:t>系统程序员角度：</a:t>
            </a:r>
            <a:r>
              <a:rPr lang="zh-CN" altLang="en-US" sz="2000" b="0" dirty="0"/>
              <a:t>通过指令系统来使用硬件，要求易于编写编译器）</a:t>
            </a:r>
          </a:p>
          <a:p>
            <a:r>
              <a:rPr lang="zh-CN" altLang="en-US" sz="2000" b="0" dirty="0"/>
              <a:t>指令系统设计的好坏还决定了：计算机的性能和成本</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grpSp>
        <p:nvGrpSpPr>
          <p:cNvPr id="7" name="Group 3"/>
          <p:cNvGrpSpPr>
            <a:grpSpLocks/>
          </p:cNvGrpSpPr>
          <p:nvPr/>
        </p:nvGrpSpPr>
        <p:grpSpPr bwMode="auto">
          <a:xfrm>
            <a:off x="1115616" y="2564904"/>
            <a:ext cx="6483350" cy="2141537"/>
            <a:chOff x="488" y="532"/>
            <a:chExt cx="4500" cy="2268"/>
          </a:xfrm>
        </p:grpSpPr>
        <p:sp>
          <p:nvSpPr>
            <p:cNvPr id="8" name="Rectangle 4" descr="Horizontal brick"/>
            <p:cNvSpPr>
              <a:spLocks noChangeArrowheads="1"/>
            </p:cNvSpPr>
            <p:nvPr/>
          </p:nvSpPr>
          <p:spPr bwMode="auto">
            <a:xfrm>
              <a:off x="772" y="1396"/>
              <a:ext cx="4216" cy="280"/>
            </a:xfrm>
            <a:prstGeom prst="rect">
              <a:avLst/>
            </a:prstGeom>
            <a:pattFill prst="horzBrick">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9" name="Oval 5"/>
            <p:cNvSpPr>
              <a:spLocks noChangeArrowheads="1"/>
            </p:cNvSpPr>
            <p:nvPr/>
          </p:nvSpPr>
          <p:spPr bwMode="auto">
            <a:xfrm>
              <a:off x="2308" y="532"/>
              <a:ext cx="232" cy="1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10" name="Line 6"/>
            <p:cNvSpPr>
              <a:spLocks noChangeShapeType="1"/>
            </p:cNvSpPr>
            <p:nvPr/>
          </p:nvSpPr>
          <p:spPr bwMode="auto">
            <a:xfrm flipH="1">
              <a:off x="2396" y="724"/>
              <a:ext cx="56"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11" name="Line 7"/>
            <p:cNvSpPr>
              <a:spLocks noChangeShapeType="1"/>
            </p:cNvSpPr>
            <p:nvPr/>
          </p:nvSpPr>
          <p:spPr bwMode="auto">
            <a:xfrm>
              <a:off x="2404" y="1104"/>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12" name="Line 8"/>
            <p:cNvSpPr>
              <a:spLocks noChangeShapeType="1"/>
            </p:cNvSpPr>
            <p:nvPr/>
          </p:nvSpPr>
          <p:spPr bwMode="auto">
            <a:xfrm>
              <a:off x="2544" y="1108"/>
              <a:ext cx="0"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13" name="Line 9"/>
            <p:cNvSpPr>
              <a:spLocks noChangeShapeType="1"/>
            </p:cNvSpPr>
            <p:nvPr/>
          </p:nvSpPr>
          <p:spPr bwMode="auto">
            <a:xfrm>
              <a:off x="2548" y="1296"/>
              <a:ext cx="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14" name="Line 10"/>
            <p:cNvSpPr>
              <a:spLocks noChangeShapeType="1"/>
            </p:cNvSpPr>
            <p:nvPr/>
          </p:nvSpPr>
          <p:spPr bwMode="auto">
            <a:xfrm flipH="1">
              <a:off x="2300" y="1108"/>
              <a:ext cx="104" cy="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15" name="Line 11"/>
            <p:cNvSpPr>
              <a:spLocks noChangeShapeType="1"/>
            </p:cNvSpPr>
            <p:nvPr/>
          </p:nvSpPr>
          <p:spPr bwMode="auto">
            <a:xfrm flipH="1">
              <a:off x="2156" y="1348"/>
              <a:ext cx="152"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16" name="Line 12"/>
            <p:cNvSpPr>
              <a:spLocks noChangeShapeType="1"/>
            </p:cNvSpPr>
            <p:nvPr/>
          </p:nvSpPr>
          <p:spPr bwMode="auto">
            <a:xfrm>
              <a:off x="2452" y="868"/>
              <a:ext cx="13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17" name="Line 13"/>
            <p:cNvSpPr>
              <a:spLocks noChangeShapeType="1"/>
            </p:cNvSpPr>
            <p:nvPr/>
          </p:nvSpPr>
          <p:spPr bwMode="auto">
            <a:xfrm flipV="1">
              <a:off x="2596" y="860"/>
              <a:ext cx="88"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18" name="Line 14"/>
            <p:cNvSpPr>
              <a:spLocks noChangeShapeType="1"/>
            </p:cNvSpPr>
            <p:nvPr/>
          </p:nvSpPr>
          <p:spPr bwMode="auto">
            <a:xfrm>
              <a:off x="2404" y="816"/>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19" name="Line 15"/>
            <p:cNvSpPr>
              <a:spLocks noChangeShapeType="1"/>
            </p:cNvSpPr>
            <p:nvPr/>
          </p:nvSpPr>
          <p:spPr bwMode="auto">
            <a:xfrm flipV="1">
              <a:off x="2548" y="716"/>
              <a:ext cx="88"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20" name="Oval 16"/>
            <p:cNvSpPr>
              <a:spLocks noChangeArrowheads="1"/>
            </p:cNvSpPr>
            <p:nvPr/>
          </p:nvSpPr>
          <p:spPr bwMode="auto">
            <a:xfrm>
              <a:off x="3172" y="580"/>
              <a:ext cx="232" cy="1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21" name="Line 17"/>
            <p:cNvSpPr>
              <a:spLocks noChangeShapeType="1"/>
            </p:cNvSpPr>
            <p:nvPr/>
          </p:nvSpPr>
          <p:spPr bwMode="auto">
            <a:xfrm>
              <a:off x="3316" y="772"/>
              <a:ext cx="40" cy="4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22" name="Line 18"/>
            <p:cNvSpPr>
              <a:spLocks noChangeShapeType="1"/>
            </p:cNvSpPr>
            <p:nvPr/>
          </p:nvSpPr>
          <p:spPr bwMode="auto">
            <a:xfrm flipH="1">
              <a:off x="3164" y="1156"/>
              <a:ext cx="20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23" name="Line 19"/>
            <p:cNvSpPr>
              <a:spLocks noChangeShapeType="1"/>
            </p:cNvSpPr>
            <p:nvPr/>
          </p:nvSpPr>
          <p:spPr bwMode="auto">
            <a:xfrm>
              <a:off x="3172" y="1300"/>
              <a:ext cx="88"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24" name="Line 20"/>
            <p:cNvSpPr>
              <a:spLocks noChangeShapeType="1"/>
            </p:cNvSpPr>
            <p:nvPr/>
          </p:nvSpPr>
          <p:spPr bwMode="auto">
            <a:xfrm>
              <a:off x="3364" y="1156"/>
              <a:ext cx="18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25" name="Line 21"/>
            <p:cNvSpPr>
              <a:spLocks noChangeShapeType="1"/>
            </p:cNvSpPr>
            <p:nvPr/>
          </p:nvSpPr>
          <p:spPr bwMode="auto">
            <a:xfrm flipV="1">
              <a:off x="3556" y="1196"/>
              <a:ext cx="136"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26" name="Line 22"/>
            <p:cNvSpPr>
              <a:spLocks noChangeShapeType="1"/>
            </p:cNvSpPr>
            <p:nvPr/>
          </p:nvSpPr>
          <p:spPr bwMode="auto">
            <a:xfrm>
              <a:off x="3700" y="1204"/>
              <a:ext cx="40" cy="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27" name="Line 23"/>
            <p:cNvSpPr>
              <a:spLocks noChangeShapeType="1"/>
            </p:cNvSpPr>
            <p:nvPr/>
          </p:nvSpPr>
          <p:spPr bwMode="auto">
            <a:xfrm flipH="1">
              <a:off x="3212" y="916"/>
              <a:ext cx="1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28" name="Line 24"/>
            <p:cNvSpPr>
              <a:spLocks noChangeShapeType="1"/>
            </p:cNvSpPr>
            <p:nvPr/>
          </p:nvSpPr>
          <p:spPr bwMode="auto">
            <a:xfrm flipH="1" flipV="1">
              <a:off x="3068" y="1004"/>
              <a:ext cx="15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29" name="Line 25"/>
            <p:cNvSpPr>
              <a:spLocks noChangeShapeType="1"/>
            </p:cNvSpPr>
            <p:nvPr/>
          </p:nvSpPr>
          <p:spPr bwMode="auto">
            <a:xfrm flipH="1">
              <a:off x="3116" y="864"/>
              <a:ext cx="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30" name="Line 26"/>
            <p:cNvSpPr>
              <a:spLocks noChangeShapeType="1"/>
            </p:cNvSpPr>
            <p:nvPr/>
          </p:nvSpPr>
          <p:spPr bwMode="auto">
            <a:xfrm flipH="1" flipV="1">
              <a:off x="2972" y="764"/>
              <a:ext cx="152"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31" name="Line 27"/>
            <p:cNvSpPr>
              <a:spLocks noChangeShapeType="1"/>
            </p:cNvSpPr>
            <p:nvPr/>
          </p:nvSpPr>
          <p:spPr bwMode="auto">
            <a:xfrm flipV="1">
              <a:off x="3220" y="668"/>
              <a:ext cx="40"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32" name="Line 28"/>
            <p:cNvSpPr>
              <a:spLocks noChangeShapeType="1"/>
            </p:cNvSpPr>
            <p:nvPr/>
          </p:nvSpPr>
          <p:spPr bwMode="auto">
            <a:xfrm flipH="1" flipV="1">
              <a:off x="2396" y="620"/>
              <a:ext cx="104"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33" name="Oval 29"/>
            <p:cNvSpPr>
              <a:spLocks noChangeArrowheads="1"/>
            </p:cNvSpPr>
            <p:nvPr/>
          </p:nvSpPr>
          <p:spPr bwMode="auto">
            <a:xfrm>
              <a:off x="2608" y="1744"/>
              <a:ext cx="400" cy="304"/>
            </a:xfrm>
            <a:prstGeom prst="ellipse">
              <a:avLst/>
            </a:prstGeom>
            <a:noFill/>
            <a:ln w="508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34" name="Line 30"/>
            <p:cNvSpPr>
              <a:spLocks noChangeShapeType="1"/>
            </p:cNvSpPr>
            <p:nvPr/>
          </p:nvSpPr>
          <p:spPr bwMode="auto">
            <a:xfrm flipV="1">
              <a:off x="2752" y="1904"/>
              <a:ext cx="16" cy="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35" name="Line 31"/>
            <p:cNvSpPr>
              <a:spLocks noChangeShapeType="1"/>
            </p:cNvSpPr>
            <p:nvPr/>
          </p:nvSpPr>
          <p:spPr bwMode="auto">
            <a:xfrm>
              <a:off x="2800" y="1920"/>
              <a:ext cx="1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36" name="Line 32"/>
            <p:cNvSpPr>
              <a:spLocks noChangeShapeType="1"/>
            </p:cNvSpPr>
            <p:nvPr/>
          </p:nvSpPr>
          <p:spPr bwMode="auto">
            <a:xfrm>
              <a:off x="2848" y="1936"/>
              <a:ext cx="16"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37" name="Line 33"/>
            <p:cNvSpPr>
              <a:spLocks noChangeShapeType="1"/>
            </p:cNvSpPr>
            <p:nvPr/>
          </p:nvSpPr>
          <p:spPr bwMode="auto">
            <a:xfrm>
              <a:off x="2848" y="1824"/>
              <a:ext cx="64"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38" name="Line 34"/>
            <p:cNvSpPr>
              <a:spLocks noChangeShapeType="1"/>
            </p:cNvSpPr>
            <p:nvPr/>
          </p:nvSpPr>
          <p:spPr bwMode="auto">
            <a:xfrm flipH="1">
              <a:off x="2672" y="1824"/>
              <a:ext cx="8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39" name="Line 35"/>
            <p:cNvSpPr>
              <a:spLocks noChangeShapeType="1"/>
            </p:cNvSpPr>
            <p:nvPr/>
          </p:nvSpPr>
          <p:spPr bwMode="auto">
            <a:xfrm flipV="1">
              <a:off x="2400" y="2720"/>
              <a:ext cx="0" cy="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40" name="Line 36"/>
            <p:cNvSpPr>
              <a:spLocks noChangeShapeType="1"/>
            </p:cNvSpPr>
            <p:nvPr/>
          </p:nvSpPr>
          <p:spPr bwMode="auto">
            <a:xfrm>
              <a:off x="2832" y="2080"/>
              <a:ext cx="0" cy="35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41" name="Line 37"/>
            <p:cNvSpPr>
              <a:spLocks noChangeShapeType="1"/>
            </p:cNvSpPr>
            <p:nvPr/>
          </p:nvSpPr>
          <p:spPr bwMode="auto">
            <a:xfrm>
              <a:off x="2848" y="2448"/>
              <a:ext cx="208"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42" name="Line 38"/>
            <p:cNvSpPr>
              <a:spLocks noChangeShapeType="1"/>
            </p:cNvSpPr>
            <p:nvPr/>
          </p:nvSpPr>
          <p:spPr bwMode="auto">
            <a:xfrm>
              <a:off x="3088" y="2464"/>
              <a:ext cx="64" cy="25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43" name="Line 39"/>
            <p:cNvSpPr>
              <a:spLocks noChangeShapeType="1"/>
            </p:cNvSpPr>
            <p:nvPr/>
          </p:nvSpPr>
          <p:spPr bwMode="auto">
            <a:xfrm flipV="1">
              <a:off x="3184" y="2672"/>
              <a:ext cx="16" cy="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44" name="Line 40"/>
            <p:cNvSpPr>
              <a:spLocks noChangeShapeType="1"/>
            </p:cNvSpPr>
            <p:nvPr/>
          </p:nvSpPr>
          <p:spPr bwMode="auto">
            <a:xfrm flipH="1">
              <a:off x="2576" y="2464"/>
              <a:ext cx="272"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45" name="Line 41"/>
            <p:cNvSpPr>
              <a:spLocks noChangeShapeType="1"/>
            </p:cNvSpPr>
            <p:nvPr/>
          </p:nvSpPr>
          <p:spPr bwMode="auto">
            <a:xfrm flipH="1">
              <a:off x="2480" y="2512"/>
              <a:ext cx="128" cy="25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46" name="Line 42"/>
            <p:cNvSpPr>
              <a:spLocks noChangeShapeType="1"/>
            </p:cNvSpPr>
            <p:nvPr/>
          </p:nvSpPr>
          <p:spPr bwMode="auto">
            <a:xfrm flipH="1">
              <a:off x="2384" y="2784"/>
              <a:ext cx="128"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47" name="Line 43"/>
            <p:cNvSpPr>
              <a:spLocks noChangeShapeType="1"/>
            </p:cNvSpPr>
            <p:nvPr/>
          </p:nvSpPr>
          <p:spPr bwMode="auto">
            <a:xfrm>
              <a:off x="2848" y="2080"/>
              <a:ext cx="304"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48" name="Line 44"/>
            <p:cNvSpPr>
              <a:spLocks noChangeShapeType="1"/>
            </p:cNvSpPr>
            <p:nvPr/>
          </p:nvSpPr>
          <p:spPr bwMode="auto">
            <a:xfrm flipV="1">
              <a:off x="3184" y="1664"/>
              <a:ext cx="208" cy="464"/>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49" name="Line 45"/>
            <p:cNvSpPr>
              <a:spLocks noChangeShapeType="1"/>
            </p:cNvSpPr>
            <p:nvPr/>
          </p:nvSpPr>
          <p:spPr bwMode="auto">
            <a:xfrm>
              <a:off x="3424" y="1680"/>
              <a:ext cx="112"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50" name="Line 46"/>
            <p:cNvSpPr>
              <a:spLocks noChangeShapeType="1"/>
            </p:cNvSpPr>
            <p:nvPr/>
          </p:nvSpPr>
          <p:spPr bwMode="auto">
            <a:xfrm flipH="1">
              <a:off x="2528" y="2128"/>
              <a:ext cx="320"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51" name="Line 47"/>
            <p:cNvSpPr>
              <a:spLocks noChangeShapeType="1"/>
            </p:cNvSpPr>
            <p:nvPr/>
          </p:nvSpPr>
          <p:spPr bwMode="auto">
            <a:xfrm flipH="1" flipV="1">
              <a:off x="2192" y="1664"/>
              <a:ext cx="368" cy="51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p:nvSpPr>
            <p:cNvPr id="52" name="Line 48"/>
            <p:cNvSpPr>
              <a:spLocks noChangeShapeType="1"/>
            </p:cNvSpPr>
            <p:nvPr/>
          </p:nvSpPr>
          <p:spPr bwMode="auto">
            <a:xfrm flipH="1">
              <a:off x="2048" y="1680"/>
              <a:ext cx="17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800" b="1" smtClean="0">
                <a:solidFill>
                  <a:srgbClr val="063DE8"/>
                </a:solidFill>
                <a:latin typeface="Arial" panose="020B0604020202020204" pitchFamily="34" charset="0"/>
                <a:ea typeface="宋体" panose="02010600030101010101" pitchFamily="2" charset="-122"/>
              </a:endParaRPr>
            </a:p>
          </p:txBody>
        </p:sp>
        <p:sp useBgFill="1">
          <p:nvSpPr>
            <p:cNvPr id="53" name="Rectangle 49"/>
            <p:cNvSpPr>
              <a:spLocks noChangeArrowheads="1"/>
            </p:cNvSpPr>
            <p:nvPr/>
          </p:nvSpPr>
          <p:spPr bwMode="auto">
            <a:xfrm>
              <a:off x="2264" y="1448"/>
              <a:ext cx="1252" cy="321"/>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lnSpc>
                  <a:spcPct val="92000"/>
                </a:lnSpc>
              </a:pPr>
              <a:r>
                <a:rPr lang="en-US" altLang="zh-CN" b="1" smtClean="0">
                  <a:solidFill>
                    <a:srgbClr val="000000"/>
                  </a:solidFill>
                  <a:latin typeface="Arial" panose="020B0604020202020204" pitchFamily="34" charset="0"/>
                  <a:ea typeface="宋体" panose="02010600030101010101" pitchFamily="2" charset="-122"/>
                </a:rPr>
                <a:t>instruction set</a:t>
              </a:r>
            </a:p>
          </p:txBody>
        </p:sp>
        <p:sp>
          <p:nvSpPr>
            <p:cNvPr id="54" name="Rectangle 50"/>
            <p:cNvSpPr>
              <a:spLocks noChangeArrowheads="1"/>
            </p:cNvSpPr>
            <p:nvPr/>
          </p:nvSpPr>
          <p:spPr bwMode="auto">
            <a:xfrm>
              <a:off x="488" y="878"/>
              <a:ext cx="74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zh-CN" b="1" smtClean="0">
                  <a:solidFill>
                    <a:srgbClr val="000000"/>
                  </a:solidFill>
                  <a:latin typeface="Arial" panose="020B0604020202020204" pitchFamily="34" charset="0"/>
                  <a:ea typeface="宋体" panose="02010600030101010101" pitchFamily="2" charset="-122"/>
                </a:rPr>
                <a:t>software</a:t>
              </a:r>
            </a:p>
          </p:txBody>
        </p:sp>
        <p:sp>
          <p:nvSpPr>
            <p:cNvPr id="55" name="Rectangle 51"/>
            <p:cNvSpPr>
              <a:spLocks noChangeArrowheads="1"/>
            </p:cNvSpPr>
            <p:nvPr/>
          </p:nvSpPr>
          <p:spPr bwMode="auto">
            <a:xfrm>
              <a:off x="488" y="2080"/>
              <a:ext cx="793"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zh-CN" b="1" smtClean="0">
                  <a:solidFill>
                    <a:srgbClr val="000000"/>
                  </a:solidFill>
                  <a:latin typeface="Arial" panose="020B0604020202020204" pitchFamily="34" charset="0"/>
                  <a:ea typeface="宋体" panose="02010600030101010101" pitchFamily="2" charset="-122"/>
                </a:rPr>
                <a:t>hardware</a:t>
              </a:r>
            </a:p>
          </p:txBody>
        </p:sp>
      </p:grpSp>
      <p:sp>
        <p:nvSpPr>
          <p:cNvPr id="56" name="Text Box 52"/>
          <p:cNvSpPr txBox="1">
            <a:spLocks noChangeArrowheads="1"/>
          </p:cNvSpPr>
          <p:nvPr/>
        </p:nvSpPr>
        <p:spPr bwMode="auto">
          <a:xfrm>
            <a:off x="731838" y="4719915"/>
            <a:ext cx="7600799"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20000"/>
              </a:spcBef>
            </a:pPr>
            <a:r>
              <a:rPr lang="zh-CN" altLang="en-US" sz="2000" b="1" dirty="0" smtClean="0">
                <a:solidFill>
                  <a:srgbClr val="063DE8"/>
                </a:solidFill>
                <a:latin typeface="微软雅黑" panose="020B0503020204020204" pitchFamily="34" charset="-122"/>
                <a:ea typeface="微软雅黑" panose="020B0503020204020204" pitchFamily="34" charset="-122"/>
              </a:rPr>
              <a:t>回顾：冯</a:t>
            </a:r>
            <a:r>
              <a:rPr lang="en-US" altLang="zh-CN" sz="2000" b="1" dirty="0" smtClean="0">
                <a:solidFill>
                  <a:srgbClr val="063DE8"/>
                </a:solidFill>
                <a:latin typeface="微软雅黑" panose="020B0503020204020204" pitchFamily="34" charset="-122"/>
                <a:ea typeface="微软雅黑" panose="020B0503020204020204" pitchFamily="34" charset="-122"/>
              </a:rPr>
              <a:t>.</a:t>
            </a:r>
            <a:r>
              <a:rPr lang="zh-CN" altLang="en-US" sz="2000" b="1" dirty="0" smtClean="0">
                <a:solidFill>
                  <a:srgbClr val="063DE8"/>
                </a:solidFill>
                <a:latin typeface="微软雅黑" panose="020B0503020204020204" pitchFamily="34" charset="-122"/>
                <a:ea typeface="微软雅黑" panose="020B0503020204020204" pitchFamily="34" charset="-122"/>
              </a:rPr>
              <a:t>诺依曼结构机器对指令规定：</a:t>
            </a:r>
          </a:p>
          <a:p>
            <a:pPr marL="342900" indent="-342900" eaLnBrk="0" hangingPunct="0">
              <a:spcBef>
                <a:spcPct val="20000"/>
              </a:spcBef>
              <a:buSzPct val="80000"/>
              <a:buFont typeface="Wingdings" panose="05000000000000000000" pitchFamily="2" charset="2"/>
              <a:buChar char="p"/>
            </a:pPr>
            <a:r>
              <a:rPr lang="zh-CN" altLang="en-US" sz="2000" dirty="0" smtClean="0">
                <a:solidFill>
                  <a:srgbClr val="000000"/>
                </a:solidFill>
                <a:latin typeface="微软雅黑" panose="020B0503020204020204" pitchFamily="34" charset="-122"/>
                <a:ea typeface="微软雅黑" panose="020B0503020204020204" pitchFamily="34" charset="-122"/>
              </a:rPr>
              <a:t> 用二进制表示，和数据一起存放在主存中</a:t>
            </a:r>
          </a:p>
          <a:p>
            <a:pPr marL="342900" indent="-342900" eaLnBrk="0" hangingPunct="0">
              <a:spcBef>
                <a:spcPct val="20000"/>
              </a:spcBef>
              <a:buSzPct val="80000"/>
              <a:buFont typeface="Wingdings" panose="05000000000000000000" pitchFamily="2" charset="2"/>
              <a:buChar char="p"/>
            </a:pPr>
            <a:r>
              <a:rPr lang="zh-CN" altLang="en-US" sz="2000" dirty="0" smtClean="0">
                <a:solidFill>
                  <a:srgbClr val="000000"/>
                </a:solidFill>
                <a:latin typeface="微软雅黑" panose="020B0503020204020204" pitchFamily="34" charset="-122"/>
                <a:ea typeface="微软雅黑" panose="020B0503020204020204" pitchFamily="34" charset="-122"/>
              </a:rPr>
              <a:t> 由两部分组成：操作码和操作数（或其地址码）</a:t>
            </a:r>
          </a:p>
          <a:p>
            <a:pPr marL="800100" lvl="1" indent="-342900" eaLnBrk="0" hangingPunct="0">
              <a:spcBef>
                <a:spcPct val="20000"/>
              </a:spcBef>
              <a:buFont typeface="Wingdings" panose="05000000000000000000" pitchFamily="2" charset="2"/>
              <a:buChar char="Ø"/>
            </a:pPr>
            <a:r>
              <a:rPr lang="en-US" altLang="zh-CN" sz="2000" dirty="0" smtClean="0">
                <a:solidFill>
                  <a:srgbClr val="000000"/>
                </a:solidFill>
                <a:latin typeface="微软雅黑" panose="020B0503020204020204" pitchFamily="34" charset="-122"/>
                <a:ea typeface="微软雅黑" panose="020B0503020204020204" pitchFamily="34" charset="-122"/>
              </a:rPr>
              <a:t> </a:t>
            </a:r>
            <a:r>
              <a:rPr lang="en-US" altLang="zh-CN" sz="2000" dirty="0" smtClean="0">
                <a:solidFill>
                  <a:srgbClr val="FC0128"/>
                </a:solidFill>
                <a:latin typeface="微软雅黑" panose="020B0503020204020204" pitchFamily="34" charset="-122"/>
                <a:ea typeface="微软雅黑" panose="020B0503020204020204" pitchFamily="34" charset="-122"/>
              </a:rPr>
              <a:t>Operation Code</a:t>
            </a:r>
            <a:r>
              <a:rPr lang="en-US" altLang="zh-CN" sz="2000" dirty="0" smtClean="0">
                <a:solidFill>
                  <a:srgbClr val="000000"/>
                </a:solidFill>
                <a:latin typeface="微软雅黑" panose="020B0503020204020204" pitchFamily="34" charset="-122"/>
                <a:ea typeface="微软雅黑" panose="020B0503020204020204" pitchFamily="34" charset="-122"/>
              </a:rPr>
              <a:t>:  defines the operation type</a:t>
            </a:r>
          </a:p>
          <a:p>
            <a:pPr marL="800100" lvl="1" indent="-342900" eaLnBrk="0" hangingPunct="0">
              <a:spcBef>
                <a:spcPct val="20000"/>
              </a:spcBef>
              <a:buFont typeface="Wingdings" panose="05000000000000000000" pitchFamily="2" charset="2"/>
              <a:buChar char="Ø"/>
            </a:pPr>
            <a:r>
              <a:rPr lang="en-US" altLang="zh-CN" sz="2000" dirty="0" smtClean="0">
                <a:solidFill>
                  <a:srgbClr val="000000"/>
                </a:solidFill>
                <a:latin typeface="微软雅黑" panose="020B0503020204020204" pitchFamily="34" charset="-122"/>
                <a:ea typeface="微软雅黑" panose="020B0503020204020204" pitchFamily="34" charset="-122"/>
              </a:rPr>
              <a:t> </a:t>
            </a:r>
            <a:r>
              <a:rPr lang="en-US" altLang="zh-CN" sz="2000" dirty="0" smtClean="0">
                <a:solidFill>
                  <a:srgbClr val="FC0128"/>
                </a:solidFill>
                <a:latin typeface="微软雅黑" panose="020B0503020204020204" pitchFamily="34" charset="-122"/>
                <a:ea typeface="微软雅黑" panose="020B0503020204020204" pitchFamily="34" charset="-122"/>
              </a:rPr>
              <a:t>Operands</a:t>
            </a:r>
            <a:r>
              <a:rPr lang="en-US" altLang="zh-CN" sz="2000" dirty="0" smtClean="0">
                <a:solidFill>
                  <a:srgbClr val="000000"/>
                </a:solidFill>
                <a:latin typeface="微软雅黑" panose="020B0503020204020204" pitchFamily="34" charset="-122"/>
                <a:ea typeface="微软雅黑" panose="020B0503020204020204" pitchFamily="34" charset="-122"/>
              </a:rPr>
              <a:t>:  indicate operation source and destination</a:t>
            </a:r>
          </a:p>
        </p:txBody>
      </p:sp>
    </p:spTree>
    <p:extLst>
      <p:ext uri="{BB962C8B-B14F-4D97-AF65-F5344CB8AC3E}">
        <p14:creationId xmlns:p14="http://schemas.microsoft.com/office/powerpoint/2010/main" val="187618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blinds(horizontal)">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blinds(horizontal)">
                                      <p:cBhvr>
                                        <p:cTn id="12" dur="5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blinds(horizontal)">
                                      <p:cBhvr>
                                        <p:cTn id="17" dur="500"/>
                                        <p:tgtEl>
                                          <p:spTgt spid="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
                                            <p:txEl>
                                              <p:pRg st="3" end="3"/>
                                            </p:txEl>
                                          </p:spTgt>
                                        </p:tgtEl>
                                        <p:attrNameLst>
                                          <p:attrName>style.visibility</p:attrName>
                                        </p:attrNameLst>
                                      </p:cBhvr>
                                      <p:to>
                                        <p:strVal val="visible"/>
                                      </p:to>
                                    </p:set>
                                    <p:animEffect transition="in" filter="blinds(horizontal)">
                                      <p:cBhvr>
                                        <p:cTn id="22" dur="500"/>
                                        <p:tgtEl>
                                          <p:spTgt spid="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
                                            <p:txEl>
                                              <p:pRg st="4" end="4"/>
                                            </p:txEl>
                                          </p:spTgt>
                                        </p:tgtEl>
                                        <p:attrNameLst>
                                          <p:attrName>style.visibility</p:attrName>
                                        </p:attrNameLst>
                                      </p:cBhvr>
                                      <p:to>
                                        <p:strVal val="visible"/>
                                      </p:to>
                                    </p:set>
                                    <p:animEffect transition="in" filter="blinds(horizontal)">
                                      <p:cBhvr>
                                        <p:cTn id="27"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4.4.1 MIPS</a:t>
            </a:r>
            <a:r>
              <a:rPr lang="zh-CN" altLang="en-US" dirty="0" smtClean="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3. MIPS</a:t>
            </a:r>
            <a:r>
              <a:rPr lang="zh-CN" altLang="en-US" dirty="0" smtClean="0">
                <a:solidFill>
                  <a:srgbClr val="063DE8"/>
                </a:solidFill>
              </a:rPr>
              <a:t>汇编语言</a:t>
            </a:r>
            <a:endParaRPr lang="en-US" altLang="zh-CN" dirty="0" smtClean="0">
              <a:solidFill>
                <a:srgbClr val="063DE8"/>
              </a:solidFill>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54" y="1728040"/>
            <a:ext cx="8818334" cy="3134675"/>
          </a:xfrm>
          <a:prstGeom prst="rect">
            <a:avLst/>
          </a:prstGeom>
        </p:spPr>
      </p:pic>
    </p:spTree>
    <p:extLst>
      <p:ext uri="{BB962C8B-B14F-4D97-AF65-F5344CB8AC3E}">
        <p14:creationId xmlns:p14="http://schemas.microsoft.com/office/powerpoint/2010/main" val="34109721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4.4.1 MIPS</a:t>
            </a:r>
            <a:r>
              <a:rPr lang="zh-CN" altLang="en-US" dirty="0" smtClean="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3. MIPS</a:t>
            </a:r>
            <a:r>
              <a:rPr lang="zh-CN" altLang="en-US" dirty="0" smtClean="0">
                <a:solidFill>
                  <a:srgbClr val="063DE8"/>
                </a:solidFill>
              </a:rPr>
              <a:t>汇编语言</a:t>
            </a:r>
            <a:endParaRPr lang="en-US" altLang="zh-CN" dirty="0" smtClean="0">
              <a:solidFill>
                <a:srgbClr val="063DE8"/>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70326"/>
            <a:ext cx="7056784" cy="6633697"/>
          </a:xfrm>
          <a:prstGeom prst="rect">
            <a:avLst/>
          </a:prstGeom>
        </p:spPr>
      </p:pic>
    </p:spTree>
    <p:extLst>
      <p:ext uri="{BB962C8B-B14F-4D97-AF65-F5344CB8AC3E}">
        <p14:creationId xmlns:p14="http://schemas.microsoft.com/office/powerpoint/2010/main" val="2026342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程序的机器级表示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4.4.1 MIPS</a:t>
            </a:r>
            <a:r>
              <a:rPr lang="zh-CN" altLang="en-US" dirty="0" smtClean="0"/>
              <a:t>汇编语言和机器语言</a:t>
            </a:r>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3. MIPS</a:t>
            </a:r>
            <a:r>
              <a:rPr lang="zh-CN" altLang="en-US" dirty="0" smtClean="0">
                <a:solidFill>
                  <a:srgbClr val="063DE8"/>
                </a:solidFill>
              </a:rPr>
              <a:t>汇编语言</a:t>
            </a:r>
            <a:endParaRPr lang="en-US" altLang="zh-CN" dirty="0" smtClean="0">
              <a:solidFill>
                <a:srgbClr val="063DE8"/>
              </a:solidFill>
            </a:endParaRPr>
          </a:p>
        </p:txBody>
      </p:sp>
      <p:sp>
        <p:nvSpPr>
          <p:cNvPr id="9" name="Rectangle 3"/>
          <p:cNvSpPr txBox="1">
            <a:spLocks noChangeArrowheads="1"/>
          </p:cNvSpPr>
          <p:nvPr/>
        </p:nvSpPr>
        <p:spPr bwMode="auto">
          <a:xfrm>
            <a:off x="194121" y="1518251"/>
            <a:ext cx="8856984" cy="4478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dirty="0" smtClean="0"/>
              <a:t>例</a:t>
            </a:r>
            <a:r>
              <a:rPr lang="en-US" altLang="zh-CN" sz="2000" dirty="0" smtClean="0"/>
              <a:t>1</a:t>
            </a:r>
            <a:r>
              <a:rPr lang="zh-CN" altLang="en-US" sz="2000" dirty="0" smtClean="0"/>
              <a:t>：若从存储器取来一条指令为</a:t>
            </a:r>
            <a:r>
              <a:rPr lang="en-US" altLang="zh-CN" sz="2000" dirty="0" smtClean="0"/>
              <a:t>00AF8020H</a:t>
            </a:r>
            <a:r>
              <a:rPr lang="zh-CN" altLang="en-US" sz="2000" dirty="0" smtClean="0"/>
              <a:t>，则对应的汇编形式是什么？</a:t>
            </a:r>
          </a:p>
          <a:p>
            <a:pPr>
              <a:lnSpc>
                <a:spcPct val="105000"/>
              </a:lnSpc>
              <a:buFont typeface="Wingdings" panose="05000000000000000000" pitchFamily="2" charset="2"/>
              <a:buChar char="Ø"/>
            </a:pPr>
            <a:endParaRPr lang="en-US" altLang="zh-CN" sz="2000" dirty="0" smtClean="0"/>
          </a:p>
          <a:p>
            <a:pPr>
              <a:lnSpc>
                <a:spcPct val="105000"/>
              </a:lnSpc>
              <a:buFont typeface="Wingdings" panose="05000000000000000000" pitchFamily="2" charset="2"/>
              <a:buChar char="Ø"/>
            </a:pPr>
            <a:r>
              <a:rPr lang="zh-CN" altLang="en-US" sz="2000" dirty="0" smtClean="0"/>
              <a:t>指令的前</a:t>
            </a:r>
            <a:r>
              <a:rPr lang="en-US" altLang="zh-CN" sz="2000" dirty="0" smtClean="0"/>
              <a:t>6</a:t>
            </a:r>
            <a:r>
              <a:rPr lang="zh-CN" altLang="en-US" sz="2000" dirty="0" smtClean="0"/>
              <a:t>位为</a:t>
            </a:r>
            <a:r>
              <a:rPr lang="en-US" altLang="zh-CN" sz="2000" dirty="0" smtClean="0"/>
              <a:t>000000</a:t>
            </a:r>
            <a:r>
              <a:rPr lang="zh-CN" altLang="en-US" sz="2000" dirty="0" smtClean="0"/>
              <a:t>，根据</a:t>
            </a:r>
            <a:r>
              <a:rPr lang="zh-CN" altLang="en-US" sz="2000" dirty="0" smtClean="0">
                <a:hlinkClick r:id="rId2" action="ppaction://hlinksldjump"/>
              </a:rPr>
              <a:t>指令解码表</a:t>
            </a:r>
            <a:r>
              <a:rPr lang="zh-CN" altLang="en-US" sz="2000" dirty="0" smtClean="0"/>
              <a:t>知，是一条</a:t>
            </a:r>
            <a:r>
              <a:rPr lang="en-US" altLang="zh-CN" sz="2000" dirty="0" smtClean="0"/>
              <a:t>R-Type</a:t>
            </a:r>
            <a:r>
              <a:rPr lang="zh-CN" altLang="en-US" sz="2000" dirty="0" smtClean="0"/>
              <a:t>指令，按照</a:t>
            </a:r>
            <a:r>
              <a:rPr lang="en-US" altLang="zh-CN" sz="2000" dirty="0" smtClean="0"/>
              <a:t>R-Type</a:t>
            </a:r>
            <a:r>
              <a:rPr lang="zh-CN" altLang="en-US" sz="2000" dirty="0" smtClean="0"/>
              <a:t>指令的格式</a:t>
            </a:r>
          </a:p>
          <a:p>
            <a:pPr>
              <a:lnSpc>
                <a:spcPct val="105000"/>
              </a:lnSpc>
              <a:buFont typeface="Wingdings" pitchFamily="2" charset="2"/>
              <a:buNone/>
            </a:pPr>
            <a:endParaRPr lang="en-US" altLang="zh-CN" sz="2000" dirty="0" smtClean="0"/>
          </a:p>
          <a:p>
            <a:pPr>
              <a:lnSpc>
                <a:spcPct val="105000"/>
              </a:lnSpc>
              <a:buFont typeface="Wingdings" pitchFamily="2" charset="2"/>
              <a:buNone/>
            </a:pPr>
            <a:endParaRPr lang="zh-CN" altLang="en-US" sz="2000" dirty="0" smtClean="0"/>
          </a:p>
          <a:p>
            <a:pPr>
              <a:lnSpc>
                <a:spcPct val="105000"/>
              </a:lnSpc>
              <a:buFont typeface="Wingdings" pitchFamily="2" charset="2"/>
              <a:buNone/>
            </a:pPr>
            <a:r>
              <a:rPr lang="zh-CN" altLang="en-US" sz="2000" dirty="0" smtClean="0"/>
              <a:t>     </a:t>
            </a:r>
          </a:p>
          <a:p>
            <a:pPr>
              <a:lnSpc>
                <a:spcPct val="105000"/>
              </a:lnSpc>
              <a:buFont typeface="Wingdings" pitchFamily="2" charset="2"/>
              <a:buNone/>
            </a:pPr>
            <a:r>
              <a:rPr lang="zh-CN" altLang="en-US" sz="2000" dirty="0" smtClean="0"/>
              <a:t>    </a:t>
            </a:r>
            <a:endParaRPr lang="en-US" altLang="zh-CN" sz="2000" dirty="0" smtClean="0"/>
          </a:p>
          <a:p>
            <a:pPr>
              <a:lnSpc>
                <a:spcPct val="105000"/>
              </a:lnSpc>
              <a:buFont typeface="Wingdings" pitchFamily="2" charset="2"/>
              <a:buNone/>
            </a:pPr>
            <a:r>
              <a:rPr lang="zh-CN" altLang="en-US" sz="2000" dirty="0" smtClean="0"/>
              <a:t> </a:t>
            </a:r>
            <a:r>
              <a:rPr lang="zh-CN" altLang="en-US" sz="2000" b="0" dirty="0" smtClean="0"/>
              <a:t>得到： </a:t>
            </a:r>
            <a:r>
              <a:rPr lang="en-US" altLang="zh-CN" sz="2000" b="0" dirty="0" err="1" smtClean="0"/>
              <a:t>rs</a:t>
            </a:r>
            <a:r>
              <a:rPr lang="en-US" altLang="zh-CN" sz="2000" b="0" dirty="0" smtClean="0"/>
              <a:t>=00101, </a:t>
            </a:r>
            <a:r>
              <a:rPr lang="en-US" altLang="zh-CN" sz="2000" b="0" dirty="0" err="1" smtClean="0"/>
              <a:t>rt</a:t>
            </a:r>
            <a:r>
              <a:rPr lang="en-US" altLang="zh-CN" sz="2000" b="0" dirty="0" smtClean="0"/>
              <a:t>=01111, </a:t>
            </a:r>
            <a:r>
              <a:rPr lang="en-US" altLang="zh-CN" sz="2000" b="0" dirty="0" err="1" smtClean="0"/>
              <a:t>rd</a:t>
            </a:r>
            <a:r>
              <a:rPr lang="en-US" altLang="zh-CN" sz="2000" b="0" dirty="0" smtClean="0"/>
              <a:t>=10000, </a:t>
            </a:r>
            <a:r>
              <a:rPr lang="en-US" altLang="zh-CN" sz="2000" b="0" dirty="0" err="1" smtClean="0"/>
              <a:t>shamt</a:t>
            </a:r>
            <a:r>
              <a:rPr lang="en-US" altLang="zh-CN" sz="2000" b="0" dirty="0" smtClean="0"/>
              <a:t>=00000, </a:t>
            </a:r>
            <a:r>
              <a:rPr lang="en-US" altLang="zh-CN" sz="2000" b="0" dirty="0" err="1" smtClean="0"/>
              <a:t>funct</a:t>
            </a:r>
            <a:r>
              <a:rPr lang="en-US" altLang="zh-CN" sz="2000" b="0" dirty="0" smtClean="0"/>
              <a:t>=100000</a:t>
            </a:r>
          </a:p>
          <a:p>
            <a:pPr>
              <a:lnSpc>
                <a:spcPct val="105000"/>
              </a:lnSpc>
              <a:buFont typeface="Wingdings" panose="05000000000000000000" pitchFamily="2" charset="2"/>
              <a:buChar char="Ø"/>
            </a:pPr>
            <a:r>
              <a:rPr lang="zh-CN" altLang="en-US" sz="2000" dirty="0" smtClean="0"/>
              <a:t>根据</a:t>
            </a:r>
            <a:r>
              <a:rPr lang="en-US" altLang="zh-CN" sz="2000" dirty="0" smtClean="0">
                <a:hlinkClick r:id="rId3" action="ppaction://hlinksldjump"/>
              </a:rPr>
              <a:t>R-Type</a:t>
            </a:r>
            <a:r>
              <a:rPr lang="zh-CN" altLang="en-US" sz="2000" dirty="0" smtClean="0">
                <a:hlinkClick r:id="rId3" action="ppaction://hlinksldjump"/>
              </a:rPr>
              <a:t>指令解码表</a:t>
            </a:r>
            <a:r>
              <a:rPr lang="zh-CN" altLang="en-US" sz="2000" dirty="0" smtClean="0"/>
              <a:t>，知：</a:t>
            </a:r>
            <a:endParaRPr lang="en-US" altLang="zh-CN" sz="2000" dirty="0" smtClean="0"/>
          </a:p>
          <a:p>
            <a:pPr marL="457200" lvl="1" indent="0">
              <a:lnSpc>
                <a:spcPct val="105000"/>
              </a:lnSpc>
              <a:buNone/>
            </a:pPr>
            <a:r>
              <a:rPr lang="zh-CN" altLang="en-US" sz="1800" dirty="0" smtClean="0">
                <a:latin typeface="Comic Sans MS" panose="030F0702030302020204" pitchFamily="66" charset="0"/>
              </a:rPr>
              <a:t>“</a:t>
            </a:r>
            <a:r>
              <a:rPr lang="en-US" altLang="zh-CN" sz="1800" dirty="0" smtClean="0">
                <a:latin typeface="Comic Sans MS" panose="030F0702030302020204" pitchFamily="66" charset="0"/>
              </a:rPr>
              <a:t>add”</a:t>
            </a:r>
            <a:r>
              <a:rPr lang="zh-CN" altLang="en-US" sz="1800" dirty="0" smtClean="0">
                <a:latin typeface="Comic Sans MS" panose="030F0702030302020204" pitchFamily="66" charset="0"/>
              </a:rPr>
              <a:t>操作（非移位操作</a:t>
            </a:r>
            <a:r>
              <a:rPr lang="en-US" altLang="zh-CN" sz="1800" dirty="0" smtClean="0">
                <a:latin typeface="Comic Sans MS" panose="030F0702030302020204" pitchFamily="66" charset="0"/>
              </a:rPr>
              <a:t>)</a:t>
            </a:r>
            <a:r>
              <a:rPr lang="zh-CN" altLang="en-US" sz="1800" dirty="0" smtClean="0">
                <a:latin typeface="Comic Sans MS" panose="030F0702030302020204" pitchFamily="66" charset="0"/>
              </a:rPr>
              <a:t>，</a:t>
            </a:r>
            <a:r>
              <a:rPr lang="en-US" altLang="zh-CN" sz="1800" dirty="0" err="1" smtClean="0">
                <a:latin typeface="Comic Sans MS" panose="030F0702030302020204" pitchFamily="66" charset="0"/>
              </a:rPr>
              <a:t>rs</a:t>
            </a:r>
            <a:r>
              <a:rPr lang="zh-CN" altLang="en-US" sz="1800" dirty="0" smtClean="0">
                <a:latin typeface="Comic Sans MS" panose="030F0702030302020204" pitchFamily="66" charset="0"/>
              </a:rPr>
              <a:t>、</a:t>
            </a:r>
            <a:r>
              <a:rPr lang="en-US" altLang="zh-CN" sz="1800" dirty="0" err="1" smtClean="0">
                <a:latin typeface="Comic Sans MS" panose="030F0702030302020204" pitchFamily="66" charset="0"/>
              </a:rPr>
              <a:t>rt</a:t>
            </a:r>
            <a:r>
              <a:rPr lang="zh-CN" altLang="en-US" sz="1800" dirty="0" smtClean="0">
                <a:latin typeface="Comic Sans MS" panose="030F0702030302020204" pitchFamily="66" charset="0"/>
              </a:rPr>
              <a:t>、</a:t>
            </a:r>
            <a:r>
              <a:rPr lang="en-US" altLang="zh-CN" sz="1800" dirty="0" err="1" smtClean="0">
                <a:latin typeface="Comic Sans MS" panose="030F0702030302020204" pitchFamily="66" charset="0"/>
              </a:rPr>
              <a:t>rd</a:t>
            </a:r>
            <a:r>
              <a:rPr lang="zh-CN" altLang="en-US" sz="1800" dirty="0" smtClean="0">
                <a:latin typeface="Comic Sans MS" panose="030F0702030302020204" pitchFamily="66" charset="0"/>
              </a:rPr>
              <a:t>的十进制值分别为</a:t>
            </a:r>
            <a:r>
              <a:rPr lang="en-US" altLang="zh-CN" sz="1800" dirty="0" smtClean="0">
                <a:latin typeface="Comic Sans MS" panose="030F0702030302020204" pitchFamily="66" charset="0"/>
              </a:rPr>
              <a:t>5</a:t>
            </a:r>
            <a:r>
              <a:rPr lang="zh-CN" altLang="en-US" sz="1800" dirty="0" smtClean="0">
                <a:latin typeface="Comic Sans MS" panose="030F0702030302020204" pitchFamily="66" charset="0"/>
              </a:rPr>
              <a:t>、</a:t>
            </a:r>
            <a:r>
              <a:rPr lang="en-US" altLang="zh-CN" sz="1800" dirty="0" smtClean="0">
                <a:latin typeface="Comic Sans MS" panose="030F0702030302020204" pitchFamily="66" charset="0"/>
              </a:rPr>
              <a:t>15</a:t>
            </a:r>
            <a:r>
              <a:rPr lang="zh-CN" altLang="en-US" sz="1800" dirty="0" smtClean="0">
                <a:latin typeface="Comic Sans MS" panose="030F0702030302020204" pitchFamily="66" charset="0"/>
              </a:rPr>
              <a:t>、</a:t>
            </a:r>
            <a:r>
              <a:rPr lang="en-US" altLang="zh-CN" sz="1800" dirty="0" smtClean="0">
                <a:latin typeface="Comic Sans MS" panose="030F0702030302020204" pitchFamily="66" charset="0"/>
              </a:rPr>
              <a:t>16</a:t>
            </a:r>
            <a:r>
              <a:rPr lang="zh-CN" altLang="en-US" sz="1800" dirty="0" smtClean="0">
                <a:latin typeface="Comic Sans MS" panose="030F0702030302020204" pitchFamily="66" charset="0"/>
              </a:rPr>
              <a:t>，从</a:t>
            </a:r>
            <a:r>
              <a:rPr lang="en-US" altLang="zh-CN" sz="1800" dirty="0" smtClean="0">
                <a:latin typeface="Comic Sans MS" panose="030F0702030302020204" pitchFamily="66" charset="0"/>
                <a:hlinkClick r:id="rId4" action="ppaction://hlinksldjump"/>
              </a:rPr>
              <a:t>MIPS</a:t>
            </a:r>
            <a:r>
              <a:rPr lang="zh-CN" altLang="en-US" sz="1800" dirty="0" smtClean="0">
                <a:latin typeface="Comic Sans MS" panose="030F0702030302020204" pitchFamily="66" charset="0"/>
                <a:hlinkClick r:id="rId4" action="ppaction://hlinksldjump"/>
              </a:rPr>
              <a:t>寄存器功能表</a:t>
            </a:r>
            <a:r>
              <a:rPr lang="zh-CN" altLang="en-US" sz="1800" dirty="0" smtClean="0">
                <a:latin typeface="Comic Sans MS" panose="030F0702030302020204" pitchFamily="66" charset="0"/>
              </a:rPr>
              <a:t>知</a:t>
            </a:r>
            <a:r>
              <a:rPr lang="en-US" altLang="zh-CN" sz="1800" dirty="0" smtClean="0">
                <a:latin typeface="Comic Sans MS" panose="030F0702030302020204" pitchFamily="66" charset="0"/>
              </a:rPr>
              <a:t>: </a:t>
            </a:r>
            <a:r>
              <a:rPr lang="en-US" altLang="zh-CN" sz="1800" dirty="0" err="1" smtClean="0">
                <a:latin typeface="Comic Sans MS" panose="030F0702030302020204" pitchFamily="66" charset="0"/>
              </a:rPr>
              <a:t>rs</a:t>
            </a:r>
            <a:r>
              <a:rPr lang="zh-CN" altLang="en-US" sz="1800" dirty="0" smtClean="0">
                <a:latin typeface="Comic Sans MS" panose="030F0702030302020204" pitchFamily="66" charset="0"/>
              </a:rPr>
              <a:t>、</a:t>
            </a:r>
            <a:r>
              <a:rPr lang="en-US" altLang="zh-CN" sz="1800" dirty="0" err="1" smtClean="0">
                <a:latin typeface="Comic Sans MS" panose="030F0702030302020204" pitchFamily="66" charset="0"/>
              </a:rPr>
              <a:t>rt</a:t>
            </a:r>
            <a:r>
              <a:rPr lang="zh-CN" altLang="en-US" sz="1800" dirty="0" smtClean="0">
                <a:latin typeface="Comic Sans MS" panose="030F0702030302020204" pitchFamily="66" charset="0"/>
              </a:rPr>
              <a:t>、</a:t>
            </a:r>
            <a:r>
              <a:rPr lang="en-US" altLang="zh-CN" sz="1800" dirty="0" err="1" smtClean="0">
                <a:latin typeface="Comic Sans MS" panose="030F0702030302020204" pitchFamily="66" charset="0"/>
              </a:rPr>
              <a:t>rd</a:t>
            </a:r>
            <a:r>
              <a:rPr lang="zh-CN" altLang="en-US" sz="1800" dirty="0" smtClean="0">
                <a:latin typeface="Comic Sans MS" panose="030F0702030302020204" pitchFamily="66" charset="0"/>
              </a:rPr>
              <a:t>分别为：</a:t>
            </a:r>
            <a:r>
              <a:rPr lang="en-US" altLang="zh-CN" sz="1800" dirty="0" smtClean="0">
                <a:latin typeface="Comic Sans MS" panose="030F0702030302020204" pitchFamily="66" charset="0"/>
              </a:rPr>
              <a:t>$a1</a:t>
            </a:r>
            <a:r>
              <a:rPr lang="zh-CN" altLang="en-US" sz="1800" dirty="0" smtClean="0">
                <a:latin typeface="Comic Sans MS" panose="030F0702030302020204" pitchFamily="66" charset="0"/>
              </a:rPr>
              <a:t>、</a:t>
            </a:r>
            <a:r>
              <a:rPr lang="en-US" altLang="zh-CN" sz="1800" dirty="0" smtClean="0">
                <a:latin typeface="Comic Sans MS" panose="030F0702030302020204" pitchFamily="66" charset="0"/>
              </a:rPr>
              <a:t>$t7</a:t>
            </a:r>
            <a:r>
              <a:rPr lang="zh-CN" altLang="en-US" sz="1800" dirty="0" smtClean="0">
                <a:latin typeface="Comic Sans MS" panose="030F0702030302020204" pitchFamily="66" charset="0"/>
              </a:rPr>
              <a:t>、</a:t>
            </a:r>
            <a:r>
              <a:rPr lang="en-US" altLang="zh-CN" sz="1800" dirty="0" smtClean="0">
                <a:latin typeface="Comic Sans MS" panose="030F0702030302020204" pitchFamily="66" charset="0"/>
              </a:rPr>
              <a:t>$s0</a:t>
            </a:r>
            <a:r>
              <a:rPr lang="zh-CN" altLang="en-US" sz="1800" dirty="0" smtClean="0">
                <a:latin typeface="Comic Sans MS" panose="030F0702030302020204" pitchFamily="66" charset="0"/>
              </a:rPr>
              <a:t>， 故对应的汇编形式为：</a:t>
            </a:r>
            <a:endParaRPr lang="en-US" altLang="zh-CN" sz="1800" dirty="0" smtClean="0">
              <a:latin typeface="Comic Sans MS" panose="030F0702030302020204" pitchFamily="66" charset="0"/>
            </a:endParaRPr>
          </a:p>
        </p:txBody>
      </p:sp>
      <p:grpSp>
        <p:nvGrpSpPr>
          <p:cNvPr id="10" name="Group 45"/>
          <p:cNvGrpSpPr>
            <a:grpSpLocks/>
          </p:cNvGrpSpPr>
          <p:nvPr/>
        </p:nvGrpSpPr>
        <p:grpSpPr bwMode="auto">
          <a:xfrm>
            <a:off x="1632396" y="2924942"/>
            <a:ext cx="5991225" cy="790574"/>
            <a:chOff x="994" y="1577"/>
            <a:chExt cx="3774" cy="498"/>
          </a:xfrm>
        </p:grpSpPr>
        <p:grpSp>
          <p:nvGrpSpPr>
            <p:cNvPr id="11" name="Group 8"/>
            <p:cNvGrpSpPr>
              <a:grpSpLocks/>
            </p:cNvGrpSpPr>
            <p:nvPr/>
          </p:nvGrpSpPr>
          <p:grpSpPr bwMode="auto">
            <a:xfrm>
              <a:off x="994" y="1652"/>
              <a:ext cx="3774" cy="423"/>
              <a:chOff x="1918" y="672"/>
              <a:chExt cx="3774" cy="423"/>
            </a:xfrm>
          </p:grpSpPr>
          <p:grpSp>
            <p:nvGrpSpPr>
              <p:cNvPr id="18" name="Group 9"/>
              <p:cNvGrpSpPr>
                <a:grpSpLocks/>
              </p:cNvGrpSpPr>
              <p:nvPr/>
            </p:nvGrpSpPr>
            <p:grpSpPr bwMode="auto">
              <a:xfrm>
                <a:off x="1979" y="864"/>
                <a:ext cx="3607" cy="231"/>
                <a:chOff x="1979" y="864"/>
                <a:chExt cx="3607" cy="231"/>
              </a:xfrm>
            </p:grpSpPr>
            <p:sp>
              <p:nvSpPr>
                <p:cNvPr id="26" name="Rectangle 10"/>
                <p:cNvSpPr>
                  <a:spLocks noChangeArrowheads="1"/>
                </p:cNvSpPr>
                <p:nvPr/>
              </p:nvSpPr>
              <p:spPr bwMode="auto">
                <a:xfrm>
                  <a:off x="1983" y="872"/>
                  <a:ext cx="3599"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grpSp>
              <p:nvGrpSpPr>
                <p:cNvPr id="27" name="Group 11"/>
                <p:cNvGrpSpPr>
                  <a:grpSpLocks/>
                </p:cNvGrpSpPr>
                <p:nvPr/>
              </p:nvGrpSpPr>
              <p:grpSpPr bwMode="auto">
                <a:xfrm>
                  <a:off x="1979" y="864"/>
                  <a:ext cx="3607" cy="231"/>
                  <a:chOff x="1979" y="864"/>
                  <a:chExt cx="3607" cy="231"/>
                </a:xfrm>
              </p:grpSpPr>
              <p:grpSp>
                <p:nvGrpSpPr>
                  <p:cNvPr id="28" name="Group 12"/>
                  <p:cNvGrpSpPr>
                    <a:grpSpLocks/>
                  </p:cNvGrpSpPr>
                  <p:nvPr/>
                </p:nvGrpSpPr>
                <p:grpSpPr bwMode="auto">
                  <a:xfrm>
                    <a:off x="1979" y="864"/>
                    <a:ext cx="624" cy="231"/>
                    <a:chOff x="1979" y="864"/>
                    <a:chExt cx="624" cy="231"/>
                  </a:xfrm>
                </p:grpSpPr>
                <p:sp>
                  <p:nvSpPr>
                    <p:cNvPr id="44" name="Rectangle 13"/>
                    <p:cNvSpPr>
                      <a:spLocks noChangeArrowheads="1"/>
                    </p:cNvSpPr>
                    <p:nvPr/>
                  </p:nvSpPr>
                  <p:spPr bwMode="auto">
                    <a:xfrm>
                      <a:off x="1979" y="868"/>
                      <a:ext cx="624"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45" name="Rectangle 14"/>
                    <p:cNvSpPr>
                      <a:spLocks noChangeArrowheads="1"/>
                    </p:cNvSpPr>
                    <p:nvPr/>
                  </p:nvSpPr>
                  <p:spPr bwMode="auto">
                    <a:xfrm>
                      <a:off x="2161" y="864"/>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a:solidFill>
                            <a:schemeClr val="tx1"/>
                          </a:solidFill>
                          <a:latin typeface="Comic Sans MS" panose="030F0702030302020204" pitchFamily="66" charset="0"/>
                        </a:rPr>
                        <a:t>op</a:t>
                      </a:r>
                    </a:p>
                  </p:txBody>
                </p:sp>
              </p:grpSp>
              <p:grpSp>
                <p:nvGrpSpPr>
                  <p:cNvPr id="29" name="Group 15"/>
                  <p:cNvGrpSpPr>
                    <a:grpSpLocks/>
                  </p:cNvGrpSpPr>
                  <p:nvPr/>
                </p:nvGrpSpPr>
                <p:grpSpPr bwMode="auto">
                  <a:xfrm>
                    <a:off x="2611" y="864"/>
                    <a:ext cx="580" cy="231"/>
                    <a:chOff x="2611" y="864"/>
                    <a:chExt cx="580" cy="231"/>
                  </a:xfrm>
                </p:grpSpPr>
                <p:sp>
                  <p:nvSpPr>
                    <p:cNvPr id="42" name="Rectangle 16"/>
                    <p:cNvSpPr>
                      <a:spLocks noChangeArrowheads="1"/>
                    </p:cNvSpPr>
                    <p:nvPr/>
                  </p:nvSpPr>
                  <p:spPr bwMode="auto">
                    <a:xfrm>
                      <a:off x="2611"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43" name="Rectangle 17"/>
                    <p:cNvSpPr>
                      <a:spLocks noChangeArrowheads="1"/>
                    </p:cNvSpPr>
                    <p:nvPr/>
                  </p:nvSpPr>
                  <p:spPr bwMode="auto">
                    <a:xfrm>
                      <a:off x="2776" y="864"/>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chemeClr val="tx1"/>
                          </a:solidFill>
                          <a:latin typeface="Comic Sans MS" panose="030F0702030302020204" pitchFamily="66" charset="0"/>
                        </a:rPr>
                        <a:t>rs</a:t>
                      </a:r>
                      <a:endParaRPr lang="en-US" altLang="zh-CN" dirty="0">
                        <a:solidFill>
                          <a:schemeClr val="tx1"/>
                        </a:solidFill>
                        <a:latin typeface="Comic Sans MS" panose="030F0702030302020204" pitchFamily="66" charset="0"/>
                      </a:endParaRPr>
                    </a:p>
                  </p:txBody>
                </p:sp>
              </p:grpSp>
              <p:grpSp>
                <p:nvGrpSpPr>
                  <p:cNvPr id="30" name="Group 18"/>
                  <p:cNvGrpSpPr>
                    <a:grpSpLocks/>
                  </p:cNvGrpSpPr>
                  <p:nvPr/>
                </p:nvGrpSpPr>
                <p:grpSpPr bwMode="auto">
                  <a:xfrm>
                    <a:off x="3199" y="864"/>
                    <a:ext cx="579" cy="231"/>
                    <a:chOff x="3199" y="864"/>
                    <a:chExt cx="579" cy="231"/>
                  </a:xfrm>
                </p:grpSpPr>
                <p:sp>
                  <p:nvSpPr>
                    <p:cNvPr id="40" name="Rectangle 19"/>
                    <p:cNvSpPr>
                      <a:spLocks noChangeArrowheads="1"/>
                    </p:cNvSpPr>
                    <p:nvPr/>
                  </p:nvSpPr>
                  <p:spPr bwMode="auto">
                    <a:xfrm>
                      <a:off x="3199"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41" name="Rectangle 20"/>
                    <p:cNvSpPr>
                      <a:spLocks noChangeArrowheads="1"/>
                    </p:cNvSpPr>
                    <p:nvPr/>
                  </p:nvSpPr>
                  <p:spPr bwMode="auto">
                    <a:xfrm>
                      <a:off x="3363" y="864"/>
                      <a:ext cx="2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tx1"/>
                          </a:solidFill>
                          <a:latin typeface="Comic Sans MS" panose="030F0702030302020204" pitchFamily="66" charset="0"/>
                        </a:rPr>
                        <a:t>rt</a:t>
                      </a:r>
                    </a:p>
                  </p:txBody>
                </p:sp>
              </p:grpSp>
              <p:grpSp>
                <p:nvGrpSpPr>
                  <p:cNvPr id="31" name="Group 21"/>
                  <p:cNvGrpSpPr>
                    <a:grpSpLocks/>
                  </p:cNvGrpSpPr>
                  <p:nvPr/>
                </p:nvGrpSpPr>
                <p:grpSpPr bwMode="auto">
                  <a:xfrm>
                    <a:off x="3786" y="864"/>
                    <a:ext cx="579" cy="231"/>
                    <a:chOff x="3786" y="864"/>
                    <a:chExt cx="579" cy="231"/>
                  </a:xfrm>
                </p:grpSpPr>
                <p:sp>
                  <p:nvSpPr>
                    <p:cNvPr id="38" name="Rectangle 22"/>
                    <p:cNvSpPr>
                      <a:spLocks noChangeArrowheads="1"/>
                    </p:cNvSpPr>
                    <p:nvPr/>
                  </p:nvSpPr>
                  <p:spPr bwMode="auto">
                    <a:xfrm>
                      <a:off x="3786" y="868"/>
                      <a:ext cx="579"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9" name="Rectangle 23"/>
                    <p:cNvSpPr>
                      <a:spLocks noChangeArrowheads="1"/>
                    </p:cNvSpPr>
                    <p:nvPr/>
                  </p:nvSpPr>
                  <p:spPr bwMode="auto">
                    <a:xfrm>
                      <a:off x="3951" y="864"/>
                      <a:ext cx="2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tx1"/>
                          </a:solidFill>
                          <a:latin typeface="Comic Sans MS" panose="030F0702030302020204" pitchFamily="66" charset="0"/>
                        </a:rPr>
                        <a:t>rd</a:t>
                      </a:r>
                    </a:p>
                  </p:txBody>
                </p:sp>
              </p:grpSp>
              <p:grpSp>
                <p:nvGrpSpPr>
                  <p:cNvPr id="32" name="Group 24"/>
                  <p:cNvGrpSpPr>
                    <a:grpSpLocks/>
                  </p:cNvGrpSpPr>
                  <p:nvPr/>
                </p:nvGrpSpPr>
                <p:grpSpPr bwMode="auto">
                  <a:xfrm>
                    <a:off x="4373" y="864"/>
                    <a:ext cx="601" cy="231"/>
                    <a:chOff x="4373" y="864"/>
                    <a:chExt cx="601" cy="231"/>
                  </a:xfrm>
                </p:grpSpPr>
                <p:sp>
                  <p:nvSpPr>
                    <p:cNvPr id="36" name="Rectangle 25"/>
                    <p:cNvSpPr>
                      <a:spLocks noChangeArrowheads="1"/>
                    </p:cNvSpPr>
                    <p:nvPr/>
                  </p:nvSpPr>
                  <p:spPr bwMode="auto">
                    <a:xfrm>
                      <a:off x="4373" y="868"/>
                      <a:ext cx="580"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7" name="Rectangle 26"/>
                    <p:cNvSpPr>
                      <a:spLocks noChangeArrowheads="1"/>
                    </p:cNvSpPr>
                    <p:nvPr/>
                  </p:nvSpPr>
                  <p:spPr bwMode="auto">
                    <a:xfrm>
                      <a:off x="4448" y="864"/>
                      <a:ext cx="5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tx1"/>
                          </a:solidFill>
                          <a:latin typeface="Comic Sans MS" panose="030F0702030302020204" pitchFamily="66" charset="0"/>
                        </a:rPr>
                        <a:t>shamt</a:t>
                      </a:r>
                    </a:p>
                  </p:txBody>
                </p:sp>
              </p:grpSp>
              <p:grpSp>
                <p:nvGrpSpPr>
                  <p:cNvPr id="33" name="Group 27"/>
                  <p:cNvGrpSpPr>
                    <a:grpSpLocks/>
                  </p:cNvGrpSpPr>
                  <p:nvPr/>
                </p:nvGrpSpPr>
                <p:grpSpPr bwMode="auto">
                  <a:xfrm>
                    <a:off x="4961" y="864"/>
                    <a:ext cx="625" cy="231"/>
                    <a:chOff x="4961" y="864"/>
                    <a:chExt cx="625" cy="231"/>
                  </a:xfrm>
                </p:grpSpPr>
                <p:sp>
                  <p:nvSpPr>
                    <p:cNvPr id="34" name="Rectangle 28"/>
                    <p:cNvSpPr>
                      <a:spLocks noChangeArrowheads="1"/>
                    </p:cNvSpPr>
                    <p:nvPr/>
                  </p:nvSpPr>
                  <p:spPr bwMode="auto">
                    <a:xfrm>
                      <a:off x="4961" y="868"/>
                      <a:ext cx="625" cy="1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35" name="Rectangle 29"/>
                    <p:cNvSpPr>
                      <a:spLocks noChangeArrowheads="1"/>
                    </p:cNvSpPr>
                    <p:nvPr/>
                  </p:nvSpPr>
                  <p:spPr bwMode="auto">
                    <a:xfrm>
                      <a:off x="5143" y="864"/>
                      <a:ext cx="41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dirty="0" err="1">
                          <a:solidFill>
                            <a:schemeClr val="tx1"/>
                          </a:solidFill>
                          <a:latin typeface="Comic Sans MS" panose="030F0702030302020204" pitchFamily="66" charset="0"/>
                        </a:rPr>
                        <a:t>func</a:t>
                      </a:r>
                      <a:endParaRPr lang="en-US" altLang="zh-CN" dirty="0">
                        <a:solidFill>
                          <a:schemeClr val="tx1"/>
                        </a:solidFill>
                        <a:latin typeface="Comic Sans MS" panose="030F0702030302020204" pitchFamily="66" charset="0"/>
                      </a:endParaRPr>
                    </a:p>
                  </p:txBody>
                </p:sp>
              </p:grpSp>
            </p:grpSp>
          </p:grpSp>
          <p:sp>
            <p:nvSpPr>
              <p:cNvPr id="19" name="Rectangle 30"/>
              <p:cNvSpPr>
                <a:spLocks noChangeArrowheads="1"/>
              </p:cNvSpPr>
              <p:nvPr/>
            </p:nvSpPr>
            <p:spPr bwMode="auto">
              <a:xfrm>
                <a:off x="5488" y="672"/>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chemeClr val="tx1"/>
                    </a:solidFill>
                    <a:latin typeface="Comic Sans MS" panose="030F0702030302020204" pitchFamily="66" charset="0"/>
                  </a:rPr>
                  <a:t>0</a:t>
                </a:r>
              </a:p>
            </p:txBody>
          </p:sp>
          <p:sp>
            <p:nvSpPr>
              <p:cNvPr id="20" name="Rectangle 31"/>
              <p:cNvSpPr>
                <a:spLocks noChangeArrowheads="1"/>
              </p:cNvSpPr>
              <p:nvPr/>
            </p:nvSpPr>
            <p:spPr bwMode="auto">
              <a:xfrm>
                <a:off x="4810" y="672"/>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chemeClr val="tx1"/>
                    </a:solidFill>
                    <a:latin typeface="Comic Sans MS" panose="030F0702030302020204" pitchFamily="66" charset="0"/>
                  </a:rPr>
                  <a:t>6</a:t>
                </a:r>
              </a:p>
            </p:txBody>
          </p:sp>
          <p:sp>
            <p:nvSpPr>
              <p:cNvPr id="21" name="Rectangle 32"/>
              <p:cNvSpPr>
                <a:spLocks noChangeArrowheads="1"/>
              </p:cNvSpPr>
              <p:nvPr/>
            </p:nvSpPr>
            <p:spPr bwMode="auto">
              <a:xfrm>
                <a:off x="4177" y="672"/>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chemeClr val="tx1"/>
                    </a:solidFill>
                    <a:latin typeface="Comic Sans MS" panose="030F0702030302020204" pitchFamily="66" charset="0"/>
                  </a:rPr>
                  <a:t>11</a:t>
                </a:r>
              </a:p>
            </p:txBody>
          </p:sp>
          <p:sp>
            <p:nvSpPr>
              <p:cNvPr id="22" name="Rectangle 33"/>
              <p:cNvSpPr>
                <a:spLocks noChangeArrowheads="1"/>
              </p:cNvSpPr>
              <p:nvPr/>
            </p:nvSpPr>
            <p:spPr bwMode="auto">
              <a:xfrm>
                <a:off x="3590" y="672"/>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chemeClr val="tx1"/>
                    </a:solidFill>
                    <a:latin typeface="Comic Sans MS" panose="030F0702030302020204" pitchFamily="66" charset="0"/>
                  </a:rPr>
                  <a:t>16</a:t>
                </a:r>
              </a:p>
            </p:txBody>
          </p:sp>
          <p:sp>
            <p:nvSpPr>
              <p:cNvPr id="23" name="Rectangle 34"/>
              <p:cNvSpPr>
                <a:spLocks noChangeArrowheads="1"/>
              </p:cNvSpPr>
              <p:nvPr/>
            </p:nvSpPr>
            <p:spPr bwMode="auto">
              <a:xfrm>
                <a:off x="3002" y="672"/>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chemeClr val="tx1"/>
                    </a:solidFill>
                    <a:latin typeface="Comic Sans MS" panose="030F0702030302020204" pitchFamily="66" charset="0"/>
                  </a:rPr>
                  <a:t>21</a:t>
                </a:r>
              </a:p>
            </p:txBody>
          </p:sp>
          <p:sp>
            <p:nvSpPr>
              <p:cNvPr id="24" name="Rectangle 35"/>
              <p:cNvSpPr>
                <a:spLocks noChangeArrowheads="1"/>
              </p:cNvSpPr>
              <p:nvPr/>
            </p:nvSpPr>
            <p:spPr bwMode="auto">
              <a:xfrm>
                <a:off x="2414" y="672"/>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chemeClr val="tx1"/>
                    </a:solidFill>
                    <a:latin typeface="Comic Sans MS" panose="030F0702030302020204" pitchFamily="66" charset="0"/>
                  </a:rPr>
                  <a:t>26</a:t>
                </a:r>
              </a:p>
            </p:txBody>
          </p:sp>
          <p:sp>
            <p:nvSpPr>
              <p:cNvPr id="25" name="Rectangle 36"/>
              <p:cNvSpPr>
                <a:spLocks noChangeArrowheads="1"/>
              </p:cNvSpPr>
              <p:nvPr/>
            </p:nvSpPr>
            <p:spPr bwMode="auto">
              <a:xfrm>
                <a:off x="1918" y="672"/>
                <a:ext cx="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b="0">
                    <a:solidFill>
                      <a:schemeClr val="tx1"/>
                    </a:solidFill>
                    <a:latin typeface="Comic Sans MS" panose="030F0702030302020204" pitchFamily="66" charset="0"/>
                  </a:rPr>
                  <a:t>31</a:t>
                </a:r>
              </a:p>
            </p:txBody>
          </p:sp>
        </p:grpSp>
        <p:sp>
          <p:nvSpPr>
            <p:cNvPr id="12" name="Rectangle 37"/>
            <p:cNvSpPr>
              <a:spLocks noChangeArrowheads="1"/>
            </p:cNvSpPr>
            <p:nvPr/>
          </p:nvSpPr>
          <p:spPr bwMode="auto">
            <a:xfrm>
              <a:off x="1147" y="1577"/>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dirty="0">
                  <a:solidFill>
                    <a:schemeClr val="tx1"/>
                  </a:solidFill>
                  <a:latin typeface="Comic Sans MS" panose="030F0702030302020204" pitchFamily="66" charset="0"/>
                </a:rPr>
                <a:t>6 </a:t>
              </a:r>
              <a:r>
                <a:rPr lang="en-US" altLang="zh-CN" dirty="0">
                  <a:solidFill>
                    <a:schemeClr val="tx1"/>
                  </a:solidFill>
                  <a:latin typeface="Comic Sans MS" panose="030F0702030302020204" pitchFamily="66" charset="0"/>
                </a:rPr>
                <a:t>bits</a:t>
              </a:r>
            </a:p>
          </p:txBody>
        </p:sp>
        <p:sp>
          <p:nvSpPr>
            <p:cNvPr id="13" name="Rectangle 38"/>
            <p:cNvSpPr>
              <a:spLocks noChangeArrowheads="1"/>
            </p:cNvSpPr>
            <p:nvPr/>
          </p:nvSpPr>
          <p:spPr bwMode="auto">
            <a:xfrm>
              <a:off x="4130" y="1577"/>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dirty="0">
                  <a:solidFill>
                    <a:schemeClr val="tx1"/>
                  </a:solidFill>
                  <a:latin typeface="Comic Sans MS" panose="030F0702030302020204" pitchFamily="66" charset="0"/>
                </a:rPr>
                <a:t>6 </a:t>
              </a:r>
              <a:r>
                <a:rPr lang="en-US" altLang="zh-CN" dirty="0">
                  <a:solidFill>
                    <a:schemeClr val="tx1"/>
                  </a:solidFill>
                  <a:latin typeface="Comic Sans MS" panose="030F0702030302020204" pitchFamily="66" charset="0"/>
                </a:rPr>
                <a:t>bits</a:t>
              </a:r>
            </a:p>
          </p:txBody>
        </p:sp>
        <p:sp>
          <p:nvSpPr>
            <p:cNvPr id="14" name="Rectangle 39"/>
            <p:cNvSpPr>
              <a:spLocks noChangeArrowheads="1"/>
            </p:cNvSpPr>
            <p:nvPr/>
          </p:nvSpPr>
          <p:spPr bwMode="auto">
            <a:xfrm>
              <a:off x="3497" y="1577"/>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dirty="0">
                  <a:solidFill>
                    <a:schemeClr val="tx1"/>
                  </a:solidFill>
                  <a:latin typeface="Comic Sans MS" panose="030F0702030302020204" pitchFamily="66" charset="0"/>
                </a:rPr>
                <a:t>5 </a:t>
              </a:r>
              <a:r>
                <a:rPr lang="en-US" altLang="zh-CN" dirty="0">
                  <a:solidFill>
                    <a:schemeClr val="tx1"/>
                  </a:solidFill>
                  <a:latin typeface="Comic Sans MS" panose="030F0702030302020204" pitchFamily="66" charset="0"/>
                </a:rPr>
                <a:t>bits</a:t>
              </a:r>
            </a:p>
          </p:txBody>
        </p:sp>
        <p:sp>
          <p:nvSpPr>
            <p:cNvPr id="15" name="Rectangle 40"/>
            <p:cNvSpPr>
              <a:spLocks noChangeArrowheads="1"/>
            </p:cNvSpPr>
            <p:nvPr/>
          </p:nvSpPr>
          <p:spPr bwMode="auto">
            <a:xfrm>
              <a:off x="2910" y="1577"/>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dirty="0">
                  <a:solidFill>
                    <a:schemeClr val="tx1"/>
                  </a:solidFill>
                  <a:latin typeface="Comic Sans MS" panose="030F0702030302020204" pitchFamily="66" charset="0"/>
                </a:rPr>
                <a:t>5 </a:t>
              </a:r>
              <a:r>
                <a:rPr lang="en-US" altLang="zh-CN" dirty="0">
                  <a:solidFill>
                    <a:schemeClr val="tx1"/>
                  </a:solidFill>
                  <a:latin typeface="Comic Sans MS" panose="030F0702030302020204" pitchFamily="66" charset="0"/>
                </a:rPr>
                <a:t>bits</a:t>
              </a:r>
            </a:p>
          </p:txBody>
        </p:sp>
        <p:sp>
          <p:nvSpPr>
            <p:cNvPr id="16" name="Rectangle 41"/>
            <p:cNvSpPr>
              <a:spLocks noChangeArrowheads="1"/>
            </p:cNvSpPr>
            <p:nvPr/>
          </p:nvSpPr>
          <p:spPr bwMode="auto">
            <a:xfrm>
              <a:off x="2322" y="1577"/>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dirty="0">
                  <a:solidFill>
                    <a:schemeClr val="tx1"/>
                  </a:solidFill>
                  <a:latin typeface="Comic Sans MS" panose="030F0702030302020204" pitchFamily="66" charset="0"/>
                </a:rPr>
                <a:t>5 </a:t>
              </a:r>
              <a:r>
                <a:rPr lang="en-US" altLang="zh-CN" dirty="0">
                  <a:solidFill>
                    <a:schemeClr val="tx1"/>
                  </a:solidFill>
                  <a:latin typeface="Comic Sans MS" panose="030F0702030302020204" pitchFamily="66" charset="0"/>
                </a:rPr>
                <a:t>bits</a:t>
              </a:r>
            </a:p>
          </p:txBody>
        </p:sp>
        <p:sp>
          <p:nvSpPr>
            <p:cNvPr id="17" name="Rectangle 42"/>
            <p:cNvSpPr>
              <a:spLocks noChangeArrowheads="1"/>
            </p:cNvSpPr>
            <p:nvPr/>
          </p:nvSpPr>
          <p:spPr bwMode="auto">
            <a:xfrm>
              <a:off x="1735" y="1577"/>
              <a:ext cx="5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zh-CN" altLang="en-US" dirty="0">
                  <a:solidFill>
                    <a:schemeClr val="tx1"/>
                  </a:solidFill>
                  <a:latin typeface="Comic Sans MS" panose="030F0702030302020204" pitchFamily="66" charset="0"/>
                </a:rPr>
                <a:t>5 </a:t>
              </a:r>
              <a:r>
                <a:rPr lang="en-US" altLang="zh-CN" dirty="0">
                  <a:solidFill>
                    <a:schemeClr val="tx1"/>
                  </a:solidFill>
                  <a:latin typeface="Comic Sans MS" panose="030F0702030302020204" pitchFamily="66" charset="0"/>
                </a:rPr>
                <a:t>bits</a:t>
              </a:r>
            </a:p>
          </p:txBody>
        </p:sp>
      </p:grpSp>
      <p:sp>
        <p:nvSpPr>
          <p:cNvPr id="46" name="Text Box 44"/>
          <p:cNvSpPr txBox="1">
            <a:spLocks noChangeArrowheads="1"/>
          </p:cNvSpPr>
          <p:nvPr/>
        </p:nvSpPr>
        <p:spPr bwMode="auto">
          <a:xfrm>
            <a:off x="1729234" y="3645669"/>
            <a:ext cx="6011118"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en-US" altLang="zh-CN" dirty="0">
                <a:latin typeface="Comic Sans MS" panose="030F0702030302020204" pitchFamily="66" charset="0"/>
              </a:rPr>
              <a:t>000000  </a:t>
            </a:r>
            <a:r>
              <a:rPr lang="en-US" altLang="zh-CN" dirty="0" smtClean="0">
                <a:latin typeface="Comic Sans MS" panose="030F0702030302020204" pitchFamily="66" charset="0"/>
              </a:rPr>
              <a:t>  </a:t>
            </a:r>
            <a:r>
              <a:rPr lang="en-US" altLang="zh-CN" dirty="0">
                <a:latin typeface="Comic Sans MS" panose="030F0702030302020204" pitchFamily="66" charset="0"/>
              </a:rPr>
              <a:t>00101     01111   10000   </a:t>
            </a:r>
            <a:r>
              <a:rPr lang="en-US" altLang="zh-CN" dirty="0" smtClean="0">
                <a:latin typeface="Comic Sans MS" panose="030F0702030302020204" pitchFamily="66" charset="0"/>
              </a:rPr>
              <a:t>  </a:t>
            </a:r>
            <a:r>
              <a:rPr lang="en-US" altLang="zh-CN" dirty="0">
                <a:latin typeface="Comic Sans MS" panose="030F0702030302020204" pitchFamily="66" charset="0"/>
              </a:rPr>
              <a:t>00000    </a:t>
            </a:r>
            <a:r>
              <a:rPr lang="en-US" altLang="zh-CN" dirty="0" smtClean="0">
                <a:latin typeface="Comic Sans MS" panose="030F0702030302020204" pitchFamily="66" charset="0"/>
              </a:rPr>
              <a:t> 100000</a:t>
            </a:r>
            <a:endParaRPr lang="en-US" altLang="zh-CN" dirty="0">
              <a:latin typeface="Comic Sans MS" panose="030F0702030302020204" pitchFamily="66" charset="0"/>
            </a:endParaRPr>
          </a:p>
        </p:txBody>
      </p:sp>
      <p:sp>
        <p:nvSpPr>
          <p:cNvPr id="47" name="Text Box 46"/>
          <p:cNvSpPr txBox="1">
            <a:spLocks noChangeArrowheads="1"/>
          </p:cNvSpPr>
          <p:nvPr/>
        </p:nvSpPr>
        <p:spPr bwMode="auto">
          <a:xfrm>
            <a:off x="5334446" y="5950470"/>
            <a:ext cx="128305" cy="32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a:latin typeface="Comic Sans MS" panose="030F0702030302020204" pitchFamily="66" charset="0"/>
            </a:endParaRPr>
          </a:p>
        </p:txBody>
      </p:sp>
      <p:sp>
        <p:nvSpPr>
          <p:cNvPr id="48" name="Text Box 47"/>
          <p:cNvSpPr txBox="1">
            <a:spLocks noChangeArrowheads="1"/>
          </p:cNvSpPr>
          <p:nvPr/>
        </p:nvSpPr>
        <p:spPr bwMode="auto">
          <a:xfrm>
            <a:off x="4574048" y="806496"/>
            <a:ext cx="4508277"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solidFill>
                  <a:srgbClr val="EE3900"/>
                </a:solidFill>
                <a:latin typeface="Comic Sans MS" panose="030F0702030302020204" pitchFamily="66" charset="0"/>
                <a:ea typeface="微软雅黑" panose="020B0503020204020204" pitchFamily="34" charset="-122"/>
              </a:rPr>
              <a:t>这个过程称为“反汇编”，可用来破解他人的二进制代码（可执行程序）</a:t>
            </a:r>
          </a:p>
        </p:txBody>
      </p:sp>
      <p:sp>
        <p:nvSpPr>
          <p:cNvPr id="49" name="Text Box 49"/>
          <p:cNvSpPr txBox="1">
            <a:spLocks noChangeArrowheads="1"/>
          </p:cNvSpPr>
          <p:nvPr/>
        </p:nvSpPr>
        <p:spPr bwMode="auto">
          <a:xfrm>
            <a:off x="889606" y="1893241"/>
            <a:ext cx="7466013"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dirty="0">
                <a:latin typeface="Comic Sans MS" panose="030F0702030302020204" pitchFamily="66" charset="0"/>
              </a:rPr>
              <a:t>32</a:t>
            </a:r>
            <a:r>
              <a:rPr lang="zh-CN" altLang="en-US" sz="2000" dirty="0">
                <a:latin typeface="Comic Sans MS" panose="030F0702030302020204" pitchFamily="66" charset="0"/>
              </a:rPr>
              <a:t>位指令代码：</a:t>
            </a:r>
            <a:r>
              <a:rPr lang="en-US" altLang="zh-CN" sz="2000" dirty="0">
                <a:latin typeface="Comic Sans MS" panose="030F0702030302020204" pitchFamily="66" charset="0"/>
              </a:rPr>
              <a:t>0000  00</a:t>
            </a:r>
            <a:r>
              <a:rPr lang="en-US" altLang="zh-CN" sz="2000" dirty="0">
                <a:solidFill>
                  <a:srgbClr val="A50021"/>
                </a:solidFill>
                <a:latin typeface="Comic Sans MS" panose="030F0702030302020204" pitchFamily="66" charset="0"/>
              </a:rPr>
              <a:t>00 101</a:t>
            </a:r>
            <a:r>
              <a:rPr lang="en-US" altLang="zh-CN" sz="2000" dirty="0">
                <a:latin typeface="Comic Sans MS" panose="030F0702030302020204" pitchFamily="66" charset="0"/>
              </a:rPr>
              <a:t>0 1111 </a:t>
            </a:r>
            <a:r>
              <a:rPr lang="en-US" altLang="zh-CN" sz="2000" dirty="0">
                <a:solidFill>
                  <a:srgbClr val="A50021"/>
                </a:solidFill>
                <a:latin typeface="Comic Sans MS" panose="030F0702030302020204" pitchFamily="66" charset="0"/>
              </a:rPr>
              <a:t>1000 0</a:t>
            </a:r>
            <a:r>
              <a:rPr lang="en-US" altLang="zh-CN" sz="2000" dirty="0">
                <a:latin typeface="Comic Sans MS" panose="030F0702030302020204" pitchFamily="66" charset="0"/>
              </a:rPr>
              <a:t>000 00</a:t>
            </a:r>
            <a:r>
              <a:rPr lang="en-US" altLang="zh-CN" sz="2000" dirty="0">
                <a:solidFill>
                  <a:srgbClr val="A50021"/>
                </a:solidFill>
                <a:latin typeface="Comic Sans MS" panose="030F0702030302020204" pitchFamily="66" charset="0"/>
              </a:rPr>
              <a:t>10 0000</a:t>
            </a:r>
            <a:r>
              <a:rPr lang="en-US" altLang="zh-CN" dirty="0">
                <a:latin typeface="Comic Sans MS" panose="030F0702030302020204" pitchFamily="66" charset="0"/>
              </a:rPr>
              <a:t> </a:t>
            </a:r>
          </a:p>
        </p:txBody>
      </p:sp>
      <p:sp>
        <p:nvSpPr>
          <p:cNvPr id="50" name="Text Box 50"/>
          <p:cNvSpPr txBox="1">
            <a:spLocks noChangeArrowheads="1"/>
          </p:cNvSpPr>
          <p:nvPr/>
        </p:nvSpPr>
        <p:spPr bwMode="auto">
          <a:xfrm>
            <a:off x="3847033" y="6001736"/>
            <a:ext cx="3751188" cy="35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latin typeface="Comic Sans MS" panose="030F0702030302020204" pitchFamily="66" charset="0"/>
                <a:ea typeface="微软雅黑" panose="020B0503020204020204" pitchFamily="34" charset="-122"/>
              </a:rPr>
              <a:t>功能：</a:t>
            </a:r>
            <a:r>
              <a:rPr lang="en-US" altLang="zh-CN" sz="2000" dirty="0">
                <a:latin typeface="Comic Sans MS" panose="030F0702030302020204" pitchFamily="66" charset="0"/>
                <a:ea typeface="微软雅黑" panose="020B0503020204020204" pitchFamily="34" charset="-122"/>
              </a:rPr>
              <a:t>$a1 + $t7 </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 $s0</a:t>
            </a:r>
          </a:p>
        </p:txBody>
      </p:sp>
      <p:sp>
        <p:nvSpPr>
          <p:cNvPr id="51" name="矩形 50"/>
          <p:cNvSpPr/>
          <p:nvPr/>
        </p:nvSpPr>
        <p:spPr>
          <a:xfrm>
            <a:off x="947435" y="5981218"/>
            <a:ext cx="2855269" cy="400110"/>
          </a:xfrm>
          <a:prstGeom prst="rect">
            <a:avLst/>
          </a:prstGeom>
        </p:spPr>
        <p:txBody>
          <a:bodyPr wrap="none">
            <a:spAutoFit/>
          </a:bodyPr>
          <a:lstStyle/>
          <a:p>
            <a:r>
              <a:rPr lang="zh-CN" altLang="en-US" sz="2000" dirty="0">
                <a:latin typeface="Comic Sans MS" panose="030F0702030302020204" pitchFamily="66" charset="0"/>
              </a:rPr>
              <a:t> </a:t>
            </a:r>
            <a:r>
              <a:rPr lang="en-US" altLang="zh-CN" sz="2000" dirty="0">
                <a:latin typeface="Comic Sans MS" panose="030F0702030302020204" pitchFamily="66" charset="0"/>
              </a:rPr>
              <a:t>add   $s0 </a:t>
            </a:r>
            <a:r>
              <a:rPr lang="zh-CN" altLang="en-US" sz="2000" dirty="0">
                <a:latin typeface="Comic Sans MS" panose="030F0702030302020204" pitchFamily="66" charset="0"/>
              </a:rPr>
              <a:t>，</a:t>
            </a:r>
            <a:r>
              <a:rPr lang="en-US" altLang="zh-CN" sz="2000" dirty="0">
                <a:latin typeface="Comic Sans MS" panose="030F0702030302020204" pitchFamily="66" charset="0"/>
              </a:rPr>
              <a:t>$a1</a:t>
            </a:r>
            <a:r>
              <a:rPr lang="zh-CN" altLang="en-US" sz="2000" dirty="0">
                <a:latin typeface="Comic Sans MS" panose="030F0702030302020204" pitchFamily="66" charset="0"/>
              </a:rPr>
              <a:t>，</a:t>
            </a:r>
            <a:r>
              <a:rPr lang="en-US" altLang="zh-CN" sz="2000" dirty="0">
                <a:latin typeface="Comic Sans MS" panose="030F0702030302020204" pitchFamily="66" charset="0"/>
              </a:rPr>
              <a:t>$t7</a:t>
            </a: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92822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blinds(horizontal)">
                                      <p:cBhvr>
                                        <p:cTn id="22" dur="500"/>
                                        <p:tgtEl>
                                          <p:spTgt spid="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blinds(horizontal)">
                                      <p:cBhvr>
                                        <p:cTn id="27" dur="500"/>
                                        <p:tgtEl>
                                          <p:spTgt spid="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blinds(horizontal)">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animEffect transition="in" filter="blinds(horizontal)">
                                      <p:cBhvr>
                                        <p:cTn id="37" dur="500"/>
                                        <p:tgtEl>
                                          <p:spTgt spid="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blinds(horizontal)">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blinds(horizontal)">
                                      <p:cBhvr>
                                        <p:cTn id="4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P spid="5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p>
        </p:txBody>
      </p:sp>
      <p:sp>
        <p:nvSpPr>
          <p:cNvPr id="3" name="内容占位符 2"/>
          <p:cNvSpPr>
            <a:spLocks noGrp="1"/>
          </p:cNvSpPr>
          <p:nvPr>
            <p:ph idx="1"/>
          </p:nvPr>
        </p:nvSpPr>
        <p:spPr/>
        <p:txBody>
          <a:bodyPr/>
          <a:lstStyle/>
          <a:p>
            <a:pPr marL="0" indent="0">
              <a:buNone/>
            </a:pPr>
            <a:r>
              <a:rPr lang="en-US" altLang="zh-CN" dirty="0" smtClean="0"/>
              <a:t>4.4.1 </a:t>
            </a:r>
            <a:r>
              <a:rPr lang="en-US" altLang="zh-CN" dirty="0"/>
              <a:t>MIPS</a:t>
            </a:r>
            <a:r>
              <a:rPr lang="zh-CN" altLang="en-US" dirty="0"/>
              <a:t>汇编语言和机器语言</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19514" y="1124744"/>
            <a:ext cx="466851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3. MIPS</a:t>
            </a:r>
            <a:r>
              <a:rPr lang="zh-CN" altLang="en-US" dirty="0" smtClean="0">
                <a:solidFill>
                  <a:srgbClr val="063DE8"/>
                </a:solidFill>
              </a:rPr>
              <a:t>汇编语言</a:t>
            </a:r>
            <a:endParaRPr lang="en-US" altLang="zh-CN" dirty="0" smtClean="0">
              <a:solidFill>
                <a:srgbClr val="063DE8"/>
              </a:solidFill>
            </a:endParaRPr>
          </a:p>
        </p:txBody>
      </p:sp>
      <p:sp>
        <p:nvSpPr>
          <p:cNvPr id="8" name="Rectangle 3"/>
          <p:cNvSpPr txBox="1">
            <a:spLocks noChangeArrowheads="1"/>
          </p:cNvSpPr>
          <p:nvPr/>
        </p:nvSpPr>
        <p:spPr bwMode="auto">
          <a:xfrm>
            <a:off x="325562" y="1611511"/>
            <a:ext cx="8710934" cy="998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dirty="0" smtClean="0"/>
              <a:t>例</a:t>
            </a:r>
            <a:r>
              <a:rPr lang="en-US" altLang="zh-CN" sz="2000" dirty="0" smtClean="0"/>
              <a:t>2</a:t>
            </a:r>
            <a:r>
              <a:rPr lang="zh-CN" altLang="en-US" sz="2000" dirty="0" smtClean="0"/>
              <a:t>：若</a:t>
            </a:r>
            <a:r>
              <a:rPr lang="en-US" altLang="zh-CN" sz="2000" dirty="0" smtClean="0"/>
              <a:t>MIPS Assembly Instruction: </a:t>
            </a:r>
            <a:r>
              <a:rPr lang="en-US" altLang="zh-CN" sz="2000" dirty="0" smtClean="0">
                <a:solidFill>
                  <a:schemeClr val="accent2"/>
                </a:solidFill>
              </a:rPr>
              <a:t>Add  $t0,$s1,$s2</a:t>
            </a:r>
            <a:r>
              <a:rPr lang="zh-CN" altLang="en-US" sz="2000" dirty="0" smtClean="0">
                <a:solidFill>
                  <a:schemeClr val="accent2"/>
                </a:solidFill>
              </a:rPr>
              <a:t>，</a:t>
            </a:r>
            <a:r>
              <a:rPr lang="zh-CN" altLang="en-US" sz="2000" dirty="0" smtClean="0"/>
              <a:t>则对应的指令机器代码是什么？</a:t>
            </a:r>
          </a:p>
        </p:txBody>
      </p:sp>
      <p:grpSp>
        <p:nvGrpSpPr>
          <p:cNvPr id="9" name="Group 71"/>
          <p:cNvGrpSpPr>
            <a:grpSpLocks/>
          </p:cNvGrpSpPr>
          <p:nvPr/>
        </p:nvGrpSpPr>
        <p:grpSpPr bwMode="auto">
          <a:xfrm>
            <a:off x="1549350" y="2525913"/>
            <a:ext cx="6623050" cy="1443038"/>
            <a:chOff x="658" y="1045"/>
            <a:chExt cx="3560" cy="909"/>
          </a:xfrm>
        </p:grpSpPr>
        <p:sp>
          <p:nvSpPr>
            <p:cNvPr id="10" name="Rectangle 4"/>
            <p:cNvSpPr>
              <a:spLocks noChangeArrowheads="1"/>
            </p:cNvSpPr>
            <p:nvPr/>
          </p:nvSpPr>
          <p:spPr bwMode="auto">
            <a:xfrm>
              <a:off x="2099" y="1335"/>
              <a:ext cx="376"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11" name="Rectangle 5"/>
            <p:cNvSpPr>
              <a:spLocks noChangeArrowheads="1"/>
            </p:cNvSpPr>
            <p:nvPr/>
          </p:nvSpPr>
          <p:spPr bwMode="auto">
            <a:xfrm>
              <a:off x="2094" y="1395"/>
              <a:ext cx="21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66" charset="0"/>
                </a:rPr>
                <a:t>op</a:t>
              </a:r>
            </a:p>
          </p:txBody>
        </p:sp>
        <p:sp>
          <p:nvSpPr>
            <p:cNvPr id="12" name="Rectangle 6"/>
            <p:cNvSpPr>
              <a:spLocks noChangeArrowheads="1"/>
            </p:cNvSpPr>
            <p:nvPr/>
          </p:nvSpPr>
          <p:spPr bwMode="auto">
            <a:xfrm>
              <a:off x="2474" y="1335"/>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13" name="Rectangle 7"/>
            <p:cNvSpPr>
              <a:spLocks noChangeArrowheads="1"/>
            </p:cNvSpPr>
            <p:nvPr/>
          </p:nvSpPr>
          <p:spPr bwMode="auto">
            <a:xfrm>
              <a:off x="2801" y="1335"/>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14" name="Rectangle 8"/>
            <p:cNvSpPr>
              <a:spLocks noChangeArrowheads="1"/>
            </p:cNvSpPr>
            <p:nvPr/>
          </p:nvSpPr>
          <p:spPr bwMode="auto">
            <a:xfrm>
              <a:off x="3128" y="1335"/>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15" name="Rectangle 9"/>
            <p:cNvSpPr>
              <a:spLocks noChangeArrowheads="1"/>
            </p:cNvSpPr>
            <p:nvPr/>
          </p:nvSpPr>
          <p:spPr bwMode="auto">
            <a:xfrm>
              <a:off x="3786" y="1335"/>
              <a:ext cx="432"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16" name="Rectangle 10"/>
            <p:cNvSpPr>
              <a:spLocks noChangeArrowheads="1"/>
            </p:cNvSpPr>
            <p:nvPr/>
          </p:nvSpPr>
          <p:spPr bwMode="auto">
            <a:xfrm>
              <a:off x="2574" y="1395"/>
              <a:ext cx="20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66" charset="0"/>
                </a:rPr>
                <a:t>rs</a:t>
              </a:r>
            </a:p>
          </p:txBody>
        </p:sp>
        <p:sp>
          <p:nvSpPr>
            <p:cNvPr id="17" name="Rectangle 11"/>
            <p:cNvSpPr>
              <a:spLocks noChangeArrowheads="1"/>
            </p:cNvSpPr>
            <p:nvPr/>
          </p:nvSpPr>
          <p:spPr bwMode="auto">
            <a:xfrm>
              <a:off x="2862" y="1395"/>
              <a:ext cx="20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66" charset="0"/>
                </a:rPr>
                <a:t>rt</a:t>
              </a:r>
            </a:p>
          </p:txBody>
        </p:sp>
        <p:sp>
          <p:nvSpPr>
            <p:cNvPr id="18" name="Rectangle 12"/>
            <p:cNvSpPr>
              <a:spLocks noChangeArrowheads="1"/>
            </p:cNvSpPr>
            <p:nvPr/>
          </p:nvSpPr>
          <p:spPr bwMode="auto">
            <a:xfrm>
              <a:off x="3198" y="1395"/>
              <a:ext cx="21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66" charset="0"/>
                </a:rPr>
                <a:t>rd</a:t>
              </a:r>
            </a:p>
          </p:txBody>
        </p:sp>
        <p:sp>
          <p:nvSpPr>
            <p:cNvPr id="19" name="Rectangle 13"/>
            <p:cNvSpPr>
              <a:spLocks noChangeArrowheads="1"/>
            </p:cNvSpPr>
            <p:nvPr/>
          </p:nvSpPr>
          <p:spPr bwMode="auto">
            <a:xfrm>
              <a:off x="2426" y="1767"/>
              <a:ext cx="1144" cy="136"/>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20" name="Rectangle 14"/>
            <p:cNvSpPr>
              <a:spLocks noChangeArrowheads="1"/>
            </p:cNvSpPr>
            <p:nvPr/>
          </p:nvSpPr>
          <p:spPr bwMode="auto">
            <a:xfrm>
              <a:off x="2574" y="1757"/>
              <a:ext cx="69"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endParaRPr lang="en-US" altLang="zh-CN" sz="2000">
                <a:solidFill>
                  <a:schemeClr val="tx1"/>
                </a:solidFill>
                <a:latin typeface="Comic Sans MS" panose="030F0702030302020204" pitchFamily="66" charset="0"/>
              </a:endParaRPr>
            </a:p>
          </p:txBody>
        </p:sp>
        <p:sp>
          <p:nvSpPr>
            <p:cNvPr id="21" name="Line 15"/>
            <p:cNvSpPr>
              <a:spLocks noChangeShapeType="1"/>
            </p:cNvSpPr>
            <p:nvPr/>
          </p:nvSpPr>
          <p:spPr bwMode="auto">
            <a:xfrm>
              <a:off x="2662" y="1575"/>
              <a:ext cx="0" cy="184"/>
            </a:xfrm>
            <a:prstGeom prst="line">
              <a:avLst/>
            </a:prstGeom>
            <a:noFill/>
            <a:ln w="127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22" name="Rectangle 16"/>
            <p:cNvSpPr>
              <a:spLocks noChangeArrowheads="1"/>
            </p:cNvSpPr>
            <p:nvPr/>
          </p:nvSpPr>
          <p:spPr bwMode="auto">
            <a:xfrm>
              <a:off x="750" y="1347"/>
              <a:ext cx="11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66" charset="0"/>
                </a:rPr>
                <a:t> </a:t>
              </a:r>
            </a:p>
          </p:txBody>
        </p:sp>
        <p:sp>
          <p:nvSpPr>
            <p:cNvPr id="23" name="Text Box 17"/>
            <p:cNvSpPr txBox="1">
              <a:spLocks noChangeArrowheads="1"/>
            </p:cNvSpPr>
            <p:nvPr/>
          </p:nvSpPr>
          <p:spPr bwMode="auto">
            <a:xfrm>
              <a:off x="3825" y="1335"/>
              <a:ext cx="3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chemeClr val="tx1"/>
                  </a:solidFill>
                  <a:latin typeface="Comic Sans MS" panose="030F0702030302020204" pitchFamily="66" charset="0"/>
                  <a:cs typeface="Arial" panose="020B0604020202020204" pitchFamily="34" charset="0"/>
                </a:rPr>
                <a:t>func</a:t>
              </a:r>
              <a:endParaRPr lang="en-US" altLang="zh-CN" sz="2000" b="0">
                <a:solidFill>
                  <a:schemeClr val="tx1"/>
                </a:solidFill>
                <a:latin typeface="Comic Sans MS" panose="030F0702030302020204" pitchFamily="66" charset="0"/>
                <a:cs typeface="Arial" panose="020B0604020202020204" pitchFamily="34" charset="0"/>
              </a:endParaRPr>
            </a:p>
          </p:txBody>
        </p:sp>
        <p:sp>
          <p:nvSpPr>
            <p:cNvPr id="24" name="Text Box 18"/>
            <p:cNvSpPr txBox="1">
              <a:spLocks noChangeArrowheads="1"/>
            </p:cNvSpPr>
            <p:nvPr/>
          </p:nvSpPr>
          <p:spPr bwMode="auto">
            <a:xfrm>
              <a:off x="658" y="1045"/>
              <a:ext cx="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2000" b="0">
                <a:solidFill>
                  <a:schemeClr val="accent1"/>
                </a:solidFill>
                <a:latin typeface="Comic Sans MS" panose="030F0702030302020204" pitchFamily="66" charset="0"/>
                <a:cs typeface="Arial" panose="020B0604020202020204" pitchFamily="34" charset="0"/>
              </a:endParaRPr>
            </a:p>
          </p:txBody>
        </p:sp>
        <p:sp>
          <p:nvSpPr>
            <p:cNvPr id="25" name="Rectangle 19"/>
            <p:cNvSpPr>
              <a:spLocks noChangeArrowheads="1"/>
            </p:cNvSpPr>
            <p:nvPr/>
          </p:nvSpPr>
          <p:spPr bwMode="auto">
            <a:xfrm>
              <a:off x="3458" y="1335"/>
              <a:ext cx="328"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ndParaRPr>
            </a:p>
          </p:txBody>
        </p:sp>
        <p:sp>
          <p:nvSpPr>
            <p:cNvPr id="26" name="Rectangle 20"/>
            <p:cNvSpPr>
              <a:spLocks noChangeArrowheads="1"/>
            </p:cNvSpPr>
            <p:nvPr/>
          </p:nvSpPr>
          <p:spPr bwMode="auto">
            <a:xfrm>
              <a:off x="3486" y="1383"/>
              <a:ext cx="30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66" charset="0"/>
                </a:rPr>
                <a:t>smt</a:t>
              </a:r>
            </a:p>
          </p:txBody>
        </p:sp>
        <p:sp>
          <p:nvSpPr>
            <p:cNvPr id="27" name="Text Box 21"/>
            <p:cNvSpPr txBox="1">
              <a:spLocks noChangeArrowheads="1"/>
            </p:cNvSpPr>
            <p:nvPr/>
          </p:nvSpPr>
          <p:spPr bwMode="auto">
            <a:xfrm>
              <a:off x="2142" y="1143"/>
              <a:ext cx="185"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66" charset="0"/>
                </a:rPr>
                <a:t>6</a:t>
              </a:r>
            </a:p>
          </p:txBody>
        </p:sp>
        <p:sp>
          <p:nvSpPr>
            <p:cNvPr id="28" name="Text Box 22"/>
            <p:cNvSpPr txBox="1">
              <a:spLocks noChangeArrowheads="1"/>
            </p:cNvSpPr>
            <p:nvPr/>
          </p:nvSpPr>
          <p:spPr bwMode="auto">
            <a:xfrm>
              <a:off x="2862" y="1143"/>
              <a:ext cx="185"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66" charset="0"/>
                </a:rPr>
                <a:t>5</a:t>
              </a:r>
            </a:p>
          </p:txBody>
        </p:sp>
        <p:sp>
          <p:nvSpPr>
            <p:cNvPr id="29" name="Text Box 23"/>
            <p:cNvSpPr txBox="1">
              <a:spLocks noChangeArrowheads="1"/>
            </p:cNvSpPr>
            <p:nvPr/>
          </p:nvSpPr>
          <p:spPr bwMode="auto">
            <a:xfrm>
              <a:off x="3198" y="1143"/>
              <a:ext cx="185"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66" charset="0"/>
                </a:rPr>
                <a:t>5</a:t>
              </a:r>
            </a:p>
          </p:txBody>
        </p:sp>
        <p:sp>
          <p:nvSpPr>
            <p:cNvPr id="30" name="Text Box 24"/>
            <p:cNvSpPr txBox="1">
              <a:spLocks noChangeArrowheads="1"/>
            </p:cNvSpPr>
            <p:nvPr/>
          </p:nvSpPr>
          <p:spPr bwMode="auto">
            <a:xfrm>
              <a:off x="3534" y="1143"/>
              <a:ext cx="185"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66" charset="0"/>
                </a:rPr>
                <a:t>5</a:t>
              </a:r>
            </a:p>
          </p:txBody>
        </p:sp>
        <p:sp>
          <p:nvSpPr>
            <p:cNvPr id="31" name="Text Box 25"/>
            <p:cNvSpPr txBox="1">
              <a:spLocks noChangeArrowheads="1"/>
            </p:cNvSpPr>
            <p:nvPr/>
          </p:nvSpPr>
          <p:spPr bwMode="auto">
            <a:xfrm>
              <a:off x="3918" y="1143"/>
              <a:ext cx="185"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66" charset="0"/>
                </a:rPr>
                <a:t>6</a:t>
              </a:r>
            </a:p>
          </p:txBody>
        </p:sp>
        <p:sp>
          <p:nvSpPr>
            <p:cNvPr id="32" name="Text Box 26"/>
            <p:cNvSpPr txBox="1">
              <a:spLocks noChangeArrowheads="1"/>
            </p:cNvSpPr>
            <p:nvPr/>
          </p:nvSpPr>
          <p:spPr bwMode="auto">
            <a:xfrm>
              <a:off x="2526" y="1143"/>
              <a:ext cx="185"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66" charset="0"/>
                </a:rPr>
                <a:t>5</a:t>
              </a:r>
            </a:p>
          </p:txBody>
        </p:sp>
      </p:grpSp>
      <p:grpSp>
        <p:nvGrpSpPr>
          <p:cNvPr id="33" name="Group 72"/>
          <p:cNvGrpSpPr>
            <a:grpSpLocks/>
          </p:cNvGrpSpPr>
          <p:nvPr/>
        </p:nvGrpSpPr>
        <p:grpSpPr bwMode="auto">
          <a:xfrm>
            <a:off x="251520" y="3140970"/>
            <a:ext cx="6523038" cy="1497016"/>
            <a:chOff x="466" y="1902"/>
            <a:chExt cx="4109" cy="943"/>
          </a:xfrm>
        </p:grpSpPr>
        <p:sp>
          <p:nvSpPr>
            <p:cNvPr id="34" name="Rectangle 27"/>
            <p:cNvSpPr>
              <a:spLocks noChangeArrowheads="1"/>
            </p:cNvSpPr>
            <p:nvPr/>
          </p:nvSpPr>
          <p:spPr bwMode="auto">
            <a:xfrm>
              <a:off x="1520" y="2306"/>
              <a:ext cx="531"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35" name="Rectangle 28"/>
            <p:cNvSpPr>
              <a:spLocks noChangeArrowheads="1"/>
            </p:cNvSpPr>
            <p:nvPr/>
          </p:nvSpPr>
          <p:spPr bwMode="auto">
            <a:xfrm>
              <a:off x="1724" y="2366"/>
              <a:ext cx="18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66" charset="0"/>
                  <a:ea typeface="微软雅黑" panose="020B0503020204020204" pitchFamily="34" charset="-122"/>
                </a:rPr>
                <a:t>0</a:t>
              </a:r>
            </a:p>
          </p:txBody>
        </p:sp>
        <p:sp>
          <p:nvSpPr>
            <p:cNvPr id="36" name="Rectangle 29"/>
            <p:cNvSpPr>
              <a:spLocks noChangeArrowheads="1"/>
            </p:cNvSpPr>
            <p:nvPr/>
          </p:nvSpPr>
          <p:spPr bwMode="auto">
            <a:xfrm>
              <a:off x="2054" y="2306"/>
              <a:ext cx="463"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37" name="Rectangle 30"/>
            <p:cNvSpPr>
              <a:spLocks noChangeArrowheads="1"/>
            </p:cNvSpPr>
            <p:nvPr/>
          </p:nvSpPr>
          <p:spPr bwMode="auto">
            <a:xfrm>
              <a:off x="2520" y="2306"/>
              <a:ext cx="463"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38" name="Rectangle 31"/>
            <p:cNvSpPr>
              <a:spLocks noChangeArrowheads="1"/>
            </p:cNvSpPr>
            <p:nvPr/>
          </p:nvSpPr>
          <p:spPr bwMode="auto">
            <a:xfrm>
              <a:off x="2985" y="2306"/>
              <a:ext cx="464"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39" name="Rectangle 32"/>
            <p:cNvSpPr>
              <a:spLocks noChangeArrowheads="1"/>
            </p:cNvSpPr>
            <p:nvPr/>
          </p:nvSpPr>
          <p:spPr bwMode="auto">
            <a:xfrm>
              <a:off x="3905" y="2306"/>
              <a:ext cx="610"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40" name="Rectangle 33"/>
            <p:cNvSpPr>
              <a:spLocks noChangeArrowheads="1"/>
            </p:cNvSpPr>
            <p:nvPr/>
          </p:nvSpPr>
          <p:spPr bwMode="auto">
            <a:xfrm>
              <a:off x="2195" y="2366"/>
              <a:ext cx="2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66" charset="0"/>
                  <a:ea typeface="微软雅黑" panose="020B0503020204020204" pitchFamily="34" charset="-122"/>
                </a:rPr>
                <a:t>17</a:t>
              </a:r>
            </a:p>
          </p:txBody>
        </p:sp>
        <p:sp>
          <p:nvSpPr>
            <p:cNvPr id="41" name="Rectangle 34"/>
            <p:cNvSpPr>
              <a:spLocks noChangeArrowheads="1"/>
            </p:cNvSpPr>
            <p:nvPr/>
          </p:nvSpPr>
          <p:spPr bwMode="auto">
            <a:xfrm>
              <a:off x="2602" y="2366"/>
              <a:ext cx="25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66" charset="0"/>
                  <a:ea typeface="微软雅黑" panose="020B0503020204020204" pitchFamily="34" charset="-122"/>
                </a:rPr>
                <a:t>18</a:t>
              </a:r>
            </a:p>
          </p:txBody>
        </p:sp>
        <p:sp>
          <p:nvSpPr>
            <p:cNvPr id="42" name="Rectangle 35"/>
            <p:cNvSpPr>
              <a:spLocks noChangeArrowheads="1"/>
            </p:cNvSpPr>
            <p:nvPr/>
          </p:nvSpPr>
          <p:spPr bwMode="auto">
            <a:xfrm>
              <a:off x="3077" y="2366"/>
              <a:ext cx="18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66" charset="0"/>
                  <a:ea typeface="微软雅黑" panose="020B0503020204020204" pitchFamily="34" charset="-122"/>
                </a:rPr>
                <a:t>8</a:t>
              </a:r>
            </a:p>
          </p:txBody>
        </p:sp>
        <p:sp>
          <p:nvSpPr>
            <p:cNvPr id="43" name="Text Box 36"/>
            <p:cNvSpPr txBox="1">
              <a:spLocks noChangeArrowheads="1"/>
            </p:cNvSpPr>
            <p:nvPr/>
          </p:nvSpPr>
          <p:spPr bwMode="auto">
            <a:xfrm>
              <a:off x="4027" y="2333"/>
              <a:ext cx="5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chemeClr val="tx1"/>
                  </a:solidFill>
                  <a:latin typeface="Comic Sans MS" panose="030F0702030302020204" pitchFamily="66" charset="0"/>
                  <a:ea typeface="微软雅黑" panose="020B0503020204020204" pitchFamily="34" charset="-122"/>
                </a:rPr>
                <a:t>32</a:t>
              </a:r>
              <a:endParaRPr lang="en-US" altLang="zh-CN" sz="2000" b="0">
                <a:solidFill>
                  <a:schemeClr val="tx1"/>
                </a:solidFill>
                <a:latin typeface="Comic Sans MS" panose="030F0702030302020204" pitchFamily="66" charset="0"/>
                <a:ea typeface="微软雅黑" panose="020B0503020204020204" pitchFamily="34" charset="-122"/>
              </a:endParaRPr>
            </a:p>
          </p:txBody>
        </p:sp>
        <p:sp>
          <p:nvSpPr>
            <p:cNvPr id="44" name="Rectangle 37"/>
            <p:cNvSpPr>
              <a:spLocks noChangeArrowheads="1"/>
            </p:cNvSpPr>
            <p:nvPr/>
          </p:nvSpPr>
          <p:spPr bwMode="auto">
            <a:xfrm>
              <a:off x="3447" y="2306"/>
              <a:ext cx="463"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Comic Sans MS" panose="030F0702030302020204" pitchFamily="66" charset="0"/>
                <a:ea typeface="微软雅黑" panose="020B0503020204020204" pitchFamily="34" charset="-122"/>
              </a:endParaRPr>
            </a:p>
          </p:txBody>
        </p:sp>
        <p:sp>
          <p:nvSpPr>
            <p:cNvPr id="45" name="Rectangle 38"/>
            <p:cNvSpPr>
              <a:spLocks noChangeArrowheads="1"/>
            </p:cNvSpPr>
            <p:nvPr/>
          </p:nvSpPr>
          <p:spPr bwMode="auto">
            <a:xfrm>
              <a:off x="3619" y="2381"/>
              <a:ext cx="18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a:solidFill>
                    <a:schemeClr val="tx1"/>
                  </a:solidFill>
                  <a:latin typeface="Comic Sans MS" panose="030F0702030302020204" pitchFamily="66" charset="0"/>
                  <a:ea typeface="微软雅黑" panose="020B0503020204020204" pitchFamily="34" charset="-122"/>
                </a:rPr>
                <a:t>0</a:t>
              </a:r>
            </a:p>
          </p:txBody>
        </p:sp>
        <p:sp>
          <p:nvSpPr>
            <p:cNvPr id="46" name="Text Box 39"/>
            <p:cNvSpPr txBox="1">
              <a:spLocks noChangeArrowheads="1"/>
            </p:cNvSpPr>
            <p:nvPr/>
          </p:nvSpPr>
          <p:spPr bwMode="auto">
            <a:xfrm>
              <a:off x="1584" y="2114"/>
              <a:ext cx="26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66" charset="0"/>
                  <a:ea typeface="微软雅黑" panose="020B0503020204020204" pitchFamily="34" charset="-122"/>
                </a:rPr>
                <a:t>6</a:t>
              </a:r>
            </a:p>
          </p:txBody>
        </p:sp>
        <p:sp>
          <p:nvSpPr>
            <p:cNvPr id="47" name="Text Box 40"/>
            <p:cNvSpPr txBox="1">
              <a:spLocks noChangeArrowheads="1"/>
            </p:cNvSpPr>
            <p:nvPr/>
          </p:nvSpPr>
          <p:spPr bwMode="auto">
            <a:xfrm>
              <a:off x="2602" y="2114"/>
              <a:ext cx="26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66" charset="0"/>
                  <a:ea typeface="微软雅黑" panose="020B0503020204020204" pitchFamily="34" charset="-122"/>
                </a:rPr>
                <a:t>5</a:t>
              </a:r>
            </a:p>
          </p:txBody>
        </p:sp>
        <p:sp>
          <p:nvSpPr>
            <p:cNvPr id="48" name="Text Box 41"/>
            <p:cNvSpPr txBox="1">
              <a:spLocks noChangeArrowheads="1"/>
            </p:cNvSpPr>
            <p:nvPr/>
          </p:nvSpPr>
          <p:spPr bwMode="auto">
            <a:xfrm>
              <a:off x="3077" y="2114"/>
              <a:ext cx="261"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66" charset="0"/>
                  <a:ea typeface="微软雅黑" panose="020B0503020204020204" pitchFamily="34" charset="-122"/>
                </a:rPr>
                <a:t>5</a:t>
              </a:r>
            </a:p>
          </p:txBody>
        </p:sp>
        <p:sp>
          <p:nvSpPr>
            <p:cNvPr id="49" name="Text Box 42"/>
            <p:cNvSpPr txBox="1">
              <a:spLocks noChangeArrowheads="1"/>
            </p:cNvSpPr>
            <p:nvPr/>
          </p:nvSpPr>
          <p:spPr bwMode="auto">
            <a:xfrm>
              <a:off x="3552" y="2114"/>
              <a:ext cx="261"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66" charset="0"/>
                  <a:ea typeface="微软雅黑" panose="020B0503020204020204" pitchFamily="34" charset="-122"/>
                </a:rPr>
                <a:t>5</a:t>
              </a:r>
            </a:p>
          </p:txBody>
        </p:sp>
        <p:sp>
          <p:nvSpPr>
            <p:cNvPr id="50" name="Text Box 43"/>
            <p:cNvSpPr txBox="1">
              <a:spLocks noChangeArrowheads="1"/>
            </p:cNvSpPr>
            <p:nvPr/>
          </p:nvSpPr>
          <p:spPr bwMode="auto">
            <a:xfrm>
              <a:off x="4094" y="2114"/>
              <a:ext cx="26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66" charset="0"/>
                  <a:ea typeface="微软雅黑" panose="020B0503020204020204" pitchFamily="34" charset="-122"/>
                </a:rPr>
                <a:t>6</a:t>
              </a:r>
            </a:p>
          </p:txBody>
        </p:sp>
        <p:sp>
          <p:nvSpPr>
            <p:cNvPr id="51" name="Text Box 44"/>
            <p:cNvSpPr txBox="1">
              <a:spLocks noChangeArrowheads="1"/>
            </p:cNvSpPr>
            <p:nvPr/>
          </p:nvSpPr>
          <p:spPr bwMode="auto">
            <a:xfrm>
              <a:off x="2127" y="2114"/>
              <a:ext cx="26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sz="2000">
                  <a:solidFill>
                    <a:schemeClr val="tx1"/>
                  </a:solidFill>
                  <a:latin typeface="Comic Sans MS" panose="030F0702030302020204" pitchFamily="66" charset="0"/>
                  <a:ea typeface="微软雅黑" panose="020B0503020204020204" pitchFamily="34" charset="-122"/>
                </a:rPr>
                <a:t>5</a:t>
              </a:r>
            </a:p>
          </p:txBody>
        </p:sp>
        <p:sp>
          <p:nvSpPr>
            <p:cNvPr id="52" name="Text Box 45"/>
            <p:cNvSpPr txBox="1">
              <a:spLocks noChangeArrowheads="1"/>
            </p:cNvSpPr>
            <p:nvPr/>
          </p:nvSpPr>
          <p:spPr bwMode="auto">
            <a:xfrm>
              <a:off x="466" y="1902"/>
              <a:ext cx="1994"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000" b="1" dirty="0">
                  <a:solidFill>
                    <a:schemeClr val="tx1"/>
                  </a:solidFill>
                  <a:latin typeface="Comic Sans MS" panose="030F0702030302020204" pitchFamily="66" charset="0"/>
                  <a:ea typeface="微软雅黑" panose="020B0503020204020204" pitchFamily="34" charset="-122"/>
                </a:rPr>
                <a:t>Decimal </a:t>
              </a:r>
              <a:r>
                <a:rPr lang="en-US" altLang="zh-CN" sz="2000" b="1" dirty="0" err="1">
                  <a:solidFill>
                    <a:schemeClr val="tx1"/>
                  </a:solidFill>
                  <a:latin typeface="Comic Sans MS" panose="030F0702030302020204" pitchFamily="66" charset="0"/>
                  <a:ea typeface="微软雅黑" panose="020B0503020204020204" pitchFamily="34" charset="-122"/>
                </a:rPr>
                <a:t>representaton</a:t>
              </a:r>
              <a:r>
                <a:rPr lang="en-US" altLang="zh-CN" sz="2000" b="1" dirty="0">
                  <a:solidFill>
                    <a:schemeClr val="tx1"/>
                  </a:solidFill>
                  <a:latin typeface="Comic Sans MS" panose="030F0702030302020204" pitchFamily="66" charset="0"/>
                  <a:ea typeface="微软雅黑" panose="020B0503020204020204" pitchFamily="34" charset="-122"/>
                </a:rPr>
                <a:t>:</a:t>
              </a:r>
            </a:p>
            <a:p>
              <a:pPr>
                <a:spcBef>
                  <a:spcPct val="50000"/>
                </a:spcBef>
              </a:pPr>
              <a:endParaRPr lang="en-US" altLang="zh-CN" sz="2000" b="1" dirty="0">
                <a:solidFill>
                  <a:schemeClr val="tx1"/>
                </a:solidFill>
                <a:latin typeface="Comic Sans MS" panose="030F0702030302020204" pitchFamily="66" charset="0"/>
                <a:ea typeface="微软雅黑" panose="020B0503020204020204" pitchFamily="34" charset="-122"/>
              </a:endParaRPr>
            </a:p>
          </p:txBody>
        </p:sp>
        <p:sp>
          <p:nvSpPr>
            <p:cNvPr id="53" name="Rectangle 46"/>
            <p:cNvSpPr>
              <a:spLocks noChangeArrowheads="1"/>
            </p:cNvSpPr>
            <p:nvPr/>
          </p:nvSpPr>
          <p:spPr bwMode="auto">
            <a:xfrm>
              <a:off x="2143" y="2582"/>
              <a:ext cx="37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dirty="0">
                  <a:solidFill>
                    <a:schemeClr val="accent1"/>
                  </a:solidFill>
                  <a:latin typeface="Comic Sans MS" panose="030F0702030302020204" pitchFamily="66" charset="0"/>
                  <a:ea typeface="微软雅黑" panose="020B0503020204020204" pitchFamily="34" charset="-122"/>
                </a:rPr>
                <a:t>$s1</a:t>
              </a:r>
              <a:endParaRPr lang="zh-CN" altLang="en-US" sz="2000" dirty="0">
                <a:solidFill>
                  <a:schemeClr val="accent1"/>
                </a:solidFill>
                <a:latin typeface="Comic Sans MS" panose="030F0702030302020204" pitchFamily="66" charset="0"/>
                <a:ea typeface="微软雅黑" panose="020B0503020204020204" pitchFamily="34" charset="-122"/>
              </a:endParaRPr>
            </a:p>
          </p:txBody>
        </p:sp>
        <p:sp>
          <p:nvSpPr>
            <p:cNvPr id="54" name="Rectangle 47"/>
            <p:cNvSpPr>
              <a:spLocks noChangeArrowheads="1"/>
            </p:cNvSpPr>
            <p:nvPr/>
          </p:nvSpPr>
          <p:spPr bwMode="auto">
            <a:xfrm>
              <a:off x="2546" y="2583"/>
              <a:ext cx="40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dirty="0">
                  <a:solidFill>
                    <a:schemeClr val="accent1"/>
                  </a:solidFill>
                  <a:latin typeface="Comic Sans MS" panose="030F0702030302020204" pitchFamily="66" charset="0"/>
                  <a:ea typeface="微软雅黑" panose="020B0503020204020204" pitchFamily="34" charset="-122"/>
                </a:rPr>
                <a:t>$s2</a:t>
              </a:r>
              <a:endParaRPr lang="zh-CN" altLang="en-US" sz="2000" dirty="0">
                <a:solidFill>
                  <a:schemeClr val="accent1"/>
                </a:solidFill>
                <a:latin typeface="Comic Sans MS" panose="030F0702030302020204" pitchFamily="66" charset="0"/>
                <a:ea typeface="微软雅黑" panose="020B0503020204020204" pitchFamily="34" charset="-122"/>
              </a:endParaRPr>
            </a:p>
          </p:txBody>
        </p:sp>
        <p:sp>
          <p:nvSpPr>
            <p:cNvPr id="55" name="Rectangle 48"/>
            <p:cNvSpPr>
              <a:spLocks noChangeArrowheads="1"/>
            </p:cNvSpPr>
            <p:nvPr/>
          </p:nvSpPr>
          <p:spPr bwMode="auto">
            <a:xfrm>
              <a:off x="2974" y="2592"/>
              <a:ext cx="401"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a:solidFill>
                    <a:schemeClr val="accent1"/>
                  </a:solidFill>
                  <a:latin typeface="Comic Sans MS" panose="030F0702030302020204" pitchFamily="66" charset="0"/>
                  <a:ea typeface="微软雅黑" panose="020B0503020204020204" pitchFamily="34" charset="-122"/>
                </a:rPr>
                <a:t>$t0</a:t>
              </a:r>
              <a:endParaRPr lang="zh-CN" altLang="en-US" sz="2000">
                <a:solidFill>
                  <a:schemeClr val="accent1"/>
                </a:solidFill>
                <a:latin typeface="Comic Sans MS" panose="030F0702030302020204" pitchFamily="66" charset="0"/>
                <a:ea typeface="微软雅黑" panose="020B0503020204020204" pitchFamily="34" charset="-122"/>
              </a:endParaRPr>
            </a:p>
          </p:txBody>
        </p:sp>
        <p:sp>
          <p:nvSpPr>
            <p:cNvPr id="56" name="Rectangle 49"/>
            <p:cNvSpPr>
              <a:spLocks noChangeArrowheads="1"/>
            </p:cNvSpPr>
            <p:nvPr/>
          </p:nvSpPr>
          <p:spPr bwMode="auto">
            <a:xfrm>
              <a:off x="1472" y="2568"/>
              <a:ext cx="65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dirty="0">
                  <a:solidFill>
                    <a:schemeClr val="accent1"/>
                  </a:solidFill>
                  <a:latin typeface="Comic Sans MS" panose="030F0702030302020204" pitchFamily="66" charset="0"/>
                  <a:ea typeface="微软雅黑" panose="020B0503020204020204" pitchFamily="34" charset="-122"/>
                  <a:cs typeface="Arial" panose="020B0604020202020204" pitchFamily="34" charset="0"/>
                </a:rPr>
                <a:t>R-Type</a:t>
              </a:r>
              <a:endParaRPr lang="zh-CN" altLang="en-US" sz="2000" dirty="0">
                <a:solidFill>
                  <a:schemeClr val="accent1"/>
                </a:solidFill>
                <a:latin typeface="Comic Sans MS" panose="030F0702030302020204" pitchFamily="66" charset="0"/>
                <a:ea typeface="微软雅黑" panose="020B0503020204020204" pitchFamily="34" charset="-122"/>
                <a:cs typeface="Arial" panose="020B0604020202020204" pitchFamily="34" charset="0"/>
              </a:endParaRPr>
            </a:p>
          </p:txBody>
        </p:sp>
        <p:sp>
          <p:nvSpPr>
            <p:cNvPr id="57" name="Rectangle 50"/>
            <p:cNvSpPr>
              <a:spLocks noChangeArrowheads="1"/>
            </p:cNvSpPr>
            <p:nvPr/>
          </p:nvSpPr>
          <p:spPr bwMode="auto">
            <a:xfrm>
              <a:off x="4029" y="2585"/>
              <a:ext cx="42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a:solidFill>
                    <a:schemeClr val="accent1"/>
                  </a:solidFill>
                  <a:latin typeface="Comic Sans MS" panose="030F0702030302020204" pitchFamily="66" charset="0"/>
                  <a:ea typeface="微软雅黑" panose="020B0503020204020204" pitchFamily="34" charset="-122"/>
                  <a:cs typeface="Arial" panose="020B0604020202020204" pitchFamily="34" charset="0"/>
                </a:rPr>
                <a:t>Add</a:t>
              </a:r>
              <a:endParaRPr lang="zh-CN" altLang="en-US" sz="2000">
                <a:solidFill>
                  <a:schemeClr val="accent1"/>
                </a:solidFill>
                <a:latin typeface="Comic Sans MS" panose="030F0702030302020204" pitchFamily="66" charset="0"/>
                <a:ea typeface="微软雅黑" panose="020B0503020204020204" pitchFamily="34" charset="-122"/>
                <a:cs typeface="Arial" panose="020B0604020202020204" pitchFamily="34" charset="0"/>
              </a:endParaRPr>
            </a:p>
          </p:txBody>
        </p:sp>
        <p:sp>
          <p:nvSpPr>
            <p:cNvPr id="58" name="Rectangle 51"/>
            <p:cNvSpPr>
              <a:spLocks noChangeArrowheads="1"/>
            </p:cNvSpPr>
            <p:nvPr/>
          </p:nvSpPr>
          <p:spPr bwMode="auto">
            <a:xfrm>
              <a:off x="3364" y="2617"/>
              <a:ext cx="71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2000" dirty="0">
                  <a:solidFill>
                    <a:schemeClr val="accent1"/>
                  </a:solidFill>
                  <a:latin typeface="Comic Sans MS" panose="030F0702030302020204" pitchFamily="66" charset="0"/>
                  <a:ea typeface="微软雅黑" panose="020B0503020204020204" pitchFamily="34" charset="-122"/>
                </a:rPr>
                <a:t>No shift</a:t>
              </a:r>
            </a:p>
          </p:txBody>
        </p:sp>
      </p:grpSp>
      <p:grpSp>
        <p:nvGrpSpPr>
          <p:cNvPr id="59" name="Group 73"/>
          <p:cNvGrpSpPr>
            <a:grpSpLocks/>
          </p:cNvGrpSpPr>
          <p:nvPr/>
        </p:nvGrpSpPr>
        <p:grpSpPr bwMode="auto">
          <a:xfrm>
            <a:off x="438944" y="4725148"/>
            <a:ext cx="6437312" cy="1100139"/>
            <a:chOff x="465" y="2915"/>
            <a:chExt cx="4055" cy="693"/>
          </a:xfrm>
        </p:grpSpPr>
        <p:sp>
          <p:nvSpPr>
            <p:cNvPr id="60" name="Text Box 52"/>
            <p:cNvSpPr txBox="1">
              <a:spLocks noChangeArrowheads="1"/>
            </p:cNvSpPr>
            <p:nvPr/>
          </p:nvSpPr>
          <p:spPr bwMode="auto">
            <a:xfrm>
              <a:off x="465" y="2915"/>
              <a:ext cx="1994" cy="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000" b="1" dirty="0">
                  <a:solidFill>
                    <a:schemeClr val="tx1"/>
                  </a:solidFill>
                  <a:latin typeface="Comic Sans MS" panose="030F0702030302020204" pitchFamily="66" charset="0"/>
                </a:rPr>
                <a:t>Binary </a:t>
              </a:r>
              <a:r>
                <a:rPr lang="en-US" altLang="zh-CN" sz="2000" b="1" dirty="0" err="1">
                  <a:solidFill>
                    <a:schemeClr val="tx1"/>
                  </a:solidFill>
                  <a:latin typeface="Comic Sans MS" panose="030F0702030302020204" pitchFamily="66" charset="0"/>
                </a:rPr>
                <a:t>representaton</a:t>
              </a:r>
              <a:r>
                <a:rPr lang="en-US" altLang="zh-CN" sz="2000" b="1" dirty="0">
                  <a:solidFill>
                    <a:schemeClr val="tx1"/>
                  </a:solidFill>
                  <a:latin typeface="Comic Sans MS" panose="030F0702030302020204" pitchFamily="66" charset="0"/>
                </a:rPr>
                <a:t>:</a:t>
              </a:r>
            </a:p>
            <a:p>
              <a:pPr>
                <a:spcBef>
                  <a:spcPct val="50000"/>
                </a:spcBef>
              </a:pPr>
              <a:endParaRPr lang="en-US" altLang="zh-CN" b="1" dirty="0">
                <a:solidFill>
                  <a:schemeClr val="tx1"/>
                </a:solidFill>
                <a:latin typeface="Comic Sans MS" panose="030F0702030302020204" pitchFamily="66" charset="0"/>
              </a:endParaRPr>
            </a:p>
          </p:txBody>
        </p:sp>
        <p:sp>
          <p:nvSpPr>
            <p:cNvPr id="61" name="Rectangle 53"/>
            <p:cNvSpPr>
              <a:spLocks noChangeArrowheads="1"/>
            </p:cNvSpPr>
            <p:nvPr/>
          </p:nvSpPr>
          <p:spPr bwMode="auto">
            <a:xfrm>
              <a:off x="1374" y="3348"/>
              <a:ext cx="594"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2" name="Rectangle 54"/>
            <p:cNvSpPr>
              <a:spLocks noChangeArrowheads="1"/>
            </p:cNvSpPr>
            <p:nvPr/>
          </p:nvSpPr>
          <p:spPr bwMode="auto">
            <a:xfrm>
              <a:off x="1366" y="3414"/>
              <a:ext cx="614"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dirty="0">
                  <a:solidFill>
                    <a:schemeClr val="tx1"/>
                  </a:solidFill>
                  <a:latin typeface="Comic Sans MS" panose="030F0702030302020204" pitchFamily="66" charset="0"/>
                </a:rPr>
                <a:t>000000</a:t>
              </a:r>
            </a:p>
          </p:txBody>
        </p:sp>
        <p:sp>
          <p:nvSpPr>
            <p:cNvPr id="63" name="Rectangle 55"/>
            <p:cNvSpPr>
              <a:spLocks noChangeArrowheads="1"/>
            </p:cNvSpPr>
            <p:nvPr/>
          </p:nvSpPr>
          <p:spPr bwMode="auto">
            <a:xfrm>
              <a:off x="1971" y="3348"/>
              <a:ext cx="463"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4" name="Rectangle 56"/>
            <p:cNvSpPr>
              <a:spLocks noChangeArrowheads="1"/>
            </p:cNvSpPr>
            <p:nvPr/>
          </p:nvSpPr>
          <p:spPr bwMode="auto">
            <a:xfrm>
              <a:off x="2437" y="3348"/>
              <a:ext cx="509"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5" name="Rectangle 57"/>
            <p:cNvSpPr>
              <a:spLocks noChangeArrowheads="1"/>
            </p:cNvSpPr>
            <p:nvPr/>
          </p:nvSpPr>
          <p:spPr bwMode="auto">
            <a:xfrm>
              <a:off x="2947" y="3348"/>
              <a:ext cx="464"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6" name="Rectangle 58"/>
            <p:cNvSpPr>
              <a:spLocks noChangeArrowheads="1"/>
            </p:cNvSpPr>
            <p:nvPr/>
          </p:nvSpPr>
          <p:spPr bwMode="auto">
            <a:xfrm>
              <a:off x="3885" y="3348"/>
              <a:ext cx="610"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67" name="Rectangle 59"/>
            <p:cNvSpPr>
              <a:spLocks noChangeArrowheads="1"/>
            </p:cNvSpPr>
            <p:nvPr/>
          </p:nvSpPr>
          <p:spPr bwMode="auto">
            <a:xfrm>
              <a:off x="1959" y="3408"/>
              <a:ext cx="479"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dirty="0">
                  <a:solidFill>
                    <a:schemeClr val="tx1"/>
                  </a:solidFill>
                  <a:latin typeface="Comic Sans MS" panose="030F0702030302020204" pitchFamily="66" charset="0"/>
                </a:rPr>
                <a:t>10001</a:t>
              </a:r>
            </a:p>
          </p:txBody>
        </p:sp>
        <p:sp>
          <p:nvSpPr>
            <p:cNvPr id="68" name="Rectangle 60"/>
            <p:cNvSpPr>
              <a:spLocks noChangeArrowheads="1"/>
            </p:cNvSpPr>
            <p:nvPr/>
          </p:nvSpPr>
          <p:spPr bwMode="auto">
            <a:xfrm>
              <a:off x="2402" y="3408"/>
              <a:ext cx="479"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dirty="0">
                  <a:solidFill>
                    <a:schemeClr val="tx1"/>
                  </a:solidFill>
                  <a:latin typeface="Comic Sans MS" panose="030F0702030302020204" pitchFamily="66" charset="0"/>
                </a:rPr>
                <a:t>10010</a:t>
              </a:r>
            </a:p>
          </p:txBody>
        </p:sp>
        <p:sp>
          <p:nvSpPr>
            <p:cNvPr id="69" name="Rectangle 61"/>
            <p:cNvSpPr>
              <a:spLocks noChangeArrowheads="1"/>
            </p:cNvSpPr>
            <p:nvPr/>
          </p:nvSpPr>
          <p:spPr bwMode="auto">
            <a:xfrm>
              <a:off x="2940" y="3408"/>
              <a:ext cx="502"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dirty="0">
                  <a:solidFill>
                    <a:schemeClr val="tx1"/>
                  </a:solidFill>
                  <a:latin typeface="Comic Sans MS" panose="030F0702030302020204" pitchFamily="66" charset="0"/>
                </a:rPr>
                <a:t>01000</a:t>
              </a:r>
            </a:p>
          </p:txBody>
        </p:sp>
        <p:sp>
          <p:nvSpPr>
            <p:cNvPr id="70" name="Text Box 62"/>
            <p:cNvSpPr txBox="1">
              <a:spLocks noChangeArrowheads="1"/>
            </p:cNvSpPr>
            <p:nvPr/>
          </p:nvSpPr>
          <p:spPr bwMode="auto">
            <a:xfrm>
              <a:off x="3881" y="3375"/>
              <a:ext cx="6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chemeClr val="tx1"/>
                  </a:solidFill>
                  <a:latin typeface="Comic Sans MS" panose="030F0702030302020204" pitchFamily="66" charset="0"/>
                </a:rPr>
                <a:t>100000</a:t>
              </a:r>
              <a:endParaRPr lang="en-US" altLang="zh-CN" b="0" dirty="0">
                <a:solidFill>
                  <a:schemeClr val="tx1"/>
                </a:solidFill>
                <a:latin typeface="Comic Sans MS" panose="030F0702030302020204" pitchFamily="66" charset="0"/>
              </a:endParaRPr>
            </a:p>
          </p:txBody>
        </p:sp>
        <p:sp>
          <p:nvSpPr>
            <p:cNvPr id="71" name="Rectangle 63"/>
            <p:cNvSpPr>
              <a:spLocks noChangeArrowheads="1"/>
            </p:cNvSpPr>
            <p:nvPr/>
          </p:nvSpPr>
          <p:spPr bwMode="auto">
            <a:xfrm>
              <a:off x="3418" y="3348"/>
              <a:ext cx="463"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Comic Sans MS" panose="030F0702030302020204" pitchFamily="66" charset="0"/>
              </a:endParaRPr>
            </a:p>
          </p:txBody>
        </p:sp>
        <p:sp>
          <p:nvSpPr>
            <p:cNvPr id="72" name="Rectangle 64"/>
            <p:cNvSpPr>
              <a:spLocks noChangeArrowheads="1"/>
            </p:cNvSpPr>
            <p:nvPr/>
          </p:nvSpPr>
          <p:spPr bwMode="auto">
            <a:xfrm>
              <a:off x="3419" y="3414"/>
              <a:ext cx="525"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a:solidFill>
                    <a:schemeClr val="tx1"/>
                  </a:solidFill>
                  <a:latin typeface="Comic Sans MS" panose="030F0702030302020204" pitchFamily="66" charset="0"/>
                </a:rPr>
                <a:t>00000</a:t>
              </a:r>
            </a:p>
          </p:txBody>
        </p:sp>
        <p:sp>
          <p:nvSpPr>
            <p:cNvPr id="73" name="Text Box 65"/>
            <p:cNvSpPr txBox="1">
              <a:spLocks noChangeArrowheads="1"/>
            </p:cNvSpPr>
            <p:nvPr/>
          </p:nvSpPr>
          <p:spPr bwMode="auto">
            <a:xfrm>
              <a:off x="1501" y="3156"/>
              <a:ext cx="26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a:solidFill>
                    <a:schemeClr val="tx1"/>
                  </a:solidFill>
                  <a:latin typeface="Comic Sans MS" panose="030F0702030302020204" pitchFamily="66" charset="0"/>
                </a:rPr>
                <a:t>6</a:t>
              </a:r>
            </a:p>
          </p:txBody>
        </p:sp>
        <p:sp>
          <p:nvSpPr>
            <p:cNvPr id="74" name="Text Box 66"/>
            <p:cNvSpPr txBox="1">
              <a:spLocks noChangeArrowheads="1"/>
            </p:cNvSpPr>
            <p:nvPr/>
          </p:nvSpPr>
          <p:spPr bwMode="auto">
            <a:xfrm>
              <a:off x="2519" y="3156"/>
              <a:ext cx="26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a:solidFill>
                    <a:schemeClr val="tx1"/>
                  </a:solidFill>
                  <a:latin typeface="Comic Sans MS" panose="030F0702030302020204" pitchFamily="66" charset="0"/>
                </a:rPr>
                <a:t>5</a:t>
              </a:r>
            </a:p>
          </p:txBody>
        </p:sp>
        <p:sp>
          <p:nvSpPr>
            <p:cNvPr id="75" name="Text Box 67"/>
            <p:cNvSpPr txBox="1">
              <a:spLocks noChangeArrowheads="1"/>
            </p:cNvSpPr>
            <p:nvPr/>
          </p:nvSpPr>
          <p:spPr bwMode="auto">
            <a:xfrm>
              <a:off x="3039" y="3156"/>
              <a:ext cx="261"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a:solidFill>
                    <a:schemeClr val="tx1"/>
                  </a:solidFill>
                  <a:latin typeface="Comic Sans MS" panose="030F0702030302020204" pitchFamily="66" charset="0"/>
                </a:rPr>
                <a:t>5</a:t>
              </a:r>
            </a:p>
          </p:txBody>
        </p:sp>
        <p:sp>
          <p:nvSpPr>
            <p:cNvPr id="76" name="Text Box 68"/>
            <p:cNvSpPr txBox="1">
              <a:spLocks noChangeArrowheads="1"/>
            </p:cNvSpPr>
            <p:nvPr/>
          </p:nvSpPr>
          <p:spPr bwMode="auto">
            <a:xfrm>
              <a:off x="3514" y="3156"/>
              <a:ext cx="261"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a:solidFill>
                    <a:schemeClr val="tx1"/>
                  </a:solidFill>
                  <a:latin typeface="Comic Sans MS" panose="030F0702030302020204" pitchFamily="66" charset="0"/>
                </a:rPr>
                <a:t>5</a:t>
              </a:r>
            </a:p>
          </p:txBody>
        </p:sp>
        <p:sp>
          <p:nvSpPr>
            <p:cNvPr id="77" name="Text Box 69"/>
            <p:cNvSpPr txBox="1">
              <a:spLocks noChangeArrowheads="1"/>
            </p:cNvSpPr>
            <p:nvPr/>
          </p:nvSpPr>
          <p:spPr bwMode="auto">
            <a:xfrm>
              <a:off x="4056" y="3156"/>
              <a:ext cx="26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a:solidFill>
                    <a:schemeClr val="tx1"/>
                  </a:solidFill>
                  <a:latin typeface="Comic Sans MS" panose="030F0702030302020204" pitchFamily="66" charset="0"/>
                </a:rPr>
                <a:t>6</a:t>
              </a:r>
            </a:p>
          </p:txBody>
        </p:sp>
        <p:sp>
          <p:nvSpPr>
            <p:cNvPr id="78" name="Text Box 70"/>
            <p:cNvSpPr txBox="1">
              <a:spLocks noChangeArrowheads="1"/>
            </p:cNvSpPr>
            <p:nvPr/>
          </p:nvSpPr>
          <p:spPr bwMode="auto">
            <a:xfrm>
              <a:off x="2044" y="3156"/>
              <a:ext cx="26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a:solidFill>
                    <a:schemeClr val="tx1"/>
                  </a:solidFill>
                  <a:latin typeface="Comic Sans MS" panose="030F0702030302020204" pitchFamily="66" charset="0"/>
                </a:rPr>
                <a:t>5</a:t>
              </a:r>
            </a:p>
          </p:txBody>
        </p:sp>
      </p:grpSp>
      <p:sp>
        <p:nvSpPr>
          <p:cNvPr id="79" name="Text Box 74"/>
          <p:cNvSpPr txBox="1">
            <a:spLocks noChangeArrowheads="1"/>
          </p:cNvSpPr>
          <p:nvPr/>
        </p:nvSpPr>
        <p:spPr bwMode="auto">
          <a:xfrm>
            <a:off x="1115616" y="5877272"/>
            <a:ext cx="6408712"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20000"/>
              </a:spcBef>
            </a:pPr>
            <a:r>
              <a:rPr lang="zh-CN" altLang="en-US" b="1" dirty="0">
                <a:solidFill>
                  <a:srgbClr val="EE3900"/>
                </a:solidFill>
                <a:latin typeface="Comic Sans MS" panose="030F0702030302020204" pitchFamily="66" charset="0"/>
                <a:ea typeface="微软雅黑" panose="020B0503020204020204" pitchFamily="34" charset="-122"/>
              </a:rPr>
              <a:t>这个过程称为“汇编”，所有汇编源程序都必须汇编成二进制机器代码才能让机器直接执行！</a:t>
            </a:r>
          </a:p>
        </p:txBody>
      </p:sp>
      <p:sp>
        <p:nvSpPr>
          <p:cNvPr id="80" name="Text Box 75"/>
          <p:cNvSpPr txBox="1">
            <a:spLocks noChangeArrowheads="1"/>
          </p:cNvSpPr>
          <p:nvPr/>
        </p:nvSpPr>
        <p:spPr bwMode="auto">
          <a:xfrm>
            <a:off x="6577708" y="4309490"/>
            <a:ext cx="2539119"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1600" dirty="0">
                <a:latin typeface="Comic Sans MS" panose="030F0702030302020204" pitchFamily="66" charset="0"/>
                <a:ea typeface="微软雅黑" panose="020B0503020204020204" pitchFamily="34" charset="-122"/>
              </a:rPr>
              <a:t>问题：如何知道是</a:t>
            </a:r>
            <a:r>
              <a:rPr lang="en-US" altLang="zh-CN" sz="1600" dirty="0">
                <a:latin typeface="Comic Sans MS" panose="030F0702030302020204" pitchFamily="66" charset="0"/>
                <a:ea typeface="微软雅黑" panose="020B0503020204020204" pitchFamily="34" charset="-122"/>
              </a:rPr>
              <a:t>R</a:t>
            </a:r>
            <a:r>
              <a:rPr lang="zh-CN" altLang="en-US" sz="1600" dirty="0">
                <a:latin typeface="Comic Sans MS" panose="030F0702030302020204" pitchFamily="66" charset="0"/>
                <a:ea typeface="微软雅黑" panose="020B0503020204020204" pitchFamily="34" charset="-122"/>
              </a:rPr>
              <a:t>型指令？</a:t>
            </a:r>
          </a:p>
        </p:txBody>
      </p:sp>
      <p:grpSp>
        <p:nvGrpSpPr>
          <p:cNvPr id="81" name="Group 82"/>
          <p:cNvGrpSpPr>
            <a:grpSpLocks/>
          </p:cNvGrpSpPr>
          <p:nvPr/>
        </p:nvGrpSpPr>
        <p:grpSpPr bwMode="auto">
          <a:xfrm>
            <a:off x="4843841" y="1098748"/>
            <a:ext cx="2990589" cy="381000"/>
            <a:chOff x="4284" y="490"/>
            <a:chExt cx="1366" cy="240"/>
          </a:xfrm>
        </p:grpSpPr>
        <p:sp>
          <p:nvSpPr>
            <p:cNvPr id="82" name="Rectangle 77"/>
            <p:cNvSpPr>
              <a:spLocks noChangeArrowheads="1"/>
            </p:cNvSpPr>
            <p:nvPr/>
          </p:nvSpPr>
          <p:spPr bwMode="auto">
            <a:xfrm>
              <a:off x="4456" y="504"/>
              <a:ext cx="50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zh-CN" altLang="en-US" sz="2000" dirty="0">
                  <a:solidFill>
                    <a:srgbClr val="EE3900"/>
                  </a:solidFill>
                  <a:latin typeface="Comic Sans MS" panose="030F0702030302020204" pitchFamily="66" charset="0"/>
                  <a:ea typeface="微软雅黑" panose="020B0503020204020204" pitchFamily="34" charset="-122"/>
                </a:rPr>
                <a:t>汇编器</a:t>
              </a:r>
            </a:p>
          </p:txBody>
        </p:sp>
        <p:sp>
          <p:nvSpPr>
            <p:cNvPr id="83" name="Rectangle 78"/>
            <p:cNvSpPr>
              <a:spLocks noChangeArrowheads="1"/>
            </p:cNvSpPr>
            <p:nvPr/>
          </p:nvSpPr>
          <p:spPr bwMode="auto">
            <a:xfrm>
              <a:off x="4404" y="499"/>
              <a:ext cx="582" cy="226"/>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endParaRPr lang="zh-CN" altLang="en-US" sz="2000">
                <a:latin typeface="Comic Sans MS" panose="030F0702030302020204" pitchFamily="66" charset="0"/>
                <a:ea typeface="微软雅黑" panose="020B0503020204020204" pitchFamily="34" charset="-122"/>
              </a:endParaRPr>
            </a:p>
          </p:txBody>
        </p:sp>
        <p:sp>
          <p:nvSpPr>
            <p:cNvPr id="84" name="Line 79"/>
            <p:cNvSpPr>
              <a:spLocks noChangeShapeType="1"/>
            </p:cNvSpPr>
            <p:nvPr/>
          </p:nvSpPr>
          <p:spPr bwMode="auto">
            <a:xfrm>
              <a:off x="4284" y="594"/>
              <a:ext cx="126" cy="0"/>
            </a:xfrm>
            <a:prstGeom prst="line">
              <a:avLst/>
            </a:prstGeom>
            <a:noFill/>
            <a:ln w="127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2000">
                <a:latin typeface="Comic Sans MS" panose="030F0702030302020204" pitchFamily="66" charset="0"/>
                <a:ea typeface="微软雅黑" panose="020B0503020204020204" pitchFamily="34" charset="-122"/>
              </a:endParaRPr>
            </a:p>
          </p:txBody>
        </p:sp>
        <p:sp>
          <p:nvSpPr>
            <p:cNvPr id="85" name="Line 80"/>
            <p:cNvSpPr>
              <a:spLocks noChangeShapeType="1"/>
            </p:cNvSpPr>
            <p:nvPr/>
          </p:nvSpPr>
          <p:spPr bwMode="auto">
            <a:xfrm>
              <a:off x="4992" y="600"/>
              <a:ext cx="156" cy="0"/>
            </a:xfrm>
            <a:prstGeom prst="line">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2000">
                <a:latin typeface="Comic Sans MS" panose="030F0702030302020204" pitchFamily="66" charset="0"/>
                <a:ea typeface="微软雅黑" panose="020B0503020204020204" pitchFamily="34" charset="-122"/>
              </a:endParaRPr>
            </a:p>
          </p:txBody>
        </p:sp>
        <p:sp>
          <p:nvSpPr>
            <p:cNvPr id="86" name="Rectangle 81"/>
            <p:cNvSpPr>
              <a:spLocks noChangeArrowheads="1"/>
            </p:cNvSpPr>
            <p:nvPr/>
          </p:nvSpPr>
          <p:spPr bwMode="auto">
            <a:xfrm>
              <a:off x="5144" y="490"/>
              <a:ext cx="50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zh-CN" altLang="en-US" sz="2000">
                  <a:solidFill>
                    <a:srgbClr val="EE3900"/>
                  </a:solidFill>
                  <a:latin typeface="Comic Sans MS" panose="030F0702030302020204" pitchFamily="66" charset="0"/>
                  <a:ea typeface="微软雅黑" panose="020B0503020204020204" pitchFamily="34" charset="-122"/>
                </a:rPr>
                <a:t>？</a:t>
              </a:r>
            </a:p>
          </p:txBody>
        </p:sp>
      </p:grpSp>
      <p:sp>
        <p:nvSpPr>
          <p:cNvPr id="87" name="Text Box 84"/>
          <p:cNvSpPr txBox="1">
            <a:spLocks noChangeArrowheads="1"/>
          </p:cNvSpPr>
          <p:nvPr/>
        </p:nvSpPr>
        <p:spPr bwMode="auto">
          <a:xfrm>
            <a:off x="7079099" y="4607007"/>
            <a:ext cx="1968346" cy="789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1600" dirty="0">
                <a:solidFill>
                  <a:srgbClr val="2E5C35"/>
                </a:solidFill>
                <a:latin typeface="Comic Sans MS" panose="030F0702030302020204" pitchFamily="66" charset="0"/>
                <a:ea typeface="微软雅黑" panose="020B0503020204020204" pitchFamily="34" charset="-122"/>
              </a:rPr>
              <a:t>根据汇编指令中的操作码助记符查表能知道是什么格式</a:t>
            </a:r>
            <a:r>
              <a:rPr lang="zh-CN" altLang="en-US" sz="1600" dirty="0" smtClean="0">
                <a:solidFill>
                  <a:srgbClr val="2E5C35"/>
                </a:solidFill>
                <a:latin typeface="Comic Sans MS" panose="030F0702030302020204" pitchFamily="66" charset="0"/>
                <a:ea typeface="微软雅黑" panose="020B0503020204020204" pitchFamily="34" charset="-122"/>
              </a:rPr>
              <a:t>！</a:t>
            </a:r>
            <a:endParaRPr lang="zh-CN" altLang="en-US" sz="1600" dirty="0">
              <a:latin typeface="Comic Sans MS" panose="030F0702030302020204" pitchFamily="66" charset="0"/>
              <a:ea typeface="微软雅黑" panose="020B0503020204020204" pitchFamily="34" charset="-122"/>
            </a:endParaRPr>
          </a:p>
        </p:txBody>
      </p:sp>
      <p:sp>
        <p:nvSpPr>
          <p:cNvPr id="88" name="Text Box 85"/>
          <p:cNvSpPr txBox="1">
            <a:spLocks noChangeArrowheads="1"/>
          </p:cNvSpPr>
          <p:nvPr/>
        </p:nvSpPr>
        <p:spPr bwMode="auto">
          <a:xfrm>
            <a:off x="317190" y="2296984"/>
            <a:ext cx="4438650" cy="35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2000" dirty="0">
                <a:latin typeface="Comic Sans MS" panose="030F0702030302020204" pitchFamily="66" charset="0"/>
                <a:ea typeface="微软雅黑" panose="020B0503020204020204" pitchFamily="34" charset="-122"/>
              </a:rPr>
              <a:t>从助记符表中查到</a:t>
            </a:r>
            <a:r>
              <a:rPr lang="en-US" altLang="zh-CN" sz="2000" dirty="0">
                <a:latin typeface="Comic Sans MS" panose="030F0702030302020204" pitchFamily="66" charset="0"/>
                <a:ea typeface="微软雅黑" panose="020B0503020204020204" pitchFamily="34" charset="-122"/>
              </a:rPr>
              <a:t>Add</a:t>
            </a:r>
            <a:r>
              <a:rPr lang="zh-CN" altLang="en-US" sz="2000" dirty="0">
                <a:latin typeface="Comic Sans MS" panose="030F0702030302020204" pitchFamily="66" charset="0"/>
                <a:ea typeface="微软雅黑" panose="020B0503020204020204" pitchFamily="34" charset="-122"/>
              </a:rPr>
              <a:t>是</a:t>
            </a:r>
            <a:r>
              <a:rPr lang="en-US" altLang="zh-CN" sz="2000" dirty="0">
                <a:latin typeface="Comic Sans MS" panose="030F0702030302020204" pitchFamily="66" charset="0"/>
                <a:ea typeface="微软雅黑" panose="020B0503020204020204" pitchFamily="34" charset="-122"/>
              </a:rPr>
              <a:t>R</a:t>
            </a:r>
            <a:r>
              <a:rPr lang="zh-CN" altLang="en-US" sz="2000" dirty="0">
                <a:latin typeface="Comic Sans MS" panose="030F0702030302020204" pitchFamily="66" charset="0"/>
                <a:ea typeface="微软雅黑" panose="020B0503020204020204" pitchFamily="34" charset="-122"/>
              </a:rPr>
              <a:t>型指令，即：</a:t>
            </a:r>
          </a:p>
        </p:txBody>
      </p:sp>
      <p:sp>
        <p:nvSpPr>
          <p:cNvPr id="89" name="Line 86"/>
          <p:cNvSpPr>
            <a:spLocks noChangeShapeType="1"/>
          </p:cNvSpPr>
          <p:nvPr/>
        </p:nvSpPr>
        <p:spPr bwMode="auto">
          <a:xfrm>
            <a:off x="5109762" y="1901626"/>
            <a:ext cx="2558581" cy="1022749"/>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endParaRPr lang="zh-CN" altLang="en-US" sz="1600">
              <a:latin typeface="Comic Sans MS" panose="030F0702030302020204" pitchFamily="66" charset="0"/>
            </a:endParaRPr>
          </a:p>
        </p:txBody>
      </p:sp>
      <p:sp>
        <p:nvSpPr>
          <p:cNvPr id="90" name="Line 88"/>
          <p:cNvSpPr>
            <a:spLocks noChangeShapeType="1"/>
          </p:cNvSpPr>
          <p:nvPr/>
        </p:nvSpPr>
        <p:spPr bwMode="auto">
          <a:xfrm>
            <a:off x="5966402" y="1988597"/>
            <a:ext cx="454277" cy="998484"/>
          </a:xfrm>
          <a:prstGeom prst="line">
            <a:avLst/>
          </a:prstGeom>
          <a:noFill/>
          <a:ln w="28575">
            <a:solidFill>
              <a:srgbClr val="EE3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endParaRPr lang="zh-CN" altLang="en-US" sz="1600">
              <a:latin typeface="Comic Sans MS" panose="030F0702030302020204" pitchFamily="66" charset="0"/>
            </a:endParaRPr>
          </a:p>
        </p:txBody>
      </p:sp>
      <p:sp>
        <p:nvSpPr>
          <p:cNvPr id="91" name="Line 89"/>
          <p:cNvSpPr>
            <a:spLocks noChangeShapeType="1"/>
          </p:cNvSpPr>
          <p:nvPr/>
        </p:nvSpPr>
        <p:spPr bwMode="auto">
          <a:xfrm flipH="1">
            <a:off x="5781392" y="2012410"/>
            <a:ext cx="1137181" cy="969512"/>
          </a:xfrm>
          <a:prstGeom prst="line">
            <a:avLst/>
          </a:prstGeom>
          <a:noFill/>
          <a:ln w="28575">
            <a:solidFill>
              <a:srgbClr val="388A3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endParaRPr lang="zh-CN" altLang="en-US" sz="1600">
              <a:latin typeface="Comic Sans MS" panose="030F0702030302020204" pitchFamily="66" charset="0"/>
            </a:endParaRPr>
          </a:p>
        </p:txBody>
      </p:sp>
      <p:sp>
        <p:nvSpPr>
          <p:cNvPr id="92" name="Line 90"/>
          <p:cNvSpPr>
            <a:spLocks noChangeShapeType="1"/>
          </p:cNvSpPr>
          <p:nvPr/>
        </p:nvSpPr>
        <p:spPr bwMode="auto">
          <a:xfrm flipH="1">
            <a:off x="5208076" y="1988597"/>
            <a:ext cx="1216954" cy="956189"/>
          </a:xfrm>
          <a:prstGeom prst="line">
            <a:avLst/>
          </a:prstGeom>
          <a:noFill/>
          <a:ln w="28575">
            <a:solidFill>
              <a:srgbClr val="D0D77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endParaRPr lang="zh-CN" altLang="en-US" sz="1600">
              <a:latin typeface="Comic Sans MS" panose="030F0702030302020204" pitchFamily="66" charset="0"/>
            </a:endParaRPr>
          </a:p>
        </p:txBody>
      </p:sp>
    </p:spTree>
    <p:extLst>
      <p:ext uri="{BB962C8B-B14F-4D97-AF65-F5344CB8AC3E}">
        <p14:creationId xmlns:p14="http://schemas.microsoft.com/office/powerpoint/2010/main" val="122975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linds(horizontal)">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blinds(horizontal)">
                                      <p:cBhvr>
                                        <p:cTn id="17" dur="500"/>
                                        <p:tgtEl>
                                          <p:spTgt spid="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blinds(horizontal)">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blinds(horizontal)">
                                      <p:cBhvr>
                                        <p:cTn id="27" dur="500"/>
                                        <p:tgtEl>
                                          <p:spTgt spid="9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blinds(horizontal)">
                                      <p:cBhvr>
                                        <p:cTn id="32" dur="500"/>
                                        <p:tgtEl>
                                          <p:spTgt spid="9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blinds(horizontal)">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blinds(horizontal)">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blinds(horizontal)">
                                      <p:cBhvr>
                                        <p:cTn id="52" dur="500"/>
                                        <p:tgtEl>
                                          <p:spTgt spid="8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blinds(horizontal)">
                                      <p:cBhvr>
                                        <p:cTn id="57" dur="500"/>
                                        <p:tgtEl>
                                          <p:spTgt spid="8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7">
                                            <p:txEl>
                                              <p:pRg st="0" end="0"/>
                                            </p:txEl>
                                          </p:spTgt>
                                        </p:tgtEl>
                                        <p:attrNameLst>
                                          <p:attrName>style.visibility</p:attrName>
                                        </p:attrNameLst>
                                      </p:cBhvr>
                                      <p:to>
                                        <p:strVal val="visible"/>
                                      </p:to>
                                    </p:set>
                                    <p:animEffect transition="in" filter="blinds(horizontal)">
                                      <p:cBhvr>
                                        <p:cTn id="62" dur="500"/>
                                        <p:tgtEl>
                                          <p:spTgt spid="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7" grpId="0" build="allAtOnce"/>
      <p:bldP spid="88" grpId="0"/>
      <p:bldP spid="89" grpId="0" animBg="1"/>
      <p:bldP spid="90" grpId="0" animBg="1"/>
      <p:bldP spid="91" grpId="0" animBg="1"/>
      <p:bldP spid="9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p>
        </p:txBody>
      </p:sp>
      <p:sp>
        <p:nvSpPr>
          <p:cNvPr id="3" name="内容占位符 2"/>
          <p:cNvSpPr>
            <a:spLocks noGrp="1"/>
          </p:cNvSpPr>
          <p:nvPr>
            <p:ph idx="1"/>
          </p:nvPr>
        </p:nvSpPr>
        <p:spPr/>
        <p:txBody>
          <a:bodyPr/>
          <a:lstStyle/>
          <a:p>
            <a:pPr marL="0" indent="0">
              <a:buNone/>
            </a:pPr>
            <a:r>
              <a:rPr lang="en-US" altLang="zh-CN" dirty="0" smtClean="0"/>
              <a:t>4.4.2 </a:t>
            </a:r>
            <a:r>
              <a:rPr lang="zh-CN" altLang="en-US" dirty="0" smtClean="0"/>
              <a:t>选择结构的机器代码表示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93" name="内容占位符 2"/>
          <p:cNvSpPr txBox="1">
            <a:spLocks/>
          </p:cNvSpPr>
          <p:nvPr/>
        </p:nvSpPr>
        <p:spPr bwMode="auto">
          <a:xfrm>
            <a:off x="142568" y="1196752"/>
            <a:ext cx="879528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zh-CN" altLang="en-US" sz="2000" b="0" dirty="0" smtClean="0"/>
              <a:t>选择结构根据判定条件来控制一些语句是否被执行。</a:t>
            </a:r>
            <a:endParaRPr lang="en-US" altLang="zh-CN" sz="2000" b="0" dirty="0" smtClean="0"/>
          </a:p>
          <a:p>
            <a:pPr marL="457200" indent="-457200">
              <a:buFont typeface="+mj-lt"/>
              <a:buAutoNum type="arabicPeriod"/>
            </a:pPr>
            <a:r>
              <a:rPr lang="zh-CN" altLang="en-US" sz="2000" b="0" dirty="0" smtClean="0"/>
              <a:t>对应高级语言中的这些选择语句，在机器语言中提供了各种</a:t>
            </a:r>
            <a:r>
              <a:rPr lang="zh-CN" altLang="en-US" sz="2000" b="0" dirty="0" smtClean="0">
                <a:solidFill>
                  <a:srgbClr val="FF0000"/>
                </a:solidFill>
              </a:rPr>
              <a:t>条件码</a:t>
            </a:r>
            <a:r>
              <a:rPr lang="zh-CN" altLang="en-US" sz="2000" b="0" dirty="0" smtClean="0"/>
              <a:t>（标志位）的设置功能以及各种</a:t>
            </a:r>
            <a:r>
              <a:rPr lang="zh-CN" altLang="en-US" sz="2000" b="0" dirty="0" smtClean="0">
                <a:solidFill>
                  <a:srgbClr val="FF0000"/>
                </a:solidFill>
              </a:rPr>
              <a:t>分支（条件转移）指令</a:t>
            </a:r>
            <a:r>
              <a:rPr lang="zh-CN" altLang="en-US" sz="2000" b="0" dirty="0" smtClean="0"/>
              <a:t>和</a:t>
            </a:r>
            <a:r>
              <a:rPr lang="zh-CN" altLang="en-US" sz="2000" b="0" dirty="0" smtClean="0">
                <a:solidFill>
                  <a:srgbClr val="FF0000"/>
                </a:solidFill>
              </a:rPr>
              <a:t>无条件转移</a:t>
            </a:r>
            <a:r>
              <a:rPr lang="zh-CN" altLang="en-US" sz="2000" b="0" dirty="0" smtClean="0"/>
              <a:t>指令。</a:t>
            </a:r>
            <a:endParaRPr lang="en-US" altLang="zh-CN" sz="2000" b="0" dirty="0" smtClean="0"/>
          </a:p>
          <a:p>
            <a:pPr marL="457200" indent="-457200">
              <a:buFont typeface="+mj-lt"/>
              <a:buAutoNum type="arabicPeriod"/>
            </a:pPr>
            <a:r>
              <a:rPr lang="zh-CN" altLang="en-US" sz="2000" b="0" dirty="0" smtClean="0"/>
              <a:t>编译器通过条件码设置指令和各类转移指令来实现程序中选择结构语句。</a:t>
            </a:r>
          </a:p>
          <a:p>
            <a:endParaRPr lang="zh-CN" altLang="en-US" sz="2000" dirty="0">
              <a:latin typeface="Times New Roman" panose="02020603050405020304" pitchFamily="18" charset="0"/>
            </a:endParaRPr>
          </a:p>
        </p:txBody>
      </p:sp>
    </p:spTree>
    <p:extLst>
      <p:ext uri="{BB962C8B-B14F-4D97-AF65-F5344CB8AC3E}">
        <p14:creationId xmlns:p14="http://schemas.microsoft.com/office/powerpoint/2010/main" val="27413101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p>
        </p:txBody>
      </p:sp>
      <p:sp>
        <p:nvSpPr>
          <p:cNvPr id="3" name="内容占位符 2"/>
          <p:cNvSpPr>
            <a:spLocks noGrp="1"/>
          </p:cNvSpPr>
          <p:nvPr>
            <p:ph idx="1"/>
          </p:nvPr>
        </p:nvSpPr>
        <p:spPr/>
        <p:txBody>
          <a:bodyPr/>
          <a:lstStyle/>
          <a:p>
            <a:pPr marL="0" indent="0">
              <a:buNone/>
            </a:pPr>
            <a:r>
              <a:rPr lang="en-US" altLang="zh-CN" dirty="0" smtClean="0"/>
              <a:t>4.4.2 </a:t>
            </a:r>
            <a:r>
              <a:rPr lang="zh-CN" altLang="en-US" dirty="0" smtClean="0"/>
              <a:t>选择结构的机器代码表示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93" name="内容占位符 2"/>
          <p:cNvSpPr txBox="1">
            <a:spLocks/>
          </p:cNvSpPr>
          <p:nvPr/>
        </p:nvSpPr>
        <p:spPr bwMode="auto">
          <a:xfrm>
            <a:off x="101922" y="1196752"/>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zh-CN" altLang="en-US" sz="2000" dirty="0" smtClean="0"/>
              <a:t>回顾：</a:t>
            </a:r>
            <a:r>
              <a:rPr lang="en-US" altLang="zh-CN" sz="2000" dirty="0" smtClean="0"/>
              <a:t>3.1.1 C</a:t>
            </a:r>
            <a:r>
              <a:rPr lang="zh-CN" altLang="en-US" sz="2000" dirty="0" smtClean="0"/>
              <a:t>语言程序中涉及的运算</a:t>
            </a:r>
          </a:p>
          <a:p>
            <a:r>
              <a:rPr lang="zh-CN" altLang="en-US" sz="2000" dirty="0" smtClean="0">
                <a:latin typeface="Times New Roman" panose="02020603050405020304" pitchFamily="18" charset="0"/>
              </a:rPr>
              <a:t>计算机如何实现高级语言程序中的运算？</a:t>
            </a:r>
            <a:endParaRPr lang="en-US" altLang="zh-CN" sz="2000" dirty="0" smtClean="0">
              <a:latin typeface="Times New Roman" panose="02020603050405020304" pitchFamily="18" charset="0"/>
            </a:endParaRPr>
          </a:p>
          <a:p>
            <a:pPr lvl="1">
              <a:lnSpc>
                <a:spcPct val="100000"/>
              </a:lnSpc>
            </a:pPr>
            <a:r>
              <a:rPr lang="zh-CN" altLang="en-US" dirty="0" smtClean="0">
                <a:latin typeface="Times New Roman" panose="02020603050405020304" pitchFamily="18" charset="0"/>
              </a:rPr>
              <a:t>将各类表达式编译（转换）为指令序列</a:t>
            </a:r>
          </a:p>
          <a:p>
            <a:pPr lvl="1">
              <a:lnSpc>
                <a:spcPct val="100000"/>
              </a:lnSpc>
            </a:pPr>
            <a:r>
              <a:rPr lang="zh-CN" altLang="en-US" dirty="0" smtClean="0">
                <a:latin typeface="Times New Roman" panose="02020603050405020304" pitchFamily="18" charset="0"/>
              </a:rPr>
              <a:t>计算机直接执行指令来完成运算</a:t>
            </a:r>
          </a:p>
          <a:p>
            <a:endParaRPr lang="zh-CN" altLang="en-US" sz="2000" dirty="0">
              <a:latin typeface="Times New Roman" panose="02020603050405020304" pitchFamily="18" charset="0"/>
            </a:endParaRPr>
          </a:p>
        </p:txBody>
      </p:sp>
      <p:sp>
        <p:nvSpPr>
          <p:cNvPr id="94" name="Rectangle 4"/>
          <p:cNvSpPr>
            <a:spLocks noChangeArrowheads="1"/>
          </p:cNvSpPr>
          <p:nvPr/>
        </p:nvSpPr>
        <p:spPr bwMode="auto">
          <a:xfrm>
            <a:off x="173930" y="2852936"/>
            <a:ext cx="871855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indent="2667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40000"/>
              </a:spcBef>
              <a:buFontTx/>
              <a:buNone/>
            </a:pPr>
            <a:r>
              <a:rPr lang="zh-CN" altLang="en-US" sz="2000" dirty="0">
                <a:latin typeface="Times New Roman" panose="02020603050405020304" pitchFamily="18" charset="0"/>
                <a:ea typeface="黑体" panose="02010609060101010101" pitchFamily="49" charset="-122"/>
              </a:rPr>
              <a:t>例：</a:t>
            </a:r>
            <a:r>
              <a:rPr lang="en-US" altLang="zh-CN" sz="2000" dirty="0">
                <a:latin typeface="Times New Roman" panose="02020603050405020304" pitchFamily="18" charset="0"/>
                <a:ea typeface="黑体" panose="02010609060101010101" pitchFamily="49" charset="-122"/>
              </a:rPr>
              <a:t>C</a:t>
            </a:r>
            <a:r>
              <a:rPr lang="zh-CN" altLang="en-US" sz="2000" dirty="0">
                <a:latin typeface="Times New Roman" panose="02020603050405020304" pitchFamily="18" charset="0"/>
                <a:ea typeface="黑体" panose="02010609060101010101" pitchFamily="49" charset="-122"/>
              </a:rPr>
              <a:t>语言赋值语句</a:t>
            </a:r>
            <a:r>
              <a:rPr lang="zh-CN" altLang="en-US" sz="2000" dirty="0">
                <a:solidFill>
                  <a:srgbClr val="CC3300"/>
                </a:solidFill>
                <a:latin typeface="Times New Roman" panose="02020603050405020304" pitchFamily="18" charset="0"/>
                <a:ea typeface="黑体" panose="02010609060101010101" pitchFamily="49" charset="-122"/>
              </a:rPr>
              <a:t>“</a:t>
            </a:r>
            <a:r>
              <a:rPr lang="en-US" altLang="zh-CN" sz="2000" dirty="0">
                <a:solidFill>
                  <a:srgbClr val="CC3300"/>
                </a:solidFill>
                <a:latin typeface="Times New Roman" panose="02020603050405020304" pitchFamily="18" charset="0"/>
                <a:ea typeface="黑体" panose="02010609060101010101" pitchFamily="49" charset="-122"/>
              </a:rPr>
              <a:t>f = (</a:t>
            </a:r>
            <a:r>
              <a:rPr lang="en-US" altLang="zh-CN" sz="2000" dirty="0" err="1">
                <a:solidFill>
                  <a:srgbClr val="CC3300"/>
                </a:solidFill>
                <a:latin typeface="Times New Roman" panose="02020603050405020304" pitchFamily="18" charset="0"/>
                <a:ea typeface="黑体" panose="02010609060101010101" pitchFamily="49" charset="-122"/>
              </a:rPr>
              <a:t>g+h</a:t>
            </a:r>
            <a:r>
              <a:rPr lang="en-US" altLang="zh-CN" sz="2000" dirty="0">
                <a:solidFill>
                  <a:srgbClr val="CC3300"/>
                </a:solidFill>
                <a:latin typeface="Times New Roman" panose="02020603050405020304" pitchFamily="18" charset="0"/>
                <a:ea typeface="黑体" panose="02010609060101010101" pitchFamily="49" charset="-122"/>
              </a:rPr>
              <a:t>) </a:t>
            </a:r>
            <a:r>
              <a:rPr lang="pt-BR" altLang="zh-CN" sz="2000" dirty="0">
                <a:solidFill>
                  <a:srgbClr val="CC3300"/>
                </a:solidFill>
                <a:latin typeface="Times New Roman" panose="02020603050405020304" pitchFamily="18" charset="0"/>
                <a:ea typeface="黑体" panose="02010609060101010101" pitchFamily="49" charset="-122"/>
              </a:rPr>
              <a:t>– </a:t>
            </a:r>
            <a:r>
              <a:rPr lang="en-US" altLang="zh-CN" sz="2000" dirty="0">
                <a:solidFill>
                  <a:srgbClr val="CC3300"/>
                </a:solidFill>
                <a:latin typeface="Times New Roman" panose="02020603050405020304" pitchFamily="18" charset="0"/>
                <a:ea typeface="黑体" panose="02010609060101010101" pitchFamily="49" charset="-122"/>
              </a:rPr>
              <a:t>(</a:t>
            </a:r>
            <a:r>
              <a:rPr lang="en-US" altLang="zh-CN" sz="2000" dirty="0" err="1">
                <a:solidFill>
                  <a:srgbClr val="CC3300"/>
                </a:solidFill>
                <a:latin typeface="Times New Roman" panose="02020603050405020304" pitchFamily="18" charset="0"/>
                <a:ea typeface="黑体" panose="02010609060101010101" pitchFamily="49" charset="-122"/>
              </a:rPr>
              <a:t>i+j</a:t>
            </a:r>
            <a:r>
              <a:rPr lang="en-US" altLang="zh-CN" sz="2000" dirty="0">
                <a:solidFill>
                  <a:srgbClr val="CC3300"/>
                </a:solidFill>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中变量</a:t>
            </a:r>
            <a:r>
              <a:rPr lang="en-US" altLang="zh-CN" sz="2000" dirty="0" err="1">
                <a:latin typeface="Times New Roman" panose="02020603050405020304" pitchFamily="18" charset="0"/>
                <a:ea typeface="黑体" panose="02010609060101010101" pitchFamily="49" charset="-122"/>
              </a:rPr>
              <a:t>i</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j</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f</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g</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h</a:t>
            </a:r>
            <a:r>
              <a:rPr lang="zh-CN" altLang="en-US" sz="2000" dirty="0">
                <a:latin typeface="Times New Roman" panose="02020603050405020304" pitchFamily="18" charset="0"/>
                <a:ea typeface="黑体" panose="02010609060101010101" pitchFamily="49" charset="-122"/>
              </a:rPr>
              <a:t>由编译器分别分配给</a:t>
            </a:r>
            <a:r>
              <a:rPr lang="en-US" altLang="zh-CN" sz="2000" dirty="0">
                <a:latin typeface="Times New Roman" panose="02020603050405020304" pitchFamily="18" charset="0"/>
                <a:ea typeface="黑体" panose="02010609060101010101" pitchFamily="49" charset="-122"/>
              </a:rPr>
              <a:t>MIPS</a:t>
            </a:r>
            <a:r>
              <a:rPr lang="zh-CN" altLang="en-US" sz="2000" dirty="0">
                <a:latin typeface="Times New Roman" panose="02020603050405020304" pitchFamily="18" charset="0"/>
                <a:ea typeface="黑体" panose="02010609060101010101" pitchFamily="49" charset="-122"/>
              </a:rPr>
              <a:t>寄存器</a:t>
            </a:r>
            <a:r>
              <a:rPr lang="en-US" altLang="zh-CN" sz="2000" dirty="0">
                <a:latin typeface="Times New Roman" panose="02020603050405020304" pitchFamily="18" charset="0"/>
                <a:ea typeface="黑体" panose="02010609060101010101" pitchFamily="49" charset="-122"/>
              </a:rPr>
              <a:t>$t0~$t4</a:t>
            </a:r>
            <a:r>
              <a:rPr lang="zh-CN" altLang="en-US" sz="2000" dirty="0">
                <a:latin typeface="Times New Roman" panose="02020603050405020304" pitchFamily="18" charset="0"/>
                <a:ea typeface="黑体" panose="02010609060101010101" pitchFamily="49" charset="-122"/>
              </a:rPr>
              <a:t>。寄存器</a:t>
            </a:r>
            <a:r>
              <a:rPr lang="en-US" altLang="zh-CN" sz="2000" dirty="0">
                <a:latin typeface="Times New Roman" panose="02020603050405020304" pitchFamily="18" charset="0"/>
                <a:ea typeface="黑体" panose="02010609060101010101" pitchFamily="49" charset="-122"/>
              </a:rPr>
              <a:t>$t0~$t7</a:t>
            </a:r>
            <a:r>
              <a:rPr lang="zh-CN" altLang="en-US" sz="2000" dirty="0">
                <a:latin typeface="Times New Roman" panose="02020603050405020304" pitchFamily="18" charset="0"/>
                <a:ea typeface="黑体" panose="02010609060101010101" pitchFamily="49" charset="-122"/>
              </a:rPr>
              <a:t>的编号对应</a:t>
            </a:r>
            <a:r>
              <a:rPr lang="en-US" altLang="zh-CN" sz="2000" dirty="0">
                <a:latin typeface="Times New Roman" panose="02020603050405020304" pitchFamily="18" charset="0"/>
                <a:ea typeface="黑体" panose="02010609060101010101" pitchFamily="49" charset="-122"/>
              </a:rPr>
              <a:t>8~15</a:t>
            </a:r>
            <a:r>
              <a:rPr lang="zh-CN" altLang="en-US" sz="2000" dirty="0">
                <a:latin typeface="Times New Roman" panose="02020603050405020304" pitchFamily="18" charset="0"/>
                <a:ea typeface="黑体" panose="02010609060101010101" pitchFamily="49" charset="-122"/>
              </a:rPr>
              <a:t>，上述程序段对应的</a:t>
            </a:r>
            <a:r>
              <a:rPr lang="en-US" altLang="zh-CN" sz="2000" dirty="0">
                <a:latin typeface="Times New Roman" panose="02020603050405020304" pitchFamily="18" charset="0"/>
                <a:ea typeface="黑体" panose="02010609060101010101" pitchFamily="49" charset="-122"/>
              </a:rPr>
              <a:t>MIPS</a:t>
            </a:r>
            <a:r>
              <a:rPr lang="zh-CN" altLang="en-US" sz="2000" dirty="0">
                <a:latin typeface="Times New Roman" panose="02020603050405020304" pitchFamily="18" charset="0"/>
                <a:ea typeface="黑体" panose="02010609060101010101" pitchFamily="49" charset="-122"/>
              </a:rPr>
              <a:t>机器代码和汇编表示（</a:t>
            </a:r>
            <a:r>
              <a:rPr lang="en-US"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后为注释）如下：</a:t>
            </a:r>
          </a:p>
          <a:p>
            <a:pPr>
              <a:lnSpc>
                <a:spcPct val="100000"/>
              </a:lnSpc>
              <a:spcBef>
                <a:spcPct val="40000"/>
              </a:spcBef>
              <a:buFontTx/>
              <a:buNone/>
            </a:pPr>
            <a:r>
              <a:rPr lang="en-US" altLang="zh-CN" sz="2000" dirty="0">
                <a:solidFill>
                  <a:srgbClr val="009900"/>
                </a:solidFill>
                <a:latin typeface="Times New Roman" panose="02020603050405020304" pitchFamily="18" charset="0"/>
                <a:ea typeface="黑体" panose="02010609060101010101" pitchFamily="49" charset="-122"/>
              </a:rPr>
              <a:t>000000 </a:t>
            </a:r>
            <a:r>
              <a:rPr lang="en-US" altLang="zh-CN" sz="2000" dirty="0">
                <a:solidFill>
                  <a:srgbClr val="3333FF"/>
                </a:solidFill>
                <a:latin typeface="Times New Roman" panose="02020603050405020304" pitchFamily="18" charset="0"/>
                <a:ea typeface="黑体" panose="02010609060101010101" pitchFamily="49" charset="-122"/>
              </a:rPr>
              <a:t>01011</a:t>
            </a:r>
            <a:r>
              <a:rPr lang="en-US" altLang="zh-CN" sz="2000" dirty="0">
                <a:solidFill>
                  <a:srgbClr val="009900"/>
                </a:solidFill>
                <a:latin typeface="Times New Roman" panose="02020603050405020304" pitchFamily="18" charset="0"/>
                <a:ea typeface="黑体" panose="02010609060101010101" pitchFamily="49" charset="-122"/>
              </a:rPr>
              <a:t> </a:t>
            </a:r>
            <a:r>
              <a:rPr lang="en-US" altLang="zh-CN" sz="2000" dirty="0">
                <a:solidFill>
                  <a:srgbClr val="3333FF"/>
                </a:solidFill>
                <a:latin typeface="Times New Roman" panose="02020603050405020304" pitchFamily="18" charset="0"/>
                <a:ea typeface="黑体" panose="02010609060101010101" pitchFamily="49" charset="-122"/>
              </a:rPr>
              <a:t>01100 01101</a:t>
            </a:r>
            <a:r>
              <a:rPr lang="en-US" altLang="zh-CN" sz="2000" dirty="0">
                <a:solidFill>
                  <a:srgbClr val="009900"/>
                </a:solidFill>
                <a:latin typeface="Times New Roman" panose="02020603050405020304" pitchFamily="18" charset="0"/>
                <a:ea typeface="黑体" panose="02010609060101010101" pitchFamily="49" charset="-122"/>
              </a:rPr>
              <a:t> 00000 100000   </a:t>
            </a:r>
            <a:r>
              <a:rPr lang="en-US" altLang="zh-CN" sz="2000" dirty="0" smtClean="0">
                <a:solidFill>
                  <a:srgbClr val="009900"/>
                </a:solidFill>
                <a:latin typeface="Times New Roman" panose="02020603050405020304" pitchFamily="18" charset="0"/>
                <a:ea typeface="黑体" panose="02010609060101010101" pitchFamily="49" charset="-122"/>
              </a:rPr>
              <a:t>add </a:t>
            </a:r>
            <a:r>
              <a:rPr lang="en-US" altLang="zh-CN" sz="2000" dirty="0">
                <a:solidFill>
                  <a:srgbClr val="009900"/>
                </a:solidFill>
                <a:latin typeface="Times New Roman" panose="02020603050405020304" pitchFamily="18" charset="0"/>
                <a:ea typeface="黑体" panose="02010609060101010101" pitchFamily="49" charset="-122"/>
              </a:rPr>
              <a:t>$t5, $t3, $t4   # </a:t>
            </a:r>
            <a:r>
              <a:rPr lang="en-US" altLang="zh-CN" sz="2000" dirty="0" err="1">
                <a:solidFill>
                  <a:srgbClr val="009900"/>
                </a:solidFill>
                <a:latin typeface="Times New Roman" panose="02020603050405020304" pitchFamily="18" charset="0"/>
                <a:ea typeface="黑体" panose="02010609060101010101" pitchFamily="49" charset="-122"/>
              </a:rPr>
              <a:t>g+h</a:t>
            </a:r>
            <a:endParaRPr lang="en-US" altLang="zh-CN" sz="2000" dirty="0">
              <a:solidFill>
                <a:srgbClr val="009900"/>
              </a:solidFill>
              <a:latin typeface="Times New Roman" panose="02020603050405020304" pitchFamily="18" charset="0"/>
              <a:ea typeface="黑体" panose="02010609060101010101" pitchFamily="49" charset="-122"/>
            </a:endParaRPr>
          </a:p>
          <a:p>
            <a:pPr>
              <a:lnSpc>
                <a:spcPct val="100000"/>
              </a:lnSpc>
              <a:spcBef>
                <a:spcPct val="40000"/>
              </a:spcBef>
              <a:buFontTx/>
              <a:buNone/>
            </a:pPr>
            <a:r>
              <a:rPr lang="en-US" altLang="zh-CN" sz="2000" dirty="0">
                <a:solidFill>
                  <a:srgbClr val="009900"/>
                </a:solidFill>
                <a:latin typeface="Times New Roman" panose="02020603050405020304" pitchFamily="18" charset="0"/>
                <a:ea typeface="黑体" panose="02010609060101010101" pitchFamily="49" charset="-122"/>
              </a:rPr>
              <a:t>000000 </a:t>
            </a:r>
            <a:r>
              <a:rPr lang="en-US" altLang="zh-CN" sz="2000" dirty="0">
                <a:solidFill>
                  <a:srgbClr val="3333FF"/>
                </a:solidFill>
                <a:latin typeface="Times New Roman" panose="02020603050405020304" pitchFamily="18" charset="0"/>
                <a:ea typeface="黑体" panose="02010609060101010101" pitchFamily="49" charset="-122"/>
              </a:rPr>
              <a:t>01000 01001 01110</a:t>
            </a:r>
            <a:r>
              <a:rPr lang="en-US" altLang="zh-CN" sz="2000" dirty="0">
                <a:solidFill>
                  <a:srgbClr val="009900"/>
                </a:solidFill>
                <a:latin typeface="Times New Roman" panose="02020603050405020304" pitchFamily="18" charset="0"/>
                <a:ea typeface="黑体" panose="02010609060101010101" pitchFamily="49" charset="-122"/>
              </a:rPr>
              <a:t> 00000 100000  </a:t>
            </a:r>
            <a:r>
              <a:rPr lang="en-US" altLang="zh-CN" sz="2000" dirty="0" smtClean="0">
                <a:solidFill>
                  <a:srgbClr val="009900"/>
                </a:solidFill>
                <a:latin typeface="Times New Roman" panose="02020603050405020304" pitchFamily="18" charset="0"/>
                <a:ea typeface="黑体" panose="02010609060101010101" pitchFamily="49" charset="-122"/>
              </a:rPr>
              <a:t>add </a:t>
            </a:r>
            <a:r>
              <a:rPr lang="en-US" altLang="zh-CN" sz="2000" dirty="0">
                <a:solidFill>
                  <a:srgbClr val="009900"/>
                </a:solidFill>
                <a:latin typeface="Times New Roman" panose="02020603050405020304" pitchFamily="18" charset="0"/>
                <a:ea typeface="黑体" panose="02010609060101010101" pitchFamily="49" charset="-122"/>
              </a:rPr>
              <a:t>$t6, $t0, $t1   # </a:t>
            </a:r>
            <a:r>
              <a:rPr lang="en-US" altLang="zh-CN" sz="2000" dirty="0" err="1">
                <a:solidFill>
                  <a:srgbClr val="009900"/>
                </a:solidFill>
                <a:latin typeface="Times New Roman" panose="02020603050405020304" pitchFamily="18" charset="0"/>
                <a:ea typeface="黑体" panose="02010609060101010101" pitchFamily="49" charset="-122"/>
              </a:rPr>
              <a:t>i+j</a:t>
            </a:r>
            <a:endParaRPr lang="en-US" altLang="zh-CN" sz="2000" dirty="0">
              <a:solidFill>
                <a:srgbClr val="009900"/>
              </a:solidFill>
              <a:latin typeface="Times New Roman" panose="02020603050405020304" pitchFamily="18" charset="0"/>
              <a:ea typeface="黑体" panose="02010609060101010101" pitchFamily="49" charset="-122"/>
            </a:endParaRPr>
          </a:p>
          <a:p>
            <a:pPr>
              <a:lnSpc>
                <a:spcPct val="100000"/>
              </a:lnSpc>
              <a:spcBef>
                <a:spcPct val="40000"/>
              </a:spcBef>
              <a:buFontTx/>
              <a:buNone/>
            </a:pPr>
            <a:r>
              <a:rPr lang="en-US" altLang="zh-CN" sz="2000" dirty="0">
                <a:solidFill>
                  <a:srgbClr val="009900"/>
                </a:solidFill>
                <a:latin typeface="Times New Roman" panose="02020603050405020304" pitchFamily="18" charset="0"/>
                <a:ea typeface="黑体" panose="02010609060101010101" pitchFamily="49" charset="-122"/>
              </a:rPr>
              <a:t>000000 </a:t>
            </a:r>
            <a:r>
              <a:rPr lang="en-US" altLang="zh-CN" sz="2000" dirty="0">
                <a:solidFill>
                  <a:srgbClr val="3333FF"/>
                </a:solidFill>
                <a:latin typeface="Times New Roman" panose="02020603050405020304" pitchFamily="18" charset="0"/>
                <a:ea typeface="黑体" panose="02010609060101010101" pitchFamily="49" charset="-122"/>
              </a:rPr>
              <a:t>01101 01110 01010</a:t>
            </a:r>
            <a:r>
              <a:rPr lang="en-US" altLang="zh-CN" sz="2000" dirty="0">
                <a:solidFill>
                  <a:srgbClr val="009900"/>
                </a:solidFill>
                <a:latin typeface="Times New Roman" panose="02020603050405020304" pitchFamily="18" charset="0"/>
                <a:ea typeface="黑体" panose="02010609060101010101" pitchFamily="49" charset="-122"/>
              </a:rPr>
              <a:t> 00000 100010  sub $t2, $t5, $t6   # f =(</a:t>
            </a:r>
            <a:r>
              <a:rPr lang="en-US" altLang="zh-CN" sz="2000" dirty="0" err="1">
                <a:solidFill>
                  <a:srgbClr val="009900"/>
                </a:solidFill>
                <a:latin typeface="Times New Roman" panose="02020603050405020304" pitchFamily="18" charset="0"/>
                <a:ea typeface="黑体" panose="02010609060101010101" pitchFamily="49" charset="-122"/>
              </a:rPr>
              <a:t>g+h</a:t>
            </a:r>
            <a:r>
              <a:rPr lang="en-US" altLang="zh-CN" sz="2000" dirty="0">
                <a:solidFill>
                  <a:srgbClr val="009900"/>
                </a:solidFill>
                <a:latin typeface="Times New Roman" panose="02020603050405020304" pitchFamily="18" charset="0"/>
                <a:ea typeface="黑体" panose="02010609060101010101" pitchFamily="49" charset="-122"/>
              </a:rPr>
              <a:t>)–(</a:t>
            </a:r>
            <a:r>
              <a:rPr lang="en-US" altLang="zh-CN" sz="2000" dirty="0" err="1">
                <a:solidFill>
                  <a:srgbClr val="009900"/>
                </a:solidFill>
                <a:latin typeface="Times New Roman" panose="02020603050405020304" pitchFamily="18" charset="0"/>
                <a:ea typeface="黑体" panose="02010609060101010101" pitchFamily="49" charset="-122"/>
              </a:rPr>
              <a:t>i+j</a:t>
            </a:r>
            <a:r>
              <a:rPr lang="en-US" altLang="zh-CN" sz="2000" dirty="0">
                <a:solidFill>
                  <a:srgbClr val="009900"/>
                </a:solidFill>
                <a:latin typeface="Times New Roman" panose="02020603050405020304" pitchFamily="18" charset="0"/>
                <a:ea typeface="黑体" panose="02010609060101010101" pitchFamily="49" charset="-122"/>
              </a:rPr>
              <a:t>)</a:t>
            </a:r>
          </a:p>
        </p:txBody>
      </p:sp>
      <p:sp>
        <p:nvSpPr>
          <p:cNvPr id="95" name="Text Box 5"/>
          <p:cNvSpPr txBox="1">
            <a:spLocks noChangeArrowheads="1"/>
          </p:cNvSpPr>
          <p:nvPr/>
        </p:nvSpPr>
        <p:spPr bwMode="auto">
          <a:xfrm>
            <a:off x="46327" y="5459573"/>
            <a:ext cx="724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dirty="0">
                <a:solidFill>
                  <a:srgbClr val="FF0066"/>
                </a:solidFill>
                <a:latin typeface="黑体" panose="02010609060101010101" pitchFamily="49" charset="-122"/>
                <a:ea typeface="黑体" panose="02010609060101010101" pitchFamily="49" charset="-122"/>
              </a:rPr>
              <a:t>    需要提供哪些运算类指令才能支持高级语言需求呢？</a:t>
            </a:r>
          </a:p>
        </p:txBody>
      </p:sp>
      <p:sp>
        <p:nvSpPr>
          <p:cNvPr id="96" name="Text Box 6"/>
          <p:cNvSpPr txBox="1">
            <a:spLocks noChangeArrowheads="1"/>
          </p:cNvSpPr>
          <p:nvPr/>
        </p:nvSpPr>
        <p:spPr bwMode="auto">
          <a:xfrm>
            <a:off x="5566643" y="1592362"/>
            <a:ext cx="2925762" cy="9255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dirty="0">
                <a:solidFill>
                  <a:srgbClr val="FF0000"/>
                </a:solidFill>
                <a:ea typeface="微软雅黑" panose="020B0503020204020204" pitchFamily="34" charset="-122"/>
              </a:rPr>
              <a:t>逻辑运算、移位、扩展和截断等指令实现较容易，</a:t>
            </a:r>
            <a:r>
              <a:rPr lang="zh-CN" altLang="en-US" sz="1800" dirty="0">
                <a:solidFill>
                  <a:srgbClr val="0033CC"/>
                </a:solidFill>
                <a:ea typeface="微软雅黑" panose="020B0503020204020204" pitchFamily="34" charset="-122"/>
              </a:rPr>
              <a:t>算术运算指令难</a:t>
            </a:r>
            <a:r>
              <a:rPr lang="zh-CN" altLang="en-US" sz="1800" dirty="0">
                <a:solidFill>
                  <a:srgbClr val="FF0000"/>
                </a:solidFill>
                <a:ea typeface="微软雅黑" panose="020B0503020204020204" pitchFamily="34" charset="-122"/>
              </a:rPr>
              <a:t>！</a:t>
            </a:r>
          </a:p>
        </p:txBody>
      </p:sp>
    </p:spTree>
    <p:extLst>
      <p:ext uri="{BB962C8B-B14F-4D97-AF65-F5344CB8AC3E}">
        <p14:creationId xmlns:p14="http://schemas.microsoft.com/office/powerpoint/2010/main" val="76360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blinds(horizontal)">
                                      <p:cBhvr>
                                        <p:cTn id="7" dur="5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blinds(horizontal)">
                                      <p:cBhvr>
                                        <p:cTn id="12" dur="500"/>
                                        <p:tgtEl>
                                          <p:spTgt spid="9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animEffect transition="in" filter="blinds(horizontal)">
                                      <p:cBhvr>
                                        <p:cTn id="15" dur="500"/>
                                        <p:tgtEl>
                                          <p:spTgt spid="9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4">
                                            <p:txEl>
                                              <p:pRg st="3" end="3"/>
                                            </p:txEl>
                                          </p:spTgt>
                                        </p:tgtEl>
                                        <p:attrNameLst>
                                          <p:attrName>style.visibility</p:attrName>
                                        </p:attrNameLst>
                                      </p:cBhvr>
                                      <p:to>
                                        <p:strVal val="visible"/>
                                      </p:to>
                                    </p:set>
                                    <p:animEffect transition="in" filter="blinds(horizontal)">
                                      <p:cBhvr>
                                        <p:cTn id="18" dur="500"/>
                                        <p:tgtEl>
                                          <p:spTgt spid="9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blinds(horizontal)">
                                      <p:cBhvr>
                                        <p:cTn id="23" dur="500"/>
                                        <p:tgtEl>
                                          <p:spTgt spid="9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6"/>
                                        </p:tgtEl>
                                        <p:attrNameLst>
                                          <p:attrName>style.visibility</p:attrName>
                                        </p:attrNameLst>
                                      </p:cBhvr>
                                      <p:to>
                                        <p:strVal val="visible"/>
                                      </p:to>
                                    </p:set>
                                    <p:animEffect transition="in" filter="blinds(horizontal)">
                                      <p:cBhvr>
                                        <p:cTn id="28"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p>
        </p:txBody>
      </p:sp>
      <p:sp>
        <p:nvSpPr>
          <p:cNvPr id="3" name="内容占位符 2"/>
          <p:cNvSpPr>
            <a:spLocks noGrp="1"/>
          </p:cNvSpPr>
          <p:nvPr>
            <p:ph idx="1"/>
          </p:nvPr>
        </p:nvSpPr>
        <p:spPr/>
        <p:txBody>
          <a:bodyPr/>
          <a:lstStyle/>
          <a:p>
            <a:pPr marL="0" indent="0">
              <a:buNone/>
            </a:pPr>
            <a:r>
              <a:rPr lang="en-US" altLang="zh-CN" dirty="0" smtClean="0"/>
              <a:t>4.4.2 </a:t>
            </a:r>
            <a:r>
              <a:rPr lang="zh-CN" altLang="en-US" dirty="0" smtClean="0"/>
              <a:t>选择</a:t>
            </a:r>
            <a:r>
              <a:rPr lang="zh-CN" altLang="en-US" dirty="0"/>
              <a:t>结构</a:t>
            </a:r>
            <a:r>
              <a:rPr lang="zh-CN" altLang="en-US" dirty="0" smtClean="0"/>
              <a:t>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8" name="内容占位符 2"/>
          <p:cNvSpPr txBox="1">
            <a:spLocks/>
          </p:cNvSpPr>
          <p:nvPr/>
        </p:nvSpPr>
        <p:spPr bwMode="auto">
          <a:xfrm>
            <a:off x="119514" y="1124744"/>
            <a:ext cx="8772966"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1. </a:t>
            </a:r>
            <a:r>
              <a:rPr lang="zh-CN" altLang="en-US" dirty="0" smtClean="0">
                <a:solidFill>
                  <a:srgbClr val="063DE8"/>
                </a:solidFill>
              </a:rPr>
              <a:t>例：</a:t>
            </a:r>
            <a:r>
              <a:rPr lang="en-US" altLang="zh-CN" dirty="0" smtClean="0">
                <a:solidFill>
                  <a:srgbClr val="063DE8"/>
                </a:solidFill>
              </a:rPr>
              <a:t>if-then-else</a:t>
            </a:r>
            <a:r>
              <a:rPr lang="zh-CN" altLang="en-US" dirty="0">
                <a:solidFill>
                  <a:srgbClr val="063DE8"/>
                </a:solidFill>
              </a:rPr>
              <a:t>语句和“</a:t>
            </a:r>
            <a:r>
              <a:rPr lang="en-US" altLang="zh-CN" dirty="0">
                <a:solidFill>
                  <a:srgbClr val="063DE8"/>
                </a:solidFill>
              </a:rPr>
              <a:t>=”</a:t>
            </a:r>
            <a:r>
              <a:rPr lang="zh-CN" altLang="en-US" dirty="0">
                <a:solidFill>
                  <a:srgbClr val="063DE8"/>
                </a:solidFill>
              </a:rPr>
              <a:t>判断</a:t>
            </a:r>
            <a:endParaRPr lang="en-US" altLang="zh-CN" dirty="0" smtClean="0">
              <a:solidFill>
                <a:srgbClr val="063DE8"/>
              </a:solidFill>
            </a:endParaRPr>
          </a:p>
        </p:txBody>
      </p:sp>
      <p:sp>
        <p:nvSpPr>
          <p:cNvPr id="9" name="Text Box 4"/>
          <p:cNvSpPr txBox="1">
            <a:spLocks noChangeArrowheads="1"/>
          </p:cNvSpPr>
          <p:nvPr/>
        </p:nvSpPr>
        <p:spPr bwMode="auto">
          <a:xfrm>
            <a:off x="566738" y="1583308"/>
            <a:ext cx="852669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dirty="0" smtClean="0">
                <a:solidFill>
                  <a:srgbClr val="000000"/>
                </a:solidFill>
                <a:latin typeface="Comic Sans MS" panose="030F0702030302020204" pitchFamily="66" charset="0"/>
                <a:ea typeface="宋体" panose="02010600030101010101" pitchFamily="2" charset="-122"/>
                <a:cs typeface="Arial"/>
              </a:rPr>
              <a:t>if (</a:t>
            </a:r>
            <a:r>
              <a:rPr lang="en-US" altLang="zh-CN" sz="2400" b="1" dirty="0" err="1" smtClean="0">
                <a:solidFill>
                  <a:srgbClr val="000000"/>
                </a:solidFill>
                <a:latin typeface="Comic Sans MS" panose="030F0702030302020204" pitchFamily="66" charset="0"/>
                <a:ea typeface="宋体" panose="02010600030101010101" pitchFamily="2" charset="-122"/>
                <a:cs typeface="Arial"/>
              </a:rPr>
              <a:t>i</a:t>
            </a:r>
            <a:r>
              <a:rPr lang="en-US" altLang="zh-CN" sz="2400" b="1" dirty="0" smtClean="0">
                <a:solidFill>
                  <a:srgbClr val="000000"/>
                </a:solidFill>
                <a:latin typeface="Comic Sans MS" panose="030F0702030302020204" pitchFamily="66" charset="0"/>
                <a:ea typeface="宋体" panose="02010600030101010101" pitchFamily="2" charset="-122"/>
                <a:cs typeface="Arial"/>
              </a:rPr>
              <a:t> = = j) </a:t>
            </a:r>
          </a:p>
          <a:p>
            <a:pPr eaLnBrk="0" hangingPunct="0"/>
            <a:r>
              <a:rPr lang="en-US" altLang="zh-CN" sz="2400" b="1" dirty="0" smtClean="0">
                <a:solidFill>
                  <a:srgbClr val="000000"/>
                </a:solidFill>
                <a:latin typeface="Comic Sans MS" panose="030F0702030302020204" pitchFamily="66" charset="0"/>
                <a:ea typeface="宋体" panose="02010600030101010101" pitchFamily="2" charset="-122"/>
                <a:cs typeface="Arial"/>
              </a:rPr>
              <a:t>       f = </a:t>
            </a:r>
            <a:r>
              <a:rPr lang="en-US" altLang="zh-CN" sz="2400" b="1" dirty="0" err="1" smtClean="0">
                <a:solidFill>
                  <a:srgbClr val="000000"/>
                </a:solidFill>
                <a:latin typeface="Comic Sans MS" panose="030F0702030302020204" pitchFamily="66" charset="0"/>
                <a:ea typeface="宋体" panose="02010600030101010101" pitchFamily="2" charset="-122"/>
                <a:cs typeface="Arial"/>
              </a:rPr>
              <a:t>g+h</a:t>
            </a:r>
            <a:r>
              <a:rPr lang="en-US" altLang="zh-CN" sz="2400" b="1" dirty="0" smtClean="0">
                <a:solidFill>
                  <a:srgbClr val="000000"/>
                </a:solidFill>
                <a:latin typeface="Comic Sans MS" panose="030F0702030302020204" pitchFamily="66" charset="0"/>
                <a:ea typeface="宋体" panose="02010600030101010101" pitchFamily="2" charset="-122"/>
                <a:cs typeface="Arial"/>
              </a:rPr>
              <a:t> ; </a:t>
            </a:r>
          </a:p>
          <a:p>
            <a:pPr eaLnBrk="0" hangingPunct="0"/>
            <a:r>
              <a:rPr lang="en-US" altLang="zh-CN" sz="2400" b="1" dirty="0" smtClean="0">
                <a:solidFill>
                  <a:srgbClr val="000000"/>
                </a:solidFill>
                <a:latin typeface="Comic Sans MS" panose="030F0702030302020204" pitchFamily="66" charset="0"/>
                <a:ea typeface="宋体" panose="02010600030101010101" pitchFamily="2" charset="-122"/>
                <a:cs typeface="Arial"/>
              </a:rPr>
              <a:t>else </a:t>
            </a:r>
          </a:p>
          <a:p>
            <a:pPr eaLnBrk="0" hangingPunct="0"/>
            <a:r>
              <a:rPr lang="en-US" altLang="zh-CN" sz="2400" b="1" dirty="0" smtClean="0">
                <a:solidFill>
                  <a:srgbClr val="000000"/>
                </a:solidFill>
                <a:latin typeface="Comic Sans MS" panose="030F0702030302020204" pitchFamily="66" charset="0"/>
                <a:ea typeface="宋体" panose="02010600030101010101" pitchFamily="2" charset="-122"/>
                <a:cs typeface="Arial"/>
              </a:rPr>
              <a:t>       f = g-h ;</a:t>
            </a:r>
          </a:p>
          <a:p>
            <a:pPr eaLnBrk="0" hangingPunct="0"/>
            <a:r>
              <a:rPr lang="en-US" altLang="zh-CN" sz="2400" b="1" dirty="0" smtClean="0">
                <a:solidFill>
                  <a:srgbClr val="000000"/>
                </a:solidFill>
                <a:latin typeface="Comic Sans MS" panose="030F0702030302020204" pitchFamily="66" charset="0"/>
                <a:ea typeface="宋体" panose="02010600030101010101" pitchFamily="2" charset="-122"/>
                <a:cs typeface="Arial"/>
              </a:rPr>
              <a:t>Assuming variables </a:t>
            </a:r>
            <a:r>
              <a:rPr lang="en-US" altLang="zh-CN" sz="2400" b="1" dirty="0" err="1" smtClean="0">
                <a:solidFill>
                  <a:srgbClr val="000000"/>
                </a:solidFill>
                <a:latin typeface="Comic Sans MS" panose="030F0702030302020204" pitchFamily="66" charset="0"/>
                <a:ea typeface="宋体" panose="02010600030101010101" pitchFamily="2" charset="-122"/>
                <a:cs typeface="Arial"/>
              </a:rPr>
              <a:t>i</a:t>
            </a:r>
            <a:r>
              <a:rPr lang="en-US" altLang="zh-CN" sz="2400" b="1" dirty="0" smtClean="0">
                <a:solidFill>
                  <a:srgbClr val="000000"/>
                </a:solidFill>
                <a:latin typeface="Comic Sans MS" panose="030F0702030302020204" pitchFamily="66" charset="0"/>
                <a:ea typeface="宋体" panose="02010600030101010101" pitchFamily="2" charset="-122"/>
                <a:cs typeface="Arial"/>
              </a:rPr>
              <a:t>, j, f, g, h, ~ $1, $2, $3, $4, $5</a:t>
            </a:r>
          </a:p>
        </p:txBody>
      </p:sp>
      <p:sp>
        <p:nvSpPr>
          <p:cNvPr id="10" name="Text Box 5"/>
          <p:cNvSpPr txBox="1">
            <a:spLocks noChangeArrowheads="1"/>
          </p:cNvSpPr>
          <p:nvPr/>
        </p:nvSpPr>
        <p:spPr bwMode="auto">
          <a:xfrm>
            <a:off x="539553" y="3861048"/>
            <a:ext cx="842493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000" dirty="0" smtClean="0">
                <a:solidFill>
                  <a:srgbClr val="FF0000"/>
                </a:solidFill>
                <a:latin typeface="Comic Sans MS" panose="030F0702030302020204" pitchFamily="66" charset="0"/>
                <a:ea typeface="宋体" panose="02010600030101010101" pitchFamily="2" charset="-122"/>
                <a:cs typeface="Arial"/>
              </a:rPr>
              <a:t>	</a:t>
            </a:r>
            <a:r>
              <a:rPr lang="en-US" altLang="zh-CN" sz="2000" dirty="0" err="1" smtClean="0">
                <a:solidFill>
                  <a:srgbClr val="FF0000"/>
                </a:solidFill>
                <a:latin typeface="Comic Sans MS" panose="030F0702030302020204" pitchFamily="66" charset="0"/>
                <a:ea typeface="宋体" panose="02010600030101010101" pitchFamily="2" charset="-122"/>
                <a:cs typeface="Arial"/>
              </a:rPr>
              <a:t>bne</a:t>
            </a:r>
            <a:r>
              <a:rPr lang="en-US" altLang="zh-CN" sz="2000" dirty="0" smtClean="0">
                <a:solidFill>
                  <a:srgbClr val="FF0000"/>
                </a:solidFill>
                <a:latin typeface="Comic Sans MS" panose="030F0702030302020204" pitchFamily="66" charset="0"/>
                <a:ea typeface="宋体" panose="02010600030101010101" pitchFamily="2" charset="-122"/>
                <a:cs typeface="Arial"/>
              </a:rPr>
              <a:t> $1, $2, else              ; </a:t>
            </a:r>
            <a:r>
              <a:rPr lang="en-US" altLang="zh-CN" sz="2000" dirty="0" err="1" smtClean="0">
                <a:solidFill>
                  <a:srgbClr val="FF0000"/>
                </a:solidFill>
                <a:latin typeface="Comic Sans MS" panose="030F0702030302020204" pitchFamily="66" charset="0"/>
                <a:ea typeface="宋体" panose="02010600030101010101" pitchFamily="2" charset="-122"/>
                <a:cs typeface="Arial"/>
              </a:rPr>
              <a:t>i</a:t>
            </a:r>
            <a:r>
              <a:rPr lang="en-US" altLang="zh-CN" sz="2000" dirty="0" smtClean="0">
                <a:solidFill>
                  <a:srgbClr val="FF0000"/>
                </a:solidFill>
                <a:latin typeface="Comic Sans MS" panose="030F0702030302020204" pitchFamily="66" charset="0"/>
                <a:ea typeface="宋体" panose="02010600030101010101" pitchFamily="2" charset="-122"/>
                <a:cs typeface="Arial"/>
              </a:rPr>
              <a:t>!=j, jump to else       </a:t>
            </a:r>
          </a:p>
          <a:p>
            <a:pPr eaLnBrk="0" hangingPunct="0"/>
            <a:r>
              <a:rPr lang="en-US" altLang="zh-CN" sz="2000" dirty="0" smtClean="0">
                <a:solidFill>
                  <a:srgbClr val="FF0000"/>
                </a:solidFill>
                <a:latin typeface="Comic Sans MS" panose="030F0702030302020204" pitchFamily="66" charset="0"/>
                <a:ea typeface="宋体" panose="02010600030101010101" pitchFamily="2" charset="-122"/>
                <a:cs typeface="Arial"/>
              </a:rPr>
              <a:t>	add $3, $4, $5               </a:t>
            </a:r>
            <a:r>
              <a:rPr lang="zh-CN" altLang="en-US" sz="2000" dirty="0" smtClean="0">
                <a:solidFill>
                  <a:srgbClr val="FF0000"/>
                </a:solidFill>
                <a:latin typeface="Comic Sans MS" panose="030F0702030302020204" pitchFamily="66" charset="0"/>
                <a:ea typeface="宋体" panose="02010600030101010101" pitchFamily="2" charset="-122"/>
                <a:cs typeface="Arial"/>
              </a:rPr>
              <a:t>；</a:t>
            </a:r>
            <a:r>
              <a:rPr lang="en-US" altLang="zh-CN" sz="2000" dirty="0" smtClean="0">
                <a:solidFill>
                  <a:srgbClr val="FF0000"/>
                </a:solidFill>
                <a:latin typeface="Comic Sans MS" panose="030F0702030302020204" pitchFamily="66" charset="0"/>
                <a:ea typeface="宋体" panose="02010600030101010101" pitchFamily="2" charset="-122"/>
                <a:cs typeface="Arial"/>
              </a:rPr>
              <a:t> </a:t>
            </a:r>
            <a:r>
              <a:rPr lang="en-US" altLang="zh-CN" sz="2000" dirty="0" err="1">
                <a:solidFill>
                  <a:srgbClr val="FF0000"/>
                </a:solidFill>
                <a:latin typeface="Comic Sans MS" panose="030F0702030302020204" pitchFamily="66" charset="0"/>
                <a:ea typeface="宋体" panose="02010600030101010101" pitchFamily="2" charset="-122"/>
                <a:cs typeface="Arial"/>
              </a:rPr>
              <a:t>g+h</a:t>
            </a:r>
            <a:r>
              <a:rPr lang="en-US" altLang="zh-CN" sz="2000" dirty="0" smtClean="0">
                <a:solidFill>
                  <a:srgbClr val="FF0000"/>
                </a:solidFill>
                <a:latin typeface="Comic Sans MS" panose="030F0702030302020204" pitchFamily="66" charset="0"/>
                <a:ea typeface="宋体" panose="02010600030101010101" pitchFamily="2" charset="-122"/>
                <a:cs typeface="Arial"/>
              </a:rPr>
              <a:t>        </a:t>
            </a:r>
          </a:p>
          <a:p>
            <a:pPr eaLnBrk="0" hangingPunct="0"/>
            <a:r>
              <a:rPr lang="en-US" altLang="zh-CN" sz="2000" dirty="0" smtClean="0">
                <a:solidFill>
                  <a:srgbClr val="FF0000"/>
                </a:solidFill>
                <a:latin typeface="Comic Sans MS" panose="030F0702030302020204" pitchFamily="66" charset="0"/>
                <a:ea typeface="宋体" panose="02010600030101010101" pitchFamily="2" charset="-122"/>
                <a:cs typeface="Arial"/>
              </a:rPr>
              <a:t>	j   exit			     ; jump to exit</a:t>
            </a:r>
          </a:p>
          <a:p>
            <a:pPr eaLnBrk="0" hangingPunct="0"/>
            <a:r>
              <a:rPr lang="en-US" altLang="zh-CN" sz="2000" dirty="0" smtClean="0">
                <a:solidFill>
                  <a:srgbClr val="FF0000"/>
                </a:solidFill>
                <a:latin typeface="Comic Sans MS" panose="030F0702030302020204" pitchFamily="66" charset="0"/>
                <a:ea typeface="宋体" panose="02010600030101010101" pitchFamily="2" charset="-122"/>
                <a:cs typeface="Arial"/>
              </a:rPr>
              <a:t>else:	sub $3, $4, $5               </a:t>
            </a:r>
            <a:r>
              <a:rPr lang="zh-CN" altLang="en-US" sz="2000" dirty="0" smtClean="0">
                <a:solidFill>
                  <a:srgbClr val="FF0000"/>
                </a:solidFill>
                <a:latin typeface="Comic Sans MS" panose="030F0702030302020204" pitchFamily="66" charset="0"/>
                <a:ea typeface="宋体" panose="02010600030101010101" pitchFamily="2" charset="-122"/>
                <a:cs typeface="Arial"/>
              </a:rPr>
              <a:t>；</a:t>
            </a:r>
            <a:r>
              <a:rPr lang="en-US" altLang="zh-CN" sz="2000" dirty="0" smtClean="0">
                <a:solidFill>
                  <a:srgbClr val="FF0000"/>
                </a:solidFill>
                <a:latin typeface="Comic Sans MS" panose="030F0702030302020204" pitchFamily="66" charset="0"/>
                <a:ea typeface="宋体" panose="02010600030101010101" pitchFamily="2" charset="-122"/>
                <a:cs typeface="Arial"/>
              </a:rPr>
              <a:t> g-h</a:t>
            </a:r>
            <a:endParaRPr lang="zh-CN" altLang="en-US" sz="2000" dirty="0" smtClean="0">
              <a:solidFill>
                <a:srgbClr val="FF0000"/>
              </a:solidFill>
              <a:latin typeface="Comic Sans MS" panose="030F0702030302020204" pitchFamily="66" charset="0"/>
              <a:ea typeface="宋体" panose="02010600030101010101" pitchFamily="2" charset="-122"/>
              <a:cs typeface="Arial"/>
            </a:endParaRPr>
          </a:p>
          <a:p>
            <a:pPr eaLnBrk="0" hangingPunct="0"/>
            <a:r>
              <a:rPr lang="en-US" altLang="zh-CN" sz="2000" dirty="0" smtClean="0">
                <a:solidFill>
                  <a:srgbClr val="FF0000"/>
                </a:solidFill>
                <a:latin typeface="Comic Sans MS" panose="030F0702030302020204" pitchFamily="66" charset="0"/>
                <a:ea typeface="宋体" panose="02010600030101010101" pitchFamily="2" charset="-122"/>
                <a:cs typeface="Arial"/>
              </a:rPr>
              <a:t>exit:</a:t>
            </a:r>
          </a:p>
        </p:txBody>
      </p:sp>
    </p:spTree>
    <p:extLst>
      <p:ext uri="{BB962C8B-B14F-4D97-AF65-F5344CB8AC3E}">
        <p14:creationId xmlns:p14="http://schemas.microsoft.com/office/powerpoint/2010/main" val="210592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p>
        </p:txBody>
      </p:sp>
      <p:sp>
        <p:nvSpPr>
          <p:cNvPr id="3" name="内容占位符 2"/>
          <p:cNvSpPr>
            <a:spLocks noGrp="1"/>
          </p:cNvSpPr>
          <p:nvPr>
            <p:ph idx="1"/>
          </p:nvPr>
        </p:nvSpPr>
        <p:spPr/>
        <p:txBody>
          <a:bodyPr/>
          <a:lstStyle/>
          <a:p>
            <a:pPr marL="0" indent="0">
              <a:buNone/>
            </a:pPr>
            <a:r>
              <a:rPr lang="en-US" altLang="zh-CN" dirty="0" smtClean="0"/>
              <a:t>4.4.3 </a:t>
            </a:r>
            <a:r>
              <a:rPr lang="zh-CN" altLang="en-US" dirty="0" smtClean="0"/>
              <a:t>循环</a:t>
            </a:r>
            <a:r>
              <a:rPr lang="zh-CN" altLang="en-US" dirty="0"/>
              <a:t>结构</a:t>
            </a:r>
            <a:r>
              <a:rPr lang="zh-CN" altLang="en-US" dirty="0" smtClean="0"/>
              <a:t>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8" name="内容占位符 2"/>
          <p:cNvSpPr txBox="1">
            <a:spLocks/>
          </p:cNvSpPr>
          <p:nvPr/>
        </p:nvSpPr>
        <p:spPr bwMode="auto">
          <a:xfrm>
            <a:off x="119514" y="1124744"/>
            <a:ext cx="8772966"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1. </a:t>
            </a:r>
            <a:r>
              <a:rPr lang="zh-CN" altLang="en-US" dirty="0" smtClean="0">
                <a:solidFill>
                  <a:srgbClr val="063DE8"/>
                </a:solidFill>
              </a:rPr>
              <a:t>例：</a:t>
            </a:r>
            <a:r>
              <a:rPr lang="en-US" altLang="zh-CN" dirty="0">
                <a:solidFill>
                  <a:srgbClr val="063DE8"/>
                </a:solidFill>
              </a:rPr>
              <a:t>Loop</a:t>
            </a:r>
            <a:r>
              <a:rPr lang="zh-CN" altLang="en-US" dirty="0">
                <a:solidFill>
                  <a:srgbClr val="063DE8"/>
                </a:solidFill>
              </a:rPr>
              <a:t>循环 </a:t>
            </a:r>
            <a:endParaRPr lang="en-US" altLang="zh-CN" dirty="0" smtClean="0">
              <a:solidFill>
                <a:srgbClr val="063DE8"/>
              </a:solidFill>
            </a:endParaRPr>
          </a:p>
        </p:txBody>
      </p:sp>
      <p:sp>
        <p:nvSpPr>
          <p:cNvPr id="11" name="Text Box 3"/>
          <p:cNvSpPr txBox="1">
            <a:spLocks noChangeArrowheads="1"/>
          </p:cNvSpPr>
          <p:nvPr/>
        </p:nvSpPr>
        <p:spPr bwMode="auto">
          <a:xfrm>
            <a:off x="539552" y="1535941"/>
            <a:ext cx="820891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000" b="1" dirty="0" smtClean="0">
                <a:solidFill>
                  <a:srgbClr val="000000"/>
                </a:solidFill>
                <a:latin typeface="Comic Sans MS" panose="030F0702030302020204" pitchFamily="66" charset="0"/>
                <a:ea typeface="宋体" panose="02010600030101010101" pitchFamily="2" charset="-122"/>
                <a:cs typeface="Arial"/>
              </a:rPr>
              <a:t>While (</a:t>
            </a:r>
            <a:r>
              <a:rPr lang="en-US" altLang="zh-CN" sz="2000" b="1" dirty="0" err="1" smtClean="0">
                <a:solidFill>
                  <a:srgbClr val="000000"/>
                </a:solidFill>
                <a:latin typeface="Comic Sans MS" panose="030F0702030302020204" pitchFamily="66" charset="0"/>
                <a:ea typeface="宋体" panose="02010600030101010101" pitchFamily="2" charset="-122"/>
                <a:cs typeface="Arial"/>
              </a:rPr>
              <a:t>i</a:t>
            </a:r>
            <a:r>
              <a:rPr lang="en-US" altLang="zh-CN" sz="2000" b="1" dirty="0" smtClean="0">
                <a:solidFill>
                  <a:srgbClr val="000000"/>
                </a:solidFill>
                <a:latin typeface="Comic Sans MS" panose="030F0702030302020204" pitchFamily="66" charset="0"/>
                <a:ea typeface="宋体" panose="02010600030101010101" pitchFamily="2" charset="-122"/>
                <a:cs typeface="Arial"/>
              </a:rPr>
              <a:t>!=k) {</a:t>
            </a:r>
          </a:p>
          <a:p>
            <a:pPr eaLnBrk="0" hangingPunct="0"/>
            <a:r>
              <a:rPr lang="en-US" altLang="zh-CN" sz="2000" b="1" dirty="0" smtClean="0">
                <a:solidFill>
                  <a:srgbClr val="000000"/>
                </a:solidFill>
                <a:latin typeface="Comic Sans MS" panose="030F0702030302020204" pitchFamily="66" charset="0"/>
                <a:ea typeface="宋体" panose="02010600030101010101" pitchFamily="2" charset="-122"/>
                <a:cs typeface="Arial"/>
              </a:rPr>
              <a:t>	x = </a:t>
            </a:r>
            <a:r>
              <a:rPr lang="en-US" altLang="zh-CN" sz="2000" b="1" dirty="0" err="1" smtClean="0">
                <a:solidFill>
                  <a:srgbClr val="000000"/>
                </a:solidFill>
                <a:latin typeface="Comic Sans MS" panose="030F0702030302020204" pitchFamily="66" charset="0"/>
                <a:ea typeface="宋体" panose="02010600030101010101" pitchFamily="2" charset="-122"/>
                <a:cs typeface="Arial"/>
              </a:rPr>
              <a:t>x+A</a:t>
            </a:r>
            <a:r>
              <a:rPr lang="en-US" altLang="zh-CN" sz="2000" b="1" dirty="0" smtClean="0">
                <a:solidFill>
                  <a:srgbClr val="000000"/>
                </a:solidFill>
                <a:latin typeface="Comic Sans MS" panose="030F0702030302020204" pitchFamily="66" charset="0"/>
                <a:ea typeface="宋体" panose="02010600030101010101" pitchFamily="2" charset="-122"/>
                <a:cs typeface="Arial"/>
              </a:rPr>
              <a:t>[</a:t>
            </a:r>
            <a:r>
              <a:rPr lang="en-US" altLang="zh-CN" sz="2000" b="1" dirty="0" err="1" smtClean="0">
                <a:solidFill>
                  <a:srgbClr val="000000"/>
                </a:solidFill>
                <a:latin typeface="Comic Sans MS" panose="030F0702030302020204" pitchFamily="66" charset="0"/>
                <a:ea typeface="宋体" panose="02010600030101010101" pitchFamily="2" charset="-122"/>
                <a:cs typeface="Arial"/>
              </a:rPr>
              <a:t>i</a:t>
            </a:r>
            <a:r>
              <a:rPr lang="en-US" altLang="zh-CN" sz="2000" b="1" dirty="0" smtClean="0">
                <a:solidFill>
                  <a:srgbClr val="000000"/>
                </a:solidFill>
                <a:latin typeface="Comic Sans MS" panose="030F0702030302020204" pitchFamily="66" charset="0"/>
                <a:ea typeface="宋体" panose="02010600030101010101" pitchFamily="2" charset="-122"/>
                <a:cs typeface="Arial"/>
              </a:rPr>
              <a:t>];</a:t>
            </a:r>
          </a:p>
          <a:p>
            <a:pPr eaLnBrk="0" hangingPunct="0"/>
            <a:r>
              <a:rPr lang="en-US" altLang="zh-CN" sz="2000" b="1" dirty="0" smtClean="0">
                <a:solidFill>
                  <a:srgbClr val="000000"/>
                </a:solidFill>
                <a:latin typeface="Comic Sans MS" panose="030F0702030302020204" pitchFamily="66" charset="0"/>
                <a:ea typeface="宋体" panose="02010600030101010101" pitchFamily="2" charset="-122"/>
                <a:cs typeface="Arial"/>
              </a:rPr>
              <a:t>	</a:t>
            </a:r>
            <a:r>
              <a:rPr lang="en-US" altLang="zh-CN" sz="2000" b="1" dirty="0" err="1" smtClean="0">
                <a:solidFill>
                  <a:srgbClr val="000000"/>
                </a:solidFill>
                <a:latin typeface="Comic Sans MS" panose="030F0702030302020204" pitchFamily="66" charset="0"/>
                <a:ea typeface="宋体" panose="02010600030101010101" pitchFamily="2" charset="-122"/>
                <a:cs typeface="Arial"/>
              </a:rPr>
              <a:t>i</a:t>
            </a:r>
            <a:r>
              <a:rPr lang="en-US" altLang="zh-CN" sz="2000" b="1" dirty="0" smtClean="0">
                <a:solidFill>
                  <a:srgbClr val="000000"/>
                </a:solidFill>
                <a:latin typeface="Comic Sans MS" panose="030F0702030302020204" pitchFamily="66" charset="0"/>
                <a:ea typeface="宋体" panose="02010600030101010101" pitchFamily="2" charset="-122"/>
                <a:cs typeface="Arial"/>
              </a:rPr>
              <a:t> = </a:t>
            </a:r>
            <a:r>
              <a:rPr lang="en-US" altLang="zh-CN" sz="2000" b="1" dirty="0" err="1" smtClean="0">
                <a:solidFill>
                  <a:srgbClr val="000000"/>
                </a:solidFill>
                <a:latin typeface="Comic Sans MS" panose="030F0702030302020204" pitchFamily="66" charset="0"/>
                <a:ea typeface="宋体" panose="02010600030101010101" pitchFamily="2" charset="-122"/>
                <a:cs typeface="Arial"/>
              </a:rPr>
              <a:t>i</a:t>
            </a:r>
            <a:r>
              <a:rPr lang="en-US" altLang="zh-CN" sz="2000" b="1" dirty="0" smtClean="0">
                <a:solidFill>
                  <a:srgbClr val="000000"/>
                </a:solidFill>
                <a:latin typeface="Comic Sans MS" panose="030F0702030302020204" pitchFamily="66" charset="0"/>
                <a:ea typeface="宋体" panose="02010600030101010101" pitchFamily="2" charset="-122"/>
                <a:cs typeface="Arial"/>
              </a:rPr>
              <a:t>+ 1;</a:t>
            </a:r>
          </a:p>
          <a:p>
            <a:pPr eaLnBrk="0" hangingPunct="0"/>
            <a:r>
              <a:rPr lang="en-US" altLang="zh-CN" sz="2000" b="1" dirty="0" smtClean="0">
                <a:solidFill>
                  <a:srgbClr val="000000"/>
                </a:solidFill>
                <a:latin typeface="Comic Sans MS" panose="030F0702030302020204" pitchFamily="66" charset="0"/>
                <a:ea typeface="宋体" panose="02010600030101010101" pitchFamily="2" charset="-122"/>
                <a:cs typeface="Arial"/>
              </a:rPr>
              <a:t>}</a:t>
            </a:r>
            <a:endParaRPr lang="en-US" altLang="zh-CN" sz="2000" b="1" dirty="0">
              <a:solidFill>
                <a:srgbClr val="000000"/>
              </a:solidFill>
              <a:latin typeface="Comic Sans MS" panose="030F0702030302020204" pitchFamily="66" charset="0"/>
              <a:ea typeface="宋体" panose="02010600030101010101" pitchFamily="2" charset="-122"/>
              <a:cs typeface="Arial"/>
            </a:endParaRPr>
          </a:p>
          <a:p>
            <a:pPr eaLnBrk="0" hangingPunct="0"/>
            <a:r>
              <a:rPr lang="en-US" altLang="zh-CN" sz="2000" b="1" dirty="0" smtClean="0">
                <a:solidFill>
                  <a:srgbClr val="000000"/>
                </a:solidFill>
                <a:latin typeface="Comic Sans MS" panose="030F0702030302020204" pitchFamily="66" charset="0"/>
                <a:ea typeface="宋体" panose="02010600030101010101" pitchFamily="2" charset="-122"/>
                <a:cs typeface="Arial"/>
              </a:rPr>
              <a:t>Assuming variable x, </a:t>
            </a:r>
            <a:r>
              <a:rPr lang="en-US" altLang="zh-CN" sz="2000" b="1" dirty="0" err="1" smtClean="0">
                <a:solidFill>
                  <a:srgbClr val="000000"/>
                </a:solidFill>
                <a:latin typeface="Comic Sans MS" panose="030F0702030302020204" pitchFamily="66" charset="0"/>
                <a:ea typeface="宋体" panose="02010600030101010101" pitchFamily="2" charset="-122"/>
                <a:cs typeface="Arial"/>
              </a:rPr>
              <a:t>i</a:t>
            </a:r>
            <a:r>
              <a:rPr lang="en-US" altLang="zh-CN" sz="2000" b="1" dirty="0" smtClean="0">
                <a:solidFill>
                  <a:srgbClr val="000000"/>
                </a:solidFill>
                <a:latin typeface="Comic Sans MS" panose="030F0702030302020204" pitchFamily="66" charset="0"/>
                <a:ea typeface="宋体" panose="02010600030101010101" pitchFamily="2" charset="-122"/>
                <a:cs typeface="Arial"/>
              </a:rPr>
              <a:t>, </a:t>
            </a:r>
            <a:r>
              <a:rPr lang="en-US" altLang="zh-CN" sz="2000" b="1" dirty="0">
                <a:solidFill>
                  <a:srgbClr val="000000"/>
                </a:solidFill>
                <a:latin typeface="Comic Sans MS" panose="030F0702030302020204" pitchFamily="66" charset="0"/>
                <a:ea typeface="宋体" panose="02010600030101010101" pitchFamily="2" charset="-122"/>
                <a:cs typeface="Arial"/>
              </a:rPr>
              <a:t>k</a:t>
            </a:r>
            <a:r>
              <a:rPr lang="en-US" altLang="zh-CN" sz="2000" b="1" dirty="0" smtClean="0">
                <a:solidFill>
                  <a:srgbClr val="000000"/>
                </a:solidFill>
                <a:latin typeface="Comic Sans MS" panose="030F0702030302020204" pitchFamily="66" charset="0"/>
                <a:ea typeface="宋体" panose="02010600030101010101" pitchFamily="2" charset="-122"/>
                <a:cs typeface="Arial"/>
              </a:rPr>
              <a:t>  ~ $1, $2, $3, and base address of array A is in $5</a:t>
            </a:r>
          </a:p>
        </p:txBody>
      </p:sp>
      <p:sp>
        <p:nvSpPr>
          <p:cNvPr id="12" name="Text Box 4"/>
          <p:cNvSpPr txBox="1">
            <a:spLocks noChangeArrowheads="1"/>
          </p:cNvSpPr>
          <p:nvPr/>
        </p:nvSpPr>
        <p:spPr bwMode="auto">
          <a:xfrm>
            <a:off x="539552" y="3571269"/>
            <a:ext cx="805118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solidFill>
                  <a:srgbClr val="FF0000"/>
                </a:solidFill>
                <a:latin typeface="Comic Sans MS" panose="030F0702030302020204" pitchFamily="66" charset="0"/>
              </a:rPr>
              <a:t>Loop:	</a:t>
            </a:r>
            <a:r>
              <a:rPr lang="en-US" altLang="zh-CN" sz="2000" dirty="0" err="1" smtClean="0">
                <a:solidFill>
                  <a:srgbClr val="FF0000"/>
                </a:solidFill>
                <a:latin typeface="Comic Sans MS" panose="030F0702030302020204" pitchFamily="66" charset="0"/>
              </a:rPr>
              <a:t>beq</a:t>
            </a:r>
            <a:r>
              <a:rPr lang="en-US" altLang="zh-CN" sz="2000" dirty="0" smtClean="0">
                <a:solidFill>
                  <a:srgbClr val="FF0000"/>
                </a:solidFill>
                <a:latin typeface="Comic Sans MS" panose="030F0702030302020204" pitchFamily="66" charset="0"/>
              </a:rPr>
              <a:t> </a:t>
            </a:r>
            <a:r>
              <a:rPr lang="en-US" altLang="zh-CN" sz="2000" dirty="0">
                <a:solidFill>
                  <a:srgbClr val="FF0000"/>
                </a:solidFill>
                <a:latin typeface="Comic Sans MS" panose="030F0702030302020204" pitchFamily="66" charset="0"/>
              </a:rPr>
              <a:t>$3, $2, </a:t>
            </a:r>
            <a:r>
              <a:rPr lang="en-US" altLang="zh-CN" sz="2000" dirty="0" smtClean="0">
                <a:solidFill>
                  <a:srgbClr val="FF0000"/>
                </a:solidFill>
                <a:latin typeface="Comic Sans MS" panose="030F0702030302020204" pitchFamily="66" charset="0"/>
              </a:rPr>
              <a:t>Exit</a:t>
            </a:r>
          </a:p>
          <a:p>
            <a:r>
              <a:rPr lang="en-US" altLang="zh-CN" sz="2000" dirty="0">
                <a:solidFill>
                  <a:srgbClr val="FF0000"/>
                </a:solidFill>
                <a:latin typeface="Comic Sans MS" panose="030F0702030302020204" pitchFamily="66" charset="0"/>
              </a:rPr>
              <a:t> </a:t>
            </a:r>
            <a:r>
              <a:rPr lang="en-US" altLang="zh-CN" sz="2000" dirty="0" smtClean="0">
                <a:solidFill>
                  <a:srgbClr val="FF0000"/>
                </a:solidFill>
                <a:latin typeface="Comic Sans MS" panose="030F0702030302020204" pitchFamily="66" charset="0"/>
              </a:rPr>
              <a:t>           add </a:t>
            </a:r>
            <a:r>
              <a:rPr lang="en-US" altLang="zh-CN" sz="2000" dirty="0">
                <a:solidFill>
                  <a:srgbClr val="FF0000"/>
                </a:solidFill>
                <a:latin typeface="Comic Sans MS" panose="030F0702030302020204" pitchFamily="66" charset="0"/>
              </a:rPr>
              <a:t>$7, </a:t>
            </a:r>
            <a:r>
              <a:rPr lang="en-US" altLang="zh-CN" sz="2000" dirty="0" smtClean="0">
                <a:solidFill>
                  <a:srgbClr val="FF0000"/>
                </a:solidFill>
                <a:latin typeface="Comic Sans MS" panose="030F0702030302020204" pitchFamily="66" charset="0"/>
              </a:rPr>
              <a:t>$2, $2          </a:t>
            </a:r>
            <a:r>
              <a:rPr lang="en-US" altLang="zh-CN" sz="2000" dirty="0">
                <a:solidFill>
                  <a:srgbClr val="FF0000"/>
                </a:solidFill>
                <a:latin typeface="Comic Sans MS" panose="030F0702030302020204" pitchFamily="66" charset="0"/>
              </a:rPr>
              <a:t>	; </a:t>
            </a:r>
            <a:r>
              <a:rPr lang="en-US" altLang="zh-CN" sz="2000" dirty="0" err="1">
                <a:solidFill>
                  <a:srgbClr val="FF0000"/>
                </a:solidFill>
                <a:latin typeface="Comic Sans MS" panose="030F0702030302020204" pitchFamily="66" charset="0"/>
              </a:rPr>
              <a:t>i</a:t>
            </a:r>
            <a:r>
              <a:rPr lang="en-US" altLang="zh-CN" sz="2000" dirty="0">
                <a:solidFill>
                  <a:srgbClr val="FF0000"/>
                </a:solidFill>
                <a:latin typeface="Comic Sans MS" panose="030F0702030302020204" pitchFamily="66" charset="0"/>
              </a:rPr>
              <a:t>*2          </a:t>
            </a:r>
          </a:p>
          <a:p>
            <a:r>
              <a:rPr lang="en-US" altLang="zh-CN" sz="2000" dirty="0">
                <a:solidFill>
                  <a:srgbClr val="FF0000"/>
                </a:solidFill>
                <a:latin typeface="Comic Sans MS" panose="030F0702030302020204" pitchFamily="66" charset="0"/>
              </a:rPr>
              <a:t>	add $7, $7, $7          	; </a:t>
            </a:r>
            <a:r>
              <a:rPr lang="en-US" altLang="zh-CN" sz="2000" dirty="0" err="1">
                <a:solidFill>
                  <a:srgbClr val="FF0000"/>
                </a:solidFill>
                <a:latin typeface="Comic Sans MS" panose="030F0702030302020204" pitchFamily="66" charset="0"/>
              </a:rPr>
              <a:t>i</a:t>
            </a:r>
            <a:r>
              <a:rPr lang="en-US" altLang="zh-CN" sz="2000" dirty="0">
                <a:solidFill>
                  <a:srgbClr val="FF0000"/>
                </a:solidFill>
                <a:latin typeface="Comic Sans MS" panose="030F0702030302020204" pitchFamily="66" charset="0"/>
              </a:rPr>
              <a:t>*4</a:t>
            </a:r>
          </a:p>
          <a:p>
            <a:r>
              <a:rPr lang="en-US" altLang="zh-CN" sz="2000" dirty="0">
                <a:solidFill>
                  <a:srgbClr val="FF0000"/>
                </a:solidFill>
                <a:latin typeface="Comic Sans MS" panose="030F0702030302020204" pitchFamily="66" charset="0"/>
              </a:rPr>
              <a:t>	add $7, $7, $5</a:t>
            </a:r>
          </a:p>
          <a:p>
            <a:r>
              <a:rPr lang="en-US" altLang="zh-CN" sz="2000" dirty="0">
                <a:solidFill>
                  <a:srgbClr val="FF0000"/>
                </a:solidFill>
                <a:latin typeface="Comic Sans MS" panose="030F0702030302020204" pitchFamily="66" charset="0"/>
              </a:rPr>
              <a:t>	</a:t>
            </a:r>
            <a:r>
              <a:rPr lang="en-US" altLang="zh-CN" sz="2000" dirty="0" err="1">
                <a:solidFill>
                  <a:srgbClr val="FF0000"/>
                </a:solidFill>
                <a:latin typeface="Comic Sans MS" panose="030F0702030302020204" pitchFamily="66" charset="0"/>
              </a:rPr>
              <a:t>lw</a:t>
            </a:r>
            <a:r>
              <a:rPr lang="en-US" altLang="zh-CN" sz="2000" dirty="0">
                <a:solidFill>
                  <a:srgbClr val="FF0000"/>
                </a:solidFill>
                <a:latin typeface="Comic Sans MS" panose="030F0702030302020204" pitchFamily="66" charset="0"/>
              </a:rPr>
              <a:t> $6, 0($7)	           	; $6=A[</a:t>
            </a:r>
            <a:r>
              <a:rPr lang="en-US" altLang="zh-CN" sz="2000" dirty="0" err="1">
                <a:solidFill>
                  <a:srgbClr val="FF0000"/>
                </a:solidFill>
                <a:latin typeface="Comic Sans MS" panose="030F0702030302020204" pitchFamily="66" charset="0"/>
              </a:rPr>
              <a:t>i</a:t>
            </a:r>
            <a:r>
              <a:rPr lang="en-US" altLang="zh-CN" sz="2000" dirty="0">
                <a:solidFill>
                  <a:srgbClr val="FF0000"/>
                </a:solidFill>
                <a:latin typeface="Comic Sans MS" panose="030F0702030302020204" pitchFamily="66" charset="0"/>
              </a:rPr>
              <a:t>]</a:t>
            </a:r>
          </a:p>
          <a:p>
            <a:r>
              <a:rPr lang="en-US" altLang="zh-CN" sz="2000" dirty="0">
                <a:solidFill>
                  <a:srgbClr val="FF0000"/>
                </a:solidFill>
                <a:latin typeface="Comic Sans MS" panose="030F0702030302020204" pitchFamily="66" charset="0"/>
              </a:rPr>
              <a:t>	add $1, $1, $6	           	; </a:t>
            </a:r>
            <a:r>
              <a:rPr lang="en-US" altLang="zh-CN" sz="2000" dirty="0" smtClean="0">
                <a:solidFill>
                  <a:srgbClr val="FF0000"/>
                </a:solidFill>
                <a:latin typeface="Comic Sans MS" panose="030F0702030302020204" pitchFamily="66" charset="0"/>
              </a:rPr>
              <a:t>x= </a:t>
            </a:r>
            <a:r>
              <a:rPr lang="en-US" altLang="zh-CN" sz="2000" dirty="0" err="1" smtClean="0">
                <a:solidFill>
                  <a:srgbClr val="FF0000"/>
                </a:solidFill>
                <a:latin typeface="Comic Sans MS" panose="030F0702030302020204" pitchFamily="66" charset="0"/>
              </a:rPr>
              <a:t>x+A</a:t>
            </a:r>
            <a:r>
              <a:rPr lang="en-US" altLang="zh-CN" sz="2000" dirty="0" smtClean="0">
                <a:solidFill>
                  <a:srgbClr val="FF0000"/>
                </a:solidFill>
                <a:latin typeface="Comic Sans MS" panose="030F0702030302020204" pitchFamily="66" charset="0"/>
              </a:rPr>
              <a:t>[</a:t>
            </a:r>
            <a:r>
              <a:rPr lang="en-US" altLang="zh-CN" sz="2000" dirty="0" err="1" smtClean="0">
                <a:solidFill>
                  <a:srgbClr val="FF0000"/>
                </a:solidFill>
                <a:latin typeface="Comic Sans MS" panose="030F0702030302020204" pitchFamily="66" charset="0"/>
              </a:rPr>
              <a:t>i</a:t>
            </a:r>
            <a:r>
              <a:rPr lang="en-US" altLang="zh-CN" sz="2000" dirty="0" smtClean="0">
                <a:solidFill>
                  <a:srgbClr val="FF0000"/>
                </a:solidFill>
                <a:latin typeface="Comic Sans MS" panose="030F0702030302020204" pitchFamily="66" charset="0"/>
              </a:rPr>
              <a:t>]</a:t>
            </a:r>
          </a:p>
          <a:p>
            <a:r>
              <a:rPr lang="en-US" altLang="zh-CN" sz="2000" dirty="0" smtClean="0">
                <a:solidFill>
                  <a:srgbClr val="FF0000"/>
                </a:solidFill>
                <a:latin typeface="Comic Sans MS" panose="030F0702030302020204" pitchFamily="66" charset="0"/>
              </a:rPr>
              <a:t>	</a:t>
            </a:r>
            <a:r>
              <a:rPr lang="en-US" altLang="zh-CN" sz="2000" dirty="0" err="1" smtClean="0">
                <a:solidFill>
                  <a:srgbClr val="FF0000"/>
                </a:solidFill>
                <a:latin typeface="Comic Sans MS" panose="030F0702030302020204" pitchFamily="66" charset="0"/>
              </a:rPr>
              <a:t>addi</a:t>
            </a:r>
            <a:r>
              <a:rPr lang="en-US" altLang="zh-CN" sz="2000" dirty="0" smtClean="0">
                <a:solidFill>
                  <a:srgbClr val="FF0000"/>
                </a:solidFill>
                <a:latin typeface="Comic Sans MS" panose="030F0702030302020204" pitchFamily="66" charset="0"/>
              </a:rPr>
              <a:t> $2, $2,1  </a:t>
            </a:r>
          </a:p>
          <a:p>
            <a:r>
              <a:rPr lang="en-US" altLang="zh-CN" sz="2000" dirty="0" smtClean="0">
                <a:solidFill>
                  <a:srgbClr val="FF0000"/>
                </a:solidFill>
                <a:latin typeface="Comic Sans MS" panose="030F0702030302020204" pitchFamily="66" charset="0"/>
              </a:rPr>
              <a:t>             J     Loop</a:t>
            </a:r>
            <a:endParaRPr lang="en-US" altLang="zh-CN" sz="2000" dirty="0">
              <a:solidFill>
                <a:srgbClr val="FF0000"/>
              </a:solidFill>
              <a:latin typeface="Comic Sans MS" panose="030F0702030302020204" pitchFamily="66" charset="0"/>
            </a:endParaRPr>
          </a:p>
          <a:p>
            <a:r>
              <a:rPr lang="en-US" altLang="zh-CN" sz="2000" dirty="0" smtClean="0">
                <a:solidFill>
                  <a:srgbClr val="FF0000"/>
                </a:solidFill>
                <a:latin typeface="Comic Sans MS" panose="030F0702030302020204" pitchFamily="66" charset="0"/>
              </a:rPr>
              <a:t>Exit</a:t>
            </a:r>
            <a:r>
              <a:rPr lang="zh-CN" altLang="en-US" sz="2000" dirty="0" smtClean="0">
                <a:solidFill>
                  <a:srgbClr val="FF0000"/>
                </a:solidFill>
                <a:latin typeface="Comic Sans MS" panose="030F0702030302020204" pitchFamily="66" charset="0"/>
              </a:rPr>
              <a:t>：</a:t>
            </a:r>
            <a:r>
              <a:rPr lang="en-US" altLang="zh-CN" sz="2000" dirty="0" smtClean="0">
                <a:solidFill>
                  <a:srgbClr val="FF0000"/>
                </a:solidFill>
                <a:latin typeface="Comic Sans MS" panose="030F0702030302020204" pitchFamily="66" charset="0"/>
              </a:rPr>
              <a:t>….</a:t>
            </a:r>
            <a:endParaRPr lang="zh-CN" altLang="en-US" sz="20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21838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p>
        </p:txBody>
      </p:sp>
      <p:sp>
        <p:nvSpPr>
          <p:cNvPr id="3" name="内容占位符 2"/>
          <p:cNvSpPr>
            <a:spLocks noGrp="1"/>
          </p:cNvSpPr>
          <p:nvPr>
            <p:ph idx="1"/>
          </p:nvPr>
        </p:nvSpPr>
        <p:spPr/>
        <p:txBody>
          <a:bodyPr/>
          <a:lstStyle/>
          <a:p>
            <a:pPr marL="0" indent="0">
              <a:buNone/>
            </a:pPr>
            <a:r>
              <a:rPr lang="en-US" altLang="zh-CN" dirty="0" smtClean="0"/>
              <a:t>4.4.4 </a:t>
            </a:r>
            <a:r>
              <a:rPr lang="zh-CN" altLang="en-US" dirty="0" smtClean="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4355976" y="726919"/>
            <a:ext cx="4553520"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1. MIPS</a:t>
            </a:r>
            <a:r>
              <a:rPr lang="zh-CN" altLang="en-US" dirty="0" smtClean="0">
                <a:solidFill>
                  <a:srgbClr val="063DE8"/>
                </a:solidFill>
              </a:rPr>
              <a:t>中用于过程调用的指令</a:t>
            </a:r>
            <a:endParaRPr lang="en-US" altLang="zh-CN" dirty="0" smtClean="0">
              <a:solidFill>
                <a:srgbClr val="063DE8"/>
              </a:solidFill>
            </a:endParaRPr>
          </a:p>
        </p:txBody>
      </p:sp>
      <p:sp>
        <p:nvSpPr>
          <p:cNvPr id="8" name="Rectangle 3"/>
          <p:cNvSpPr txBox="1">
            <a:spLocks noChangeArrowheads="1"/>
          </p:cNvSpPr>
          <p:nvPr/>
        </p:nvSpPr>
        <p:spPr bwMode="auto">
          <a:xfrm>
            <a:off x="408433" y="1268760"/>
            <a:ext cx="8501063"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Wingdings" panose="05000000000000000000" pitchFamily="2" charset="2"/>
              <a:buChar char="u"/>
              <a:defRPr sz="2000" b="1"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kern="1200">
                <a:solidFill>
                  <a:schemeClr val="accent2"/>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b="1" kern="1200">
                <a:solidFill>
                  <a:srgbClr val="A5002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75000"/>
              </a:lnSpc>
              <a:spcBef>
                <a:spcPct val="30000"/>
              </a:spcBef>
              <a:spcAft>
                <a:spcPct val="0"/>
              </a:spcAft>
              <a:buClrTx/>
              <a:buSzPct val="75000"/>
              <a:buFont typeface="Wingdings" panose="05000000000000000000" pitchFamily="2" charset="2"/>
              <a:buNone/>
              <a:tabLst>
                <a:tab pos="2000250" algn="l"/>
                <a:tab pos="3771900" algn="l"/>
              </a:tabLst>
              <a:defRPr/>
            </a:pPr>
            <a:r>
              <a:rPr kumimoji="0" lang="en-US" altLang="zh-CN" sz="1800" b="1" i="1" u="sng" strike="noStrike" kern="1200" cap="none" spc="0" normalizeH="0" baseline="0" noProof="0" dirty="0" smtClean="0">
                <a:ln>
                  <a:noFill/>
                </a:ln>
                <a:solidFill>
                  <a:srgbClr val="A50021"/>
                </a:solidFill>
                <a:effectLst/>
                <a:uLnTx/>
                <a:uFillTx/>
                <a:latin typeface="Arial" panose="020B0604020202020204" pitchFamily="34" charset="0"/>
                <a:ea typeface="宋体"/>
                <a:cs typeface="Arial"/>
              </a:rPr>
              <a:t>Instruction	Example	  Meaning</a:t>
            </a:r>
            <a:r>
              <a:rPr kumimoji="0" lang="en-US" altLang="zh-CN" sz="1800" b="1" i="1" u="sng"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	</a:t>
            </a: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	</a:t>
            </a:r>
          </a:p>
          <a:p>
            <a:pPr marL="342900" marR="0" lvl="0" indent="-342900" algn="l" defTabSz="914400" rtl="0" eaLnBrk="0" fontAlgn="base" latinLnBrk="0" hangingPunct="0">
              <a:lnSpc>
                <a:spcPct val="100000"/>
              </a:lnSpc>
              <a:spcBef>
                <a:spcPct val="30000"/>
              </a:spcBef>
              <a:spcAft>
                <a:spcPct val="0"/>
              </a:spcAft>
              <a:buClrTx/>
              <a:buSzPct val="75000"/>
              <a:buFont typeface="Wingdings" panose="05000000000000000000" pitchFamily="2" charset="2"/>
              <a:buNone/>
              <a:tabLst>
                <a:tab pos="2000250" algn="l"/>
                <a:tab pos="3771900" algn="l"/>
              </a:tabLst>
              <a:defRPr/>
            </a:pP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jump register	</a:t>
            </a:r>
            <a:r>
              <a:rPr kumimoji="0" lang="en-US" altLang="zh-CN" sz="1800" b="1" i="0" u="none" strike="noStrike" kern="1200" cap="none" spc="0" normalizeH="0" baseline="0" noProof="0" dirty="0" err="1" smtClean="0">
                <a:ln>
                  <a:noFill/>
                </a:ln>
                <a:solidFill>
                  <a:srgbClr val="000000"/>
                </a:solidFill>
                <a:effectLst/>
                <a:uLnTx/>
                <a:uFillTx/>
                <a:latin typeface="Arial" panose="020B0604020202020204" pitchFamily="34" charset="0"/>
                <a:ea typeface="宋体"/>
                <a:cs typeface="Arial"/>
              </a:rPr>
              <a:t>jr</a:t>
            </a: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 $31	   go to $31	</a:t>
            </a:r>
            <a:b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b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	</a:t>
            </a:r>
            <a:r>
              <a:rPr kumimoji="0" lang="en-US" altLang="zh-CN" sz="1800" b="1" i="1"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For switch, </a:t>
            </a:r>
            <a:r>
              <a:rPr kumimoji="0" lang="en-US" altLang="zh-CN" sz="1800" b="1" i="1" u="none" strike="noStrike" kern="1200" cap="none" spc="0" normalizeH="0" baseline="0" noProof="0" dirty="0" smtClean="0">
                <a:ln>
                  <a:noFill/>
                </a:ln>
                <a:solidFill>
                  <a:srgbClr val="A50021"/>
                </a:solidFill>
                <a:effectLst/>
                <a:uLnTx/>
                <a:uFillTx/>
                <a:latin typeface="Arial" panose="020B0604020202020204" pitchFamily="34" charset="0"/>
                <a:ea typeface="宋体"/>
                <a:cs typeface="Arial"/>
              </a:rPr>
              <a:t>procedure return</a:t>
            </a:r>
            <a:endParaRPr kumimoji="0" lang="en-US" altLang="zh-CN" sz="1800" b="1" i="0" u="none" strike="noStrike" kern="1200" cap="none" spc="0" normalizeH="0" baseline="0" noProof="0" dirty="0" smtClean="0">
              <a:ln>
                <a:noFill/>
              </a:ln>
              <a:solidFill>
                <a:srgbClr val="A50021"/>
              </a:solidFill>
              <a:effectLst/>
              <a:uLnTx/>
              <a:uFillTx/>
              <a:latin typeface="Arial" panose="020B0604020202020204" pitchFamily="34" charset="0"/>
              <a:ea typeface="宋体"/>
              <a:cs typeface="Arial"/>
            </a:endParaRPr>
          </a:p>
          <a:p>
            <a:pPr marL="342900" marR="0" lvl="0" indent="-342900" algn="l" defTabSz="914400" rtl="0" eaLnBrk="0" fontAlgn="base" latinLnBrk="0" hangingPunct="0">
              <a:lnSpc>
                <a:spcPct val="100000"/>
              </a:lnSpc>
              <a:spcBef>
                <a:spcPct val="30000"/>
              </a:spcBef>
              <a:spcAft>
                <a:spcPct val="0"/>
              </a:spcAft>
              <a:buClrTx/>
              <a:buSzPct val="75000"/>
              <a:buFont typeface="Wingdings" panose="05000000000000000000" pitchFamily="2" charset="2"/>
              <a:buNone/>
              <a:tabLst>
                <a:tab pos="2000250" algn="l"/>
                <a:tab pos="3771900" algn="l"/>
              </a:tabLst>
              <a:defRPr/>
            </a:pP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jump and link	</a:t>
            </a:r>
            <a:r>
              <a:rPr kumimoji="0" lang="en-US" altLang="zh-CN" sz="1800" b="1" i="0" u="none" strike="noStrike" kern="1200" cap="none" spc="0" normalizeH="0" baseline="0" noProof="0" dirty="0" err="1" smtClean="0">
                <a:ln>
                  <a:noFill/>
                </a:ln>
                <a:solidFill>
                  <a:srgbClr val="000000"/>
                </a:solidFill>
                <a:effectLst/>
                <a:uLnTx/>
                <a:uFillTx/>
                <a:latin typeface="Arial" panose="020B0604020202020204" pitchFamily="34" charset="0"/>
                <a:ea typeface="宋体"/>
                <a:cs typeface="Arial"/>
              </a:rPr>
              <a:t>jal</a:t>
            </a: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 10000	   $31 = PC + 4; go to 10000	</a:t>
            </a:r>
            <a:b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b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	</a:t>
            </a:r>
            <a:r>
              <a:rPr kumimoji="0" lang="en-US" altLang="zh-CN" sz="1800" b="1" i="1"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For </a:t>
            </a:r>
            <a:r>
              <a:rPr kumimoji="0" lang="en-US" altLang="zh-CN" sz="1800" b="1" i="1" u="none" strike="noStrike" kern="1200" cap="none" spc="0" normalizeH="0" baseline="0" noProof="0" dirty="0" smtClean="0">
                <a:ln>
                  <a:noFill/>
                </a:ln>
                <a:solidFill>
                  <a:srgbClr val="A50021"/>
                </a:solidFill>
                <a:effectLst/>
                <a:uLnTx/>
                <a:uFillTx/>
                <a:latin typeface="Arial" panose="020B0604020202020204" pitchFamily="34" charset="0"/>
                <a:ea typeface="宋体"/>
                <a:cs typeface="Arial"/>
              </a:rPr>
              <a:t>procedure call</a:t>
            </a:r>
          </a:p>
          <a:p>
            <a:pPr marL="342900" marR="0" lvl="0" indent="-342900" algn="l" defTabSz="914400" rtl="0" eaLnBrk="0" fontAlgn="base" latinLnBrk="0" hangingPunct="0">
              <a:lnSpc>
                <a:spcPct val="100000"/>
              </a:lnSpc>
              <a:spcBef>
                <a:spcPct val="30000"/>
              </a:spcBef>
              <a:spcAft>
                <a:spcPct val="0"/>
              </a:spcAft>
              <a:buClrTx/>
              <a:buSzPct val="75000"/>
              <a:buFont typeface="Wingdings" panose="05000000000000000000" pitchFamily="2" charset="2"/>
              <a:buNone/>
              <a:tabLst>
                <a:tab pos="2000250" algn="l"/>
                <a:tab pos="3771900" algn="l"/>
              </a:tabLst>
              <a:defRPr/>
            </a:pP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jump	j 10000	   go to 10000	</a:t>
            </a:r>
            <a:b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b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	</a:t>
            </a:r>
            <a:r>
              <a:rPr kumimoji="0" lang="en-US" altLang="zh-CN" sz="1800" b="1" i="1"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Jump to target address</a:t>
            </a:r>
            <a:endParaRPr kumimoji="0" lang="en-US" altLang="zh-CN" sz="1800" b="1" i="1" u="none" strike="noStrike" kern="1200" cap="none" spc="0" normalizeH="0" baseline="0" noProof="0" dirty="0" smtClean="0">
              <a:ln>
                <a:noFill/>
              </a:ln>
              <a:solidFill>
                <a:srgbClr val="A50021"/>
              </a:solidFill>
              <a:effectLst/>
              <a:uLnTx/>
              <a:uFillTx/>
              <a:latin typeface="Arial" panose="020B0604020202020204" pitchFamily="34" charset="0"/>
              <a:ea typeface="宋体"/>
              <a:cs typeface="Arial"/>
            </a:endParaRPr>
          </a:p>
          <a:p>
            <a:pPr marL="342900" marR="0" lvl="0" indent="-342900" algn="l" defTabSz="914400" rtl="0" eaLnBrk="0" fontAlgn="base" latinLnBrk="0" hangingPunct="0">
              <a:lnSpc>
                <a:spcPct val="75000"/>
              </a:lnSpc>
              <a:spcBef>
                <a:spcPct val="30000"/>
              </a:spcBef>
              <a:spcAft>
                <a:spcPct val="0"/>
              </a:spcAft>
              <a:buClrTx/>
              <a:buSzPct val="75000"/>
              <a:buFont typeface="Wingdings" panose="05000000000000000000" pitchFamily="2" charset="2"/>
              <a:buNone/>
              <a:tabLst>
                <a:tab pos="2000250" algn="l"/>
                <a:tab pos="3771900" algn="l"/>
              </a:tabLst>
              <a:defRPr/>
            </a:pPr>
            <a:endParaRPr kumimoji="0" lang="en-US" altLang="zh-CN" sz="1800" b="1" i="1"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endParaRPr>
          </a:p>
          <a:p>
            <a:pPr marL="342900" marR="0" lvl="0" indent="-342900" algn="l" defTabSz="914400" rtl="0" eaLnBrk="0" fontAlgn="base" latinLnBrk="0" hangingPunct="0">
              <a:lnSpc>
                <a:spcPct val="75000"/>
              </a:lnSpc>
              <a:spcBef>
                <a:spcPct val="30000"/>
              </a:spcBef>
              <a:spcAft>
                <a:spcPct val="0"/>
              </a:spcAft>
              <a:buClrTx/>
              <a:buSzPct val="75000"/>
              <a:buFont typeface="Wingdings" panose="05000000000000000000" pitchFamily="2" charset="2"/>
              <a:buNone/>
              <a:tabLst>
                <a:tab pos="2000250" algn="l"/>
                <a:tab pos="3771900" algn="l"/>
              </a:tabLst>
              <a:defRPr/>
            </a:pPr>
            <a:r>
              <a:rPr kumimoji="0" lang="en-US" altLang="zh-CN" sz="1800" b="1" i="1" u="none" strike="noStrike" kern="1200" cap="none" spc="0" normalizeH="0" baseline="0" noProof="0" dirty="0" err="1" smtClean="0">
                <a:ln>
                  <a:noFill/>
                </a:ln>
                <a:solidFill>
                  <a:srgbClr val="063DE8"/>
                </a:solidFill>
                <a:effectLst/>
                <a:uLnTx/>
                <a:uFillTx/>
                <a:latin typeface="Arial" panose="020B0604020202020204" pitchFamily="34" charset="0"/>
                <a:ea typeface="宋体"/>
                <a:cs typeface="Arial"/>
              </a:rPr>
              <a:t>Pseudoinstruction</a:t>
            </a:r>
            <a:r>
              <a:rPr kumimoji="0" lang="en-US" altLang="zh-CN" sz="1800" b="1" i="1" u="none" strike="noStrike" kern="1200" cap="none" spc="0" normalizeH="0" baseline="0" noProof="0" dirty="0" smtClean="0">
                <a:ln>
                  <a:noFill/>
                </a:ln>
                <a:solidFill>
                  <a:srgbClr val="063DE8"/>
                </a:solidFill>
                <a:effectLst/>
                <a:uLnTx/>
                <a:uFillTx/>
                <a:latin typeface="Arial" panose="020B0604020202020204" pitchFamily="34" charset="0"/>
                <a:ea typeface="宋体"/>
                <a:cs typeface="Arial"/>
              </a:rPr>
              <a:t>   </a:t>
            </a:r>
            <a:r>
              <a:rPr kumimoji="0" lang="en-US" altLang="zh-CN" sz="1800" b="1" i="1" u="none" strike="noStrike" kern="1200" cap="none" spc="0" normalizeH="0" baseline="0" noProof="0" dirty="0" err="1" smtClean="0">
                <a:ln>
                  <a:noFill/>
                </a:ln>
                <a:solidFill>
                  <a:srgbClr val="063DE8"/>
                </a:solidFill>
                <a:effectLst/>
                <a:uLnTx/>
                <a:uFillTx/>
                <a:latin typeface="Arial" panose="020B0604020202020204" pitchFamily="34" charset="0"/>
                <a:ea typeface="宋体"/>
                <a:cs typeface="Arial"/>
              </a:rPr>
              <a:t>blt</a:t>
            </a:r>
            <a:r>
              <a:rPr kumimoji="0" lang="en-US" altLang="zh-CN" sz="1800" b="1" i="1" u="none" strike="noStrike" kern="1200" cap="none" spc="0" normalizeH="0" baseline="0" noProof="0" dirty="0" smtClean="0">
                <a:ln>
                  <a:noFill/>
                </a:ln>
                <a:solidFill>
                  <a:srgbClr val="063DE8"/>
                </a:solidFill>
                <a:effectLst/>
                <a:uLnTx/>
                <a:uFillTx/>
                <a:latin typeface="Arial" panose="020B0604020202020204" pitchFamily="34" charset="0"/>
                <a:ea typeface="宋体"/>
                <a:cs typeface="Arial"/>
              </a:rPr>
              <a:t>, </a:t>
            </a:r>
            <a:r>
              <a:rPr kumimoji="0" lang="en-US" altLang="zh-CN" sz="1800" b="1" i="1" u="none" strike="noStrike" kern="1200" cap="none" spc="0" normalizeH="0" baseline="0" noProof="0" dirty="0" err="1" smtClean="0">
                <a:ln>
                  <a:noFill/>
                </a:ln>
                <a:solidFill>
                  <a:srgbClr val="063DE8"/>
                </a:solidFill>
                <a:effectLst/>
                <a:uLnTx/>
                <a:uFillTx/>
                <a:latin typeface="Arial" panose="020B0604020202020204" pitchFamily="34" charset="0"/>
                <a:ea typeface="宋体"/>
                <a:cs typeface="Arial"/>
              </a:rPr>
              <a:t>ble</a:t>
            </a:r>
            <a:r>
              <a:rPr kumimoji="0" lang="en-US" altLang="zh-CN" sz="1800" b="1" i="1" u="none" strike="noStrike" kern="1200" cap="none" spc="0" normalizeH="0" baseline="0" noProof="0" dirty="0" smtClean="0">
                <a:ln>
                  <a:noFill/>
                </a:ln>
                <a:solidFill>
                  <a:srgbClr val="063DE8"/>
                </a:solidFill>
                <a:effectLst/>
                <a:uLnTx/>
                <a:uFillTx/>
                <a:latin typeface="Arial" panose="020B0604020202020204" pitchFamily="34" charset="0"/>
                <a:ea typeface="宋体"/>
                <a:cs typeface="Arial"/>
              </a:rPr>
              <a:t>, </a:t>
            </a:r>
            <a:r>
              <a:rPr kumimoji="0" lang="en-US" altLang="zh-CN" sz="1800" b="1" i="1" u="none" strike="noStrike" kern="1200" cap="none" spc="0" normalizeH="0" baseline="0" noProof="0" dirty="0" err="1" smtClean="0">
                <a:ln>
                  <a:noFill/>
                </a:ln>
                <a:solidFill>
                  <a:srgbClr val="063DE8"/>
                </a:solidFill>
                <a:effectLst/>
                <a:uLnTx/>
                <a:uFillTx/>
                <a:latin typeface="Arial" panose="020B0604020202020204" pitchFamily="34" charset="0"/>
                <a:ea typeface="宋体"/>
                <a:cs typeface="Arial"/>
              </a:rPr>
              <a:t>bgt</a:t>
            </a:r>
            <a:r>
              <a:rPr kumimoji="0" lang="en-US" altLang="zh-CN" sz="1800" b="1" i="1" u="none" strike="noStrike" kern="1200" cap="none" spc="0" normalizeH="0" baseline="0" noProof="0" dirty="0" smtClean="0">
                <a:ln>
                  <a:noFill/>
                </a:ln>
                <a:solidFill>
                  <a:srgbClr val="063DE8"/>
                </a:solidFill>
                <a:effectLst/>
                <a:uLnTx/>
                <a:uFillTx/>
                <a:latin typeface="Arial" panose="020B0604020202020204" pitchFamily="34" charset="0"/>
                <a:ea typeface="宋体"/>
                <a:cs typeface="Arial"/>
              </a:rPr>
              <a:t>, </a:t>
            </a:r>
            <a:r>
              <a:rPr kumimoji="0" lang="en-US" altLang="zh-CN" sz="1800" b="1" i="1" u="none" strike="noStrike" kern="1200" cap="none" spc="0" normalizeH="0" baseline="0" noProof="0" dirty="0" err="1" smtClean="0">
                <a:ln>
                  <a:noFill/>
                </a:ln>
                <a:solidFill>
                  <a:srgbClr val="063DE8"/>
                </a:solidFill>
                <a:effectLst/>
                <a:uLnTx/>
                <a:uFillTx/>
                <a:latin typeface="Arial" panose="020B0604020202020204" pitchFamily="34" charset="0"/>
                <a:ea typeface="宋体"/>
                <a:cs typeface="Arial"/>
              </a:rPr>
              <a:t>bge</a:t>
            </a:r>
            <a:r>
              <a:rPr kumimoji="0" lang="en-US" altLang="zh-CN" sz="1800" b="1" i="1" u="none" strike="noStrike" kern="1200" cap="none" spc="0" normalizeH="0" baseline="0" noProof="0" dirty="0" smtClean="0">
                <a:ln>
                  <a:noFill/>
                </a:ln>
                <a:solidFill>
                  <a:srgbClr val="063DE8"/>
                </a:solidFill>
                <a:effectLst/>
                <a:uLnTx/>
                <a:uFillTx/>
                <a:latin typeface="Arial" panose="020B0604020202020204" pitchFamily="34" charset="0"/>
                <a:ea typeface="宋体"/>
                <a:cs typeface="Arial"/>
              </a:rPr>
              <a:t>    </a:t>
            </a:r>
          </a:p>
          <a:p>
            <a:pPr marL="342900" marR="0" lvl="0" indent="-342900" algn="l" defTabSz="914400" rtl="0" eaLnBrk="0" fontAlgn="base" latinLnBrk="0" hangingPunct="0">
              <a:lnSpc>
                <a:spcPct val="75000"/>
              </a:lnSpc>
              <a:spcBef>
                <a:spcPct val="30000"/>
              </a:spcBef>
              <a:spcAft>
                <a:spcPct val="0"/>
              </a:spcAft>
              <a:buClrTx/>
              <a:buSzPct val="75000"/>
              <a:buFont typeface="Wingdings" panose="05000000000000000000" pitchFamily="2" charset="2"/>
              <a:buNone/>
              <a:tabLst>
                <a:tab pos="2000250" algn="l"/>
                <a:tab pos="3771900" algn="l"/>
              </a:tabLst>
              <a:defRPr/>
            </a:pPr>
            <a:r>
              <a:rPr kumimoji="0" lang="en-US" altLang="zh-CN" sz="1800" b="1" i="1" u="none" strike="noStrike" kern="1200" cap="none" spc="0" normalizeH="0" baseline="0" noProof="0" dirty="0" smtClean="0">
                <a:ln>
                  <a:noFill/>
                </a:ln>
                <a:solidFill>
                  <a:srgbClr val="063DE8"/>
                </a:solidFill>
                <a:effectLst/>
                <a:uLnTx/>
                <a:uFillTx/>
                <a:latin typeface="Arial" panose="020B0604020202020204" pitchFamily="34" charset="0"/>
                <a:ea typeface="宋体"/>
                <a:cs typeface="Arial"/>
              </a:rPr>
              <a:t>                    not implemented by hardware, but synthesized by assembler</a:t>
            </a:r>
          </a:p>
          <a:p>
            <a:pPr marL="342900" marR="0" lvl="0" indent="-342900" algn="l" defTabSz="914400" rtl="0" eaLnBrk="0" fontAlgn="base" latinLnBrk="0" hangingPunct="0">
              <a:lnSpc>
                <a:spcPct val="75000"/>
              </a:lnSpc>
              <a:spcBef>
                <a:spcPct val="30000"/>
              </a:spcBef>
              <a:spcAft>
                <a:spcPct val="0"/>
              </a:spcAft>
              <a:buClrTx/>
              <a:buSzPct val="75000"/>
              <a:buFont typeface="Wingdings" panose="05000000000000000000" pitchFamily="2" charset="2"/>
              <a:buNone/>
              <a:tabLst>
                <a:tab pos="2000250" algn="l"/>
                <a:tab pos="3771900" algn="l"/>
              </a:tabLst>
              <a:defRPr/>
            </a:pPr>
            <a:endParaRPr kumimoji="0" lang="en-US" altLang="zh-CN" sz="1800" b="1" i="0" u="none" strike="noStrike" kern="1200" cap="none" spc="0" normalizeH="0" baseline="0" noProof="0" dirty="0" smtClean="0">
              <a:ln>
                <a:noFill/>
              </a:ln>
              <a:solidFill>
                <a:srgbClr val="081D58"/>
              </a:solidFill>
              <a:effectLst/>
              <a:uLnTx/>
              <a:uFillTx/>
              <a:latin typeface="Arial" panose="020B0604020202020204" pitchFamily="34" charset="0"/>
              <a:ea typeface="宋体"/>
              <a:cs typeface="Arial"/>
            </a:endParaRPr>
          </a:p>
          <a:p>
            <a:pPr marL="342900" marR="0" lvl="0" indent="-342900" algn="l" defTabSz="914400" rtl="0" eaLnBrk="0" fontAlgn="base" latinLnBrk="0" hangingPunct="0">
              <a:lnSpc>
                <a:spcPct val="120000"/>
              </a:lnSpc>
              <a:spcBef>
                <a:spcPct val="0"/>
              </a:spcBef>
              <a:spcAft>
                <a:spcPct val="0"/>
              </a:spcAft>
              <a:buClrTx/>
              <a:buSzPct val="75000"/>
              <a:buFont typeface="Wingdings" panose="05000000000000000000" pitchFamily="2" charset="2"/>
              <a:buNone/>
              <a:tabLst>
                <a:tab pos="2000250" algn="l"/>
                <a:tab pos="3771900" algn="l"/>
              </a:tabLst>
              <a:defRPr/>
            </a:pP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set on less than	  </a:t>
            </a:r>
            <a:r>
              <a:rPr kumimoji="0" lang="en-US" altLang="zh-CN" sz="1800" b="1" i="0" u="none" strike="noStrike" kern="1200" cap="none" spc="0" normalizeH="0" baseline="0" noProof="0" dirty="0" err="1" smtClean="0">
                <a:ln>
                  <a:noFill/>
                </a:ln>
                <a:solidFill>
                  <a:srgbClr val="000000"/>
                </a:solidFill>
                <a:effectLst/>
                <a:uLnTx/>
                <a:uFillTx/>
                <a:latin typeface="Arial" panose="020B0604020202020204" pitchFamily="34" charset="0"/>
                <a:ea typeface="宋体"/>
                <a:cs typeface="Arial"/>
              </a:rPr>
              <a:t>slt</a:t>
            </a: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 $1,$2,$3	   if ($2 &lt; $3) $1=1; else $1=0</a:t>
            </a:r>
          </a:p>
          <a:p>
            <a:pPr marL="342900" marR="0" lvl="0" indent="-342900" algn="l" defTabSz="914400" rtl="0" eaLnBrk="0" fontAlgn="base" latinLnBrk="0" hangingPunct="0">
              <a:lnSpc>
                <a:spcPct val="120000"/>
              </a:lnSpc>
              <a:spcBef>
                <a:spcPct val="0"/>
              </a:spcBef>
              <a:spcAft>
                <a:spcPct val="0"/>
              </a:spcAft>
              <a:buClrTx/>
              <a:buSzPct val="75000"/>
              <a:buFont typeface="Wingdings" panose="05000000000000000000" pitchFamily="2" charset="2"/>
              <a:buNone/>
              <a:tabLst>
                <a:tab pos="2000250" algn="l"/>
                <a:tab pos="3771900" algn="l"/>
              </a:tabLst>
              <a:defRPr/>
            </a:pP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set less than </a:t>
            </a:r>
            <a:r>
              <a:rPr kumimoji="0" lang="en-US" altLang="zh-CN" sz="1800" b="1" i="0" u="none" strike="noStrike" kern="1200" cap="none" spc="0" normalizeH="0" baseline="0" noProof="0" dirty="0" err="1" smtClean="0">
                <a:ln>
                  <a:noFill/>
                </a:ln>
                <a:solidFill>
                  <a:srgbClr val="000000"/>
                </a:solidFill>
                <a:effectLst/>
                <a:uLnTx/>
                <a:uFillTx/>
                <a:latin typeface="Arial" panose="020B0604020202020204" pitchFamily="34" charset="0"/>
                <a:ea typeface="宋体"/>
                <a:cs typeface="Arial"/>
              </a:rPr>
              <a:t>imm</a:t>
            </a: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  </a:t>
            </a:r>
            <a:r>
              <a:rPr kumimoji="0" lang="en-US" altLang="zh-CN" sz="1800" b="1" i="0" u="none" strike="noStrike" kern="1200" cap="none" spc="0" normalizeH="0" baseline="0" noProof="0" dirty="0" err="1" smtClean="0">
                <a:ln>
                  <a:noFill/>
                </a:ln>
                <a:solidFill>
                  <a:srgbClr val="000000"/>
                </a:solidFill>
                <a:effectLst/>
                <a:uLnTx/>
                <a:uFillTx/>
                <a:latin typeface="Arial" panose="020B0604020202020204" pitchFamily="34" charset="0"/>
                <a:ea typeface="宋体"/>
                <a:cs typeface="Arial"/>
              </a:rPr>
              <a:t>slti</a:t>
            </a: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 $1,$2,100	   if ($2 &lt; 100) $1=1; else $1=0	</a:t>
            </a:r>
          </a:p>
          <a:p>
            <a:pPr marL="342900" marR="0" lvl="0" indent="-342900" algn="l" defTabSz="914400" rtl="0" eaLnBrk="0" fontAlgn="base" latinLnBrk="0" hangingPunct="0">
              <a:lnSpc>
                <a:spcPct val="120000"/>
              </a:lnSpc>
              <a:spcBef>
                <a:spcPct val="0"/>
              </a:spcBef>
              <a:spcAft>
                <a:spcPct val="0"/>
              </a:spcAft>
              <a:buClrTx/>
              <a:buSzPct val="75000"/>
              <a:buFont typeface="Wingdings" panose="05000000000000000000" pitchFamily="2" charset="2"/>
              <a:buNone/>
              <a:tabLst>
                <a:tab pos="2000250" algn="l"/>
                <a:tab pos="3771900" algn="l"/>
              </a:tabLst>
              <a:defRPr/>
            </a:pP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	</a:t>
            </a:r>
          </a:p>
          <a:p>
            <a:pPr marL="342900" marR="0" lvl="0" indent="-342900" algn="l" defTabSz="914400" rtl="0" eaLnBrk="0" fontAlgn="base" latinLnBrk="0" hangingPunct="0">
              <a:lnSpc>
                <a:spcPct val="120000"/>
              </a:lnSpc>
              <a:spcBef>
                <a:spcPct val="0"/>
              </a:spcBef>
              <a:spcAft>
                <a:spcPct val="0"/>
              </a:spcAft>
              <a:buClrTx/>
              <a:buSzPct val="75000"/>
              <a:buFont typeface="Wingdings" panose="05000000000000000000" pitchFamily="2" charset="2"/>
              <a:buNone/>
              <a:tabLst>
                <a:tab pos="2000250" algn="l"/>
                <a:tab pos="3771900" algn="l"/>
              </a:tabLst>
              <a:defRPr/>
            </a:pP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branch on equal	  </a:t>
            </a:r>
            <a:r>
              <a:rPr kumimoji="0" lang="en-US" altLang="zh-CN" sz="1800" b="1" i="0" u="none" strike="noStrike" kern="1200" cap="none" spc="0" normalizeH="0" baseline="0" noProof="0" dirty="0" err="1" smtClean="0">
                <a:ln>
                  <a:noFill/>
                </a:ln>
                <a:solidFill>
                  <a:srgbClr val="000000"/>
                </a:solidFill>
                <a:effectLst/>
                <a:uLnTx/>
                <a:uFillTx/>
                <a:latin typeface="Arial" panose="020B0604020202020204" pitchFamily="34" charset="0"/>
                <a:ea typeface="宋体"/>
                <a:cs typeface="Arial"/>
              </a:rPr>
              <a:t>beq</a:t>
            </a: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 $1,$2,100 	  if ($1 == $2) go to PC+</a:t>
            </a:r>
            <a:r>
              <a:rPr kumimoji="0" lang="en-US" altLang="zh-CN" sz="1800" b="1" i="0" u="none" strike="noStrike" kern="1200" cap="none" spc="0" normalizeH="0" baseline="0" noProof="0" dirty="0" smtClean="0">
                <a:ln>
                  <a:noFill/>
                </a:ln>
                <a:solidFill>
                  <a:srgbClr val="0066FF"/>
                </a:solidFill>
                <a:effectLst/>
                <a:uLnTx/>
                <a:uFillTx/>
                <a:latin typeface="Arial" panose="020B0604020202020204" pitchFamily="34" charset="0"/>
                <a:ea typeface="宋体"/>
                <a:cs typeface="Arial"/>
              </a:rPr>
              <a:t>4</a:t>
            </a: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+100	</a:t>
            </a:r>
            <a:b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b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	</a:t>
            </a:r>
          </a:p>
          <a:p>
            <a:pPr marL="342900" marR="0" lvl="0" indent="-342900" algn="l" defTabSz="914400" rtl="0" eaLnBrk="0" fontAlgn="base" latinLnBrk="0" hangingPunct="0">
              <a:lnSpc>
                <a:spcPct val="120000"/>
              </a:lnSpc>
              <a:spcBef>
                <a:spcPct val="0"/>
              </a:spcBef>
              <a:spcAft>
                <a:spcPct val="0"/>
              </a:spcAft>
              <a:buClrTx/>
              <a:buSzPct val="75000"/>
              <a:buFont typeface="Wingdings" panose="05000000000000000000" pitchFamily="2" charset="2"/>
              <a:buNone/>
              <a:tabLst>
                <a:tab pos="2000250" algn="l"/>
                <a:tab pos="3771900" algn="l"/>
              </a:tabLst>
              <a:defRPr/>
            </a:pP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branch on not eq.	  </a:t>
            </a:r>
            <a:r>
              <a:rPr kumimoji="0" lang="en-US" altLang="zh-CN" sz="1800" b="1" i="0" u="none" strike="noStrike" kern="1200" cap="none" spc="0" normalizeH="0" baseline="0" noProof="0" dirty="0" err="1" smtClean="0">
                <a:ln>
                  <a:noFill/>
                </a:ln>
                <a:solidFill>
                  <a:srgbClr val="000000"/>
                </a:solidFill>
                <a:effectLst/>
                <a:uLnTx/>
                <a:uFillTx/>
                <a:latin typeface="Arial" panose="020B0604020202020204" pitchFamily="34" charset="0"/>
                <a:ea typeface="宋体"/>
                <a:cs typeface="Arial"/>
              </a:rPr>
              <a:t>bne</a:t>
            </a: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 $1,$2,100	  if ($1!= $2) go to PC+</a:t>
            </a:r>
            <a:r>
              <a:rPr kumimoji="0" lang="en-US" altLang="zh-CN" sz="1800" b="1" i="0" u="none" strike="noStrike" kern="1200" cap="none" spc="0" normalizeH="0" baseline="0" noProof="0" dirty="0" smtClean="0">
                <a:ln>
                  <a:noFill/>
                </a:ln>
                <a:solidFill>
                  <a:srgbClr val="0066FF"/>
                </a:solidFill>
                <a:effectLst/>
                <a:uLnTx/>
                <a:uFillTx/>
                <a:latin typeface="Arial" panose="020B0604020202020204" pitchFamily="34" charset="0"/>
                <a:ea typeface="宋体"/>
                <a:cs typeface="Arial"/>
              </a:rPr>
              <a:t>4</a:t>
            </a:r>
            <a:r>
              <a:rPr kumimoji="0" lang="en-US" altLang="zh-CN" sz="1800" b="1" i="0"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rPr>
              <a:t>+100	</a:t>
            </a:r>
            <a:endParaRPr kumimoji="0" lang="en-US" altLang="zh-CN" sz="1800" b="1" i="1" u="none" strike="noStrike" kern="1200" cap="none" spc="0" normalizeH="0" baseline="0" noProof="0" dirty="0" smtClean="0">
              <a:ln>
                <a:noFill/>
              </a:ln>
              <a:solidFill>
                <a:srgbClr val="000000"/>
              </a:solidFill>
              <a:effectLst/>
              <a:uLnTx/>
              <a:uFillTx/>
              <a:latin typeface="Arial" panose="020B0604020202020204" pitchFamily="34" charset="0"/>
              <a:ea typeface="宋体"/>
              <a:cs typeface="Arial"/>
            </a:endParaRPr>
          </a:p>
        </p:txBody>
      </p:sp>
      <p:grpSp>
        <p:nvGrpSpPr>
          <p:cNvPr id="9" name="Group 11"/>
          <p:cNvGrpSpPr>
            <a:grpSpLocks/>
          </p:cNvGrpSpPr>
          <p:nvPr/>
        </p:nvGrpSpPr>
        <p:grpSpPr bwMode="auto">
          <a:xfrm>
            <a:off x="303658" y="1359248"/>
            <a:ext cx="8605838" cy="1411288"/>
            <a:chOff x="210" y="473"/>
            <a:chExt cx="5421" cy="889"/>
          </a:xfrm>
        </p:grpSpPr>
        <p:sp>
          <p:nvSpPr>
            <p:cNvPr id="10" name="Rectangle 4"/>
            <p:cNvSpPr>
              <a:spLocks noChangeArrowheads="1"/>
            </p:cNvSpPr>
            <p:nvPr/>
          </p:nvSpPr>
          <p:spPr bwMode="auto">
            <a:xfrm>
              <a:off x="210" y="613"/>
              <a:ext cx="4379" cy="749"/>
            </a:xfrm>
            <a:prstGeom prst="rect">
              <a:avLst/>
            </a:prstGeom>
            <a:noFill/>
            <a:ln w="2857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pPr eaLnBrk="0" hangingPunct="0"/>
              <a:endParaRPr lang="zh-CN" altLang="en-US" sz="800" b="1" smtClean="0">
                <a:solidFill>
                  <a:srgbClr val="063DE8"/>
                </a:solidFill>
                <a:latin typeface="Arial" panose="020B0604020202020204" pitchFamily="34" charset="0"/>
                <a:ea typeface="宋体" panose="02010600030101010101" pitchFamily="2" charset="-122"/>
                <a:cs typeface="Arial"/>
              </a:endParaRPr>
            </a:p>
          </p:txBody>
        </p:sp>
        <p:sp>
          <p:nvSpPr>
            <p:cNvPr id="11" name="Text Box 5"/>
            <p:cNvSpPr txBox="1">
              <a:spLocks noChangeArrowheads="1"/>
            </p:cNvSpPr>
            <p:nvPr/>
          </p:nvSpPr>
          <p:spPr bwMode="auto">
            <a:xfrm>
              <a:off x="4716" y="555"/>
              <a:ext cx="87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en-US" altLang="zh-CN" b="1" smtClean="0">
                  <a:solidFill>
                    <a:srgbClr val="063DE8"/>
                  </a:solidFill>
                  <a:latin typeface="Arial" panose="020B0604020202020204" pitchFamily="34" charset="0"/>
                  <a:ea typeface="宋体" panose="02010600030101010101" pitchFamily="2" charset="-122"/>
                  <a:cs typeface="Arial"/>
                </a:rPr>
                <a:t>call / return </a:t>
              </a:r>
            </a:p>
          </p:txBody>
        </p:sp>
        <p:sp>
          <p:nvSpPr>
            <p:cNvPr id="12" name="Line 6"/>
            <p:cNvSpPr>
              <a:spLocks noChangeShapeType="1"/>
            </p:cNvSpPr>
            <p:nvPr/>
          </p:nvSpPr>
          <p:spPr bwMode="auto">
            <a:xfrm flipH="1">
              <a:off x="5110" y="774"/>
              <a:ext cx="55" cy="32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endParaRPr lang="zh-CN" altLang="en-US" sz="800" b="1" smtClean="0">
                <a:solidFill>
                  <a:srgbClr val="063DE8"/>
                </a:solidFill>
                <a:latin typeface="Arial" panose="020B0604020202020204" pitchFamily="34" charset="0"/>
                <a:ea typeface="宋体" panose="02010600030101010101" pitchFamily="2" charset="-122"/>
                <a:cs typeface="Arial"/>
              </a:endParaRPr>
            </a:p>
          </p:txBody>
        </p:sp>
        <p:sp>
          <p:nvSpPr>
            <p:cNvPr id="13" name="Line 7"/>
            <p:cNvSpPr>
              <a:spLocks noChangeShapeType="1"/>
            </p:cNvSpPr>
            <p:nvPr/>
          </p:nvSpPr>
          <p:spPr bwMode="auto">
            <a:xfrm flipH="1">
              <a:off x="4589" y="1094"/>
              <a:ext cx="521" cy="119"/>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endParaRPr lang="zh-CN" altLang="en-US" sz="800" b="1" smtClean="0">
                <a:solidFill>
                  <a:srgbClr val="063DE8"/>
                </a:solidFill>
                <a:latin typeface="Arial" panose="020B0604020202020204" pitchFamily="34" charset="0"/>
                <a:ea typeface="宋体" panose="02010600030101010101" pitchFamily="2" charset="-122"/>
                <a:cs typeface="Arial"/>
              </a:endParaRPr>
            </a:p>
          </p:txBody>
        </p:sp>
        <p:sp>
          <p:nvSpPr>
            <p:cNvPr id="14" name="Oval 8"/>
            <p:cNvSpPr>
              <a:spLocks noChangeArrowheads="1"/>
            </p:cNvSpPr>
            <p:nvPr/>
          </p:nvSpPr>
          <p:spPr bwMode="auto">
            <a:xfrm>
              <a:off x="4671" y="473"/>
              <a:ext cx="960" cy="319"/>
            </a:xfrm>
            <a:prstGeom prst="ellipse">
              <a:avLst/>
            </a:prstGeom>
            <a:noFill/>
            <a:ln w="2857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pPr eaLnBrk="0" hangingPunct="0"/>
              <a:endParaRPr lang="zh-CN" altLang="en-US" sz="800" b="1" smtClean="0">
                <a:solidFill>
                  <a:srgbClr val="063DE8"/>
                </a:solidFill>
                <a:latin typeface="Arial" panose="020B0604020202020204" pitchFamily="34" charset="0"/>
                <a:ea typeface="宋体" panose="02010600030101010101" pitchFamily="2" charset="-122"/>
                <a:cs typeface="Arial"/>
              </a:endParaRPr>
            </a:p>
          </p:txBody>
        </p:sp>
      </p:grpSp>
      <p:grpSp>
        <p:nvGrpSpPr>
          <p:cNvPr id="15" name="Group 23"/>
          <p:cNvGrpSpPr>
            <a:grpSpLocks/>
          </p:cNvGrpSpPr>
          <p:nvPr/>
        </p:nvGrpSpPr>
        <p:grpSpPr bwMode="auto">
          <a:xfrm>
            <a:off x="7456933" y="4510435"/>
            <a:ext cx="1428750" cy="600075"/>
            <a:chOff x="4716" y="2458"/>
            <a:chExt cx="900" cy="324"/>
          </a:xfrm>
        </p:grpSpPr>
        <p:sp>
          <p:nvSpPr>
            <p:cNvPr id="16" name="Rectangle 12"/>
            <p:cNvSpPr>
              <a:spLocks noChangeArrowheads="1"/>
            </p:cNvSpPr>
            <p:nvPr/>
          </p:nvSpPr>
          <p:spPr bwMode="auto">
            <a:xfrm>
              <a:off x="4854" y="2458"/>
              <a:ext cx="762"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r>
                <a:rPr lang="zh-CN" altLang="en-US" b="1" dirty="0" smtClean="0">
                  <a:solidFill>
                    <a:srgbClr val="0033CC"/>
                  </a:solidFill>
                  <a:latin typeface="微软雅黑" panose="020B0503020204020204" pitchFamily="34" charset="-122"/>
                  <a:ea typeface="微软雅黑" panose="020B0503020204020204" pitchFamily="34" charset="-122"/>
                  <a:cs typeface="Arial"/>
                </a:rPr>
                <a:t>按补码比较大小</a:t>
              </a:r>
            </a:p>
          </p:txBody>
        </p:sp>
        <p:sp>
          <p:nvSpPr>
            <p:cNvPr id="17" name="AutoShape 13"/>
            <p:cNvSpPr>
              <a:spLocks/>
            </p:cNvSpPr>
            <p:nvPr/>
          </p:nvSpPr>
          <p:spPr bwMode="auto">
            <a:xfrm>
              <a:off x="4716" y="2542"/>
              <a:ext cx="108" cy="221"/>
            </a:xfrm>
            <a:prstGeom prst="rightBrace">
              <a:avLst>
                <a:gd name="adj1" fmla="val 27564"/>
                <a:gd name="adj2" fmla="val 50000"/>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nchor="ctr">
              <a:spAutoFit/>
            </a:bodyPr>
            <a:lstStyle/>
            <a:p>
              <a:pPr eaLnBrk="0" hangingPunct="0"/>
              <a:endParaRPr lang="zh-CN" altLang="en-US" sz="800" b="1" smtClean="0">
                <a:solidFill>
                  <a:srgbClr val="063DE8"/>
                </a:solidFill>
                <a:latin typeface="微软雅黑" panose="020B0503020204020204" pitchFamily="34" charset="-122"/>
                <a:ea typeface="微软雅黑" panose="020B0503020204020204" pitchFamily="34" charset="-122"/>
                <a:cs typeface="Arial"/>
              </a:endParaRPr>
            </a:p>
          </p:txBody>
        </p:sp>
      </p:grpSp>
      <p:grpSp>
        <p:nvGrpSpPr>
          <p:cNvPr id="18" name="Group 24"/>
          <p:cNvGrpSpPr>
            <a:grpSpLocks/>
          </p:cNvGrpSpPr>
          <p:nvPr/>
        </p:nvGrpSpPr>
        <p:grpSpPr bwMode="auto">
          <a:xfrm>
            <a:off x="7456933" y="5475635"/>
            <a:ext cx="1579563" cy="1149350"/>
            <a:chOff x="4716" y="3066"/>
            <a:chExt cx="995" cy="724"/>
          </a:xfrm>
        </p:grpSpPr>
        <p:sp>
          <p:nvSpPr>
            <p:cNvPr id="19" name="AutoShape 14"/>
            <p:cNvSpPr>
              <a:spLocks/>
            </p:cNvSpPr>
            <p:nvPr/>
          </p:nvSpPr>
          <p:spPr bwMode="auto">
            <a:xfrm>
              <a:off x="4716" y="3202"/>
              <a:ext cx="99" cy="440"/>
            </a:xfrm>
            <a:prstGeom prst="rightBrace">
              <a:avLst>
                <a:gd name="adj1" fmla="val 43889"/>
                <a:gd name="adj2" fmla="val 50000"/>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nchor="ctr">
              <a:spAutoFit/>
            </a:bodyPr>
            <a:lstStyle/>
            <a:p>
              <a:pPr eaLnBrk="0" hangingPunct="0"/>
              <a:endParaRPr lang="zh-CN" altLang="en-US" sz="800" b="1" smtClean="0">
                <a:solidFill>
                  <a:srgbClr val="063DE8"/>
                </a:solidFill>
                <a:latin typeface="微软雅黑" panose="020B0503020204020204" pitchFamily="34" charset="-122"/>
                <a:ea typeface="微软雅黑" panose="020B0503020204020204" pitchFamily="34" charset="-122"/>
                <a:cs typeface="Arial"/>
              </a:endParaRPr>
            </a:p>
          </p:txBody>
        </p:sp>
        <p:sp>
          <p:nvSpPr>
            <p:cNvPr id="20" name="Rectangle 15"/>
            <p:cNvSpPr>
              <a:spLocks noChangeArrowheads="1"/>
            </p:cNvSpPr>
            <p:nvPr/>
          </p:nvSpPr>
          <p:spPr bwMode="auto">
            <a:xfrm>
              <a:off x="4815" y="3066"/>
              <a:ext cx="896"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r>
                <a:rPr lang="zh-CN" altLang="en-US" b="1" dirty="0" smtClean="0">
                  <a:solidFill>
                    <a:srgbClr val="0033CC"/>
                  </a:solidFill>
                  <a:latin typeface="微软雅黑" panose="020B0503020204020204" pitchFamily="34" charset="-122"/>
                  <a:ea typeface="微软雅黑" panose="020B0503020204020204" pitchFamily="34" charset="-122"/>
                  <a:cs typeface="Arial"/>
                </a:rPr>
                <a:t>汇编中给出的是立即数符号扩展后乘</a:t>
              </a:r>
              <a:r>
                <a:rPr lang="en-US" altLang="zh-CN" b="1" dirty="0" smtClean="0">
                  <a:solidFill>
                    <a:srgbClr val="0033CC"/>
                  </a:solidFill>
                  <a:latin typeface="微软雅黑" panose="020B0503020204020204" pitchFamily="34" charset="-122"/>
                  <a:ea typeface="微软雅黑" panose="020B0503020204020204" pitchFamily="34" charset="-122"/>
                  <a:cs typeface="Arial"/>
                </a:rPr>
                <a:t>4</a:t>
              </a:r>
              <a:r>
                <a:rPr lang="zh-CN" altLang="en-US" b="1" dirty="0" smtClean="0">
                  <a:solidFill>
                    <a:srgbClr val="0033CC"/>
                  </a:solidFill>
                  <a:latin typeface="微软雅黑" panose="020B0503020204020204" pitchFamily="34" charset="-122"/>
                  <a:ea typeface="微软雅黑" panose="020B0503020204020204" pitchFamily="34" charset="-122"/>
                  <a:cs typeface="Arial"/>
                </a:rPr>
                <a:t>得到的值</a:t>
              </a:r>
            </a:p>
          </p:txBody>
        </p:sp>
      </p:grpSp>
      <p:sp>
        <p:nvSpPr>
          <p:cNvPr id="21" name="Text Box 16"/>
          <p:cNvSpPr txBox="1">
            <a:spLocks noChangeArrowheads="1"/>
          </p:cNvSpPr>
          <p:nvPr/>
        </p:nvSpPr>
        <p:spPr bwMode="auto">
          <a:xfrm>
            <a:off x="695771" y="5239098"/>
            <a:ext cx="3351212"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zh-CN" altLang="en-US" b="1" dirty="0" smtClean="0">
                <a:solidFill>
                  <a:srgbClr val="FC0128"/>
                </a:solidFill>
                <a:latin typeface="微软雅黑" panose="020B0503020204020204" pitchFamily="34" charset="-122"/>
                <a:ea typeface="微软雅黑" panose="020B0503020204020204" pitchFamily="34" charset="-122"/>
                <a:cs typeface="Arial"/>
              </a:rPr>
              <a:t>问题：指令中立即数是多少？</a:t>
            </a:r>
          </a:p>
        </p:txBody>
      </p:sp>
      <p:sp>
        <p:nvSpPr>
          <p:cNvPr id="22" name="Text Box 17"/>
          <p:cNvSpPr txBox="1">
            <a:spLocks noChangeArrowheads="1"/>
          </p:cNvSpPr>
          <p:nvPr/>
        </p:nvSpPr>
        <p:spPr bwMode="auto">
          <a:xfrm>
            <a:off x="3976562" y="5218118"/>
            <a:ext cx="1760538"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en-US" altLang="zh-CN" b="1" dirty="0" smtClean="0">
                <a:solidFill>
                  <a:srgbClr val="063DE8"/>
                </a:solidFill>
                <a:latin typeface="Arial" panose="020B0604020202020204" pitchFamily="34" charset="0"/>
                <a:ea typeface="宋体" panose="02010600030101010101" pitchFamily="2" charset="-122"/>
                <a:cs typeface="Arial"/>
              </a:rPr>
              <a:t>100=0064H</a:t>
            </a:r>
          </a:p>
        </p:txBody>
      </p:sp>
      <p:sp>
        <p:nvSpPr>
          <p:cNvPr id="23" name="Text Box 18"/>
          <p:cNvSpPr txBox="1">
            <a:spLocks noChangeArrowheads="1"/>
          </p:cNvSpPr>
          <p:nvPr/>
        </p:nvSpPr>
        <p:spPr bwMode="auto">
          <a:xfrm>
            <a:off x="700533" y="5894735"/>
            <a:ext cx="3398838"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zh-CN" altLang="en-US" b="1" dirty="0" smtClean="0">
                <a:solidFill>
                  <a:srgbClr val="FC0128"/>
                </a:solidFill>
                <a:latin typeface="微软雅黑" panose="020B0503020204020204" pitchFamily="34" charset="-122"/>
                <a:ea typeface="微软雅黑" panose="020B0503020204020204" pitchFamily="34" charset="-122"/>
                <a:cs typeface="Arial"/>
              </a:rPr>
              <a:t>问题：指令中立即数是多少？</a:t>
            </a:r>
          </a:p>
        </p:txBody>
      </p:sp>
      <p:sp>
        <p:nvSpPr>
          <p:cNvPr id="24" name="Text Box 19"/>
          <p:cNvSpPr txBox="1">
            <a:spLocks noChangeArrowheads="1"/>
          </p:cNvSpPr>
          <p:nvPr/>
        </p:nvSpPr>
        <p:spPr bwMode="auto">
          <a:xfrm>
            <a:off x="4020109" y="5894735"/>
            <a:ext cx="1760538"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en-US" altLang="zh-CN" b="1" dirty="0" smtClean="0">
                <a:solidFill>
                  <a:srgbClr val="063DE8"/>
                </a:solidFill>
                <a:latin typeface="Arial" panose="020B0604020202020204" pitchFamily="34" charset="0"/>
                <a:ea typeface="宋体" panose="02010600030101010101" pitchFamily="2" charset="-122"/>
                <a:cs typeface="Arial"/>
              </a:rPr>
              <a:t>25=0019H</a:t>
            </a:r>
          </a:p>
        </p:txBody>
      </p:sp>
      <p:sp>
        <p:nvSpPr>
          <p:cNvPr id="25" name="Text Box 22"/>
          <p:cNvSpPr txBox="1">
            <a:spLocks noChangeArrowheads="1"/>
          </p:cNvSpPr>
          <p:nvPr/>
        </p:nvSpPr>
        <p:spPr bwMode="auto">
          <a:xfrm>
            <a:off x="5255071" y="3642073"/>
            <a:ext cx="3335337"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zh-CN" altLang="en-US" b="1" dirty="0" smtClean="0">
                <a:solidFill>
                  <a:srgbClr val="009242"/>
                </a:solidFill>
                <a:latin typeface="微软雅黑" panose="020B0503020204020204" pitchFamily="34" charset="-122"/>
                <a:ea typeface="微软雅黑" panose="020B0503020204020204" pitchFamily="34" charset="-122"/>
                <a:cs typeface="Arial"/>
              </a:rPr>
              <a:t>伪指令：硬件不能直接执行</a:t>
            </a:r>
          </a:p>
        </p:txBody>
      </p:sp>
    </p:spTree>
    <p:extLst>
      <p:ext uri="{BB962C8B-B14F-4D97-AF65-F5344CB8AC3E}">
        <p14:creationId xmlns:p14="http://schemas.microsoft.com/office/powerpoint/2010/main" val="363414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blinds(horizontal)">
                                      <p:cBhvr>
                                        <p:cTn id="30" dur="500"/>
                                        <p:tgtEl>
                                          <p:spTgt spid="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blinds(horizontal)">
                                      <p:cBhvr>
                                        <p:cTn id="35" dur="500"/>
                                        <p:tgtEl>
                                          <p:spTgt spid="25">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animEffect transition="in" filter="blinds(horizontal)">
                                      <p:cBhvr>
                                        <p:cTn id="40" dur="500"/>
                                        <p:tgtEl>
                                          <p:spTgt spid="8">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blinds(horizontal)">
                                      <p:cBhvr>
                                        <p:cTn id="45" dur="500"/>
                                        <p:tgtEl>
                                          <p:spTgt spid="8">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linds(horizontal)">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8">
                                            <p:txEl>
                                              <p:pRg st="10" end="10"/>
                                            </p:txEl>
                                          </p:spTgt>
                                        </p:tgtEl>
                                        <p:attrNameLst>
                                          <p:attrName>style.visibility</p:attrName>
                                        </p:attrNameLst>
                                      </p:cBhvr>
                                      <p:to>
                                        <p:strVal val="visible"/>
                                      </p:to>
                                    </p:set>
                                    <p:animEffect transition="in" filter="blinds(horizontal)">
                                      <p:cBhvr>
                                        <p:cTn id="55" dur="500"/>
                                        <p:tgtEl>
                                          <p:spTgt spid="8">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8">
                                            <p:txEl>
                                              <p:pRg st="11" end="11"/>
                                            </p:txEl>
                                          </p:spTgt>
                                        </p:tgtEl>
                                        <p:attrNameLst>
                                          <p:attrName>style.visibility</p:attrName>
                                        </p:attrNameLst>
                                      </p:cBhvr>
                                      <p:to>
                                        <p:strVal val="visible"/>
                                      </p:to>
                                    </p:set>
                                    <p:animEffect transition="in" filter="blinds(horizontal)">
                                      <p:cBhvr>
                                        <p:cTn id="60" dur="500"/>
                                        <p:tgtEl>
                                          <p:spTgt spid="8">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8">
                                            <p:txEl>
                                              <p:pRg st="12" end="12"/>
                                            </p:txEl>
                                          </p:spTgt>
                                        </p:tgtEl>
                                        <p:attrNameLst>
                                          <p:attrName>style.visibility</p:attrName>
                                        </p:attrNameLst>
                                      </p:cBhvr>
                                      <p:to>
                                        <p:strVal val="visible"/>
                                      </p:to>
                                    </p:set>
                                    <p:animEffect transition="in" filter="blinds(horizontal)">
                                      <p:cBhvr>
                                        <p:cTn id="65" dur="500"/>
                                        <p:tgtEl>
                                          <p:spTgt spid="8">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linds(horizontal)">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blinds(horizontal)">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blinds(horizontal)">
                                      <p:cBhvr>
                                        <p:cTn id="80" dur="500"/>
                                        <p:tgtEl>
                                          <p:spTgt spid="23"/>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blinds(horizontal)">
                                      <p:cBhvr>
                                        <p:cTn id="85" dur="5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blinds(horizontal)">
                                      <p:cBhvr>
                                        <p:cTn id="9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p>
        </p:txBody>
      </p:sp>
      <p:sp>
        <p:nvSpPr>
          <p:cNvPr id="3" name="内容占位符 2"/>
          <p:cNvSpPr>
            <a:spLocks noGrp="1"/>
          </p:cNvSpPr>
          <p:nvPr>
            <p:ph idx="1"/>
          </p:nvPr>
        </p:nvSpPr>
        <p:spPr/>
        <p:txBody>
          <a:bodyPr/>
          <a:lstStyle/>
          <a:p>
            <a:pPr marL="0" indent="0">
              <a:buNone/>
            </a:pPr>
            <a:r>
              <a:rPr lang="en-US" altLang="zh-CN" dirty="0" smtClean="0"/>
              <a:t>4.4.4 </a:t>
            </a:r>
            <a:r>
              <a:rPr lang="zh-CN" altLang="en-US" dirty="0" smtClean="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07504" y="1052736"/>
            <a:ext cx="4968552"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2.</a:t>
            </a:r>
            <a:r>
              <a:rPr lang="zh-CN" altLang="en-US" dirty="0" smtClean="0">
                <a:solidFill>
                  <a:srgbClr val="063DE8"/>
                </a:solidFill>
              </a:rPr>
              <a:t>过程调用时</a:t>
            </a:r>
            <a:r>
              <a:rPr lang="en-US" altLang="zh-CN" dirty="0" smtClean="0">
                <a:solidFill>
                  <a:srgbClr val="063DE8"/>
                </a:solidFill>
              </a:rPr>
              <a:t>MIPS</a:t>
            </a:r>
            <a:r>
              <a:rPr lang="zh-CN" altLang="en-US" dirty="0" smtClean="0">
                <a:solidFill>
                  <a:srgbClr val="063DE8"/>
                </a:solidFill>
              </a:rPr>
              <a:t>寄存器的使用约定</a:t>
            </a:r>
            <a:endParaRPr lang="en-US" altLang="zh-CN" dirty="0" smtClean="0">
              <a:solidFill>
                <a:srgbClr val="063DE8"/>
              </a:solidFill>
            </a:endParaRPr>
          </a:p>
        </p:txBody>
      </p:sp>
      <p:sp>
        <p:nvSpPr>
          <p:cNvPr id="26" name="矩形 25"/>
          <p:cNvSpPr/>
          <p:nvPr/>
        </p:nvSpPr>
        <p:spPr>
          <a:xfrm>
            <a:off x="107504" y="1441924"/>
            <a:ext cx="8424936" cy="2677656"/>
          </a:xfrm>
          <a:prstGeom prst="rect">
            <a:avLst/>
          </a:prstGeom>
        </p:spPr>
        <p:txBody>
          <a:bodyPr wrap="square">
            <a:spAutoFit/>
          </a:bodyPr>
          <a:lstStyle/>
          <a:p>
            <a:pPr marL="342900" indent="-342900">
              <a:lnSpc>
                <a:spcPct val="120000"/>
              </a:lnSpc>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过程调用的执行步骤（假定过程</a:t>
            </a:r>
            <a:r>
              <a:rPr lang="en-US" altLang="zh-CN" sz="2000" dirty="0">
                <a:latin typeface="Comic Sans MS" panose="030F0702030302020204" pitchFamily="66" charset="0"/>
                <a:ea typeface="微软雅黑" panose="020B0503020204020204" pitchFamily="34" charset="-122"/>
              </a:rPr>
              <a:t>P</a:t>
            </a:r>
            <a:r>
              <a:rPr lang="zh-CN" altLang="en-US" sz="2000" dirty="0">
                <a:latin typeface="Comic Sans MS" panose="030F0702030302020204" pitchFamily="66" charset="0"/>
                <a:ea typeface="微软雅黑" panose="020B0503020204020204" pitchFamily="34" charset="-122"/>
              </a:rPr>
              <a:t>调用过程</a:t>
            </a:r>
            <a:r>
              <a:rPr lang="en-US" altLang="zh-CN" sz="2000" dirty="0">
                <a:latin typeface="Comic Sans MS" panose="030F0702030302020204" pitchFamily="66" charset="0"/>
                <a:ea typeface="微软雅黑" panose="020B0503020204020204" pitchFamily="34" charset="-122"/>
              </a:rPr>
              <a:t>Q</a:t>
            </a:r>
            <a:r>
              <a:rPr lang="zh-CN" altLang="en-US" sz="2000" dirty="0">
                <a:latin typeface="Comic Sans MS" panose="030F0702030302020204" pitchFamily="66" charset="0"/>
                <a:ea typeface="微软雅黑" panose="020B0503020204020204" pitchFamily="34" charset="-122"/>
              </a:rPr>
              <a:t>）：</a:t>
            </a:r>
          </a:p>
          <a:p>
            <a:pPr marL="800100" lvl="1" indent="-342900">
              <a:lnSpc>
                <a:spcPct val="120000"/>
              </a:lnSpc>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将</a:t>
            </a:r>
            <a:r>
              <a:rPr lang="zh-CN" altLang="en-US" sz="2000" dirty="0">
                <a:solidFill>
                  <a:srgbClr val="A50021"/>
                </a:solidFill>
                <a:latin typeface="Comic Sans MS" panose="030F0702030302020204" pitchFamily="66" charset="0"/>
                <a:ea typeface="微软雅黑" panose="020B0503020204020204" pitchFamily="34" charset="-122"/>
              </a:rPr>
              <a:t>参数</a:t>
            </a:r>
            <a:r>
              <a:rPr lang="zh-CN" altLang="en-US" sz="2000" dirty="0">
                <a:latin typeface="Comic Sans MS" panose="030F0702030302020204" pitchFamily="66" charset="0"/>
                <a:ea typeface="微软雅黑" panose="020B0503020204020204" pitchFamily="34" charset="-122"/>
              </a:rPr>
              <a:t>放到</a:t>
            </a:r>
            <a:r>
              <a:rPr lang="en-US" altLang="zh-CN" sz="2000" dirty="0">
                <a:latin typeface="Comic Sans MS" panose="030F0702030302020204" pitchFamily="66" charset="0"/>
                <a:ea typeface="微软雅黑" panose="020B0503020204020204" pitchFamily="34" charset="-122"/>
              </a:rPr>
              <a:t>Q</a:t>
            </a:r>
            <a:r>
              <a:rPr lang="zh-CN" altLang="en-US" sz="2000" dirty="0">
                <a:latin typeface="Comic Sans MS" panose="030F0702030302020204" pitchFamily="66" charset="0"/>
                <a:ea typeface="微软雅黑" panose="020B0503020204020204" pitchFamily="34" charset="-122"/>
              </a:rPr>
              <a:t>能访问到的地方</a:t>
            </a:r>
          </a:p>
          <a:p>
            <a:pPr marL="800100" lvl="1" indent="-342900">
              <a:lnSpc>
                <a:spcPct val="120000"/>
              </a:lnSpc>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将</a:t>
            </a:r>
            <a:r>
              <a:rPr lang="en-US" altLang="zh-CN" sz="2000" dirty="0">
                <a:latin typeface="Comic Sans MS" panose="030F0702030302020204" pitchFamily="66" charset="0"/>
                <a:ea typeface="微软雅黑" panose="020B0503020204020204" pitchFamily="34" charset="-122"/>
              </a:rPr>
              <a:t>P</a:t>
            </a:r>
            <a:r>
              <a:rPr lang="zh-CN" altLang="en-US" sz="2000" dirty="0">
                <a:latin typeface="Comic Sans MS" panose="030F0702030302020204" pitchFamily="66" charset="0"/>
                <a:ea typeface="微软雅黑" panose="020B0503020204020204" pitchFamily="34" charset="-122"/>
              </a:rPr>
              <a:t>中的</a:t>
            </a:r>
            <a:r>
              <a:rPr lang="zh-CN" altLang="en-US" sz="2000" dirty="0">
                <a:solidFill>
                  <a:srgbClr val="A50021"/>
                </a:solidFill>
                <a:latin typeface="Comic Sans MS" panose="030F0702030302020204" pitchFamily="66" charset="0"/>
                <a:ea typeface="微软雅黑" panose="020B0503020204020204" pitchFamily="34" charset="-122"/>
              </a:rPr>
              <a:t>返回地址</a:t>
            </a:r>
            <a:r>
              <a:rPr lang="zh-CN" altLang="en-US" sz="2000" dirty="0">
                <a:latin typeface="Comic Sans MS" panose="030F0702030302020204" pitchFamily="66" charset="0"/>
                <a:ea typeface="微软雅黑" panose="020B0503020204020204" pitchFamily="34" charset="-122"/>
              </a:rPr>
              <a:t>存到特定的地方，将控制转移到过程</a:t>
            </a:r>
            <a:r>
              <a:rPr lang="en-US" altLang="zh-CN" sz="2000" dirty="0">
                <a:latin typeface="Comic Sans MS" panose="030F0702030302020204" pitchFamily="66" charset="0"/>
                <a:ea typeface="微软雅黑" panose="020B0503020204020204" pitchFamily="34" charset="-122"/>
              </a:rPr>
              <a:t>Q</a:t>
            </a:r>
            <a:endParaRPr lang="zh-CN" altLang="en-US" sz="2000" dirty="0">
              <a:solidFill>
                <a:srgbClr val="A50021"/>
              </a:solidFill>
              <a:latin typeface="Comic Sans MS" panose="030F0702030302020204" pitchFamily="66" charset="0"/>
              <a:ea typeface="微软雅黑" panose="020B0503020204020204" pitchFamily="34" charset="-122"/>
            </a:endParaRPr>
          </a:p>
          <a:p>
            <a:pPr marL="800100" lvl="1" indent="-342900">
              <a:lnSpc>
                <a:spcPct val="120000"/>
              </a:lnSpc>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为</a:t>
            </a:r>
            <a:r>
              <a:rPr lang="en-US" altLang="zh-CN" sz="2000" dirty="0">
                <a:latin typeface="Comic Sans MS" panose="030F0702030302020204" pitchFamily="66" charset="0"/>
                <a:ea typeface="微软雅黑" panose="020B0503020204020204" pitchFamily="34" charset="-122"/>
              </a:rPr>
              <a:t>Q</a:t>
            </a:r>
            <a:r>
              <a:rPr lang="zh-CN" altLang="en-US" sz="2000" dirty="0">
                <a:latin typeface="Comic Sans MS" panose="030F0702030302020204" pitchFamily="66" charset="0"/>
                <a:ea typeface="微软雅黑" panose="020B0503020204020204" pitchFamily="34" charset="-122"/>
              </a:rPr>
              <a:t>的局部变量分配空间</a:t>
            </a:r>
            <a:r>
              <a:rPr lang="zh-CN" altLang="en-US" sz="2000" dirty="0">
                <a:solidFill>
                  <a:srgbClr val="3C7845"/>
                </a:solidFill>
                <a:latin typeface="Comic Sans MS" panose="030F0702030302020204" pitchFamily="66" charset="0"/>
                <a:ea typeface="微软雅黑" panose="020B0503020204020204" pitchFamily="34" charset="-122"/>
              </a:rPr>
              <a:t>（局部变量临时保存在栈中）</a:t>
            </a:r>
          </a:p>
          <a:p>
            <a:pPr marL="800100" lvl="1" indent="-342900">
              <a:lnSpc>
                <a:spcPct val="120000"/>
              </a:lnSpc>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执行过程</a:t>
            </a:r>
            <a:r>
              <a:rPr lang="en-US" altLang="zh-CN" sz="2000" dirty="0">
                <a:latin typeface="Comic Sans MS" panose="030F0702030302020204" pitchFamily="66" charset="0"/>
                <a:ea typeface="微软雅黑" panose="020B0503020204020204" pitchFamily="34" charset="-122"/>
              </a:rPr>
              <a:t>Q</a:t>
            </a:r>
          </a:p>
          <a:p>
            <a:pPr marL="800100" lvl="1" indent="-342900">
              <a:lnSpc>
                <a:spcPct val="120000"/>
              </a:lnSpc>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将</a:t>
            </a:r>
            <a:r>
              <a:rPr lang="en-US" altLang="zh-CN" sz="2000" dirty="0">
                <a:latin typeface="Comic Sans MS" panose="030F0702030302020204" pitchFamily="66" charset="0"/>
                <a:ea typeface="微软雅黑" panose="020B0503020204020204" pitchFamily="34" charset="-122"/>
              </a:rPr>
              <a:t>Q</a:t>
            </a:r>
            <a:r>
              <a:rPr lang="zh-CN" altLang="en-US" sz="2000" dirty="0">
                <a:latin typeface="Comic Sans MS" panose="030F0702030302020204" pitchFamily="66" charset="0"/>
                <a:ea typeface="微软雅黑" panose="020B0503020204020204" pitchFamily="34" charset="-122"/>
              </a:rPr>
              <a:t>执行的</a:t>
            </a:r>
            <a:r>
              <a:rPr lang="zh-CN" altLang="en-US" sz="2000" dirty="0">
                <a:solidFill>
                  <a:srgbClr val="A50021"/>
                </a:solidFill>
                <a:latin typeface="Comic Sans MS" panose="030F0702030302020204" pitchFamily="66" charset="0"/>
                <a:ea typeface="微软雅黑" panose="020B0503020204020204" pitchFamily="34" charset="-122"/>
              </a:rPr>
              <a:t>返回结果</a:t>
            </a:r>
            <a:r>
              <a:rPr lang="zh-CN" altLang="en-US" sz="2000" dirty="0">
                <a:latin typeface="Comic Sans MS" panose="030F0702030302020204" pitchFamily="66" charset="0"/>
                <a:ea typeface="微软雅黑" panose="020B0503020204020204" pitchFamily="34" charset="-122"/>
              </a:rPr>
              <a:t>放到</a:t>
            </a:r>
            <a:r>
              <a:rPr lang="en-US" altLang="zh-CN" sz="2000" dirty="0">
                <a:latin typeface="Comic Sans MS" panose="030F0702030302020204" pitchFamily="66" charset="0"/>
                <a:ea typeface="微软雅黑" panose="020B0503020204020204" pitchFamily="34" charset="-122"/>
              </a:rPr>
              <a:t>P</a:t>
            </a:r>
            <a:r>
              <a:rPr lang="zh-CN" altLang="en-US" sz="2000" dirty="0">
                <a:latin typeface="Comic Sans MS" panose="030F0702030302020204" pitchFamily="66" charset="0"/>
                <a:ea typeface="微软雅黑" panose="020B0503020204020204" pitchFamily="34" charset="-122"/>
              </a:rPr>
              <a:t>能访问到的地方</a:t>
            </a:r>
          </a:p>
          <a:p>
            <a:pPr marL="800100" lvl="1" indent="-342900">
              <a:lnSpc>
                <a:spcPct val="120000"/>
              </a:lnSpc>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取出返回地址，将控制转移到</a:t>
            </a:r>
            <a:r>
              <a:rPr lang="en-US" altLang="zh-CN" sz="2000" dirty="0">
                <a:latin typeface="Comic Sans MS" panose="030F0702030302020204" pitchFamily="66" charset="0"/>
                <a:ea typeface="微软雅黑" panose="020B0503020204020204" pitchFamily="34" charset="-122"/>
              </a:rPr>
              <a:t>P</a:t>
            </a:r>
            <a:r>
              <a:rPr lang="zh-CN" altLang="en-US" sz="2000" dirty="0">
                <a:latin typeface="Comic Sans MS" panose="030F0702030302020204" pitchFamily="66" charset="0"/>
                <a:ea typeface="微软雅黑" panose="020B0503020204020204" pitchFamily="34" charset="-122"/>
              </a:rPr>
              <a:t>，即返回到</a:t>
            </a:r>
            <a:r>
              <a:rPr lang="en-US" altLang="zh-CN" sz="2000" dirty="0">
                <a:latin typeface="Comic Sans MS" panose="030F0702030302020204" pitchFamily="66" charset="0"/>
                <a:ea typeface="微软雅黑" panose="020B0503020204020204" pitchFamily="34" charset="-122"/>
              </a:rPr>
              <a:t>P</a:t>
            </a:r>
            <a:r>
              <a:rPr lang="zh-CN" altLang="en-US" sz="2000" dirty="0">
                <a:latin typeface="Comic Sans MS" panose="030F0702030302020204" pitchFamily="66" charset="0"/>
                <a:ea typeface="微软雅黑" panose="020B0503020204020204" pitchFamily="34" charset="-122"/>
              </a:rPr>
              <a:t>中执行</a:t>
            </a:r>
          </a:p>
        </p:txBody>
      </p:sp>
    </p:spTree>
    <p:extLst>
      <p:ext uri="{BB962C8B-B14F-4D97-AF65-F5344CB8AC3E}">
        <p14:creationId xmlns:p14="http://schemas.microsoft.com/office/powerpoint/2010/main" val="1372621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rPr>
              <a:t>引言：指令集体系结构</a:t>
            </a:r>
            <a:endParaRPr lang="zh-CN" altLang="en-US" dirty="0">
              <a:latin typeface="微软雅黑" panose="020B0503020204020204" pitchFamily="34" charset="-122"/>
            </a:endParaRPr>
          </a:p>
        </p:txBody>
      </p:sp>
      <p:sp>
        <p:nvSpPr>
          <p:cNvPr id="3" name="内容占位符 2"/>
          <p:cNvSpPr>
            <a:spLocks noGrp="1"/>
          </p:cNvSpPr>
          <p:nvPr>
            <p:ph idx="1"/>
          </p:nvPr>
        </p:nvSpPr>
        <p:spPr/>
        <p:txBody>
          <a:bodyPr/>
          <a:lstStyle/>
          <a:p>
            <a:endParaRPr lang="zh-CN" altLang="en-US" b="0" dirty="0">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smtClean="0">
                <a:latin typeface="微软雅黑" panose="020B0503020204020204" pitchFamily="34" charset="-122"/>
                <a:ea typeface="微软雅黑" panose="020B0503020204020204" pitchFamily="34" charset="-122"/>
              </a:rPr>
              <a:t>计算机与通信工程学院</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计算机组成原理</a:t>
            </a:r>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latin typeface="微软雅黑" panose="020B0503020204020204" pitchFamily="34" charset="-122"/>
                <a:ea typeface="微软雅黑" panose="020B0503020204020204" pitchFamily="34" charset="-122"/>
              </a:rPr>
              <a:pPr>
                <a:defRPr/>
              </a:pPr>
              <a:t>7</a:t>
            </a:fld>
            <a:endParaRPr lang="zh-CN" altLang="en-US" dirty="0">
              <a:latin typeface="微软雅黑" panose="020B0503020204020204" pitchFamily="34" charset="-122"/>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latin typeface="微软雅黑" panose="020B0503020204020204" pitchFamily="34" charset="-122"/>
                <a:ea typeface="微软雅黑" panose="020B0503020204020204" pitchFamily="34" charset="-122"/>
              </a:rPr>
              <a:pPr>
                <a:defRPr/>
              </a:pPr>
              <a:t>2017/11/3</a:t>
            </a:fld>
            <a:endParaRPr lang="zh-CN" altLang="en-US">
              <a:latin typeface="微软雅黑" panose="020B0503020204020204" pitchFamily="34" charset="-122"/>
              <a:ea typeface="微软雅黑" panose="020B0503020204020204" pitchFamily="34" charset="-122"/>
            </a:endParaRPr>
          </a:p>
        </p:txBody>
      </p:sp>
      <p:sp>
        <p:nvSpPr>
          <p:cNvPr id="7" name="Rectangle 3"/>
          <p:cNvSpPr>
            <a:spLocks noChangeArrowheads="1"/>
          </p:cNvSpPr>
          <p:nvPr/>
        </p:nvSpPr>
        <p:spPr bwMode="auto">
          <a:xfrm>
            <a:off x="753616" y="1562700"/>
            <a:ext cx="1296830" cy="1934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zh-CN" dirty="0" smtClean="0">
                <a:solidFill>
                  <a:srgbClr val="000000"/>
                </a:solidFill>
                <a:latin typeface="微软雅黑" panose="020B0503020204020204" pitchFamily="34" charset="-122"/>
                <a:ea typeface="微软雅黑" panose="020B0503020204020204" pitchFamily="34" charset="-122"/>
                <a:cs typeface="Arial"/>
              </a:rPr>
              <a:t>ADD</a:t>
            </a:r>
          </a:p>
          <a:p>
            <a:pPr eaLnBrk="0" hangingPunct="0">
              <a:lnSpc>
                <a:spcPct val="85000"/>
              </a:lnSpc>
            </a:pPr>
            <a:r>
              <a:rPr lang="en-US" altLang="zh-CN" dirty="0" smtClean="0">
                <a:solidFill>
                  <a:srgbClr val="000000"/>
                </a:solidFill>
                <a:latin typeface="微软雅黑" panose="020B0503020204020204" pitchFamily="34" charset="-122"/>
                <a:ea typeface="微软雅黑" panose="020B0503020204020204" pitchFamily="34" charset="-122"/>
                <a:cs typeface="Arial"/>
              </a:rPr>
              <a:t>SUBTRACT</a:t>
            </a:r>
          </a:p>
          <a:p>
            <a:pPr eaLnBrk="0" hangingPunct="0">
              <a:lnSpc>
                <a:spcPct val="85000"/>
              </a:lnSpc>
            </a:pPr>
            <a:r>
              <a:rPr lang="en-US" altLang="zh-CN" dirty="0" smtClean="0">
                <a:solidFill>
                  <a:srgbClr val="000000"/>
                </a:solidFill>
                <a:latin typeface="微软雅黑" panose="020B0503020204020204" pitchFamily="34" charset="-122"/>
                <a:ea typeface="微软雅黑" panose="020B0503020204020204" pitchFamily="34" charset="-122"/>
                <a:cs typeface="Arial"/>
              </a:rPr>
              <a:t>AND</a:t>
            </a:r>
          </a:p>
          <a:p>
            <a:pPr eaLnBrk="0" hangingPunct="0">
              <a:lnSpc>
                <a:spcPct val="85000"/>
              </a:lnSpc>
            </a:pPr>
            <a:r>
              <a:rPr lang="en-US" altLang="zh-CN" dirty="0" smtClean="0">
                <a:solidFill>
                  <a:srgbClr val="000000"/>
                </a:solidFill>
                <a:latin typeface="微软雅黑" panose="020B0503020204020204" pitchFamily="34" charset="-122"/>
                <a:ea typeface="微软雅黑" panose="020B0503020204020204" pitchFamily="34" charset="-122"/>
                <a:cs typeface="Arial"/>
              </a:rPr>
              <a:t>OR</a:t>
            </a:r>
          </a:p>
          <a:p>
            <a:pPr eaLnBrk="0" hangingPunct="0">
              <a:lnSpc>
                <a:spcPct val="85000"/>
              </a:lnSpc>
            </a:pPr>
            <a:r>
              <a:rPr lang="en-US" altLang="zh-CN" dirty="0" smtClean="0">
                <a:solidFill>
                  <a:srgbClr val="000000"/>
                </a:solidFill>
                <a:latin typeface="微软雅黑" panose="020B0503020204020204" pitchFamily="34" charset="-122"/>
                <a:ea typeface="微软雅黑" panose="020B0503020204020204" pitchFamily="34" charset="-122"/>
                <a:cs typeface="Arial"/>
              </a:rPr>
              <a:t>COMPARE</a:t>
            </a:r>
          </a:p>
          <a:p>
            <a:pPr eaLnBrk="0" hangingPunct="0">
              <a:lnSpc>
                <a:spcPct val="85000"/>
              </a:lnSpc>
            </a:pPr>
            <a:r>
              <a:rPr lang="en-US" altLang="zh-CN" dirty="0" smtClean="0">
                <a:solidFill>
                  <a:srgbClr val="000000"/>
                </a:solidFill>
                <a:latin typeface="微软雅黑" panose="020B0503020204020204" pitchFamily="34" charset="-122"/>
                <a:ea typeface="微软雅黑" panose="020B0503020204020204" pitchFamily="34" charset="-122"/>
                <a:cs typeface="Arial"/>
              </a:rPr>
              <a:t>.</a:t>
            </a:r>
          </a:p>
          <a:p>
            <a:pPr eaLnBrk="0" hangingPunct="0">
              <a:lnSpc>
                <a:spcPct val="85000"/>
              </a:lnSpc>
            </a:pPr>
            <a:r>
              <a:rPr lang="en-US" altLang="zh-CN" dirty="0" smtClean="0">
                <a:solidFill>
                  <a:srgbClr val="000000"/>
                </a:solidFill>
                <a:latin typeface="微软雅黑" panose="020B0503020204020204" pitchFamily="34" charset="-122"/>
                <a:ea typeface="微软雅黑" panose="020B0503020204020204" pitchFamily="34" charset="-122"/>
                <a:cs typeface="Arial"/>
              </a:rPr>
              <a:t>.</a:t>
            </a:r>
          </a:p>
          <a:p>
            <a:pPr eaLnBrk="0" hangingPunct="0">
              <a:lnSpc>
                <a:spcPct val="85000"/>
              </a:lnSpc>
            </a:pPr>
            <a:r>
              <a:rPr lang="en-US" altLang="zh-CN" dirty="0" smtClean="0">
                <a:solidFill>
                  <a:srgbClr val="000000"/>
                </a:solidFill>
                <a:latin typeface="微软雅黑" panose="020B0503020204020204" pitchFamily="34" charset="-122"/>
                <a:ea typeface="微软雅黑" panose="020B0503020204020204" pitchFamily="34" charset="-122"/>
                <a:cs typeface="Arial"/>
              </a:rPr>
              <a:t>.</a:t>
            </a:r>
          </a:p>
        </p:txBody>
      </p:sp>
      <p:sp>
        <p:nvSpPr>
          <p:cNvPr id="8" name="Rectangle 4"/>
          <p:cNvSpPr>
            <a:spLocks noChangeArrowheads="1"/>
          </p:cNvSpPr>
          <p:nvPr/>
        </p:nvSpPr>
        <p:spPr bwMode="auto">
          <a:xfrm>
            <a:off x="2963416" y="1562700"/>
            <a:ext cx="801501" cy="1934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zh-CN" altLang="en-US" smtClean="0">
                <a:solidFill>
                  <a:srgbClr val="000000"/>
                </a:solidFill>
                <a:latin typeface="微软雅黑" panose="020B0503020204020204" pitchFamily="34" charset="-122"/>
                <a:ea typeface="微软雅黑" panose="020B0503020204020204" pitchFamily="34" charset="-122"/>
                <a:cs typeface="Arial"/>
              </a:rPr>
              <a:t>01010</a:t>
            </a:r>
          </a:p>
          <a:p>
            <a:pPr eaLnBrk="0" hangingPunct="0">
              <a:lnSpc>
                <a:spcPct val="85000"/>
              </a:lnSpc>
            </a:pPr>
            <a:r>
              <a:rPr lang="zh-CN" altLang="en-US" smtClean="0">
                <a:solidFill>
                  <a:srgbClr val="000000"/>
                </a:solidFill>
                <a:latin typeface="微软雅黑" panose="020B0503020204020204" pitchFamily="34" charset="-122"/>
                <a:ea typeface="微软雅黑" panose="020B0503020204020204" pitchFamily="34" charset="-122"/>
                <a:cs typeface="Arial"/>
              </a:rPr>
              <a:t>01110</a:t>
            </a:r>
          </a:p>
          <a:p>
            <a:pPr eaLnBrk="0" hangingPunct="0">
              <a:lnSpc>
                <a:spcPct val="85000"/>
              </a:lnSpc>
            </a:pPr>
            <a:r>
              <a:rPr lang="zh-CN" altLang="en-US" smtClean="0">
                <a:solidFill>
                  <a:srgbClr val="000000"/>
                </a:solidFill>
                <a:latin typeface="微软雅黑" panose="020B0503020204020204" pitchFamily="34" charset="-122"/>
                <a:ea typeface="微软雅黑" panose="020B0503020204020204" pitchFamily="34" charset="-122"/>
                <a:cs typeface="Arial"/>
              </a:rPr>
              <a:t>10011</a:t>
            </a:r>
          </a:p>
          <a:p>
            <a:pPr eaLnBrk="0" hangingPunct="0">
              <a:lnSpc>
                <a:spcPct val="85000"/>
              </a:lnSpc>
            </a:pPr>
            <a:r>
              <a:rPr lang="zh-CN" altLang="en-US" smtClean="0">
                <a:solidFill>
                  <a:srgbClr val="000000"/>
                </a:solidFill>
                <a:latin typeface="微软雅黑" panose="020B0503020204020204" pitchFamily="34" charset="-122"/>
                <a:ea typeface="微软雅黑" panose="020B0503020204020204" pitchFamily="34" charset="-122"/>
                <a:cs typeface="Arial"/>
              </a:rPr>
              <a:t>10001</a:t>
            </a:r>
          </a:p>
          <a:p>
            <a:pPr eaLnBrk="0" hangingPunct="0">
              <a:lnSpc>
                <a:spcPct val="85000"/>
              </a:lnSpc>
            </a:pPr>
            <a:r>
              <a:rPr lang="zh-CN" altLang="en-US" smtClean="0">
                <a:solidFill>
                  <a:srgbClr val="000000"/>
                </a:solidFill>
                <a:latin typeface="微软雅黑" panose="020B0503020204020204" pitchFamily="34" charset="-122"/>
                <a:ea typeface="微软雅黑" panose="020B0503020204020204" pitchFamily="34" charset="-122"/>
                <a:cs typeface="Arial"/>
              </a:rPr>
              <a:t>11010</a:t>
            </a:r>
          </a:p>
          <a:p>
            <a:pPr eaLnBrk="0" hangingPunct="0">
              <a:lnSpc>
                <a:spcPct val="85000"/>
              </a:lnSpc>
            </a:pPr>
            <a:r>
              <a:rPr lang="zh-CN" altLang="en-US" smtClean="0">
                <a:solidFill>
                  <a:srgbClr val="000000"/>
                </a:solidFill>
                <a:latin typeface="微软雅黑" panose="020B0503020204020204" pitchFamily="34" charset="-122"/>
                <a:ea typeface="微软雅黑" panose="020B0503020204020204" pitchFamily="34" charset="-122"/>
                <a:cs typeface="Arial"/>
              </a:rPr>
              <a:t>.</a:t>
            </a:r>
          </a:p>
          <a:p>
            <a:pPr eaLnBrk="0" hangingPunct="0">
              <a:lnSpc>
                <a:spcPct val="85000"/>
              </a:lnSpc>
            </a:pPr>
            <a:r>
              <a:rPr lang="zh-CN" altLang="en-US" smtClean="0">
                <a:solidFill>
                  <a:srgbClr val="000000"/>
                </a:solidFill>
                <a:latin typeface="微软雅黑" panose="020B0503020204020204" pitchFamily="34" charset="-122"/>
                <a:ea typeface="微软雅黑" panose="020B0503020204020204" pitchFamily="34" charset="-122"/>
                <a:cs typeface="Arial"/>
              </a:rPr>
              <a:t>.</a:t>
            </a:r>
          </a:p>
          <a:p>
            <a:pPr eaLnBrk="0" hangingPunct="0">
              <a:lnSpc>
                <a:spcPct val="85000"/>
              </a:lnSpc>
            </a:pPr>
            <a:r>
              <a:rPr lang="zh-CN" altLang="en-US" smtClean="0">
                <a:solidFill>
                  <a:srgbClr val="000000"/>
                </a:solidFill>
                <a:latin typeface="微软雅黑" panose="020B0503020204020204" pitchFamily="34" charset="-122"/>
                <a:ea typeface="微软雅黑" panose="020B0503020204020204" pitchFamily="34" charset="-122"/>
                <a:cs typeface="Arial"/>
              </a:rPr>
              <a:t>.</a:t>
            </a:r>
          </a:p>
        </p:txBody>
      </p:sp>
      <p:grpSp>
        <p:nvGrpSpPr>
          <p:cNvPr id="9" name="Group 5"/>
          <p:cNvGrpSpPr>
            <a:grpSpLocks/>
          </p:cNvGrpSpPr>
          <p:nvPr/>
        </p:nvGrpSpPr>
        <p:grpSpPr bwMode="auto">
          <a:xfrm>
            <a:off x="448816" y="1029300"/>
            <a:ext cx="2287588" cy="641350"/>
            <a:chOff x="344" y="600"/>
            <a:chExt cx="1441" cy="404"/>
          </a:xfrm>
        </p:grpSpPr>
        <p:sp>
          <p:nvSpPr>
            <p:cNvPr id="10" name="Rectangle 6"/>
            <p:cNvSpPr>
              <a:spLocks noChangeArrowheads="1"/>
            </p:cNvSpPr>
            <p:nvPr/>
          </p:nvSpPr>
          <p:spPr bwMode="auto">
            <a:xfrm>
              <a:off x="344" y="600"/>
              <a:ext cx="1441"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tabLst/>
                <a:defRPr/>
              </a:pPr>
              <a:r>
                <a:rPr kumimoji="0" lang="en-US" altLang="zh-CN" sz="1800" i="1" u="none" strike="noStrike" kern="0" cap="none" spc="0" normalizeH="0" baseline="0" noProof="0" dirty="0" smtClean="0">
                  <a:ln>
                    <a:noFill/>
                  </a:ln>
                  <a:solidFill>
                    <a:srgbClr val="FC0128"/>
                  </a:solidFill>
                  <a:effectLst/>
                  <a:uLnTx/>
                  <a:uFillTx/>
                  <a:latin typeface="微软雅黑" panose="020B0503020204020204" pitchFamily="34" charset="-122"/>
                  <a:ea typeface="微软雅黑" panose="020B0503020204020204" pitchFamily="34" charset="-122"/>
                  <a:cs typeface="Arial"/>
                </a:rPr>
                <a:t>Programmer's View</a:t>
              </a:r>
            </a:p>
          </p:txBody>
        </p:sp>
        <p:sp>
          <p:nvSpPr>
            <p:cNvPr id="11" name="Line 7"/>
            <p:cNvSpPr>
              <a:spLocks noChangeShapeType="1"/>
            </p:cNvSpPr>
            <p:nvPr/>
          </p:nvSpPr>
          <p:spPr bwMode="auto">
            <a:xfrm flipH="1">
              <a:off x="1100" y="772"/>
              <a:ext cx="392" cy="2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800" i="0" u="none" strike="noStrike" kern="0" cap="none" spc="0" normalizeH="0" baseline="0" noProof="0" smtClean="0">
                <a:ln>
                  <a:noFill/>
                </a:ln>
                <a:solidFill>
                  <a:srgbClr val="063DE8"/>
                </a:solidFill>
                <a:effectLst/>
                <a:uLnTx/>
                <a:uFillTx/>
                <a:latin typeface="微软雅黑" panose="020B0503020204020204" pitchFamily="34" charset="-122"/>
                <a:ea typeface="微软雅黑" panose="020B0503020204020204" pitchFamily="34" charset="-122"/>
                <a:cs typeface="Arial"/>
              </a:endParaRPr>
            </a:p>
          </p:txBody>
        </p:sp>
      </p:grpSp>
      <p:grpSp>
        <p:nvGrpSpPr>
          <p:cNvPr id="12" name="Group 8"/>
          <p:cNvGrpSpPr>
            <a:grpSpLocks/>
          </p:cNvGrpSpPr>
          <p:nvPr/>
        </p:nvGrpSpPr>
        <p:grpSpPr bwMode="auto">
          <a:xfrm>
            <a:off x="677416" y="3042250"/>
            <a:ext cx="2343150" cy="865188"/>
            <a:chOff x="488" y="1868"/>
            <a:chExt cx="1476" cy="545"/>
          </a:xfrm>
        </p:grpSpPr>
        <p:sp>
          <p:nvSpPr>
            <p:cNvPr id="13" name="Rectangle 9"/>
            <p:cNvSpPr>
              <a:spLocks noChangeArrowheads="1"/>
            </p:cNvSpPr>
            <p:nvPr/>
          </p:nvSpPr>
          <p:spPr bwMode="auto">
            <a:xfrm>
              <a:off x="488" y="2232"/>
              <a:ext cx="1265"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tabLst/>
                <a:defRPr/>
              </a:pPr>
              <a:r>
                <a:rPr kumimoji="0" lang="en-US" altLang="zh-CN" sz="1800" i="1" u="none" strike="noStrike" kern="0" cap="none" spc="0" normalizeH="0" baseline="0" noProof="0" smtClean="0">
                  <a:ln>
                    <a:noFill/>
                  </a:ln>
                  <a:solidFill>
                    <a:srgbClr val="FC0128"/>
                  </a:solidFill>
                  <a:effectLst/>
                  <a:uLnTx/>
                  <a:uFillTx/>
                  <a:latin typeface="微软雅黑" panose="020B0503020204020204" pitchFamily="34" charset="-122"/>
                  <a:ea typeface="微软雅黑" panose="020B0503020204020204" pitchFamily="34" charset="-122"/>
                  <a:cs typeface="Arial"/>
                </a:rPr>
                <a:t>Computer's View</a:t>
              </a:r>
            </a:p>
          </p:txBody>
        </p:sp>
        <p:sp>
          <p:nvSpPr>
            <p:cNvPr id="14" name="Line 10"/>
            <p:cNvSpPr>
              <a:spLocks noChangeShapeType="1"/>
            </p:cNvSpPr>
            <p:nvPr/>
          </p:nvSpPr>
          <p:spPr bwMode="auto">
            <a:xfrm flipV="1">
              <a:off x="1780" y="1868"/>
              <a:ext cx="184" cy="3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800" i="0" u="none" strike="noStrike" kern="0" cap="none" spc="0" normalizeH="0" baseline="0" noProof="0" smtClean="0">
                <a:ln>
                  <a:noFill/>
                </a:ln>
                <a:solidFill>
                  <a:srgbClr val="063DE8"/>
                </a:solidFill>
                <a:effectLst/>
                <a:uLnTx/>
                <a:uFillTx/>
                <a:latin typeface="微软雅黑" panose="020B0503020204020204" pitchFamily="34" charset="-122"/>
                <a:ea typeface="微软雅黑" panose="020B0503020204020204" pitchFamily="34" charset="-122"/>
                <a:cs typeface="Arial"/>
              </a:endParaRPr>
            </a:p>
          </p:txBody>
        </p:sp>
      </p:grpSp>
      <p:sp>
        <p:nvSpPr>
          <p:cNvPr id="15" name="Rectangle 11"/>
          <p:cNvSpPr>
            <a:spLocks noChangeArrowheads="1"/>
          </p:cNvSpPr>
          <p:nvPr/>
        </p:nvSpPr>
        <p:spPr bwMode="auto">
          <a:xfrm>
            <a:off x="4776539" y="1929552"/>
            <a:ext cx="615553" cy="30610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pPr marL="0" marR="0" lvl="0" indent="0" algn="ctr" defTabSz="914400" eaLnBrk="0" fontAlgn="auto" latinLnBrk="0" hangingPunct="0">
              <a:lnSpc>
                <a:spcPct val="92000"/>
              </a:lnSpc>
              <a:spcBef>
                <a:spcPts val="0"/>
              </a:spcBef>
              <a:spcAft>
                <a:spcPts val="0"/>
              </a:spcAft>
              <a:buClrTx/>
              <a:buSzTx/>
              <a:buFontTx/>
              <a:buNone/>
              <a:tabLst/>
              <a:defRPr/>
            </a:pPr>
            <a:r>
              <a:rPr kumimoji="0" lang="en-US" altLang="zh-CN" sz="180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a:rPr>
              <a:t>CPU</a:t>
            </a:r>
          </a:p>
        </p:txBody>
      </p:sp>
      <p:sp>
        <p:nvSpPr>
          <p:cNvPr id="16" name="Rectangle 12"/>
          <p:cNvSpPr>
            <a:spLocks noChangeArrowheads="1"/>
          </p:cNvSpPr>
          <p:nvPr/>
        </p:nvSpPr>
        <p:spPr bwMode="auto">
          <a:xfrm>
            <a:off x="6462266" y="1911950"/>
            <a:ext cx="1282700" cy="901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80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a:rPr>
              <a:t>Memory</a:t>
            </a:r>
          </a:p>
        </p:txBody>
      </p:sp>
      <p:sp>
        <p:nvSpPr>
          <p:cNvPr id="17" name="Rectangle 13"/>
          <p:cNvSpPr>
            <a:spLocks noChangeArrowheads="1"/>
          </p:cNvSpPr>
          <p:nvPr/>
        </p:nvSpPr>
        <p:spPr bwMode="auto">
          <a:xfrm>
            <a:off x="6481364" y="2996352"/>
            <a:ext cx="482504" cy="30610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pPr marL="0" marR="0" lvl="0" indent="0" algn="ctr" defTabSz="914400" eaLnBrk="0" fontAlgn="auto" latinLnBrk="0" hangingPunct="0">
              <a:lnSpc>
                <a:spcPct val="92000"/>
              </a:lnSpc>
              <a:spcBef>
                <a:spcPts val="0"/>
              </a:spcBef>
              <a:spcAft>
                <a:spcPts val="0"/>
              </a:spcAft>
              <a:buClrTx/>
              <a:buSzTx/>
              <a:buFontTx/>
              <a:buNone/>
              <a:tabLst/>
              <a:defRPr/>
            </a:pPr>
            <a:r>
              <a:rPr kumimoji="0" lang="en-US" altLang="zh-CN" sz="180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a:rPr>
              <a:t>I/O</a:t>
            </a:r>
          </a:p>
        </p:txBody>
      </p:sp>
      <p:sp>
        <p:nvSpPr>
          <p:cNvPr id="18" name="Line 14"/>
          <p:cNvSpPr>
            <a:spLocks noChangeShapeType="1"/>
          </p:cNvSpPr>
          <p:nvPr/>
        </p:nvSpPr>
        <p:spPr bwMode="auto">
          <a:xfrm>
            <a:off x="5922516" y="1778600"/>
            <a:ext cx="0" cy="154940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800" i="0" u="none" strike="noStrike" kern="0" cap="none" spc="0" normalizeH="0" baseline="0" noProof="0" smtClean="0">
              <a:ln>
                <a:noFill/>
              </a:ln>
              <a:solidFill>
                <a:srgbClr val="063DE8"/>
              </a:solidFill>
              <a:effectLst/>
              <a:uLnTx/>
              <a:uFillTx/>
              <a:latin typeface="微软雅黑" panose="020B0503020204020204" pitchFamily="34" charset="-122"/>
              <a:ea typeface="微软雅黑" panose="020B0503020204020204" pitchFamily="34" charset="-122"/>
              <a:cs typeface="Arial"/>
            </a:endParaRPr>
          </a:p>
        </p:txBody>
      </p:sp>
      <p:sp>
        <p:nvSpPr>
          <p:cNvPr id="19" name="Line 15"/>
          <p:cNvSpPr>
            <a:spLocks noChangeShapeType="1"/>
          </p:cNvSpPr>
          <p:nvPr/>
        </p:nvSpPr>
        <p:spPr bwMode="auto">
          <a:xfrm>
            <a:off x="5395466" y="2058000"/>
            <a:ext cx="520700"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800" i="0" u="none" strike="noStrike" kern="0" cap="none" spc="0" normalizeH="0" baseline="0" noProof="0" smtClean="0">
              <a:ln>
                <a:noFill/>
              </a:ln>
              <a:solidFill>
                <a:srgbClr val="063DE8"/>
              </a:solidFill>
              <a:effectLst/>
              <a:uLnTx/>
              <a:uFillTx/>
              <a:latin typeface="微软雅黑" panose="020B0503020204020204" pitchFamily="34" charset="-122"/>
              <a:ea typeface="微软雅黑" panose="020B0503020204020204" pitchFamily="34" charset="-122"/>
              <a:cs typeface="Arial"/>
            </a:endParaRPr>
          </a:p>
        </p:txBody>
      </p:sp>
      <p:sp>
        <p:nvSpPr>
          <p:cNvPr id="20" name="Line 16"/>
          <p:cNvSpPr>
            <a:spLocks noChangeShapeType="1"/>
          </p:cNvSpPr>
          <p:nvPr/>
        </p:nvSpPr>
        <p:spPr bwMode="auto">
          <a:xfrm>
            <a:off x="5928866" y="2362800"/>
            <a:ext cx="520700"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800" i="0" u="none" strike="noStrike" kern="0" cap="none" spc="0" normalizeH="0" baseline="0" noProof="0" smtClean="0">
              <a:ln>
                <a:noFill/>
              </a:ln>
              <a:solidFill>
                <a:srgbClr val="063DE8"/>
              </a:solidFill>
              <a:effectLst/>
              <a:uLnTx/>
              <a:uFillTx/>
              <a:latin typeface="微软雅黑" panose="020B0503020204020204" pitchFamily="34" charset="-122"/>
              <a:ea typeface="微软雅黑" panose="020B0503020204020204" pitchFamily="34" charset="-122"/>
              <a:cs typeface="Arial"/>
            </a:endParaRPr>
          </a:p>
        </p:txBody>
      </p:sp>
      <p:sp>
        <p:nvSpPr>
          <p:cNvPr id="21" name="Line 17"/>
          <p:cNvSpPr>
            <a:spLocks noChangeShapeType="1"/>
          </p:cNvSpPr>
          <p:nvPr/>
        </p:nvSpPr>
        <p:spPr bwMode="auto">
          <a:xfrm>
            <a:off x="5928866" y="3124800"/>
            <a:ext cx="520700"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800" i="0" u="none" strike="noStrike" kern="0" cap="none" spc="0" normalizeH="0" baseline="0" noProof="0" smtClean="0">
              <a:ln>
                <a:noFill/>
              </a:ln>
              <a:solidFill>
                <a:srgbClr val="063DE8"/>
              </a:solidFill>
              <a:effectLst/>
              <a:uLnTx/>
              <a:uFillTx/>
              <a:latin typeface="微软雅黑" panose="020B0503020204020204" pitchFamily="34" charset="-122"/>
              <a:ea typeface="微软雅黑" panose="020B0503020204020204" pitchFamily="34" charset="-122"/>
              <a:cs typeface="Arial"/>
            </a:endParaRPr>
          </a:p>
        </p:txBody>
      </p:sp>
      <p:sp>
        <p:nvSpPr>
          <p:cNvPr id="22" name="Rectangle 18"/>
          <p:cNvSpPr>
            <a:spLocks noChangeArrowheads="1"/>
          </p:cNvSpPr>
          <p:nvPr/>
        </p:nvSpPr>
        <p:spPr bwMode="auto">
          <a:xfrm>
            <a:off x="6538466" y="1988150"/>
            <a:ext cx="292100" cy="2159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800" i="0" u="none" strike="noStrike" kern="0" cap="none" spc="0" normalizeH="0" baseline="0" noProof="0" smtClean="0">
              <a:ln>
                <a:noFill/>
              </a:ln>
              <a:solidFill>
                <a:srgbClr val="063DE8"/>
              </a:solidFill>
              <a:effectLst/>
              <a:uLnTx/>
              <a:uFillTx/>
              <a:latin typeface="微软雅黑" panose="020B0503020204020204" pitchFamily="34" charset="-122"/>
              <a:ea typeface="微软雅黑" panose="020B0503020204020204" pitchFamily="34" charset="-122"/>
              <a:cs typeface="Arial"/>
            </a:endParaRPr>
          </a:p>
        </p:txBody>
      </p:sp>
      <p:grpSp>
        <p:nvGrpSpPr>
          <p:cNvPr id="23" name="Group 19"/>
          <p:cNvGrpSpPr>
            <a:grpSpLocks/>
          </p:cNvGrpSpPr>
          <p:nvPr/>
        </p:nvGrpSpPr>
        <p:grpSpPr bwMode="auto">
          <a:xfrm>
            <a:off x="6538467" y="984850"/>
            <a:ext cx="2373313" cy="1231900"/>
            <a:chOff x="4180" y="572"/>
            <a:chExt cx="1495" cy="776"/>
          </a:xfrm>
        </p:grpSpPr>
        <p:sp>
          <p:nvSpPr>
            <p:cNvPr id="24" name="Rectangle 20"/>
            <p:cNvSpPr>
              <a:spLocks noChangeArrowheads="1"/>
            </p:cNvSpPr>
            <p:nvPr/>
          </p:nvSpPr>
          <p:spPr bwMode="auto">
            <a:xfrm>
              <a:off x="4604" y="588"/>
              <a:ext cx="1071" cy="48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86000"/>
                </a:lnSpc>
                <a:spcBef>
                  <a:spcPts val="0"/>
                </a:spcBef>
                <a:spcAft>
                  <a:spcPts val="0"/>
                </a:spcAft>
                <a:buClrTx/>
                <a:buSzTx/>
                <a:buFontTx/>
                <a:buNone/>
                <a:tabLst/>
                <a:defRPr/>
              </a:pPr>
              <a:r>
                <a:rPr kumimoji="0" lang="en-US" altLang="zh-CN" sz="180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a:rPr>
                <a:t>Program</a:t>
              </a:r>
            </a:p>
            <a:p>
              <a:pPr marL="0" marR="0" lvl="0" indent="0" defTabSz="914400" eaLnBrk="0" fontAlgn="auto" latinLnBrk="0" hangingPunct="0">
                <a:lnSpc>
                  <a:spcPct val="86000"/>
                </a:lnSpc>
                <a:spcBef>
                  <a:spcPts val="0"/>
                </a:spcBef>
                <a:spcAft>
                  <a:spcPts val="0"/>
                </a:spcAft>
                <a:buClrTx/>
                <a:buSzTx/>
                <a:buFontTx/>
                <a:buNone/>
                <a:tabLst/>
                <a:defRPr/>
              </a:pPr>
              <a:r>
                <a:rPr kumimoji="0" lang="en-US" altLang="zh-CN" sz="180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a:rPr>
                <a:t>(Instructions&amp;</a:t>
              </a:r>
            </a:p>
            <a:p>
              <a:pPr marL="0" marR="0" lvl="0" indent="0" defTabSz="914400" eaLnBrk="0" fontAlgn="auto" latinLnBrk="0" hangingPunct="0">
                <a:lnSpc>
                  <a:spcPct val="86000"/>
                </a:lnSpc>
                <a:spcBef>
                  <a:spcPts val="0"/>
                </a:spcBef>
                <a:spcAft>
                  <a:spcPts val="0"/>
                </a:spcAft>
                <a:buClrTx/>
                <a:buSzTx/>
                <a:buFontTx/>
                <a:buNone/>
                <a:tabLst/>
                <a:defRPr/>
              </a:pPr>
              <a:r>
                <a:rPr kumimoji="0" lang="en-US" altLang="zh-CN" sz="180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a:rPr>
                <a:t>Data)</a:t>
              </a:r>
            </a:p>
          </p:txBody>
        </p:sp>
        <p:sp>
          <p:nvSpPr>
            <p:cNvPr id="25" name="Line 21"/>
            <p:cNvSpPr>
              <a:spLocks noChangeShapeType="1"/>
            </p:cNvSpPr>
            <p:nvPr/>
          </p:nvSpPr>
          <p:spPr bwMode="auto">
            <a:xfrm flipV="1">
              <a:off x="4180" y="572"/>
              <a:ext cx="424" cy="63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800" i="0" u="none" strike="noStrike" kern="0" cap="none" spc="0" normalizeH="0" baseline="0" noProof="0" smtClean="0">
                <a:ln>
                  <a:noFill/>
                </a:ln>
                <a:solidFill>
                  <a:srgbClr val="063DE8"/>
                </a:solidFill>
                <a:effectLst/>
                <a:uLnTx/>
                <a:uFillTx/>
                <a:latin typeface="微软雅黑" panose="020B0503020204020204" pitchFamily="34" charset="-122"/>
                <a:ea typeface="微软雅黑" panose="020B0503020204020204" pitchFamily="34" charset="-122"/>
                <a:cs typeface="Arial"/>
              </a:endParaRPr>
            </a:p>
          </p:txBody>
        </p:sp>
        <p:sp>
          <p:nvSpPr>
            <p:cNvPr id="26" name="Line 22"/>
            <p:cNvSpPr>
              <a:spLocks noChangeShapeType="1"/>
            </p:cNvSpPr>
            <p:nvPr/>
          </p:nvSpPr>
          <p:spPr bwMode="auto">
            <a:xfrm flipV="1">
              <a:off x="4372" y="1100"/>
              <a:ext cx="1240" cy="2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800" i="0" u="none" strike="noStrike" kern="0" cap="none" spc="0" normalizeH="0" baseline="0" noProof="0" smtClean="0">
                <a:ln>
                  <a:noFill/>
                </a:ln>
                <a:solidFill>
                  <a:srgbClr val="063DE8"/>
                </a:solidFill>
                <a:effectLst/>
                <a:uLnTx/>
                <a:uFillTx/>
                <a:latin typeface="微软雅黑" panose="020B0503020204020204" pitchFamily="34" charset="-122"/>
                <a:ea typeface="微软雅黑" panose="020B0503020204020204" pitchFamily="34" charset="-122"/>
                <a:cs typeface="Arial"/>
              </a:endParaRPr>
            </a:p>
          </p:txBody>
        </p:sp>
        <p:sp>
          <p:nvSpPr>
            <p:cNvPr id="27" name="Line 23"/>
            <p:cNvSpPr>
              <a:spLocks noChangeShapeType="1"/>
            </p:cNvSpPr>
            <p:nvPr/>
          </p:nvSpPr>
          <p:spPr bwMode="auto">
            <a:xfrm flipV="1">
              <a:off x="4180" y="1052"/>
              <a:ext cx="424" cy="2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800" i="0" u="none" strike="noStrike" kern="0" cap="none" spc="0" normalizeH="0" baseline="0" noProof="0" smtClean="0">
                <a:ln>
                  <a:noFill/>
                </a:ln>
                <a:solidFill>
                  <a:srgbClr val="063DE8"/>
                </a:solidFill>
                <a:effectLst/>
                <a:uLnTx/>
                <a:uFillTx/>
                <a:latin typeface="微软雅黑" panose="020B0503020204020204" pitchFamily="34" charset="-122"/>
                <a:ea typeface="微软雅黑" panose="020B0503020204020204" pitchFamily="34" charset="-122"/>
                <a:cs typeface="Arial"/>
              </a:endParaRPr>
            </a:p>
          </p:txBody>
        </p:sp>
      </p:grpSp>
      <p:sp>
        <p:nvSpPr>
          <p:cNvPr id="28" name="Rectangle 24"/>
          <p:cNvSpPr>
            <a:spLocks noChangeArrowheads="1"/>
          </p:cNvSpPr>
          <p:nvPr/>
        </p:nvSpPr>
        <p:spPr bwMode="auto">
          <a:xfrm>
            <a:off x="107504" y="4229700"/>
            <a:ext cx="4407873"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zh-CN" u="sng" dirty="0" smtClean="0">
                <a:solidFill>
                  <a:srgbClr val="000000"/>
                </a:solidFill>
                <a:latin typeface="微软雅黑" panose="020B0503020204020204" pitchFamily="34" charset="-122"/>
                <a:ea typeface="微软雅黑" panose="020B0503020204020204" pitchFamily="34" charset="-122"/>
                <a:cs typeface="Arial"/>
              </a:rPr>
              <a:t>Princeton (Von Neumann) Architecture</a:t>
            </a:r>
          </a:p>
        </p:txBody>
      </p:sp>
      <p:sp>
        <p:nvSpPr>
          <p:cNvPr id="29" name="Rectangle 25"/>
          <p:cNvSpPr>
            <a:spLocks noChangeArrowheads="1"/>
          </p:cNvSpPr>
          <p:nvPr/>
        </p:nvSpPr>
        <p:spPr bwMode="auto">
          <a:xfrm>
            <a:off x="220216" y="4620225"/>
            <a:ext cx="4321696" cy="131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342900" indent="-342900" eaLnBrk="0" hangingPunct="0">
              <a:lnSpc>
                <a:spcPct val="120000"/>
              </a:lnSpc>
              <a:spcBef>
                <a:spcPct val="25000"/>
              </a:spcBef>
              <a:buFont typeface="Wingdings" panose="05000000000000000000" pitchFamily="2" charset="2"/>
              <a:buChar char="p"/>
            </a:pPr>
            <a:r>
              <a:rPr lang="zh-CN" altLang="en-US" sz="2000" dirty="0" smtClean="0">
                <a:solidFill>
                  <a:srgbClr val="000000"/>
                </a:solidFill>
                <a:latin typeface="微软雅黑" panose="020B0503020204020204" pitchFamily="34" charset="-122"/>
                <a:ea typeface="微软雅黑" panose="020B0503020204020204" pitchFamily="34" charset="-122"/>
                <a:cs typeface="Arial"/>
              </a:rPr>
              <a:t>数据和指令存放在同一个存储器中</a:t>
            </a:r>
            <a:endParaRPr lang="en-US" altLang="zh-CN" sz="2000" dirty="0" smtClean="0">
              <a:solidFill>
                <a:srgbClr val="000000"/>
              </a:solidFill>
              <a:latin typeface="微软雅黑" panose="020B0503020204020204" pitchFamily="34" charset="-122"/>
              <a:ea typeface="微软雅黑" panose="020B0503020204020204" pitchFamily="34" charset="-122"/>
              <a:cs typeface="Arial"/>
            </a:endParaRPr>
          </a:p>
          <a:p>
            <a:pPr marL="800100" lvl="1" indent="-342900" eaLnBrk="0" hangingPunct="0">
              <a:lnSpc>
                <a:spcPct val="120000"/>
              </a:lnSpc>
              <a:spcBef>
                <a:spcPct val="25000"/>
              </a:spcBef>
              <a:buFont typeface="Wingdings" panose="05000000000000000000" pitchFamily="2" charset="2"/>
              <a:buChar char="Ø"/>
            </a:pPr>
            <a:r>
              <a:rPr lang="zh-CN" altLang="en-US" sz="2000" dirty="0" smtClean="0">
                <a:solidFill>
                  <a:srgbClr val="063DE8"/>
                </a:solidFill>
                <a:latin typeface="微软雅黑" panose="020B0503020204020204" pitchFamily="34" charset="-122"/>
                <a:ea typeface="微软雅黑" panose="020B0503020204020204" pitchFamily="34" charset="-122"/>
                <a:cs typeface="Arial"/>
              </a:rPr>
              <a:t>存储空间利用率高</a:t>
            </a:r>
          </a:p>
          <a:p>
            <a:pPr marL="800100" lvl="1" indent="-342900" eaLnBrk="0" hangingPunct="0">
              <a:lnSpc>
                <a:spcPct val="120000"/>
              </a:lnSpc>
              <a:spcBef>
                <a:spcPct val="25000"/>
              </a:spcBef>
              <a:buFont typeface="Wingdings" panose="05000000000000000000" pitchFamily="2" charset="2"/>
              <a:buChar char="Ø"/>
            </a:pPr>
            <a:r>
              <a:rPr lang="zh-CN" altLang="en-US" sz="2000" dirty="0" smtClean="0">
                <a:solidFill>
                  <a:srgbClr val="063DE8"/>
                </a:solidFill>
                <a:latin typeface="微软雅黑" panose="020B0503020204020204" pitchFamily="34" charset="-122"/>
                <a:ea typeface="微软雅黑" panose="020B0503020204020204" pitchFamily="34" charset="-122"/>
                <a:cs typeface="Arial"/>
              </a:rPr>
              <a:t>统一的访问接口</a:t>
            </a:r>
          </a:p>
        </p:txBody>
      </p:sp>
      <p:sp>
        <p:nvSpPr>
          <p:cNvPr id="30" name="Rectangle 26"/>
          <p:cNvSpPr>
            <a:spLocks noChangeArrowheads="1"/>
          </p:cNvSpPr>
          <p:nvPr/>
        </p:nvSpPr>
        <p:spPr bwMode="auto">
          <a:xfrm>
            <a:off x="5146229" y="4229700"/>
            <a:ext cx="2422330"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lnSpc>
                <a:spcPct val="85000"/>
              </a:lnSpc>
            </a:pPr>
            <a:r>
              <a:rPr lang="en-US" altLang="zh-CN" u="sng" dirty="0" smtClean="0">
                <a:solidFill>
                  <a:srgbClr val="000000"/>
                </a:solidFill>
                <a:latin typeface="微软雅黑" panose="020B0503020204020204" pitchFamily="34" charset="-122"/>
                <a:ea typeface="微软雅黑" panose="020B0503020204020204" pitchFamily="34" charset="-122"/>
                <a:cs typeface="Arial"/>
              </a:rPr>
              <a:t>Harvard Architecture</a:t>
            </a:r>
          </a:p>
        </p:txBody>
      </p:sp>
      <p:sp>
        <p:nvSpPr>
          <p:cNvPr id="31" name="Rectangle 27"/>
          <p:cNvSpPr>
            <a:spLocks noChangeArrowheads="1"/>
          </p:cNvSpPr>
          <p:nvPr/>
        </p:nvSpPr>
        <p:spPr bwMode="auto">
          <a:xfrm>
            <a:off x="5120829" y="4636100"/>
            <a:ext cx="3751027" cy="131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285750" indent="-285750" eaLnBrk="0" hangingPunct="0">
              <a:lnSpc>
                <a:spcPct val="120000"/>
              </a:lnSpc>
              <a:spcBef>
                <a:spcPct val="25000"/>
              </a:spcBef>
              <a:buFont typeface="Wingdings" panose="05000000000000000000" pitchFamily="2" charset="2"/>
              <a:buChar char="Ø"/>
            </a:pPr>
            <a:r>
              <a:rPr lang="zh-CN" altLang="en-US" sz="2000" dirty="0" smtClean="0">
                <a:solidFill>
                  <a:srgbClr val="000000"/>
                </a:solidFill>
                <a:latin typeface="微软雅黑" panose="020B0503020204020204" pitchFamily="34" charset="-122"/>
                <a:ea typeface="微软雅黑" panose="020B0503020204020204" pitchFamily="34" charset="-122"/>
                <a:cs typeface="Arial"/>
              </a:rPr>
              <a:t>数据和指令存放在不同存储器</a:t>
            </a:r>
          </a:p>
          <a:p>
            <a:pPr marL="800100" lvl="1" indent="-342900" eaLnBrk="0" hangingPunct="0">
              <a:lnSpc>
                <a:spcPct val="120000"/>
              </a:lnSpc>
              <a:spcBef>
                <a:spcPct val="25000"/>
              </a:spcBef>
              <a:buFont typeface="Wingdings" panose="05000000000000000000" pitchFamily="2" charset="2"/>
              <a:buChar char="Ø"/>
            </a:pPr>
            <a:r>
              <a:rPr lang="zh-CN" altLang="en-US" sz="2000" dirty="0" smtClean="0">
                <a:solidFill>
                  <a:srgbClr val="063DE8"/>
                </a:solidFill>
                <a:latin typeface="微软雅黑" panose="020B0503020204020204" pitchFamily="34" charset="-122"/>
                <a:ea typeface="微软雅黑" panose="020B0503020204020204" pitchFamily="34" charset="-122"/>
                <a:cs typeface="Arial"/>
              </a:rPr>
              <a:t>存储访问效率高</a:t>
            </a:r>
          </a:p>
          <a:p>
            <a:pPr marL="800100" lvl="1" indent="-342900" eaLnBrk="0" hangingPunct="0">
              <a:lnSpc>
                <a:spcPct val="120000"/>
              </a:lnSpc>
              <a:spcBef>
                <a:spcPct val="25000"/>
              </a:spcBef>
              <a:buFont typeface="Wingdings" panose="05000000000000000000" pitchFamily="2" charset="2"/>
              <a:buChar char="Ø"/>
            </a:pPr>
            <a:r>
              <a:rPr lang="zh-CN" altLang="en-US" sz="2000" dirty="0" smtClean="0">
                <a:solidFill>
                  <a:srgbClr val="063DE8"/>
                </a:solidFill>
                <a:latin typeface="微软雅黑" panose="020B0503020204020204" pitchFamily="34" charset="-122"/>
                <a:ea typeface="微软雅黑" panose="020B0503020204020204" pitchFamily="34" charset="-122"/>
                <a:cs typeface="Arial"/>
              </a:rPr>
              <a:t>有利于流水线执行</a:t>
            </a:r>
            <a:r>
              <a:rPr lang="en-US" altLang="zh-CN" sz="2000" dirty="0" smtClean="0">
                <a:solidFill>
                  <a:srgbClr val="063DE8"/>
                </a:solidFill>
                <a:latin typeface="微软雅黑" panose="020B0503020204020204" pitchFamily="34" charset="-122"/>
                <a:ea typeface="微软雅黑" panose="020B0503020204020204" pitchFamily="34" charset="-122"/>
                <a:cs typeface="Arial"/>
              </a:rPr>
              <a:t>   </a:t>
            </a:r>
            <a:endParaRPr lang="zh-CN" altLang="en-US" sz="2000" dirty="0" smtClean="0">
              <a:solidFill>
                <a:srgbClr val="063DE8"/>
              </a:solidFill>
              <a:latin typeface="微软雅黑" panose="020B0503020204020204" pitchFamily="34" charset="-122"/>
              <a:ea typeface="微软雅黑" panose="020B0503020204020204" pitchFamily="34" charset="-122"/>
              <a:cs typeface="Arial"/>
            </a:endParaRPr>
          </a:p>
        </p:txBody>
      </p:sp>
    </p:spTree>
    <p:extLst>
      <p:ext uri="{BB962C8B-B14F-4D97-AF65-F5344CB8AC3E}">
        <p14:creationId xmlns:p14="http://schemas.microsoft.com/office/powerpoint/2010/main" val="52586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blinds(horizontal)">
                                      <p:cBhvr>
                                        <p:cTn id="27" dur="500"/>
                                        <p:tgtEl>
                                          <p:spTgt spid="2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
                                            <p:txEl>
                                              <p:pRg st="1" end="1"/>
                                            </p:txEl>
                                          </p:spTgt>
                                        </p:tgtEl>
                                        <p:attrNameLst>
                                          <p:attrName>style.visibility</p:attrName>
                                        </p:attrNameLst>
                                      </p:cBhvr>
                                      <p:to>
                                        <p:strVal val="visible"/>
                                      </p:to>
                                    </p:set>
                                    <p:animEffect transition="in" filter="blinds(horizontal)">
                                      <p:cBhvr>
                                        <p:cTn id="32" dur="500"/>
                                        <p:tgtEl>
                                          <p:spTgt spid="2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9">
                                            <p:txEl>
                                              <p:pRg st="2" end="2"/>
                                            </p:txEl>
                                          </p:spTgt>
                                        </p:tgtEl>
                                        <p:attrNameLst>
                                          <p:attrName>style.visibility</p:attrName>
                                        </p:attrNameLst>
                                      </p:cBhvr>
                                      <p:to>
                                        <p:strVal val="visible"/>
                                      </p:to>
                                    </p:set>
                                    <p:animEffect transition="in" filter="blinds(horizontal)">
                                      <p:cBhvr>
                                        <p:cTn id="37" dur="500"/>
                                        <p:tgtEl>
                                          <p:spTgt spid="29">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1">
                                            <p:txEl>
                                              <p:pRg st="0" end="0"/>
                                            </p:txEl>
                                          </p:spTgt>
                                        </p:tgtEl>
                                        <p:attrNameLst>
                                          <p:attrName>style.visibility</p:attrName>
                                        </p:attrNameLst>
                                      </p:cBhvr>
                                      <p:to>
                                        <p:strVal val="visible"/>
                                      </p:to>
                                    </p:set>
                                    <p:animEffect transition="in" filter="blinds(horizontal)">
                                      <p:cBhvr>
                                        <p:cTn id="47" dur="500"/>
                                        <p:tgtEl>
                                          <p:spTgt spid="3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1">
                                            <p:txEl>
                                              <p:pRg st="1" end="1"/>
                                            </p:txEl>
                                          </p:spTgt>
                                        </p:tgtEl>
                                        <p:attrNameLst>
                                          <p:attrName>style.visibility</p:attrName>
                                        </p:attrNameLst>
                                      </p:cBhvr>
                                      <p:to>
                                        <p:strVal val="visible"/>
                                      </p:to>
                                    </p:set>
                                    <p:animEffect transition="in" filter="blinds(horizontal)">
                                      <p:cBhvr>
                                        <p:cTn id="52" dur="500"/>
                                        <p:tgtEl>
                                          <p:spTgt spid="31">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1">
                                            <p:txEl>
                                              <p:pRg st="2" end="2"/>
                                            </p:txEl>
                                          </p:spTgt>
                                        </p:tgtEl>
                                        <p:attrNameLst>
                                          <p:attrName>style.visibility</p:attrName>
                                        </p:attrNameLst>
                                      </p:cBhvr>
                                      <p:to>
                                        <p:strVal val="visible"/>
                                      </p:to>
                                    </p:set>
                                    <p:animEffect transition="in" filter="blinds(horizontal)">
                                      <p:cBhvr>
                                        <p:cTn id="57" dur="500"/>
                                        <p:tgtEl>
                                          <p:spTgt spid="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p>
        </p:txBody>
      </p:sp>
      <p:sp>
        <p:nvSpPr>
          <p:cNvPr id="3" name="内容占位符 2"/>
          <p:cNvSpPr>
            <a:spLocks noGrp="1"/>
          </p:cNvSpPr>
          <p:nvPr>
            <p:ph idx="1"/>
          </p:nvPr>
        </p:nvSpPr>
        <p:spPr/>
        <p:txBody>
          <a:bodyPr/>
          <a:lstStyle/>
          <a:p>
            <a:pPr marL="0" indent="0">
              <a:buNone/>
            </a:pPr>
            <a:r>
              <a:rPr lang="en-US" altLang="zh-CN" dirty="0" smtClean="0"/>
              <a:t>4.4.4 </a:t>
            </a:r>
            <a:r>
              <a:rPr lang="zh-CN" altLang="en-US" dirty="0" smtClean="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07504" y="1052736"/>
            <a:ext cx="4968552"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2.</a:t>
            </a:r>
            <a:r>
              <a:rPr lang="zh-CN" altLang="en-US" dirty="0" smtClean="0">
                <a:solidFill>
                  <a:srgbClr val="063DE8"/>
                </a:solidFill>
              </a:rPr>
              <a:t>过程调用时</a:t>
            </a:r>
            <a:r>
              <a:rPr lang="en-US" altLang="zh-CN" dirty="0" smtClean="0">
                <a:solidFill>
                  <a:srgbClr val="063DE8"/>
                </a:solidFill>
              </a:rPr>
              <a:t>MIPS</a:t>
            </a:r>
            <a:r>
              <a:rPr lang="zh-CN" altLang="en-US" dirty="0" smtClean="0">
                <a:solidFill>
                  <a:srgbClr val="063DE8"/>
                </a:solidFill>
              </a:rPr>
              <a:t>寄存器的使用约定</a:t>
            </a:r>
            <a:endParaRPr lang="en-US" altLang="zh-CN" dirty="0" smtClean="0">
              <a:solidFill>
                <a:srgbClr val="063DE8"/>
              </a:solidFill>
            </a:endParaRPr>
          </a:p>
        </p:txBody>
      </p:sp>
      <p:sp>
        <p:nvSpPr>
          <p:cNvPr id="8" name="矩形 7"/>
          <p:cNvSpPr/>
          <p:nvPr/>
        </p:nvSpPr>
        <p:spPr>
          <a:xfrm>
            <a:off x="107504" y="1481096"/>
            <a:ext cx="8640960" cy="4555093"/>
          </a:xfrm>
          <a:prstGeom prst="rect">
            <a:avLst/>
          </a:prstGeom>
        </p:spPr>
        <p:txBody>
          <a:bodyPr wrap="square">
            <a:spAutoFit/>
          </a:bodyPr>
          <a:lstStyle/>
          <a:p>
            <a:pPr marL="342900" indent="-342900">
              <a:lnSpc>
                <a:spcPct val="115000"/>
              </a:lnSpc>
              <a:spcBef>
                <a:spcPct val="10000"/>
              </a:spcBef>
              <a:buFont typeface="Wingdings" panose="05000000000000000000" pitchFamily="2" charset="2"/>
              <a:buChar char="Ø"/>
            </a:pPr>
            <a:r>
              <a:rPr lang="en-US" altLang="zh-CN" sz="2000" dirty="0">
                <a:latin typeface="Comic Sans MS" panose="030F0702030302020204" pitchFamily="66" charset="0"/>
              </a:rPr>
              <a:t>MIPS</a:t>
            </a:r>
            <a:r>
              <a:rPr lang="zh-CN" altLang="en-US" sz="2000" dirty="0">
                <a:latin typeface="Comic Sans MS" panose="030F0702030302020204" pitchFamily="66" charset="0"/>
              </a:rPr>
              <a:t>的寄存器使用</a:t>
            </a:r>
            <a:r>
              <a:rPr lang="zh-CN" altLang="en-US" sz="2000" dirty="0" smtClean="0">
                <a:latin typeface="Comic Sans MS" panose="030F0702030302020204" pitchFamily="66" charset="0"/>
              </a:rPr>
              <a:t>约定</a:t>
            </a:r>
            <a:r>
              <a:rPr lang="zh-CN" altLang="en-US" sz="2000" dirty="0">
                <a:latin typeface="Comic Sans MS" panose="030F0702030302020204" pitchFamily="66" charset="0"/>
                <a:ea typeface="微软雅黑" panose="020B0503020204020204" pitchFamily="34" charset="-122"/>
              </a:rPr>
              <a:t>（假定过程</a:t>
            </a:r>
            <a:r>
              <a:rPr lang="en-US" altLang="zh-CN" sz="2000" dirty="0">
                <a:latin typeface="Comic Sans MS" panose="030F0702030302020204" pitchFamily="66" charset="0"/>
                <a:ea typeface="微软雅黑" panose="020B0503020204020204" pitchFamily="34" charset="-122"/>
              </a:rPr>
              <a:t>P</a:t>
            </a:r>
            <a:r>
              <a:rPr lang="zh-CN" altLang="en-US" sz="2000" dirty="0">
                <a:latin typeface="Comic Sans MS" panose="030F0702030302020204" pitchFamily="66" charset="0"/>
                <a:ea typeface="微软雅黑" panose="020B0503020204020204" pitchFamily="34" charset="-122"/>
              </a:rPr>
              <a:t>调用过程</a:t>
            </a:r>
            <a:r>
              <a:rPr lang="en-US" altLang="zh-CN" sz="2000" dirty="0">
                <a:latin typeface="Comic Sans MS" panose="030F0702030302020204" pitchFamily="66" charset="0"/>
                <a:ea typeface="微软雅黑" panose="020B0503020204020204" pitchFamily="34" charset="-122"/>
              </a:rPr>
              <a:t>Q</a:t>
            </a:r>
            <a:r>
              <a:rPr lang="zh-CN" altLang="en-US" sz="2000" dirty="0">
                <a:latin typeface="Comic Sans MS" panose="030F0702030302020204" pitchFamily="66" charset="0"/>
                <a:ea typeface="微软雅黑" panose="020B0503020204020204" pitchFamily="34" charset="-122"/>
              </a:rPr>
              <a:t>） </a:t>
            </a:r>
            <a:r>
              <a:rPr lang="zh-CN" altLang="en-US" sz="2000" dirty="0" smtClean="0">
                <a:latin typeface="Comic Sans MS" panose="030F0702030302020204" pitchFamily="66" charset="0"/>
              </a:rPr>
              <a:t>：</a:t>
            </a:r>
            <a:endParaRPr lang="zh-CN" altLang="en-US" sz="2000" dirty="0">
              <a:latin typeface="Comic Sans MS" panose="030F0702030302020204" pitchFamily="66" charset="0"/>
            </a:endParaRPr>
          </a:p>
          <a:p>
            <a:pPr marL="800100" lvl="1" indent="-342900">
              <a:lnSpc>
                <a:spcPct val="115000"/>
              </a:lnSpc>
              <a:spcBef>
                <a:spcPct val="10000"/>
              </a:spcBef>
              <a:buFont typeface="Wingdings" panose="05000000000000000000" pitchFamily="2" charset="2"/>
              <a:buChar char="ü"/>
            </a:pPr>
            <a:r>
              <a:rPr lang="en-US" altLang="zh-CN" sz="2000" dirty="0">
                <a:latin typeface="Comic Sans MS" panose="030F0702030302020204" pitchFamily="66" charset="0"/>
              </a:rPr>
              <a:t>$a0~$</a:t>
            </a:r>
            <a:r>
              <a:rPr lang="en-US" altLang="zh-CN" sz="2000" dirty="0" smtClean="0">
                <a:latin typeface="Comic Sans MS" panose="030F0702030302020204" pitchFamily="66" charset="0"/>
              </a:rPr>
              <a:t>a3</a:t>
            </a:r>
            <a:r>
              <a:rPr lang="zh-CN" altLang="en-US" sz="2000" dirty="0" smtClean="0">
                <a:latin typeface="Comic Sans MS" panose="030F0702030302020204" pitchFamily="66" charset="0"/>
              </a:rPr>
              <a:t>用于传递前</a:t>
            </a:r>
            <a:r>
              <a:rPr lang="en-US" altLang="zh-CN" sz="2000" dirty="0" smtClean="0">
                <a:latin typeface="Comic Sans MS" panose="030F0702030302020204" pitchFamily="66" charset="0"/>
              </a:rPr>
              <a:t>4</a:t>
            </a:r>
            <a:r>
              <a:rPr lang="zh-CN" altLang="en-US" sz="2000" dirty="0" smtClean="0">
                <a:latin typeface="Comic Sans MS" panose="030F0702030302020204" pitchFamily="66" charset="0"/>
              </a:rPr>
              <a:t>个非浮点数入口参数，若入口参数超过</a:t>
            </a:r>
            <a:r>
              <a:rPr lang="en-US" altLang="zh-CN" sz="2000" dirty="0" smtClean="0">
                <a:latin typeface="Comic Sans MS" panose="030F0702030302020204" pitchFamily="66" charset="0"/>
              </a:rPr>
              <a:t>4</a:t>
            </a:r>
            <a:r>
              <a:rPr lang="zh-CN" altLang="en-US" sz="2000" dirty="0" smtClean="0">
                <a:latin typeface="Comic Sans MS" panose="030F0702030302020204" pitchFamily="66" charset="0"/>
              </a:rPr>
              <a:t>个，则其余参数保存到栈中；</a:t>
            </a:r>
            <a:endParaRPr lang="en-US" altLang="zh-CN" sz="2000" dirty="0" smtClean="0">
              <a:latin typeface="Comic Sans MS" panose="030F0702030302020204" pitchFamily="66" charset="0"/>
            </a:endParaRPr>
          </a:p>
          <a:p>
            <a:pPr marL="800100" lvl="1" indent="-342900">
              <a:lnSpc>
                <a:spcPct val="115000"/>
              </a:lnSpc>
              <a:spcBef>
                <a:spcPct val="10000"/>
              </a:spcBef>
              <a:buFont typeface="Wingdings" panose="05000000000000000000" pitchFamily="2" charset="2"/>
              <a:buChar char="ü"/>
            </a:pPr>
            <a:r>
              <a:rPr lang="en-US" altLang="zh-CN" sz="2000" dirty="0" smtClean="0">
                <a:latin typeface="Comic Sans MS" panose="030F0702030302020204" pitchFamily="66" charset="0"/>
              </a:rPr>
              <a:t>$v0~$v3</a:t>
            </a:r>
            <a:r>
              <a:rPr lang="zh-CN" altLang="en-US" sz="2000" dirty="0" smtClean="0">
                <a:latin typeface="Comic Sans MS" panose="030F0702030302020204" pitchFamily="66" charset="0"/>
              </a:rPr>
              <a:t>用于传递从</a:t>
            </a:r>
            <a:r>
              <a:rPr lang="en-US" altLang="zh-CN" sz="2000" dirty="0" smtClean="0">
                <a:latin typeface="Comic Sans MS" panose="030F0702030302020204" pitchFamily="66" charset="0"/>
              </a:rPr>
              <a:t>Q</a:t>
            </a:r>
            <a:r>
              <a:rPr lang="zh-CN" altLang="en-US" sz="2000" dirty="0" smtClean="0">
                <a:latin typeface="Comic Sans MS" panose="030F0702030302020204" pitchFamily="66" charset="0"/>
              </a:rPr>
              <a:t>返回的非浮点数返回参数；</a:t>
            </a:r>
            <a:endParaRPr lang="en-US" altLang="zh-CN" sz="2000" dirty="0" smtClean="0">
              <a:latin typeface="Comic Sans MS" panose="030F0702030302020204" pitchFamily="66" charset="0"/>
            </a:endParaRPr>
          </a:p>
          <a:p>
            <a:pPr marL="800100" lvl="1" indent="-342900">
              <a:lnSpc>
                <a:spcPct val="115000"/>
              </a:lnSpc>
              <a:spcBef>
                <a:spcPct val="10000"/>
              </a:spcBef>
              <a:buFont typeface="Wingdings" panose="05000000000000000000" pitchFamily="2" charset="2"/>
              <a:buChar char="ü"/>
            </a:pPr>
            <a:r>
              <a:rPr lang="en-US" altLang="zh-CN" sz="2000" dirty="0" smtClean="0">
                <a:latin typeface="Comic Sans MS" panose="030F0702030302020204" pitchFamily="66" charset="0"/>
              </a:rPr>
              <a:t>$</a:t>
            </a:r>
            <a:r>
              <a:rPr lang="en-US" altLang="zh-CN" sz="2000" dirty="0" err="1" smtClean="0">
                <a:latin typeface="Comic Sans MS" panose="030F0702030302020204" pitchFamily="66" charset="0"/>
              </a:rPr>
              <a:t>ra</a:t>
            </a:r>
            <a:r>
              <a:rPr lang="zh-CN" altLang="en-US" sz="2000" dirty="0" smtClean="0">
                <a:latin typeface="Comic Sans MS" panose="030F0702030302020204" pitchFamily="66" charset="0"/>
              </a:rPr>
              <a:t>用于存放返回地址，由调用指令</a:t>
            </a:r>
            <a:r>
              <a:rPr lang="en-US" altLang="zh-CN" sz="2000" dirty="0" smtClean="0">
                <a:latin typeface="Comic Sans MS" panose="030F0702030302020204" pitchFamily="66" charset="0"/>
              </a:rPr>
              <a:t>(</a:t>
            </a:r>
            <a:r>
              <a:rPr lang="en-US" altLang="zh-CN" sz="2000" dirty="0" err="1" smtClean="0">
                <a:latin typeface="Comic Sans MS" panose="030F0702030302020204" pitchFamily="66" charset="0"/>
              </a:rPr>
              <a:t>jal</a:t>
            </a:r>
            <a:r>
              <a:rPr lang="en-US" altLang="zh-CN" sz="2000" dirty="0" smtClean="0">
                <a:latin typeface="Comic Sans MS" panose="030F0702030302020204" pitchFamily="66" charset="0"/>
              </a:rPr>
              <a:t>)</a:t>
            </a:r>
            <a:r>
              <a:rPr lang="zh-CN" altLang="en-US" sz="2000" dirty="0" smtClean="0">
                <a:latin typeface="Comic Sans MS" panose="030F0702030302020204" pitchFamily="66" charset="0"/>
              </a:rPr>
              <a:t>自动将返回地址返回</a:t>
            </a:r>
            <a:r>
              <a:rPr lang="en-US" altLang="zh-CN" sz="2000" dirty="0">
                <a:latin typeface="Comic Sans MS" panose="030F0702030302020204" pitchFamily="66" charset="0"/>
              </a:rPr>
              <a:t>$</a:t>
            </a:r>
            <a:r>
              <a:rPr lang="en-US" altLang="zh-CN" sz="2000" dirty="0" err="1" smtClean="0">
                <a:latin typeface="Comic Sans MS" panose="030F0702030302020204" pitchFamily="66" charset="0"/>
              </a:rPr>
              <a:t>ra</a:t>
            </a:r>
            <a:r>
              <a:rPr lang="zh-CN" altLang="en-US" sz="2000" dirty="0" smtClean="0">
                <a:latin typeface="Comic Sans MS" panose="030F0702030302020204" pitchFamily="66" charset="0"/>
              </a:rPr>
              <a:t>；</a:t>
            </a:r>
            <a:endParaRPr lang="en-US" altLang="zh-CN" sz="2000" dirty="0" smtClean="0">
              <a:latin typeface="Comic Sans MS" panose="030F0702030302020204" pitchFamily="66" charset="0"/>
            </a:endParaRPr>
          </a:p>
          <a:p>
            <a:pPr marL="800100" lvl="1" indent="-342900">
              <a:lnSpc>
                <a:spcPct val="115000"/>
              </a:lnSpc>
              <a:spcBef>
                <a:spcPct val="10000"/>
              </a:spcBef>
              <a:buFont typeface="Wingdings" panose="05000000000000000000" pitchFamily="2" charset="2"/>
              <a:buChar char="ü"/>
            </a:pPr>
            <a:r>
              <a:rPr lang="zh-CN" altLang="en-US" sz="2000" dirty="0" smtClean="0">
                <a:solidFill>
                  <a:srgbClr val="FF0000"/>
                </a:solidFill>
                <a:latin typeface="Comic Sans MS" panose="030F0702030302020204" pitchFamily="66" charset="0"/>
              </a:rPr>
              <a:t>保存</a:t>
            </a:r>
            <a:r>
              <a:rPr lang="zh-CN" altLang="en-US" sz="2000" dirty="0">
                <a:solidFill>
                  <a:srgbClr val="FF0000"/>
                </a:solidFill>
                <a:latin typeface="Comic Sans MS" panose="030F0702030302020204" pitchFamily="66" charset="0"/>
              </a:rPr>
              <a:t>寄存器</a:t>
            </a:r>
            <a:r>
              <a:rPr lang="en-US" altLang="zh-CN" sz="2000" dirty="0">
                <a:solidFill>
                  <a:srgbClr val="FF0000"/>
                </a:solidFill>
                <a:latin typeface="Comic Sans MS" panose="030F0702030302020204" pitchFamily="66" charset="0"/>
              </a:rPr>
              <a:t>$s0 ~$s7 </a:t>
            </a:r>
            <a:r>
              <a:rPr lang="zh-CN" altLang="en-US" sz="2000" dirty="0">
                <a:latin typeface="Comic Sans MS" panose="030F0702030302020204" pitchFamily="66" charset="0"/>
              </a:rPr>
              <a:t>的值在从被调用过程返回后还要被用，被调用者需要保留</a:t>
            </a:r>
          </a:p>
          <a:p>
            <a:pPr marL="800100" lvl="1" indent="-342900">
              <a:lnSpc>
                <a:spcPct val="115000"/>
              </a:lnSpc>
              <a:spcBef>
                <a:spcPct val="10000"/>
              </a:spcBef>
              <a:buFont typeface="Wingdings" panose="05000000000000000000" pitchFamily="2" charset="2"/>
              <a:buChar char="ü"/>
            </a:pPr>
            <a:r>
              <a:rPr lang="zh-CN" altLang="en-US" sz="2000" dirty="0">
                <a:latin typeface="Comic Sans MS" panose="030F0702030302020204" pitchFamily="66" charset="0"/>
              </a:rPr>
              <a:t>临时寄存器</a:t>
            </a:r>
            <a:r>
              <a:rPr lang="en-US" altLang="zh-CN" sz="2000" dirty="0">
                <a:latin typeface="Comic Sans MS" panose="030F0702030302020204" pitchFamily="66" charset="0"/>
              </a:rPr>
              <a:t>$t0 ~$t9</a:t>
            </a:r>
            <a:r>
              <a:rPr lang="zh-CN" altLang="en-US" sz="2000" dirty="0">
                <a:latin typeface="Comic Sans MS" panose="030F0702030302020204" pitchFamily="66" charset="0"/>
              </a:rPr>
              <a:t>的值在从被调用过程返回后不需要被用（需要的话，由调用者保存） ，被调用者可以随意使用</a:t>
            </a:r>
          </a:p>
          <a:p>
            <a:pPr marL="800100" lvl="1" indent="-342900">
              <a:lnSpc>
                <a:spcPct val="115000"/>
              </a:lnSpc>
              <a:spcBef>
                <a:spcPct val="10000"/>
              </a:spcBef>
              <a:buFont typeface="Wingdings" panose="05000000000000000000" pitchFamily="2" charset="2"/>
              <a:buChar char="ü"/>
            </a:pPr>
            <a:r>
              <a:rPr lang="zh-CN" altLang="en-US" sz="2000" dirty="0">
                <a:latin typeface="Comic Sans MS" panose="030F0702030302020204" pitchFamily="66" charset="0"/>
              </a:rPr>
              <a:t>参数寄存器</a:t>
            </a:r>
            <a:r>
              <a:rPr lang="en-US" altLang="zh-CN" sz="2000" dirty="0">
                <a:latin typeface="Comic Sans MS" panose="030F0702030302020204" pitchFamily="66" charset="0"/>
              </a:rPr>
              <a:t>$a0~$a3</a:t>
            </a:r>
            <a:r>
              <a:rPr lang="zh-CN" altLang="en-US" sz="2000" dirty="0">
                <a:latin typeface="Comic Sans MS" panose="030F0702030302020204" pitchFamily="66" charset="0"/>
              </a:rPr>
              <a:t>在从被调用过程返回后不需要被用（需要的话，由调用者保存在栈帧或其他寄存器中），被调用者可以随意使用</a:t>
            </a:r>
          </a:p>
          <a:p>
            <a:pPr marL="800100" lvl="1" indent="-342900">
              <a:lnSpc>
                <a:spcPct val="115000"/>
              </a:lnSpc>
              <a:spcBef>
                <a:spcPct val="10000"/>
              </a:spcBef>
              <a:buFont typeface="Wingdings" panose="05000000000000000000" pitchFamily="2" charset="2"/>
              <a:buChar char="ü"/>
            </a:pPr>
            <a:r>
              <a:rPr lang="zh-CN" altLang="en-US" sz="2000" dirty="0" smtClean="0">
                <a:latin typeface="Comic Sans MS" panose="030F0702030302020204" pitchFamily="66" charset="0"/>
              </a:rPr>
              <a:t>在</a:t>
            </a:r>
            <a:r>
              <a:rPr lang="zh-CN" altLang="en-US" sz="2000" dirty="0">
                <a:latin typeface="Comic Sans MS" panose="030F0702030302020204" pitchFamily="66" charset="0"/>
              </a:rPr>
              <a:t>过程调用时帧指针寄存器</a:t>
            </a:r>
            <a:r>
              <a:rPr lang="en-US" altLang="zh-CN" sz="2000" dirty="0">
                <a:latin typeface="Comic Sans MS" panose="030F0702030302020204" pitchFamily="66" charset="0"/>
              </a:rPr>
              <a:t>$</a:t>
            </a:r>
            <a:r>
              <a:rPr lang="en-US" altLang="zh-CN" sz="2000" dirty="0" err="1">
                <a:latin typeface="Comic Sans MS" panose="030F0702030302020204" pitchFamily="66" charset="0"/>
              </a:rPr>
              <a:t>fp</a:t>
            </a:r>
            <a:r>
              <a:rPr lang="zh-CN" altLang="en-US" sz="2000" dirty="0">
                <a:latin typeface="Comic Sans MS" panose="030F0702030302020204" pitchFamily="66" charset="0"/>
              </a:rPr>
              <a:t>用栈指针寄存器</a:t>
            </a:r>
            <a:r>
              <a:rPr lang="en-US" altLang="zh-CN" sz="2000" dirty="0">
                <a:latin typeface="Comic Sans MS" panose="030F0702030302020204" pitchFamily="66" charset="0"/>
              </a:rPr>
              <a:t>$</a:t>
            </a:r>
            <a:r>
              <a:rPr lang="en-US" altLang="zh-CN" sz="2000" dirty="0" err="1">
                <a:latin typeface="Comic Sans MS" panose="030F0702030302020204" pitchFamily="66" charset="0"/>
              </a:rPr>
              <a:t>sp</a:t>
            </a:r>
            <a:r>
              <a:rPr lang="en-US" altLang="zh-CN" sz="2000" dirty="0">
                <a:latin typeface="Comic Sans MS" panose="030F0702030302020204" pitchFamily="66" charset="0"/>
              </a:rPr>
              <a:t>- 4</a:t>
            </a:r>
            <a:r>
              <a:rPr lang="zh-CN" altLang="en-US" sz="2000" dirty="0">
                <a:latin typeface="Comic Sans MS" panose="030F0702030302020204" pitchFamily="66" charset="0"/>
              </a:rPr>
              <a:t>来初始化</a:t>
            </a:r>
          </a:p>
        </p:txBody>
      </p:sp>
    </p:spTree>
    <p:extLst>
      <p:ext uri="{BB962C8B-B14F-4D97-AF65-F5344CB8AC3E}">
        <p14:creationId xmlns:p14="http://schemas.microsoft.com/office/powerpoint/2010/main" val="21083411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p>
        </p:txBody>
      </p:sp>
      <p:sp>
        <p:nvSpPr>
          <p:cNvPr id="3" name="内容占位符 2"/>
          <p:cNvSpPr>
            <a:spLocks noGrp="1"/>
          </p:cNvSpPr>
          <p:nvPr>
            <p:ph idx="1"/>
          </p:nvPr>
        </p:nvSpPr>
        <p:spPr/>
        <p:txBody>
          <a:bodyPr/>
          <a:lstStyle/>
          <a:p>
            <a:pPr marL="0" indent="0">
              <a:buNone/>
            </a:pPr>
            <a:r>
              <a:rPr lang="en-US" altLang="zh-CN" dirty="0" smtClean="0"/>
              <a:t>4.4.4 </a:t>
            </a:r>
            <a:r>
              <a:rPr lang="zh-CN" altLang="en-US" dirty="0" smtClean="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07504" y="1052736"/>
            <a:ext cx="4968552"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3.</a:t>
            </a:r>
            <a:r>
              <a:rPr lang="zh-CN" altLang="en-US" dirty="0" smtClean="0">
                <a:solidFill>
                  <a:srgbClr val="063DE8"/>
                </a:solidFill>
              </a:rPr>
              <a:t> </a:t>
            </a:r>
            <a:r>
              <a:rPr lang="en-US" altLang="zh-CN" dirty="0" smtClean="0">
                <a:solidFill>
                  <a:srgbClr val="063DE8"/>
                </a:solidFill>
              </a:rPr>
              <a:t>MIPS</a:t>
            </a:r>
            <a:r>
              <a:rPr lang="zh-CN" altLang="en-US" dirty="0" smtClean="0">
                <a:solidFill>
                  <a:srgbClr val="063DE8"/>
                </a:solidFill>
              </a:rPr>
              <a:t>中的栈和栈帧</a:t>
            </a:r>
            <a:endParaRPr lang="en-US" altLang="zh-CN" dirty="0" smtClean="0">
              <a:solidFill>
                <a:srgbClr val="063DE8"/>
              </a:solidFill>
            </a:endParaRPr>
          </a:p>
        </p:txBody>
      </p:sp>
      <p:sp>
        <p:nvSpPr>
          <p:cNvPr id="9" name="矩形 8"/>
          <p:cNvSpPr/>
          <p:nvPr/>
        </p:nvSpPr>
        <p:spPr>
          <a:xfrm>
            <a:off x="179512" y="1412776"/>
            <a:ext cx="7920880" cy="1754326"/>
          </a:xfrm>
          <a:prstGeom prst="rect">
            <a:avLst/>
          </a:prstGeom>
        </p:spPr>
        <p:txBody>
          <a:bodyPr wrap="square">
            <a:spAutoFit/>
          </a:bodyPr>
          <a:lstStyle/>
          <a:p>
            <a:pPr marL="342900" indent="-342900">
              <a:lnSpc>
                <a:spcPct val="100000"/>
              </a:lnSpc>
              <a:spcBef>
                <a:spcPct val="1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rPr>
              <a:t>栈的基本概念</a:t>
            </a:r>
          </a:p>
          <a:p>
            <a:pPr marL="800100" lvl="1" indent="-342900">
              <a:lnSpc>
                <a:spcPct val="100000"/>
              </a:lnSpc>
              <a:spcBef>
                <a:spcPct val="1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是一个“先进后出”队列</a:t>
            </a:r>
          </a:p>
          <a:p>
            <a:pPr marL="800100" lvl="1" indent="-342900">
              <a:lnSpc>
                <a:spcPct val="100000"/>
              </a:lnSpc>
              <a:spcBef>
                <a:spcPct val="1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需一个栈指针指向栈顶元素</a:t>
            </a:r>
          </a:p>
          <a:p>
            <a:pPr marL="800100" lvl="1" indent="-342900">
              <a:lnSpc>
                <a:spcPct val="100000"/>
              </a:lnSpc>
              <a:spcBef>
                <a:spcPct val="10000"/>
              </a:spcBef>
              <a:buFont typeface="Wingdings" panose="05000000000000000000" pitchFamily="2" charset="2"/>
              <a:buChar char="ü"/>
            </a:pPr>
            <a:r>
              <a:rPr lang="zh-CN" altLang="en-US" sz="2000" dirty="0" smtClean="0">
                <a:latin typeface="Comic Sans MS" panose="030F0702030302020204" pitchFamily="66" charset="0"/>
                <a:ea typeface="微软雅黑" panose="020B0503020204020204" pitchFamily="34" charset="-122"/>
              </a:rPr>
              <a:t>栈中每个</a:t>
            </a:r>
            <a:r>
              <a:rPr lang="zh-CN" altLang="en-US" sz="2000" dirty="0">
                <a:latin typeface="Comic Sans MS" panose="030F0702030302020204" pitchFamily="66" charset="0"/>
                <a:ea typeface="微软雅黑" panose="020B0503020204020204" pitchFamily="34" charset="-122"/>
              </a:rPr>
              <a:t>元素</a:t>
            </a:r>
            <a:r>
              <a:rPr lang="zh-CN" altLang="en-US" sz="2000" dirty="0" smtClean="0">
                <a:latin typeface="Comic Sans MS" panose="030F0702030302020204" pitchFamily="66" charset="0"/>
                <a:ea typeface="微软雅黑" panose="020B0503020204020204" pitchFamily="34" charset="-122"/>
              </a:rPr>
              <a:t>长度一致</a:t>
            </a:r>
            <a:endParaRPr lang="zh-CN" altLang="en-US" sz="2000" dirty="0">
              <a:latin typeface="Comic Sans MS" panose="030F0702030302020204" pitchFamily="66" charset="0"/>
              <a:ea typeface="微软雅黑" panose="020B0503020204020204" pitchFamily="34" charset="-122"/>
            </a:endParaRPr>
          </a:p>
          <a:p>
            <a:pPr marL="800100" lvl="1" indent="-342900">
              <a:lnSpc>
                <a:spcPct val="100000"/>
              </a:lnSpc>
              <a:spcBef>
                <a:spcPct val="1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用“入栈”（</a:t>
            </a:r>
            <a:r>
              <a:rPr lang="en-US" altLang="zh-CN" sz="2000" dirty="0">
                <a:latin typeface="Comic Sans MS" panose="030F0702030302020204" pitchFamily="66" charset="0"/>
                <a:ea typeface="微软雅黑" panose="020B0503020204020204" pitchFamily="34" charset="-122"/>
              </a:rPr>
              <a:t>push</a:t>
            </a:r>
            <a:r>
              <a:rPr lang="zh-CN" altLang="en-US" sz="2000" dirty="0">
                <a:latin typeface="Comic Sans MS" panose="030F0702030302020204" pitchFamily="66" charset="0"/>
                <a:ea typeface="微软雅黑" panose="020B0503020204020204" pitchFamily="34" charset="-122"/>
              </a:rPr>
              <a:t>）和“出栈”（</a:t>
            </a:r>
            <a:r>
              <a:rPr lang="en-US" altLang="zh-CN" sz="2000" dirty="0">
                <a:latin typeface="Comic Sans MS" panose="030F0702030302020204" pitchFamily="66" charset="0"/>
                <a:ea typeface="微软雅黑" panose="020B0503020204020204" pitchFamily="34" charset="-122"/>
              </a:rPr>
              <a:t>pop</a:t>
            </a:r>
            <a:r>
              <a:rPr lang="zh-CN" altLang="en-US" sz="2000" dirty="0">
                <a:latin typeface="Comic Sans MS" panose="030F0702030302020204" pitchFamily="66" charset="0"/>
                <a:ea typeface="微软雅黑" panose="020B0503020204020204" pitchFamily="34" charset="-122"/>
              </a:rPr>
              <a:t>）操作访问栈元素</a:t>
            </a:r>
          </a:p>
        </p:txBody>
      </p:sp>
      <p:sp>
        <p:nvSpPr>
          <p:cNvPr id="10" name="矩形 9"/>
          <p:cNvSpPr/>
          <p:nvPr/>
        </p:nvSpPr>
        <p:spPr>
          <a:xfrm>
            <a:off x="107504" y="3212976"/>
            <a:ext cx="9036496" cy="3385542"/>
          </a:xfrm>
          <a:prstGeom prst="rect">
            <a:avLst/>
          </a:prstGeom>
        </p:spPr>
        <p:txBody>
          <a:bodyPr wrap="square">
            <a:spAutoFit/>
          </a:bodyPr>
          <a:lstStyle/>
          <a:p>
            <a:pPr marL="342900" indent="-342900">
              <a:lnSpc>
                <a:spcPct val="100000"/>
              </a:lnSpc>
              <a:spcBef>
                <a:spcPct val="10000"/>
              </a:spcBef>
              <a:buFont typeface="Wingdings" panose="05000000000000000000" pitchFamily="2" charset="2"/>
              <a:buChar char="Ø"/>
            </a:pPr>
            <a:r>
              <a:rPr lang="en-US" altLang="zh-CN" sz="2000" dirty="0">
                <a:latin typeface="Comic Sans MS" panose="030F0702030302020204" pitchFamily="66" charset="0"/>
                <a:ea typeface="微软雅黑" panose="020B0503020204020204" pitchFamily="34" charset="-122"/>
              </a:rPr>
              <a:t>MIPS</a:t>
            </a:r>
            <a:r>
              <a:rPr lang="zh-CN" altLang="en-US" sz="2000" dirty="0">
                <a:latin typeface="Comic Sans MS" panose="030F0702030302020204" pitchFamily="66" charset="0"/>
                <a:ea typeface="微软雅黑" panose="020B0503020204020204" pitchFamily="34" charset="-122"/>
              </a:rPr>
              <a:t>中栈的实现</a:t>
            </a:r>
          </a:p>
          <a:p>
            <a:pPr marL="800100" lvl="1" indent="-342900">
              <a:lnSpc>
                <a:spcPct val="100000"/>
              </a:lnSpc>
              <a:spcBef>
                <a:spcPct val="1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用栈指针寄存器</a:t>
            </a:r>
            <a:r>
              <a:rPr lang="en-US" altLang="zh-CN" sz="2000" dirty="0">
                <a:latin typeface="Comic Sans MS" panose="030F0702030302020204" pitchFamily="66" charset="0"/>
                <a:ea typeface="微软雅黑" panose="020B0503020204020204" pitchFamily="34" charset="-122"/>
              </a:rPr>
              <a:t>$</a:t>
            </a:r>
            <a:r>
              <a:rPr lang="en-US" altLang="zh-CN" sz="2000" dirty="0" err="1">
                <a:latin typeface="Comic Sans MS" panose="030F0702030302020204" pitchFamily="66" charset="0"/>
                <a:ea typeface="微软雅黑" panose="020B0503020204020204" pitchFamily="34" charset="-122"/>
              </a:rPr>
              <a:t>sp</a:t>
            </a:r>
            <a:r>
              <a:rPr lang="zh-CN" altLang="en-US" sz="2000" dirty="0">
                <a:latin typeface="Comic Sans MS" panose="030F0702030302020204" pitchFamily="66" charset="0"/>
                <a:ea typeface="微软雅黑" panose="020B0503020204020204" pitchFamily="34" charset="-122"/>
              </a:rPr>
              <a:t>来指示栈顶元素</a:t>
            </a:r>
          </a:p>
          <a:p>
            <a:pPr marL="800100" lvl="1" indent="-342900">
              <a:lnSpc>
                <a:spcPct val="100000"/>
              </a:lnSpc>
              <a:spcBef>
                <a:spcPct val="1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每个元素的长度为</a:t>
            </a:r>
            <a:r>
              <a:rPr lang="en-US" altLang="zh-CN" sz="2000" dirty="0">
                <a:latin typeface="Comic Sans MS" panose="030F0702030302020204" pitchFamily="66" charset="0"/>
                <a:ea typeface="微软雅黑" panose="020B0503020204020204" pitchFamily="34" charset="-122"/>
              </a:rPr>
              <a:t>32</a:t>
            </a:r>
            <a:r>
              <a:rPr lang="zh-CN" altLang="en-US" sz="2000" dirty="0">
                <a:latin typeface="Comic Sans MS" panose="030F0702030302020204" pitchFamily="66" charset="0"/>
                <a:ea typeface="微软雅黑" panose="020B0503020204020204" pitchFamily="34" charset="-122"/>
              </a:rPr>
              <a:t>位，即：一个字</a:t>
            </a:r>
            <a:r>
              <a:rPr lang="en-US" altLang="zh-CN" sz="2000" dirty="0">
                <a:latin typeface="Comic Sans MS" panose="030F0702030302020204" pitchFamily="66" charset="0"/>
                <a:ea typeface="微软雅黑" panose="020B0503020204020204" pitchFamily="34" charset="-122"/>
              </a:rPr>
              <a:t>(4</a:t>
            </a:r>
            <a:r>
              <a:rPr lang="zh-CN" altLang="en-US" sz="2000" dirty="0">
                <a:latin typeface="Comic Sans MS" panose="030F0702030302020204" pitchFamily="66" charset="0"/>
                <a:ea typeface="微软雅黑" panose="020B0503020204020204" pitchFamily="34" charset="-122"/>
              </a:rPr>
              <a:t>个字节</a:t>
            </a:r>
            <a:r>
              <a:rPr lang="en-US" altLang="zh-CN" sz="2000" dirty="0">
                <a:latin typeface="Comic Sans MS" panose="030F0702030302020204" pitchFamily="66" charset="0"/>
                <a:ea typeface="微软雅黑" panose="020B0503020204020204" pitchFamily="34" charset="-122"/>
              </a:rPr>
              <a:t>)</a:t>
            </a:r>
          </a:p>
          <a:p>
            <a:pPr marL="800100" lvl="1" indent="-342900">
              <a:lnSpc>
                <a:spcPct val="100000"/>
              </a:lnSpc>
              <a:spcBef>
                <a:spcPct val="1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“入栈” 和“出栈” 操作用 </a:t>
            </a:r>
            <a:r>
              <a:rPr lang="en-US" altLang="zh-CN" sz="2000" dirty="0" err="1">
                <a:latin typeface="Comic Sans MS" panose="030F0702030302020204" pitchFamily="66" charset="0"/>
                <a:ea typeface="微软雅黑" panose="020B0503020204020204" pitchFamily="34" charset="-122"/>
              </a:rPr>
              <a:t>sw</a:t>
            </a:r>
            <a:r>
              <a:rPr lang="en-US" altLang="zh-CN" sz="2000" dirty="0">
                <a:latin typeface="Comic Sans MS" panose="030F0702030302020204" pitchFamily="66" charset="0"/>
                <a:ea typeface="微软雅黑" panose="020B0503020204020204" pitchFamily="34" charset="-122"/>
              </a:rPr>
              <a:t> / </a:t>
            </a:r>
            <a:r>
              <a:rPr lang="en-US" altLang="zh-CN" sz="2000" dirty="0" err="1">
                <a:latin typeface="Comic Sans MS" panose="030F0702030302020204" pitchFamily="66" charset="0"/>
                <a:ea typeface="微软雅黑" panose="020B0503020204020204" pitchFamily="34" charset="-122"/>
              </a:rPr>
              <a:t>lw</a:t>
            </a:r>
            <a:r>
              <a:rPr lang="en-US" altLang="zh-CN" sz="2000" dirty="0">
                <a:latin typeface="Comic Sans MS" panose="030F0702030302020204" pitchFamily="66" charset="0"/>
                <a:ea typeface="微软雅黑" panose="020B0503020204020204" pitchFamily="34" charset="-122"/>
              </a:rPr>
              <a:t> </a:t>
            </a:r>
            <a:r>
              <a:rPr lang="zh-CN" altLang="en-US" sz="2000" dirty="0">
                <a:latin typeface="Comic Sans MS" panose="030F0702030302020204" pitchFamily="66" charset="0"/>
                <a:ea typeface="微软雅黑" panose="020B0503020204020204" pitchFamily="34" charset="-122"/>
              </a:rPr>
              <a:t>指令来实现，需用</a:t>
            </a:r>
            <a:r>
              <a:rPr lang="en-US" altLang="zh-CN" sz="2000" dirty="0">
                <a:latin typeface="Comic Sans MS" panose="030F0702030302020204" pitchFamily="66" charset="0"/>
                <a:ea typeface="微软雅黑" panose="020B0503020204020204" pitchFamily="34" charset="-122"/>
              </a:rPr>
              <a:t>add / sub</a:t>
            </a:r>
            <a:r>
              <a:rPr lang="zh-CN" altLang="en-US" sz="2000" dirty="0">
                <a:latin typeface="Comic Sans MS" panose="030F0702030302020204" pitchFamily="66" charset="0"/>
                <a:ea typeface="微软雅黑" panose="020B0503020204020204" pitchFamily="34" charset="-122"/>
              </a:rPr>
              <a:t>指令调整</a:t>
            </a:r>
            <a:r>
              <a:rPr lang="en-US" altLang="zh-CN" sz="2000" dirty="0">
                <a:latin typeface="Comic Sans MS" panose="030F0702030302020204" pitchFamily="66" charset="0"/>
                <a:ea typeface="微软雅黑" panose="020B0503020204020204" pitchFamily="34" charset="-122"/>
              </a:rPr>
              <a:t>$</a:t>
            </a:r>
            <a:r>
              <a:rPr lang="en-US" altLang="zh-CN" sz="2000" dirty="0" err="1">
                <a:latin typeface="Comic Sans MS" panose="030F0702030302020204" pitchFamily="66" charset="0"/>
                <a:ea typeface="微软雅黑" panose="020B0503020204020204" pitchFamily="34" charset="-122"/>
              </a:rPr>
              <a:t>sp</a:t>
            </a:r>
            <a:r>
              <a:rPr lang="zh-CN" altLang="en-US" sz="2000" dirty="0">
                <a:latin typeface="Comic Sans MS" panose="030F0702030302020204" pitchFamily="66" charset="0"/>
                <a:ea typeface="微软雅黑" panose="020B0503020204020204" pitchFamily="34" charset="-122"/>
              </a:rPr>
              <a:t>的值，不能像</a:t>
            </a:r>
            <a:r>
              <a:rPr lang="en-US" altLang="zh-CN" sz="2000" dirty="0">
                <a:latin typeface="Comic Sans MS" panose="030F0702030302020204" pitchFamily="66" charset="0"/>
                <a:ea typeface="微软雅黑" panose="020B0503020204020204" pitchFamily="34" charset="-122"/>
              </a:rPr>
              <a:t>x86</a:t>
            </a:r>
            <a:r>
              <a:rPr lang="zh-CN" altLang="en-US" sz="2000" dirty="0">
                <a:latin typeface="Comic Sans MS" panose="030F0702030302020204" pitchFamily="66" charset="0"/>
                <a:ea typeface="微软雅黑" panose="020B0503020204020204" pitchFamily="34" charset="-122"/>
              </a:rPr>
              <a:t>那样自动进行栈指针的调整</a:t>
            </a:r>
          </a:p>
          <a:p>
            <a:pPr marL="1257300" lvl="2" indent="-342900">
              <a:spcBef>
                <a:spcPct val="10000"/>
              </a:spcBef>
              <a:buFont typeface="Wingdings" panose="05000000000000000000" pitchFamily="2" charset="2"/>
              <a:buChar char="l"/>
            </a:pPr>
            <a:r>
              <a:rPr lang="zh-CN" altLang="en-US" sz="2000" dirty="0" smtClean="0">
                <a:latin typeface="Comic Sans MS" panose="030F0702030302020204" pitchFamily="66" charset="0"/>
                <a:ea typeface="微软雅黑" panose="020B0503020204020204" pitchFamily="34" charset="-122"/>
              </a:rPr>
              <a:t>有些</a:t>
            </a:r>
            <a:r>
              <a:rPr lang="zh-CN" altLang="en-US" sz="2000" dirty="0">
                <a:latin typeface="Comic Sans MS" panose="030F0702030302020204" pitchFamily="66" charset="0"/>
                <a:ea typeface="微软雅黑" panose="020B0503020204020204" pitchFamily="34" charset="-122"/>
              </a:rPr>
              <a:t>处理器有专门的</a:t>
            </a:r>
            <a:r>
              <a:rPr lang="en-US" altLang="zh-CN" sz="2000" dirty="0">
                <a:latin typeface="Comic Sans MS" panose="030F0702030302020204" pitchFamily="66" charset="0"/>
                <a:ea typeface="微软雅黑" panose="020B0503020204020204" pitchFamily="34" charset="-122"/>
              </a:rPr>
              <a:t>push/pop</a:t>
            </a:r>
            <a:r>
              <a:rPr lang="zh-CN" altLang="en-US" sz="2000" dirty="0">
                <a:latin typeface="Comic Sans MS" panose="030F0702030302020204" pitchFamily="66" charset="0"/>
                <a:ea typeface="微软雅黑" panose="020B0503020204020204" pitchFamily="34" charset="-122"/>
              </a:rPr>
              <a:t>指令，能自动调整栈指针。如</a:t>
            </a:r>
            <a:r>
              <a:rPr lang="en-US" altLang="zh-CN" sz="2000" dirty="0" smtClean="0">
                <a:latin typeface="Comic Sans MS" panose="030F0702030302020204" pitchFamily="66" charset="0"/>
                <a:ea typeface="微软雅黑" panose="020B0503020204020204" pitchFamily="34" charset="-122"/>
              </a:rPr>
              <a:t>x86</a:t>
            </a:r>
            <a:endParaRPr lang="zh-CN" altLang="en-US" sz="2000" dirty="0">
              <a:latin typeface="Comic Sans MS" panose="030F0702030302020204" pitchFamily="66" charset="0"/>
              <a:ea typeface="微软雅黑" panose="020B0503020204020204" pitchFamily="34" charset="-122"/>
            </a:endParaRPr>
          </a:p>
          <a:p>
            <a:pPr marL="800100" lvl="1" indent="-342900">
              <a:lnSpc>
                <a:spcPct val="100000"/>
              </a:lnSpc>
              <a:spcBef>
                <a:spcPct val="1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rPr>
              <a:t>栈生长方向</a:t>
            </a:r>
          </a:p>
          <a:p>
            <a:pPr marL="1257300" lvl="2" indent="-342900">
              <a:spcBef>
                <a:spcPct val="10000"/>
              </a:spcBef>
              <a:buFont typeface="Wingdings" panose="05000000000000000000" pitchFamily="2" charset="2"/>
              <a:buChar char="l"/>
            </a:pPr>
            <a:r>
              <a:rPr lang="zh-CN" altLang="en-US" sz="2000" dirty="0" smtClean="0">
                <a:latin typeface="Comic Sans MS" panose="030F0702030302020204" pitchFamily="66" charset="0"/>
                <a:ea typeface="微软雅黑" panose="020B0503020204020204" pitchFamily="34" charset="-122"/>
              </a:rPr>
              <a:t>从</a:t>
            </a:r>
            <a:r>
              <a:rPr lang="zh-CN" altLang="en-US" sz="2000" dirty="0">
                <a:latin typeface="Comic Sans MS" panose="030F0702030302020204" pitchFamily="66" charset="0"/>
                <a:ea typeface="微软雅黑" panose="020B0503020204020204" pitchFamily="34" charset="-122"/>
              </a:rPr>
              <a:t>高</a:t>
            </a:r>
            <a:r>
              <a:rPr lang="en-US" altLang="zh-CN" sz="2000" dirty="0">
                <a:latin typeface="Comic Sans MS" panose="030F0702030302020204" pitchFamily="66" charset="0"/>
                <a:ea typeface="微软雅黑" panose="020B0503020204020204" pitchFamily="34" charset="-122"/>
              </a:rPr>
              <a:t>→</a:t>
            </a:r>
            <a:r>
              <a:rPr lang="zh-CN" altLang="en-US" sz="2000" dirty="0">
                <a:latin typeface="Comic Sans MS" panose="030F0702030302020204" pitchFamily="66" charset="0"/>
                <a:ea typeface="微软雅黑" panose="020B0503020204020204" pitchFamily="34" charset="-122"/>
              </a:rPr>
              <a:t>低地址“增长”，而取数</a:t>
            </a:r>
            <a:r>
              <a:rPr lang="en-US" altLang="zh-CN" sz="2000" dirty="0">
                <a:latin typeface="Comic Sans MS" panose="030F0702030302020204" pitchFamily="66" charset="0"/>
                <a:ea typeface="微软雅黑" panose="020B0503020204020204" pitchFamily="34" charset="-122"/>
              </a:rPr>
              <a:t>/</a:t>
            </a:r>
            <a:r>
              <a:rPr lang="zh-CN" altLang="en-US" sz="2000" dirty="0">
                <a:latin typeface="Comic Sans MS" panose="030F0702030302020204" pitchFamily="66" charset="0"/>
                <a:ea typeface="微软雅黑" panose="020B0503020204020204" pitchFamily="34" charset="-122"/>
              </a:rPr>
              <a:t>存数的方向是低</a:t>
            </a:r>
            <a:r>
              <a:rPr lang="en-US" altLang="zh-CN" sz="2000" dirty="0">
                <a:latin typeface="Comic Sans MS" panose="030F0702030302020204" pitchFamily="66" charset="0"/>
                <a:ea typeface="微软雅黑" panose="020B0503020204020204" pitchFamily="34" charset="-122"/>
              </a:rPr>
              <a:t>→</a:t>
            </a:r>
            <a:r>
              <a:rPr lang="zh-CN" altLang="en-US" sz="2000" dirty="0">
                <a:latin typeface="Comic Sans MS" panose="030F0702030302020204" pitchFamily="66" charset="0"/>
                <a:ea typeface="微软雅黑" panose="020B0503020204020204" pitchFamily="34" charset="-122"/>
              </a:rPr>
              <a:t>高地址（大端方式）</a:t>
            </a:r>
          </a:p>
          <a:p>
            <a:pPr marL="1257300" lvl="2" indent="-342900">
              <a:lnSpc>
                <a:spcPct val="100000"/>
              </a:lnSpc>
              <a:spcBef>
                <a:spcPct val="10000"/>
              </a:spcBef>
              <a:buFont typeface="Wingdings" panose="05000000000000000000" pitchFamily="2" charset="2"/>
              <a:buChar char="l"/>
            </a:pPr>
            <a:r>
              <a:rPr lang="zh-CN" altLang="en-US" sz="2000" dirty="0">
                <a:latin typeface="Comic Sans MS" panose="030F0702030302020204" pitchFamily="66" charset="0"/>
                <a:ea typeface="微软雅黑" panose="020B0503020204020204" pitchFamily="34" charset="-122"/>
              </a:rPr>
              <a:t>每入栈</a:t>
            </a:r>
            <a:r>
              <a:rPr lang="en-US" altLang="zh-CN" sz="2000" dirty="0">
                <a:latin typeface="Comic Sans MS" panose="030F0702030302020204" pitchFamily="66" charset="0"/>
                <a:ea typeface="微软雅黑" panose="020B0503020204020204" pitchFamily="34" charset="-122"/>
              </a:rPr>
              <a:t>1</a:t>
            </a:r>
            <a:r>
              <a:rPr lang="zh-CN" altLang="en-US" sz="2000" dirty="0">
                <a:latin typeface="Comic Sans MS" panose="030F0702030302020204" pitchFamily="66" charset="0"/>
                <a:ea typeface="微软雅黑" panose="020B0503020204020204" pitchFamily="34" charset="-122"/>
              </a:rPr>
              <a:t>字，</a:t>
            </a:r>
            <a:r>
              <a:rPr lang="en-US" altLang="zh-CN" sz="2000" dirty="0">
                <a:latin typeface="Comic Sans MS" panose="030F0702030302020204" pitchFamily="66" charset="0"/>
                <a:ea typeface="微软雅黑" panose="020B0503020204020204" pitchFamily="34" charset="-122"/>
              </a:rPr>
              <a:t>$</a:t>
            </a:r>
            <a:r>
              <a:rPr lang="en-US" altLang="zh-CN" sz="2000" dirty="0" err="1">
                <a:latin typeface="Comic Sans MS" panose="030F0702030302020204" pitchFamily="66" charset="0"/>
                <a:ea typeface="微软雅黑" panose="020B0503020204020204" pitchFamily="34" charset="-122"/>
              </a:rPr>
              <a:t>sp</a:t>
            </a:r>
            <a:r>
              <a:rPr lang="en-US" altLang="zh-CN" sz="2000" dirty="0">
                <a:latin typeface="Comic Sans MS" panose="030F0702030302020204" pitchFamily="66" charset="0"/>
                <a:ea typeface="微软雅黑" panose="020B0503020204020204" pitchFamily="34" charset="-122"/>
              </a:rPr>
              <a:t>- 4→$</a:t>
            </a:r>
            <a:r>
              <a:rPr lang="en-US" altLang="zh-CN" sz="2000" dirty="0" err="1">
                <a:latin typeface="Comic Sans MS" panose="030F0702030302020204" pitchFamily="66" charset="0"/>
                <a:ea typeface="微软雅黑" panose="020B0503020204020204" pitchFamily="34" charset="-122"/>
              </a:rPr>
              <a:t>sp</a:t>
            </a:r>
            <a:r>
              <a:rPr lang="en-US" altLang="zh-CN" sz="2000" dirty="0">
                <a:latin typeface="Comic Sans MS" panose="030F0702030302020204" pitchFamily="66" charset="0"/>
                <a:ea typeface="微软雅黑" panose="020B0503020204020204" pitchFamily="34" charset="-122"/>
              </a:rPr>
              <a:t> ;  </a:t>
            </a:r>
            <a:r>
              <a:rPr lang="zh-CN" altLang="en-US" sz="2000" dirty="0">
                <a:latin typeface="Comic Sans MS" panose="030F0702030302020204" pitchFamily="66" charset="0"/>
                <a:ea typeface="微软雅黑" panose="020B0503020204020204" pitchFamily="34" charset="-122"/>
              </a:rPr>
              <a:t>每出栈</a:t>
            </a:r>
            <a:r>
              <a:rPr lang="en-US" altLang="zh-CN" sz="2000" dirty="0">
                <a:latin typeface="Comic Sans MS" panose="030F0702030302020204" pitchFamily="66" charset="0"/>
                <a:ea typeface="微软雅黑" panose="020B0503020204020204" pitchFamily="34" charset="-122"/>
              </a:rPr>
              <a:t>1</a:t>
            </a:r>
            <a:r>
              <a:rPr lang="zh-CN" altLang="en-US" sz="2000" dirty="0">
                <a:latin typeface="Comic Sans MS" panose="030F0702030302020204" pitchFamily="66" charset="0"/>
                <a:ea typeface="微软雅黑" panose="020B0503020204020204" pitchFamily="34" charset="-122"/>
              </a:rPr>
              <a:t>字，</a:t>
            </a:r>
            <a:r>
              <a:rPr lang="en-US" altLang="zh-CN" sz="2000" dirty="0">
                <a:latin typeface="Comic Sans MS" panose="030F0702030302020204" pitchFamily="66" charset="0"/>
                <a:ea typeface="微软雅黑" panose="020B0503020204020204" pitchFamily="34" charset="-122"/>
              </a:rPr>
              <a:t>$sp+4 →$</a:t>
            </a:r>
            <a:r>
              <a:rPr lang="en-US" altLang="zh-CN" sz="2000" dirty="0" err="1">
                <a:latin typeface="Comic Sans MS" panose="030F0702030302020204" pitchFamily="66" charset="0"/>
                <a:ea typeface="微软雅黑" panose="020B0503020204020204" pitchFamily="34" charset="-122"/>
              </a:rPr>
              <a:t>sp</a:t>
            </a:r>
            <a:endParaRPr lang="en-US" altLang="zh-CN" sz="2000" dirty="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262456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p>
        </p:txBody>
      </p:sp>
      <p:sp>
        <p:nvSpPr>
          <p:cNvPr id="3" name="内容占位符 2"/>
          <p:cNvSpPr>
            <a:spLocks noGrp="1"/>
          </p:cNvSpPr>
          <p:nvPr>
            <p:ph idx="1"/>
          </p:nvPr>
        </p:nvSpPr>
        <p:spPr/>
        <p:txBody>
          <a:bodyPr/>
          <a:lstStyle/>
          <a:p>
            <a:pPr marL="0" indent="0">
              <a:buNone/>
            </a:pPr>
            <a:r>
              <a:rPr lang="en-US" altLang="zh-CN" dirty="0" smtClean="0"/>
              <a:t>4.4.4 </a:t>
            </a:r>
            <a:r>
              <a:rPr lang="zh-CN" altLang="en-US" dirty="0" smtClean="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07504" y="1052736"/>
            <a:ext cx="4968552"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3.</a:t>
            </a:r>
            <a:r>
              <a:rPr lang="zh-CN" altLang="en-US" dirty="0" smtClean="0">
                <a:solidFill>
                  <a:srgbClr val="063DE8"/>
                </a:solidFill>
              </a:rPr>
              <a:t> </a:t>
            </a:r>
            <a:r>
              <a:rPr lang="en-US" altLang="zh-CN" dirty="0" smtClean="0">
                <a:solidFill>
                  <a:srgbClr val="063DE8"/>
                </a:solidFill>
              </a:rPr>
              <a:t>MIPS</a:t>
            </a:r>
            <a:r>
              <a:rPr lang="zh-CN" altLang="en-US" dirty="0" smtClean="0">
                <a:solidFill>
                  <a:srgbClr val="063DE8"/>
                </a:solidFill>
              </a:rPr>
              <a:t>中的栈和栈帧</a:t>
            </a:r>
            <a:endParaRPr lang="en-US" altLang="zh-CN" dirty="0" smtClean="0">
              <a:solidFill>
                <a:srgbClr val="063DE8"/>
              </a:solidFill>
            </a:endParaRPr>
          </a:p>
        </p:txBody>
      </p:sp>
      <p:sp>
        <p:nvSpPr>
          <p:cNvPr id="11" name="Text Box 4"/>
          <p:cNvSpPr txBox="1">
            <a:spLocks noChangeArrowheads="1"/>
          </p:cNvSpPr>
          <p:nvPr/>
        </p:nvSpPr>
        <p:spPr bwMode="auto">
          <a:xfrm>
            <a:off x="179512" y="1599654"/>
            <a:ext cx="4014663" cy="1590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r>
              <a:rPr lang="zh-CN" altLang="en-US" sz="2000" dirty="0">
                <a:solidFill>
                  <a:schemeClr val="tx1"/>
                </a:solidFill>
                <a:latin typeface="Comic Sans MS" panose="030F0702030302020204" pitchFamily="66" charset="0"/>
                <a:ea typeface="微软雅黑" panose="020B0503020204020204" pitchFamily="34" charset="-122"/>
              </a:rPr>
              <a:t>例：若将返回地址</a:t>
            </a:r>
            <a:r>
              <a:rPr lang="en-US" altLang="zh-CN" sz="2000" dirty="0">
                <a:solidFill>
                  <a:schemeClr val="tx1"/>
                </a:solidFill>
                <a:latin typeface="Comic Sans MS" panose="030F0702030302020204" pitchFamily="66" charset="0"/>
                <a:ea typeface="微软雅黑" panose="020B0503020204020204" pitchFamily="34" charset="-122"/>
              </a:rPr>
              <a:t>$</a:t>
            </a:r>
            <a:r>
              <a:rPr lang="en-US" altLang="zh-CN" sz="2000" dirty="0" err="1">
                <a:solidFill>
                  <a:schemeClr val="tx1"/>
                </a:solidFill>
                <a:latin typeface="Comic Sans MS" panose="030F0702030302020204" pitchFamily="66" charset="0"/>
                <a:ea typeface="微软雅黑" panose="020B0503020204020204" pitchFamily="34" charset="-122"/>
              </a:rPr>
              <a:t>ra</a:t>
            </a:r>
            <a:r>
              <a:rPr lang="zh-CN" altLang="en-US" sz="2000" dirty="0">
                <a:solidFill>
                  <a:schemeClr val="tx1"/>
                </a:solidFill>
                <a:latin typeface="Comic Sans MS" panose="030F0702030302020204" pitchFamily="66" charset="0"/>
                <a:ea typeface="微软雅黑" panose="020B0503020204020204" pitchFamily="34" charset="-122"/>
              </a:rPr>
              <a:t>和参数</a:t>
            </a:r>
            <a:r>
              <a:rPr lang="en-US" altLang="zh-CN" sz="2000" dirty="0">
                <a:solidFill>
                  <a:schemeClr val="tx1"/>
                </a:solidFill>
                <a:latin typeface="Comic Sans MS" panose="030F0702030302020204" pitchFamily="66" charset="0"/>
                <a:ea typeface="微软雅黑" panose="020B0503020204020204" pitchFamily="34" charset="-122"/>
              </a:rPr>
              <a:t>$a0</a:t>
            </a:r>
          </a:p>
          <a:p>
            <a:r>
              <a:rPr lang="zh-CN" altLang="en-US" sz="2000" dirty="0">
                <a:solidFill>
                  <a:schemeClr val="tx1"/>
                </a:solidFill>
                <a:latin typeface="Comic Sans MS" panose="030F0702030302020204" pitchFamily="66" charset="0"/>
                <a:ea typeface="微软雅黑" panose="020B0503020204020204" pitchFamily="34" charset="-122"/>
              </a:rPr>
              <a:t>        保存到栈，则指令序列为：</a:t>
            </a:r>
          </a:p>
          <a:p>
            <a:r>
              <a:rPr lang="en-US" altLang="zh-CN" sz="2000" dirty="0">
                <a:solidFill>
                  <a:schemeClr val="tx1"/>
                </a:solidFill>
                <a:latin typeface="Comic Sans MS" panose="030F0702030302020204" pitchFamily="66" charset="0"/>
                <a:ea typeface="微软雅黑" panose="020B0503020204020204" pitchFamily="34" charset="-122"/>
              </a:rPr>
              <a:t>         </a:t>
            </a:r>
            <a:r>
              <a:rPr lang="en-US" altLang="zh-CN" sz="2000" dirty="0">
                <a:latin typeface="Comic Sans MS" panose="030F0702030302020204" pitchFamily="66" charset="0"/>
                <a:ea typeface="微软雅黑" panose="020B0503020204020204" pitchFamily="34" charset="-122"/>
              </a:rPr>
              <a:t>sub  $</a:t>
            </a:r>
            <a:r>
              <a:rPr lang="en-US" altLang="zh-CN" sz="2000" dirty="0" err="1">
                <a:latin typeface="Comic Sans MS" panose="030F0702030302020204" pitchFamily="66" charset="0"/>
                <a:ea typeface="微软雅黑" panose="020B0503020204020204" pitchFamily="34" charset="-122"/>
              </a:rPr>
              <a:t>sp</a:t>
            </a:r>
            <a:r>
              <a:rPr lang="en-US" altLang="zh-CN" sz="2000" dirty="0">
                <a:latin typeface="Comic Sans MS" panose="030F0702030302020204" pitchFamily="66" charset="0"/>
                <a:ea typeface="微软雅黑" panose="020B0503020204020204" pitchFamily="34" charset="-122"/>
              </a:rPr>
              <a:t>, $</a:t>
            </a:r>
            <a:r>
              <a:rPr lang="en-US" altLang="zh-CN" sz="2000" dirty="0" err="1">
                <a:latin typeface="Comic Sans MS" panose="030F0702030302020204" pitchFamily="66" charset="0"/>
                <a:ea typeface="微软雅黑" panose="020B0503020204020204" pitchFamily="34" charset="-122"/>
              </a:rPr>
              <a:t>sp</a:t>
            </a:r>
            <a:r>
              <a:rPr lang="en-US" altLang="zh-CN" sz="2000" dirty="0">
                <a:latin typeface="Comic Sans MS" panose="030F0702030302020204" pitchFamily="66" charset="0"/>
                <a:ea typeface="微软雅黑" panose="020B0503020204020204" pitchFamily="34" charset="-122"/>
              </a:rPr>
              <a:t>, 8         </a:t>
            </a:r>
            <a:endParaRPr lang="zh-CN" altLang="en-US" sz="2000" dirty="0">
              <a:latin typeface="Comic Sans MS" panose="030F0702030302020204" pitchFamily="66" charset="0"/>
              <a:ea typeface="微软雅黑" panose="020B0503020204020204" pitchFamily="34" charset="-122"/>
            </a:endParaRPr>
          </a:p>
          <a:p>
            <a:r>
              <a:rPr lang="en-US" altLang="zh-CN" sz="2000" dirty="0">
                <a:latin typeface="Comic Sans MS" panose="030F0702030302020204" pitchFamily="66" charset="0"/>
                <a:ea typeface="微软雅黑" panose="020B0503020204020204" pitchFamily="34" charset="-122"/>
              </a:rPr>
              <a:t>         </a:t>
            </a:r>
            <a:r>
              <a:rPr lang="en-US" altLang="zh-CN" sz="2000" dirty="0" err="1">
                <a:latin typeface="Comic Sans MS" panose="030F0702030302020204" pitchFamily="66" charset="0"/>
                <a:ea typeface="微软雅黑" panose="020B0503020204020204" pitchFamily="34" charset="-122"/>
              </a:rPr>
              <a:t>sw</a:t>
            </a:r>
            <a:r>
              <a:rPr lang="en-US" altLang="zh-CN" sz="2000" dirty="0">
                <a:latin typeface="Comic Sans MS" panose="030F0702030302020204" pitchFamily="66" charset="0"/>
                <a:ea typeface="微软雅黑" panose="020B0503020204020204" pitchFamily="34" charset="-122"/>
              </a:rPr>
              <a:t>   $</a:t>
            </a:r>
            <a:r>
              <a:rPr lang="en-US" altLang="zh-CN" sz="2000" dirty="0" err="1">
                <a:latin typeface="Comic Sans MS" panose="030F0702030302020204" pitchFamily="66" charset="0"/>
                <a:ea typeface="微软雅黑" panose="020B0503020204020204" pitchFamily="34" charset="-122"/>
              </a:rPr>
              <a:t>ra</a:t>
            </a:r>
            <a:r>
              <a:rPr lang="en-US" altLang="zh-CN" sz="2000" dirty="0">
                <a:latin typeface="Comic Sans MS" panose="030F0702030302020204" pitchFamily="66" charset="0"/>
                <a:ea typeface="微软雅黑" panose="020B0503020204020204" pitchFamily="34" charset="-122"/>
              </a:rPr>
              <a:t>, 4($</a:t>
            </a:r>
            <a:r>
              <a:rPr lang="en-US" altLang="zh-CN" sz="2000" dirty="0" err="1">
                <a:latin typeface="Comic Sans MS" panose="030F0702030302020204" pitchFamily="66" charset="0"/>
                <a:ea typeface="微软雅黑" panose="020B0503020204020204" pitchFamily="34" charset="-122"/>
              </a:rPr>
              <a:t>sp</a:t>
            </a:r>
            <a:r>
              <a:rPr lang="en-US" altLang="zh-CN" sz="2000" dirty="0">
                <a:latin typeface="Comic Sans MS" panose="030F0702030302020204" pitchFamily="66" charset="0"/>
                <a:ea typeface="微软雅黑" panose="020B0503020204020204" pitchFamily="34" charset="-122"/>
              </a:rPr>
              <a:t>)  </a:t>
            </a:r>
          </a:p>
          <a:p>
            <a:r>
              <a:rPr lang="zh-CN" altLang="en-US" sz="2000" dirty="0">
                <a:latin typeface="Comic Sans MS" panose="030F0702030302020204" pitchFamily="66" charset="0"/>
                <a:ea typeface="微软雅黑" panose="020B0503020204020204" pitchFamily="34" charset="-122"/>
              </a:rPr>
              <a:t>         </a:t>
            </a:r>
            <a:r>
              <a:rPr lang="en-US" altLang="zh-CN" sz="2000" dirty="0" err="1">
                <a:latin typeface="Comic Sans MS" panose="030F0702030302020204" pitchFamily="66" charset="0"/>
                <a:ea typeface="微软雅黑" panose="020B0503020204020204" pitchFamily="34" charset="-122"/>
              </a:rPr>
              <a:t>sw</a:t>
            </a:r>
            <a:r>
              <a:rPr lang="en-US" altLang="zh-CN" sz="2000" dirty="0">
                <a:latin typeface="Comic Sans MS" panose="030F0702030302020204" pitchFamily="66" charset="0"/>
                <a:ea typeface="微软雅黑" panose="020B0503020204020204" pitchFamily="34" charset="-122"/>
              </a:rPr>
              <a:t>   $a0, 0($</a:t>
            </a:r>
            <a:r>
              <a:rPr lang="en-US" altLang="zh-CN" sz="2000" dirty="0" err="1">
                <a:latin typeface="Comic Sans MS" panose="030F0702030302020204" pitchFamily="66" charset="0"/>
                <a:ea typeface="微软雅黑" panose="020B0503020204020204" pitchFamily="34" charset="-122"/>
              </a:rPr>
              <a:t>sp</a:t>
            </a:r>
            <a:r>
              <a:rPr lang="en-US" altLang="zh-CN" sz="2000" dirty="0">
                <a:latin typeface="Comic Sans MS" panose="030F0702030302020204" pitchFamily="66" charset="0"/>
                <a:ea typeface="微软雅黑" panose="020B0503020204020204" pitchFamily="34" charset="-122"/>
              </a:rPr>
              <a:t>) </a:t>
            </a:r>
          </a:p>
        </p:txBody>
      </p:sp>
      <p:grpSp>
        <p:nvGrpSpPr>
          <p:cNvPr id="12" name="Group 23"/>
          <p:cNvGrpSpPr>
            <a:grpSpLocks/>
          </p:cNvGrpSpPr>
          <p:nvPr/>
        </p:nvGrpSpPr>
        <p:grpSpPr bwMode="auto">
          <a:xfrm>
            <a:off x="4524375" y="1556792"/>
            <a:ext cx="3981450" cy="1895475"/>
            <a:chOff x="2850" y="3052"/>
            <a:chExt cx="2508" cy="1194"/>
          </a:xfrm>
        </p:grpSpPr>
        <p:grpSp>
          <p:nvGrpSpPr>
            <p:cNvPr id="13" name="Group 21"/>
            <p:cNvGrpSpPr>
              <a:grpSpLocks/>
            </p:cNvGrpSpPr>
            <p:nvPr/>
          </p:nvGrpSpPr>
          <p:grpSpPr bwMode="auto">
            <a:xfrm>
              <a:off x="3602" y="3052"/>
              <a:ext cx="813" cy="1007"/>
              <a:chOff x="3602" y="3162"/>
              <a:chExt cx="813" cy="870"/>
            </a:xfrm>
          </p:grpSpPr>
          <p:sp>
            <p:nvSpPr>
              <p:cNvPr id="26" name="Line 6"/>
              <p:cNvSpPr>
                <a:spLocks noChangeShapeType="1"/>
              </p:cNvSpPr>
              <p:nvPr/>
            </p:nvSpPr>
            <p:spPr bwMode="auto">
              <a:xfrm>
                <a:off x="3602" y="3163"/>
                <a:ext cx="0" cy="869"/>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2000">
                  <a:latin typeface="Comic Sans MS" panose="030F0702030302020204" pitchFamily="66" charset="0"/>
                  <a:ea typeface="微软雅黑" panose="020B0503020204020204" pitchFamily="34" charset="-122"/>
                </a:endParaRPr>
              </a:p>
            </p:txBody>
          </p:sp>
          <p:sp>
            <p:nvSpPr>
              <p:cNvPr id="27" name="Line 8"/>
              <p:cNvSpPr>
                <a:spLocks noChangeShapeType="1"/>
              </p:cNvSpPr>
              <p:nvPr/>
            </p:nvSpPr>
            <p:spPr bwMode="auto">
              <a:xfrm>
                <a:off x="4415" y="3162"/>
                <a:ext cx="0" cy="869"/>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2000">
                  <a:latin typeface="Comic Sans MS" panose="030F0702030302020204" pitchFamily="66" charset="0"/>
                  <a:ea typeface="微软雅黑" panose="020B0503020204020204" pitchFamily="34" charset="-122"/>
                </a:endParaRPr>
              </a:p>
            </p:txBody>
          </p:sp>
        </p:grpSp>
        <p:sp>
          <p:nvSpPr>
            <p:cNvPr id="14" name="Line 9"/>
            <p:cNvSpPr>
              <a:spLocks noChangeShapeType="1"/>
            </p:cNvSpPr>
            <p:nvPr/>
          </p:nvSpPr>
          <p:spPr bwMode="auto">
            <a:xfrm>
              <a:off x="3593" y="3373"/>
              <a:ext cx="805" cy="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2000">
                <a:latin typeface="Comic Sans MS" panose="030F0702030302020204" pitchFamily="66" charset="0"/>
                <a:ea typeface="微软雅黑" panose="020B0503020204020204" pitchFamily="34" charset="-122"/>
              </a:endParaRPr>
            </a:p>
          </p:txBody>
        </p:sp>
        <p:sp>
          <p:nvSpPr>
            <p:cNvPr id="15" name="Line 10"/>
            <p:cNvSpPr>
              <a:spLocks noChangeShapeType="1"/>
            </p:cNvSpPr>
            <p:nvPr/>
          </p:nvSpPr>
          <p:spPr bwMode="auto">
            <a:xfrm>
              <a:off x="3594" y="3590"/>
              <a:ext cx="805" cy="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2000">
                <a:latin typeface="Comic Sans MS" panose="030F0702030302020204" pitchFamily="66" charset="0"/>
                <a:ea typeface="微软雅黑" panose="020B0503020204020204" pitchFamily="34" charset="-122"/>
              </a:endParaRPr>
            </a:p>
          </p:txBody>
        </p:sp>
        <p:sp>
          <p:nvSpPr>
            <p:cNvPr id="16" name="Line 11"/>
            <p:cNvSpPr>
              <a:spLocks noChangeShapeType="1"/>
            </p:cNvSpPr>
            <p:nvPr/>
          </p:nvSpPr>
          <p:spPr bwMode="auto">
            <a:xfrm>
              <a:off x="3595" y="3798"/>
              <a:ext cx="805" cy="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2000">
                <a:latin typeface="Comic Sans MS" panose="030F0702030302020204" pitchFamily="66" charset="0"/>
                <a:ea typeface="微软雅黑" panose="020B0503020204020204" pitchFamily="34" charset="-122"/>
              </a:endParaRPr>
            </a:p>
          </p:txBody>
        </p:sp>
        <p:sp>
          <p:nvSpPr>
            <p:cNvPr id="17" name="Text Box 12"/>
            <p:cNvSpPr txBox="1">
              <a:spLocks noChangeArrowheads="1"/>
            </p:cNvSpPr>
            <p:nvPr/>
          </p:nvSpPr>
          <p:spPr bwMode="auto">
            <a:xfrm>
              <a:off x="3803" y="3593"/>
              <a:ext cx="484"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a:latin typeface="Comic Sans MS" panose="030F0702030302020204" pitchFamily="66" charset="0"/>
                  <a:ea typeface="微软雅黑" panose="020B0503020204020204" pitchFamily="34" charset="-122"/>
                </a:rPr>
                <a:t>$a0</a:t>
              </a:r>
            </a:p>
          </p:txBody>
        </p:sp>
        <p:sp>
          <p:nvSpPr>
            <p:cNvPr id="18" name="Text Box 13"/>
            <p:cNvSpPr txBox="1">
              <a:spLocks noChangeArrowheads="1"/>
            </p:cNvSpPr>
            <p:nvPr/>
          </p:nvSpPr>
          <p:spPr bwMode="auto">
            <a:xfrm>
              <a:off x="3802" y="3373"/>
              <a:ext cx="484"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a:latin typeface="Comic Sans MS" panose="030F0702030302020204" pitchFamily="66" charset="0"/>
                  <a:ea typeface="微软雅黑" panose="020B0503020204020204" pitchFamily="34" charset="-122"/>
                </a:rPr>
                <a:t>$ra</a:t>
              </a:r>
              <a:endParaRPr lang="zh-CN" altLang="en-US" sz="2000">
                <a:latin typeface="Comic Sans MS" panose="030F0702030302020204" pitchFamily="66" charset="0"/>
                <a:ea typeface="微软雅黑" panose="020B0503020204020204" pitchFamily="34" charset="-122"/>
              </a:endParaRPr>
            </a:p>
          </p:txBody>
        </p:sp>
        <p:sp>
          <p:nvSpPr>
            <p:cNvPr id="19" name="Text Box 14"/>
            <p:cNvSpPr txBox="1">
              <a:spLocks noChangeArrowheads="1"/>
            </p:cNvSpPr>
            <p:nvPr/>
          </p:nvSpPr>
          <p:spPr bwMode="auto">
            <a:xfrm>
              <a:off x="2850" y="3278"/>
              <a:ext cx="484"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dirty="0">
                  <a:solidFill>
                    <a:srgbClr val="A50021"/>
                  </a:solidFill>
                  <a:latin typeface="Comic Sans MS" panose="030F0702030302020204" pitchFamily="66" charset="0"/>
                  <a:ea typeface="微软雅黑" panose="020B0503020204020204" pitchFamily="34" charset="-122"/>
                </a:rPr>
                <a:t>$</a:t>
              </a:r>
              <a:r>
                <a:rPr lang="en-US" altLang="zh-CN" sz="2000" dirty="0" err="1">
                  <a:solidFill>
                    <a:srgbClr val="A50021"/>
                  </a:solidFill>
                  <a:latin typeface="Comic Sans MS" panose="030F0702030302020204" pitchFamily="66" charset="0"/>
                  <a:ea typeface="微软雅黑" panose="020B0503020204020204" pitchFamily="34" charset="-122"/>
                </a:rPr>
                <a:t>sp</a:t>
              </a:r>
              <a:endParaRPr lang="zh-CN" altLang="en-US" sz="2000" dirty="0">
                <a:solidFill>
                  <a:srgbClr val="A50021"/>
                </a:solidFill>
                <a:latin typeface="Comic Sans MS" panose="030F0702030302020204" pitchFamily="66" charset="0"/>
                <a:ea typeface="微软雅黑" panose="020B0503020204020204" pitchFamily="34" charset="-122"/>
              </a:endParaRPr>
            </a:p>
          </p:txBody>
        </p:sp>
        <p:sp>
          <p:nvSpPr>
            <p:cNvPr id="20" name="Line 15"/>
            <p:cNvSpPr>
              <a:spLocks noChangeShapeType="1"/>
            </p:cNvSpPr>
            <p:nvPr/>
          </p:nvSpPr>
          <p:spPr bwMode="auto">
            <a:xfrm>
              <a:off x="3209" y="3378"/>
              <a:ext cx="375" cy="0"/>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2000">
                <a:latin typeface="Comic Sans MS" panose="030F0702030302020204" pitchFamily="66" charset="0"/>
                <a:ea typeface="微软雅黑" panose="020B0503020204020204" pitchFamily="34" charset="-122"/>
              </a:endParaRPr>
            </a:p>
          </p:txBody>
        </p:sp>
        <p:sp>
          <p:nvSpPr>
            <p:cNvPr id="21" name="Text Box 16"/>
            <p:cNvSpPr txBox="1">
              <a:spLocks noChangeArrowheads="1"/>
            </p:cNvSpPr>
            <p:nvPr/>
          </p:nvSpPr>
          <p:spPr bwMode="auto">
            <a:xfrm>
              <a:off x="4461" y="3053"/>
              <a:ext cx="89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latin typeface="Comic Sans MS" panose="030F0702030302020204" pitchFamily="66" charset="0"/>
                  <a:ea typeface="微软雅黑" panose="020B0503020204020204" pitchFamily="34" charset="-122"/>
                </a:rPr>
                <a:t>高地址</a:t>
              </a:r>
            </a:p>
          </p:txBody>
        </p:sp>
        <p:sp>
          <p:nvSpPr>
            <p:cNvPr id="22" name="Text Box 17"/>
            <p:cNvSpPr txBox="1">
              <a:spLocks noChangeArrowheads="1"/>
            </p:cNvSpPr>
            <p:nvPr/>
          </p:nvSpPr>
          <p:spPr bwMode="auto">
            <a:xfrm>
              <a:off x="4506" y="4020"/>
              <a:ext cx="77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latin typeface="Comic Sans MS" panose="030F0702030302020204" pitchFamily="66" charset="0"/>
                  <a:ea typeface="微软雅黑" panose="020B0503020204020204" pitchFamily="34" charset="-122"/>
                </a:rPr>
                <a:t>低地址</a:t>
              </a:r>
            </a:p>
          </p:txBody>
        </p:sp>
        <p:sp>
          <p:nvSpPr>
            <p:cNvPr id="23" name="Line 18"/>
            <p:cNvSpPr>
              <a:spLocks noChangeShapeType="1"/>
            </p:cNvSpPr>
            <p:nvPr/>
          </p:nvSpPr>
          <p:spPr bwMode="auto">
            <a:xfrm>
              <a:off x="4520" y="3280"/>
              <a:ext cx="0" cy="768"/>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2000">
                <a:latin typeface="Comic Sans MS" panose="030F0702030302020204" pitchFamily="66" charset="0"/>
                <a:ea typeface="微软雅黑" panose="020B0503020204020204" pitchFamily="34" charset="-122"/>
              </a:endParaRPr>
            </a:p>
          </p:txBody>
        </p:sp>
        <p:sp>
          <p:nvSpPr>
            <p:cNvPr id="24" name="Text Box 19"/>
            <p:cNvSpPr txBox="1">
              <a:spLocks noChangeArrowheads="1"/>
            </p:cNvSpPr>
            <p:nvPr/>
          </p:nvSpPr>
          <p:spPr bwMode="auto">
            <a:xfrm>
              <a:off x="4537" y="3335"/>
              <a:ext cx="674"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latin typeface="Comic Sans MS" panose="030F0702030302020204" pitchFamily="66" charset="0"/>
                  <a:ea typeface="微软雅黑" panose="020B0503020204020204" pitchFamily="34" charset="-122"/>
                </a:rPr>
                <a:t>栈增长的方向</a:t>
              </a:r>
            </a:p>
          </p:txBody>
        </p:sp>
        <p:sp>
          <p:nvSpPr>
            <p:cNvPr id="25" name="Line 20"/>
            <p:cNvSpPr>
              <a:spLocks noChangeShapeType="1"/>
            </p:cNvSpPr>
            <p:nvPr/>
          </p:nvSpPr>
          <p:spPr bwMode="auto">
            <a:xfrm>
              <a:off x="3941" y="3117"/>
              <a:ext cx="0" cy="201"/>
            </a:xfrm>
            <a:prstGeom prst="line">
              <a:avLst/>
            </a:prstGeom>
            <a:noFill/>
            <a:ln w="5715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endParaRPr lang="zh-CN" altLang="en-US" sz="2000">
                <a:latin typeface="Comic Sans MS" panose="030F0702030302020204" pitchFamily="66" charset="0"/>
                <a:ea typeface="微软雅黑" panose="020B0503020204020204" pitchFamily="34" charset="-122"/>
              </a:endParaRPr>
            </a:p>
          </p:txBody>
        </p:sp>
      </p:grpSp>
      <p:sp>
        <p:nvSpPr>
          <p:cNvPr id="28" name="Line 24"/>
          <p:cNvSpPr>
            <a:spLocks noChangeShapeType="1"/>
          </p:cNvSpPr>
          <p:nvPr/>
        </p:nvSpPr>
        <p:spPr bwMode="auto">
          <a:xfrm>
            <a:off x="2883044" y="2377530"/>
            <a:ext cx="2868613" cy="363537"/>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zh-CN" altLang="en-US" sz="2000">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379570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blinds(horizontal)">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blinds(horizontal)">
                                      <p:cBhvr>
                                        <p:cTn id="20" dur="500"/>
                                        <p:tgtEl>
                                          <p:spTgt spid="11">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blinds(horizontal)">
                                      <p:cBhvr>
                                        <p:cTn id="23" dur="500"/>
                                        <p:tgtEl>
                                          <p:spTgt spid="11">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blinds(horizontal)">
                                      <p:cBhvr>
                                        <p:cTn id="26" dur="500"/>
                                        <p:tgtEl>
                                          <p:spTgt spid="1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linds(horizontal)">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p>
        </p:txBody>
      </p:sp>
      <p:sp>
        <p:nvSpPr>
          <p:cNvPr id="3" name="内容占位符 2"/>
          <p:cNvSpPr>
            <a:spLocks noGrp="1"/>
          </p:cNvSpPr>
          <p:nvPr>
            <p:ph idx="1"/>
          </p:nvPr>
        </p:nvSpPr>
        <p:spPr/>
        <p:txBody>
          <a:bodyPr/>
          <a:lstStyle/>
          <a:p>
            <a:pPr marL="0" indent="0">
              <a:buNone/>
            </a:pPr>
            <a:r>
              <a:rPr lang="en-US" altLang="zh-CN" dirty="0" smtClean="0"/>
              <a:t>4.4.4 </a:t>
            </a:r>
            <a:r>
              <a:rPr lang="zh-CN" altLang="en-US" dirty="0" smtClean="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07504" y="1052736"/>
            <a:ext cx="4968552"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3. MIPS</a:t>
            </a:r>
            <a:r>
              <a:rPr lang="zh-CN" altLang="en-US" dirty="0">
                <a:solidFill>
                  <a:srgbClr val="063DE8"/>
                </a:solidFill>
              </a:rPr>
              <a:t>中的栈和栈帧</a:t>
            </a:r>
            <a:endParaRPr lang="en-US" altLang="zh-CN" dirty="0">
              <a:solidFill>
                <a:srgbClr val="063DE8"/>
              </a:solidFill>
            </a:endParaRPr>
          </a:p>
        </p:txBody>
      </p:sp>
      <p:sp>
        <p:nvSpPr>
          <p:cNvPr id="29" name="Rectangle 3"/>
          <p:cNvSpPr txBox="1">
            <a:spLocks noChangeArrowheads="1"/>
          </p:cNvSpPr>
          <p:nvPr/>
        </p:nvSpPr>
        <p:spPr bwMode="auto">
          <a:xfrm>
            <a:off x="107504" y="1484793"/>
            <a:ext cx="8830344" cy="4476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5000"/>
              </a:lnSpc>
            </a:pPr>
            <a:r>
              <a:rPr lang="zh-CN" altLang="en-US" sz="2000" dirty="0" smtClean="0"/>
              <a:t>栈帧的概念</a:t>
            </a:r>
            <a:endParaRPr lang="en-US" altLang="zh-CN" sz="2000" dirty="0" smtClean="0"/>
          </a:p>
          <a:p>
            <a:pPr lvl="1">
              <a:lnSpc>
                <a:spcPct val="115000"/>
              </a:lnSpc>
            </a:pPr>
            <a:r>
              <a:rPr lang="zh-CN" altLang="en-US" dirty="0" smtClean="0">
                <a:latin typeface="Comic Sans MS" panose="030F0702030302020204" pitchFamily="66" charset="0"/>
              </a:rPr>
              <a:t>每个过程都有自己的栈区，称为栈帧（</a:t>
            </a:r>
            <a:r>
              <a:rPr lang="en-US" altLang="zh-CN" dirty="0" smtClean="0">
                <a:latin typeface="Comic Sans MS" panose="030F0702030302020204" pitchFamily="66" charset="0"/>
              </a:rPr>
              <a:t>Stack frame</a:t>
            </a:r>
            <a:r>
              <a:rPr lang="zh-CN" altLang="en-US" dirty="0" smtClean="0">
                <a:latin typeface="Comic Sans MS" panose="030F0702030302020204" pitchFamily="66" charset="0"/>
              </a:rPr>
              <a:t>），即：过程的帧（</a:t>
            </a:r>
            <a:r>
              <a:rPr lang="en-US" altLang="zh-CN" dirty="0" smtClean="0">
                <a:latin typeface="Comic Sans MS" panose="030F0702030302020204" pitchFamily="66" charset="0"/>
              </a:rPr>
              <a:t>procedure frame</a:t>
            </a:r>
            <a:r>
              <a:rPr lang="zh-CN" altLang="en-US" dirty="0" smtClean="0">
                <a:latin typeface="Comic Sans MS" panose="030F0702030302020204" pitchFamily="66" charset="0"/>
              </a:rPr>
              <a:t>）</a:t>
            </a:r>
          </a:p>
          <a:p>
            <a:pPr lvl="1">
              <a:lnSpc>
                <a:spcPct val="115000"/>
              </a:lnSpc>
            </a:pPr>
            <a:r>
              <a:rPr lang="zh-CN" altLang="en-US" dirty="0" smtClean="0">
                <a:latin typeface="Comic Sans MS" panose="030F0702030302020204" pitchFamily="66" charset="0"/>
              </a:rPr>
              <a:t>栈由若干栈帧组成</a:t>
            </a:r>
          </a:p>
          <a:p>
            <a:pPr lvl="1">
              <a:lnSpc>
                <a:spcPct val="115000"/>
              </a:lnSpc>
            </a:pPr>
            <a:r>
              <a:rPr lang="zh-CN" altLang="en-US" dirty="0" smtClean="0">
                <a:latin typeface="Comic Sans MS" panose="030F0702030302020204" pitchFamily="66" charset="0"/>
              </a:rPr>
              <a:t>用专门的帧指针寄存器指定起始位置</a:t>
            </a:r>
          </a:p>
          <a:p>
            <a:pPr lvl="1">
              <a:lnSpc>
                <a:spcPct val="115000"/>
              </a:lnSpc>
            </a:pPr>
            <a:r>
              <a:rPr lang="zh-CN" altLang="en-US" dirty="0" smtClean="0">
                <a:latin typeface="Comic Sans MS" panose="030F0702030302020204" pitchFamily="66" charset="0"/>
              </a:rPr>
              <a:t>当前栈帧范围在</a:t>
            </a:r>
            <a:r>
              <a:rPr lang="zh-CN" altLang="en-US" dirty="0" smtClean="0">
                <a:solidFill>
                  <a:srgbClr val="FF0000"/>
                </a:solidFill>
                <a:latin typeface="Comic Sans MS" panose="030F0702030302020204" pitchFamily="66" charset="0"/>
              </a:rPr>
              <a:t>帧指针</a:t>
            </a:r>
            <a:r>
              <a:rPr lang="zh-CN" altLang="en-US" dirty="0" smtClean="0">
                <a:latin typeface="Comic Sans MS" panose="030F0702030302020204" pitchFamily="66" charset="0"/>
              </a:rPr>
              <a:t>和</a:t>
            </a:r>
            <a:r>
              <a:rPr lang="zh-CN" altLang="en-US" dirty="0" smtClean="0">
                <a:solidFill>
                  <a:srgbClr val="FF0000"/>
                </a:solidFill>
                <a:latin typeface="Comic Sans MS" panose="030F0702030302020204" pitchFamily="66" charset="0"/>
              </a:rPr>
              <a:t>栈指针</a:t>
            </a:r>
            <a:r>
              <a:rPr lang="zh-CN" altLang="en-US" dirty="0" smtClean="0">
                <a:latin typeface="Comic Sans MS" panose="030F0702030302020204" pitchFamily="66" charset="0"/>
              </a:rPr>
              <a:t>之间</a:t>
            </a:r>
          </a:p>
          <a:p>
            <a:pPr lvl="1">
              <a:lnSpc>
                <a:spcPct val="115000"/>
              </a:lnSpc>
            </a:pPr>
            <a:r>
              <a:rPr lang="zh-CN" altLang="en-US" dirty="0" smtClean="0">
                <a:latin typeface="Comic Sans MS" panose="030F0702030302020204" pitchFamily="66" charset="0"/>
              </a:rPr>
              <a:t>程序执行时，栈指针可移动，帧指针不变。所以过程内对栈信息的访问大多通过帧指针进行</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292482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animEffect transition="in" filter="blinds(horizontal)">
                                      <p:cBhvr>
                                        <p:cTn id="7" dur="500"/>
                                        <p:tgtEl>
                                          <p:spTgt spid="2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blinds(horizontal)">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
                                            <p:txEl>
                                              <p:pRg st="3" end="3"/>
                                            </p:txEl>
                                          </p:spTgt>
                                        </p:tgtEl>
                                        <p:attrNameLst>
                                          <p:attrName>style.visibility</p:attrName>
                                        </p:attrNameLst>
                                      </p:cBhvr>
                                      <p:to>
                                        <p:strVal val="visible"/>
                                      </p:to>
                                    </p:set>
                                    <p:animEffect transition="in" filter="blinds(horizontal)">
                                      <p:cBhvr>
                                        <p:cTn id="17" dur="500"/>
                                        <p:tgtEl>
                                          <p:spTgt spid="2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
                                            <p:txEl>
                                              <p:pRg st="4" end="4"/>
                                            </p:txEl>
                                          </p:spTgt>
                                        </p:tgtEl>
                                        <p:attrNameLst>
                                          <p:attrName>style.visibility</p:attrName>
                                        </p:attrNameLst>
                                      </p:cBhvr>
                                      <p:to>
                                        <p:strVal val="visible"/>
                                      </p:to>
                                    </p:set>
                                    <p:animEffect transition="in" filter="blinds(horizontal)">
                                      <p:cBhvr>
                                        <p:cTn id="22" dur="500"/>
                                        <p:tgtEl>
                                          <p:spTgt spid="2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xEl>
                                              <p:pRg st="5" end="5"/>
                                            </p:txEl>
                                          </p:spTgt>
                                        </p:tgtEl>
                                        <p:attrNameLst>
                                          <p:attrName>style.visibility</p:attrName>
                                        </p:attrNameLst>
                                      </p:cBhvr>
                                      <p:to>
                                        <p:strVal val="visible"/>
                                      </p:to>
                                    </p:set>
                                    <p:animEffect transition="in" filter="blinds(horizontal)">
                                      <p:cBhvr>
                                        <p:cTn id="27" dur="500"/>
                                        <p:tgtEl>
                                          <p:spTgt spid="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p>
        </p:txBody>
      </p:sp>
      <p:sp>
        <p:nvSpPr>
          <p:cNvPr id="3" name="内容占位符 2"/>
          <p:cNvSpPr>
            <a:spLocks noGrp="1"/>
          </p:cNvSpPr>
          <p:nvPr>
            <p:ph idx="1"/>
          </p:nvPr>
        </p:nvSpPr>
        <p:spPr/>
        <p:txBody>
          <a:bodyPr/>
          <a:lstStyle/>
          <a:p>
            <a:pPr marL="0" indent="0">
              <a:buNone/>
            </a:pPr>
            <a:r>
              <a:rPr lang="en-US" altLang="zh-CN" dirty="0" smtClean="0"/>
              <a:t>4.4.4 </a:t>
            </a:r>
            <a:r>
              <a:rPr lang="zh-CN" altLang="en-US" dirty="0" smtClean="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07504" y="1052736"/>
            <a:ext cx="4968552"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3. MIPS</a:t>
            </a:r>
            <a:r>
              <a:rPr lang="zh-CN" altLang="en-US" dirty="0">
                <a:solidFill>
                  <a:srgbClr val="063DE8"/>
                </a:solidFill>
              </a:rPr>
              <a:t>中的栈和栈帧</a:t>
            </a:r>
            <a:endParaRPr lang="en-US" altLang="zh-CN" dirty="0">
              <a:solidFill>
                <a:srgbClr val="063DE8"/>
              </a:solidFill>
            </a:endParaRPr>
          </a:p>
        </p:txBody>
      </p:sp>
      <p:grpSp>
        <p:nvGrpSpPr>
          <p:cNvPr id="9" name="Group 10"/>
          <p:cNvGrpSpPr>
            <a:grpSpLocks/>
          </p:cNvGrpSpPr>
          <p:nvPr/>
        </p:nvGrpSpPr>
        <p:grpSpPr bwMode="auto">
          <a:xfrm>
            <a:off x="3150741" y="157163"/>
            <a:ext cx="6173787" cy="6700837"/>
            <a:chOff x="2017" y="99"/>
            <a:chExt cx="3633" cy="4160"/>
          </a:xfrm>
        </p:grpSpPr>
        <p:graphicFrame>
          <p:nvGraphicFramePr>
            <p:cNvPr id="10" name="Object 4"/>
            <p:cNvGraphicFramePr>
              <a:graphicFrameLocks noChangeAspect="1"/>
            </p:cNvGraphicFramePr>
            <p:nvPr/>
          </p:nvGraphicFramePr>
          <p:xfrm>
            <a:off x="2017" y="99"/>
            <a:ext cx="3633" cy="4160"/>
          </p:xfrm>
          <a:graphic>
            <a:graphicData uri="http://schemas.openxmlformats.org/presentationml/2006/ole">
              <mc:AlternateContent xmlns:mc="http://schemas.openxmlformats.org/markup-compatibility/2006">
                <mc:Choice xmlns:v="urn:schemas-microsoft-com:vml" Requires="v">
                  <p:oleObj spid="_x0000_s1108" name="位图图像" r:id="rId3" imgW="3134162" imgH="5772956" progId="Paint.Picture">
                    <p:embed/>
                  </p:oleObj>
                </mc:Choice>
                <mc:Fallback>
                  <p:oleObj name="位图图像" r:id="rId3" imgW="3134162" imgH="577295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7" y="99"/>
                          <a:ext cx="3633" cy="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Line 6"/>
            <p:cNvSpPr>
              <a:spLocks noChangeShapeType="1"/>
            </p:cNvSpPr>
            <p:nvPr/>
          </p:nvSpPr>
          <p:spPr bwMode="auto">
            <a:xfrm>
              <a:off x="4901" y="1077"/>
              <a:ext cx="53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800" b="1" i="0" u="none" strike="noStrike" kern="0" cap="none" spc="0" normalizeH="0" baseline="0" noProof="0" smtClean="0">
                <a:ln>
                  <a:noFill/>
                </a:ln>
                <a:solidFill>
                  <a:srgbClr val="063DE8"/>
                </a:solidFill>
                <a:effectLst/>
                <a:uLnTx/>
                <a:uFillTx/>
                <a:latin typeface="Comic Sans MS" panose="030F0702030302020204" pitchFamily="66" charset="0"/>
                <a:ea typeface="宋体" panose="02010600030101010101" pitchFamily="2" charset="-122"/>
                <a:cs typeface="Arial"/>
              </a:endParaRPr>
            </a:p>
          </p:txBody>
        </p:sp>
        <p:sp>
          <p:nvSpPr>
            <p:cNvPr id="12" name="Line 7"/>
            <p:cNvSpPr>
              <a:spLocks noChangeShapeType="1"/>
            </p:cNvSpPr>
            <p:nvPr/>
          </p:nvSpPr>
          <p:spPr bwMode="auto">
            <a:xfrm>
              <a:off x="4909" y="2329"/>
              <a:ext cx="53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800" b="1" i="0" u="none" strike="noStrike" kern="0" cap="none" spc="0" normalizeH="0" baseline="0" noProof="0" smtClean="0">
                <a:ln>
                  <a:noFill/>
                </a:ln>
                <a:solidFill>
                  <a:srgbClr val="063DE8"/>
                </a:solidFill>
                <a:effectLst/>
                <a:uLnTx/>
                <a:uFillTx/>
                <a:latin typeface="Comic Sans MS" panose="030F0702030302020204" pitchFamily="66" charset="0"/>
                <a:ea typeface="宋体" panose="02010600030101010101" pitchFamily="2" charset="-122"/>
                <a:cs typeface="Arial"/>
              </a:endParaRPr>
            </a:p>
          </p:txBody>
        </p:sp>
        <p:sp>
          <p:nvSpPr>
            <p:cNvPr id="13" name="Line 8"/>
            <p:cNvSpPr>
              <a:spLocks noChangeShapeType="1"/>
            </p:cNvSpPr>
            <p:nvPr/>
          </p:nvSpPr>
          <p:spPr bwMode="auto">
            <a:xfrm>
              <a:off x="4908" y="4075"/>
              <a:ext cx="53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800" b="1" i="0" u="none" strike="noStrike" kern="0" cap="none" spc="0" normalizeH="0" baseline="0" noProof="0" smtClean="0">
                <a:ln>
                  <a:noFill/>
                </a:ln>
                <a:solidFill>
                  <a:srgbClr val="063DE8"/>
                </a:solidFill>
                <a:effectLst/>
                <a:uLnTx/>
                <a:uFillTx/>
                <a:latin typeface="Comic Sans MS" panose="030F0702030302020204" pitchFamily="66" charset="0"/>
                <a:ea typeface="宋体" panose="02010600030101010101" pitchFamily="2" charset="-122"/>
                <a:cs typeface="Arial"/>
              </a:endParaRPr>
            </a:p>
          </p:txBody>
        </p:sp>
        <p:sp>
          <p:nvSpPr>
            <p:cNvPr id="14" name="Line 9"/>
            <p:cNvSpPr>
              <a:spLocks noChangeShapeType="1"/>
            </p:cNvSpPr>
            <p:nvPr/>
          </p:nvSpPr>
          <p:spPr bwMode="auto">
            <a:xfrm>
              <a:off x="5239" y="666"/>
              <a:ext cx="0" cy="283"/>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800" b="1" i="0" u="none" strike="noStrike" kern="0" cap="none" spc="0" normalizeH="0" baseline="0" noProof="0" smtClean="0">
                <a:ln>
                  <a:noFill/>
                </a:ln>
                <a:solidFill>
                  <a:srgbClr val="063DE8"/>
                </a:solidFill>
                <a:effectLst/>
                <a:uLnTx/>
                <a:uFillTx/>
                <a:latin typeface="Comic Sans MS" panose="030F0702030302020204" pitchFamily="66" charset="0"/>
                <a:ea typeface="宋体" panose="02010600030101010101" pitchFamily="2" charset="-122"/>
                <a:cs typeface="Arial"/>
              </a:endParaRPr>
            </a:p>
          </p:txBody>
        </p:sp>
      </p:grpSp>
      <p:sp>
        <p:nvSpPr>
          <p:cNvPr id="15" name="Text Box 11"/>
          <p:cNvSpPr txBox="1">
            <a:spLocks noChangeArrowheads="1"/>
          </p:cNvSpPr>
          <p:nvPr/>
        </p:nvSpPr>
        <p:spPr bwMode="auto">
          <a:xfrm>
            <a:off x="3544441" y="595313"/>
            <a:ext cx="16700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zh-CN" altLang="en-US" sz="1600" b="1" dirty="0" smtClean="0">
                <a:solidFill>
                  <a:srgbClr val="063DE8"/>
                </a:solidFill>
                <a:latin typeface="Comic Sans MS" panose="030F0702030302020204" pitchFamily="66" charset="0"/>
                <a:ea typeface="宋体" panose="02010600030101010101" pitchFamily="2" charset="-122"/>
                <a:cs typeface="Arial"/>
              </a:rPr>
              <a:t>假定</a:t>
            </a:r>
            <a:r>
              <a:rPr lang="en-US" altLang="zh-CN" sz="1600" b="1" dirty="0" smtClean="0">
                <a:solidFill>
                  <a:srgbClr val="063DE8"/>
                </a:solidFill>
                <a:latin typeface="Comic Sans MS" panose="030F0702030302020204" pitchFamily="66" charset="0"/>
                <a:ea typeface="宋体" panose="02010600030101010101" pitchFamily="2" charset="-122"/>
                <a:cs typeface="Arial"/>
              </a:rPr>
              <a:t>P</a:t>
            </a:r>
            <a:r>
              <a:rPr lang="zh-CN" altLang="en-US" sz="1600" b="1" dirty="0" smtClean="0">
                <a:solidFill>
                  <a:srgbClr val="063DE8"/>
                </a:solidFill>
                <a:latin typeface="Comic Sans MS" panose="030F0702030302020204" pitchFamily="66" charset="0"/>
                <a:ea typeface="宋体" panose="02010600030101010101" pitchFamily="2" charset="-122"/>
                <a:cs typeface="Arial"/>
              </a:rPr>
              <a:t>调用</a:t>
            </a:r>
            <a:r>
              <a:rPr lang="en-US" altLang="zh-CN" sz="1600" b="1" dirty="0" smtClean="0">
                <a:solidFill>
                  <a:srgbClr val="063DE8"/>
                </a:solidFill>
                <a:latin typeface="Comic Sans MS" panose="030F0702030302020204" pitchFamily="66" charset="0"/>
                <a:ea typeface="宋体" panose="02010600030101010101" pitchFamily="2" charset="-122"/>
                <a:cs typeface="Arial"/>
              </a:rPr>
              <a:t>Q</a:t>
            </a:r>
          </a:p>
        </p:txBody>
      </p:sp>
      <p:sp>
        <p:nvSpPr>
          <p:cNvPr id="16" name="Text Box 12"/>
          <p:cNvSpPr txBox="1">
            <a:spLocks noChangeArrowheads="1"/>
          </p:cNvSpPr>
          <p:nvPr/>
        </p:nvSpPr>
        <p:spPr bwMode="auto">
          <a:xfrm>
            <a:off x="8135491" y="2835275"/>
            <a:ext cx="1030287" cy="32543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zh-CN" sz="1800" b="1" i="0" u="none" strike="noStrike" kern="0" cap="none" spc="0" normalizeH="0" baseline="0" noProof="0" smtClean="0">
                <a:ln>
                  <a:noFill/>
                </a:ln>
                <a:solidFill>
                  <a:srgbClr val="063DE8"/>
                </a:solidFill>
                <a:effectLst/>
                <a:uLnTx/>
                <a:uFillTx/>
                <a:latin typeface="Comic Sans MS" panose="030F0702030302020204" pitchFamily="66" charset="0"/>
                <a:ea typeface="宋体" panose="02010600030101010101" pitchFamily="2" charset="-122"/>
                <a:cs typeface="Arial"/>
              </a:rPr>
              <a:t>P frame</a:t>
            </a:r>
          </a:p>
        </p:txBody>
      </p:sp>
      <p:sp>
        <p:nvSpPr>
          <p:cNvPr id="17" name="Text Box 13"/>
          <p:cNvSpPr txBox="1">
            <a:spLocks noChangeArrowheads="1"/>
          </p:cNvSpPr>
          <p:nvPr/>
        </p:nvSpPr>
        <p:spPr bwMode="auto">
          <a:xfrm>
            <a:off x="8106916" y="4335874"/>
            <a:ext cx="1030287" cy="605294"/>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zh-CN" sz="1800" b="1" i="0" u="none" strike="noStrike" kern="0" cap="none" spc="0" normalizeH="0" baseline="0" noProof="0" dirty="0" smtClean="0">
                <a:ln>
                  <a:noFill/>
                </a:ln>
                <a:solidFill>
                  <a:srgbClr val="063DE8"/>
                </a:solidFill>
                <a:effectLst/>
                <a:uLnTx/>
                <a:uFillTx/>
                <a:latin typeface="Comic Sans MS" panose="030F0702030302020204" pitchFamily="66" charset="0"/>
                <a:ea typeface="宋体" panose="02010600030101010101" pitchFamily="2" charset="-122"/>
                <a:cs typeface="Arial"/>
              </a:rPr>
              <a:t>Q frame</a:t>
            </a:r>
          </a:p>
        </p:txBody>
      </p:sp>
      <p:sp>
        <p:nvSpPr>
          <p:cNvPr id="18" name="Text Box 15"/>
          <p:cNvSpPr txBox="1">
            <a:spLocks noChangeArrowheads="1"/>
          </p:cNvSpPr>
          <p:nvPr/>
        </p:nvSpPr>
        <p:spPr bwMode="auto">
          <a:xfrm>
            <a:off x="3503166" y="1406525"/>
            <a:ext cx="1247775" cy="17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endParaRPr lang="zh-CN" altLang="en-US" sz="800" b="1" smtClean="0">
              <a:solidFill>
                <a:srgbClr val="063DE8"/>
              </a:solidFill>
              <a:latin typeface="Comic Sans MS" panose="030F0702030302020204" pitchFamily="66" charset="0"/>
              <a:ea typeface="宋体" panose="02010600030101010101" pitchFamily="2" charset="-122"/>
              <a:cs typeface="Arial"/>
            </a:endParaRPr>
          </a:p>
        </p:txBody>
      </p:sp>
      <p:grpSp>
        <p:nvGrpSpPr>
          <p:cNvPr id="19" name="Group 38"/>
          <p:cNvGrpSpPr>
            <a:grpSpLocks/>
          </p:cNvGrpSpPr>
          <p:nvPr/>
        </p:nvGrpSpPr>
        <p:grpSpPr bwMode="auto">
          <a:xfrm>
            <a:off x="3473003" y="1379538"/>
            <a:ext cx="4441825" cy="1712913"/>
            <a:chOff x="2002" y="869"/>
            <a:chExt cx="2798" cy="1079"/>
          </a:xfrm>
        </p:grpSpPr>
        <p:sp>
          <p:nvSpPr>
            <p:cNvPr id="20" name="Rectangle 14"/>
            <p:cNvSpPr>
              <a:spLocks noChangeArrowheads="1"/>
            </p:cNvSpPr>
            <p:nvPr/>
          </p:nvSpPr>
          <p:spPr bwMode="auto">
            <a:xfrm>
              <a:off x="3218" y="1838"/>
              <a:ext cx="1582" cy="110"/>
            </a:xfrm>
            <a:prstGeom prst="rect">
              <a:avLst/>
            </a:prstGeom>
            <a:noFill/>
            <a:ln w="2857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pPr eaLnBrk="0" hangingPunct="0"/>
              <a:endParaRPr lang="zh-CN" altLang="en-US" sz="800" b="1" smtClean="0">
                <a:solidFill>
                  <a:srgbClr val="063DE8"/>
                </a:solidFill>
                <a:latin typeface="Comic Sans MS" panose="030F0702030302020204" pitchFamily="66" charset="0"/>
                <a:ea typeface="宋体" panose="02010600030101010101" pitchFamily="2" charset="-122"/>
                <a:cs typeface="Arial"/>
              </a:endParaRPr>
            </a:p>
          </p:txBody>
        </p:sp>
        <p:sp>
          <p:nvSpPr>
            <p:cNvPr id="21" name="Text Box 16"/>
            <p:cNvSpPr txBox="1">
              <a:spLocks noChangeArrowheads="1"/>
            </p:cNvSpPr>
            <p:nvPr/>
          </p:nvSpPr>
          <p:spPr bwMode="auto">
            <a:xfrm>
              <a:off x="2002" y="869"/>
              <a:ext cx="822"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en-US" altLang="zh-CN" sz="1600" b="1" dirty="0" smtClean="0">
                  <a:solidFill>
                    <a:srgbClr val="063DE8"/>
                  </a:solidFill>
                  <a:latin typeface="Comic Sans MS" panose="030F0702030302020204" pitchFamily="66" charset="0"/>
                  <a:ea typeface="宋体" panose="02010600030101010101" pitchFamily="2" charset="-122"/>
                  <a:cs typeface="Arial"/>
                </a:rPr>
                <a:t>P</a:t>
              </a:r>
              <a:r>
                <a:rPr lang="zh-CN" altLang="en-US" sz="1600" b="1" dirty="0" smtClean="0">
                  <a:solidFill>
                    <a:srgbClr val="063DE8"/>
                  </a:solidFill>
                  <a:latin typeface="Comic Sans MS" panose="030F0702030302020204" pitchFamily="66" charset="0"/>
                  <a:ea typeface="宋体" panose="02010600030101010101" pitchFamily="2" charset="-122"/>
                  <a:cs typeface="Arial"/>
                </a:rPr>
                <a:t>帧中</a:t>
              </a:r>
              <a:r>
                <a:rPr lang="en-US" altLang="zh-CN" sz="1600" b="1" dirty="0" smtClean="0">
                  <a:solidFill>
                    <a:srgbClr val="063DE8"/>
                  </a:solidFill>
                  <a:latin typeface="Comic Sans MS" panose="030F0702030302020204" pitchFamily="66" charset="0"/>
                  <a:ea typeface="宋体" panose="02010600030101010101" pitchFamily="2" charset="-122"/>
                  <a:cs typeface="Arial"/>
                </a:rPr>
                <a:t>Q</a:t>
              </a:r>
              <a:r>
                <a:rPr lang="zh-CN" altLang="en-US" sz="1600" b="1" dirty="0" smtClean="0">
                  <a:solidFill>
                    <a:srgbClr val="063DE8"/>
                  </a:solidFill>
                  <a:latin typeface="Comic Sans MS" panose="030F0702030302020204" pitchFamily="66" charset="0"/>
                  <a:ea typeface="宋体" panose="02010600030101010101" pitchFamily="2" charset="-122"/>
                  <a:cs typeface="Arial"/>
                </a:rPr>
                <a:t>所用的参数</a:t>
              </a:r>
            </a:p>
          </p:txBody>
        </p:sp>
        <p:sp>
          <p:nvSpPr>
            <p:cNvPr id="22" name="Line 17"/>
            <p:cNvSpPr>
              <a:spLocks noChangeShapeType="1"/>
            </p:cNvSpPr>
            <p:nvPr/>
          </p:nvSpPr>
          <p:spPr bwMode="auto">
            <a:xfrm>
              <a:off x="2661" y="1096"/>
              <a:ext cx="293" cy="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eaLnBrk="0" hangingPunct="0"/>
              <a:endParaRPr lang="zh-CN" altLang="en-US" sz="800" b="1" smtClean="0">
                <a:solidFill>
                  <a:srgbClr val="063DE8"/>
                </a:solidFill>
                <a:latin typeface="Comic Sans MS" panose="030F0702030302020204" pitchFamily="66" charset="0"/>
                <a:ea typeface="宋体" panose="02010600030101010101" pitchFamily="2" charset="-122"/>
                <a:cs typeface="Arial"/>
              </a:endParaRPr>
            </a:p>
          </p:txBody>
        </p:sp>
        <p:sp>
          <p:nvSpPr>
            <p:cNvPr id="23" name="Line 18"/>
            <p:cNvSpPr>
              <a:spLocks noChangeShapeType="1"/>
            </p:cNvSpPr>
            <p:nvPr/>
          </p:nvSpPr>
          <p:spPr bwMode="auto">
            <a:xfrm>
              <a:off x="2944" y="1089"/>
              <a:ext cx="567" cy="438"/>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endParaRPr lang="zh-CN" altLang="en-US" sz="800" b="1" smtClean="0">
                <a:solidFill>
                  <a:srgbClr val="063DE8"/>
                </a:solidFill>
                <a:latin typeface="Comic Sans MS" panose="030F0702030302020204" pitchFamily="66" charset="0"/>
                <a:ea typeface="宋体" panose="02010600030101010101" pitchFamily="2" charset="-122"/>
                <a:cs typeface="Arial"/>
              </a:endParaRPr>
            </a:p>
          </p:txBody>
        </p:sp>
      </p:grpSp>
      <p:grpSp>
        <p:nvGrpSpPr>
          <p:cNvPr id="24" name="Group 39"/>
          <p:cNvGrpSpPr>
            <a:grpSpLocks/>
          </p:cNvGrpSpPr>
          <p:nvPr/>
        </p:nvGrpSpPr>
        <p:grpSpPr bwMode="auto">
          <a:xfrm>
            <a:off x="3366641" y="2205039"/>
            <a:ext cx="4543425" cy="1517650"/>
            <a:chOff x="1935" y="1389"/>
            <a:chExt cx="2862" cy="956"/>
          </a:xfrm>
        </p:grpSpPr>
        <p:sp>
          <p:nvSpPr>
            <p:cNvPr id="25" name="Rectangle 21"/>
            <p:cNvSpPr>
              <a:spLocks noChangeArrowheads="1"/>
            </p:cNvSpPr>
            <p:nvPr/>
          </p:nvSpPr>
          <p:spPr bwMode="auto">
            <a:xfrm>
              <a:off x="3215" y="2235"/>
              <a:ext cx="1582" cy="110"/>
            </a:xfrm>
            <a:prstGeom prst="rect">
              <a:avLst/>
            </a:prstGeom>
            <a:noFill/>
            <a:ln w="2857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pPr eaLnBrk="0" hangingPunct="0"/>
              <a:endParaRPr lang="zh-CN" altLang="en-US" sz="800" b="1" smtClean="0">
                <a:solidFill>
                  <a:srgbClr val="063DE8"/>
                </a:solidFill>
                <a:latin typeface="Comic Sans MS" panose="030F0702030302020204" pitchFamily="66" charset="0"/>
                <a:ea typeface="宋体" panose="02010600030101010101" pitchFamily="2" charset="-122"/>
                <a:cs typeface="Arial"/>
              </a:endParaRPr>
            </a:p>
          </p:txBody>
        </p:sp>
        <p:sp>
          <p:nvSpPr>
            <p:cNvPr id="26" name="Text Box 22"/>
            <p:cNvSpPr txBox="1">
              <a:spLocks noChangeArrowheads="1"/>
            </p:cNvSpPr>
            <p:nvPr/>
          </p:nvSpPr>
          <p:spPr bwMode="auto">
            <a:xfrm>
              <a:off x="1935" y="1389"/>
              <a:ext cx="822" cy="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zh-CN" altLang="en-US" sz="1600" b="1" dirty="0" smtClean="0">
                  <a:solidFill>
                    <a:srgbClr val="063DE8"/>
                  </a:solidFill>
                  <a:latin typeface="Comic Sans MS" panose="030F0702030302020204" pitchFamily="66" charset="0"/>
                  <a:ea typeface="宋体" panose="02010600030101010101" pitchFamily="2" charset="-122"/>
                  <a:cs typeface="Arial"/>
                </a:rPr>
                <a:t>若调用时将返回地址入栈，则在</a:t>
              </a:r>
              <a:r>
                <a:rPr lang="en-US" altLang="zh-CN" sz="1600" b="1" dirty="0" smtClean="0">
                  <a:solidFill>
                    <a:srgbClr val="063DE8"/>
                  </a:solidFill>
                  <a:latin typeface="Comic Sans MS" panose="030F0702030302020204" pitchFamily="66" charset="0"/>
                  <a:ea typeface="宋体" panose="02010600030101010101" pitchFamily="2" charset="-122"/>
                  <a:cs typeface="Arial"/>
                </a:rPr>
                <a:t>P</a:t>
              </a:r>
              <a:r>
                <a:rPr lang="zh-CN" altLang="en-US" sz="1600" b="1" dirty="0" smtClean="0">
                  <a:solidFill>
                    <a:srgbClr val="063DE8"/>
                  </a:solidFill>
                  <a:latin typeface="Comic Sans MS" panose="030F0702030302020204" pitchFamily="66" charset="0"/>
                  <a:ea typeface="宋体" panose="02010600030101010101" pitchFamily="2" charset="-122"/>
                  <a:cs typeface="Arial"/>
                </a:rPr>
                <a:t>帧中存放返回地址</a:t>
              </a:r>
              <a:endParaRPr lang="en-US" altLang="zh-CN" sz="1600" b="1" dirty="0" smtClean="0">
                <a:solidFill>
                  <a:srgbClr val="063DE8"/>
                </a:solidFill>
                <a:latin typeface="Comic Sans MS" panose="030F0702030302020204" pitchFamily="66" charset="0"/>
                <a:ea typeface="宋体" panose="02010600030101010101" pitchFamily="2" charset="-122"/>
                <a:cs typeface="Arial"/>
              </a:endParaRPr>
            </a:p>
          </p:txBody>
        </p:sp>
        <p:sp>
          <p:nvSpPr>
            <p:cNvPr id="27" name="Line 23"/>
            <p:cNvSpPr>
              <a:spLocks noChangeShapeType="1"/>
            </p:cNvSpPr>
            <p:nvPr/>
          </p:nvSpPr>
          <p:spPr bwMode="auto">
            <a:xfrm>
              <a:off x="2721" y="1937"/>
              <a:ext cx="293" cy="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endParaRPr lang="zh-CN" altLang="en-US" sz="800" b="1" smtClean="0">
                <a:solidFill>
                  <a:srgbClr val="063DE8"/>
                </a:solidFill>
                <a:latin typeface="Comic Sans MS" panose="030F0702030302020204" pitchFamily="66" charset="0"/>
                <a:ea typeface="宋体" panose="02010600030101010101" pitchFamily="2" charset="-122"/>
                <a:cs typeface="Arial"/>
              </a:endParaRPr>
            </a:p>
          </p:txBody>
        </p:sp>
        <p:sp>
          <p:nvSpPr>
            <p:cNvPr id="28" name="Line 24"/>
            <p:cNvSpPr>
              <a:spLocks noChangeShapeType="1"/>
            </p:cNvSpPr>
            <p:nvPr/>
          </p:nvSpPr>
          <p:spPr bwMode="auto">
            <a:xfrm>
              <a:off x="3005" y="1934"/>
              <a:ext cx="267" cy="308"/>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endParaRPr lang="zh-CN" altLang="en-US" sz="800" b="1" smtClean="0">
                <a:solidFill>
                  <a:srgbClr val="063DE8"/>
                </a:solidFill>
                <a:latin typeface="Comic Sans MS" panose="030F0702030302020204" pitchFamily="66" charset="0"/>
                <a:ea typeface="宋体" panose="02010600030101010101" pitchFamily="2" charset="-122"/>
                <a:cs typeface="Arial"/>
              </a:endParaRPr>
            </a:p>
          </p:txBody>
        </p:sp>
      </p:grpSp>
      <p:grpSp>
        <p:nvGrpSpPr>
          <p:cNvPr id="30" name="Group 34"/>
          <p:cNvGrpSpPr>
            <a:grpSpLocks/>
          </p:cNvGrpSpPr>
          <p:nvPr/>
        </p:nvGrpSpPr>
        <p:grpSpPr bwMode="auto">
          <a:xfrm>
            <a:off x="3528566" y="4095751"/>
            <a:ext cx="4386262" cy="539750"/>
            <a:chOff x="2037" y="2580"/>
            <a:chExt cx="2763" cy="340"/>
          </a:xfrm>
        </p:grpSpPr>
        <p:sp>
          <p:nvSpPr>
            <p:cNvPr id="31" name="Rectangle 27"/>
            <p:cNvSpPr>
              <a:spLocks noChangeArrowheads="1"/>
            </p:cNvSpPr>
            <p:nvPr/>
          </p:nvSpPr>
          <p:spPr bwMode="auto">
            <a:xfrm>
              <a:off x="3218" y="2666"/>
              <a:ext cx="1582" cy="110"/>
            </a:xfrm>
            <a:prstGeom prst="rect">
              <a:avLst/>
            </a:prstGeom>
            <a:noFill/>
            <a:ln w="2857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pPr eaLnBrk="0" hangingPunct="0"/>
              <a:endParaRPr lang="zh-CN" altLang="en-US" sz="800" b="1" smtClean="0">
                <a:solidFill>
                  <a:srgbClr val="063DE8"/>
                </a:solidFill>
                <a:latin typeface="Comic Sans MS" panose="030F0702030302020204" pitchFamily="66" charset="0"/>
                <a:ea typeface="宋体" panose="02010600030101010101" pitchFamily="2" charset="-122"/>
                <a:cs typeface="Arial"/>
              </a:endParaRPr>
            </a:p>
          </p:txBody>
        </p:sp>
        <p:sp>
          <p:nvSpPr>
            <p:cNvPr id="32" name="Text Box 28"/>
            <p:cNvSpPr txBox="1">
              <a:spLocks noChangeArrowheads="1"/>
            </p:cNvSpPr>
            <p:nvPr/>
          </p:nvSpPr>
          <p:spPr bwMode="auto">
            <a:xfrm>
              <a:off x="2037" y="2580"/>
              <a:ext cx="676"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zh-CN" altLang="en-US" sz="1600" b="1" dirty="0" smtClean="0">
                  <a:solidFill>
                    <a:srgbClr val="063DE8"/>
                  </a:solidFill>
                  <a:latin typeface="Comic Sans MS" panose="030F0702030302020204" pitchFamily="66" charset="0"/>
                  <a:ea typeface="宋体" panose="02010600030101010101" pitchFamily="2" charset="-122"/>
                  <a:cs typeface="Arial"/>
                </a:rPr>
                <a:t>需保存的寄存器</a:t>
              </a:r>
              <a:endParaRPr lang="en-US" altLang="zh-CN" sz="1600" b="1" dirty="0" smtClean="0">
                <a:solidFill>
                  <a:srgbClr val="063DE8"/>
                </a:solidFill>
                <a:latin typeface="Comic Sans MS" panose="030F0702030302020204" pitchFamily="66" charset="0"/>
                <a:ea typeface="宋体" panose="02010600030101010101" pitchFamily="2" charset="-122"/>
                <a:cs typeface="Arial"/>
              </a:endParaRPr>
            </a:p>
          </p:txBody>
        </p:sp>
        <p:sp>
          <p:nvSpPr>
            <p:cNvPr id="33" name="Line 30"/>
            <p:cNvSpPr>
              <a:spLocks noChangeShapeType="1"/>
            </p:cNvSpPr>
            <p:nvPr/>
          </p:nvSpPr>
          <p:spPr bwMode="auto">
            <a:xfrm>
              <a:off x="2652" y="2809"/>
              <a:ext cx="530" cy="3"/>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endParaRPr lang="zh-CN" altLang="en-US" sz="800" b="1" smtClean="0">
                <a:solidFill>
                  <a:srgbClr val="063DE8"/>
                </a:solidFill>
                <a:latin typeface="Comic Sans MS" panose="030F0702030302020204" pitchFamily="66" charset="0"/>
                <a:ea typeface="宋体" panose="02010600030101010101" pitchFamily="2" charset="-122"/>
                <a:cs typeface="Arial"/>
              </a:endParaRPr>
            </a:p>
          </p:txBody>
        </p:sp>
      </p:grpSp>
      <p:grpSp>
        <p:nvGrpSpPr>
          <p:cNvPr id="34" name="Group 37"/>
          <p:cNvGrpSpPr>
            <a:grpSpLocks/>
          </p:cNvGrpSpPr>
          <p:nvPr/>
        </p:nvGrpSpPr>
        <p:grpSpPr bwMode="auto">
          <a:xfrm>
            <a:off x="3911153" y="4803775"/>
            <a:ext cx="4033838" cy="784225"/>
            <a:chOff x="2269" y="3035"/>
            <a:chExt cx="2541" cy="494"/>
          </a:xfrm>
        </p:grpSpPr>
        <p:sp>
          <p:nvSpPr>
            <p:cNvPr id="35" name="Text Box 31"/>
            <p:cNvSpPr txBox="1">
              <a:spLocks noChangeArrowheads="1"/>
            </p:cNvSpPr>
            <p:nvPr/>
          </p:nvSpPr>
          <p:spPr bwMode="auto">
            <a:xfrm>
              <a:off x="2269" y="3035"/>
              <a:ext cx="676" cy="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en-US" altLang="zh-CN" sz="1600" b="1" smtClean="0">
                  <a:solidFill>
                    <a:srgbClr val="063DE8"/>
                  </a:solidFill>
                  <a:latin typeface="Comic Sans MS" panose="030F0702030302020204" pitchFamily="66" charset="0"/>
                  <a:ea typeface="宋体" panose="02010600030101010101" pitchFamily="2" charset="-122"/>
                  <a:cs typeface="Arial"/>
                </a:rPr>
                <a:t>Q</a:t>
              </a:r>
              <a:r>
                <a:rPr lang="zh-CN" altLang="en-US" sz="1600" b="1" smtClean="0">
                  <a:solidFill>
                    <a:srgbClr val="063DE8"/>
                  </a:solidFill>
                  <a:latin typeface="Comic Sans MS" panose="030F0702030302020204" pitchFamily="66" charset="0"/>
                  <a:ea typeface="宋体" panose="02010600030101010101" pitchFamily="2" charset="-122"/>
                  <a:cs typeface="Arial"/>
                </a:rPr>
                <a:t>所用的局部和临时变量</a:t>
              </a:r>
              <a:endParaRPr lang="en-US" altLang="zh-CN" sz="1600" b="1" smtClean="0">
                <a:solidFill>
                  <a:srgbClr val="063DE8"/>
                </a:solidFill>
                <a:latin typeface="Comic Sans MS" panose="030F0702030302020204" pitchFamily="66" charset="0"/>
                <a:ea typeface="宋体" panose="02010600030101010101" pitchFamily="2" charset="-122"/>
                <a:cs typeface="Arial"/>
              </a:endParaRPr>
            </a:p>
          </p:txBody>
        </p:sp>
        <p:sp>
          <p:nvSpPr>
            <p:cNvPr id="36" name="Line 32"/>
            <p:cNvSpPr>
              <a:spLocks noChangeShapeType="1"/>
            </p:cNvSpPr>
            <p:nvPr/>
          </p:nvSpPr>
          <p:spPr bwMode="auto">
            <a:xfrm flipV="1">
              <a:off x="2799" y="3407"/>
              <a:ext cx="384" cy="5"/>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endParaRPr lang="zh-CN" altLang="en-US" sz="800" b="1" smtClean="0">
                <a:solidFill>
                  <a:srgbClr val="063DE8"/>
                </a:solidFill>
                <a:latin typeface="Comic Sans MS" panose="030F0702030302020204" pitchFamily="66" charset="0"/>
                <a:ea typeface="宋体" panose="02010600030101010101" pitchFamily="2" charset="-122"/>
                <a:cs typeface="Arial"/>
              </a:endParaRPr>
            </a:p>
          </p:txBody>
        </p:sp>
        <p:sp>
          <p:nvSpPr>
            <p:cNvPr id="37" name="Rectangle 33"/>
            <p:cNvSpPr>
              <a:spLocks noChangeArrowheads="1"/>
            </p:cNvSpPr>
            <p:nvPr/>
          </p:nvSpPr>
          <p:spPr bwMode="auto">
            <a:xfrm>
              <a:off x="3210" y="3122"/>
              <a:ext cx="1600" cy="110"/>
            </a:xfrm>
            <a:prstGeom prst="rect">
              <a:avLst/>
            </a:prstGeom>
            <a:noFill/>
            <a:ln w="2857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pPr eaLnBrk="0" hangingPunct="0"/>
              <a:endParaRPr lang="zh-CN" altLang="en-US" sz="800" b="1" smtClean="0">
                <a:solidFill>
                  <a:srgbClr val="063DE8"/>
                </a:solidFill>
                <a:latin typeface="Comic Sans MS" panose="030F0702030302020204" pitchFamily="66" charset="0"/>
                <a:ea typeface="宋体" panose="02010600030101010101" pitchFamily="2" charset="-122"/>
                <a:cs typeface="Arial"/>
              </a:endParaRPr>
            </a:p>
          </p:txBody>
        </p:sp>
      </p:grpSp>
      <p:grpSp>
        <p:nvGrpSpPr>
          <p:cNvPr id="38" name="Group 48"/>
          <p:cNvGrpSpPr>
            <a:grpSpLocks/>
          </p:cNvGrpSpPr>
          <p:nvPr/>
        </p:nvGrpSpPr>
        <p:grpSpPr bwMode="auto">
          <a:xfrm>
            <a:off x="3879403" y="5738813"/>
            <a:ext cx="4048125" cy="539750"/>
            <a:chOff x="2258" y="3615"/>
            <a:chExt cx="2550" cy="340"/>
          </a:xfrm>
        </p:grpSpPr>
        <p:sp>
          <p:nvSpPr>
            <p:cNvPr id="39" name="Rectangle 43"/>
            <p:cNvSpPr>
              <a:spLocks noChangeArrowheads="1"/>
            </p:cNvSpPr>
            <p:nvPr/>
          </p:nvSpPr>
          <p:spPr bwMode="auto">
            <a:xfrm>
              <a:off x="3206" y="3799"/>
              <a:ext cx="1602" cy="110"/>
            </a:xfrm>
            <a:prstGeom prst="rect">
              <a:avLst/>
            </a:prstGeom>
            <a:noFill/>
            <a:ln w="28575">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p>
              <a:pPr eaLnBrk="0" hangingPunct="0"/>
              <a:endParaRPr lang="zh-CN" altLang="en-US" sz="800" b="1" smtClean="0">
                <a:solidFill>
                  <a:srgbClr val="063DE8"/>
                </a:solidFill>
                <a:latin typeface="Comic Sans MS" panose="030F0702030302020204" pitchFamily="66" charset="0"/>
                <a:ea typeface="宋体" panose="02010600030101010101" pitchFamily="2" charset="-122"/>
                <a:cs typeface="Arial"/>
              </a:endParaRPr>
            </a:p>
          </p:txBody>
        </p:sp>
        <p:sp>
          <p:nvSpPr>
            <p:cNvPr id="40" name="Text Box 44"/>
            <p:cNvSpPr txBox="1">
              <a:spLocks noChangeArrowheads="1"/>
            </p:cNvSpPr>
            <p:nvPr/>
          </p:nvSpPr>
          <p:spPr bwMode="auto">
            <a:xfrm>
              <a:off x="2258" y="3615"/>
              <a:ext cx="833"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spcBef>
                  <a:spcPct val="50000"/>
                </a:spcBef>
              </a:pPr>
              <a:r>
                <a:rPr lang="en-US" altLang="zh-CN" sz="1600" b="1" smtClean="0">
                  <a:solidFill>
                    <a:srgbClr val="063DE8"/>
                  </a:solidFill>
                  <a:latin typeface="Comic Sans MS" panose="030F0702030302020204" pitchFamily="66" charset="0"/>
                  <a:ea typeface="宋体" panose="02010600030101010101" pitchFamily="2" charset="-122"/>
                  <a:cs typeface="Arial"/>
                </a:rPr>
                <a:t>Q</a:t>
              </a:r>
              <a:r>
                <a:rPr lang="zh-CN" altLang="en-US" sz="1600" b="1" smtClean="0">
                  <a:solidFill>
                    <a:srgbClr val="063DE8"/>
                  </a:solidFill>
                  <a:latin typeface="Comic Sans MS" panose="030F0702030302020204" pitchFamily="66" charset="0"/>
                  <a:ea typeface="宋体" panose="02010600030101010101" pitchFamily="2" charset="-122"/>
                  <a:cs typeface="Arial"/>
                </a:rPr>
                <a:t>传给其他过程的参数</a:t>
              </a:r>
            </a:p>
          </p:txBody>
        </p:sp>
        <p:sp>
          <p:nvSpPr>
            <p:cNvPr id="41" name="Line 47"/>
            <p:cNvSpPr>
              <a:spLocks noChangeShapeType="1"/>
            </p:cNvSpPr>
            <p:nvPr/>
          </p:nvSpPr>
          <p:spPr bwMode="auto">
            <a:xfrm flipV="1">
              <a:off x="3008" y="3776"/>
              <a:ext cx="165" cy="9"/>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eaLnBrk="0" hangingPunct="0"/>
              <a:endParaRPr lang="zh-CN" altLang="en-US" sz="800" b="1" smtClean="0">
                <a:solidFill>
                  <a:srgbClr val="063DE8"/>
                </a:solidFill>
                <a:latin typeface="Comic Sans MS" panose="030F0702030302020204" pitchFamily="66" charset="0"/>
                <a:ea typeface="宋体" panose="02010600030101010101" pitchFamily="2" charset="-122"/>
                <a:cs typeface="Arial"/>
              </a:endParaRPr>
            </a:p>
          </p:txBody>
        </p:sp>
      </p:grpSp>
      <p:sp>
        <p:nvSpPr>
          <p:cNvPr id="42" name="Rectangle 51"/>
          <p:cNvSpPr>
            <a:spLocks noChangeArrowheads="1"/>
          </p:cNvSpPr>
          <p:nvPr/>
        </p:nvSpPr>
        <p:spPr bwMode="auto">
          <a:xfrm>
            <a:off x="5352603" y="5099159"/>
            <a:ext cx="128305" cy="174407"/>
          </a:xfrm>
          <a:prstGeom prst="rect">
            <a:avLst/>
          </a:prstGeom>
          <a:solidFill>
            <a:srgbClr val="FC0128">
              <a:alpha val="9000"/>
            </a:srgbClr>
          </a:solidFill>
          <a:ln>
            <a:noFill/>
          </a:ln>
          <a:effectLst/>
          <a:extLs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800" b="1" i="0" u="none" strike="noStrike" kern="0" cap="none" spc="0" normalizeH="0" baseline="0" noProof="0" smtClean="0">
              <a:ln>
                <a:noFill/>
              </a:ln>
              <a:solidFill>
                <a:srgbClr val="063DE8"/>
              </a:solidFill>
              <a:effectLst/>
              <a:uLnTx/>
              <a:uFillTx/>
              <a:latin typeface="Comic Sans MS" panose="030F0702030302020204" pitchFamily="66" charset="0"/>
              <a:ea typeface="宋体" panose="02010600030101010101" pitchFamily="2" charset="-122"/>
              <a:cs typeface="Arial"/>
            </a:endParaRPr>
          </a:p>
        </p:txBody>
      </p:sp>
      <p:sp>
        <p:nvSpPr>
          <p:cNvPr id="43" name="Text Box 36"/>
          <p:cNvSpPr txBox="1">
            <a:spLocks noChangeArrowheads="1"/>
          </p:cNvSpPr>
          <p:nvPr/>
        </p:nvSpPr>
        <p:spPr bwMode="auto">
          <a:xfrm>
            <a:off x="177353" y="1890019"/>
            <a:ext cx="2947988" cy="2205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sz="2000" dirty="0">
                <a:solidFill>
                  <a:srgbClr val="A50021"/>
                </a:solidFill>
                <a:latin typeface="Comic Sans MS" panose="030F0702030302020204" pitchFamily="66" charset="0"/>
                <a:cs typeface="Arial" panose="020B0604020202020204" pitchFamily="34" charset="0"/>
              </a:rPr>
              <a:t>MIPS</a:t>
            </a:r>
            <a:r>
              <a:rPr lang="zh-CN" altLang="en-US" sz="2000" dirty="0">
                <a:solidFill>
                  <a:srgbClr val="A50021"/>
                </a:solidFill>
                <a:latin typeface="Comic Sans MS" panose="030F0702030302020204" pitchFamily="66" charset="0"/>
                <a:cs typeface="Arial" panose="020B0604020202020204" pitchFamily="34" charset="0"/>
              </a:rPr>
              <a:t>返回地址处理有所不同：调用指令</a:t>
            </a:r>
            <a:r>
              <a:rPr lang="en-US" altLang="zh-CN" sz="2000" dirty="0" err="1">
                <a:solidFill>
                  <a:srgbClr val="A50021"/>
                </a:solidFill>
                <a:latin typeface="Comic Sans MS" panose="030F0702030302020204" pitchFamily="66" charset="0"/>
                <a:cs typeface="Arial" panose="020B0604020202020204" pitchFamily="34" charset="0"/>
              </a:rPr>
              <a:t>jal</a:t>
            </a:r>
            <a:r>
              <a:rPr lang="zh-CN" altLang="en-US" sz="2000" dirty="0">
                <a:solidFill>
                  <a:srgbClr val="A50021"/>
                </a:solidFill>
                <a:latin typeface="Comic Sans MS" panose="030F0702030302020204" pitchFamily="66" charset="0"/>
                <a:cs typeface="Arial" panose="020B0604020202020204" pitchFamily="34" charset="0"/>
              </a:rPr>
              <a:t>把返回地址保存在</a:t>
            </a:r>
            <a:r>
              <a:rPr lang="en-US" altLang="zh-CN" sz="2000" dirty="0">
                <a:solidFill>
                  <a:srgbClr val="A50021"/>
                </a:solidFill>
                <a:latin typeface="Comic Sans MS" panose="030F0702030302020204" pitchFamily="66" charset="0"/>
                <a:cs typeface="Arial" panose="020B0604020202020204" pitchFamily="34" charset="0"/>
              </a:rPr>
              <a:t>&amp;</a:t>
            </a:r>
            <a:r>
              <a:rPr lang="en-US" altLang="zh-CN" sz="2000" dirty="0" err="1">
                <a:solidFill>
                  <a:srgbClr val="A50021"/>
                </a:solidFill>
                <a:latin typeface="Comic Sans MS" panose="030F0702030302020204" pitchFamily="66" charset="0"/>
                <a:cs typeface="Arial" panose="020B0604020202020204" pitchFamily="34" charset="0"/>
              </a:rPr>
              <a:t>ra</a:t>
            </a:r>
            <a:r>
              <a:rPr lang="zh-CN" altLang="en-US" sz="2000" dirty="0">
                <a:solidFill>
                  <a:srgbClr val="A50021"/>
                </a:solidFill>
                <a:latin typeface="Comic Sans MS" panose="030F0702030302020204" pitchFamily="66" charset="0"/>
                <a:cs typeface="Arial" panose="020B0604020202020204" pitchFamily="34" charset="0"/>
              </a:rPr>
              <a:t>中，</a:t>
            </a:r>
            <a:r>
              <a:rPr lang="en-US" altLang="zh-CN" sz="2000" dirty="0">
                <a:solidFill>
                  <a:srgbClr val="A50021"/>
                </a:solidFill>
                <a:latin typeface="Comic Sans MS" panose="030F0702030302020204" pitchFamily="66" charset="0"/>
                <a:cs typeface="Arial" panose="020B0604020202020204" pitchFamily="34" charset="0"/>
              </a:rPr>
              <a:t>Q</a:t>
            </a:r>
            <a:r>
              <a:rPr lang="zh-CN" altLang="en-US" sz="2000" dirty="0">
                <a:solidFill>
                  <a:srgbClr val="A50021"/>
                </a:solidFill>
                <a:latin typeface="Comic Sans MS" panose="030F0702030302020204" pitchFamily="66" charset="0"/>
                <a:cs typeface="Arial" panose="020B0604020202020204" pitchFamily="34" charset="0"/>
              </a:rPr>
              <a:t>再把</a:t>
            </a:r>
            <a:r>
              <a:rPr lang="en-US" altLang="zh-CN" sz="2000" dirty="0">
                <a:solidFill>
                  <a:srgbClr val="A50021"/>
                </a:solidFill>
                <a:latin typeface="Comic Sans MS" panose="030F0702030302020204" pitchFamily="66" charset="0"/>
                <a:cs typeface="Arial" panose="020B0604020202020204" pitchFamily="34" charset="0"/>
              </a:rPr>
              <a:t>&amp;</a:t>
            </a:r>
            <a:r>
              <a:rPr lang="en-US" altLang="zh-CN" sz="2000" dirty="0" err="1">
                <a:solidFill>
                  <a:srgbClr val="A50021"/>
                </a:solidFill>
                <a:latin typeface="Comic Sans MS" panose="030F0702030302020204" pitchFamily="66" charset="0"/>
                <a:cs typeface="Arial" panose="020B0604020202020204" pitchFamily="34" charset="0"/>
              </a:rPr>
              <a:t>ra</a:t>
            </a:r>
            <a:r>
              <a:rPr lang="zh-CN" altLang="en-US" sz="2000" dirty="0">
                <a:solidFill>
                  <a:srgbClr val="A50021"/>
                </a:solidFill>
                <a:latin typeface="Comic Sans MS" panose="030F0702030302020204" pitchFamily="66" charset="0"/>
                <a:cs typeface="Arial" panose="020B0604020202020204" pitchFamily="34" charset="0"/>
              </a:rPr>
              <a:t>入栈，</a:t>
            </a:r>
            <a:r>
              <a:rPr lang="en-US" altLang="zh-CN" sz="2000" dirty="0">
                <a:solidFill>
                  <a:srgbClr val="A50021"/>
                </a:solidFill>
                <a:latin typeface="Comic Sans MS" panose="030F0702030302020204" pitchFamily="66" charset="0"/>
                <a:cs typeface="Arial" panose="020B0604020202020204" pitchFamily="34" charset="0"/>
              </a:rPr>
              <a:t>Q</a:t>
            </a:r>
            <a:r>
              <a:rPr lang="zh-CN" altLang="en-US" sz="2000" dirty="0">
                <a:solidFill>
                  <a:srgbClr val="A50021"/>
                </a:solidFill>
                <a:latin typeface="Comic Sans MS" panose="030F0702030302020204" pitchFamily="66" charset="0"/>
                <a:cs typeface="Arial" panose="020B0604020202020204" pitchFamily="34" charset="0"/>
              </a:rPr>
              <a:t>返回前将</a:t>
            </a:r>
            <a:r>
              <a:rPr lang="en-US" altLang="zh-CN" sz="2000" dirty="0">
                <a:solidFill>
                  <a:srgbClr val="A50021"/>
                </a:solidFill>
                <a:latin typeface="Comic Sans MS" panose="030F0702030302020204" pitchFamily="66" charset="0"/>
                <a:cs typeface="Arial" panose="020B0604020202020204" pitchFamily="34" charset="0"/>
              </a:rPr>
              <a:t>&amp;</a:t>
            </a:r>
            <a:r>
              <a:rPr lang="en-US" altLang="zh-CN" sz="2000" dirty="0" err="1">
                <a:solidFill>
                  <a:srgbClr val="A50021"/>
                </a:solidFill>
                <a:latin typeface="Comic Sans MS" panose="030F0702030302020204" pitchFamily="66" charset="0"/>
                <a:cs typeface="Arial" panose="020B0604020202020204" pitchFamily="34" charset="0"/>
              </a:rPr>
              <a:t>ra</a:t>
            </a:r>
            <a:r>
              <a:rPr lang="zh-CN" altLang="en-US" sz="2000" dirty="0">
                <a:solidFill>
                  <a:srgbClr val="A50021"/>
                </a:solidFill>
                <a:latin typeface="Comic Sans MS" panose="030F0702030302020204" pitchFamily="66" charset="0"/>
                <a:cs typeface="Arial" panose="020B0604020202020204" pitchFamily="34" charset="0"/>
              </a:rPr>
              <a:t>出栈，返回指令</a:t>
            </a:r>
            <a:r>
              <a:rPr lang="en-US" altLang="zh-CN" sz="2000" dirty="0" err="1">
                <a:solidFill>
                  <a:srgbClr val="A50021"/>
                </a:solidFill>
                <a:latin typeface="Comic Sans MS" panose="030F0702030302020204" pitchFamily="66" charset="0"/>
                <a:cs typeface="Arial" panose="020B0604020202020204" pitchFamily="34" charset="0"/>
              </a:rPr>
              <a:t>jr</a:t>
            </a:r>
            <a:r>
              <a:rPr lang="zh-CN" altLang="en-US" sz="2000" dirty="0">
                <a:solidFill>
                  <a:srgbClr val="A50021"/>
                </a:solidFill>
                <a:latin typeface="Comic Sans MS" panose="030F0702030302020204" pitchFamily="66" charset="0"/>
                <a:cs typeface="Arial" panose="020B0604020202020204" pitchFamily="34" charset="0"/>
              </a:rPr>
              <a:t>再根据</a:t>
            </a:r>
            <a:r>
              <a:rPr lang="en-US" altLang="zh-CN" sz="2000" dirty="0">
                <a:solidFill>
                  <a:srgbClr val="A50021"/>
                </a:solidFill>
                <a:latin typeface="Comic Sans MS" panose="030F0702030302020204" pitchFamily="66" charset="0"/>
                <a:cs typeface="Arial" panose="020B0604020202020204" pitchFamily="34" charset="0"/>
              </a:rPr>
              <a:t>&amp;</a:t>
            </a:r>
            <a:r>
              <a:rPr lang="en-US" altLang="zh-CN" sz="2000" dirty="0" err="1">
                <a:solidFill>
                  <a:srgbClr val="A50021"/>
                </a:solidFill>
                <a:latin typeface="Comic Sans MS" panose="030F0702030302020204" pitchFamily="66" charset="0"/>
                <a:cs typeface="Arial" panose="020B0604020202020204" pitchFamily="34" charset="0"/>
              </a:rPr>
              <a:t>ra</a:t>
            </a:r>
            <a:r>
              <a:rPr lang="zh-CN" altLang="en-US" sz="2000" dirty="0">
                <a:solidFill>
                  <a:srgbClr val="A50021"/>
                </a:solidFill>
                <a:latin typeface="Comic Sans MS" panose="030F0702030302020204" pitchFamily="66" charset="0"/>
                <a:cs typeface="Arial" panose="020B0604020202020204" pitchFamily="34" charset="0"/>
              </a:rPr>
              <a:t>返回到调用过程</a:t>
            </a:r>
            <a:r>
              <a:rPr lang="en-US" altLang="zh-CN" sz="2000" dirty="0" smtClean="0">
                <a:solidFill>
                  <a:srgbClr val="A50021"/>
                </a:solidFill>
                <a:latin typeface="Comic Sans MS" panose="030F0702030302020204" pitchFamily="66" charset="0"/>
                <a:cs typeface="Arial" panose="020B0604020202020204" pitchFamily="34" charset="0"/>
              </a:rPr>
              <a:t>P</a:t>
            </a:r>
            <a:r>
              <a:rPr lang="zh-CN" altLang="en-US" sz="2000" dirty="0" smtClean="0">
                <a:solidFill>
                  <a:srgbClr val="A50021"/>
                </a:solidFill>
                <a:latin typeface="Comic Sans MS" panose="030F0702030302020204" pitchFamily="66" charset="0"/>
                <a:cs typeface="Arial" panose="020B0604020202020204" pitchFamily="34" charset="0"/>
              </a:rPr>
              <a:t>。</a:t>
            </a:r>
            <a:endParaRPr lang="en-US" altLang="zh-CN" sz="2000" dirty="0">
              <a:solidFill>
                <a:srgbClr val="A50021"/>
              </a:solidFill>
              <a:latin typeface="Comic Sans MS" panose="030F0702030302020204" pitchFamily="66" charset="0"/>
              <a:cs typeface="Arial" panose="020B0604020202020204" pitchFamily="34" charset="0"/>
            </a:endParaRPr>
          </a:p>
        </p:txBody>
      </p:sp>
      <p:sp>
        <p:nvSpPr>
          <p:cNvPr id="44" name="Rectangle 40"/>
          <p:cNvSpPr>
            <a:spLocks noChangeArrowheads="1"/>
          </p:cNvSpPr>
          <p:nvPr/>
        </p:nvSpPr>
        <p:spPr bwMode="auto">
          <a:xfrm>
            <a:off x="228153" y="4278263"/>
            <a:ext cx="2768600" cy="6668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r>
              <a:rPr lang="en-US" altLang="zh-CN" sz="2000" dirty="0">
                <a:solidFill>
                  <a:srgbClr val="0033CC"/>
                </a:solidFill>
                <a:latin typeface="Comic Sans MS" panose="030F0702030302020204" pitchFamily="66" charset="0"/>
              </a:rPr>
              <a:t>MIPS</a:t>
            </a:r>
            <a:r>
              <a:rPr lang="zh-CN" altLang="en-US" sz="2000" dirty="0">
                <a:solidFill>
                  <a:srgbClr val="0033CC"/>
                </a:solidFill>
                <a:latin typeface="Comic Sans MS" panose="030F0702030302020204" pitchFamily="66" charset="0"/>
              </a:rPr>
              <a:t>中帧指针寄存器为</a:t>
            </a:r>
            <a:r>
              <a:rPr lang="en-US" altLang="zh-CN" sz="2000" dirty="0">
                <a:solidFill>
                  <a:srgbClr val="0033CC"/>
                </a:solidFill>
                <a:latin typeface="Comic Sans MS" panose="030F0702030302020204" pitchFamily="66" charset="0"/>
              </a:rPr>
              <a:t>&amp;</a:t>
            </a:r>
            <a:r>
              <a:rPr lang="en-US" altLang="zh-CN" sz="2000" dirty="0" err="1">
                <a:solidFill>
                  <a:srgbClr val="0033CC"/>
                </a:solidFill>
                <a:latin typeface="Comic Sans MS" panose="030F0702030302020204" pitchFamily="66" charset="0"/>
              </a:rPr>
              <a:t>fp</a:t>
            </a:r>
            <a:endParaRPr lang="zh-CN" altLang="en-US" sz="2000" dirty="0">
              <a:solidFill>
                <a:srgbClr val="0033CC"/>
              </a:solidFill>
              <a:latin typeface="Comic Sans MS" panose="030F0702030302020204" pitchFamily="66" charset="0"/>
            </a:endParaRPr>
          </a:p>
        </p:txBody>
      </p:sp>
    </p:spTree>
    <p:extLst>
      <p:ext uri="{BB962C8B-B14F-4D97-AF65-F5344CB8AC3E}">
        <p14:creationId xmlns:p14="http://schemas.microsoft.com/office/powerpoint/2010/main" val="282095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linds(horizontal)">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blinds(horizontal)">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linds(horizontal)">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blinds(horizontal)">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linds(horizontal)">
                                      <p:cBhvr>
                                        <p:cTn id="6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42" grpId="0" animBg="1"/>
      <p:bldP spid="43" grpId="0"/>
      <p:bldP spid="4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p>
        </p:txBody>
      </p:sp>
      <p:sp>
        <p:nvSpPr>
          <p:cNvPr id="3" name="内容占位符 2"/>
          <p:cNvSpPr>
            <a:spLocks noGrp="1"/>
          </p:cNvSpPr>
          <p:nvPr>
            <p:ph idx="1"/>
          </p:nvPr>
        </p:nvSpPr>
        <p:spPr>
          <a:xfrm>
            <a:off x="107504" y="833702"/>
            <a:ext cx="8856984" cy="5695367"/>
          </a:xfrm>
        </p:spPr>
        <p:txBody>
          <a:bodyPr/>
          <a:lstStyle/>
          <a:p>
            <a:pPr marL="0" indent="0">
              <a:buNone/>
            </a:pPr>
            <a:r>
              <a:rPr lang="en-US" altLang="zh-CN" dirty="0" smtClean="0"/>
              <a:t>4.4.4 </a:t>
            </a:r>
            <a:r>
              <a:rPr lang="zh-CN" altLang="en-US" dirty="0" smtClean="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07504" y="1052736"/>
            <a:ext cx="4968552"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3. MIPS</a:t>
            </a:r>
            <a:r>
              <a:rPr lang="zh-CN" altLang="en-US" dirty="0">
                <a:solidFill>
                  <a:srgbClr val="063DE8"/>
                </a:solidFill>
              </a:rPr>
              <a:t>中的栈和栈帧</a:t>
            </a:r>
            <a:endParaRPr lang="en-US" altLang="zh-CN" dirty="0">
              <a:solidFill>
                <a:srgbClr val="063DE8"/>
              </a:solidFill>
            </a:endParaRP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20564"/>
            <a:ext cx="8618537" cy="599281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5"/>
          <p:cNvSpPr>
            <a:spLocks noChangeArrowheads="1"/>
          </p:cNvSpPr>
          <p:nvPr/>
        </p:nvSpPr>
        <p:spPr bwMode="auto">
          <a:xfrm>
            <a:off x="3814316" y="3560588"/>
            <a:ext cx="1181100" cy="2117726"/>
          </a:xfrm>
          <a:prstGeom prst="rect">
            <a:avLst/>
          </a:prstGeom>
          <a:solidFill>
            <a:srgbClr val="FC0128">
              <a:alpha val="14000"/>
            </a:srgbClr>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defPPr>
              <a:defRPr lang="en-US"/>
            </a:defPPr>
            <a:lvl1pPr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800" b="1" kern="1200">
                <a:solidFill>
                  <a:schemeClr val="accent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800" b="1" kern="1200">
                <a:solidFill>
                  <a:schemeClr val="accent2"/>
                </a:solidFill>
                <a:latin typeface="Arial" panose="020B060402020202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800" b="1" i="0" u="none" strike="noStrike" kern="1200" cap="none" spc="0" normalizeH="0" baseline="0" noProof="0">
              <a:ln>
                <a:noFill/>
              </a:ln>
              <a:solidFill>
                <a:srgbClr val="063DE8"/>
              </a:solidFill>
              <a:effectLst/>
              <a:uLnTx/>
              <a:uFillTx/>
              <a:latin typeface="Arial" panose="020B0604020202020204" pitchFamily="34" charset="0"/>
              <a:ea typeface="宋体" panose="02010600030101010101" pitchFamily="2" charset="-122"/>
              <a:cs typeface="Arial"/>
            </a:endParaRPr>
          </a:p>
        </p:txBody>
      </p:sp>
      <p:sp>
        <p:nvSpPr>
          <p:cNvPr id="29" name="Rectangle 3"/>
          <p:cNvSpPr txBox="1">
            <a:spLocks noChangeArrowheads="1"/>
          </p:cNvSpPr>
          <p:nvPr/>
        </p:nvSpPr>
        <p:spPr bwMode="auto">
          <a:xfrm>
            <a:off x="170880" y="632221"/>
            <a:ext cx="4824536" cy="4320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5000"/>
              </a:lnSpc>
              <a:buNone/>
            </a:pPr>
            <a:r>
              <a:rPr lang="zh-CN" altLang="en-US" sz="2000" dirty="0">
                <a:solidFill>
                  <a:srgbClr val="388A36"/>
                </a:solidFill>
              </a:rPr>
              <a:t>过程调用时</a:t>
            </a:r>
            <a:r>
              <a:rPr lang="en-US" altLang="zh-CN" sz="2000" dirty="0">
                <a:solidFill>
                  <a:srgbClr val="388A36"/>
                </a:solidFill>
              </a:rPr>
              <a:t>MIPS</a:t>
            </a:r>
            <a:r>
              <a:rPr lang="zh-CN" altLang="en-US" sz="2000" dirty="0">
                <a:solidFill>
                  <a:srgbClr val="388A36"/>
                </a:solidFill>
              </a:rPr>
              <a:t>中的栈和栈帧的</a:t>
            </a:r>
            <a:r>
              <a:rPr lang="zh-CN" altLang="en-US" sz="2000" dirty="0" smtClean="0">
                <a:solidFill>
                  <a:srgbClr val="388A36"/>
                </a:solidFill>
              </a:rPr>
              <a:t>变化</a:t>
            </a:r>
            <a:endParaRPr lang="zh-CN" altLang="en-US" dirty="0" smtClean="0">
              <a:solidFill>
                <a:srgbClr val="388A36"/>
              </a:solidFill>
            </a:endParaRPr>
          </a:p>
        </p:txBody>
      </p:sp>
    </p:spTree>
    <p:extLst>
      <p:ext uri="{BB962C8B-B14F-4D97-AF65-F5344CB8AC3E}">
        <p14:creationId xmlns:p14="http://schemas.microsoft.com/office/powerpoint/2010/main" val="127489116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p>
        </p:txBody>
      </p:sp>
      <p:sp>
        <p:nvSpPr>
          <p:cNvPr id="3" name="内容占位符 2"/>
          <p:cNvSpPr>
            <a:spLocks noGrp="1"/>
          </p:cNvSpPr>
          <p:nvPr>
            <p:ph idx="1"/>
          </p:nvPr>
        </p:nvSpPr>
        <p:spPr>
          <a:xfrm>
            <a:off x="107504" y="685961"/>
            <a:ext cx="8856984" cy="5695367"/>
          </a:xfrm>
        </p:spPr>
        <p:txBody>
          <a:bodyPr/>
          <a:lstStyle/>
          <a:p>
            <a:pPr marL="0" indent="0">
              <a:buNone/>
            </a:pPr>
            <a:r>
              <a:rPr lang="en-US" altLang="zh-CN" dirty="0" smtClean="0"/>
              <a:t>4.4.4 </a:t>
            </a:r>
            <a:r>
              <a:rPr lang="zh-CN" altLang="en-US" dirty="0" smtClean="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ea typeface="微软雅黑" panose="020B0503020204020204" pitchFamily="34" charset="-122"/>
              </a:rPr>
              <a:t>计算机与通信工程学院</a:t>
            </a:r>
            <a:r>
              <a:rPr lang="en-US" altLang="zh-CN" smtClean="0">
                <a:ea typeface="微软雅黑" panose="020B0503020204020204" pitchFamily="34" charset="-122"/>
              </a:rPr>
              <a:t>—</a:t>
            </a:r>
            <a:r>
              <a:rPr lang="zh-CN" altLang="en-US" smtClean="0">
                <a:ea typeface="微软雅黑" panose="020B0503020204020204" pitchFamily="34" charset="-122"/>
              </a:rPr>
              <a:t>计算机组成原理</a:t>
            </a:r>
            <a:endParaRPr lang="zh-CN" altLang="en-US" dirty="0">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ea typeface="微软雅黑" panose="020B0503020204020204" pitchFamily="34" charset="-122"/>
              </a:rPr>
              <a:pPr>
                <a:defRPr/>
              </a:pPr>
              <a:t>76</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ea typeface="微软雅黑" panose="020B0503020204020204" pitchFamily="34" charset="-122"/>
              </a:rPr>
              <a:pPr>
                <a:defRPr/>
              </a:pPr>
              <a:t>2017/11/3</a:t>
            </a:fld>
            <a:endParaRPr lang="zh-CN" altLang="en-US">
              <a:ea typeface="微软雅黑" panose="020B0503020204020204" pitchFamily="34" charset="-122"/>
            </a:endParaRPr>
          </a:p>
        </p:txBody>
      </p:sp>
      <p:sp>
        <p:nvSpPr>
          <p:cNvPr id="7" name="内容占位符 2"/>
          <p:cNvSpPr txBox="1">
            <a:spLocks/>
          </p:cNvSpPr>
          <p:nvPr/>
        </p:nvSpPr>
        <p:spPr bwMode="auto">
          <a:xfrm>
            <a:off x="107504" y="1091277"/>
            <a:ext cx="4968552"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4. MIPS</a:t>
            </a:r>
            <a:r>
              <a:rPr lang="zh-CN" altLang="en-US" dirty="0" smtClean="0">
                <a:solidFill>
                  <a:srgbClr val="063DE8"/>
                </a:solidFill>
              </a:rPr>
              <a:t>过程调用实例</a:t>
            </a:r>
            <a:endParaRPr lang="en-US" altLang="zh-CN" dirty="0">
              <a:solidFill>
                <a:srgbClr val="063DE8"/>
              </a:solidFill>
            </a:endParaRPr>
          </a:p>
        </p:txBody>
      </p:sp>
      <p:sp>
        <p:nvSpPr>
          <p:cNvPr id="9" name="Rectangle 3"/>
          <p:cNvSpPr txBox="1">
            <a:spLocks noChangeArrowheads="1"/>
          </p:cNvSpPr>
          <p:nvPr/>
        </p:nvSpPr>
        <p:spPr bwMode="auto">
          <a:xfrm>
            <a:off x="452275" y="2252866"/>
            <a:ext cx="3721674" cy="254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85750" indent="-285750" algn="l" rtl="0" eaLnBrk="0" fontAlgn="base" hangingPunct="0">
              <a:lnSpc>
                <a:spcPct val="90000"/>
              </a:lnSpc>
              <a:spcBef>
                <a:spcPct val="30000"/>
              </a:spcBef>
              <a:spcAft>
                <a:spcPct val="0"/>
              </a:spcAft>
              <a:buSzPct val="75000"/>
              <a:buFont typeface="Wingdings" panose="05000000000000000000" pitchFamily="2" charset="2"/>
              <a:buChar char="u"/>
              <a:defRPr sz="2000" b="1"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kern="1200">
                <a:solidFill>
                  <a:schemeClr val="accent2"/>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b="1" kern="1200">
                <a:solidFill>
                  <a:srgbClr val="A5002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cs typeface="Arial"/>
              </a:rPr>
              <a:t>swap(</a:t>
            </a:r>
            <a:r>
              <a:rPr kumimoji="0" lang="en-US" altLang="zh-CN" b="1" i="0" u="none" strike="noStrike" kern="1200" cap="none" spc="0" normalizeH="0" baseline="0" noProof="0" dirty="0" err="1" smtClean="0">
                <a:ln>
                  <a:noFill/>
                </a:ln>
                <a:solidFill>
                  <a:srgbClr val="063DE8"/>
                </a:solidFill>
                <a:effectLst/>
                <a:uLnTx/>
                <a:uFillTx/>
                <a:latin typeface="Comic Sans MS" panose="030F0702030302020204" pitchFamily="66" charset="0"/>
                <a:ea typeface="微软雅黑" panose="020B0503020204020204" pitchFamily="34" charset="-122"/>
                <a:cs typeface="Arial"/>
              </a:rPr>
              <a:t>int</a:t>
            </a: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cs typeface="Arial"/>
              </a:rPr>
              <a:t> v[ ], </a:t>
            </a:r>
            <a:r>
              <a:rPr kumimoji="0" lang="en-US" altLang="zh-CN" b="1" i="0" u="none" strike="noStrike" kern="1200" cap="none" spc="0" normalizeH="0" baseline="0" noProof="0" dirty="0" err="1" smtClean="0">
                <a:ln>
                  <a:noFill/>
                </a:ln>
                <a:solidFill>
                  <a:srgbClr val="063DE8"/>
                </a:solidFill>
                <a:effectLst/>
                <a:uLnTx/>
                <a:uFillTx/>
                <a:latin typeface="Comic Sans MS" panose="030F0702030302020204" pitchFamily="66" charset="0"/>
                <a:ea typeface="微软雅黑" panose="020B0503020204020204" pitchFamily="34" charset="-122"/>
                <a:cs typeface="Arial"/>
              </a:rPr>
              <a:t>int</a:t>
            </a: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cs typeface="Arial"/>
              </a:rPr>
              <a:t> k)</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cs typeface="Arial"/>
              </a:rPr>
              <a:t>{</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cs typeface="Arial"/>
              </a:rPr>
              <a:t>   </a:t>
            </a:r>
            <a:r>
              <a:rPr kumimoji="0" lang="en-US" altLang="zh-CN" b="1" i="0" u="none" strike="noStrike" kern="1200" cap="none" spc="0" normalizeH="0" baseline="0" noProof="0" dirty="0" err="1" smtClean="0">
                <a:ln>
                  <a:noFill/>
                </a:ln>
                <a:solidFill>
                  <a:srgbClr val="063DE8"/>
                </a:solidFill>
                <a:effectLst/>
                <a:uLnTx/>
                <a:uFillTx/>
                <a:latin typeface="Comic Sans MS" panose="030F0702030302020204" pitchFamily="66" charset="0"/>
                <a:ea typeface="微软雅黑" panose="020B0503020204020204" pitchFamily="34" charset="-122"/>
                <a:cs typeface="Arial"/>
              </a:rPr>
              <a:t>int</a:t>
            </a: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cs typeface="Arial"/>
              </a:rPr>
              <a:t> temp;</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cs typeface="Arial"/>
              </a:rPr>
              <a:t>   temp = v[k];</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cs typeface="Arial"/>
              </a:rPr>
              <a:t>   v[k] = v[k+1];</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cs typeface="Arial"/>
              </a:rPr>
              <a:t>   v[k+1] = temp;</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微软雅黑" panose="020B0503020204020204" pitchFamily="34" charset="-122"/>
                <a:cs typeface="Arial"/>
              </a:rPr>
              <a:t>}</a:t>
            </a:r>
          </a:p>
        </p:txBody>
      </p:sp>
      <p:sp>
        <p:nvSpPr>
          <p:cNvPr id="10" name="Rectangle 4"/>
          <p:cNvSpPr>
            <a:spLocks noChangeArrowheads="1"/>
          </p:cNvSpPr>
          <p:nvPr/>
        </p:nvSpPr>
        <p:spPr bwMode="auto">
          <a:xfrm>
            <a:off x="211138" y="1418365"/>
            <a:ext cx="8507412" cy="71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03200" indent="-203200">
              <a:defRPr sz="2400">
                <a:solidFill>
                  <a:schemeClr val="tx1"/>
                </a:solidFill>
                <a:latin typeface="Times New Roman" panose="02020603050405020304" pitchFamily="18" charset="0"/>
              </a:defRPr>
            </a:lvl1pPr>
            <a:lvl2pPr marL="685800" indent="-1905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lnSpc>
                <a:spcPct val="125000"/>
              </a:lnSpc>
              <a:spcBef>
                <a:spcPct val="50000"/>
              </a:spcBef>
            </a:pPr>
            <a:r>
              <a:rPr lang="zh-CN" altLang="en-US" sz="18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例：假定</a:t>
            </a:r>
            <a:r>
              <a:rPr lang="en-US" altLang="zh-CN" sz="18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swap</a:t>
            </a:r>
            <a:r>
              <a:rPr lang="zh-CN" altLang="en-US" sz="18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作为一个过程被调用，</a:t>
            </a:r>
            <a:r>
              <a:rPr lang="en-US" altLang="zh-CN" sz="18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temp</a:t>
            </a:r>
            <a:r>
              <a:rPr lang="zh-CN" altLang="en-US" sz="18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对应</a:t>
            </a:r>
            <a:r>
              <a:rPr lang="en-US" altLang="zh-CN" sz="18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$t0, </a:t>
            </a:r>
            <a:r>
              <a:rPr lang="zh-CN" altLang="en-US" sz="18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变量</a:t>
            </a:r>
            <a:r>
              <a:rPr lang="en-US" altLang="zh-CN" sz="18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v </a:t>
            </a:r>
            <a:r>
              <a:rPr lang="zh-CN" altLang="en-US" sz="18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和 </a:t>
            </a:r>
            <a:r>
              <a:rPr lang="en-US" altLang="zh-CN" sz="18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k</a:t>
            </a:r>
            <a:r>
              <a:rPr lang="zh-CN" altLang="en-US" sz="18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分别对应</a:t>
            </a:r>
            <a:r>
              <a:rPr lang="en-US" altLang="zh-CN" sz="18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$a0</a:t>
            </a:r>
            <a:r>
              <a:rPr lang="zh-CN" altLang="en-US" sz="18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和</a:t>
            </a:r>
            <a:r>
              <a:rPr lang="en-US" altLang="zh-CN" sz="18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$a1</a:t>
            </a:r>
            <a:r>
              <a:rPr lang="zh-CN" altLang="en-US" sz="18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，写出对应的</a:t>
            </a:r>
            <a:r>
              <a:rPr lang="en-US" altLang="zh-CN" sz="18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MIPS</a:t>
            </a:r>
            <a:r>
              <a:rPr lang="zh-CN" altLang="en-US" sz="1800" b="1"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汇编代码。</a:t>
            </a:r>
          </a:p>
        </p:txBody>
      </p:sp>
      <p:sp>
        <p:nvSpPr>
          <p:cNvPr id="13" name="Text Box 7"/>
          <p:cNvSpPr txBox="1">
            <a:spLocks noChangeArrowheads="1"/>
          </p:cNvSpPr>
          <p:nvPr/>
        </p:nvSpPr>
        <p:spPr bwMode="auto">
          <a:xfrm>
            <a:off x="3173412" y="2465361"/>
            <a:ext cx="597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000" b="1" dirty="0" smtClean="0">
                <a:solidFill>
                  <a:srgbClr val="000000"/>
                </a:solidFill>
                <a:latin typeface="Comic Sans MS" panose="030F0702030302020204" pitchFamily="66" charset="0"/>
                <a:ea typeface="微软雅黑" panose="020B0503020204020204" pitchFamily="34" charset="-122"/>
                <a:cs typeface="Arial"/>
              </a:rPr>
              <a:t>在调用过程中用指令“</a:t>
            </a:r>
            <a:r>
              <a:rPr lang="en-US" altLang="zh-CN" sz="2000" b="1" dirty="0" err="1" smtClean="0">
                <a:solidFill>
                  <a:srgbClr val="FC0128"/>
                </a:solidFill>
                <a:latin typeface="Comic Sans MS" panose="030F0702030302020204" pitchFamily="66" charset="0"/>
                <a:ea typeface="微软雅黑" panose="020B0503020204020204" pitchFamily="34" charset="-122"/>
                <a:cs typeface="Arial"/>
              </a:rPr>
              <a:t>jal</a:t>
            </a:r>
            <a:r>
              <a:rPr lang="en-US" altLang="zh-CN" sz="2000" b="1" dirty="0" smtClean="0">
                <a:solidFill>
                  <a:srgbClr val="FC0128"/>
                </a:solidFill>
                <a:latin typeface="Comic Sans MS" panose="030F0702030302020204" pitchFamily="66" charset="0"/>
                <a:ea typeface="微软雅黑" panose="020B0503020204020204" pitchFamily="34" charset="-122"/>
                <a:cs typeface="Arial"/>
              </a:rPr>
              <a:t> swap</a:t>
            </a:r>
            <a:r>
              <a:rPr lang="en-US" altLang="zh-CN" sz="2000" b="1" dirty="0" smtClean="0">
                <a:solidFill>
                  <a:srgbClr val="000000"/>
                </a:solidFill>
                <a:latin typeface="Comic Sans MS" panose="030F0702030302020204" pitchFamily="66" charset="0"/>
                <a:ea typeface="微软雅黑" panose="020B0503020204020204" pitchFamily="34" charset="-122"/>
                <a:cs typeface="Arial"/>
              </a:rPr>
              <a:t>” </a:t>
            </a:r>
            <a:r>
              <a:rPr lang="zh-CN" altLang="en-US" sz="2000" b="1" dirty="0" smtClean="0">
                <a:solidFill>
                  <a:srgbClr val="000000"/>
                </a:solidFill>
                <a:latin typeface="Comic Sans MS" panose="030F0702030302020204" pitchFamily="66" charset="0"/>
                <a:ea typeface="微软雅黑" panose="020B0503020204020204" pitchFamily="34" charset="-122"/>
                <a:cs typeface="Arial"/>
              </a:rPr>
              <a:t>进行</a:t>
            </a:r>
            <a:r>
              <a:rPr lang="en-US" altLang="zh-CN" sz="2000" b="1" dirty="0" smtClean="0">
                <a:solidFill>
                  <a:srgbClr val="000000"/>
                </a:solidFill>
                <a:latin typeface="Comic Sans MS" panose="030F0702030302020204" pitchFamily="66" charset="0"/>
                <a:ea typeface="微软雅黑" panose="020B0503020204020204" pitchFamily="34" charset="-122"/>
                <a:cs typeface="Arial"/>
              </a:rPr>
              <a:t>swap</a:t>
            </a:r>
            <a:r>
              <a:rPr lang="zh-CN" altLang="en-US" sz="2000" b="1" dirty="0" smtClean="0">
                <a:solidFill>
                  <a:srgbClr val="000000"/>
                </a:solidFill>
                <a:latin typeface="Comic Sans MS" panose="030F0702030302020204" pitchFamily="66" charset="0"/>
                <a:ea typeface="微软雅黑" panose="020B0503020204020204" pitchFamily="34" charset="-122"/>
                <a:cs typeface="Arial"/>
              </a:rPr>
              <a:t>调用</a:t>
            </a:r>
          </a:p>
        </p:txBody>
      </p:sp>
      <p:sp>
        <p:nvSpPr>
          <p:cNvPr id="14" name="Text Box 8"/>
          <p:cNvSpPr txBox="1">
            <a:spLocks noChangeArrowheads="1"/>
          </p:cNvSpPr>
          <p:nvPr/>
        </p:nvSpPr>
        <p:spPr bwMode="auto">
          <a:xfrm>
            <a:off x="3275856" y="2945287"/>
            <a:ext cx="411683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dirty="0" err="1" smtClean="0">
                <a:solidFill>
                  <a:srgbClr val="063DE8"/>
                </a:solidFill>
                <a:latin typeface="Comic Sans MS" panose="030F0702030302020204" pitchFamily="66" charset="0"/>
                <a:ea typeface="微软雅黑" panose="020B0503020204020204" pitchFamily="34" charset="-122"/>
                <a:cs typeface="Arial" panose="020B0604020202020204" pitchFamily="34" charset="0"/>
              </a:rPr>
              <a:t>jal</a:t>
            </a:r>
            <a:r>
              <a:rPr lang="en-US" altLang="zh-CN" b="1" dirty="0" smtClean="0">
                <a:solidFill>
                  <a:srgbClr val="063DE8"/>
                </a:solidFill>
                <a:latin typeface="Comic Sans MS" panose="030F0702030302020204" pitchFamily="66" charset="0"/>
                <a:ea typeface="微软雅黑" panose="020B0503020204020204" pitchFamily="34" charset="-122"/>
                <a:cs typeface="Arial" panose="020B0604020202020204" pitchFamily="34" charset="0"/>
              </a:rPr>
              <a:t>  --- jump and link (</a:t>
            </a:r>
            <a:r>
              <a:rPr lang="zh-CN" altLang="en-US" b="1" dirty="0" smtClean="0">
                <a:solidFill>
                  <a:srgbClr val="063DE8"/>
                </a:solidFill>
                <a:latin typeface="Comic Sans MS" panose="030F0702030302020204" pitchFamily="66" charset="0"/>
                <a:ea typeface="微软雅黑" panose="020B0503020204020204" pitchFamily="34" charset="-122"/>
                <a:cs typeface="Arial" panose="020B0604020202020204" pitchFamily="34" charset="0"/>
              </a:rPr>
              <a:t>跳转并链接</a:t>
            </a:r>
            <a:r>
              <a:rPr lang="en-US" altLang="zh-CN" b="1" dirty="0" smtClean="0">
                <a:solidFill>
                  <a:srgbClr val="063DE8"/>
                </a:solidFill>
                <a:latin typeface="Comic Sans MS" panose="030F0702030302020204" pitchFamily="66" charset="0"/>
                <a:ea typeface="微软雅黑" panose="020B0503020204020204" pitchFamily="34" charset="-122"/>
                <a:cs typeface="Arial" panose="020B0604020202020204" pitchFamily="34" charset="0"/>
              </a:rPr>
              <a:t>)</a:t>
            </a:r>
          </a:p>
          <a:p>
            <a:pPr eaLnBrk="0" hangingPunct="0"/>
            <a:r>
              <a:rPr lang="en-US" altLang="zh-CN" b="1" dirty="0" smtClean="0">
                <a:solidFill>
                  <a:srgbClr val="063DE8"/>
                </a:solidFill>
                <a:latin typeface="Comic Sans MS" panose="030F0702030302020204" pitchFamily="66" charset="0"/>
                <a:ea typeface="微软雅黑" panose="020B0503020204020204" pitchFamily="34" charset="-122"/>
                <a:cs typeface="Arial" panose="020B0604020202020204" pitchFamily="34" charset="0"/>
              </a:rPr>
              <a:t>	$31 = PC+4     ; $31=$</a:t>
            </a:r>
            <a:r>
              <a:rPr lang="en-US" altLang="zh-CN" b="1" dirty="0" err="1" smtClean="0">
                <a:solidFill>
                  <a:srgbClr val="063DE8"/>
                </a:solidFill>
                <a:latin typeface="Comic Sans MS" panose="030F0702030302020204" pitchFamily="66" charset="0"/>
                <a:ea typeface="微软雅黑" panose="020B0503020204020204" pitchFamily="34" charset="-122"/>
                <a:cs typeface="Arial" panose="020B0604020202020204" pitchFamily="34" charset="0"/>
              </a:rPr>
              <a:t>ra</a:t>
            </a:r>
            <a:endParaRPr lang="en-US" altLang="zh-CN" b="1" dirty="0" smtClean="0">
              <a:solidFill>
                <a:srgbClr val="063DE8"/>
              </a:solidFill>
              <a:latin typeface="Comic Sans MS" panose="030F0702030302020204" pitchFamily="66" charset="0"/>
              <a:ea typeface="微软雅黑" panose="020B0503020204020204" pitchFamily="34" charset="-122"/>
              <a:cs typeface="Arial" panose="020B0604020202020204" pitchFamily="34" charset="0"/>
            </a:endParaRPr>
          </a:p>
          <a:p>
            <a:pPr eaLnBrk="0" hangingPunct="0"/>
            <a:r>
              <a:rPr lang="en-US" altLang="zh-CN" b="1" dirty="0" smtClean="0">
                <a:solidFill>
                  <a:srgbClr val="063DE8"/>
                </a:solidFill>
                <a:latin typeface="Comic Sans MS" panose="030F0702030302020204" pitchFamily="66" charset="0"/>
                <a:ea typeface="微软雅黑" panose="020B0503020204020204" pitchFamily="34" charset="-122"/>
                <a:cs typeface="Arial" panose="020B0604020202020204" pitchFamily="34" charset="0"/>
              </a:rPr>
              <a:t>	</a:t>
            </a:r>
            <a:r>
              <a:rPr lang="en-US" altLang="zh-CN" b="1" dirty="0" err="1" smtClean="0">
                <a:solidFill>
                  <a:srgbClr val="063DE8"/>
                </a:solidFill>
                <a:latin typeface="Comic Sans MS" panose="030F0702030302020204" pitchFamily="66" charset="0"/>
                <a:ea typeface="微软雅黑" panose="020B0503020204020204" pitchFamily="34" charset="-122"/>
                <a:cs typeface="Arial" panose="020B0604020202020204" pitchFamily="34" charset="0"/>
              </a:rPr>
              <a:t>goto</a:t>
            </a:r>
            <a:r>
              <a:rPr lang="en-US" altLang="zh-CN" b="1" dirty="0" smtClean="0">
                <a:solidFill>
                  <a:srgbClr val="063DE8"/>
                </a:solidFill>
                <a:latin typeface="Comic Sans MS" panose="030F0702030302020204" pitchFamily="66" charset="0"/>
                <a:ea typeface="微软雅黑" panose="020B0503020204020204" pitchFamily="34" charset="-122"/>
                <a:cs typeface="Arial" panose="020B0604020202020204" pitchFamily="34" charset="0"/>
              </a:rPr>
              <a:t> swap</a:t>
            </a:r>
          </a:p>
        </p:txBody>
      </p:sp>
    </p:spTree>
    <p:extLst>
      <p:ext uri="{BB962C8B-B14F-4D97-AF65-F5344CB8AC3E}">
        <p14:creationId xmlns:p14="http://schemas.microsoft.com/office/powerpoint/2010/main" val="351472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p>
        </p:txBody>
      </p:sp>
      <p:sp>
        <p:nvSpPr>
          <p:cNvPr id="3" name="内容占位符 2"/>
          <p:cNvSpPr>
            <a:spLocks noGrp="1"/>
          </p:cNvSpPr>
          <p:nvPr>
            <p:ph idx="1"/>
          </p:nvPr>
        </p:nvSpPr>
        <p:spPr/>
        <p:txBody>
          <a:bodyPr/>
          <a:lstStyle/>
          <a:p>
            <a:pPr marL="0" indent="0">
              <a:buNone/>
            </a:pPr>
            <a:r>
              <a:rPr lang="en-US" altLang="zh-CN" dirty="0" smtClean="0"/>
              <a:t>4.4.4 </a:t>
            </a:r>
            <a:r>
              <a:rPr lang="zh-CN" altLang="en-US" dirty="0" smtClean="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07504" y="1052736"/>
            <a:ext cx="4968552"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4. MIPS</a:t>
            </a:r>
            <a:r>
              <a:rPr lang="zh-CN" altLang="en-US" dirty="0" smtClean="0">
                <a:solidFill>
                  <a:srgbClr val="063DE8"/>
                </a:solidFill>
              </a:rPr>
              <a:t>过程调用实例</a:t>
            </a:r>
            <a:endParaRPr lang="en-US" altLang="zh-CN" dirty="0">
              <a:solidFill>
                <a:srgbClr val="063DE8"/>
              </a:solidFill>
            </a:endParaRPr>
          </a:p>
        </p:txBody>
      </p:sp>
      <p:sp>
        <p:nvSpPr>
          <p:cNvPr id="9" name="Rectangle 3"/>
          <p:cNvSpPr txBox="1">
            <a:spLocks noChangeArrowheads="1"/>
          </p:cNvSpPr>
          <p:nvPr/>
        </p:nvSpPr>
        <p:spPr bwMode="auto">
          <a:xfrm>
            <a:off x="317342" y="1518251"/>
            <a:ext cx="3174538" cy="254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85750" indent="-285750" algn="l" rtl="0" eaLnBrk="0" fontAlgn="base" hangingPunct="0">
              <a:lnSpc>
                <a:spcPct val="90000"/>
              </a:lnSpc>
              <a:spcBef>
                <a:spcPct val="30000"/>
              </a:spcBef>
              <a:spcAft>
                <a:spcPct val="0"/>
              </a:spcAft>
              <a:buSzPct val="75000"/>
              <a:buFont typeface="Wingdings" panose="05000000000000000000" pitchFamily="2" charset="2"/>
              <a:buChar char="u"/>
              <a:defRPr sz="2000" b="1"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kern="1200">
                <a:solidFill>
                  <a:schemeClr val="accent2"/>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b="1" kern="1200">
                <a:solidFill>
                  <a:srgbClr val="A5002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swap(</a:t>
            </a:r>
            <a:r>
              <a:rPr kumimoji="0" lang="en-US" altLang="zh-CN" b="1" i="0" u="none" strike="noStrike" kern="1200" cap="none" spc="0" normalizeH="0" baseline="0" noProof="0" dirty="0" err="1" smtClean="0">
                <a:ln>
                  <a:noFill/>
                </a:ln>
                <a:solidFill>
                  <a:srgbClr val="063DE8"/>
                </a:solidFill>
                <a:effectLst/>
                <a:uLnTx/>
                <a:uFillTx/>
                <a:latin typeface="Comic Sans MS" panose="030F0702030302020204" pitchFamily="66" charset="0"/>
                <a:ea typeface="宋体"/>
                <a:cs typeface="Arial"/>
              </a:rPr>
              <a:t>int</a:t>
            </a: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 v[ ], </a:t>
            </a:r>
            <a:r>
              <a:rPr kumimoji="0" lang="en-US" altLang="zh-CN" b="1" i="0" u="none" strike="noStrike" kern="1200" cap="none" spc="0" normalizeH="0" baseline="0" noProof="0" dirty="0" err="1" smtClean="0">
                <a:ln>
                  <a:noFill/>
                </a:ln>
                <a:solidFill>
                  <a:srgbClr val="063DE8"/>
                </a:solidFill>
                <a:effectLst/>
                <a:uLnTx/>
                <a:uFillTx/>
                <a:latin typeface="Comic Sans MS" panose="030F0702030302020204" pitchFamily="66" charset="0"/>
                <a:ea typeface="宋体"/>
                <a:cs typeface="Arial"/>
              </a:rPr>
              <a:t>int</a:t>
            </a: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 k)</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   </a:t>
            </a:r>
            <a:r>
              <a:rPr kumimoji="0" lang="en-US" altLang="zh-CN" b="1" i="0" u="none" strike="noStrike" kern="1200" cap="none" spc="0" normalizeH="0" baseline="0" noProof="0" dirty="0" err="1" smtClean="0">
                <a:ln>
                  <a:noFill/>
                </a:ln>
                <a:solidFill>
                  <a:srgbClr val="063DE8"/>
                </a:solidFill>
                <a:effectLst/>
                <a:uLnTx/>
                <a:uFillTx/>
                <a:latin typeface="Comic Sans MS" panose="030F0702030302020204" pitchFamily="66" charset="0"/>
                <a:ea typeface="宋体"/>
                <a:cs typeface="Arial"/>
              </a:rPr>
              <a:t>int</a:t>
            </a: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 temp;</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   temp = v[k];</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   v[k] = v[k+1];</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   v[k+1] = temp;</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a:t>
            </a:r>
          </a:p>
        </p:txBody>
      </p:sp>
      <p:sp>
        <p:nvSpPr>
          <p:cNvPr id="10" name="Rectangle 4"/>
          <p:cNvSpPr>
            <a:spLocks noChangeArrowheads="1"/>
          </p:cNvSpPr>
          <p:nvPr/>
        </p:nvSpPr>
        <p:spPr bwMode="auto">
          <a:xfrm>
            <a:off x="282290" y="4357333"/>
            <a:ext cx="8655558" cy="143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03200" indent="-203200">
              <a:defRPr sz="2400">
                <a:solidFill>
                  <a:schemeClr val="tx1"/>
                </a:solidFill>
                <a:latin typeface="Times New Roman" panose="02020603050405020304" pitchFamily="18" charset="0"/>
              </a:defRPr>
            </a:lvl1pPr>
            <a:lvl2pPr marL="685800" indent="-190500">
              <a:defRPr sz="2400">
                <a:solidFill>
                  <a:schemeClr val="tx1"/>
                </a:solidFill>
                <a:latin typeface="Times New Roman" panose="02020603050405020304" pitchFamily="18" charset="0"/>
              </a:defRPr>
            </a:lvl2pPr>
            <a:lvl3pPr marL="1257300" indent="-342900">
              <a:defRPr sz="2400">
                <a:solidFill>
                  <a:schemeClr val="tx1"/>
                </a:solidFill>
                <a:latin typeface="Times New Roman" panose="02020603050405020304" pitchFamily="18" charset="0"/>
              </a:defRPr>
            </a:lvl3pPr>
            <a:lvl4pPr marL="1714500" indent="-342900">
              <a:defRPr sz="2400">
                <a:solidFill>
                  <a:schemeClr val="tx1"/>
                </a:solidFill>
                <a:latin typeface="Times New Roman" panose="02020603050405020304" pitchFamily="18" charset="0"/>
              </a:defRPr>
            </a:lvl4pPr>
            <a:lvl5pPr marL="2171700" indent="-342900">
              <a:defRPr sz="2400">
                <a:solidFill>
                  <a:schemeClr val="tx1"/>
                </a:solidFill>
                <a:latin typeface="Times New Roman" panose="02020603050405020304" pitchFamily="18" charset="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lnSpc>
                <a:spcPct val="150000"/>
              </a:lnSpc>
              <a:spcBef>
                <a:spcPct val="50000"/>
              </a:spcBef>
            </a:pPr>
            <a:r>
              <a:rPr lang="zh-CN" altLang="en-US"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解：按照</a:t>
            </a:r>
            <a:r>
              <a:rPr lang="en-US" altLang="zh-CN"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MIPS</a:t>
            </a:r>
            <a:r>
              <a:rPr lang="zh-CN" altLang="en-US"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过程调用规定，调用</a:t>
            </a:r>
            <a:r>
              <a:rPr lang="en-US" altLang="zh-CN"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swap</a:t>
            </a:r>
            <a:r>
              <a:rPr lang="zh-CN" altLang="en-US"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过程的程序已经将参数</a:t>
            </a:r>
            <a:r>
              <a:rPr lang="en-US" altLang="zh-CN"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v</a:t>
            </a:r>
            <a:r>
              <a:rPr lang="zh-CN" altLang="en-US"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和</a:t>
            </a:r>
            <a:r>
              <a:rPr lang="en-US" altLang="zh-CN"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k</a:t>
            </a:r>
            <a:r>
              <a:rPr lang="zh-CN" altLang="en-US"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分别放在参数寄存器</a:t>
            </a:r>
            <a:r>
              <a:rPr lang="en-US" altLang="zh-CN"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$a0</a:t>
            </a:r>
            <a:r>
              <a:rPr lang="zh-CN" altLang="en-US" sz="2000" dirty="0">
                <a:solidFill>
                  <a:srgbClr val="000000"/>
                </a:solidFill>
                <a:latin typeface="Comic Sans MS" panose="030F0702030302020204" pitchFamily="66" charset="0"/>
                <a:ea typeface="微软雅黑" panose="020B0503020204020204" pitchFamily="34" charset="-122"/>
                <a:cs typeface="Arial" panose="020B0604020202020204" pitchFamily="34" charset="0"/>
              </a:rPr>
              <a:t>和</a:t>
            </a:r>
            <a:r>
              <a:rPr lang="en-US" altLang="zh-CN"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$a1</a:t>
            </a:r>
            <a:r>
              <a:rPr lang="zh-CN" altLang="en-US"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中；假定</a:t>
            </a:r>
            <a:r>
              <a:rPr lang="en-US" altLang="zh-CN"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swap</a:t>
            </a:r>
            <a:r>
              <a:rPr lang="zh-CN" altLang="en-US"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过程先使用临时寄存器</a:t>
            </a:r>
            <a:r>
              <a:rPr lang="en-US" altLang="zh-CN"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$t0~$t9</a:t>
            </a:r>
            <a:r>
              <a:rPr lang="zh-CN" altLang="en-US"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，不够时再使用保存寄存器</a:t>
            </a:r>
            <a:r>
              <a:rPr lang="en-US" altLang="zh-CN"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$s0~$s7</a:t>
            </a:r>
            <a:r>
              <a:rPr lang="zh-CN" altLang="en-US"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，局部变量</a:t>
            </a:r>
            <a:r>
              <a:rPr lang="en-US" altLang="zh-CN"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temp</a:t>
            </a:r>
            <a:r>
              <a:rPr lang="zh-CN" altLang="en-US"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分配在寄存器</a:t>
            </a:r>
            <a:r>
              <a:rPr lang="en-US" altLang="zh-CN" sz="2000" dirty="0">
                <a:solidFill>
                  <a:srgbClr val="000000"/>
                </a:solidFill>
                <a:latin typeface="Comic Sans MS" panose="030F0702030302020204" pitchFamily="66" charset="0"/>
                <a:ea typeface="微软雅黑" panose="020B0503020204020204" pitchFamily="34" charset="-122"/>
                <a:cs typeface="Arial" panose="020B0604020202020204" pitchFamily="34" charset="0"/>
              </a:rPr>
              <a:t>$</a:t>
            </a:r>
            <a:r>
              <a:rPr lang="en-US" altLang="zh-CN"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t0</a:t>
            </a:r>
            <a:r>
              <a:rPr lang="zh-CN" altLang="en-US" sz="2000" dirty="0" smtClean="0">
                <a:solidFill>
                  <a:srgbClr val="000000"/>
                </a:solidFill>
                <a:latin typeface="Comic Sans MS" panose="030F0702030302020204" pitchFamily="66" charset="0"/>
                <a:ea typeface="微软雅黑" panose="020B0503020204020204" pitchFamily="34" charset="-122"/>
                <a:cs typeface="Arial" panose="020B0604020202020204" pitchFamily="34" charset="0"/>
              </a:rPr>
              <a:t>中。</a:t>
            </a:r>
          </a:p>
        </p:txBody>
      </p:sp>
      <p:sp>
        <p:nvSpPr>
          <p:cNvPr id="13" name="Text Box 7"/>
          <p:cNvSpPr txBox="1">
            <a:spLocks noChangeArrowheads="1"/>
          </p:cNvSpPr>
          <p:nvPr/>
        </p:nvSpPr>
        <p:spPr bwMode="auto">
          <a:xfrm>
            <a:off x="3288085" y="1479580"/>
            <a:ext cx="58352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000" b="1" dirty="0" smtClean="0">
                <a:solidFill>
                  <a:srgbClr val="FF0000"/>
                </a:solidFill>
                <a:latin typeface="微软雅黑" panose="020B0503020204020204" pitchFamily="34" charset="-122"/>
                <a:ea typeface="微软雅黑" panose="020B0503020204020204" pitchFamily="34" charset="-122"/>
                <a:cs typeface="Arial"/>
              </a:rPr>
              <a:t>在调用过程中用指令“</a:t>
            </a:r>
            <a:r>
              <a:rPr lang="en-US" altLang="zh-CN" sz="2000" b="1" dirty="0" err="1" smtClean="0">
                <a:solidFill>
                  <a:srgbClr val="FF0000"/>
                </a:solidFill>
                <a:latin typeface="微软雅黑" panose="020B0503020204020204" pitchFamily="34" charset="-122"/>
                <a:ea typeface="微软雅黑" panose="020B0503020204020204" pitchFamily="34" charset="-122"/>
                <a:cs typeface="Arial"/>
              </a:rPr>
              <a:t>jal</a:t>
            </a:r>
            <a:r>
              <a:rPr lang="en-US" altLang="zh-CN" sz="2000" b="1" dirty="0" smtClean="0">
                <a:solidFill>
                  <a:srgbClr val="FF0000"/>
                </a:solidFill>
                <a:latin typeface="微软雅黑" panose="020B0503020204020204" pitchFamily="34" charset="-122"/>
                <a:ea typeface="微软雅黑" panose="020B0503020204020204" pitchFamily="34" charset="-122"/>
                <a:cs typeface="Arial"/>
              </a:rPr>
              <a:t> swap” </a:t>
            </a:r>
            <a:r>
              <a:rPr lang="zh-CN" altLang="en-US" sz="2000" b="1" dirty="0" smtClean="0">
                <a:solidFill>
                  <a:srgbClr val="FF0000"/>
                </a:solidFill>
                <a:latin typeface="微软雅黑" panose="020B0503020204020204" pitchFamily="34" charset="-122"/>
                <a:ea typeface="微软雅黑" panose="020B0503020204020204" pitchFamily="34" charset="-122"/>
                <a:cs typeface="Arial"/>
              </a:rPr>
              <a:t>进行</a:t>
            </a:r>
            <a:r>
              <a:rPr lang="en-US" altLang="zh-CN" sz="2000" b="1" dirty="0" smtClean="0">
                <a:solidFill>
                  <a:srgbClr val="FF0000"/>
                </a:solidFill>
                <a:latin typeface="微软雅黑" panose="020B0503020204020204" pitchFamily="34" charset="-122"/>
                <a:ea typeface="微软雅黑" panose="020B0503020204020204" pitchFamily="34" charset="-122"/>
                <a:cs typeface="Arial"/>
              </a:rPr>
              <a:t>swap</a:t>
            </a:r>
            <a:r>
              <a:rPr lang="zh-CN" altLang="en-US" sz="2000" b="1" dirty="0" smtClean="0">
                <a:solidFill>
                  <a:srgbClr val="FF0000"/>
                </a:solidFill>
                <a:latin typeface="微软雅黑" panose="020B0503020204020204" pitchFamily="34" charset="-122"/>
                <a:ea typeface="微软雅黑" panose="020B0503020204020204" pitchFamily="34" charset="-122"/>
                <a:cs typeface="Arial"/>
              </a:rPr>
              <a:t>调用</a:t>
            </a:r>
          </a:p>
        </p:txBody>
      </p:sp>
      <p:sp>
        <p:nvSpPr>
          <p:cNvPr id="14" name="Text Box 8"/>
          <p:cNvSpPr txBox="1">
            <a:spLocks noChangeArrowheads="1"/>
          </p:cNvSpPr>
          <p:nvPr/>
        </p:nvSpPr>
        <p:spPr bwMode="auto">
          <a:xfrm>
            <a:off x="3288085" y="2076001"/>
            <a:ext cx="453361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b="1" dirty="0" err="1" smtClean="0">
                <a:solidFill>
                  <a:srgbClr val="063DE8"/>
                </a:solidFill>
                <a:latin typeface="Comic Sans MS" panose="030F0702030302020204" pitchFamily="66" charset="0"/>
                <a:ea typeface="宋体" panose="02010600030101010101" pitchFamily="2" charset="-122"/>
                <a:cs typeface="Arial" panose="020B0604020202020204" pitchFamily="34" charset="0"/>
              </a:rPr>
              <a:t>jal</a:t>
            </a:r>
            <a:r>
              <a:rPr lang="en-US" altLang="zh-CN" sz="2000" b="1" dirty="0" smtClean="0">
                <a:solidFill>
                  <a:srgbClr val="063DE8"/>
                </a:solidFill>
                <a:latin typeface="Comic Sans MS" panose="030F0702030302020204" pitchFamily="66" charset="0"/>
                <a:ea typeface="宋体" panose="02010600030101010101" pitchFamily="2" charset="-122"/>
                <a:cs typeface="Arial" panose="020B0604020202020204" pitchFamily="34" charset="0"/>
              </a:rPr>
              <a:t>  --- jump and link (</a:t>
            </a:r>
            <a:r>
              <a:rPr lang="zh-CN" altLang="en-US" sz="2000" b="1" dirty="0" smtClean="0">
                <a:solidFill>
                  <a:srgbClr val="063DE8"/>
                </a:solidFill>
                <a:latin typeface="Comic Sans MS" panose="030F0702030302020204" pitchFamily="66" charset="0"/>
                <a:ea typeface="宋体" panose="02010600030101010101" pitchFamily="2" charset="-122"/>
                <a:cs typeface="Arial" panose="020B0604020202020204" pitchFamily="34" charset="0"/>
              </a:rPr>
              <a:t>跳转并链接</a:t>
            </a:r>
            <a:r>
              <a:rPr lang="en-US" altLang="zh-CN" sz="2000" b="1" dirty="0" smtClean="0">
                <a:solidFill>
                  <a:srgbClr val="063DE8"/>
                </a:solidFill>
                <a:latin typeface="Comic Sans MS" panose="030F0702030302020204" pitchFamily="66" charset="0"/>
                <a:ea typeface="宋体" panose="02010600030101010101" pitchFamily="2" charset="-122"/>
                <a:cs typeface="Arial" panose="020B0604020202020204" pitchFamily="34" charset="0"/>
              </a:rPr>
              <a:t>)</a:t>
            </a:r>
          </a:p>
          <a:p>
            <a:pPr eaLnBrk="0" hangingPunct="0"/>
            <a:r>
              <a:rPr lang="en-US" altLang="zh-CN" sz="2000" b="1" dirty="0" smtClean="0">
                <a:solidFill>
                  <a:srgbClr val="063DE8"/>
                </a:solidFill>
                <a:latin typeface="Comic Sans MS" panose="030F0702030302020204" pitchFamily="66" charset="0"/>
                <a:ea typeface="宋体" panose="02010600030101010101" pitchFamily="2" charset="-122"/>
                <a:cs typeface="Arial" panose="020B0604020202020204" pitchFamily="34" charset="0"/>
              </a:rPr>
              <a:t>	$31 = PC+4     ; $31=$</a:t>
            </a:r>
            <a:r>
              <a:rPr lang="en-US" altLang="zh-CN" sz="2000" b="1" dirty="0" err="1" smtClean="0">
                <a:solidFill>
                  <a:srgbClr val="063DE8"/>
                </a:solidFill>
                <a:latin typeface="Comic Sans MS" panose="030F0702030302020204" pitchFamily="66" charset="0"/>
                <a:ea typeface="宋体" panose="02010600030101010101" pitchFamily="2" charset="-122"/>
                <a:cs typeface="Arial" panose="020B0604020202020204" pitchFamily="34" charset="0"/>
              </a:rPr>
              <a:t>ra</a:t>
            </a:r>
            <a:endParaRPr lang="en-US" altLang="zh-CN" sz="2000" b="1" dirty="0" smtClean="0">
              <a:solidFill>
                <a:srgbClr val="063DE8"/>
              </a:solidFill>
              <a:latin typeface="Comic Sans MS" panose="030F0702030302020204" pitchFamily="66" charset="0"/>
              <a:ea typeface="宋体" panose="02010600030101010101" pitchFamily="2" charset="-122"/>
              <a:cs typeface="Arial" panose="020B0604020202020204" pitchFamily="34" charset="0"/>
            </a:endParaRPr>
          </a:p>
          <a:p>
            <a:pPr eaLnBrk="0" hangingPunct="0"/>
            <a:r>
              <a:rPr lang="en-US" altLang="zh-CN" sz="2000" b="1" dirty="0" smtClean="0">
                <a:solidFill>
                  <a:srgbClr val="063DE8"/>
                </a:solidFill>
                <a:latin typeface="Comic Sans MS" panose="030F0702030302020204" pitchFamily="66" charset="0"/>
                <a:ea typeface="宋体" panose="02010600030101010101" pitchFamily="2" charset="-122"/>
                <a:cs typeface="Arial" panose="020B0604020202020204" pitchFamily="34" charset="0"/>
              </a:rPr>
              <a:t>	</a:t>
            </a:r>
            <a:r>
              <a:rPr lang="en-US" altLang="zh-CN" sz="2000" b="1" dirty="0" err="1" smtClean="0">
                <a:solidFill>
                  <a:srgbClr val="063DE8"/>
                </a:solidFill>
                <a:latin typeface="Comic Sans MS" panose="030F0702030302020204" pitchFamily="66" charset="0"/>
                <a:ea typeface="宋体" panose="02010600030101010101" pitchFamily="2" charset="-122"/>
                <a:cs typeface="Arial" panose="020B0604020202020204" pitchFamily="34" charset="0"/>
              </a:rPr>
              <a:t>goto</a:t>
            </a:r>
            <a:r>
              <a:rPr lang="en-US" altLang="zh-CN" sz="2000" b="1" dirty="0" smtClean="0">
                <a:solidFill>
                  <a:srgbClr val="063DE8"/>
                </a:solidFill>
                <a:latin typeface="Comic Sans MS" panose="030F0702030302020204" pitchFamily="66" charset="0"/>
                <a:ea typeface="宋体" panose="02010600030101010101" pitchFamily="2" charset="-122"/>
                <a:cs typeface="Arial" panose="020B0604020202020204" pitchFamily="34" charset="0"/>
              </a:rPr>
              <a:t> swap</a:t>
            </a:r>
          </a:p>
        </p:txBody>
      </p:sp>
    </p:spTree>
    <p:extLst>
      <p:ext uri="{BB962C8B-B14F-4D97-AF65-F5344CB8AC3E}">
        <p14:creationId xmlns:p14="http://schemas.microsoft.com/office/powerpoint/2010/main" val="111710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程序的机器级表示</a:t>
            </a:r>
          </a:p>
        </p:txBody>
      </p:sp>
      <p:sp>
        <p:nvSpPr>
          <p:cNvPr id="3" name="内容占位符 2"/>
          <p:cNvSpPr>
            <a:spLocks noGrp="1"/>
          </p:cNvSpPr>
          <p:nvPr>
            <p:ph idx="1"/>
          </p:nvPr>
        </p:nvSpPr>
        <p:spPr/>
        <p:txBody>
          <a:bodyPr/>
          <a:lstStyle/>
          <a:p>
            <a:pPr marL="0" indent="0">
              <a:buNone/>
            </a:pPr>
            <a:r>
              <a:rPr lang="en-US" altLang="zh-CN" dirty="0" smtClean="0"/>
              <a:t>4.4.4 </a:t>
            </a:r>
            <a:r>
              <a:rPr lang="zh-CN" altLang="en-US" dirty="0" smtClean="0"/>
              <a:t>过程调用的机器代码表示</a:t>
            </a:r>
            <a:endParaRPr lang="zh-CN" altLang="en-US"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内容占位符 2"/>
          <p:cNvSpPr txBox="1">
            <a:spLocks/>
          </p:cNvSpPr>
          <p:nvPr/>
        </p:nvSpPr>
        <p:spPr bwMode="auto">
          <a:xfrm>
            <a:off x="107504" y="1052736"/>
            <a:ext cx="4968552" cy="3935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dirty="0" smtClean="0">
                <a:solidFill>
                  <a:srgbClr val="063DE8"/>
                </a:solidFill>
              </a:rPr>
              <a:t>4. MIPS</a:t>
            </a:r>
            <a:r>
              <a:rPr lang="zh-CN" altLang="en-US" dirty="0" smtClean="0">
                <a:solidFill>
                  <a:srgbClr val="063DE8"/>
                </a:solidFill>
              </a:rPr>
              <a:t>过程调用实例</a:t>
            </a:r>
            <a:endParaRPr lang="en-US" altLang="zh-CN" dirty="0">
              <a:solidFill>
                <a:srgbClr val="063DE8"/>
              </a:solidFill>
            </a:endParaRPr>
          </a:p>
        </p:txBody>
      </p:sp>
      <p:sp>
        <p:nvSpPr>
          <p:cNvPr id="9" name="Rectangle 3"/>
          <p:cNvSpPr txBox="1">
            <a:spLocks noChangeArrowheads="1"/>
          </p:cNvSpPr>
          <p:nvPr/>
        </p:nvSpPr>
        <p:spPr bwMode="auto">
          <a:xfrm>
            <a:off x="467544" y="1541807"/>
            <a:ext cx="3174538" cy="254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85750" indent="-285750" algn="l" rtl="0" eaLnBrk="0" fontAlgn="base" hangingPunct="0">
              <a:lnSpc>
                <a:spcPct val="90000"/>
              </a:lnSpc>
              <a:spcBef>
                <a:spcPct val="30000"/>
              </a:spcBef>
              <a:spcAft>
                <a:spcPct val="0"/>
              </a:spcAft>
              <a:buSzPct val="75000"/>
              <a:buFont typeface="Wingdings" panose="05000000000000000000" pitchFamily="2" charset="2"/>
              <a:buChar char="u"/>
              <a:defRPr sz="2000" b="1"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kern="1200">
                <a:solidFill>
                  <a:schemeClr val="accent2"/>
                </a:solidFill>
                <a:latin typeface="+mn-lt"/>
                <a:ea typeface="+mn-ea"/>
                <a:cs typeface="+mn-cs"/>
              </a:defRPr>
            </a:lvl2pPr>
            <a:lvl3pPr marL="1143000" indent="-228600" algn="l" rtl="0" eaLnBrk="0" fontAlgn="base" hangingPunct="0">
              <a:lnSpc>
                <a:spcPct val="90000"/>
              </a:lnSpc>
              <a:spcBef>
                <a:spcPct val="30000"/>
              </a:spcBef>
              <a:spcAft>
                <a:spcPct val="0"/>
              </a:spcAft>
              <a:buSzPct val="100000"/>
              <a:buChar char="»"/>
              <a:defRPr b="1" kern="1200">
                <a:solidFill>
                  <a:srgbClr val="A5002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swap(</a:t>
            </a:r>
            <a:r>
              <a:rPr kumimoji="0" lang="en-US" altLang="zh-CN" b="1" i="0" u="none" strike="noStrike" kern="1200" cap="none" spc="0" normalizeH="0" baseline="0" noProof="0" dirty="0" err="1" smtClean="0">
                <a:ln>
                  <a:noFill/>
                </a:ln>
                <a:solidFill>
                  <a:srgbClr val="063DE8"/>
                </a:solidFill>
                <a:effectLst/>
                <a:uLnTx/>
                <a:uFillTx/>
                <a:latin typeface="Comic Sans MS" panose="030F0702030302020204" pitchFamily="66" charset="0"/>
                <a:ea typeface="宋体"/>
                <a:cs typeface="Arial"/>
              </a:rPr>
              <a:t>int</a:t>
            </a: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 v[ ], </a:t>
            </a:r>
            <a:r>
              <a:rPr kumimoji="0" lang="en-US" altLang="zh-CN" b="1" i="0" u="none" strike="noStrike" kern="1200" cap="none" spc="0" normalizeH="0" baseline="0" noProof="0" dirty="0" err="1" smtClean="0">
                <a:ln>
                  <a:noFill/>
                </a:ln>
                <a:solidFill>
                  <a:srgbClr val="063DE8"/>
                </a:solidFill>
                <a:effectLst/>
                <a:uLnTx/>
                <a:uFillTx/>
                <a:latin typeface="Comic Sans MS" panose="030F0702030302020204" pitchFamily="66" charset="0"/>
                <a:ea typeface="宋体"/>
                <a:cs typeface="Arial"/>
              </a:rPr>
              <a:t>int</a:t>
            </a: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 k)</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   </a:t>
            </a:r>
            <a:r>
              <a:rPr kumimoji="0" lang="en-US" altLang="zh-CN" b="1" i="0" u="none" strike="noStrike" kern="1200" cap="none" spc="0" normalizeH="0" baseline="0" noProof="0" dirty="0" err="1" smtClean="0">
                <a:ln>
                  <a:noFill/>
                </a:ln>
                <a:solidFill>
                  <a:srgbClr val="063DE8"/>
                </a:solidFill>
                <a:effectLst/>
                <a:uLnTx/>
                <a:uFillTx/>
                <a:latin typeface="Comic Sans MS" panose="030F0702030302020204" pitchFamily="66" charset="0"/>
                <a:ea typeface="宋体"/>
                <a:cs typeface="Arial"/>
              </a:rPr>
              <a:t>int</a:t>
            </a: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 temp;</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   temp = v[k];</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   v[k] = v[k+1];</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   v[k+1] = temp;</a:t>
            </a:r>
          </a:p>
          <a:p>
            <a:pPr marL="203200" marR="0" lvl="0" indent="-203200" algn="l" defTabSz="914400" rtl="0" eaLnBrk="0" fontAlgn="base" latinLnBrk="0" hangingPunct="0">
              <a:lnSpc>
                <a:spcPct val="90000"/>
              </a:lnSpc>
              <a:spcBef>
                <a:spcPct val="30000"/>
              </a:spcBef>
              <a:spcAft>
                <a:spcPct val="0"/>
              </a:spcAft>
              <a:buClrTx/>
              <a:buSzPct val="75000"/>
              <a:buFont typeface="Wingdings" panose="05000000000000000000" pitchFamily="2" charset="2"/>
              <a:buNone/>
              <a:tabLst/>
              <a:defRPr/>
            </a:pPr>
            <a:r>
              <a:rPr kumimoji="0" lang="en-US" altLang="zh-CN" b="1" i="0" u="none" strike="noStrike" kern="1200" cap="none" spc="0" normalizeH="0" baseline="0" noProof="0" dirty="0" smtClean="0">
                <a:ln>
                  <a:noFill/>
                </a:ln>
                <a:solidFill>
                  <a:srgbClr val="063DE8"/>
                </a:solidFill>
                <a:effectLst/>
                <a:uLnTx/>
                <a:uFillTx/>
                <a:latin typeface="Comic Sans MS" panose="030F0702030302020204" pitchFamily="66" charset="0"/>
                <a:ea typeface="宋体"/>
                <a:cs typeface="Arial"/>
              </a:rPr>
              <a:t>}</a:t>
            </a:r>
          </a:p>
        </p:txBody>
      </p:sp>
      <p:sp>
        <p:nvSpPr>
          <p:cNvPr id="13" name="Text Box 7"/>
          <p:cNvSpPr txBox="1">
            <a:spLocks noChangeArrowheads="1"/>
          </p:cNvSpPr>
          <p:nvPr/>
        </p:nvSpPr>
        <p:spPr bwMode="auto">
          <a:xfrm>
            <a:off x="5814279" y="3740532"/>
            <a:ext cx="2940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000" b="1" dirty="0" smtClean="0">
                <a:solidFill>
                  <a:srgbClr val="009242"/>
                </a:solidFill>
                <a:latin typeface="微软雅黑" panose="020B0503020204020204" pitchFamily="34" charset="-122"/>
                <a:ea typeface="微软雅黑" panose="020B0503020204020204" pitchFamily="34" charset="-122"/>
                <a:cs typeface="Arial"/>
              </a:rPr>
              <a:t>Swap</a:t>
            </a:r>
            <a:r>
              <a:rPr lang="zh-CN" altLang="en-US" sz="2000" b="1" dirty="0" smtClean="0">
                <a:solidFill>
                  <a:srgbClr val="009242"/>
                </a:solidFill>
                <a:latin typeface="微软雅黑" panose="020B0503020204020204" pitchFamily="34" charset="-122"/>
                <a:ea typeface="微软雅黑" panose="020B0503020204020204" pitchFamily="34" charset="-122"/>
                <a:cs typeface="Arial"/>
              </a:rPr>
              <a:t>的汇编表示如下：</a:t>
            </a:r>
          </a:p>
        </p:txBody>
      </p:sp>
      <p:sp>
        <p:nvSpPr>
          <p:cNvPr id="12" name="Rectangle 5"/>
          <p:cNvSpPr>
            <a:spLocks noChangeArrowheads="1"/>
          </p:cNvSpPr>
          <p:nvPr/>
        </p:nvSpPr>
        <p:spPr bwMode="auto">
          <a:xfrm>
            <a:off x="2484558" y="4192129"/>
            <a:ext cx="665944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000" b="1" dirty="0" err="1" smtClean="0">
                <a:solidFill>
                  <a:srgbClr val="FF0000"/>
                </a:solidFill>
                <a:latin typeface="Comic Sans MS" panose="030F0702030302020204" pitchFamily="66" charset="0"/>
                <a:ea typeface="宋体" panose="02010600030101010101" pitchFamily="2" charset="-122"/>
                <a:cs typeface="Arial"/>
              </a:rPr>
              <a:t>sll</a:t>
            </a:r>
            <a:r>
              <a:rPr lang="en-US" altLang="zh-CN" sz="2000" b="1" dirty="0" smtClean="0">
                <a:solidFill>
                  <a:srgbClr val="FF0000"/>
                </a:solidFill>
                <a:latin typeface="Comic Sans MS" panose="030F0702030302020204" pitchFamily="66" charset="0"/>
                <a:ea typeface="宋体" panose="02010600030101010101" pitchFamily="2" charset="-122"/>
                <a:cs typeface="Arial"/>
              </a:rPr>
              <a:t>	$t1, $a1, 2  	; </a:t>
            </a:r>
            <a:r>
              <a:rPr lang="en-US" altLang="zh-CN" sz="2000" b="1" dirty="0" err="1" smtClean="0">
                <a:solidFill>
                  <a:srgbClr val="FF0000"/>
                </a:solidFill>
                <a:latin typeface="Comic Sans MS" panose="030F0702030302020204" pitchFamily="66" charset="0"/>
                <a:ea typeface="宋体" panose="02010600030101010101" pitchFamily="2" charset="-122"/>
                <a:cs typeface="Arial"/>
              </a:rPr>
              <a:t>mulitply</a:t>
            </a:r>
            <a:r>
              <a:rPr lang="en-US" altLang="zh-CN" sz="2000" b="1" dirty="0" smtClean="0">
                <a:solidFill>
                  <a:srgbClr val="FF0000"/>
                </a:solidFill>
                <a:latin typeface="Comic Sans MS" panose="030F0702030302020204" pitchFamily="66" charset="0"/>
                <a:ea typeface="宋体" panose="02010600030101010101" pitchFamily="2" charset="-122"/>
                <a:cs typeface="Arial"/>
              </a:rPr>
              <a:t> k by 4	</a:t>
            </a:r>
          </a:p>
          <a:p>
            <a:pPr eaLnBrk="0" hangingPunct="0"/>
            <a:r>
              <a:rPr lang="en-US" altLang="zh-CN" sz="2000" b="1" dirty="0" smtClean="0">
                <a:solidFill>
                  <a:srgbClr val="FF0000"/>
                </a:solidFill>
                <a:latin typeface="Comic Sans MS" panose="030F0702030302020204" pitchFamily="66" charset="0"/>
                <a:ea typeface="宋体" panose="02010600030101010101" pitchFamily="2" charset="-122"/>
                <a:cs typeface="Arial"/>
              </a:rPr>
              <a:t>add	$t1 $t1,$a0	; address of v[k]	</a:t>
            </a:r>
          </a:p>
          <a:p>
            <a:pPr eaLnBrk="0" hangingPunct="0"/>
            <a:r>
              <a:rPr lang="en-US" altLang="zh-CN" sz="2000" b="1" dirty="0" err="1" smtClean="0">
                <a:solidFill>
                  <a:srgbClr val="FF0000"/>
                </a:solidFill>
                <a:latin typeface="Comic Sans MS" panose="030F0702030302020204" pitchFamily="66" charset="0"/>
                <a:ea typeface="宋体" panose="02010600030101010101" pitchFamily="2" charset="-122"/>
                <a:cs typeface="Arial"/>
              </a:rPr>
              <a:t>lw</a:t>
            </a:r>
            <a:r>
              <a:rPr lang="en-US" altLang="zh-CN" sz="2000" b="1" dirty="0" smtClean="0">
                <a:solidFill>
                  <a:srgbClr val="FF0000"/>
                </a:solidFill>
                <a:latin typeface="Comic Sans MS" panose="030F0702030302020204" pitchFamily="66" charset="0"/>
                <a:ea typeface="宋体" panose="02010600030101010101" pitchFamily="2" charset="-122"/>
                <a:cs typeface="Arial"/>
              </a:rPr>
              <a:t>	$t0, 0($t1)	; load v[k]	</a:t>
            </a:r>
          </a:p>
          <a:p>
            <a:pPr eaLnBrk="0" hangingPunct="0"/>
            <a:r>
              <a:rPr lang="en-US" altLang="zh-CN" sz="2000" b="1" dirty="0" err="1" smtClean="0">
                <a:solidFill>
                  <a:srgbClr val="FF0000"/>
                </a:solidFill>
                <a:latin typeface="Comic Sans MS" panose="030F0702030302020204" pitchFamily="66" charset="0"/>
                <a:ea typeface="宋体" panose="02010600030101010101" pitchFamily="2" charset="-122"/>
                <a:cs typeface="Arial"/>
              </a:rPr>
              <a:t>lw</a:t>
            </a:r>
            <a:r>
              <a:rPr lang="en-US" altLang="zh-CN" sz="2000" b="1" dirty="0" smtClean="0">
                <a:solidFill>
                  <a:srgbClr val="FF0000"/>
                </a:solidFill>
                <a:latin typeface="Comic Sans MS" panose="030F0702030302020204" pitchFamily="66" charset="0"/>
                <a:ea typeface="宋体" panose="02010600030101010101" pitchFamily="2" charset="-122"/>
                <a:cs typeface="Arial"/>
              </a:rPr>
              <a:t>	$t2, 4($t1)	; load v[k+1]	</a:t>
            </a:r>
          </a:p>
          <a:p>
            <a:pPr eaLnBrk="0" hangingPunct="0"/>
            <a:r>
              <a:rPr lang="en-US" altLang="zh-CN" sz="2000" b="1" dirty="0" err="1" smtClean="0">
                <a:solidFill>
                  <a:srgbClr val="FF0000"/>
                </a:solidFill>
                <a:latin typeface="Comic Sans MS" panose="030F0702030302020204" pitchFamily="66" charset="0"/>
                <a:ea typeface="宋体" panose="02010600030101010101" pitchFamily="2" charset="-122"/>
                <a:cs typeface="Arial"/>
              </a:rPr>
              <a:t>sw</a:t>
            </a:r>
            <a:r>
              <a:rPr lang="en-US" altLang="zh-CN" sz="2000" b="1" dirty="0" smtClean="0">
                <a:solidFill>
                  <a:srgbClr val="FF0000"/>
                </a:solidFill>
                <a:latin typeface="Comic Sans MS" panose="030F0702030302020204" pitchFamily="66" charset="0"/>
                <a:ea typeface="宋体" panose="02010600030101010101" pitchFamily="2" charset="-122"/>
                <a:cs typeface="Arial"/>
              </a:rPr>
              <a:t>	$t2, 0($t1)	; store v[k+1] into v[k]	</a:t>
            </a:r>
          </a:p>
          <a:p>
            <a:pPr eaLnBrk="0" hangingPunct="0"/>
            <a:r>
              <a:rPr lang="en-US" altLang="zh-CN" sz="2000" b="1" dirty="0" err="1" smtClean="0">
                <a:solidFill>
                  <a:srgbClr val="FF0000"/>
                </a:solidFill>
                <a:latin typeface="Comic Sans MS" panose="030F0702030302020204" pitchFamily="66" charset="0"/>
                <a:ea typeface="宋体" panose="02010600030101010101" pitchFamily="2" charset="-122"/>
                <a:cs typeface="Arial"/>
              </a:rPr>
              <a:t>sw</a:t>
            </a:r>
            <a:r>
              <a:rPr lang="en-US" altLang="zh-CN" sz="2000" b="1" dirty="0" smtClean="0">
                <a:solidFill>
                  <a:srgbClr val="FF0000"/>
                </a:solidFill>
                <a:latin typeface="Comic Sans MS" panose="030F0702030302020204" pitchFamily="66" charset="0"/>
                <a:ea typeface="宋体" panose="02010600030101010101" pitchFamily="2" charset="-122"/>
                <a:cs typeface="Arial"/>
              </a:rPr>
              <a:t>	$t0, 4($t1)	; store old v[k] into v[k+1]</a:t>
            </a:r>
          </a:p>
          <a:p>
            <a:pPr eaLnBrk="0" hangingPunct="0"/>
            <a:r>
              <a:rPr lang="en-US" altLang="zh-CN" sz="2000" b="1" dirty="0" err="1" smtClean="0">
                <a:solidFill>
                  <a:srgbClr val="FF0000"/>
                </a:solidFill>
                <a:latin typeface="Comic Sans MS" panose="030F0702030302020204" pitchFamily="66" charset="0"/>
                <a:ea typeface="宋体" panose="02010600030101010101" pitchFamily="2" charset="-122"/>
                <a:cs typeface="Arial"/>
              </a:rPr>
              <a:t>jr</a:t>
            </a:r>
            <a:r>
              <a:rPr lang="en-US" altLang="zh-CN" sz="2000" b="1" dirty="0" smtClean="0">
                <a:solidFill>
                  <a:srgbClr val="FF0000"/>
                </a:solidFill>
                <a:latin typeface="Comic Sans MS" panose="030F0702030302020204" pitchFamily="66" charset="0"/>
                <a:ea typeface="宋体" panose="02010600030101010101" pitchFamily="2" charset="-122"/>
                <a:cs typeface="Arial"/>
              </a:rPr>
              <a:t>      </a:t>
            </a:r>
            <a:r>
              <a:rPr lang="en-US" altLang="zh-CN" sz="2000" b="1" dirty="0">
                <a:solidFill>
                  <a:srgbClr val="FF0000"/>
                </a:solidFill>
                <a:latin typeface="Comic Sans MS" panose="030F0702030302020204" pitchFamily="66" charset="0"/>
                <a:ea typeface="宋体" panose="02010600030101010101" pitchFamily="2" charset="-122"/>
                <a:cs typeface="Arial"/>
              </a:rPr>
              <a:t>$</a:t>
            </a:r>
            <a:r>
              <a:rPr lang="en-US" altLang="zh-CN" sz="2000" b="1" dirty="0" smtClean="0">
                <a:solidFill>
                  <a:srgbClr val="FF0000"/>
                </a:solidFill>
                <a:latin typeface="Comic Sans MS" panose="030F0702030302020204" pitchFamily="66" charset="0"/>
                <a:ea typeface="宋体" panose="02010600030101010101" pitchFamily="2" charset="-122"/>
                <a:cs typeface="Arial"/>
              </a:rPr>
              <a:t>31            ; return to caller</a:t>
            </a:r>
            <a:endParaRPr lang="en-US" altLang="zh-CN" sz="2000" dirty="0" smtClean="0">
              <a:solidFill>
                <a:srgbClr val="FF0000"/>
              </a:solidFill>
              <a:latin typeface="Comic Sans MS" panose="030F0702030302020204" pitchFamily="66" charset="0"/>
              <a:ea typeface="宋体" panose="02010600030101010101" pitchFamily="2" charset="-122"/>
              <a:cs typeface="Arial"/>
            </a:endParaRPr>
          </a:p>
        </p:txBody>
      </p:sp>
      <p:sp>
        <p:nvSpPr>
          <p:cNvPr id="11" name="Text Box 7"/>
          <p:cNvSpPr txBox="1">
            <a:spLocks noChangeArrowheads="1"/>
          </p:cNvSpPr>
          <p:nvPr/>
        </p:nvSpPr>
        <p:spPr bwMode="auto">
          <a:xfrm>
            <a:off x="3288085" y="1479580"/>
            <a:ext cx="58352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en-US" sz="2000" b="1" dirty="0" smtClean="0">
                <a:solidFill>
                  <a:srgbClr val="FF0000"/>
                </a:solidFill>
                <a:latin typeface="微软雅黑" panose="020B0503020204020204" pitchFamily="34" charset="-122"/>
                <a:ea typeface="微软雅黑" panose="020B0503020204020204" pitchFamily="34" charset="-122"/>
                <a:cs typeface="Arial"/>
              </a:rPr>
              <a:t>在调用过程中用指令“</a:t>
            </a:r>
            <a:r>
              <a:rPr lang="en-US" altLang="zh-CN" sz="2000" b="1" dirty="0" err="1" smtClean="0">
                <a:solidFill>
                  <a:srgbClr val="FF0000"/>
                </a:solidFill>
                <a:latin typeface="微软雅黑" panose="020B0503020204020204" pitchFamily="34" charset="-122"/>
                <a:ea typeface="微软雅黑" panose="020B0503020204020204" pitchFamily="34" charset="-122"/>
                <a:cs typeface="Arial"/>
              </a:rPr>
              <a:t>jal</a:t>
            </a:r>
            <a:r>
              <a:rPr lang="en-US" altLang="zh-CN" sz="2000" b="1" dirty="0" smtClean="0">
                <a:solidFill>
                  <a:srgbClr val="FF0000"/>
                </a:solidFill>
                <a:latin typeface="微软雅黑" panose="020B0503020204020204" pitchFamily="34" charset="-122"/>
                <a:ea typeface="微软雅黑" panose="020B0503020204020204" pitchFamily="34" charset="-122"/>
                <a:cs typeface="Arial"/>
              </a:rPr>
              <a:t> swap” </a:t>
            </a:r>
            <a:r>
              <a:rPr lang="zh-CN" altLang="en-US" sz="2000" b="1" dirty="0" smtClean="0">
                <a:solidFill>
                  <a:srgbClr val="FF0000"/>
                </a:solidFill>
                <a:latin typeface="微软雅黑" panose="020B0503020204020204" pitchFamily="34" charset="-122"/>
                <a:ea typeface="微软雅黑" panose="020B0503020204020204" pitchFamily="34" charset="-122"/>
                <a:cs typeface="Arial"/>
              </a:rPr>
              <a:t>进行</a:t>
            </a:r>
            <a:r>
              <a:rPr lang="en-US" altLang="zh-CN" sz="2000" b="1" dirty="0" smtClean="0">
                <a:solidFill>
                  <a:srgbClr val="FF0000"/>
                </a:solidFill>
                <a:latin typeface="微软雅黑" panose="020B0503020204020204" pitchFamily="34" charset="-122"/>
                <a:ea typeface="微软雅黑" panose="020B0503020204020204" pitchFamily="34" charset="-122"/>
                <a:cs typeface="Arial"/>
              </a:rPr>
              <a:t>swap</a:t>
            </a:r>
            <a:r>
              <a:rPr lang="zh-CN" altLang="en-US" sz="2000" b="1" dirty="0" smtClean="0">
                <a:solidFill>
                  <a:srgbClr val="FF0000"/>
                </a:solidFill>
                <a:latin typeface="微软雅黑" panose="020B0503020204020204" pitchFamily="34" charset="-122"/>
                <a:ea typeface="微软雅黑" panose="020B0503020204020204" pitchFamily="34" charset="-122"/>
                <a:cs typeface="Arial"/>
              </a:rPr>
              <a:t>调用</a:t>
            </a:r>
          </a:p>
        </p:txBody>
      </p:sp>
      <p:sp>
        <p:nvSpPr>
          <p:cNvPr id="14" name="Text Box 8"/>
          <p:cNvSpPr txBox="1">
            <a:spLocks noChangeArrowheads="1"/>
          </p:cNvSpPr>
          <p:nvPr/>
        </p:nvSpPr>
        <p:spPr bwMode="auto">
          <a:xfrm>
            <a:off x="3288085" y="2076001"/>
            <a:ext cx="453361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b="1" dirty="0" err="1" smtClean="0">
                <a:solidFill>
                  <a:srgbClr val="063DE8"/>
                </a:solidFill>
                <a:latin typeface="Comic Sans MS" panose="030F0702030302020204" pitchFamily="66" charset="0"/>
                <a:ea typeface="宋体" panose="02010600030101010101" pitchFamily="2" charset="-122"/>
                <a:cs typeface="Arial" panose="020B0604020202020204" pitchFamily="34" charset="0"/>
              </a:rPr>
              <a:t>jal</a:t>
            </a:r>
            <a:r>
              <a:rPr lang="en-US" altLang="zh-CN" sz="2000" b="1" dirty="0" smtClean="0">
                <a:solidFill>
                  <a:srgbClr val="063DE8"/>
                </a:solidFill>
                <a:latin typeface="Comic Sans MS" panose="030F0702030302020204" pitchFamily="66" charset="0"/>
                <a:ea typeface="宋体" panose="02010600030101010101" pitchFamily="2" charset="-122"/>
                <a:cs typeface="Arial" panose="020B0604020202020204" pitchFamily="34" charset="0"/>
              </a:rPr>
              <a:t>  --- jump and link (</a:t>
            </a:r>
            <a:r>
              <a:rPr lang="zh-CN" altLang="en-US" sz="2000" b="1" dirty="0" smtClean="0">
                <a:solidFill>
                  <a:srgbClr val="063DE8"/>
                </a:solidFill>
                <a:latin typeface="Comic Sans MS" panose="030F0702030302020204" pitchFamily="66" charset="0"/>
                <a:ea typeface="宋体" panose="02010600030101010101" pitchFamily="2" charset="-122"/>
                <a:cs typeface="Arial" panose="020B0604020202020204" pitchFamily="34" charset="0"/>
              </a:rPr>
              <a:t>跳转并链接</a:t>
            </a:r>
            <a:r>
              <a:rPr lang="en-US" altLang="zh-CN" sz="2000" b="1" dirty="0" smtClean="0">
                <a:solidFill>
                  <a:srgbClr val="063DE8"/>
                </a:solidFill>
                <a:latin typeface="Comic Sans MS" panose="030F0702030302020204" pitchFamily="66" charset="0"/>
                <a:ea typeface="宋体" panose="02010600030101010101" pitchFamily="2" charset="-122"/>
                <a:cs typeface="Arial" panose="020B0604020202020204" pitchFamily="34" charset="0"/>
              </a:rPr>
              <a:t>)</a:t>
            </a:r>
          </a:p>
          <a:p>
            <a:pPr eaLnBrk="0" hangingPunct="0"/>
            <a:r>
              <a:rPr lang="en-US" altLang="zh-CN" sz="2000" b="1" dirty="0" smtClean="0">
                <a:solidFill>
                  <a:srgbClr val="063DE8"/>
                </a:solidFill>
                <a:latin typeface="Comic Sans MS" panose="030F0702030302020204" pitchFamily="66" charset="0"/>
                <a:ea typeface="宋体" panose="02010600030101010101" pitchFamily="2" charset="-122"/>
                <a:cs typeface="Arial" panose="020B0604020202020204" pitchFamily="34" charset="0"/>
              </a:rPr>
              <a:t>	$31 = PC+4     ; $31=$</a:t>
            </a:r>
            <a:r>
              <a:rPr lang="en-US" altLang="zh-CN" sz="2000" b="1" dirty="0" err="1" smtClean="0">
                <a:solidFill>
                  <a:srgbClr val="063DE8"/>
                </a:solidFill>
                <a:latin typeface="Comic Sans MS" panose="030F0702030302020204" pitchFamily="66" charset="0"/>
                <a:ea typeface="宋体" panose="02010600030101010101" pitchFamily="2" charset="-122"/>
                <a:cs typeface="Arial" panose="020B0604020202020204" pitchFamily="34" charset="0"/>
              </a:rPr>
              <a:t>ra</a:t>
            </a:r>
            <a:endParaRPr lang="en-US" altLang="zh-CN" sz="2000" b="1" dirty="0" smtClean="0">
              <a:solidFill>
                <a:srgbClr val="063DE8"/>
              </a:solidFill>
              <a:latin typeface="Comic Sans MS" panose="030F0702030302020204" pitchFamily="66" charset="0"/>
              <a:ea typeface="宋体" panose="02010600030101010101" pitchFamily="2" charset="-122"/>
              <a:cs typeface="Arial" panose="020B0604020202020204" pitchFamily="34" charset="0"/>
            </a:endParaRPr>
          </a:p>
          <a:p>
            <a:pPr eaLnBrk="0" hangingPunct="0"/>
            <a:r>
              <a:rPr lang="en-US" altLang="zh-CN" sz="2000" b="1" dirty="0" smtClean="0">
                <a:solidFill>
                  <a:srgbClr val="063DE8"/>
                </a:solidFill>
                <a:latin typeface="Comic Sans MS" panose="030F0702030302020204" pitchFamily="66" charset="0"/>
                <a:ea typeface="宋体" panose="02010600030101010101" pitchFamily="2" charset="-122"/>
                <a:cs typeface="Arial" panose="020B0604020202020204" pitchFamily="34" charset="0"/>
              </a:rPr>
              <a:t>	</a:t>
            </a:r>
            <a:r>
              <a:rPr lang="en-US" altLang="zh-CN" sz="2000" b="1" dirty="0" err="1" smtClean="0">
                <a:solidFill>
                  <a:srgbClr val="063DE8"/>
                </a:solidFill>
                <a:latin typeface="Comic Sans MS" panose="030F0702030302020204" pitchFamily="66" charset="0"/>
                <a:ea typeface="宋体" panose="02010600030101010101" pitchFamily="2" charset="-122"/>
                <a:cs typeface="Arial" panose="020B0604020202020204" pitchFamily="34" charset="0"/>
              </a:rPr>
              <a:t>goto</a:t>
            </a:r>
            <a:r>
              <a:rPr lang="en-US" altLang="zh-CN" sz="2000" b="1" dirty="0" smtClean="0">
                <a:solidFill>
                  <a:srgbClr val="063DE8"/>
                </a:solidFill>
                <a:latin typeface="Comic Sans MS" panose="030F0702030302020204" pitchFamily="66" charset="0"/>
                <a:ea typeface="宋体" panose="02010600030101010101" pitchFamily="2" charset="-122"/>
                <a:cs typeface="Arial" panose="020B0604020202020204" pitchFamily="34" charset="0"/>
              </a:rPr>
              <a:t> swap</a:t>
            </a:r>
          </a:p>
        </p:txBody>
      </p:sp>
    </p:spTree>
    <p:extLst>
      <p:ext uri="{BB962C8B-B14F-4D97-AF65-F5344CB8AC3E}">
        <p14:creationId xmlns:p14="http://schemas.microsoft.com/office/powerpoint/2010/main" val="169811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en-US" altLang="zh-CN" dirty="0" smtClean="0"/>
              <a:t>1</a:t>
            </a:r>
            <a:endParaRPr lang="zh-CN" altLang="en-US" dirty="0"/>
          </a:p>
        </p:txBody>
      </p:sp>
      <p:sp>
        <p:nvSpPr>
          <p:cNvPr id="3" name="内容占位符 2"/>
          <p:cNvSpPr>
            <a:spLocks noGrp="1"/>
          </p:cNvSpPr>
          <p:nvPr>
            <p:ph idx="1"/>
          </p:nvPr>
        </p:nvSpPr>
        <p:spPr/>
        <p:txBody>
          <a:bodyPr/>
          <a:lstStyle/>
          <a:p>
            <a:pPr>
              <a:lnSpc>
                <a:spcPct val="105000"/>
              </a:lnSpc>
              <a:spcBef>
                <a:spcPct val="15000"/>
              </a:spcBef>
            </a:pPr>
            <a:r>
              <a:rPr lang="zh-CN" altLang="en-US" sz="1800" dirty="0">
                <a:latin typeface="Times New Roman" panose="02020603050405020304" pitchFamily="18" charset="0"/>
              </a:rPr>
              <a:t>指令格式</a:t>
            </a:r>
          </a:p>
          <a:p>
            <a:pPr lvl="1">
              <a:lnSpc>
                <a:spcPct val="105000"/>
              </a:lnSpc>
              <a:spcBef>
                <a:spcPct val="15000"/>
              </a:spcBef>
            </a:pPr>
            <a:r>
              <a:rPr lang="zh-CN" altLang="en-US" sz="1800" dirty="0">
                <a:latin typeface="Times New Roman" panose="02020603050405020304" pitchFamily="18" charset="0"/>
              </a:rPr>
              <a:t>定长指令字：所有指令长度一致</a:t>
            </a:r>
          </a:p>
          <a:p>
            <a:pPr lvl="1">
              <a:lnSpc>
                <a:spcPct val="105000"/>
              </a:lnSpc>
              <a:spcBef>
                <a:spcPct val="15000"/>
              </a:spcBef>
            </a:pPr>
            <a:r>
              <a:rPr lang="zh-CN" altLang="en-US" sz="1800" dirty="0">
                <a:latin typeface="Times New Roman" panose="02020603050405020304" pitchFamily="18" charset="0"/>
              </a:rPr>
              <a:t>变长指令字：指令长度有长有短</a:t>
            </a:r>
          </a:p>
          <a:p>
            <a:pPr>
              <a:lnSpc>
                <a:spcPct val="105000"/>
              </a:lnSpc>
              <a:spcBef>
                <a:spcPct val="15000"/>
              </a:spcBef>
            </a:pPr>
            <a:r>
              <a:rPr lang="zh-CN" altLang="en-US" sz="1800" dirty="0">
                <a:latin typeface="Times New Roman" panose="02020603050405020304" pitchFamily="18" charset="0"/>
              </a:rPr>
              <a:t>操作类型</a:t>
            </a:r>
          </a:p>
          <a:p>
            <a:pPr lvl="1">
              <a:lnSpc>
                <a:spcPct val="105000"/>
              </a:lnSpc>
              <a:spcBef>
                <a:spcPct val="15000"/>
              </a:spcBef>
            </a:pPr>
            <a:r>
              <a:rPr lang="zh-CN" altLang="en-US" sz="1800" dirty="0">
                <a:latin typeface="Times New Roman" panose="02020603050405020304" pitchFamily="18" charset="0"/>
              </a:rPr>
              <a:t>数据传送：数据在寄存器、主存单元、栈顶等处进行传送</a:t>
            </a:r>
          </a:p>
          <a:p>
            <a:pPr lvl="1">
              <a:lnSpc>
                <a:spcPct val="105000"/>
              </a:lnSpc>
              <a:spcBef>
                <a:spcPct val="15000"/>
              </a:spcBef>
            </a:pPr>
            <a:r>
              <a:rPr lang="zh-CN" altLang="en-US" sz="1800" dirty="0">
                <a:latin typeface="Times New Roman" panose="02020603050405020304" pitchFamily="18" charset="0"/>
              </a:rPr>
              <a:t>操作运算：各种算术运算、逻辑运算</a:t>
            </a:r>
          </a:p>
          <a:p>
            <a:pPr lvl="1">
              <a:lnSpc>
                <a:spcPct val="105000"/>
              </a:lnSpc>
              <a:spcBef>
                <a:spcPct val="15000"/>
              </a:spcBef>
            </a:pPr>
            <a:r>
              <a:rPr lang="zh-CN" altLang="en-US" sz="1800" dirty="0">
                <a:latin typeface="Times New Roman" panose="02020603050405020304" pitchFamily="18" charset="0"/>
              </a:rPr>
              <a:t>字符串处理：字符串查找、扫描、转换等</a:t>
            </a:r>
          </a:p>
          <a:p>
            <a:pPr lvl="1">
              <a:lnSpc>
                <a:spcPct val="105000"/>
              </a:lnSpc>
              <a:spcBef>
                <a:spcPct val="15000"/>
              </a:spcBef>
            </a:pPr>
            <a:r>
              <a:rPr lang="en-US" altLang="zh-CN" sz="1800" dirty="0">
                <a:latin typeface="Times New Roman" panose="02020603050405020304" pitchFamily="18" charset="0"/>
              </a:rPr>
              <a:t>I/O</a:t>
            </a:r>
            <a:r>
              <a:rPr lang="zh-CN" altLang="en-US" sz="1800" dirty="0">
                <a:latin typeface="Times New Roman" panose="02020603050405020304" pitchFamily="18" charset="0"/>
              </a:rPr>
              <a:t>操作： 与外设接口进行数据</a:t>
            </a:r>
            <a:r>
              <a:rPr lang="en-US" altLang="zh-CN" sz="1800" dirty="0">
                <a:latin typeface="Times New Roman" panose="02020603050405020304" pitchFamily="18" charset="0"/>
              </a:rPr>
              <a:t>/</a:t>
            </a:r>
            <a:r>
              <a:rPr lang="zh-CN" altLang="en-US" sz="1800" dirty="0">
                <a:latin typeface="Times New Roman" panose="02020603050405020304" pitchFamily="18" charset="0"/>
              </a:rPr>
              <a:t>状态</a:t>
            </a:r>
            <a:r>
              <a:rPr lang="en-US" altLang="zh-CN" sz="1800" dirty="0">
                <a:latin typeface="Times New Roman" panose="02020603050405020304" pitchFamily="18" charset="0"/>
              </a:rPr>
              <a:t>/</a:t>
            </a:r>
            <a:r>
              <a:rPr lang="zh-CN" altLang="en-US" sz="1800" dirty="0">
                <a:latin typeface="Times New Roman" panose="02020603050405020304" pitchFamily="18" charset="0"/>
              </a:rPr>
              <a:t>命令信息的交换</a:t>
            </a:r>
          </a:p>
          <a:p>
            <a:pPr lvl="1">
              <a:lnSpc>
                <a:spcPct val="105000"/>
              </a:lnSpc>
              <a:spcBef>
                <a:spcPct val="15000"/>
              </a:spcBef>
            </a:pPr>
            <a:r>
              <a:rPr lang="zh-CN" altLang="en-US" sz="1800" dirty="0">
                <a:latin typeface="Times New Roman" panose="02020603050405020304" pitchFamily="18" charset="0"/>
              </a:rPr>
              <a:t>程序流控制：条件转移、无条件转移、转子、返回等</a:t>
            </a:r>
          </a:p>
          <a:p>
            <a:pPr lvl="1">
              <a:lnSpc>
                <a:spcPct val="105000"/>
              </a:lnSpc>
              <a:spcBef>
                <a:spcPct val="15000"/>
              </a:spcBef>
            </a:pPr>
            <a:r>
              <a:rPr lang="zh-CN" altLang="en-US" sz="1800" dirty="0">
                <a:latin typeface="Times New Roman" panose="02020603050405020304" pitchFamily="18" charset="0"/>
              </a:rPr>
              <a:t>系统控制：启动、停止、自愿访管、空操作等</a:t>
            </a:r>
          </a:p>
          <a:p>
            <a:pPr>
              <a:lnSpc>
                <a:spcPct val="105000"/>
              </a:lnSpc>
              <a:spcBef>
                <a:spcPct val="15000"/>
              </a:spcBef>
            </a:pPr>
            <a:r>
              <a:rPr lang="zh-CN" altLang="en-US" sz="1800" dirty="0">
                <a:latin typeface="Times New Roman" panose="02020603050405020304" pitchFamily="18" charset="0"/>
              </a:rPr>
              <a:t>操作数类型（以</a:t>
            </a:r>
            <a:r>
              <a:rPr lang="en-US" altLang="zh-CN" sz="1800" dirty="0">
                <a:latin typeface="Times New Roman" panose="02020603050405020304" pitchFamily="18" charset="0"/>
              </a:rPr>
              <a:t>Pentium</a:t>
            </a:r>
            <a:r>
              <a:rPr lang="zh-CN" altLang="en-US" sz="1800" dirty="0">
                <a:latin typeface="Times New Roman" panose="02020603050405020304" pitchFamily="18" charset="0"/>
              </a:rPr>
              <a:t>处理器数据类型为例）</a:t>
            </a:r>
          </a:p>
          <a:p>
            <a:pPr lvl="1">
              <a:lnSpc>
                <a:spcPct val="105000"/>
              </a:lnSpc>
              <a:spcBef>
                <a:spcPct val="15000"/>
              </a:spcBef>
            </a:pPr>
            <a:r>
              <a:rPr lang="zh-CN" altLang="en-US" sz="1800" dirty="0">
                <a:latin typeface="Times New Roman" panose="02020603050405020304" pitchFamily="18" charset="0"/>
              </a:rPr>
              <a:t>序数或指针：</a:t>
            </a:r>
            <a:r>
              <a:rPr lang="en-US" altLang="zh-CN" sz="1800" dirty="0">
                <a:latin typeface="Times New Roman" panose="02020603050405020304" pitchFamily="18" charset="0"/>
              </a:rPr>
              <a:t>8</a:t>
            </a:r>
            <a:r>
              <a:rPr lang="zh-CN" altLang="en-US" sz="1800" dirty="0">
                <a:latin typeface="Times New Roman" panose="02020603050405020304" pitchFamily="18" charset="0"/>
              </a:rPr>
              <a:t>位、</a:t>
            </a:r>
            <a:r>
              <a:rPr lang="en-US" altLang="zh-CN" sz="1800" dirty="0">
                <a:latin typeface="Times New Roman" panose="02020603050405020304" pitchFamily="18" charset="0"/>
              </a:rPr>
              <a:t>16</a:t>
            </a:r>
            <a:r>
              <a:rPr lang="zh-CN" altLang="en-US" sz="1800" dirty="0">
                <a:latin typeface="Times New Roman" panose="02020603050405020304" pitchFamily="18" charset="0"/>
              </a:rPr>
              <a:t>位、</a:t>
            </a:r>
            <a:r>
              <a:rPr lang="en-US" altLang="zh-CN" sz="1800" dirty="0">
                <a:latin typeface="Times New Roman" panose="02020603050405020304" pitchFamily="18" charset="0"/>
              </a:rPr>
              <a:t>32</a:t>
            </a:r>
            <a:r>
              <a:rPr lang="zh-CN" altLang="en-US" sz="1800" dirty="0">
                <a:latin typeface="Times New Roman" panose="02020603050405020304" pitchFamily="18" charset="0"/>
              </a:rPr>
              <a:t>位无符号整数表示</a:t>
            </a:r>
          </a:p>
          <a:p>
            <a:pPr lvl="1">
              <a:lnSpc>
                <a:spcPct val="105000"/>
              </a:lnSpc>
              <a:spcBef>
                <a:spcPct val="15000"/>
              </a:spcBef>
            </a:pPr>
            <a:r>
              <a:rPr lang="zh-CN" altLang="en-US" sz="1800" dirty="0">
                <a:latin typeface="Times New Roman" panose="02020603050405020304" pitchFamily="18" charset="0"/>
              </a:rPr>
              <a:t>整数：</a:t>
            </a:r>
            <a:r>
              <a:rPr lang="en-US" altLang="zh-CN" sz="1800" dirty="0">
                <a:latin typeface="Times New Roman" panose="02020603050405020304" pitchFamily="18" charset="0"/>
              </a:rPr>
              <a:t>16</a:t>
            </a:r>
            <a:r>
              <a:rPr lang="zh-CN" altLang="en-US" sz="1800" dirty="0">
                <a:latin typeface="Times New Roman" panose="02020603050405020304" pitchFamily="18" charset="0"/>
              </a:rPr>
              <a:t>位、</a:t>
            </a:r>
            <a:r>
              <a:rPr lang="en-US" altLang="zh-CN" sz="1800" dirty="0">
                <a:latin typeface="Times New Roman" panose="02020603050405020304" pitchFamily="18" charset="0"/>
              </a:rPr>
              <a:t>32</a:t>
            </a:r>
            <a:r>
              <a:rPr lang="zh-CN" altLang="en-US" sz="1800" dirty="0">
                <a:latin typeface="Times New Roman" panose="02020603050405020304" pitchFamily="18" charset="0"/>
              </a:rPr>
              <a:t>位、</a:t>
            </a:r>
            <a:r>
              <a:rPr lang="en-US" altLang="zh-CN" sz="1800" dirty="0">
                <a:latin typeface="Times New Roman" panose="02020603050405020304" pitchFamily="18" charset="0"/>
              </a:rPr>
              <a:t>64</a:t>
            </a:r>
            <a:r>
              <a:rPr lang="zh-CN" altLang="en-US" sz="1800" dirty="0">
                <a:latin typeface="Times New Roman" panose="02020603050405020304" pitchFamily="18" charset="0"/>
              </a:rPr>
              <a:t>位三种补码表示的整数</a:t>
            </a:r>
          </a:p>
          <a:p>
            <a:pPr lvl="1">
              <a:lnSpc>
                <a:spcPct val="105000"/>
              </a:lnSpc>
              <a:spcBef>
                <a:spcPct val="15000"/>
              </a:spcBef>
            </a:pPr>
            <a:r>
              <a:rPr lang="zh-CN" altLang="en-US" sz="1800" dirty="0">
                <a:latin typeface="Times New Roman" panose="02020603050405020304" pitchFamily="18" charset="0"/>
              </a:rPr>
              <a:t>实数：</a:t>
            </a:r>
            <a:r>
              <a:rPr lang="en-US" altLang="zh-CN" sz="1800" dirty="0">
                <a:latin typeface="Times New Roman" panose="02020603050405020304" pitchFamily="18" charset="0"/>
              </a:rPr>
              <a:t>IEEE754</a:t>
            </a:r>
            <a:r>
              <a:rPr lang="zh-CN" altLang="en-US" sz="1800" dirty="0">
                <a:latin typeface="Times New Roman" panose="02020603050405020304" pitchFamily="18" charset="0"/>
              </a:rPr>
              <a:t>浮点数格式</a:t>
            </a:r>
          </a:p>
          <a:p>
            <a:pPr lvl="1">
              <a:lnSpc>
                <a:spcPct val="105000"/>
              </a:lnSpc>
              <a:spcBef>
                <a:spcPct val="15000"/>
              </a:spcBef>
            </a:pPr>
            <a:r>
              <a:rPr lang="zh-CN" altLang="en-US" sz="1800" dirty="0">
                <a:latin typeface="Times New Roman" panose="02020603050405020304" pitchFamily="18" charset="0"/>
              </a:rPr>
              <a:t>十进制数：</a:t>
            </a:r>
            <a:r>
              <a:rPr lang="en-US" altLang="zh-CN" sz="1800" dirty="0">
                <a:latin typeface="Times New Roman" panose="02020603050405020304" pitchFamily="18" charset="0"/>
              </a:rPr>
              <a:t>18</a:t>
            </a:r>
            <a:r>
              <a:rPr lang="zh-CN" altLang="en-US" sz="1800" dirty="0">
                <a:latin typeface="Times New Roman" panose="02020603050405020304" pitchFamily="18" charset="0"/>
              </a:rPr>
              <a:t>位十进制数，用</a:t>
            </a:r>
            <a:r>
              <a:rPr lang="en-US" altLang="zh-CN" sz="1800" dirty="0">
                <a:latin typeface="Times New Roman" panose="02020603050405020304" pitchFamily="18" charset="0"/>
              </a:rPr>
              <a:t>80</a:t>
            </a:r>
            <a:r>
              <a:rPr lang="zh-CN" altLang="en-US" sz="1800" dirty="0">
                <a:latin typeface="Times New Roman" panose="02020603050405020304" pitchFamily="18" charset="0"/>
              </a:rPr>
              <a:t>个二进位表示</a:t>
            </a:r>
          </a:p>
          <a:p>
            <a:pPr lvl="1">
              <a:lnSpc>
                <a:spcPct val="105000"/>
              </a:lnSpc>
              <a:spcBef>
                <a:spcPct val="15000"/>
              </a:spcBef>
            </a:pPr>
            <a:r>
              <a:rPr lang="zh-CN" altLang="en-US" sz="1800" dirty="0">
                <a:latin typeface="Times New Roman" panose="02020603050405020304" pitchFamily="18" charset="0"/>
              </a:rPr>
              <a:t>字符串：字节为单位的字符序列，一般用</a:t>
            </a:r>
            <a:r>
              <a:rPr lang="en-US" altLang="zh-CN" sz="1800" dirty="0">
                <a:latin typeface="Times New Roman" panose="02020603050405020304" pitchFamily="18" charset="0"/>
              </a:rPr>
              <a:t>ASCII</a:t>
            </a:r>
            <a:r>
              <a:rPr lang="zh-CN" altLang="en-US" sz="1800" dirty="0">
                <a:latin typeface="Times New Roman" panose="02020603050405020304" pitchFamily="18" charset="0"/>
              </a:rPr>
              <a:t>码表示</a:t>
            </a:r>
          </a:p>
          <a:p>
            <a:pPr>
              <a:lnSpc>
                <a:spcPct val="105000"/>
              </a:lnSpc>
              <a:spcBef>
                <a:spcPct val="15000"/>
              </a:spcBef>
            </a:pPr>
            <a:r>
              <a:rPr lang="zh-CN" altLang="en-US" sz="1800" dirty="0">
                <a:latin typeface="Times New Roman" panose="02020603050405020304" pitchFamily="18" charset="0"/>
              </a:rPr>
              <a:t>操作数宽度：有多种，如：字节、</a:t>
            </a:r>
            <a:r>
              <a:rPr lang="en-US" altLang="zh-CN" sz="1800" dirty="0">
                <a:latin typeface="Times New Roman" panose="02020603050405020304" pitchFamily="18" charset="0"/>
              </a:rPr>
              <a:t>16</a:t>
            </a:r>
            <a:r>
              <a:rPr lang="zh-CN" altLang="en-US" sz="1800" dirty="0">
                <a:latin typeface="Times New Roman" panose="02020603050405020304" pitchFamily="18" charset="0"/>
              </a:rPr>
              <a:t>位、</a:t>
            </a:r>
            <a:r>
              <a:rPr lang="en-US" altLang="zh-CN" sz="1800" dirty="0">
                <a:latin typeface="Times New Roman" panose="02020603050405020304" pitchFamily="18" charset="0"/>
              </a:rPr>
              <a:t>32</a:t>
            </a:r>
            <a:r>
              <a:rPr lang="zh-CN" altLang="en-US" sz="1800" dirty="0">
                <a:latin typeface="Times New Roman" panose="02020603050405020304" pitchFamily="18" charset="0"/>
              </a:rPr>
              <a:t>位、</a:t>
            </a:r>
            <a:r>
              <a:rPr lang="en-US" altLang="zh-CN" sz="1800" dirty="0">
                <a:latin typeface="Times New Roman" panose="02020603050405020304" pitchFamily="18" charset="0"/>
              </a:rPr>
              <a:t>64</a:t>
            </a:r>
            <a:r>
              <a:rPr lang="zh-CN" altLang="en-US" sz="1800" dirty="0">
                <a:latin typeface="Times New Roman" panose="02020603050405020304" pitchFamily="18" charset="0"/>
              </a:rPr>
              <a:t>位等</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Tree>
    <p:extLst>
      <p:ext uri="{BB962C8B-B14F-4D97-AF65-F5344CB8AC3E}">
        <p14:creationId xmlns:p14="http://schemas.microsoft.com/office/powerpoint/2010/main" val="3574979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r>
              <a:rPr lang="en-US" altLang="zh-CN" dirty="0" smtClean="0"/>
              <a:t>1.5 </a:t>
            </a:r>
            <a:r>
              <a:rPr lang="zh-CN" altLang="en-US" dirty="0" smtClean="0"/>
              <a:t>计算机系统的层次结构</a:t>
            </a:r>
            <a:endParaRPr lang="zh-CN" altLang="en-US" dirty="0"/>
          </a:p>
        </p:txBody>
      </p:sp>
      <p:sp>
        <p:nvSpPr>
          <p:cNvPr id="3" name="内容占位符 2"/>
          <p:cNvSpPr>
            <a:spLocks noGrp="1"/>
          </p:cNvSpPr>
          <p:nvPr>
            <p:ph idx="1"/>
          </p:nvPr>
        </p:nvSpPr>
        <p:spPr>
          <a:xfrm>
            <a:off x="194118" y="764704"/>
            <a:ext cx="8842378" cy="5112568"/>
          </a:xfrm>
        </p:spPr>
        <p:txBody>
          <a:bodyPr/>
          <a:lstStyle/>
          <a:p>
            <a:pPr marL="0" indent="0">
              <a:buNone/>
            </a:pPr>
            <a:r>
              <a:rPr lang="en-US" altLang="zh-CN" dirty="0" smtClean="0"/>
              <a:t>1.5.3 </a:t>
            </a:r>
            <a:r>
              <a:rPr lang="zh-CN" altLang="en-US" dirty="0" smtClean="0"/>
              <a:t>指令集体系结构</a:t>
            </a:r>
            <a:r>
              <a:rPr lang="en-US" altLang="zh-CN" dirty="0" smtClean="0"/>
              <a:t>ISA</a:t>
            </a:r>
          </a:p>
          <a:p>
            <a:pPr>
              <a:lnSpc>
                <a:spcPct val="105000"/>
              </a:lnSpc>
            </a:pPr>
            <a:r>
              <a:rPr lang="en-US" altLang="zh-CN" sz="2200" dirty="0">
                <a:latin typeface="微软雅黑" panose="020B0503020204020204" pitchFamily="34" charset="-122"/>
              </a:rPr>
              <a:t>ISA</a:t>
            </a:r>
            <a:r>
              <a:rPr lang="zh-CN" altLang="en-US" sz="2200" dirty="0">
                <a:latin typeface="微软雅黑" panose="020B0503020204020204" pitchFamily="34" charset="-122"/>
              </a:rPr>
              <a:t>指</a:t>
            </a:r>
            <a:r>
              <a:rPr lang="en-US" altLang="zh-CN" sz="2200" dirty="0">
                <a:latin typeface="微软雅黑" panose="020B0503020204020204" pitchFamily="34" charset="-122"/>
              </a:rPr>
              <a:t>Instruction Set Architecture</a:t>
            </a:r>
            <a:r>
              <a:rPr lang="zh-CN" altLang="en-US" sz="2200" dirty="0">
                <a:latin typeface="微软雅黑" panose="020B0503020204020204" pitchFamily="34" charset="-122"/>
              </a:rPr>
              <a:t>，即指令集体系结构，有时简称为</a:t>
            </a:r>
            <a:r>
              <a:rPr lang="zh-CN" altLang="en-US" sz="2200" dirty="0">
                <a:solidFill>
                  <a:srgbClr val="FF0000"/>
                </a:solidFill>
                <a:latin typeface="微软雅黑" panose="020B0503020204020204" pitchFamily="34" charset="-122"/>
              </a:rPr>
              <a:t>指令系统</a:t>
            </a:r>
          </a:p>
          <a:p>
            <a:pPr>
              <a:lnSpc>
                <a:spcPct val="105000"/>
              </a:lnSpc>
            </a:pPr>
            <a:r>
              <a:rPr lang="en-US" altLang="zh-CN" sz="2200" dirty="0">
                <a:latin typeface="微软雅黑" panose="020B0503020204020204" pitchFamily="34" charset="-122"/>
              </a:rPr>
              <a:t>ISA</a:t>
            </a:r>
            <a:r>
              <a:rPr lang="zh-CN" altLang="en-US" sz="2200" dirty="0">
                <a:latin typeface="微软雅黑" panose="020B0503020204020204" pitchFamily="34" charset="-122"/>
              </a:rPr>
              <a:t>是一种规约（</a:t>
            </a:r>
            <a:r>
              <a:rPr lang="en-US" altLang="zh-CN" sz="2200" dirty="0">
                <a:latin typeface="微软雅黑" panose="020B0503020204020204" pitchFamily="34" charset="-122"/>
              </a:rPr>
              <a:t>Specification</a:t>
            </a:r>
            <a:r>
              <a:rPr lang="zh-CN" altLang="en-US" sz="2200" dirty="0">
                <a:latin typeface="微软雅黑" panose="020B0503020204020204" pitchFamily="34" charset="-122"/>
              </a:rPr>
              <a:t>），它规定了</a:t>
            </a:r>
            <a:r>
              <a:rPr lang="zh-CN" altLang="en-US" sz="2200" dirty="0">
                <a:solidFill>
                  <a:srgbClr val="FF0000"/>
                </a:solidFill>
                <a:latin typeface="微软雅黑" panose="020B0503020204020204" pitchFamily="34" charset="-122"/>
              </a:rPr>
              <a:t>如何使用硬件</a:t>
            </a:r>
          </a:p>
          <a:p>
            <a:pPr lvl="1">
              <a:lnSpc>
                <a:spcPct val="105000"/>
              </a:lnSpc>
            </a:pPr>
            <a:r>
              <a:rPr lang="zh-CN" altLang="en-US" dirty="0"/>
              <a:t>可执行的指令的集合，包括</a:t>
            </a:r>
            <a:r>
              <a:rPr lang="zh-CN" altLang="en-US" dirty="0">
                <a:solidFill>
                  <a:srgbClr val="CC3300"/>
                </a:solidFill>
              </a:rPr>
              <a:t>指令格式</a:t>
            </a:r>
            <a:r>
              <a:rPr lang="zh-CN" altLang="en-US" dirty="0"/>
              <a:t>、</a:t>
            </a:r>
            <a:r>
              <a:rPr lang="zh-CN" altLang="en-US" dirty="0">
                <a:solidFill>
                  <a:srgbClr val="CC3300"/>
                </a:solidFill>
              </a:rPr>
              <a:t>操作种类</a:t>
            </a:r>
            <a:r>
              <a:rPr lang="zh-CN" altLang="en-US" dirty="0"/>
              <a:t>以及每种操作对应的操作数的相应规定；</a:t>
            </a:r>
          </a:p>
          <a:p>
            <a:pPr lvl="1">
              <a:lnSpc>
                <a:spcPct val="105000"/>
              </a:lnSpc>
            </a:pPr>
            <a:r>
              <a:rPr lang="zh-CN" altLang="en-US" dirty="0"/>
              <a:t>指令可以接受的</a:t>
            </a:r>
            <a:r>
              <a:rPr lang="zh-CN" altLang="en-US" dirty="0">
                <a:solidFill>
                  <a:srgbClr val="CC3300"/>
                </a:solidFill>
              </a:rPr>
              <a:t>操作数的类型</a:t>
            </a:r>
            <a:r>
              <a:rPr lang="zh-CN" altLang="en-US" dirty="0"/>
              <a:t>；</a:t>
            </a:r>
          </a:p>
          <a:p>
            <a:pPr lvl="1">
              <a:lnSpc>
                <a:spcPct val="105000"/>
              </a:lnSpc>
            </a:pPr>
            <a:r>
              <a:rPr lang="zh-CN" altLang="en-US" dirty="0"/>
              <a:t>操作数所能存放的寄存器组的结构，包括每个</a:t>
            </a:r>
            <a:r>
              <a:rPr lang="zh-CN" altLang="en-US" dirty="0">
                <a:solidFill>
                  <a:srgbClr val="CC3300"/>
                </a:solidFill>
              </a:rPr>
              <a:t>寄存器的名称、编号、长度和用途</a:t>
            </a:r>
            <a:r>
              <a:rPr lang="zh-CN" altLang="en-US" dirty="0"/>
              <a:t>；</a:t>
            </a:r>
          </a:p>
          <a:p>
            <a:pPr lvl="1">
              <a:lnSpc>
                <a:spcPct val="105000"/>
              </a:lnSpc>
            </a:pPr>
            <a:r>
              <a:rPr lang="zh-CN" altLang="en-US" dirty="0"/>
              <a:t>操作数所能存放的</a:t>
            </a:r>
            <a:r>
              <a:rPr lang="zh-CN" altLang="en-US" dirty="0">
                <a:solidFill>
                  <a:srgbClr val="CC3300"/>
                </a:solidFill>
              </a:rPr>
              <a:t>存储空间的大小和编址方式</a:t>
            </a:r>
            <a:r>
              <a:rPr lang="zh-CN" altLang="en-US" dirty="0"/>
              <a:t>；</a:t>
            </a:r>
          </a:p>
          <a:p>
            <a:pPr lvl="1">
              <a:lnSpc>
                <a:spcPct val="105000"/>
              </a:lnSpc>
            </a:pPr>
            <a:r>
              <a:rPr lang="zh-CN" altLang="en-US" dirty="0"/>
              <a:t>操作数在存储空间存放时按照</a:t>
            </a:r>
            <a:r>
              <a:rPr lang="zh-CN" altLang="en-US" dirty="0">
                <a:solidFill>
                  <a:srgbClr val="CC3300"/>
                </a:solidFill>
              </a:rPr>
              <a:t>大端还是小端方式存放</a:t>
            </a:r>
            <a:r>
              <a:rPr lang="zh-CN" altLang="en-US" dirty="0"/>
              <a:t>；</a:t>
            </a:r>
          </a:p>
          <a:p>
            <a:pPr lvl="1">
              <a:lnSpc>
                <a:spcPct val="105000"/>
              </a:lnSpc>
            </a:pPr>
            <a:r>
              <a:rPr lang="zh-CN" altLang="en-US" dirty="0"/>
              <a:t>指令获取操作数的方式，即</a:t>
            </a:r>
            <a:r>
              <a:rPr lang="zh-CN" altLang="en-US" dirty="0">
                <a:solidFill>
                  <a:srgbClr val="CC3300"/>
                </a:solidFill>
              </a:rPr>
              <a:t>寻址方式</a:t>
            </a:r>
            <a:r>
              <a:rPr lang="zh-CN" altLang="en-US" dirty="0"/>
              <a:t>；</a:t>
            </a:r>
          </a:p>
          <a:p>
            <a:pPr lvl="1">
              <a:lnSpc>
                <a:spcPct val="105000"/>
              </a:lnSpc>
            </a:pPr>
            <a:r>
              <a:rPr lang="zh-CN" altLang="en-US" dirty="0"/>
              <a:t>指令执行过程的控制方式，包括</a:t>
            </a:r>
            <a:r>
              <a:rPr lang="zh-CN" altLang="en-US" dirty="0">
                <a:solidFill>
                  <a:srgbClr val="CC3300"/>
                </a:solidFill>
              </a:rPr>
              <a:t>程序计数器</a:t>
            </a:r>
            <a:r>
              <a:rPr lang="zh-CN" altLang="en-US" dirty="0"/>
              <a:t>、</a:t>
            </a:r>
            <a:r>
              <a:rPr lang="zh-CN" altLang="en-US" dirty="0">
                <a:solidFill>
                  <a:srgbClr val="CC3300"/>
                </a:solidFill>
              </a:rPr>
              <a:t>条件码定义</a:t>
            </a:r>
            <a:r>
              <a:rPr lang="zh-CN" altLang="en-US" dirty="0"/>
              <a:t>等</a:t>
            </a:r>
            <a:r>
              <a:rPr lang="zh-CN" altLang="en-US" dirty="0" smtClean="0"/>
              <a:t>。</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2017/11/3</a:t>
            </a:fld>
            <a:endParaRPr lang="zh-CN" altLang="en-US"/>
          </a:p>
        </p:txBody>
      </p:sp>
      <p:sp>
        <p:nvSpPr>
          <p:cNvPr id="8" name="右箭头 7">
            <a:hlinkClick r:id="rId2" action="ppaction://hlinksldjump"/>
          </p:cNvPr>
          <p:cNvSpPr/>
          <p:nvPr/>
        </p:nvSpPr>
        <p:spPr>
          <a:xfrm>
            <a:off x="7380312" y="6381328"/>
            <a:ext cx="1008112" cy="422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BACK</a:t>
            </a:r>
            <a:endParaRPr lang="zh-CN" altLang="en-US" dirty="0"/>
          </a:p>
        </p:txBody>
      </p:sp>
    </p:spTree>
    <p:extLst>
      <p:ext uri="{BB962C8B-B14F-4D97-AF65-F5344CB8AC3E}">
        <p14:creationId xmlns:p14="http://schemas.microsoft.com/office/powerpoint/2010/main" val="4032793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en-US" altLang="zh-CN" dirty="0" smtClean="0"/>
              <a:t>2</a:t>
            </a:r>
            <a:endParaRPr lang="zh-CN" altLang="en-US" dirty="0"/>
          </a:p>
        </p:txBody>
      </p:sp>
      <p:sp>
        <p:nvSpPr>
          <p:cNvPr id="3" name="内容占位符 2"/>
          <p:cNvSpPr>
            <a:spLocks noGrp="1"/>
          </p:cNvSpPr>
          <p:nvPr>
            <p:ph idx="1"/>
          </p:nvPr>
        </p:nvSpPr>
        <p:spPr>
          <a:xfrm>
            <a:off x="107504" y="743531"/>
            <a:ext cx="8830344" cy="5695367"/>
          </a:xfrm>
        </p:spPr>
        <p:txBody>
          <a:bodyPr/>
          <a:lstStyle/>
          <a:p>
            <a:pPr>
              <a:lnSpc>
                <a:spcPct val="120000"/>
              </a:lnSpc>
              <a:spcBef>
                <a:spcPct val="10000"/>
              </a:spcBef>
            </a:pPr>
            <a:r>
              <a:rPr lang="zh-CN" altLang="en-US" sz="1800" dirty="0">
                <a:latin typeface="Arial" panose="020B0604020202020204" pitchFamily="34" charset="0"/>
              </a:rPr>
              <a:t>寻址方式</a:t>
            </a:r>
          </a:p>
          <a:p>
            <a:pPr lvl="1">
              <a:lnSpc>
                <a:spcPct val="120000"/>
              </a:lnSpc>
              <a:spcBef>
                <a:spcPct val="10000"/>
              </a:spcBef>
            </a:pPr>
            <a:r>
              <a:rPr lang="zh-CN" altLang="en-US" dirty="0">
                <a:latin typeface="Arial" panose="020B0604020202020204" pitchFamily="34" charset="0"/>
              </a:rPr>
              <a:t>立即：地址码直接给出操作数本身</a:t>
            </a:r>
          </a:p>
          <a:p>
            <a:pPr lvl="1">
              <a:lnSpc>
                <a:spcPct val="120000"/>
              </a:lnSpc>
              <a:spcBef>
                <a:spcPct val="10000"/>
              </a:spcBef>
            </a:pPr>
            <a:r>
              <a:rPr lang="zh-CN" altLang="en-US" dirty="0">
                <a:latin typeface="Arial" panose="020B0604020202020204" pitchFamily="34" charset="0"/>
              </a:rPr>
              <a:t>直接：地址码给出操作数所在的内存单元地址</a:t>
            </a:r>
          </a:p>
          <a:p>
            <a:pPr lvl="1">
              <a:lnSpc>
                <a:spcPct val="120000"/>
              </a:lnSpc>
              <a:spcBef>
                <a:spcPct val="10000"/>
              </a:spcBef>
            </a:pPr>
            <a:r>
              <a:rPr lang="zh-CN" altLang="en-US" dirty="0">
                <a:latin typeface="Arial" panose="020B0604020202020204" pitchFamily="34" charset="0"/>
              </a:rPr>
              <a:t>间接：地址码给出操作数所在的内存单元地址所在的内存单元地址</a:t>
            </a:r>
          </a:p>
          <a:p>
            <a:pPr lvl="1">
              <a:lnSpc>
                <a:spcPct val="120000"/>
              </a:lnSpc>
              <a:spcBef>
                <a:spcPct val="10000"/>
              </a:spcBef>
            </a:pPr>
            <a:r>
              <a:rPr lang="zh-CN" altLang="en-US" dirty="0">
                <a:latin typeface="Arial" panose="020B0604020202020204" pitchFamily="34" charset="0"/>
              </a:rPr>
              <a:t>寄存器：地址码给出操作数所在的寄存器编号</a:t>
            </a:r>
          </a:p>
          <a:p>
            <a:pPr lvl="1">
              <a:lnSpc>
                <a:spcPct val="120000"/>
              </a:lnSpc>
              <a:spcBef>
                <a:spcPct val="10000"/>
              </a:spcBef>
            </a:pPr>
            <a:r>
              <a:rPr lang="zh-CN" altLang="en-US" dirty="0">
                <a:latin typeface="Arial" panose="020B0604020202020204" pitchFamily="34" charset="0"/>
              </a:rPr>
              <a:t>寄存器间接：地址码给出操作数所在单元的地址所在的寄存器编号</a:t>
            </a:r>
          </a:p>
          <a:p>
            <a:pPr lvl="1">
              <a:lnSpc>
                <a:spcPct val="120000"/>
              </a:lnSpc>
              <a:spcBef>
                <a:spcPct val="10000"/>
              </a:spcBef>
            </a:pPr>
            <a:r>
              <a:rPr lang="zh-CN" altLang="en-US" dirty="0">
                <a:latin typeface="Arial" panose="020B0604020202020204" pitchFamily="34" charset="0"/>
              </a:rPr>
              <a:t>堆栈：操作数约定在堆栈中，总是从栈顶取数或存</a:t>
            </a:r>
            <a:r>
              <a:rPr lang="zh-CN" altLang="en-US" dirty="0" smtClean="0">
                <a:latin typeface="Arial" panose="020B0604020202020204" pitchFamily="34" charset="0"/>
              </a:rPr>
              <a:t>数</a:t>
            </a:r>
            <a:endParaRPr lang="en-US" altLang="zh-CN" dirty="0" smtClean="0">
              <a:latin typeface="Arial" panose="020B0604020202020204" pitchFamily="34" charset="0"/>
            </a:endParaRPr>
          </a:p>
          <a:p>
            <a:pPr lvl="1">
              <a:lnSpc>
                <a:spcPct val="120000"/>
              </a:lnSpc>
              <a:spcBef>
                <a:spcPct val="10000"/>
              </a:spcBef>
            </a:pPr>
            <a:r>
              <a:rPr lang="zh-CN" altLang="en-US" dirty="0" smtClean="0">
                <a:latin typeface="Arial" panose="020B0604020202020204" pitchFamily="34" charset="0"/>
              </a:rPr>
              <a:t>偏移</a:t>
            </a:r>
            <a:endParaRPr lang="en-US" altLang="zh-CN" dirty="0" smtClean="0">
              <a:latin typeface="Arial" panose="020B0604020202020204" pitchFamily="34" charset="0"/>
            </a:endParaRPr>
          </a:p>
          <a:p>
            <a:pPr lvl="2">
              <a:lnSpc>
                <a:spcPct val="120000"/>
              </a:lnSpc>
              <a:spcBef>
                <a:spcPct val="10000"/>
              </a:spcBef>
            </a:pPr>
            <a:r>
              <a:rPr lang="zh-CN" altLang="en-US" dirty="0" smtClean="0">
                <a:latin typeface="Arial" panose="020B0604020202020204" pitchFamily="34" charset="0"/>
              </a:rPr>
              <a:t> 相对寻址</a:t>
            </a:r>
            <a:endParaRPr lang="en-US" altLang="zh-CN" dirty="0" smtClean="0">
              <a:latin typeface="Arial" panose="020B0604020202020204" pitchFamily="34" charset="0"/>
            </a:endParaRPr>
          </a:p>
          <a:p>
            <a:pPr lvl="2">
              <a:lnSpc>
                <a:spcPct val="120000"/>
              </a:lnSpc>
              <a:spcBef>
                <a:spcPct val="10000"/>
              </a:spcBef>
            </a:pPr>
            <a:r>
              <a:rPr lang="zh-CN" altLang="en-US" dirty="0" smtClean="0">
                <a:latin typeface="Arial" panose="020B0604020202020204" pitchFamily="34" charset="0"/>
              </a:rPr>
              <a:t> 基址寻址</a:t>
            </a:r>
            <a:endParaRPr lang="en-US" altLang="zh-CN" dirty="0" smtClean="0">
              <a:latin typeface="Arial" panose="020B0604020202020204" pitchFamily="34" charset="0"/>
            </a:endParaRPr>
          </a:p>
          <a:p>
            <a:pPr lvl="2">
              <a:lnSpc>
                <a:spcPct val="120000"/>
              </a:lnSpc>
              <a:spcBef>
                <a:spcPct val="10000"/>
              </a:spcBef>
            </a:pPr>
            <a:r>
              <a:rPr lang="zh-CN" altLang="en-US" dirty="0" smtClean="0">
                <a:latin typeface="Arial" panose="020B0604020202020204" pitchFamily="34" charset="0"/>
              </a:rPr>
              <a:t> 变址寻址</a:t>
            </a:r>
            <a:endParaRPr lang="zh-CN" altLang="en-US" dirty="0">
              <a:latin typeface="Arial" panose="020B0604020202020204" pitchFamily="34" charset="0"/>
            </a:endParaRPr>
          </a:p>
          <a:p>
            <a:pPr lvl="1">
              <a:lnSpc>
                <a:spcPct val="120000"/>
              </a:lnSpc>
              <a:spcBef>
                <a:spcPct val="10000"/>
              </a:spcBef>
            </a:pPr>
            <a:endParaRPr lang="zh-CN" altLang="en-US" dirty="0">
              <a:solidFill>
                <a:srgbClr val="006600"/>
              </a:solidFill>
              <a:latin typeface="Arial" panose="020B0604020202020204" pitchFamily="34"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Tree>
    <p:extLst>
      <p:ext uri="{BB962C8B-B14F-4D97-AF65-F5344CB8AC3E}">
        <p14:creationId xmlns:p14="http://schemas.microsoft.com/office/powerpoint/2010/main" val="192385924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en-US" altLang="zh-CN" dirty="0" smtClean="0"/>
              <a:t>2</a:t>
            </a:r>
            <a:endParaRPr lang="zh-CN" altLang="en-US" dirty="0"/>
          </a:p>
        </p:txBody>
      </p:sp>
      <p:sp>
        <p:nvSpPr>
          <p:cNvPr id="3" name="内容占位符 2"/>
          <p:cNvSpPr>
            <a:spLocks noGrp="1"/>
          </p:cNvSpPr>
          <p:nvPr>
            <p:ph idx="1"/>
          </p:nvPr>
        </p:nvSpPr>
        <p:spPr>
          <a:xfrm>
            <a:off x="107504" y="743531"/>
            <a:ext cx="8830344" cy="5695367"/>
          </a:xfrm>
        </p:spPr>
        <p:txBody>
          <a:bodyPr/>
          <a:lstStyle/>
          <a:p>
            <a:pPr>
              <a:lnSpc>
                <a:spcPct val="120000"/>
              </a:lnSpc>
              <a:spcBef>
                <a:spcPct val="10000"/>
              </a:spcBef>
            </a:pPr>
            <a:r>
              <a:rPr lang="zh-CN" altLang="en-US" sz="1800" dirty="0">
                <a:latin typeface="Arial" panose="020B0604020202020204" pitchFamily="34" charset="0"/>
              </a:rPr>
              <a:t>寻址方式</a:t>
            </a:r>
          </a:p>
          <a:p>
            <a:pPr lvl="1">
              <a:lnSpc>
                <a:spcPct val="120000"/>
              </a:lnSpc>
              <a:spcBef>
                <a:spcPct val="10000"/>
              </a:spcBef>
            </a:pPr>
            <a:r>
              <a:rPr lang="zh-CN" altLang="en-US" dirty="0" smtClean="0">
                <a:latin typeface="Arial" panose="020B0604020202020204" pitchFamily="34" charset="0"/>
              </a:rPr>
              <a:t>偏移</a:t>
            </a:r>
            <a:r>
              <a:rPr lang="zh-CN" altLang="en-US" dirty="0">
                <a:latin typeface="Arial" panose="020B0604020202020204" pitchFamily="34" charset="0"/>
              </a:rPr>
              <a:t>寻址：用基地址</a:t>
            </a:r>
            <a:r>
              <a:rPr lang="en-US" altLang="zh-CN" dirty="0">
                <a:latin typeface="Arial" panose="020B0604020202020204" pitchFamily="34" charset="0"/>
              </a:rPr>
              <a:t>+</a:t>
            </a:r>
            <a:r>
              <a:rPr lang="zh-CN" altLang="en-US" dirty="0">
                <a:latin typeface="Arial" panose="020B0604020202020204" pitchFamily="34" charset="0"/>
              </a:rPr>
              <a:t>形式地址得到操作数所在的内存单元地址，包括三种：</a:t>
            </a:r>
          </a:p>
          <a:p>
            <a:pPr lvl="2">
              <a:lnSpc>
                <a:spcPct val="120000"/>
              </a:lnSpc>
              <a:spcBef>
                <a:spcPct val="10000"/>
              </a:spcBef>
            </a:pPr>
            <a:r>
              <a:rPr lang="zh-CN" altLang="en-US" dirty="0" smtClean="0">
                <a:latin typeface="Arial" panose="020B0604020202020204" pitchFamily="34" charset="0"/>
              </a:rPr>
              <a:t> 变址</a:t>
            </a:r>
            <a:r>
              <a:rPr lang="zh-CN" altLang="en-US" dirty="0">
                <a:latin typeface="Arial" panose="020B0604020202020204" pitchFamily="34" charset="0"/>
              </a:rPr>
              <a:t>寻址：</a:t>
            </a:r>
            <a:r>
              <a:rPr lang="zh-CN" altLang="en-US" dirty="0">
                <a:solidFill>
                  <a:srgbClr val="006600"/>
                </a:solidFill>
                <a:latin typeface="Arial" panose="020B0604020202020204" pitchFamily="34" charset="0"/>
              </a:rPr>
              <a:t>地址码给出一个形式地址，并且隐含或明显地指定一个寄存 器作为变址寄存器，变址寄存器的内容（变址值）和形式地址相加，得到操作数的有效地址，</a:t>
            </a:r>
          </a:p>
          <a:p>
            <a:pPr lvl="2">
              <a:lnSpc>
                <a:spcPct val="120000"/>
              </a:lnSpc>
              <a:spcBef>
                <a:spcPct val="10000"/>
              </a:spcBef>
            </a:pPr>
            <a:r>
              <a:rPr lang="zh-CN" altLang="en-US" dirty="0" smtClean="0">
                <a:latin typeface="Arial" panose="020B0604020202020204" pitchFamily="34" charset="0"/>
              </a:rPr>
              <a:t> 相对寻址</a:t>
            </a:r>
            <a:r>
              <a:rPr lang="zh-CN" altLang="en-US" dirty="0">
                <a:latin typeface="Arial" panose="020B0604020202020204" pitchFamily="34" charset="0"/>
              </a:rPr>
              <a:t>：</a:t>
            </a:r>
            <a:r>
              <a:rPr lang="zh-CN" altLang="en-US" dirty="0">
                <a:solidFill>
                  <a:srgbClr val="006600"/>
                </a:solidFill>
                <a:latin typeface="Arial" panose="020B0604020202020204" pitchFamily="34" charset="0"/>
              </a:rPr>
              <a:t>指令中的形式地址给出一个位移量</a:t>
            </a:r>
            <a:r>
              <a:rPr lang="en-US" altLang="zh-CN" dirty="0">
                <a:solidFill>
                  <a:srgbClr val="006600"/>
                </a:solidFill>
                <a:latin typeface="Arial" panose="020B0604020202020204" pitchFamily="34" charset="0"/>
              </a:rPr>
              <a:t>D</a:t>
            </a:r>
            <a:r>
              <a:rPr lang="zh-CN" altLang="en-US" dirty="0">
                <a:solidFill>
                  <a:srgbClr val="006600"/>
                </a:solidFill>
                <a:latin typeface="Arial" panose="020B0604020202020204" pitchFamily="34" charset="0"/>
              </a:rPr>
              <a:t>，而基准地址由程序计  数器</a:t>
            </a:r>
            <a:r>
              <a:rPr lang="en-US" altLang="zh-CN" dirty="0">
                <a:solidFill>
                  <a:srgbClr val="006600"/>
                </a:solidFill>
                <a:latin typeface="Arial" panose="020B0604020202020204" pitchFamily="34" charset="0"/>
              </a:rPr>
              <a:t>PC</a:t>
            </a:r>
            <a:r>
              <a:rPr lang="zh-CN" altLang="en-US" dirty="0">
                <a:solidFill>
                  <a:srgbClr val="006600"/>
                </a:solidFill>
                <a:latin typeface="Arial" panose="020B0604020202020204" pitchFamily="34" charset="0"/>
              </a:rPr>
              <a:t>提供。即：有效地址</a:t>
            </a:r>
            <a:r>
              <a:rPr lang="en-US" altLang="zh-CN" dirty="0">
                <a:solidFill>
                  <a:srgbClr val="006600"/>
                </a:solidFill>
                <a:latin typeface="Arial" panose="020B0604020202020204" pitchFamily="34" charset="0"/>
              </a:rPr>
              <a:t>EA=</a:t>
            </a:r>
            <a:r>
              <a:rPr lang="zh-CN" altLang="en-US" dirty="0">
                <a:solidFill>
                  <a:srgbClr val="006600"/>
                </a:solidFill>
                <a:latin typeface="Arial" panose="020B0604020202020204" pitchFamily="34" charset="0"/>
              </a:rPr>
              <a:t>（</a:t>
            </a:r>
            <a:r>
              <a:rPr lang="en-US" altLang="zh-CN" dirty="0">
                <a:solidFill>
                  <a:srgbClr val="006600"/>
                </a:solidFill>
                <a:latin typeface="Arial" panose="020B0604020202020204" pitchFamily="34" charset="0"/>
              </a:rPr>
              <a:t>PC</a:t>
            </a:r>
            <a:r>
              <a:rPr lang="zh-CN" altLang="en-US" dirty="0">
                <a:solidFill>
                  <a:srgbClr val="006600"/>
                </a:solidFill>
                <a:latin typeface="Arial" panose="020B0604020202020204" pitchFamily="34" charset="0"/>
              </a:rPr>
              <a:t>）</a:t>
            </a:r>
            <a:r>
              <a:rPr lang="en-US" altLang="zh-CN" dirty="0">
                <a:solidFill>
                  <a:srgbClr val="006600"/>
                </a:solidFill>
                <a:latin typeface="Arial" panose="020B0604020202020204" pitchFamily="34" charset="0"/>
              </a:rPr>
              <a:t>+ D</a:t>
            </a:r>
          </a:p>
          <a:p>
            <a:pPr lvl="2">
              <a:lnSpc>
                <a:spcPct val="120000"/>
              </a:lnSpc>
              <a:spcBef>
                <a:spcPct val="10000"/>
              </a:spcBef>
            </a:pPr>
            <a:r>
              <a:rPr lang="zh-CN" altLang="en-US" dirty="0" smtClean="0">
                <a:latin typeface="Arial" panose="020B0604020202020204" pitchFamily="34" charset="0"/>
              </a:rPr>
              <a:t> 基址</a:t>
            </a:r>
            <a:r>
              <a:rPr lang="zh-CN" altLang="en-US" dirty="0">
                <a:latin typeface="Arial" panose="020B0604020202020204" pitchFamily="34" charset="0"/>
              </a:rPr>
              <a:t>寻址：</a:t>
            </a:r>
            <a:r>
              <a:rPr lang="zh-CN" altLang="en-US" dirty="0">
                <a:solidFill>
                  <a:srgbClr val="006600"/>
                </a:solidFill>
                <a:latin typeface="Arial" panose="020B0604020202020204" pitchFamily="34" charset="0"/>
              </a:rPr>
              <a:t>地址码给出一个形式地址，作为位移量，并且隐含或明显地指定一个寄存器作为基址寄存器，基址寄存器的内容和形式地址相加，得到操作数的</a:t>
            </a:r>
            <a:r>
              <a:rPr lang="zh-CN" altLang="en-US" dirty="0" smtClean="0">
                <a:solidFill>
                  <a:srgbClr val="006600"/>
                </a:solidFill>
                <a:latin typeface="Arial" panose="020B0604020202020204" pitchFamily="34" charset="0"/>
              </a:rPr>
              <a:t>有效地址</a:t>
            </a:r>
            <a:endParaRPr lang="zh-CN" altLang="en-US" dirty="0">
              <a:solidFill>
                <a:srgbClr val="006600"/>
              </a:solidFill>
              <a:latin typeface="Arial" panose="020B0604020202020204" pitchFamily="34"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Tree>
    <p:extLst>
      <p:ext uri="{BB962C8B-B14F-4D97-AF65-F5344CB8AC3E}">
        <p14:creationId xmlns:p14="http://schemas.microsoft.com/office/powerpoint/2010/main" val="4822953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en-US" altLang="zh-CN" dirty="0" smtClean="0"/>
              <a:t>3</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a:t>指令系统风格：决定了处理器的设计</a:t>
            </a:r>
          </a:p>
          <a:p>
            <a:pPr lvl="1">
              <a:lnSpc>
                <a:spcPct val="120000"/>
              </a:lnSpc>
            </a:pPr>
            <a:r>
              <a:rPr lang="zh-CN" altLang="en-US" dirty="0">
                <a:latin typeface="Comic Sans MS" panose="030F0702030302020204" pitchFamily="66" charset="0"/>
              </a:rPr>
              <a:t>按地址码指定风格来分</a:t>
            </a:r>
          </a:p>
          <a:p>
            <a:pPr lvl="2">
              <a:lnSpc>
                <a:spcPct val="120000"/>
              </a:lnSpc>
            </a:pPr>
            <a:r>
              <a:rPr lang="zh-CN" altLang="en-US" dirty="0">
                <a:latin typeface="Comic Sans MS" panose="030F0702030302020204" pitchFamily="66" charset="0"/>
              </a:rPr>
              <a:t> 累加器型：</a:t>
            </a:r>
            <a:r>
              <a:rPr lang="zh-CN" altLang="en-US" dirty="0">
                <a:solidFill>
                  <a:srgbClr val="006600"/>
                </a:solidFill>
                <a:latin typeface="Comic Sans MS" panose="030F0702030302020204" pitchFamily="66" charset="0"/>
              </a:rPr>
              <a:t>一个操作数和结果都隐含在累加器中</a:t>
            </a:r>
          </a:p>
          <a:p>
            <a:pPr lvl="2">
              <a:lnSpc>
                <a:spcPct val="120000"/>
              </a:lnSpc>
            </a:pPr>
            <a:r>
              <a:rPr lang="zh-CN" altLang="en-US" dirty="0">
                <a:solidFill>
                  <a:srgbClr val="006600"/>
                </a:solidFill>
                <a:latin typeface="Comic Sans MS" panose="030F0702030302020204" pitchFamily="66" charset="0"/>
              </a:rPr>
              <a:t> </a:t>
            </a:r>
            <a:r>
              <a:rPr lang="zh-CN" altLang="en-US" dirty="0">
                <a:latin typeface="Comic Sans MS" panose="030F0702030302020204" pitchFamily="66" charset="0"/>
              </a:rPr>
              <a:t>堆栈型：</a:t>
            </a:r>
            <a:r>
              <a:rPr lang="zh-CN" altLang="en-US" dirty="0">
                <a:solidFill>
                  <a:srgbClr val="006600"/>
                </a:solidFill>
                <a:latin typeface="Comic Sans MS" panose="030F0702030302020204" pitchFamily="66" charset="0"/>
              </a:rPr>
              <a:t>操作数和结果都隐含在堆栈中</a:t>
            </a:r>
          </a:p>
          <a:p>
            <a:pPr lvl="2">
              <a:lnSpc>
                <a:spcPct val="120000"/>
              </a:lnSpc>
            </a:pPr>
            <a:r>
              <a:rPr lang="zh-CN" altLang="en-US" dirty="0">
                <a:solidFill>
                  <a:srgbClr val="006600"/>
                </a:solidFill>
                <a:latin typeface="Comic Sans MS" panose="030F0702030302020204" pitchFamily="66" charset="0"/>
              </a:rPr>
              <a:t> </a:t>
            </a:r>
            <a:r>
              <a:rPr lang="zh-CN" altLang="en-US" dirty="0">
                <a:latin typeface="Comic Sans MS" panose="030F0702030302020204" pitchFamily="66" charset="0"/>
              </a:rPr>
              <a:t>通用寄存器型：</a:t>
            </a:r>
            <a:r>
              <a:rPr lang="zh-CN" altLang="en-US" dirty="0">
                <a:solidFill>
                  <a:srgbClr val="006600"/>
                </a:solidFill>
                <a:latin typeface="Comic Sans MS" panose="030F0702030302020204" pitchFamily="66" charset="0"/>
              </a:rPr>
              <a:t>操作数明显地指定</a:t>
            </a:r>
            <a:r>
              <a:rPr lang="zh-CN" altLang="en-US" dirty="0" smtClean="0">
                <a:solidFill>
                  <a:srgbClr val="006600"/>
                </a:solidFill>
                <a:latin typeface="Comic Sans MS" panose="030F0702030302020204" pitchFamily="66" charset="0"/>
              </a:rPr>
              <a:t>在某个</a:t>
            </a:r>
            <a:r>
              <a:rPr lang="zh-CN" altLang="en-US" dirty="0">
                <a:solidFill>
                  <a:srgbClr val="006600"/>
                </a:solidFill>
                <a:latin typeface="Comic Sans MS" panose="030F0702030302020204" pitchFamily="66" charset="0"/>
              </a:rPr>
              <a:t>通用寄存器中</a:t>
            </a:r>
          </a:p>
          <a:p>
            <a:pPr lvl="2">
              <a:lnSpc>
                <a:spcPct val="120000"/>
              </a:lnSpc>
            </a:pPr>
            <a:r>
              <a:rPr lang="zh-CN" altLang="en-US" dirty="0">
                <a:solidFill>
                  <a:srgbClr val="006600"/>
                </a:solidFill>
                <a:latin typeface="Comic Sans MS" panose="030F0702030302020204" pitchFamily="66" charset="0"/>
              </a:rPr>
              <a:t> </a:t>
            </a:r>
            <a:r>
              <a:rPr lang="zh-CN" altLang="en-US" dirty="0">
                <a:latin typeface="Comic Sans MS" panose="030F0702030302020204" pitchFamily="66" charset="0"/>
              </a:rPr>
              <a:t>装入</a:t>
            </a:r>
            <a:r>
              <a:rPr lang="en-US" altLang="zh-CN" dirty="0">
                <a:latin typeface="Comic Sans MS" panose="030F0702030302020204" pitchFamily="66" charset="0"/>
              </a:rPr>
              <a:t>/</a:t>
            </a:r>
            <a:r>
              <a:rPr lang="zh-CN" altLang="en-US" dirty="0">
                <a:latin typeface="Comic Sans MS" panose="030F0702030302020204" pitchFamily="66" charset="0"/>
              </a:rPr>
              <a:t>存储型：</a:t>
            </a:r>
            <a:r>
              <a:rPr lang="zh-CN" altLang="en-US" dirty="0">
                <a:solidFill>
                  <a:srgbClr val="006600"/>
                </a:solidFill>
                <a:latin typeface="Comic Sans MS" panose="030F0702030302020204" pitchFamily="66" charset="0"/>
              </a:rPr>
              <a:t>运算类指令的操作数只能在寄存器中，只有装入</a:t>
            </a:r>
            <a:r>
              <a:rPr lang="en-US" altLang="zh-CN" dirty="0">
                <a:solidFill>
                  <a:srgbClr val="006600"/>
                </a:solidFill>
                <a:latin typeface="Comic Sans MS" panose="030F0702030302020204" pitchFamily="66" charset="0"/>
              </a:rPr>
              <a:t>(Load)</a:t>
            </a:r>
            <a:r>
              <a:rPr lang="zh-CN" altLang="en-US" dirty="0">
                <a:solidFill>
                  <a:srgbClr val="006600"/>
                </a:solidFill>
                <a:latin typeface="Comic Sans MS" panose="030F0702030302020204" pitchFamily="66" charset="0"/>
              </a:rPr>
              <a:t>指令和存储</a:t>
            </a:r>
            <a:r>
              <a:rPr lang="en-US" altLang="zh-CN" dirty="0">
                <a:solidFill>
                  <a:srgbClr val="006600"/>
                </a:solidFill>
                <a:latin typeface="Comic Sans MS" panose="030F0702030302020204" pitchFamily="66" charset="0"/>
              </a:rPr>
              <a:t>(Store)</a:t>
            </a:r>
            <a:r>
              <a:rPr lang="zh-CN" altLang="en-US" dirty="0">
                <a:solidFill>
                  <a:srgbClr val="006600"/>
                </a:solidFill>
                <a:latin typeface="Comic Sans MS" panose="030F0702030302020204" pitchFamily="66" charset="0"/>
              </a:rPr>
              <a:t>指令才能访问内存</a:t>
            </a:r>
          </a:p>
          <a:p>
            <a:pPr lvl="1">
              <a:lnSpc>
                <a:spcPct val="120000"/>
              </a:lnSpc>
            </a:pPr>
            <a:r>
              <a:rPr lang="zh-CN" altLang="en-US" dirty="0">
                <a:latin typeface="Comic Sans MS" panose="030F0702030302020204" pitchFamily="66" charset="0"/>
              </a:rPr>
              <a:t>按指令系统的复杂度来分</a:t>
            </a:r>
          </a:p>
          <a:p>
            <a:pPr lvl="2">
              <a:lnSpc>
                <a:spcPct val="120000"/>
              </a:lnSpc>
            </a:pPr>
            <a:r>
              <a:rPr lang="zh-CN" altLang="en-US" dirty="0">
                <a:latin typeface="Comic Sans MS" panose="030F0702030302020204" pitchFamily="66" charset="0"/>
              </a:rPr>
              <a:t> </a:t>
            </a:r>
            <a:r>
              <a:rPr lang="en-US" altLang="zh-CN" dirty="0">
                <a:latin typeface="Comic Sans MS" panose="030F0702030302020204" pitchFamily="66" charset="0"/>
              </a:rPr>
              <a:t>CISC</a:t>
            </a:r>
            <a:r>
              <a:rPr lang="zh-CN" altLang="en-US" dirty="0">
                <a:latin typeface="Comic Sans MS" panose="030F0702030302020204" pitchFamily="66" charset="0"/>
              </a:rPr>
              <a:t>：复杂指令系统计算机</a:t>
            </a:r>
          </a:p>
          <a:p>
            <a:pPr lvl="2">
              <a:lnSpc>
                <a:spcPct val="120000"/>
              </a:lnSpc>
            </a:pPr>
            <a:r>
              <a:rPr lang="zh-CN" altLang="en-US" dirty="0">
                <a:latin typeface="Comic Sans MS" panose="030F0702030302020204" pitchFamily="66" charset="0"/>
              </a:rPr>
              <a:t> </a:t>
            </a:r>
            <a:r>
              <a:rPr lang="en-US" altLang="zh-CN" dirty="0">
                <a:latin typeface="Comic Sans MS" panose="030F0702030302020204" pitchFamily="66" charset="0"/>
              </a:rPr>
              <a:t>RISC</a:t>
            </a:r>
            <a:r>
              <a:rPr lang="zh-CN" altLang="en-US" dirty="0">
                <a:latin typeface="Comic Sans MS" panose="030F0702030302020204" pitchFamily="66" charset="0"/>
              </a:rPr>
              <a:t>：精简指令系统计算机</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Tree>
    <p:extLst>
      <p:ext uri="{BB962C8B-B14F-4D97-AF65-F5344CB8AC3E}">
        <p14:creationId xmlns:p14="http://schemas.microsoft.com/office/powerpoint/2010/main" val="354627630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谬误和注意点（</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pPr>
              <a:lnSpc>
                <a:spcPct val="100000"/>
              </a:lnSpc>
            </a:pPr>
            <a:r>
              <a:rPr lang="zh-CN" altLang="en-US" sz="2000" dirty="0">
                <a:latin typeface="微软雅黑" panose="020B0503020204020204" pitchFamily="34" charset="-122"/>
              </a:rPr>
              <a:t>谬误</a:t>
            </a:r>
            <a:r>
              <a:rPr lang="en-US" altLang="zh-CN" sz="2000" dirty="0">
                <a:latin typeface="微软雅黑" panose="020B0503020204020204" pitchFamily="34" charset="-122"/>
              </a:rPr>
              <a:t>1</a:t>
            </a:r>
            <a:r>
              <a:rPr lang="zh-CN" altLang="en-US" sz="2000" dirty="0">
                <a:latin typeface="微软雅黑" panose="020B0503020204020204" pitchFamily="34" charset="-122"/>
              </a:rPr>
              <a:t>：功能更强的指令意味着更高的性能。</a:t>
            </a:r>
          </a:p>
          <a:p>
            <a:pPr lvl="1">
              <a:lnSpc>
                <a:spcPct val="100000"/>
              </a:lnSpc>
            </a:pPr>
            <a:r>
              <a:rPr lang="zh-CN" altLang="en-US" dirty="0"/>
              <a:t>反例：块拷贝或块比较指令</a:t>
            </a:r>
          </a:p>
          <a:p>
            <a:pPr lvl="2">
              <a:lnSpc>
                <a:spcPct val="100000"/>
              </a:lnSpc>
            </a:pPr>
            <a:r>
              <a:rPr lang="zh-CN" altLang="en-US" dirty="0"/>
              <a:t>将循环展开，重复多次执行简单指令，大约快</a:t>
            </a:r>
            <a:r>
              <a:rPr lang="en-US" altLang="zh-CN" dirty="0"/>
              <a:t>1.5</a:t>
            </a:r>
            <a:r>
              <a:rPr lang="zh-CN" altLang="en-US" dirty="0"/>
              <a:t>倍</a:t>
            </a:r>
          </a:p>
          <a:p>
            <a:pPr lvl="2">
              <a:lnSpc>
                <a:spcPct val="100000"/>
              </a:lnSpc>
            </a:pPr>
            <a:r>
              <a:rPr lang="zh-CN" altLang="en-US" dirty="0"/>
              <a:t>使用更长的浮点寄存器重复执行拷贝或比较，大约快</a:t>
            </a:r>
            <a:r>
              <a:rPr lang="en-US" altLang="zh-CN" dirty="0"/>
              <a:t>2</a:t>
            </a:r>
            <a:r>
              <a:rPr lang="zh-CN" altLang="en-US" dirty="0"/>
              <a:t>倍</a:t>
            </a:r>
          </a:p>
          <a:p>
            <a:pPr>
              <a:lnSpc>
                <a:spcPct val="100000"/>
              </a:lnSpc>
            </a:pPr>
            <a:r>
              <a:rPr lang="zh-CN" altLang="en-US" sz="2000" dirty="0">
                <a:latin typeface="微软雅黑" panose="020B0503020204020204" pitchFamily="34" charset="-122"/>
              </a:rPr>
              <a:t>谬误</a:t>
            </a:r>
            <a:r>
              <a:rPr lang="en-US" altLang="zh-CN" sz="2000" dirty="0">
                <a:latin typeface="微软雅黑" panose="020B0503020204020204" pitchFamily="34" charset="-122"/>
              </a:rPr>
              <a:t>2</a:t>
            </a:r>
            <a:r>
              <a:rPr lang="zh-CN" altLang="en-US" sz="2000" dirty="0">
                <a:latin typeface="微软雅黑" panose="020B0503020204020204" pitchFamily="34" charset="-122"/>
              </a:rPr>
              <a:t>：使用汇编语言编程能获得最高的性能。</a:t>
            </a:r>
          </a:p>
          <a:p>
            <a:pPr lvl="1">
              <a:lnSpc>
                <a:spcPct val="100000"/>
              </a:lnSpc>
            </a:pPr>
            <a:r>
              <a:rPr lang="zh-CN" altLang="en-US" dirty="0"/>
              <a:t>直接用汇编语言编程或让程序员提供编译指示反而没有编译器自动生成的代码更优化。</a:t>
            </a:r>
          </a:p>
          <a:p>
            <a:pPr lvl="1">
              <a:lnSpc>
                <a:spcPct val="100000"/>
              </a:lnSpc>
            </a:pPr>
            <a:r>
              <a:rPr lang="zh-CN" altLang="en-US" dirty="0"/>
              <a:t>汇编语言程序比高级语言程序更长，所以编码调试时间更长、可移植性差、难于维护。</a:t>
            </a:r>
          </a:p>
          <a:p>
            <a:endParaRPr lang="zh-CN" altLang="en-US" sz="2000" dirty="0">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Tree>
    <p:extLst>
      <p:ext uri="{BB962C8B-B14F-4D97-AF65-F5344CB8AC3E}">
        <p14:creationId xmlns:p14="http://schemas.microsoft.com/office/powerpoint/2010/main" val="328815663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谬误和注意</a:t>
            </a:r>
            <a:r>
              <a:rPr lang="zh-CN" altLang="en-US" dirty="0" smtClean="0"/>
              <a:t>点（</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pPr>
              <a:lnSpc>
                <a:spcPct val="100000"/>
              </a:lnSpc>
            </a:pPr>
            <a:r>
              <a:rPr lang="zh-CN" altLang="en-US" sz="2000" dirty="0">
                <a:latin typeface="Times New Roman" panose="02020603050405020304" pitchFamily="18" charset="0"/>
              </a:rPr>
              <a:t>注意点</a:t>
            </a:r>
            <a:r>
              <a:rPr lang="en-US" altLang="zh-CN" sz="2000" dirty="0">
                <a:latin typeface="Times New Roman" panose="02020603050405020304" pitchFamily="18" charset="0"/>
              </a:rPr>
              <a:t>1</a:t>
            </a:r>
            <a:r>
              <a:rPr lang="zh-CN" altLang="en-US"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1">
              <a:lnSpc>
                <a:spcPct val="100000"/>
              </a:lnSpc>
            </a:pPr>
            <a:r>
              <a:rPr lang="zh-CN" altLang="en-US" sz="1800" dirty="0" smtClean="0">
                <a:latin typeface="Times New Roman" panose="02020603050405020304" pitchFamily="18" charset="0"/>
              </a:rPr>
              <a:t>现在</a:t>
            </a:r>
            <a:r>
              <a:rPr lang="zh-CN" altLang="en-US" sz="1800" dirty="0">
                <a:latin typeface="Times New Roman" panose="02020603050405020304" pitchFamily="18" charset="0"/>
              </a:rPr>
              <a:t>基本上所有机器都采用</a:t>
            </a:r>
            <a:r>
              <a:rPr lang="zh-CN" altLang="en-US" sz="1800" dirty="0">
                <a:solidFill>
                  <a:srgbClr val="FF0000"/>
                </a:solidFill>
                <a:latin typeface="Times New Roman" panose="02020603050405020304" pitchFamily="18" charset="0"/>
              </a:rPr>
              <a:t>字节编址</a:t>
            </a:r>
            <a:r>
              <a:rPr lang="zh-CN" altLang="en-US" sz="1800" dirty="0">
                <a:latin typeface="Times New Roman" panose="02020603050405020304" pitchFamily="18" charset="0"/>
              </a:rPr>
              <a:t>，因此，计算数据的地址时，应该考虑其长度占几个字节。</a:t>
            </a:r>
          </a:p>
          <a:p>
            <a:pPr>
              <a:lnSpc>
                <a:spcPct val="100000"/>
              </a:lnSpc>
            </a:pPr>
            <a:r>
              <a:rPr lang="zh-CN" altLang="en-US" sz="2000" dirty="0">
                <a:latin typeface="Times New Roman" panose="02020603050405020304" pitchFamily="18" charset="0"/>
              </a:rPr>
              <a:t>注意点</a:t>
            </a:r>
            <a:r>
              <a:rPr lang="en-US" altLang="zh-CN" sz="2000" dirty="0">
                <a:latin typeface="Times New Roman" panose="02020603050405020304" pitchFamily="18" charset="0"/>
              </a:rPr>
              <a:t>2</a:t>
            </a:r>
            <a:r>
              <a:rPr lang="zh-CN" altLang="en-US"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1">
              <a:lnSpc>
                <a:spcPct val="100000"/>
              </a:lnSpc>
            </a:pPr>
            <a:r>
              <a:rPr lang="zh-CN" altLang="en-US" sz="1800" dirty="0" smtClean="0">
                <a:latin typeface="Times New Roman" panose="02020603050405020304" pitchFamily="18" charset="0"/>
              </a:rPr>
              <a:t>不同</a:t>
            </a:r>
            <a:r>
              <a:rPr lang="zh-CN" altLang="en-US" sz="1800" dirty="0">
                <a:latin typeface="Times New Roman" panose="02020603050405020304" pitchFamily="18" charset="0"/>
              </a:rPr>
              <a:t>的机器在进行数据存放时，采用的顺序可能不同，有</a:t>
            </a:r>
            <a:r>
              <a:rPr lang="zh-CN" altLang="en-US" sz="1800" dirty="0">
                <a:solidFill>
                  <a:srgbClr val="FF0000"/>
                </a:solidFill>
                <a:latin typeface="Times New Roman" panose="02020603050405020304" pitchFamily="18" charset="0"/>
              </a:rPr>
              <a:t>小端</a:t>
            </a:r>
            <a:r>
              <a:rPr lang="zh-CN" altLang="en-US" sz="1800" dirty="0">
                <a:latin typeface="Times New Roman" panose="02020603050405020304" pitchFamily="18" charset="0"/>
              </a:rPr>
              <a:t>或</a:t>
            </a:r>
            <a:r>
              <a:rPr lang="zh-CN" altLang="en-US" sz="1800" dirty="0">
                <a:solidFill>
                  <a:srgbClr val="FF0000"/>
                </a:solidFill>
                <a:latin typeface="Times New Roman" panose="02020603050405020304" pitchFamily="18" charset="0"/>
              </a:rPr>
              <a:t>大端</a:t>
            </a:r>
            <a:r>
              <a:rPr lang="zh-CN" altLang="en-US" sz="1800" dirty="0">
                <a:latin typeface="Times New Roman" panose="02020603050405020304" pitchFamily="18" charset="0"/>
              </a:rPr>
              <a:t>方式，小端方式以反序形式显示数据的值。</a:t>
            </a:r>
          </a:p>
          <a:p>
            <a:pPr>
              <a:lnSpc>
                <a:spcPct val="100000"/>
              </a:lnSpc>
            </a:pPr>
            <a:r>
              <a:rPr lang="zh-CN" altLang="en-US" sz="2000" dirty="0">
                <a:latin typeface="Times New Roman" panose="02020603050405020304" pitchFamily="18" charset="0"/>
              </a:rPr>
              <a:t>注意点</a:t>
            </a:r>
            <a:r>
              <a:rPr lang="en-US" altLang="zh-CN" sz="2000" dirty="0">
                <a:latin typeface="Times New Roman" panose="02020603050405020304" pitchFamily="18" charset="0"/>
              </a:rPr>
              <a:t>3</a:t>
            </a:r>
            <a:r>
              <a:rPr lang="zh-CN" altLang="en-US" sz="2000" dirty="0">
                <a:latin typeface="Times New Roman" panose="02020603050405020304" pitchFamily="18" charset="0"/>
              </a:rPr>
              <a:t>：在自动变量的定义过程外使用指向该变量的指针，会发生混乱。</a:t>
            </a:r>
          </a:p>
          <a:p>
            <a:pPr lvl="1">
              <a:lnSpc>
                <a:spcPct val="100000"/>
              </a:lnSpc>
            </a:pPr>
            <a:r>
              <a:rPr lang="zh-CN" altLang="en-US" dirty="0">
                <a:latin typeface="Times New Roman" panose="02020603050405020304" pitchFamily="18" charset="0"/>
              </a:rPr>
              <a:t>过程体内的局部变量（也被称为自动</a:t>
            </a:r>
            <a:r>
              <a:rPr lang="en-US" altLang="zh-CN" dirty="0">
                <a:latin typeface="Times New Roman" panose="02020603050405020304" pitchFamily="18" charset="0"/>
              </a:rPr>
              <a:t>(automatic)</a:t>
            </a:r>
            <a:r>
              <a:rPr lang="zh-CN" altLang="en-US" dirty="0">
                <a:latin typeface="Times New Roman" panose="02020603050405020304" pitchFamily="18" charset="0"/>
              </a:rPr>
              <a:t>变量）会随着过程的调用在栈帧中生成，并随着过程的返回在栈帧中消退。</a:t>
            </a:r>
          </a:p>
          <a:p>
            <a:pPr lvl="1">
              <a:lnSpc>
                <a:spcPct val="100000"/>
              </a:lnSpc>
            </a:pPr>
            <a:r>
              <a:rPr lang="zh-CN" altLang="en-US" dirty="0">
                <a:latin typeface="Times New Roman" panose="02020603050405020304" pitchFamily="18" charset="0"/>
              </a:rPr>
              <a:t>局部数组的指针在过程体外引用时，会发生错误</a:t>
            </a:r>
            <a:r>
              <a:rPr lang="zh-CN" altLang="en-US" dirty="0"/>
              <a:t>。</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Tree>
    <p:extLst>
      <p:ext uri="{BB962C8B-B14F-4D97-AF65-F5344CB8AC3E}">
        <p14:creationId xmlns:p14="http://schemas.microsoft.com/office/powerpoint/2010/main" val="162694928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重要结论</a:t>
            </a:r>
          </a:p>
        </p:txBody>
      </p:sp>
      <p:sp>
        <p:nvSpPr>
          <p:cNvPr id="3" name="内容占位符 2"/>
          <p:cNvSpPr>
            <a:spLocks noGrp="1"/>
          </p:cNvSpPr>
          <p:nvPr>
            <p:ph idx="1"/>
          </p:nvPr>
        </p:nvSpPr>
        <p:spPr/>
        <p:txBody>
          <a:bodyPr/>
          <a:lstStyle/>
          <a:p>
            <a:pPr>
              <a:lnSpc>
                <a:spcPct val="130000"/>
              </a:lnSpc>
            </a:pPr>
            <a:r>
              <a:rPr lang="zh-CN" altLang="en-US" dirty="0"/>
              <a:t>简单来自于规整</a:t>
            </a:r>
          </a:p>
          <a:p>
            <a:pPr>
              <a:lnSpc>
                <a:spcPct val="130000"/>
              </a:lnSpc>
            </a:pPr>
            <a:r>
              <a:rPr lang="zh-CN" altLang="en-US" dirty="0"/>
              <a:t>指令在程序中出现的频率是不同的</a:t>
            </a:r>
          </a:p>
          <a:p>
            <a:pPr>
              <a:lnSpc>
                <a:spcPct val="130000"/>
              </a:lnSpc>
            </a:pPr>
            <a:r>
              <a:rPr lang="zh-CN" altLang="en-US" dirty="0"/>
              <a:t>尽量加快常用操作的速度</a:t>
            </a:r>
          </a:p>
          <a:p>
            <a:pPr>
              <a:lnSpc>
                <a:spcPct val="130000"/>
              </a:lnSpc>
            </a:pPr>
            <a:r>
              <a:rPr lang="zh-CN" altLang="en-US" dirty="0"/>
              <a:t>好的设计需要在各种因素中进行权衡</a:t>
            </a:r>
          </a:p>
          <a:p>
            <a:pPr>
              <a:lnSpc>
                <a:spcPct val="130000"/>
              </a:lnSpc>
            </a:pPr>
            <a:r>
              <a:rPr lang="zh-CN" altLang="en-US" dirty="0">
                <a:solidFill>
                  <a:srgbClr val="A50021"/>
                </a:solidFill>
              </a:rPr>
              <a:t>高级语言中的不同的结构对应不同类别的指令</a:t>
            </a:r>
          </a:p>
          <a:p>
            <a:pPr lvl="1">
              <a:lnSpc>
                <a:spcPct val="130000"/>
              </a:lnSpc>
            </a:pPr>
            <a:r>
              <a:rPr lang="zh-CN" altLang="en-US" dirty="0">
                <a:solidFill>
                  <a:srgbClr val="A50021"/>
                </a:solidFill>
              </a:rPr>
              <a:t>算术运算指令对应于赋值语句</a:t>
            </a:r>
          </a:p>
          <a:p>
            <a:pPr lvl="1">
              <a:lnSpc>
                <a:spcPct val="130000"/>
              </a:lnSpc>
            </a:pPr>
            <a:r>
              <a:rPr lang="zh-CN" altLang="en-US" dirty="0">
                <a:solidFill>
                  <a:srgbClr val="A50021"/>
                </a:solidFill>
              </a:rPr>
              <a:t>出现数组或结构等的数据操作时，</a:t>
            </a:r>
            <a:r>
              <a:rPr lang="zh-CN" altLang="en-US" dirty="0">
                <a:solidFill>
                  <a:srgbClr val="A50021"/>
                </a:solidFill>
                <a:latin typeface="Arial" panose="020B0604020202020204" pitchFamily="34" charset="0"/>
              </a:rPr>
              <a:t>需要访存指令</a:t>
            </a:r>
          </a:p>
          <a:p>
            <a:pPr lvl="1">
              <a:lnSpc>
                <a:spcPct val="130000"/>
              </a:lnSpc>
            </a:pPr>
            <a:r>
              <a:rPr lang="zh-CN" altLang="en-US" dirty="0">
                <a:solidFill>
                  <a:srgbClr val="A50021"/>
                </a:solidFill>
                <a:latin typeface="Arial" panose="020B0604020202020204" pitchFamily="34" charset="0"/>
              </a:rPr>
              <a:t>条件分支指令用于</a:t>
            </a:r>
            <a:r>
              <a:rPr lang="en-US" altLang="zh-CN" dirty="0">
                <a:solidFill>
                  <a:srgbClr val="A50021"/>
                </a:solidFill>
                <a:latin typeface="Arial" panose="020B0604020202020204" pitchFamily="34" charset="0"/>
              </a:rPr>
              <a:t>if</a:t>
            </a:r>
            <a:r>
              <a:rPr lang="zh-CN" altLang="en-US" dirty="0">
                <a:solidFill>
                  <a:srgbClr val="A50021"/>
                </a:solidFill>
                <a:latin typeface="Arial" panose="020B0604020202020204" pitchFamily="34" charset="0"/>
              </a:rPr>
              <a:t>语句和循环结构</a:t>
            </a:r>
          </a:p>
          <a:p>
            <a:pPr lvl="1">
              <a:lnSpc>
                <a:spcPct val="130000"/>
              </a:lnSpc>
            </a:pPr>
            <a:r>
              <a:rPr lang="zh-CN" altLang="en-US" dirty="0">
                <a:solidFill>
                  <a:srgbClr val="A50021"/>
                </a:solidFill>
                <a:latin typeface="Arial" panose="020B0604020202020204" pitchFamily="34" charset="0"/>
              </a:rPr>
              <a:t>无条件转移用于</a:t>
            </a:r>
            <a:r>
              <a:rPr lang="en-US" altLang="zh-CN" dirty="0">
                <a:solidFill>
                  <a:srgbClr val="A50021"/>
                </a:solidFill>
                <a:latin typeface="Arial" panose="020B0604020202020204" pitchFamily="34" charset="0"/>
              </a:rPr>
              <a:t>Case/Switch</a:t>
            </a:r>
            <a:r>
              <a:rPr lang="zh-CN" altLang="en-US" dirty="0">
                <a:solidFill>
                  <a:srgbClr val="A50021"/>
                </a:solidFill>
                <a:latin typeface="Arial" panose="020B0604020202020204" pitchFamily="34" charset="0"/>
              </a:rPr>
              <a:t>语句结构</a:t>
            </a:r>
          </a:p>
          <a:p>
            <a:pPr lvl="1">
              <a:lnSpc>
                <a:spcPct val="130000"/>
              </a:lnSpc>
            </a:pPr>
            <a:r>
              <a:rPr lang="zh-CN" altLang="en-US" dirty="0">
                <a:solidFill>
                  <a:srgbClr val="A50021"/>
                </a:solidFill>
                <a:latin typeface="Arial" panose="020B0604020202020204" pitchFamily="34" charset="0"/>
              </a:rPr>
              <a:t>调用指令、入</a:t>
            </a:r>
            <a:r>
              <a:rPr lang="en-US" altLang="zh-CN" dirty="0">
                <a:solidFill>
                  <a:srgbClr val="A50021"/>
                </a:solidFill>
                <a:latin typeface="Arial" panose="020B0604020202020204" pitchFamily="34" charset="0"/>
              </a:rPr>
              <a:t>/</a:t>
            </a:r>
            <a:r>
              <a:rPr lang="zh-CN" altLang="en-US" dirty="0">
                <a:solidFill>
                  <a:srgbClr val="A50021"/>
                </a:solidFill>
                <a:latin typeface="Arial" panose="020B0604020202020204" pitchFamily="34" charset="0"/>
              </a:rPr>
              <a:t>出栈指令用于过程调用</a:t>
            </a:r>
            <a:endParaRPr lang="en-US" altLang="zh-CN" dirty="0">
              <a:solidFill>
                <a:srgbClr val="A50021"/>
              </a:solidFill>
              <a:latin typeface="Arial" panose="020B0604020202020204" pitchFamily="34" charset="0"/>
            </a:endParaRPr>
          </a:p>
          <a:p>
            <a:pPr lvl="1">
              <a:lnSpc>
                <a:spcPct val="130000"/>
              </a:lnSpc>
            </a:pPr>
            <a:r>
              <a:rPr lang="en-US" altLang="zh-CN" dirty="0">
                <a:solidFill>
                  <a:srgbClr val="A50021"/>
                </a:solidFill>
                <a:latin typeface="Arial" panose="020B0604020202020204" pitchFamily="34" charset="0"/>
              </a:rPr>
              <a:t>…….</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Tree>
    <p:extLst>
      <p:ext uri="{BB962C8B-B14F-4D97-AF65-F5344CB8AC3E}">
        <p14:creationId xmlns:p14="http://schemas.microsoft.com/office/powerpoint/2010/main" val="100739930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例题讲解</a:t>
            </a:r>
            <a:endParaRPr lang="zh-CN" altLang="en-US" dirty="0"/>
          </a:p>
        </p:txBody>
      </p:sp>
      <p:sp>
        <p:nvSpPr>
          <p:cNvPr id="3" name="内容占位符 2"/>
          <p:cNvSpPr>
            <a:spLocks noGrp="1"/>
          </p:cNvSpPr>
          <p:nvPr>
            <p:ph idx="1"/>
          </p:nvPr>
        </p:nvSpPr>
        <p:spPr/>
        <p:txBody>
          <a:bodyPr/>
          <a:lstStyle/>
          <a:p>
            <a:pPr>
              <a:lnSpc>
                <a:spcPct val="150000"/>
              </a:lnSpc>
              <a:spcBef>
                <a:spcPct val="0"/>
              </a:spcBef>
              <a:buFontTx/>
              <a:buNone/>
            </a:pPr>
            <a:r>
              <a:rPr lang="en-US" altLang="zh-CN" b="0" dirty="0" smtClean="0"/>
              <a:t>1.</a:t>
            </a:r>
            <a:r>
              <a:rPr lang="zh-CN" altLang="en-US" b="0" dirty="0"/>
              <a:t>某机器字长</a:t>
            </a:r>
            <a:r>
              <a:rPr lang="en-US" altLang="zh-CN" b="0" dirty="0"/>
              <a:t>16</a:t>
            </a:r>
            <a:r>
              <a:rPr lang="zh-CN" altLang="en-US" b="0" dirty="0"/>
              <a:t>位，主存按字节编址，转移指令采用相对寻址，由两个字节组成，第一字节为操作码字段，第二字节为相对位移量字段。假定取指令时，每取一个字节</a:t>
            </a:r>
            <a:r>
              <a:rPr lang="en-US" altLang="zh-CN" b="0" dirty="0"/>
              <a:t>PC</a:t>
            </a:r>
            <a:r>
              <a:rPr lang="zh-CN" altLang="en-US" b="0" dirty="0"/>
              <a:t>自动加</a:t>
            </a:r>
            <a:r>
              <a:rPr lang="en-US" altLang="zh-CN" b="0" dirty="0"/>
              <a:t>1</a:t>
            </a:r>
            <a:r>
              <a:rPr lang="zh-CN" altLang="en-US" b="0" dirty="0"/>
              <a:t>。若某转移指令所在主存地址为</a:t>
            </a:r>
            <a:r>
              <a:rPr lang="en-US" altLang="zh-CN" b="0" dirty="0"/>
              <a:t>2000H</a:t>
            </a:r>
            <a:r>
              <a:rPr lang="zh-CN" altLang="en-US" b="0" dirty="0"/>
              <a:t>，相对位移量字段的内容为</a:t>
            </a:r>
            <a:r>
              <a:rPr lang="en-US" altLang="zh-CN" b="0" dirty="0"/>
              <a:t>06H</a:t>
            </a:r>
            <a:r>
              <a:rPr lang="zh-CN" altLang="en-US" b="0" dirty="0"/>
              <a:t>，则该转移指令成功转以后目标地址是</a:t>
            </a:r>
          </a:p>
          <a:p>
            <a:pPr>
              <a:lnSpc>
                <a:spcPct val="150000"/>
              </a:lnSpc>
              <a:spcBef>
                <a:spcPct val="0"/>
              </a:spcBef>
              <a:buFontTx/>
              <a:buNone/>
            </a:pPr>
            <a:r>
              <a:rPr lang="en-US" altLang="zh-CN" b="0" dirty="0" smtClean="0"/>
              <a:t>    A</a:t>
            </a:r>
            <a:r>
              <a:rPr lang="en-US" altLang="zh-CN" b="0" dirty="0"/>
              <a:t>. 2006H	</a:t>
            </a:r>
            <a:r>
              <a:rPr lang="en-US" altLang="zh-CN" b="0" dirty="0" smtClean="0"/>
              <a:t>   B</a:t>
            </a:r>
            <a:r>
              <a:rPr lang="en-US" altLang="zh-CN" b="0" dirty="0"/>
              <a:t>. 2007H	   C. 2008H	 D. 2009H</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Tree>
    <p:extLst>
      <p:ext uri="{BB962C8B-B14F-4D97-AF65-F5344CB8AC3E}">
        <p14:creationId xmlns:p14="http://schemas.microsoft.com/office/powerpoint/2010/main" val="385558924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例题讲解</a:t>
            </a:r>
            <a:endParaRPr lang="zh-CN" altLang="en-US" dirty="0"/>
          </a:p>
        </p:txBody>
      </p:sp>
      <p:sp>
        <p:nvSpPr>
          <p:cNvPr id="3" name="内容占位符 2"/>
          <p:cNvSpPr>
            <a:spLocks noGrp="1"/>
          </p:cNvSpPr>
          <p:nvPr>
            <p:ph idx="1"/>
          </p:nvPr>
        </p:nvSpPr>
        <p:spPr/>
        <p:txBody>
          <a:bodyPr/>
          <a:lstStyle/>
          <a:p>
            <a:pPr>
              <a:lnSpc>
                <a:spcPct val="150000"/>
              </a:lnSpc>
              <a:spcBef>
                <a:spcPct val="0"/>
              </a:spcBef>
              <a:buFontTx/>
              <a:buNone/>
            </a:pPr>
            <a:r>
              <a:rPr lang="en-US" altLang="zh-CN" b="0" dirty="0" smtClean="0"/>
              <a:t>2.</a:t>
            </a:r>
            <a:r>
              <a:rPr lang="zh-CN" altLang="en-US" b="0" dirty="0"/>
              <a:t>下列关于</a:t>
            </a:r>
            <a:r>
              <a:rPr lang="en-US" altLang="zh-CN" b="0" dirty="0"/>
              <a:t>RISC</a:t>
            </a:r>
            <a:r>
              <a:rPr lang="zh-CN" altLang="en-US" b="0" dirty="0"/>
              <a:t>的叙述中，错误的是</a:t>
            </a:r>
            <a:br>
              <a:rPr lang="zh-CN" altLang="en-US" b="0" dirty="0"/>
            </a:br>
            <a:r>
              <a:rPr lang="en-US" altLang="zh-CN" b="0" dirty="0"/>
              <a:t>A. RISC</a:t>
            </a:r>
            <a:r>
              <a:rPr lang="zh-CN" altLang="en-US" b="0" dirty="0"/>
              <a:t>普遍采用微程序控制器</a:t>
            </a:r>
            <a:br>
              <a:rPr lang="zh-CN" altLang="en-US" b="0" dirty="0"/>
            </a:br>
            <a:r>
              <a:rPr lang="en-US" altLang="zh-CN" b="0" dirty="0"/>
              <a:t>B. RISC</a:t>
            </a:r>
            <a:r>
              <a:rPr lang="zh-CN" altLang="en-US" b="0" dirty="0"/>
              <a:t>大多数指令在一个时钟周期内完成</a:t>
            </a:r>
            <a:br>
              <a:rPr lang="zh-CN" altLang="en-US" b="0" dirty="0"/>
            </a:br>
            <a:r>
              <a:rPr lang="en-US" altLang="zh-CN" b="0" dirty="0"/>
              <a:t>C. RISC</a:t>
            </a:r>
            <a:r>
              <a:rPr lang="zh-CN" altLang="en-US" b="0" dirty="0"/>
              <a:t>的内部通用寄存器数量相对</a:t>
            </a:r>
            <a:r>
              <a:rPr lang="en-US" altLang="zh-CN" b="0" dirty="0"/>
              <a:t>CISC</a:t>
            </a:r>
            <a:r>
              <a:rPr lang="zh-CN" altLang="en-US" b="0" dirty="0"/>
              <a:t>多</a:t>
            </a:r>
            <a:br>
              <a:rPr lang="zh-CN" altLang="en-US" b="0" dirty="0"/>
            </a:br>
            <a:r>
              <a:rPr lang="en-US" altLang="zh-CN" b="0" dirty="0"/>
              <a:t>D. RISC</a:t>
            </a:r>
            <a:r>
              <a:rPr lang="zh-CN" altLang="en-US" b="0" dirty="0"/>
              <a:t>的指令数、寻址方式和指令格式种类相对</a:t>
            </a:r>
            <a:r>
              <a:rPr lang="en-US" altLang="zh-CN" b="0" dirty="0"/>
              <a:t>CISC</a:t>
            </a:r>
            <a:r>
              <a:rPr lang="zh-CN" altLang="en-US" b="0" dirty="0"/>
              <a:t>少</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Tree>
    <p:extLst>
      <p:ext uri="{BB962C8B-B14F-4D97-AF65-F5344CB8AC3E}">
        <p14:creationId xmlns:p14="http://schemas.microsoft.com/office/powerpoint/2010/main" val="2914951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例题讲解</a:t>
            </a:r>
            <a:endParaRPr lang="zh-CN" altLang="en-US" dirty="0"/>
          </a:p>
        </p:txBody>
      </p:sp>
      <p:sp>
        <p:nvSpPr>
          <p:cNvPr id="3" name="内容占位符 2"/>
          <p:cNvSpPr>
            <a:spLocks noGrp="1"/>
          </p:cNvSpPr>
          <p:nvPr>
            <p:ph idx="1"/>
          </p:nvPr>
        </p:nvSpPr>
        <p:spPr/>
        <p:txBody>
          <a:bodyPr/>
          <a:lstStyle/>
          <a:p>
            <a:pPr>
              <a:lnSpc>
                <a:spcPct val="150000"/>
              </a:lnSpc>
              <a:spcBef>
                <a:spcPct val="0"/>
              </a:spcBef>
              <a:buFontTx/>
              <a:buNone/>
            </a:pPr>
            <a:r>
              <a:rPr lang="en-US" altLang="zh-CN" b="0" dirty="0" smtClean="0"/>
              <a:t>3</a:t>
            </a:r>
            <a:r>
              <a:rPr lang="zh-CN" altLang="en-US" b="0" dirty="0" smtClean="0"/>
              <a:t>．</a:t>
            </a:r>
            <a:r>
              <a:rPr lang="zh-CN" altLang="en-US" b="0" dirty="0"/>
              <a:t>某计算机有 </a:t>
            </a:r>
            <a:r>
              <a:rPr lang="en-US" altLang="zh-CN" b="0" dirty="0"/>
              <a:t>16 </a:t>
            </a:r>
            <a:r>
              <a:rPr lang="zh-CN" altLang="en-US" b="0" dirty="0"/>
              <a:t>个通用寄存器，采用 </a:t>
            </a:r>
            <a:r>
              <a:rPr lang="en-US" altLang="zh-CN" b="0" dirty="0"/>
              <a:t>32 </a:t>
            </a:r>
            <a:r>
              <a:rPr lang="zh-CN" altLang="en-US" b="0" dirty="0"/>
              <a:t>位定长指令字，操作码字段（含寻址方式位） 为 </a:t>
            </a:r>
            <a:r>
              <a:rPr lang="en-US" altLang="zh-CN" b="0" dirty="0"/>
              <a:t>8 </a:t>
            </a:r>
            <a:r>
              <a:rPr lang="zh-CN" altLang="en-US" b="0" dirty="0"/>
              <a:t>位，</a:t>
            </a:r>
            <a:r>
              <a:rPr lang="en-US" altLang="zh-CN" b="0" dirty="0"/>
              <a:t>Store </a:t>
            </a:r>
            <a:r>
              <a:rPr lang="zh-CN" altLang="en-US" b="0" dirty="0"/>
              <a:t>指令的源操作数和目的操作数分别采用寄存器直接寻址和基址寻址方式。若基址寄存器可使用任一通用寄存器，且偏移量用补码表示，则 </a:t>
            </a:r>
            <a:r>
              <a:rPr lang="en-US" altLang="zh-CN" b="0" dirty="0"/>
              <a:t>Store </a:t>
            </a:r>
            <a:r>
              <a:rPr lang="zh-CN" altLang="en-US" b="0" dirty="0"/>
              <a:t>指令中偏移量的取值</a:t>
            </a:r>
            <a:r>
              <a:rPr lang="zh-CN" altLang="en-US" b="0" dirty="0" smtClean="0"/>
              <a:t>范围</a:t>
            </a:r>
            <a:r>
              <a:rPr lang="zh-CN" altLang="en-US" b="0" dirty="0"/>
              <a:t>是 </a:t>
            </a:r>
            <a:r>
              <a:rPr lang="zh-CN" altLang="en-US" b="0" dirty="0" smtClean="0"/>
              <a:t>。</a:t>
            </a:r>
            <a:endParaRPr lang="zh-CN" altLang="en-US" b="0" dirty="0"/>
          </a:p>
          <a:p>
            <a:pPr>
              <a:lnSpc>
                <a:spcPct val="150000"/>
              </a:lnSpc>
              <a:spcBef>
                <a:spcPct val="0"/>
              </a:spcBef>
              <a:buFontTx/>
              <a:buNone/>
            </a:pPr>
            <a:r>
              <a:rPr lang="en-US" altLang="zh-CN" b="0" dirty="0" smtClean="0"/>
              <a:t>    A</a:t>
            </a:r>
            <a:r>
              <a:rPr lang="zh-CN" altLang="en-US" b="0" dirty="0"/>
              <a:t>．</a:t>
            </a:r>
            <a:r>
              <a:rPr lang="en-US" altLang="zh-CN" b="0" dirty="0"/>
              <a:t>-32768 ~ +32767	B</a:t>
            </a:r>
            <a:r>
              <a:rPr lang="zh-CN" altLang="en-US" b="0" dirty="0"/>
              <a:t>．</a:t>
            </a:r>
            <a:r>
              <a:rPr lang="en-US" altLang="zh-CN" b="0" dirty="0"/>
              <a:t>-32767 ~ +32768</a:t>
            </a:r>
          </a:p>
          <a:p>
            <a:pPr>
              <a:lnSpc>
                <a:spcPct val="150000"/>
              </a:lnSpc>
              <a:spcBef>
                <a:spcPct val="0"/>
              </a:spcBef>
              <a:buFontTx/>
              <a:buNone/>
            </a:pPr>
            <a:r>
              <a:rPr lang="en-US" altLang="zh-CN" b="0" dirty="0" smtClean="0"/>
              <a:t>    C</a:t>
            </a:r>
            <a:r>
              <a:rPr lang="zh-CN" altLang="en-US" b="0" dirty="0"/>
              <a:t>．</a:t>
            </a:r>
            <a:r>
              <a:rPr lang="en-US" altLang="zh-CN" b="0" dirty="0"/>
              <a:t>-65536 ~ +65535	D</a:t>
            </a:r>
            <a:r>
              <a:rPr lang="zh-CN" altLang="en-US" b="0" dirty="0"/>
              <a:t>．</a:t>
            </a:r>
            <a:r>
              <a:rPr lang="en-US" altLang="zh-CN" b="0" dirty="0"/>
              <a:t>-65535 ~ +65536</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Tree>
    <p:extLst>
      <p:ext uri="{BB962C8B-B14F-4D97-AF65-F5344CB8AC3E}">
        <p14:creationId xmlns:p14="http://schemas.microsoft.com/office/powerpoint/2010/main" val="270297358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郑老师新版教材第四章课后习题（第</a:t>
            </a:r>
            <a:r>
              <a:rPr lang="en-US" altLang="zh-CN" dirty="0" smtClean="0"/>
              <a:t>158</a:t>
            </a:r>
            <a:r>
              <a:rPr lang="zh-CN" altLang="en-US" dirty="0"/>
              <a:t>页</a:t>
            </a:r>
            <a:r>
              <a:rPr lang="zh-CN" altLang="en-US" dirty="0" smtClean="0"/>
              <a:t>）：</a:t>
            </a:r>
            <a:r>
              <a:rPr lang="en-US" altLang="zh-CN" dirty="0" smtClean="0"/>
              <a:t>4</a:t>
            </a:r>
            <a:r>
              <a:rPr lang="zh-CN" altLang="en-US" dirty="0" smtClean="0"/>
              <a:t>、</a:t>
            </a:r>
            <a:r>
              <a:rPr lang="en-US" altLang="zh-CN" dirty="0" smtClean="0"/>
              <a:t>12</a:t>
            </a:r>
            <a:r>
              <a:rPr lang="zh-CN" altLang="en-US" dirty="0"/>
              <a:t>、</a:t>
            </a:r>
            <a:r>
              <a:rPr lang="en-US" altLang="zh-CN" dirty="0" smtClean="0"/>
              <a:t>13</a:t>
            </a:r>
            <a:r>
              <a:rPr lang="zh-CN" altLang="en-US" dirty="0" smtClean="0"/>
              <a:t>、</a:t>
            </a:r>
            <a:r>
              <a:rPr lang="en-US" altLang="zh-CN" dirty="0" smtClean="0"/>
              <a:t>17</a:t>
            </a:r>
            <a:r>
              <a:rPr lang="zh-CN" altLang="en-US" dirty="0" smtClean="0"/>
              <a:t>、</a:t>
            </a:r>
            <a:r>
              <a:rPr lang="en-US" altLang="zh-CN" dirty="0" smtClean="0"/>
              <a:t>19</a:t>
            </a:r>
            <a:r>
              <a:rPr lang="zh-CN" altLang="en-US" dirty="0" smtClean="0"/>
              <a:t>、</a:t>
            </a:r>
            <a:r>
              <a:rPr lang="en-US" altLang="zh-CN" dirty="0" smtClean="0"/>
              <a:t>21</a:t>
            </a:r>
          </a:p>
          <a:p>
            <a:endParaRPr lang="en-US" altLang="zh-CN" dirty="0" smtClean="0"/>
          </a:p>
          <a:p>
            <a:pPr marL="0" indent="0">
              <a:buNone/>
            </a:pPr>
            <a:r>
              <a:rPr lang="en-US" altLang="zh-CN" dirty="0" smtClean="0"/>
              <a:t>1.</a:t>
            </a:r>
            <a:r>
              <a:rPr lang="zh-CN" altLang="en-US" dirty="0"/>
              <a:t>采用相对寻址方式的转移指令占两个字节，第一字节是操作码，第二字节是相对位移量（用补码表示）。</a:t>
            </a:r>
            <a:r>
              <a:rPr lang="en-US" altLang="zh-CN" dirty="0"/>
              <a:t>CPU</a:t>
            </a:r>
            <a:r>
              <a:rPr lang="zh-CN" altLang="en-US" dirty="0"/>
              <a:t>在执行指令时，每次</a:t>
            </a:r>
            <a:r>
              <a:rPr lang="en-US" altLang="zh-CN" dirty="0"/>
              <a:t>CPU</a:t>
            </a:r>
            <a:r>
              <a:rPr lang="zh-CN" altLang="en-US" dirty="0"/>
              <a:t>从存储器取出一个字节，并自动完成（</a:t>
            </a:r>
            <a:r>
              <a:rPr lang="en-US" altLang="zh-CN" dirty="0"/>
              <a:t>PC</a:t>
            </a:r>
            <a:r>
              <a:rPr lang="zh-CN" altLang="en-US" dirty="0"/>
              <a:t>）</a:t>
            </a:r>
            <a:r>
              <a:rPr lang="en-US" altLang="zh-CN" dirty="0"/>
              <a:t>+1→PC</a:t>
            </a:r>
            <a:r>
              <a:rPr lang="zh-CN" altLang="en-US" dirty="0"/>
              <a:t>。假设执行到该转移指令时</a:t>
            </a:r>
            <a:r>
              <a:rPr lang="en-US" altLang="zh-CN" dirty="0"/>
              <a:t>PC</a:t>
            </a:r>
            <a:r>
              <a:rPr lang="zh-CN" altLang="en-US" dirty="0"/>
              <a:t>的内容为</a:t>
            </a:r>
            <a:r>
              <a:rPr lang="en-US" altLang="zh-CN" dirty="0"/>
              <a:t>200AH</a:t>
            </a:r>
            <a:r>
              <a:rPr lang="zh-CN" altLang="en-US" dirty="0"/>
              <a:t>，如果要求转移到</a:t>
            </a:r>
            <a:r>
              <a:rPr lang="en-US" altLang="zh-CN" dirty="0"/>
              <a:t>2000H</a:t>
            </a:r>
            <a:r>
              <a:rPr lang="zh-CN" altLang="en-US" dirty="0"/>
              <a:t>地址，则该转移指令第二字节的内容应为多少？（用十六进制表示</a:t>
            </a:r>
            <a:r>
              <a:rPr lang="zh-CN" altLang="en-US" dirty="0" smtClean="0"/>
              <a:t>）</a:t>
            </a:r>
            <a:endParaRPr lang="en-US" altLang="zh-CN" dirty="0" smtClean="0"/>
          </a:p>
          <a:p>
            <a:pPr marL="0" indent="0">
              <a:buNone/>
            </a:pPr>
            <a:endParaRPr lang="en-US" altLang="zh-CN" dirty="0" smtClean="0"/>
          </a:p>
          <a:p>
            <a:pPr marL="0" indent="0">
              <a:buNone/>
            </a:pPr>
            <a:r>
              <a:rPr lang="en-US" altLang="zh-CN" dirty="0" smtClean="0"/>
              <a:t>2.</a:t>
            </a:r>
            <a:r>
              <a:rPr lang="zh-CN" altLang="en-US" dirty="0"/>
              <a:t>假设某指令的一个操作数采用一次间接寻址方式，指令中给出的地址码为</a:t>
            </a:r>
            <a:r>
              <a:rPr lang="en-US" altLang="zh-CN" dirty="0"/>
              <a:t>2000H</a:t>
            </a:r>
            <a:r>
              <a:rPr lang="zh-CN" altLang="en-US" dirty="0"/>
              <a:t>，地址为</a:t>
            </a:r>
            <a:r>
              <a:rPr lang="en-US" altLang="zh-CN" dirty="0"/>
              <a:t>2000H</a:t>
            </a:r>
            <a:r>
              <a:rPr lang="zh-CN" altLang="en-US" dirty="0"/>
              <a:t>的内存单元中的内容为</a:t>
            </a:r>
            <a:r>
              <a:rPr lang="en-US" altLang="zh-CN" dirty="0"/>
              <a:t>3000H</a:t>
            </a:r>
            <a:r>
              <a:rPr lang="zh-CN" altLang="en-US" dirty="0"/>
              <a:t>，地址为</a:t>
            </a:r>
            <a:r>
              <a:rPr lang="en-US" altLang="zh-CN" dirty="0"/>
              <a:t>3000H</a:t>
            </a:r>
            <a:r>
              <a:rPr lang="zh-CN" altLang="en-US" dirty="0"/>
              <a:t>的内存单元的内容为</a:t>
            </a:r>
            <a:r>
              <a:rPr lang="en-US" altLang="zh-CN" dirty="0"/>
              <a:t>4000H</a:t>
            </a:r>
            <a:r>
              <a:rPr lang="zh-CN" altLang="en-US" dirty="0"/>
              <a:t>，而</a:t>
            </a:r>
            <a:r>
              <a:rPr lang="en-US" altLang="zh-CN" dirty="0"/>
              <a:t>4000H</a:t>
            </a:r>
            <a:r>
              <a:rPr lang="zh-CN" altLang="en-US" dirty="0"/>
              <a:t>单元的内容为</a:t>
            </a:r>
            <a:r>
              <a:rPr lang="en-US" altLang="zh-CN" dirty="0"/>
              <a:t>5000H</a:t>
            </a:r>
            <a:r>
              <a:rPr lang="zh-CN" altLang="en-US" dirty="0"/>
              <a:t>，</a:t>
            </a:r>
            <a:r>
              <a:rPr lang="zh-CN" altLang="en-US" dirty="0" smtClean="0"/>
              <a:t>则该</a:t>
            </a:r>
            <a:r>
              <a:rPr lang="zh-CN" altLang="en-US" dirty="0"/>
              <a:t>操作数的有效地址是多少？该操作数的值是多少</a:t>
            </a:r>
            <a:r>
              <a:rPr lang="zh-CN" altLang="en-US" dirty="0" smtClean="0"/>
              <a:t>？</a:t>
            </a:r>
            <a:endParaRPr lang="en-US" altLang="zh-CN" dirty="0" smtClean="0"/>
          </a:p>
          <a:p>
            <a:pPr marL="0" indent="0">
              <a:buNone/>
            </a:pPr>
            <a:endParaRPr lang="en-US" altLang="zh-CN"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Tree>
    <p:extLst>
      <p:ext uri="{BB962C8B-B14F-4D97-AF65-F5344CB8AC3E}">
        <p14:creationId xmlns:p14="http://schemas.microsoft.com/office/powerpoint/2010/main" val="2508325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指令格式设计</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4.1.1 </a:t>
            </a:r>
            <a:r>
              <a:rPr lang="zh-CN" altLang="en-US" dirty="0" smtClean="0"/>
              <a:t>指令地址码的个数</a:t>
            </a:r>
            <a:endParaRPr lang="en-US" altLang="zh-CN" dirty="0" smtClean="0"/>
          </a:p>
          <a:p>
            <a:pPr marL="0" indent="0">
              <a:buNone/>
            </a:pPr>
            <a:r>
              <a:rPr lang="en-US" altLang="zh-CN" dirty="0" smtClean="0">
                <a:solidFill>
                  <a:srgbClr val="063DE8"/>
                </a:solidFill>
                <a:latin typeface="微软雅黑" panose="020B0503020204020204" pitchFamily="34" charset="-122"/>
                <a:cs typeface="+mj-cs"/>
              </a:rPr>
              <a:t>1.</a:t>
            </a:r>
            <a:r>
              <a:rPr lang="zh-CN" altLang="en-US" dirty="0" smtClean="0">
                <a:solidFill>
                  <a:srgbClr val="063DE8"/>
                </a:solidFill>
                <a:latin typeface="微软雅黑" panose="020B0503020204020204" pitchFamily="34" charset="-122"/>
                <a:cs typeface="+mj-cs"/>
              </a:rPr>
              <a:t>一</a:t>
            </a:r>
            <a:r>
              <a:rPr lang="zh-CN" altLang="en-US" dirty="0">
                <a:solidFill>
                  <a:srgbClr val="063DE8"/>
                </a:solidFill>
                <a:latin typeface="微软雅黑" panose="020B0503020204020204" pitchFamily="34" charset="-122"/>
                <a:cs typeface="+mj-cs"/>
              </a:rPr>
              <a:t>条指令须包含的</a:t>
            </a:r>
            <a:r>
              <a:rPr lang="zh-CN" altLang="en-US" dirty="0" smtClean="0">
                <a:solidFill>
                  <a:srgbClr val="063DE8"/>
                </a:solidFill>
                <a:latin typeface="微软雅黑" panose="020B0503020204020204" pitchFamily="34" charset="-122"/>
                <a:cs typeface="+mj-cs"/>
              </a:rPr>
              <a:t>信息</a:t>
            </a:r>
            <a:endParaRPr lang="en-US" altLang="zh-CN" dirty="0" smtClean="0">
              <a:solidFill>
                <a:srgbClr val="063DE8"/>
              </a:solidFill>
              <a:latin typeface="微软雅黑" panose="020B0503020204020204" pitchFamily="34" charset="-122"/>
              <a:cs typeface="+mj-cs"/>
            </a:endParaRPr>
          </a:p>
          <a:p>
            <a:pPr lvl="1">
              <a:buFont typeface="Wingdings" panose="05000000000000000000" pitchFamily="2" charset="2"/>
              <a:buChar char="Ø"/>
            </a:pPr>
            <a:r>
              <a:rPr lang="zh-CN" altLang="en-US" dirty="0">
                <a:latin typeface="微软雅黑" panose="020B0503020204020204" pitchFamily="34" charset="-122"/>
              </a:rPr>
              <a:t>操作码：指定操作类型</a:t>
            </a:r>
          </a:p>
          <a:p>
            <a:pPr lvl="2">
              <a:buFont typeface="Wingdings" panose="05000000000000000000" pitchFamily="2" charset="2"/>
              <a:buChar char="ü"/>
            </a:pPr>
            <a:r>
              <a:rPr lang="zh-CN" altLang="en-US" dirty="0" smtClean="0">
                <a:latin typeface="微软雅黑" panose="020B0503020204020204" pitchFamily="34" charset="-122"/>
              </a:rPr>
              <a:t>操作</a:t>
            </a:r>
            <a:r>
              <a:rPr lang="zh-CN" altLang="en-US" dirty="0">
                <a:latin typeface="微软雅黑" panose="020B0503020204020204" pitchFamily="34" charset="-122"/>
              </a:rPr>
              <a:t>码长度：固定／</a:t>
            </a:r>
            <a:r>
              <a:rPr lang="zh-CN" altLang="en-US" dirty="0" smtClean="0">
                <a:latin typeface="微软雅黑" panose="020B0503020204020204" pitchFamily="34" charset="-122"/>
              </a:rPr>
              <a:t>可变</a:t>
            </a:r>
            <a:endParaRPr lang="en-US" altLang="zh-CN" dirty="0">
              <a:latin typeface="微软雅黑" panose="020B0503020204020204" pitchFamily="34" charset="-122"/>
            </a:endParaRPr>
          </a:p>
          <a:p>
            <a:pPr lvl="1">
              <a:buFont typeface="Wingdings" panose="05000000000000000000" pitchFamily="2" charset="2"/>
              <a:buChar char="Ø"/>
            </a:pPr>
            <a:r>
              <a:rPr lang="zh-CN" altLang="en-US" dirty="0">
                <a:latin typeface="微软雅黑" panose="020B0503020204020204" pitchFamily="34" charset="-122"/>
              </a:rPr>
              <a:t>源</a:t>
            </a:r>
            <a:r>
              <a:rPr lang="zh-CN" altLang="en-US" dirty="0" smtClean="0">
                <a:latin typeface="微软雅黑" panose="020B0503020204020204" pitchFamily="34" charset="-122"/>
              </a:rPr>
              <a:t>操作数</a:t>
            </a:r>
            <a:r>
              <a:rPr lang="zh-CN" altLang="en-US" dirty="0" smtClean="0"/>
              <a:t>或其地址</a:t>
            </a:r>
            <a:r>
              <a:rPr lang="zh-CN" altLang="en-US" dirty="0" smtClean="0">
                <a:latin typeface="微软雅黑" panose="020B0503020204020204" pitchFamily="34" charset="-122"/>
              </a:rPr>
              <a:t>：指出一</a:t>
            </a:r>
            <a:r>
              <a:rPr lang="zh-CN" altLang="en-US" dirty="0">
                <a:latin typeface="微软雅黑" panose="020B0503020204020204" pitchFamily="34" charset="-122"/>
              </a:rPr>
              <a:t>个或多个源</a:t>
            </a:r>
            <a:r>
              <a:rPr lang="zh-CN" altLang="en-US" dirty="0" smtClean="0">
                <a:latin typeface="微软雅黑" panose="020B0503020204020204" pitchFamily="34" charset="-122"/>
              </a:rPr>
              <a:t>操作数或其所在</a:t>
            </a:r>
            <a:r>
              <a:rPr lang="zh-CN" altLang="en-US" dirty="0">
                <a:latin typeface="微软雅黑" panose="020B0503020204020204" pitchFamily="34" charset="-122"/>
              </a:rPr>
              <a:t>的</a:t>
            </a:r>
            <a:r>
              <a:rPr lang="zh-CN" altLang="en-US" dirty="0" smtClean="0">
                <a:latin typeface="微软雅黑" panose="020B0503020204020204" pitchFamily="34" charset="-122"/>
              </a:rPr>
              <a:t>地址</a:t>
            </a:r>
            <a:endParaRPr lang="en-US" altLang="zh-CN" dirty="0" smtClean="0">
              <a:latin typeface="微软雅黑" panose="020B0503020204020204" pitchFamily="34" charset="-122"/>
            </a:endParaRPr>
          </a:p>
          <a:p>
            <a:pPr lvl="2">
              <a:buFont typeface="Wingdings" panose="05000000000000000000" pitchFamily="2" charset="2"/>
              <a:buChar char="ü"/>
            </a:pPr>
            <a:r>
              <a:rPr lang="zh-CN" altLang="en-US" dirty="0" smtClean="0">
                <a:latin typeface="微软雅黑" panose="020B0503020204020204" pitchFamily="34" charset="-122"/>
              </a:rPr>
              <a:t>操作数</a:t>
            </a:r>
            <a:r>
              <a:rPr lang="zh-CN" altLang="en-US" dirty="0">
                <a:latin typeface="微软雅黑" panose="020B0503020204020204" pitchFamily="34" charset="-122"/>
              </a:rPr>
              <a:t>来源：主</a:t>
            </a:r>
            <a:r>
              <a:rPr lang="en-US" altLang="zh-CN" dirty="0">
                <a:latin typeface="微软雅黑" panose="020B0503020204020204" pitchFamily="34" charset="-122"/>
              </a:rPr>
              <a:t>(</a:t>
            </a:r>
            <a:r>
              <a:rPr lang="zh-CN" altLang="en-US" dirty="0">
                <a:latin typeface="微软雅黑" panose="020B0503020204020204" pitchFamily="34" charset="-122"/>
              </a:rPr>
              <a:t>虚</a:t>
            </a:r>
            <a:r>
              <a:rPr lang="en-US" altLang="zh-CN" dirty="0">
                <a:latin typeface="微软雅黑" panose="020B0503020204020204" pitchFamily="34" charset="-122"/>
              </a:rPr>
              <a:t>)</a:t>
            </a:r>
            <a:r>
              <a:rPr lang="zh-CN" altLang="en-US" dirty="0" smtClean="0">
                <a:latin typeface="微软雅黑" panose="020B0503020204020204" pitchFamily="34" charset="-122"/>
              </a:rPr>
              <a:t>存，寄存器，</a:t>
            </a:r>
            <a:r>
              <a:rPr lang="en-US" altLang="zh-CN" dirty="0" smtClean="0">
                <a:latin typeface="微软雅黑" panose="020B0503020204020204" pitchFamily="34" charset="-122"/>
              </a:rPr>
              <a:t>I/O</a:t>
            </a:r>
            <a:r>
              <a:rPr lang="zh-CN" altLang="en-US" dirty="0" smtClean="0">
                <a:latin typeface="微软雅黑" panose="020B0503020204020204" pitchFamily="34" charset="-122"/>
              </a:rPr>
              <a:t>端口，指令中直接给出一个立即数</a:t>
            </a:r>
            <a:endParaRPr lang="zh-CN" altLang="en-US" dirty="0">
              <a:latin typeface="微软雅黑" panose="020B0503020204020204" pitchFamily="34" charset="-122"/>
            </a:endParaRPr>
          </a:p>
          <a:p>
            <a:pPr lvl="1">
              <a:buFont typeface="Wingdings" panose="05000000000000000000" pitchFamily="2" charset="2"/>
              <a:buChar char="Ø"/>
            </a:pPr>
            <a:r>
              <a:rPr lang="zh-CN" altLang="en-US" dirty="0" smtClean="0">
                <a:latin typeface="微软雅黑" panose="020B0503020204020204" pitchFamily="34" charset="-122"/>
              </a:rPr>
              <a:t>结果</a:t>
            </a:r>
            <a:r>
              <a:rPr lang="zh-CN" altLang="en-US" dirty="0" smtClean="0"/>
              <a:t>的地址</a:t>
            </a:r>
            <a:r>
              <a:rPr lang="zh-CN" altLang="en-US" dirty="0" smtClean="0">
                <a:latin typeface="微软雅黑" panose="020B0503020204020204" pitchFamily="34" charset="-122"/>
              </a:rPr>
              <a:t>：</a:t>
            </a:r>
            <a:r>
              <a:rPr lang="zh-CN" altLang="en-US" dirty="0">
                <a:latin typeface="微软雅黑" panose="020B0503020204020204" pitchFamily="34" charset="-122"/>
              </a:rPr>
              <a:t>产生的结果存放何处</a:t>
            </a:r>
          </a:p>
          <a:p>
            <a:pPr lvl="2">
              <a:buFont typeface="Wingdings" panose="05000000000000000000" pitchFamily="2" charset="2"/>
              <a:buChar char="ü"/>
            </a:pPr>
            <a:r>
              <a:rPr lang="zh-CN" altLang="en-US" dirty="0" smtClean="0">
                <a:latin typeface="微软雅黑" panose="020B0503020204020204" pitchFamily="34" charset="-122"/>
              </a:rPr>
              <a:t>结果地址：主</a:t>
            </a:r>
            <a:r>
              <a:rPr lang="en-US" altLang="zh-CN" dirty="0">
                <a:latin typeface="微软雅黑" panose="020B0503020204020204" pitchFamily="34" charset="-122"/>
              </a:rPr>
              <a:t>(</a:t>
            </a:r>
            <a:r>
              <a:rPr lang="zh-CN" altLang="en-US" dirty="0">
                <a:latin typeface="微软雅黑" panose="020B0503020204020204" pitchFamily="34" charset="-122"/>
              </a:rPr>
              <a:t>虚</a:t>
            </a:r>
            <a:r>
              <a:rPr lang="en-US" altLang="zh-CN" dirty="0">
                <a:latin typeface="微软雅黑" panose="020B0503020204020204" pitchFamily="34" charset="-122"/>
              </a:rPr>
              <a:t>)</a:t>
            </a:r>
            <a:r>
              <a:rPr lang="zh-CN" altLang="en-US" dirty="0" smtClean="0">
                <a:latin typeface="微软雅黑" panose="020B0503020204020204" pitchFamily="34" charset="-122"/>
              </a:rPr>
              <a:t>存</a:t>
            </a:r>
            <a:r>
              <a:rPr lang="zh-CN" altLang="en-US" dirty="0" smtClean="0"/>
              <a:t>，</a:t>
            </a:r>
            <a:r>
              <a:rPr lang="zh-CN" altLang="en-US" dirty="0" smtClean="0">
                <a:latin typeface="微软雅黑" panose="020B0503020204020204" pitchFamily="34" charset="-122"/>
              </a:rPr>
              <a:t>寄存器，</a:t>
            </a:r>
            <a:r>
              <a:rPr lang="en-US" altLang="zh-CN" dirty="0" smtClean="0">
                <a:latin typeface="微软雅黑" panose="020B0503020204020204" pitchFamily="34" charset="-122"/>
              </a:rPr>
              <a:t>I/O</a:t>
            </a:r>
            <a:r>
              <a:rPr lang="zh-CN" altLang="en-US" dirty="0" smtClean="0">
                <a:latin typeface="微软雅黑" panose="020B0503020204020204" pitchFamily="34" charset="-122"/>
              </a:rPr>
              <a:t>端口</a:t>
            </a:r>
            <a:endParaRPr lang="en-US" altLang="zh-CN" dirty="0">
              <a:latin typeface="微软雅黑" panose="020B0503020204020204" pitchFamily="34" charset="-122"/>
            </a:endParaRPr>
          </a:p>
          <a:p>
            <a:pPr lvl="1">
              <a:buFont typeface="Wingdings" panose="05000000000000000000" pitchFamily="2" charset="2"/>
              <a:buChar char="Ø"/>
            </a:pPr>
            <a:r>
              <a:rPr lang="zh-CN" altLang="en-US" dirty="0">
                <a:latin typeface="微软雅黑" panose="020B0503020204020204" pitchFamily="34" charset="-122"/>
              </a:rPr>
              <a:t>下一条指令地址：下条指令存放何处</a:t>
            </a:r>
          </a:p>
          <a:p>
            <a:pPr lvl="2">
              <a:buFont typeface="Wingdings" panose="05000000000000000000" pitchFamily="2" charset="2"/>
              <a:buChar char="ü"/>
            </a:pPr>
            <a:r>
              <a:rPr lang="zh-CN" altLang="en-US" dirty="0" smtClean="0">
                <a:latin typeface="微软雅黑" panose="020B0503020204020204" pitchFamily="34" charset="-122"/>
              </a:rPr>
              <a:t>下</a:t>
            </a:r>
            <a:r>
              <a:rPr lang="zh-CN" altLang="en-US" dirty="0">
                <a:latin typeface="微软雅黑" panose="020B0503020204020204" pitchFamily="34" charset="-122"/>
              </a:rPr>
              <a:t>条指令地址 ：主</a:t>
            </a:r>
            <a:r>
              <a:rPr lang="en-US" altLang="zh-CN" dirty="0">
                <a:latin typeface="微软雅黑" panose="020B0503020204020204" pitchFamily="34" charset="-122"/>
              </a:rPr>
              <a:t>(</a:t>
            </a:r>
            <a:r>
              <a:rPr lang="zh-CN" altLang="en-US" dirty="0">
                <a:latin typeface="微软雅黑" panose="020B0503020204020204" pitchFamily="34" charset="-122"/>
              </a:rPr>
              <a:t>虚</a:t>
            </a:r>
            <a:r>
              <a:rPr lang="en-US" altLang="zh-CN" dirty="0">
                <a:latin typeface="微软雅黑" panose="020B0503020204020204" pitchFamily="34" charset="-122"/>
              </a:rPr>
              <a:t>)</a:t>
            </a:r>
            <a:r>
              <a:rPr lang="zh-CN" altLang="en-US" dirty="0" smtClean="0">
                <a:latin typeface="微软雅黑" panose="020B0503020204020204" pitchFamily="34" charset="-122"/>
              </a:rPr>
              <a:t>存地址</a:t>
            </a:r>
            <a:endParaRPr lang="en-US" altLang="zh-CN" dirty="0">
              <a:latin typeface="微软雅黑" panose="020B0503020204020204" pitchFamily="34" charset="-122"/>
            </a:endParaRPr>
          </a:p>
          <a:p>
            <a:pPr lvl="2">
              <a:buFont typeface="Wingdings" panose="05000000000000000000" pitchFamily="2" charset="2"/>
              <a:buChar char="ü"/>
            </a:pPr>
            <a:r>
              <a:rPr lang="zh-CN" altLang="en-US" dirty="0" smtClean="0">
                <a:latin typeface="微软雅黑" panose="020B0503020204020204" pitchFamily="34" charset="-122"/>
              </a:rPr>
              <a:t>正常</a:t>
            </a:r>
            <a:r>
              <a:rPr lang="zh-CN" altLang="en-US" dirty="0">
                <a:latin typeface="微软雅黑" panose="020B0503020204020204" pitchFamily="34" charset="-122"/>
              </a:rPr>
              <a:t>情况隐含在</a:t>
            </a:r>
            <a:r>
              <a:rPr lang="en-US" altLang="zh-CN" dirty="0">
                <a:latin typeface="微软雅黑" panose="020B0503020204020204" pitchFamily="34" charset="-122"/>
              </a:rPr>
              <a:t>PC</a:t>
            </a:r>
            <a:r>
              <a:rPr lang="zh-CN" altLang="en-US" dirty="0">
                <a:latin typeface="微软雅黑" panose="020B0503020204020204" pitchFamily="34" charset="-122"/>
              </a:rPr>
              <a:t>中，改变顺序时由指令给</a:t>
            </a:r>
            <a:r>
              <a:rPr lang="zh-CN" altLang="en-US" dirty="0" smtClean="0">
                <a:latin typeface="微软雅黑" panose="020B0503020204020204" pitchFamily="34" charset="-122"/>
              </a:rPr>
              <a:t>出</a:t>
            </a:r>
            <a:endParaRPr lang="zh-CN" altLang="en-US" dirty="0">
              <a:latin typeface="微软雅黑" panose="020B0503020204020204" pitchFamily="34" charset="-122"/>
            </a:endParaRPr>
          </a:p>
          <a:p>
            <a:pPr marL="0" indent="0">
              <a:buNone/>
            </a:pPr>
            <a:endParaRPr lang="zh-CN" altLang="en-US" dirty="0">
              <a:latin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
        <p:nvSpPr>
          <p:cNvPr id="7" name="Text Box 23"/>
          <p:cNvSpPr txBox="1">
            <a:spLocks noChangeArrowheads="1"/>
          </p:cNvSpPr>
          <p:nvPr/>
        </p:nvSpPr>
        <p:spPr bwMode="auto">
          <a:xfrm>
            <a:off x="6660232" y="4149080"/>
            <a:ext cx="237626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smtClean="0">
                <a:ea typeface="微软雅黑" panose="020B0503020204020204" pitchFamily="34" charset="-122"/>
              </a:rPr>
              <a:t>一条</a:t>
            </a:r>
            <a:r>
              <a:rPr lang="zh-CN" altLang="en-US" sz="2000" dirty="0">
                <a:ea typeface="微软雅黑" panose="020B0503020204020204" pitchFamily="34" charset="-122"/>
              </a:rPr>
              <a:t>指令</a:t>
            </a:r>
            <a:r>
              <a:rPr lang="zh-CN" altLang="en-US" sz="2000" dirty="0" smtClean="0">
                <a:ea typeface="微软雅黑" panose="020B0503020204020204" pitchFamily="34" charset="-122"/>
              </a:rPr>
              <a:t>由一个操作码</a:t>
            </a:r>
            <a:r>
              <a:rPr lang="zh-CN" altLang="en-US" sz="2000" dirty="0">
                <a:ea typeface="微软雅黑" panose="020B0503020204020204" pitchFamily="34" charset="-122"/>
              </a:rPr>
              <a:t>和若干地址码组</a:t>
            </a:r>
            <a:r>
              <a:rPr lang="zh-CN" altLang="en-US" sz="2000" dirty="0" smtClean="0">
                <a:ea typeface="微软雅黑" panose="020B0503020204020204" pitchFamily="34" charset="-122"/>
              </a:rPr>
              <a:t>成。</a:t>
            </a:r>
            <a:endParaRPr lang="zh-CN" altLang="en-US" sz="2000" dirty="0">
              <a:ea typeface="微软雅黑" panose="020B0503020204020204" pitchFamily="34" charset="-122"/>
            </a:endParaRPr>
          </a:p>
        </p:txBody>
      </p:sp>
    </p:spTree>
    <p:extLst>
      <p:ext uri="{BB962C8B-B14F-4D97-AF65-F5344CB8AC3E}">
        <p14:creationId xmlns:p14="http://schemas.microsoft.com/office/powerpoint/2010/main" val="396315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p:cTn id="2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5" dur="500"/>
                                        <p:tgtEl>
                                          <p:spTgt spid="3">
                                            <p:txEl>
                                              <p:pRg st="6" end="6"/>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p:cTn id="28"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5" dur="500"/>
                                        <p:tgtEl>
                                          <p:spTgt spid="3">
                                            <p:txEl>
                                              <p:pRg st="8" end="8"/>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8" dur="500"/>
                                        <p:tgtEl>
                                          <p:spTgt spid="3">
                                            <p:txEl>
                                              <p:pRg st="9" end="9"/>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blinds(horizontal)">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2</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3.</a:t>
            </a:r>
            <a:r>
              <a:rPr lang="zh-CN" altLang="en-US" dirty="0"/>
              <a:t>假设某计算机字长</a:t>
            </a:r>
            <a:r>
              <a:rPr lang="en-US" altLang="zh-CN" dirty="0"/>
              <a:t>32</a:t>
            </a:r>
            <a:r>
              <a:rPr lang="zh-CN" altLang="en-US" dirty="0"/>
              <a:t>位，</a:t>
            </a:r>
            <a:r>
              <a:rPr lang="en-US" altLang="zh-CN" dirty="0"/>
              <a:t>CPU</a:t>
            </a:r>
            <a:r>
              <a:rPr lang="zh-CN" altLang="en-US" dirty="0"/>
              <a:t>有</a:t>
            </a:r>
            <a:r>
              <a:rPr lang="en-US" altLang="zh-CN" dirty="0"/>
              <a:t>32</a:t>
            </a:r>
            <a:r>
              <a:rPr lang="zh-CN" altLang="en-US" dirty="0"/>
              <a:t>个</a:t>
            </a:r>
            <a:r>
              <a:rPr lang="en-US" altLang="zh-CN" dirty="0"/>
              <a:t>32</a:t>
            </a:r>
            <a:r>
              <a:rPr lang="zh-CN" altLang="en-US" dirty="0"/>
              <a:t>位的通用寄存器，指令长度为单字长，指令操作码占</a:t>
            </a:r>
            <a:r>
              <a:rPr lang="en-US" altLang="zh-CN" dirty="0"/>
              <a:t>6</a:t>
            </a:r>
            <a:r>
              <a:rPr lang="zh-CN" altLang="en-US" dirty="0"/>
              <a:t>位。请问：</a:t>
            </a:r>
          </a:p>
          <a:p>
            <a:pPr marL="0" indent="0">
              <a:buNone/>
            </a:pPr>
            <a:r>
              <a:rPr lang="en-US" altLang="zh-CN" dirty="0"/>
              <a:t>(1)</a:t>
            </a:r>
            <a:r>
              <a:rPr lang="zh-CN" altLang="en-US" dirty="0"/>
              <a:t>对于存储器直接寻址方式的</a:t>
            </a:r>
            <a:r>
              <a:rPr lang="en-US" altLang="zh-CN" dirty="0"/>
              <a:t>R-S</a:t>
            </a:r>
            <a:r>
              <a:rPr lang="zh-CN" altLang="en-US" dirty="0"/>
              <a:t>型指令，能直接寻址的最大主存空间是多少</a:t>
            </a:r>
            <a:r>
              <a:rPr lang="en-US" altLang="zh-CN" dirty="0" smtClean="0"/>
              <a:t>?</a:t>
            </a:r>
          </a:p>
          <a:p>
            <a:pPr marL="0" indent="0">
              <a:buNone/>
            </a:pPr>
            <a:endParaRPr lang="en-US" altLang="zh-CN" dirty="0"/>
          </a:p>
          <a:p>
            <a:pPr marL="0" indent="0">
              <a:buNone/>
            </a:pPr>
            <a:r>
              <a:rPr lang="en-US" altLang="zh-CN" dirty="0"/>
              <a:t>(2)</a:t>
            </a:r>
            <a:r>
              <a:rPr lang="zh-CN" altLang="en-US" dirty="0"/>
              <a:t>对于采用通用寄存器作为基址寄存器的</a:t>
            </a:r>
            <a:r>
              <a:rPr lang="en-US" altLang="zh-CN" dirty="0"/>
              <a:t>R-S</a:t>
            </a:r>
            <a:r>
              <a:rPr lang="zh-CN" altLang="en-US" dirty="0"/>
              <a:t>型指令，则能直接寻址的最大主存空间是多少</a:t>
            </a:r>
            <a:r>
              <a:rPr lang="en-US" altLang="zh-CN" dirty="0"/>
              <a:t>?</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2017/11/3</a:t>
            </a:fld>
            <a:endParaRPr lang="zh-CN" altLang="en-US"/>
          </a:p>
        </p:txBody>
      </p:sp>
    </p:spTree>
    <p:extLst>
      <p:ext uri="{BB962C8B-B14F-4D97-AF65-F5344CB8AC3E}">
        <p14:creationId xmlns:p14="http://schemas.microsoft.com/office/powerpoint/2010/main" val="11014439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郑老师计算机组成课程网址</a:t>
            </a:r>
            <a:endParaRPr lang="zh-CN" altLang="en-US" dirty="0"/>
          </a:p>
        </p:txBody>
      </p:sp>
      <p:sp>
        <p:nvSpPr>
          <p:cNvPr id="3" name="内容占位符 2"/>
          <p:cNvSpPr>
            <a:spLocks noGrp="1"/>
          </p:cNvSpPr>
          <p:nvPr>
            <p:ph idx="1"/>
          </p:nvPr>
        </p:nvSpPr>
        <p:spPr>
          <a:xfrm>
            <a:off x="457200" y="1124744"/>
            <a:ext cx="8507288" cy="5112568"/>
          </a:xfrm>
        </p:spPr>
        <p:txBody>
          <a:bodyPr/>
          <a:lstStyle/>
          <a:p>
            <a:r>
              <a:rPr lang="zh-CN" altLang="en-US" dirty="0" smtClean="0"/>
              <a:t>数字石大</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2017/11/3</a:t>
            </a:fld>
            <a:endParaRPr lang="zh-CN" altLang="en-US"/>
          </a:p>
        </p:txBody>
      </p:sp>
    </p:spTree>
    <p:extLst>
      <p:ext uri="{BB962C8B-B14F-4D97-AF65-F5344CB8AC3E}">
        <p14:creationId xmlns:p14="http://schemas.microsoft.com/office/powerpoint/2010/main" val="318047316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南京大学计算机组成课程网址</a:t>
            </a:r>
            <a:endParaRPr lang="zh-CN" altLang="en-US" dirty="0"/>
          </a:p>
        </p:txBody>
      </p:sp>
      <p:sp>
        <p:nvSpPr>
          <p:cNvPr id="3" name="内容占位符 2"/>
          <p:cNvSpPr>
            <a:spLocks noGrp="1"/>
          </p:cNvSpPr>
          <p:nvPr>
            <p:ph idx="1"/>
          </p:nvPr>
        </p:nvSpPr>
        <p:spPr>
          <a:xfrm>
            <a:off x="457200" y="1124744"/>
            <a:ext cx="8507288" cy="5112568"/>
          </a:xfrm>
        </p:spPr>
        <p:txBody>
          <a:bodyPr/>
          <a:lstStyle/>
          <a:p>
            <a:r>
              <a:rPr lang="en-US" altLang="zh-CN" dirty="0"/>
              <a:t>http://media.njude.com.cn/course/jsjzcyl/index.htm</a:t>
            </a:r>
            <a:endParaRPr lang="zh-CN" altLang="en-US" dirty="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2017/11/3</a:t>
            </a:fld>
            <a:endParaRPr lang="zh-CN" altLang="en-US"/>
          </a:p>
        </p:txBody>
      </p:sp>
    </p:spTree>
    <p:extLst>
      <p:ext uri="{BB962C8B-B14F-4D97-AF65-F5344CB8AC3E}">
        <p14:creationId xmlns:p14="http://schemas.microsoft.com/office/powerpoint/2010/main" val="275743833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77FF00C-37C6-44AD-BA67-6992DFB40914}" type="datetime1">
              <a:rPr lang="zh-CN" altLang="en-US" smtClean="0"/>
              <a:t>2017/11/3</a:t>
            </a:fld>
            <a:endParaRPr lang="zh-CN" altLang="en-US"/>
          </a:p>
        </p:txBody>
      </p:sp>
      <p:sp>
        <p:nvSpPr>
          <p:cNvPr id="5" name="页脚占位符 4"/>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p>
            <a:pPr>
              <a:defRPr/>
            </a:pPr>
            <a:fld id="{0D267F39-6F06-468F-B621-E11066C25A25}" type="slidenum">
              <a:rPr lang="zh-CN" altLang="en-US" smtClean="0"/>
              <a:pPr>
                <a:defRPr/>
              </a:pPr>
              <a:t>93</a:t>
            </a:fld>
            <a:endParaRPr lang="zh-CN" altLang="en-US" dirty="0"/>
          </a:p>
        </p:txBody>
      </p:sp>
      <p:sp>
        <p:nvSpPr>
          <p:cNvPr id="52230" name="TextBox 9"/>
          <p:cNvSpPr txBox="1">
            <a:spLocks noChangeArrowheads="1"/>
          </p:cNvSpPr>
          <p:nvPr/>
        </p:nvSpPr>
        <p:spPr bwMode="auto">
          <a:xfrm>
            <a:off x="1556115" y="4005064"/>
            <a:ext cx="5453211" cy="1846659"/>
          </a:xfrm>
          <a:prstGeom prst="rect">
            <a:avLst/>
          </a:prstGeom>
          <a:noFill/>
          <a:ln w="9525">
            <a:noFill/>
            <a:miter lim="800000"/>
            <a:headEnd/>
            <a:tailEnd/>
          </a:ln>
        </p:spPr>
        <p:txBody>
          <a:bodyPr wrap="square">
            <a:spAutoFit/>
          </a:bodyPr>
          <a:lstStyle/>
          <a:p>
            <a:pPr algn="ctr"/>
            <a:r>
              <a:rPr lang="zh-CN" altLang="en-US" sz="2400" b="1" dirty="0" smtClean="0">
                <a:solidFill>
                  <a:srgbClr val="0000CC"/>
                </a:solidFill>
                <a:latin typeface="Comic Sans MS" panose="030F0702030302020204" pitchFamily="66" charset="0"/>
                <a:ea typeface="微软雅黑" panose="020B0503020204020204" pitchFamily="34" charset="-122"/>
              </a:rPr>
              <a:t>主讲教师：</a:t>
            </a:r>
            <a:r>
              <a:rPr lang="zh-CN" altLang="en-US" sz="2400" b="1" dirty="0">
                <a:solidFill>
                  <a:srgbClr val="0000CC"/>
                </a:solidFill>
                <a:latin typeface="Comic Sans MS" panose="030F0702030302020204" pitchFamily="66" charset="0"/>
                <a:ea typeface="微软雅黑" panose="020B0503020204020204" pitchFamily="34" charset="-122"/>
              </a:rPr>
              <a:t>黄庭培</a:t>
            </a:r>
            <a:endParaRPr lang="en-US" altLang="zh-CN" sz="2400" b="1" dirty="0">
              <a:solidFill>
                <a:srgbClr val="0000CC"/>
              </a:solidFill>
              <a:latin typeface="Comic Sans MS" panose="030F0702030302020204" pitchFamily="66" charset="0"/>
              <a:ea typeface="微软雅黑" panose="020B0503020204020204" pitchFamily="34" charset="-122"/>
            </a:endParaRPr>
          </a:p>
          <a:p>
            <a:pPr algn="ctr"/>
            <a:r>
              <a:rPr lang="zh-CN" altLang="en-US" sz="2400" b="1" dirty="0">
                <a:solidFill>
                  <a:srgbClr val="0000CC"/>
                </a:solidFill>
                <a:latin typeface="Comic Sans MS" panose="030F0702030302020204" pitchFamily="66" charset="0"/>
                <a:ea typeface="微软雅黑" panose="020B0503020204020204" pitchFamily="34" charset="-122"/>
              </a:rPr>
              <a:t>单位：</a:t>
            </a:r>
            <a:r>
              <a:rPr lang="zh-CN" altLang="en-US" sz="2400" b="1" dirty="0" smtClean="0">
                <a:solidFill>
                  <a:srgbClr val="0000CC"/>
                </a:solidFill>
                <a:latin typeface="Comic Sans MS" panose="030F0702030302020204" pitchFamily="66" charset="0"/>
                <a:ea typeface="微软雅黑" panose="020B0503020204020204" pitchFamily="34" charset="-122"/>
              </a:rPr>
              <a:t>中国石油大学（华东）</a:t>
            </a:r>
            <a:endParaRPr lang="en-US" altLang="zh-CN" sz="2400" b="1" dirty="0">
              <a:solidFill>
                <a:srgbClr val="0000CC"/>
              </a:solidFill>
              <a:latin typeface="Comic Sans MS" panose="030F0702030302020204" pitchFamily="66" charset="0"/>
              <a:ea typeface="微软雅黑" panose="020B0503020204020204" pitchFamily="34" charset="-122"/>
            </a:endParaRPr>
          </a:p>
          <a:p>
            <a:pPr algn="ctr"/>
            <a:r>
              <a:rPr lang="zh-CN" altLang="en-US" sz="2400" b="1" dirty="0">
                <a:solidFill>
                  <a:srgbClr val="0000CC"/>
                </a:solidFill>
                <a:latin typeface="Comic Sans MS" panose="030F0702030302020204" pitchFamily="66" charset="0"/>
                <a:ea typeface="微软雅黑" panose="020B0503020204020204" pitchFamily="34" charset="-122"/>
              </a:rPr>
              <a:t>联系方式：</a:t>
            </a:r>
            <a:r>
              <a:rPr lang="en-US" altLang="zh-CN" sz="2400" b="1" dirty="0" smtClean="0">
                <a:solidFill>
                  <a:srgbClr val="0000CC"/>
                </a:solidFill>
                <a:latin typeface="Comic Sans MS" panose="030F0702030302020204" pitchFamily="66" charset="0"/>
                <a:ea typeface="微软雅黑" panose="020B0503020204020204" pitchFamily="34" charset="-122"/>
              </a:rPr>
              <a:t>huangtingpei@upc.edu.cn</a:t>
            </a:r>
            <a:endParaRPr lang="en-US" altLang="zh-CN" sz="2400" b="1" dirty="0">
              <a:solidFill>
                <a:srgbClr val="0000CC"/>
              </a:solidFill>
              <a:latin typeface="Comic Sans MS" panose="030F0702030302020204" pitchFamily="66" charset="0"/>
              <a:ea typeface="微软雅黑" panose="020B0503020204020204" pitchFamily="34" charset="-122"/>
            </a:endParaRPr>
          </a:p>
          <a:p>
            <a:pPr algn="ctr"/>
            <a:r>
              <a:rPr lang="zh-CN" altLang="en-US" sz="2400" b="1" dirty="0">
                <a:solidFill>
                  <a:srgbClr val="0000CC"/>
                </a:solidFill>
                <a:latin typeface="Comic Sans MS" panose="030F0702030302020204" pitchFamily="66" charset="0"/>
                <a:ea typeface="微软雅黑" panose="020B0503020204020204" pitchFamily="34" charset="-122"/>
              </a:rPr>
              <a:t>办公地点</a:t>
            </a:r>
            <a:r>
              <a:rPr lang="zh-CN" altLang="en-US" sz="2400" b="1" dirty="0" smtClean="0">
                <a:solidFill>
                  <a:srgbClr val="0000CC"/>
                </a:solidFill>
                <a:latin typeface="Comic Sans MS" panose="030F0702030302020204" pitchFamily="66" charset="0"/>
                <a:ea typeface="微软雅黑" panose="020B0503020204020204" pitchFamily="34" charset="-122"/>
              </a:rPr>
              <a:t>：工科</a:t>
            </a:r>
            <a:r>
              <a:rPr lang="en-US" altLang="zh-CN" sz="2400" b="1" dirty="0" smtClean="0">
                <a:solidFill>
                  <a:srgbClr val="0000CC"/>
                </a:solidFill>
                <a:latin typeface="Comic Sans MS" panose="030F0702030302020204" pitchFamily="66" charset="0"/>
                <a:ea typeface="微软雅黑" panose="020B0503020204020204" pitchFamily="34" charset="-122"/>
              </a:rPr>
              <a:t>E1110</a:t>
            </a:r>
            <a:endParaRPr lang="en-US" altLang="zh-CN" sz="2400" b="1" dirty="0">
              <a:solidFill>
                <a:srgbClr val="0000CC"/>
              </a:solidFill>
              <a:latin typeface="Comic Sans MS" panose="030F0702030302020204" pitchFamily="66" charset="0"/>
              <a:ea typeface="微软雅黑" panose="020B0503020204020204" pitchFamily="34" charset="-122"/>
            </a:endParaRPr>
          </a:p>
          <a:p>
            <a:endParaRPr lang="zh-CN" altLang="en-US" dirty="0">
              <a:latin typeface="Comic Sans MS" panose="030F0702030302020204" pitchFamily="66" charset="0"/>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277108" y="883985"/>
            <a:ext cx="4011226" cy="2819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55955</TotalTime>
  <Words>9652</Words>
  <Application>Microsoft Office PowerPoint</Application>
  <PresentationFormat>全屏显示(4:3)</PresentationFormat>
  <Paragraphs>1677</Paragraphs>
  <Slides>93</Slides>
  <Notes>24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93</vt:i4>
      </vt:variant>
    </vt:vector>
  </HeadingPairs>
  <TitlesOfParts>
    <vt:vector size="104" baseType="lpstr">
      <vt:lpstr>Monotype Sorts</vt:lpstr>
      <vt:lpstr>黑体</vt:lpstr>
      <vt:lpstr>宋体</vt:lpstr>
      <vt:lpstr>微软雅黑</vt:lpstr>
      <vt:lpstr>Arial</vt:lpstr>
      <vt:lpstr>Calibri</vt:lpstr>
      <vt:lpstr>Comic Sans MS</vt:lpstr>
      <vt:lpstr>Times New Roman</vt:lpstr>
      <vt:lpstr>Wingdings</vt:lpstr>
      <vt:lpstr>Office 主题</vt:lpstr>
      <vt:lpstr>位图图像</vt:lpstr>
      <vt:lpstr>计算机组成原理 （Principle of Computer Organization）</vt:lpstr>
      <vt:lpstr>大纲   </vt:lpstr>
      <vt:lpstr>回顾：1.6 程序的执行过程</vt:lpstr>
      <vt:lpstr>引言：指令</vt:lpstr>
      <vt:lpstr>引言：指令系统 </vt:lpstr>
      <vt:lpstr>引言：指令系统</vt:lpstr>
      <vt:lpstr>引言：指令集体系结构</vt:lpstr>
      <vt:lpstr>回顾：1.5 计算机系统的层次结构</vt:lpstr>
      <vt:lpstr>4.1 指令格式设计</vt:lpstr>
      <vt:lpstr>4.1 指令格式设计</vt:lpstr>
      <vt:lpstr>4.1 指令格式设计</vt:lpstr>
      <vt:lpstr>4.1 指令格式设计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4.2 指令系统设计</vt:lpstr>
      <vt:lpstr>4.3 指令系统实例</vt:lpstr>
      <vt:lpstr>4.3 指令系统实例</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4.4 程序的机器级表示</vt:lpstr>
      <vt:lpstr>总结1</vt:lpstr>
      <vt:lpstr>总结2</vt:lpstr>
      <vt:lpstr>总结2</vt:lpstr>
      <vt:lpstr>总结3</vt:lpstr>
      <vt:lpstr>谬误和注意点（1）</vt:lpstr>
      <vt:lpstr>谬误和注意点（2）</vt:lpstr>
      <vt:lpstr>重要结论</vt:lpstr>
      <vt:lpstr>例题讲解</vt:lpstr>
      <vt:lpstr>例题讲解</vt:lpstr>
      <vt:lpstr>例题讲解</vt:lpstr>
      <vt:lpstr>作业1</vt:lpstr>
      <vt:lpstr>作业2</vt:lpstr>
      <vt:lpstr>郑老师计算机组成课程网址</vt:lpstr>
      <vt:lpstr>南京大学计算机组成课程网址</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dreamsummit</cp:lastModifiedBy>
  <cp:revision>702</cp:revision>
  <cp:lastPrinted>2017-09-05T07:44:20Z</cp:lastPrinted>
  <dcterms:modified xsi:type="dcterms:W3CDTF">2017-11-03T09:09:38Z</dcterms:modified>
</cp:coreProperties>
</file>