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1"/>
  </p:notesMasterIdLst>
  <p:handoutMasterIdLst>
    <p:handoutMasterId r:id="rId122"/>
  </p:handoutMasterIdLst>
  <p:sldIdLst>
    <p:sldId id="256" r:id="rId2"/>
    <p:sldId id="321" r:id="rId3"/>
    <p:sldId id="504" r:id="rId4"/>
    <p:sldId id="505" r:id="rId5"/>
    <p:sldId id="506" r:id="rId6"/>
    <p:sldId id="507" r:id="rId7"/>
    <p:sldId id="508" r:id="rId8"/>
    <p:sldId id="509" r:id="rId9"/>
    <p:sldId id="510" r:id="rId10"/>
    <p:sldId id="511" r:id="rId11"/>
    <p:sldId id="512" r:id="rId12"/>
    <p:sldId id="513" r:id="rId13"/>
    <p:sldId id="514" r:id="rId14"/>
    <p:sldId id="515" r:id="rId15"/>
    <p:sldId id="516" r:id="rId16"/>
    <p:sldId id="518" r:id="rId17"/>
    <p:sldId id="519" r:id="rId18"/>
    <p:sldId id="520" r:id="rId19"/>
    <p:sldId id="521" r:id="rId20"/>
    <p:sldId id="620" r:id="rId21"/>
    <p:sldId id="522" r:id="rId22"/>
    <p:sldId id="523" r:id="rId23"/>
    <p:sldId id="524" r:id="rId24"/>
    <p:sldId id="526" r:id="rId25"/>
    <p:sldId id="528" r:id="rId26"/>
    <p:sldId id="527" r:id="rId27"/>
    <p:sldId id="529" r:id="rId28"/>
    <p:sldId id="530" r:id="rId29"/>
    <p:sldId id="531" r:id="rId30"/>
    <p:sldId id="532" r:id="rId31"/>
    <p:sldId id="517" r:id="rId32"/>
    <p:sldId id="533" r:id="rId33"/>
    <p:sldId id="534" r:id="rId34"/>
    <p:sldId id="535" r:id="rId35"/>
    <p:sldId id="536" r:id="rId36"/>
    <p:sldId id="537" r:id="rId37"/>
    <p:sldId id="538" r:id="rId38"/>
    <p:sldId id="539" r:id="rId39"/>
    <p:sldId id="540" r:id="rId40"/>
    <p:sldId id="542" r:id="rId41"/>
    <p:sldId id="543" r:id="rId42"/>
    <p:sldId id="544" r:id="rId43"/>
    <p:sldId id="545" r:id="rId44"/>
    <p:sldId id="546" r:id="rId45"/>
    <p:sldId id="541" r:id="rId46"/>
    <p:sldId id="547" r:id="rId47"/>
    <p:sldId id="550" r:id="rId48"/>
    <p:sldId id="551" r:id="rId49"/>
    <p:sldId id="552" r:id="rId50"/>
    <p:sldId id="548" r:id="rId51"/>
    <p:sldId id="555" r:id="rId52"/>
    <p:sldId id="554" r:id="rId53"/>
    <p:sldId id="556" r:id="rId54"/>
    <p:sldId id="557" r:id="rId55"/>
    <p:sldId id="559" r:id="rId56"/>
    <p:sldId id="560" r:id="rId57"/>
    <p:sldId id="553" r:id="rId58"/>
    <p:sldId id="562" r:id="rId59"/>
    <p:sldId id="558" r:id="rId60"/>
    <p:sldId id="564" r:id="rId61"/>
    <p:sldId id="563" r:id="rId62"/>
    <p:sldId id="565" r:id="rId63"/>
    <p:sldId id="566" r:id="rId64"/>
    <p:sldId id="567" r:id="rId65"/>
    <p:sldId id="568" r:id="rId66"/>
    <p:sldId id="569" r:id="rId67"/>
    <p:sldId id="570" r:id="rId68"/>
    <p:sldId id="571" r:id="rId69"/>
    <p:sldId id="572" r:id="rId70"/>
    <p:sldId id="573" r:id="rId71"/>
    <p:sldId id="575" r:id="rId72"/>
    <p:sldId id="574" r:id="rId73"/>
    <p:sldId id="576" r:id="rId74"/>
    <p:sldId id="577" r:id="rId75"/>
    <p:sldId id="578" r:id="rId76"/>
    <p:sldId id="579" r:id="rId77"/>
    <p:sldId id="580" r:id="rId78"/>
    <p:sldId id="581" r:id="rId79"/>
    <p:sldId id="582" r:id="rId80"/>
    <p:sldId id="583" r:id="rId81"/>
    <p:sldId id="584" r:id="rId82"/>
    <p:sldId id="586" r:id="rId83"/>
    <p:sldId id="587" r:id="rId84"/>
    <p:sldId id="589" r:id="rId85"/>
    <p:sldId id="590" r:id="rId86"/>
    <p:sldId id="598" r:id="rId87"/>
    <p:sldId id="591" r:id="rId88"/>
    <p:sldId id="599" r:id="rId89"/>
    <p:sldId id="600" r:id="rId90"/>
    <p:sldId id="601" r:id="rId91"/>
    <p:sldId id="602" r:id="rId92"/>
    <p:sldId id="597" r:id="rId93"/>
    <p:sldId id="592" r:id="rId94"/>
    <p:sldId id="594" r:id="rId95"/>
    <p:sldId id="595" r:id="rId96"/>
    <p:sldId id="596" r:id="rId97"/>
    <p:sldId id="603" r:id="rId98"/>
    <p:sldId id="624" r:id="rId99"/>
    <p:sldId id="593" r:id="rId100"/>
    <p:sldId id="605" r:id="rId101"/>
    <p:sldId id="606" r:id="rId102"/>
    <p:sldId id="608" r:id="rId103"/>
    <p:sldId id="609" r:id="rId104"/>
    <p:sldId id="607" r:id="rId105"/>
    <p:sldId id="611" r:id="rId106"/>
    <p:sldId id="612" r:id="rId107"/>
    <p:sldId id="613" r:id="rId108"/>
    <p:sldId id="614" r:id="rId109"/>
    <p:sldId id="615" r:id="rId110"/>
    <p:sldId id="616" r:id="rId111"/>
    <p:sldId id="617" r:id="rId112"/>
    <p:sldId id="618" r:id="rId113"/>
    <p:sldId id="619" r:id="rId114"/>
    <p:sldId id="621" r:id="rId115"/>
    <p:sldId id="622" r:id="rId116"/>
    <p:sldId id="623" r:id="rId117"/>
    <p:sldId id="503" r:id="rId118"/>
    <p:sldId id="428" r:id="rId119"/>
    <p:sldId id="345" r:id="rId12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3CC"/>
    <a:srgbClr val="009242"/>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4" d="100"/>
          <a:sy n="104" d="100"/>
        </p:scale>
        <p:origin x="183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pPr>
                <a:defRPr/>
              </a:pPr>
              <a:t>‹#›</a:t>
            </a:fld>
            <a:endParaRPr lang="zh-CN" altLang="en-US"/>
          </a:p>
        </p:txBody>
      </p:sp>
    </p:spTree>
    <p:extLst>
      <p:ext uri="{BB962C8B-B14F-4D97-AF65-F5344CB8AC3E}">
        <p14:creationId xmlns:p14="http://schemas.microsoft.com/office/powerpoint/2010/main" val="370820633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pPr>
                <a:defRPr/>
              </a:pPr>
              <a:t>‹#›</a:t>
            </a:fld>
            <a:endParaRPr lang="zh-CN" altLang="en-US"/>
          </a:p>
        </p:txBody>
      </p:sp>
    </p:spTree>
    <p:extLst>
      <p:ext uri="{BB962C8B-B14F-4D97-AF65-F5344CB8AC3E}">
        <p14:creationId xmlns:p14="http://schemas.microsoft.com/office/powerpoint/2010/main" val="40564179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316B-0B62-4BA3-BA48-635790DB5C5A}" type="slidenum">
              <a:rPr lang="zh-CN" altLang="en-US" smtClean="0"/>
              <a:pPr fontAlgn="base">
                <a:spcBef>
                  <a:spcPct val="0"/>
                </a:spcBef>
                <a:spcAft>
                  <a:spcPct val="0"/>
                </a:spcAft>
                <a:defRPr/>
              </a:pPr>
              <a:t>1</a:t>
            </a:fld>
            <a:endParaRPr lang="zh-CN" altLang="en-US" smtClean="0"/>
          </a:p>
        </p:txBody>
      </p:sp>
      <p:sp>
        <p:nvSpPr>
          <p:cNvPr id="5" name="日期占位符 4"/>
          <p:cNvSpPr>
            <a:spLocks noGrp="1"/>
          </p:cNvSpPr>
          <p:nvPr>
            <p:ph type="dt" idx="10"/>
          </p:nvPr>
        </p:nvSpPr>
        <p:spPr/>
        <p:txBody>
          <a:bodyPr/>
          <a:lstStyle/>
          <a:p>
            <a:pPr>
              <a:defRPr/>
            </a:pPr>
            <a:r>
              <a:rPr lang="en-US" altLang="zh-CN" smtClean="0"/>
              <a:t>2013-9-9</a:t>
            </a:r>
            <a:endParaRPr lang="zh-CN" altLang="en-US"/>
          </a:p>
        </p:txBody>
      </p:sp>
    </p:spTree>
    <p:extLst>
      <p:ext uri="{BB962C8B-B14F-4D97-AF65-F5344CB8AC3E}">
        <p14:creationId xmlns:p14="http://schemas.microsoft.com/office/powerpoint/2010/main" val="202087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24</a:t>
            </a:fld>
            <a:endParaRPr lang="zh-CN" altLang="en-US"/>
          </a:p>
        </p:txBody>
      </p:sp>
    </p:spTree>
    <p:extLst>
      <p:ext uri="{BB962C8B-B14F-4D97-AF65-F5344CB8AC3E}">
        <p14:creationId xmlns:p14="http://schemas.microsoft.com/office/powerpoint/2010/main" val="362870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29</a:t>
            </a:fld>
            <a:endParaRPr lang="zh-CN" altLang="en-US"/>
          </a:p>
        </p:txBody>
      </p:sp>
    </p:spTree>
    <p:extLst>
      <p:ext uri="{BB962C8B-B14F-4D97-AF65-F5344CB8AC3E}">
        <p14:creationId xmlns:p14="http://schemas.microsoft.com/office/powerpoint/2010/main" val="217985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47</a:t>
            </a:fld>
            <a:endParaRPr lang="zh-CN" altLang="en-US"/>
          </a:p>
        </p:txBody>
      </p:sp>
    </p:spTree>
    <p:extLst>
      <p:ext uri="{BB962C8B-B14F-4D97-AF65-F5344CB8AC3E}">
        <p14:creationId xmlns:p14="http://schemas.microsoft.com/office/powerpoint/2010/main" val="139990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79</a:t>
            </a:fld>
            <a:endParaRPr lang="zh-CN" altLang="en-US"/>
          </a:p>
        </p:txBody>
      </p:sp>
    </p:spTree>
    <p:extLst>
      <p:ext uri="{BB962C8B-B14F-4D97-AF65-F5344CB8AC3E}">
        <p14:creationId xmlns:p14="http://schemas.microsoft.com/office/powerpoint/2010/main" val="363001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88</a:t>
            </a:fld>
            <a:endParaRPr lang="zh-CN" altLang="en-US"/>
          </a:p>
        </p:txBody>
      </p:sp>
    </p:spTree>
    <p:extLst>
      <p:ext uri="{BB962C8B-B14F-4D97-AF65-F5344CB8AC3E}">
        <p14:creationId xmlns:p14="http://schemas.microsoft.com/office/powerpoint/2010/main" val="11173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118</a:t>
            </a:fld>
            <a:endParaRPr lang="zh-CN" altLang="en-US"/>
          </a:p>
        </p:txBody>
      </p:sp>
    </p:spTree>
    <p:extLst>
      <p:ext uri="{BB962C8B-B14F-4D97-AF65-F5344CB8AC3E}">
        <p14:creationId xmlns:p14="http://schemas.microsoft.com/office/powerpoint/2010/main" val="413752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119</a:t>
            </a:fld>
            <a:endParaRPr lang="zh-CN" altLang="en-US"/>
          </a:p>
        </p:txBody>
      </p:sp>
    </p:spTree>
    <p:extLst>
      <p:ext uri="{BB962C8B-B14F-4D97-AF65-F5344CB8AC3E}">
        <p14:creationId xmlns:p14="http://schemas.microsoft.com/office/powerpoint/2010/main" val="324530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66"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t>2017/10/30</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7504" y="743531"/>
            <a:ext cx="8856984" cy="5695367"/>
          </a:xfrm>
        </p:spPr>
        <p:txBody>
          <a:bodyPr/>
          <a:lstStyle>
            <a:lvl1pPr>
              <a:defRPr sz="2200">
                <a:latin typeface="Comic Sans MS" pitchFamily="66" charset="0"/>
              </a:defRPr>
            </a:lvl1pPr>
            <a:lvl2pPr>
              <a:lnSpc>
                <a:spcPts val="3000"/>
              </a:lnSpc>
              <a:defRPr sz="2000" b="0">
                <a:latin typeface="微软雅黑" panose="020B0503020204020204" pitchFamily="34" charset="-122"/>
                <a:ea typeface="微软雅黑" panose="020B0503020204020204" pitchFamily="34" charset="-122"/>
              </a:defRPr>
            </a:lvl2pPr>
            <a:lvl3pPr>
              <a:lnSpc>
                <a:spcPts val="3000"/>
              </a:lnSpc>
              <a:defRPr sz="2000" b="0">
                <a:latin typeface="微软雅黑" panose="020B0503020204020204" pitchFamily="34" charset="-122"/>
                <a:ea typeface="微软雅黑" panose="020B0503020204020204" pitchFamily="34" charset="-122"/>
              </a:defRPr>
            </a:lvl3pPr>
            <a:lvl4pPr>
              <a:lnSpc>
                <a:spcPts val="3000"/>
              </a:lnSpc>
              <a:defRPr sz="2000" b="0">
                <a:latin typeface="微软雅黑" panose="020B0503020204020204" pitchFamily="34" charset="-122"/>
                <a:ea typeface="微软雅黑" panose="020B0503020204020204" pitchFamily="34" charset="-122"/>
              </a:defRPr>
            </a:lvl4pPr>
            <a:lvl5pPr>
              <a:lnSpc>
                <a:spcPts val="3000"/>
              </a:lnSpc>
              <a:defRPr sz="2000"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anose="030F0702030302020204" pitchFamily="66" charset="0"/>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anose="030F0702030302020204" pitchFamily="66" charset="0"/>
              </a:defRPr>
            </a:lvl1pPr>
          </a:lstStyle>
          <a:p>
            <a:pPr>
              <a:defRPr/>
            </a:pPr>
            <a:fld id="{6D0FCEAD-6C29-4FB2-BFB9-871596BF04D3}" type="slidenum">
              <a:rPr lang="zh-CN" altLang="en-US" smtClean="0"/>
              <a:pPr>
                <a:defRPr/>
              </a:pPr>
              <a:t>‹#›</a:t>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anose="030F0702030302020204" pitchFamily="66" charset="0"/>
              </a:defRPr>
            </a:lvl1pPr>
          </a:lstStyle>
          <a:p>
            <a:pPr>
              <a:defRPr/>
            </a:pPr>
            <a:fld id="{D7E40264-FE0B-4371-BB93-C09CE9F4480C}" type="datetime1">
              <a:rPr lang="zh-CN" altLang="en-US" smtClean="0"/>
              <a:pPr>
                <a:defRPr/>
              </a:pPr>
              <a:t>2017/10/30</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t>2017/10/30</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66" charset="0"/>
                <a:ea typeface="+mn-ea"/>
              </a:defRPr>
            </a:lvl1pPr>
          </a:lstStyle>
          <a:p>
            <a:pPr>
              <a:defRPr/>
            </a:pPr>
            <a:fld id="{546E8738-6906-429F-8DCC-23076A20D83B}" type="datetime1">
              <a:rPr lang="zh-CN" altLang="en-US" smtClean="0"/>
              <a:pPr>
                <a:defRPr/>
              </a:pPr>
              <a:t>2017/10/30</a:t>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66" charset="0"/>
                <a:ea typeface="+mn-ea"/>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66" charset="0"/>
                <a:ea typeface="+mn-ea"/>
              </a:defRPr>
            </a:lvl1pPr>
          </a:lstStyle>
          <a:p>
            <a:pPr>
              <a:defRPr/>
            </a:pPr>
            <a:fld id="{68CC72D9-4F3F-4C3D-9EA5-A07D3392F7E6}" type="slidenum">
              <a:rPr lang="zh-CN" altLang="en-US" smtClean="0"/>
              <a:pPr>
                <a:defRPr/>
              </a:pPr>
              <a:t>‹#›</a:t>
            </a:fld>
            <a:endParaRPr lang="zh-CN" altLang="en-US" dirty="0"/>
          </a:p>
        </p:txBody>
      </p:sp>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Lst>
  <p:timing>
    <p:tnLst>
      <p:par>
        <p:cTn id="1" dur="indefinite" restart="never" nodeType="tmRoot"/>
      </p:par>
    </p:tnLst>
  </p:timing>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a:t>
            </a:r>
            <a:r>
              <a:rPr lang="zh-CN" altLang="en-US" sz="4800" dirty="0" smtClean="0"/>
              <a:t>机组成原理</a:t>
            </a:r>
            <a:r>
              <a:rPr lang="en-US" altLang="zh-CN" sz="4800" dirty="0" smtClean="0"/>
              <a:t/>
            </a:r>
            <a:br>
              <a:rPr lang="en-US" altLang="zh-CN" sz="4800" dirty="0" smtClean="0"/>
            </a:br>
            <a:r>
              <a:rPr lang="zh-CN" altLang="en-US" sz="4800" dirty="0" smtClean="0"/>
              <a:t>（</a:t>
            </a:r>
            <a:r>
              <a:rPr lang="en-US" altLang="zh-CN" sz="4800" dirty="0" smtClean="0"/>
              <a:t>Principle </a:t>
            </a:r>
            <a:r>
              <a:rPr lang="en-US" altLang="zh-CN" sz="4800" dirty="0"/>
              <a:t>of Computer </a:t>
            </a:r>
            <a:r>
              <a:rPr lang="en-US" altLang="zh-CN" sz="4800" dirty="0" smtClean="0"/>
              <a:t>Organization</a:t>
            </a:r>
            <a:r>
              <a:rPr lang="zh-CN" altLang="en-US" sz="4800" dirty="0" smtClean="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smtClean="0">
                <a:solidFill>
                  <a:schemeClr val="tx1"/>
                </a:solidFill>
              </a:rPr>
              <a:t>中国石油大学（华东）</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计算机与通信工程学院</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主讲教师：黄庭培</a:t>
            </a:r>
            <a:endParaRPr lang="en-US" altLang="zh-CN" dirty="0" smtClean="0">
              <a:solidFill>
                <a:schemeClr val="tx1"/>
              </a:solidFill>
            </a:endParaRPr>
          </a:p>
          <a:p>
            <a:pPr eaLnBrk="1" fontAlgn="auto" hangingPunct="1">
              <a:spcAft>
                <a:spcPts val="0"/>
              </a:spcAft>
              <a:defRPr/>
            </a:pPr>
            <a:r>
              <a:rPr lang="en-US" altLang="zh-CN" dirty="0" err="1" smtClean="0">
                <a:solidFill>
                  <a:schemeClr val="tx1"/>
                </a:solidFill>
              </a:rPr>
              <a:t>Email:huangtingpei@upc.edu.cn</a:t>
            </a:r>
            <a:endParaRPr lang="zh-CN" altLang="en-US" dirty="0" smtClean="0">
              <a:solidFill>
                <a:schemeClr val="tx1"/>
              </a:solidFill>
            </a:endParaRPr>
          </a:p>
          <a:p>
            <a:pPr eaLnBrk="1" fontAlgn="auto" hangingPunct="1">
              <a:spcAft>
                <a:spcPts val="0"/>
              </a:spcAft>
              <a:defRPr/>
            </a:pPr>
            <a:endParaRPr lang="zh-CN" altLang="en-US" dirty="0"/>
          </a:p>
        </p:txBody>
      </p:sp>
      <p:sp>
        <p:nvSpPr>
          <p:cNvPr id="4" name="标题 1"/>
          <p:cNvSpPr txBox="1">
            <a:spLocks/>
          </p:cNvSpPr>
          <p:nvPr/>
        </p:nvSpPr>
        <p:spPr>
          <a:xfrm>
            <a:off x="714375" y="3291830"/>
            <a:ext cx="7772400" cy="857250"/>
          </a:xfrm>
          <a:prstGeom prst="rect">
            <a:avLst/>
          </a:prstGeom>
        </p:spPr>
        <p:txBody>
          <a:bodyPr anchor="ctr"/>
          <a:lstStyle/>
          <a:p>
            <a:pPr algn="ctr" fontAlgn="auto">
              <a:spcAft>
                <a:spcPts val="0"/>
              </a:spcAft>
              <a:defRPr/>
            </a:pPr>
            <a:r>
              <a:rPr lang="zh-CN" altLang="en-US" sz="4000" b="1" dirty="0" smtClean="0">
                <a:solidFill>
                  <a:srgbClr val="0033CC"/>
                </a:solidFill>
                <a:latin typeface="Comic Sans MS" panose="030F0702030302020204" pitchFamily="66" charset="0"/>
                <a:ea typeface="黑体" pitchFamily="2" charset="-122"/>
                <a:cs typeface="+mj-cs"/>
              </a:rPr>
              <a:t>第</a:t>
            </a:r>
            <a:r>
              <a:rPr lang="en-US" altLang="zh-CN" sz="4000" b="1" dirty="0" smtClean="0">
                <a:solidFill>
                  <a:srgbClr val="0033CC"/>
                </a:solidFill>
                <a:latin typeface="Comic Sans MS" panose="030F0702030302020204" pitchFamily="66" charset="0"/>
                <a:ea typeface="黑体" pitchFamily="2" charset="-122"/>
                <a:cs typeface="+mj-cs"/>
              </a:rPr>
              <a:t>5</a:t>
            </a:r>
            <a:r>
              <a:rPr lang="zh-CN" altLang="en-US" sz="4000" b="1" dirty="0" smtClean="0">
                <a:solidFill>
                  <a:srgbClr val="0033CC"/>
                </a:solidFill>
                <a:latin typeface="Comic Sans MS" panose="030F0702030302020204" pitchFamily="66" charset="0"/>
                <a:ea typeface="黑体" pitchFamily="2" charset="-122"/>
                <a:cs typeface="+mj-cs"/>
              </a:rPr>
              <a:t>章 中央处理器</a:t>
            </a:r>
            <a:endParaRPr lang="zh-CN" altLang="en-US" sz="4000" b="1" dirty="0">
              <a:solidFill>
                <a:srgbClr val="0033CC"/>
              </a:solidFill>
              <a:latin typeface="Comic Sans MS" panose="030F0702030302020204" pitchFamily="66" charset="0"/>
              <a:ea typeface="黑体"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07504" y="743531"/>
            <a:ext cx="8856984" cy="6060492"/>
          </a:xfrm>
        </p:spPr>
        <p:txBody>
          <a:bodyPr/>
          <a:lstStyle/>
          <a:p>
            <a:pPr marL="0" indent="0">
              <a:buNone/>
            </a:pPr>
            <a:r>
              <a:rPr lang="en-US" altLang="zh-CN" dirty="0" smtClean="0"/>
              <a:t>5.1.2 CPU</a:t>
            </a:r>
            <a:r>
              <a:rPr lang="zh-CN" altLang="en-US" dirty="0" smtClean="0"/>
              <a:t>的基本功能和基本组成</a:t>
            </a:r>
            <a:endParaRPr lang="en-US" altLang="zh-CN" dirty="0" smtClean="0"/>
          </a:p>
          <a:p>
            <a:pPr marL="0" indent="0">
              <a:buNone/>
            </a:pPr>
            <a:r>
              <a:rPr lang="en-US" altLang="zh-CN" dirty="0" smtClean="0">
                <a:solidFill>
                  <a:srgbClr val="063DE8"/>
                </a:solidFill>
              </a:rPr>
              <a:t>2. </a:t>
            </a:r>
            <a:r>
              <a:rPr lang="zh-CN" altLang="en-US" dirty="0" smtClean="0">
                <a:solidFill>
                  <a:srgbClr val="063DE8"/>
                </a:solidFill>
              </a:rPr>
              <a:t>基本组成</a:t>
            </a:r>
            <a:endParaRPr lang="zh-CN" altLang="en-US" dirty="0">
              <a:solidFill>
                <a:srgbClr val="063DE8"/>
              </a:solidFill>
            </a:endParaRPr>
          </a:p>
          <a:p>
            <a:pPr lvl="1"/>
            <a:r>
              <a:rPr lang="zh-CN" altLang="en-US" b="1" dirty="0" smtClean="0">
                <a:latin typeface="Comic Sans MS" panose="030F0702030302020204" pitchFamily="66" charset="0"/>
              </a:rPr>
              <a:t>程序计数器（</a:t>
            </a:r>
            <a:r>
              <a:rPr lang="en-US" altLang="zh-CN" b="1" dirty="0" smtClean="0">
                <a:latin typeface="Comic Sans MS" panose="030F0702030302020204" pitchFamily="66" charset="0"/>
              </a:rPr>
              <a:t>PC</a:t>
            </a:r>
            <a:r>
              <a:rPr lang="zh-CN" altLang="en-US" b="1" dirty="0" smtClean="0">
                <a:latin typeface="Comic Sans MS" panose="030F0702030302020204" pitchFamily="66" charset="0"/>
              </a:rPr>
              <a:t>）</a:t>
            </a:r>
            <a:r>
              <a:rPr lang="zh-CN" altLang="en-US" dirty="0" smtClean="0">
                <a:latin typeface="Comic Sans MS" panose="030F0702030302020204" pitchFamily="66" charset="0"/>
              </a:rPr>
              <a:t>：又称指令计数器或指令指针（</a:t>
            </a:r>
            <a:r>
              <a:rPr lang="en-US" altLang="zh-CN" dirty="0" smtClean="0">
                <a:latin typeface="Comic Sans MS" panose="030F0702030302020204" pitchFamily="66" charset="0"/>
              </a:rPr>
              <a:t>IP</a:t>
            </a:r>
            <a:r>
              <a:rPr lang="zh-CN" altLang="en-US" dirty="0" smtClean="0">
                <a:latin typeface="Comic Sans MS" panose="030F0702030302020204" pitchFamily="66" charset="0"/>
              </a:rPr>
              <a:t>），用来存放指令的地址。指令的地址的形成有两种可能：</a:t>
            </a:r>
            <a:endParaRPr lang="en-US" altLang="zh-CN" dirty="0" smtClean="0">
              <a:latin typeface="Comic Sans MS" panose="030F0702030302020204" pitchFamily="66" charset="0"/>
            </a:endParaRPr>
          </a:p>
          <a:p>
            <a:pPr lvl="2"/>
            <a:r>
              <a:rPr lang="zh-CN" altLang="en-US" dirty="0" smtClean="0">
                <a:latin typeface="Comic Sans MS" panose="030F0702030302020204" pitchFamily="66" charset="0"/>
              </a:rPr>
              <a:t> 顺序指令：</a:t>
            </a:r>
            <a:r>
              <a:rPr lang="en-US" altLang="zh-CN" dirty="0" smtClean="0">
                <a:latin typeface="Comic Sans MS" panose="030F0702030302020204" pitchFamily="66" charset="0"/>
              </a:rPr>
              <a:t>PC+</a:t>
            </a:r>
            <a:r>
              <a:rPr lang="zh-CN" altLang="en-US" dirty="0" smtClean="0">
                <a:latin typeface="Comic Sans MS" panose="030F0702030302020204" pitchFamily="66" charset="0"/>
              </a:rPr>
              <a:t>“</a:t>
            </a:r>
            <a:r>
              <a:rPr lang="en-US" altLang="zh-CN" dirty="0">
                <a:latin typeface="Comic Sans MS" panose="030F0702030302020204" pitchFamily="66" charset="0"/>
              </a:rPr>
              <a:t>1</a:t>
            </a:r>
            <a:r>
              <a:rPr lang="zh-CN" altLang="en-US" dirty="0" smtClean="0">
                <a:latin typeface="Comic Sans MS" panose="030F0702030302020204" pitchFamily="66" charset="0"/>
              </a:rPr>
              <a:t>”</a:t>
            </a:r>
            <a:r>
              <a:rPr lang="en-US" altLang="zh-CN" dirty="0" smtClean="0">
                <a:latin typeface="Comic Sans MS" panose="030F0702030302020204" pitchFamily="66" charset="0"/>
              </a:rPr>
              <a:t> </a:t>
            </a:r>
            <a:r>
              <a:rPr lang="zh-CN" altLang="en-US" dirty="0" smtClean="0">
                <a:latin typeface="Comic Sans MS" panose="030F0702030302020204" pitchFamily="66" charset="0"/>
              </a:rPr>
              <a:t>形成下条指令的地址。</a:t>
            </a:r>
            <a:endParaRPr lang="en-US" altLang="zh-CN" dirty="0" smtClean="0">
              <a:latin typeface="Comic Sans MS" panose="030F0702030302020204" pitchFamily="66" charset="0"/>
            </a:endParaRPr>
          </a:p>
          <a:p>
            <a:pPr lvl="2"/>
            <a:r>
              <a:rPr lang="zh-CN" altLang="en-US" dirty="0" smtClean="0">
                <a:latin typeface="Comic Sans MS" panose="030F0702030302020204" pitchFamily="66" charset="0"/>
              </a:rPr>
              <a:t> 需要改变程序执行顺序时，通常由转移类指令形成转移地址送到</a:t>
            </a:r>
            <a:r>
              <a:rPr lang="en-US" altLang="zh-CN" dirty="0" smtClean="0">
                <a:latin typeface="Comic Sans MS" panose="030F0702030302020204" pitchFamily="66" charset="0"/>
              </a:rPr>
              <a:t>PC</a:t>
            </a:r>
            <a:r>
              <a:rPr lang="zh-CN" altLang="en-US" dirty="0" smtClean="0">
                <a:latin typeface="Comic Sans MS" panose="030F0702030302020204" pitchFamily="66" charset="0"/>
              </a:rPr>
              <a:t>，作为下一条指令的地址</a:t>
            </a:r>
            <a:endParaRPr lang="en-US" altLang="zh-CN" dirty="0" smtClean="0">
              <a:latin typeface="Comic Sans MS" panose="030F0702030302020204" pitchFamily="66" charset="0"/>
            </a:endParaRPr>
          </a:p>
          <a:p>
            <a:pPr lvl="1"/>
            <a:r>
              <a:rPr lang="zh-CN" altLang="en-US" b="1" dirty="0" smtClean="0">
                <a:latin typeface="Comic Sans MS" panose="030F0702030302020204" pitchFamily="66" charset="0"/>
              </a:rPr>
              <a:t>指令寄存器（</a:t>
            </a:r>
            <a:r>
              <a:rPr lang="en-US" altLang="zh-CN" b="1" dirty="0" smtClean="0">
                <a:latin typeface="Comic Sans MS" panose="030F0702030302020204" pitchFamily="66" charset="0"/>
              </a:rPr>
              <a:t>IR</a:t>
            </a:r>
            <a:r>
              <a:rPr lang="zh-CN" altLang="en-US" b="1" dirty="0" smtClean="0">
                <a:latin typeface="Comic Sans MS" panose="030F0702030302020204" pitchFamily="66" charset="0"/>
              </a:rPr>
              <a:t>）</a:t>
            </a:r>
            <a:r>
              <a:rPr lang="zh-CN" altLang="en-US" dirty="0" smtClean="0">
                <a:latin typeface="Comic Sans MS" panose="030F0702030302020204" pitchFamily="66" charset="0"/>
              </a:rPr>
              <a:t>：用以存放现行指令</a:t>
            </a:r>
            <a:endParaRPr lang="zh-CN" altLang="en-US" dirty="0">
              <a:latin typeface="Comic Sans MS" panose="030F0702030302020204" pitchFamily="66" charset="0"/>
            </a:endParaRPr>
          </a:p>
          <a:p>
            <a:pPr lvl="1"/>
            <a:r>
              <a:rPr lang="zh-CN" altLang="en-US" b="1" dirty="0" smtClean="0">
                <a:latin typeface="Comic Sans MS" panose="030F0702030302020204" pitchFamily="66" charset="0"/>
              </a:rPr>
              <a:t>指令译码器</a:t>
            </a:r>
            <a:r>
              <a:rPr lang="zh-CN" altLang="en-US" dirty="0" smtClean="0">
                <a:latin typeface="Comic Sans MS" panose="030F0702030302020204" pitchFamily="66" charset="0"/>
              </a:rPr>
              <a:t>：对指令寄存器中的操作码部分进行分析解释，产生相应的译码信号提供给操作控制信号形成部件</a:t>
            </a:r>
            <a:endParaRPr lang="en-US" altLang="zh-CN" dirty="0" smtClean="0">
              <a:latin typeface="Comic Sans MS" panose="030F0702030302020204" pitchFamily="66"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Line 10"/>
          <p:cNvSpPr>
            <a:spLocks noChangeShapeType="1"/>
          </p:cNvSpPr>
          <p:nvPr/>
        </p:nvSpPr>
        <p:spPr bwMode="auto">
          <a:xfrm flipH="1">
            <a:off x="3571528" y="2132857"/>
            <a:ext cx="2736304" cy="432046"/>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b="1" smtClean="0">
              <a:solidFill>
                <a:srgbClr val="000000"/>
              </a:solidFill>
              <a:latin typeface="微软雅黑" panose="020B0503020204020204" pitchFamily="34" charset="-122"/>
              <a:ea typeface="微软雅黑" panose="020B0503020204020204" pitchFamily="34" charset="-122"/>
            </a:endParaRPr>
          </a:p>
        </p:txBody>
      </p:sp>
      <p:sp>
        <p:nvSpPr>
          <p:cNvPr id="10" name="Text Box 11"/>
          <p:cNvSpPr txBox="1">
            <a:spLocks noChangeArrowheads="1"/>
          </p:cNvSpPr>
          <p:nvPr/>
        </p:nvSpPr>
        <p:spPr bwMode="auto">
          <a:xfrm>
            <a:off x="6228184" y="1929554"/>
            <a:ext cx="23686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一</a:t>
            </a:r>
            <a:r>
              <a:rPr lang="zh-CN" altLang="en-US" sz="2000" b="1" dirty="0" smtClean="0">
                <a:solidFill>
                  <a:srgbClr val="FF0000"/>
                </a:solidFill>
                <a:latin typeface="微软雅黑" panose="020B0503020204020204" pitchFamily="34" charset="-122"/>
                <a:ea typeface="微软雅黑" panose="020B0503020204020204" pitchFamily="34" charset="-122"/>
              </a:rPr>
              <a:t>条指令的长度</a:t>
            </a:r>
          </a:p>
        </p:txBody>
      </p:sp>
    </p:spTree>
    <p:extLst>
      <p:ext uri="{BB962C8B-B14F-4D97-AF65-F5344CB8AC3E}">
        <p14:creationId xmlns:p14="http://schemas.microsoft.com/office/powerpoint/2010/main" val="29405330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5.5 </a:t>
            </a:r>
            <a:r>
              <a:rPr lang="zh-CN" altLang="en-US" dirty="0" smtClean="0"/>
              <a:t>异常和中断处理</a:t>
            </a:r>
            <a:endParaRPr lang="zh-CN" altLang="en-US" dirty="0"/>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5.5.1 </a:t>
            </a:r>
            <a:r>
              <a:rPr lang="zh-CN" altLang="en-US" dirty="0" smtClean="0"/>
              <a:t>基本概念</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100</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2771800" y="655168"/>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a:t>
            </a:r>
            <a:r>
              <a:rPr lang="zh-CN" altLang="en-US" dirty="0" smtClean="0">
                <a:solidFill>
                  <a:srgbClr val="063DE8"/>
                </a:solidFill>
              </a:rPr>
              <a:t>内部异常</a:t>
            </a:r>
            <a:endParaRPr lang="zh-CN" altLang="en-US" dirty="0">
              <a:solidFill>
                <a:srgbClr val="063DE8"/>
              </a:solidFill>
            </a:endParaRPr>
          </a:p>
        </p:txBody>
      </p:sp>
      <p:sp>
        <p:nvSpPr>
          <p:cNvPr id="8" name="内容占位符 2"/>
          <p:cNvSpPr txBox="1">
            <a:spLocks/>
          </p:cNvSpPr>
          <p:nvPr/>
        </p:nvSpPr>
        <p:spPr bwMode="auto">
          <a:xfrm>
            <a:off x="107504" y="1066365"/>
            <a:ext cx="8640960"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zh-CN" altLang="en-US" dirty="0"/>
              <a:t>按</a:t>
            </a:r>
            <a:r>
              <a:rPr lang="zh-CN" altLang="en-US" dirty="0">
                <a:solidFill>
                  <a:srgbClr val="00B0F0"/>
                </a:solidFill>
              </a:rPr>
              <a:t>发生原因</a:t>
            </a:r>
            <a:r>
              <a:rPr lang="zh-CN" altLang="en-US" dirty="0"/>
              <a:t>分为</a:t>
            </a:r>
            <a:r>
              <a:rPr lang="zh-CN" altLang="en-US" dirty="0">
                <a:solidFill>
                  <a:srgbClr val="FF0000"/>
                </a:solidFill>
              </a:rPr>
              <a:t>硬故障中断</a:t>
            </a:r>
            <a:r>
              <a:rPr lang="zh-CN" altLang="en-US" dirty="0"/>
              <a:t>和</a:t>
            </a:r>
            <a:r>
              <a:rPr lang="zh-CN" altLang="en-US" dirty="0">
                <a:solidFill>
                  <a:srgbClr val="FF0000"/>
                </a:solidFill>
              </a:rPr>
              <a:t>程序性中断</a:t>
            </a:r>
            <a:r>
              <a:rPr lang="zh-CN" altLang="en-US" dirty="0"/>
              <a:t>两类</a:t>
            </a:r>
          </a:p>
          <a:p>
            <a:pPr lvl="1">
              <a:spcBef>
                <a:spcPct val="0"/>
              </a:spcBef>
            </a:pPr>
            <a:r>
              <a:rPr lang="zh-CN" altLang="en-US" dirty="0"/>
              <a:t>硬故障中断：如电源掉电、硬件线路故障等</a:t>
            </a:r>
          </a:p>
          <a:p>
            <a:pPr lvl="1">
              <a:spcBef>
                <a:spcPct val="0"/>
              </a:spcBef>
            </a:pPr>
            <a:r>
              <a:rPr lang="zh-CN" altLang="en-US" dirty="0"/>
              <a:t>程序性中断：执行某条指令时发生的“例外</a:t>
            </a:r>
            <a:r>
              <a:rPr lang="en-US" altLang="zh-CN" dirty="0"/>
              <a:t>(Exception)”</a:t>
            </a:r>
            <a:r>
              <a:rPr lang="zh-CN" altLang="en-US" dirty="0"/>
              <a:t>，如溢出、缺页、越界、越权、非法指令、除数为</a:t>
            </a:r>
            <a:r>
              <a:rPr lang="en-US" altLang="zh-CN" dirty="0"/>
              <a:t>0</a:t>
            </a:r>
            <a:r>
              <a:rPr lang="zh-CN" altLang="en-US" dirty="0"/>
              <a:t>、堆栈溢出、访问超时、断点、单步、系统调用等</a:t>
            </a:r>
          </a:p>
          <a:p>
            <a:pPr>
              <a:spcBef>
                <a:spcPct val="0"/>
              </a:spcBef>
            </a:pPr>
            <a:r>
              <a:rPr lang="zh-CN" altLang="en-US" dirty="0"/>
              <a:t>按</a:t>
            </a:r>
            <a:r>
              <a:rPr lang="zh-CN" altLang="en-US" dirty="0">
                <a:solidFill>
                  <a:srgbClr val="00B0F0"/>
                </a:solidFill>
              </a:rPr>
              <a:t>处理方式</a:t>
            </a:r>
            <a:r>
              <a:rPr lang="zh-CN" altLang="en-US" dirty="0"/>
              <a:t>分为</a:t>
            </a:r>
            <a:r>
              <a:rPr lang="zh-CN" altLang="en-US" dirty="0">
                <a:solidFill>
                  <a:srgbClr val="FF0000"/>
                </a:solidFill>
              </a:rPr>
              <a:t>故障</a:t>
            </a:r>
            <a:r>
              <a:rPr lang="en-US" altLang="zh-CN" dirty="0">
                <a:solidFill>
                  <a:srgbClr val="FF0000"/>
                </a:solidFill>
              </a:rPr>
              <a:t>(fault)</a:t>
            </a:r>
            <a:r>
              <a:rPr lang="zh-CN" altLang="en-US" dirty="0"/>
              <a:t>、</a:t>
            </a:r>
            <a:r>
              <a:rPr lang="zh-CN" altLang="en-US" dirty="0">
                <a:solidFill>
                  <a:srgbClr val="FF0000"/>
                </a:solidFill>
              </a:rPr>
              <a:t>自陷</a:t>
            </a:r>
            <a:r>
              <a:rPr lang="en-US" altLang="zh-CN" dirty="0">
                <a:solidFill>
                  <a:srgbClr val="FF0000"/>
                </a:solidFill>
              </a:rPr>
              <a:t>(Trap)</a:t>
            </a:r>
            <a:r>
              <a:rPr lang="zh-CN" altLang="en-US" dirty="0"/>
              <a:t>和</a:t>
            </a:r>
            <a:r>
              <a:rPr lang="zh-CN" altLang="en-US" dirty="0">
                <a:solidFill>
                  <a:srgbClr val="FF0000"/>
                </a:solidFill>
              </a:rPr>
              <a:t>终止</a:t>
            </a:r>
            <a:r>
              <a:rPr lang="en-US" altLang="zh-CN" dirty="0">
                <a:solidFill>
                  <a:srgbClr val="FF0000"/>
                </a:solidFill>
              </a:rPr>
              <a:t>(Abort)</a:t>
            </a:r>
            <a:r>
              <a:rPr lang="zh-CN" altLang="en-US" dirty="0"/>
              <a:t>三类</a:t>
            </a:r>
          </a:p>
          <a:p>
            <a:pPr lvl="1">
              <a:spcBef>
                <a:spcPct val="0"/>
              </a:spcBef>
            </a:pPr>
            <a:r>
              <a:rPr lang="zh-CN" altLang="en-US" dirty="0"/>
              <a:t>故障：执行指令引起的异常事件，如溢出、缺页、堆栈溢出、访问超时等</a:t>
            </a:r>
          </a:p>
          <a:p>
            <a:pPr lvl="1">
              <a:spcBef>
                <a:spcPct val="0"/>
              </a:spcBef>
            </a:pPr>
            <a:r>
              <a:rPr lang="zh-CN" altLang="en-US" dirty="0"/>
              <a:t>自陷：预先安排的事件，如单步跟踪、系统调用</a:t>
            </a:r>
            <a:r>
              <a:rPr lang="en-US" altLang="zh-CN" dirty="0"/>
              <a:t>(</a:t>
            </a:r>
            <a:r>
              <a:rPr lang="zh-CN" altLang="en-US" dirty="0"/>
              <a:t>执行访管指令</a:t>
            </a:r>
            <a:r>
              <a:rPr lang="en-US" altLang="zh-CN" dirty="0"/>
              <a:t>)</a:t>
            </a:r>
            <a:r>
              <a:rPr lang="zh-CN" altLang="en-US" dirty="0"/>
              <a:t>等（自愿中断）</a:t>
            </a:r>
          </a:p>
          <a:p>
            <a:pPr lvl="1">
              <a:spcBef>
                <a:spcPct val="0"/>
              </a:spcBef>
            </a:pPr>
            <a:r>
              <a:rPr lang="zh-CN" altLang="en-US" dirty="0"/>
              <a:t>终止：硬故障事件，机器将“终止”，调出中断服务程序来重启操作系统</a:t>
            </a:r>
          </a:p>
          <a:p>
            <a:pPr>
              <a:spcBef>
                <a:spcPct val="0"/>
              </a:spcBef>
            </a:pPr>
            <a:endParaRPr lang="en-US" altLang="zh-CN" dirty="0">
              <a:latin typeface="Comic Sans MS" panose="030F0702030302020204" pitchFamily="66" charset="0"/>
            </a:endParaRPr>
          </a:p>
        </p:txBody>
      </p:sp>
      <p:sp>
        <p:nvSpPr>
          <p:cNvPr id="9" name="Rectangle 19"/>
          <p:cNvSpPr>
            <a:spLocks noChangeArrowheads="1"/>
          </p:cNvSpPr>
          <p:nvPr/>
        </p:nvSpPr>
        <p:spPr bwMode="auto">
          <a:xfrm>
            <a:off x="673819" y="5587519"/>
            <a:ext cx="81640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lvl="1"/>
            <a:r>
              <a:rPr lang="zh-CN" altLang="en-US" sz="2000" dirty="0">
                <a:solidFill>
                  <a:srgbClr val="0033CC"/>
                </a:solidFill>
                <a:latin typeface="Comic Sans MS" panose="030F0702030302020204" pitchFamily="66" charset="0"/>
                <a:ea typeface="微软雅黑" panose="020B0503020204020204" pitchFamily="34" charset="-122"/>
              </a:rPr>
              <a:t>思考：哪些故障补救后可继续执行，哪些只好终止当前进程？</a:t>
            </a:r>
          </a:p>
          <a:p>
            <a:pPr marL="0" lvl="2"/>
            <a:r>
              <a:rPr lang="zh-CN" altLang="en-US" sz="2000" dirty="0">
                <a:solidFill>
                  <a:srgbClr val="B7011F"/>
                </a:solidFill>
                <a:latin typeface="Comic Sans MS" panose="030F0702030302020204" pitchFamily="66" charset="0"/>
                <a:ea typeface="微软雅黑" panose="020B0503020204020204" pitchFamily="34" charset="-122"/>
              </a:rPr>
              <a:t>缺页等：补救后可继续，回到发生故障的指令重新执行</a:t>
            </a:r>
            <a:endParaRPr lang="en-US" altLang="zh-CN" sz="2000" dirty="0">
              <a:solidFill>
                <a:srgbClr val="B7011F"/>
              </a:solidFill>
              <a:latin typeface="Comic Sans MS" panose="030F0702030302020204" pitchFamily="66" charset="0"/>
              <a:ea typeface="微软雅黑" panose="020B0503020204020204" pitchFamily="34" charset="-122"/>
            </a:endParaRPr>
          </a:p>
          <a:p>
            <a:pPr marL="0" lvl="2"/>
            <a:r>
              <a:rPr lang="zh-CN" altLang="en-US" sz="2000" dirty="0">
                <a:solidFill>
                  <a:srgbClr val="B7011F"/>
                </a:solidFill>
                <a:latin typeface="Comic Sans MS" panose="030F0702030302020204" pitchFamily="66" charset="0"/>
                <a:ea typeface="微软雅黑" panose="020B0503020204020204" pitchFamily="34" charset="-122"/>
              </a:rPr>
              <a:t>溢出、除数为</a:t>
            </a:r>
            <a:r>
              <a:rPr lang="en-US" altLang="zh-CN" sz="2000" dirty="0">
                <a:solidFill>
                  <a:srgbClr val="B7011F"/>
                </a:solidFill>
                <a:latin typeface="Comic Sans MS" panose="030F0702030302020204" pitchFamily="66" charset="0"/>
                <a:ea typeface="微软雅黑" panose="020B0503020204020204" pitchFamily="34" charset="-122"/>
              </a:rPr>
              <a:t>0</a:t>
            </a:r>
            <a:r>
              <a:rPr lang="zh-CN" altLang="en-US" sz="2000" dirty="0">
                <a:solidFill>
                  <a:srgbClr val="B7011F"/>
                </a:solidFill>
                <a:latin typeface="Comic Sans MS" panose="030F0702030302020204" pitchFamily="66" charset="0"/>
                <a:ea typeface="微软雅黑" panose="020B0503020204020204" pitchFamily="34" charset="-122"/>
              </a:rPr>
              <a:t>、非法操作、内存保护错等：终止当前进程</a:t>
            </a:r>
          </a:p>
        </p:txBody>
      </p:sp>
    </p:spTree>
    <p:extLst>
      <p:ext uri="{BB962C8B-B14F-4D97-AF65-F5344CB8AC3E}">
        <p14:creationId xmlns:p14="http://schemas.microsoft.com/office/powerpoint/2010/main" val="278980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 dur="500"/>
                                        <p:tgtEl>
                                          <p:spTgt spid="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randombar(horizontal)">
                                      <p:cBhvr>
                                        <p:cTn id="15" dur="500"/>
                                        <p:tgtEl>
                                          <p:spTgt spid="8">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randombar(horizontal)">
                                      <p:cBhvr>
                                        <p:cTn id="18" dur="500"/>
                                        <p:tgtEl>
                                          <p:spTgt spid="8">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Effect transition="in" filter="randombar(horizontal)">
                                      <p:cBhvr>
                                        <p:cTn id="21" dur="500"/>
                                        <p:tgtEl>
                                          <p:spTgt spid="8">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blinds(horizontal)">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blinds(horizontal)">
                                      <p:cBhvr>
                                        <p:cTn id="31" dur="500"/>
                                        <p:tgtEl>
                                          <p:spTgt spid="9">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blinds(horizontal)">
                                      <p:cBhvr>
                                        <p:cTn id="3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5.5 </a:t>
            </a:r>
            <a:r>
              <a:rPr lang="zh-CN" altLang="en-US" dirty="0" smtClean="0"/>
              <a:t>异常和中断处理</a:t>
            </a:r>
            <a:endParaRPr lang="zh-CN" altLang="en-US" dirty="0"/>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5.5.1 </a:t>
            </a:r>
            <a:r>
              <a:rPr lang="zh-CN" altLang="en-US" dirty="0" smtClean="0"/>
              <a:t>基本概念</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101</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a:t>
            </a:r>
            <a:r>
              <a:rPr lang="zh-CN" altLang="en-US" dirty="0" smtClean="0">
                <a:solidFill>
                  <a:srgbClr val="063DE8"/>
                </a:solidFill>
              </a:rPr>
              <a:t>外部中断</a:t>
            </a:r>
            <a:endParaRPr lang="zh-CN" altLang="en-US" dirty="0">
              <a:solidFill>
                <a:srgbClr val="063DE8"/>
              </a:solidFill>
            </a:endParaRPr>
          </a:p>
        </p:txBody>
      </p:sp>
      <p:sp>
        <p:nvSpPr>
          <p:cNvPr id="8" name="内容占位符 2"/>
          <p:cNvSpPr txBox="1">
            <a:spLocks/>
          </p:cNvSpPr>
          <p:nvPr/>
        </p:nvSpPr>
        <p:spPr bwMode="auto">
          <a:xfrm>
            <a:off x="149463" y="1556792"/>
            <a:ext cx="8856984"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zh-CN" altLang="en-US" dirty="0">
                <a:latin typeface="Comic Sans MS" panose="030F0702030302020204" pitchFamily="66" charset="0"/>
              </a:rPr>
              <a:t>外部“中断”：在</a:t>
            </a:r>
            <a:r>
              <a:rPr lang="en-US" altLang="zh-CN" dirty="0">
                <a:latin typeface="Comic Sans MS" panose="030F0702030302020204" pitchFamily="66" charset="0"/>
              </a:rPr>
              <a:t>CPU</a:t>
            </a:r>
            <a:r>
              <a:rPr lang="zh-CN" altLang="en-US" dirty="0">
                <a:latin typeface="Comic Sans MS" panose="030F0702030302020204" pitchFamily="66" charset="0"/>
              </a:rPr>
              <a:t>外部发生的特殊事件，通过“中断请求”信号向</a:t>
            </a:r>
            <a:r>
              <a:rPr lang="en-US" altLang="zh-CN" dirty="0">
                <a:latin typeface="Comic Sans MS" panose="030F0702030302020204" pitchFamily="66" charset="0"/>
              </a:rPr>
              <a:t>CPU</a:t>
            </a:r>
            <a:r>
              <a:rPr lang="zh-CN" altLang="en-US" dirty="0">
                <a:latin typeface="Comic Sans MS" panose="030F0702030302020204" pitchFamily="66" charset="0"/>
              </a:rPr>
              <a:t>请求处理</a:t>
            </a:r>
          </a:p>
          <a:p>
            <a:pPr lvl="1">
              <a:buNone/>
            </a:pPr>
            <a:r>
              <a:rPr lang="zh-CN" altLang="en-US" dirty="0">
                <a:latin typeface="Comic Sans MS" panose="030F0702030302020204" pitchFamily="66" charset="0"/>
              </a:rPr>
              <a:t>如实时钟、控制台、打印机缺纸、外设准备好、采样计时到、</a:t>
            </a:r>
            <a:r>
              <a:rPr lang="en-US" altLang="zh-CN" dirty="0">
                <a:latin typeface="Comic Sans MS" panose="030F0702030302020204" pitchFamily="66" charset="0"/>
              </a:rPr>
              <a:t>DMA</a:t>
            </a:r>
            <a:r>
              <a:rPr lang="zh-CN" altLang="en-US" dirty="0">
                <a:latin typeface="Comic Sans MS" panose="030F0702030302020204" pitchFamily="66" charset="0"/>
              </a:rPr>
              <a:t>传输结束等</a:t>
            </a:r>
          </a:p>
          <a:p>
            <a:pPr lvl="1">
              <a:buNone/>
            </a:pPr>
            <a:r>
              <a:rPr lang="en-US" altLang="zh-CN" dirty="0">
                <a:latin typeface="Comic Sans MS" panose="030F0702030302020204" pitchFamily="66" charset="0"/>
              </a:rPr>
              <a:t>(</a:t>
            </a:r>
            <a:r>
              <a:rPr lang="zh-CN" altLang="en-US" dirty="0">
                <a:latin typeface="Comic Sans MS" panose="030F0702030302020204" pitchFamily="66" charset="0"/>
              </a:rPr>
              <a:t>中断是一种</a:t>
            </a:r>
            <a:r>
              <a:rPr lang="en-US" altLang="zh-CN" dirty="0">
                <a:latin typeface="Comic Sans MS" panose="030F0702030302020204" pitchFamily="66" charset="0"/>
              </a:rPr>
              <a:t>I/O</a:t>
            </a:r>
            <a:r>
              <a:rPr lang="zh-CN" altLang="en-US" dirty="0">
                <a:latin typeface="Comic Sans MS" panose="030F0702030302020204" pitchFamily="66" charset="0"/>
              </a:rPr>
              <a:t>方式，所以有关中断的概念在</a:t>
            </a:r>
            <a:r>
              <a:rPr lang="zh-CN" altLang="en-US" dirty="0" smtClean="0">
                <a:latin typeface="Comic Sans MS" panose="030F0702030302020204" pitchFamily="66" charset="0"/>
              </a:rPr>
              <a:t>第</a:t>
            </a:r>
            <a:r>
              <a:rPr lang="en-US" altLang="zh-CN" dirty="0" smtClean="0">
                <a:latin typeface="Comic Sans MS" panose="030F0702030302020204" pitchFamily="66" charset="0"/>
              </a:rPr>
              <a:t>8</a:t>
            </a:r>
            <a:r>
              <a:rPr lang="zh-CN" altLang="en-US" dirty="0" smtClean="0">
                <a:latin typeface="Comic Sans MS" panose="030F0702030302020204" pitchFamily="66" charset="0"/>
              </a:rPr>
              <a:t>章</a:t>
            </a:r>
            <a:r>
              <a:rPr lang="zh-CN" altLang="en-US" dirty="0">
                <a:latin typeface="Comic Sans MS" panose="030F0702030302020204" pitchFamily="66" charset="0"/>
              </a:rPr>
              <a:t>介绍。</a:t>
            </a:r>
            <a:r>
              <a:rPr lang="en-US" altLang="zh-CN" dirty="0">
                <a:latin typeface="Comic Sans MS" panose="030F0702030302020204" pitchFamily="66" charset="0"/>
              </a:rPr>
              <a:t>)</a:t>
            </a:r>
          </a:p>
        </p:txBody>
      </p:sp>
      <p:sp>
        <p:nvSpPr>
          <p:cNvPr id="10" name="Rectangle 4"/>
          <p:cNvSpPr>
            <a:spLocks noChangeArrowheads="1"/>
          </p:cNvSpPr>
          <p:nvPr/>
        </p:nvSpPr>
        <p:spPr bwMode="auto">
          <a:xfrm>
            <a:off x="725527" y="3959671"/>
            <a:ext cx="7704856" cy="6668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spcBef>
                <a:spcPct val="20000"/>
              </a:spcBef>
              <a:buNone/>
            </a:pPr>
            <a:r>
              <a:rPr lang="zh-CN" altLang="en-US" sz="2000" dirty="0">
                <a:latin typeface="微软雅黑" panose="020B0503020204020204" pitchFamily="34" charset="-122"/>
                <a:ea typeface="微软雅黑" panose="020B0503020204020204" pitchFamily="34" charset="-122"/>
              </a:rPr>
              <a:t>不同体系结构和教科书对“异常”和“中断”定义的内涵不同，在看书时要注意！</a:t>
            </a:r>
          </a:p>
        </p:txBody>
      </p:sp>
    </p:spTree>
    <p:extLst>
      <p:ext uri="{BB962C8B-B14F-4D97-AF65-F5344CB8AC3E}">
        <p14:creationId xmlns:p14="http://schemas.microsoft.com/office/powerpoint/2010/main" val="374140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举例</a:t>
            </a:r>
            <a:r>
              <a:rPr lang="en-US" altLang="zh-CN" dirty="0"/>
              <a:t>-8086/8088</a:t>
            </a:r>
            <a:r>
              <a:rPr lang="zh-CN" altLang="en-US" dirty="0"/>
              <a:t>中断系统</a:t>
            </a:r>
          </a:p>
        </p:txBody>
      </p:sp>
      <p:sp>
        <p:nvSpPr>
          <p:cNvPr id="9" name="内容占位符 8"/>
          <p:cNvSpPr>
            <a:spLocks noGrp="1"/>
          </p:cNvSpPr>
          <p:nvPr>
            <p:ph idx="1"/>
          </p:nvPr>
        </p:nvSpPr>
        <p:spPr>
          <a:xfrm>
            <a:off x="107504" y="1114757"/>
            <a:ext cx="9036496" cy="5410587"/>
          </a:xfrm>
        </p:spPr>
        <p:txBody>
          <a:bodyPr/>
          <a:lstStyle/>
          <a:p>
            <a:r>
              <a:rPr lang="zh-CN" altLang="en-US" sz="2000" dirty="0"/>
              <a:t>内中断：</a:t>
            </a:r>
            <a:r>
              <a:rPr lang="en-US" altLang="zh-CN" sz="2000" dirty="0"/>
              <a:t>CPU</a:t>
            </a:r>
            <a:r>
              <a:rPr lang="zh-CN" altLang="en-US" sz="2000" dirty="0"/>
              <a:t>自己产生而不通过中断请求线请求，皆为</a:t>
            </a:r>
            <a:r>
              <a:rPr lang="zh-CN" altLang="en-US" sz="2000" dirty="0">
                <a:solidFill>
                  <a:srgbClr val="FF0000"/>
                </a:solidFill>
              </a:rPr>
              <a:t>不可</a:t>
            </a:r>
            <a:r>
              <a:rPr lang="zh-CN" altLang="en-US" sz="2000" dirty="0" smtClean="0">
                <a:solidFill>
                  <a:srgbClr val="FF0000"/>
                </a:solidFill>
              </a:rPr>
              <a:t>屏蔽中断</a:t>
            </a:r>
            <a:endParaRPr lang="zh-CN" altLang="en-US" sz="2000" dirty="0">
              <a:solidFill>
                <a:srgbClr val="FF0000"/>
              </a:solidFill>
            </a:endParaRPr>
          </a:p>
          <a:p>
            <a:pPr lvl="1"/>
            <a:r>
              <a:rPr lang="zh-CN" altLang="en-US" dirty="0">
                <a:latin typeface="Comic Sans MS" panose="030F0702030302020204" pitchFamily="66" charset="0"/>
              </a:rPr>
              <a:t>指令引起异常：</a:t>
            </a:r>
            <a:r>
              <a:rPr lang="en-US" altLang="zh-CN" dirty="0">
                <a:latin typeface="Comic Sans MS" panose="030F0702030302020204" pitchFamily="66" charset="0"/>
              </a:rPr>
              <a:t>CPU</a:t>
            </a:r>
            <a:r>
              <a:rPr lang="zh-CN" altLang="en-US" dirty="0">
                <a:latin typeface="Comic Sans MS" panose="030F0702030302020204" pitchFamily="66" charset="0"/>
              </a:rPr>
              <a:t>执行预置的指令后在特定的情况下发生的异常。</a:t>
            </a:r>
          </a:p>
          <a:p>
            <a:pPr lvl="2"/>
            <a:r>
              <a:rPr lang="en-US" altLang="zh-CN" dirty="0" smtClean="0">
                <a:latin typeface="Comic Sans MS" panose="030F0702030302020204" pitchFamily="66" charset="0"/>
              </a:rPr>
              <a:t>INTO </a:t>
            </a:r>
            <a:r>
              <a:rPr lang="zh-CN" altLang="en-US" dirty="0">
                <a:latin typeface="Comic Sans MS" panose="030F0702030302020204" pitchFamily="66" charset="0"/>
              </a:rPr>
              <a:t>溢出：执行算术指令后，若发生溢出，则产生类型</a:t>
            </a:r>
            <a:r>
              <a:rPr lang="en-US" altLang="zh-CN" dirty="0">
                <a:latin typeface="Comic Sans MS" panose="030F0702030302020204" pitchFamily="66" charset="0"/>
              </a:rPr>
              <a:t>4</a:t>
            </a:r>
            <a:r>
              <a:rPr lang="zh-CN" altLang="en-US" dirty="0">
                <a:latin typeface="Comic Sans MS" panose="030F0702030302020204" pitchFamily="66" charset="0"/>
              </a:rPr>
              <a:t>中断。</a:t>
            </a:r>
          </a:p>
          <a:p>
            <a:pPr lvl="2"/>
            <a:r>
              <a:rPr lang="en-US" altLang="zh-CN" dirty="0" smtClean="0">
                <a:latin typeface="Comic Sans MS" panose="030F0702030302020204" pitchFamily="66" charset="0"/>
              </a:rPr>
              <a:t>INT </a:t>
            </a:r>
            <a:r>
              <a:rPr lang="en-US" altLang="zh-CN" dirty="0">
                <a:latin typeface="Comic Sans MS" panose="030F0702030302020204" pitchFamily="66" charset="0"/>
              </a:rPr>
              <a:t>n </a:t>
            </a:r>
            <a:r>
              <a:rPr lang="zh-CN" altLang="en-US" dirty="0">
                <a:latin typeface="Comic Sans MS" panose="030F0702030302020204" pitchFamily="66" charset="0"/>
              </a:rPr>
              <a:t>用户定义：指令的第二字节给出一个类型号</a:t>
            </a:r>
            <a:r>
              <a:rPr lang="en-US" altLang="zh-CN" dirty="0">
                <a:latin typeface="Comic Sans MS" panose="030F0702030302020204" pitchFamily="66" charset="0"/>
              </a:rPr>
              <a:t>(</a:t>
            </a:r>
            <a:r>
              <a:rPr lang="en-US" altLang="zh-CN" dirty="0" smtClean="0">
                <a:latin typeface="Comic Sans MS" panose="030F0702030302020204" pitchFamily="66" charset="0"/>
              </a:rPr>
              <a:t>n=32</a:t>
            </a:r>
            <a:r>
              <a:rPr lang="zh-CN" altLang="en-US" dirty="0" smtClean="0">
                <a:latin typeface="Comic Sans MS" panose="030F0702030302020204" pitchFamily="66" charset="0"/>
              </a:rPr>
              <a:t>～</a:t>
            </a:r>
            <a:r>
              <a:rPr lang="en-US" altLang="zh-CN" dirty="0">
                <a:latin typeface="Comic Sans MS" panose="030F0702030302020204" pitchFamily="66" charset="0"/>
              </a:rPr>
              <a:t>255)</a:t>
            </a:r>
            <a:r>
              <a:rPr lang="zh-CN" altLang="en-US" dirty="0">
                <a:latin typeface="Comic Sans MS" panose="030F0702030302020204" pitchFamily="66" charset="0"/>
              </a:rPr>
              <a:t>。</a:t>
            </a:r>
          </a:p>
          <a:p>
            <a:pPr marL="914400" lvl="2" indent="0">
              <a:buNone/>
            </a:pPr>
            <a:r>
              <a:rPr lang="zh-CN" altLang="en-US" dirty="0" smtClean="0">
                <a:latin typeface="Comic Sans MS" panose="030F0702030302020204" pitchFamily="66" charset="0"/>
              </a:rPr>
              <a:t>其中</a:t>
            </a:r>
            <a:r>
              <a:rPr lang="en-US" altLang="zh-CN" dirty="0">
                <a:latin typeface="Comic Sans MS" panose="030F0702030302020204" pitchFamily="66" charset="0"/>
              </a:rPr>
              <a:t>n=3 (INT 3)</a:t>
            </a:r>
            <a:r>
              <a:rPr lang="zh-CN" altLang="en-US" dirty="0">
                <a:latin typeface="Comic Sans MS" panose="030F0702030302020204" pitchFamily="66" charset="0"/>
              </a:rPr>
              <a:t>时为断点设置，该指令执行后，自动产生类型</a:t>
            </a:r>
            <a:r>
              <a:rPr lang="en-US" altLang="zh-CN" dirty="0">
                <a:latin typeface="Comic Sans MS" panose="030F0702030302020204" pitchFamily="66" charset="0"/>
              </a:rPr>
              <a:t>3</a:t>
            </a:r>
            <a:r>
              <a:rPr lang="zh-CN" altLang="en-US" dirty="0">
                <a:latin typeface="Comic Sans MS" panose="030F0702030302020204" pitchFamily="66" charset="0"/>
              </a:rPr>
              <a:t>中断。</a:t>
            </a:r>
          </a:p>
          <a:p>
            <a:pPr lvl="1"/>
            <a:r>
              <a:rPr lang="zh-CN" altLang="en-US" dirty="0">
                <a:latin typeface="Comic Sans MS" panose="030F0702030302020204" pitchFamily="66" charset="0"/>
              </a:rPr>
              <a:t>处理器检测异常：</a:t>
            </a:r>
            <a:r>
              <a:rPr lang="en-US" altLang="zh-CN" dirty="0">
                <a:latin typeface="Comic Sans MS" panose="030F0702030302020204" pitchFamily="66" charset="0"/>
              </a:rPr>
              <a:t>CPU</a:t>
            </a:r>
            <a:r>
              <a:rPr lang="zh-CN" altLang="en-US" dirty="0">
                <a:latin typeface="Comic Sans MS" panose="030F0702030302020204" pitchFamily="66" charset="0"/>
              </a:rPr>
              <a:t>执行指令时产生的异常，如：除法错、无效操作码、缺页、</a:t>
            </a:r>
            <a:r>
              <a:rPr lang="zh-CN" altLang="en-US" dirty="0" smtClean="0">
                <a:latin typeface="Comic Sans MS" panose="030F0702030302020204" pitchFamily="66" charset="0"/>
              </a:rPr>
              <a:t>单步</a:t>
            </a:r>
            <a:r>
              <a:rPr lang="zh-CN" altLang="en-US" dirty="0">
                <a:latin typeface="Comic Sans MS" panose="030F0702030302020204" pitchFamily="66" charset="0"/>
              </a:rPr>
              <a:t>跟踪调试等。如：</a:t>
            </a:r>
          </a:p>
          <a:p>
            <a:pPr lvl="2"/>
            <a:r>
              <a:rPr lang="zh-CN" altLang="en-US" dirty="0" smtClean="0">
                <a:latin typeface="Comic Sans MS" panose="030F0702030302020204" pitchFamily="66" charset="0"/>
              </a:rPr>
              <a:t>除法</a:t>
            </a:r>
            <a:r>
              <a:rPr lang="zh-CN" altLang="en-US" dirty="0">
                <a:latin typeface="Comic Sans MS" panose="030F0702030302020204" pitchFamily="66" charset="0"/>
              </a:rPr>
              <a:t>错：除数为</a:t>
            </a:r>
            <a:r>
              <a:rPr lang="en-US" altLang="zh-CN" dirty="0">
                <a:latin typeface="Comic Sans MS" panose="030F0702030302020204" pitchFamily="66" charset="0"/>
              </a:rPr>
              <a:t>0</a:t>
            </a:r>
            <a:r>
              <a:rPr lang="zh-CN" altLang="en-US" dirty="0">
                <a:latin typeface="Comic Sans MS" panose="030F0702030302020204" pitchFamily="66" charset="0"/>
              </a:rPr>
              <a:t>或商溢出，则产生类型</a:t>
            </a:r>
            <a:r>
              <a:rPr lang="en-US" altLang="zh-CN" dirty="0">
                <a:latin typeface="Comic Sans MS" panose="030F0702030302020204" pitchFamily="66" charset="0"/>
              </a:rPr>
              <a:t>0</a:t>
            </a:r>
            <a:r>
              <a:rPr lang="zh-CN" altLang="en-US" dirty="0">
                <a:latin typeface="Comic Sans MS" panose="030F0702030302020204" pitchFamily="66" charset="0"/>
              </a:rPr>
              <a:t>中断。</a:t>
            </a:r>
          </a:p>
          <a:p>
            <a:pPr lvl="2"/>
            <a:r>
              <a:rPr lang="zh-CN" altLang="en-US" dirty="0" smtClean="0">
                <a:latin typeface="Comic Sans MS" panose="030F0702030302020204" pitchFamily="66" charset="0"/>
              </a:rPr>
              <a:t>单步</a:t>
            </a:r>
            <a:r>
              <a:rPr lang="zh-CN" altLang="en-US" dirty="0">
                <a:latin typeface="Comic Sans MS" panose="030F0702030302020204" pitchFamily="66" charset="0"/>
              </a:rPr>
              <a:t>跟踪：当自陷位</a:t>
            </a:r>
            <a:r>
              <a:rPr lang="en-US" altLang="zh-CN" dirty="0">
                <a:latin typeface="Comic Sans MS" panose="030F0702030302020204" pitchFamily="66" charset="0"/>
              </a:rPr>
              <a:t>TF=1</a:t>
            </a:r>
            <a:r>
              <a:rPr lang="zh-CN" altLang="en-US" dirty="0">
                <a:latin typeface="Comic Sans MS" panose="030F0702030302020204" pitchFamily="66" charset="0"/>
              </a:rPr>
              <a:t>且处在开中断状态</a:t>
            </a:r>
            <a:r>
              <a:rPr lang="en-US" altLang="zh-CN" dirty="0">
                <a:latin typeface="Comic Sans MS" panose="030F0702030302020204" pitchFamily="66" charset="0"/>
              </a:rPr>
              <a:t>(</a:t>
            </a:r>
            <a:r>
              <a:rPr lang="zh-CN" altLang="en-US" dirty="0">
                <a:latin typeface="Comic Sans MS" panose="030F0702030302020204" pitchFamily="66" charset="0"/>
              </a:rPr>
              <a:t>即</a:t>
            </a:r>
            <a:r>
              <a:rPr lang="en-US" altLang="zh-CN" dirty="0">
                <a:latin typeface="Comic Sans MS" panose="030F0702030302020204" pitchFamily="66" charset="0"/>
              </a:rPr>
              <a:t>IF=1)</a:t>
            </a:r>
            <a:r>
              <a:rPr lang="zh-CN" altLang="en-US" dirty="0">
                <a:latin typeface="Comic Sans MS" panose="030F0702030302020204" pitchFamily="66" charset="0"/>
              </a:rPr>
              <a:t>时，每条指令执行完就自动产生类型</a:t>
            </a:r>
            <a:r>
              <a:rPr lang="en-US" altLang="zh-CN" dirty="0">
                <a:latin typeface="Comic Sans MS" panose="030F0702030302020204" pitchFamily="66" charset="0"/>
              </a:rPr>
              <a:t>1</a:t>
            </a:r>
            <a:r>
              <a:rPr lang="zh-CN" altLang="en-US" dirty="0">
                <a:latin typeface="Comic Sans MS" panose="030F0702030302020204" pitchFamily="66" charset="0"/>
              </a:rPr>
              <a:t>中断。</a:t>
            </a:r>
          </a:p>
          <a:p>
            <a:r>
              <a:rPr lang="zh-CN" altLang="en-US" sz="2000" dirty="0"/>
              <a:t>外中断：通过中断请求线</a:t>
            </a:r>
            <a:r>
              <a:rPr lang="en-US" altLang="zh-CN" sz="2000" dirty="0"/>
              <a:t>INTR</a:t>
            </a:r>
            <a:r>
              <a:rPr lang="zh-CN" altLang="en-US" sz="2000" dirty="0"/>
              <a:t>和</a:t>
            </a:r>
            <a:r>
              <a:rPr lang="en-US" altLang="zh-CN" sz="2000" dirty="0"/>
              <a:t>NMI</a:t>
            </a:r>
            <a:r>
              <a:rPr lang="zh-CN" altLang="en-US" sz="2000" dirty="0"/>
              <a:t>来</a:t>
            </a:r>
            <a:r>
              <a:rPr lang="zh-CN" altLang="en-US" sz="2000" dirty="0" smtClean="0"/>
              <a:t>实现</a:t>
            </a:r>
            <a:endParaRPr lang="zh-CN" altLang="en-US" sz="2000" dirty="0"/>
          </a:p>
          <a:p>
            <a:pPr lvl="1"/>
            <a:r>
              <a:rPr lang="en-US" altLang="zh-CN" dirty="0" smtClean="0">
                <a:latin typeface="Comic Sans MS" panose="030F0702030302020204" pitchFamily="66" charset="0"/>
              </a:rPr>
              <a:t>INTR</a:t>
            </a:r>
            <a:r>
              <a:rPr lang="zh-CN" altLang="en-US" dirty="0">
                <a:latin typeface="Comic Sans MS" panose="030F0702030302020204" pitchFamily="66" charset="0"/>
              </a:rPr>
              <a:t>：可屏蔽中断 </a:t>
            </a:r>
            <a:r>
              <a:rPr lang="en-US" altLang="zh-CN" dirty="0">
                <a:latin typeface="Comic Sans MS" panose="030F0702030302020204" pitchFamily="66" charset="0"/>
              </a:rPr>
              <a:t>(</a:t>
            </a:r>
            <a:r>
              <a:rPr lang="zh-CN" altLang="en-US" dirty="0">
                <a:latin typeface="Comic Sans MS" panose="030F0702030302020204" pitchFamily="66" charset="0"/>
              </a:rPr>
              <a:t>外设中断源引起的中断</a:t>
            </a:r>
            <a:r>
              <a:rPr lang="en-US" altLang="zh-CN" dirty="0">
                <a:latin typeface="Comic Sans MS" panose="030F0702030302020204" pitchFamily="66" charset="0"/>
              </a:rPr>
              <a:t>)</a:t>
            </a:r>
            <a:r>
              <a:rPr lang="zh-CN" altLang="en-US" dirty="0">
                <a:latin typeface="Comic Sans MS" panose="030F0702030302020204" pitchFamily="66" charset="0"/>
              </a:rPr>
              <a:t>。</a:t>
            </a:r>
          </a:p>
          <a:p>
            <a:pPr lvl="1"/>
            <a:r>
              <a:rPr lang="en-US" altLang="zh-CN" dirty="0">
                <a:latin typeface="Comic Sans MS" panose="030F0702030302020204" pitchFamily="66" charset="0"/>
              </a:rPr>
              <a:t>NMI</a:t>
            </a:r>
            <a:r>
              <a:rPr lang="zh-CN" altLang="en-US" dirty="0">
                <a:latin typeface="Comic Sans MS" panose="030F0702030302020204" pitchFamily="66" charset="0"/>
              </a:rPr>
              <a:t>：不可屏蔽中断 </a:t>
            </a:r>
            <a:r>
              <a:rPr lang="en-US" altLang="zh-CN" dirty="0">
                <a:latin typeface="Comic Sans MS" panose="030F0702030302020204" pitchFamily="66" charset="0"/>
              </a:rPr>
              <a:t>(</a:t>
            </a:r>
            <a:r>
              <a:rPr lang="zh-CN" altLang="en-US" dirty="0">
                <a:latin typeface="Comic Sans MS" panose="030F0702030302020204" pitchFamily="66" charset="0"/>
              </a:rPr>
              <a:t>重要或紧急的硬件故障</a:t>
            </a:r>
            <a:r>
              <a:rPr lang="en-US" altLang="zh-CN" dirty="0">
                <a:latin typeface="Comic Sans MS" panose="030F0702030302020204" pitchFamily="66" charset="0"/>
              </a:rPr>
              <a:t>)</a:t>
            </a:r>
            <a:r>
              <a:rPr lang="zh-CN" altLang="en-US" dirty="0">
                <a:latin typeface="Comic Sans MS" panose="030F0702030302020204" pitchFamily="66" charset="0"/>
              </a:rPr>
              <a:t>，属于类型</a:t>
            </a:r>
            <a:r>
              <a:rPr lang="en-US" altLang="zh-CN" dirty="0">
                <a:latin typeface="Comic Sans MS" panose="030F0702030302020204" pitchFamily="66" charset="0"/>
              </a:rPr>
              <a:t>2</a:t>
            </a:r>
            <a:r>
              <a:rPr lang="zh-CN" altLang="en-US" dirty="0">
                <a:latin typeface="Comic Sans MS" panose="030F0702030302020204" pitchFamily="66" charset="0"/>
              </a:rPr>
              <a:t>中断</a:t>
            </a:r>
            <a:r>
              <a:rPr lang="zh-CN" altLang="en-US" dirty="0" smtClean="0">
                <a:latin typeface="Comic Sans MS" panose="030F0702030302020204" pitchFamily="66" charset="0"/>
              </a:rPr>
              <a:t>。</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 name="Text Box 6"/>
          <p:cNvSpPr txBox="1">
            <a:spLocks noChangeArrowheads="1"/>
          </p:cNvSpPr>
          <p:nvPr/>
        </p:nvSpPr>
        <p:spPr bwMode="auto">
          <a:xfrm>
            <a:off x="107504" y="724634"/>
            <a:ext cx="81343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20000"/>
              </a:spcBef>
              <a:buClr>
                <a:srgbClr val="FF0000"/>
              </a:buClr>
            </a:pPr>
            <a:r>
              <a:rPr lang="zh-CN" altLang="en-US" sz="2200" dirty="0">
                <a:solidFill>
                  <a:srgbClr val="063DE8"/>
                </a:solidFill>
                <a:latin typeface="Comic Sans MS" panose="030F0702030302020204" pitchFamily="66" charset="0"/>
                <a:ea typeface="微软雅黑" panose="020B0503020204020204" pitchFamily="34" charset="-122"/>
              </a:rPr>
              <a:t>统称为“中断”：内中断（内部异常）和外中断（外部中断）</a:t>
            </a:r>
          </a:p>
        </p:txBody>
      </p:sp>
    </p:spTree>
    <p:extLst>
      <p:ext uri="{BB962C8B-B14F-4D97-AF65-F5344CB8AC3E}">
        <p14:creationId xmlns:p14="http://schemas.microsoft.com/office/powerpoint/2010/main" val="269505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0" dur="500"/>
                                        <p:tgtEl>
                                          <p:spTgt spid="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3" dur="500"/>
                                        <p:tgtEl>
                                          <p:spTgt spid="9">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animEffect transition="in" filter="randombar(horizontal)">
                                      <p:cBhvr>
                                        <p:cTn id="29" dur="500"/>
                                        <p:tgtEl>
                                          <p:spTgt spid="9">
                                            <p:txEl>
                                              <p:pRg st="9" end="9"/>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randombar(horizontal)">
                                      <p:cBhvr>
                                        <p:cTn id="3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8086/8088</a:t>
            </a:r>
            <a:r>
              <a:rPr lang="zh-CN" altLang="en-US" dirty="0"/>
              <a:t>的中断向量表</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Rectangle 4"/>
          <p:cNvSpPr>
            <a:spLocks noChangeArrowheads="1"/>
          </p:cNvSpPr>
          <p:nvPr/>
        </p:nvSpPr>
        <p:spPr bwMode="auto">
          <a:xfrm>
            <a:off x="5692080" y="1690238"/>
            <a:ext cx="1328738" cy="282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b="0">
              <a:latin typeface="Comic Sans MS" panose="030F0702030302020204" pitchFamily="66" charset="0"/>
              <a:ea typeface="微软雅黑" panose="020B0503020204020204" pitchFamily="34" charset="-122"/>
            </a:endParaRPr>
          </a:p>
        </p:txBody>
      </p:sp>
      <p:sp>
        <p:nvSpPr>
          <p:cNvPr id="8" name="Line 9"/>
          <p:cNvSpPr>
            <a:spLocks noChangeShapeType="1"/>
          </p:cNvSpPr>
          <p:nvPr/>
        </p:nvSpPr>
        <p:spPr bwMode="auto">
          <a:xfrm>
            <a:off x="6261993" y="3068188"/>
            <a:ext cx="11112" cy="48101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9" name="Text Box 10"/>
          <p:cNvSpPr txBox="1">
            <a:spLocks noChangeArrowheads="1"/>
          </p:cNvSpPr>
          <p:nvPr/>
        </p:nvSpPr>
        <p:spPr bwMode="auto">
          <a:xfrm>
            <a:off x="5828605" y="1693413"/>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latin typeface="Comic Sans MS" panose="030F0702030302020204" pitchFamily="66" charset="0"/>
                <a:ea typeface="微软雅黑" panose="020B0503020204020204" pitchFamily="34" charset="-122"/>
              </a:rPr>
              <a:t>CS:IP</a:t>
            </a:r>
          </a:p>
        </p:txBody>
      </p:sp>
      <p:sp>
        <p:nvSpPr>
          <p:cNvPr id="10" name="Text Box 14"/>
          <p:cNvSpPr txBox="1">
            <a:spLocks noChangeArrowheads="1"/>
          </p:cNvSpPr>
          <p:nvPr/>
        </p:nvSpPr>
        <p:spPr bwMode="auto">
          <a:xfrm>
            <a:off x="126305" y="1653725"/>
            <a:ext cx="2574925" cy="228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10000"/>
              </a:lnSpc>
              <a:spcBef>
                <a:spcPct val="10000"/>
              </a:spcBef>
            </a:pPr>
            <a:r>
              <a:rPr kumimoji="1" lang="zh-CN" altLang="en-US" sz="1800" b="0" dirty="0">
                <a:latin typeface="Comic Sans MS" panose="030F0702030302020204" pitchFamily="66" charset="0"/>
                <a:ea typeface="微软雅黑" panose="020B0503020204020204" pitchFamily="34" charset="-122"/>
                <a:cs typeface="Arial" panose="020B0604020202020204" pitchFamily="34" charset="0"/>
              </a:rPr>
              <a:t>例</a:t>
            </a:r>
            <a:r>
              <a:rPr kumimoji="1" lang="en-US" altLang="zh-CN" sz="1800" b="0" dirty="0">
                <a:latin typeface="Comic Sans MS" panose="030F0702030302020204" pitchFamily="66" charset="0"/>
                <a:ea typeface="微软雅黑" panose="020B0503020204020204" pitchFamily="34" charset="-122"/>
                <a:cs typeface="Arial" panose="020B0604020202020204" pitchFamily="34" charset="0"/>
              </a:rPr>
              <a:t>1</a:t>
            </a:r>
            <a:r>
              <a:rPr kumimoji="1" lang="zh-CN" altLang="en-US" sz="1800" b="0" dirty="0">
                <a:latin typeface="Comic Sans MS" panose="030F0702030302020204" pitchFamily="66" charset="0"/>
                <a:ea typeface="微软雅黑" panose="020B0503020204020204" pitchFamily="34" charset="-122"/>
                <a:cs typeface="Arial" panose="020B0604020202020204" pitchFamily="34" charset="0"/>
              </a:rPr>
              <a:t>：除法错的中断类</a:t>
            </a:r>
            <a:r>
              <a:rPr kumimoji="1" lang="zh-CN" altLang="en-US" sz="1800" b="0" dirty="0" smtClean="0">
                <a:latin typeface="Comic Sans MS" panose="030F0702030302020204" pitchFamily="66" charset="0"/>
                <a:ea typeface="微软雅黑" panose="020B0503020204020204" pitchFamily="34" charset="-122"/>
                <a:cs typeface="Arial" panose="020B0604020202020204" pitchFamily="34" charset="0"/>
              </a:rPr>
              <a:t>型号为</a:t>
            </a:r>
            <a:r>
              <a:rPr kumimoji="1" lang="en-US" altLang="zh-CN" sz="1800" b="0" dirty="0">
                <a:latin typeface="Comic Sans MS" panose="030F0702030302020204" pitchFamily="66" charset="0"/>
                <a:ea typeface="微软雅黑" panose="020B0503020204020204" pitchFamily="34" charset="-122"/>
                <a:cs typeface="Arial" panose="020B0604020202020204" pitchFamily="34" charset="0"/>
              </a:rPr>
              <a:t>0</a:t>
            </a:r>
            <a:r>
              <a:rPr kumimoji="1" lang="zh-CN" altLang="en-US" sz="1800" b="0" dirty="0">
                <a:latin typeface="Comic Sans MS" panose="030F0702030302020204" pitchFamily="66" charset="0"/>
                <a:ea typeface="微软雅黑" panose="020B0503020204020204" pitchFamily="34" charset="-122"/>
                <a:cs typeface="Arial" panose="020B0604020202020204" pitchFamily="34" charset="0"/>
              </a:rPr>
              <a:t>，故其</a:t>
            </a:r>
            <a:r>
              <a:rPr kumimoji="1" lang="zh-CN" altLang="en-US" sz="1800" b="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向量</a:t>
            </a:r>
            <a:r>
              <a:rPr kumimoji="1" lang="zh-CN" altLang="en-US" sz="1800" b="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地址</a:t>
            </a:r>
            <a:r>
              <a:rPr kumimoji="1" lang="zh-CN" altLang="en-US" sz="1800" b="0" dirty="0" smtClean="0">
                <a:latin typeface="Comic Sans MS" panose="030F0702030302020204" pitchFamily="66" charset="0"/>
                <a:ea typeface="微软雅黑" panose="020B0503020204020204" pitchFamily="34" charset="-122"/>
                <a:cs typeface="Arial" panose="020B0604020202020204" pitchFamily="34" charset="0"/>
              </a:rPr>
              <a:t>为：</a:t>
            </a:r>
            <a:r>
              <a:rPr kumimoji="1" lang="en-US" altLang="zh-CN" sz="1800" b="0" dirty="0">
                <a:latin typeface="Comic Sans MS" panose="030F0702030302020204" pitchFamily="66" charset="0"/>
                <a:ea typeface="微软雅黑" panose="020B0503020204020204" pitchFamily="34" charset="-122"/>
                <a:cs typeface="Arial" panose="020B0604020202020204" pitchFamily="34" charset="0"/>
              </a:rPr>
              <a:t>0x4=0</a:t>
            </a:r>
          </a:p>
          <a:p>
            <a:pPr eaLnBrk="1" hangingPunct="1">
              <a:lnSpc>
                <a:spcPct val="110000"/>
              </a:lnSpc>
              <a:spcBef>
                <a:spcPct val="10000"/>
              </a:spcBef>
            </a:pPr>
            <a:endParaRPr kumimoji="1" lang="en-US" altLang="zh-CN" sz="1800" b="0" dirty="0">
              <a:latin typeface="Comic Sans MS" panose="030F0702030302020204" pitchFamily="66" charset="0"/>
              <a:ea typeface="微软雅黑" panose="020B0503020204020204" pitchFamily="34" charset="-122"/>
              <a:cs typeface="Arial" panose="020B0604020202020204" pitchFamily="34" charset="0"/>
            </a:endParaRPr>
          </a:p>
          <a:p>
            <a:pPr eaLnBrk="1" hangingPunct="1">
              <a:lnSpc>
                <a:spcPct val="110000"/>
              </a:lnSpc>
              <a:spcBef>
                <a:spcPct val="10000"/>
              </a:spcBef>
            </a:pPr>
            <a:r>
              <a:rPr kumimoji="1" lang="zh-CN" altLang="en-US" sz="1800" b="0" dirty="0" smtClean="0">
                <a:latin typeface="Comic Sans MS" panose="030F0702030302020204" pitchFamily="66" charset="0"/>
                <a:ea typeface="微软雅黑" panose="020B0503020204020204" pitchFamily="34" charset="-122"/>
                <a:cs typeface="Arial" panose="020B0604020202020204" pitchFamily="34" charset="0"/>
              </a:rPr>
              <a:t>例</a:t>
            </a:r>
            <a:r>
              <a:rPr kumimoji="1" lang="en-US" altLang="zh-CN" sz="1800" b="0" dirty="0">
                <a:latin typeface="Comic Sans MS" panose="030F0702030302020204" pitchFamily="66" charset="0"/>
                <a:ea typeface="微软雅黑" panose="020B0503020204020204" pitchFamily="34" charset="-122"/>
                <a:cs typeface="Arial" panose="020B0604020202020204" pitchFamily="34" charset="0"/>
              </a:rPr>
              <a:t>2</a:t>
            </a:r>
            <a:r>
              <a:rPr kumimoji="1" lang="zh-CN" altLang="en-US" sz="1800" b="0" dirty="0">
                <a:latin typeface="Comic Sans MS" panose="030F0702030302020204" pitchFamily="66" charset="0"/>
                <a:ea typeface="微软雅黑" panose="020B0503020204020204" pitchFamily="34" charset="-122"/>
                <a:cs typeface="Arial" panose="020B0604020202020204" pitchFamily="34" charset="0"/>
              </a:rPr>
              <a:t>：</a:t>
            </a:r>
            <a:r>
              <a:rPr kumimoji="1" lang="en-US" altLang="zh-CN" sz="1800" b="0" dirty="0">
                <a:latin typeface="Comic Sans MS" panose="030F0702030302020204" pitchFamily="66" charset="0"/>
                <a:ea typeface="微软雅黑" panose="020B0503020204020204" pitchFamily="34" charset="-122"/>
                <a:cs typeface="Arial" panose="020B0604020202020204" pitchFamily="34" charset="0"/>
              </a:rPr>
              <a:t>NMI</a:t>
            </a:r>
            <a:r>
              <a:rPr kumimoji="1" lang="zh-CN" altLang="en-US" sz="1800" b="0" dirty="0">
                <a:latin typeface="Comic Sans MS" panose="030F0702030302020204" pitchFamily="66" charset="0"/>
                <a:ea typeface="微软雅黑" panose="020B0503020204020204" pitchFamily="34" charset="-122"/>
                <a:cs typeface="Arial" panose="020B0604020202020204" pitchFamily="34" charset="0"/>
              </a:rPr>
              <a:t>的中断类型号</a:t>
            </a:r>
            <a:r>
              <a:rPr kumimoji="1" lang="zh-CN" altLang="en-US" sz="1800" b="0" dirty="0" smtClean="0">
                <a:latin typeface="Comic Sans MS" panose="030F0702030302020204" pitchFamily="66" charset="0"/>
                <a:ea typeface="微软雅黑" panose="020B0503020204020204" pitchFamily="34" charset="-122"/>
                <a:cs typeface="Arial" panose="020B0604020202020204" pitchFamily="34" charset="0"/>
              </a:rPr>
              <a:t>为</a:t>
            </a:r>
            <a:r>
              <a:rPr kumimoji="1" lang="en-US" altLang="zh-CN" sz="1800" b="0" dirty="0" smtClean="0">
                <a:latin typeface="Comic Sans MS" panose="030F0702030302020204" pitchFamily="66" charset="0"/>
                <a:ea typeface="微软雅黑" panose="020B0503020204020204" pitchFamily="34" charset="-122"/>
                <a:cs typeface="Arial" panose="020B0604020202020204" pitchFamily="34" charset="0"/>
              </a:rPr>
              <a:t>2</a:t>
            </a:r>
            <a:r>
              <a:rPr kumimoji="1" lang="zh-CN" altLang="en-US" sz="1800" b="0" dirty="0">
                <a:latin typeface="Comic Sans MS" panose="030F0702030302020204" pitchFamily="66" charset="0"/>
                <a:ea typeface="微软雅黑" panose="020B0503020204020204" pitchFamily="34" charset="-122"/>
                <a:cs typeface="Arial" panose="020B0604020202020204" pitchFamily="34" charset="0"/>
              </a:rPr>
              <a:t>，故其向量地址为</a:t>
            </a:r>
            <a:r>
              <a:rPr kumimoji="1" lang="zh-CN" altLang="en-US" sz="1800" b="0" dirty="0" smtClean="0">
                <a:latin typeface="Comic Sans MS" panose="030F0702030302020204" pitchFamily="66" charset="0"/>
                <a:ea typeface="微软雅黑" panose="020B0503020204020204" pitchFamily="34" charset="-122"/>
                <a:cs typeface="Arial" panose="020B0604020202020204" pitchFamily="34" charset="0"/>
              </a:rPr>
              <a:t>：</a:t>
            </a:r>
            <a:r>
              <a:rPr kumimoji="1" lang="en-US" altLang="zh-CN" sz="1800" b="0" dirty="0" smtClean="0">
                <a:latin typeface="Comic Sans MS" panose="030F0702030302020204" pitchFamily="66" charset="0"/>
                <a:ea typeface="微软雅黑" panose="020B0503020204020204" pitchFamily="34" charset="-122"/>
                <a:cs typeface="Arial" panose="020B0604020202020204" pitchFamily="34" charset="0"/>
              </a:rPr>
              <a:t>2x4=8</a:t>
            </a:r>
            <a:endParaRPr kumimoji="1" lang="en-US" altLang="zh-CN" sz="1800" b="0" dirty="0">
              <a:latin typeface="Comic Sans MS" panose="030F0702030302020204" pitchFamily="66" charset="0"/>
              <a:ea typeface="微软雅黑" panose="020B0503020204020204" pitchFamily="34" charset="-122"/>
              <a:cs typeface="Arial" panose="020B0604020202020204" pitchFamily="34" charset="0"/>
            </a:endParaRPr>
          </a:p>
        </p:txBody>
      </p:sp>
      <p:sp>
        <p:nvSpPr>
          <p:cNvPr id="11" name="Line 15"/>
          <p:cNvSpPr>
            <a:spLocks noChangeShapeType="1"/>
          </p:cNvSpPr>
          <p:nvPr/>
        </p:nvSpPr>
        <p:spPr bwMode="auto">
          <a:xfrm>
            <a:off x="1918593" y="2512563"/>
            <a:ext cx="14763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grpSp>
        <p:nvGrpSpPr>
          <p:cNvPr id="12" name="Group 35"/>
          <p:cNvGrpSpPr>
            <a:grpSpLocks/>
          </p:cNvGrpSpPr>
          <p:nvPr/>
        </p:nvGrpSpPr>
        <p:grpSpPr bwMode="auto">
          <a:xfrm>
            <a:off x="5693668" y="2118863"/>
            <a:ext cx="1344612" cy="1981200"/>
            <a:chOff x="2845" y="1305"/>
            <a:chExt cx="1747" cy="1248"/>
          </a:xfrm>
        </p:grpSpPr>
        <p:sp>
          <p:nvSpPr>
            <p:cNvPr id="13" name="Line 5"/>
            <p:cNvSpPr>
              <a:spLocks noChangeShapeType="1"/>
            </p:cNvSpPr>
            <p:nvPr/>
          </p:nvSpPr>
          <p:spPr bwMode="auto">
            <a:xfrm>
              <a:off x="2845" y="1305"/>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4" name="Line 6"/>
            <p:cNvSpPr>
              <a:spLocks noChangeShapeType="1"/>
            </p:cNvSpPr>
            <p:nvPr/>
          </p:nvSpPr>
          <p:spPr bwMode="auto">
            <a:xfrm>
              <a:off x="2856" y="1562"/>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5" name="Line 7"/>
            <p:cNvSpPr>
              <a:spLocks noChangeShapeType="1"/>
            </p:cNvSpPr>
            <p:nvPr/>
          </p:nvSpPr>
          <p:spPr bwMode="auto">
            <a:xfrm>
              <a:off x="2845" y="2278"/>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6" name="Line 8"/>
            <p:cNvSpPr>
              <a:spLocks noChangeShapeType="1"/>
            </p:cNvSpPr>
            <p:nvPr/>
          </p:nvSpPr>
          <p:spPr bwMode="auto">
            <a:xfrm>
              <a:off x="2846" y="2553"/>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7" name="Line 16"/>
            <p:cNvSpPr>
              <a:spLocks noChangeShapeType="1"/>
            </p:cNvSpPr>
            <p:nvPr/>
          </p:nvSpPr>
          <p:spPr bwMode="auto">
            <a:xfrm>
              <a:off x="2850" y="1845"/>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grpSp>
      <p:sp>
        <p:nvSpPr>
          <p:cNvPr id="18" name="Line 18"/>
          <p:cNvSpPr>
            <a:spLocks noChangeShapeType="1"/>
          </p:cNvSpPr>
          <p:nvPr/>
        </p:nvSpPr>
        <p:spPr bwMode="auto">
          <a:xfrm flipV="1">
            <a:off x="3415605" y="1904550"/>
            <a:ext cx="0" cy="622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9" name="Line 19"/>
          <p:cNvSpPr>
            <a:spLocks noChangeShapeType="1"/>
          </p:cNvSpPr>
          <p:nvPr/>
        </p:nvSpPr>
        <p:spPr bwMode="auto">
          <a:xfrm>
            <a:off x="3401318" y="1906138"/>
            <a:ext cx="14557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0" name="Line 20"/>
          <p:cNvSpPr>
            <a:spLocks noChangeShapeType="1"/>
          </p:cNvSpPr>
          <p:nvPr/>
        </p:nvSpPr>
        <p:spPr bwMode="auto">
          <a:xfrm flipH="1" flipV="1">
            <a:off x="3599755" y="2803075"/>
            <a:ext cx="1588" cy="7350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1" name="Line 21"/>
          <p:cNvSpPr>
            <a:spLocks noChangeShapeType="1"/>
          </p:cNvSpPr>
          <p:nvPr/>
        </p:nvSpPr>
        <p:spPr bwMode="auto">
          <a:xfrm>
            <a:off x="3598168" y="2825300"/>
            <a:ext cx="12763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2" name="Text Box 22"/>
          <p:cNvSpPr txBox="1">
            <a:spLocks noChangeArrowheads="1"/>
          </p:cNvSpPr>
          <p:nvPr/>
        </p:nvSpPr>
        <p:spPr bwMode="auto">
          <a:xfrm>
            <a:off x="6985893" y="1666425"/>
            <a:ext cx="1906587" cy="327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20000"/>
              </a:spcBef>
            </a:pPr>
            <a:r>
              <a:rPr kumimoji="1" lang="en-US" altLang="zh-CN" sz="2200" b="0">
                <a:latin typeface="Comic Sans MS" panose="030F0702030302020204" pitchFamily="66" charset="0"/>
                <a:ea typeface="微软雅黑" panose="020B0503020204020204" pitchFamily="34" charset="-122"/>
              </a:rPr>
              <a:t>000</a:t>
            </a:r>
            <a:r>
              <a:rPr kumimoji="1" lang="zh-CN" altLang="en-US" sz="2200" b="0">
                <a:latin typeface="Comic Sans MS" panose="030F0702030302020204" pitchFamily="66" charset="0"/>
                <a:ea typeface="微软雅黑" panose="020B0503020204020204" pitchFamily="34" charset="-122"/>
              </a:rPr>
              <a:t>～</a:t>
            </a:r>
            <a:r>
              <a:rPr kumimoji="1" lang="en-US" altLang="zh-CN" sz="2200" b="0">
                <a:latin typeface="Comic Sans MS" panose="030F0702030302020204" pitchFamily="66" charset="0"/>
                <a:ea typeface="微软雅黑" panose="020B0503020204020204" pitchFamily="34" charset="-122"/>
              </a:rPr>
              <a:t>003H</a:t>
            </a:r>
          </a:p>
          <a:p>
            <a:pPr eaLnBrk="1" hangingPunct="1">
              <a:spcBef>
                <a:spcPct val="20000"/>
              </a:spcBef>
            </a:pPr>
            <a:r>
              <a:rPr kumimoji="1" lang="en-US" altLang="zh-CN" sz="2200" b="0">
                <a:latin typeface="Comic Sans MS" panose="030F0702030302020204" pitchFamily="66" charset="0"/>
                <a:ea typeface="微软雅黑" panose="020B0503020204020204" pitchFamily="34" charset="-122"/>
              </a:rPr>
              <a:t>004</a:t>
            </a:r>
            <a:r>
              <a:rPr kumimoji="1" lang="zh-CN" altLang="en-US" sz="2200" b="0">
                <a:latin typeface="Comic Sans MS" panose="030F0702030302020204" pitchFamily="66" charset="0"/>
                <a:ea typeface="微软雅黑" panose="020B0503020204020204" pitchFamily="34" charset="-122"/>
              </a:rPr>
              <a:t>～</a:t>
            </a:r>
            <a:r>
              <a:rPr kumimoji="1" lang="en-US" altLang="zh-CN" sz="2200" b="0">
                <a:latin typeface="Comic Sans MS" panose="030F0702030302020204" pitchFamily="66" charset="0"/>
                <a:ea typeface="微软雅黑" panose="020B0503020204020204" pitchFamily="34" charset="-122"/>
              </a:rPr>
              <a:t>007H</a:t>
            </a:r>
          </a:p>
          <a:p>
            <a:pPr eaLnBrk="1" hangingPunct="1">
              <a:spcBef>
                <a:spcPct val="20000"/>
              </a:spcBef>
            </a:pPr>
            <a:r>
              <a:rPr kumimoji="1" lang="en-US" altLang="zh-CN" sz="2200" b="0">
                <a:latin typeface="Comic Sans MS" panose="030F0702030302020204" pitchFamily="66" charset="0"/>
                <a:ea typeface="微软雅黑" panose="020B0503020204020204" pitchFamily="34" charset="-122"/>
              </a:rPr>
              <a:t>008</a:t>
            </a:r>
            <a:r>
              <a:rPr kumimoji="1" lang="zh-CN" altLang="en-US" sz="2200" b="0">
                <a:latin typeface="Comic Sans MS" panose="030F0702030302020204" pitchFamily="66" charset="0"/>
                <a:ea typeface="微软雅黑" panose="020B0503020204020204" pitchFamily="34" charset="-122"/>
              </a:rPr>
              <a:t>～</a:t>
            </a:r>
            <a:r>
              <a:rPr kumimoji="1" lang="en-US" altLang="zh-CN" sz="2200" b="0">
                <a:latin typeface="Comic Sans MS" panose="030F0702030302020204" pitchFamily="66" charset="0"/>
                <a:ea typeface="微软雅黑" panose="020B0503020204020204" pitchFamily="34" charset="-122"/>
              </a:rPr>
              <a:t>00BH</a:t>
            </a:r>
          </a:p>
          <a:p>
            <a:pPr eaLnBrk="1" hangingPunct="1">
              <a:spcBef>
                <a:spcPct val="20000"/>
              </a:spcBef>
            </a:pPr>
            <a:endParaRPr kumimoji="1" lang="en-US" altLang="zh-CN" sz="2200" b="0">
              <a:latin typeface="Comic Sans MS" panose="030F0702030302020204" pitchFamily="66" charset="0"/>
              <a:ea typeface="微软雅黑" panose="020B0503020204020204" pitchFamily="34" charset="-122"/>
            </a:endParaRPr>
          </a:p>
          <a:p>
            <a:pPr eaLnBrk="1" hangingPunct="1">
              <a:spcBef>
                <a:spcPct val="20000"/>
              </a:spcBef>
            </a:pPr>
            <a:endParaRPr kumimoji="1" lang="en-US" altLang="zh-CN" sz="2200" b="0">
              <a:latin typeface="Comic Sans MS" panose="030F0702030302020204" pitchFamily="66" charset="0"/>
              <a:ea typeface="微软雅黑" panose="020B0503020204020204" pitchFamily="34" charset="-122"/>
            </a:endParaRPr>
          </a:p>
          <a:p>
            <a:pPr eaLnBrk="1" hangingPunct="1">
              <a:spcBef>
                <a:spcPct val="20000"/>
              </a:spcBef>
            </a:pPr>
            <a:endParaRPr kumimoji="1" lang="en-US" altLang="zh-CN" sz="2200" b="0">
              <a:latin typeface="Comic Sans MS" panose="030F0702030302020204" pitchFamily="66" charset="0"/>
              <a:ea typeface="微软雅黑" panose="020B0503020204020204" pitchFamily="34" charset="-122"/>
            </a:endParaRPr>
          </a:p>
          <a:p>
            <a:pPr eaLnBrk="1" hangingPunct="1">
              <a:spcBef>
                <a:spcPct val="20000"/>
              </a:spcBef>
            </a:pPr>
            <a:r>
              <a:rPr kumimoji="1" lang="en-US" altLang="zh-CN" sz="2200" b="0">
                <a:latin typeface="Comic Sans MS" panose="030F0702030302020204" pitchFamily="66" charset="0"/>
                <a:ea typeface="微软雅黑" panose="020B0503020204020204" pitchFamily="34" charset="-122"/>
              </a:rPr>
              <a:t>3FC</a:t>
            </a:r>
            <a:r>
              <a:rPr kumimoji="1" lang="zh-CN" altLang="en-US" sz="2200" b="0">
                <a:latin typeface="Comic Sans MS" panose="030F0702030302020204" pitchFamily="66" charset="0"/>
                <a:ea typeface="微软雅黑" panose="020B0503020204020204" pitchFamily="34" charset="-122"/>
              </a:rPr>
              <a:t>～</a:t>
            </a:r>
            <a:r>
              <a:rPr kumimoji="1" lang="en-US" altLang="zh-CN" sz="2200" b="0">
                <a:latin typeface="Comic Sans MS" panose="030F0702030302020204" pitchFamily="66" charset="0"/>
                <a:ea typeface="微软雅黑" panose="020B0503020204020204" pitchFamily="34" charset="-122"/>
              </a:rPr>
              <a:t>3FFH</a:t>
            </a:r>
          </a:p>
          <a:p>
            <a:pPr eaLnBrk="1" hangingPunct="1">
              <a:spcBef>
                <a:spcPct val="20000"/>
              </a:spcBef>
            </a:pPr>
            <a:endParaRPr kumimoji="1" lang="en-US" altLang="zh-CN" sz="2200" b="0">
              <a:latin typeface="Comic Sans MS" panose="030F0702030302020204" pitchFamily="66" charset="0"/>
              <a:ea typeface="微软雅黑" panose="020B0503020204020204" pitchFamily="34" charset="-122"/>
            </a:endParaRPr>
          </a:p>
        </p:txBody>
      </p:sp>
      <p:sp>
        <p:nvSpPr>
          <p:cNvPr id="23" name="Line 23"/>
          <p:cNvSpPr>
            <a:spLocks noChangeShapeType="1"/>
          </p:cNvSpPr>
          <p:nvPr/>
        </p:nvSpPr>
        <p:spPr bwMode="auto">
          <a:xfrm>
            <a:off x="5692080" y="1690238"/>
            <a:ext cx="0" cy="2824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4" name="Text Box 24"/>
          <p:cNvSpPr txBox="1">
            <a:spLocks noChangeArrowheads="1"/>
          </p:cNvSpPr>
          <p:nvPr/>
        </p:nvSpPr>
        <p:spPr bwMode="auto">
          <a:xfrm>
            <a:off x="4834830" y="1706113"/>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b="0">
                <a:solidFill>
                  <a:srgbClr val="3333CC"/>
                </a:solidFill>
                <a:latin typeface="Comic Sans MS" panose="030F0702030302020204" pitchFamily="66" charset="0"/>
                <a:ea typeface="微软雅黑" panose="020B0503020204020204" pitchFamily="34" charset="-122"/>
              </a:rPr>
              <a:t>除法错</a:t>
            </a:r>
          </a:p>
        </p:txBody>
      </p:sp>
      <p:sp>
        <p:nvSpPr>
          <p:cNvPr id="25" name="Text Box 25"/>
          <p:cNvSpPr txBox="1">
            <a:spLocks noChangeArrowheads="1"/>
          </p:cNvSpPr>
          <p:nvPr/>
        </p:nvSpPr>
        <p:spPr bwMode="auto">
          <a:xfrm>
            <a:off x="4941193" y="2110925"/>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lang="zh-CN" altLang="en-US" sz="2000" b="0">
                <a:solidFill>
                  <a:srgbClr val="3333CC"/>
                </a:solidFill>
                <a:latin typeface="Comic Sans MS" panose="030F0702030302020204" pitchFamily="66" charset="0"/>
                <a:ea typeface="微软雅黑" panose="020B0503020204020204" pitchFamily="34" charset="-122"/>
              </a:rPr>
              <a:t>单步</a:t>
            </a:r>
            <a:endParaRPr kumimoji="1" lang="zh-CN" altLang="en-US" sz="2000" b="0">
              <a:solidFill>
                <a:srgbClr val="3333CC"/>
              </a:solidFill>
              <a:latin typeface="Comic Sans MS" panose="030F0702030302020204" pitchFamily="66" charset="0"/>
              <a:ea typeface="微软雅黑" panose="020B0503020204020204" pitchFamily="34" charset="-122"/>
            </a:endParaRPr>
          </a:p>
        </p:txBody>
      </p:sp>
      <p:sp>
        <p:nvSpPr>
          <p:cNvPr id="26" name="Text Box 26"/>
          <p:cNvSpPr txBox="1">
            <a:spLocks noChangeArrowheads="1"/>
          </p:cNvSpPr>
          <p:nvPr/>
        </p:nvSpPr>
        <p:spPr bwMode="auto">
          <a:xfrm>
            <a:off x="4918968" y="2560188"/>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solidFill>
                  <a:srgbClr val="3333CC"/>
                </a:solidFill>
                <a:latin typeface="Comic Sans MS" panose="030F0702030302020204" pitchFamily="66" charset="0"/>
                <a:ea typeface="微软雅黑" panose="020B0503020204020204" pitchFamily="34" charset="-122"/>
              </a:rPr>
              <a:t>NMI</a:t>
            </a:r>
          </a:p>
        </p:txBody>
      </p:sp>
      <p:sp>
        <p:nvSpPr>
          <p:cNvPr id="27" name="Line 27"/>
          <p:cNvSpPr>
            <a:spLocks noChangeShapeType="1"/>
          </p:cNvSpPr>
          <p:nvPr/>
        </p:nvSpPr>
        <p:spPr bwMode="auto">
          <a:xfrm>
            <a:off x="5307905" y="3134863"/>
            <a:ext cx="11113" cy="48101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8" name="Line 28"/>
          <p:cNvSpPr>
            <a:spLocks noChangeShapeType="1"/>
          </p:cNvSpPr>
          <p:nvPr/>
        </p:nvSpPr>
        <p:spPr bwMode="auto">
          <a:xfrm>
            <a:off x="1621730" y="3528563"/>
            <a:ext cx="19843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9" name="Text Box 31"/>
          <p:cNvSpPr txBox="1">
            <a:spLocks noChangeArrowheads="1"/>
          </p:cNvSpPr>
          <p:nvPr/>
        </p:nvSpPr>
        <p:spPr bwMode="auto">
          <a:xfrm>
            <a:off x="5817493" y="2091875"/>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latin typeface="Comic Sans MS" panose="030F0702030302020204" pitchFamily="66" charset="0"/>
                <a:ea typeface="微软雅黑" panose="020B0503020204020204" pitchFamily="34" charset="-122"/>
              </a:rPr>
              <a:t>CS:IP</a:t>
            </a:r>
          </a:p>
        </p:txBody>
      </p:sp>
      <p:sp>
        <p:nvSpPr>
          <p:cNvPr id="30" name="Text Box 32"/>
          <p:cNvSpPr txBox="1">
            <a:spLocks noChangeArrowheads="1"/>
          </p:cNvSpPr>
          <p:nvPr/>
        </p:nvSpPr>
        <p:spPr bwMode="auto">
          <a:xfrm>
            <a:off x="5846068" y="2539550"/>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latin typeface="Comic Sans MS" panose="030F0702030302020204" pitchFamily="66" charset="0"/>
                <a:ea typeface="微软雅黑" panose="020B0503020204020204" pitchFamily="34" charset="-122"/>
              </a:rPr>
              <a:t>CS:IP</a:t>
            </a:r>
          </a:p>
        </p:txBody>
      </p:sp>
      <p:sp>
        <p:nvSpPr>
          <p:cNvPr id="31" name="Text Box 33"/>
          <p:cNvSpPr txBox="1">
            <a:spLocks noChangeArrowheads="1"/>
          </p:cNvSpPr>
          <p:nvPr/>
        </p:nvSpPr>
        <p:spPr bwMode="auto">
          <a:xfrm>
            <a:off x="5827018" y="3701600"/>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latin typeface="Comic Sans MS" panose="030F0702030302020204" pitchFamily="66" charset="0"/>
                <a:ea typeface="微软雅黑" panose="020B0503020204020204" pitchFamily="34" charset="-122"/>
              </a:rPr>
              <a:t>CS:IP</a:t>
            </a:r>
          </a:p>
        </p:txBody>
      </p:sp>
      <p:sp>
        <p:nvSpPr>
          <p:cNvPr id="32" name="Text Box 34"/>
          <p:cNvSpPr txBox="1">
            <a:spLocks noChangeArrowheads="1"/>
          </p:cNvSpPr>
          <p:nvPr/>
        </p:nvSpPr>
        <p:spPr bwMode="auto">
          <a:xfrm>
            <a:off x="5836543" y="4073075"/>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latin typeface="Comic Sans MS" panose="030F0702030302020204" pitchFamily="66" charset="0"/>
                <a:ea typeface="微软雅黑" panose="020B0503020204020204" pitchFamily="34" charset="-122"/>
              </a:rPr>
              <a:t>CS:IP</a:t>
            </a:r>
          </a:p>
        </p:txBody>
      </p:sp>
      <p:sp>
        <p:nvSpPr>
          <p:cNvPr id="33" name="Text Box 7"/>
          <p:cNvSpPr txBox="1">
            <a:spLocks noChangeArrowheads="1"/>
          </p:cNvSpPr>
          <p:nvPr/>
        </p:nvSpPr>
        <p:spPr bwMode="auto">
          <a:xfrm>
            <a:off x="126304" y="836712"/>
            <a:ext cx="87661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20000"/>
              </a:spcBef>
            </a:pPr>
            <a:r>
              <a:rPr lang="zh-CN" altLang="en-US" sz="2000" dirty="0">
                <a:latin typeface="Comic Sans MS" panose="030F0702030302020204" pitchFamily="66" charset="0"/>
                <a:ea typeface="微软雅黑" panose="020B0503020204020204" pitchFamily="34" charset="-122"/>
              </a:rPr>
              <a:t>所有事件都被分配一个</a:t>
            </a:r>
            <a:r>
              <a:rPr lang="zh-CN" altLang="en-US" sz="2000" dirty="0" smtClean="0">
                <a:latin typeface="Comic Sans MS" panose="030F0702030302020204" pitchFamily="66" charset="0"/>
                <a:ea typeface="微软雅黑" panose="020B0503020204020204" pitchFamily="34" charset="-122"/>
              </a:rPr>
              <a:t>“中断类型号”，每个</a:t>
            </a:r>
            <a:r>
              <a:rPr lang="zh-CN" altLang="en-US" sz="2000" dirty="0">
                <a:latin typeface="Comic Sans MS" panose="030F0702030302020204" pitchFamily="66" charset="0"/>
                <a:ea typeface="微软雅黑" panose="020B0503020204020204" pitchFamily="34" charset="-122"/>
              </a:rPr>
              <a:t>中断都有相应的</a:t>
            </a:r>
            <a:r>
              <a:rPr lang="zh-CN" altLang="en-US" sz="2000" dirty="0" smtClean="0">
                <a:latin typeface="Comic Sans MS" panose="030F0702030302020204" pitchFamily="66" charset="0"/>
                <a:ea typeface="微软雅黑" panose="020B0503020204020204" pitchFamily="34" charset="-122"/>
              </a:rPr>
              <a:t>“中断服务程序”，可</a:t>
            </a:r>
            <a:r>
              <a:rPr lang="zh-CN" altLang="en-US" sz="2000" dirty="0">
                <a:latin typeface="Comic Sans MS" panose="030F0702030302020204" pitchFamily="66" charset="0"/>
                <a:ea typeface="微软雅黑" panose="020B0503020204020204" pitchFamily="34" charset="-122"/>
              </a:rPr>
              <a:t>根据中断类型号找到中断服务程序的入口</a:t>
            </a:r>
            <a:r>
              <a:rPr lang="zh-CN" altLang="en-US" sz="2000" dirty="0" smtClean="0">
                <a:latin typeface="Comic Sans MS" panose="030F0702030302020204" pitchFamily="66" charset="0"/>
                <a:ea typeface="微软雅黑" panose="020B0503020204020204" pitchFamily="34" charset="-122"/>
              </a:rPr>
              <a:t>地址。</a:t>
            </a:r>
            <a:endParaRPr lang="zh-CN" altLang="en-US" sz="2000" dirty="0">
              <a:latin typeface="Comic Sans MS" panose="030F0702030302020204" pitchFamily="66" charset="0"/>
              <a:ea typeface="微软雅黑" panose="020B0503020204020204" pitchFamily="34" charset="-122"/>
            </a:endParaRPr>
          </a:p>
        </p:txBody>
      </p:sp>
      <p:sp>
        <p:nvSpPr>
          <p:cNvPr id="34" name="Text Box 29"/>
          <p:cNvSpPr txBox="1">
            <a:spLocks noChangeArrowheads="1"/>
          </p:cNvSpPr>
          <p:nvPr/>
        </p:nvSpPr>
        <p:spPr bwMode="auto">
          <a:xfrm>
            <a:off x="179512" y="5289302"/>
            <a:ext cx="8496944"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50000"/>
              </a:spcBef>
              <a:buFontTx/>
              <a:buChar char="•"/>
            </a:pPr>
            <a:r>
              <a:rPr lang="zh-CN" altLang="en-US" sz="2000" dirty="0">
                <a:solidFill>
                  <a:srgbClr val="0033CC"/>
                </a:solidFill>
                <a:latin typeface="微软雅黑" panose="020B0503020204020204" pitchFamily="34" charset="-122"/>
                <a:ea typeface="微软雅黑" panose="020B0503020204020204" pitchFamily="34" charset="-122"/>
              </a:rPr>
              <a:t> </a:t>
            </a:r>
            <a:r>
              <a:rPr lang="zh-CN" altLang="en-US" sz="2000"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中断向量表（异常表）中每一项是对应中断服务程序的入口地址。</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被称为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中断向量</a:t>
            </a:r>
            <a:r>
              <a:rPr lang="en-US" altLang="zh-CN" sz="2000"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(Interrupt Vector)</a:t>
            </a:r>
          </a:p>
          <a:p>
            <a:pPr>
              <a:lnSpc>
                <a:spcPct val="115000"/>
              </a:lnSpc>
              <a:spcBef>
                <a:spcPct val="50000"/>
              </a:spcBef>
              <a:buFontTx/>
              <a:buChar char="•"/>
            </a:pPr>
            <a:r>
              <a:rPr lang="zh-CN" altLang="en-US" sz="2000"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 中断向量表的起始地址存放在一个</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异常表基址寄存器</a:t>
            </a:r>
            <a:r>
              <a:rPr lang="zh-CN" altLang="en-US" sz="2000"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中。</a:t>
            </a:r>
          </a:p>
        </p:txBody>
      </p:sp>
      <p:sp>
        <p:nvSpPr>
          <p:cNvPr id="35" name="Rectangle 3"/>
          <p:cNvSpPr>
            <a:spLocks noChangeArrowheads="1"/>
          </p:cNvSpPr>
          <p:nvPr/>
        </p:nvSpPr>
        <p:spPr bwMode="auto">
          <a:xfrm>
            <a:off x="179512" y="4470211"/>
            <a:ext cx="8456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20000"/>
              </a:lnSpc>
              <a:spcBef>
                <a:spcPct val="20000"/>
              </a:spcBef>
            </a:pPr>
            <a:r>
              <a:rPr kumimoji="1"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中断向量表</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也称中断入口地址表（或异常表），位于</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0000H</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03FFH</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。共</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256</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组，每组占四个字节 </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CS:IP  </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。向量地址</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中断类型号 </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x 4</a:t>
            </a:r>
          </a:p>
        </p:txBody>
      </p:sp>
    </p:spTree>
    <p:extLst>
      <p:ext uri="{BB962C8B-B14F-4D97-AF65-F5344CB8AC3E}">
        <p14:creationId xmlns:p14="http://schemas.microsoft.com/office/powerpoint/2010/main" val="188062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subTnLst>
                                    <p:animClr clrSpc="rgb" dir="cw">
                                      <p:cBhvr override="childStyle">
                                        <p:cTn dur="1" fill="hold" display="0" masterRel="nextClick" afterEffect="1"/>
                                        <p:tgtEl>
                                          <p:spTgt spid="10">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bg2"/>
                                      </p:to>
                                    </p:animClr>
                                  </p:subTnLst>
                                </p:cTn>
                              </p:par>
                              <p:par>
                                <p:cTn id="13" presetID="1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lide(fromLeft)">
                                      <p:cBhvr>
                                        <p:cTn id="15" dur="500"/>
                                        <p:tgtEl>
                                          <p:spTgt spid="18"/>
                                        </p:tgtEl>
                                      </p:cBhvr>
                                    </p:animEffect>
                                  </p:childTnLst>
                                  <p:subTnLst>
                                    <p:animClr clrSpc="rgb" dir="cw">
                                      <p:cBhvr override="childStyle">
                                        <p:cTn dur="1" fill="hold" display="0" masterRel="nextClick" afterEffect="1"/>
                                        <p:tgtEl>
                                          <p:spTgt spid="18"/>
                                        </p:tgtEl>
                                        <p:attrNameLst>
                                          <p:attrName>ppt_c</p:attrName>
                                        </p:attrNameLst>
                                      </p:cBhvr>
                                      <p:to>
                                        <a:schemeClr val="bg2"/>
                                      </p:to>
                                    </p:animClr>
                                  </p:subTnLst>
                                </p:cTn>
                              </p:par>
                              <p:par>
                                <p:cTn id="16" presetID="1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slide(fromLeft)">
                                      <p:cBhvr>
                                        <p:cTn id="18" dur="500"/>
                                        <p:tgtEl>
                                          <p:spTgt spid="19"/>
                                        </p:tgtEl>
                                      </p:cBhvr>
                                    </p:animEffect>
                                  </p:childTnLst>
                                  <p:subTnLst>
                                    <p:animClr clrSpc="rgb" dir="cw">
                                      <p:cBhvr override="childStyle">
                                        <p:cTn dur="1" fill="hold" display="0" masterRel="nextClick" afterEffect="1"/>
                                        <p:tgtEl>
                                          <p:spTgt spid="19"/>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blinds(horizontal)">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slide(fromLeft)">
                                      <p:cBhvr>
                                        <p:cTn id="28" dur="500"/>
                                        <p:tgtEl>
                                          <p:spTgt spid="28"/>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lide(fromLeft)">
                                      <p:cBhvr>
                                        <p:cTn id="31" dur="500"/>
                                        <p:tgtEl>
                                          <p:spTgt spid="20"/>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slide(from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linds(horizontal)">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4">
                                            <p:txEl>
                                              <p:pRg st="0" end="0"/>
                                            </p:txEl>
                                          </p:spTgt>
                                        </p:tgtEl>
                                        <p:attrNameLst>
                                          <p:attrName>style.visibility</p:attrName>
                                        </p:attrNameLst>
                                      </p:cBhvr>
                                      <p:to>
                                        <p:strVal val="visible"/>
                                      </p:to>
                                    </p:set>
                                    <p:animEffect transition="in" filter="blinds(horizontal)">
                                      <p:cBhvr>
                                        <p:cTn id="44" dur="500"/>
                                        <p:tgtEl>
                                          <p:spTgt spid="3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4">
                                            <p:txEl>
                                              <p:pRg st="1" end="1"/>
                                            </p:txEl>
                                          </p:spTgt>
                                        </p:tgtEl>
                                        <p:attrNameLst>
                                          <p:attrName>style.visibility</p:attrName>
                                        </p:attrNameLst>
                                      </p:cBhvr>
                                      <p:to>
                                        <p:strVal val="visible"/>
                                      </p:to>
                                    </p:set>
                                    <p:animEffect transition="in" filter="blinds(horizontal)">
                                      <p:cBhvr>
                                        <p:cTn id="49"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0" grpId="0" animBg="1"/>
      <p:bldP spid="21" grpId="0" animBg="1"/>
      <p:bldP spid="28" grpId="0" animBg="1"/>
      <p:bldP spid="3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5.5 </a:t>
            </a:r>
            <a:r>
              <a:rPr lang="zh-CN" altLang="en-US" dirty="0" smtClean="0"/>
              <a:t>异常和中断处理</a:t>
            </a:r>
            <a:endParaRPr lang="zh-CN" altLang="en-US" dirty="0"/>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5.5.2 </a:t>
            </a:r>
            <a:r>
              <a:rPr lang="zh-CN" altLang="en-US" dirty="0" smtClean="0"/>
              <a:t>异常处理过程</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104</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a:t>
            </a:r>
            <a:r>
              <a:rPr lang="zh-CN" altLang="en-US" dirty="0" smtClean="0">
                <a:solidFill>
                  <a:srgbClr val="063DE8"/>
                </a:solidFill>
              </a:rPr>
              <a:t>保护断点和程序状态</a:t>
            </a:r>
            <a:endParaRPr lang="zh-CN" altLang="en-US" dirty="0">
              <a:solidFill>
                <a:srgbClr val="063DE8"/>
              </a:solidFill>
            </a:endParaRPr>
          </a:p>
        </p:txBody>
      </p:sp>
      <p:sp>
        <p:nvSpPr>
          <p:cNvPr id="8" name="内容占位符 2"/>
          <p:cNvSpPr txBox="1">
            <a:spLocks/>
          </p:cNvSpPr>
          <p:nvPr/>
        </p:nvSpPr>
        <p:spPr bwMode="auto">
          <a:xfrm>
            <a:off x="149463" y="1484784"/>
            <a:ext cx="8856984"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zh-CN" altLang="en-US" dirty="0"/>
              <a:t>检测到异常时，处理器必须进行以下基本处理：</a:t>
            </a:r>
          </a:p>
          <a:p>
            <a:pPr lvl="1">
              <a:spcBef>
                <a:spcPct val="0"/>
              </a:spcBef>
            </a:pPr>
            <a:r>
              <a:rPr lang="zh-CN" altLang="en-US" dirty="0" smtClean="0">
                <a:latin typeface="Comic Sans MS" panose="030F0702030302020204" pitchFamily="66" charset="0"/>
              </a:rPr>
              <a:t>关中</a:t>
            </a:r>
            <a:r>
              <a:rPr lang="zh-CN" altLang="en-US" dirty="0">
                <a:latin typeface="Comic Sans MS" panose="030F0702030302020204" pitchFamily="66" charset="0"/>
              </a:rPr>
              <a:t>断：使处理器处于“禁止中断”状态，以防止新异常</a:t>
            </a:r>
            <a:r>
              <a:rPr lang="en-US" altLang="zh-CN" dirty="0">
                <a:latin typeface="Comic Sans MS" panose="030F0702030302020204" pitchFamily="66" charset="0"/>
              </a:rPr>
              <a:t>(</a:t>
            </a:r>
            <a:r>
              <a:rPr lang="zh-CN" altLang="en-US" dirty="0">
                <a:latin typeface="Comic Sans MS" panose="030F0702030302020204" pitchFamily="66" charset="0"/>
              </a:rPr>
              <a:t>或中断</a:t>
            </a:r>
            <a:r>
              <a:rPr lang="en-US" altLang="zh-CN" dirty="0">
                <a:latin typeface="Comic Sans MS" panose="030F0702030302020204" pitchFamily="66" charset="0"/>
              </a:rPr>
              <a:t>)</a:t>
            </a:r>
            <a:r>
              <a:rPr lang="zh-CN" altLang="en-US" dirty="0">
                <a:latin typeface="Comic Sans MS" panose="030F0702030302020204" pitchFamily="66" charset="0"/>
              </a:rPr>
              <a:t>破坏断点和现场</a:t>
            </a:r>
          </a:p>
          <a:p>
            <a:pPr lvl="1">
              <a:spcBef>
                <a:spcPct val="0"/>
              </a:spcBef>
            </a:pPr>
            <a:r>
              <a:rPr lang="zh-CN" altLang="en-US" dirty="0" smtClean="0">
                <a:latin typeface="Comic Sans MS" panose="030F0702030302020204" pitchFamily="66" charset="0"/>
              </a:rPr>
              <a:t>保护</a:t>
            </a:r>
            <a:r>
              <a:rPr lang="zh-CN" altLang="en-US" dirty="0">
                <a:latin typeface="Comic Sans MS" panose="030F0702030302020204" pitchFamily="66" charset="0"/>
              </a:rPr>
              <a:t>断点和程序状态：将断点和程序状态保存到堆栈或特殊寄存器中</a:t>
            </a:r>
          </a:p>
          <a:p>
            <a:pPr lvl="2">
              <a:spcBef>
                <a:spcPct val="0"/>
              </a:spcBef>
            </a:pPr>
            <a:r>
              <a:rPr lang="zh-CN" altLang="en-US" dirty="0">
                <a:latin typeface="Comic Sans MS" panose="030F0702030302020204" pitchFamily="66" charset="0"/>
              </a:rPr>
              <a:t> </a:t>
            </a:r>
            <a:r>
              <a:rPr lang="en-US" altLang="zh-CN" dirty="0" smtClean="0">
                <a:latin typeface="Comic Sans MS" panose="030F0702030302020204" pitchFamily="66" charset="0"/>
              </a:rPr>
              <a:t>PC</a:t>
            </a:r>
            <a:r>
              <a:rPr lang="en-US" altLang="zh-CN" dirty="0">
                <a:latin typeface="Comic Sans MS" panose="030F0702030302020204" pitchFamily="66" charset="0"/>
              </a:rPr>
              <a:t>→</a:t>
            </a:r>
            <a:r>
              <a:rPr lang="zh-CN" altLang="en-US" dirty="0">
                <a:latin typeface="Comic Sans MS" panose="030F0702030302020204" pitchFamily="66" charset="0"/>
              </a:rPr>
              <a:t>堆栈 或 </a:t>
            </a:r>
            <a:r>
              <a:rPr lang="en-US" altLang="zh-CN" dirty="0">
                <a:latin typeface="Comic Sans MS" panose="030F0702030302020204" pitchFamily="66" charset="0"/>
              </a:rPr>
              <a:t>EPC</a:t>
            </a:r>
            <a:r>
              <a:rPr lang="zh-CN" altLang="en-US" dirty="0">
                <a:latin typeface="Comic Sans MS" panose="030F0702030302020204" pitchFamily="66" charset="0"/>
              </a:rPr>
              <a:t>（专门存放断点的寄存器）</a:t>
            </a:r>
          </a:p>
          <a:p>
            <a:pPr lvl="2">
              <a:spcBef>
                <a:spcPct val="0"/>
              </a:spcBef>
            </a:pPr>
            <a:r>
              <a:rPr lang="zh-CN" altLang="en-US" dirty="0">
                <a:latin typeface="Comic Sans MS" panose="030F0702030302020204" pitchFamily="66" charset="0"/>
              </a:rPr>
              <a:t> </a:t>
            </a:r>
            <a:r>
              <a:rPr lang="en-US" altLang="zh-CN" dirty="0" smtClean="0">
                <a:latin typeface="Comic Sans MS" panose="030F0702030302020204" pitchFamily="66" charset="0"/>
              </a:rPr>
              <a:t>PSWR </a:t>
            </a:r>
            <a:r>
              <a:rPr lang="en-US" altLang="zh-CN" dirty="0">
                <a:latin typeface="Comic Sans MS" panose="030F0702030302020204" pitchFamily="66" charset="0"/>
              </a:rPr>
              <a:t>→</a:t>
            </a:r>
            <a:r>
              <a:rPr lang="zh-CN" altLang="en-US" dirty="0">
                <a:latin typeface="Comic Sans MS" panose="030F0702030302020204" pitchFamily="66" charset="0"/>
              </a:rPr>
              <a:t>堆栈 或 </a:t>
            </a:r>
            <a:r>
              <a:rPr lang="en-US" altLang="zh-CN" dirty="0">
                <a:latin typeface="Comic Sans MS" panose="030F0702030302020204" pitchFamily="66" charset="0"/>
              </a:rPr>
              <a:t>EPSWR </a:t>
            </a:r>
            <a:r>
              <a:rPr lang="zh-CN" altLang="en-US" dirty="0">
                <a:latin typeface="Comic Sans MS" panose="030F0702030302020204" pitchFamily="66" charset="0"/>
              </a:rPr>
              <a:t>（专门保存程序状态的寄存器）</a:t>
            </a:r>
          </a:p>
          <a:p>
            <a:pPr marL="914400" lvl="2" indent="0">
              <a:spcBef>
                <a:spcPct val="0"/>
              </a:spcBef>
              <a:buNone/>
            </a:pPr>
            <a:r>
              <a:rPr lang="en-US" altLang="zh-CN" dirty="0" smtClean="0">
                <a:latin typeface="Comic Sans MS" panose="030F0702030302020204" pitchFamily="66" charset="0"/>
              </a:rPr>
              <a:t>(PSW</a:t>
            </a:r>
            <a:r>
              <a:rPr lang="zh-CN" altLang="en-US" dirty="0">
                <a:latin typeface="Comic Sans MS" panose="030F0702030302020204" pitchFamily="66" charset="0"/>
              </a:rPr>
              <a:t>（</a:t>
            </a:r>
            <a:r>
              <a:rPr lang="en-US" altLang="zh-CN" dirty="0">
                <a:latin typeface="Comic Sans MS" panose="030F0702030302020204" pitchFamily="66" charset="0"/>
              </a:rPr>
              <a:t>Program Status Word</a:t>
            </a:r>
            <a:r>
              <a:rPr lang="zh-CN" altLang="en-US" dirty="0">
                <a:latin typeface="Comic Sans MS" panose="030F0702030302020204" pitchFamily="66" charset="0"/>
              </a:rPr>
              <a:t>）：程序状态字，包括条件码、中断码、状态位等</a:t>
            </a:r>
          </a:p>
          <a:p>
            <a:pPr marL="914400" lvl="2" indent="0">
              <a:spcBef>
                <a:spcPct val="0"/>
              </a:spcBef>
              <a:buNone/>
            </a:pPr>
            <a:r>
              <a:rPr lang="en-US" altLang="zh-CN" dirty="0" smtClean="0">
                <a:latin typeface="Comic Sans MS" panose="030F0702030302020204" pitchFamily="66" charset="0"/>
              </a:rPr>
              <a:t>PSWR</a:t>
            </a:r>
            <a:r>
              <a:rPr lang="zh-CN" altLang="en-US" dirty="0">
                <a:latin typeface="Comic Sans MS" panose="030F0702030302020204" pitchFamily="66" charset="0"/>
              </a:rPr>
              <a:t>（</a:t>
            </a:r>
            <a:r>
              <a:rPr lang="en-US" altLang="zh-CN" dirty="0">
                <a:latin typeface="Comic Sans MS" panose="030F0702030302020204" pitchFamily="66" charset="0"/>
              </a:rPr>
              <a:t>PSW</a:t>
            </a:r>
            <a:r>
              <a:rPr lang="zh-CN" altLang="en-US" dirty="0">
                <a:latin typeface="Comic Sans MS" panose="030F0702030302020204" pitchFamily="66" charset="0"/>
              </a:rPr>
              <a:t>寄存器）：用于存放程序状态字的寄存器。如，</a:t>
            </a:r>
            <a:r>
              <a:rPr lang="en-US" altLang="zh-CN" dirty="0">
                <a:latin typeface="Comic Sans MS" panose="030F0702030302020204" pitchFamily="66" charset="0"/>
              </a:rPr>
              <a:t>X86</a:t>
            </a:r>
            <a:r>
              <a:rPr lang="zh-CN" altLang="en-US" dirty="0">
                <a:latin typeface="Comic Sans MS" panose="030F0702030302020204" pitchFamily="66" charset="0"/>
              </a:rPr>
              <a:t>的</a:t>
            </a:r>
            <a:r>
              <a:rPr lang="en-US" altLang="zh-CN" dirty="0">
                <a:latin typeface="Comic Sans MS" panose="030F0702030302020204" pitchFamily="66" charset="0"/>
              </a:rPr>
              <a:t>FLAGS</a:t>
            </a:r>
            <a:r>
              <a:rPr lang="zh-CN" altLang="en-US" dirty="0" smtClean="0">
                <a:latin typeface="Comic Sans MS" panose="030F0702030302020204" pitchFamily="66" charset="0"/>
              </a:rPr>
              <a:t>）</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6263921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5.5 </a:t>
            </a:r>
            <a:r>
              <a:rPr lang="zh-CN" altLang="en-US" dirty="0" smtClean="0"/>
              <a:t>异常和中断处理</a:t>
            </a:r>
            <a:endParaRPr lang="zh-CN" altLang="en-US" dirty="0"/>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5.5.2 </a:t>
            </a:r>
            <a:r>
              <a:rPr lang="zh-CN" altLang="en-US" dirty="0" smtClean="0"/>
              <a:t>异常处理过程</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105</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a:t>
            </a:r>
            <a:r>
              <a:rPr lang="zh-CN" altLang="en-US" dirty="0">
                <a:solidFill>
                  <a:srgbClr val="063DE8"/>
                </a:solidFill>
              </a:rPr>
              <a:t>识别异常</a:t>
            </a:r>
            <a:r>
              <a:rPr lang="zh-CN" altLang="en-US" dirty="0" smtClean="0">
                <a:solidFill>
                  <a:srgbClr val="063DE8"/>
                </a:solidFill>
              </a:rPr>
              <a:t>事件并转异常处理</a:t>
            </a:r>
            <a:endParaRPr lang="zh-CN" altLang="en-US" dirty="0">
              <a:solidFill>
                <a:srgbClr val="063DE8"/>
              </a:solidFill>
            </a:endParaRPr>
          </a:p>
        </p:txBody>
      </p:sp>
      <p:sp>
        <p:nvSpPr>
          <p:cNvPr id="8" name="内容占位符 2"/>
          <p:cNvSpPr txBox="1">
            <a:spLocks/>
          </p:cNvSpPr>
          <p:nvPr/>
        </p:nvSpPr>
        <p:spPr bwMode="auto">
          <a:xfrm>
            <a:off x="149463" y="1484784"/>
            <a:ext cx="8856984" cy="48997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zh-CN" altLang="en-US" dirty="0" smtClean="0"/>
              <a:t>有</a:t>
            </a:r>
            <a:r>
              <a:rPr lang="zh-CN" altLang="en-US" dirty="0"/>
              <a:t>两种不同的方式：软件识别和硬件识别（</a:t>
            </a:r>
            <a:r>
              <a:rPr lang="zh-CN" altLang="en-US" dirty="0">
                <a:solidFill>
                  <a:srgbClr val="FF0000"/>
                </a:solidFill>
              </a:rPr>
              <a:t>向量中断</a:t>
            </a:r>
            <a:r>
              <a:rPr lang="zh-CN" altLang="en-US" dirty="0"/>
              <a:t>方式）</a:t>
            </a:r>
          </a:p>
          <a:p>
            <a:pPr lvl="1">
              <a:spcBef>
                <a:spcPct val="0"/>
              </a:spcBef>
            </a:pPr>
            <a:r>
              <a:rPr lang="zh-CN" altLang="en-US" dirty="0" smtClean="0">
                <a:latin typeface="Comic Sans MS" panose="030F0702030302020204" pitchFamily="66" charset="0"/>
              </a:rPr>
              <a:t>软件</a:t>
            </a:r>
            <a:r>
              <a:rPr lang="zh-CN" altLang="en-US" dirty="0">
                <a:latin typeface="Comic Sans MS" panose="030F0702030302020204" pitchFamily="66" charset="0"/>
              </a:rPr>
              <a:t>识别（</a:t>
            </a:r>
            <a:r>
              <a:rPr lang="en-US" altLang="zh-CN" dirty="0">
                <a:latin typeface="Comic Sans MS" panose="030F0702030302020204" pitchFamily="66" charset="0"/>
              </a:rPr>
              <a:t>MIPS</a:t>
            </a:r>
            <a:r>
              <a:rPr lang="zh-CN" altLang="en-US" dirty="0">
                <a:latin typeface="Comic Sans MS" panose="030F0702030302020204" pitchFamily="66" charset="0"/>
              </a:rPr>
              <a:t>采用） </a:t>
            </a:r>
          </a:p>
          <a:p>
            <a:pPr lvl="2">
              <a:spcBef>
                <a:spcPct val="0"/>
              </a:spcBef>
            </a:pPr>
            <a:r>
              <a:rPr lang="zh-CN" altLang="en-US" dirty="0" smtClean="0">
                <a:latin typeface="Comic Sans MS" panose="030F0702030302020204" pitchFamily="66" charset="0"/>
              </a:rPr>
              <a:t>设置</a:t>
            </a:r>
            <a:r>
              <a:rPr lang="zh-CN" altLang="en-US" dirty="0">
                <a:latin typeface="Comic Sans MS" panose="030F0702030302020204" pitchFamily="66" charset="0"/>
              </a:rPr>
              <a:t>一个异常状态寄存器（</a:t>
            </a:r>
            <a:r>
              <a:rPr lang="en-US" altLang="zh-CN" dirty="0">
                <a:latin typeface="Comic Sans MS" panose="030F0702030302020204" pitchFamily="66" charset="0"/>
              </a:rPr>
              <a:t>MIPS</a:t>
            </a:r>
            <a:r>
              <a:rPr lang="zh-CN" altLang="en-US" dirty="0">
                <a:latin typeface="Comic Sans MS" panose="030F0702030302020204" pitchFamily="66" charset="0"/>
              </a:rPr>
              <a:t>中为</a:t>
            </a:r>
            <a:r>
              <a:rPr lang="en-US" altLang="zh-CN" dirty="0">
                <a:latin typeface="Comic Sans MS" panose="030F0702030302020204" pitchFamily="66" charset="0"/>
              </a:rPr>
              <a:t>Cause</a:t>
            </a:r>
            <a:r>
              <a:rPr lang="zh-CN" altLang="en-US" dirty="0">
                <a:latin typeface="Comic Sans MS" panose="030F0702030302020204" pitchFamily="66" charset="0"/>
              </a:rPr>
              <a:t>寄存器），用于记录异常原因。操作系统使用一个统一的异常处理程序，该程序按优先级顺序查询异常状态寄存器，识别出异常事件。</a:t>
            </a:r>
          </a:p>
          <a:p>
            <a:pPr marL="914400" lvl="2" indent="0">
              <a:spcBef>
                <a:spcPct val="0"/>
              </a:spcBef>
              <a:buNone/>
            </a:pPr>
            <a:r>
              <a:rPr lang="zh-CN" altLang="en-US" dirty="0" smtClean="0">
                <a:latin typeface="Comic Sans MS" panose="030F0702030302020204" pitchFamily="66" charset="0"/>
              </a:rPr>
              <a:t>（</a:t>
            </a:r>
            <a:r>
              <a:rPr lang="zh-CN" altLang="en-US" dirty="0">
                <a:latin typeface="Comic Sans MS" panose="030F0702030302020204" pitchFamily="66" charset="0"/>
              </a:rPr>
              <a:t>例如：</a:t>
            </a:r>
            <a:r>
              <a:rPr lang="en-US" altLang="zh-CN" dirty="0">
                <a:latin typeface="Comic Sans MS" panose="030F0702030302020204" pitchFamily="66" charset="0"/>
              </a:rPr>
              <a:t>MIPS</a:t>
            </a:r>
            <a:r>
              <a:rPr lang="zh-CN" altLang="en-US" dirty="0">
                <a:latin typeface="Comic Sans MS" panose="030F0702030302020204" pitchFamily="66" charset="0"/>
              </a:rPr>
              <a:t>中位于内核地址</a:t>
            </a:r>
            <a:r>
              <a:rPr lang="en-US" altLang="zh-CN" dirty="0">
                <a:latin typeface="Comic Sans MS" panose="030F0702030302020204" pitchFamily="66" charset="0"/>
              </a:rPr>
              <a:t>0x8000 0180</a:t>
            </a:r>
            <a:r>
              <a:rPr lang="zh-CN" altLang="en-US" dirty="0">
                <a:latin typeface="Comic Sans MS" panose="030F0702030302020204" pitchFamily="66" charset="0"/>
              </a:rPr>
              <a:t>处有一个专门的异常处理程序，用于检测异常的具体原因，然后转到内核中相应的异常处理程序段中进行具体的处理）</a:t>
            </a:r>
          </a:p>
          <a:p>
            <a:pPr lvl="1">
              <a:spcBef>
                <a:spcPct val="0"/>
              </a:spcBef>
            </a:pPr>
            <a:r>
              <a:rPr lang="zh-CN" altLang="en-US" dirty="0" smtClean="0">
                <a:latin typeface="Comic Sans MS" panose="030F0702030302020204" pitchFamily="66" charset="0"/>
              </a:rPr>
              <a:t>硬件</a:t>
            </a:r>
            <a:r>
              <a:rPr lang="zh-CN" altLang="en-US" dirty="0">
                <a:latin typeface="Comic Sans MS" panose="030F0702030302020204" pitchFamily="66" charset="0"/>
              </a:rPr>
              <a:t>识别（</a:t>
            </a:r>
            <a:r>
              <a:rPr lang="zh-CN" altLang="en-US" dirty="0">
                <a:solidFill>
                  <a:srgbClr val="FF0000"/>
                </a:solidFill>
                <a:latin typeface="Comic Sans MS" panose="030F0702030302020204" pitchFamily="66" charset="0"/>
              </a:rPr>
              <a:t>向量中断</a:t>
            </a:r>
            <a:r>
              <a:rPr lang="zh-CN" altLang="en-US" dirty="0">
                <a:latin typeface="Comic Sans MS" panose="030F0702030302020204" pitchFamily="66" charset="0"/>
              </a:rPr>
              <a:t>）（</a:t>
            </a:r>
            <a:r>
              <a:rPr lang="en-US" altLang="zh-CN" dirty="0">
                <a:latin typeface="Comic Sans MS" panose="030F0702030302020204" pitchFamily="66" charset="0"/>
              </a:rPr>
              <a:t>80x86</a:t>
            </a:r>
            <a:r>
              <a:rPr lang="zh-CN" altLang="en-US" dirty="0">
                <a:latin typeface="Comic Sans MS" panose="030F0702030302020204" pitchFamily="66" charset="0"/>
              </a:rPr>
              <a:t>采用）</a:t>
            </a:r>
          </a:p>
          <a:p>
            <a:pPr lvl="2">
              <a:spcBef>
                <a:spcPct val="0"/>
              </a:spcBef>
            </a:pPr>
            <a:r>
              <a:rPr lang="zh-CN" altLang="en-US" dirty="0" smtClean="0">
                <a:latin typeface="Comic Sans MS" panose="030F0702030302020204" pitchFamily="66" charset="0"/>
              </a:rPr>
              <a:t>用</a:t>
            </a:r>
            <a:r>
              <a:rPr lang="zh-CN" altLang="en-US" dirty="0">
                <a:latin typeface="Comic Sans MS" panose="030F0702030302020204" pitchFamily="66" charset="0"/>
              </a:rPr>
              <a:t>专门的硬件查询电路按优先级顺序识别异常，得到“中断类型号”，根据此号，到</a:t>
            </a:r>
            <a:r>
              <a:rPr lang="zh-CN" altLang="en-US" dirty="0">
                <a:solidFill>
                  <a:srgbClr val="0000CC"/>
                </a:solidFill>
                <a:latin typeface="Comic Sans MS" panose="030F0702030302020204" pitchFamily="66" charset="0"/>
              </a:rPr>
              <a:t>中断向量表</a:t>
            </a:r>
            <a:r>
              <a:rPr lang="zh-CN" altLang="en-US" dirty="0">
                <a:latin typeface="Comic Sans MS" panose="030F0702030302020204" pitchFamily="66" charset="0"/>
              </a:rPr>
              <a:t>中读取对应的中断服务程序的入口地址。</a:t>
            </a:r>
            <a:endParaRPr lang="en-US" altLang="zh-CN" dirty="0">
              <a:latin typeface="Comic Sans MS" panose="030F0702030302020204" pitchFamily="66" charset="0"/>
            </a:endParaRPr>
          </a:p>
        </p:txBody>
      </p:sp>
    </p:spTree>
    <p:extLst>
      <p:ext uri="{BB962C8B-B14F-4D97-AF65-F5344CB8AC3E}">
        <p14:creationId xmlns:p14="http://schemas.microsoft.com/office/powerpoint/2010/main" val="42644702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a:t>硬连线路控制器的优点是速度快，适合于简单规整指令集的数据通路；缺点是设计周期长、繁琐、不灵活、不易修改和增删指令</a:t>
            </a:r>
          </a:p>
          <a:p>
            <a:r>
              <a:rPr lang="zh-CN" altLang="en-US" dirty="0"/>
              <a:t>微程序控制器设计借用程序设计思想，将每个周期所涉及的状态用只读存储器保存起来，执行到某条指令时，把这条指令对应的状态按序取出，转换为控制信号。优点：简化设计、灵活、易修改、易维护；缺点：速度慢。</a:t>
            </a:r>
          </a:p>
          <a:p>
            <a:r>
              <a:rPr lang="zh-CN" altLang="en-US" dirty="0"/>
              <a:t>微指令格式设计</a:t>
            </a:r>
          </a:p>
          <a:p>
            <a:pPr lvl="1"/>
            <a:r>
              <a:rPr lang="zh-CN" altLang="en-US" dirty="0"/>
              <a:t>微操作码字段大多采用</a:t>
            </a:r>
            <a:r>
              <a:rPr lang="zh-CN" altLang="en-US" dirty="0">
                <a:solidFill>
                  <a:srgbClr val="FF0000"/>
                </a:solidFill>
              </a:rPr>
              <a:t>字段直接编译法</a:t>
            </a:r>
            <a:r>
              <a:rPr lang="zh-CN" altLang="en-US" dirty="0"/>
              <a:t>，将互斥微命令组合在同一个字段进行编码。这样，在缩短微指令字的同时，保证了并行性，并避免同一周期出现两个不能同时执行的微命令的问题。</a:t>
            </a:r>
          </a:p>
          <a:p>
            <a:pPr lvl="1"/>
            <a:r>
              <a:rPr lang="zh-CN" altLang="en-US" dirty="0"/>
              <a:t>下条微指令地址可以采用计数器（增量）法和下址字段（断定）法；两种方法都要解决分支问题。可以增加一个“转移控制”信号来解决下条微地址的顺序控制问题</a:t>
            </a:r>
            <a:r>
              <a:rPr lang="zh-CN" altLang="en-US"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40686731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异常</a:t>
            </a:r>
            <a:r>
              <a:rPr lang="zh-CN" altLang="en-US" dirty="0"/>
              <a:t>会改变程序执行流程，所以处理器设计要考虑异常处理</a:t>
            </a:r>
          </a:p>
          <a:p>
            <a:r>
              <a:rPr lang="zh-CN" altLang="en-US" dirty="0"/>
              <a:t>在数据通路中加入异常处理必须考虑：</a:t>
            </a:r>
          </a:p>
          <a:p>
            <a:pPr lvl="1"/>
            <a:r>
              <a:rPr lang="zh-CN" altLang="en-US" dirty="0"/>
              <a:t>保存断点和异常原因，并将控制转到异常处理程序的首地址处</a:t>
            </a:r>
          </a:p>
          <a:p>
            <a:pPr lvl="1"/>
            <a:r>
              <a:rPr lang="zh-CN" altLang="en-US" dirty="0"/>
              <a:t>带异常的有限状态机中，每个异常对应一个状态和进入状态的检测条件</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37171781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r>
              <a:rPr lang="en-US" altLang="zh-CN" dirty="0"/>
              <a:t>1</a:t>
            </a:r>
            <a:endParaRPr lang="zh-CN" altLang="en-US" dirty="0"/>
          </a:p>
        </p:txBody>
      </p:sp>
      <p:sp>
        <p:nvSpPr>
          <p:cNvPr id="3" name="内容占位符 2"/>
          <p:cNvSpPr>
            <a:spLocks noGrp="1"/>
          </p:cNvSpPr>
          <p:nvPr>
            <p:ph idx="1"/>
          </p:nvPr>
        </p:nvSpPr>
        <p:spPr/>
        <p:txBody>
          <a:bodyPr/>
          <a:lstStyle/>
          <a:p>
            <a:pPr>
              <a:spcBef>
                <a:spcPts val="0"/>
              </a:spcBef>
            </a:pPr>
            <a:r>
              <a:rPr lang="en-US" altLang="zh-CN" sz="1800" dirty="0"/>
              <a:t>CPU</a:t>
            </a:r>
            <a:r>
              <a:rPr lang="zh-CN" altLang="en-US" sz="1800" dirty="0"/>
              <a:t>的主要功能</a:t>
            </a:r>
          </a:p>
          <a:p>
            <a:pPr lvl="1">
              <a:spcBef>
                <a:spcPts val="0"/>
              </a:spcBef>
            </a:pPr>
            <a:r>
              <a:rPr lang="zh-CN" altLang="en-US" sz="1800" dirty="0">
                <a:latin typeface="Comic Sans MS" panose="030F0702030302020204" pitchFamily="66" charset="0"/>
              </a:rPr>
              <a:t>周而复始执行指令</a:t>
            </a:r>
          </a:p>
          <a:p>
            <a:pPr lvl="1">
              <a:spcBef>
                <a:spcPts val="0"/>
              </a:spcBef>
            </a:pPr>
            <a:r>
              <a:rPr lang="zh-CN" altLang="en-US" sz="1800" dirty="0">
                <a:latin typeface="Comic Sans MS" panose="030F0702030302020204" pitchFamily="66" charset="0"/>
              </a:rPr>
              <a:t>执行指令过程中，若发现异常情况，则转异常处理</a:t>
            </a:r>
          </a:p>
          <a:p>
            <a:pPr lvl="1">
              <a:spcBef>
                <a:spcPts val="0"/>
              </a:spcBef>
            </a:pPr>
            <a:r>
              <a:rPr lang="zh-CN" altLang="en-US" sz="1800" dirty="0">
                <a:latin typeface="Comic Sans MS" panose="030F0702030302020204" pitchFamily="66" charset="0"/>
              </a:rPr>
              <a:t>定时查询有没有</a:t>
            </a:r>
            <a:r>
              <a:rPr lang="en-US" altLang="zh-CN" sz="1800" dirty="0">
                <a:latin typeface="Comic Sans MS" panose="030F0702030302020204" pitchFamily="66" charset="0"/>
              </a:rPr>
              <a:t>DMA</a:t>
            </a:r>
            <a:r>
              <a:rPr lang="zh-CN" altLang="en-US" sz="1800" dirty="0">
                <a:latin typeface="Comic Sans MS" panose="030F0702030302020204" pitchFamily="66" charset="0"/>
              </a:rPr>
              <a:t>请求，有</a:t>
            </a:r>
            <a:r>
              <a:rPr lang="en-US" altLang="zh-CN" sz="1800" dirty="0">
                <a:latin typeface="Comic Sans MS" panose="030F0702030302020204" pitchFamily="66" charset="0"/>
              </a:rPr>
              <a:t>DMA</a:t>
            </a:r>
            <a:r>
              <a:rPr lang="zh-CN" altLang="en-US" sz="1800" dirty="0">
                <a:latin typeface="Comic Sans MS" panose="030F0702030302020204" pitchFamily="66" charset="0"/>
              </a:rPr>
              <a:t>请求的话，则让出总线</a:t>
            </a:r>
          </a:p>
          <a:p>
            <a:pPr lvl="1">
              <a:spcBef>
                <a:spcPts val="0"/>
              </a:spcBef>
            </a:pPr>
            <a:r>
              <a:rPr lang="zh-CN" altLang="en-US" sz="1800" dirty="0">
                <a:latin typeface="Comic Sans MS" panose="030F0702030302020204" pitchFamily="66" charset="0"/>
              </a:rPr>
              <a:t>每个指令结束，查询有没有中断请求，有则响应中断</a:t>
            </a:r>
          </a:p>
          <a:p>
            <a:pPr>
              <a:spcBef>
                <a:spcPts val="0"/>
              </a:spcBef>
            </a:pPr>
            <a:r>
              <a:rPr lang="en-US" altLang="zh-CN" sz="1800" dirty="0"/>
              <a:t>CPU</a:t>
            </a:r>
            <a:r>
              <a:rPr lang="zh-CN" altLang="en-US" sz="1800" dirty="0"/>
              <a:t>的内部结构</a:t>
            </a:r>
          </a:p>
          <a:p>
            <a:pPr lvl="1">
              <a:spcBef>
                <a:spcPts val="0"/>
              </a:spcBef>
            </a:pPr>
            <a:r>
              <a:rPr lang="zh-CN" altLang="en-US" sz="1800" dirty="0">
                <a:latin typeface="Comic Sans MS" panose="030F0702030302020204" pitchFamily="66" charset="0"/>
              </a:rPr>
              <a:t>由数据通路</a:t>
            </a:r>
            <a:r>
              <a:rPr lang="en-US" altLang="zh-CN" sz="1800" dirty="0">
                <a:latin typeface="Comic Sans MS" panose="030F0702030302020204" pitchFamily="66" charset="0"/>
              </a:rPr>
              <a:t>(</a:t>
            </a:r>
            <a:r>
              <a:rPr lang="en-US" altLang="zh-CN" sz="1800" dirty="0" err="1">
                <a:latin typeface="Comic Sans MS" panose="030F0702030302020204" pitchFamily="66" charset="0"/>
              </a:rPr>
              <a:t>Datapath</a:t>
            </a:r>
            <a:r>
              <a:rPr lang="en-US" altLang="zh-CN" sz="1800" dirty="0">
                <a:latin typeface="Comic Sans MS" panose="030F0702030302020204" pitchFamily="66" charset="0"/>
              </a:rPr>
              <a:t>)</a:t>
            </a:r>
            <a:r>
              <a:rPr lang="zh-CN" altLang="en-US" sz="1800" dirty="0">
                <a:latin typeface="Comic Sans MS" panose="030F0702030302020204" pitchFamily="66" charset="0"/>
              </a:rPr>
              <a:t>和控制单元</a:t>
            </a:r>
            <a:r>
              <a:rPr lang="en-US" altLang="zh-CN" sz="1800" dirty="0">
                <a:latin typeface="Comic Sans MS" panose="030F0702030302020204" pitchFamily="66" charset="0"/>
              </a:rPr>
              <a:t>(Control unit)</a:t>
            </a:r>
            <a:r>
              <a:rPr lang="zh-CN" altLang="en-US" sz="1800" dirty="0">
                <a:latin typeface="Comic Sans MS" panose="030F0702030302020204" pitchFamily="66" charset="0"/>
              </a:rPr>
              <a:t>组成</a:t>
            </a:r>
          </a:p>
          <a:p>
            <a:pPr lvl="2">
              <a:spcBef>
                <a:spcPts val="0"/>
              </a:spcBef>
            </a:pPr>
            <a:r>
              <a:rPr lang="zh-CN" altLang="en-US" sz="1800" dirty="0">
                <a:latin typeface="Comic Sans MS" panose="030F0702030302020204" pitchFamily="66" charset="0"/>
              </a:rPr>
              <a:t>数据通路中包含组合逻辑单元和存储信息的状态单元</a:t>
            </a:r>
          </a:p>
          <a:p>
            <a:pPr lvl="3">
              <a:spcBef>
                <a:spcPts val="0"/>
              </a:spcBef>
            </a:pPr>
            <a:r>
              <a:rPr lang="zh-CN" altLang="en-US" sz="1800" dirty="0">
                <a:latin typeface="Comic Sans MS" panose="030F0702030302020204" pitchFamily="66" charset="0"/>
              </a:rPr>
              <a:t>组合逻辑单元用于对数据进行处理，如：加法器、运算器</a:t>
            </a:r>
            <a:r>
              <a:rPr lang="en-US" altLang="zh-CN" sz="1800" dirty="0">
                <a:latin typeface="Comic Sans MS" panose="030F0702030302020204" pitchFamily="66" charset="0"/>
              </a:rPr>
              <a:t>ALU</a:t>
            </a:r>
            <a:r>
              <a:rPr lang="zh-CN" altLang="en-US" sz="1800" dirty="0">
                <a:latin typeface="Comic Sans MS" panose="030F0702030302020204" pitchFamily="66" charset="0"/>
              </a:rPr>
              <a:t>、扩展器（</a:t>
            </a:r>
            <a:r>
              <a:rPr lang="en-US" altLang="zh-CN" sz="1800" dirty="0">
                <a:latin typeface="Comic Sans MS" panose="030F0702030302020204" pitchFamily="66" charset="0"/>
              </a:rPr>
              <a:t>0</a:t>
            </a:r>
            <a:r>
              <a:rPr lang="zh-CN" altLang="en-US" sz="1800" dirty="0">
                <a:latin typeface="Comic Sans MS" panose="030F0702030302020204" pitchFamily="66" charset="0"/>
              </a:rPr>
              <a:t>扩展或符号扩展）、多路选择器、以及状态单元的读操作线路等。</a:t>
            </a:r>
          </a:p>
          <a:p>
            <a:pPr lvl="3">
              <a:spcBef>
                <a:spcPts val="0"/>
              </a:spcBef>
            </a:pPr>
            <a:r>
              <a:rPr lang="zh-CN" altLang="en-US" sz="1800" dirty="0">
                <a:latin typeface="Comic Sans MS" panose="030F0702030302020204" pitchFamily="66" charset="0"/>
              </a:rPr>
              <a:t>状态单元包括触发器、寄存器、寄存器堆、数据</a:t>
            </a:r>
            <a:r>
              <a:rPr lang="en-US" altLang="zh-CN" sz="1800" dirty="0">
                <a:latin typeface="Comic Sans MS" panose="030F0702030302020204" pitchFamily="66" charset="0"/>
              </a:rPr>
              <a:t>/</a:t>
            </a:r>
            <a:r>
              <a:rPr lang="zh-CN" altLang="en-US" sz="1800" dirty="0">
                <a:latin typeface="Comic Sans MS" panose="030F0702030302020204" pitchFamily="66" charset="0"/>
              </a:rPr>
              <a:t>指令存储器等，用于对指令执行的中间状态或最终结果进行保存。</a:t>
            </a:r>
          </a:p>
          <a:p>
            <a:pPr lvl="2">
              <a:spcBef>
                <a:spcPts val="0"/>
              </a:spcBef>
            </a:pPr>
            <a:r>
              <a:rPr lang="zh-CN" altLang="en-US" sz="1800" dirty="0">
                <a:latin typeface="Comic Sans MS" panose="030F0702030302020204" pitchFamily="66" charset="0"/>
              </a:rPr>
              <a:t>控制单元对取出的指令进行译码，与指令执行得到的条件码或当前机器的状态、时序信号（时钟）等组合，生成对数据通路进行控制的</a:t>
            </a:r>
            <a:r>
              <a:rPr lang="zh-CN" altLang="en-US" sz="1800" dirty="0" smtClean="0">
                <a:latin typeface="Comic Sans MS" panose="030F0702030302020204" pitchFamily="66" charset="0"/>
              </a:rPr>
              <a:t>控制信号</a:t>
            </a:r>
            <a:endParaRPr lang="zh-CN" altLang="en-US" sz="1800"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16741086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a:t>CPU</a:t>
            </a:r>
            <a:r>
              <a:rPr lang="zh-CN" altLang="en-US" dirty="0"/>
              <a:t>中的寄存器</a:t>
            </a:r>
          </a:p>
          <a:p>
            <a:pPr lvl="1"/>
            <a:r>
              <a:rPr lang="zh-CN" altLang="en-US" dirty="0"/>
              <a:t>用户可见寄存器（用户可使用）</a:t>
            </a:r>
          </a:p>
          <a:p>
            <a:pPr lvl="2"/>
            <a:r>
              <a:rPr lang="zh-CN" altLang="en-US" dirty="0"/>
              <a:t>通用寄存器：用来存放地址或数据，需在指令中明显给出</a:t>
            </a:r>
          </a:p>
          <a:p>
            <a:pPr lvl="2"/>
            <a:r>
              <a:rPr lang="zh-CN" altLang="en-US" dirty="0"/>
              <a:t>专用寄存器：用来存放特定的地址或数据，无需在指令中明显给出</a:t>
            </a:r>
          </a:p>
          <a:p>
            <a:pPr lvl="2"/>
            <a:r>
              <a:rPr lang="zh-CN" altLang="en-US" dirty="0"/>
              <a:t>数据寄存器：专用于保存数据，可以是通用或专用寄存器</a:t>
            </a:r>
          </a:p>
          <a:p>
            <a:pPr lvl="2"/>
            <a:r>
              <a:rPr lang="zh-CN" altLang="en-US" dirty="0"/>
              <a:t>地址寄存器：专用于保存地址，可以是通用或专用寄存器。如：段指针、变址器、基址器、堆栈指针、栈帧指针等。</a:t>
            </a:r>
          </a:p>
          <a:p>
            <a:pPr lvl="2"/>
            <a:r>
              <a:rPr lang="zh-CN" altLang="en-US" dirty="0"/>
              <a:t>标志</a:t>
            </a:r>
            <a:r>
              <a:rPr lang="en-US" altLang="zh-CN" dirty="0"/>
              <a:t>(</a:t>
            </a:r>
            <a:r>
              <a:rPr lang="zh-CN" altLang="en-US" dirty="0"/>
              <a:t>条件码</a:t>
            </a:r>
            <a:r>
              <a:rPr lang="en-US" altLang="zh-CN" dirty="0"/>
              <a:t>)</a:t>
            </a:r>
            <a:r>
              <a:rPr lang="zh-CN" altLang="en-US" dirty="0"/>
              <a:t>寄存器：部分可见。由</a:t>
            </a:r>
            <a:r>
              <a:rPr lang="en-US" altLang="zh-CN" dirty="0"/>
              <a:t>CPU</a:t>
            </a:r>
            <a:r>
              <a:rPr lang="zh-CN" altLang="en-US" dirty="0"/>
              <a:t>根据指令执行结果设定，只能以隐含方式读出其中若干位，用户程序（非内核程序）不能</a:t>
            </a:r>
            <a:r>
              <a:rPr lang="zh-CN" altLang="en-US" dirty="0" smtClean="0"/>
              <a:t>改变</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3417041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5.1.2 CPU</a:t>
            </a:r>
            <a:r>
              <a:rPr lang="zh-CN" altLang="en-US" dirty="0" smtClean="0"/>
              <a:t>的基本功能和基本组成</a:t>
            </a:r>
            <a:endParaRPr lang="en-US" altLang="zh-CN" dirty="0" smtClean="0"/>
          </a:p>
          <a:p>
            <a:pPr marL="0" indent="0">
              <a:buNone/>
            </a:pPr>
            <a:r>
              <a:rPr lang="en-US" altLang="zh-CN" dirty="0" smtClean="0">
                <a:solidFill>
                  <a:srgbClr val="063DE8"/>
                </a:solidFill>
              </a:rPr>
              <a:t>2. </a:t>
            </a:r>
            <a:r>
              <a:rPr lang="zh-CN" altLang="en-US" dirty="0" smtClean="0">
                <a:solidFill>
                  <a:srgbClr val="063DE8"/>
                </a:solidFill>
              </a:rPr>
              <a:t>基本组成</a:t>
            </a:r>
            <a:endParaRPr lang="zh-CN" altLang="en-US" dirty="0">
              <a:solidFill>
                <a:srgbClr val="063DE8"/>
              </a:solidFill>
            </a:endParaRPr>
          </a:p>
          <a:p>
            <a:pPr lvl="1"/>
            <a:r>
              <a:rPr lang="zh-CN" altLang="en-US" b="1" dirty="0" smtClean="0">
                <a:latin typeface="Comic Sans MS" panose="030F0702030302020204" pitchFamily="66" charset="0"/>
              </a:rPr>
              <a:t>脉冲源及启停控制线路</a:t>
            </a:r>
            <a:r>
              <a:rPr lang="zh-CN" altLang="en-US" dirty="0" smtClean="0">
                <a:latin typeface="Comic Sans MS" panose="030F0702030302020204" pitchFamily="66" charset="0"/>
              </a:rPr>
              <a:t>：脉冲源产生一定频率的脉冲信号作为整个机器的时钟脉冲，是</a:t>
            </a:r>
            <a:r>
              <a:rPr lang="en-US" altLang="zh-CN" dirty="0" smtClean="0">
                <a:latin typeface="Comic Sans MS" panose="030F0702030302020204" pitchFamily="66" charset="0"/>
              </a:rPr>
              <a:t>CPU</a:t>
            </a:r>
            <a:r>
              <a:rPr lang="zh-CN" altLang="en-US" dirty="0" smtClean="0">
                <a:latin typeface="Comic Sans MS" panose="030F0702030302020204" pitchFamily="66" charset="0"/>
              </a:rPr>
              <a:t>时序的基准信号。启停线路在需要时能保证可靠地开放或封锁时钟脉冲，控制时序信号的发生与停止，并实现对机器的启动与停机。</a:t>
            </a:r>
            <a:endParaRPr lang="en-US" altLang="zh-CN" dirty="0" smtClean="0">
              <a:latin typeface="Comic Sans MS" panose="030F0702030302020204" pitchFamily="66" charset="0"/>
            </a:endParaRPr>
          </a:p>
          <a:p>
            <a:pPr lvl="1"/>
            <a:r>
              <a:rPr lang="zh-CN" altLang="en-US" b="1" dirty="0" smtClean="0">
                <a:latin typeface="Comic Sans MS" panose="030F0702030302020204" pitchFamily="66" charset="0"/>
              </a:rPr>
              <a:t>时序信号产生部件</a:t>
            </a:r>
            <a:r>
              <a:rPr lang="zh-CN" altLang="en-US" dirty="0" smtClean="0">
                <a:latin typeface="Comic Sans MS" panose="030F0702030302020204" pitchFamily="66" charset="0"/>
              </a:rPr>
              <a:t>：以时钟脉冲为基础，产生不同指令对应的周期、节拍、工作脉冲等时序信号，时序机器指令执行过程的时序控制</a:t>
            </a:r>
            <a:endParaRPr lang="en-US" altLang="zh-CN" dirty="0" smtClean="0">
              <a:latin typeface="Comic Sans MS" panose="030F0702030302020204" pitchFamily="66" charset="0"/>
            </a:endParaRPr>
          </a:p>
          <a:p>
            <a:pPr lvl="1"/>
            <a:r>
              <a:rPr lang="zh-CN" altLang="en-US" b="1" dirty="0" smtClean="0">
                <a:latin typeface="Comic Sans MS" panose="030F0702030302020204" pitchFamily="66" charset="0"/>
              </a:rPr>
              <a:t>操作控制信号形成部件</a:t>
            </a:r>
            <a:r>
              <a:rPr lang="zh-CN" altLang="en-US" dirty="0" smtClean="0">
                <a:latin typeface="Comic Sans MS" panose="030F0702030302020204" pitchFamily="66" charset="0"/>
              </a:rPr>
              <a:t>：综合时序信号、指令译码信号和执行部件反馈的状态标志灯，形成不同指令所需要的操作控制信号序列</a:t>
            </a:r>
            <a:endParaRPr lang="en-US" altLang="zh-CN" dirty="0" smtClean="0">
              <a:latin typeface="Comic Sans MS" panose="030F0702030302020204" pitchFamily="66" charset="0"/>
            </a:endParaRPr>
          </a:p>
          <a:p>
            <a:pPr lvl="1"/>
            <a:r>
              <a:rPr lang="zh-CN" altLang="en-US" b="1" dirty="0" smtClean="0">
                <a:latin typeface="Comic Sans MS" panose="030F0702030302020204" pitchFamily="66" charset="0"/>
              </a:rPr>
              <a:t>总线控制逻辑</a:t>
            </a:r>
            <a:r>
              <a:rPr lang="zh-CN" altLang="en-US" dirty="0" smtClean="0">
                <a:latin typeface="Comic Sans MS" panose="030F0702030302020204" pitchFamily="66" charset="0"/>
              </a:rPr>
              <a:t>：实现对总线传输的控制，包括数据、地址信息的缓冲与三态控制</a:t>
            </a:r>
            <a:endParaRPr lang="en-US" altLang="zh-CN" dirty="0" smtClean="0">
              <a:latin typeface="Comic Sans MS" panose="030F0702030302020204" pitchFamily="66" charset="0"/>
            </a:endParaRPr>
          </a:p>
          <a:p>
            <a:pPr lvl="1"/>
            <a:r>
              <a:rPr lang="zh-CN" altLang="en-US" b="1" dirty="0" smtClean="0">
                <a:latin typeface="Comic Sans MS" panose="030F0702030302020204" pitchFamily="66" charset="0"/>
              </a:rPr>
              <a:t>中断机构</a:t>
            </a:r>
            <a:r>
              <a:rPr lang="zh-CN" altLang="en-US" dirty="0" smtClean="0">
                <a:latin typeface="Comic Sans MS" panose="030F0702030302020204" pitchFamily="66" charset="0"/>
              </a:rPr>
              <a:t>：实现对异常情况和某些外部中断请求的处理</a:t>
            </a:r>
            <a:endParaRPr lang="en-US" altLang="zh-CN" dirty="0" smtClean="0">
              <a:latin typeface="Comic Sans MS" panose="030F0702030302020204" pitchFamily="66" charset="0"/>
            </a:endParaRPr>
          </a:p>
          <a:p>
            <a:pPr marL="457200" lvl="1" indent="0">
              <a:buNone/>
            </a:pPr>
            <a:endParaRPr lang="zh-CN" altLang="en-US" dirty="0">
              <a:latin typeface="Comic Sans MS" panose="030F0702030302020204" pitchFamily="66"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11579831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a:t>CPU</a:t>
            </a:r>
            <a:r>
              <a:rPr lang="zh-CN" altLang="en-US" dirty="0"/>
              <a:t>中的寄存器</a:t>
            </a:r>
          </a:p>
          <a:p>
            <a:pPr lvl="1"/>
            <a:r>
              <a:rPr lang="zh-CN" altLang="en-US" dirty="0" smtClean="0">
                <a:latin typeface="Comic Sans MS" panose="030F0702030302020204" pitchFamily="66" charset="0"/>
              </a:rPr>
              <a:t>控制和状态寄存器（用户不可使用）</a:t>
            </a:r>
          </a:p>
          <a:p>
            <a:pPr lvl="2"/>
            <a:r>
              <a:rPr lang="zh-CN" altLang="en-US" dirty="0" smtClean="0">
                <a:latin typeface="Comic Sans MS" panose="030F0702030302020204" pitchFamily="66" charset="0"/>
              </a:rPr>
              <a:t>程序计数器</a:t>
            </a:r>
            <a:r>
              <a:rPr lang="en-US" altLang="zh-CN" dirty="0" smtClean="0">
                <a:latin typeface="Comic Sans MS" panose="030F0702030302020204" pitchFamily="66" charset="0"/>
              </a:rPr>
              <a:t>PC </a:t>
            </a:r>
          </a:p>
          <a:p>
            <a:pPr lvl="2"/>
            <a:r>
              <a:rPr lang="zh-CN" altLang="en-US" dirty="0" smtClean="0">
                <a:latin typeface="Comic Sans MS" panose="030F0702030302020204" pitchFamily="66" charset="0"/>
              </a:rPr>
              <a:t>指令寄存器</a:t>
            </a:r>
            <a:r>
              <a:rPr lang="en-US" altLang="zh-CN" dirty="0" smtClean="0">
                <a:latin typeface="Comic Sans MS" panose="030F0702030302020204" pitchFamily="66" charset="0"/>
              </a:rPr>
              <a:t>IR </a:t>
            </a:r>
          </a:p>
          <a:p>
            <a:pPr lvl="2"/>
            <a:r>
              <a:rPr lang="zh-CN" altLang="en-US" dirty="0" smtClean="0">
                <a:latin typeface="Comic Sans MS" panose="030F0702030302020204" pitchFamily="66" charset="0"/>
              </a:rPr>
              <a:t>存储器地址寄存器</a:t>
            </a:r>
            <a:r>
              <a:rPr lang="en-US" altLang="zh-CN" dirty="0" smtClean="0">
                <a:latin typeface="Comic Sans MS" panose="030F0702030302020204" pitchFamily="66" charset="0"/>
              </a:rPr>
              <a:t>MAR</a:t>
            </a:r>
          </a:p>
          <a:p>
            <a:pPr lvl="2"/>
            <a:r>
              <a:rPr lang="zh-CN" altLang="en-US" dirty="0" smtClean="0">
                <a:latin typeface="Comic Sans MS" panose="030F0702030302020204" pitchFamily="66" charset="0"/>
              </a:rPr>
              <a:t>存储器缓冲</a:t>
            </a:r>
            <a:r>
              <a:rPr lang="en-US" altLang="zh-CN" dirty="0" smtClean="0">
                <a:latin typeface="Comic Sans MS" panose="030F0702030302020204" pitchFamily="66" charset="0"/>
              </a:rPr>
              <a:t>(</a:t>
            </a:r>
            <a:r>
              <a:rPr lang="zh-CN" altLang="en-US" dirty="0" smtClean="0">
                <a:latin typeface="Comic Sans MS" panose="030F0702030302020204" pitchFamily="66" charset="0"/>
              </a:rPr>
              <a:t>数据</a:t>
            </a:r>
            <a:r>
              <a:rPr lang="en-US" altLang="zh-CN" dirty="0" smtClean="0">
                <a:latin typeface="Comic Sans MS" panose="030F0702030302020204" pitchFamily="66" charset="0"/>
              </a:rPr>
              <a:t>)</a:t>
            </a:r>
            <a:r>
              <a:rPr lang="zh-CN" altLang="en-US" dirty="0" smtClean="0">
                <a:latin typeface="Comic Sans MS" panose="030F0702030302020204" pitchFamily="66" charset="0"/>
              </a:rPr>
              <a:t>寄存器 </a:t>
            </a:r>
            <a:r>
              <a:rPr lang="en-US" altLang="zh-CN" dirty="0" smtClean="0">
                <a:latin typeface="Comic Sans MS" panose="030F0702030302020204" pitchFamily="66" charset="0"/>
              </a:rPr>
              <a:t>MBR / MDR</a:t>
            </a:r>
          </a:p>
          <a:p>
            <a:pPr lvl="2"/>
            <a:r>
              <a:rPr lang="zh-CN" altLang="en-US" dirty="0" smtClean="0">
                <a:latin typeface="Comic Sans MS" panose="030F0702030302020204" pitchFamily="66" charset="0"/>
              </a:rPr>
              <a:t>程序状态字寄存器</a:t>
            </a:r>
            <a:r>
              <a:rPr lang="en-US" altLang="zh-CN" dirty="0" smtClean="0">
                <a:latin typeface="Comic Sans MS" panose="030F0702030302020204" pitchFamily="66" charset="0"/>
              </a:rPr>
              <a:t>PSWR</a:t>
            </a:r>
          </a:p>
          <a:p>
            <a:pPr lvl="2"/>
            <a:r>
              <a:rPr lang="zh-CN" altLang="en-US" dirty="0" smtClean="0">
                <a:latin typeface="Comic Sans MS" panose="030F0702030302020204" pitchFamily="66" charset="0"/>
              </a:rPr>
              <a:t>临时寄存器：用于存放指令执行过程中的临时信息</a:t>
            </a:r>
          </a:p>
          <a:p>
            <a:pPr lvl="2"/>
            <a:r>
              <a:rPr lang="zh-CN" altLang="en-US" dirty="0" smtClean="0">
                <a:latin typeface="Comic Sans MS" panose="030F0702030302020204" pitchFamily="66" charset="0"/>
              </a:rPr>
              <a:t>其他寄存器：如，进程控制块指针、系统堆栈指针、页表指针等</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6013961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r>
              <a:rPr lang="en-US" altLang="zh-CN" dirty="0"/>
              <a:t>3</a:t>
            </a:r>
            <a:endParaRPr lang="zh-CN" altLang="en-US" dirty="0"/>
          </a:p>
        </p:txBody>
      </p:sp>
      <p:sp>
        <p:nvSpPr>
          <p:cNvPr id="3" name="内容占位符 2"/>
          <p:cNvSpPr>
            <a:spLocks noGrp="1"/>
          </p:cNvSpPr>
          <p:nvPr>
            <p:ph idx="1"/>
          </p:nvPr>
        </p:nvSpPr>
        <p:spPr/>
        <p:txBody>
          <a:bodyPr/>
          <a:lstStyle/>
          <a:p>
            <a:pPr>
              <a:spcBef>
                <a:spcPts val="0"/>
              </a:spcBef>
            </a:pPr>
            <a:r>
              <a:rPr lang="zh-CN" altLang="en-US" sz="1800" dirty="0"/>
              <a:t>指令执行过程</a:t>
            </a:r>
          </a:p>
          <a:p>
            <a:pPr lvl="1">
              <a:spcBef>
                <a:spcPts val="0"/>
              </a:spcBef>
            </a:pPr>
            <a:r>
              <a:rPr lang="zh-CN" altLang="en-US" sz="1800" dirty="0"/>
              <a:t>取指、译码、取数、运算、存结果、查中断</a:t>
            </a:r>
          </a:p>
          <a:p>
            <a:pPr lvl="1">
              <a:spcBef>
                <a:spcPts val="0"/>
              </a:spcBef>
            </a:pPr>
            <a:r>
              <a:rPr lang="zh-CN" altLang="en-US" sz="1800" dirty="0"/>
              <a:t>指令周期：取出并执行一条指令的时间，由若干个时钟周期组成</a:t>
            </a:r>
          </a:p>
          <a:p>
            <a:pPr lvl="1">
              <a:spcBef>
                <a:spcPts val="0"/>
              </a:spcBef>
            </a:pPr>
            <a:r>
              <a:rPr lang="zh-CN" altLang="en-US" sz="1800" dirty="0"/>
              <a:t>时钟周期：</a:t>
            </a:r>
            <a:r>
              <a:rPr lang="en-US" altLang="zh-CN" sz="1800" dirty="0"/>
              <a:t>CPU</a:t>
            </a:r>
            <a:r>
              <a:rPr lang="zh-CN" altLang="en-US" sz="1800" dirty="0"/>
              <a:t>中用于信号同步的信号，是</a:t>
            </a:r>
            <a:r>
              <a:rPr lang="en-US" altLang="zh-CN" sz="1800" dirty="0"/>
              <a:t>CPU</a:t>
            </a:r>
            <a:r>
              <a:rPr lang="zh-CN" altLang="en-US" sz="1800" dirty="0"/>
              <a:t>最小的时间单位</a:t>
            </a:r>
          </a:p>
          <a:p>
            <a:pPr lvl="1">
              <a:spcBef>
                <a:spcPts val="0"/>
              </a:spcBef>
            </a:pPr>
            <a:r>
              <a:rPr lang="zh-CN" altLang="en-US" sz="1800" dirty="0"/>
              <a:t>（注：传统处理器中，一个指令周期由多个机器周期组成。一般把完成一次总线操作访问主存或</a:t>
            </a:r>
            <a:r>
              <a:rPr lang="en-US" altLang="zh-CN" sz="1800" dirty="0"/>
              <a:t>I/O</a:t>
            </a:r>
            <a:r>
              <a:rPr lang="zh-CN" altLang="en-US" sz="1800" dirty="0"/>
              <a:t>的时间称为机器周期 ，一个机器周期由多个时钟组成）</a:t>
            </a:r>
          </a:p>
          <a:p>
            <a:pPr>
              <a:spcBef>
                <a:spcPts val="0"/>
              </a:spcBef>
            </a:pPr>
            <a:r>
              <a:rPr lang="zh-CN" altLang="en-US" sz="1800" dirty="0"/>
              <a:t>数据通路的定时方式</a:t>
            </a:r>
          </a:p>
          <a:p>
            <a:pPr lvl="1">
              <a:spcBef>
                <a:spcPts val="0"/>
              </a:spcBef>
            </a:pPr>
            <a:r>
              <a:rPr lang="zh-CN" altLang="en-US" sz="1800" dirty="0"/>
              <a:t>现代计算机都采用时钟信号进行定时</a:t>
            </a:r>
          </a:p>
          <a:p>
            <a:pPr lvl="1">
              <a:spcBef>
                <a:spcPts val="0"/>
              </a:spcBef>
            </a:pPr>
            <a:r>
              <a:rPr lang="zh-CN" altLang="en-US" sz="1800" dirty="0"/>
              <a:t>一旦时钟有效信号到来，数据通路中的状态单元可以开始写入信息</a:t>
            </a:r>
          </a:p>
          <a:p>
            <a:pPr lvl="1">
              <a:spcBef>
                <a:spcPts val="0"/>
              </a:spcBef>
            </a:pPr>
            <a:r>
              <a:rPr lang="zh-CN" altLang="en-US" sz="1800" dirty="0"/>
              <a:t>如果状态单元每个周期都更新信息，则无需加“写使能”控制信号，否则，需加“写使能”控制信号，以使必要时控制信息写入</a:t>
            </a:r>
          </a:p>
          <a:p>
            <a:pPr>
              <a:spcBef>
                <a:spcPts val="0"/>
              </a:spcBef>
            </a:pPr>
            <a:r>
              <a:rPr lang="zh-CN" altLang="en-US" sz="1800" dirty="0"/>
              <a:t>数据通路中信息的流动过程</a:t>
            </a:r>
          </a:p>
          <a:p>
            <a:pPr lvl="1">
              <a:spcBef>
                <a:spcPts val="0"/>
              </a:spcBef>
            </a:pPr>
            <a:r>
              <a:rPr lang="zh-CN" altLang="en-US" sz="1800" dirty="0"/>
              <a:t>每条指令在取指令阶段和指令译码阶段都一样</a:t>
            </a:r>
          </a:p>
          <a:p>
            <a:pPr lvl="1">
              <a:spcBef>
                <a:spcPts val="0"/>
              </a:spcBef>
            </a:pPr>
            <a:r>
              <a:rPr lang="zh-CN" altLang="en-US" sz="1800" dirty="0"/>
              <a:t>每条指令的功能不同，故在数据通路中所经过的部件和路径可能不同</a:t>
            </a:r>
          </a:p>
          <a:p>
            <a:pPr lvl="1">
              <a:spcBef>
                <a:spcPts val="0"/>
              </a:spcBef>
            </a:pPr>
            <a:r>
              <a:rPr lang="zh-CN" altLang="en-US" sz="1800" dirty="0"/>
              <a:t>数据在数据通路中的流动过程由控制信号确定</a:t>
            </a:r>
          </a:p>
          <a:p>
            <a:pPr lvl="1">
              <a:spcBef>
                <a:spcPts val="0"/>
              </a:spcBef>
            </a:pPr>
            <a:r>
              <a:rPr lang="zh-CN" altLang="en-US" sz="1800" dirty="0"/>
              <a:t>控制信号由控制器根据指令代码来</a:t>
            </a:r>
            <a:r>
              <a:rPr lang="zh-CN" altLang="en-US" sz="1800" dirty="0" smtClean="0"/>
              <a:t>生成</a:t>
            </a:r>
            <a:endParaRPr lang="zh-CN" altLang="en-US" sz="180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40314690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r>
              <a:rPr lang="en-US" altLang="zh-CN" dirty="0"/>
              <a:t>4</a:t>
            </a:r>
            <a:endParaRPr lang="zh-CN" altLang="en-US" dirty="0"/>
          </a:p>
        </p:txBody>
      </p:sp>
      <p:sp>
        <p:nvSpPr>
          <p:cNvPr id="3" name="内容占位符 2"/>
          <p:cNvSpPr>
            <a:spLocks noGrp="1"/>
          </p:cNvSpPr>
          <p:nvPr>
            <p:ph idx="1"/>
          </p:nvPr>
        </p:nvSpPr>
        <p:spPr/>
        <p:txBody>
          <a:bodyPr/>
          <a:lstStyle/>
          <a:p>
            <a:pPr>
              <a:lnSpc>
                <a:spcPct val="120000"/>
              </a:lnSpc>
              <a:spcBef>
                <a:spcPts val="0"/>
              </a:spcBef>
            </a:pPr>
            <a:r>
              <a:rPr lang="zh-CN" altLang="en-US" sz="1800" dirty="0"/>
              <a:t>单周期处理器的设计</a:t>
            </a:r>
          </a:p>
          <a:p>
            <a:pPr lvl="1">
              <a:lnSpc>
                <a:spcPct val="120000"/>
              </a:lnSpc>
              <a:spcBef>
                <a:spcPts val="0"/>
              </a:spcBef>
            </a:pPr>
            <a:r>
              <a:rPr lang="zh-CN" altLang="en-US" sz="1800" dirty="0"/>
              <a:t>每条指令都在一个时钟周期内完成</a:t>
            </a:r>
          </a:p>
          <a:p>
            <a:pPr lvl="1">
              <a:lnSpc>
                <a:spcPct val="120000"/>
              </a:lnSpc>
              <a:spcBef>
                <a:spcPts val="0"/>
              </a:spcBef>
            </a:pPr>
            <a:r>
              <a:rPr lang="zh-CN" altLang="en-US" sz="1800" dirty="0"/>
              <a:t>时钟周期以最长的</a:t>
            </a:r>
            <a:r>
              <a:rPr lang="en-US" altLang="zh-CN" sz="1800" dirty="0"/>
              <a:t>Load</a:t>
            </a:r>
            <a:r>
              <a:rPr lang="zh-CN" altLang="en-US" sz="1800" dirty="0"/>
              <a:t>指令所花时间为准</a:t>
            </a:r>
          </a:p>
          <a:p>
            <a:pPr lvl="1">
              <a:lnSpc>
                <a:spcPct val="120000"/>
              </a:lnSpc>
              <a:spcBef>
                <a:spcPts val="0"/>
              </a:spcBef>
            </a:pPr>
            <a:r>
              <a:rPr lang="zh-CN" altLang="en-US" sz="1800" dirty="0"/>
              <a:t>无需加临时寄存器存放指令执行的中间结果</a:t>
            </a:r>
          </a:p>
          <a:p>
            <a:pPr lvl="1">
              <a:lnSpc>
                <a:spcPct val="120000"/>
              </a:lnSpc>
              <a:spcBef>
                <a:spcPts val="0"/>
              </a:spcBef>
            </a:pPr>
            <a:r>
              <a:rPr lang="zh-CN" altLang="en-US" sz="1800" dirty="0"/>
              <a:t>同一个功能部件不能重复使用</a:t>
            </a:r>
          </a:p>
          <a:p>
            <a:pPr lvl="1">
              <a:lnSpc>
                <a:spcPct val="120000"/>
              </a:lnSpc>
              <a:spcBef>
                <a:spcPts val="0"/>
              </a:spcBef>
            </a:pPr>
            <a:r>
              <a:rPr lang="zh-CN" altLang="en-US" sz="1800" dirty="0"/>
              <a:t>控制信号在整个指令执行过程中不变，所以控制器设计简单，只要写出指令和控制信号之间的真值表，就可以设计出控制器</a:t>
            </a:r>
          </a:p>
          <a:p>
            <a:pPr>
              <a:lnSpc>
                <a:spcPct val="120000"/>
              </a:lnSpc>
              <a:spcBef>
                <a:spcPts val="0"/>
              </a:spcBef>
            </a:pPr>
            <a:r>
              <a:rPr lang="zh-CN" altLang="en-US" sz="1800" dirty="0"/>
              <a:t>多周期处理器的设计</a:t>
            </a:r>
          </a:p>
          <a:p>
            <a:pPr lvl="1">
              <a:lnSpc>
                <a:spcPct val="120000"/>
              </a:lnSpc>
              <a:spcBef>
                <a:spcPts val="0"/>
              </a:spcBef>
            </a:pPr>
            <a:r>
              <a:rPr lang="zh-CN" altLang="en-US" sz="1800" dirty="0"/>
              <a:t>每条指令分成多个阶段，每个阶段在一个时钟内完成</a:t>
            </a:r>
          </a:p>
          <a:p>
            <a:pPr lvl="1">
              <a:lnSpc>
                <a:spcPct val="120000"/>
              </a:lnSpc>
              <a:spcBef>
                <a:spcPts val="0"/>
              </a:spcBef>
            </a:pPr>
            <a:r>
              <a:rPr lang="zh-CN" altLang="en-US" sz="1800" dirty="0"/>
              <a:t>不同指令包含的时钟个数不同</a:t>
            </a:r>
          </a:p>
          <a:p>
            <a:pPr lvl="1">
              <a:lnSpc>
                <a:spcPct val="120000"/>
              </a:lnSpc>
              <a:spcBef>
                <a:spcPts val="0"/>
              </a:spcBef>
            </a:pPr>
            <a:r>
              <a:rPr lang="zh-CN" altLang="en-US" sz="1800" dirty="0"/>
              <a:t>阶段的划分要均衡，每个阶段只能完成一个独立、简单的功能，如：</a:t>
            </a:r>
          </a:p>
          <a:p>
            <a:pPr lvl="1">
              <a:lnSpc>
                <a:spcPct val="120000"/>
              </a:lnSpc>
              <a:spcBef>
                <a:spcPts val="0"/>
              </a:spcBef>
            </a:pPr>
            <a:r>
              <a:rPr lang="zh-CN" altLang="en-US" sz="1800" dirty="0"/>
              <a:t>一次</a:t>
            </a:r>
            <a:r>
              <a:rPr lang="en-US" altLang="zh-CN" sz="1800" dirty="0"/>
              <a:t>ALU</a:t>
            </a:r>
            <a:r>
              <a:rPr lang="zh-CN" altLang="en-US" sz="1800" dirty="0"/>
              <a:t>操作</a:t>
            </a:r>
          </a:p>
          <a:p>
            <a:pPr lvl="1">
              <a:lnSpc>
                <a:spcPct val="120000"/>
              </a:lnSpc>
              <a:spcBef>
                <a:spcPts val="0"/>
              </a:spcBef>
            </a:pPr>
            <a:r>
              <a:rPr lang="zh-CN" altLang="en-US" sz="1800" dirty="0"/>
              <a:t>一次存储器访问</a:t>
            </a:r>
          </a:p>
          <a:p>
            <a:pPr lvl="1">
              <a:lnSpc>
                <a:spcPct val="120000"/>
              </a:lnSpc>
              <a:spcBef>
                <a:spcPts val="0"/>
              </a:spcBef>
            </a:pPr>
            <a:r>
              <a:rPr lang="zh-CN" altLang="en-US" sz="1800" dirty="0"/>
              <a:t>一次寄存器存取</a:t>
            </a:r>
          </a:p>
          <a:p>
            <a:pPr lvl="1">
              <a:lnSpc>
                <a:spcPct val="120000"/>
              </a:lnSpc>
              <a:spcBef>
                <a:spcPts val="0"/>
              </a:spcBef>
            </a:pPr>
            <a:r>
              <a:rPr lang="zh-CN" altLang="en-US" sz="1800" dirty="0"/>
              <a:t>需加临时寄存器存放指令执行的中间结果</a:t>
            </a:r>
          </a:p>
          <a:p>
            <a:pPr lvl="1">
              <a:lnSpc>
                <a:spcPct val="120000"/>
              </a:lnSpc>
              <a:spcBef>
                <a:spcPts val="0"/>
              </a:spcBef>
            </a:pPr>
            <a:r>
              <a:rPr lang="zh-CN" altLang="en-US" sz="1800" dirty="0"/>
              <a:t>同一个功能部件能在不同的时钟中被重复使用</a:t>
            </a:r>
          </a:p>
          <a:p>
            <a:pPr lvl="1">
              <a:lnSpc>
                <a:spcPct val="120000"/>
              </a:lnSpc>
              <a:spcBef>
                <a:spcPts val="0"/>
              </a:spcBef>
            </a:pPr>
            <a:r>
              <a:rPr lang="zh-CN" altLang="en-US" sz="1800" dirty="0"/>
              <a:t>可用有限状态机来表示指令执行流程，并以此设计</a:t>
            </a:r>
            <a:r>
              <a:rPr lang="zh-CN" altLang="en-US" sz="1800" dirty="0" smtClean="0"/>
              <a:t>控制器</a:t>
            </a:r>
            <a:endParaRPr lang="zh-CN" altLang="en-US" sz="180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12449871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r>
              <a:rPr lang="en-US" altLang="zh-CN" dirty="0"/>
              <a:t>5</a:t>
            </a:r>
            <a:endParaRPr lang="zh-CN" altLang="en-US" dirty="0"/>
          </a:p>
        </p:txBody>
      </p:sp>
      <p:sp>
        <p:nvSpPr>
          <p:cNvPr id="3" name="内容占位符 2"/>
          <p:cNvSpPr>
            <a:spLocks noGrp="1"/>
          </p:cNvSpPr>
          <p:nvPr>
            <p:ph idx="1"/>
          </p:nvPr>
        </p:nvSpPr>
        <p:spPr/>
        <p:txBody>
          <a:bodyPr/>
          <a:lstStyle/>
          <a:p>
            <a:pPr>
              <a:lnSpc>
                <a:spcPct val="120000"/>
              </a:lnSpc>
              <a:spcBef>
                <a:spcPts val="0"/>
              </a:spcBef>
            </a:pPr>
            <a:r>
              <a:rPr lang="zh-CN" altLang="en-US" sz="1800" dirty="0"/>
              <a:t>控制单元实现方式</a:t>
            </a:r>
          </a:p>
          <a:p>
            <a:pPr>
              <a:lnSpc>
                <a:spcPct val="120000"/>
              </a:lnSpc>
              <a:spcBef>
                <a:spcPts val="0"/>
              </a:spcBef>
            </a:pPr>
            <a:r>
              <a:rPr lang="zh-CN" altLang="en-US" sz="1800" dirty="0"/>
              <a:t>有限状态机描述方式</a:t>
            </a:r>
          </a:p>
          <a:p>
            <a:pPr lvl="1">
              <a:lnSpc>
                <a:spcPct val="120000"/>
              </a:lnSpc>
              <a:spcBef>
                <a:spcPts val="0"/>
              </a:spcBef>
            </a:pPr>
            <a:r>
              <a:rPr lang="zh-CN" altLang="en-US" sz="1800" dirty="0">
                <a:latin typeface="Comic Sans MS" panose="030F0702030302020204" pitchFamily="66" charset="0"/>
              </a:rPr>
              <a:t>每个时钟周期包含的控制信号的值的组合看成一个状态，每来一个时钟，控制信号会有一组新的取值，也就是一个新的状态</a:t>
            </a:r>
          </a:p>
          <a:p>
            <a:pPr lvl="1">
              <a:lnSpc>
                <a:spcPct val="120000"/>
              </a:lnSpc>
              <a:spcBef>
                <a:spcPts val="0"/>
              </a:spcBef>
            </a:pPr>
            <a:r>
              <a:rPr lang="zh-CN" altLang="en-US" sz="1800" dirty="0">
                <a:latin typeface="Comic Sans MS" panose="030F0702030302020204" pitchFamily="66" charset="0"/>
              </a:rPr>
              <a:t>所有指令的执行过程可用一个有限状态转换图来描述</a:t>
            </a:r>
          </a:p>
          <a:p>
            <a:pPr lvl="1">
              <a:lnSpc>
                <a:spcPct val="120000"/>
              </a:lnSpc>
              <a:spcBef>
                <a:spcPts val="0"/>
              </a:spcBef>
            </a:pPr>
            <a:r>
              <a:rPr lang="zh-CN" altLang="en-US" sz="1800" dirty="0">
                <a:latin typeface="Comic Sans MS" panose="030F0702030302020204" pitchFamily="66" charset="0"/>
              </a:rPr>
              <a:t>用一个组合逻辑电路（一般为</a:t>
            </a:r>
            <a:r>
              <a:rPr lang="en-US" altLang="zh-CN" sz="1800" dirty="0">
                <a:latin typeface="Comic Sans MS" panose="030F0702030302020204" pitchFamily="66" charset="0"/>
              </a:rPr>
              <a:t>PLA</a:t>
            </a:r>
            <a:r>
              <a:rPr lang="zh-CN" altLang="en-US" sz="1800" dirty="0">
                <a:latin typeface="Comic Sans MS" panose="030F0702030302020204" pitchFamily="66" charset="0"/>
              </a:rPr>
              <a:t>电路）来生成控制信号，用一个状态寄存器实现状态之间的转换</a:t>
            </a:r>
          </a:p>
          <a:p>
            <a:pPr lvl="1">
              <a:lnSpc>
                <a:spcPct val="120000"/>
              </a:lnSpc>
              <a:spcBef>
                <a:spcPts val="0"/>
              </a:spcBef>
            </a:pPr>
            <a:r>
              <a:rPr lang="zh-CN" altLang="en-US" sz="1800" dirty="0">
                <a:latin typeface="Comic Sans MS" panose="030F0702030302020204" pitchFamily="66" charset="0"/>
              </a:rPr>
              <a:t>也称为</a:t>
            </a:r>
            <a:r>
              <a:rPr lang="zh-CN" altLang="en-US" sz="1800" dirty="0">
                <a:solidFill>
                  <a:srgbClr val="FF0000"/>
                </a:solidFill>
                <a:latin typeface="Comic Sans MS" panose="030F0702030302020204" pitchFamily="66" charset="0"/>
              </a:rPr>
              <a:t>组合逻辑电路</a:t>
            </a:r>
            <a:r>
              <a:rPr lang="zh-CN" altLang="en-US" sz="1800" dirty="0">
                <a:latin typeface="Comic Sans MS" panose="030F0702030302020204" pitchFamily="66" charset="0"/>
              </a:rPr>
              <a:t>设计方式</a:t>
            </a:r>
          </a:p>
          <a:p>
            <a:pPr lvl="1">
              <a:lnSpc>
                <a:spcPct val="120000"/>
              </a:lnSpc>
              <a:spcBef>
                <a:spcPts val="0"/>
              </a:spcBef>
            </a:pPr>
            <a:r>
              <a:rPr lang="zh-CN" altLang="en-US" sz="1800" dirty="0">
                <a:latin typeface="Comic Sans MS" panose="030F0702030302020204" pitchFamily="66" charset="0"/>
              </a:rPr>
              <a:t>实现的控制器称为</a:t>
            </a:r>
            <a:r>
              <a:rPr lang="zh-CN" altLang="en-US" sz="1800" dirty="0">
                <a:solidFill>
                  <a:srgbClr val="FF0000"/>
                </a:solidFill>
                <a:latin typeface="Comic Sans MS" panose="030F0702030302020204" pitchFamily="66" charset="0"/>
              </a:rPr>
              <a:t>硬布线控制器</a:t>
            </a:r>
          </a:p>
          <a:p>
            <a:pPr>
              <a:lnSpc>
                <a:spcPct val="120000"/>
              </a:lnSpc>
              <a:spcBef>
                <a:spcPts val="0"/>
              </a:spcBef>
            </a:pPr>
            <a:r>
              <a:rPr lang="zh-CN" altLang="en-US" sz="1800" dirty="0"/>
              <a:t>微程序描述方式</a:t>
            </a:r>
          </a:p>
          <a:p>
            <a:pPr lvl="1">
              <a:lnSpc>
                <a:spcPct val="120000"/>
              </a:lnSpc>
              <a:spcBef>
                <a:spcPts val="0"/>
              </a:spcBef>
            </a:pPr>
            <a:r>
              <a:rPr lang="zh-CN" altLang="en-US" sz="1800" dirty="0">
                <a:latin typeface="Comic Sans MS" panose="030F0702030302020204" pitchFamily="66" charset="0"/>
              </a:rPr>
              <a:t>每个时钟周期所包含的控制信号的值的组合看成是一个</a:t>
            </a:r>
            <a:r>
              <a:rPr lang="en-US" altLang="zh-CN" sz="1800" dirty="0">
                <a:latin typeface="Comic Sans MS" panose="030F0702030302020204" pitchFamily="66" charset="0"/>
              </a:rPr>
              <a:t>0/1</a:t>
            </a:r>
            <a:r>
              <a:rPr lang="zh-CN" altLang="en-US" sz="1800" dirty="0">
                <a:latin typeface="Comic Sans MS" panose="030F0702030302020204" pitchFamily="66" charset="0"/>
              </a:rPr>
              <a:t>序列，每个控制信号对应一个微命令，控制信号取不同的值，就发出不同的微命令</a:t>
            </a:r>
          </a:p>
          <a:p>
            <a:pPr lvl="1">
              <a:lnSpc>
                <a:spcPct val="120000"/>
              </a:lnSpc>
              <a:spcBef>
                <a:spcPts val="0"/>
              </a:spcBef>
            </a:pPr>
            <a:r>
              <a:rPr lang="zh-CN" altLang="en-US" sz="1800" dirty="0">
                <a:latin typeface="Comic Sans MS" panose="030F0702030302020204" pitchFamily="66" charset="0"/>
              </a:rPr>
              <a:t>若干微命令组合成一个微指令，每条指令所包含的动作就由若干条微指令来完成，每来一个时钟，执行一条微指令</a:t>
            </a:r>
          </a:p>
          <a:p>
            <a:pPr lvl="1">
              <a:lnSpc>
                <a:spcPct val="120000"/>
              </a:lnSpc>
              <a:spcBef>
                <a:spcPts val="0"/>
              </a:spcBef>
            </a:pPr>
            <a:r>
              <a:rPr lang="zh-CN" altLang="en-US" sz="1800" dirty="0">
                <a:latin typeface="Comic Sans MS" panose="030F0702030302020204" pitchFamily="66" charset="0"/>
              </a:rPr>
              <a:t>每条指令执行时，先找到对应的第一条微指令，然后按照特定的顺序取出后续的微指令执行</a:t>
            </a:r>
          </a:p>
          <a:p>
            <a:pPr lvl="1">
              <a:lnSpc>
                <a:spcPct val="120000"/>
              </a:lnSpc>
              <a:spcBef>
                <a:spcPts val="0"/>
              </a:spcBef>
            </a:pPr>
            <a:r>
              <a:rPr lang="zh-CN" altLang="en-US" sz="1800" dirty="0">
                <a:latin typeface="Comic Sans MS" panose="030F0702030302020204" pitchFamily="66" charset="0"/>
              </a:rPr>
              <a:t>实现的控制器称为微程序控制器</a:t>
            </a:r>
          </a:p>
          <a:p>
            <a:pPr>
              <a:lnSpc>
                <a:spcPct val="120000"/>
              </a:lnSpc>
              <a:spcBef>
                <a:spcPts val="0"/>
              </a:spcBef>
            </a:pPr>
            <a:endParaRPr lang="zh-CN" altLang="en-US" sz="180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8258147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107504" y="692696"/>
            <a:ext cx="8856984" cy="5695367"/>
          </a:xfrm>
        </p:spPr>
        <p:txBody>
          <a:bodyPr/>
          <a:lstStyle/>
          <a:p>
            <a:pPr marL="0" indent="0">
              <a:spcBef>
                <a:spcPts val="0"/>
              </a:spcBef>
              <a:buNone/>
            </a:pPr>
            <a:r>
              <a:rPr lang="en-US" altLang="zh-CN" sz="1800" dirty="0" smtClean="0"/>
              <a:t>1. </a:t>
            </a:r>
            <a:r>
              <a:rPr lang="zh-CN" altLang="en-US" sz="1800" dirty="0" smtClean="0"/>
              <a:t>给出以下概念的解释说明。</a:t>
            </a:r>
            <a:endParaRPr lang="zh-CN" altLang="en-US" sz="1800" dirty="0"/>
          </a:p>
          <a:p>
            <a:pPr marL="457200" lvl="1" indent="0">
              <a:spcBef>
                <a:spcPts val="0"/>
              </a:spcBef>
              <a:buNone/>
            </a:pPr>
            <a:r>
              <a:rPr lang="zh-CN" altLang="en-US" sz="1800" dirty="0" smtClean="0">
                <a:latin typeface="Comic Sans MS" panose="030F0702030302020204" pitchFamily="66" charset="0"/>
              </a:rPr>
              <a:t>（</a:t>
            </a:r>
            <a:r>
              <a:rPr lang="en-US" altLang="zh-CN" sz="1800" dirty="0">
                <a:latin typeface="Comic Sans MS" panose="030F0702030302020204" pitchFamily="66" charset="0"/>
              </a:rPr>
              <a:t>1</a:t>
            </a:r>
            <a:r>
              <a:rPr lang="zh-CN" altLang="en-US" sz="1800" dirty="0" smtClean="0">
                <a:latin typeface="Comic Sans MS" panose="030F0702030302020204" pitchFamily="66" charset="0"/>
              </a:rPr>
              <a:t>）时钟周期、指令周期、机器周期</a:t>
            </a:r>
            <a:endParaRPr lang="en-US" altLang="zh-CN" sz="1800" dirty="0" smtClean="0">
              <a:latin typeface="Comic Sans MS" panose="030F0702030302020204" pitchFamily="66" charset="0"/>
            </a:endParaRPr>
          </a:p>
          <a:p>
            <a:pPr marL="457200" lvl="1" indent="0">
              <a:spcBef>
                <a:spcPts val="0"/>
              </a:spcBef>
              <a:buNone/>
            </a:pPr>
            <a:r>
              <a:rPr lang="zh-CN" altLang="en-US" sz="1800" dirty="0" smtClean="0">
                <a:latin typeface="Comic Sans MS" panose="030F0702030302020204" pitchFamily="66" charset="0"/>
              </a:rPr>
              <a:t>（</a:t>
            </a:r>
            <a:r>
              <a:rPr lang="en-US" altLang="zh-CN" sz="1800" dirty="0">
                <a:latin typeface="Comic Sans MS" panose="030F0702030302020204" pitchFamily="66" charset="0"/>
              </a:rPr>
              <a:t>2</a:t>
            </a:r>
            <a:r>
              <a:rPr lang="zh-CN" altLang="en-US" sz="1800" dirty="0" smtClean="0">
                <a:latin typeface="Comic Sans MS" panose="030F0702030302020204" pitchFamily="66" charset="0"/>
              </a:rPr>
              <a:t>）硬连线控制器、微程序控制器</a:t>
            </a:r>
            <a:endParaRPr lang="en-US" altLang="zh-CN" sz="1800" dirty="0" smtClean="0">
              <a:latin typeface="Comic Sans MS" panose="030F0702030302020204" pitchFamily="66" charset="0"/>
            </a:endParaRPr>
          </a:p>
          <a:p>
            <a:pPr marL="457200" lvl="1" indent="0">
              <a:spcBef>
                <a:spcPts val="0"/>
              </a:spcBef>
              <a:buNone/>
            </a:pP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3</a:t>
            </a:r>
            <a:r>
              <a:rPr lang="zh-CN" altLang="en-US" sz="1800" dirty="0" smtClean="0">
                <a:latin typeface="Comic Sans MS" panose="030F0702030302020204" pitchFamily="66" charset="0"/>
              </a:rPr>
              <a:t>）指令、程序、微指令、微程序、微操作、微命令、兼容微操作、互斥微操作</a:t>
            </a:r>
            <a:endParaRPr lang="en-US" altLang="zh-CN" sz="1800" dirty="0" smtClean="0">
              <a:latin typeface="Comic Sans MS" panose="030F0702030302020204" pitchFamily="66" charset="0"/>
            </a:endParaRPr>
          </a:p>
          <a:p>
            <a:pPr marL="457200" lvl="1" indent="0">
              <a:spcBef>
                <a:spcPts val="0"/>
              </a:spcBef>
              <a:buNone/>
            </a:pP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4</a:t>
            </a:r>
            <a:r>
              <a:rPr lang="zh-CN" altLang="en-US" sz="1800" dirty="0" smtClean="0">
                <a:latin typeface="Comic Sans MS" panose="030F0702030302020204" pitchFamily="66" charset="0"/>
              </a:rPr>
              <a:t>）中断向量、中断向量表、向量地址、向量中断、中断服务程序</a:t>
            </a:r>
            <a:endParaRPr lang="en-US" altLang="zh-CN" sz="1800" dirty="0" smtClean="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292623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107504" y="692696"/>
            <a:ext cx="8856984" cy="5695367"/>
          </a:xfrm>
        </p:spPr>
        <p:txBody>
          <a:bodyPr/>
          <a:lstStyle/>
          <a:p>
            <a:pPr marL="0" indent="0">
              <a:spcBef>
                <a:spcPts val="0"/>
              </a:spcBef>
              <a:buNone/>
            </a:pPr>
            <a:r>
              <a:rPr lang="en-US" altLang="zh-CN" sz="1800" dirty="0" smtClean="0"/>
              <a:t>2. </a:t>
            </a:r>
            <a:r>
              <a:rPr lang="zh-CN" altLang="en-US" sz="1800" dirty="0"/>
              <a:t>简单回答下列问题。</a:t>
            </a:r>
          </a:p>
          <a:p>
            <a:pPr marL="457200" lvl="1" indent="0">
              <a:spcBef>
                <a:spcPts val="0"/>
              </a:spcBef>
              <a:buNone/>
            </a:pPr>
            <a:r>
              <a:rPr lang="zh-CN" altLang="en-US" sz="1800" dirty="0" smtClean="0">
                <a:latin typeface="Comic Sans MS" panose="030F0702030302020204" pitchFamily="66" charset="0"/>
              </a:rPr>
              <a:t>（</a:t>
            </a:r>
            <a:r>
              <a:rPr lang="en-US" altLang="zh-CN" sz="1800" dirty="0">
                <a:latin typeface="Comic Sans MS" panose="030F0702030302020204" pitchFamily="66" charset="0"/>
              </a:rPr>
              <a:t>1</a:t>
            </a:r>
            <a:r>
              <a:rPr lang="zh-CN" altLang="en-US" sz="1800" dirty="0">
                <a:latin typeface="Comic Sans MS" panose="030F0702030302020204" pitchFamily="66" charset="0"/>
              </a:rPr>
              <a:t>）</a:t>
            </a:r>
            <a:r>
              <a:rPr lang="en-US" altLang="zh-CN" sz="1800" dirty="0">
                <a:latin typeface="Comic Sans MS" panose="030F0702030302020204" pitchFamily="66" charset="0"/>
              </a:rPr>
              <a:t>CPU</a:t>
            </a:r>
            <a:r>
              <a:rPr lang="zh-CN" altLang="en-US" sz="1800" dirty="0">
                <a:latin typeface="Comic Sans MS" panose="030F0702030302020204" pitchFamily="66" charset="0"/>
              </a:rPr>
              <a:t>的基本组成和基本功能各是什么？</a:t>
            </a:r>
          </a:p>
          <a:p>
            <a:pPr marL="457200" lvl="1" indent="0">
              <a:spcBef>
                <a:spcPts val="0"/>
              </a:spcBef>
              <a:buNone/>
            </a:pPr>
            <a:r>
              <a:rPr lang="zh-CN" altLang="en-US" sz="1800" dirty="0" smtClean="0">
                <a:latin typeface="Comic Sans MS" panose="030F0702030302020204" pitchFamily="66" charset="0"/>
              </a:rPr>
              <a:t>（</a:t>
            </a:r>
            <a:r>
              <a:rPr lang="en-US" altLang="zh-CN" sz="1800" dirty="0">
                <a:latin typeface="Comic Sans MS" panose="030F0702030302020204" pitchFamily="66" charset="0"/>
              </a:rPr>
              <a:t>2</a:t>
            </a:r>
            <a:r>
              <a:rPr lang="zh-CN" altLang="en-US" sz="1800" dirty="0">
                <a:latin typeface="Comic Sans MS" panose="030F0702030302020204" pitchFamily="66" charset="0"/>
              </a:rPr>
              <a:t>）取指令部件的功能是什么？</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3</a:t>
            </a:r>
            <a:r>
              <a:rPr lang="zh-CN" altLang="en-US" sz="1800" dirty="0">
                <a:latin typeface="Comic Sans MS" panose="030F0702030302020204" pitchFamily="66" charset="0"/>
              </a:rPr>
              <a:t>）控制器的功能是什么？</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4</a:t>
            </a:r>
            <a:r>
              <a:rPr lang="zh-CN" altLang="en-US" sz="1800" dirty="0">
                <a:latin typeface="Comic Sans MS" panose="030F0702030302020204" pitchFamily="66" charset="0"/>
              </a:rPr>
              <a:t>）为什么对存储器按异步方式进行读写时需要</a:t>
            </a:r>
            <a:r>
              <a:rPr lang="en-US" altLang="zh-CN" sz="1800" dirty="0">
                <a:latin typeface="Comic Sans MS" panose="030F0702030302020204" pitchFamily="66" charset="0"/>
              </a:rPr>
              <a:t>WMFC</a:t>
            </a:r>
            <a:r>
              <a:rPr lang="zh-CN" altLang="en-US" sz="1800" dirty="0">
                <a:latin typeface="Comic Sans MS" panose="030F0702030302020204" pitchFamily="66" charset="0"/>
              </a:rPr>
              <a:t>信号？按同步方式访问存储器时，</a:t>
            </a:r>
            <a:r>
              <a:rPr lang="en-US" altLang="zh-CN" sz="1800" dirty="0">
                <a:latin typeface="Comic Sans MS" panose="030F0702030302020204" pitchFamily="66" charset="0"/>
              </a:rPr>
              <a:t>CPU</a:t>
            </a:r>
            <a:r>
              <a:rPr lang="zh-CN" altLang="en-US" sz="1800" dirty="0">
                <a:latin typeface="Comic Sans MS" panose="030F0702030302020204" pitchFamily="66" charset="0"/>
              </a:rPr>
              <a:t>如何实现存储器读写？</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5</a:t>
            </a:r>
            <a:r>
              <a:rPr lang="zh-CN" altLang="en-US" sz="1800" dirty="0">
                <a:latin typeface="Comic Sans MS" panose="030F0702030302020204" pitchFamily="66" charset="0"/>
              </a:rPr>
              <a:t>）单周期处理器的</a:t>
            </a:r>
            <a:r>
              <a:rPr lang="en-US" altLang="zh-CN" sz="1800" dirty="0">
                <a:latin typeface="Comic Sans MS" panose="030F0702030302020204" pitchFamily="66" charset="0"/>
              </a:rPr>
              <a:t>CPI</a:t>
            </a:r>
            <a:r>
              <a:rPr lang="zh-CN" altLang="en-US" sz="1800" dirty="0">
                <a:latin typeface="Comic Sans MS" panose="030F0702030302020204" pitchFamily="66" charset="0"/>
              </a:rPr>
              <a:t>是多少？时钟周期如何确定？为什么单周期处理器的性能差？元件在一个指令周期内能否被重复使用？为什么？</a:t>
            </a:r>
          </a:p>
          <a:p>
            <a:pPr marL="457200" lvl="1" indent="0">
              <a:spcBef>
                <a:spcPts val="0"/>
              </a:spcBef>
              <a:buNone/>
            </a:pP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6</a:t>
            </a:r>
            <a:r>
              <a:rPr lang="zh-CN" altLang="en-US" sz="1800" dirty="0" smtClean="0">
                <a:latin typeface="Comic Sans MS" panose="030F0702030302020204" pitchFamily="66" charset="0"/>
              </a:rPr>
              <a:t>）多周期处理器的设计思想是什么？每条指令的</a:t>
            </a:r>
            <a:r>
              <a:rPr lang="en-US" altLang="zh-CN" sz="1800" dirty="0" smtClean="0">
                <a:latin typeface="Comic Sans MS" panose="030F0702030302020204" pitchFamily="66" charset="0"/>
              </a:rPr>
              <a:t>CPI</a:t>
            </a:r>
            <a:r>
              <a:rPr lang="zh-CN" altLang="en-US" sz="1800" dirty="0" smtClean="0">
                <a:latin typeface="Comic Sans MS" panose="030F0702030302020204" pitchFamily="66" charset="0"/>
              </a:rPr>
              <a:t>是否相同？为什么在一个指令周期内某个元件可被重复使用？</a:t>
            </a:r>
          </a:p>
          <a:p>
            <a:pPr marL="457200" lvl="1" indent="0">
              <a:spcBef>
                <a:spcPts val="0"/>
              </a:spcBef>
              <a:buNone/>
            </a:pPr>
            <a:r>
              <a:rPr lang="zh-CN" altLang="en-US" sz="1800" dirty="0" smtClean="0">
                <a:latin typeface="Comic Sans MS" panose="030F0702030302020204" pitchFamily="66" charset="0"/>
              </a:rPr>
              <a:t>（</a:t>
            </a:r>
            <a:r>
              <a:rPr lang="en-US" altLang="zh-CN" sz="1800" dirty="0">
                <a:latin typeface="Comic Sans MS" panose="030F0702030302020204" pitchFamily="66" charset="0"/>
              </a:rPr>
              <a:t>7</a:t>
            </a:r>
            <a:r>
              <a:rPr lang="zh-CN" altLang="en-US" sz="1800" dirty="0">
                <a:latin typeface="Comic Sans MS" panose="030F0702030302020204" pitchFamily="66" charset="0"/>
              </a:rPr>
              <a:t>）单周期处理器和多周期处理器的控制逻辑设计的差别是什么？</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8</a:t>
            </a:r>
            <a:r>
              <a:rPr lang="zh-CN" altLang="en-US" sz="1800" dirty="0">
                <a:latin typeface="Comic Sans MS" panose="030F0702030302020204" pitchFamily="66" charset="0"/>
              </a:rPr>
              <a:t>）硬布线控制器和微程序控制器的特点各是什么？</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9</a:t>
            </a:r>
            <a:r>
              <a:rPr lang="zh-CN" altLang="en-US" sz="1800" dirty="0">
                <a:latin typeface="Comic Sans MS" panose="030F0702030302020204" pitchFamily="66" charset="0"/>
              </a:rPr>
              <a:t>）为什么</a:t>
            </a:r>
            <a:r>
              <a:rPr lang="en-US" altLang="zh-CN" sz="1800" dirty="0">
                <a:latin typeface="Comic Sans MS" panose="030F0702030302020204" pitchFamily="66" charset="0"/>
              </a:rPr>
              <a:t>CISC</a:t>
            </a:r>
            <a:r>
              <a:rPr lang="zh-CN" altLang="en-US" sz="1800" dirty="0">
                <a:latin typeface="Comic Sans MS" panose="030F0702030302020204" pitchFamily="66" charset="0"/>
              </a:rPr>
              <a:t>大多用微程序控制器实现，</a:t>
            </a:r>
            <a:r>
              <a:rPr lang="en-US" altLang="zh-CN" sz="1800" dirty="0">
                <a:latin typeface="Comic Sans MS" panose="030F0702030302020204" pitchFamily="66" charset="0"/>
              </a:rPr>
              <a:t>RISC</a:t>
            </a:r>
            <a:r>
              <a:rPr lang="zh-CN" altLang="en-US" sz="1800" dirty="0">
                <a:latin typeface="Comic Sans MS" panose="030F0702030302020204" pitchFamily="66" charset="0"/>
              </a:rPr>
              <a:t>大多用硬布线控制器实现？</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10</a:t>
            </a:r>
            <a:r>
              <a:rPr lang="zh-CN" altLang="en-US" sz="1800" dirty="0">
                <a:latin typeface="Comic Sans MS" panose="030F0702030302020204" pitchFamily="66" charset="0"/>
              </a:rPr>
              <a:t>）水平型微指令和垂直型微指令的基本概念和优缺点是什么？</a:t>
            </a:r>
          </a:p>
          <a:p>
            <a:pPr marL="457200" lvl="1" indent="0">
              <a:spcBef>
                <a:spcPts val="0"/>
              </a:spcBef>
              <a:buNone/>
            </a:pPr>
            <a:r>
              <a:rPr lang="zh-CN" altLang="en-US" sz="1800" dirty="0">
                <a:latin typeface="Comic Sans MS" panose="030F0702030302020204" pitchFamily="66" charset="0"/>
              </a:rPr>
              <a:t>（</a:t>
            </a:r>
            <a:r>
              <a:rPr lang="en-US" altLang="zh-CN" sz="1800" dirty="0">
                <a:latin typeface="Comic Sans MS" panose="030F0702030302020204" pitchFamily="66" charset="0"/>
              </a:rPr>
              <a:t>11</a:t>
            </a:r>
            <a:r>
              <a:rPr lang="zh-CN" altLang="en-US" sz="1800" dirty="0">
                <a:latin typeface="Comic Sans MS" panose="030F0702030302020204" pitchFamily="66" charset="0"/>
              </a:rPr>
              <a:t>）</a:t>
            </a:r>
            <a:r>
              <a:rPr lang="en-US" altLang="zh-CN" sz="1800" dirty="0">
                <a:latin typeface="Comic Sans MS" panose="030F0702030302020204" pitchFamily="66" charset="0"/>
              </a:rPr>
              <a:t>CPU</a:t>
            </a:r>
            <a:r>
              <a:rPr lang="zh-CN" altLang="en-US" sz="1800" dirty="0">
                <a:latin typeface="Comic Sans MS" panose="030F0702030302020204" pitchFamily="66" charset="0"/>
              </a:rPr>
              <a:t>检测内部异常和外部中断的方法有什么不同？</a:t>
            </a:r>
          </a:p>
          <a:p>
            <a:pPr>
              <a:spcBef>
                <a:spcPts val="0"/>
              </a:spcBef>
            </a:pPr>
            <a:endParaRPr lang="zh-CN" altLang="en-US" sz="240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35502942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0" indent="0">
              <a:buNone/>
            </a:pPr>
            <a:r>
              <a:rPr lang="en-US" altLang="zh-CN" sz="1800" b="0" dirty="0" smtClean="0"/>
              <a:t>3. </a:t>
            </a:r>
            <a:r>
              <a:rPr lang="zh-CN" altLang="en-US" sz="1800" b="0" dirty="0" smtClean="0"/>
              <a:t>微程序控制</a:t>
            </a:r>
            <a:r>
              <a:rPr lang="zh-CN" altLang="en-US" sz="1800" b="0" dirty="0"/>
              <a:t>器容量为</a:t>
            </a:r>
            <a:r>
              <a:rPr lang="en-US" altLang="zh-CN" sz="1800" b="0" dirty="0"/>
              <a:t>1024×48</a:t>
            </a:r>
            <a:r>
              <a:rPr lang="zh-CN" altLang="en-US" sz="1800" b="0" dirty="0"/>
              <a:t>位，微程序可在整个控存内实现转移，反映所有指令执行状态转换的有限状态机中有</a:t>
            </a:r>
            <a:r>
              <a:rPr lang="en-US" altLang="zh-CN" sz="1800" b="0" dirty="0"/>
              <a:t>4</a:t>
            </a:r>
            <a:r>
              <a:rPr lang="zh-CN" altLang="en-US" sz="1800" b="0" dirty="0"/>
              <a:t>个分支点，微指令采用水平格式，微地址由专门的下地址字段确定。请设计微指令的格式，说明各字段有多少位？为什么</a:t>
            </a:r>
            <a:r>
              <a:rPr lang="zh-CN" altLang="en-US" sz="1800" b="0" dirty="0" smtClean="0"/>
              <a:t>？</a:t>
            </a:r>
            <a:endParaRPr lang="en-US" altLang="zh-CN" sz="1800" b="0" dirty="0" smtClean="0"/>
          </a:p>
          <a:p>
            <a:pPr marL="0" indent="0">
              <a:buNone/>
            </a:pPr>
            <a:r>
              <a:rPr lang="en-US" altLang="zh-CN" sz="1800" b="0" dirty="0" smtClean="0"/>
              <a:t>4. 2015</a:t>
            </a:r>
            <a:r>
              <a:rPr lang="zh-CN" altLang="en-US" sz="1800" b="0" dirty="0" smtClean="0"/>
              <a:t>计算机组成原理考研题的第</a:t>
            </a:r>
            <a:r>
              <a:rPr lang="en-US" altLang="zh-CN" sz="1800" b="0" dirty="0" smtClean="0"/>
              <a:t>43</a:t>
            </a:r>
            <a:r>
              <a:rPr lang="zh-CN" altLang="en-US" sz="1800" b="0" dirty="0" smtClean="0"/>
              <a:t>题、</a:t>
            </a:r>
            <a:r>
              <a:rPr lang="en-US" altLang="zh-CN" sz="1800" b="0" dirty="0" smtClean="0"/>
              <a:t>44</a:t>
            </a:r>
            <a:r>
              <a:rPr lang="zh-CN" altLang="en-US" sz="1800" b="0" dirty="0" smtClean="0"/>
              <a:t>题</a:t>
            </a:r>
            <a:endParaRPr lang="zh-CN" altLang="en-US" sz="1800" b="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120057893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郑老师计算机组成课程网址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zh-CN" altLang="en-US" dirty="0" smtClean="0"/>
              <a:t>数字石大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2017/10/30</a:t>
            </a:fld>
            <a:endParaRPr lang="zh-CN" altLang="en-US"/>
          </a:p>
        </p:txBody>
      </p:sp>
    </p:spTree>
    <p:extLst>
      <p:ext uri="{BB962C8B-B14F-4D97-AF65-F5344CB8AC3E}">
        <p14:creationId xmlns:p14="http://schemas.microsoft.com/office/powerpoint/2010/main" val="31804731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南京大学计算机组成课程网址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en-US" altLang="zh-CN" dirty="0"/>
              <a:t>http://media.njude.com.cn/course/jsjzcyl/index.htm</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2017/10/30</a:t>
            </a:fld>
            <a:endParaRPr lang="zh-CN" altLang="en-US"/>
          </a:p>
        </p:txBody>
      </p:sp>
    </p:spTree>
    <p:extLst>
      <p:ext uri="{BB962C8B-B14F-4D97-AF65-F5344CB8AC3E}">
        <p14:creationId xmlns:p14="http://schemas.microsoft.com/office/powerpoint/2010/main" val="275743833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77FF00C-37C6-44AD-BA67-6992DFB40914}" type="datetime1">
              <a:rPr lang="zh-CN" altLang="en-US" smtClean="0"/>
              <a:t>2017/10/30</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pPr>
              <a:defRPr/>
            </a:pPr>
            <a:fld id="{0D267F39-6F06-468F-B621-E11066C25A25}" type="slidenum">
              <a:rPr lang="zh-CN" altLang="en-US" smtClean="0"/>
              <a:pPr>
                <a:defRPr/>
              </a:pPr>
              <a:t>119</a:t>
            </a:fld>
            <a:endParaRPr lang="zh-CN" altLang="en-US" dirty="0"/>
          </a:p>
        </p:txBody>
      </p:sp>
      <p:sp>
        <p:nvSpPr>
          <p:cNvPr id="52230" name="TextBox 9"/>
          <p:cNvSpPr txBox="1">
            <a:spLocks noChangeArrowheads="1"/>
          </p:cNvSpPr>
          <p:nvPr/>
        </p:nvSpPr>
        <p:spPr bwMode="auto">
          <a:xfrm>
            <a:off x="1556115" y="4005064"/>
            <a:ext cx="5453211" cy="1846659"/>
          </a:xfrm>
          <a:prstGeom prst="rect">
            <a:avLst/>
          </a:prstGeom>
          <a:noFill/>
          <a:ln w="9525">
            <a:noFill/>
            <a:miter lim="800000"/>
            <a:headEnd/>
            <a:tailEnd/>
          </a:ln>
        </p:spPr>
        <p:txBody>
          <a:bodyPr wrap="square">
            <a:spAutoFit/>
          </a:bodyPr>
          <a:lstStyle/>
          <a:p>
            <a:pPr algn="ctr"/>
            <a:r>
              <a:rPr lang="zh-CN" altLang="en-US" sz="2400" b="1" dirty="0" smtClean="0">
                <a:solidFill>
                  <a:srgbClr val="0000CC"/>
                </a:solidFill>
                <a:latin typeface="Comic Sans MS" panose="030F0702030302020204" pitchFamily="66" charset="0"/>
                <a:ea typeface="微软雅黑" panose="020B0503020204020204" pitchFamily="34" charset="-122"/>
              </a:rPr>
              <a:t>主讲教师：</a:t>
            </a:r>
            <a:r>
              <a:rPr lang="zh-CN" altLang="en-US" sz="2400" b="1" dirty="0">
                <a:solidFill>
                  <a:srgbClr val="0000CC"/>
                </a:solidFill>
                <a:latin typeface="Comic Sans MS" panose="030F0702030302020204" pitchFamily="66" charset="0"/>
                <a:ea typeface="微软雅黑" panose="020B0503020204020204" pitchFamily="34" charset="-122"/>
              </a:rPr>
              <a:t>黄庭培</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单位：</a:t>
            </a:r>
            <a:r>
              <a:rPr lang="zh-CN" altLang="en-US" sz="2400" b="1" dirty="0" smtClean="0">
                <a:solidFill>
                  <a:srgbClr val="0000CC"/>
                </a:solidFill>
                <a:latin typeface="Comic Sans MS" panose="030F0702030302020204" pitchFamily="66" charset="0"/>
                <a:ea typeface="微软雅黑" panose="020B0503020204020204" pitchFamily="34" charset="-122"/>
              </a:rPr>
              <a:t>中国石油大学（华东）</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联系方式：</a:t>
            </a:r>
            <a:r>
              <a:rPr lang="en-US" altLang="zh-CN" sz="2400" b="1" dirty="0" smtClean="0">
                <a:solidFill>
                  <a:srgbClr val="0000CC"/>
                </a:solidFill>
                <a:latin typeface="Comic Sans MS" panose="030F0702030302020204" pitchFamily="66" charset="0"/>
                <a:ea typeface="微软雅黑" panose="020B0503020204020204" pitchFamily="34" charset="-122"/>
              </a:rPr>
              <a:t>huangtingpei@upc.edu.cn</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办公地点</a:t>
            </a:r>
            <a:r>
              <a:rPr lang="zh-CN" altLang="en-US" sz="2400" b="1" dirty="0" smtClean="0">
                <a:solidFill>
                  <a:srgbClr val="0000CC"/>
                </a:solidFill>
                <a:latin typeface="Comic Sans MS" panose="030F0702030302020204" pitchFamily="66" charset="0"/>
                <a:ea typeface="微软雅黑" panose="020B0503020204020204" pitchFamily="34" charset="-122"/>
              </a:rPr>
              <a:t>：工科</a:t>
            </a:r>
            <a:r>
              <a:rPr lang="en-US" altLang="zh-CN" sz="2400" b="1" dirty="0" smtClean="0">
                <a:solidFill>
                  <a:srgbClr val="0000CC"/>
                </a:solidFill>
                <a:latin typeface="Comic Sans MS" panose="030F0702030302020204" pitchFamily="66" charset="0"/>
                <a:ea typeface="微软雅黑" panose="020B0503020204020204" pitchFamily="34" charset="-122"/>
              </a:rPr>
              <a:t>E1110</a:t>
            </a:r>
            <a:endParaRPr lang="en-US" altLang="zh-CN" sz="2400" b="1" dirty="0">
              <a:solidFill>
                <a:srgbClr val="0000CC"/>
              </a:solidFill>
              <a:latin typeface="Comic Sans MS" panose="030F0702030302020204" pitchFamily="66" charset="0"/>
              <a:ea typeface="微软雅黑" panose="020B0503020204020204" pitchFamily="34" charset="-122"/>
            </a:endParaRPr>
          </a:p>
          <a:p>
            <a:endParaRPr lang="zh-CN" altLang="en-US" dirty="0">
              <a:latin typeface="Comic Sans MS" panose="030F0702030302020204" pitchFamily="66"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277108" y="883985"/>
            <a:ext cx="4011226" cy="2819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5.1.3 </a:t>
            </a:r>
            <a:r>
              <a:rPr lang="zh-CN" altLang="en-US" dirty="0" smtClean="0"/>
              <a:t>数据通路的基本结构</a:t>
            </a:r>
            <a:endParaRPr lang="en-US" altLang="zh-CN" dirty="0" smtClean="0"/>
          </a:p>
          <a:p>
            <a:pPr marL="457200" lvl="1"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Rectangle 3"/>
          <p:cNvSpPr>
            <a:spLocks noGrp="1" noChangeArrowheads="1"/>
          </p:cNvSpPr>
          <p:nvPr/>
        </p:nvSpPr>
        <p:spPr bwMode="auto">
          <a:xfrm>
            <a:off x="395536" y="1250800"/>
            <a:ext cx="8792927" cy="396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30000"/>
              </a:spcBef>
              <a:buFont typeface="Wingdings" panose="05000000000000000000" pitchFamily="2" charset="2"/>
              <a:buChar char="p"/>
            </a:pPr>
            <a:r>
              <a:rPr lang="zh-CN" altLang="en-US" sz="2000" dirty="0" smtClean="0">
                <a:latin typeface="Comic Sans MS" panose="030F0702030302020204" pitchFamily="66" charset="0"/>
                <a:ea typeface="微软雅黑" panose="020B0503020204020204" pitchFamily="34" charset="-122"/>
              </a:rPr>
              <a:t> 数据</a:t>
            </a:r>
            <a:r>
              <a:rPr lang="zh-CN" altLang="en-US" sz="2000" dirty="0">
                <a:latin typeface="Comic Sans MS" panose="030F0702030302020204" pitchFamily="66" charset="0"/>
                <a:ea typeface="微软雅黑" panose="020B0503020204020204" pitchFamily="34" charset="-122"/>
              </a:rPr>
              <a:t>通路由两类部件组成</a:t>
            </a:r>
          </a:p>
          <a:p>
            <a:pPr lvl="1">
              <a:spcBef>
                <a:spcPct val="30000"/>
              </a:spcBef>
              <a:buFont typeface="Wingdings" panose="05000000000000000000" pitchFamily="2" charset="2"/>
              <a:buChar char="p"/>
            </a:pPr>
            <a:r>
              <a:rPr lang="zh-CN" altLang="en-US" sz="2000" dirty="0" smtClean="0">
                <a:latin typeface="Comic Sans MS" panose="030F0702030302020204" pitchFamily="66" charset="0"/>
                <a:ea typeface="微软雅黑" panose="020B0503020204020204" pitchFamily="34" charset="-122"/>
              </a:rPr>
              <a:t> </a:t>
            </a:r>
            <a:r>
              <a:rPr lang="zh-CN" altLang="en-US" sz="2000" dirty="0" smtClean="0">
                <a:solidFill>
                  <a:srgbClr val="FF0000"/>
                </a:solidFill>
                <a:latin typeface="Comic Sans MS" panose="030F0702030302020204" pitchFamily="66" charset="0"/>
                <a:ea typeface="微软雅黑" panose="020B0503020204020204" pitchFamily="34" charset="-122"/>
              </a:rPr>
              <a:t>组合逻辑</a:t>
            </a:r>
            <a:r>
              <a:rPr lang="zh-CN" altLang="en-US" sz="2000" dirty="0">
                <a:solidFill>
                  <a:srgbClr val="FF0000"/>
                </a:solidFill>
                <a:latin typeface="Comic Sans MS" panose="030F0702030302020204" pitchFamily="66" charset="0"/>
                <a:ea typeface="微软雅黑" panose="020B0503020204020204" pitchFamily="34" charset="-122"/>
              </a:rPr>
              <a:t>元件（也称操作元件）</a:t>
            </a:r>
          </a:p>
          <a:p>
            <a:pPr lvl="1">
              <a:spcBef>
                <a:spcPct val="30000"/>
              </a:spcBef>
              <a:buFont typeface="Wingdings" panose="05000000000000000000" pitchFamily="2" charset="2"/>
              <a:buChar char="p"/>
            </a:pPr>
            <a:r>
              <a:rPr lang="zh-CN" altLang="en-US" sz="2000" dirty="0" smtClean="0">
                <a:solidFill>
                  <a:srgbClr val="FF0000"/>
                </a:solidFill>
                <a:latin typeface="Comic Sans MS" panose="030F0702030302020204" pitchFamily="66" charset="0"/>
                <a:ea typeface="微软雅黑" panose="020B0503020204020204" pitchFamily="34" charset="-122"/>
              </a:rPr>
              <a:t> 存储元件</a:t>
            </a:r>
            <a:r>
              <a:rPr lang="zh-CN" altLang="en-US" sz="2000" dirty="0">
                <a:solidFill>
                  <a:srgbClr val="FF0000"/>
                </a:solidFill>
                <a:latin typeface="Comic Sans MS" panose="030F0702030302020204" pitchFamily="66" charset="0"/>
                <a:ea typeface="微软雅黑" panose="020B0503020204020204" pitchFamily="34" charset="-122"/>
              </a:rPr>
              <a:t>（也称状态元件）</a:t>
            </a:r>
          </a:p>
          <a:p>
            <a:pPr>
              <a:spcBef>
                <a:spcPct val="30000"/>
              </a:spcBef>
              <a:buFont typeface="Wingdings" panose="05000000000000000000" pitchFamily="2" charset="2"/>
              <a:buChar char="p"/>
            </a:pPr>
            <a:r>
              <a:rPr lang="zh-CN" altLang="en-US" sz="2000" dirty="0" smtClean="0">
                <a:latin typeface="Comic Sans MS" panose="030F0702030302020204" pitchFamily="66" charset="0"/>
                <a:ea typeface="微软雅黑" panose="020B0503020204020204" pitchFamily="34" charset="-122"/>
              </a:rPr>
              <a:t> 元件</a:t>
            </a:r>
            <a:r>
              <a:rPr lang="zh-CN" altLang="en-US" sz="2000" dirty="0">
                <a:latin typeface="Comic Sans MS" panose="030F0702030302020204" pitchFamily="66" charset="0"/>
                <a:ea typeface="微软雅黑" panose="020B0503020204020204" pitchFamily="34" charset="-122"/>
              </a:rPr>
              <a:t>间的连接方式</a:t>
            </a:r>
          </a:p>
          <a:p>
            <a:pPr lvl="1">
              <a:spcBef>
                <a:spcPct val="30000"/>
              </a:spcBef>
              <a:buFont typeface="Wingdings" panose="05000000000000000000" pitchFamily="2" charset="2"/>
              <a:buChar char="p"/>
            </a:pPr>
            <a:r>
              <a:rPr lang="zh-CN" altLang="en-US" sz="2000" dirty="0" smtClean="0">
                <a:latin typeface="Comic Sans MS" panose="030F0702030302020204" pitchFamily="66" charset="0"/>
                <a:ea typeface="微软雅黑" panose="020B0503020204020204" pitchFamily="34" charset="-122"/>
              </a:rPr>
              <a:t> </a:t>
            </a:r>
            <a:r>
              <a:rPr lang="zh-CN" altLang="en-US" sz="2000" dirty="0">
                <a:solidFill>
                  <a:srgbClr val="FF0000"/>
                </a:solidFill>
                <a:latin typeface="Comic Sans MS" panose="030F0702030302020204" pitchFamily="66" charset="0"/>
                <a:ea typeface="微软雅黑" panose="020B0503020204020204" pitchFamily="34" charset="-122"/>
              </a:rPr>
              <a:t>总线连接方式</a:t>
            </a:r>
          </a:p>
          <a:p>
            <a:pPr lvl="1">
              <a:spcBef>
                <a:spcPct val="30000"/>
              </a:spcBef>
              <a:buFont typeface="Wingdings" panose="05000000000000000000" pitchFamily="2" charset="2"/>
              <a:buChar char="p"/>
            </a:pPr>
            <a:r>
              <a:rPr lang="zh-CN" altLang="en-US" sz="2000" dirty="0" smtClean="0">
                <a:solidFill>
                  <a:srgbClr val="FF0000"/>
                </a:solidFill>
                <a:latin typeface="Comic Sans MS" panose="030F0702030302020204" pitchFamily="66" charset="0"/>
                <a:ea typeface="微软雅黑" panose="020B0503020204020204" pitchFamily="34" charset="-122"/>
              </a:rPr>
              <a:t> 分散</a:t>
            </a:r>
            <a:r>
              <a:rPr lang="zh-CN" altLang="en-US" sz="2000" dirty="0">
                <a:solidFill>
                  <a:srgbClr val="FF0000"/>
                </a:solidFill>
                <a:latin typeface="Comic Sans MS" panose="030F0702030302020204" pitchFamily="66" charset="0"/>
                <a:ea typeface="微软雅黑" panose="020B0503020204020204" pitchFamily="34" charset="-122"/>
              </a:rPr>
              <a:t>连接方式</a:t>
            </a:r>
          </a:p>
          <a:p>
            <a:pPr>
              <a:spcBef>
                <a:spcPct val="30000"/>
              </a:spcBef>
              <a:buFont typeface="Wingdings" panose="05000000000000000000" pitchFamily="2" charset="2"/>
              <a:buChar char="p"/>
            </a:pPr>
            <a:r>
              <a:rPr lang="zh-CN" altLang="en-US" sz="2000" dirty="0">
                <a:latin typeface="Comic Sans MS" panose="030F0702030302020204" pitchFamily="66" charset="0"/>
                <a:ea typeface="微软雅黑" panose="020B0503020204020204" pitchFamily="34" charset="-122"/>
              </a:rPr>
              <a:t>数据通路如何构成？</a:t>
            </a:r>
          </a:p>
          <a:p>
            <a:pPr lvl="1">
              <a:spcBef>
                <a:spcPct val="30000"/>
              </a:spcBef>
              <a:buFont typeface="Wingdings" panose="05000000000000000000" pitchFamily="2" charset="2"/>
              <a:buChar char="p"/>
            </a:pPr>
            <a:r>
              <a:rPr lang="zh-CN" altLang="en-US" sz="2000" dirty="0" smtClean="0">
                <a:latin typeface="Comic Sans MS" panose="030F0702030302020204" pitchFamily="66" charset="0"/>
                <a:ea typeface="微软雅黑" panose="020B0503020204020204" pitchFamily="34" charset="-122"/>
              </a:rPr>
              <a:t> </a:t>
            </a:r>
            <a:r>
              <a:rPr lang="zh-CN" altLang="en-US" sz="2000" dirty="0" smtClean="0">
                <a:solidFill>
                  <a:srgbClr val="FF0000"/>
                </a:solidFill>
                <a:latin typeface="Comic Sans MS" panose="030F0702030302020204" pitchFamily="66" charset="0"/>
                <a:ea typeface="微软雅黑" panose="020B0503020204020204" pitchFamily="34" charset="-122"/>
              </a:rPr>
              <a:t>由</a:t>
            </a:r>
            <a:r>
              <a:rPr lang="zh-CN" altLang="en-US" sz="2000" dirty="0">
                <a:solidFill>
                  <a:srgbClr val="FF0000"/>
                </a:solidFill>
                <a:latin typeface="Comic Sans MS" panose="030F0702030302020204" pitchFamily="66" charset="0"/>
                <a:ea typeface="微软雅黑" panose="020B0503020204020204" pitchFamily="34" charset="-122"/>
              </a:rPr>
              <a:t>“操作元件”和“存储元件”通过总线方式或分散方式连接而成</a:t>
            </a:r>
          </a:p>
          <a:p>
            <a:pPr>
              <a:spcBef>
                <a:spcPct val="30000"/>
              </a:spcBef>
              <a:buFont typeface="Wingdings" panose="05000000000000000000" pitchFamily="2" charset="2"/>
              <a:buChar char="p"/>
            </a:pPr>
            <a:r>
              <a:rPr lang="zh-CN" altLang="en-US" sz="2000" dirty="0">
                <a:latin typeface="Comic Sans MS" panose="030F0702030302020204" pitchFamily="66" charset="0"/>
                <a:ea typeface="微软雅黑" panose="020B0503020204020204" pitchFamily="34" charset="-122"/>
              </a:rPr>
              <a:t>数据通路的功能是什么？</a:t>
            </a:r>
          </a:p>
          <a:p>
            <a:pPr lvl="1">
              <a:spcBef>
                <a:spcPct val="30000"/>
              </a:spcBef>
              <a:buFont typeface="Wingdings" panose="05000000000000000000" pitchFamily="2" charset="2"/>
              <a:buChar char="p"/>
            </a:pPr>
            <a:r>
              <a:rPr lang="zh-CN" altLang="en-US" sz="2000" dirty="0" smtClean="0">
                <a:latin typeface="Comic Sans MS" panose="030F0702030302020204" pitchFamily="66" charset="0"/>
                <a:ea typeface="微软雅黑" panose="020B0503020204020204" pitchFamily="34" charset="-122"/>
              </a:rPr>
              <a:t> </a:t>
            </a:r>
            <a:r>
              <a:rPr lang="zh-CN" altLang="en-US" sz="2000" dirty="0" smtClean="0">
                <a:solidFill>
                  <a:srgbClr val="FF0000"/>
                </a:solidFill>
                <a:latin typeface="Comic Sans MS" panose="030F0702030302020204" pitchFamily="66" charset="0"/>
                <a:ea typeface="微软雅黑" panose="020B0503020204020204" pitchFamily="34" charset="-122"/>
              </a:rPr>
              <a:t>进行</a:t>
            </a:r>
            <a:r>
              <a:rPr lang="zh-CN" altLang="en-US" sz="2000" dirty="0">
                <a:solidFill>
                  <a:srgbClr val="FF0000"/>
                </a:solidFill>
                <a:latin typeface="Comic Sans MS" panose="030F0702030302020204" pitchFamily="66" charset="0"/>
                <a:ea typeface="微软雅黑" panose="020B0503020204020204" pitchFamily="34" charset="-122"/>
              </a:rPr>
              <a:t>数据存储、处理、传送</a:t>
            </a:r>
          </a:p>
        </p:txBody>
      </p:sp>
      <p:sp>
        <p:nvSpPr>
          <p:cNvPr id="8" name="Rectangle 4"/>
          <p:cNvSpPr>
            <a:spLocks noChangeArrowheads="1"/>
          </p:cNvSpPr>
          <p:nvPr/>
        </p:nvSpPr>
        <p:spPr bwMode="auto">
          <a:xfrm>
            <a:off x="755576" y="5231840"/>
            <a:ext cx="792088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30000"/>
              </a:lnSpc>
              <a:spcBef>
                <a:spcPct val="25000"/>
              </a:spcBef>
            </a:pPr>
            <a:r>
              <a:rPr lang="zh-CN" altLang="en-US" sz="2200" b="1" dirty="0">
                <a:solidFill>
                  <a:srgbClr val="0033CC"/>
                </a:solidFill>
                <a:latin typeface="微软雅黑" panose="020B0503020204020204" pitchFamily="34" charset="-122"/>
                <a:ea typeface="微软雅黑" panose="020B0503020204020204" pitchFamily="34" charset="-122"/>
              </a:rPr>
              <a:t>因此，数据通路是由</a:t>
            </a:r>
            <a:r>
              <a:rPr lang="zh-CN" altLang="en-US" sz="2200" b="1" dirty="0">
                <a:solidFill>
                  <a:srgbClr val="FF0000"/>
                </a:solidFill>
                <a:latin typeface="微软雅黑" panose="020B0503020204020204" pitchFamily="34" charset="-122"/>
                <a:ea typeface="微软雅黑" panose="020B0503020204020204" pitchFamily="34" charset="-122"/>
              </a:rPr>
              <a:t>操作元件</a:t>
            </a:r>
            <a:r>
              <a:rPr lang="zh-CN" altLang="en-US" sz="2200" b="1" dirty="0">
                <a:solidFill>
                  <a:srgbClr val="0033CC"/>
                </a:solidFill>
                <a:latin typeface="微软雅黑" panose="020B0503020204020204" pitchFamily="34" charset="-122"/>
                <a:ea typeface="微软雅黑" panose="020B0503020204020204" pitchFamily="34" charset="-122"/>
              </a:rPr>
              <a:t>和</a:t>
            </a:r>
            <a:r>
              <a:rPr lang="zh-CN" altLang="en-US" sz="2200" b="1" dirty="0">
                <a:solidFill>
                  <a:srgbClr val="FF0000"/>
                </a:solidFill>
                <a:latin typeface="微软雅黑" panose="020B0503020204020204" pitchFamily="34" charset="-122"/>
                <a:ea typeface="微软雅黑" panose="020B0503020204020204" pitchFamily="34" charset="-122"/>
              </a:rPr>
              <a:t>存储元件</a:t>
            </a:r>
            <a:r>
              <a:rPr lang="zh-CN" altLang="en-US" sz="2200" b="1" dirty="0">
                <a:solidFill>
                  <a:srgbClr val="0033CC"/>
                </a:solidFill>
                <a:latin typeface="微软雅黑" panose="020B0503020204020204" pitchFamily="34" charset="-122"/>
                <a:ea typeface="微软雅黑" panose="020B0503020204020204" pitchFamily="34" charset="-122"/>
              </a:rPr>
              <a:t>通过总线方式或分散方式连接而成的进行数据存储、处理、传送的路径。 </a:t>
            </a:r>
          </a:p>
        </p:txBody>
      </p:sp>
    </p:spTree>
    <p:extLst>
      <p:ext uri="{BB962C8B-B14F-4D97-AF65-F5344CB8AC3E}">
        <p14:creationId xmlns:p14="http://schemas.microsoft.com/office/powerpoint/2010/main" val="22438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p:cTn id="7"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7">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 calcmode="lin" valueType="num">
                                      <p:cBhvr>
                                        <p:cTn id="12"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7">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 calcmode="lin" valueType="num">
                                      <p:cBhvr>
                                        <p:cTn id="1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4" dur="500"/>
                                        <p:tgtEl>
                                          <p:spTgt spid="7">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randombar(horizontal)">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randombar(horizontal)">
                                      <p:cBhvr>
                                        <p:cTn id="32" dur="500"/>
                                        <p:tgtEl>
                                          <p:spTgt spid="7">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Effect transition="in" filter="randombar(horizontal)">
                                      <p:cBhvr>
                                        <p:cTn id="35" dur="500"/>
                                        <p:tgtEl>
                                          <p:spTgt spid="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384"/>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07504" y="548680"/>
            <a:ext cx="8856984" cy="562893"/>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Rectangle 3"/>
          <p:cNvSpPr txBox="1">
            <a:spLocks noChangeArrowheads="1"/>
          </p:cNvSpPr>
          <p:nvPr/>
        </p:nvSpPr>
        <p:spPr bwMode="auto">
          <a:xfrm>
            <a:off x="248319" y="3562580"/>
            <a:ext cx="2516189" cy="430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zh-CN" altLang="en-US" sz="2000" dirty="0" smtClean="0"/>
              <a:t>多路选择器</a:t>
            </a:r>
            <a:r>
              <a:rPr lang="en-US" altLang="zh-CN" sz="2000" dirty="0" smtClean="0"/>
              <a:t>(MUX)</a:t>
            </a:r>
          </a:p>
          <a:p>
            <a:pPr>
              <a:buFontTx/>
              <a:buNone/>
            </a:pPr>
            <a:endParaRPr lang="en-US" altLang="zh-CN" sz="2000" dirty="0" smtClean="0"/>
          </a:p>
        </p:txBody>
      </p:sp>
      <p:grpSp>
        <p:nvGrpSpPr>
          <p:cNvPr id="10" name="Group 96"/>
          <p:cNvGrpSpPr>
            <a:grpSpLocks/>
          </p:cNvGrpSpPr>
          <p:nvPr/>
        </p:nvGrpSpPr>
        <p:grpSpPr bwMode="auto">
          <a:xfrm>
            <a:off x="1683420" y="4110654"/>
            <a:ext cx="2479676" cy="1768476"/>
            <a:chOff x="1431" y="1680"/>
            <a:chExt cx="1562" cy="1114"/>
          </a:xfrm>
        </p:grpSpPr>
        <p:sp>
          <p:nvSpPr>
            <p:cNvPr id="11" name="Line 51"/>
            <p:cNvSpPr>
              <a:spLocks noChangeShapeType="1"/>
            </p:cNvSpPr>
            <p:nvPr/>
          </p:nvSpPr>
          <p:spPr bwMode="auto">
            <a:xfrm>
              <a:off x="2112" y="1976"/>
              <a:ext cx="0" cy="7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2" name="Line 52"/>
            <p:cNvSpPr>
              <a:spLocks noChangeShapeType="1"/>
            </p:cNvSpPr>
            <p:nvPr/>
          </p:nvSpPr>
          <p:spPr bwMode="auto">
            <a:xfrm>
              <a:off x="2120" y="1976"/>
              <a:ext cx="194"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3" name="Line 53"/>
            <p:cNvSpPr>
              <a:spLocks noChangeShapeType="1"/>
            </p:cNvSpPr>
            <p:nvPr/>
          </p:nvSpPr>
          <p:spPr bwMode="auto">
            <a:xfrm flipV="1">
              <a:off x="2102" y="2566"/>
              <a:ext cx="194" cy="1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4" name="Line 54"/>
            <p:cNvSpPr>
              <a:spLocks noChangeShapeType="1"/>
            </p:cNvSpPr>
            <p:nvPr/>
          </p:nvSpPr>
          <p:spPr bwMode="auto">
            <a:xfrm>
              <a:off x="2304" y="2072"/>
              <a:ext cx="0" cy="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5" name="Line 55"/>
            <p:cNvSpPr>
              <a:spLocks noChangeShapeType="1"/>
            </p:cNvSpPr>
            <p:nvPr/>
          </p:nvSpPr>
          <p:spPr bwMode="auto">
            <a:xfrm flipH="1">
              <a:off x="1624" y="2112"/>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6" name="Line 56"/>
            <p:cNvSpPr>
              <a:spLocks noChangeShapeType="1"/>
            </p:cNvSpPr>
            <p:nvPr/>
          </p:nvSpPr>
          <p:spPr bwMode="auto">
            <a:xfrm flipH="1">
              <a:off x="1868" y="2068"/>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7" name="Rectangle 57"/>
            <p:cNvSpPr>
              <a:spLocks noChangeArrowheads="1"/>
            </p:cNvSpPr>
            <p:nvPr/>
          </p:nvSpPr>
          <p:spPr bwMode="auto">
            <a:xfrm>
              <a:off x="1671" y="211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latin typeface="Comic Sans MS" panose="030F0702030302020204" pitchFamily="66" charset="0"/>
                  <a:ea typeface="微软雅黑" panose="020B0503020204020204" pitchFamily="34" charset="-122"/>
                </a:rPr>
                <a:t>32</a:t>
              </a:r>
            </a:p>
          </p:txBody>
        </p:sp>
        <p:sp>
          <p:nvSpPr>
            <p:cNvPr id="18" name="Line 58"/>
            <p:cNvSpPr>
              <a:spLocks noChangeShapeType="1"/>
            </p:cNvSpPr>
            <p:nvPr/>
          </p:nvSpPr>
          <p:spPr bwMode="auto">
            <a:xfrm flipH="1">
              <a:off x="1624" y="2544"/>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9" name="Line 59"/>
            <p:cNvSpPr>
              <a:spLocks noChangeShapeType="1"/>
            </p:cNvSpPr>
            <p:nvPr/>
          </p:nvSpPr>
          <p:spPr bwMode="auto">
            <a:xfrm flipH="1">
              <a:off x="1868" y="2500"/>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20" name="Rectangle 60"/>
            <p:cNvSpPr>
              <a:spLocks noChangeArrowheads="1"/>
            </p:cNvSpPr>
            <p:nvPr/>
          </p:nvSpPr>
          <p:spPr bwMode="auto">
            <a:xfrm>
              <a:off x="1431" y="2016"/>
              <a:ext cx="2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A</a:t>
              </a:r>
            </a:p>
          </p:txBody>
        </p:sp>
        <p:sp>
          <p:nvSpPr>
            <p:cNvPr id="21" name="Rectangle 61"/>
            <p:cNvSpPr>
              <a:spLocks noChangeArrowheads="1"/>
            </p:cNvSpPr>
            <p:nvPr/>
          </p:nvSpPr>
          <p:spPr bwMode="auto">
            <a:xfrm>
              <a:off x="1431" y="2448"/>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B</a:t>
              </a:r>
            </a:p>
          </p:txBody>
        </p:sp>
        <p:sp>
          <p:nvSpPr>
            <p:cNvPr id="22" name="Rectangle 62"/>
            <p:cNvSpPr>
              <a:spLocks noChangeArrowheads="1"/>
            </p:cNvSpPr>
            <p:nvPr/>
          </p:nvSpPr>
          <p:spPr bwMode="auto">
            <a:xfrm>
              <a:off x="1671" y="2544"/>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23" name="Line 63"/>
            <p:cNvSpPr>
              <a:spLocks noChangeShapeType="1"/>
            </p:cNvSpPr>
            <p:nvPr/>
          </p:nvSpPr>
          <p:spPr bwMode="auto">
            <a:xfrm flipH="1">
              <a:off x="2296" y="2352"/>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24" name="Line 64"/>
            <p:cNvSpPr>
              <a:spLocks noChangeShapeType="1"/>
            </p:cNvSpPr>
            <p:nvPr/>
          </p:nvSpPr>
          <p:spPr bwMode="auto">
            <a:xfrm flipH="1">
              <a:off x="2540" y="2308"/>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25" name="Rectangle 65"/>
            <p:cNvSpPr>
              <a:spLocks noChangeArrowheads="1"/>
            </p:cNvSpPr>
            <p:nvPr/>
          </p:nvSpPr>
          <p:spPr bwMode="auto">
            <a:xfrm>
              <a:off x="2775" y="225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Y</a:t>
              </a:r>
            </a:p>
          </p:txBody>
        </p:sp>
        <p:sp>
          <p:nvSpPr>
            <p:cNvPr id="26" name="Rectangle 66"/>
            <p:cNvSpPr>
              <a:spLocks noChangeArrowheads="1"/>
            </p:cNvSpPr>
            <p:nvPr/>
          </p:nvSpPr>
          <p:spPr bwMode="auto">
            <a:xfrm>
              <a:off x="2343" y="235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27" name="Line 67"/>
            <p:cNvSpPr>
              <a:spLocks noChangeShapeType="1"/>
            </p:cNvSpPr>
            <p:nvPr/>
          </p:nvSpPr>
          <p:spPr bwMode="auto">
            <a:xfrm>
              <a:off x="2208" y="1736"/>
              <a:ext cx="0" cy="272"/>
            </a:xfrm>
            <a:prstGeom prst="line">
              <a:avLst/>
            </a:prstGeom>
            <a:noFill/>
            <a:ln w="38100">
              <a:solidFill>
                <a:srgbClr val="D90125"/>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28" name="Rectangle 68"/>
            <p:cNvSpPr>
              <a:spLocks noChangeArrowheads="1"/>
            </p:cNvSpPr>
            <p:nvPr/>
          </p:nvSpPr>
          <p:spPr bwMode="auto">
            <a:xfrm>
              <a:off x="1627" y="1680"/>
              <a:ext cx="6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Select</a:t>
              </a:r>
            </a:p>
          </p:txBody>
        </p:sp>
        <p:sp>
          <p:nvSpPr>
            <p:cNvPr id="29" name="Rectangle 70"/>
            <p:cNvSpPr>
              <a:spLocks noChangeArrowheads="1"/>
            </p:cNvSpPr>
            <p:nvPr/>
          </p:nvSpPr>
          <p:spPr bwMode="auto">
            <a:xfrm rot="5400000">
              <a:off x="1945" y="2219"/>
              <a:ext cx="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微软雅黑" panose="020B0503020204020204" pitchFamily="34" charset="-122"/>
                </a:rPr>
                <a:t>MUX</a:t>
              </a:r>
            </a:p>
          </p:txBody>
        </p:sp>
      </p:grpSp>
      <p:grpSp>
        <p:nvGrpSpPr>
          <p:cNvPr id="30" name="Group 97"/>
          <p:cNvGrpSpPr>
            <a:grpSpLocks/>
          </p:cNvGrpSpPr>
          <p:nvPr/>
        </p:nvGrpSpPr>
        <p:grpSpPr bwMode="auto">
          <a:xfrm>
            <a:off x="5902200" y="1302071"/>
            <a:ext cx="3216276" cy="1830386"/>
            <a:chOff x="1383" y="2985"/>
            <a:chExt cx="2026" cy="1153"/>
          </a:xfrm>
        </p:grpSpPr>
        <p:sp>
          <p:nvSpPr>
            <p:cNvPr id="31" name="Rectangle 40"/>
            <p:cNvSpPr>
              <a:spLocks noChangeArrowheads="1"/>
            </p:cNvSpPr>
            <p:nvPr/>
          </p:nvSpPr>
          <p:spPr bwMode="auto">
            <a:xfrm>
              <a:off x="1623" y="3888"/>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32" name="Line 26"/>
            <p:cNvSpPr>
              <a:spLocks noChangeShapeType="1"/>
            </p:cNvSpPr>
            <p:nvPr/>
          </p:nvSpPr>
          <p:spPr bwMode="auto">
            <a:xfrm flipH="1">
              <a:off x="1576" y="3312"/>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33" name="Group 27"/>
            <p:cNvGrpSpPr>
              <a:grpSpLocks/>
            </p:cNvGrpSpPr>
            <p:nvPr/>
          </p:nvGrpSpPr>
          <p:grpSpPr bwMode="auto">
            <a:xfrm>
              <a:off x="2064" y="3224"/>
              <a:ext cx="288" cy="768"/>
              <a:chOff x="2064" y="3224"/>
              <a:chExt cx="288" cy="768"/>
            </a:xfrm>
          </p:grpSpPr>
          <p:sp>
            <p:nvSpPr>
              <p:cNvPr id="49" name="Line 28"/>
              <p:cNvSpPr>
                <a:spLocks noChangeShapeType="1"/>
              </p:cNvSpPr>
              <p:nvPr/>
            </p:nvSpPr>
            <p:spPr bwMode="auto">
              <a:xfrm>
                <a:off x="2064" y="322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0" name="Line 29"/>
              <p:cNvSpPr>
                <a:spLocks noChangeShapeType="1"/>
              </p:cNvSpPr>
              <p:nvPr/>
            </p:nvSpPr>
            <p:spPr bwMode="auto">
              <a:xfrm>
                <a:off x="2072" y="3224"/>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1" name="Line 30"/>
              <p:cNvSpPr>
                <a:spLocks noChangeShapeType="1"/>
              </p:cNvSpPr>
              <p:nvPr/>
            </p:nvSpPr>
            <p:spPr bwMode="auto">
              <a:xfrm>
                <a:off x="2072" y="3416"/>
                <a:ext cx="128"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2" name="Line 31"/>
              <p:cNvSpPr>
                <a:spLocks noChangeShapeType="1"/>
              </p:cNvSpPr>
              <p:nvPr/>
            </p:nvSpPr>
            <p:spPr bwMode="auto">
              <a:xfrm>
                <a:off x="2208" y="351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3" name="Line 32"/>
              <p:cNvSpPr>
                <a:spLocks noChangeShapeType="1"/>
              </p:cNvSpPr>
              <p:nvPr/>
            </p:nvSpPr>
            <p:spPr bwMode="auto">
              <a:xfrm>
                <a:off x="2352" y="3416"/>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4" name="Line 33"/>
              <p:cNvSpPr>
                <a:spLocks noChangeShapeType="1"/>
              </p:cNvSpPr>
              <p:nvPr/>
            </p:nvSpPr>
            <p:spPr bwMode="auto">
              <a:xfrm flipV="1">
                <a:off x="2072" y="3688"/>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5" name="Line 34"/>
              <p:cNvSpPr>
                <a:spLocks noChangeShapeType="1"/>
              </p:cNvSpPr>
              <p:nvPr/>
            </p:nvSpPr>
            <p:spPr bwMode="auto">
              <a:xfrm>
                <a:off x="2064" y="38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6" name="Line 35"/>
              <p:cNvSpPr>
                <a:spLocks noChangeShapeType="1"/>
              </p:cNvSpPr>
              <p:nvPr/>
            </p:nvSpPr>
            <p:spPr bwMode="auto">
              <a:xfrm flipV="1">
                <a:off x="2072" y="3784"/>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sp>
          <p:nvSpPr>
            <p:cNvPr id="34" name="Line 36"/>
            <p:cNvSpPr>
              <a:spLocks noChangeShapeType="1"/>
            </p:cNvSpPr>
            <p:nvPr/>
          </p:nvSpPr>
          <p:spPr bwMode="auto">
            <a:xfrm flipH="1">
              <a:off x="1820" y="3268"/>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5" name="Rectangle 37"/>
            <p:cNvSpPr>
              <a:spLocks noChangeArrowheads="1"/>
            </p:cNvSpPr>
            <p:nvPr/>
          </p:nvSpPr>
          <p:spPr bwMode="auto">
            <a:xfrm>
              <a:off x="1623" y="331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36" name="Line 38"/>
            <p:cNvSpPr>
              <a:spLocks noChangeShapeType="1"/>
            </p:cNvSpPr>
            <p:nvPr/>
          </p:nvSpPr>
          <p:spPr bwMode="auto">
            <a:xfrm flipH="1">
              <a:off x="1576" y="3888"/>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7" name="Line 39"/>
            <p:cNvSpPr>
              <a:spLocks noChangeShapeType="1"/>
            </p:cNvSpPr>
            <p:nvPr/>
          </p:nvSpPr>
          <p:spPr bwMode="auto">
            <a:xfrm flipH="1">
              <a:off x="1820" y="3844"/>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8" name="Rectangle 41"/>
            <p:cNvSpPr>
              <a:spLocks noChangeArrowheads="1"/>
            </p:cNvSpPr>
            <p:nvPr/>
          </p:nvSpPr>
          <p:spPr bwMode="auto">
            <a:xfrm>
              <a:off x="1383" y="3216"/>
              <a:ext cx="2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A</a:t>
              </a:r>
            </a:p>
          </p:txBody>
        </p:sp>
        <p:sp>
          <p:nvSpPr>
            <p:cNvPr id="39" name="Rectangle 42"/>
            <p:cNvSpPr>
              <a:spLocks noChangeArrowheads="1"/>
            </p:cNvSpPr>
            <p:nvPr/>
          </p:nvSpPr>
          <p:spPr bwMode="auto">
            <a:xfrm>
              <a:off x="1383" y="3792"/>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B</a:t>
              </a:r>
            </a:p>
          </p:txBody>
        </p:sp>
        <p:sp>
          <p:nvSpPr>
            <p:cNvPr id="40" name="Line 43"/>
            <p:cNvSpPr>
              <a:spLocks noChangeShapeType="1"/>
            </p:cNvSpPr>
            <p:nvPr/>
          </p:nvSpPr>
          <p:spPr bwMode="auto">
            <a:xfrm flipH="1">
              <a:off x="2344" y="3600"/>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1" name="Line 44"/>
            <p:cNvSpPr>
              <a:spLocks noChangeShapeType="1"/>
            </p:cNvSpPr>
            <p:nvPr/>
          </p:nvSpPr>
          <p:spPr bwMode="auto">
            <a:xfrm flipH="1">
              <a:off x="2588" y="3556"/>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2" name="Rectangle 45"/>
            <p:cNvSpPr>
              <a:spLocks noChangeArrowheads="1"/>
            </p:cNvSpPr>
            <p:nvPr/>
          </p:nvSpPr>
          <p:spPr bwMode="auto">
            <a:xfrm>
              <a:off x="2391" y="360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43" name="Rectangle 46"/>
            <p:cNvSpPr>
              <a:spLocks noChangeArrowheads="1"/>
            </p:cNvSpPr>
            <p:nvPr/>
          </p:nvSpPr>
          <p:spPr bwMode="auto">
            <a:xfrm>
              <a:off x="2823" y="3504"/>
              <a:ext cx="5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Result</a:t>
              </a:r>
            </a:p>
          </p:txBody>
        </p:sp>
        <p:sp>
          <p:nvSpPr>
            <p:cNvPr id="44" name="Line 47"/>
            <p:cNvSpPr>
              <a:spLocks noChangeShapeType="1"/>
            </p:cNvSpPr>
            <p:nvPr/>
          </p:nvSpPr>
          <p:spPr bwMode="auto">
            <a:xfrm>
              <a:off x="2216" y="3888"/>
              <a:ext cx="6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5" name="Rectangle 48"/>
            <p:cNvSpPr>
              <a:spLocks noChangeArrowheads="1"/>
            </p:cNvSpPr>
            <p:nvPr/>
          </p:nvSpPr>
          <p:spPr bwMode="auto">
            <a:xfrm>
              <a:off x="2823" y="3792"/>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Zero</a:t>
              </a:r>
            </a:p>
          </p:txBody>
        </p:sp>
        <p:sp>
          <p:nvSpPr>
            <p:cNvPr id="46" name="Line 49"/>
            <p:cNvSpPr>
              <a:spLocks noChangeShapeType="1"/>
            </p:cNvSpPr>
            <p:nvPr/>
          </p:nvSpPr>
          <p:spPr bwMode="auto">
            <a:xfrm>
              <a:off x="2208" y="3032"/>
              <a:ext cx="0" cy="272"/>
            </a:xfrm>
            <a:prstGeom prst="line">
              <a:avLst/>
            </a:prstGeom>
            <a:noFill/>
            <a:ln w="38100">
              <a:solidFill>
                <a:srgbClr val="D90125"/>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7" name="Rectangle 50"/>
            <p:cNvSpPr>
              <a:spLocks noChangeArrowheads="1"/>
            </p:cNvSpPr>
            <p:nvPr/>
          </p:nvSpPr>
          <p:spPr bwMode="auto">
            <a:xfrm>
              <a:off x="1929" y="2985"/>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OP</a:t>
              </a:r>
            </a:p>
          </p:txBody>
        </p:sp>
        <p:sp>
          <p:nvSpPr>
            <p:cNvPr id="48" name="Rectangle 71"/>
            <p:cNvSpPr>
              <a:spLocks noChangeArrowheads="1"/>
            </p:cNvSpPr>
            <p:nvPr/>
          </p:nvSpPr>
          <p:spPr bwMode="auto">
            <a:xfrm rot="5400000">
              <a:off x="2047" y="3477"/>
              <a:ext cx="4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微软雅黑" panose="020B0503020204020204" pitchFamily="34" charset="-122"/>
                </a:rPr>
                <a:t>ALU</a:t>
              </a:r>
            </a:p>
          </p:txBody>
        </p:sp>
      </p:grpSp>
      <p:grpSp>
        <p:nvGrpSpPr>
          <p:cNvPr id="57" name="Group 93"/>
          <p:cNvGrpSpPr>
            <a:grpSpLocks/>
          </p:cNvGrpSpPr>
          <p:nvPr/>
        </p:nvGrpSpPr>
        <p:grpSpPr bwMode="auto">
          <a:xfrm>
            <a:off x="584870" y="1381742"/>
            <a:ext cx="3133726" cy="1768476"/>
            <a:chOff x="1431" y="432"/>
            <a:chExt cx="1974" cy="1114"/>
          </a:xfrm>
        </p:grpSpPr>
        <p:sp>
          <p:nvSpPr>
            <p:cNvPr id="58" name="Line 4"/>
            <p:cNvSpPr>
              <a:spLocks noChangeShapeType="1"/>
            </p:cNvSpPr>
            <p:nvPr/>
          </p:nvSpPr>
          <p:spPr bwMode="auto">
            <a:xfrm flipH="1">
              <a:off x="1624" y="720"/>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9" name="Line 5"/>
            <p:cNvSpPr>
              <a:spLocks noChangeShapeType="1"/>
            </p:cNvSpPr>
            <p:nvPr/>
          </p:nvSpPr>
          <p:spPr bwMode="auto">
            <a:xfrm>
              <a:off x="2112" y="632"/>
              <a:ext cx="0"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0" name="Line 6"/>
            <p:cNvSpPr>
              <a:spLocks noChangeShapeType="1"/>
            </p:cNvSpPr>
            <p:nvPr/>
          </p:nvSpPr>
          <p:spPr bwMode="auto">
            <a:xfrm>
              <a:off x="2120" y="632"/>
              <a:ext cx="282" cy="19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1" name="Line 7"/>
            <p:cNvSpPr>
              <a:spLocks noChangeShapeType="1"/>
            </p:cNvSpPr>
            <p:nvPr/>
          </p:nvSpPr>
          <p:spPr bwMode="auto">
            <a:xfrm>
              <a:off x="2102" y="815"/>
              <a:ext cx="164"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2" name="Line 8"/>
            <p:cNvSpPr>
              <a:spLocks noChangeShapeType="1"/>
            </p:cNvSpPr>
            <p:nvPr/>
          </p:nvSpPr>
          <p:spPr bwMode="auto">
            <a:xfrm>
              <a:off x="2256" y="92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3" name="Line 9"/>
            <p:cNvSpPr>
              <a:spLocks noChangeShapeType="1"/>
            </p:cNvSpPr>
            <p:nvPr/>
          </p:nvSpPr>
          <p:spPr bwMode="auto">
            <a:xfrm>
              <a:off x="2400" y="824"/>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4" name="Line 10"/>
            <p:cNvSpPr>
              <a:spLocks noChangeShapeType="1"/>
            </p:cNvSpPr>
            <p:nvPr/>
          </p:nvSpPr>
          <p:spPr bwMode="auto">
            <a:xfrm flipV="1">
              <a:off x="2120" y="1096"/>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5" name="Line 11"/>
            <p:cNvSpPr>
              <a:spLocks noChangeShapeType="1"/>
            </p:cNvSpPr>
            <p:nvPr/>
          </p:nvSpPr>
          <p:spPr bwMode="auto">
            <a:xfrm flipH="1">
              <a:off x="2103" y="1208"/>
              <a:ext cx="9" cy="19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6" name="Line 12"/>
            <p:cNvSpPr>
              <a:spLocks noChangeShapeType="1"/>
            </p:cNvSpPr>
            <p:nvPr/>
          </p:nvSpPr>
          <p:spPr bwMode="auto">
            <a:xfrm flipV="1">
              <a:off x="2120" y="1192"/>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7" name="Line 13"/>
            <p:cNvSpPr>
              <a:spLocks noChangeShapeType="1"/>
            </p:cNvSpPr>
            <p:nvPr/>
          </p:nvSpPr>
          <p:spPr bwMode="auto">
            <a:xfrm flipH="1">
              <a:off x="1868" y="676"/>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8" name="Rectangle 14"/>
            <p:cNvSpPr>
              <a:spLocks noChangeArrowheads="1"/>
            </p:cNvSpPr>
            <p:nvPr/>
          </p:nvSpPr>
          <p:spPr bwMode="auto">
            <a:xfrm>
              <a:off x="1671" y="72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69" name="Line 15"/>
            <p:cNvSpPr>
              <a:spLocks noChangeShapeType="1"/>
            </p:cNvSpPr>
            <p:nvPr/>
          </p:nvSpPr>
          <p:spPr bwMode="auto">
            <a:xfrm flipH="1">
              <a:off x="1624" y="1296"/>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0" name="Line 16"/>
            <p:cNvSpPr>
              <a:spLocks noChangeShapeType="1"/>
            </p:cNvSpPr>
            <p:nvPr/>
          </p:nvSpPr>
          <p:spPr bwMode="auto">
            <a:xfrm flipH="1">
              <a:off x="1868" y="1252"/>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1" name="Rectangle 17"/>
            <p:cNvSpPr>
              <a:spLocks noChangeArrowheads="1"/>
            </p:cNvSpPr>
            <p:nvPr/>
          </p:nvSpPr>
          <p:spPr bwMode="auto">
            <a:xfrm>
              <a:off x="1671" y="1296"/>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微软雅黑" panose="020B0503020204020204" pitchFamily="34" charset="-122"/>
                </a:rPr>
                <a:t>32</a:t>
              </a:r>
            </a:p>
          </p:txBody>
        </p:sp>
        <p:sp>
          <p:nvSpPr>
            <p:cNvPr id="72" name="Rectangle 18"/>
            <p:cNvSpPr>
              <a:spLocks noChangeArrowheads="1"/>
            </p:cNvSpPr>
            <p:nvPr/>
          </p:nvSpPr>
          <p:spPr bwMode="auto">
            <a:xfrm>
              <a:off x="1431" y="624"/>
              <a:ext cx="2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dirty="0">
                  <a:latin typeface="Comic Sans MS" panose="030F0702030302020204" pitchFamily="66" charset="0"/>
                  <a:ea typeface="微软雅黑" panose="020B0503020204020204" pitchFamily="34" charset="-122"/>
                </a:rPr>
                <a:t>A</a:t>
              </a:r>
            </a:p>
          </p:txBody>
        </p:sp>
        <p:sp>
          <p:nvSpPr>
            <p:cNvPr id="73" name="Rectangle 19"/>
            <p:cNvSpPr>
              <a:spLocks noChangeArrowheads="1"/>
            </p:cNvSpPr>
            <p:nvPr/>
          </p:nvSpPr>
          <p:spPr bwMode="auto">
            <a:xfrm>
              <a:off x="1431" y="1200"/>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B</a:t>
              </a:r>
            </a:p>
          </p:txBody>
        </p:sp>
        <p:sp>
          <p:nvSpPr>
            <p:cNvPr id="74" name="Line 20"/>
            <p:cNvSpPr>
              <a:spLocks noChangeShapeType="1"/>
            </p:cNvSpPr>
            <p:nvPr/>
          </p:nvSpPr>
          <p:spPr bwMode="auto">
            <a:xfrm flipH="1">
              <a:off x="2392" y="1008"/>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5" name="Line 21"/>
            <p:cNvSpPr>
              <a:spLocks noChangeShapeType="1"/>
            </p:cNvSpPr>
            <p:nvPr/>
          </p:nvSpPr>
          <p:spPr bwMode="auto">
            <a:xfrm flipH="1">
              <a:off x="2636" y="964"/>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6" name="Rectangle 22"/>
            <p:cNvSpPr>
              <a:spLocks noChangeArrowheads="1"/>
            </p:cNvSpPr>
            <p:nvPr/>
          </p:nvSpPr>
          <p:spPr bwMode="auto">
            <a:xfrm>
              <a:off x="2439" y="1008"/>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latin typeface="Comic Sans MS" panose="030F0702030302020204" pitchFamily="66" charset="0"/>
                  <a:ea typeface="微软雅黑" panose="020B0503020204020204" pitchFamily="34" charset="-122"/>
                </a:rPr>
                <a:t>32</a:t>
              </a:r>
            </a:p>
          </p:txBody>
        </p:sp>
        <p:sp>
          <p:nvSpPr>
            <p:cNvPr id="77" name="Rectangle 23"/>
            <p:cNvSpPr>
              <a:spLocks noChangeArrowheads="1"/>
            </p:cNvSpPr>
            <p:nvPr/>
          </p:nvSpPr>
          <p:spPr bwMode="auto">
            <a:xfrm>
              <a:off x="2871" y="91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微软雅黑" panose="020B0503020204020204" pitchFamily="34" charset="-122"/>
                </a:rPr>
                <a:t>Sum</a:t>
              </a:r>
            </a:p>
          </p:txBody>
        </p:sp>
        <p:sp>
          <p:nvSpPr>
            <p:cNvPr id="78" name="Line 24"/>
            <p:cNvSpPr>
              <a:spLocks noChangeShapeType="1"/>
            </p:cNvSpPr>
            <p:nvPr/>
          </p:nvSpPr>
          <p:spPr bwMode="auto">
            <a:xfrm>
              <a:off x="2264" y="1296"/>
              <a:ext cx="6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9" name="Rectangle 25"/>
            <p:cNvSpPr>
              <a:spLocks noChangeArrowheads="1"/>
            </p:cNvSpPr>
            <p:nvPr/>
          </p:nvSpPr>
          <p:spPr bwMode="auto">
            <a:xfrm>
              <a:off x="2871" y="1200"/>
              <a:ext cx="5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dirty="0">
                  <a:latin typeface="Comic Sans MS" panose="030F0702030302020204" pitchFamily="66" charset="0"/>
                  <a:ea typeface="微软雅黑" panose="020B0503020204020204" pitchFamily="34" charset="-122"/>
                </a:rPr>
                <a:t>Carry</a:t>
              </a:r>
            </a:p>
          </p:txBody>
        </p:sp>
        <p:sp>
          <p:nvSpPr>
            <p:cNvPr id="80" name="Rectangle 69"/>
            <p:cNvSpPr>
              <a:spLocks noChangeArrowheads="1"/>
            </p:cNvSpPr>
            <p:nvPr/>
          </p:nvSpPr>
          <p:spPr bwMode="auto">
            <a:xfrm rot="5400000">
              <a:off x="2043" y="890"/>
              <a:ext cx="5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latin typeface="Comic Sans MS" panose="030F0702030302020204" pitchFamily="66" charset="0"/>
                  <a:ea typeface="微软雅黑" panose="020B0503020204020204" pitchFamily="34" charset="-122"/>
                </a:rPr>
                <a:t>Adder</a:t>
              </a:r>
            </a:p>
          </p:txBody>
        </p:sp>
        <p:sp>
          <p:nvSpPr>
            <p:cNvPr id="81" name="Line 72"/>
            <p:cNvSpPr>
              <a:spLocks noChangeShapeType="1"/>
            </p:cNvSpPr>
            <p:nvPr/>
          </p:nvSpPr>
          <p:spPr bwMode="auto">
            <a:xfrm>
              <a:off x="2304" y="488"/>
              <a:ext cx="0" cy="2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82" name="Rectangle 73"/>
            <p:cNvSpPr>
              <a:spLocks noChangeArrowheads="1"/>
            </p:cNvSpPr>
            <p:nvPr/>
          </p:nvSpPr>
          <p:spPr bwMode="auto">
            <a:xfrm>
              <a:off x="2295" y="432"/>
              <a:ext cx="7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dirty="0" err="1">
                  <a:latin typeface="Comic Sans MS" panose="030F0702030302020204" pitchFamily="66" charset="0"/>
                  <a:ea typeface="微软雅黑" panose="020B0503020204020204" pitchFamily="34" charset="-122"/>
                </a:rPr>
                <a:t>CarryIn</a:t>
              </a:r>
              <a:endParaRPr lang="en-US" altLang="zh-CN" sz="2000" b="0" dirty="0">
                <a:latin typeface="Comic Sans MS" panose="030F0702030302020204" pitchFamily="66" charset="0"/>
                <a:ea typeface="微软雅黑" panose="020B0503020204020204" pitchFamily="34" charset="-122"/>
              </a:endParaRPr>
            </a:p>
          </p:txBody>
        </p:sp>
      </p:grpSp>
      <p:grpSp>
        <p:nvGrpSpPr>
          <p:cNvPr id="83" name="Group 101"/>
          <p:cNvGrpSpPr>
            <a:grpSpLocks/>
          </p:cNvGrpSpPr>
          <p:nvPr/>
        </p:nvGrpSpPr>
        <p:grpSpPr bwMode="auto">
          <a:xfrm>
            <a:off x="5988738" y="4524184"/>
            <a:ext cx="2636839" cy="1373189"/>
            <a:chOff x="3843" y="1056"/>
            <a:chExt cx="1661" cy="865"/>
          </a:xfrm>
        </p:grpSpPr>
        <p:sp>
          <p:nvSpPr>
            <p:cNvPr id="84" name="Line 74"/>
            <p:cNvSpPr>
              <a:spLocks noChangeShapeType="1"/>
            </p:cNvSpPr>
            <p:nvPr/>
          </p:nvSpPr>
          <p:spPr bwMode="auto">
            <a:xfrm>
              <a:off x="4359" y="1115"/>
              <a:ext cx="0" cy="7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85" name="Line 75"/>
            <p:cNvSpPr>
              <a:spLocks noChangeShapeType="1"/>
            </p:cNvSpPr>
            <p:nvPr/>
          </p:nvSpPr>
          <p:spPr bwMode="auto">
            <a:xfrm flipV="1">
              <a:off x="4367" y="1112"/>
              <a:ext cx="167" cy="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86" name="Line 76"/>
            <p:cNvSpPr>
              <a:spLocks noChangeShapeType="1"/>
            </p:cNvSpPr>
            <p:nvPr/>
          </p:nvSpPr>
          <p:spPr bwMode="auto">
            <a:xfrm>
              <a:off x="4340" y="1835"/>
              <a:ext cx="212" cy="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87" name="Line 77"/>
            <p:cNvSpPr>
              <a:spLocks noChangeShapeType="1"/>
            </p:cNvSpPr>
            <p:nvPr/>
          </p:nvSpPr>
          <p:spPr bwMode="auto">
            <a:xfrm>
              <a:off x="4551" y="1119"/>
              <a:ext cx="0" cy="7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88" name="Line 78"/>
            <p:cNvSpPr>
              <a:spLocks noChangeShapeType="1"/>
            </p:cNvSpPr>
            <p:nvPr/>
          </p:nvSpPr>
          <p:spPr bwMode="auto">
            <a:xfrm flipH="1">
              <a:off x="3843" y="1427"/>
              <a:ext cx="496"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89" name="Line 79"/>
            <p:cNvSpPr>
              <a:spLocks noChangeShapeType="1"/>
            </p:cNvSpPr>
            <p:nvPr/>
          </p:nvSpPr>
          <p:spPr bwMode="auto">
            <a:xfrm flipH="1">
              <a:off x="4096" y="1392"/>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90" name="Rectangle 80"/>
            <p:cNvSpPr>
              <a:spLocks noChangeArrowheads="1"/>
            </p:cNvSpPr>
            <p:nvPr/>
          </p:nvSpPr>
          <p:spPr bwMode="auto">
            <a:xfrm>
              <a:off x="3992" y="1427"/>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latin typeface="Comic Sans MS" panose="030F0702030302020204" pitchFamily="66" charset="0"/>
                  <a:ea typeface="微软雅黑" panose="020B0503020204020204" pitchFamily="34" charset="-122"/>
                </a:rPr>
                <a:t>3</a:t>
              </a:r>
            </a:p>
          </p:txBody>
        </p:sp>
        <p:sp>
          <p:nvSpPr>
            <p:cNvPr id="91" name="Line 81"/>
            <p:cNvSpPr>
              <a:spLocks noChangeShapeType="1"/>
            </p:cNvSpPr>
            <p:nvPr/>
          </p:nvSpPr>
          <p:spPr bwMode="auto">
            <a:xfrm flipH="1">
              <a:off x="4542" y="1171"/>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92" name="Rectangle 82"/>
            <p:cNvSpPr>
              <a:spLocks noChangeArrowheads="1"/>
            </p:cNvSpPr>
            <p:nvPr/>
          </p:nvSpPr>
          <p:spPr bwMode="auto">
            <a:xfrm rot="5400000">
              <a:off x="4073" y="1388"/>
              <a:ext cx="7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latin typeface="Comic Sans MS" panose="030F0702030302020204" pitchFamily="66" charset="0"/>
                  <a:ea typeface="微软雅黑" panose="020B0503020204020204" pitchFamily="34" charset="-122"/>
                </a:rPr>
                <a:t>Decoder</a:t>
              </a:r>
            </a:p>
          </p:txBody>
        </p:sp>
        <p:sp>
          <p:nvSpPr>
            <p:cNvPr id="93" name="Line 83"/>
            <p:cNvSpPr>
              <a:spLocks noChangeShapeType="1"/>
            </p:cNvSpPr>
            <p:nvPr/>
          </p:nvSpPr>
          <p:spPr bwMode="auto">
            <a:xfrm flipH="1">
              <a:off x="4546" y="1331"/>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94" name="Line 84"/>
            <p:cNvSpPr>
              <a:spLocks noChangeShapeType="1"/>
            </p:cNvSpPr>
            <p:nvPr/>
          </p:nvSpPr>
          <p:spPr bwMode="auto">
            <a:xfrm flipH="1">
              <a:off x="4542" y="1473"/>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95" name="Line 85"/>
            <p:cNvSpPr>
              <a:spLocks noChangeShapeType="1"/>
            </p:cNvSpPr>
            <p:nvPr/>
          </p:nvSpPr>
          <p:spPr bwMode="auto">
            <a:xfrm flipH="1">
              <a:off x="4546" y="1788"/>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96" name="Text Box 86"/>
            <p:cNvSpPr txBox="1">
              <a:spLocks noChangeArrowheads="1"/>
            </p:cNvSpPr>
            <p:nvPr/>
          </p:nvSpPr>
          <p:spPr bwMode="auto">
            <a:xfrm>
              <a:off x="5028" y="1056"/>
              <a:ext cx="4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Comic Sans MS" panose="030F0702030302020204" pitchFamily="66" charset="0"/>
                  <a:ea typeface="微软雅黑" panose="020B0503020204020204" pitchFamily="34" charset="-122"/>
                </a:rPr>
                <a:t>out0</a:t>
              </a:r>
            </a:p>
          </p:txBody>
        </p:sp>
        <p:sp>
          <p:nvSpPr>
            <p:cNvPr id="97" name="Text Box 87"/>
            <p:cNvSpPr txBox="1">
              <a:spLocks noChangeArrowheads="1"/>
            </p:cNvSpPr>
            <p:nvPr/>
          </p:nvSpPr>
          <p:spPr bwMode="auto">
            <a:xfrm>
              <a:off x="5025" y="1197"/>
              <a:ext cx="4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Comic Sans MS" panose="030F0702030302020204" pitchFamily="66" charset="0"/>
                  <a:ea typeface="微软雅黑" panose="020B0503020204020204" pitchFamily="34" charset="-122"/>
                </a:rPr>
                <a:t>out1</a:t>
              </a:r>
            </a:p>
          </p:txBody>
        </p:sp>
        <p:sp>
          <p:nvSpPr>
            <p:cNvPr id="98" name="Text Box 88"/>
            <p:cNvSpPr txBox="1">
              <a:spLocks noChangeArrowheads="1"/>
            </p:cNvSpPr>
            <p:nvPr/>
          </p:nvSpPr>
          <p:spPr bwMode="auto">
            <a:xfrm>
              <a:off x="5029" y="1669"/>
              <a:ext cx="4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Comic Sans MS" panose="030F0702030302020204" pitchFamily="66" charset="0"/>
                  <a:ea typeface="微软雅黑" panose="020B0503020204020204" pitchFamily="34" charset="-122"/>
                </a:rPr>
                <a:t>out7</a:t>
              </a:r>
            </a:p>
          </p:txBody>
        </p:sp>
        <p:sp>
          <p:nvSpPr>
            <p:cNvPr id="99" name="Text Box 89"/>
            <p:cNvSpPr txBox="1">
              <a:spLocks noChangeArrowheads="1"/>
            </p:cNvSpPr>
            <p:nvPr/>
          </p:nvSpPr>
          <p:spPr bwMode="auto">
            <a:xfrm>
              <a:off x="5029" y="1356"/>
              <a:ext cx="4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Comic Sans MS" panose="030F0702030302020204" pitchFamily="66" charset="0"/>
                  <a:ea typeface="微软雅黑" panose="020B0503020204020204" pitchFamily="34" charset="-122"/>
                </a:rPr>
                <a:t>out2</a:t>
              </a:r>
            </a:p>
          </p:txBody>
        </p:sp>
      </p:grpSp>
      <p:sp>
        <p:nvSpPr>
          <p:cNvPr id="100" name="Rectangle 90"/>
          <p:cNvSpPr>
            <a:spLocks noChangeArrowheads="1"/>
          </p:cNvSpPr>
          <p:nvPr/>
        </p:nvSpPr>
        <p:spPr bwMode="auto">
          <a:xfrm>
            <a:off x="5443413" y="3947426"/>
            <a:ext cx="2027237" cy="31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lnSpc>
                <a:spcPct val="85000"/>
              </a:lnSpc>
              <a:spcBef>
                <a:spcPct val="100000"/>
              </a:spcBef>
              <a:buSzPct val="100000"/>
            </a:pPr>
            <a:r>
              <a:rPr lang="zh-CN" altLang="en-US" sz="2000" b="1" dirty="0">
                <a:latin typeface="Comic Sans MS" panose="030F0702030302020204" pitchFamily="66" charset="0"/>
                <a:ea typeface="微软雅黑" panose="020B0503020204020204" pitchFamily="34" charset="-122"/>
              </a:rPr>
              <a:t>译码器</a:t>
            </a:r>
            <a:r>
              <a:rPr lang="en-US" altLang="zh-CN" sz="2000" b="1" dirty="0">
                <a:latin typeface="Comic Sans MS" panose="030F0702030302020204" pitchFamily="66" charset="0"/>
                <a:ea typeface="微软雅黑" panose="020B0503020204020204" pitchFamily="34" charset="-122"/>
              </a:rPr>
              <a:t>(Decoder)</a:t>
            </a:r>
          </a:p>
        </p:txBody>
      </p:sp>
      <p:grpSp>
        <p:nvGrpSpPr>
          <p:cNvPr id="102" name="Group 100"/>
          <p:cNvGrpSpPr>
            <a:grpSpLocks/>
          </p:cNvGrpSpPr>
          <p:nvPr/>
        </p:nvGrpSpPr>
        <p:grpSpPr bwMode="auto">
          <a:xfrm>
            <a:off x="6602288" y="5972778"/>
            <a:ext cx="2001838" cy="400051"/>
            <a:chOff x="3273" y="2076"/>
            <a:chExt cx="1261" cy="252"/>
          </a:xfrm>
        </p:grpSpPr>
        <p:sp>
          <p:nvSpPr>
            <p:cNvPr id="103" name="Line 98"/>
            <p:cNvSpPr>
              <a:spLocks noChangeShapeType="1"/>
            </p:cNvSpPr>
            <p:nvPr/>
          </p:nvSpPr>
          <p:spPr bwMode="auto">
            <a:xfrm>
              <a:off x="3273" y="2194"/>
              <a:ext cx="357" cy="0"/>
            </a:xfrm>
            <a:prstGeom prst="line">
              <a:avLst/>
            </a:prstGeom>
            <a:noFill/>
            <a:ln w="50800">
              <a:solidFill>
                <a:srgbClr val="D90125"/>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FF0000"/>
                </a:solidFill>
                <a:latin typeface="Comic Sans MS" panose="030F0702030302020204" pitchFamily="66" charset="0"/>
                <a:ea typeface="微软雅黑" panose="020B0503020204020204" pitchFamily="34" charset="-122"/>
              </a:endParaRPr>
            </a:p>
          </p:txBody>
        </p:sp>
        <p:sp>
          <p:nvSpPr>
            <p:cNvPr id="104" name="Text Box 99"/>
            <p:cNvSpPr txBox="1">
              <a:spLocks noChangeArrowheads="1"/>
            </p:cNvSpPr>
            <p:nvPr/>
          </p:nvSpPr>
          <p:spPr bwMode="auto">
            <a:xfrm>
              <a:off x="3656" y="2076"/>
              <a:ext cx="8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D9012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FF0000"/>
                  </a:solidFill>
                  <a:latin typeface="Comic Sans MS" panose="030F0702030302020204" pitchFamily="66" charset="0"/>
                  <a:ea typeface="微软雅黑" panose="020B0503020204020204" pitchFamily="34" charset="-122"/>
                </a:rPr>
                <a:t>控制信号</a:t>
              </a:r>
            </a:p>
          </p:txBody>
        </p:sp>
      </p:grpSp>
      <p:sp>
        <p:nvSpPr>
          <p:cNvPr id="106" name="Text Box 103"/>
          <p:cNvSpPr txBox="1">
            <a:spLocks noChangeArrowheads="1"/>
          </p:cNvSpPr>
          <p:nvPr/>
        </p:nvSpPr>
        <p:spPr bwMode="auto">
          <a:xfrm>
            <a:off x="310628" y="4456868"/>
            <a:ext cx="14605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FF0000"/>
                </a:solidFill>
                <a:latin typeface="Comic Sans MS" panose="030F0702030302020204" pitchFamily="66" charset="0"/>
                <a:ea typeface="微软雅黑" panose="020B0503020204020204" pitchFamily="34" charset="-122"/>
              </a:rPr>
              <a:t>二选</a:t>
            </a:r>
            <a:r>
              <a:rPr lang="zh-CN" altLang="en-US" sz="2000" dirty="0" smtClean="0">
                <a:solidFill>
                  <a:srgbClr val="FF0000"/>
                </a:solidFill>
                <a:latin typeface="Comic Sans MS" panose="030F0702030302020204" pitchFamily="66" charset="0"/>
                <a:ea typeface="微软雅黑" panose="020B0503020204020204" pitchFamily="34" charset="-122"/>
              </a:rPr>
              <a:t>一，也</a:t>
            </a:r>
            <a:r>
              <a:rPr lang="zh-CN" altLang="en-US" sz="2000" dirty="0">
                <a:solidFill>
                  <a:srgbClr val="FF0000"/>
                </a:solidFill>
                <a:latin typeface="Comic Sans MS" panose="030F0702030302020204" pitchFamily="66" charset="0"/>
                <a:ea typeface="微软雅黑" panose="020B0503020204020204" pitchFamily="34" charset="-122"/>
              </a:rPr>
              <a:t>可以多选一</a:t>
            </a:r>
          </a:p>
        </p:txBody>
      </p:sp>
      <p:sp>
        <p:nvSpPr>
          <p:cNvPr id="107" name="AutoShape 105"/>
          <p:cNvSpPr>
            <a:spLocks noChangeArrowheads="1"/>
          </p:cNvSpPr>
          <p:nvPr/>
        </p:nvSpPr>
        <p:spPr bwMode="auto">
          <a:xfrm>
            <a:off x="3392310" y="2983807"/>
            <a:ext cx="2686050" cy="871537"/>
          </a:xfrm>
          <a:prstGeom prst="cloudCallout">
            <a:avLst>
              <a:gd name="adj1" fmla="val 42847"/>
              <a:gd name="adj2" fmla="val 10838"/>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rgbClr val="FF0000"/>
                </a:solidFill>
                <a:latin typeface="Comic Sans MS" panose="030F0702030302020204" pitchFamily="66" charset="0"/>
                <a:ea typeface="微软雅黑" panose="020B0503020204020204" pitchFamily="34" charset="-122"/>
              </a:rPr>
              <a:t>加法器需要什么控制信号</a:t>
            </a:r>
            <a:r>
              <a:rPr lang="en-US" altLang="zh-CN" sz="2000" b="1" dirty="0">
                <a:solidFill>
                  <a:srgbClr val="FF0000"/>
                </a:solidFill>
                <a:latin typeface="Comic Sans MS" panose="030F0702030302020204" pitchFamily="66" charset="0"/>
                <a:ea typeface="微软雅黑" panose="020B0503020204020204" pitchFamily="34" charset="-122"/>
              </a:rPr>
              <a:t>?</a:t>
            </a:r>
          </a:p>
        </p:txBody>
      </p:sp>
      <p:sp>
        <p:nvSpPr>
          <p:cNvPr id="108" name="矩形 107"/>
          <p:cNvSpPr/>
          <p:nvPr/>
        </p:nvSpPr>
        <p:spPr>
          <a:xfrm>
            <a:off x="3686529" y="546016"/>
            <a:ext cx="2215671" cy="430887"/>
          </a:xfrm>
          <a:prstGeom prst="rect">
            <a:avLst/>
          </a:prstGeom>
        </p:spPr>
        <p:txBody>
          <a:bodyPr wrap="non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组合逻辑元件</a:t>
            </a:r>
          </a:p>
        </p:txBody>
      </p:sp>
      <p:sp>
        <p:nvSpPr>
          <p:cNvPr id="109" name="矩形 108"/>
          <p:cNvSpPr/>
          <p:nvPr/>
        </p:nvSpPr>
        <p:spPr>
          <a:xfrm>
            <a:off x="5259562" y="1027428"/>
            <a:ext cx="1917513" cy="400110"/>
          </a:xfrm>
          <a:prstGeom prst="rect">
            <a:avLst/>
          </a:prstGeom>
        </p:spPr>
        <p:txBody>
          <a:bodyPr wrap="none">
            <a:spAutoFit/>
          </a:bodyPr>
          <a:lstStyle/>
          <a:p>
            <a:pPr marL="0" indent="0">
              <a:buNone/>
            </a:pPr>
            <a:r>
              <a:rPr lang="zh-CN" altLang="en-US" sz="2000" b="1" dirty="0">
                <a:latin typeface="Comic Sans MS" panose="030F0702030302020204" pitchFamily="66" charset="0"/>
                <a:ea typeface="微软雅黑" panose="020B0503020204020204" pitchFamily="34" charset="-122"/>
              </a:rPr>
              <a:t>算逻部件</a:t>
            </a:r>
            <a:r>
              <a:rPr lang="en-US" altLang="zh-CN" sz="2000" b="1" dirty="0">
                <a:latin typeface="Comic Sans MS" panose="030F0702030302020204" pitchFamily="66" charset="0"/>
                <a:ea typeface="微软雅黑" panose="020B0503020204020204" pitchFamily="34" charset="-122"/>
              </a:rPr>
              <a:t>(ALU)</a:t>
            </a:r>
          </a:p>
        </p:txBody>
      </p:sp>
      <p:sp>
        <p:nvSpPr>
          <p:cNvPr id="110" name="矩形 109"/>
          <p:cNvSpPr/>
          <p:nvPr/>
        </p:nvSpPr>
        <p:spPr>
          <a:xfrm>
            <a:off x="209022" y="1084764"/>
            <a:ext cx="1896673" cy="400110"/>
          </a:xfrm>
          <a:prstGeom prst="rect">
            <a:avLst/>
          </a:prstGeom>
        </p:spPr>
        <p:txBody>
          <a:bodyPr wrap="none">
            <a:spAutoFit/>
          </a:bodyPr>
          <a:lstStyle/>
          <a:p>
            <a:pPr marL="0" indent="0">
              <a:buNone/>
            </a:pPr>
            <a:r>
              <a:rPr lang="zh-CN" altLang="en-US" sz="2000" b="1" dirty="0">
                <a:latin typeface="Comic Sans MS" panose="030F0702030302020204" pitchFamily="66" charset="0"/>
                <a:ea typeface="微软雅黑" panose="020B0503020204020204" pitchFamily="34" charset="-122"/>
              </a:rPr>
              <a:t>加法器</a:t>
            </a:r>
            <a:r>
              <a:rPr lang="en-US" altLang="zh-CN" sz="2000" b="1" dirty="0">
                <a:latin typeface="Comic Sans MS" panose="030F0702030302020204" pitchFamily="66" charset="0"/>
                <a:ea typeface="微软雅黑" panose="020B0503020204020204" pitchFamily="34" charset="-122"/>
              </a:rPr>
              <a:t>(Adder)</a:t>
            </a:r>
          </a:p>
        </p:txBody>
      </p:sp>
    </p:spTree>
    <p:extLst>
      <p:ext uri="{BB962C8B-B14F-4D97-AF65-F5344CB8AC3E}">
        <p14:creationId xmlns:p14="http://schemas.microsoft.com/office/powerpoint/2010/main" val="87342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
                                            <p:txEl>
                                              <p:pRg st="0" end="0"/>
                                            </p:txEl>
                                          </p:spTgt>
                                        </p:tgtEl>
                                        <p:attrNameLst>
                                          <p:attrName>style.visibility</p:attrName>
                                        </p:attrNameLst>
                                      </p:cBhvr>
                                      <p:to>
                                        <p:strVal val="visible"/>
                                      </p:to>
                                    </p:set>
                                    <p:animEffect transition="in" filter="blinds(horizontal)">
                                      <p:cBhvr>
                                        <p:cTn id="12" dur="500"/>
                                        <p:tgtEl>
                                          <p:spTgt spid="1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blinds(horizontal)">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blinds(horizontal)">
                                      <p:cBhvr>
                                        <p:cTn id="3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07504" y="672859"/>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1" name="AutoShape 91"/>
          <p:cNvSpPr>
            <a:spLocks noChangeArrowheads="1"/>
          </p:cNvSpPr>
          <p:nvPr/>
        </p:nvSpPr>
        <p:spPr bwMode="auto">
          <a:xfrm>
            <a:off x="2232303" y="1628800"/>
            <a:ext cx="3960440" cy="1224136"/>
          </a:xfrm>
          <a:prstGeom prst="cloudCallout">
            <a:avLst>
              <a:gd name="adj1" fmla="val 61630"/>
              <a:gd name="adj2" fmla="val 42755"/>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何时要用到</a:t>
            </a:r>
            <a:r>
              <a:rPr lang="en-US" altLang="zh-CN" sz="2000" b="1" dirty="0">
                <a:solidFill>
                  <a:srgbClr val="FF0000"/>
                </a:solidFill>
                <a:latin typeface="微软雅黑" panose="020B0503020204020204" pitchFamily="34" charset="-122"/>
                <a:ea typeface="微软雅黑" panose="020B0503020204020204" pitchFamily="34" charset="-122"/>
              </a:rPr>
              <a:t>adder, ALU, MUX or Decoder?</a:t>
            </a:r>
          </a:p>
        </p:txBody>
      </p:sp>
      <p:sp>
        <p:nvSpPr>
          <p:cNvPr id="105" name="Text Box 102"/>
          <p:cNvSpPr txBox="1">
            <a:spLocks noChangeArrowheads="1"/>
          </p:cNvSpPr>
          <p:nvPr/>
        </p:nvSpPr>
        <p:spPr bwMode="auto">
          <a:xfrm>
            <a:off x="323528" y="3165936"/>
            <a:ext cx="777799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组合逻辑元件的特点：</a:t>
            </a:r>
          </a:p>
          <a:p>
            <a:pPr marL="342900" indent="-342900">
              <a:spcBef>
                <a:spcPct val="50000"/>
              </a:spcBef>
              <a:buFont typeface="Wingdings" panose="05000000000000000000"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其输出只取决于当前的输入。即：输入一样，其输出也一样</a:t>
            </a:r>
          </a:p>
          <a:p>
            <a:pPr marL="342900" indent="-342900">
              <a:spcBef>
                <a:spcPct val="50000"/>
              </a:spcBef>
              <a:buFont typeface="Wingdings" panose="05000000000000000000"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定时：所有输入到达后，经过一定的逻辑门延时，输出端改变，并保持到下次改变，不需要时钟信号来</a:t>
            </a:r>
            <a:r>
              <a:rPr lang="zh-CN" altLang="en-US" sz="2000" dirty="0" smtClean="0">
                <a:solidFill>
                  <a:srgbClr val="FF0000"/>
                </a:solidFill>
                <a:latin typeface="微软雅黑" panose="020B0503020204020204" pitchFamily="34" charset="-122"/>
                <a:ea typeface="微软雅黑" panose="020B0503020204020204" pitchFamily="34" charset="-122"/>
              </a:rPr>
              <a:t>定时。</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08" name="矩形 107"/>
          <p:cNvSpPr/>
          <p:nvPr/>
        </p:nvSpPr>
        <p:spPr>
          <a:xfrm>
            <a:off x="97441" y="1052736"/>
            <a:ext cx="2215671" cy="430887"/>
          </a:xfrm>
          <a:prstGeom prst="rect">
            <a:avLst/>
          </a:prstGeom>
        </p:spPr>
        <p:txBody>
          <a:bodyPr wrap="non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组合逻辑元件</a:t>
            </a:r>
          </a:p>
        </p:txBody>
      </p:sp>
    </p:spTree>
    <p:extLst>
      <p:ext uri="{BB962C8B-B14F-4D97-AF65-F5344CB8AC3E}">
        <p14:creationId xmlns:p14="http://schemas.microsoft.com/office/powerpoint/2010/main" val="34925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blinds(horizontal)">
                                      <p:cBhvr>
                                        <p:cTn id="12" dur="500"/>
                                        <p:tgtEl>
                                          <p:spTgt spid="1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
                                            <p:txEl>
                                              <p:pRg st="1" end="1"/>
                                            </p:txEl>
                                          </p:spTgt>
                                        </p:tgtEl>
                                        <p:attrNameLst>
                                          <p:attrName>style.visibility</p:attrName>
                                        </p:attrNameLst>
                                      </p:cBhvr>
                                      <p:to>
                                        <p:strVal val="visible"/>
                                      </p:to>
                                    </p:set>
                                    <p:animEffect transition="in" filter="blinds(horizontal)">
                                      <p:cBhvr>
                                        <p:cTn id="17" dur="500"/>
                                        <p:tgtEl>
                                          <p:spTgt spid="1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5">
                                            <p:txEl>
                                              <p:pRg st="2" end="2"/>
                                            </p:txEl>
                                          </p:spTgt>
                                        </p:tgtEl>
                                        <p:attrNameLst>
                                          <p:attrName>style.visibility</p:attrName>
                                        </p:attrNameLst>
                                      </p:cBhvr>
                                      <p:to>
                                        <p:strVal val="visible"/>
                                      </p:to>
                                    </p:set>
                                    <p:animEffect transition="in" filter="blinds(horizontal)">
                                      <p:cBhvr>
                                        <p:cTn id="22" dur="500"/>
                                        <p:tgtEl>
                                          <p:spTgt spid="1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07504" y="692696"/>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97441" y="1052736"/>
            <a:ext cx="1651414" cy="430887"/>
          </a:xfrm>
          <a:prstGeom prst="rect">
            <a:avLst/>
          </a:prstGeom>
        </p:spPr>
        <p:txBody>
          <a:bodyPr wrap="non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2</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zh-CN" altLang="en-US" sz="2200" b="1" dirty="0">
                <a:solidFill>
                  <a:srgbClr val="063DE8"/>
                </a:solidFill>
                <a:latin typeface="微软雅黑" panose="020B0503020204020204" pitchFamily="34" charset="-122"/>
                <a:ea typeface="微软雅黑" panose="020B0503020204020204" pitchFamily="34" charset="-122"/>
              </a:rPr>
              <a:t>状态</a:t>
            </a:r>
            <a:r>
              <a:rPr lang="zh-CN" altLang="en-US" sz="2200" b="1" dirty="0" smtClean="0">
                <a:solidFill>
                  <a:srgbClr val="063DE8"/>
                </a:solidFill>
                <a:latin typeface="微软雅黑" panose="020B0503020204020204" pitchFamily="34" charset="-122"/>
                <a:ea typeface="微软雅黑" panose="020B0503020204020204" pitchFamily="34" charset="-122"/>
              </a:rPr>
              <a:t>元件</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7" name="矩形 6"/>
          <p:cNvSpPr/>
          <p:nvPr/>
        </p:nvSpPr>
        <p:spPr>
          <a:xfrm>
            <a:off x="323528" y="1556792"/>
            <a:ext cx="8614320" cy="1323439"/>
          </a:xfrm>
          <a:prstGeom prst="rect">
            <a:avLst/>
          </a:prstGeom>
        </p:spPr>
        <p:txBody>
          <a:bodyPr wrap="square">
            <a:spAutoFit/>
          </a:bodyPr>
          <a:lstStyle/>
          <a:p>
            <a:r>
              <a:rPr lang="zh-CN" altLang="en-US" sz="2000" b="1" dirty="0">
                <a:latin typeface="Comic Sans MS" panose="030F0702030302020204" pitchFamily="66" charset="0"/>
                <a:ea typeface="微软雅黑" panose="020B0503020204020204" pitchFamily="34" charset="-122"/>
              </a:rPr>
              <a:t>状态（存储）元件的特点</a:t>
            </a:r>
            <a:r>
              <a:rPr lang="zh-CN" altLang="en-US" sz="2000" b="1" dirty="0" smtClean="0">
                <a:latin typeface="Comic Sans MS" panose="030F0702030302020204" pitchFamily="66" charset="0"/>
                <a:ea typeface="微软雅黑" panose="020B0503020204020204" pitchFamily="34" charset="-122"/>
              </a:rPr>
              <a:t>：</a:t>
            </a:r>
            <a:endParaRPr lang="en-US" altLang="zh-CN" sz="2000" b="1" dirty="0" smtClean="0">
              <a:latin typeface="Comic Sans MS" panose="030F0702030302020204" pitchFamily="66" charset="0"/>
              <a:ea typeface="微软雅黑" panose="020B0503020204020204" pitchFamily="34" charset="-122"/>
            </a:endParaRPr>
          </a:p>
          <a:p>
            <a:pPr marL="342900" indent="-342900">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具有</a:t>
            </a:r>
            <a:r>
              <a:rPr lang="zh-CN" altLang="en-US" sz="2000" dirty="0">
                <a:latin typeface="Comic Sans MS" panose="030F0702030302020204" pitchFamily="66" charset="0"/>
                <a:ea typeface="微软雅黑" panose="020B0503020204020204" pitchFamily="34" charset="-122"/>
              </a:rPr>
              <a:t>存储功能</a:t>
            </a:r>
            <a:r>
              <a:rPr lang="zh-CN" altLang="en-US" sz="2000" dirty="0" smtClean="0">
                <a:latin typeface="Comic Sans MS" panose="030F0702030302020204" pitchFamily="66" charset="0"/>
                <a:ea typeface="微软雅黑" panose="020B0503020204020204" pitchFamily="34" charset="-122"/>
              </a:rPr>
              <a:t>，输入状态在</a:t>
            </a:r>
            <a:r>
              <a:rPr lang="zh-CN" altLang="en-US" sz="2000" dirty="0">
                <a:solidFill>
                  <a:srgbClr val="FF0000"/>
                </a:solidFill>
                <a:latin typeface="Comic Sans MS" panose="030F0702030302020204" pitchFamily="66" charset="0"/>
                <a:ea typeface="微软雅黑" panose="020B0503020204020204" pitchFamily="34" charset="-122"/>
              </a:rPr>
              <a:t>时钟控制</a:t>
            </a:r>
            <a:r>
              <a:rPr lang="zh-CN" altLang="en-US" sz="2000" dirty="0" smtClean="0">
                <a:solidFill>
                  <a:srgbClr val="FF0000"/>
                </a:solidFill>
                <a:latin typeface="Comic Sans MS" panose="030F0702030302020204" pitchFamily="66" charset="0"/>
                <a:ea typeface="微软雅黑" panose="020B0503020204020204" pitchFamily="34" charset="-122"/>
              </a:rPr>
              <a:t>下</a:t>
            </a:r>
            <a:r>
              <a:rPr lang="zh-CN" altLang="en-US" sz="2000" dirty="0" smtClean="0">
                <a:latin typeface="Comic Sans MS" panose="030F0702030302020204" pitchFamily="66" charset="0"/>
                <a:ea typeface="微软雅黑" panose="020B0503020204020204" pitchFamily="34" charset="-122"/>
              </a:rPr>
              <a:t>被</a:t>
            </a:r>
            <a:r>
              <a:rPr lang="zh-CN" altLang="en-US" sz="2000" dirty="0">
                <a:latin typeface="Comic Sans MS" panose="030F0702030302020204" pitchFamily="66" charset="0"/>
                <a:ea typeface="微软雅黑" panose="020B0503020204020204" pitchFamily="34" charset="-122"/>
              </a:rPr>
              <a:t>写到电路中</a:t>
            </a:r>
            <a:r>
              <a:rPr lang="zh-CN" altLang="en-US" sz="2000" dirty="0" smtClean="0">
                <a:latin typeface="Comic Sans MS" panose="030F0702030302020204" pitchFamily="66" charset="0"/>
                <a:ea typeface="微软雅黑" panose="020B0503020204020204" pitchFamily="34" charset="-122"/>
              </a:rPr>
              <a:t>，并保持电路的输出值不变，直到下一个</a:t>
            </a:r>
            <a:r>
              <a:rPr lang="zh-CN" altLang="en-US" sz="2000" dirty="0">
                <a:solidFill>
                  <a:srgbClr val="FF0000"/>
                </a:solidFill>
                <a:latin typeface="Comic Sans MS" panose="030F0702030302020204" pitchFamily="66" charset="0"/>
                <a:ea typeface="微软雅黑" panose="020B0503020204020204" pitchFamily="34" charset="-122"/>
              </a:rPr>
              <a:t>时钟</a:t>
            </a:r>
            <a:r>
              <a:rPr lang="zh-CN" altLang="en-US" sz="2000" dirty="0" smtClean="0">
                <a:solidFill>
                  <a:srgbClr val="FF0000"/>
                </a:solidFill>
                <a:latin typeface="Comic Sans MS" panose="030F0702030302020204" pitchFamily="66" charset="0"/>
                <a:ea typeface="微软雅黑" panose="020B0503020204020204" pitchFamily="34" charset="-122"/>
              </a:rPr>
              <a:t>到达</a:t>
            </a:r>
            <a:r>
              <a:rPr lang="zh-CN" altLang="en-US" sz="2000" dirty="0" smtClean="0">
                <a:latin typeface="Comic Sans MS" panose="030F0702030302020204" pitchFamily="66" charset="0"/>
                <a:ea typeface="微软雅黑" panose="020B0503020204020204" pitchFamily="34" charset="-122"/>
              </a:rPr>
              <a:t>；</a:t>
            </a:r>
            <a:endParaRPr lang="en-US" altLang="zh-CN" sz="2000" dirty="0" smtClean="0">
              <a:latin typeface="Comic Sans MS" panose="030F0702030302020204" pitchFamily="66" charset="0"/>
              <a:ea typeface="微软雅黑" panose="020B0503020204020204" pitchFamily="34" charset="-122"/>
            </a:endParaRPr>
          </a:p>
          <a:p>
            <a:pPr marL="342900" indent="-342900">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输入</a:t>
            </a:r>
            <a:r>
              <a:rPr lang="zh-CN" altLang="en-US" sz="2000" dirty="0">
                <a:latin typeface="Comic Sans MS" panose="030F0702030302020204" pitchFamily="66" charset="0"/>
                <a:ea typeface="微软雅黑" panose="020B0503020204020204" pitchFamily="34" charset="-122"/>
              </a:rPr>
              <a:t>端状态由时钟决定何时被写入，输出端状态随时可以</a:t>
            </a:r>
            <a:r>
              <a:rPr lang="zh-CN" altLang="en-US" sz="2000" dirty="0" smtClean="0">
                <a:latin typeface="Comic Sans MS" panose="030F0702030302020204" pitchFamily="66" charset="0"/>
                <a:ea typeface="微软雅黑" panose="020B0503020204020204" pitchFamily="34" charset="-122"/>
              </a:rPr>
              <a:t>读出。</a:t>
            </a:r>
            <a:endParaRPr lang="zh-CN" altLang="en-US" sz="2000" dirty="0">
              <a:latin typeface="Comic Sans MS" panose="030F0702030302020204" pitchFamily="66" charset="0"/>
              <a:ea typeface="微软雅黑" panose="020B0503020204020204" pitchFamily="34" charset="-122"/>
            </a:endParaRPr>
          </a:p>
        </p:txBody>
      </p:sp>
      <p:sp>
        <p:nvSpPr>
          <p:cNvPr id="8" name="矩形 7"/>
          <p:cNvSpPr/>
          <p:nvPr/>
        </p:nvSpPr>
        <p:spPr>
          <a:xfrm>
            <a:off x="323528" y="2939297"/>
            <a:ext cx="8280920" cy="1631216"/>
          </a:xfrm>
          <a:prstGeom prst="rect">
            <a:avLst/>
          </a:prstGeom>
        </p:spPr>
        <p:txBody>
          <a:bodyPr wrap="square">
            <a:spAutoFit/>
          </a:bodyPr>
          <a:lstStyle/>
          <a:p>
            <a:r>
              <a:rPr lang="zh-CN" altLang="en-US" sz="2000" b="1" dirty="0">
                <a:latin typeface="Comic Sans MS" panose="030F0702030302020204" pitchFamily="66" charset="0"/>
                <a:ea typeface="微软雅黑" panose="020B0503020204020204" pitchFamily="34" charset="-122"/>
              </a:rPr>
              <a:t>定时方式：</a:t>
            </a:r>
            <a:r>
              <a:rPr lang="zh-CN" altLang="en-US" sz="2000" dirty="0">
                <a:latin typeface="Comic Sans MS" panose="030F0702030302020204" pitchFamily="66" charset="0"/>
                <a:ea typeface="微软雅黑" panose="020B0503020204020204" pitchFamily="34" charset="-122"/>
              </a:rPr>
              <a:t>规定信号何时写入状态元件或何时从状态元件</a:t>
            </a:r>
            <a:r>
              <a:rPr lang="zh-CN" altLang="en-US" sz="2000" dirty="0" smtClean="0">
                <a:latin typeface="Comic Sans MS" panose="030F0702030302020204" pitchFamily="66" charset="0"/>
                <a:ea typeface="微软雅黑" panose="020B0503020204020204" pitchFamily="34" charset="-122"/>
              </a:rPr>
              <a:t>读出</a:t>
            </a:r>
            <a:endParaRPr lang="en-US" altLang="zh-CN" sz="2000" dirty="0" smtClean="0">
              <a:latin typeface="Comic Sans MS" panose="030F0702030302020204" pitchFamily="66" charset="0"/>
              <a:ea typeface="微软雅黑" panose="020B0503020204020204" pitchFamily="34" charset="-122"/>
            </a:endParaRPr>
          </a:p>
          <a:p>
            <a:pPr marL="342900" indent="-342900">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边沿</a:t>
            </a:r>
            <a:r>
              <a:rPr lang="zh-CN" altLang="en-US" sz="2000" dirty="0">
                <a:latin typeface="Comic Sans MS" panose="030F0702030302020204" pitchFamily="66" charset="0"/>
                <a:ea typeface="微软雅黑" panose="020B0503020204020204" pitchFamily="34" charset="-122"/>
              </a:rPr>
              <a:t>触发（</a:t>
            </a:r>
            <a:r>
              <a:rPr lang="en-US" altLang="zh-CN" sz="2000" dirty="0">
                <a:latin typeface="Comic Sans MS" panose="030F0702030302020204" pitchFamily="66" charset="0"/>
                <a:ea typeface="微软雅黑" panose="020B0503020204020204" pitchFamily="34" charset="-122"/>
              </a:rPr>
              <a:t>edge-triggered</a:t>
            </a:r>
            <a:r>
              <a:rPr lang="zh-CN" altLang="en-US" sz="2000" dirty="0">
                <a:latin typeface="Comic Sans MS" panose="030F0702030302020204" pitchFamily="66" charset="0"/>
                <a:ea typeface="微软雅黑" panose="020B0503020204020204" pitchFamily="34" charset="-122"/>
              </a:rPr>
              <a:t>）方式</a:t>
            </a:r>
            <a:r>
              <a:rPr lang="zh-CN" altLang="en-US" sz="2000" dirty="0" smtClean="0">
                <a:latin typeface="Comic Sans MS" panose="030F0702030302020204" pitchFamily="66" charset="0"/>
                <a:ea typeface="微软雅黑" panose="020B0503020204020204" pitchFamily="34" charset="-122"/>
              </a:rPr>
              <a:t>：状态</a:t>
            </a:r>
            <a:r>
              <a:rPr lang="zh-CN" altLang="en-US" sz="2000" dirty="0">
                <a:latin typeface="Comic Sans MS" panose="030F0702030302020204" pitchFamily="66" charset="0"/>
                <a:ea typeface="微软雅黑" panose="020B0503020204020204" pitchFamily="34" charset="-122"/>
              </a:rPr>
              <a:t>单元中的值只在时钟边沿改变。每个时钟周期改变一次。</a:t>
            </a:r>
            <a:endParaRPr lang="en-US" altLang="zh-CN" sz="2000" dirty="0">
              <a:latin typeface="Comic Sans MS" panose="030F0702030302020204" pitchFamily="66" charset="0"/>
              <a:ea typeface="微软雅黑" panose="020B0503020204020204" pitchFamily="34" charset="-122"/>
            </a:endParaRPr>
          </a:p>
          <a:p>
            <a:pPr marL="800100" lvl="1" indent="-342900">
              <a:buFont typeface="Wingdings" panose="05000000000000000000" pitchFamily="2" charset="2"/>
              <a:buChar char="ü"/>
            </a:pPr>
            <a:r>
              <a:rPr lang="zh-CN" altLang="en-US" sz="2000" b="1" dirty="0">
                <a:solidFill>
                  <a:srgbClr val="FF0000"/>
                </a:solidFill>
                <a:latin typeface="Comic Sans MS" panose="030F0702030302020204" pitchFamily="66" charset="0"/>
                <a:ea typeface="微软雅黑" panose="020B0503020204020204" pitchFamily="34" charset="-122"/>
              </a:rPr>
              <a:t>上升沿（</a:t>
            </a:r>
            <a:r>
              <a:rPr lang="en-US" altLang="zh-CN" sz="2000" b="1" dirty="0">
                <a:solidFill>
                  <a:srgbClr val="FF0000"/>
                </a:solidFill>
                <a:latin typeface="Comic Sans MS" panose="030F0702030302020204" pitchFamily="66" charset="0"/>
                <a:ea typeface="微软雅黑" panose="020B0503020204020204" pitchFamily="34" charset="-122"/>
              </a:rPr>
              <a:t>rising edge</a:t>
            </a:r>
            <a:r>
              <a:rPr lang="zh-CN" altLang="en-US" sz="2000" b="1" dirty="0">
                <a:solidFill>
                  <a:srgbClr val="FF0000"/>
                </a:solidFill>
                <a:latin typeface="Comic Sans MS" panose="030F0702030302020204" pitchFamily="66" charset="0"/>
                <a:ea typeface="微软雅黑" panose="020B0503020204020204" pitchFamily="34" charset="-122"/>
              </a:rPr>
              <a:t>） 触发：在时钟正跳变时进行读</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写。</a:t>
            </a:r>
          </a:p>
          <a:p>
            <a:pPr marL="800100" lvl="1" indent="-342900">
              <a:buFont typeface="Wingdings" panose="05000000000000000000" pitchFamily="2" charset="2"/>
              <a:buChar char="ü"/>
            </a:pPr>
            <a:r>
              <a:rPr lang="zh-CN" altLang="en-US" sz="2000" b="1" dirty="0">
                <a:solidFill>
                  <a:srgbClr val="FF0000"/>
                </a:solidFill>
                <a:latin typeface="Comic Sans MS" panose="030F0702030302020204" pitchFamily="66" charset="0"/>
                <a:ea typeface="微软雅黑" panose="020B0503020204020204" pitchFamily="34" charset="-122"/>
              </a:rPr>
              <a:t>下降沿（</a:t>
            </a:r>
            <a:r>
              <a:rPr lang="en-US" altLang="zh-CN" sz="2000" b="1" dirty="0">
                <a:solidFill>
                  <a:srgbClr val="FF0000"/>
                </a:solidFill>
                <a:latin typeface="Comic Sans MS" panose="030F0702030302020204" pitchFamily="66" charset="0"/>
                <a:ea typeface="微软雅黑" panose="020B0503020204020204" pitchFamily="34" charset="-122"/>
              </a:rPr>
              <a:t>falling edge</a:t>
            </a:r>
            <a:r>
              <a:rPr lang="zh-CN" altLang="en-US" sz="2000" b="1" dirty="0">
                <a:solidFill>
                  <a:srgbClr val="FF0000"/>
                </a:solidFill>
                <a:latin typeface="Comic Sans MS" panose="030F0702030302020204" pitchFamily="66" charset="0"/>
                <a:ea typeface="微软雅黑" panose="020B0503020204020204" pitchFamily="34" charset="-122"/>
              </a:rPr>
              <a:t>）触发：在时钟负跳变时进行读</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写。</a:t>
            </a:r>
          </a:p>
        </p:txBody>
      </p:sp>
      <p:grpSp>
        <p:nvGrpSpPr>
          <p:cNvPr id="12" name="Group 30"/>
          <p:cNvGrpSpPr>
            <a:grpSpLocks/>
          </p:cNvGrpSpPr>
          <p:nvPr/>
        </p:nvGrpSpPr>
        <p:grpSpPr bwMode="auto">
          <a:xfrm>
            <a:off x="1115616" y="4731345"/>
            <a:ext cx="6283325" cy="1577975"/>
            <a:chOff x="897" y="2384"/>
            <a:chExt cx="3958" cy="994"/>
          </a:xfrm>
        </p:grpSpPr>
        <p:sp>
          <p:nvSpPr>
            <p:cNvPr id="13" name="Line 5"/>
            <p:cNvSpPr>
              <a:spLocks noChangeShapeType="1"/>
            </p:cNvSpPr>
            <p:nvPr/>
          </p:nvSpPr>
          <p:spPr bwMode="auto">
            <a:xfrm flipV="1">
              <a:off x="1155" y="2717"/>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14" name="Line 6"/>
            <p:cNvSpPr>
              <a:spLocks noChangeShapeType="1"/>
            </p:cNvSpPr>
            <p:nvPr/>
          </p:nvSpPr>
          <p:spPr bwMode="auto">
            <a:xfrm>
              <a:off x="1145" y="2730"/>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15" name="Line 7"/>
            <p:cNvSpPr>
              <a:spLocks noChangeShapeType="1"/>
            </p:cNvSpPr>
            <p:nvPr/>
          </p:nvSpPr>
          <p:spPr bwMode="auto">
            <a:xfrm>
              <a:off x="1794" y="2721"/>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16" name="Line 8"/>
            <p:cNvSpPr>
              <a:spLocks noChangeShapeType="1"/>
            </p:cNvSpPr>
            <p:nvPr/>
          </p:nvSpPr>
          <p:spPr bwMode="auto">
            <a:xfrm>
              <a:off x="1784" y="2995"/>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17" name="Line 9"/>
            <p:cNvSpPr>
              <a:spLocks noChangeShapeType="1"/>
            </p:cNvSpPr>
            <p:nvPr/>
          </p:nvSpPr>
          <p:spPr bwMode="auto">
            <a:xfrm>
              <a:off x="897" y="2995"/>
              <a:ext cx="26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18" name="Line 10"/>
            <p:cNvSpPr>
              <a:spLocks noChangeShapeType="1"/>
            </p:cNvSpPr>
            <p:nvPr/>
          </p:nvSpPr>
          <p:spPr bwMode="auto">
            <a:xfrm>
              <a:off x="1152" y="3108"/>
              <a:ext cx="914"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19" name="Rectangle 11"/>
            <p:cNvSpPr>
              <a:spLocks noChangeArrowheads="1"/>
            </p:cNvSpPr>
            <p:nvPr/>
          </p:nvSpPr>
          <p:spPr bwMode="auto">
            <a:xfrm>
              <a:off x="1305" y="3118"/>
              <a:ext cx="68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kumimoji="1" lang="en-US" altLang="zh-CN" sz="2000" dirty="0">
                  <a:solidFill>
                    <a:srgbClr val="000000"/>
                  </a:solidFill>
                  <a:latin typeface="Comic Sans MS" panose="030F0702030302020204" pitchFamily="66" charset="0"/>
                  <a:ea typeface="宋体" panose="02010600030101010101" pitchFamily="2" charset="-122"/>
                </a:rPr>
                <a:t>cycle time</a:t>
              </a:r>
            </a:p>
          </p:txBody>
        </p:sp>
        <p:sp>
          <p:nvSpPr>
            <p:cNvPr id="20" name="Line 12"/>
            <p:cNvSpPr>
              <a:spLocks noChangeShapeType="1"/>
            </p:cNvSpPr>
            <p:nvPr/>
          </p:nvSpPr>
          <p:spPr bwMode="auto">
            <a:xfrm>
              <a:off x="2117" y="2868"/>
              <a:ext cx="692" cy="373"/>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1" name="Rectangle 13"/>
            <p:cNvSpPr>
              <a:spLocks noChangeArrowheads="1"/>
            </p:cNvSpPr>
            <p:nvPr/>
          </p:nvSpPr>
          <p:spPr bwMode="auto">
            <a:xfrm>
              <a:off x="2839" y="3149"/>
              <a:ext cx="9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kumimoji="1" lang="en-US" altLang="zh-CN" sz="2000">
                  <a:solidFill>
                    <a:srgbClr val="000000"/>
                  </a:solidFill>
                  <a:latin typeface="Comic Sans MS" panose="030F0702030302020204" pitchFamily="66" charset="0"/>
                  <a:ea typeface="宋体" panose="02010600030101010101" pitchFamily="2" charset="-122"/>
                </a:rPr>
                <a:t>rising edge</a:t>
              </a:r>
            </a:p>
          </p:txBody>
        </p:sp>
        <p:sp>
          <p:nvSpPr>
            <p:cNvPr id="22" name="Line 14"/>
            <p:cNvSpPr>
              <a:spLocks noChangeShapeType="1"/>
            </p:cNvSpPr>
            <p:nvPr/>
          </p:nvSpPr>
          <p:spPr bwMode="auto">
            <a:xfrm flipV="1">
              <a:off x="2749" y="2462"/>
              <a:ext cx="462" cy="396"/>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3" name="Rectangle 15"/>
            <p:cNvSpPr>
              <a:spLocks noChangeArrowheads="1"/>
            </p:cNvSpPr>
            <p:nvPr/>
          </p:nvSpPr>
          <p:spPr bwMode="auto">
            <a:xfrm>
              <a:off x="3222" y="2384"/>
              <a:ext cx="96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kumimoji="1" lang="en-US" altLang="zh-CN" sz="2000">
                  <a:solidFill>
                    <a:srgbClr val="000000"/>
                  </a:solidFill>
                  <a:latin typeface="Comic Sans MS" panose="030F0702030302020204" pitchFamily="66" charset="0"/>
                  <a:ea typeface="宋体" panose="02010600030101010101" pitchFamily="2" charset="-122"/>
                </a:rPr>
                <a:t>falling edge</a:t>
              </a:r>
            </a:p>
          </p:txBody>
        </p:sp>
        <p:sp>
          <p:nvSpPr>
            <p:cNvPr id="24" name="Line 16"/>
            <p:cNvSpPr>
              <a:spLocks noChangeShapeType="1"/>
            </p:cNvSpPr>
            <p:nvPr/>
          </p:nvSpPr>
          <p:spPr bwMode="auto">
            <a:xfrm flipV="1">
              <a:off x="2079" y="2732"/>
              <a:ext cx="0" cy="2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5" name="Line 17"/>
            <p:cNvSpPr>
              <a:spLocks noChangeShapeType="1"/>
            </p:cNvSpPr>
            <p:nvPr/>
          </p:nvSpPr>
          <p:spPr bwMode="auto">
            <a:xfrm>
              <a:off x="2069" y="2728"/>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6" name="Line 18"/>
            <p:cNvSpPr>
              <a:spLocks noChangeShapeType="1"/>
            </p:cNvSpPr>
            <p:nvPr/>
          </p:nvSpPr>
          <p:spPr bwMode="auto">
            <a:xfrm>
              <a:off x="2718" y="2718"/>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7" name="Line 19"/>
            <p:cNvSpPr>
              <a:spLocks noChangeShapeType="1"/>
            </p:cNvSpPr>
            <p:nvPr/>
          </p:nvSpPr>
          <p:spPr bwMode="auto">
            <a:xfrm>
              <a:off x="2708" y="2993"/>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8" name="Line 20"/>
            <p:cNvSpPr>
              <a:spLocks noChangeShapeType="1"/>
            </p:cNvSpPr>
            <p:nvPr/>
          </p:nvSpPr>
          <p:spPr bwMode="auto">
            <a:xfrm flipV="1">
              <a:off x="3003" y="2712"/>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29" name="Line 21"/>
            <p:cNvSpPr>
              <a:spLocks noChangeShapeType="1"/>
            </p:cNvSpPr>
            <p:nvPr/>
          </p:nvSpPr>
          <p:spPr bwMode="auto">
            <a:xfrm>
              <a:off x="2993" y="2725"/>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30" name="Line 22"/>
            <p:cNvSpPr>
              <a:spLocks noChangeShapeType="1"/>
            </p:cNvSpPr>
            <p:nvPr/>
          </p:nvSpPr>
          <p:spPr bwMode="auto">
            <a:xfrm>
              <a:off x="3642" y="2715"/>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31" name="Line 23"/>
            <p:cNvSpPr>
              <a:spLocks noChangeShapeType="1"/>
            </p:cNvSpPr>
            <p:nvPr/>
          </p:nvSpPr>
          <p:spPr bwMode="auto">
            <a:xfrm>
              <a:off x="3632" y="2990"/>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32" name="Line 24"/>
            <p:cNvSpPr>
              <a:spLocks noChangeShapeType="1"/>
            </p:cNvSpPr>
            <p:nvPr/>
          </p:nvSpPr>
          <p:spPr bwMode="auto">
            <a:xfrm flipV="1">
              <a:off x="3921" y="2712"/>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33" name="Line 25"/>
            <p:cNvSpPr>
              <a:spLocks noChangeShapeType="1"/>
            </p:cNvSpPr>
            <p:nvPr/>
          </p:nvSpPr>
          <p:spPr bwMode="auto">
            <a:xfrm>
              <a:off x="3911" y="2725"/>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34" name="Line 26"/>
            <p:cNvSpPr>
              <a:spLocks noChangeShapeType="1"/>
            </p:cNvSpPr>
            <p:nvPr/>
          </p:nvSpPr>
          <p:spPr bwMode="auto">
            <a:xfrm>
              <a:off x="4560" y="2715"/>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35" name="Line 27"/>
            <p:cNvSpPr>
              <a:spLocks noChangeShapeType="1"/>
            </p:cNvSpPr>
            <p:nvPr/>
          </p:nvSpPr>
          <p:spPr bwMode="auto">
            <a:xfrm>
              <a:off x="4550" y="2990"/>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grpSp>
    </p:spTree>
    <p:extLst>
      <p:ext uri="{BB962C8B-B14F-4D97-AF65-F5344CB8AC3E}">
        <p14:creationId xmlns:p14="http://schemas.microsoft.com/office/powerpoint/2010/main" val="182259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3698512" y="804055"/>
            <a:ext cx="3610463" cy="430887"/>
          </a:xfrm>
          <a:prstGeom prst="rect">
            <a:avLst/>
          </a:prstGeom>
        </p:spPr>
        <p:txBody>
          <a:bodyPr wrap="squar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2</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zh-CN" altLang="en-US" sz="2200" b="1" dirty="0">
                <a:solidFill>
                  <a:srgbClr val="063DE8"/>
                </a:solidFill>
                <a:latin typeface="微软雅黑" panose="020B0503020204020204" pitchFamily="34" charset="-122"/>
                <a:ea typeface="微软雅黑" panose="020B0503020204020204" pitchFamily="34" charset="-122"/>
              </a:rPr>
              <a:t>状态</a:t>
            </a:r>
            <a:r>
              <a:rPr lang="zh-CN" altLang="en-US" sz="2200" b="1" dirty="0" smtClean="0">
                <a:solidFill>
                  <a:srgbClr val="063DE8"/>
                </a:solidFill>
                <a:latin typeface="微软雅黑" panose="020B0503020204020204" pitchFamily="34" charset="-122"/>
                <a:ea typeface="微软雅黑" panose="020B0503020204020204" pitchFamily="34" charset="-122"/>
              </a:rPr>
              <a:t>元件：</a:t>
            </a:r>
            <a:r>
              <a:rPr lang="en-US" altLang="zh-CN" sz="2200" b="1" dirty="0" smtClean="0">
                <a:solidFill>
                  <a:srgbClr val="063DE8"/>
                </a:solidFill>
                <a:latin typeface="微软雅黑" panose="020B0503020204020204" pitchFamily="34" charset="-122"/>
                <a:ea typeface="微软雅黑" panose="020B0503020204020204" pitchFamily="34" charset="-122"/>
              </a:rPr>
              <a:t>D</a:t>
            </a:r>
            <a:r>
              <a:rPr lang="zh-CN" altLang="en-US" sz="2200" b="1" dirty="0" smtClean="0">
                <a:solidFill>
                  <a:srgbClr val="063DE8"/>
                </a:solidFill>
                <a:latin typeface="微软雅黑" panose="020B0503020204020204" pitchFamily="34" charset="-122"/>
                <a:ea typeface="微软雅黑" panose="020B0503020204020204" pitchFamily="34" charset="-122"/>
              </a:rPr>
              <a:t>触发器</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pSp>
        <p:nvGrpSpPr>
          <p:cNvPr id="36" name="Group 6"/>
          <p:cNvGrpSpPr>
            <a:grpSpLocks/>
          </p:cNvGrpSpPr>
          <p:nvPr/>
        </p:nvGrpSpPr>
        <p:grpSpPr bwMode="auto">
          <a:xfrm>
            <a:off x="190671" y="1261144"/>
            <a:ext cx="8197850" cy="4237037"/>
            <a:chOff x="273" y="1432"/>
            <a:chExt cx="5347" cy="2577"/>
          </a:xfrm>
        </p:grpSpPr>
        <p:pic>
          <p:nvPicPr>
            <p:cNvPr id="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 y="1432"/>
              <a:ext cx="5347" cy="2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 name="Text Box 4"/>
            <p:cNvSpPr txBox="1">
              <a:spLocks noChangeArrowheads="1"/>
            </p:cNvSpPr>
            <p:nvPr/>
          </p:nvSpPr>
          <p:spPr bwMode="auto">
            <a:xfrm>
              <a:off x="411" y="1491"/>
              <a:ext cx="2880" cy="20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p:txBody>
        </p:sp>
      </p:grpSp>
      <p:sp>
        <p:nvSpPr>
          <p:cNvPr id="39" name="Text Box 8"/>
          <p:cNvSpPr txBox="1">
            <a:spLocks noChangeArrowheads="1"/>
          </p:cNvSpPr>
          <p:nvPr/>
        </p:nvSpPr>
        <p:spPr bwMode="auto">
          <a:xfrm>
            <a:off x="288909" y="5619328"/>
            <a:ext cx="85074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dirty="0">
                <a:solidFill>
                  <a:srgbClr val="0033CC"/>
                </a:solidFill>
                <a:latin typeface="Comic Sans MS" panose="030F0702030302020204" pitchFamily="66" charset="0"/>
                <a:ea typeface="微软雅黑" panose="020B0503020204020204" pitchFamily="34" charset="-122"/>
              </a:rPr>
              <a:t>切记：状态单元的输入信息总是在一个时钟边沿到达后的</a:t>
            </a:r>
            <a:r>
              <a:rPr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a:t>
            </a:r>
            <a:r>
              <a:rPr lang="en-US" altLang="zh-CN" sz="2000" dirty="0" err="1">
                <a:solidFill>
                  <a:srgbClr val="0033CC"/>
                </a:solidFill>
                <a:latin typeface="Comic Sans MS" panose="030F0702030302020204" pitchFamily="66" charset="0"/>
                <a:ea typeface="微软雅黑" panose="020B0503020204020204" pitchFamily="34" charset="-122"/>
                <a:cs typeface="Arial" panose="020B0604020202020204" pitchFamily="34" charset="0"/>
              </a:rPr>
              <a:t>Clk</a:t>
            </a:r>
            <a:r>
              <a:rPr lang="en-US" altLang="zh-CN"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-to-Q</a:t>
            </a:r>
            <a:r>
              <a:rPr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solidFill>
                  <a:srgbClr val="0033CC"/>
                </a:solidFill>
                <a:latin typeface="Comic Sans MS" panose="030F0702030302020204" pitchFamily="66" charset="0"/>
                <a:ea typeface="微软雅黑" panose="020B0503020204020204" pitchFamily="34" charset="-122"/>
              </a:rPr>
              <a:t>时</a:t>
            </a:r>
          </a:p>
          <a:p>
            <a:pPr>
              <a:spcBef>
                <a:spcPct val="20000"/>
              </a:spcBef>
            </a:pPr>
            <a:r>
              <a:rPr lang="zh-CN" altLang="en-US" sz="2000" dirty="0">
                <a:solidFill>
                  <a:srgbClr val="0033CC"/>
                </a:solidFill>
                <a:latin typeface="Comic Sans MS" panose="030F0702030302020204" pitchFamily="66" charset="0"/>
                <a:ea typeface="微软雅黑" panose="020B0503020204020204" pitchFamily="34" charset="-122"/>
              </a:rPr>
              <a:t>            才被写入到单元中，此时的输出才反映新的状态值</a:t>
            </a:r>
          </a:p>
        </p:txBody>
      </p:sp>
      <p:sp>
        <p:nvSpPr>
          <p:cNvPr id="41" name="Text Box 10"/>
          <p:cNvSpPr txBox="1">
            <a:spLocks noChangeArrowheads="1"/>
          </p:cNvSpPr>
          <p:nvPr/>
        </p:nvSpPr>
        <p:spPr bwMode="auto">
          <a:xfrm>
            <a:off x="2281362" y="4766048"/>
            <a:ext cx="3827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700">
                <a:latin typeface="Arial" panose="020B0604020202020204" pitchFamily="34" charset="0"/>
                <a:ea typeface="宋体" panose="02010600030101010101" pitchFamily="2" charset="-122"/>
                <a:cs typeface="Arial" panose="020B0604020202020204" pitchFamily="34" charset="0"/>
              </a:rPr>
              <a:t> </a:t>
            </a:r>
            <a:r>
              <a:rPr lang="en-US" altLang="zh-CN" sz="1800">
                <a:latin typeface="Arial" panose="020B0604020202020204" pitchFamily="34" charset="0"/>
                <a:ea typeface="宋体" panose="02010600030101010101" pitchFamily="2" charset="-122"/>
                <a:cs typeface="Arial" panose="020B0604020202020204" pitchFamily="34" charset="0"/>
              </a:rPr>
              <a:t>( Latch Prop - </a:t>
            </a:r>
            <a:r>
              <a:rPr lang="zh-CN" altLang="en-US" sz="1800">
                <a:latin typeface="Arial" panose="020B0604020202020204" pitchFamily="34" charset="0"/>
                <a:ea typeface="宋体" panose="02010600030101010101" pitchFamily="2" charset="-122"/>
                <a:cs typeface="Arial" panose="020B0604020202020204" pitchFamily="34" charset="0"/>
              </a:rPr>
              <a:t>锁存延迟 </a:t>
            </a:r>
            <a:r>
              <a:rPr lang="en-US" altLang="zh-CN" sz="1800">
                <a:latin typeface="Arial" panose="020B0604020202020204" pitchFamily="34" charset="0"/>
                <a:ea typeface="宋体" panose="02010600030101010101" pitchFamily="2" charset="-122"/>
                <a:cs typeface="Arial" panose="020B0604020202020204" pitchFamily="34" charset="0"/>
              </a:rPr>
              <a:t>)</a:t>
            </a:r>
          </a:p>
        </p:txBody>
      </p:sp>
      <p:sp>
        <p:nvSpPr>
          <p:cNvPr id="42" name="Line 11"/>
          <p:cNvSpPr>
            <a:spLocks noChangeShapeType="1"/>
          </p:cNvSpPr>
          <p:nvPr/>
        </p:nvSpPr>
        <p:spPr bwMode="auto">
          <a:xfrm>
            <a:off x="3876800" y="2530848"/>
            <a:ext cx="1060450" cy="1587"/>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2"/>
          <p:cNvSpPr>
            <a:spLocks noChangeShapeType="1"/>
          </p:cNvSpPr>
          <p:nvPr/>
        </p:nvSpPr>
        <p:spPr bwMode="auto">
          <a:xfrm flipV="1">
            <a:off x="6772400" y="2291135"/>
            <a:ext cx="1073150" cy="14288"/>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3"/>
          <p:cNvSpPr>
            <a:spLocks noChangeShapeType="1"/>
          </p:cNvSpPr>
          <p:nvPr/>
        </p:nvSpPr>
        <p:spPr bwMode="auto">
          <a:xfrm>
            <a:off x="4651500" y="3175373"/>
            <a:ext cx="2903537" cy="1587"/>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4"/>
          <p:cNvSpPr>
            <a:spLocks noChangeShapeType="1"/>
          </p:cNvSpPr>
          <p:nvPr/>
        </p:nvSpPr>
        <p:spPr bwMode="auto">
          <a:xfrm>
            <a:off x="7578850" y="2910260"/>
            <a:ext cx="681037" cy="0"/>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5"/>
          <p:cNvSpPr txBox="1">
            <a:spLocks noChangeArrowheads="1"/>
          </p:cNvSpPr>
          <p:nvPr/>
        </p:nvSpPr>
        <p:spPr bwMode="auto">
          <a:xfrm>
            <a:off x="4897562" y="3249985"/>
            <a:ext cx="3419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FF0000"/>
                </a:solidFill>
                <a:latin typeface="Comic Sans MS" panose="030F0702030302020204" pitchFamily="66" charset="0"/>
                <a:ea typeface="微软雅黑" panose="020B0503020204020204" pitchFamily="34" charset="-122"/>
              </a:rPr>
              <a:t>Q</a:t>
            </a:r>
            <a:r>
              <a:rPr lang="zh-CN" altLang="en-US" sz="2000" dirty="0">
                <a:solidFill>
                  <a:srgbClr val="FF0000"/>
                </a:solidFill>
                <a:latin typeface="Comic Sans MS" panose="030F0702030302020204" pitchFamily="66" charset="0"/>
                <a:ea typeface="微软雅黑" panose="020B0503020204020204" pitchFamily="34" charset="-122"/>
              </a:rPr>
              <a:t>总是在</a:t>
            </a:r>
            <a:r>
              <a:rPr lang="en-US" altLang="zh-CN" sz="2000" dirty="0" err="1">
                <a:solidFill>
                  <a:srgbClr val="FF0000"/>
                </a:solidFill>
                <a:latin typeface="Comic Sans MS" panose="030F0702030302020204" pitchFamily="66" charset="0"/>
                <a:ea typeface="微软雅黑" panose="020B0503020204020204" pitchFamily="34" charset="-122"/>
              </a:rPr>
              <a:t>clk</a:t>
            </a:r>
            <a:r>
              <a:rPr lang="en-US" altLang="zh-CN" sz="2000" dirty="0">
                <a:solidFill>
                  <a:srgbClr val="FF0000"/>
                </a:solidFill>
                <a:latin typeface="Comic Sans MS" panose="030F0702030302020204" pitchFamily="66" charset="0"/>
                <a:ea typeface="微软雅黑" panose="020B0503020204020204" pitchFamily="34" charset="-122"/>
              </a:rPr>
              <a:t>-Q</a:t>
            </a:r>
            <a:r>
              <a:rPr lang="zh-CN" altLang="en-US" sz="2000" dirty="0">
                <a:solidFill>
                  <a:srgbClr val="FF0000"/>
                </a:solidFill>
                <a:latin typeface="Comic Sans MS" panose="030F0702030302020204" pitchFamily="66" charset="0"/>
                <a:ea typeface="微软雅黑" panose="020B0503020204020204" pitchFamily="34" charset="-122"/>
              </a:rPr>
              <a:t>后跟着</a:t>
            </a:r>
            <a:r>
              <a:rPr lang="en-US" altLang="zh-CN" sz="2000" dirty="0">
                <a:solidFill>
                  <a:srgbClr val="FF0000"/>
                </a:solidFill>
                <a:latin typeface="Comic Sans MS" panose="030F0702030302020204" pitchFamily="66" charset="0"/>
                <a:ea typeface="微软雅黑" panose="020B0503020204020204" pitchFamily="34" charset="-122"/>
              </a:rPr>
              <a:t>D</a:t>
            </a:r>
            <a:r>
              <a:rPr lang="zh-CN" altLang="en-US" sz="2000" dirty="0">
                <a:solidFill>
                  <a:srgbClr val="FF0000"/>
                </a:solidFill>
                <a:latin typeface="Comic Sans MS" panose="030F0702030302020204" pitchFamily="66" charset="0"/>
                <a:ea typeface="微软雅黑" panose="020B0503020204020204" pitchFamily="34" charset="-122"/>
              </a:rPr>
              <a:t>变化</a:t>
            </a:r>
          </a:p>
        </p:txBody>
      </p:sp>
      <p:grpSp>
        <p:nvGrpSpPr>
          <p:cNvPr id="47" name="Group 19"/>
          <p:cNvGrpSpPr>
            <a:grpSpLocks/>
          </p:cNvGrpSpPr>
          <p:nvPr/>
        </p:nvGrpSpPr>
        <p:grpSpPr bwMode="auto">
          <a:xfrm>
            <a:off x="3418012" y="1278310"/>
            <a:ext cx="3771900" cy="962025"/>
            <a:chOff x="2394" y="426"/>
            <a:chExt cx="2274" cy="606"/>
          </a:xfrm>
        </p:grpSpPr>
        <p:sp>
          <p:nvSpPr>
            <p:cNvPr id="48" name="Text Box 16"/>
            <p:cNvSpPr txBox="1">
              <a:spLocks noChangeArrowheads="1"/>
            </p:cNvSpPr>
            <p:nvPr/>
          </p:nvSpPr>
          <p:spPr bwMode="auto">
            <a:xfrm>
              <a:off x="2786" y="426"/>
              <a:ext cx="18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这期间</a:t>
              </a:r>
              <a:r>
                <a:rPr lang="en-US" altLang="zh-CN" sz="2000" dirty="0">
                  <a:solidFill>
                    <a:srgbClr val="FF0000"/>
                  </a:solidFill>
                  <a:latin typeface="微软雅黑" panose="020B0503020204020204" pitchFamily="34" charset="-122"/>
                  <a:ea typeface="微软雅黑" panose="020B0503020204020204" pitchFamily="34" charset="-122"/>
                </a:rPr>
                <a:t>D</a:t>
              </a:r>
              <a:r>
                <a:rPr lang="zh-CN" altLang="en-US" sz="2000" dirty="0">
                  <a:solidFill>
                    <a:srgbClr val="FF0000"/>
                  </a:solidFill>
                  <a:latin typeface="微软雅黑" panose="020B0503020204020204" pitchFamily="34" charset="-122"/>
                  <a:ea typeface="微软雅黑" panose="020B0503020204020204" pitchFamily="34" charset="-122"/>
                </a:rPr>
                <a:t>的变化不影响</a:t>
              </a:r>
              <a:r>
                <a:rPr lang="en-US" altLang="zh-CN" sz="2000" dirty="0">
                  <a:solidFill>
                    <a:srgbClr val="FF0000"/>
                  </a:solidFill>
                  <a:latin typeface="微软雅黑" panose="020B0503020204020204" pitchFamily="34" charset="-122"/>
                  <a:ea typeface="微软雅黑" panose="020B0503020204020204" pitchFamily="34" charset="-122"/>
                </a:rPr>
                <a:t>Q</a:t>
              </a:r>
            </a:p>
          </p:txBody>
        </p:sp>
        <p:sp>
          <p:nvSpPr>
            <p:cNvPr id="49" name="Line 17"/>
            <p:cNvSpPr>
              <a:spLocks noChangeShapeType="1"/>
            </p:cNvSpPr>
            <p:nvPr/>
          </p:nvSpPr>
          <p:spPr bwMode="auto">
            <a:xfrm flipH="1">
              <a:off x="2394" y="624"/>
              <a:ext cx="876" cy="40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8"/>
            <p:cNvSpPr>
              <a:spLocks noChangeShapeType="1"/>
            </p:cNvSpPr>
            <p:nvPr/>
          </p:nvSpPr>
          <p:spPr bwMode="auto">
            <a:xfrm>
              <a:off x="3606" y="624"/>
              <a:ext cx="252" cy="384"/>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19401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blinds(horizontal)">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linds(horizontal)">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animBg="1"/>
      <p:bldP spid="43" grpId="0" animBg="1"/>
      <p:bldP spid="44" grpId="0" animBg="1"/>
      <p:bldP spid="45" grpId="0" animBg="1"/>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2</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zh-CN" altLang="en-US" sz="2200" b="1" dirty="0">
                <a:solidFill>
                  <a:srgbClr val="063DE8"/>
                </a:solidFill>
                <a:latin typeface="微软雅黑" panose="020B0503020204020204" pitchFamily="34" charset="-122"/>
                <a:ea typeface="微软雅黑" panose="020B0503020204020204" pitchFamily="34" charset="-122"/>
              </a:rPr>
              <a:t>状态</a:t>
            </a:r>
            <a:r>
              <a:rPr lang="zh-CN" altLang="en-US" sz="2200" b="1" dirty="0" smtClean="0">
                <a:solidFill>
                  <a:srgbClr val="063DE8"/>
                </a:solidFill>
                <a:latin typeface="微软雅黑" panose="020B0503020204020204" pitchFamily="34" charset="-122"/>
                <a:ea typeface="微软雅黑" panose="020B0503020204020204" pitchFamily="34" charset="-122"/>
              </a:rPr>
              <a:t>元件：</a:t>
            </a:r>
            <a:r>
              <a:rPr lang="zh-CN" altLang="en-US" sz="2200" b="1" dirty="0">
                <a:solidFill>
                  <a:srgbClr val="063DE8"/>
                </a:solidFill>
                <a:latin typeface="微软雅黑" panose="020B0503020204020204" pitchFamily="34" charset="-122"/>
                <a:ea typeface="微软雅黑" panose="020B0503020204020204" pitchFamily="34" charset="-122"/>
              </a:rPr>
              <a:t>寄存器</a:t>
            </a:r>
          </a:p>
        </p:txBody>
      </p:sp>
      <p:sp>
        <p:nvSpPr>
          <p:cNvPr id="22" name="Rectangle 3"/>
          <p:cNvSpPr txBox="1">
            <a:spLocks noChangeArrowheads="1"/>
          </p:cNvSpPr>
          <p:nvPr/>
        </p:nvSpPr>
        <p:spPr bwMode="auto">
          <a:xfrm>
            <a:off x="433338" y="1595834"/>
            <a:ext cx="8710662" cy="50015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寄存器由</a:t>
            </a:r>
            <a:r>
              <a:rPr lang="en-US" altLang="zh-CN" sz="2000" dirty="0" smtClean="0"/>
              <a:t>N</a:t>
            </a:r>
            <a:r>
              <a:rPr lang="zh-CN" altLang="en-US" sz="2000" dirty="0" smtClean="0"/>
              <a:t>位触发器构成，有各种不同类型的寄存器</a:t>
            </a:r>
          </a:p>
          <a:p>
            <a:pPr lvl="1"/>
            <a:r>
              <a:rPr lang="zh-CN" altLang="en-US" dirty="0" smtClean="0">
                <a:latin typeface="Comic Sans MS" panose="030F0702030302020204" pitchFamily="66" charset="0"/>
              </a:rPr>
              <a:t>由锁存器构成的暂存器：带</a:t>
            </a:r>
            <a:r>
              <a:rPr lang="zh-CN" altLang="en-US" dirty="0" smtClean="0">
                <a:solidFill>
                  <a:srgbClr val="0033CC"/>
                </a:solidFill>
                <a:latin typeface="Comic Sans MS" panose="030F0702030302020204" pitchFamily="66" charset="0"/>
              </a:rPr>
              <a:t>“写使能”</a:t>
            </a:r>
            <a:r>
              <a:rPr lang="zh-CN" altLang="en-US" dirty="0" smtClean="0">
                <a:latin typeface="Comic Sans MS" panose="030F0702030302020204" pitchFamily="66" charset="0"/>
              </a:rPr>
              <a:t>信号</a:t>
            </a:r>
          </a:p>
          <a:p>
            <a:pPr lvl="1"/>
            <a:r>
              <a:rPr lang="zh-CN" altLang="en-US" dirty="0" smtClean="0">
                <a:latin typeface="Comic Sans MS" panose="030F0702030302020204" pitchFamily="66" charset="0"/>
              </a:rPr>
              <a:t>用于和总线相连的、输出端带三态门的寄存器：带</a:t>
            </a:r>
            <a:r>
              <a:rPr lang="zh-CN" altLang="en-US" dirty="0" smtClean="0">
                <a:solidFill>
                  <a:srgbClr val="0033CC"/>
                </a:solidFill>
                <a:latin typeface="Comic Sans MS" panose="030F0702030302020204" pitchFamily="66" charset="0"/>
              </a:rPr>
              <a:t>“三态门控”</a:t>
            </a:r>
            <a:r>
              <a:rPr lang="zh-CN" altLang="en-US" dirty="0" smtClean="0">
                <a:latin typeface="Comic Sans MS" panose="030F0702030302020204" pitchFamily="66" charset="0"/>
              </a:rPr>
              <a:t>信号</a:t>
            </a:r>
          </a:p>
          <a:p>
            <a:pPr lvl="1"/>
            <a:r>
              <a:rPr lang="zh-CN" altLang="en-US" dirty="0" smtClean="0">
                <a:latin typeface="Comic Sans MS" panose="030F0702030302020204" pitchFamily="66" charset="0"/>
              </a:rPr>
              <a:t>带“复位”（清</a:t>
            </a:r>
            <a:r>
              <a:rPr lang="en-US" altLang="zh-CN" dirty="0" smtClean="0">
                <a:latin typeface="Comic Sans MS" panose="030F0702030302020204" pitchFamily="66" charset="0"/>
              </a:rPr>
              <a:t>0</a:t>
            </a:r>
            <a:r>
              <a:rPr lang="zh-CN" altLang="en-US" dirty="0" smtClean="0">
                <a:latin typeface="Comic Sans MS" panose="030F0702030302020204" pitchFamily="66" charset="0"/>
              </a:rPr>
              <a:t>）功能的寄存器：带</a:t>
            </a:r>
            <a:r>
              <a:rPr lang="zh-CN" altLang="en-US" dirty="0" smtClean="0">
                <a:solidFill>
                  <a:schemeClr val="accent1"/>
                </a:solidFill>
                <a:latin typeface="Comic Sans MS" panose="030F0702030302020204" pitchFamily="66" charset="0"/>
              </a:rPr>
              <a:t>“</a:t>
            </a:r>
            <a:r>
              <a:rPr lang="zh-CN" altLang="en-US" dirty="0" smtClean="0">
                <a:solidFill>
                  <a:srgbClr val="0033CC"/>
                </a:solidFill>
                <a:latin typeface="Comic Sans MS" panose="030F0702030302020204" pitchFamily="66" charset="0"/>
              </a:rPr>
              <a:t>复位”</a:t>
            </a:r>
            <a:r>
              <a:rPr lang="zh-CN" altLang="en-US" dirty="0" smtClean="0">
                <a:latin typeface="Comic Sans MS" panose="030F0702030302020204" pitchFamily="66" charset="0"/>
              </a:rPr>
              <a:t>信号</a:t>
            </a:r>
          </a:p>
          <a:p>
            <a:pPr lvl="1"/>
            <a:r>
              <a:rPr lang="zh-CN" altLang="en-US" dirty="0" smtClean="0">
                <a:latin typeface="Comic Sans MS" panose="030F0702030302020204" pitchFamily="66" charset="0"/>
              </a:rPr>
              <a:t>带计数（自增）功能的寄存器：可带</a:t>
            </a:r>
            <a:r>
              <a:rPr lang="zh-CN" altLang="en-US" dirty="0" smtClean="0">
                <a:solidFill>
                  <a:srgbClr val="0033CC"/>
                </a:solidFill>
                <a:latin typeface="Comic Sans MS" panose="030F0702030302020204" pitchFamily="66" charset="0"/>
              </a:rPr>
              <a:t>“自增”</a:t>
            </a:r>
            <a:r>
              <a:rPr lang="zh-CN" altLang="en-US" dirty="0" smtClean="0">
                <a:latin typeface="Comic Sans MS" panose="030F0702030302020204" pitchFamily="66" charset="0"/>
              </a:rPr>
              <a:t>信号</a:t>
            </a:r>
          </a:p>
          <a:p>
            <a:pPr lvl="1"/>
            <a:r>
              <a:rPr lang="zh-CN" altLang="en-US" dirty="0" smtClean="0">
                <a:latin typeface="Comic Sans MS" panose="030F0702030302020204" pitchFamily="66" charset="0"/>
              </a:rPr>
              <a:t>带移位功能的寄存器：带</a:t>
            </a:r>
            <a:r>
              <a:rPr lang="zh-CN" altLang="en-US" dirty="0" smtClean="0">
                <a:solidFill>
                  <a:srgbClr val="0033CC"/>
                </a:solidFill>
                <a:latin typeface="Comic Sans MS" panose="030F0702030302020204" pitchFamily="66" charset="0"/>
              </a:rPr>
              <a:t>“移位”</a:t>
            </a:r>
            <a:r>
              <a:rPr lang="zh-CN" altLang="en-US" dirty="0" smtClean="0">
                <a:latin typeface="Comic Sans MS" panose="030F0702030302020204" pitchFamily="66" charset="0"/>
              </a:rPr>
              <a:t>信号</a:t>
            </a:r>
          </a:p>
          <a:p>
            <a:pPr lvl="1"/>
            <a:r>
              <a:rPr lang="zh-CN" altLang="en-US" dirty="0" smtClean="0">
                <a:latin typeface="Comic Sans MS" panose="030F0702030302020204" pitchFamily="66" charset="0"/>
              </a:rPr>
              <a:t>组合上述多个功能的寄存器：带多个控制信号</a:t>
            </a:r>
          </a:p>
          <a:p>
            <a:r>
              <a:rPr lang="zh-CN" altLang="en-US" sz="2000" dirty="0" smtClean="0"/>
              <a:t>寄存器组由若干个寄存器组成</a:t>
            </a:r>
          </a:p>
          <a:p>
            <a:pPr lvl="1"/>
            <a:r>
              <a:rPr lang="zh-CN" altLang="en-US" dirty="0" smtClean="0">
                <a:latin typeface="Comic Sans MS" panose="030F0702030302020204" pitchFamily="66" charset="0"/>
              </a:rPr>
              <a:t>通常是双口：两个读口 </a:t>
            </a:r>
            <a:r>
              <a:rPr lang="en-US" altLang="zh-CN" dirty="0" smtClean="0">
                <a:latin typeface="Comic Sans MS" panose="030F0702030302020204" pitchFamily="66" charset="0"/>
              </a:rPr>
              <a:t>+ </a:t>
            </a:r>
            <a:r>
              <a:rPr lang="zh-CN" altLang="en-US" dirty="0" smtClean="0">
                <a:latin typeface="Comic Sans MS" panose="030F0702030302020204" pitchFamily="66" charset="0"/>
              </a:rPr>
              <a:t>一个写口</a:t>
            </a:r>
          </a:p>
          <a:p>
            <a:r>
              <a:rPr lang="zh-CN" altLang="en-US" sz="2000" dirty="0"/>
              <a:t>在</a:t>
            </a:r>
            <a:r>
              <a:rPr lang="zh-CN" altLang="en-US" sz="2000" dirty="0" smtClean="0"/>
              <a:t>时钟信号和相应控制信号的控制下完成信息存储功能</a:t>
            </a:r>
          </a:p>
        </p:txBody>
      </p:sp>
    </p:spTree>
    <p:extLst>
      <p:ext uri="{BB962C8B-B14F-4D97-AF65-F5344CB8AC3E}">
        <p14:creationId xmlns:p14="http://schemas.microsoft.com/office/powerpoint/2010/main" val="138319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blinds(horizontal)">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blinds(horizontal)">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blinds(horizontal)">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blinds(horizontal)">
                                      <p:cBhvr>
                                        <p:cTn id="27" dur="500"/>
                                        <p:tgtEl>
                                          <p:spTgt spid="2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
                                            <p:txEl>
                                              <p:pRg st="6" end="6"/>
                                            </p:txEl>
                                          </p:spTgt>
                                        </p:tgtEl>
                                        <p:attrNameLst>
                                          <p:attrName>style.visibility</p:attrName>
                                        </p:attrNameLst>
                                      </p:cBhvr>
                                      <p:to>
                                        <p:strVal val="visible"/>
                                      </p:to>
                                    </p:set>
                                    <p:animEffect transition="in" filter="blinds(horizontal)">
                                      <p:cBhvr>
                                        <p:cTn id="32" dur="500"/>
                                        <p:tgtEl>
                                          <p:spTgt spid="2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xEl>
                                              <p:pRg st="8" end="8"/>
                                            </p:txEl>
                                          </p:spTgt>
                                        </p:tgtEl>
                                        <p:attrNameLst>
                                          <p:attrName>style.visibility</p:attrName>
                                        </p:attrNameLst>
                                      </p:cBhvr>
                                      <p:to>
                                        <p:strVal val="visible"/>
                                      </p:to>
                                    </p:set>
                                    <p:animEffect transition="in" filter="blinds(horizontal)">
                                      <p:cBhvr>
                                        <p:cTn id="37"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2</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zh-CN" altLang="en-US" sz="2200" b="1" dirty="0">
                <a:solidFill>
                  <a:srgbClr val="063DE8"/>
                </a:solidFill>
                <a:latin typeface="微软雅黑" panose="020B0503020204020204" pitchFamily="34" charset="-122"/>
                <a:ea typeface="微软雅黑" panose="020B0503020204020204" pitchFamily="34" charset="-122"/>
              </a:rPr>
              <a:t>状态</a:t>
            </a:r>
            <a:r>
              <a:rPr lang="zh-CN" altLang="en-US" sz="2200" b="1" dirty="0" smtClean="0">
                <a:solidFill>
                  <a:srgbClr val="063DE8"/>
                </a:solidFill>
                <a:latin typeface="微软雅黑" panose="020B0503020204020204" pitchFamily="34" charset="-122"/>
                <a:ea typeface="微软雅黑" panose="020B0503020204020204" pitchFamily="34" charset="-122"/>
              </a:rPr>
              <a:t>元件：暂存寄存器</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p:nvSpPr>
        <p:spPr bwMode="auto">
          <a:xfrm>
            <a:off x="6859786" y="5335711"/>
            <a:ext cx="54502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rgbClr val="0033CC"/>
                </a:solidFill>
                <a:latin typeface="Comic Sans MS" panose="030F0702030302020204" pitchFamily="66" charset="0"/>
                <a:ea typeface="宋体" panose="02010600030101010101" pitchFamily="2" charset="-122"/>
              </a:rPr>
              <a:t>Clk</a:t>
            </a:r>
            <a:endParaRPr lang="en-US" altLang="zh-CN" sz="2000" dirty="0">
              <a:solidFill>
                <a:srgbClr val="0033CC"/>
              </a:solidFill>
              <a:latin typeface="Comic Sans MS" panose="030F0702030302020204" pitchFamily="66" charset="0"/>
              <a:ea typeface="宋体" panose="02010600030101010101" pitchFamily="2" charset="-122"/>
            </a:endParaRPr>
          </a:p>
        </p:txBody>
      </p:sp>
      <p:sp>
        <p:nvSpPr>
          <p:cNvPr id="10" name="Rectangle 6"/>
          <p:cNvSpPr>
            <a:spLocks noChangeArrowheads="1"/>
          </p:cNvSpPr>
          <p:nvPr/>
        </p:nvSpPr>
        <p:spPr bwMode="auto">
          <a:xfrm>
            <a:off x="5719961" y="4106986"/>
            <a:ext cx="11160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2000">
                <a:latin typeface="Comic Sans MS" panose="030F0702030302020204" pitchFamily="66" charset="0"/>
                <a:ea typeface="宋体" panose="02010600030101010101" pitchFamily="2" charset="-122"/>
              </a:rPr>
              <a:t>Data In</a:t>
            </a:r>
          </a:p>
        </p:txBody>
      </p:sp>
      <p:sp>
        <p:nvSpPr>
          <p:cNvPr id="11" name="Rectangle 7"/>
          <p:cNvSpPr>
            <a:spLocks noChangeArrowheads="1"/>
          </p:cNvSpPr>
          <p:nvPr/>
        </p:nvSpPr>
        <p:spPr bwMode="auto">
          <a:xfrm>
            <a:off x="7185223" y="3903786"/>
            <a:ext cx="263525" cy="118745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2" name="Line 8"/>
          <p:cNvSpPr>
            <a:spLocks noChangeShapeType="1"/>
          </p:cNvSpPr>
          <p:nvPr/>
        </p:nvSpPr>
        <p:spPr bwMode="auto">
          <a:xfrm flipV="1">
            <a:off x="7248723" y="4875336"/>
            <a:ext cx="66675"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3" name="Line 9"/>
          <p:cNvSpPr>
            <a:spLocks noChangeShapeType="1"/>
          </p:cNvSpPr>
          <p:nvPr/>
        </p:nvSpPr>
        <p:spPr bwMode="auto">
          <a:xfrm>
            <a:off x="7312223" y="4900736"/>
            <a:ext cx="635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4" name="Oval 10"/>
          <p:cNvSpPr>
            <a:spLocks noChangeArrowheads="1"/>
          </p:cNvSpPr>
          <p:nvPr/>
        </p:nvSpPr>
        <p:spPr bwMode="auto">
          <a:xfrm>
            <a:off x="7248723" y="5129336"/>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5" name="Rectangle 12"/>
          <p:cNvSpPr>
            <a:spLocks noChangeArrowheads="1"/>
          </p:cNvSpPr>
          <p:nvPr/>
        </p:nvSpPr>
        <p:spPr bwMode="auto">
          <a:xfrm>
            <a:off x="5846961" y="3381498"/>
            <a:ext cx="177292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rgbClr val="0033CC"/>
                </a:solidFill>
                <a:latin typeface="Comic Sans MS" panose="030F0702030302020204" pitchFamily="66" charset="0"/>
                <a:ea typeface="宋体" panose="02010600030101010101" pitchFamily="2" charset="-122"/>
              </a:rPr>
              <a:t>Write Enable</a:t>
            </a:r>
          </a:p>
        </p:txBody>
      </p:sp>
      <p:sp>
        <p:nvSpPr>
          <p:cNvPr id="16" name="Line 13"/>
          <p:cNvSpPr>
            <a:spLocks noChangeShapeType="1"/>
          </p:cNvSpPr>
          <p:nvPr/>
        </p:nvSpPr>
        <p:spPr bwMode="auto">
          <a:xfrm flipH="1">
            <a:off x="6013648" y="4487986"/>
            <a:ext cx="1168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7" name="Line 14"/>
          <p:cNvSpPr>
            <a:spLocks noChangeShapeType="1"/>
          </p:cNvSpPr>
          <p:nvPr/>
        </p:nvSpPr>
        <p:spPr bwMode="auto">
          <a:xfrm flipH="1">
            <a:off x="6553398" y="4418136"/>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8" name="Rectangle 15"/>
          <p:cNvSpPr>
            <a:spLocks noChangeArrowheads="1"/>
          </p:cNvSpPr>
          <p:nvPr/>
        </p:nvSpPr>
        <p:spPr bwMode="auto">
          <a:xfrm>
            <a:off x="6240661" y="4487986"/>
            <a:ext cx="38792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宋体" panose="02010600030101010101" pitchFamily="2" charset="-122"/>
              </a:rPr>
              <a:t>N</a:t>
            </a:r>
          </a:p>
        </p:txBody>
      </p:sp>
      <p:sp>
        <p:nvSpPr>
          <p:cNvPr id="19" name="Line 16"/>
          <p:cNvSpPr>
            <a:spLocks noChangeShapeType="1"/>
          </p:cNvSpPr>
          <p:nvPr/>
        </p:nvSpPr>
        <p:spPr bwMode="auto">
          <a:xfrm>
            <a:off x="7486848" y="4487986"/>
            <a:ext cx="1117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0" name="Line 17"/>
          <p:cNvSpPr>
            <a:spLocks noChangeShapeType="1"/>
          </p:cNvSpPr>
          <p:nvPr/>
        </p:nvSpPr>
        <p:spPr bwMode="auto">
          <a:xfrm flipH="1">
            <a:off x="8001198" y="4418136"/>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1" name="Rectangle 18"/>
          <p:cNvSpPr>
            <a:spLocks noChangeArrowheads="1"/>
          </p:cNvSpPr>
          <p:nvPr/>
        </p:nvSpPr>
        <p:spPr bwMode="auto">
          <a:xfrm>
            <a:off x="7688461" y="4487986"/>
            <a:ext cx="38792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latin typeface="Comic Sans MS" panose="030F0702030302020204" pitchFamily="66" charset="0"/>
                <a:ea typeface="宋体" panose="02010600030101010101" pitchFamily="2" charset="-122"/>
              </a:rPr>
              <a:t>N</a:t>
            </a:r>
          </a:p>
        </p:txBody>
      </p:sp>
      <p:sp>
        <p:nvSpPr>
          <p:cNvPr id="23" name="Line 20"/>
          <p:cNvSpPr>
            <a:spLocks noChangeShapeType="1"/>
          </p:cNvSpPr>
          <p:nvPr/>
        </p:nvSpPr>
        <p:spPr bwMode="auto">
          <a:xfrm flipV="1">
            <a:off x="7321748" y="3570411"/>
            <a:ext cx="0" cy="320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4" name="Line 55"/>
          <p:cNvSpPr>
            <a:spLocks noChangeShapeType="1"/>
          </p:cNvSpPr>
          <p:nvPr/>
        </p:nvSpPr>
        <p:spPr bwMode="auto">
          <a:xfrm>
            <a:off x="7323336" y="5246811"/>
            <a:ext cx="0" cy="231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66" charset="0"/>
            </a:endParaRPr>
          </a:p>
        </p:txBody>
      </p:sp>
      <p:sp>
        <p:nvSpPr>
          <p:cNvPr id="7" name="矩形 6"/>
          <p:cNvSpPr/>
          <p:nvPr/>
        </p:nvSpPr>
        <p:spPr>
          <a:xfrm>
            <a:off x="167180" y="1759265"/>
            <a:ext cx="5680154" cy="1754326"/>
          </a:xfrm>
          <a:prstGeom prst="rect">
            <a:avLst/>
          </a:prstGeom>
        </p:spPr>
        <p:txBody>
          <a:bodyPr wrap="square">
            <a:spAutoFit/>
          </a:bodyPr>
          <a:lstStyle/>
          <a:p>
            <a:pPr marL="342900" lvl="1" indent="-342900">
              <a:lnSpc>
                <a:spcPct val="120000"/>
              </a:lnSpc>
              <a:spcBef>
                <a:spcPct val="2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有一个写使能（</a:t>
            </a:r>
            <a:r>
              <a:rPr lang="en-US" altLang="zh-CN" sz="2000" dirty="0">
                <a:latin typeface="Comic Sans MS" panose="030F0702030302020204" pitchFamily="66" charset="0"/>
                <a:ea typeface="微软雅黑" panose="020B0503020204020204" pitchFamily="34" charset="-122"/>
              </a:rPr>
              <a:t>Write Enable-WE</a:t>
            </a:r>
            <a:r>
              <a:rPr lang="zh-CN" altLang="en-US" sz="2000" dirty="0">
                <a:latin typeface="Comic Sans MS" panose="030F0702030302020204" pitchFamily="66" charset="0"/>
                <a:ea typeface="微软雅黑" panose="020B0503020204020204" pitchFamily="34" charset="-122"/>
              </a:rPr>
              <a:t>）信号</a:t>
            </a:r>
          </a:p>
          <a:p>
            <a:pPr marL="800100" lvl="2" indent="-342900">
              <a:lnSpc>
                <a:spcPct val="120000"/>
              </a:lnSpc>
              <a:spcBef>
                <a:spcPct val="20000"/>
              </a:spcBef>
              <a:buFont typeface="Wingdings" panose="05000000000000000000" pitchFamily="2" charset="2"/>
              <a:buChar char="ü"/>
            </a:pPr>
            <a:r>
              <a:rPr lang="en-US" altLang="zh-CN" sz="2000" dirty="0" smtClean="0">
                <a:solidFill>
                  <a:srgbClr val="0033CC"/>
                </a:solidFill>
                <a:latin typeface="Comic Sans MS" panose="030F0702030302020204" pitchFamily="66" charset="0"/>
                <a:ea typeface="微软雅黑" panose="020B0503020204020204" pitchFamily="34" charset="-122"/>
              </a:rPr>
              <a:t>0</a:t>
            </a:r>
            <a:r>
              <a:rPr lang="en-US" altLang="zh-CN" sz="2000" dirty="0">
                <a:solidFill>
                  <a:srgbClr val="0033CC"/>
                </a:solidFill>
                <a:latin typeface="Comic Sans MS" panose="030F0702030302020204" pitchFamily="66" charset="0"/>
                <a:ea typeface="微软雅黑" panose="020B0503020204020204" pitchFamily="34" charset="-122"/>
              </a:rPr>
              <a:t>: </a:t>
            </a:r>
            <a:r>
              <a:rPr lang="zh-CN" altLang="en-US" sz="2000" dirty="0">
                <a:solidFill>
                  <a:srgbClr val="0033CC"/>
                </a:solidFill>
                <a:latin typeface="Comic Sans MS" panose="030F0702030302020204" pitchFamily="66" charset="0"/>
                <a:ea typeface="微软雅黑" panose="020B0503020204020204" pitchFamily="34" charset="-122"/>
              </a:rPr>
              <a:t>时钟边沿到来时，输出</a:t>
            </a:r>
            <a:r>
              <a:rPr lang="zh-CN" altLang="en-US" sz="2000" dirty="0" smtClean="0">
                <a:solidFill>
                  <a:srgbClr val="0033CC"/>
                </a:solidFill>
                <a:latin typeface="Comic Sans MS" panose="030F0702030302020204" pitchFamily="66" charset="0"/>
                <a:ea typeface="微软雅黑" panose="020B0503020204020204" pitchFamily="34" charset="-122"/>
              </a:rPr>
              <a:t>不变</a:t>
            </a:r>
            <a:endParaRPr lang="en-US" altLang="zh-CN" sz="2000" dirty="0" smtClean="0">
              <a:solidFill>
                <a:srgbClr val="0033CC"/>
              </a:solidFill>
              <a:latin typeface="Comic Sans MS" panose="030F0702030302020204" pitchFamily="66" charset="0"/>
              <a:ea typeface="微软雅黑" panose="020B0503020204020204" pitchFamily="34" charset="-122"/>
            </a:endParaRPr>
          </a:p>
          <a:p>
            <a:pPr marL="800100" lvl="2" indent="-342900">
              <a:lnSpc>
                <a:spcPct val="120000"/>
              </a:lnSpc>
              <a:spcBef>
                <a:spcPct val="20000"/>
              </a:spcBef>
              <a:buFont typeface="Wingdings" panose="05000000000000000000" pitchFamily="2" charset="2"/>
              <a:buChar char="ü"/>
            </a:pPr>
            <a:r>
              <a:rPr lang="en-US" altLang="zh-CN" sz="2000" dirty="0" smtClean="0">
                <a:solidFill>
                  <a:srgbClr val="0033CC"/>
                </a:solidFill>
                <a:latin typeface="Comic Sans MS" panose="030F0702030302020204" pitchFamily="66" charset="0"/>
                <a:ea typeface="微软雅黑" panose="020B0503020204020204" pitchFamily="34" charset="-122"/>
              </a:rPr>
              <a:t>1</a:t>
            </a:r>
            <a:r>
              <a:rPr lang="en-US" altLang="zh-CN" sz="2000" dirty="0">
                <a:solidFill>
                  <a:srgbClr val="0033CC"/>
                </a:solidFill>
                <a:latin typeface="Comic Sans MS" panose="030F0702030302020204" pitchFamily="66" charset="0"/>
                <a:ea typeface="微软雅黑" panose="020B0503020204020204" pitchFamily="34" charset="-122"/>
              </a:rPr>
              <a:t>: </a:t>
            </a:r>
            <a:r>
              <a:rPr lang="zh-CN" altLang="en-US" sz="2000" dirty="0">
                <a:solidFill>
                  <a:srgbClr val="0033CC"/>
                </a:solidFill>
                <a:latin typeface="Comic Sans MS" panose="030F0702030302020204" pitchFamily="66" charset="0"/>
                <a:ea typeface="微软雅黑" panose="020B0503020204020204" pitchFamily="34" charset="-122"/>
              </a:rPr>
              <a:t>时钟边沿到来时，输出开始变为输入</a:t>
            </a:r>
          </a:p>
          <a:p>
            <a:pPr marL="342900" lvl="1" indent="-342900">
              <a:lnSpc>
                <a:spcPct val="120000"/>
              </a:lnSpc>
              <a:spcBef>
                <a:spcPct val="2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若每个时钟边沿都写入，则不需</a:t>
            </a:r>
            <a:r>
              <a:rPr lang="en-US" altLang="zh-CN" sz="2000" dirty="0">
                <a:latin typeface="Comic Sans MS" panose="030F0702030302020204" pitchFamily="66" charset="0"/>
                <a:ea typeface="微软雅黑" panose="020B0503020204020204" pitchFamily="34" charset="-122"/>
              </a:rPr>
              <a:t>WE</a:t>
            </a:r>
            <a:r>
              <a:rPr lang="zh-CN" altLang="en-US" sz="2000" dirty="0">
                <a:latin typeface="Comic Sans MS" panose="030F0702030302020204" pitchFamily="66" charset="0"/>
                <a:ea typeface="微软雅黑" panose="020B0503020204020204" pitchFamily="34" charset="-122"/>
              </a:rPr>
              <a:t>信号</a:t>
            </a:r>
          </a:p>
        </p:txBody>
      </p:sp>
    </p:spTree>
    <p:extLst>
      <p:ext uri="{BB962C8B-B14F-4D97-AF65-F5344CB8AC3E}">
        <p14:creationId xmlns:p14="http://schemas.microsoft.com/office/powerpoint/2010/main" val="1766452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2</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zh-CN" altLang="en-US" sz="2200" b="1" dirty="0">
                <a:solidFill>
                  <a:srgbClr val="063DE8"/>
                </a:solidFill>
                <a:latin typeface="微软雅黑" panose="020B0503020204020204" pitchFamily="34" charset="-122"/>
                <a:ea typeface="微软雅黑" panose="020B0503020204020204" pitchFamily="34" charset="-122"/>
              </a:rPr>
              <a:t>状态</a:t>
            </a:r>
            <a:r>
              <a:rPr lang="zh-CN" altLang="en-US" sz="2200" b="1" dirty="0" smtClean="0">
                <a:solidFill>
                  <a:srgbClr val="063DE8"/>
                </a:solidFill>
                <a:latin typeface="微软雅黑" panose="020B0503020204020204" pitchFamily="34" charset="-122"/>
                <a:ea typeface="微软雅黑" panose="020B0503020204020204" pitchFamily="34" charset="-122"/>
              </a:rPr>
              <a:t>元件：通用寄存器组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7" name="矩形 6"/>
          <p:cNvSpPr/>
          <p:nvPr/>
        </p:nvSpPr>
        <p:spPr>
          <a:xfrm>
            <a:off x="167180" y="1759265"/>
            <a:ext cx="8365260" cy="2000548"/>
          </a:xfrm>
          <a:prstGeom prst="rect">
            <a:avLst/>
          </a:prstGeom>
        </p:spPr>
        <p:txBody>
          <a:bodyPr wrap="square">
            <a:spAutoFit/>
          </a:bodyPr>
          <a:lstStyle/>
          <a:p>
            <a:pPr marL="342900" lvl="1" indent="-342900">
              <a:lnSpc>
                <a:spcPct val="120000"/>
              </a:lnSpc>
              <a:spcBef>
                <a:spcPct val="2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两个读口（组合逻辑操作）：</a:t>
            </a:r>
            <a:r>
              <a:rPr lang="en-US" altLang="zh-CN" sz="2000" dirty="0" err="1">
                <a:latin typeface="Comic Sans MS" panose="030F0702030302020204" pitchFamily="66" charset="0"/>
                <a:ea typeface="微软雅黑" panose="020B0503020204020204" pitchFamily="34" charset="-122"/>
              </a:rPr>
              <a:t>busA</a:t>
            </a:r>
            <a:r>
              <a:rPr lang="zh-CN" altLang="en-US" sz="2000" dirty="0">
                <a:latin typeface="Comic Sans MS" panose="030F0702030302020204" pitchFamily="66" charset="0"/>
                <a:ea typeface="微软雅黑" panose="020B0503020204020204" pitchFamily="34" charset="-122"/>
              </a:rPr>
              <a:t>和</a:t>
            </a:r>
            <a:r>
              <a:rPr lang="en-US" altLang="zh-CN" sz="2000" dirty="0" err="1">
                <a:latin typeface="Comic Sans MS" panose="030F0702030302020204" pitchFamily="66" charset="0"/>
                <a:ea typeface="微软雅黑" panose="020B0503020204020204" pitchFamily="34" charset="-122"/>
              </a:rPr>
              <a:t>busB</a:t>
            </a:r>
            <a:r>
              <a:rPr lang="zh-CN" altLang="en-US" sz="2000" dirty="0">
                <a:latin typeface="Comic Sans MS" panose="030F0702030302020204" pitchFamily="66" charset="0"/>
                <a:ea typeface="微软雅黑" panose="020B0503020204020204" pitchFamily="34" charset="-122"/>
              </a:rPr>
              <a:t>分别由</a:t>
            </a:r>
            <a:r>
              <a:rPr lang="en-US" altLang="zh-CN" sz="2000" dirty="0">
                <a:latin typeface="Comic Sans MS" panose="030F0702030302020204" pitchFamily="66" charset="0"/>
                <a:ea typeface="微软雅黑" panose="020B0503020204020204" pitchFamily="34" charset="-122"/>
              </a:rPr>
              <a:t>RA</a:t>
            </a:r>
            <a:r>
              <a:rPr lang="zh-CN" altLang="en-US" sz="2000" dirty="0">
                <a:latin typeface="Comic Sans MS" panose="030F0702030302020204" pitchFamily="66" charset="0"/>
                <a:ea typeface="微软雅黑" panose="020B0503020204020204" pitchFamily="34" charset="-122"/>
              </a:rPr>
              <a:t>和</a:t>
            </a:r>
            <a:r>
              <a:rPr lang="en-US" altLang="zh-CN" sz="2000" dirty="0">
                <a:latin typeface="Comic Sans MS" panose="030F0702030302020204" pitchFamily="66" charset="0"/>
                <a:ea typeface="微软雅黑" panose="020B0503020204020204" pitchFamily="34" charset="-122"/>
              </a:rPr>
              <a:t>RB</a:t>
            </a:r>
            <a:r>
              <a:rPr lang="zh-CN" altLang="en-US" sz="2000" dirty="0">
                <a:latin typeface="Comic Sans MS" panose="030F0702030302020204" pitchFamily="66" charset="0"/>
                <a:ea typeface="微软雅黑" panose="020B0503020204020204" pitchFamily="34" charset="-122"/>
              </a:rPr>
              <a:t>给出地址。地址</a:t>
            </a:r>
            <a:r>
              <a:rPr lang="en-US" altLang="zh-CN" sz="2000" dirty="0">
                <a:latin typeface="Comic Sans MS" panose="030F0702030302020204" pitchFamily="66" charset="0"/>
                <a:ea typeface="微软雅黑" panose="020B0503020204020204" pitchFamily="34" charset="-122"/>
              </a:rPr>
              <a:t>RA</a:t>
            </a:r>
            <a:r>
              <a:rPr lang="zh-CN" altLang="en-US" sz="2000" dirty="0">
                <a:latin typeface="Comic Sans MS" panose="030F0702030302020204" pitchFamily="66" charset="0"/>
                <a:ea typeface="微软雅黑" panose="020B0503020204020204" pitchFamily="34" charset="-122"/>
              </a:rPr>
              <a:t>或</a:t>
            </a:r>
            <a:r>
              <a:rPr lang="en-US" altLang="zh-CN" sz="2000" dirty="0">
                <a:latin typeface="Comic Sans MS" panose="030F0702030302020204" pitchFamily="66" charset="0"/>
                <a:ea typeface="微软雅黑" panose="020B0503020204020204" pitchFamily="34" charset="-122"/>
              </a:rPr>
              <a:t>RB</a:t>
            </a:r>
            <a:r>
              <a:rPr lang="zh-CN" altLang="en-US" sz="2000" dirty="0">
                <a:latin typeface="Comic Sans MS" panose="030F0702030302020204" pitchFamily="66" charset="0"/>
                <a:ea typeface="微软雅黑" panose="020B0503020204020204" pitchFamily="34" charset="-122"/>
              </a:rPr>
              <a:t>有效后，经一个“取数时间</a:t>
            </a:r>
            <a:r>
              <a:rPr lang="en-US" altLang="zh-CN" sz="2000" dirty="0">
                <a:latin typeface="Comic Sans MS" panose="030F0702030302020204" pitchFamily="66" charset="0"/>
                <a:ea typeface="微软雅黑" panose="020B0503020204020204" pitchFamily="34" charset="-122"/>
              </a:rPr>
              <a:t>(</a:t>
            </a:r>
            <a:r>
              <a:rPr lang="en-US" altLang="zh-CN" sz="2000" dirty="0" err="1">
                <a:latin typeface="Comic Sans MS" panose="030F0702030302020204" pitchFamily="66" charset="0"/>
                <a:ea typeface="微软雅黑" panose="020B0503020204020204" pitchFamily="34" charset="-122"/>
              </a:rPr>
              <a:t>AccessTime</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a:t>
            </a:r>
            <a:r>
              <a:rPr lang="en-US" altLang="zh-CN" sz="2000" dirty="0" err="1">
                <a:latin typeface="Comic Sans MS" panose="030F0702030302020204" pitchFamily="66" charset="0"/>
                <a:ea typeface="微软雅黑" panose="020B0503020204020204" pitchFamily="34" charset="-122"/>
              </a:rPr>
              <a:t>BusA</a:t>
            </a:r>
            <a:r>
              <a:rPr lang="zh-CN" altLang="en-US" sz="2000" dirty="0">
                <a:latin typeface="Comic Sans MS" panose="030F0702030302020204" pitchFamily="66" charset="0"/>
                <a:ea typeface="微软雅黑" panose="020B0503020204020204" pitchFamily="34" charset="-122"/>
              </a:rPr>
              <a:t>和</a:t>
            </a:r>
            <a:r>
              <a:rPr lang="en-US" altLang="zh-CN" sz="2000" dirty="0" err="1">
                <a:latin typeface="Comic Sans MS" panose="030F0702030302020204" pitchFamily="66" charset="0"/>
                <a:ea typeface="微软雅黑" panose="020B0503020204020204" pitchFamily="34" charset="-122"/>
              </a:rPr>
              <a:t>BusB</a:t>
            </a:r>
            <a:r>
              <a:rPr lang="zh-CN" altLang="en-US" sz="2000" dirty="0">
                <a:latin typeface="Comic Sans MS" panose="030F0702030302020204" pitchFamily="66" charset="0"/>
                <a:ea typeface="微软雅黑" panose="020B0503020204020204" pitchFamily="34" charset="-122"/>
              </a:rPr>
              <a:t>有效。</a:t>
            </a:r>
          </a:p>
          <a:p>
            <a:pPr marL="342900" lvl="1" indent="-342900">
              <a:lnSpc>
                <a:spcPct val="120000"/>
              </a:lnSpc>
              <a:spcBef>
                <a:spcPct val="2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一个写口（时序逻辑操作）：写使能为</a:t>
            </a:r>
            <a:r>
              <a:rPr lang="en-US" altLang="zh-CN" sz="2000" dirty="0">
                <a:latin typeface="Comic Sans MS" panose="030F0702030302020204" pitchFamily="66" charset="0"/>
                <a:ea typeface="微软雅黑" panose="020B0503020204020204" pitchFamily="34" charset="-122"/>
              </a:rPr>
              <a:t>1</a:t>
            </a:r>
            <a:r>
              <a:rPr lang="zh-CN" altLang="en-US" sz="2000" dirty="0">
                <a:latin typeface="Comic Sans MS" panose="030F0702030302020204" pitchFamily="66" charset="0"/>
                <a:ea typeface="微软雅黑" panose="020B0503020204020204" pitchFamily="34" charset="-122"/>
              </a:rPr>
              <a:t>的情况下，时钟边沿到来时，</a:t>
            </a:r>
            <a:r>
              <a:rPr lang="en-US" altLang="zh-CN" sz="2000" dirty="0" err="1">
                <a:latin typeface="Comic Sans MS" panose="030F0702030302020204" pitchFamily="66" charset="0"/>
                <a:ea typeface="微软雅黑" panose="020B0503020204020204" pitchFamily="34" charset="-122"/>
              </a:rPr>
              <a:t>busW</a:t>
            </a:r>
            <a:r>
              <a:rPr lang="zh-CN" altLang="en-US" sz="2000" dirty="0">
                <a:latin typeface="Comic Sans MS" panose="030F0702030302020204" pitchFamily="66" charset="0"/>
                <a:ea typeface="微软雅黑" panose="020B0503020204020204" pitchFamily="34" charset="-122"/>
              </a:rPr>
              <a:t>传来的值开始被写入</a:t>
            </a:r>
            <a:r>
              <a:rPr lang="en-US" altLang="zh-CN" sz="2000" dirty="0">
                <a:latin typeface="Comic Sans MS" panose="030F0702030302020204" pitchFamily="66" charset="0"/>
                <a:ea typeface="微软雅黑" panose="020B0503020204020204" pitchFamily="34" charset="-122"/>
              </a:rPr>
              <a:t>RW</a:t>
            </a:r>
            <a:r>
              <a:rPr lang="zh-CN" altLang="en-US" sz="2000" dirty="0">
                <a:latin typeface="Comic Sans MS" panose="030F0702030302020204" pitchFamily="66" charset="0"/>
                <a:ea typeface="微软雅黑" panose="020B0503020204020204" pitchFamily="34" charset="-122"/>
              </a:rPr>
              <a:t>指定的寄存器中。</a:t>
            </a:r>
          </a:p>
        </p:txBody>
      </p:sp>
      <p:sp>
        <p:nvSpPr>
          <p:cNvPr id="25" name="Rectangle 22"/>
          <p:cNvSpPr>
            <a:spLocks noChangeArrowheads="1"/>
          </p:cNvSpPr>
          <p:nvPr/>
        </p:nvSpPr>
        <p:spPr bwMode="auto">
          <a:xfrm>
            <a:off x="3306341" y="5394573"/>
            <a:ext cx="54502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rgbClr val="0033CC"/>
                </a:solidFill>
                <a:latin typeface="Comic Sans MS" panose="030F0702030302020204" pitchFamily="66" charset="0"/>
                <a:ea typeface="宋体" panose="02010600030101010101" pitchFamily="2" charset="-122"/>
              </a:rPr>
              <a:t>Clk</a:t>
            </a:r>
            <a:endParaRPr lang="en-US" altLang="zh-CN" sz="2000" dirty="0">
              <a:solidFill>
                <a:srgbClr val="0033CC"/>
              </a:solidFill>
              <a:latin typeface="Comic Sans MS" panose="030F0702030302020204" pitchFamily="66" charset="0"/>
              <a:ea typeface="宋体" panose="02010600030101010101" pitchFamily="2" charset="-122"/>
            </a:endParaRPr>
          </a:p>
        </p:txBody>
      </p:sp>
      <p:sp>
        <p:nvSpPr>
          <p:cNvPr id="26" name="Rectangle 23"/>
          <p:cNvSpPr>
            <a:spLocks noChangeArrowheads="1"/>
          </p:cNvSpPr>
          <p:nvPr/>
        </p:nvSpPr>
        <p:spPr bwMode="auto">
          <a:xfrm>
            <a:off x="2915816" y="477544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宋体" panose="02010600030101010101" pitchFamily="2" charset="-122"/>
              </a:rPr>
              <a:t>busW</a:t>
            </a:r>
          </a:p>
        </p:txBody>
      </p:sp>
      <p:sp>
        <p:nvSpPr>
          <p:cNvPr id="27" name="Rectangle 24"/>
          <p:cNvSpPr>
            <a:spLocks noChangeArrowheads="1"/>
          </p:cNvSpPr>
          <p:nvPr/>
        </p:nvSpPr>
        <p:spPr bwMode="auto">
          <a:xfrm>
            <a:off x="4012779" y="4648448"/>
            <a:ext cx="1406525" cy="118745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8" name="Line 25"/>
          <p:cNvSpPr>
            <a:spLocks noChangeShapeType="1"/>
          </p:cNvSpPr>
          <p:nvPr/>
        </p:nvSpPr>
        <p:spPr bwMode="auto">
          <a:xfrm>
            <a:off x="4023891" y="5621586"/>
            <a:ext cx="192088"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9" name="Line 26"/>
          <p:cNvSpPr>
            <a:spLocks noChangeShapeType="1"/>
          </p:cNvSpPr>
          <p:nvPr/>
        </p:nvSpPr>
        <p:spPr bwMode="auto">
          <a:xfrm flipH="1">
            <a:off x="4012779" y="5688261"/>
            <a:ext cx="242887" cy="122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30" name="Oval 27"/>
          <p:cNvSpPr>
            <a:spLocks noChangeArrowheads="1"/>
          </p:cNvSpPr>
          <p:nvPr/>
        </p:nvSpPr>
        <p:spPr bwMode="auto">
          <a:xfrm>
            <a:off x="3847679" y="564539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31" name="Rectangle 28"/>
          <p:cNvSpPr>
            <a:spLocks noChangeArrowheads="1"/>
          </p:cNvSpPr>
          <p:nvPr/>
        </p:nvSpPr>
        <p:spPr bwMode="auto">
          <a:xfrm>
            <a:off x="2627784" y="4037310"/>
            <a:ext cx="177292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rgbClr val="0033CC"/>
                </a:solidFill>
                <a:latin typeface="Comic Sans MS" panose="030F0702030302020204" pitchFamily="66" charset="0"/>
                <a:ea typeface="宋体" panose="02010600030101010101" pitchFamily="2" charset="-122"/>
              </a:rPr>
              <a:t>Write Enable</a:t>
            </a:r>
          </a:p>
        </p:txBody>
      </p:sp>
      <p:sp>
        <p:nvSpPr>
          <p:cNvPr id="32" name="Line 29"/>
          <p:cNvSpPr>
            <a:spLocks noChangeShapeType="1"/>
          </p:cNvSpPr>
          <p:nvPr/>
        </p:nvSpPr>
        <p:spPr bwMode="auto">
          <a:xfrm flipH="1">
            <a:off x="2993604" y="515644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33" name="Line 30"/>
          <p:cNvSpPr>
            <a:spLocks noChangeShapeType="1"/>
          </p:cNvSpPr>
          <p:nvPr/>
        </p:nvSpPr>
        <p:spPr bwMode="auto">
          <a:xfrm flipH="1">
            <a:off x="3533354" y="508659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34" name="Rectangle 31"/>
          <p:cNvSpPr>
            <a:spLocks noChangeArrowheads="1"/>
          </p:cNvSpPr>
          <p:nvPr/>
        </p:nvSpPr>
        <p:spPr bwMode="auto">
          <a:xfrm>
            <a:off x="3220616" y="5156448"/>
            <a:ext cx="49693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宋体" panose="02010600030101010101" pitchFamily="2" charset="-122"/>
              </a:rPr>
              <a:t>32</a:t>
            </a:r>
          </a:p>
        </p:txBody>
      </p:sp>
      <p:sp>
        <p:nvSpPr>
          <p:cNvPr id="35" name="Line 32"/>
          <p:cNvSpPr>
            <a:spLocks noChangeShapeType="1"/>
          </p:cNvSpPr>
          <p:nvPr/>
        </p:nvSpPr>
        <p:spPr bwMode="auto">
          <a:xfrm>
            <a:off x="5398666" y="4837361"/>
            <a:ext cx="1023938" cy="142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36" name="Line 33"/>
          <p:cNvSpPr>
            <a:spLocks noChangeShapeType="1"/>
          </p:cNvSpPr>
          <p:nvPr/>
        </p:nvSpPr>
        <p:spPr bwMode="auto">
          <a:xfrm flipH="1">
            <a:off x="6047954" y="478179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37" name="Rectangle 34"/>
          <p:cNvSpPr>
            <a:spLocks noChangeArrowheads="1"/>
          </p:cNvSpPr>
          <p:nvPr/>
        </p:nvSpPr>
        <p:spPr bwMode="auto">
          <a:xfrm>
            <a:off x="5735216" y="4851648"/>
            <a:ext cx="49693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宋体" panose="02010600030101010101" pitchFamily="2" charset="-122"/>
              </a:rPr>
              <a:t>32</a:t>
            </a:r>
          </a:p>
        </p:txBody>
      </p:sp>
      <p:sp>
        <p:nvSpPr>
          <p:cNvPr id="38" name="Rectangle 35"/>
          <p:cNvSpPr>
            <a:spLocks noChangeArrowheads="1"/>
          </p:cNvSpPr>
          <p:nvPr/>
        </p:nvSpPr>
        <p:spPr bwMode="auto">
          <a:xfrm>
            <a:off x="5430416" y="4508748"/>
            <a:ext cx="7806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宋体" panose="02010600030101010101" pitchFamily="2" charset="-122"/>
              </a:rPr>
              <a:t>busA</a:t>
            </a:r>
          </a:p>
        </p:txBody>
      </p:sp>
      <p:sp>
        <p:nvSpPr>
          <p:cNvPr id="39" name="Line 36"/>
          <p:cNvSpPr>
            <a:spLocks noChangeShapeType="1"/>
          </p:cNvSpPr>
          <p:nvPr/>
        </p:nvSpPr>
        <p:spPr bwMode="auto">
          <a:xfrm flipV="1">
            <a:off x="4149304" y="438174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0" name="Line 37"/>
          <p:cNvSpPr>
            <a:spLocks noChangeShapeType="1"/>
          </p:cNvSpPr>
          <p:nvPr/>
        </p:nvSpPr>
        <p:spPr bwMode="auto">
          <a:xfrm>
            <a:off x="5414541" y="5613648"/>
            <a:ext cx="10080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1" name="Line 38"/>
          <p:cNvSpPr>
            <a:spLocks noChangeShapeType="1"/>
          </p:cNvSpPr>
          <p:nvPr/>
        </p:nvSpPr>
        <p:spPr bwMode="auto">
          <a:xfrm flipH="1">
            <a:off x="6047954" y="554379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2" name="Rectangle 39"/>
          <p:cNvSpPr>
            <a:spLocks noChangeArrowheads="1"/>
          </p:cNvSpPr>
          <p:nvPr/>
        </p:nvSpPr>
        <p:spPr bwMode="auto">
          <a:xfrm>
            <a:off x="5735216" y="5613648"/>
            <a:ext cx="49693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宋体" panose="02010600030101010101" pitchFamily="2" charset="-122"/>
              </a:rPr>
              <a:t>32</a:t>
            </a:r>
          </a:p>
        </p:txBody>
      </p:sp>
      <p:sp>
        <p:nvSpPr>
          <p:cNvPr id="43" name="Rectangle 40"/>
          <p:cNvSpPr>
            <a:spLocks noChangeArrowheads="1"/>
          </p:cNvSpPr>
          <p:nvPr/>
        </p:nvSpPr>
        <p:spPr bwMode="auto">
          <a:xfrm>
            <a:off x="5430416" y="5283448"/>
            <a:ext cx="7550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宋体" panose="02010600030101010101" pitchFamily="2" charset="-122"/>
              </a:rPr>
              <a:t>busB</a:t>
            </a:r>
          </a:p>
        </p:txBody>
      </p:sp>
      <p:sp>
        <p:nvSpPr>
          <p:cNvPr id="44" name="Line 41"/>
          <p:cNvSpPr>
            <a:spLocks noChangeShapeType="1"/>
          </p:cNvSpPr>
          <p:nvPr/>
        </p:nvSpPr>
        <p:spPr bwMode="auto">
          <a:xfrm flipH="1">
            <a:off x="3360316" y="5718423"/>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5" name="Line 42"/>
          <p:cNvSpPr>
            <a:spLocks noChangeShapeType="1"/>
          </p:cNvSpPr>
          <p:nvPr/>
        </p:nvSpPr>
        <p:spPr bwMode="auto">
          <a:xfrm>
            <a:off x="4454104" y="4178548"/>
            <a:ext cx="0" cy="476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6" name="Line 43"/>
          <p:cNvSpPr>
            <a:spLocks noChangeShapeType="1"/>
          </p:cNvSpPr>
          <p:nvPr/>
        </p:nvSpPr>
        <p:spPr bwMode="auto">
          <a:xfrm flipV="1">
            <a:off x="4384254" y="4311898"/>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7" name="Rectangle 44"/>
          <p:cNvSpPr>
            <a:spLocks noChangeArrowheads="1"/>
          </p:cNvSpPr>
          <p:nvPr/>
        </p:nvSpPr>
        <p:spPr bwMode="auto">
          <a:xfrm>
            <a:off x="4211216" y="4165848"/>
            <a:ext cx="3398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宋体" panose="02010600030101010101" pitchFamily="2" charset="-122"/>
              </a:rPr>
              <a:t>5</a:t>
            </a:r>
          </a:p>
        </p:txBody>
      </p:sp>
      <p:sp>
        <p:nvSpPr>
          <p:cNvPr id="48" name="Line 45"/>
          <p:cNvSpPr>
            <a:spLocks noChangeShapeType="1"/>
          </p:cNvSpPr>
          <p:nvPr/>
        </p:nvSpPr>
        <p:spPr bwMode="auto">
          <a:xfrm>
            <a:off x="4835104" y="4178548"/>
            <a:ext cx="0" cy="4619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49" name="Line 46"/>
          <p:cNvSpPr>
            <a:spLocks noChangeShapeType="1"/>
          </p:cNvSpPr>
          <p:nvPr/>
        </p:nvSpPr>
        <p:spPr bwMode="auto">
          <a:xfrm flipV="1">
            <a:off x="4765254" y="4311898"/>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50" name="Rectangle 47"/>
          <p:cNvSpPr>
            <a:spLocks noChangeArrowheads="1"/>
          </p:cNvSpPr>
          <p:nvPr/>
        </p:nvSpPr>
        <p:spPr bwMode="auto">
          <a:xfrm>
            <a:off x="4592216" y="4165848"/>
            <a:ext cx="3398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宋体" panose="02010600030101010101" pitchFamily="2" charset="-122"/>
              </a:rPr>
              <a:t>5</a:t>
            </a:r>
          </a:p>
        </p:txBody>
      </p:sp>
      <p:sp>
        <p:nvSpPr>
          <p:cNvPr id="51" name="Line 48"/>
          <p:cNvSpPr>
            <a:spLocks noChangeShapeType="1"/>
          </p:cNvSpPr>
          <p:nvPr/>
        </p:nvSpPr>
        <p:spPr bwMode="auto">
          <a:xfrm>
            <a:off x="5292304" y="4178548"/>
            <a:ext cx="0" cy="4603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52" name="Line 49"/>
          <p:cNvSpPr>
            <a:spLocks noChangeShapeType="1"/>
          </p:cNvSpPr>
          <p:nvPr/>
        </p:nvSpPr>
        <p:spPr bwMode="auto">
          <a:xfrm flipV="1">
            <a:off x="5222454" y="4311898"/>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53" name="Rectangle 50"/>
          <p:cNvSpPr>
            <a:spLocks noChangeArrowheads="1"/>
          </p:cNvSpPr>
          <p:nvPr/>
        </p:nvSpPr>
        <p:spPr bwMode="auto">
          <a:xfrm>
            <a:off x="5049416" y="4165848"/>
            <a:ext cx="3398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latin typeface="Comic Sans MS" panose="030F0702030302020204" pitchFamily="66" charset="0"/>
                <a:ea typeface="宋体" panose="02010600030101010101" pitchFamily="2" charset="-122"/>
              </a:rPr>
              <a:t>5</a:t>
            </a:r>
          </a:p>
        </p:txBody>
      </p:sp>
      <p:sp>
        <p:nvSpPr>
          <p:cNvPr id="54" name="Rectangle 51"/>
          <p:cNvSpPr>
            <a:spLocks noChangeArrowheads="1"/>
          </p:cNvSpPr>
          <p:nvPr/>
        </p:nvSpPr>
        <p:spPr bwMode="auto">
          <a:xfrm>
            <a:off x="4211216" y="3861048"/>
            <a:ext cx="6107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宋体" panose="02010600030101010101" pitchFamily="2" charset="-122"/>
              </a:rPr>
              <a:t>RW</a:t>
            </a:r>
          </a:p>
        </p:txBody>
      </p:sp>
      <p:sp>
        <p:nvSpPr>
          <p:cNvPr id="55" name="Rectangle 52"/>
          <p:cNvSpPr>
            <a:spLocks noChangeArrowheads="1"/>
          </p:cNvSpPr>
          <p:nvPr/>
        </p:nvSpPr>
        <p:spPr bwMode="auto">
          <a:xfrm>
            <a:off x="4668416" y="3861048"/>
            <a:ext cx="53219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宋体" panose="02010600030101010101" pitchFamily="2" charset="-122"/>
              </a:rPr>
              <a:t>RA</a:t>
            </a:r>
          </a:p>
        </p:txBody>
      </p:sp>
      <p:sp>
        <p:nvSpPr>
          <p:cNvPr id="56" name="Rectangle 53"/>
          <p:cNvSpPr>
            <a:spLocks noChangeArrowheads="1"/>
          </p:cNvSpPr>
          <p:nvPr/>
        </p:nvSpPr>
        <p:spPr bwMode="auto">
          <a:xfrm>
            <a:off x="5049416" y="3861048"/>
            <a:ext cx="5065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latin typeface="Comic Sans MS" panose="030F0702030302020204" pitchFamily="66" charset="0"/>
                <a:ea typeface="宋体" panose="02010600030101010101" pitchFamily="2" charset="-122"/>
              </a:rPr>
              <a:t>RB</a:t>
            </a:r>
          </a:p>
        </p:txBody>
      </p:sp>
      <p:sp>
        <p:nvSpPr>
          <p:cNvPr id="57" name="Rectangle 54"/>
          <p:cNvSpPr>
            <a:spLocks noChangeArrowheads="1"/>
          </p:cNvSpPr>
          <p:nvPr/>
        </p:nvSpPr>
        <p:spPr bwMode="auto">
          <a:xfrm>
            <a:off x="4067944" y="4866903"/>
            <a:ext cx="1340111"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dirty="0">
                <a:latin typeface="Comic Sans MS" panose="030F0702030302020204" pitchFamily="66" charset="0"/>
                <a:ea typeface="宋体" panose="02010600030101010101" pitchFamily="2" charset="-122"/>
              </a:rPr>
              <a:t>32 32-</a:t>
            </a:r>
            <a:r>
              <a:rPr lang="en-US" altLang="zh-CN" sz="2000" dirty="0">
                <a:latin typeface="Comic Sans MS" panose="030F0702030302020204" pitchFamily="66" charset="0"/>
                <a:ea typeface="宋体" panose="02010600030101010101" pitchFamily="2" charset="-122"/>
              </a:rPr>
              <a:t>bit</a:t>
            </a:r>
          </a:p>
          <a:p>
            <a:r>
              <a:rPr lang="en-US" altLang="zh-CN" sz="2000" dirty="0">
                <a:latin typeface="Comic Sans MS" panose="030F0702030302020204" pitchFamily="66" charset="0"/>
                <a:ea typeface="宋体" panose="02010600030101010101" pitchFamily="2" charset="-122"/>
              </a:rPr>
              <a:t>Registers</a:t>
            </a:r>
          </a:p>
        </p:txBody>
      </p:sp>
    </p:spTree>
    <p:extLst>
      <p:ext uri="{BB962C8B-B14F-4D97-AF65-F5344CB8AC3E}">
        <p14:creationId xmlns:p14="http://schemas.microsoft.com/office/powerpoint/2010/main" val="201710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smtClean="0"/>
              <a:t>5.1 CPU</a:t>
            </a:r>
            <a:r>
              <a:rPr lang="zh-CN" altLang="en-US" dirty="0" smtClean="0"/>
              <a:t>概述</a:t>
            </a:r>
            <a:r>
              <a:rPr lang="zh-CN" altLang="en-US" dirty="0" smtClean="0">
                <a:solidFill>
                  <a:srgbClr val="FF0000"/>
                </a:solidFill>
              </a:rPr>
              <a:t>（重点）</a:t>
            </a:r>
            <a:endParaRPr lang="en-US" altLang="zh-CN" dirty="0" smtClean="0"/>
          </a:p>
          <a:p>
            <a:pPr marL="0" indent="0">
              <a:buNone/>
            </a:pPr>
            <a:r>
              <a:rPr lang="en-US" altLang="zh-CN" dirty="0" smtClean="0"/>
              <a:t>5.2 </a:t>
            </a:r>
            <a:r>
              <a:rPr lang="zh-CN" altLang="en-US" dirty="0" smtClean="0"/>
              <a:t>单周期处理器设计</a:t>
            </a:r>
            <a:r>
              <a:rPr lang="zh-CN" altLang="en-US" dirty="0" smtClean="0">
                <a:solidFill>
                  <a:srgbClr val="FF0000"/>
                </a:solidFill>
              </a:rPr>
              <a:t>（</a:t>
            </a:r>
            <a:r>
              <a:rPr lang="zh-CN" altLang="en-US" dirty="0">
                <a:solidFill>
                  <a:srgbClr val="FF0000"/>
                </a:solidFill>
              </a:rPr>
              <a:t>重点、难点）</a:t>
            </a:r>
            <a:endParaRPr lang="en-US" altLang="zh-CN" dirty="0" smtClean="0">
              <a:solidFill>
                <a:srgbClr val="FF0000"/>
              </a:solidFill>
            </a:endParaRPr>
          </a:p>
          <a:p>
            <a:pPr marL="0" indent="0">
              <a:buNone/>
            </a:pPr>
            <a:r>
              <a:rPr lang="en-US" altLang="zh-CN" dirty="0"/>
              <a:t>5.4 </a:t>
            </a:r>
            <a:r>
              <a:rPr lang="zh-CN" altLang="en-US" dirty="0"/>
              <a:t>微程序控制器</a:t>
            </a:r>
            <a:r>
              <a:rPr lang="zh-CN" altLang="en-US" dirty="0" smtClean="0"/>
              <a:t>设计</a:t>
            </a:r>
            <a:endParaRPr lang="en-US" altLang="zh-CN" dirty="0" smtClean="0"/>
          </a:p>
          <a:p>
            <a:pPr marL="0" indent="0">
              <a:buNone/>
            </a:pPr>
            <a:r>
              <a:rPr lang="en-US" altLang="zh-CN" dirty="0" smtClean="0"/>
              <a:t>5.5 </a:t>
            </a:r>
            <a:r>
              <a:rPr lang="zh-CN" altLang="en-US" dirty="0" smtClean="0"/>
              <a:t>异常和中断处理</a:t>
            </a:r>
            <a:r>
              <a:rPr lang="zh-CN" altLang="en-US" dirty="0">
                <a:solidFill>
                  <a:srgbClr val="FF0000"/>
                </a:solidFill>
              </a:rPr>
              <a:t>（</a:t>
            </a:r>
            <a:r>
              <a:rPr lang="zh-CN" altLang="en-US" dirty="0" smtClean="0">
                <a:solidFill>
                  <a:srgbClr val="FF0000"/>
                </a:solidFill>
              </a:rPr>
              <a:t>重点）</a:t>
            </a:r>
            <a:endParaRPr lang="en-US" altLang="zh-CN" dirty="0">
              <a:solidFill>
                <a:srgbClr val="FF0000"/>
              </a:solidFill>
            </a:endParaRPr>
          </a:p>
        </p:txBody>
      </p:sp>
      <p:sp>
        <p:nvSpPr>
          <p:cNvPr id="5" name="页脚占位符 4"/>
          <p:cNvSpPr>
            <a:spLocks noGrp="1"/>
          </p:cNvSpPr>
          <p:nvPr>
            <p:ph type="ftr" sz="quarter" idx="11"/>
          </p:nvPr>
        </p:nvSpPr>
        <p:spPr/>
        <p:txBody>
          <a:bodyPr/>
          <a:lstStyle/>
          <a:p>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2</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2017/10/30</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a:solidFill>
                  <a:srgbClr val="063DE8"/>
                </a:solidFill>
                <a:latin typeface="微软雅黑" panose="020B0503020204020204" pitchFamily="34" charset="-122"/>
                <a:ea typeface="微软雅黑" panose="020B0503020204020204" pitchFamily="34" charset="-122"/>
              </a:rPr>
              <a:t>2</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zh-CN" altLang="en-US" sz="2200" b="1" dirty="0">
                <a:solidFill>
                  <a:srgbClr val="063DE8"/>
                </a:solidFill>
                <a:latin typeface="微软雅黑" panose="020B0503020204020204" pitchFamily="34" charset="-122"/>
                <a:ea typeface="微软雅黑" panose="020B0503020204020204" pitchFamily="34" charset="-122"/>
              </a:rPr>
              <a:t>状态</a:t>
            </a:r>
            <a:r>
              <a:rPr lang="zh-CN" altLang="en-US" sz="2200" b="1" dirty="0" smtClean="0">
                <a:solidFill>
                  <a:srgbClr val="063DE8"/>
                </a:solidFill>
                <a:latin typeface="微软雅黑" panose="020B0503020204020204" pitchFamily="34" charset="-122"/>
                <a:ea typeface="微软雅黑" panose="020B0503020204020204" pitchFamily="34" charset="-122"/>
              </a:rPr>
              <a:t>元件：</a:t>
            </a:r>
            <a:r>
              <a:rPr lang="zh-CN" altLang="en-US" sz="2200" b="1" dirty="0">
                <a:solidFill>
                  <a:srgbClr val="063DE8"/>
                </a:solidFill>
                <a:latin typeface="微软雅黑" panose="020B0503020204020204" pitchFamily="34" charset="-122"/>
                <a:ea typeface="微软雅黑" panose="020B0503020204020204" pitchFamily="34" charset="-122"/>
              </a:rPr>
              <a:t>理想</a:t>
            </a:r>
            <a:r>
              <a:rPr lang="zh-CN" altLang="en-US" sz="2200" b="1" dirty="0" smtClean="0">
                <a:solidFill>
                  <a:srgbClr val="063DE8"/>
                </a:solidFill>
                <a:latin typeface="微软雅黑" panose="020B0503020204020204" pitchFamily="34" charset="-122"/>
                <a:ea typeface="微软雅黑" panose="020B0503020204020204" pitchFamily="34" charset="-122"/>
              </a:rPr>
              <a:t>存器组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7" name="矩形 6"/>
          <p:cNvSpPr/>
          <p:nvPr/>
        </p:nvSpPr>
        <p:spPr>
          <a:xfrm>
            <a:off x="167180" y="1759265"/>
            <a:ext cx="8365260" cy="3262432"/>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solidFill>
                  <a:srgbClr val="CC0000"/>
                </a:solidFill>
                <a:latin typeface="Comic Sans MS" panose="030F0702030302020204" pitchFamily="66" charset="0"/>
                <a:ea typeface="微软雅黑" panose="020B0503020204020204" pitchFamily="34" charset="-122"/>
              </a:rPr>
              <a:t>理想存储器（ </a:t>
            </a:r>
            <a:r>
              <a:rPr lang="en-US" altLang="zh-CN" sz="2000" dirty="0">
                <a:solidFill>
                  <a:srgbClr val="CC0000"/>
                </a:solidFill>
                <a:latin typeface="Comic Sans MS" panose="030F0702030302020204" pitchFamily="66" charset="0"/>
                <a:ea typeface="微软雅黑" panose="020B0503020204020204" pitchFamily="34" charset="-122"/>
              </a:rPr>
              <a:t>idealized memory</a:t>
            </a:r>
            <a:r>
              <a:rPr lang="en-US" altLang="zh-CN" sz="2000" dirty="0">
                <a:latin typeface="Comic Sans MS" panose="030F0702030302020204" pitchFamily="66" charset="0"/>
                <a:ea typeface="微软雅黑" panose="020B0503020204020204" pitchFamily="34" charset="-122"/>
              </a:rPr>
              <a:t> </a:t>
            </a:r>
            <a:r>
              <a:rPr lang="zh-CN" altLang="en-US" sz="2000" dirty="0">
                <a:solidFill>
                  <a:srgbClr val="CC0000"/>
                </a:solidFill>
                <a:latin typeface="Comic Sans MS" panose="030F0702030302020204" pitchFamily="66" charset="0"/>
                <a:ea typeface="微软雅黑" panose="020B0503020204020204" pitchFamily="34" charset="-122"/>
              </a:rPr>
              <a:t>）</a:t>
            </a:r>
          </a:p>
          <a:p>
            <a:pPr marL="800100" lvl="1" indent="-342900">
              <a:lnSpc>
                <a:spcPct val="130000"/>
              </a:lnSpc>
              <a:buFont typeface="Wingdings" panose="05000000000000000000" pitchFamily="2" charset="2"/>
              <a:buChar char="ü"/>
            </a:pPr>
            <a:r>
              <a:rPr lang="en-US" altLang="zh-CN" sz="2000" dirty="0">
                <a:solidFill>
                  <a:srgbClr val="0000FF"/>
                </a:solidFill>
                <a:latin typeface="Comic Sans MS" panose="030F0702030302020204" pitchFamily="66" charset="0"/>
                <a:ea typeface="微软雅黑" panose="020B0503020204020204" pitchFamily="34" charset="-122"/>
              </a:rPr>
              <a:t>Data Out</a:t>
            </a:r>
            <a:r>
              <a:rPr lang="zh-CN" altLang="en-US" sz="2000" dirty="0">
                <a:solidFill>
                  <a:srgbClr val="0000FF"/>
                </a:solidFill>
                <a:latin typeface="Comic Sans MS" panose="030F0702030302020204" pitchFamily="66" charset="0"/>
                <a:ea typeface="微软雅黑" panose="020B0503020204020204" pitchFamily="34" charset="-122"/>
              </a:rPr>
              <a:t>：</a:t>
            </a:r>
            <a:r>
              <a:rPr lang="en-US" altLang="zh-CN" sz="2000" dirty="0">
                <a:latin typeface="Comic Sans MS" panose="030F0702030302020204" pitchFamily="66" charset="0"/>
                <a:ea typeface="微软雅黑" panose="020B0503020204020204" pitchFamily="34" charset="-122"/>
              </a:rPr>
              <a:t>32</a:t>
            </a:r>
            <a:r>
              <a:rPr lang="zh-CN" altLang="en-US" sz="2000" dirty="0">
                <a:latin typeface="Comic Sans MS" panose="030F0702030302020204" pitchFamily="66" charset="0"/>
                <a:ea typeface="微软雅黑" panose="020B0503020204020204" pitchFamily="34" charset="-122"/>
              </a:rPr>
              <a:t>位读出数据</a:t>
            </a:r>
          </a:p>
          <a:p>
            <a:pPr marL="800100" lvl="1" indent="-342900">
              <a:lnSpc>
                <a:spcPct val="130000"/>
              </a:lnSpc>
              <a:buFont typeface="Wingdings" panose="05000000000000000000" pitchFamily="2" charset="2"/>
              <a:buChar char="ü"/>
            </a:pPr>
            <a:r>
              <a:rPr lang="en-US" altLang="zh-CN" sz="2000" dirty="0">
                <a:solidFill>
                  <a:srgbClr val="0000FF"/>
                </a:solidFill>
                <a:latin typeface="Comic Sans MS" panose="030F0702030302020204" pitchFamily="66" charset="0"/>
                <a:ea typeface="微软雅黑" panose="020B0503020204020204" pitchFamily="34" charset="-122"/>
              </a:rPr>
              <a:t>Data In</a:t>
            </a:r>
            <a:r>
              <a:rPr lang="zh-CN" altLang="en-US" sz="2000" dirty="0">
                <a:solidFill>
                  <a:srgbClr val="0000FF"/>
                </a:solidFill>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 </a:t>
            </a:r>
            <a:r>
              <a:rPr lang="en-US" altLang="zh-CN" sz="2000" dirty="0">
                <a:latin typeface="Comic Sans MS" panose="030F0702030302020204" pitchFamily="66" charset="0"/>
                <a:ea typeface="微软雅黑" panose="020B0503020204020204" pitchFamily="34" charset="-122"/>
              </a:rPr>
              <a:t>32</a:t>
            </a:r>
            <a:r>
              <a:rPr lang="zh-CN" altLang="en-US" sz="2000" dirty="0">
                <a:latin typeface="Comic Sans MS" panose="030F0702030302020204" pitchFamily="66" charset="0"/>
                <a:ea typeface="微软雅黑" panose="020B0503020204020204" pitchFamily="34" charset="-122"/>
              </a:rPr>
              <a:t>位写入数据</a:t>
            </a:r>
          </a:p>
          <a:p>
            <a:pPr marL="800100" lvl="1" indent="-342900">
              <a:lnSpc>
                <a:spcPct val="130000"/>
              </a:lnSpc>
              <a:buFont typeface="Wingdings" panose="05000000000000000000" pitchFamily="2" charset="2"/>
              <a:buChar char="ü"/>
            </a:pPr>
            <a:r>
              <a:rPr lang="en-US" altLang="zh-CN" sz="2000" dirty="0">
                <a:solidFill>
                  <a:srgbClr val="0000FF"/>
                </a:solidFill>
                <a:latin typeface="Comic Sans MS" panose="030F0702030302020204" pitchFamily="66" charset="0"/>
                <a:ea typeface="微软雅黑" panose="020B0503020204020204" pitchFamily="34" charset="-122"/>
              </a:rPr>
              <a:t>Address</a:t>
            </a:r>
            <a:r>
              <a:rPr lang="zh-CN" altLang="en-US" sz="2000" dirty="0">
                <a:solidFill>
                  <a:srgbClr val="0000FF"/>
                </a:solidFill>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读写公用一个</a:t>
            </a:r>
            <a:r>
              <a:rPr lang="en-US" altLang="zh-CN" sz="2000" dirty="0">
                <a:latin typeface="Comic Sans MS" panose="030F0702030302020204" pitchFamily="66" charset="0"/>
                <a:ea typeface="微软雅黑" panose="020B0503020204020204" pitchFamily="34" charset="-122"/>
              </a:rPr>
              <a:t>32</a:t>
            </a:r>
            <a:r>
              <a:rPr lang="zh-CN" altLang="en-US" sz="2000" dirty="0">
                <a:latin typeface="Comic Sans MS" panose="030F0702030302020204" pitchFamily="66" charset="0"/>
                <a:ea typeface="微软雅黑" panose="020B0503020204020204" pitchFamily="34" charset="-122"/>
              </a:rPr>
              <a:t>位地址</a:t>
            </a:r>
          </a:p>
          <a:p>
            <a:pPr marL="800100" lvl="1" indent="-342900">
              <a:lnSpc>
                <a:spcPct val="130000"/>
              </a:lnSpc>
              <a:buFont typeface="Wingdings" panose="05000000000000000000" pitchFamily="2" charset="2"/>
              <a:buChar char="ü"/>
            </a:pPr>
            <a:r>
              <a:rPr lang="zh-CN" altLang="en-US" sz="2000" dirty="0">
                <a:solidFill>
                  <a:srgbClr val="0000FF"/>
                </a:solidFill>
                <a:latin typeface="Comic Sans MS" panose="030F0702030302020204" pitchFamily="66" charset="0"/>
                <a:ea typeface="微软雅黑" panose="020B0503020204020204" pitchFamily="34" charset="-122"/>
              </a:rPr>
              <a:t>读操作（</a:t>
            </a:r>
            <a:r>
              <a:rPr lang="zh-CN" altLang="en-US" sz="2000" dirty="0">
                <a:solidFill>
                  <a:srgbClr val="FF0000"/>
                </a:solidFill>
                <a:latin typeface="Comic Sans MS" panose="030F0702030302020204" pitchFamily="66" charset="0"/>
                <a:ea typeface="微软雅黑" panose="020B0503020204020204" pitchFamily="34" charset="-122"/>
              </a:rPr>
              <a:t>组合逻辑操作</a:t>
            </a:r>
            <a:r>
              <a:rPr lang="zh-CN" altLang="en-US" sz="2000" dirty="0">
                <a:solidFill>
                  <a:srgbClr val="0033CC"/>
                </a:solidFill>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地址</a:t>
            </a:r>
            <a:r>
              <a:rPr lang="en-US" altLang="zh-CN" sz="2000" dirty="0">
                <a:latin typeface="Comic Sans MS" panose="030F0702030302020204" pitchFamily="66" charset="0"/>
                <a:ea typeface="微软雅黑" panose="020B0503020204020204" pitchFamily="34" charset="-122"/>
              </a:rPr>
              <a:t>Address</a:t>
            </a:r>
            <a:r>
              <a:rPr lang="zh-CN" altLang="en-US" sz="2000" dirty="0">
                <a:latin typeface="Comic Sans MS" panose="030F0702030302020204" pitchFamily="66" charset="0"/>
                <a:ea typeface="微软雅黑" panose="020B0503020204020204" pitchFamily="34" charset="-122"/>
              </a:rPr>
              <a:t>有效后，经一个</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取数时间</a:t>
            </a:r>
            <a:r>
              <a:rPr lang="en-US" altLang="zh-CN" sz="2000" dirty="0" err="1">
                <a:latin typeface="Comic Sans MS" panose="030F0702030302020204" pitchFamily="66" charset="0"/>
                <a:ea typeface="微软雅黑" panose="020B0503020204020204" pitchFamily="34" charset="-122"/>
              </a:rPr>
              <a:t>AccessTime</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a:t>
            </a:r>
            <a:r>
              <a:rPr lang="en-US" altLang="zh-CN" sz="2000" dirty="0">
                <a:latin typeface="Comic Sans MS" panose="030F0702030302020204" pitchFamily="66" charset="0"/>
                <a:ea typeface="微软雅黑" panose="020B0503020204020204" pitchFamily="34" charset="-122"/>
              </a:rPr>
              <a:t>Data Out</a:t>
            </a:r>
            <a:r>
              <a:rPr lang="zh-CN" altLang="en-US" sz="2000" dirty="0">
                <a:latin typeface="Comic Sans MS" panose="030F0702030302020204" pitchFamily="66" charset="0"/>
                <a:ea typeface="微软雅黑" panose="020B0503020204020204" pitchFamily="34" charset="-122"/>
              </a:rPr>
              <a:t>上数据有效。</a:t>
            </a:r>
          </a:p>
          <a:p>
            <a:pPr marL="800100" lvl="1" indent="-342900">
              <a:lnSpc>
                <a:spcPct val="130000"/>
              </a:lnSpc>
              <a:buFont typeface="Wingdings" panose="05000000000000000000" pitchFamily="2" charset="2"/>
              <a:buChar char="ü"/>
            </a:pPr>
            <a:r>
              <a:rPr lang="zh-CN" altLang="en-US" sz="2000" dirty="0">
                <a:solidFill>
                  <a:srgbClr val="0000FF"/>
                </a:solidFill>
                <a:latin typeface="Comic Sans MS" panose="030F0702030302020204" pitchFamily="66" charset="0"/>
                <a:ea typeface="微软雅黑" panose="020B0503020204020204" pitchFamily="34" charset="-122"/>
              </a:rPr>
              <a:t>写操作（</a:t>
            </a:r>
            <a:r>
              <a:rPr lang="zh-CN" altLang="en-US" sz="2000" dirty="0">
                <a:solidFill>
                  <a:srgbClr val="FF0000"/>
                </a:solidFill>
                <a:latin typeface="Comic Sans MS" panose="030F0702030302020204" pitchFamily="66" charset="0"/>
                <a:ea typeface="微软雅黑" panose="020B0503020204020204" pitchFamily="34" charset="-122"/>
              </a:rPr>
              <a:t>时序逻辑操作</a:t>
            </a:r>
            <a:r>
              <a:rPr lang="zh-CN" altLang="en-US" sz="2000" dirty="0">
                <a:solidFill>
                  <a:srgbClr val="0033CC"/>
                </a:solidFill>
                <a:latin typeface="Comic Sans MS" panose="030F0702030302020204" pitchFamily="66" charset="0"/>
                <a:ea typeface="微软雅黑" panose="020B0503020204020204" pitchFamily="34" charset="-122"/>
              </a:rPr>
              <a:t>）</a:t>
            </a:r>
            <a:r>
              <a:rPr lang="zh-CN" altLang="en-US" sz="2000" dirty="0">
                <a:solidFill>
                  <a:srgbClr val="0000FF"/>
                </a:solidFill>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写使能为</a:t>
            </a:r>
            <a:r>
              <a:rPr lang="en-US" altLang="zh-CN" sz="2000" dirty="0">
                <a:latin typeface="Comic Sans MS" panose="030F0702030302020204" pitchFamily="66" charset="0"/>
                <a:ea typeface="微软雅黑" panose="020B0503020204020204" pitchFamily="34" charset="-122"/>
              </a:rPr>
              <a:t>1</a:t>
            </a:r>
            <a:r>
              <a:rPr lang="zh-CN" altLang="en-US" sz="2000" dirty="0">
                <a:latin typeface="Comic Sans MS" panose="030F0702030302020204" pitchFamily="66" charset="0"/>
                <a:ea typeface="微软雅黑" panose="020B0503020204020204" pitchFamily="34" charset="-122"/>
              </a:rPr>
              <a:t>的情况下，时钟</a:t>
            </a:r>
            <a:r>
              <a:rPr lang="en-US" altLang="zh-CN" sz="2000" dirty="0" err="1">
                <a:latin typeface="Comic Sans MS" panose="030F0702030302020204" pitchFamily="66" charset="0"/>
                <a:ea typeface="微软雅黑" panose="020B0503020204020204" pitchFamily="34" charset="-122"/>
              </a:rPr>
              <a:t>Clk</a:t>
            </a:r>
            <a:r>
              <a:rPr lang="zh-CN" altLang="en-US" sz="2000" dirty="0">
                <a:latin typeface="Comic Sans MS" panose="030F0702030302020204" pitchFamily="66" charset="0"/>
                <a:ea typeface="微软雅黑" panose="020B0503020204020204" pitchFamily="34" charset="-122"/>
              </a:rPr>
              <a:t>边沿到来时，</a:t>
            </a:r>
            <a:r>
              <a:rPr lang="en-US" altLang="zh-CN" sz="2000" dirty="0">
                <a:latin typeface="Comic Sans MS" panose="030F0702030302020204" pitchFamily="66" charset="0"/>
                <a:ea typeface="微软雅黑" panose="020B0503020204020204" pitchFamily="34" charset="-122"/>
              </a:rPr>
              <a:t>Data In</a:t>
            </a:r>
            <a:r>
              <a:rPr lang="zh-CN" altLang="en-US" sz="2000" dirty="0">
                <a:latin typeface="Comic Sans MS" panose="030F0702030302020204" pitchFamily="66" charset="0"/>
                <a:ea typeface="微软雅黑" panose="020B0503020204020204" pitchFamily="34" charset="-122"/>
              </a:rPr>
              <a:t>传来的值开始被写入</a:t>
            </a:r>
            <a:r>
              <a:rPr lang="en-US" altLang="zh-CN" sz="2000" dirty="0">
                <a:latin typeface="Comic Sans MS" panose="030F0702030302020204" pitchFamily="66" charset="0"/>
                <a:ea typeface="微软雅黑" panose="020B0503020204020204" pitchFamily="34" charset="-122"/>
              </a:rPr>
              <a:t>Address</a:t>
            </a:r>
            <a:r>
              <a:rPr lang="zh-CN" altLang="en-US" sz="2000" dirty="0">
                <a:latin typeface="Comic Sans MS" panose="030F0702030302020204" pitchFamily="66" charset="0"/>
                <a:ea typeface="微软雅黑" panose="020B0503020204020204" pitchFamily="34" charset="-122"/>
              </a:rPr>
              <a:t>指定的存储单元中。</a:t>
            </a:r>
          </a:p>
        </p:txBody>
      </p:sp>
      <p:sp>
        <p:nvSpPr>
          <p:cNvPr id="58" name="Rectangle 4"/>
          <p:cNvSpPr>
            <a:spLocks noChangeArrowheads="1"/>
          </p:cNvSpPr>
          <p:nvPr/>
        </p:nvSpPr>
        <p:spPr bwMode="auto">
          <a:xfrm>
            <a:off x="5475288" y="2274888"/>
            <a:ext cx="54181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err="1">
                <a:solidFill>
                  <a:srgbClr val="0033CC"/>
                </a:solidFill>
                <a:ea typeface="宋体" panose="02010600030101010101" pitchFamily="2" charset="-122"/>
              </a:rPr>
              <a:t>Clk</a:t>
            </a:r>
            <a:endParaRPr lang="en-US" altLang="zh-CN" sz="1800" dirty="0">
              <a:solidFill>
                <a:srgbClr val="0033CC"/>
              </a:solidFill>
              <a:ea typeface="宋体" panose="02010600030101010101" pitchFamily="2" charset="-122"/>
            </a:endParaRPr>
          </a:p>
        </p:txBody>
      </p:sp>
      <p:sp>
        <p:nvSpPr>
          <p:cNvPr id="59" name="Rectangle 5"/>
          <p:cNvSpPr>
            <a:spLocks noChangeArrowheads="1"/>
          </p:cNvSpPr>
          <p:nvPr/>
        </p:nvSpPr>
        <p:spPr bwMode="auto">
          <a:xfrm>
            <a:off x="5084763" y="1630363"/>
            <a:ext cx="923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ea typeface="宋体" panose="02010600030101010101" pitchFamily="2" charset="-122"/>
              </a:rPr>
              <a:t>Data In</a:t>
            </a:r>
          </a:p>
        </p:txBody>
      </p:sp>
      <p:sp>
        <p:nvSpPr>
          <p:cNvPr id="60" name="Rectangle 6"/>
          <p:cNvSpPr>
            <a:spLocks noChangeArrowheads="1"/>
          </p:cNvSpPr>
          <p:nvPr/>
        </p:nvSpPr>
        <p:spPr bwMode="auto">
          <a:xfrm>
            <a:off x="6169025" y="1516063"/>
            <a:ext cx="1431925" cy="12128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 name="Line 7"/>
          <p:cNvSpPr>
            <a:spLocks noChangeShapeType="1"/>
          </p:cNvSpPr>
          <p:nvPr/>
        </p:nvSpPr>
        <p:spPr bwMode="auto">
          <a:xfrm>
            <a:off x="6164263" y="2487613"/>
            <a:ext cx="166687" cy="95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8"/>
          <p:cNvSpPr>
            <a:spLocks noChangeShapeType="1"/>
          </p:cNvSpPr>
          <p:nvPr/>
        </p:nvSpPr>
        <p:spPr bwMode="auto">
          <a:xfrm flipH="1">
            <a:off x="6181725" y="2578100"/>
            <a:ext cx="149225"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9"/>
          <p:cNvSpPr>
            <a:spLocks noChangeArrowheads="1"/>
          </p:cNvSpPr>
          <p:nvPr/>
        </p:nvSpPr>
        <p:spPr bwMode="auto">
          <a:xfrm>
            <a:off x="6016625" y="2511425"/>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4" name="Rectangle 10"/>
          <p:cNvSpPr>
            <a:spLocks noChangeArrowheads="1"/>
          </p:cNvSpPr>
          <p:nvPr/>
        </p:nvSpPr>
        <p:spPr bwMode="auto">
          <a:xfrm>
            <a:off x="5451475" y="917575"/>
            <a:ext cx="1495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solidFill>
                  <a:schemeClr val="accent2"/>
                </a:solidFill>
                <a:ea typeface="宋体" panose="02010600030101010101" pitchFamily="2" charset="-122"/>
              </a:rPr>
              <a:t>Write Enable</a:t>
            </a:r>
          </a:p>
        </p:txBody>
      </p:sp>
      <p:sp>
        <p:nvSpPr>
          <p:cNvPr id="65" name="Line 11"/>
          <p:cNvSpPr>
            <a:spLocks noChangeShapeType="1"/>
          </p:cNvSpPr>
          <p:nvPr/>
        </p:nvSpPr>
        <p:spPr bwMode="auto">
          <a:xfrm flipH="1">
            <a:off x="5168900" y="2036763"/>
            <a:ext cx="10033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12"/>
          <p:cNvSpPr>
            <a:spLocks noChangeShapeType="1"/>
          </p:cNvSpPr>
          <p:nvPr/>
        </p:nvSpPr>
        <p:spPr bwMode="auto">
          <a:xfrm flipH="1">
            <a:off x="5702300" y="196691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3"/>
          <p:cNvSpPr>
            <a:spLocks noChangeArrowheads="1"/>
          </p:cNvSpPr>
          <p:nvPr/>
        </p:nvSpPr>
        <p:spPr bwMode="auto">
          <a:xfrm>
            <a:off x="5389563" y="20367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32</a:t>
            </a:r>
          </a:p>
        </p:txBody>
      </p:sp>
      <p:sp>
        <p:nvSpPr>
          <p:cNvPr id="68" name="Line 14"/>
          <p:cNvSpPr>
            <a:spLocks noChangeShapeType="1"/>
          </p:cNvSpPr>
          <p:nvPr/>
        </p:nvSpPr>
        <p:spPr bwMode="auto">
          <a:xfrm>
            <a:off x="7620000" y="2036763"/>
            <a:ext cx="12827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5"/>
          <p:cNvSpPr>
            <a:spLocks noChangeShapeType="1"/>
          </p:cNvSpPr>
          <p:nvPr/>
        </p:nvSpPr>
        <p:spPr bwMode="auto">
          <a:xfrm flipH="1">
            <a:off x="8445500" y="196691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16"/>
          <p:cNvSpPr>
            <a:spLocks noChangeArrowheads="1"/>
          </p:cNvSpPr>
          <p:nvPr/>
        </p:nvSpPr>
        <p:spPr bwMode="auto">
          <a:xfrm>
            <a:off x="8056563" y="20367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a:ea typeface="宋体" panose="02010600030101010101" pitchFamily="2" charset="-122"/>
              </a:rPr>
              <a:t>32</a:t>
            </a:r>
          </a:p>
        </p:txBody>
      </p:sp>
      <p:sp>
        <p:nvSpPr>
          <p:cNvPr id="71" name="Rectangle 17"/>
          <p:cNvSpPr>
            <a:spLocks noChangeArrowheads="1"/>
          </p:cNvSpPr>
          <p:nvPr/>
        </p:nvSpPr>
        <p:spPr bwMode="auto">
          <a:xfrm>
            <a:off x="7599363" y="1617663"/>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ea typeface="宋体" panose="02010600030101010101" pitchFamily="2" charset="-122"/>
              </a:rPr>
              <a:t>DataOut</a:t>
            </a:r>
          </a:p>
        </p:txBody>
      </p:sp>
      <p:sp>
        <p:nvSpPr>
          <p:cNvPr id="72" name="Line 18"/>
          <p:cNvSpPr>
            <a:spLocks noChangeShapeType="1"/>
          </p:cNvSpPr>
          <p:nvPr/>
        </p:nvSpPr>
        <p:spPr bwMode="auto">
          <a:xfrm flipV="1">
            <a:off x="6470650" y="1268413"/>
            <a:ext cx="0" cy="241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9"/>
          <p:cNvSpPr>
            <a:spLocks noChangeShapeType="1"/>
          </p:cNvSpPr>
          <p:nvPr/>
        </p:nvSpPr>
        <p:spPr bwMode="auto">
          <a:xfrm flipH="1">
            <a:off x="5549900" y="2570163"/>
            <a:ext cx="469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20"/>
          <p:cNvSpPr>
            <a:spLocks noChangeShapeType="1"/>
          </p:cNvSpPr>
          <p:nvPr/>
        </p:nvSpPr>
        <p:spPr bwMode="auto">
          <a:xfrm>
            <a:off x="7004050" y="1052513"/>
            <a:ext cx="0" cy="444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21"/>
          <p:cNvSpPr>
            <a:spLocks noChangeArrowheads="1"/>
          </p:cNvSpPr>
          <p:nvPr/>
        </p:nvSpPr>
        <p:spPr bwMode="auto">
          <a:xfrm>
            <a:off x="6811963" y="728663"/>
            <a:ext cx="981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ea typeface="宋体" panose="02010600030101010101" pitchFamily="2" charset="-122"/>
              </a:rPr>
              <a:t>Address</a:t>
            </a:r>
          </a:p>
        </p:txBody>
      </p:sp>
      <p:sp>
        <p:nvSpPr>
          <p:cNvPr id="76" name="Text Box 24"/>
          <p:cNvSpPr txBox="1">
            <a:spLocks noChangeArrowheads="1"/>
          </p:cNvSpPr>
          <p:nvPr/>
        </p:nvSpPr>
        <p:spPr bwMode="auto">
          <a:xfrm>
            <a:off x="835025" y="5115358"/>
            <a:ext cx="76057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为简化数据通路操作的说明，在此把存储器简化为带时钟信号</a:t>
            </a:r>
            <a:r>
              <a:rPr lang="en-US" altLang="zh-CN" sz="2000" dirty="0" err="1">
                <a:solidFill>
                  <a:srgbClr val="FF0000"/>
                </a:solidFill>
                <a:latin typeface="微软雅黑" panose="020B0503020204020204" pitchFamily="34" charset="-122"/>
                <a:ea typeface="微软雅黑" panose="020B0503020204020204" pitchFamily="34" charset="-122"/>
              </a:rPr>
              <a:t>Clk</a:t>
            </a:r>
            <a:r>
              <a:rPr lang="zh-CN" altLang="en-US" sz="2000" dirty="0">
                <a:solidFill>
                  <a:srgbClr val="FF0000"/>
                </a:solidFill>
                <a:latin typeface="微软雅黑" panose="020B0503020204020204" pitchFamily="34" charset="-122"/>
                <a:ea typeface="微软雅黑" panose="020B0503020204020204" pitchFamily="34" charset="-122"/>
              </a:rPr>
              <a:t>的理想模型。</a:t>
            </a:r>
          </a:p>
        </p:txBody>
      </p:sp>
    </p:spTree>
    <p:extLst>
      <p:ext uri="{BB962C8B-B14F-4D97-AF65-F5344CB8AC3E}">
        <p14:creationId xmlns:p14="http://schemas.microsoft.com/office/powerpoint/2010/main" val="397305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horizontal)">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a:buFont typeface="Wingdings" panose="05000000000000000000" pitchFamily="2" charset="2"/>
              <a:buChar char="Ø"/>
            </a:pPr>
            <a:r>
              <a:rPr lang="zh-CN" altLang="en-US" dirty="0" smtClean="0"/>
              <a:t>早期计算机的三级时序系统</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数据通路与时序控制</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68" y="64479"/>
            <a:ext cx="4859337" cy="4205288"/>
          </a:xfrm>
          <a:prstGeom prst="rect">
            <a:avLst/>
          </a:prstGeom>
          <a:solidFill>
            <a:srgbClr val="008080">
              <a:alpha val="17999"/>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7264" y="3905761"/>
            <a:ext cx="8720583" cy="1323439"/>
          </a:xfrm>
          <a:prstGeom prst="rect">
            <a:avLst/>
          </a:prstGeom>
        </p:spPr>
        <p:txBody>
          <a:bodyPr wrap="square">
            <a:spAutoFit/>
          </a:bodyPr>
          <a:lstStyle/>
          <a:p>
            <a:pPr marL="342900" lvl="1" indent="-342900">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机器周期 </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节拍 </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脉冲</a:t>
            </a:r>
          </a:p>
          <a:p>
            <a:pPr marL="800100" lvl="2" indent="-342900">
              <a:buFont typeface="Arial" panose="020B0604020202020204" pitchFamily="34" charset="0"/>
              <a:buChar char="•"/>
            </a:pPr>
            <a:r>
              <a:rPr lang="zh-CN" altLang="en-US" sz="2000" dirty="0">
                <a:latin typeface="Comic Sans MS" panose="030F0702030302020204" pitchFamily="66" charset="0"/>
                <a:ea typeface="微软雅黑" panose="020B0503020204020204" pitchFamily="34" charset="-122"/>
              </a:rPr>
              <a:t>指令周期可分为取指令、读操作数、执行并写结果等多个基本工作周期，称为机器周期。</a:t>
            </a:r>
          </a:p>
          <a:p>
            <a:pPr marL="800100" lvl="2" indent="-342900">
              <a:buFont typeface="Arial" panose="020B0604020202020204" pitchFamily="34" charset="0"/>
              <a:buChar char="•"/>
            </a:pPr>
            <a:r>
              <a:rPr lang="zh-CN" altLang="en-US" sz="2000" dirty="0">
                <a:latin typeface="Comic Sans MS" panose="030F0702030302020204" pitchFamily="66" charset="0"/>
                <a:ea typeface="微软雅黑" panose="020B0503020204020204" pitchFamily="34" charset="-122"/>
              </a:rPr>
              <a:t>机器周期有取指令、存储器读、存储器写、中断响应等不同</a:t>
            </a:r>
            <a:r>
              <a:rPr lang="zh-CN" altLang="en-US" sz="2000" dirty="0" smtClean="0">
                <a:latin typeface="Comic Sans MS" panose="030F0702030302020204" pitchFamily="66" charset="0"/>
                <a:ea typeface="微软雅黑" panose="020B0503020204020204" pitchFamily="34" charset="-122"/>
              </a:rPr>
              <a:t>类型。</a:t>
            </a:r>
            <a:endParaRPr lang="zh-CN" altLang="en-US" sz="2000" dirty="0">
              <a:latin typeface="Comic Sans MS" panose="030F0702030302020204" pitchFamily="66" charset="0"/>
              <a:ea typeface="微软雅黑" panose="020B0503020204020204" pitchFamily="34" charset="-122"/>
            </a:endParaRPr>
          </a:p>
        </p:txBody>
      </p:sp>
      <p:sp>
        <p:nvSpPr>
          <p:cNvPr id="9" name="矩形 8"/>
          <p:cNvSpPr/>
          <p:nvPr/>
        </p:nvSpPr>
        <p:spPr>
          <a:xfrm>
            <a:off x="204095" y="2113694"/>
            <a:ext cx="4572000" cy="1169551"/>
          </a:xfrm>
          <a:prstGeom prst="rect">
            <a:avLst/>
          </a:prstGeom>
        </p:spPr>
        <p:txBody>
          <a:bodyPr>
            <a:spAutoFit/>
          </a:bodyPr>
          <a:lstStyle/>
          <a:p>
            <a:pPr marL="342900" lvl="0" indent="-342900" eaLnBrk="0" hangingPunct="0">
              <a:spcBef>
                <a:spcPts val="600"/>
              </a:spcBef>
              <a:buSzPct val="100000"/>
              <a:buFont typeface="Wingdings" panose="05000000000000000000" pitchFamily="2" charset="2"/>
              <a:buChar char="ü"/>
            </a:pPr>
            <a:r>
              <a:rPr lang="zh-CN" altLang="en-US" sz="2000" dirty="0" smtClean="0">
                <a:solidFill>
                  <a:srgbClr val="000000"/>
                </a:solidFill>
                <a:latin typeface="微软雅黑" panose="020B0503020204020204" pitchFamily="34" charset="-122"/>
                <a:ea typeface="微软雅黑" panose="020B0503020204020204" pitchFamily="34" charset="-122"/>
              </a:rPr>
              <a:t>指令周期</a:t>
            </a:r>
            <a:r>
              <a:rPr lang="zh-CN" altLang="en-US" sz="2000" dirty="0">
                <a:solidFill>
                  <a:srgbClr val="000000"/>
                </a:solidFill>
                <a:latin typeface="微软雅黑" panose="020B0503020204020204" pitchFamily="34" charset="-122"/>
                <a:ea typeface="微软雅黑" panose="020B0503020204020204" pitchFamily="34" charset="-122"/>
              </a:rPr>
              <a:t>？</a:t>
            </a:r>
          </a:p>
          <a:p>
            <a:pPr marL="685800" lvl="1" indent="-190500" eaLnBrk="0" hangingPunct="0">
              <a:spcBef>
                <a:spcPts val="600"/>
              </a:spcBef>
              <a:buSzPct val="100000"/>
              <a:buFontTx/>
              <a:buChar char="•"/>
            </a:pPr>
            <a:r>
              <a:rPr lang="zh-CN" altLang="en-US" sz="2000" dirty="0">
                <a:solidFill>
                  <a:srgbClr val="063DE8"/>
                </a:solidFill>
                <a:latin typeface="微软雅黑" panose="020B0503020204020204" pitchFamily="34" charset="-122"/>
                <a:ea typeface="微软雅黑" panose="020B0503020204020204" pitchFamily="34" charset="-122"/>
              </a:rPr>
              <a:t>取并执行一条指令的时间</a:t>
            </a:r>
          </a:p>
          <a:p>
            <a:pPr marL="685800" lvl="1" indent="-190500" eaLnBrk="0" hangingPunct="0">
              <a:spcBef>
                <a:spcPts val="600"/>
              </a:spcBef>
              <a:buSzPct val="100000"/>
              <a:buFontTx/>
              <a:buChar char="•"/>
            </a:pPr>
            <a:r>
              <a:rPr lang="zh-CN" altLang="en-US" sz="2000" dirty="0">
                <a:solidFill>
                  <a:srgbClr val="063DE8"/>
                </a:solidFill>
                <a:latin typeface="微软雅黑" panose="020B0503020204020204" pitchFamily="34" charset="-122"/>
                <a:ea typeface="微软雅黑" panose="020B0503020204020204" pitchFamily="34" charset="-122"/>
              </a:rPr>
              <a:t>不同指令的指令周期可能不同</a:t>
            </a:r>
          </a:p>
        </p:txBody>
      </p:sp>
      <p:sp>
        <p:nvSpPr>
          <p:cNvPr id="59" name="Text Box 5"/>
          <p:cNvSpPr txBox="1">
            <a:spLocks noChangeArrowheads="1"/>
          </p:cNvSpPr>
          <p:nvPr/>
        </p:nvSpPr>
        <p:spPr bwMode="auto">
          <a:xfrm>
            <a:off x="602198" y="5359502"/>
            <a:ext cx="788083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solidFill>
                  <a:srgbClr val="0033CC"/>
                </a:solidFill>
                <a:latin typeface="Comic Sans MS" panose="030F0702030302020204" pitchFamily="66" charset="0"/>
                <a:ea typeface="微软雅黑" panose="020B0503020204020204" pitchFamily="34" charset="-122"/>
              </a:rPr>
              <a:t>现代计算机已不再采用三级时序系统，机器周期的概念已逐渐消失。</a:t>
            </a:r>
          </a:p>
          <a:p>
            <a:pPr>
              <a:spcBef>
                <a:spcPct val="50000"/>
              </a:spcBef>
            </a:pPr>
            <a:r>
              <a:rPr lang="zh-CN" altLang="en-US" sz="2000" b="1" dirty="0">
                <a:solidFill>
                  <a:srgbClr val="0033CC"/>
                </a:solidFill>
                <a:latin typeface="Comic Sans MS" panose="030F0702030302020204" pitchFamily="66" charset="0"/>
                <a:ea typeface="微软雅黑" panose="020B0503020204020204" pitchFamily="34" charset="-122"/>
              </a:rPr>
              <a:t>整个数据通路中的定时信号就是时钟，一个时钟周期就是一个节拍。</a:t>
            </a:r>
          </a:p>
        </p:txBody>
      </p:sp>
    </p:spTree>
    <p:extLst>
      <p:ext uri="{BB962C8B-B14F-4D97-AF65-F5344CB8AC3E}">
        <p14:creationId xmlns:p14="http://schemas.microsoft.com/office/powerpoint/2010/main" val="265274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a:p>
            <a:pPr>
              <a:buFont typeface="Wingdings" panose="05000000000000000000" pitchFamily="2" charset="2"/>
              <a:buChar char="Ø"/>
            </a:pPr>
            <a:r>
              <a:rPr lang="zh-CN" altLang="en-US" dirty="0" smtClean="0"/>
              <a:t>现代计算机的时钟信号</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数据通路与时序控制</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pSp>
        <p:nvGrpSpPr>
          <p:cNvPr id="11" name="Group 4"/>
          <p:cNvGrpSpPr>
            <a:grpSpLocks/>
          </p:cNvGrpSpPr>
          <p:nvPr/>
        </p:nvGrpSpPr>
        <p:grpSpPr bwMode="auto">
          <a:xfrm>
            <a:off x="548332" y="3573016"/>
            <a:ext cx="7835900" cy="317500"/>
            <a:chOff x="340" y="524"/>
            <a:chExt cx="4936" cy="200"/>
          </a:xfrm>
        </p:grpSpPr>
        <p:sp>
          <p:nvSpPr>
            <p:cNvPr id="12" name="Line 5"/>
            <p:cNvSpPr>
              <a:spLocks noChangeShapeType="1"/>
            </p:cNvSpPr>
            <p:nvPr/>
          </p:nvSpPr>
          <p:spPr bwMode="auto">
            <a:xfrm>
              <a:off x="340" y="528"/>
              <a:ext cx="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
            <p:cNvSpPr>
              <a:spLocks noChangeShapeType="1"/>
            </p:cNvSpPr>
            <p:nvPr/>
          </p:nvSpPr>
          <p:spPr bwMode="auto">
            <a:xfrm>
              <a:off x="1042" y="532"/>
              <a:ext cx="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
            <p:cNvSpPr>
              <a:spLocks noChangeShapeType="1"/>
            </p:cNvSpPr>
            <p:nvPr/>
          </p:nvSpPr>
          <p:spPr bwMode="auto">
            <a:xfrm>
              <a:off x="1046" y="720"/>
              <a:ext cx="17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p:cNvSpPr>
              <a:spLocks noChangeShapeType="1"/>
            </p:cNvSpPr>
            <p:nvPr/>
          </p:nvSpPr>
          <p:spPr bwMode="auto">
            <a:xfrm flipV="1">
              <a:off x="2808" y="524"/>
              <a:ext cx="0" cy="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9"/>
            <p:cNvSpPr>
              <a:spLocks noChangeShapeType="1"/>
            </p:cNvSpPr>
            <p:nvPr/>
          </p:nvSpPr>
          <p:spPr bwMode="auto">
            <a:xfrm>
              <a:off x="2812" y="528"/>
              <a:ext cx="17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0"/>
            <p:cNvSpPr>
              <a:spLocks noChangeShapeType="1"/>
            </p:cNvSpPr>
            <p:nvPr/>
          </p:nvSpPr>
          <p:spPr bwMode="auto">
            <a:xfrm>
              <a:off x="4574" y="532"/>
              <a:ext cx="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1"/>
            <p:cNvSpPr>
              <a:spLocks noChangeShapeType="1"/>
            </p:cNvSpPr>
            <p:nvPr/>
          </p:nvSpPr>
          <p:spPr bwMode="auto">
            <a:xfrm>
              <a:off x="4578" y="720"/>
              <a:ext cx="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Rectangle 12"/>
          <p:cNvSpPr>
            <a:spLocks noChangeArrowheads="1"/>
          </p:cNvSpPr>
          <p:nvPr/>
        </p:nvSpPr>
        <p:spPr bwMode="auto">
          <a:xfrm>
            <a:off x="451495" y="3579366"/>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Clk</a:t>
            </a:r>
          </a:p>
        </p:txBody>
      </p:sp>
      <p:sp>
        <p:nvSpPr>
          <p:cNvPr id="20" name="Rectangle 13"/>
          <p:cNvSpPr>
            <a:spLocks noChangeArrowheads="1"/>
          </p:cNvSpPr>
          <p:nvPr/>
        </p:nvSpPr>
        <p:spPr bwMode="auto">
          <a:xfrm>
            <a:off x="548332" y="4271516"/>
            <a:ext cx="5207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4"/>
          <p:cNvSpPr>
            <a:spLocks noChangeShapeType="1"/>
          </p:cNvSpPr>
          <p:nvPr/>
        </p:nvSpPr>
        <p:spPr bwMode="auto">
          <a:xfrm>
            <a:off x="1081732" y="4569966"/>
            <a:ext cx="1130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5"/>
          <p:cNvSpPr>
            <a:spLocks noChangeShapeType="1"/>
          </p:cNvSpPr>
          <p:nvPr/>
        </p:nvSpPr>
        <p:spPr bwMode="auto">
          <a:xfrm>
            <a:off x="6644332" y="4277866"/>
            <a:ext cx="1130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6"/>
          <p:cNvSpPr>
            <a:spLocks noChangeArrowheads="1"/>
          </p:cNvSpPr>
          <p:nvPr/>
        </p:nvSpPr>
        <p:spPr bwMode="auto">
          <a:xfrm>
            <a:off x="2224732" y="4271516"/>
            <a:ext cx="44069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7"/>
          <p:cNvSpPr>
            <a:spLocks noChangeArrowheads="1"/>
          </p:cNvSpPr>
          <p:nvPr/>
        </p:nvSpPr>
        <p:spPr bwMode="auto">
          <a:xfrm>
            <a:off x="3738811" y="4265166"/>
            <a:ext cx="12652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zh-CN" altLang="en-US" sz="2000" dirty="0" smtClean="0">
                <a:solidFill>
                  <a:srgbClr val="0000CC"/>
                </a:solidFill>
                <a:latin typeface="微软雅黑" panose="020B0503020204020204" pitchFamily="34" charset="-122"/>
                <a:ea typeface="微软雅黑" panose="020B0503020204020204" pitchFamily="34" charset="-122"/>
              </a:rPr>
              <a:t>不关心</a:t>
            </a:r>
            <a:endParaRPr lang="zh-CN" altLang="en-US" sz="2000" dirty="0">
              <a:solidFill>
                <a:srgbClr val="0000CC"/>
              </a:solidFill>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7787332" y="4271516"/>
            <a:ext cx="6731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9"/>
          <p:cNvSpPr>
            <a:spLocks noChangeShapeType="1"/>
          </p:cNvSpPr>
          <p:nvPr/>
        </p:nvSpPr>
        <p:spPr bwMode="auto">
          <a:xfrm>
            <a:off x="6644332" y="4379466"/>
            <a:ext cx="596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0"/>
          <p:cNvSpPr>
            <a:spLocks noChangeShapeType="1"/>
          </p:cNvSpPr>
          <p:nvPr/>
        </p:nvSpPr>
        <p:spPr bwMode="auto">
          <a:xfrm>
            <a:off x="7253932" y="4379466"/>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1"/>
          <p:cNvSpPr>
            <a:spLocks noChangeArrowheads="1"/>
          </p:cNvSpPr>
          <p:nvPr/>
        </p:nvSpPr>
        <p:spPr bwMode="auto">
          <a:xfrm>
            <a:off x="6623695" y="3960366"/>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Setup</a:t>
            </a:r>
          </a:p>
        </p:txBody>
      </p:sp>
      <p:sp>
        <p:nvSpPr>
          <p:cNvPr id="29" name="Rectangle 22"/>
          <p:cNvSpPr>
            <a:spLocks noChangeArrowheads="1"/>
          </p:cNvSpPr>
          <p:nvPr/>
        </p:nvSpPr>
        <p:spPr bwMode="auto">
          <a:xfrm>
            <a:off x="7245995" y="3960366"/>
            <a:ext cx="611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Hold</a:t>
            </a:r>
          </a:p>
        </p:txBody>
      </p:sp>
      <p:grpSp>
        <p:nvGrpSpPr>
          <p:cNvPr id="30" name="Group 121"/>
          <p:cNvGrpSpPr>
            <a:grpSpLocks/>
          </p:cNvGrpSpPr>
          <p:nvPr/>
        </p:nvGrpSpPr>
        <p:grpSpPr bwMode="auto">
          <a:xfrm>
            <a:off x="1069032" y="4877941"/>
            <a:ext cx="6794500" cy="1809750"/>
            <a:chOff x="668" y="1544"/>
            <a:chExt cx="4280" cy="1140"/>
          </a:xfrm>
        </p:grpSpPr>
        <p:grpSp>
          <p:nvGrpSpPr>
            <p:cNvPr id="31" name="Group 23"/>
            <p:cNvGrpSpPr>
              <a:grpSpLocks/>
            </p:cNvGrpSpPr>
            <p:nvPr/>
          </p:nvGrpSpPr>
          <p:grpSpPr bwMode="auto">
            <a:xfrm>
              <a:off x="668" y="1544"/>
              <a:ext cx="776" cy="1140"/>
              <a:chOff x="668" y="1544"/>
              <a:chExt cx="776" cy="1140"/>
            </a:xfrm>
          </p:grpSpPr>
          <p:sp>
            <p:nvSpPr>
              <p:cNvPr id="112" name="Rectangle 24"/>
              <p:cNvSpPr>
                <a:spLocks noChangeArrowheads="1"/>
              </p:cNvSpPr>
              <p:nvPr/>
            </p:nvSpPr>
            <p:spPr bwMode="auto">
              <a:xfrm>
                <a:off x="968" y="1544"/>
                <a:ext cx="176"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25"/>
              <p:cNvSpPr>
                <a:spLocks noChangeShapeType="1"/>
              </p:cNvSpPr>
              <p:nvPr/>
            </p:nvSpPr>
            <p:spPr bwMode="auto">
              <a:xfrm>
                <a:off x="1056" y="2548"/>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26"/>
              <p:cNvSpPr>
                <a:spLocks noChangeShapeType="1"/>
              </p:cNvSpPr>
              <p:nvPr/>
            </p:nvSpPr>
            <p:spPr bwMode="auto">
              <a:xfrm flipV="1">
                <a:off x="1016" y="2296"/>
                <a:ext cx="32"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27"/>
              <p:cNvSpPr>
                <a:spLocks noChangeShapeType="1"/>
              </p:cNvSpPr>
              <p:nvPr/>
            </p:nvSpPr>
            <p:spPr bwMode="auto">
              <a:xfrm>
                <a:off x="1064" y="2312"/>
                <a:ext cx="32"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Oval 28"/>
              <p:cNvSpPr>
                <a:spLocks noChangeArrowheads="1"/>
              </p:cNvSpPr>
              <p:nvPr/>
            </p:nvSpPr>
            <p:spPr bwMode="auto">
              <a:xfrm>
                <a:off x="1016" y="2456"/>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29"/>
              <p:cNvSpPr>
                <a:spLocks noChangeShapeType="1"/>
              </p:cNvSpPr>
              <p:nvPr/>
            </p:nvSpPr>
            <p:spPr bwMode="auto">
              <a:xfrm flipH="1">
                <a:off x="668"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30"/>
              <p:cNvSpPr>
                <a:spLocks noChangeArrowheads="1"/>
              </p:cNvSpPr>
              <p:nvPr/>
            </p:nvSpPr>
            <p:spPr bwMode="auto">
              <a:xfrm>
                <a:off x="759"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19" name="Line 31"/>
              <p:cNvSpPr>
                <a:spLocks noChangeShapeType="1"/>
              </p:cNvSpPr>
              <p:nvPr/>
            </p:nvSpPr>
            <p:spPr bwMode="auto">
              <a:xfrm flipH="1">
                <a:off x="668"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32"/>
              <p:cNvSpPr>
                <a:spLocks noChangeShapeType="1"/>
              </p:cNvSpPr>
              <p:nvPr/>
            </p:nvSpPr>
            <p:spPr bwMode="auto">
              <a:xfrm flipH="1">
                <a:off x="1148"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33"/>
              <p:cNvSpPr>
                <a:spLocks noChangeArrowheads="1"/>
              </p:cNvSpPr>
              <p:nvPr/>
            </p:nvSpPr>
            <p:spPr bwMode="auto">
              <a:xfrm>
                <a:off x="1239"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22" name="Line 34"/>
              <p:cNvSpPr>
                <a:spLocks noChangeShapeType="1"/>
              </p:cNvSpPr>
              <p:nvPr/>
            </p:nvSpPr>
            <p:spPr bwMode="auto">
              <a:xfrm flipH="1">
                <a:off x="1148"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35"/>
            <p:cNvGrpSpPr>
              <a:grpSpLocks/>
            </p:cNvGrpSpPr>
            <p:nvPr/>
          </p:nvGrpSpPr>
          <p:grpSpPr bwMode="auto">
            <a:xfrm>
              <a:off x="4172" y="1544"/>
              <a:ext cx="776" cy="1140"/>
              <a:chOff x="4172" y="1544"/>
              <a:chExt cx="776" cy="1140"/>
            </a:xfrm>
          </p:grpSpPr>
          <p:sp>
            <p:nvSpPr>
              <p:cNvPr id="100" name="Rectangle 36"/>
              <p:cNvSpPr>
                <a:spLocks noChangeArrowheads="1"/>
              </p:cNvSpPr>
              <p:nvPr/>
            </p:nvSpPr>
            <p:spPr bwMode="auto">
              <a:xfrm>
                <a:off x="4472" y="1544"/>
                <a:ext cx="176"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37"/>
              <p:cNvSpPr>
                <a:spLocks noChangeShapeType="1"/>
              </p:cNvSpPr>
              <p:nvPr/>
            </p:nvSpPr>
            <p:spPr bwMode="auto">
              <a:xfrm>
                <a:off x="4560" y="2548"/>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38"/>
              <p:cNvSpPr>
                <a:spLocks noChangeShapeType="1"/>
              </p:cNvSpPr>
              <p:nvPr/>
            </p:nvSpPr>
            <p:spPr bwMode="auto">
              <a:xfrm flipV="1">
                <a:off x="4520" y="2296"/>
                <a:ext cx="32"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39"/>
              <p:cNvSpPr>
                <a:spLocks noChangeShapeType="1"/>
              </p:cNvSpPr>
              <p:nvPr/>
            </p:nvSpPr>
            <p:spPr bwMode="auto">
              <a:xfrm>
                <a:off x="4568" y="2312"/>
                <a:ext cx="32"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Oval 40"/>
              <p:cNvSpPr>
                <a:spLocks noChangeArrowheads="1"/>
              </p:cNvSpPr>
              <p:nvPr/>
            </p:nvSpPr>
            <p:spPr bwMode="auto">
              <a:xfrm>
                <a:off x="4520" y="2456"/>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41"/>
              <p:cNvSpPr>
                <a:spLocks noChangeShapeType="1"/>
              </p:cNvSpPr>
              <p:nvPr/>
            </p:nvSpPr>
            <p:spPr bwMode="auto">
              <a:xfrm flipH="1">
                <a:off x="4172"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42"/>
              <p:cNvSpPr>
                <a:spLocks noChangeArrowheads="1"/>
              </p:cNvSpPr>
              <p:nvPr/>
            </p:nvSpPr>
            <p:spPr bwMode="auto">
              <a:xfrm>
                <a:off x="4263"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07" name="Line 43"/>
              <p:cNvSpPr>
                <a:spLocks noChangeShapeType="1"/>
              </p:cNvSpPr>
              <p:nvPr/>
            </p:nvSpPr>
            <p:spPr bwMode="auto">
              <a:xfrm flipH="1">
                <a:off x="4172"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44"/>
              <p:cNvSpPr>
                <a:spLocks noChangeShapeType="1"/>
              </p:cNvSpPr>
              <p:nvPr/>
            </p:nvSpPr>
            <p:spPr bwMode="auto">
              <a:xfrm flipH="1">
                <a:off x="4652"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45"/>
              <p:cNvSpPr>
                <a:spLocks noChangeArrowheads="1"/>
              </p:cNvSpPr>
              <p:nvPr/>
            </p:nvSpPr>
            <p:spPr bwMode="auto">
              <a:xfrm>
                <a:off x="4743"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11" name="Line 46"/>
              <p:cNvSpPr>
                <a:spLocks noChangeShapeType="1"/>
              </p:cNvSpPr>
              <p:nvPr/>
            </p:nvSpPr>
            <p:spPr bwMode="auto">
              <a:xfrm flipH="1">
                <a:off x="4652"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 name="Rectangle 47"/>
            <p:cNvSpPr>
              <a:spLocks noChangeArrowheads="1"/>
            </p:cNvSpPr>
            <p:nvPr/>
          </p:nvSpPr>
          <p:spPr bwMode="auto">
            <a:xfrm>
              <a:off x="1448" y="1544"/>
              <a:ext cx="2720" cy="896"/>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48"/>
            <p:cNvSpPr>
              <a:spLocks noChangeArrowheads="1"/>
            </p:cNvSpPr>
            <p:nvPr/>
          </p:nvSpPr>
          <p:spPr bwMode="auto">
            <a:xfrm>
              <a:off x="1951" y="1864"/>
              <a:ext cx="51" cy="5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49"/>
            <p:cNvGrpSpPr>
              <a:grpSpLocks/>
            </p:cNvGrpSpPr>
            <p:nvPr/>
          </p:nvGrpSpPr>
          <p:grpSpPr bwMode="auto">
            <a:xfrm>
              <a:off x="1600" y="1755"/>
              <a:ext cx="344" cy="272"/>
              <a:chOff x="1600" y="1755"/>
              <a:chExt cx="344" cy="272"/>
            </a:xfrm>
          </p:grpSpPr>
          <p:sp>
            <p:nvSpPr>
              <p:cNvPr id="95" name="Arc 50"/>
              <p:cNvSpPr>
                <a:spLocks/>
              </p:cNvSpPr>
              <p:nvPr/>
            </p:nvSpPr>
            <p:spPr bwMode="auto">
              <a:xfrm>
                <a:off x="1804" y="1764"/>
                <a:ext cx="132" cy="128"/>
              </a:xfrm>
              <a:custGeom>
                <a:avLst/>
                <a:gdLst>
                  <a:gd name="G0" fmla="+- 164 0 0"/>
                  <a:gd name="G1" fmla="+- 21600 0 0"/>
                  <a:gd name="G2" fmla="+- 21600 0 0"/>
                  <a:gd name="T0" fmla="*/ 0 w 21764"/>
                  <a:gd name="T1" fmla="*/ 1 h 21600"/>
                  <a:gd name="T2" fmla="*/ 21764 w 21764"/>
                  <a:gd name="T3" fmla="*/ 21600 h 21600"/>
                  <a:gd name="T4" fmla="*/ 164 w 21764"/>
                  <a:gd name="T5" fmla="*/ 21600 h 21600"/>
                </a:gdLst>
                <a:ahLst/>
                <a:cxnLst>
                  <a:cxn ang="0">
                    <a:pos x="T0" y="T1"/>
                  </a:cxn>
                  <a:cxn ang="0">
                    <a:pos x="T2" y="T3"/>
                  </a:cxn>
                  <a:cxn ang="0">
                    <a:pos x="T4" y="T5"/>
                  </a:cxn>
                </a:cxnLst>
                <a:rect l="0" t="0" r="r" b="b"/>
                <a:pathLst>
                  <a:path w="21764" h="21600" fill="none" extrusionOk="0">
                    <a:moveTo>
                      <a:pt x="-1" y="0"/>
                    </a:moveTo>
                    <a:cubicBezTo>
                      <a:pt x="54" y="0"/>
                      <a:pt x="109" y="-1"/>
                      <a:pt x="164" y="0"/>
                    </a:cubicBezTo>
                    <a:cubicBezTo>
                      <a:pt x="12093" y="0"/>
                      <a:pt x="21764" y="9670"/>
                      <a:pt x="21764" y="21600"/>
                    </a:cubicBezTo>
                  </a:path>
                  <a:path w="21764" h="21600" stroke="0" extrusionOk="0">
                    <a:moveTo>
                      <a:pt x="-1" y="0"/>
                    </a:moveTo>
                    <a:cubicBezTo>
                      <a:pt x="54" y="0"/>
                      <a:pt x="109" y="-1"/>
                      <a:pt x="164" y="0"/>
                    </a:cubicBezTo>
                    <a:cubicBezTo>
                      <a:pt x="12093" y="0"/>
                      <a:pt x="21764" y="9670"/>
                      <a:pt x="21764" y="21600"/>
                    </a:cubicBezTo>
                    <a:lnTo>
                      <a:pt x="164"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Arc 51"/>
              <p:cNvSpPr>
                <a:spLocks/>
              </p:cNvSpPr>
              <p:nvPr/>
            </p:nvSpPr>
            <p:spPr bwMode="auto">
              <a:xfrm rot="10800000">
                <a:off x="1813" y="1900"/>
                <a:ext cx="131" cy="127"/>
              </a:xfrm>
              <a:custGeom>
                <a:avLst/>
                <a:gdLst>
                  <a:gd name="G0" fmla="+- 21599 0 0"/>
                  <a:gd name="G1" fmla="+- 21599 0 0"/>
                  <a:gd name="G2" fmla="+- 21600 0 0"/>
                  <a:gd name="T0" fmla="*/ 0 w 21599"/>
                  <a:gd name="T1" fmla="*/ 21430 h 21599"/>
                  <a:gd name="T2" fmla="*/ 2143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52"/>
              <p:cNvSpPr>
                <a:spLocks noChangeShapeType="1"/>
              </p:cNvSpPr>
              <p:nvPr/>
            </p:nvSpPr>
            <p:spPr bwMode="auto">
              <a:xfrm flipH="1">
                <a:off x="1600" y="1755"/>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53"/>
              <p:cNvSpPr>
                <a:spLocks noChangeShapeType="1"/>
              </p:cNvSpPr>
              <p:nvPr/>
            </p:nvSpPr>
            <p:spPr bwMode="auto">
              <a:xfrm>
                <a:off x="1608" y="1763"/>
                <a:ext cx="0" cy="2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54"/>
              <p:cNvSpPr>
                <a:spLocks noChangeShapeType="1"/>
              </p:cNvSpPr>
              <p:nvPr/>
            </p:nvSpPr>
            <p:spPr bwMode="auto">
              <a:xfrm flipH="1">
                <a:off x="1600" y="2027"/>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Line 55"/>
            <p:cNvSpPr>
              <a:spLocks noChangeShapeType="1"/>
            </p:cNvSpPr>
            <p:nvPr/>
          </p:nvSpPr>
          <p:spPr bwMode="auto">
            <a:xfrm flipH="1">
              <a:off x="1438" y="1823"/>
              <a:ext cx="174"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6"/>
            <p:cNvSpPr>
              <a:spLocks noChangeShapeType="1"/>
            </p:cNvSpPr>
            <p:nvPr/>
          </p:nvSpPr>
          <p:spPr bwMode="auto">
            <a:xfrm flipH="1">
              <a:off x="1438" y="1959"/>
              <a:ext cx="1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57"/>
            <p:cNvSpPr>
              <a:spLocks noChangeShapeType="1"/>
            </p:cNvSpPr>
            <p:nvPr/>
          </p:nvSpPr>
          <p:spPr bwMode="auto">
            <a:xfrm>
              <a:off x="2014" y="1890"/>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 name="Group 58"/>
            <p:cNvGrpSpPr>
              <a:grpSpLocks/>
            </p:cNvGrpSpPr>
            <p:nvPr/>
          </p:nvGrpSpPr>
          <p:grpSpPr bwMode="auto">
            <a:xfrm>
              <a:off x="1445" y="2131"/>
              <a:ext cx="736" cy="253"/>
              <a:chOff x="1445" y="2131"/>
              <a:chExt cx="736" cy="253"/>
            </a:xfrm>
          </p:grpSpPr>
          <p:grpSp>
            <p:nvGrpSpPr>
              <p:cNvPr id="86" name="Group 59"/>
              <p:cNvGrpSpPr>
                <a:grpSpLocks/>
              </p:cNvGrpSpPr>
              <p:nvPr/>
            </p:nvGrpSpPr>
            <p:grpSpPr bwMode="auto">
              <a:xfrm>
                <a:off x="1583" y="2131"/>
                <a:ext cx="361" cy="253"/>
                <a:chOff x="1583" y="2131"/>
                <a:chExt cx="361" cy="253"/>
              </a:xfrm>
            </p:grpSpPr>
            <p:sp>
              <p:nvSpPr>
                <p:cNvPr id="90" name="Arc 60"/>
                <p:cNvSpPr>
                  <a:spLocks/>
                </p:cNvSpPr>
                <p:nvPr/>
              </p:nvSpPr>
              <p:spPr bwMode="auto">
                <a:xfrm>
                  <a:off x="1611" y="2131"/>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Arc 61"/>
                <p:cNvSpPr>
                  <a:spLocks/>
                </p:cNvSpPr>
                <p:nvPr/>
              </p:nvSpPr>
              <p:spPr bwMode="auto">
                <a:xfrm rot="10800000">
                  <a:off x="1620" y="2262"/>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01"/>
                        <a:pt x="9622" y="43"/>
                        <a:pt x="21521" y="0"/>
                      </a:cubicBezTo>
                    </a:path>
                    <a:path w="21600" h="21600" stroke="0" extrusionOk="0">
                      <a:moveTo>
                        <a:pt x="0" y="21599"/>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62"/>
                <p:cNvSpPr>
                  <a:spLocks noChangeArrowheads="1"/>
                </p:cNvSpPr>
                <p:nvPr/>
              </p:nvSpPr>
              <p:spPr bwMode="auto">
                <a:xfrm>
                  <a:off x="1902" y="2235"/>
                  <a:ext cx="42" cy="3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Arc 63"/>
                <p:cNvSpPr>
                  <a:spLocks/>
                </p:cNvSpPr>
                <p:nvPr/>
              </p:nvSpPr>
              <p:spPr bwMode="auto">
                <a:xfrm>
                  <a:off x="1583" y="2131"/>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Arc 64"/>
                <p:cNvSpPr>
                  <a:spLocks/>
                </p:cNvSpPr>
                <p:nvPr/>
              </p:nvSpPr>
              <p:spPr bwMode="auto">
                <a:xfrm rot="10800000">
                  <a:off x="1592" y="2262"/>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77"/>
                        <a:pt x="9501" y="152"/>
                        <a:pt x="21320" y="-1"/>
                      </a:cubicBezTo>
                    </a:path>
                    <a:path w="21600" h="21598" stroke="0" extrusionOk="0">
                      <a:moveTo>
                        <a:pt x="0" y="21597"/>
                      </a:moveTo>
                      <a:cubicBezTo>
                        <a:pt x="0" y="9777"/>
                        <a:pt x="9501" y="152"/>
                        <a:pt x="21320" y="-1"/>
                      </a:cubicBezTo>
                      <a:lnTo>
                        <a:pt x="2160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 name="Line 65"/>
              <p:cNvSpPr>
                <a:spLocks noChangeShapeType="1"/>
              </p:cNvSpPr>
              <p:nvPr/>
            </p:nvSpPr>
            <p:spPr bwMode="auto">
              <a:xfrm>
                <a:off x="1956" y="2253"/>
                <a:ext cx="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66"/>
              <p:cNvSpPr>
                <a:spLocks noChangeShapeType="1"/>
              </p:cNvSpPr>
              <p:nvPr/>
            </p:nvSpPr>
            <p:spPr bwMode="auto">
              <a:xfrm flipH="1">
                <a:off x="1445" y="2187"/>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67"/>
              <p:cNvSpPr>
                <a:spLocks noChangeShapeType="1"/>
              </p:cNvSpPr>
              <p:nvPr/>
            </p:nvSpPr>
            <p:spPr bwMode="auto">
              <a:xfrm flipH="1">
                <a:off x="1445" y="2318"/>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68"/>
            <p:cNvGrpSpPr>
              <a:grpSpLocks/>
            </p:cNvGrpSpPr>
            <p:nvPr/>
          </p:nvGrpSpPr>
          <p:grpSpPr bwMode="auto">
            <a:xfrm>
              <a:off x="3765" y="1620"/>
              <a:ext cx="201" cy="212"/>
              <a:chOff x="3765" y="1620"/>
              <a:chExt cx="201" cy="212"/>
            </a:xfrm>
          </p:grpSpPr>
          <p:sp>
            <p:nvSpPr>
              <p:cNvPr id="82" name="Oval 69"/>
              <p:cNvSpPr>
                <a:spLocks noChangeArrowheads="1"/>
              </p:cNvSpPr>
              <p:nvPr/>
            </p:nvSpPr>
            <p:spPr bwMode="auto">
              <a:xfrm>
                <a:off x="3914" y="1701"/>
                <a:ext cx="52" cy="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70"/>
              <p:cNvSpPr>
                <a:spLocks noChangeShapeType="1"/>
              </p:cNvSpPr>
              <p:nvPr/>
            </p:nvSpPr>
            <p:spPr bwMode="auto">
              <a:xfrm flipH="1" flipV="1">
                <a:off x="3765" y="1620"/>
                <a:ext cx="149" cy="1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71"/>
              <p:cNvSpPr>
                <a:spLocks noChangeShapeType="1"/>
              </p:cNvSpPr>
              <p:nvPr/>
            </p:nvSpPr>
            <p:spPr bwMode="auto">
              <a:xfrm flipH="1">
                <a:off x="3765" y="1735"/>
                <a:ext cx="149"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72"/>
              <p:cNvSpPr>
                <a:spLocks noChangeShapeType="1"/>
              </p:cNvSpPr>
              <p:nvPr/>
            </p:nvSpPr>
            <p:spPr bwMode="auto">
              <a:xfrm flipV="1">
                <a:off x="3773" y="1620"/>
                <a:ext cx="0"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 name="Line 73"/>
            <p:cNvSpPr>
              <a:spLocks noChangeShapeType="1"/>
            </p:cNvSpPr>
            <p:nvPr/>
          </p:nvSpPr>
          <p:spPr bwMode="auto">
            <a:xfrm flipH="1">
              <a:off x="3601" y="1727"/>
              <a:ext cx="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74"/>
            <p:cNvSpPr>
              <a:spLocks noChangeShapeType="1"/>
            </p:cNvSpPr>
            <p:nvPr/>
          </p:nvSpPr>
          <p:spPr bwMode="auto">
            <a:xfrm>
              <a:off x="3978" y="1727"/>
              <a:ext cx="1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Group 75"/>
            <p:cNvGrpSpPr>
              <a:grpSpLocks/>
            </p:cNvGrpSpPr>
            <p:nvPr/>
          </p:nvGrpSpPr>
          <p:grpSpPr bwMode="auto">
            <a:xfrm>
              <a:off x="2196" y="1779"/>
              <a:ext cx="201" cy="212"/>
              <a:chOff x="2196" y="1779"/>
              <a:chExt cx="201" cy="212"/>
            </a:xfrm>
          </p:grpSpPr>
          <p:sp>
            <p:nvSpPr>
              <p:cNvPr id="78" name="Oval 76"/>
              <p:cNvSpPr>
                <a:spLocks noChangeArrowheads="1"/>
              </p:cNvSpPr>
              <p:nvPr/>
            </p:nvSpPr>
            <p:spPr bwMode="auto">
              <a:xfrm>
                <a:off x="2345" y="1860"/>
                <a:ext cx="52" cy="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p:nvSpPr>
            <p:spPr bwMode="auto">
              <a:xfrm flipH="1" flipV="1">
                <a:off x="2196" y="1779"/>
                <a:ext cx="149" cy="1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p:nvSpPr>
            <p:spPr bwMode="auto">
              <a:xfrm flipH="1">
                <a:off x="2196" y="1894"/>
                <a:ext cx="149"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p:nvSpPr>
            <p:spPr bwMode="auto">
              <a:xfrm flipV="1">
                <a:off x="2204" y="1779"/>
                <a:ext cx="0"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Line 80"/>
            <p:cNvSpPr>
              <a:spLocks noChangeShapeType="1"/>
            </p:cNvSpPr>
            <p:nvPr/>
          </p:nvSpPr>
          <p:spPr bwMode="auto">
            <a:xfrm flipH="1">
              <a:off x="2032" y="1886"/>
              <a:ext cx="17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81"/>
            <p:cNvSpPr>
              <a:spLocks noChangeShapeType="1"/>
            </p:cNvSpPr>
            <p:nvPr/>
          </p:nvSpPr>
          <p:spPr bwMode="auto">
            <a:xfrm>
              <a:off x="2408" y="1886"/>
              <a:ext cx="20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 name="Group 82"/>
            <p:cNvGrpSpPr>
              <a:grpSpLocks/>
            </p:cNvGrpSpPr>
            <p:nvPr/>
          </p:nvGrpSpPr>
          <p:grpSpPr bwMode="auto">
            <a:xfrm>
              <a:off x="3106" y="1605"/>
              <a:ext cx="361" cy="253"/>
              <a:chOff x="3106" y="1605"/>
              <a:chExt cx="361" cy="253"/>
            </a:xfrm>
          </p:grpSpPr>
          <p:sp>
            <p:nvSpPr>
              <p:cNvPr id="73" name="Arc 83"/>
              <p:cNvSpPr>
                <a:spLocks/>
              </p:cNvSpPr>
              <p:nvPr/>
            </p:nvSpPr>
            <p:spPr bwMode="auto">
              <a:xfrm>
                <a:off x="3134" y="1605"/>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Arc 84"/>
              <p:cNvSpPr>
                <a:spLocks/>
              </p:cNvSpPr>
              <p:nvPr/>
            </p:nvSpPr>
            <p:spPr bwMode="auto">
              <a:xfrm rot="10800000">
                <a:off x="3143" y="1736"/>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01"/>
                      <a:pt x="9622" y="43"/>
                      <a:pt x="21521" y="0"/>
                    </a:cubicBezTo>
                  </a:path>
                  <a:path w="21600" h="21600" stroke="0" extrusionOk="0">
                    <a:moveTo>
                      <a:pt x="0" y="21599"/>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85"/>
              <p:cNvSpPr>
                <a:spLocks noChangeArrowheads="1"/>
              </p:cNvSpPr>
              <p:nvPr/>
            </p:nvSpPr>
            <p:spPr bwMode="auto">
              <a:xfrm>
                <a:off x="3425" y="1709"/>
                <a:ext cx="42" cy="3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Arc 86"/>
              <p:cNvSpPr>
                <a:spLocks/>
              </p:cNvSpPr>
              <p:nvPr/>
            </p:nvSpPr>
            <p:spPr bwMode="auto">
              <a:xfrm>
                <a:off x="3106" y="1605"/>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Arc 87"/>
              <p:cNvSpPr>
                <a:spLocks/>
              </p:cNvSpPr>
              <p:nvPr/>
            </p:nvSpPr>
            <p:spPr bwMode="auto">
              <a:xfrm rot="10800000">
                <a:off x="3115" y="1736"/>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77"/>
                      <a:pt x="9501" y="152"/>
                      <a:pt x="21320" y="-1"/>
                    </a:cubicBezTo>
                  </a:path>
                  <a:path w="21600" h="21598" stroke="0" extrusionOk="0">
                    <a:moveTo>
                      <a:pt x="0" y="21597"/>
                    </a:moveTo>
                    <a:cubicBezTo>
                      <a:pt x="0" y="9777"/>
                      <a:pt x="9501" y="152"/>
                      <a:pt x="21320" y="-1"/>
                    </a:cubicBezTo>
                    <a:lnTo>
                      <a:pt x="2160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88"/>
            <p:cNvSpPr>
              <a:spLocks noChangeShapeType="1"/>
            </p:cNvSpPr>
            <p:nvPr/>
          </p:nvSpPr>
          <p:spPr bwMode="auto">
            <a:xfrm>
              <a:off x="3479" y="1727"/>
              <a:ext cx="225"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89"/>
            <p:cNvSpPr>
              <a:spLocks noChangeShapeType="1"/>
            </p:cNvSpPr>
            <p:nvPr/>
          </p:nvSpPr>
          <p:spPr bwMode="auto">
            <a:xfrm flipH="1">
              <a:off x="2968" y="1661"/>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90"/>
            <p:cNvSpPr>
              <a:spLocks noChangeShapeType="1"/>
            </p:cNvSpPr>
            <p:nvPr/>
          </p:nvSpPr>
          <p:spPr bwMode="auto">
            <a:xfrm flipH="1">
              <a:off x="2968" y="1792"/>
              <a:ext cx="21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91"/>
            <p:cNvSpPr>
              <a:spLocks noChangeArrowheads="1"/>
            </p:cNvSpPr>
            <p:nvPr/>
          </p:nvSpPr>
          <p:spPr bwMode="auto">
            <a:xfrm>
              <a:off x="3107" y="2161"/>
              <a:ext cx="51" cy="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92"/>
            <p:cNvGrpSpPr>
              <a:grpSpLocks/>
            </p:cNvGrpSpPr>
            <p:nvPr/>
          </p:nvGrpSpPr>
          <p:grpSpPr bwMode="auto">
            <a:xfrm>
              <a:off x="2756" y="2056"/>
              <a:ext cx="344" cy="261"/>
              <a:chOff x="2756" y="2056"/>
              <a:chExt cx="344" cy="261"/>
            </a:xfrm>
          </p:grpSpPr>
          <p:sp>
            <p:nvSpPr>
              <p:cNvPr id="68" name="Arc 93"/>
              <p:cNvSpPr>
                <a:spLocks/>
              </p:cNvSpPr>
              <p:nvPr/>
            </p:nvSpPr>
            <p:spPr bwMode="auto">
              <a:xfrm>
                <a:off x="2960" y="2065"/>
                <a:ext cx="132" cy="123"/>
              </a:xfrm>
              <a:custGeom>
                <a:avLst/>
                <a:gdLst>
                  <a:gd name="G0" fmla="+- 164 0 0"/>
                  <a:gd name="G1" fmla="+- 21600 0 0"/>
                  <a:gd name="G2" fmla="+- 21600 0 0"/>
                  <a:gd name="T0" fmla="*/ 0 w 21763"/>
                  <a:gd name="T1" fmla="*/ 1 h 21600"/>
                  <a:gd name="T2" fmla="*/ 21763 w 21763"/>
                  <a:gd name="T3" fmla="*/ 21423 h 21600"/>
                  <a:gd name="T4" fmla="*/ 164 w 21763"/>
                  <a:gd name="T5" fmla="*/ 21600 h 21600"/>
                </a:gdLst>
                <a:ahLst/>
                <a:cxnLst>
                  <a:cxn ang="0">
                    <a:pos x="T0" y="T1"/>
                  </a:cxn>
                  <a:cxn ang="0">
                    <a:pos x="T2" y="T3"/>
                  </a:cxn>
                  <a:cxn ang="0">
                    <a:pos x="T4" y="T5"/>
                  </a:cxn>
                </a:cxnLst>
                <a:rect l="0" t="0" r="r" b="b"/>
                <a:pathLst>
                  <a:path w="21763" h="21600" fill="none" extrusionOk="0">
                    <a:moveTo>
                      <a:pt x="-1" y="0"/>
                    </a:moveTo>
                    <a:cubicBezTo>
                      <a:pt x="54" y="0"/>
                      <a:pt x="109" y="-1"/>
                      <a:pt x="164" y="0"/>
                    </a:cubicBezTo>
                    <a:cubicBezTo>
                      <a:pt x="12024" y="0"/>
                      <a:pt x="21666" y="9563"/>
                      <a:pt x="21763" y="21422"/>
                    </a:cubicBezTo>
                  </a:path>
                  <a:path w="21763" h="21600" stroke="0" extrusionOk="0">
                    <a:moveTo>
                      <a:pt x="-1" y="0"/>
                    </a:moveTo>
                    <a:cubicBezTo>
                      <a:pt x="54" y="0"/>
                      <a:pt x="109" y="-1"/>
                      <a:pt x="164" y="0"/>
                    </a:cubicBezTo>
                    <a:cubicBezTo>
                      <a:pt x="12024" y="0"/>
                      <a:pt x="21666" y="9563"/>
                      <a:pt x="21763" y="21422"/>
                    </a:cubicBezTo>
                    <a:lnTo>
                      <a:pt x="164"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94"/>
              <p:cNvSpPr>
                <a:spLocks/>
              </p:cNvSpPr>
              <p:nvPr/>
            </p:nvSpPr>
            <p:spPr bwMode="auto">
              <a:xfrm rot="10800000">
                <a:off x="2969" y="2195"/>
                <a:ext cx="131" cy="122"/>
              </a:xfrm>
              <a:custGeom>
                <a:avLst/>
                <a:gdLst>
                  <a:gd name="G0" fmla="+- 21600 0 0"/>
                  <a:gd name="G1" fmla="+- 21599 0 0"/>
                  <a:gd name="G2" fmla="+- 21600 0 0"/>
                  <a:gd name="T0" fmla="*/ 0 w 21600"/>
                  <a:gd name="T1" fmla="*/ 21599 h 21599"/>
                  <a:gd name="T2" fmla="*/ 2143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34"/>
                      <a:pt x="9570" y="90"/>
                      <a:pt x="21434" y="-1"/>
                    </a:cubicBezTo>
                  </a:path>
                  <a:path w="21600" h="21599" stroke="0" extrusionOk="0">
                    <a:moveTo>
                      <a:pt x="0" y="21598"/>
                    </a:moveTo>
                    <a:cubicBezTo>
                      <a:pt x="0" y="9734"/>
                      <a:pt x="9570" y="90"/>
                      <a:pt x="21434"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95"/>
              <p:cNvSpPr>
                <a:spLocks noChangeShapeType="1"/>
              </p:cNvSpPr>
              <p:nvPr/>
            </p:nvSpPr>
            <p:spPr bwMode="auto">
              <a:xfrm flipH="1">
                <a:off x="2756" y="2056"/>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96"/>
              <p:cNvSpPr>
                <a:spLocks noChangeShapeType="1"/>
              </p:cNvSpPr>
              <p:nvPr/>
            </p:nvSpPr>
            <p:spPr bwMode="auto">
              <a:xfrm>
                <a:off x="2764" y="2064"/>
                <a:ext cx="0" cy="2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97"/>
              <p:cNvSpPr>
                <a:spLocks noChangeShapeType="1"/>
              </p:cNvSpPr>
              <p:nvPr/>
            </p:nvSpPr>
            <p:spPr bwMode="auto">
              <a:xfrm flipH="1">
                <a:off x="2756" y="2317"/>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98"/>
            <p:cNvSpPr>
              <a:spLocks noChangeShapeType="1"/>
            </p:cNvSpPr>
            <p:nvPr/>
          </p:nvSpPr>
          <p:spPr bwMode="auto">
            <a:xfrm flipH="1">
              <a:off x="2603" y="2121"/>
              <a:ext cx="174"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99"/>
            <p:cNvSpPr>
              <a:spLocks noChangeShapeType="1"/>
            </p:cNvSpPr>
            <p:nvPr/>
          </p:nvSpPr>
          <p:spPr bwMode="auto">
            <a:xfrm flipH="1">
              <a:off x="2594" y="2252"/>
              <a:ext cx="1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00"/>
            <p:cNvSpPr>
              <a:spLocks noChangeShapeType="1"/>
            </p:cNvSpPr>
            <p:nvPr/>
          </p:nvSpPr>
          <p:spPr bwMode="auto">
            <a:xfrm>
              <a:off x="3170" y="2186"/>
              <a:ext cx="1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01"/>
            <p:cNvSpPr>
              <a:spLocks noChangeShapeType="1"/>
            </p:cNvSpPr>
            <p:nvPr/>
          </p:nvSpPr>
          <p:spPr bwMode="auto">
            <a:xfrm>
              <a:off x="2602" y="1887"/>
              <a:ext cx="0" cy="23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02"/>
            <p:cNvSpPr>
              <a:spLocks noChangeShapeType="1"/>
            </p:cNvSpPr>
            <p:nvPr/>
          </p:nvSpPr>
          <p:spPr bwMode="auto">
            <a:xfrm>
              <a:off x="2190" y="2250"/>
              <a:ext cx="4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03"/>
            <p:cNvSpPr>
              <a:spLocks noChangeShapeType="1"/>
            </p:cNvSpPr>
            <p:nvPr/>
          </p:nvSpPr>
          <p:spPr bwMode="auto">
            <a:xfrm flipH="1">
              <a:off x="2972" y="1792"/>
              <a:ext cx="0" cy="1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104"/>
            <p:cNvSpPr>
              <a:spLocks noChangeShapeType="1"/>
            </p:cNvSpPr>
            <p:nvPr/>
          </p:nvSpPr>
          <p:spPr bwMode="auto">
            <a:xfrm>
              <a:off x="2975" y="1963"/>
              <a:ext cx="3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5"/>
            <p:cNvSpPr>
              <a:spLocks noChangeShapeType="1"/>
            </p:cNvSpPr>
            <p:nvPr/>
          </p:nvSpPr>
          <p:spPr bwMode="auto">
            <a:xfrm>
              <a:off x="3365" y="1966"/>
              <a:ext cx="0" cy="217"/>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06"/>
            <p:cNvSpPr>
              <a:spLocks noChangeShapeType="1"/>
            </p:cNvSpPr>
            <p:nvPr/>
          </p:nvSpPr>
          <p:spPr bwMode="auto">
            <a:xfrm>
              <a:off x="1455" y="1663"/>
              <a:ext cx="15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07"/>
            <p:cNvSpPr>
              <a:spLocks noChangeShapeType="1"/>
            </p:cNvSpPr>
            <p:nvPr/>
          </p:nvSpPr>
          <p:spPr bwMode="auto">
            <a:xfrm>
              <a:off x="3359" y="2187"/>
              <a:ext cx="8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108"/>
            <p:cNvSpPr>
              <a:spLocks noChangeShapeType="1"/>
            </p:cNvSpPr>
            <p:nvPr/>
          </p:nvSpPr>
          <p:spPr bwMode="auto">
            <a:xfrm>
              <a:off x="1592" y="1832"/>
              <a:ext cx="368" cy="3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109"/>
            <p:cNvSpPr>
              <a:spLocks noChangeShapeType="1"/>
            </p:cNvSpPr>
            <p:nvPr/>
          </p:nvSpPr>
          <p:spPr bwMode="auto">
            <a:xfrm>
              <a:off x="2216" y="1884"/>
              <a:ext cx="12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10"/>
            <p:cNvSpPr>
              <a:spLocks noChangeShapeType="1"/>
            </p:cNvSpPr>
            <p:nvPr/>
          </p:nvSpPr>
          <p:spPr bwMode="auto">
            <a:xfrm>
              <a:off x="2768" y="2132"/>
              <a:ext cx="332" cy="44"/>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111"/>
            <p:cNvSpPr>
              <a:spLocks noChangeShapeType="1"/>
            </p:cNvSpPr>
            <p:nvPr/>
          </p:nvSpPr>
          <p:spPr bwMode="auto">
            <a:xfrm flipV="1">
              <a:off x="3176" y="1720"/>
              <a:ext cx="248" cy="8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12"/>
            <p:cNvSpPr>
              <a:spLocks noChangeShapeType="1"/>
            </p:cNvSpPr>
            <p:nvPr/>
          </p:nvSpPr>
          <p:spPr bwMode="auto">
            <a:xfrm>
              <a:off x="3776" y="1728"/>
              <a:ext cx="12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 name="Line 113"/>
          <p:cNvSpPr>
            <a:spLocks noChangeShapeType="1"/>
          </p:cNvSpPr>
          <p:nvPr/>
        </p:nvSpPr>
        <p:spPr bwMode="auto">
          <a:xfrm>
            <a:off x="7247582" y="3966716"/>
            <a:ext cx="0" cy="8255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114"/>
          <p:cNvSpPr>
            <a:spLocks noChangeShapeType="1"/>
          </p:cNvSpPr>
          <p:nvPr/>
        </p:nvSpPr>
        <p:spPr bwMode="auto">
          <a:xfrm>
            <a:off x="1081732" y="4341366"/>
            <a:ext cx="596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15"/>
          <p:cNvSpPr>
            <a:spLocks noChangeShapeType="1"/>
          </p:cNvSpPr>
          <p:nvPr/>
        </p:nvSpPr>
        <p:spPr bwMode="auto">
          <a:xfrm>
            <a:off x="1691332" y="4341366"/>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Rectangle 116"/>
          <p:cNvSpPr>
            <a:spLocks noChangeArrowheads="1"/>
          </p:cNvSpPr>
          <p:nvPr/>
        </p:nvSpPr>
        <p:spPr bwMode="auto">
          <a:xfrm>
            <a:off x="1061095" y="3960366"/>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Setup</a:t>
            </a:r>
          </a:p>
        </p:txBody>
      </p:sp>
      <p:sp>
        <p:nvSpPr>
          <p:cNvPr id="127" name="Rectangle 117"/>
          <p:cNvSpPr>
            <a:spLocks noChangeArrowheads="1"/>
          </p:cNvSpPr>
          <p:nvPr/>
        </p:nvSpPr>
        <p:spPr bwMode="auto">
          <a:xfrm>
            <a:off x="1645295" y="3973066"/>
            <a:ext cx="611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Hold</a:t>
            </a:r>
          </a:p>
        </p:txBody>
      </p:sp>
      <p:sp>
        <p:nvSpPr>
          <p:cNvPr id="128" name="Line 118"/>
          <p:cNvSpPr>
            <a:spLocks noChangeShapeType="1"/>
          </p:cNvSpPr>
          <p:nvPr/>
        </p:nvSpPr>
        <p:spPr bwMode="auto">
          <a:xfrm>
            <a:off x="1684982" y="3966716"/>
            <a:ext cx="0" cy="8255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Text Box 123"/>
          <p:cNvSpPr txBox="1">
            <a:spLocks noChangeArrowheads="1"/>
          </p:cNvSpPr>
          <p:nvPr/>
        </p:nvSpPr>
        <p:spPr bwMode="auto">
          <a:xfrm>
            <a:off x="1656407" y="6417816"/>
            <a:ext cx="571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Clk</a:t>
            </a:r>
          </a:p>
        </p:txBody>
      </p:sp>
      <p:sp>
        <p:nvSpPr>
          <p:cNvPr id="130" name="Text Box 124"/>
          <p:cNvSpPr txBox="1">
            <a:spLocks noChangeArrowheads="1"/>
          </p:cNvSpPr>
          <p:nvPr/>
        </p:nvSpPr>
        <p:spPr bwMode="auto">
          <a:xfrm>
            <a:off x="7207895" y="6397179"/>
            <a:ext cx="571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Clk</a:t>
            </a:r>
          </a:p>
        </p:txBody>
      </p:sp>
      <p:sp>
        <p:nvSpPr>
          <p:cNvPr id="131" name="Text Box 119"/>
          <p:cNvSpPr txBox="1">
            <a:spLocks noChangeArrowheads="1"/>
          </p:cNvSpPr>
          <p:nvPr/>
        </p:nvSpPr>
        <p:spPr bwMode="auto">
          <a:xfrm>
            <a:off x="251520" y="2001034"/>
            <a:ext cx="8784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0033CC"/>
                </a:solidFill>
                <a:latin typeface="微软雅黑" panose="020B0503020204020204" pitchFamily="34" charset="-122"/>
                <a:ea typeface="微软雅黑" panose="020B0503020204020204" pitchFamily="34" charset="-122"/>
              </a:rPr>
              <a:t>数据通路由 “ </a:t>
            </a:r>
            <a:r>
              <a:rPr lang="en-US" altLang="zh-CN" sz="2000" dirty="0">
                <a:solidFill>
                  <a:srgbClr val="0033CC"/>
                </a:solidFill>
                <a:latin typeface="微软雅黑" panose="020B0503020204020204" pitchFamily="34" charset="-122"/>
                <a:ea typeface="微软雅黑" panose="020B0503020204020204" pitchFamily="34" charset="-122"/>
              </a:rPr>
              <a:t>… + </a:t>
            </a:r>
            <a:r>
              <a:rPr lang="zh-CN" altLang="en-US" sz="2000" dirty="0">
                <a:solidFill>
                  <a:srgbClr val="0033CC"/>
                </a:solidFill>
                <a:latin typeface="微软雅黑" panose="020B0503020204020204" pitchFamily="34" charset="-122"/>
                <a:ea typeface="微软雅黑" panose="020B0503020204020204" pitchFamily="34" charset="-122"/>
              </a:rPr>
              <a:t>状态元件 </a:t>
            </a:r>
            <a:r>
              <a:rPr lang="en-US" altLang="zh-CN" sz="2000" dirty="0">
                <a:solidFill>
                  <a:srgbClr val="0033CC"/>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操作元件</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组合电路</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033CC"/>
                </a:solidFill>
                <a:latin typeface="微软雅黑" panose="020B0503020204020204" pitchFamily="34" charset="-122"/>
                <a:ea typeface="微软雅黑" panose="020B0503020204020204" pitchFamily="34" charset="-122"/>
              </a:rPr>
              <a:t>+ </a:t>
            </a:r>
            <a:r>
              <a:rPr lang="zh-CN" altLang="en-US" sz="2000" dirty="0">
                <a:solidFill>
                  <a:srgbClr val="0033CC"/>
                </a:solidFill>
                <a:latin typeface="微软雅黑" panose="020B0503020204020204" pitchFamily="34" charset="-122"/>
                <a:ea typeface="微软雅黑" panose="020B0503020204020204" pitchFamily="34" charset="-122"/>
              </a:rPr>
              <a:t>状态元件 </a:t>
            </a:r>
            <a:r>
              <a:rPr lang="en-US" altLang="zh-CN" sz="2000" dirty="0">
                <a:solidFill>
                  <a:srgbClr val="0033CC"/>
                </a:solidFill>
                <a:latin typeface="微软雅黑" panose="020B0503020204020204" pitchFamily="34" charset="-122"/>
                <a:ea typeface="微软雅黑" panose="020B0503020204020204" pitchFamily="34" charset="-122"/>
              </a:rPr>
              <a:t>+ …</a:t>
            </a:r>
            <a:r>
              <a:rPr lang="zh-CN" altLang="en-US" sz="2000" dirty="0">
                <a:solidFill>
                  <a:srgbClr val="0033CC"/>
                </a:solidFill>
                <a:latin typeface="微软雅黑" panose="020B0503020204020204" pitchFamily="34" charset="-122"/>
                <a:ea typeface="微软雅黑" panose="020B0503020204020204" pitchFamily="34" charset="-122"/>
              </a:rPr>
              <a:t>” 组成</a:t>
            </a:r>
          </a:p>
        </p:txBody>
      </p:sp>
      <p:sp>
        <p:nvSpPr>
          <p:cNvPr id="132" name="Text Box 120"/>
          <p:cNvSpPr txBox="1">
            <a:spLocks noChangeArrowheads="1"/>
          </p:cNvSpPr>
          <p:nvPr/>
        </p:nvSpPr>
        <p:spPr bwMode="auto">
          <a:xfrm>
            <a:off x="251520" y="2492896"/>
            <a:ext cx="86409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只有状态元件能存储信息，所有操作元件都须从状态单元接收输入，并将输出写入状态单元中。其输入为前一时钟生成的数据，输出为当前时钟所用的数据</a:t>
            </a:r>
          </a:p>
        </p:txBody>
      </p:sp>
    </p:spTree>
    <p:extLst>
      <p:ext uri="{BB962C8B-B14F-4D97-AF65-F5344CB8AC3E}">
        <p14:creationId xmlns:p14="http://schemas.microsoft.com/office/powerpoint/2010/main" val="366069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blinds(horizontal)">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
                                            <p:txEl>
                                              <p:pRg st="0" end="0"/>
                                            </p:txEl>
                                          </p:spTgt>
                                        </p:tgtEl>
                                        <p:attrNameLst>
                                          <p:attrName>style.visibility</p:attrName>
                                        </p:attrNameLst>
                                      </p:cBhvr>
                                      <p:to>
                                        <p:strVal val="visible"/>
                                      </p:to>
                                    </p:set>
                                    <p:animEffect transition="in" filter="blinds(horizontal)">
                                      <p:cBhvr>
                                        <p:cTn id="12" dur="500"/>
                                        <p:tgtEl>
                                          <p:spTgt spid="1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384"/>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620688"/>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a:buFont typeface="Wingdings" panose="05000000000000000000" pitchFamily="2" charset="2"/>
              <a:buChar char="Ø"/>
            </a:pPr>
            <a:r>
              <a:rPr lang="zh-CN" altLang="en-US" dirty="0" smtClean="0"/>
              <a:t>现代计算机的时钟信号</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3818865" y="615450"/>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数据通路与时序控制</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pSp>
        <p:nvGrpSpPr>
          <p:cNvPr id="11" name="Group 4"/>
          <p:cNvGrpSpPr>
            <a:grpSpLocks/>
          </p:cNvGrpSpPr>
          <p:nvPr/>
        </p:nvGrpSpPr>
        <p:grpSpPr bwMode="auto">
          <a:xfrm>
            <a:off x="548332" y="3573016"/>
            <a:ext cx="7835900" cy="317500"/>
            <a:chOff x="340" y="524"/>
            <a:chExt cx="4936" cy="200"/>
          </a:xfrm>
        </p:grpSpPr>
        <p:sp>
          <p:nvSpPr>
            <p:cNvPr id="12" name="Line 5"/>
            <p:cNvSpPr>
              <a:spLocks noChangeShapeType="1"/>
            </p:cNvSpPr>
            <p:nvPr/>
          </p:nvSpPr>
          <p:spPr bwMode="auto">
            <a:xfrm>
              <a:off x="340" y="528"/>
              <a:ext cx="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
            <p:cNvSpPr>
              <a:spLocks noChangeShapeType="1"/>
            </p:cNvSpPr>
            <p:nvPr/>
          </p:nvSpPr>
          <p:spPr bwMode="auto">
            <a:xfrm>
              <a:off x="1042" y="532"/>
              <a:ext cx="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
            <p:cNvSpPr>
              <a:spLocks noChangeShapeType="1"/>
            </p:cNvSpPr>
            <p:nvPr/>
          </p:nvSpPr>
          <p:spPr bwMode="auto">
            <a:xfrm>
              <a:off x="1046" y="720"/>
              <a:ext cx="17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p:cNvSpPr>
              <a:spLocks noChangeShapeType="1"/>
            </p:cNvSpPr>
            <p:nvPr/>
          </p:nvSpPr>
          <p:spPr bwMode="auto">
            <a:xfrm flipV="1">
              <a:off x="2808" y="524"/>
              <a:ext cx="0" cy="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9"/>
            <p:cNvSpPr>
              <a:spLocks noChangeShapeType="1"/>
            </p:cNvSpPr>
            <p:nvPr/>
          </p:nvSpPr>
          <p:spPr bwMode="auto">
            <a:xfrm>
              <a:off x="2812" y="528"/>
              <a:ext cx="17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0"/>
            <p:cNvSpPr>
              <a:spLocks noChangeShapeType="1"/>
            </p:cNvSpPr>
            <p:nvPr/>
          </p:nvSpPr>
          <p:spPr bwMode="auto">
            <a:xfrm>
              <a:off x="4574" y="532"/>
              <a:ext cx="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1"/>
            <p:cNvSpPr>
              <a:spLocks noChangeShapeType="1"/>
            </p:cNvSpPr>
            <p:nvPr/>
          </p:nvSpPr>
          <p:spPr bwMode="auto">
            <a:xfrm>
              <a:off x="4578" y="720"/>
              <a:ext cx="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Rectangle 12"/>
          <p:cNvSpPr>
            <a:spLocks noChangeArrowheads="1"/>
          </p:cNvSpPr>
          <p:nvPr/>
        </p:nvSpPr>
        <p:spPr bwMode="auto">
          <a:xfrm>
            <a:off x="451495" y="3579366"/>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Clk</a:t>
            </a:r>
          </a:p>
        </p:txBody>
      </p:sp>
      <p:sp>
        <p:nvSpPr>
          <p:cNvPr id="20" name="Rectangle 13"/>
          <p:cNvSpPr>
            <a:spLocks noChangeArrowheads="1"/>
          </p:cNvSpPr>
          <p:nvPr/>
        </p:nvSpPr>
        <p:spPr bwMode="auto">
          <a:xfrm>
            <a:off x="548332" y="4271516"/>
            <a:ext cx="5207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4"/>
          <p:cNvSpPr>
            <a:spLocks noChangeShapeType="1"/>
          </p:cNvSpPr>
          <p:nvPr/>
        </p:nvSpPr>
        <p:spPr bwMode="auto">
          <a:xfrm>
            <a:off x="1081732" y="4569966"/>
            <a:ext cx="1130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5"/>
          <p:cNvSpPr>
            <a:spLocks noChangeShapeType="1"/>
          </p:cNvSpPr>
          <p:nvPr/>
        </p:nvSpPr>
        <p:spPr bwMode="auto">
          <a:xfrm>
            <a:off x="6644332" y="4277866"/>
            <a:ext cx="1130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6"/>
          <p:cNvSpPr>
            <a:spLocks noChangeArrowheads="1"/>
          </p:cNvSpPr>
          <p:nvPr/>
        </p:nvSpPr>
        <p:spPr bwMode="auto">
          <a:xfrm>
            <a:off x="2224732" y="4271516"/>
            <a:ext cx="44069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7"/>
          <p:cNvSpPr>
            <a:spLocks noChangeArrowheads="1"/>
          </p:cNvSpPr>
          <p:nvPr/>
        </p:nvSpPr>
        <p:spPr bwMode="auto">
          <a:xfrm>
            <a:off x="3738811" y="4265166"/>
            <a:ext cx="12652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zh-CN" altLang="en-US" sz="2000" dirty="0" smtClean="0">
                <a:solidFill>
                  <a:srgbClr val="00CC00"/>
                </a:solidFill>
                <a:latin typeface="微软雅黑" panose="020B0503020204020204" pitchFamily="34" charset="-122"/>
                <a:ea typeface="微软雅黑" panose="020B0503020204020204" pitchFamily="34" charset="-122"/>
              </a:rPr>
              <a:t>不关心</a:t>
            </a:r>
            <a:endParaRPr lang="zh-CN" altLang="en-US" sz="2000" dirty="0">
              <a:solidFill>
                <a:srgbClr val="00CC00"/>
              </a:solidFill>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7787332" y="4271516"/>
            <a:ext cx="6731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9"/>
          <p:cNvSpPr>
            <a:spLocks noChangeShapeType="1"/>
          </p:cNvSpPr>
          <p:nvPr/>
        </p:nvSpPr>
        <p:spPr bwMode="auto">
          <a:xfrm>
            <a:off x="6644332" y="4379466"/>
            <a:ext cx="596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0"/>
          <p:cNvSpPr>
            <a:spLocks noChangeShapeType="1"/>
          </p:cNvSpPr>
          <p:nvPr/>
        </p:nvSpPr>
        <p:spPr bwMode="auto">
          <a:xfrm>
            <a:off x="7253932" y="4379466"/>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1"/>
          <p:cNvSpPr>
            <a:spLocks noChangeArrowheads="1"/>
          </p:cNvSpPr>
          <p:nvPr/>
        </p:nvSpPr>
        <p:spPr bwMode="auto">
          <a:xfrm>
            <a:off x="6623695" y="3960366"/>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Setup</a:t>
            </a:r>
          </a:p>
        </p:txBody>
      </p:sp>
      <p:sp>
        <p:nvSpPr>
          <p:cNvPr id="29" name="Rectangle 22"/>
          <p:cNvSpPr>
            <a:spLocks noChangeArrowheads="1"/>
          </p:cNvSpPr>
          <p:nvPr/>
        </p:nvSpPr>
        <p:spPr bwMode="auto">
          <a:xfrm>
            <a:off x="7245995" y="3960366"/>
            <a:ext cx="611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Hold</a:t>
            </a:r>
          </a:p>
        </p:txBody>
      </p:sp>
      <p:grpSp>
        <p:nvGrpSpPr>
          <p:cNvPr id="30" name="Group 121"/>
          <p:cNvGrpSpPr>
            <a:grpSpLocks/>
          </p:cNvGrpSpPr>
          <p:nvPr/>
        </p:nvGrpSpPr>
        <p:grpSpPr bwMode="auto">
          <a:xfrm>
            <a:off x="1069032" y="4877941"/>
            <a:ext cx="6794500" cy="1809750"/>
            <a:chOff x="668" y="1544"/>
            <a:chExt cx="4280" cy="1140"/>
          </a:xfrm>
        </p:grpSpPr>
        <p:grpSp>
          <p:nvGrpSpPr>
            <p:cNvPr id="31" name="Group 23"/>
            <p:cNvGrpSpPr>
              <a:grpSpLocks/>
            </p:cNvGrpSpPr>
            <p:nvPr/>
          </p:nvGrpSpPr>
          <p:grpSpPr bwMode="auto">
            <a:xfrm>
              <a:off x="668" y="1544"/>
              <a:ext cx="776" cy="1140"/>
              <a:chOff x="668" y="1544"/>
              <a:chExt cx="776" cy="1140"/>
            </a:xfrm>
          </p:grpSpPr>
          <p:sp>
            <p:nvSpPr>
              <p:cNvPr id="112" name="Rectangle 24"/>
              <p:cNvSpPr>
                <a:spLocks noChangeArrowheads="1"/>
              </p:cNvSpPr>
              <p:nvPr/>
            </p:nvSpPr>
            <p:spPr bwMode="auto">
              <a:xfrm>
                <a:off x="968" y="1544"/>
                <a:ext cx="176"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25"/>
              <p:cNvSpPr>
                <a:spLocks noChangeShapeType="1"/>
              </p:cNvSpPr>
              <p:nvPr/>
            </p:nvSpPr>
            <p:spPr bwMode="auto">
              <a:xfrm>
                <a:off x="1056" y="2548"/>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26"/>
              <p:cNvSpPr>
                <a:spLocks noChangeShapeType="1"/>
              </p:cNvSpPr>
              <p:nvPr/>
            </p:nvSpPr>
            <p:spPr bwMode="auto">
              <a:xfrm flipV="1">
                <a:off x="1016" y="2296"/>
                <a:ext cx="32"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27"/>
              <p:cNvSpPr>
                <a:spLocks noChangeShapeType="1"/>
              </p:cNvSpPr>
              <p:nvPr/>
            </p:nvSpPr>
            <p:spPr bwMode="auto">
              <a:xfrm>
                <a:off x="1064" y="2312"/>
                <a:ext cx="32"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Oval 28"/>
              <p:cNvSpPr>
                <a:spLocks noChangeArrowheads="1"/>
              </p:cNvSpPr>
              <p:nvPr/>
            </p:nvSpPr>
            <p:spPr bwMode="auto">
              <a:xfrm>
                <a:off x="1016" y="2456"/>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29"/>
              <p:cNvSpPr>
                <a:spLocks noChangeShapeType="1"/>
              </p:cNvSpPr>
              <p:nvPr/>
            </p:nvSpPr>
            <p:spPr bwMode="auto">
              <a:xfrm flipH="1">
                <a:off x="668"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30"/>
              <p:cNvSpPr>
                <a:spLocks noChangeArrowheads="1"/>
              </p:cNvSpPr>
              <p:nvPr/>
            </p:nvSpPr>
            <p:spPr bwMode="auto">
              <a:xfrm>
                <a:off x="759"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19" name="Line 31"/>
              <p:cNvSpPr>
                <a:spLocks noChangeShapeType="1"/>
              </p:cNvSpPr>
              <p:nvPr/>
            </p:nvSpPr>
            <p:spPr bwMode="auto">
              <a:xfrm flipH="1">
                <a:off x="668"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32"/>
              <p:cNvSpPr>
                <a:spLocks noChangeShapeType="1"/>
              </p:cNvSpPr>
              <p:nvPr/>
            </p:nvSpPr>
            <p:spPr bwMode="auto">
              <a:xfrm flipH="1">
                <a:off x="1148"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33"/>
              <p:cNvSpPr>
                <a:spLocks noChangeArrowheads="1"/>
              </p:cNvSpPr>
              <p:nvPr/>
            </p:nvSpPr>
            <p:spPr bwMode="auto">
              <a:xfrm>
                <a:off x="1239"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22" name="Line 34"/>
              <p:cNvSpPr>
                <a:spLocks noChangeShapeType="1"/>
              </p:cNvSpPr>
              <p:nvPr/>
            </p:nvSpPr>
            <p:spPr bwMode="auto">
              <a:xfrm flipH="1">
                <a:off x="1148"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35"/>
            <p:cNvGrpSpPr>
              <a:grpSpLocks/>
            </p:cNvGrpSpPr>
            <p:nvPr/>
          </p:nvGrpSpPr>
          <p:grpSpPr bwMode="auto">
            <a:xfrm>
              <a:off x="4172" y="1544"/>
              <a:ext cx="776" cy="1140"/>
              <a:chOff x="4172" y="1544"/>
              <a:chExt cx="776" cy="1140"/>
            </a:xfrm>
          </p:grpSpPr>
          <p:sp>
            <p:nvSpPr>
              <p:cNvPr id="100" name="Rectangle 36"/>
              <p:cNvSpPr>
                <a:spLocks noChangeArrowheads="1"/>
              </p:cNvSpPr>
              <p:nvPr/>
            </p:nvSpPr>
            <p:spPr bwMode="auto">
              <a:xfrm>
                <a:off x="4472" y="1544"/>
                <a:ext cx="176"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37"/>
              <p:cNvSpPr>
                <a:spLocks noChangeShapeType="1"/>
              </p:cNvSpPr>
              <p:nvPr/>
            </p:nvSpPr>
            <p:spPr bwMode="auto">
              <a:xfrm>
                <a:off x="4560" y="2548"/>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38"/>
              <p:cNvSpPr>
                <a:spLocks noChangeShapeType="1"/>
              </p:cNvSpPr>
              <p:nvPr/>
            </p:nvSpPr>
            <p:spPr bwMode="auto">
              <a:xfrm flipV="1">
                <a:off x="4520" y="2296"/>
                <a:ext cx="32"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39"/>
              <p:cNvSpPr>
                <a:spLocks noChangeShapeType="1"/>
              </p:cNvSpPr>
              <p:nvPr/>
            </p:nvSpPr>
            <p:spPr bwMode="auto">
              <a:xfrm>
                <a:off x="4568" y="2312"/>
                <a:ext cx="32"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Oval 40"/>
              <p:cNvSpPr>
                <a:spLocks noChangeArrowheads="1"/>
              </p:cNvSpPr>
              <p:nvPr/>
            </p:nvSpPr>
            <p:spPr bwMode="auto">
              <a:xfrm>
                <a:off x="4520" y="2456"/>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41"/>
              <p:cNvSpPr>
                <a:spLocks noChangeShapeType="1"/>
              </p:cNvSpPr>
              <p:nvPr/>
            </p:nvSpPr>
            <p:spPr bwMode="auto">
              <a:xfrm flipH="1">
                <a:off x="4172"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42"/>
              <p:cNvSpPr>
                <a:spLocks noChangeArrowheads="1"/>
              </p:cNvSpPr>
              <p:nvPr/>
            </p:nvSpPr>
            <p:spPr bwMode="auto">
              <a:xfrm>
                <a:off x="4263"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07" name="Line 43"/>
              <p:cNvSpPr>
                <a:spLocks noChangeShapeType="1"/>
              </p:cNvSpPr>
              <p:nvPr/>
            </p:nvSpPr>
            <p:spPr bwMode="auto">
              <a:xfrm flipH="1">
                <a:off x="4172"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44"/>
              <p:cNvSpPr>
                <a:spLocks noChangeShapeType="1"/>
              </p:cNvSpPr>
              <p:nvPr/>
            </p:nvSpPr>
            <p:spPr bwMode="auto">
              <a:xfrm flipH="1">
                <a:off x="4652"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45"/>
              <p:cNvSpPr>
                <a:spLocks noChangeArrowheads="1"/>
              </p:cNvSpPr>
              <p:nvPr/>
            </p:nvSpPr>
            <p:spPr bwMode="auto">
              <a:xfrm>
                <a:off x="4743"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ea typeface="宋体" panose="02010600030101010101" pitchFamily="2" charset="-122"/>
                  </a:rPr>
                  <a:t>.</a:t>
                </a:r>
              </a:p>
              <a:p>
                <a:r>
                  <a:rPr lang="zh-CN" altLang="en-US">
                    <a:ea typeface="宋体" panose="02010600030101010101" pitchFamily="2" charset="-122"/>
                  </a:rPr>
                  <a:t>.</a:t>
                </a:r>
              </a:p>
              <a:p>
                <a:r>
                  <a:rPr lang="zh-CN" altLang="en-US">
                    <a:ea typeface="宋体" panose="02010600030101010101" pitchFamily="2" charset="-122"/>
                  </a:rPr>
                  <a:t>.</a:t>
                </a:r>
              </a:p>
            </p:txBody>
          </p:sp>
          <p:sp>
            <p:nvSpPr>
              <p:cNvPr id="111" name="Line 46"/>
              <p:cNvSpPr>
                <a:spLocks noChangeShapeType="1"/>
              </p:cNvSpPr>
              <p:nvPr/>
            </p:nvSpPr>
            <p:spPr bwMode="auto">
              <a:xfrm flipH="1">
                <a:off x="4652"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 name="Rectangle 47"/>
            <p:cNvSpPr>
              <a:spLocks noChangeArrowheads="1"/>
            </p:cNvSpPr>
            <p:nvPr/>
          </p:nvSpPr>
          <p:spPr bwMode="auto">
            <a:xfrm>
              <a:off x="1448" y="1544"/>
              <a:ext cx="2720" cy="896"/>
            </a:xfrm>
            <a:prstGeom prst="rect">
              <a:avLst/>
            </a:prstGeom>
            <a:noFill/>
            <a:ln w="28575">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48"/>
            <p:cNvSpPr>
              <a:spLocks noChangeArrowheads="1"/>
            </p:cNvSpPr>
            <p:nvPr/>
          </p:nvSpPr>
          <p:spPr bwMode="auto">
            <a:xfrm>
              <a:off x="1951" y="1864"/>
              <a:ext cx="51" cy="5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49"/>
            <p:cNvGrpSpPr>
              <a:grpSpLocks/>
            </p:cNvGrpSpPr>
            <p:nvPr/>
          </p:nvGrpSpPr>
          <p:grpSpPr bwMode="auto">
            <a:xfrm>
              <a:off x="1600" y="1755"/>
              <a:ext cx="344" cy="272"/>
              <a:chOff x="1600" y="1755"/>
              <a:chExt cx="344" cy="272"/>
            </a:xfrm>
          </p:grpSpPr>
          <p:sp>
            <p:nvSpPr>
              <p:cNvPr id="95" name="Arc 50"/>
              <p:cNvSpPr>
                <a:spLocks/>
              </p:cNvSpPr>
              <p:nvPr/>
            </p:nvSpPr>
            <p:spPr bwMode="auto">
              <a:xfrm>
                <a:off x="1804" y="1764"/>
                <a:ext cx="132" cy="128"/>
              </a:xfrm>
              <a:custGeom>
                <a:avLst/>
                <a:gdLst>
                  <a:gd name="G0" fmla="+- 164 0 0"/>
                  <a:gd name="G1" fmla="+- 21600 0 0"/>
                  <a:gd name="G2" fmla="+- 21600 0 0"/>
                  <a:gd name="T0" fmla="*/ 0 w 21764"/>
                  <a:gd name="T1" fmla="*/ 1 h 21600"/>
                  <a:gd name="T2" fmla="*/ 21764 w 21764"/>
                  <a:gd name="T3" fmla="*/ 21600 h 21600"/>
                  <a:gd name="T4" fmla="*/ 164 w 21764"/>
                  <a:gd name="T5" fmla="*/ 21600 h 21600"/>
                </a:gdLst>
                <a:ahLst/>
                <a:cxnLst>
                  <a:cxn ang="0">
                    <a:pos x="T0" y="T1"/>
                  </a:cxn>
                  <a:cxn ang="0">
                    <a:pos x="T2" y="T3"/>
                  </a:cxn>
                  <a:cxn ang="0">
                    <a:pos x="T4" y="T5"/>
                  </a:cxn>
                </a:cxnLst>
                <a:rect l="0" t="0" r="r" b="b"/>
                <a:pathLst>
                  <a:path w="21764" h="21600" fill="none" extrusionOk="0">
                    <a:moveTo>
                      <a:pt x="-1" y="0"/>
                    </a:moveTo>
                    <a:cubicBezTo>
                      <a:pt x="54" y="0"/>
                      <a:pt x="109" y="-1"/>
                      <a:pt x="164" y="0"/>
                    </a:cubicBezTo>
                    <a:cubicBezTo>
                      <a:pt x="12093" y="0"/>
                      <a:pt x="21764" y="9670"/>
                      <a:pt x="21764" y="21600"/>
                    </a:cubicBezTo>
                  </a:path>
                  <a:path w="21764" h="21600" stroke="0" extrusionOk="0">
                    <a:moveTo>
                      <a:pt x="-1" y="0"/>
                    </a:moveTo>
                    <a:cubicBezTo>
                      <a:pt x="54" y="0"/>
                      <a:pt x="109" y="-1"/>
                      <a:pt x="164" y="0"/>
                    </a:cubicBezTo>
                    <a:cubicBezTo>
                      <a:pt x="12093" y="0"/>
                      <a:pt x="21764" y="9670"/>
                      <a:pt x="21764" y="21600"/>
                    </a:cubicBezTo>
                    <a:lnTo>
                      <a:pt x="164"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Arc 51"/>
              <p:cNvSpPr>
                <a:spLocks/>
              </p:cNvSpPr>
              <p:nvPr/>
            </p:nvSpPr>
            <p:spPr bwMode="auto">
              <a:xfrm rot="10800000">
                <a:off x="1813" y="1900"/>
                <a:ext cx="131" cy="127"/>
              </a:xfrm>
              <a:custGeom>
                <a:avLst/>
                <a:gdLst>
                  <a:gd name="G0" fmla="+- 21599 0 0"/>
                  <a:gd name="G1" fmla="+- 21599 0 0"/>
                  <a:gd name="G2" fmla="+- 21600 0 0"/>
                  <a:gd name="T0" fmla="*/ 0 w 21599"/>
                  <a:gd name="T1" fmla="*/ 21430 h 21599"/>
                  <a:gd name="T2" fmla="*/ 2143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52"/>
              <p:cNvSpPr>
                <a:spLocks noChangeShapeType="1"/>
              </p:cNvSpPr>
              <p:nvPr/>
            </p:nvSpPr>
            <p:spPr bwMode="auto">
              <a:xfrm flipH="1">
                <a:off x="1600" y="1755"/>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53"/>
              <p:cNvSpPr>
                <a:spLocks noChangeShapeType="1"/>
              </p:cNvSpPr>
              <p:nvPr/>
            </p:nvSpPr>
            <p:spPr bwMode="auto">
              <a:xfrm>
                <a:off x="1608" y="1763"/>
                <a:ext cx="0" cy="2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54"/>
              <p:cNvSpPr>
                <a:spLocks noChangeShapeType="1"/>
              </p:cNvSpPr>
              <p:nvPr/>
            </p:nvSpPr>
            <p:spPr bwMode="auto">
              <a:xfrm flipH="1">
                <a:off x="1600" y="2027"/>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Line 55"/>
            <p:cNvSpPr>
              <a:spLocks noChangeShapeType="1"/>
            </p:cNvSpPr>
            <p:nvPr/>
          </p:nvSpPr>
          <p:spPr bwMode="auto">
            <a:xfrm flipH="1">
              <a:off x="1438" y="1823"/>
              <a:ext cx="174"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6"/>
            <p:cNvSpPr>
              <a:spLocks noChangeShapeType="1"/>
            </p:cNvSpPr>
            <p:nvPr/>
          </p:nvSpPr>
          <p:spPr bwMode="auto">
            <a:xfrm flipH="1">
              <a:off x="1438" y="1959"/>
              <a:ext cx="1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57"/>
            <p:cNvSpPr>
              <a:spLocks noChangeShapeType="1"/>
            </p:cNvSpPr>
            <p:nvPr/>
          </p:nvSpPr>
          <p:spPr bwMode="auto">
            <a:xfrm>
              <a:off x="2014" y="1890"/>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 name="Group 58"/>
            <p:cNvGrpSpPr>
              <a:grpSpLocks/>
            </p:cNvGrpSpPr>
            <p:nvPr/>
          </p:nvGrpSpPr>
          <p:grpSpPr bwMode="auto">
            <a:xfrm>
              <a:off x="1445" y="2131"/>
              <a:ext cx="736" cy="253"/>
              <a:chOff x="1445" y="2131"/>
              <a:chExt cx="736" cy="253"/>
            </a:xfrm>
          </p:grpSpPr>
          <p:grpSp>
            <p:nvGrpSpPr>
              <p:cNvPr id="86" name="Group 59"/>
              <p:cNvGrpSpPr>
                <a:grpSpLocks/>
              </p:cNvGrpSpPr>
              <p:nvPr/>
            </p:nvGrpSpPr>
            <p:grpSpPr bwMode="auto">
              <a:xfrm>
                <a:off x="1583" y="2131"/>
                <a:ext cx="361" cy="253"/>
                <a:chOff x="1583" y="2131"/>
                <a:chExt cx="361" cy="253"/>
              </a:xfrm>
            </p:grpSpPr>
            <p:sp>
              <p:nvSpPr>
                <p:cNvPr id="90" name="Arc 60"/>
                <p:cNvSpPr>
                  <a:spLocks/>
                </p:cNvSpPr>
                <p:nvPr/>
              </p:nvSpPr>
              <p:spPr bwMode="auto">
                <a:xfrm>
                  <a:off x="1611" y="2131"/>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Arc 61"/>
                <p:cNvSpPr>
                  <a:spLocks/>
                </p:cNvSpPr>
                <p:nvPr/>
              </p:nvSpPr>
              <p:spPr bwMode="auto">
                <a:xfrm rot="10800000">
                  <a:off x="1620" y="2262"/>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01"/>
                        <a:pt x="9622" y="43"/>
                        <a:pt x="21521" y="0"/>
                      </a:cubicBezTo>
                    </a:path>
                    <a:path w="21600" h="21600" stroke="0" extrusionOk="0">
                      <a:moveTo>
                        <a:pt x="0" y="21599"/>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62"/>
                <p:cNvSpPr>
                  <a:spLocks noChangeArrowheads="1"/>
                </p:cNvSpPr>
                <p:nvPr/>
              </p:nvSpPr>
              <p:spPr bwMode="auto">
                <a:xfrm>
                  <a:off x="1902" y="2235"/>
                  <a:ext cx="42" cy="3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Arc 63"/>
                <p:cNvSpPr>
                  <a:spLocks/>
                </p:cNvSpPr>
                <p:nvPr/>
              </p:nvSpPr>
              <p:spPr bwMode="auto">
                <a:xfrm>
                  <a:off x="1583" y="2131"/>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Arc 64"/>
                <p:cNvSpPr>
                  <a:spLocks/>
                </p:cNvSpPr>
                <p:nvPr/>
              </p:nvSpPr>
              <p:spPr bwMode="auto">
                <a:xfrm rot="10800000">
                  <a:off x="1592" y="2262"/>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77"/>
                        <a:pt x="9501" y="152"/>
                        <a:pt x="21320" y="-1"/>
                      </a:cubicBezTo>
                    </a:path>
                    <a:path w="21600" h="21598" stroke="0" extrusionOk="0">
                      <a:moveTo>
                        <a:pt x="0" y="21597"/>
                      </a:moveTo>
                      <a:cubicBezTo>
                        <a:pt x="0" y="9777"/>
                        <a:pt x="9501" y="152"/>
                        <a:pt x="21320" y="-1"/>
                      </a:cubicBezTo>
                      <a:lnTo>
                        <a:pt x="2160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 name="Line 65"/>
              <p:cNvSpPr>
                <a:spLocks noChangeShapeType="1"/>
              </p:cNvSpPr>
              <p:nvPr/>
            </p:nvSpPr>
            <p:spPr bwMode="auto">
              <a:xfrm>
                <a:off x="1956" y="2253"/>
                <a:ext cx="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66"/>
              <p:cNvSpPr>
                <a:spLocks noChangeShapeType="1"/>
              </p:cNvSpPr>
              <p:nvPr/>
            </p:nvSpPr>
            <p:spPr bwMode="auto">
              <a:xfrm flipH="1">
                <a:off x="1445" y="2187"/>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67"/>
              <p:cNvSpPr>
                <a:spLocks noChangeShapeType="1"/>
              </p:cNvSpPr>
              <p:nvPr/>
            </p:nvSpPr>
            <p:spPr bwMode="auto">
              <a:xfrm flipH="1">
                <a:off x="1445" y="2318"/>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68"/>
            <p:cNvGrpSpPr>
              <a:grpSpLocks/>
            </p:cNvGrpSpPr>
            <p:nvPr/>
          </p:nvGrpSpPr>
          <p:grpSpPr bwMode="auto">
            <a:xfrm>
              <a:off x="3765" y="1620"/>
              <a:ext cx="201" cy="212"/>
              <a:chOff x="3765" y="1620"/>
              <a:chExt cx="201" cy="212"/>
            </a:xfrm>
          </p:grpSpPr>
          <p:sp>
            <p:nvSpPr>
              <p:cNvPr id="82" name="Oval 69"/>
              <p:cNvSpPr>
                <a:spLocks noChangeArrowheads="1"/>
              </p:cNvSpPr>
              <p:nvPr/>
            </p:nvSpPr>
            <p:spPr bwMode="auto">
              <a:xfrm>
                <a:off x="3914" y="1701"/>
                <a:ext cx="52" cy="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70"/>
              <p:cNvSpPr>
                <a:spLocks noChangeShapeType="1"/>
              </p:cNvSpPr>
              <p:nvPr/>
            </p:nvSpPr>
            <p:spPr bwMode="auto">
              <a:xfrm flipH="1" flipV="1">
                <a:off x="3765" y="1620"/>
                <a:ext cx="149" cy="1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71"/>
              <p:cNvSpPr>
                <a:spLocks noChangeShapeType="1"/>
              </p:cNvSpPr>
              <p:nvPr/>
            </p:nvSpPr>
            <p:spPr bwMode="auto">
              <a:xfrm flipH="1">
                <a:off x="3765" y="1735"/>
                <a:ext cx="149"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72"/>
              <p:cNvSpPr>
                <a:spLocks noChangeShapeType="1"/>
              </p:cNvSpPr>
              <p:nvPr/>
            </p:nvSpPr>
            <p:spPr bwMode="auto">
              <a:xfrm flipV="1">
                <a:off x="3773" y="1620"/>
                <a:ext cx="0"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 name="Line 73"/>
            <p:cNvSpPr>
              <a:spLocks noChangeShapeType="1"/>
            </p:cNvSpPr>
            <p:nvPr/>
          </p:nvSpPr>
          <p:spPr bwMode="auto">
            <a:xfrm flipH="1">
              <a:off x="3601" y="1727"/>
              <a:ext cx="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74"/>
            <p:cNvSpPr>
              <a:spLocks noChangeShapeType="1"/>
            </p:cNvSpPr>
            <p:nvPr/>
          </p:nvSpPr>
          <p:spPr bwMode="auto">
            <a:xfrm>
              <a:off x="3978" y="1727"/>
              <a:ext cx="1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Group 75"/>
            <p:cNvGrpSpPr>
              <a:grpSpLocks/>
            </p:cNvGrpSpPr>
            <p:nvPr/>
          </p:nvGrpSpPr>
          <p:grpSpPr bwMode="auto">
            <a:xfrm>
              <a:off x="2196" y="1779"/>
              <a:ext cx="201" cy="212"/>
              <a:chOff x="2196" y="1779"/>
              <a:chExt cx="201" cy="212"/>
            </a:xfrm>
          </p:grpSpPr>
          <p:sp>
            <p:nvSpPr>
              <p:cNvPr id="78" name="Oval 76"/>
              <p:cNvSpPr>
                <a:spLocks noChangeArrowheads="1"/>
              </p:cNvSpPr>
              <p:nvPr/>
            </p:nvSpPr>
            <p:spPr bwMode="auto">
              <a:xfrm>
                <a:off x="2345" y="1860"/>
                <a:ext cx="52" cy="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p:nvSpPr>
            <p:spPr bwMode="auto">
              <a:xfrm flipH="1" flipV="1">
                <a:off x="2196" y="1779"/>
                <a:ext cx="149" cy="1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p:nvSpPr>
            <p:spPr bwMode="auto">
              <a:xfrm flipH="1">
                <a:off x="2196" y="1894"/>
                <a:ext cx="149"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p:nvSpPr>
            <p:spPr bwMode="auto">
              <a:xfrm flipV="1">
                <a:off x="2204" y="1779"/>
                <a:ext cx="0"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Line 80"/>
            <p:cNvSpPr>
              <a:spLocks noChangeShapeType="1"/>
            </p:cNvSpPr>
            <p:nvPr/>
          </p:nvSpPr>
          <p:spPr bwMode="auto">
            <a:xfrm flipH="1">
              <a:off x="2032" y="1886"/>
              <a:ext cx="17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81"/>
            <p:cNvSpPr>
              <a:spLocks noChangeShapeType="1"/>
            </p:cNvSpPr>
            <p:nvPr/>
          </p:nvSpPr>
          <p:spPr bwMode="auto">
            <a:xfrm>
              <a:off x="2408" y="1886"/>
              <a:ext cx="20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 name="Group 82"/>
            <p:cNvGrpSpPr>
              <a:grpSpLocks/>
            </p:cNvGrpSpPr>
            <p:nvPr/>
          </p:nvGrpSpPr>
          <p:grpSpPr bwMode="auto">
            <a:xfrm>
              <a:off x="3106" y="1605"/>
              <a:ext cx="361" cy="253"/>
              <a:chOff x="3106" y="1605"/>
              <a:chExt cx="361" cy="253"/>
            </a:xfrm>
          </p:grpSpPr>
          <p:sp>
            <p:nvSpPr>
              <p:cNvPr id="73" name="Arc 83"/>
              <p:cNvSpPr>
                <a:spLocks/>
              </p:cNvSpPr>
              <p:nvPr/>
            </p:nvSpPr>
            <p:spPr bwMode="auto">
              <a:xfrm>
                <a:off x="3134" y="1605"/>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Arc 84"/>
              <p:cNvSpPr>
                <a:spLocks/>
              </p:cNvSpPr>
              <p:nvPr/>
            </p:nvSpPr>
            <p:spPr bwMode="auto">
              <a:xfrm rot="10800000">
                <a:off x="3143" y="1736"/>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01"/>
                      <a:pt x="9622" y="43"/>
                      <a:pt x="21521" y="0"/>
                    </a:cubicBezTo>
                  </a:path>
                  <a:path w="21600" h="21600" stroke="0" extrusionOk="0">
                    <a:moveTo>
                      <a:pt x="0" y="21599"/>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85"/>
              <p:cNvSpPr>
                <a:spLocks noChangeArrowheads="1"/>
              </p:cNvSpPr>
              <p:nvPr/>
            </p:nvSpPr>
            <p:spPr bwMode="auto">
              <a:xfrm>
                <a:off x="3425" y="1709"/>
                <a:ext cx="42" cy="3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Arc 86"/>
              <p:cNvSpPr>
                <a:spLocks/>
              </p:cNvSpPr>
              <p:nvPr/>
            </p:nvSpPr>
            <p:spPr bwMode="auto">
              <a:xfrm>
                <a:off x="3106" y="1605"/>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Arc 87"/>
              <p:cNvSpPr>
                <a:spLocks/>
              </p:cNvSpPr>
              <p:nvPr/>
            </p:nvSpPr>
            <p:spPr bwMode="auto">
              <a:xfrm rot="10800000">
                <a:off x="3115" y="1736"/>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77"/>
                      <a:pt x="9501" y="152"/>
                      <a:pt x="21320" y="-1"/>
                    </a:cubicBezTo>
                  </a:path>
                  <a:path w="21600" h="21598" stroke="0" extrusionOk="0">
                    <a:moveTo>
                      <a:pt x="0" y="21597"/>
                    </a:moveTo>
                    <a:cubicBezTo>
                      <a:pt x="0" y="9777"/>
                      <a:pt x="9501" y="152"/>
                      <a:pt x="21320" y="-1"/>
                    </a:cubicBezTo>
                    <a:lnTo>
                      <a:pt x="2160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88"/>
            <p:cNvSpPr>
              <a:spLocks noChangeShapeType="1"/>
            </p:cNvSpPr>
            <p:nvPr/>
          </p:nvSpPr>
          <p:spPr bwMode="auto">
            <a:xfrm>
              <a:off x="3479" y="1727"/>
              <a:ext cx="225"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89"/>
            <p:cNvSpPr>
              <a:spLocks noChangeShapeType="1"/>
            </p:cNvSpPr>
            <p:nvPr/>
          </p:nvSpPr>
          <p:spPr bwMode="auto">
            <a:xfrm flipH="1">
              <a:off x="2968" y="1661"/>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90"/>
            <p:cNvSpPr>
              <a:spLocks noChangeShapeType="1"/>
            </p:cNvSpPr>
            <p:nvPr/>
          </p:nvSpPr>
          <p:spPr bwMode="auto">
            <a:xfrm flipH="1">
              <a:off x="2968" y="1792"/>
              <a:ext cx="21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91"/>
            <p:cNvSpPr>
              <a:spLocks noChangeArrowheads="1"/>
            </p:cNvSpPr>
            <p:nvPr/>
          </p:nvSpPr>
          <p:spPr bwMode="auto">
            <a:xfrm>
              <a:off x="3107" y="2161"/>
              <a:ext cx="51" cy="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92"/>
            <p:cNvGrpSpPr>
              <a:grpSpLocks/>
            </p:cNvGrpSpPr>
            <p:nvPr/>
          </p:nvGrpSpPr>
          <p:grpSpPr bwMode="auto">
            <a:xfrm>
              <a:off x="2756" y="2056"/>
              <a:ext cx="344" cy="261"/>
              <a:chOff x="2756" y="2056"/>
              <a:chExt cx="344" cy="261"/>
            </a:xfrm>
          </p:grpSpPr>
          <p:sp>
            <p:nvSpPr>
              <p:cNvPr id="68" name="Arc 93"/>
              <p:cNvSpPr>
                <a:spLocks/>
              </p:cNvSpPr>
              <p:nvPr/>
            </p:nvSpPr>
            <p:spPr bwMode="auto">
              <a:xfrm>
                <a:off x="2960" y="2065"/>
                <a:ext cx="132" cy="123"/>
              </a:xfrm>
              <a:custGeom>
                <a:avLst/>
                <a:gdLst>
                  <a:gd name="G0" fmla="+- 164 0 0"/>
                  <a:gd name="G1" fmla="+- 21600 0 0"/>
                  <a:gd name="G2" fmla="+- 21600 0 0"/>
                  <a:gd name="T0" fmla="*/ 0 w 21763"/>
                  <a:gd name="T1" fmla="*/ 1 h 21600"/>
                  <a:gd name="T2" fmla="*/ 21763 w 21763"/>
                  <a:gd name="T3" fmla="*/ 21423 h 21600"/>
                  <a:gd name="T4" fmla="*/ 164 w 21763"/>
                  <a:gd name="T5" fmla="*/ 21600 h 21600"/>
                </a:gdLst>
                <a:ahLst/>
                <a:cxnLst>
                  <a:cxn ang="0">
                    <a:pos x="T0" y="T1"/>
                  </a:cxn>
                  <a:cxn ang="0">
                    <a:pos x="T2" y="T3"/>
                  </a:cxn>
                  <a:cxn ang="0">
                    <a:pos x="T4" y="T5"/>
                  </a:cxn>
                </a:cxnLst>
                <a:rect l="0" t="0" r="r" b="b"/>
                <a:pathLst>
                  <a:path w="21763" h="21600" fill="none" extrusionOk="0">
                    <a:moveTo>
                      <a:pt x="-1" y="0"/>
                    </a:moveTo>
                    <a:cubicBezTo>
                      <a:pt x="54" y="0"/>
                      <a:pt x="109" y="-1"/>
                      <a:pt x="164" y="0"/>
                    </a:cubicBezTo>
                    <a:cubicBezTo>
                      <a:pt x="12024" y="0"/>
                      <a:pt x="21666" y="9563"/>
                      <a:pt x="21763" y="21422"/>
                    </a:cubicBezTo>
                  </a:path>
                  <a:path w="21763" h="21600" stroke="0" extrusionOk="0">
                    <a:moveTo>
                      <a:pt x="-1" y="0"/>
                    </a:moveTo>
                    <a:cubicBezTo>
                      <a:pt x="54" y="0"/>
                      <a:pt x="109" y="-1"/>
                      <a:pt x="164" y="0"/>
                    </a:cubicBezTo>
                    <a:cubicBezTo>
                      <a:pt x="12024" y="0"/>
                      <a:pt x="21666" y="9563"/>
                      <a:pt x="21763" y="21422"/>
                    </a:cubicBezTo>
                    <a:lnTo>
                      <a:pt x="164"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94"/>
              <p:cNvSpPr>
                <a:spLocks/>
              </p:cNvSpPr>
              <p:nvPr/>
            </p:nvSpPr>
            <p:spPr bwMode="auto">
              <a:xfrm rot="10800000">
                <a:off x="2969" y="2195"/>
                <a:ext cx="131" cy="122"/>
              </a:xfrm>
              <a:custGeom>
                <a:avLst/>
                <a:gdLst>
                  <a:gd name="G0" fmla="+- 21600 0 0"/>
                  <a:gd name="G1" fmla="+- 21599 0 0"/>
                  <a:gd name="G2" fmla="+- 21600 0 0"/>
                  <a:gd name="T0" fmla="*/ 0 w 21600"/>
                  <a:gd name="T1" fmla="*/ 21599 h 21599"/>
                  <a:gd name="T2" fmla="*/ 2143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34"/>
                      <a:pt x="9570" y="90"/>
                      <a:pt x="21434" y="-1"/>
                    </a:cubicBezTo>
                  </a:path>
                  <a:path w="21600" h="21599" stroke="0" extrusionOk="0">
                    <a:moveTo>
                      <a:pt x="0" y="21598"/>
                    </a:moveTo>
                    <a:cubicBezTo>
                      <a:pt x="0" y="9734"/>
                      <a:pt x="9570" y="90"/>
                      <a:pt x="21434"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95"/>
              <p:cNvSpPr>
                <a:spLocks noChangeShapeType="1"/>
              </p:cNvSpPr>
              <p:nvPr/>
            </p:nvSpPr>
            <p:spPr bwMode="auto">
              <a:xfrm flipH="1">
                <a:off x="2756" y="2056"/>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96"/>
              <p:cNvSpPr>
                <a:spLocks noChangeShapeType="1"/>
              </p:cNvSpPr>
              <p:nvPr/>
            </p:nvSpPr>
            <p:spPr bwMode="auto">
              <a:xfrm>
                <a:off x="2764" y="2064"/>
                <a:ext cx="0" cy="2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97"/>
              <p:cNvSpPr>
                <a:spLocks noChangeShapeType="1"/>
              </p:cNvSpPr>
              <p:nvPr/>
            </p:nvSpPr>
            <p:spPr bwMode="auto">
              <a:xfrm flipH="1">
                <a:off x="2756" y="2317"/>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98"/>
            <p:cNvSpPr>
              <a:spLocks noChangeShapeType="1"/>
            </p:cNvSpPr>
            <p:nvPr/>
          </p:nvSpPr>
          <p:spPr bwMode="auto">
            <a:xfrm flipH="1">
              <a:off x="2603" y="2121"/>
              <a:ext cx="174"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99"/>
            <p:cNvSpPr>
              <a:spLocks noChangeShapeType="1"/>
            </p:cNvSpPr>
            <p:nvPr/>
          </p:nvSpPr>
          <p:spPr bwMode="auto">
            <a:xfrm flipH="1">
              <a:off x="2594" y="2252"/>
              <a:ext cx="1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00"/>
            <p:cNvSpPr>
              <a:spLocks noChangeShapeType="1"/>
            </p:cNvSpPr>
            <p:nvPr/>
          </p:nvSpPr>
          <p:spPr bwMode="auto">
            <a:xfrm>
              <a:off x="3170" y="2186"/>
              <a:ext cx="1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01"/>
            <p:cNvSpPr>
              <a:spLocks noChangeShapeType="1"/>
            </p:cNvSpPr>
            <p:nvPr/>
          </p:nvSpPr>
          <p:spPr bwMode="auto">
            <a:xfrm>
              <a:off x="2602" y="1887"/>
              <a:ext cx="0" cy="23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02"/>
            <p:cNvSpPr>
              <a:spLocks noChangeShapeType="1"/>
            </p:cNvSpPr>
            <p:nvPr/>
          </p:nvSpPr>
          <p:spPr bwMode="auto">
            <a:xfrm>
              <a:off x="2190" y="2250"/>
              <a:ext cx="4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03"/>
            <p:cNvSpPr>
              <a:spLocks noChangeShapeType="1"/>
            </p:cNvSpPr>
            <p:nvPr/>
          </p:nvSpPr>
          <p:spPr bwMode="auto">
            <a:xfrm flipH="1">
              <a:off x="2972" y="1792"/>
              <a:ext cx="0" cy="1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104"/>
            <p:cNvSpPr>
              <a:spLocks noChangeShapeType="1"/>
            </p:cNvSpPr>
            <p:nvPr/>
          </p:nvSpPr>
          <p:spPr bwMode="auto">
            <a:xfrm>
              <a:off x="2975" y="1963"/>
              <a:ext cx="3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5"/>
            <p:cNvSpPr>
              <a:spLocks noChangeShapeType="1"/>
            </p:cNvSpPr>
            <p:nvPr/>
          </p:nvSpPr>
          <p:spPr bwMode="auto">
            <a:xfrm>
              <a:off x="3365" y="1966"/>
              <a:ext cx="0" cy="217"/>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06"/>
            <p:cNvSpPr>
              <a:spLocks noChangeShapeType="1"/>
            </p:cNvSpPr>
            <p:nvPr/>
          </p:nvSpPr>
          <p:spPr bwMode="auto">
            <a:xfrm>
              <a:off x="1455" y="1663"/>
              <a:ext cx="15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07"/>
            <p:cNvSpPr>
              <a:spLocks noChangeShapeType="1"/>
            </p:cNvSpPr>
            <p:nvPr/>
          </p:nvSpPr>
          <p:spPr bwMode="auto">
            <a:xfrm>
              <a:off x="3359" y="2187"/>
              <a:ext cx="8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108"/>
            <p:cNvSpPr>
              <a:spLocks noChangeShapeType="1"/>
            </p:cNvSpPr>
            <p:nvPr/>
          </p:nvSpPr>
          <p:spPr bwMode="auto">
            <a:xfrm>
              <a:off x="1592" y="1832"/>
              <a:ext cx="368" cy="3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109"/>
            <p:cNvSpPr>
              <a:spLocks noChangeShapeType="1"/>
            </p:cNvSpPr>
            <p:nvPr/>
          </p:nvSpPr>
          <p:spPr bwMode="auto">
            <a:xfrm>
              <a:off x="2216" y="1884"/>
              <a:ext cx="12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10"/>
            <p:cNvSpPr>
              <a:spLocks noChangeShapeType="1"/>
            </p:cNvSpPr>
            <p:nvPr/>
          </p:nvSpPr>
          <p:spPr bwMode="auto">
            <a:xfrm>
              <a:off x="2768" y="2132"/>
              <a:ext cx="332" cy="44"/>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111"/>
            <p:cNvSpPr>
              <a:spLocks noChangeShapeType="1"/>
            </p:cNvSpPr>
            <p:nvPr/>
          </p:nvSpPr>
          <p:spPr bwMode="auto">
            <a:xfrm flipV="1">
              <a:off x="3176" y="1720"/>
              <a:ext cx="248" cy="8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12"/>
            <p:cNvSpPr>
              <a:spLocks noChangeShapeType="1"/>
            </p:cNvSpPr>
            <p:nvPr/>
          </p:nvSpPr>
          <p:spPr bwMode="auto">
            <a:xfrm>
              <a:off x="3776" y="1728"/>
              <a:ext cx="12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 name="Line 113"/>
          <p:cNvSpPr>
            <a:spLocks noChangeShapeType="1"/>
          </p:cNvSpPr>
          <p:nvPr/>
        </p:nvSpPr>
        <p:spPr bwMode="auto">
          <a:xfrm>
            <a:off x="7247582" y="3966716"/>
            <a:ext cx="0" cy="8255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114"/>
          <p:cNvSpPr>
            <a:spLocks noChangeShapeType="1"/>
          </p:cNvSpPr>
          <p:nvPr/>
        </p:nvSpPr>
        <p:spPr bwMode="auto">
          <a:xfrm>
            <a:off x="1081732" y="4341366"/>
            <a:ext cx="596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15"/>
          <p:cNvSpPr>
            <a:spLocks noChangeShapeType="1"/>
          </p:cNvSpPr>
          <p:nvPr/>
        </p:nvSpPr>
        <p:spPr bwMode="auto">
          <a:xfrm>
            <a:off x="1691332" y="4341366"/>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Rectangle 116"/>
          <p:cNvSpPr>
            <a:spLocks noChangeArrowheads="1"/>
          </p:cNvSpPr>
          <p:nvPr/>
        </p:nvSpPr>
        <p:spPr bwMode="auto">
          <a:xfrm>
            <a:off x="1061095" y="3960366"/>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Setup</a:t>
            </a:r>
          </a:p>
        </p:txBody>
      </p:sp>
      <p:sp>
        <p:nvSpPr>
          <p:cNvPr id="127" name="Rectangle 117"/>
          <p:cNvSpPr>
            <a:spLocks noChangeArrowheads="1"/>
          </p:cNvSpPr>
          <p:nvPr/>
        </p:nvSpPr>
        <p:spPr bwMode="auto">
          <a:xfrm>
            <a:off x="1645295" y="3973066"/>
            <a:ext cx="611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Hold</a:t>
            </a:r>
          </a:p>
        </p:txBody>
      </p:sp>
      <p:sp>
        <p:nvSpPr>
          <p:cNvPr id="128" name="Line 118"/>
          <p:cNvSpPr>
            <a:spLocks noChangeShapeType="1"/>
          </p:cNvSpPr>
          <p:nvPr/>
        </p:nvSpPr>
        <p:spPr bwMode="auto">
          <a:xfrm>
            <a:off x="1684982" y="3966716"/>
            <a:ext cx="0" cy="8255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Text Box 123"/>
          <p:cNvSpPr txBox="1">
            <a:spLocks noChangeArrowheads="1"/>
          </p:cNvSpPr>
          <p:nvPr/>
        </p:nvSpPr>
        <p:spPr bwMode="auto">
          <a:xfrm>
            <a:off x="1656407" y="6417816"/>
            <a:ext cx="571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Clk</a:t>
            </a:r>
          </a:p>
        </p:txBody>
      </p:sp>
      <p:sp>
        <p:nvSpPr>
          <p:cNvPr id="130" name="Text Box 124"/>
          <p:cNvSpPr txBox="1">
            <a:spLocks noChangeArrowheads="1"/>
          </p:cNvSpPr>
          <p:nvPr/>
        </p:nvSpPr>
        <p:spPr bwMode="auto">
          <a:xfrm>
            <a:off x="7207895" y="6397179"/>
            <a:ext cx="571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Clk</a:t>
            </a:r>
          </a:p>
        </p:txBody>
      </p:sp>
      <p:sp>
        <p:nvSpPr>
          <p:cNvPr id="133" name="Rectangle 3"/>
          <p:cNvSpPr txBox="1">
            <a:spLocks noChangeArrowheads="1"/>
          </p:cNvSpPr>
          <p:nvPr/>
        </p:nvSpPr>
        <p:spPr bwMode="auto">
          <a:xfrm>
            <a:off x="107504" y="1426615"/>
            <a:ext cx="9036495" cy="2128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zh-CN" altLang="en-US" sz="2000" dirty="0" smtClean="0"/>
              <a:t>假定采用下降沿触发（负跳变）方式（也可以是上升沿方式）</a:t>
            </a:r>
            <a:endParaRPr lang="en-US" altLang="zh-CN" sz="2000" dirty="0" smtClean="0"/>
          </a:p>
          <a:p>
            <a:pPr marL="0" lvl="1" indent="0">
              <a:spcBef>
                <a:spcPts val="0"/>
              </a:spcBef>
              <a:buNone/>
            </a:pPr>
            <a:r>
              <a:rPr lang="zh-CN" altLang="en-US" dirty="0" smtClean="0">
                <a:latin typeface="Comic Sans MS" panose="030F0702030302020204" pitchFamily="66" charset="0"/>
              </a:rPr>
              <a:t>所有状态单元在下降沿写入信息，经过</a:t>
            </a:r>
            <a:r>
              <a:rPr lang="en-US" altLang="zh-CN" dirty="0" smtClean="0">
                <a:latin typeface="Comic Sans MS" panose="030F0702030302020204" pitchFamily="66" charset="0"/>
              </a:rPr>
              <a:t>Latch Prop (</a:t>
            </a:r>
            <a:r>
              <a:rPr lang="en-US" altLang="zh-CN" dirty="0" err="1" smtClean="0">
                <a:latin typeface="Comic Sans MS" panose="030F0702030302020204" pitchFamily="66" charset="0"/>
              </a:rPr>
              <a:t>clk</a:t>
            </a:r>
            <a:r>
              <a:rPr lang="en-US" altLang="zh-CN" dirty="0" smtClean="0">
                <a:latin typeface="Comic Sans MS" panose="030F0702030302020204" pitchFamily="66" charset="0"/>
              </a:rPr>
              <a:t>-to-Q) </a:t>
            </a:r>
            <a:r>
              <a:rPr lang="zh-CN" altLang="en-US" dirty="0" smtClean="0">
                <a:latin typeface="Comic Sans MS" panose="030F0702030302020204" pitchFamily="66" charset="0"/>
              </a:rPr>
              <a:t>后输出有效</a:t>
            </a:r>
          </a:p>
          <a:p>
            <a:pPr marL="0" lvl="1" indent="0">
              <a:spcBef>
                <a:spcPts val="0"/>
              </a:spcBef>
              <a:buNone/>
            </a:pPr>
            <a:r>
              <a:rPr lang="en-US" altLang="zh-CN" dirty="0" smtClean="0">
                <a:solidFill>
                  <a:srgbClr val="0000CC"/>
                </a:solidFill>
                <a:latin typeface="Comic Sans MS" panose="030F0702030302020204" pitchFamily="66" charset="0"/>
              </a:rPr>
              <a:t>Cycle Time = Latch Prop + Longest Delay Path + Setup + Clock Skew(</a:t>
            </a:r>
            <a:r>
              <a:rPr lang="zh-CN" altLang="en-US" dirty="0" smtClean="0">
                <a:solidFill>
                  <a:srgbClr val="0000CC"/>
                </a:solidFill>
                <a:latin typeface="Comic Sans MS" panose="030F0702030302020204" pitchFamily="66" charset="0"/>
              </a:rPr>
              <a:t>最大偏移</a:t>
            </a:r>
            <a:r>
              <a:rPr lang="en-US" altLang="zh-CN" dirty="0" smtClean="0">
                <a:solidFill>
                  <a:srgbClr val="0000CC"/>
                </a:solidFill>
                <a:latin typeface="Comic Sans MS" panose="030F0702030302020204" pitchFamily="66" charset="0"/>
              </a:rPr>
              <a:t>)</a:t>
            </a:r>
          </a:p>
          <a:p>
            <a:pPr marL="0" lvl="1" indent="0">
              <a:spcBef>
                <a:spcPts val="0"/>
              </a:spcBef>
              <a:buNone/>
            </a:pPr>
            <a:r>
              <a:rPr lang="zh-CN" altLang="en-US" dirty="0" smtClean="0">
                <a:latin typeface="Comic Sans MS" panose="030F0702030302020204" pitchFamily="66" charset="0"/>
              </a:rPr>
              <a:t>约束条件：</a:t>
            </a:r>
            <a:r>
              <a:rPr lang="en-US" altLang="zh-CN" dirty="0" smtClean="0">
                <a:latin typeface="Comic Sans MS" panose="030F0702030302020204" pitchFamily="66" charset="0"/>
              </a:rPr>
              <a:t>(Latch Prop + Shortest Delay Path )  &gt;  Hold Time</a:t>
            </a:r>
            <a:endParaRPr lang="en-US" altLang="zh-CN" dirty="0">
              <a:solidFill>
                <a:srgbClr val="469CDC"/>
              </a:solidFill>
              <a:latin typeface="Comic Sans MS" panose="030F0702030302020204" pitchFamily="66" charset="0"/>
            </a:endParaRPr>
          </a:p>
        </p:txBody>
      </p:sp>
    </p:spTree>
    <p:extLst>
      <p:ext uri="{BB962C8B-B14F-4D97-AF65-F5344CB8AC3E}">
        <p14:creationId xmlns:p14="http://schemas.microsoft.com/office/powerpoint/2010/main" val="141934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blinds(horizontal)">
                                      <p:cBhvr>
                                        <p:cTn id="7" dur="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blinds(horizontal)">
                                      <p:cBhvr>
                                        <p:cTn id="12" dur="5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blinds(horizontal)">
                                      <p:cBhvr>
                                        <p:cTn id="17" dur="5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blinds(horizontal)">
                                      <p:cBhvr>
                                        <p:cTn id="22" dur="500"/>
                                        <p:tgtEl>
                                          <p:spTgt spid="1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单总线数据通路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24" y="118541"/>
            <a:ext cx="5576888"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Text Box 6"/>
          <p:cNvSpPr txBox="1">
            <a:spLocks noChangeArrowheads="1"/>
          </p:cNvSpPr>
          <p:nvPr/>
        </p:nvSpPr>
        <p:spPr bwMode="auto">
          <a:xfrm>
            <a:off x="1246313" y="5754172"/>
            <a:ext cx="62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FF0000"/>
                </a:solidFill>
                <a:latin typeface="Comic Sans MS" panose="030F0702030302020204" pitchFamily="66" charset="0"/>
                <a:ea typeface="微软雅黑" panose="020B0503020204020204" pitchFamily="34" charset="-122"/>
              </a:rPr>
              <a:t>IAS</a:t>
            </a:r>
            <a:r>
              <a:rPr lang="zh-CN" altLang="en-US" sz="2000" dirty="0">
                <a:solidFill>
                  <a:srgbClr val="FF0000"/>
                </a:solidFill>
                <a:latin typeface="Comic Sans MS" panose="030F0702030302020204" pitchFamily="66" charset="0"/>
                <a:ea typeface="微软雅黑" panose="020B0503020204020204" pitchFamily="34" charset="-122"/>
              </a:rPr>
              <a:t>计算机（冯</a:t>
            </a:r>
            <a:r>
              <a:rPr lang="en-US" altLang="zh-CN" sz="2000" dirty="0">
                <a:solidFill>
                  <a:srgbClr val="FF0000"/>
                </a:solidFill>
                <a:latin typeface="Comic Sans MS" panose="030F0702030302020204" pitchFamily="66" charset="0"/>
                <a:ea typeface="微软雅黑" panose="020B0503020204020204" pitchFamily="34" charset="-122"/>
              </a:rPr>
              <a:t>.</a:t>
            </a:r>
            <a:r>
              <a:rPr lang="zh-CN" altLang="en-US" sz="2000" dirty="0">
                <a:solidFill>
                  <a:srgbClr val="FF0000"/>
                </a:solidFill>
                <a:latin typeface="Comic Sans MS" panose="030F0702030302020204" pitchFamily="66" charset="0"/>
                <a:ea typeface="微软雅黑" panose="020B0503020204020204" pitchFamily="34" charset="-122"/>
              </a:rPr>
              <a:t>诺依曼等设计）是现代计算机的原型</a:t>
            </a:r>
          </a:p>
        </p:txBody>
      </p:sp>
      <p:sp>
        <p:nvSpPr>
          <p:cNvPr id="135" name="Text Box 6"/>
          <p:cNvSpPr txBox="1">
            <a:spLocks noChangeArrowheads="1"/>
          </p:cNvSpPr>
          <p:nvPr/>
        </p:nvSpPr>
        <p:spPr bwMode="auto">
          <a:xfrm>
            <a:off x="179512" y="1736213"/>
            <a:ext cx="346644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solidFill>
                  <a:srgbClr val="FF0000"/>
                </a:solidFill>
                <a:latin typeface="Comic Sans MS" panose="030F0702030302020204" pitchFamily="66" charset="0"/>
                <a:ea typeface="微软雅黑" panose="020B0503020204020204" pitchFamily="34" charset="-122"/>
              </a:rPr>
              <a:t>IAS</a:t>
            </a:r>
            <a:r>
              <a:rPr lang="zh-CN" altLang="en-US" sz="2000" dirty="0" smtClean="0">
                <a:solidFill>
                  <a:srgbClr val="FF0000"/>
                </a:solidFill>
                <a:latin typeface="Comic Sans MS" panose="030F0702030302020204" pitchFamily="66" charset="0"/>
                <a:ea typeface="微软雅黑" panose="020B0503020204020204" pitchFamily="34" charset="-122"/>
              </a:rPr>
              <a:t>所使用的数据通路中，存储部件除了主存</a:t>
            </a:r>
            <a:r>
              <a:rPr lang="en-US" altLang="zh-CN" sz="2000" dirty="0" smtClean="0">
                <a:solidFill>
                  <a:srgbClr val="FF0000"/>
                </a:solidFill>
                <a:latin typeface="Comic Sans MS" panose="030F0702030302020204" pitchFamily="66" charset="0"/>
                <a:ea typeface="微软雅黑" panose="020B0503020204020204" pitchFamily="34" charset="-122"/>
              </a:rPr>
              <a:t>M</a:t>
            </a:r>
            <a:r>
              <a:rPr lang="zh-CN" altLang="en-US" sz="2000" dirty="0" smtClean="0">
                <a:solidFill>
                  <a:srgbClr val="FF0000"/>
                </a:solidFill>
                <a:latin typeface="Comic Sans MS" panose="030F0702030302020204" pitchFamily="66" charset="0"/>
                <a:ea typeface="微软雅黑" panose="020B0503020204020204" pitchFamily="34" charset="-122"/>
              </a:rPr>
              <a:t>外，有累加器</a:t>
            </a:r>
            <a:r>
              <a:rPr lang="en-US" altLang="zh-CN" sz="2000" dirty="0" smtClean="0">
                <a:solidFill>
                  <a:srgbClr val="FF0000"/>
                </a:solidFill>
                <a:latin typeface="Comic Sans MS" panose="030F0702030302020204" pitchFamily="66" charset="0"/>
                <a:ea typeface="微软雅黑" panose="020B0503020204020204" pitchFamily="34" charset="-122"/>
              </a:rPr>
              <a:t>AC</a:t>
            </a:r>
            <a:r>
              <a:rPr lang="zh-CN" altLang="en-US" sz="2000" dirty="0" smtClean="0">
                <a:solidFill>
                  <a:srgbClr val="FF0000"/>
                </a:solidFill>
                <a:latin typeface="Comic Sans MS" panose="030F0702030302020204" pitchFamily="66" charset="0"/>
                <a:ea typeface="微软雅黑" panose="020B0503020204020204" pitchFamily="34" charset="-122"/>
              </a:rPr>
              <a:t>、乘商寄存器</a:t>
            </a:r>
            <a:r>
              <a:rPr lang="en-US" altLang="zh-CN" sz="2000" dirty="0" smtClean="0">
                <a:solidFill>
                  <a:srgbClr val="FF0000"/>
                </a:solidFill>
                <a:latin typeface="Comic Sans MS" panose="030F0702030302020204" pitchFamily="66" charset="0"/>
                <a:ea typeface="微软雅黑" panose="020B0503020204020204" pitchFamily="34" charset="-122"/>
              </a:rPr>
              <a:t>MQ</a:t>
            </a:r>
            <a:r>
              <a:rPr lang="zh-CN" altLang="en-US" sz="2000" dirty="0" smtClean="0">
                <a:solidFill>
                  <a:srgbClr val="FF0000"/>
                </a:solidFill>
                <a:latin typeface="Comic Sans MS" panose="030F0702030302020204" pitchFamily="66" charset="0"/>
                <a:ea typeface="微软雅黑" panose="020B0503020204020204" pitchFamily="34" charset="-122"/>
              </a:rPr>
              <a:t>、指令寄存器</a:t>
            </a:r>
            <a:r>
              <a:rPr lang="en-US" altLang="zh-CN" sz="2000" dirty="0" smtClean="0">
                <a:solidFill>
                  <a:srgbClr val="FF0000"/>
                </a:solidFill>
                <a:latin typeface="Comic Sans MS" panose="030F0702030302020204" pitchFamily="66" charset="0"/>
                <a:ea typeface="微软雅黑" panose="020B0503020204020204" pitchFamily="34" charset="-122"/>
              </a:rPr>
              <a:t>IR</a:t>
            </a:r>
            <a:r>
              <a:rPr lang="zh-CN" altLang="en-US" sz="2000" dirty="0" smtClean="0">
                <a:solidFill>
                  <a:srgbClr val="FF0000"/>
                </a:solidFill>
                <a:latin typeface="Comic Sans MS" panose="030F0702030302020204" pitchFamily="66" charset="0"/>
                <a:ea typeface="微软雅黑" panose="020B0503020204020204" pitchFamily="34" charset="-122"/>
              </a:rPr>
              <a:t>、程序计数器</a:t>
            </a:r>
            <a:r>
              <a:rPr lang="en-US" altLang="zh-CN" sz="2000" dirty="0" smtClean="0">
                <a:solidFill>
                  <a:srgbClr val="FF0000"/>
                </a:solidFill>
                <a:latin typeface="Comic Sans MS" panose="030F0702030302020204" pitchFamily="66" charset="0"/>
                <a:ea typeface="微软雅黑" panose="020B0503020204020204" pitchFamily="34" charset="-122"/>
              </a:rPr>
              <a:t>PC</a:t>
            </a:r>
            <a:r>
              <a:rPr lang="zh-CN" altLang="en-US" sz="2000" dirty="0" smtClean="0">
                <a:solidFill>
                  <a:srgbClr val="FF0000"/>
                </a:solidFill>
                <a:latin typeface="Comic Sans MS" panose="030F0702030302020204" pitchFamily="66" charset="0"/>
                <a:ea typeface="微软雅黑" panose="020B0503020204020204" pitchFamily="34" charset="-122"/>
              </a:rPr>
              <a:t>。</a:t>
            </a:r>
            <a:r>
              <a:rPr lang="en-US" altLang="zh-CN" sz="2000" dirty="0" smtClean="0">
                <a:solidFill>
                  <a:srgbClr val="FF0000"/>
                </a:solidFill>
                <a:latin typeface="Comic Sans MS" panose="030F0702030302020204" pitchFamily="66" charset="0"/>
                <a:ea typeface="微软雅黑" panose="020B0503020204020204" pitchFamily="34" charset="-122"/>
              </a:rPr>
              <a:t>IAS</a:t>
            </a:r>
            <a:r>
              <a:rPr lang="zh-CN" altLang="en-US" sz="2000" dirty="0" smtClean="0">
                <a:solidFill>
                  <a:srgbClr val="FF0000"/>
                </a:solidFill>
                <a:latin typeface="Comic Sans MS" panose="030F0702030302020204" pitchFamily="66" charset="0"/>
                <a:ea typeface="微软雅黑" panose="020B0503020204020204" pitchFamily="34" charset="-122"/>
              </a:rPr>
              <a:t>是一种累加器型指令系统数据通路，也是最简单的数据通路结构，部件之间采用分散连接方式。</a:t>
            </a:r>
            <a:endParaRPr lang="zh-CN" altLang="en-US" sz="2000"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700623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单总线数据通路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668" y="211300"/>
            <a:ext cx="507841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179767" y="1652994"/>
            <a:ext cx="4968298" cy="134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0000"/>
              </a:spcBef>
              <a:spcAft>
                <a:spcPct val="0"/>
              </a:spcAft>
              <a:buClrTx/>
              <a:buSzPct val="100000"/>
              <a:buFont typeface="Wingdings" panose="05000000000000000000" pitchFamily="2" charset="2"/>
              <a:buChar char="ü"/>
              <a:tabLst/>
              <a:defRPr/>
            </a:pPr>
            <a:r>
              <a:rPr kumimoji="0" lang="zh-CN" altLang="en-US" sz="2000" b="1" i="0" u="none" strike="noStrike" kern="1200" cap="none" spc="0" normalizeH="0" baseline="0" noProof="0" dirty="0" smtClean="0">
                <a:ln>
                  <a:noFill/>
                </a:ln>
                <a:solidFill>
                  <a:srgbClr val="000000"/>
                </a:solidFill>
                <a:effectLst/>
                <a:uLnTx/>
                <a:uFillTx/>
                <a:latin typeface="Comic Sans MS" panose="030F0702030302020204" pitchFamily="66" charset="0"/>
                <a:ea typeface="微软雅黑" panose="020B0503020204020204" pitchFamily="34" charset="-122"/>
              </a:rPr>
              <a:t>完成指令执行的四种基本操作的过程说明如下：</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在通用寄存器之间传送数据 </a:t>
            </a:r>
          </a:p>
          <a:p>
            <a:pPr lvl="1" indent="-342900">
              <a:spcBef>
                <a:spcPct val="10000"/>
              </a:spcBef>
              <a:buFontTx/>
              <a:buNone/>
            </a:pP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 R0out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Yin </a:t>
            </a:r>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05262"/>
            <a:ext cx="4405312"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46541" y="5437673"/>
            <a:ext cx="83921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pPr>
            <a:r>
              <a:rPr lang="zh-CN" altLang="en-US" sz="2000" dirty="0" smtClean="0">
                <a:solidFill>
                  <a:srgbClr val="FF0000"/>
                </a:solidFill>
                <a:latin typeface="Comic Sans MS" panose="030F0702030302020204" pitchFamily="66" charset="0"/>
                <a:ea typeface="微软雅黑" panose="020B0503020204020204" pitchFamily="34" charset="-122"/>
              </a:rPr>
              <a:t>说明：在很多计算机的</a:t>
            </a:r>
            <a:r>
              <a:rPr lang="en-US" altLang="zh-CN" sz="2000" dirty="0" smtClean="0">
                <a:solidFill>
                  <a:srgbClr val="FF0000"/>
                </a:solidFill>
                <a:latin typeface="Comic Sans MS" panose="030F0702030302020204" pitchFamily="66" charset="0"/>
                <a:ea typeface="微软雅黑" panose="020B0503020204020204" pitchFamily="34" charset="-122"/>
              </a:rPr>
              <a:t>CPU</a:t>
            </a:r>
            <a:r>
              <a:rPr lang="zh-CN" altLang="en-US" sz="2000" dirty="0" smtClean="0">
                <a:solidFill>
                  <a:srgbClr val="FF0000"/>
                </a:solidFill>
                <a:latin typeface="Comic Sans MS" panose="030F0702030302020204" pitchFamily="66" charset="0"/>
                <a:ea typeface="微软雅黑" panose="020B0503020204020204" pitchFamily="34" charset="-122"/>
              </a:rPr>
              <a:t>内部结构中，寄存器堆之间没有直接的通路，因此，寄存器之间的数据传送需要经过</a:t>
            </a:r>
            <a:r>
              <a:rPr lang="en-US" altLang="zh-CN" sz="2000" dirty="0" smtClean="0">
                <a:solidFill>
                  <a:srgbClr val="FF0000"/>
                </a:solidFill>
                <a:latin typeface="Comic Sans MS" panose="030F0702030302020204" pitchFamily="66" charset="0"/>
                <a:ea typeface="微软雅黑" panose="020B0503020204020204" pitchFamily="34" charset="-122"/>
              </a:rPr>
              <a:t>ALU</a:t>
            </a:r>
            <a:r>
              <a:rPr lang="zh-CN" altLang="en-US" sz="2000" dirty="0" smtClean="0">
                <a:solidFill>
                  <a:srgbClr val="FF0000"/>
                </a:solidFill>
                <a:latin typeface="Comic Sans MS" panose="030F0702030302020204" pitchFamily="66" charset="0"/>
                <a:ea typeface="微软雅黑" panose="020B0503020204020204" pitchFamily="34" charset="-122"/>
              </a:rPr>
              <a:t>来实现，此时，控制操作要响应复杂一些。</a:t>
            </a:r>
            <a:endParaRPr lang="zh-CN" altLang="en-US" sz="2000" dirty="0">
              <a:solidFill>
                <a:srgbClr val="FF0000"/>
              </a:solidFill>
              <a:latin typeface="Comic Sans MS" panose="030F0702030302020204" pitchFamily="66" charset="0"/>
              <a:ea typeface="微软雅黑" panose="020B0503020204020204" pitchFamily="34" charset="-122"/>
            </a:endParaRPr>
          </a:p>
        </p:txBody>
      </p:sp>
      <p:sp>
        <p:nvSpPr>
          <p:cNvPr id="14" name="Text Box 12"/>
          <p:cNvSpPr txBox="1">
            <a:spLocks noChangeArrowheads="1"/>
          </p:cNvSpPr>
          <p:nvPr/>
        </p:nvSpPr>
        <p:spPr bwMode="auto">
          <a:xfrm>
            <a:off x="2289193" y="2537108"/>
            <a:ext cx="1047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Comic Sans MS" panose="030F0702030302020204" pitchFamily="66" charset="0"/>
                <a:ea typeface="宋体" panose="02010600030101010101" pitchFamily="2" charset="-122"/>
              </a:rPr>
              <a:t>1Cycle?</a:t>
            </a:r>
          </a:p>
        </p:txBody>
      </p:sp>
    </p:spTree>
    <p:extLst>
      <p:ext uri="{BB962C8B-B14F-4D97-AF65-F5344CB8AC3E}">
        <p14:creationId xmlns:p14="http://schemas.microsoft.com/office/powerpoint/2010/main" val="136821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单总线数据通路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890" y="119720"/>
            <a:ext cx="507841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179767" y="1570528"/>
            <a:ext cx="4968298" cy="303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0000"/>
              </a:spcBef>
              <a:spcAft>
                <a:spcPct val="0"/>
              </a:spcAft>
              <a:buClrTx/>
              <a:buSzPct val="100000"/>
              <a:buFont typeface="Wingdings" panose="05000000000000000000" pitchFamily="2" charset="2"/>
              <a:buChar char="ü"/>
              <a:tabLst/>
              <a:defRPr/>
            </a:pPr>
            <a:r>
              <a:rPr kumimoji="0" lang="zh-CN" altLang="en-US" sz="2000" b="1" i="0" u="none" strike="noStrike" kern="1200" cap="none" spc="0" normalizeH="0" baseline="0" noProof="0" dirty="0" smtClean="0">
                <a:ln>
                  <a:noFill/>
                </a:ln>
                <a:solidFill>
                  <a:srgbClr val="000000"/>
                </a:solidFill>
                <a:effectLst/>
                <a:uLnTx/>
                <a:uFillTx/>
                <a:latin typeface="Comic Sans MS" panose="030F0702030302020204" pitchFamily="66" charset="0"/>
                <a:ea typeface="微软雅黑" panose="020B0503020204020204" pitchFamily="34" charset="-122"/>
              </a:rPr>
              <a:t>完成指令执行的四种基本操作的过程说明如下：</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在通用寄存器之间传送数据 </a:t>
            </a:r>
          </a:p>
          <a:p>
            <a:pPr lvl="1" indent="-342900">
              <a:spcBef>
                <a:spcPct val="10000"/>
              </a:spcBef>
              <a:buFontTx/>
              <a:buNone/>
            </a:pP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R0out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Yin </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完成算术、逻辑运算</a:t>
            </a:r>
            <a:endParaRPr kumimoji="0" lang="en-US" altLang="zh-CN"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a:p>
            <a:pPr marL="12700" indent="0">
              <a:spcBef>
                <a:spcPct val="10000"/>
              </a:spcBef>
              <a:buNone/>
            </a:pPr>
            <a:r>
              <a:rPr lang="en-US" altLang="zh-CN" sz="2000" dirty="0">
                <a:solidFill>
                  <a:srgbClr val="063DE8"/>
                </a:solidFill>
                <a:latin typeface="Comic Sans MS" panose="030F0702030302020204" pitchFamily="66" charset="0"/>
                <a:ea typeface="微软雅黑" panose="020B0503020204020204" pitchFamily="34" charset="-122"/>
              </a:rPr>
              <a:t> </a:t>
            </a:r>
            <a:r>
              <a:rPr lang="en-US" altLang="zh-CN" sz="2000" dirty="0" smtClean="0">
                <a:solidFill>
                  <a:srgbClr val="063DE8"/>
                </a:solidFill>
                <a:latin typeface="Comic Sans MS" panose="030F0702030302020204" pitchFamily="66" charset="0"/>
                <a:ea typeface="微软雅黑" panose="020B0503020204020204" pitchFamily="34" charset="-122"/>
              </a:rPr>
              <a:t>  </a:t>
            </a:r>
            <a:r>
              <a:rPr lang="zh-CN" altLang="en-US" sz="2000" dirty="0" smtClean="0">
                <a:solidFill>
                  <a:srgbClr val="063DE8"/>
                </a:solidFill>
                <a:latin typeface="Comic Sans MS" panose="030F0702030302020204" pitchFamily="66" charset="0"/>
                <a:ea typeface="微软雅黑" panose="020B0503020204020204" pitchFamily="34" charset="-122"/>
              </a:rPr>
              <a:t>例：</a:t>
            </a:r>
            <a:r>
              <a:rPr lang="zh-CN" altLang="en-US" sz="2000" dirty="0">
                <a:solidFill>
                  <a:srgbClr val="063DE8"/>
                </a:solidFill>
                <a:latin typeface="Comic Sans MS" panose="030F0702030302020204" pitchFamily="66" charset="0"/>
                <a:ea typeface="微软雅黑" panose="020B0503020204020204" pitchFamily="34" charset="-122"/>
              </a:rPr>
              <a:t>实现</a:t>
            </a:r>
            <a:r>
              <a:rPr lang="en-US" altLang="zh-CN" sz="2000" dirty="0" smtClean="0">
                <a:solidFill>
                  <a:srgbClr val="063DE8"/>
                </a:solidFill>
                <a:latin typeface="Comic Sans MS" panose="030F0702030302020204" pitchFamily="66" charset="0"/>
                <a:ea typeface="微软雅黑" panose="020B0503020204020204" pitchFamily="34" charset="-122"/>
              </a:rPr>
              <a:t>R[R3]    R[R1]+ R[R2]</a:t>
            </a:r>
            <a:endPar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a:p>
            <a:pPr lvl="1" indent="-342900">
              <a:spcBef>
                <a:spcPct val="10000"/>
              </a:spcBef>
              <a:buFontTx/>
              <a:buNone/>
            </a:pP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R1out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Yin</a:t>
            </a:r>
          </a:p>
          <a:p>
            <a:pPr lvl="1" indent="-342900">
              <a:spcBef>
                <a:spcPct val="10000"/>
              </a:spcBef>
              <a:buFontTx/>
              <a:buNone/>
            </a:pP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R2out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Add</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00B0F0"/>
                </a:solidFill>
                <a:effectLst/>
                <a:uLnTx/>
                <a:uFillTx/>
                <a:latin typeface="Comic Sans MS" panose="030F0702030302020204" pitchFamily="66" charset="0"/>
                <a:ea typeface="微软雅黑" panose="020B0503020204020204" pitchFamily="34" charset="-122"/>
              </a:rPr>
              <a:t>Zin</a:t>
            </a:r>
          </a:p>
          <a:p>
            <a:pPr lvl="1" indent="-342900">
              <a:spcBef>
                <a:spcPct val="10000"/>
              </a:spcBef>
              <a:buFontTx/>
              <a:buNone/>
            </a:pPr>
            <a:r>
              <a:rPr kumimoji="0" lang="en-US" altLang="zh-CN" sz="2000" b="1" i="0" u="none" strike="noStrike" kern="1200" cap="none" spc="0" normalizeH="0" baseline="0" noProof="0" dirty="0" err="1" smtClean="0">
                <a:ln>
                  <a:noFill/>
                </a:ln>
                <a:solidFill>
                  <a:srgbClr val="B7011F"/>
                </a:solidFill>
                <a:effectLst/>
                <a:uLnTx/>
                <a:uFillTx/>
                <a:latin typeface="Comic Sans MS" panose="030F0702030302020204" pitchFamily="66" charset="0"/>
                <a:ea typeface="微软雅黑" panose="020B0503020204020204" pitchFamily="34" charset="-122"/>
              </a:rPr>
              <a:t>Zout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R3in</a:t>
            </a:r>
          </a:p>
        </p:txBody>
      </p:sp>
      <p:cxnSp>
        <p:nvCxnSpPr>
          <p:cNvPr id="8" name="直接箭头连接符 7"/>
          <p:cNvCxnSpPr/>
          <p:nvPr/>
        </p:nvCxnSpPr>
        <p:spPr>
          <a:xfrm flipH="1">
            <a:off x="2331584" y="3401292"/>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 Box 6"/>
          <p:cNvSpPr txBox="1">
            <a:spLocks noChangeArrowheads="1"/>
          </p:cNvSpPr>
          <p:nvPr/>
        </p:nvSpPr>
        <p:spPr bwMode="auto">
          <a:xfrm>
            <a:off x="395536" y="4889180"/>
            <a:ext cx="8392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pPr>
            <a:r>
              <a:rPr lang="zh-CN" altLang="en-US" sz="2000" dirty="0" smtClean="0">
                <a:solidFill>
                  <a:srgbClr val="FF0000"/>
                </a:solidFill>
                <a:latin typeface="Comic Sans MS" panose="030F0702030302020204" pitchFamily="66" charset="0"/>
                <a:ea typeface="微软雅黑" panose="020B0503020204020204" pitchFamily="34" charset="-122"/>
              </a:rPr>
              <a:t>说明：以上</a:t>
            </a:r>
            <a:r>
              <a:rPr lang="en-US" altLang="zh-CN" sz="2000" dirty="0" smtClean="0">
                <a:solidFill>
                  <a:srgbClr val="FF0000"/>
                </a:solidFill>
                <a:latin typeface="Comic Sans MS" panose="030F0702030302020204" pitchFamily="66" charset="0"/>
                <a:ea typeface="微软雅黑" panose="020B0503020204020204" pitchFamily="34" charset="-122"/>
              </a:rPr>
              <a:t>3</a:t>
            </a:r>
            <a:r>
              <a:rPr lang="zh-CN" altLang="en-US" sz="2000" dirty="0" smtClean="0">
                <a:solidFill>
                  <a:srgbClr val="FF0000"/>
                </a:solidFill>
                <a:latin typeface="Comic Sans MS" panose="030F0702030302020204" pitchFamily="66" charset="0"/>
                <a:ea typeface="微软雅黑" panose="020B0503020204020204" pitchFamily="34" charset="-122"/>
              </a:rPr>
              <a:t>步不能同时执行，因为任何时刻只能有一个寄存器的输出送到总线上。因此，该操作需要</a:t>
            </a:r>
            <a:r>
              <a:rPr lang="en-US" altLang="zh-CN" sz="2000" dirty="0" smtClean="0">
                <a:solidFill>
                  <a:srgbClr val="FF0000"/>
                </a:solidFill>
                <a:latin typeface="Comic Sans MS" panose="030F0702030302020204" pitchFamily="66" charset="0"/>
                <a:ea typeface="微软雅黑" panose="020B0503020204020204" pitchFamily="34" charset="-122"/>
              </a:rPr>
              <a:t>3</a:t>
            </a:r>
            <a:r>
              <a:rPr lang="zh-CN" altLang="en-US" sz="2000" dirty="0" smtClean="0">
                <a:solidFill>
                  <a:srgbClr val="FF0000"/>
                </a:solidFill>
                <a:latin typeface="Comic Sans MS" panose="030F0702030302020204" pitchFamily="66" charset="0"/>
                <a:ea typeface="微软雅黑" panose="020B0503020204020204" pitchFamily="34" charset="-122"/>
              </a:rPr>
              <a:t>个时钟周期（节拍）</a:t>
            </a:r>
            <a:endParaRPr lang="zh-CN" altLang="en-US" sz="2000" dirty="0">
              <a:solidFill>
                <a:srgbClr val="FF0000"/>
              </a:solidFill>
              <a:latin typeface="Comic Sans MS" panose="030F0702030302020204" pitchFamily="66" charset="0"/>
              <a:ea typeface="微软雅黑" panose="020B0503020204020204" pitchFamily="34" charset="-122"/>
            </a:endParaRPr>
          </a:p>
        </p:txBody>
      </p:sp>
      <p:sp>
        <p:nvSpPr>
          <p:cNvPr id="17" name="Text Box 12"/>
          <p:cNvSpPr txBox="1">
            <a:spLocks noChangeArrowheads="1"/>
          </p:cNvSpPr>
          <p:nvPr/>
        </p:nvSpPr>
        <p:spPr bwMode="auto">
          <a:xfrm>
            <a:off x="3059832" y="2850496"/>
            <a:ext cx="1047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latin typeface="Comic Sans MS" panose="030F0702030302020204" pitchFamily="66" charset="0"/>
                <a:ea typeface="宋体" panose="02010600030101010101" pitchFamily="2" charset="-122"/>
              </a:rPr>
              <a:t>3Cycle</a:t>
            </a:r>
            <a:r>
              <a:rPr lang="en-US" altLang="zh-CN" sz="2000" dirty="0">
                <a:latin typeface="Comic Sans MS" panose="030F0702030302020204" pitchFamily="66" charset="0"/>
                <a:ea typeface="宋体" panose="02010600030101010101" pitchFamily="2" charset="-122"/>
              </a:rPr>
              <a:t>?</a:t>
            </a:r>
          </a:p>
        </p:txBody>
      </p:sp>
    </p:spTree>
    <p:extLst>
      <p:ext uri="{BB962C8B-B14F-4D97-AF65-F5344CB8AC3E}">
        <p14:creationId xmlns:p14="http://schemas.microsoft.com/office/powerpoint/2010/main" val="384225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6" end="6"/>
                                            </p:txEl>
                                          </p:spTgt>
                                        </p:tgtEl>
                                        <p:attrNameLst>
                                          <p:attrName>style.visibility</p:attrName>
                                        </p:attrNameLst>
                                      </p:cBhvr>
                                      <p:to>
                                        <p:strVal val="visible"/>
                                      </p:to>
                                    </p:set>
                                    <p:animEffect transition="in" filter="blinds(horizontal)">
                                      <p:cBhvr>
                                        <p:cTn id="10" dur="500"/>
                                        <p:tgtEl>
                                          <p:spTgt spid="12">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animEffect transition="in" filter="blinds(horizontal)">
                                      <p:cBhvr>
                                        <p:cTn id="13" dur="500"/>
                                        <p:tgtEl>
                                          <p:spTgt spid="12">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单总线数据通路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440" y="61992"/>
            <a:ext cx="507841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179767" y="1570528"/>
            <a:ext cx="4968298" cy="269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0000"/>
              </a:spcBef>
              <a:spcAft>
                <a:spcPct val="0"/>
              </a:spcAft>
              <a:buClrTx/>
              <a:buSzPct val="100000"/>
              <a:buFont typeface="Wingdings" panose="05000000000000000000" pitchFamily="2" charset="2"/>
              <a:buChar char="ü"/>
              <a:tabLst/>
              <a:defRPr/>
            </a:pPr>
            <a:r>
              <a:rPr kumimoji="0" lang="zh-CN" altLang="en-US" sz="2000" b="1" i="0" u="none" strike="noStrike" kern="1200" cap="none" spc="0" normalizeH="0" baseline="0" noProof="0" dirty="0" smtClean="0">
                <a:ln>
                  <a:noFill/>
                </a:ln>
                <a:solidFill>
                  <a:srgbClr val="000000"/>
                </a:solidFill>
                <a:effectLst/>
                <a:uLnTx/>
                <a:uFillTx/>
                <a:latin typeface="Comic Sans MS" panose="030F0702030302020204" pitchFamily="66" charset="0"/>
                <a:ea typeface="微软雅黑" panose="020B0503020204020204" pitchFamily="34" charset="-122"/>
              </a:rPr>
              <a:t>完成指令执行的四种基本操作的过程说明如下：</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在通用寄存器之间传送数据 </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完成算术、逻辑运算</a:t>
            </a:r>
            <a:endParaRPr kumimoji="0" lang="en-US" altLang="zh-CN"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a:p>
            <a:pPr marL="12700" indent="0">
              <a:spcBef>
                <a:spcPct val="10000"/>
              </a:spcBef>
              <a:buNone/>
            </a:pPr>
            <a:r>
              <a:rPr lang="en-US" altLang="zh-CN" sz="2000" dirty="0">
                <a:solidFill>
                  <a:srgbClr val="063DE8"/>
                </a:solidFill>
                <a:latin typeface="Comic Sans MS" panose="030F0702030302020204" pitchFamily="66" charset="0"/>
                <a:ea typeface="微软雅黑" panose="020B0503020204020204" pitchFamily="34" charset="-122"/>
              </a:rPr>
              <a:t> </a:t>
            </a:r>
            <a:r>
              <a:rPr lang="en-US" altLang="zh-CN" sz="2000" dirty="0" smtClean="0">
                <a:solidFill>
                  <a:srgbClr val="063DE8"/>
                </a:solidFill>
                <a:latin typeface="Comic Sans MS" panose="030F0702030302020204" pitchFamily="66" charset="0"/>
                <a:ea typeface="微软雅黑" panose="020B0503020204020204" pitchFamily="34" charset="-122"/>
              </a:rPr>
              <a:t>  </a:t>
            </a:r>
            <a:r>
              <a:rPr lang="zh-CN" altLang="en-US" sz="2000" dirty="0" smtClean="0">
                <a:solidFill>
                  <a:srgbClr val="063DE8"/>
                </a:solidFill>
                <a:latin typeface="Comic Sans MS" panose="030F0702030302020204" pitchFamily="66" charset="0"/>
                <a:ea typeface="微软雅黑" panose="020B0503020204020204" pitchFamily="34" charset="-122"/>
              </a:rPr>
              <a:t>例：</a:t>
            </a:r>
            <a:r>
              <a:rPr lang="zh-CN" altLang="en-US" sz="2000" dirty="0">
                <a:solidFill>
                  <a:srgbClr val="063DE8"/>
                </a:solidFill>
                <a:latin typeface="Comic Sans MS" panose="030F0702030302020204" pitchFamily="66" charset="0"/>
                <a:ea typeface="微软雅黑" panose="020B0503020204020204" pitchFamily="34" charset="-122"/>
              </a:rPr>
              <a:t>实现</a:t>
            </a:r>
            <a:r>
              <a:rPr lang="en-US" altLang="zh-CN" sz="2000" dirty="0" smtClean="0">
                <a:solidFill>
                  <a:srgbClr val="063DE8"/>
                </a:solidFill>
                <a:latin typeface="Comic Sans MS" panose="030F0702030302020204" pitchFamily="66" charset="0"/>
                <a:ea typeface="微软雅黑" panose="020B0503020204020204" pitchFamily="34" charset="-122"/>
              </a:rPr>
              <a:t>R[R3]    R[R1]+ R[R2]</a:t>
            </a:r>
            <a:endPar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a:p>
            <a:pPr lvl="1" indent="-342900">
              <a:spcBef>
                <a:spcPct val="10000"/>
              </a:spcBef>
              <a:buFontTx/>
              <a:buNone/>
            </a:pP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R1out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Yin</a:t>
            </a:r>
          </a:p>
          <a:p>
            <a:pPr lvl="1" indent="-342900">
              <a:spcBef>
                <a:spcPct val="10000"/>
              </a:spcBef>
              <a:buFontTx/>
              <a:buNone/>
            </a:pP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R2out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Add</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Zin</a:t>
            </a:r>
          </a:p>
          <a:p>
            <a:pPr lvl="1" indent="-342900">
              <a:spcBef>
                <a:spcPct val="10000"/>
              </a:spcBef>
              <a:buFontTx/>
              <a:buNone/>
            </a:pPr>
            <a:r>
              <a:rPr kumimoji="0" lang="en-US" altLang="zh-CN" sz="2000" b="1" i="0" u="none" strike="noStrike" kern="1200" cap="none" spc="0" normalizeH="0" baseline="0" noProof="0" dirty="0" err="1" smtClean="0">
                <a:ln>
                  <a:noFill/>
                </a:ln>
                <a:solidFill>
                  <a:srgbClr val="B7011F"/>
                </a:solidFill>
                <a:effectLst/>
                <a:uLnTx/>
                <a:uFillTx/>
                <a:latin typeface="Comic Sans MS" panose="030F0702030302020204" pitchFamily="66" charset="0"/>
                <a:ea typeface="微软雅黑" panose="020B0503020204020204" pitchFamily="34" charset="-122"/>
              </a:rPr>
              <a:t>Zout</a:t>
            </a:r>
            <a:r>
              <a:rPr kumimoji="0" lang="zh-CN" altLang="en-US"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a:t>
            </a:r>
            <a:r>
              <a:rPr kumimoji="0" lang="en-US" altLang="zh-CN" sz="2000" b="1" i="0" u="none" strike="noStrike" kern="1200" cap="none" spc="0" normalizeH="0" baseline="0" noProof="0" dirty="0" smtClean="0">
                <a:ln>
                  <a:noFill/>
                </a:ln>
                <a:solidFill>
                  <a:srgbClr val="B7011F"/>
                </a:solidFill>
                <a:effectLst/>
                <a:uLnTx/>
                <a:uFillTx/>
                <a:latin typeface="Comic Sans MS" panose="030F0702030302020204" pitchFamily="66" charset="0"/>
                <a:ea typeface="微软雅黑" panose="020B0503020204020204" pitchFamily="34" charset="-122"/>
              </a:rPr>
              <a:t>R3in</a:t>
            </a:r>
          </a:p>
        </p:txBody>
      </p:sp>
      <p:cxnSp>
        <p:nvCxnSpPr>
          <p:cNvPr id="8" name="直接箭头连接符 7"/>
          <p:cNvCxnSpPr/>
          <p:nvPr/>
        </p:nvCxnSpPr>
        <p:spPr>
          <a:xfrm flipH="1">
            <a:off x="2313112" y="3068960"/>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 Box 12"/>
          <p:cNvSpPr txBox="1">
            <a:spLocks noChangeArrowheads="1"/>
          </p:cNvSpPr>
          <p:nvPr/>
        </p:nvSpPr>
        <p:spPr bwMode="auto">
          <a:xfrm>
            <a:off x="2896140" y="3263309"/>
            <a:ext cx="1047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latin typeface="Comic Sans MS" panose="030F0702030302020204" pitchFamily="66" charset="0"/>
                <a:ea typeface="宋体" panose="02010600030101010101" pitchFamily="2" charset="-122"/>
              </a:rPr>
              <a:t>3Cycle</a:t>
            </a:r>
            <a:r>
              <a:rPr lang="en-US" altLang="zh-CN" sz="2000" dirty="0">
                <a:latin typeface="Comic Sans MS" panose="030F0702030302020204" pitchFamily="66" charset="0"/>
                <a:ea typeface="宋体" panose="02010600030101010101" pitchFamily="2" charset="-122"/>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40" y="3263309"/>
            <a:ext cx="9144000" cy="3527778"/>
          </a:xfrm>
          <a:prstGeom prst="rect">
            <a:avLst/>
          </a:prstGeom>
        </p:spPr>
      </p:pic>
    </p:spTree>
    <p:extLst>
      <p:ext uri="{BB962C8B-B14F-4D97-AF65-F5344CB8AC3E}">
        <p14:creationId xmlns:p14="http://schemas.microsoft.com/office/powerpoint/2010/main" val="10020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dirty="0"/>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单总线数据通路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588" y="81604"/>
            <a:ext cx="507841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179767" y="1570528"/>
            <a:ext cx="4896289" cy="300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0000"/>
              </a:spcBef>
              <a:spcAft>
                <a:spcPct val="0"/>
              </a:spcAft>
              <a:buClrTx/>
              <a:buSzPct val="100000"/>
              <a:buFont typeface="Wingdings" panose="05000000000000000000" pitchFamily="2" charset="2"/>
              <a:buChar char="ü"/>
              <a:tabLst/>
              <a:defRPr/>
            </a:pPr>
            <a:r>
              <a:rPr kumimoji="0" lang="zh-CN" altLang="en-US" sz="2000" b="1" i="0" u="none" strike="noStrike" kern="1200" cap="none" spc="0" normalizeH="0" baseline="0" noProof="0" dirty="0" smtClean="0">
                <a:ln>
                  <a:noFill/>
                </a:ln>
                <a:solidFill>
                  <a:srgbClr val="000000"/>
                </a:solidFill>
                <a:effectLst/>
                <a:uLnTx/>
                <a:uFillTx/>
                <a:latin typeface="Comic Sans MS" panose="030F0702030302020204" pitchFamily="66" charset="0"/>
                <a:ea typeface="微软雅黑" panose="020B0503020204020204" pitchFamily="34" charset="-122"/>
              </a:rPr>
              <a:t>完成指令执行的四种基本操作的过程说明如下：</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在通用寄存器之间传送数据 </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完成算术、逻辑运算</a:t>
            </a:r>
            <a:endParaRPr kumimoji="0" lang="en-US" altLang="zh-CN"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a:p>
            <a:pPr marL="469900" indent="-457200">
              <a:spcBef>
                <a:spcPct val="10000"/>
              </a:spcBef>
              <a:buFont typeface="+mj-ea"/>
              <a:buAutoNum type="circleNumDbPlain"/>
            </a:pPr>
            <a:r>
              <a:rPr lang="zh-CN" altLang="en-US" sz="2000" dirty="0" smtClean="0">
                <a:solidFill>
                  <a:srgbClr val="063DE8"/>
                </a:solidFill>
                <a:latin typeface="Comic Sans MS" panose="030F0702030302020204" pitchFamily="66" charset="0"/>
                <a:ea typeface="微软雅黑" panose="020B0503020204020204" pitchFamily="34" charset="-122"/>
              </a:rPr>
              <a:t>从内存读取一个字（指令或数据或地址）： </a:t>
            </a:r>
            <a:endParaRPr lang="zh-CN" altLang="en-US" sz="2000" dirty="0">
              <a:solidFill>
                <a:srgbClr val="063DE8"/>
              </a:solidFill>
              <a:latin typeface="Comic Sans MS" panose="030F0702030302020204" pitchFamily="66" charset="0"/>
              <a:ea typeface="微软雅黑" panose="020B0503020204020204" pitchFamily="34" charset="-122"/>
            </a:endParaRPr>
          </a:p>
          <a:p>
            <a:pPr marL="495300" lvl="1" indent="0">
              <a:spcBef>
                <a:spcPct val="10000"/>
              </a:spcBef>
              <a:buNone/>
            </a:pPr>
            <a:r>
              <a:rPr lang="en-US" altLang="zh-CN" sz="2000" dirty="0">
                <a:solidFill>
                  <a:srgbClr val="FF0000"/>
                </a:solidFill>
                <a:latin typeface="Comic Sans MS" panose="030F0702030302020204" pitchFamily="66" charset="0"/>
                <a:ea typeface="微软雅黑" panose="020B0503020204020204" pitchFamily="34" charset="-122"/>
              </a:rPr>
              <a:t>R1out</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err="1">
                <a:solidFill>
                  <a:srgbClr val="FF0000"/>
                </a:solidFill>
                <a:latin typeface="Comic Sans MS" panose="030F0702030302020204" pitchFamily="66" charset="0"/>
                <a:ea typeface="微软雅黑" panose="020B0503020204020204" pitchFamily="34" charset="-122"/>
              </a:rPr>
              <a:t>MARin</a:t>
            </a:r>
            <a:endParaRPr lang="en-US" altLang="zh-CN" sz="2000" dirty="0">
              <a:solidFill>
                <a:srgbClr val="FF0000"/>
              </a:solidFill>
              <a:latin typeface="Comic Sans MS" panose="030F0702030302020204" pitchFamily="66" charset="0"/>
              <a:ea typeface="微软雅黑" panose="020B0503020204020204" pitchFamily="34" charset="-122"/>
            </a:endParaRPr>
          </a:p>
          <a:p>
            <a:pPr marL="495300" lvl="1" indent="0">
              <a:spcBef>
                <a:spcPct val="10000"/>
              </a:spcBef>
              <a:buNone/>
            </a:pPr>
            <a:r>
              <a:rPr lang="en-US" altLang="zh-CN" sz="2000" dirty="0">
                <a:solidFill>
                  <a:srgbClr val="FF0000"/>
                </a:solidFill>
                <a:latin typeface="Comic Sans MS" panose="030F0702030302020204" pitchFamily="66" charset="0"/>
                <a:ea typeface="微软雅黑" panose="020B0503020204020204" pitchFamily="34" charset="-122"/>
              </a:rPr>
              <a:t>Read, WMFC </a:t>
            </a:r>
            <a:r>
              <a:rPr lang="zh-CN" altLang="en-US" sz="2000" dirty="0">
                <a:solidFill>
                  <a:srgbClr val="FF0000"/>
                </a:solidFill>
                <a:latin typeface="Comic Sans MS" panose="030F0702030302020204" pitchFamily="66" charset="0"/>
                <a:ea typeface="微软雅黑" panose="020B0503020204020204" pitchFamily="34" charset="-122"/>
              </a:rPr>
              <a:t>（等待</a:t>
            </a:r>
            <a:r>
              <a:rPr lang="en-US" altLang="zh-CN" sz="2000" dirty="0">
                <a:solidFill>
                  <a:srgbClr val="FF0000"/>
                </a:solidFill>
                <a:latin typeface="Comic Sans MS" panose="030F0702030302020204" pitchFamily="66" charset="0"/>
                <a:ea typeface="微软雅黑" panose="020B0503020204020204" pitchFamily="34" charset="-122"/>
              </a:rPr>
              <a:t>MFC</a:t>
            </a:r>
            <a:r>
              <a:rPr lang="zh-CN" altLang="en-US" sz="2000" dirty="0">
                <a:solidFill>
                  <a:srgbClr val="FF0000"/>
                </a:solidFill>
                <a:latin typeface="Comic Sans MS" panose="030F0702030302020204" pitchFamily="66" charset="0"/>
                <a:ea typeface="微软雅黑" panose="020B0503020204020204" pitchFamily="34" charset="-122"/>
              </a:rPr>
              <a:t>）</a:t>
            </a:r>
          </a:p>
          <a:p>
            <a:pPr marL="495300" lvl="1" indent="0">
              <a:spcBef>
                <a:spcPct val="10000"/>
              </a:spcBef>
              <a:buNone/>
            </a:pPr>
            <a:r>
              <a:rPr lang="en-US" altLang="zh-CN" sz="2000" dirty="0" err="1">
                <a:solidFill>
                  <a:srgbClr val="FF0000"/>
                </a:solidFill>
                <a:latin typeface="Comic Sans MS" panose="030F0702030302020204" pitchFamily="66" charset="0"/>
                <a:ea typeface="微软雅黑" panose="020B0503020204020204" pitchFamily="34" charset="-122"/>
              </a:rPr>
              <a:t>MDRout</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a:solidFill>
                  <a:srgbClr val="FF0000"/>
                </a:solidFill>
                <a:latin typeface="Comic Sans MS" panose="030F0702030302020204" pitchFamily="66" charset="0"/>
                <a:ea typeface="微软雅黑" panose="020B0503020204020204" pitchFamily="34" charset="-122"/>
              </a:rPr>
              <a:t>R2in </a:t>
            </a:r>
            <a:endParaRPr kumimoji="0" lang="en-US" altLang="zh-CN"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p:txBody>
      </p:sp>
      <p:sp>
        <p:nvSpPr>
          <p:cNvPr id="13" name="Text Box 10"/>
          <p:cNvSpPr txBox="1">
            <a:spLocks noChangeArrowheads="1"/>
          </p:cNvSpPr>
          <p:nvPr/>
        </p:nvSpPr>
        <p:spPr bwMode="auto">
          <a:xfrm>
            <a:off x="539552" y="4733597"/>
            <a:ext cx="822307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a:spcBef>
                <a:spcPct val="20000"/>
              </a:spcBef>
            </a:pPr>
            <a:r>
              <a:rPr lang="en-US" altLang="zh-CN" sz="2000" dirty="0">
                <a:solidFill>
                  <a:srgbClr val="0033CC"/>
                </a:solidFill>
                <a:latin typeface="Comic Sans MS" panose="030F0702030302020204" pitchFamily="66" charset="0"/>
                <a:ea typeface="微软雅黑" panose="020B0503020204020204" pitchFamily="34" charset="-122"/>
              </a:rPr>
              <a:t>CPU</a:t>
            </a:r>
            <a:r>
              <a:rPr lang="zh-CN" altLang="en-US" sz="2000" dirty="0">
                <a:solidFill>
                  <a:srgbClr val="0033CC"/>
                </a:solidFill>
                <a:latin typeface="Comic Sans MS" panose="030F0702030302020204" pitchFamily="66" charset="0"/>
                <a:ea typeface="微软雅黑" panose="020B0503020204020204" pitchFamily="34" charset="-122"/>
              </a:rPr>
              <a:t>访存有两种通信方式</a:t>
            </a:r>
          </a:p>
          <a:p>
            <a:pPr>
              <a:spcBef>
                <a:spcPct val="20000"/>
              </a:spcBef>
            </a:pPr>
            <a:r>
              <a:rPr lang="zh-CN" altLang="en-US" sz="2000" dirty="0">
                <a:latin typeface="Comic Sans MS" panose="030F0702030302020204" pitchFamily="66" charset="0"/>
                <a:ea typeface="微软雅黑" panose="020B0503020204020204" pitchFamily="34" charset="-122"/>
              </a:rPr>
              <a:t>早期：直接访问</a:t>
            </a:r>
            <a:r>
              <a:rPr lang="en-US" altLang="zh-CN" sz="2000" dirty="0">
                <a:latin typeface="Comic Sans MS" panose="030F0702030302020204" pitchFamily="66" charset="0"/>
                <a:ea typeface="微软雅黑" panose="020B0503020204020204" pitchFamily="34" charset="-122"/>
              </a:rPr>
              <a:t>MM,  </a:t>
            </a:r>
            <a:r>
              <a:rPr lang="zh-CN" altLang="en-US" sz="2000" dirty="0">
                <a:latin typeface="Comic Sans MS" panose="030F0702030302020204" pitchFamily="66" charset="0"/>
                <a:ea typeface="微软雅黑" panose="020B0503020204020204" pitchFamily="34" charset="-122"/>
              </a:rPr>
              <a:t>“</a:t>
            </a:r>
            <a:r>
              <a:rPr lang="zh-CN" altLang="en-US" sz="2000" dirty="0">
                <a:solidFill>
                  <a:srgbClr val="FF0000"/>
                </a:solidFill>
                <a:latin typeface="Comic Sans MS" panose="030F0702030302020204" pitchFamily="66" charset="0"/>
                <a:ea typeface="微软雅黑" panose="020B0503020204020204" pitchFamily="34" charset="-122"/>
              </a:rPr>
              <a:t>异步</a:t>
            </a:r>
            <a:r>
              <a:rPr lang="zh-CN" altLang="en-US" sz="2000" dirty="0">
                <a:latin typeface="Comic Sans MS" panose="030F0702030302020204" pitchFamily="66" charset="0"/>
                <a:ea typeface="微软雅黑" panose="020B0503020204020204" pitchFamily="34" charset="-122"/>
              </a:rPr>
              <a:t>”方式，用</a:t>
            </a:r>
            <a:r>
              <a:rPr lang="en-US" altLang="zh-CN" sz="2000" dirty="0">
                <a:latin typeface="Comic Sans MS" panose="030F0702030302020204" pitchFamily="66" charset="0"/>
                <a:ea typeface="微软雅黑" panose="020B0503020204020204" pitchFamily="34" charset="-122"/>
              </a:rPr>
              <a:t>MFC</a:t>
            </a:r>
            <a:r>
              <a:rPr lang="zh-CN" altLang="en-US" sz="2000" dirty="0">
                <a:latin typeface="Comic Sans MS" panose="030F0702030302020204" pitchFamily="66" charset="0"/>
                <a:ea typeface="微软雅黑" panose="020B0503020204020204" pitchFamily="34" charset="-122"/>
              </a:rPr>
              <a:t>应答信号</a:t>
            </a:r>
          </a:p>
          <a:p>
            <a:pPr>
              <a:spcBef>
                <a:spcPct val="20000"/>
              </a:spcBef>
            </a:pPr>
            <a:r>
              <a:rPr lang="zh-CN" altLang="en-US" sz="2000" dirty="0">
                <a:latin typeface="Comic Sans MS" panose="030F0702030302020204" pitchFamily="66" charset="0"/>
                <a:ea typeface="微软雅黑" panose="020B0503020204020204" pitchFamily="34" charset="-122"/>
              </a:rPr>
              <a:t>现在：先</a:t>
            </a:r>
            <a:r>
              <a:rPr lang="en-US" altLang="zh-CN" sz="2000" dirty="0">
                <a:latin typeface="Comic Sans MS" panose="030F0702030302020204" pitchFamily="66" charset="0"/>
                <a:ea typeface="微软雅黑" panose="020B0503020204020204" pitchFamily="34" charset="-122"/>
              </a:rPr>
              <a:t>Cache</a:t>
            </a:r>
            <a:r>
              <a:rPr lang="zh-CN" altLang="en-US" sz="2000" dirty="0">
                <a:latin typeface="Comic Sans MS" panose="030F0702030302020204" pitchFamily="66" charset="0"/>
                <a:ea typeface="微软雅黑" panose="020B0503020204020204" pitchFamily="34" charset="-122"/>
              </a:rPr>
              <a:t>后</a:t>
            </a:r>
            <a:r>
              <a:rPr lang="en-US" altLang="zh-CN" sz="2000" dirty="0">
                <a:latin typeface="Comic Sans MS" panose="030F0702030302020204" pitchFamily="66" charset="0"/>
                <a:ea typeface="微软雅黑" panose="020B0503020204020204" pitchFamily="34" charset="-122"/>
              </a:rPr>
              <a:t>MM</a:t>
            </a:r>
            <a:r>
              <a:rPr lang="zh-CN" altLang="en-US" sz="2000" dirty="0">
                <a:latin typeface="Comic Sans MS" panose="030F0702030302020204" pitchFamily="66" charset="0"/>
                <a:ea typeface="微软雅黑" panose="020B0503020204020204" pitchFamily="34" charset="-122"/>
              </a:rPr>
              <a:t>，“</a:t>
            </a:r>
            <a:r>
              <a:rPr lang="zh-CN" altLang="en-US" sz="2000" dirty="0">
                <a:solidFill>
                  <a:srgbClr val="FF0000"/>
                </a:solidFill>
                <a:latin typeface="Comic Sans MS" panose="030F0702030302020204" pitchFamily="66" charset="0"/>
                <a:ea typeface="微软雅黑" panose="020B0503020204020204" pitchFamily="34" charset="-122"/>
              </a:rPr>
              <a:t>同步</a:t>
            </a:r>
            <a:r>
              <a:rPr lang="zh-CN" altLang="en-US" sz="2000" dirty="0">
                <a:latin typeface="Comic Sans MS" panose="030F0702030302020204" pitchFamily="66" charset="0"/>
                <a:ea typeface="微软雅黑" panose="020B0503020204020204" pitchFamily="34" charset="-122"/>
              </a:rPr>
              <a:t>”方式，无需应答</a:t>
            </a:r>
            <a:endParaRPr lang="en-US" altLang="zh-CN" sz="2000" dirty="0">
              <a:latin typeface="Comic Sans MS" panose="030F0702030302020204" pitchFamily="66" charset="0"/>
              <a:ea typeface="微软雅黑" panose="020B0503020204020204" pitchFamily="34" charset="-122"/>
            </a:endParaRPr>
          </a:p>
        </p:txBody>
      </p:sp>
      <p:sp>
        <p:nvSpPr>
          <p:cNvPr id="9" name="矩形 8"/>
          <p:cNvSpPr/>
          <p:nvPr/>
        </p:nvSpPr>
        <p:spPr>
          <a:xfrm>
            <a:off x="4065588" y="4376424"/>
            <a:ext cx="4555602" cy="400110"/>
          </a:xfrm>
          <a:prstGeom prst="rect">
            <a:avLst/>
          </a:prstGeom>
        </p:spPr>
        <p:txBody>
          <a:bodyPr wrap="square">
            <a:spAutoFit/>
          </a:bodyPr>
          <a:lstStyle/>
          <a:p>
            <a:r>
              <a:rPr lang="en-US" altLang="zh-CN" sz="2000" b="1" dirty="0" smtClean="0">
                <a:solidFill>
                  <a:srgbClr val="FF0000"/>
                </a:solidFill>
                <a:latin typeface="Comic Sans MS" panose="030F0702030302020204" pitchFamily="66" charset="0"/>
                <a:ea typeface="微软雅黑" panose="020B0503020204020204" pitchFamily="34" charset="-122"/>
              </a:rPr>
              <a:t>MFC</a:t>
            </a:r>
            <a:r>
              <a:rPr lang="zh-CN" altLang="en-US" sz="2000" b="1" dirty="0" smtClean="0">
                <a:solidFill>
                  <a:srgbClr val="FF0000"/>
                </a:solidFill>
                <a:latin typeface="Comic Sans MS" panose="030F0702030302020204" pitchFamily="66" charset="0"/>
                <a:ea typeface="微软雅黑" panose="020B0503020204020204" pitchFamily="34" charset="-122"/>
              </a:rPr>
              <a:t>：</a:t>
            </a:r>
            <a:r>
              <a:rPr lang="en-US" altLang="zh-CN" sz="2000" b="1" dirty="0" smtClean="0">
                <a:solidFill>
                  <a:srgbClr val="FF0000"/>
                </a:solidFill>
                <a:latin typeface="Comic Sans MS" panose="030F0702030302020204" pitchFamily="66" charset="0"/>
                <a:ea typeface="微软雅黑" panose="020B0503020204020204" pitchFamily="34" charset="-122"/>
              </a:rPr>
              <a:t>memory-function-completed</a:t>
            </a:r>
            <a:endParaRPr lang="zh-CN" altLang="en-US" sz="2000" b="1" dirty="0"/>
          </a:p>
        </p:txBody>
      </p:sp>
      <p:sp>
        <p:nvSpPr>
          <p:cNvPr id="18" name="Line 18"/>
          <p:cNvSpPr>
            <a:spLocks noChangeShapeType="1"/>
          </p:cNvSpPr>
          <p:nvPr/>
        </p:nvSpPr>
        <p:spPr bwMode="auto">
          <a:xfrm flipH="1" flipV="1">
            <a:off x="3203847" y="4167068"/>
            <a:ext cx="514119" cy="99012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组合 13"/>
          <p:cNvGrpSpPr/>
          <p:nvPr/>
        </p:nvGrpSpPr>
        <p:grpSpPr>
          <a:xfrm>
            <a:off x="1403648" y="3168676"/>
            <a:ext cx="2520280" cy="400110"/>
            <a:chOff x="2195736" y="5954300"/>
            <a:chExt cx="2520280" cy="400110"/>
          </a:xfrm>
        </p:grpSpPr>
        <p:sp>
          <p:nvSpPr>
            <p:cNvPr id="10" name="矩形 9"/>
            <p:cNvSpPr/>
            <p:nvPr/>
          </p:nvSpPr>
          <p:spPr>
            <a:xfrm>
              <a:off x="2195736" y="5954300"/>
              <a:ext cx="2520280" cy="400110"/>
            </a:xfrm>
            <a:prstGeom prst="rect">
              <a:avLst/>
            </a:prstGeom>
          </p:spPr>
          <p:txBody>
            <a:bodyPr wrap="square">
              <a:spAutoFit/>
            </a:bodyPr>
            <a:lstStyle/>
            <a:p>
              <a:r>
                <a:rPr lang="en-US" altLang="zh-CN" sz="2000" b="1" dirty="0">
                  <a:solidFill>
                    <a:srgbClr val="063DE8"/>
                  </a:solidFill>
                  <a:latin typeface="Comic Sans MS" panose="030F0702030302020204" pitchFamily="66" charset="0"/>
                  <a:ea typeface="微软雅黑" panose="020B0503020204020204" pitchFamily="34" charset="-122"/>
                </a:rPr>
                <a:t>R[R2</a:t>
              </a:r>
              <a:r>
                <a:rPr lang="en-US" altLang="zh-CN" sz="2000" b="1" dirty="0" smtClean="0">
                  <a:solidFill>
                    <a:srgbClr val="063DE8"/>
                  </a:solidFill>
                  <a:latin typeface="Comic Sans MS" panose="030F0702030302020204" pitchFamily="66" charset="0"/>
                  <a:ea typeface="微软雅黑" panose="020B0503020204020204" pitchFamily="34" charset="-122"/>
                </a:rPr>
                <a:t>]    M[R[R1]]</a:t>
              </a:r>
              <a:endParaRPr lang="zh-CN" altLang="en-US" sz="2000" b="1" dirty="0"/>
            </a:p>
          </p:txBody>
        </p:sp>
        <p:cxnSp>
          <p:nvCxnSpPr>
            <p:cNvPr id="19" name="直接箭头连接符 18"/>
            <p:cNvCxnSpPr/>
            <p:nvPr/>
          </p:nvCxnSpPr>
          <p:spPr>
            <a:xfrm flipH="1">
              <a:off x="3058915" y="6165304"/>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848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 calcmode="lin" valueType="num">
                                      <p:cBhvr>
                                        <p:cTn id="7"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12">
                                            <p:txEl>
                                              <p:pRg st="4" end="4"/>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 calcmode="lin" valueType="num">
                                      <p:cBhvr>
                                        <p:cTn id="12" dur="500" fill="hold"/>
                                        <p:tgtEl>
                                          <p:spTgt spid="12">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12">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12">
                                            <p:txEl>
                                              <p:pRg st="5" end="5"/>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 calcmode="lin" valueType="num">
                                      <p:cBhvr>
                                        <p:cTn id="17" dur="500" fill="hold"/>
                                        <p:tgtEl>
                                          <p:spTgt spid="12">
                                            <p:txEl>
                                              <p:pRg st="6" end="6"/>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6" end="6"/>
                                            </p:txEl>
                                          </p:spTgt>
                                        </p:tgtEl>
                                        <p:attrNameLst>
                                          <p:attrName>ppt_h</p:attrName>
                                        </p:attrNameLst>
                                      </p:cBhvr>
                                      <p:tavLst>
                                        <p:tav tm="0">
                                          <p:val>
                                            <p:fltVal val="0"/>
                                          </p:val>
                                        </p:tav>
                                        <p:tav tm="100000">
                                          <p:val>
                                            <p:strVal val="#ppt_h"/>
                                          </p:val>
                                        </p:tav>
                                      </p:tavLst>
                                    </p:anim>
                                    <p:animEffect transition="in" filter="fade">
                                      <p:cBhvr>
                                        <p:cTn id="19" dur="500"/>
                                        <p:tgtEl>
                                          <p:spTgt spid="1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单总线数据通路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440" y="61992"/>
            <a:ext cx="507841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179767" y="1570528"/>
            <a:ext cx="4896289" cy="303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0000"/>
              </a:spcBef>
              <a:spcAft>
                <a:spcPct val="0"/>
              </a:spcAft>
              <a:buClrTx/>
              <a:buSzPct val="100000"/>
              <a:buFont typeface="Wingdings" panose="05000000000000000000" pitchFamily="2" charset="2"/>
              <a:buChar char="ü"/>
              <a:tabLst/>
              <a:defRPr/>
            </a:pPr>
            <a:r>
              <a:rPr kumimoji="0" lang="zh-CN" altLang="en-US" sz="2000" b="1" i="0" u="none" strike="noStrike" kern="1200" cap="none" spc="0" normalizeH="0" baseline="0" noProof="0" dirty="0" smtClean="0">
                <a:ln>
                  <a:noFill/>
                </a:ln>
                <a:solidFill>
                  <a:srgbClr val="000000"/>
                </a:solidFill>
                <a:effectLst/>
                <a:uLnTx/>
                <a:uFillTx/>
                <a:latin typeface="Comic Sans MS" panose="030F0702030302020204" pitchFamily="66" charset="0"/>
                <a:ea typeface="微软雅黑" panose="020B0503020204020204" pitchFamily="34" charset="-122"/>
              </a:rPr>
              <a:t>完成指令执行的四种基本操作的过程说明如下：</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在通用寄存器之间传送数据 </a:t>
            </a:r>
          </a:p>
          <a:p>
            <a:pPr marL="469900" indent="-457200">
              <a:spcBef>
                <a:spcPct val="10000"/>
              </a:spcBef>
              <a:buFont typeface="+mj-ea"/>
              <a:buAutoNum type="circleNumDbPlain"/>
            </a:pP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完成算术、逻辑运算</a:t>
            </a:r>
            <a:endParaRPr kumimoji="0" lang="en-US" altLang="zh-CN"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endParaRPr>
          </a:p>
          <a:p>
            <a:pPr marL="469900" indent="-457200">
              <a:spcBef>
                <a:spcPct val="10000"/>
              </a:spcBef>
              <a:buFont typeface="+mj-ea"/>
              <a:buAutoNum type="circleNumDbPlain"/>
            </a:pPr>
            <a:r>
              <a:rPr lang="zh-CN" altLang="en-US" sz="2000" dirty="0" smtClean="0">
                <a:solidFill>
                  <a:srgbClr val="063DE8"/>
                </a:solidFill>
                <a:latin typeface="Comic Sans MS" panose="030F0702030302020204" pitchFamily="66" charset="0"/>
                <a:ea typeface="微软雅黑" panose="020B0503020204020204" pitchFamily="34" charset="-122"/>
              </a:rPr>
              <a:t>从内存读取一个字 </a:t>
            </a:r>
            <a:endParaRPr lang="zh-CN" altLang="en-US" sz="2000" dirty="0">
              <a:solidFill>
                <a:srgbClr val="063DE8"/>
              </a:solidFill>
              <a:latin typeface="Comic Sans MS" panose="030F0702030302020204" pitchFamily="66" charset="0"/>
              <a:ea typeface="微软雅黑" panose="020B0503020204020204" pitchFamily="34" charset="-122"/>
            </a:endParaRPr>
          </a:p>
          <a:p>
            <a:pPr marL="469900" indent="-457200">
              <a:spcBef>
                <a:spcPct val="10000"/>
              </a:spcBef>
              <a:buFont typeface="+mj-ea"/>
              <a:buAutoNum type="circleNumDbPlain" startAt="4"/>
            </a:pPr>
            <a:r>
              <a:rPr lang="zh-CN" altLang="en-US" sz="2000" dirty="0" smtClean="0">
                <a:solidFill>
                  <a:srgbClr val="063DE8"/>
                </a:solidFill>
                <a:latin typeface="Comic Sans MS" panose="030F0702030302020204" pitchFamily="66" charset="0"/>
                <a:ea typeface="微软雅黑" panose="020B0503020204020204" pitchFamily="34" charset="-122"/>
              </a:rPr>
              <a:t>把一个字（数据）写入主存</a:t>
            </a:r>
            <a:r>
              <a:rPr lang="en-US" altLang="zh-CN" sz="2000" dirty="0" smtClean="0">
                <a:solidFill>
                  <a:srgbClr val="063DE8"/>
                </a:solidFill>
                <a:latin typeface="Comic Sans MS" panose="030F0702030302020204" pitchFamily="66" charset="0"/>
                <a:ea typeface="微软雅黑" panose="020B0503020204020204" pitchFamily="34" charset="-122"/>
              </a:rPr>
              <a:t>:</a:t>
            </a:r>
            <a:endParaRPr lang="zh-CN" altLang="en-US" sz="2000" dirty="0">
              <a:solidFill>
                <a:srgbClr val="063DE8"/>
              </a:solidFill>
              <a:latin typeface="Comic Sans MS" panose="030F0702030302020204" pitchFamily="66" charset="0"/>
              <a:ea typeface="微软雅黑" panose="020B0503020204020204" pitchFamily="34" charset="-122"/>
            </a:endParaRPr>
          </a:p>
          <a:p>
            <a:pPr marL="495300" lvl="1" indent="0">
              <a:spcBef>
                <a:spcPct val="10000"/>
              </a:spcBef>
              <a:buNone/>
            </a:pPr>
            <a:r>
              <a:rPr lang="en-US" altLang="zh-CN" sz="2000" dirty="0">
                <a:solidFill>
                  <a:srgbClr val="FF0000"/>
                </a:solidFill>
                <a:latin typeface="Comic Sans MS" panose="030F0702030302020204" pitchFamily="66" charset="0"/>
                <a:ea typeface="微软雅黑" panose="020B0503020204020204" pitchFamily="34" charset="-122"/>
              </a:rPr>
              <a:t>R1out</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err="1">
                <a:solidFill>
                  <a:srgbClr val="FF0000"/>
                </a:solidFill>
                <a:latin typeface="Comic Sans MS" panose="030F0702030302020204" pitchFamily="66" charset="0"/>
                <a:ea typeface="微软雅黑" panose="020B0503020204020204" pitchFamily="34" charset="-122"/>
              </a:rPr>
              <a:t>MARin</a:t>
            </a:r>
            <a:endParaRPr lang="en-US" altLang="zh-CN" sz="2000" dirty="0">
              <a:solidFill>
                <a:srgbClr val="FF0000"/>
              </a:solidFill>
              <a:latin typeface="Comic Sans MS" panose="030F0702030302020204" pitchFamily="66" charset="0"/>
              <a:ea typeface="微软雅黑" panose="020B0503020204020204" pitchFamily="34" charset="-122"/>
            </a:endParaRPr>
          </a:p>
          <a:p>
            <a:pPr marL="495300" lvl="1" indent="0">
              <a:spcBef>
                <a:spcPct val="10000"/>
              </a:spcBef>
              <a:buNone/>
            </a:pPr>
            <a:r>
              <a:rPr lang="en-US" altLang="zh-CN" sz="2000" dirty="0">
                <a:solidFill>
                  <a:srgbClr val="FF0000"/>
                </a:solidFill>
                <a:latin typeface="Comic Sans MS" panose="030F0702030302020204" pitchFamily="66" charset="0"/>
                <a:ea typeface="微软雅黑" panose="020B0503020204020204" pitchFamily="34" charset="-122"/>
              </a:rPr>
              <a:t>R2out</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err="1">
                <a:solidFill>
                  <a:srgbClr val="FF0000"/>
                </a:solidFill>
                <a:latin typeface="Comic Sans MS" panose="030F0702030302020204" pitchFamily="66" charset="0"/>
                <a:ea typeface="微软雅黑" panose="020B0503020204020204" pitchFamily="34" charset="-122"/>
              </a:rPr>
              <a:t>MDRin</a:t>
            </a:r>
            <a:r>
              <a:rPr lang="zh-CN" altLang="en-US" sz="2000" dirty="0">
                <a:solidFill>
                  <a:srgbClr val="FF0000"/>
                </a:solidFill>
                <a:latin typeface="Comic Sans MS" panose="030F0702030302020204" pitchFamily="66" charset="0"/>
                <a:ea typeface="微软雅黑" panose="020B0503020204020204" pitchFamily="34" charset="-122"/>
              </a:rPr>
              <a:t>，</a:t>
            </a:r>
          </a:p>
          <a:p>
            <a:pPr marL="495300" lvl="1" indent="0">
              <a:spcBef>
                <a:spcPct val="10000"/>
              </a:spcBef>
              <a:buNone/>
            </a:pPr>
            <a:r>
              <a:rPr lang="en-US" altLang="zh-CN" sz="2000" dirty="0">
                <a:solidFill>
                  <a:srgbClr val="FF0000"/>
                </a:solidFill>
                <a:latin typeface="Comic Sans MS" panose="030F0702030302020204" pitchFamily="66" charset="0"/>
                <a:ea typeface="微软雅黑" panose="020B0503020204020204" pitchFamily="34" charset="-122"/>
              </a:rPr>
              <a:t>Write, </a:t>
            </a:r>
            <a:r>
              <a:rPr lang="en-US" altLang="zh-CN" sz="2000" dirty="0" smtClean="0">
                <a:solidFill>
                  <a:srgbClr val="FF0000"/>
                </a:solidFill>
                <a:latin typeface="Comic Sans MS" panose="030F0702030302020204" pitchFamily="66" charset="0"/>
                <a:ea typeface="微软雅黑" panose="020B0503020204020204" pitchFamily="34" charset="-122"/>
              </a:rPr>
              <a:t>WMFC</a:t>
            </a:r>
            <a:endParaRPr lang="en-US" altLang="zh-CN" sz="2000" dirty="0">
              <a:solidFill>
                <a:srgbClr val="FF0000"/>
              </a:solidFill>
              <a:latin typeface="Comic Sans MS" panose="030F0702030302020204" pitchFamily="66" charset="0"/>
              <a:ea typeface="微软雅黑" panose="020B0503020204020204" pitchFamily="34" charset="-122"/>
            </a:endParaRPr>
          </a:p>
        </p:txBody>
      </p:sp>
      <p:grpSp>
        <p:nvGrpSpPr>
          <p:cNvPr id="10" name="组合 9"/>
          <p:cNvGrpSpPr/>
          <p:nvPr/>
        </p:nvGrpSpPr>
        <p:grpSpPr>
          <a:xfrm>
            <a:off x="3923928" y="3199683"/>
            <a:ext cx="3456384" cy="400110"/>
            <a:chOff x="2195736" y="5954300"/>
            <a:chExt cx="2520280" cy="400110"/>
          </a:xfrm>
        </p:grpSpPr>
        <p:sp>
          <p:nvSpPr>
            <p:cNvPr id="13" name="矩形 12"/>
            <p:cNvSpPr/>
            <p:nvPr/>
          </p:nvSpPr>
          <p:spPr>
            <a:xfrm>
              <a:off x="2195736" y="5954300"/>
              <a:ext cx="2520280" cy="400110"/>
            </a:xfrm>
            <a:prstGeom prst="rect">
              <a:avLst/>
            </a:prstGeom>
          </p:spPr>
          <p:txBody>
            <a:bodyPr wrap="square">
              <a:spAutoFit/>
            </a:bodyPr>
            <a:lstStyle/>
            <a:p>
              <a:r>
                <a:rPr lang="en-US" altLang="zh-CN" sz="2000" b="1" dirty="0" smtClean="0">
                  <a:solidFill>
                    <a:srgbClr val="063DE8"/>
                  </a:solidFill>
                  <a:latin typeface="Comic Sans MS" panose="030F0702030302020204" pitchFamily="66" charset="0"/>
                  <a:ea typeface="微软雅黑" panose="020B0503020204020204" pitchFamily="34" charset="-122"/>
                </a:rPr>
                <a:t>M[R[R2]]    R[R1]</a:t>
              </a:r>
              <a:endParaRPr lang="zh-CN" altLang="en-US" sz="2000" b="1" dirty="0"/>
            </a:p>
          </p:txBody>
        </p:sp>
        <p:cxnSp>
          <p:nvCxnSpPr>
            <p:cNvPr id="14" name="直接箭头连接符 13"/>
            <p:cNvCxnSpPr/>
            <p:nvPr/>
          </p:nvCxnSpPr>
          <p:spPr>
            <a:xfrm flipH="1">
              <a:off x="3058915" y="6165304"/>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7" name="Text Box 11"/>
          <p:cNvSpPr txBox="1">
            <a:spLocks noChangeArrowheads="1"/>
          </p:cNvSpPr>
          <p:nvPr/>
        </p:nvSpPr>
        <p:spPr bwMode="auto">
          <a:xfrm>
            <a:off x="539552" y="4772873"/>
            <a:ext cx="81369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10000"/>
              </a:spcBef>
            </a:pPr>
            <a:r>
              <a:rPr lang="zh-CN" altLang="en-US" sz="2000" b="1" dirty="0" smtClean="0">
                <a:solidFill>
                  <a:srgbClr val="063DE8"/>
                </a:solidFill>
                <a:latin typeface="Comic Sans MS" panose="030F0702030302020204" pitchFamily="66" charset="0"/>
                <a:ea typeface="微软雅黑" panose="020B0503020204020204" pitchFamily="34" charset="-122"/>
              </a:rPr>
              <a:t>问题：时钟周期的宽度如何确定？</a:t>
            </a:r>
          </a:p>
          <a:p>
            <a:pPr marL="800100" lvl="1" indent="-342900" eaLnBrk="0" hangingPunct="0">
              <a:spcBef>
                <a:spcPct val="10000"/>
              </a:spcBef>
              <a:buFont typeface="Wingdings" panose="05000000000000000000" pitchFamily="2" charset="2"/>
              <a:buChar char="ü"/>
            </a:pPr>
            <a:r>
              <a:rPr lang="zh-CN" altLang="en-US" sz="2000" b="1" dirty="0" smtClean="0">
                <a:solidFill>
                  <a:srgbClr val="063DE8"/>
                </a:solidFill>
                <a:latin typeface="Comic Sans MS" panose="030F0702030302020204" pitchFamily="66" charset="0"/>
                <a:ea typeface="微软雅黑" panose="020B0503020204020204" pitchFamily="34" charset="-122"/>
              </a:rPr>
              <a:t>以</a:t>
            </a:r>
            <a:r>
              <a:rPr lang="en-US" altLang="zh-CN" sz="2000" b="1" dirty="0" smtClean="0">
                <a:solidFill>
                  <a:srgbClr val="063DE8"/>
                </a:solidFill>
                <a:latin typeface="Comic Sans MS" panose="030F0702030302020204" pitchFamily="66" charset="0"/>
                <a:ea typeface="微软雅黑" panose="020B0503020204020204" pitchFamily="34" charset="-122"/>
              </a:rPr>
              <a:t>“</a:t>
            </a:r>
            <a:r>
              <a:rPr lang="en-US" altLang="zh-CN" sz="2000" b="1" dirty="0" err="1" smtClean="0">
                <a:solidFill>
                  <a:srgbClr val="063DE8"/>
                </a:solidFill>
                <a:latin typeface="Comic Sans MS" panose="030F0702030302020204" pitchFamily="66" charset="0"/>
                <a:ea typeface="微软雅黑" panose="020B0503020204020204" pitchFamily="34" charset="-122"/>
              </a:rPr>
              <a:t>Riout,OP,Rjin</a:t>
            </a:r>
            <a:r>
              <a:rPr lang="en-US" altLang="zh-CN" sz="2000" b="1" dirty="0" smtClean="0">
                <a:solidFill>
                  <a:srgbClr val="063DE8"/>
                </a:solidFill>
                <a:latin typeface="Comic Sans MS" panose="030F0702030302020204" pitchFamily="66" charset="0"/>
                <a:ea typeface="微软雅黑" panose="020B0503020204020204" pitchFamily="34" charset="-122"/>
              </a:rPr>
              <a:t>”</a:t>
            </a:r>
            <a:r>
              <a:rPr lang="zh-CN" altLang="en-US" sz="2000" b="1" dirty="0" smtClean="0">
                <a:solidFill>
                  <a:srgbClr val="063DE8"/>
                </a:solidFill>
                <a:latin typeface="Comic Sans MS" panose="030F0702030302020204" pitchFamily="66" charset="0"/>
                <a:ea typeface="微软雅黑" panose="020B0503020204020204" pitchFamily="34" charset="-122"/>
              </a:rPr>
              <a:t>所花时间来确定还是以“</a:t>
            </a:r>
            <a:r>
              <a:rPr lang="en-US" altLang="zh-CN" sz="2000" b="1" dirty="0" smtClean="0">
                <a:solidFill>
                  <a:srgbClr val="063DE8"/>
                </a:solidFill>
                <a:latin typeface="Comic Sans MS" panose="030F0702030302020204" pitchFamily="66" charset="0"/>
                <a:ea typeface="微软雅黑" panose="020B0503020204020204" pitchFamily="34" charset="-122"/>
              </a:rPr>
              <a:t>Read/Write</a:t>
            </a:r>
            <a:r>
              <a:rPr lang="zh-CN" altLang="en-US" sz="2000" b="1" dirty="0" smtClean="0">
                <a:solidFill>
                  <a:srgbClr val="063DE8"/>
                </a:solidFill>
                <a:latin typeface="Comic Sans MS" panose="030F0702030302020204" pitchFamily="66" charset="0"/>
                <a:ea typeface="微软雅黑" panose="020B0503020204020204" pitchFamily="34" charset="-122"/>
              </a:rPr>
              <a:t>”所花时间来确定？</a:t>
            </a:r>
            <a:endParaRPr lang="en-US" altLang="zh-CN" sz="2000" b="1" dirty="0" smtClean="0">
              <a:solidFill>
                <a:srgbClr val="063DE8"/>
              </a:solidFill>
              <a:latin typeface="Comic Sans MS" panose="030F0702030302020204" pitchFamily="66" charset="0"/>
              <a:ea typeface="微软雅黑" panose="020B0503020204020204" pitchFamily="34" charset="-122"/>
            </a:endParaRPr>
          </a:p>
          <a:p>
            <a:pPr marL="800100" lvl="1" indent="-342900" eaLnBrk="0" hangingPunct="0">
              <a:spcBef>
                <a:spcPct val="10000"/>
              </a:spcBef>
              <a:buFont typeface="Wingdings" panose="05000000000000000000" pitchFamily="2" charset="2"/>
              <a:buChar char="ü"/>
            </a:pPr>
            <a:r>
              <a:rPr lang="zh-CN" altLang="en-US" sz="2000" b="1" dirty="0" smtClean="0">
                <a:solidFill>
                  <a:srgbClr val="063DE8"/>
                </a:solidFill>
                <a:latin typeface="Comic Sans MS" panose="030F0702030302020204" pitchFamily="66" charset="0"/>
                <a:ea typeface="微软雅黑" panose="020B0503020204020204" pitchFamily="34" charset="-122"/>
              </a:rPr>
              <a:t>以上四种操作各需要几个时钟周期？</a:t>
            </a:r>
          </a:p>
        </p:txBody>
      </p:sp>
    </p:spTree>
    <p:extLst>
      <p:ext uri="{BB962C8B-B14F-4D97-AF65-F5344CB8AC3E}">
        <p14:creationId xmlns:p14="http://schemas.microsoft.com/office/powerpoint/2010/main" val="31933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randombar(horizontal)">
                                      <p:cBhvr>
                                        <p:cTn id="7" dur="500"/>
                                        <p:tgtEl>
                                          <p:spTgt spid="1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2">
                                            <p:txEl>
                                              <p:pRg st="6" end="6"/>
                                            </p:txEl>
                                          </p:spTgt>
                                        </p:tgtEl>
                                        <p:attrNameLst>
                                          <p:attrName>style.visibility</p:attrName>
                                        </p:attrNameLst>
                                      </p:cBhvr>
                                      <p:to>
                                        <p:strVal val="visible"/>
                                      </p:to>
                                    </p:set>
                                    <p:animEffect transition="in" filter="randombar(horizontal)">
                                      <p:cBhvr>
                                        <p:cTn id="10" dur="500"/>
                                        <p:tgtEl>
                                          <p:spTgt spid="12">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animEffect transition="in" filter="randombar(horizontal)">
                                      <p:cBhvr>
                                        <p:cTn id="13" dur="500"/>
                                        <p:tgtEl>
                                          <p:spTgt spid="12">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5.1.1 </a:t>
            </a:r>
            <a:r>
              <a:rPr lang="zh-CN" altLang="en-US" dirty="0" smtClean="0"/>
              <a:t>指令执行过程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7" name="文本框 16"/>
          <p:cNvSpPr txBox="1">
            <a:spLocks noChangeArrowheads="1"/>
          </p:cNvSpPr>
          <p:nvPr/>
        </p:nvSpPr>
        <p:spPr bwMode="auto">
          <a:xfrm>
            <a:off x="3050974" y="1431162"/>
            <a:ext cx="47301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dirty="0">
                <a:solidFill>
                  <a:srgbClr val="000000"/>
                </a:solidFill>
                <a:latin typeface="微软雅黑" panose="020B0503020204020204" pitchFamily="34" charset="-122"/>
                <a:ea typeface="微软雅黑" panose="020B0503020204020204" pitchFamily="34" charset="-122"/>
              </a:rPr>
              <a:t>从存储器取</a:t>
            </a:r>
            <a:r>
              <a:rPr lang="zh-CN" altLang="en-US" dirty="0" smtClean="0">
                <a:solidFill>
                  <a:srgbClr val="000000"/>
                </a:solidFill>
                <a:latin typeface="微软雅黑" panose="020B0503020204020204" pitchFamily="34" charset="-122"/>
                <a:ea typeface="微软雅黑" panose="020B0503020204020204" pitchFamily="34" charset="-122"/>
              </a:rPr>
              <a:t>指令。</a:t>
            </a:r>
            <a:endParaRPr lang="zh-CN" altLang="en-US" dirty="0">
              <a:solidFill>
                <a:srgbClr val="000000"/>
              </a:solidFill>
              <a:latin typeface="微软雅黑" panose="020B0503020204020204" pitchFamily="34" charset="-122"/>
              <a:ea typeface="微软雅黑" panose="020B0503020204020204" pitchFamily="34" charset="-122"/>
            </a:endParaRPr>
          </a:p>
        </p:txBody>
      </p:sp>
      <p:grpSp>
        <p:nvGrpSpPr>
          <p:cNvPr id="18" name="组合 17"/>
          <p:cNvGrpSpPr>
            <a:grpSpLocks/>
          </p:cNvGrpSpPr>
          <p:nvPr/>
        </p:nvGrpSpPr>
        <p:grpSpPr bwMode="auto">
          <a:xfrm>
            <a:off x="1156835" y="1431162"/>
            <a:ext cx="1388342" cy="853939"/>
            <a:chOff x="846405" y="1074433"/>
            <a:chExt cx="1485964" cy="903562"/>
          </a:xfrm>
        </p:grpSpPr>
        <p:grpSp>
          <p:nvGrpSpPr>
            <p:cNvPr id="19" name="组合 4"/>
            <p:cNvGrpSpPr>
              <a:grpSpLocks/>
            </p:cNvGrpSpPr>
            <p:nvPr/>
          </p:nvGrpSpPr>
          <p:grpSpPr bwMode="auto">
            <a:xfrm>
              <a:off x="846405" y="1074433"/>
              <a:ext cx="1485964" cy="509852"/>
              <a:chOff x="341529" y="1032325"/>
              <a:chExt cx="1485964" cy="509852"/>
            </a:xfrm>
          </p:grpSpPr>
          <p:sp>
            <p:nvSpPr>
              <p:cNvPr id="21" name="矩形 20"/>
              <p:cNvSpPr/>
              <p:nvPr/>
            </p:nvSpPr>
            <p:spPr>
              <a:xfrm>
                <a:off x="341529" y="1032325"/>
                <a:ext cx="1485964" cy="501747"/>
              </a:xfrm>
              <a:prstGeom prst="rect">
                <a:avLst/>
              </a:prstGeom>
              <a:solidFill>
                <a:sysClr val="window" lastClr="FFFFFF"/>
              </a:solidFill>
              <a:ln w="25400" cap="flat" cmpd="sng" algn="ctr">
                <a:solidFill>
                  <a:sysClr val="windowText" lastClr="000000"/>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a:ea typeface="宋体"/>
                  <a:cs typeface="+mn-cs"/>
                </a:endParaRPr>
              </a:p>
            </p:txBody>
          </p:sp>
          <p:sp>
            <p:nvSpPr>
              <p:cNvPr id="22" name="文本框 2"/>
              <p:cNvSpPr txBox="1">
                <a:spLocks noChangeArrowheads="1"/>
              </p:cNvSpPr>
              <p:nvPr/>
            </p:nvSpPr>
            <p:spPr bwMode="auto">
              <a:xfrm>
                <a:off x="488676" y="1057334"/>
                <a:ext cx="1204674" cy="4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取指令</a:t>
                </a:r>
              </a:p>
            </p:txBody>
          </p:sp>
        </p:grpSp>
        <p:cxnSp>
          <p:nvCxnSpPr>
            <p:cNvPr id="20" name="直接箭头连接符 19"/>
            <p:cNvCxnSpPr/>
            <p:nvPr/>
          </p:nvCxnSpPr>
          <p:spPr>
            <a:xfrm>
              <a:off x="1567162" y="1590406"/>
              <a:ext cx="795" cy="387589"/>
            </a:xfrm>
            <a:prstGeom prst="straightConnector1">
              <a:avLst/>
            </a:prstGeom>
            <a:noFill/>
            <a:ln w="28575" cap="flat" cmpd="sng" algn="ctr">
              <a:solidFill>
                <a:srgbClr val="FF0000"/>
              </a:solidFill>
              <a:prstDash val="solid"/>
              <a:tailEnd type="triangle"/>
            </a:ln>
            <a:effectLst/>
          </p:spPr>
        </p:cxnSp>
      </p:grpSp>
      <p:grpSp>
        <p:nvGrpSpPr>
          <p:cNvPr id="23" name="组合 22"/>
          <p:cNvGrpSpPr>
            <a:grpSpLocks/>
          </p:cNvGrpSpPr>
          <p:nvPr/>
        </p:nvGrpSpPr>
        <p:grpSpPr bwMode="auto">
          <a:xfrm>
            <a:off x="1158319" y="2276858"/>
            <a:ext cx="1418008" cy="864471"/>
            <a:chOff x="847205" y="2030948"/>
            <a:chExt cx="1518751" cy="914097"/>
          </a:xfrm>
        </p:grpSpPr>
        <p:grpSp>
          <p:nvGrpSpPr>
            <p:cNvPr id="24" name="组合 26"/>
            <p:cNvGrpSpPr>
              <a:grpSpLocks/>
            </p:cNvGrpSpPr>
            <p:nvPr/>
          </p:nvGrpSpPr>
          <p:grpSpPr bwMode="auto">
            <a:xfrm>
              <a:off x="847205" y="2030948"/>
              <a:ext cx="1518751" cy="501173"/>
              <a:chOff x="656565" y="2027727"/>
              <a:chExt cx="1518751" cy="501173"/>
            </a:xfrm>
          </p:grpSpPr>
          <p:sp>
            <p:nvSpPr>
              <p:cNvPr id="26" name="矩形 25"/>
              <p:cNvSpPr/>
              <p:nvPr/>
            </p:nvSpPr>
            <p:spPr>
              <a:xfrm>
                <a:off x="656565" y="2027727"/>
                <a:ext cx="1440908" cy="501414"/>
              </a:xfrm>
              <a:prstGeom prst="rect">
                <a:avLst/>
              </a:prstGeom>
              <a:solidFill>
                <a:sysClr val="window" lastClr="FFFFFF"/>
              </a:solidFill>
              <a:ln w="25400" cap="flat" cmpd="sng" algn="ctr">
                <a:solidFill>
                  <a:sysClr val="windowText" lastClr="000000"/>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FF"/>
                  </a:solidFill>
                  <a:effectLst/>
                  <a:uLnTx/>
                  <a:uFillTx/>
                  <a:latin typeface="Arial"/>
                  <a:ea typeface="宋体"/>
                  <a:cs typeface="+mn-cs"/>
                </a:endParaRPr>
              </a:p>
            </p:txBody>
          </p:sp>
          <p:sp>
            <p:nvSpPr>
              <p:cNvPr id="27" name="文本框 13"/>
              <p:cNvSpPr txBox="1">
                <a:spLocks noChangeArrowheads="1"/>
              </p:cNvSpPr>
              <p:nvPr/>
            </p:nvSpPr>
            <p:spPr bwMode="auto">
              <a:xfrm>
                <a:off x="656565" y="2047480"/>
                <a:ext cx="15187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指令译码</a:t>
                </a:r>
              </a:p>
            </p:txBody>
          </p:sp>
        </p:grpSp>
        <p:cxnSp>
          <p:nvCxnSpPr>
            <p:cNvPr id="25" name="直接箭头连接符 24"/>
            <p:cNvCxnSpPr/>
            <p:nvPr/>
          </p:nvCxnSpPr>
          <p:spPr>
            <a:xfrm>
              <a:off x="1562098" y="2508592"/>
              <a:ext cx="3971" cy="436453"/>
            </a:xfrm>
            <a:prstGeom prst="straightConnector1">
              <a:avLst/>
            </a:prstGeom>
            <a:noFill/>
            <a:ln w="28575" cap="flat" cmpd="sng" algn="ctr">
              <a:solidFill>
                <a:srgbClr val="FF0000"/>
              </a:solidFill>
              <a:prstDash val="solid"/>
              <a:tailEnd type="triangle"/>
            </a:ln>
            <a:effectLst/>
          </p:spPr>
        </p:cxnSp>
      </p:grpSp>
      <p:grpSp>
        <p:nvGrpSpPr>
          <p:cNvPr id="28" name="组合 27"/>
          <p:cNvGrpSpPr>
            <a:grpSpLocks/>
          </p:cNvGrpSpPr>
          <p:nvPr/>
        </p:nvGrpSpPr>
        <p:grpSpPr bwMode="auto">
          <a:xfrm>
            <a:off x="1156836" y="3157812"/>
            <a:ext cx="1420974" cy="937880"/>
            <a:chOff x="846406" y="3014940"/>
            <a:chExt cx="1520349" cy="991598"/>
          </a:xfrm>
        </p:grpSpPr>
        <p:grpSp>
          <p:nvGrpSpPr>
            <p:cNvPr id="29" name="组合 14"/>
            <p:cNvGrpSpPr>
              <a:grpSpLocks/>
            </p:cNvGrpSpPr>
            <p:nvPr/>
          </p:nvGrpSpPr>
          <p:grpSpPr bwMode="auto">
            <a:xfrm>
              <a:off x="846406" y="3014940"/>
              <a:ext cx="1520349" cy="501173"/>
              <a:chOff x="341530" y="1032325"/>
              <a:chExt cx="1520349" cy="501173"/>
            </a:xfrm>
          </p:grpSpPr>
          <p:sp>
            <p:nvSpPr>
              <p:cNvPr id="31" name="矩形 30"/>
              <p:cNvSpPr/>
              <p:nvPr/>
            </p:nvSpPr>
            <p:spPr>
              <a:xfrm>
                <a:off x="341530" y="1032325"/>
                <a:ext cx="1439411" cy="501352"/>
              </a:xfrm>
              <a:prstGeom prst="rect">
                <a:avLst/>
              </a:prstGeom>
              <a:solidFill>
                <a:sysClr val="window" lastClr="FFFFFF"/>
              </a:solidFill>
              <a:ln w="25400" cap="flat" cmpd="sng" algn="ctr">
                <a:solidFill>
                  <a:sysClr val="windowText" lastClr="000000"/>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FF"/>
                  </a:solidFill>
                  <a:effectLst/>
                  <a:uLnTx/>
                  <a:uFillTx/>
                  <a:latin typeface="Arial"/>
                  <a:ea typeface="宋体"/>
                  <a:cs typeface="+mn-cs"/>
                </a:endParaRPr>
              </a:p>
            </p:txBody>
          </p:sp>
          <p:sp>
            <p:nvSpPr>
              <p:cNvPr id="32" name="文本框 16"/>
              <p:cNvSpPr txBox="1">
                <a:spLocks noChangeArrowheads="1"/>
              </p:cNvSpPr>
              <p:nvPr/>
            </p:nvSpPr>
            <p:spPr bwMode="auto">
              <a:xfrm>
                <a:off x="342329" y="1052078"/>
                <a:ext cx="1519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取操作数</a:t>
                </a:r>
              </a:p>
            </p:txBody>
          </p:sp>
        </p:grpSp>
        <p:cxnSp>
          <p:nvCxnSpPr>
            <p:cNvPr id="30" name="直接箭头连接符 29"/>
            <p:cNvCxnSpPr/>
            <p:nvPr/>
          </p:nvCxnSpPr>
          <p:spPr>
            <a:xfrm flipH="1">
              <a:off x="1555796" y="3517878"/>
              <a:ext cx="3174" cy="488660"/>
            </a:xfrm>
            <a:prstGeom prst="straightConnector1">
              <a:avLst/>
            </a:prstGeom>
            <a:noFill/>
            <a:ln w="28575" cap="flat" cmpd="sng" algn="ctr">
              <a:solidFill>
                <a:srgbClr val="FF0000"/>
              </a:solidFill>
              <a:prstDash val="solid"/>
              <a:tailEnd type="triangle"/>
            </a:ln>
            <a:effectLst/>
          </p:spPr>
        </p:cxnSp>
      </p:grpSp>
      <p:grpSp>
        <p:nvGrpSpPr>
          <p:cNvPr id="33" name="组合 32"/>
          <p:cNvGrpSpPr>
            <a:grpSpLocks/>
          </p:cNvGrpSpPr>
          <p:nvPr/>
        </p:nvGrpSpPr>
        <p:grpSpPr bwMode="auto">
          <a:xfrm>
            <a:off x="1156836" y="4100194"/>
            <a:ext cx="1420974" cy="928876"/>
            <a:chOff x="846406" y="4011168"/>
            <a:chExt cx="1520349" cy="983787"/>
          </a:xfrm>
        </p:grpSpPr>
        <p:grpSp>
          <p:nvGrpSpPr>
            <p:cNvPr id="34" name="组合 17"/>
            <p:cNvGrpSpPr>
              <a:grpSpLocks/>
            </p:cNvGrpSpPr>
            <p:nvPr/>
          </p:nvGrpSpPr>
          <p:grpSpPr bwMode="auto">
            <a:xfrm>
              <a:off x="846406" y="4011168"/>
              <a:ext cx="1520349" cy="501173"/>
              <a:chOff x="341530" y="1032325"/>
              <a:chExt cx="1520349" cy="501173"/>
            </a:xfrm>
          </p:grpSpPr>
          <p:sp>
            <p:nvSpPr>
              <p:cNvPr id="36" name="矩形 35"/>
              <p:cNvSpPr/>
              <p:nvPr/>
            </p:nvSpPr>
            <p:spPr>
              <a:xfrm>
                <a:off x="341530" y="1032325"/>
                <a:ext cx="1439411" cy="500634"/>
              </a:xfrm>
              <a:prstGeom prst="rect">
                <a:avLst/>
              </a:prstGeom>
              <a:solidFill>
                <a:sysClr val="window" lastClr="FFFFFF"/>
              </a:solidFill>
              <a:ln w="25400" cap="flat" cmpd="sng" algn="ctr">
                <a:solidFill>
                  <a:sysClr val="windowText" lastClr="000000"/>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FF"/>
                  </a:solidFill>
                  <a:effectLst/>
                  <a:uLnTx/>
                  <a:uFillTx/>
                  <a:latin typeface="Arial"/>
                  <a:ea typeface="宋体"/>
                  <a:cs typeface="+mn-cs"/>
                </a:endParaRPr>
              </a:p>
            </p:txBody>
          </p:sp>
          <p:sp>
            <p:nvSpPr>
              <p:cNvPr id="37" name="文本框 19"/>
              <p:cNvSpPr txBox="1">
                <a:spLocks noChangeArrowheads="1"/>
              </p:cNvSpPr>
              <p:nvPr/>
            </p:nvSpPr>
            <p:spPr bwMode="auto">
              <a:xfrm>
                <a:off x="342329" y="1052078"/>
                <a:ext cx="1519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指令执行</a:t>
                </a:r>
              </a:p>
            </p:txBody>
          </p:sp>
        </p:grpSp>
        <p:cxnSp>
          <p:nvCxnSpPr>
            <p:cNvPr id="35" name="直接箭头连接符 34"/>
            <p:cNvCxnSpPr/>
            <p:nvPr/>
          </p:nvCxnSpPr>
          <p:spPr>
            <a:xfrm flipH="1">
              <a:off x="1558970" y="4505445"/>
              <a:ext cx="3174" cy="489510"/>
            </a:xfrm>
            <a:prstGeom prst="straightConnector1">
              <a:avLst/>
            </a:prstGeom>
            <a:noFill/>
            <a:ln w="28575" cap="flat" cmpd="sng" algn="ctr">
              <a:solidFill>
                <a:srgbClr val="FF0000"/>
              </a:solidFill>
              <a:prstDash val="solid"/>
              <a:tailEnd type="triangle"/>
            </a:ln>
            <a:effectLst/>
          </p:spPr>
        </p:cxnSp>
      </p:grpSp>
      <p:grpSp>
        <p:nvGrpSpPr>
          <p:cNvPr id="38" name="组合 37"/>
          <p:cNvGrpSpPr>
            <a:grpSpLocks/>
          </p:cNvGrpSpPr>
          <p:nvPr/>
        </p:nvGrpSpPr>
        <p:grpSpPr bwMode="auto">
          <a:xfrm>
            <a:off x="1189468" y="4989381"/>
            <a:ext cx="1429874" cy="934879"/>
            <a:chOff x="880915" y="4995160"/>
            <a:chExt cx="1530845" cy="989905"/>
          </a:xfrm>
        </p:grpSpPr>
        <p:grpSp>
          <p:nvGrpSpPr>
            <p:cNvPr id="39" name="组合 20"/>
            <p:cNvGrpSpPr>
              <a:grpSpLocks/>
            </p:cNvGrpSpPr>
            <p:nvPr/>
          </p:nvGrpSpPr>
          <p:grpSpPr bwMode="auto">
            <a:xfrm>
              <a:off x="880915" y="4995160"/>
              <a:ext cx="1530845" cy="501173"/>
              <a:chOff x="341530" y="1032325"/>
              <a:chExt cx="1530845" cy="501173"/>
            </a:xfrm>
          </p:grpSpPr>
          <p:sp>
            <p:nvSpPr>
              <p:cNvPr id="41" name="矩形 40"/>
              <p:cNvSpPr/>
              <p:nvPr/>
            </p:nvSpPr>
            <p:spPr>
              <a:xfrm>
                <a:off x="341530" y="1032325"/>
                <a:ext cx="1440328" cy="500513"/>
              </a:xfrm>
              <a:prstGeom prst="rect">
                <a:avLst/>
              </a:prstGeom>
              <a:solidFill>
                <a:sysClr val="window" lastClr="FFFFFF"/>
              </a:solidFill>
              <a:ln w="25400" cap="flat" cmpd="sng" algn="ctr">
                <a:solidFill>
                  <a:sysClr val="windowText" lastClr="000000"/>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FF"/>
                  </a:solidFill>
                  <a:effectLst/>
                  <a:uLnTx/>
                  <a:uFillTx/>
                  <a:latin typeface="Arial"/>
                  <a:ea typeface="宋体"/>
                  <a:cs typeface="+mn-cs"/>
                </a:endParaRPr>
              </a:p>
            </p:txBody>
          </p:sp>
          <p:sp>
            <p:nvSpPr>
              <p:cNvPr id="42" name="文本框 22"/>
              <p:cNvSpPr txBox="1">
                <a:spLocks noChangeArrowheads="1"/>
              </p:cNvSpPr>
              <p:nvPr/>
            </p:nvSpPr>
            <p:spPr bwMode="auto">
              <a:xfrm>
                <a:off x="352825" y="1052078"/>
                <a:ext cx="1519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回写结果</a:t>
                </a:r>
              </a:p>
            </p:txBody>
          </p:sp>
        </p:grpSp>
        <p:cxnSp>
          <p:nvCxnSpPr>
            <p:cNvPr id="40" name="直接箭头连接符 39"/>
            <p:cNvCxnSpPr/>
            <p:nvPr/>
          </p:nvCxnSpPr>
          <p:spPr>
            <a:xfrm flipH="1">
              <a:off x="1573289" y="5495674"/>
              <a:ext cx="3176" cy="489391"/>
            </a:xfrm>
            <a:prstGeom prst="straightConnector1">
              <a:avLst/>
            </a:prstGeom>
            <a:noFill/>
            <a:ln w="28575" cap="flat" cmpd="sng" algn="ctr">
              <a:solidFill>
                <a:srgbClr val="FF0000"/>
              </a:solidFill>
              <a:prstDash val="solid"/>
              <a:tailEnd type="triangle"/>
            </a:ln>
            <a:effectLst/>
          </p:spPr>
        </p:cxnSp>
      </p:grpSp>
      <p:grpSp>
        <p:nvGrpSpPr>
          <p:cNvPr id="43" name="组合 42"/>
          <p:cNvGrpSpPr>
            <a:grpSpLocks/>
          </p:cNvGrpSpPr>
          <p:nvPr/>
        </p:nvGrpSpPr>
        <p:grpSpPr bwMode="auto">
          <a:xfrm>
            <a:off x="898748" y="1275527"/>
            <a:ext cx="1646431" cy="5393833"/>
            <a:chOff x="569234" y="962464"/>
            <a:chExt cx="1763136" cy="5705321"/>
          </a:xfrm>
        </p:grpSpPr>
        <p:cxnSp>
          <p:nvCxnSpPr>
            <p:cNvPr id="44" name="直接箭头连接符 43"/>
            <p:cNvCxnSpPr/>
            <p:nvPr/>
          </p:nvCxnSpPr>
          <p:spPr>
            <a:xfrm>
              <a:off x="1554049" y="962464"/>
              <a:ext cx="3177" cy="170972"/>
            </a:xfrm>
            <a:prstGeom prst="straightConnector1">
              <a:avLst/>
            </a:prstGeom>
            <a:noFill/>
            <a:ln w="28575" cap="flat" cmpd="sng" algn="ctr">
              <a:solidFill>
                <a:srgbClr val="FF0000"/>
              </a:solidFill>
              <a:prstDash val="solid"/>
              <a:tailEnd type="triangle"/>
            </a:ln>
            <a:effectLst/>
          </p:spPr>
        </p:cxnSp>
        <p:grpSp>
          <p:nvGrpSpPr>
            <p:cNvPr id="45" name="组合 4110"/>
            <p:cNvGrpSpPr>
              <a:grpSpLocks/>
            </p:cNvGrpSpPr>
            <p:nvPr/>
          </p:nvGrpSpPr>
          <p:grpSpPr bwMode="auto">
            <a:xfrm>
              <a:off x="569234" y="963792"/>
              <a:ext cx="1763136" cy="5703993"/>
              <a:chOff x="569234" y="963792"/>
              <a:chExt cx="1763136" cy="5703993"/>
            </a:xfrm>
          </p:grpSpPr>
          <p:grpSp>
            <p:nvGrpSpPr>
              <p:cNvPr id="46" name="组合 23"/>
              <p:cNvGrpSpPr>
                <a:grpSpLocks/>
              </p:cNvGrpSpPr>
              <p:nvPr/>
            </p:nvGrpSpPr>
            <p:grpSpPr bwMode="auto">
              <a:xfrm>
                <a:off x="891681" y="5887591"/>
                <a:ext cx="1440689" cy="499989"/>
                <a:chOff x="341001" y="928528"/>
                <a:chExt cx="1440689" cy="499989"/>
              </a:xfrm>
            </p:grpSpPr>
            <p:sp>
              <p:nvSpPr>
                <p:cNvPr id="52" name="矩形 51"/>
                <p:cNvSpPr/>
                <p:nvPr/>
              </p:nvSpPr>
              <p:spPr>
                <a:xfrm>
                  <a:off x="341001" y="928528"/>
                  <a:ext cx="1440689" cy="499989"/>
                </a:xfrm>
                <a:prstGeom prst="rect">
                  <a:avLst/>
                </a:prstGeom>
                <a:solidFill>
                  <a:sysClr val="window" lastClr="FFFFFF"/>
                </a:solidFill>
                <a:ln w="25400" cap="flat" cmpd="sng" algn="ctr">
                  <a:solidFill>
                    <a:sysClr val="windowText" lastClr="000000"/>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FF"/>
                    </a:solidFill>
                    <a:effectLst/>
                    <a:uLnTx/>
                    <a:uFillTx/>
                    <a:latin typeface="Arial"/>
                    <a:ea typeface="宋体"/>
                    <a:cs typeface="+mn-cs"/>
                  </a:endParaRPr>
                </a:p>
              </p:txBody>
            </p:sp>
            <p:sp>
              <p:nvSpPr>
                <p:cNvPr id="53" name="文本框 25"/>
                <p:cNvSpPr txBox="1">
                  <a:spLocks noChangeArrowheads="1"/>
                </p:cNvSpPr>
                <p:nvPr/>
              </p:nvSpPr>
              <p:spPr bwMode="auto">
                <a:xfrm>
                  <a:off x="442160" y="947514"/>
                  <a:ext cx="12053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PC+1</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47" name="组合 4099"/>
              <p:cNvGrpSpPr>
                <a:grpSpLocks/>
              </p:cNvGrpSpPr>
              <p:nvPr/>
            </p:nvGrpSpPr>
            <p:grpSpPr bwMode="auto">
              <a:xfrm>
                <a:off x="569234" y="963792"/>
                <a:ext cx="994344" cy="5703993"/>
                <a:chOff x="378594" y="921684"/>
                <a:chExt cx="994344" cy="5703993"/>
              </a:xfrm>
            </p:grpSpPr>
            <p:cxnSp>
              <p:nvCxnSpPr>
                <p:cNvPr id="48" name="直接连接符 47"/>
                <p:cNvCxnSpPr/>
                <p:nvPr/>
              </p:nvCxnSpPr>
              <p:spPr>
                <a:xfrm flipV="1">
                  <a:off x="378594" y="921684"/>
                  <a:ext cx="984815" cy="9524"/>
                </a:xfrm>
                <a:prstGeom prst="line">
                  <a:avLst/>
                </a:prstGeom>
                <a:noFill/>
                <a:ln w="28575" cap="flat" cmpd="sng" algn="ctr">
                  <a:solidFill>
                    <a:srgbClr val="FF0000"/>
                  </a:solidFill>
                  <a:prstDash val="solid"/>
                </a:ln>
                <a:effectLst/>
              </p:spPr>
            </p:cxnSp>
            <p:cxnSp>
              <p:nvCxnSpPr>
                <p:cNvPr id="49" name="直接连接符 48"/>
                <p:cNvCxnSpPr/>
                <p:nvPr/>
              </p:nvCxnSpPr>
              <p:spPr>
                <a:xfrm>
                  <a:off x="391900" y="936911"/>
                  <a:ext cx="39369" cy="5688766"/>
                </a:xfrm>
                <a:prstGeom prst="line">
                  <a:avLst/>
                </a:prstGeom>
                <a:noFill/>
                <a:ln w="28575" cap="flat" cmpd="sng" algn="ctr">
                  <a:solidFill>
                    <a:srgbClr val="FF0000"/>
                  </a:solidFill>
                  <a:prstDash val="solid"/>
                </a:ln>
                <a:effectLst/>
              </p:spPr>
            </p:cxnSp>
            <p:cxnSp>
              <p:nvCxnSpPr>
                <p:cNvPr id="50" name="直接连接符 49"/>
                <p:cNvCxnSpPr/>
                <p:nvPr/>
              </p:nvCxnSpPr>
              <p:spPr>
                <a:xfrm>
                  <a:off x="440540" y="6593832"/>
                  <a:ext cx="932398" cy="0"/>
                </a:xfrm>
                <a:prstGeom prst="line">
                  <a:avLst/>
                </a:prstGeom>
                <a:noFill/>
                <a:ln w="28575" cap="flat" cmpd="sng" algn="ctr">
                  <a:solidFill>
                    <a:srgbClr val="FF0000"/>
                  </a:solidFill>
                  <a:prstDash val="solid"/>
                </a:ln>
                <a:effectLst/>
              </p:spPr>
            </p:cxnSp>
            <p:cxnSp>
              <p:nvCxnSpPr>
                <p:cNvPr id="51" name="直接连接符 50"/>
                <p:cNvCxnSpPr/>
                <p:nvPr/>
              </p:nvCxnSpPr>
              <p:spPr>
                <a:xfrm flipV="1">
                  <a:off x="1364997" y="6356552"/>
                  <a:ext cx="6354" cy="228567"/>
                </a:xfrm>
                <a:prstGeom prst="line">
                  <a:avLst/>
                </a:prstGeom>
                <a:noFill/>
                <a:ln w="28575" cap="flat" cmpd="sng" algn="ctr">
                  <a:solidFill>
                    <a:srgbClr val="FF0000"/>
                  </a:solidFill>
                  <a:prstDash val="solid"/>
                </a:ln>
                <a:effectLst/>
              </p:spPr>
            </p:cxnSp>
          </p:grpSp>
        </p:grpSp>
      </p:grpSp>
      <p:sp>
        <p:nvSpPr>
          <p:cNvPr id="54" name="文本框 53"/>
          <p:cNvSpPr txBox="1">
            <a:spLocks noChangeArrowheads="1"/>
          </p:cNvSpPr>
          <p:nvPr/>
        </p:nvSpPr>
        <p:spPr bwMode="auto">
          <a:xfrm>
            <a:off x="3040591" y="2237847"/>
            <a:ext cx="59468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dirty="0">
                <a:solidFill>
                  <a:srgbClr val="000000"/>
                </a:solidFill>
                <a:latin typeface="微软雅黑" panose="020B0503020204020204" pitchFamily="34" charset="-122"/>
                <a:ea typeface="微软雅黑" panose="020B0503020204020204" pitchFamily="34" charset="-122"/>
              </a:rPr>
              <a:t>对</a:t>
            </a:r>
            <a:r>
              <a:rPr lang="zh-CN" altLang="en-US" dirty="0" smtClean="0">
                <a:solidFill>
                  <a:srgbClr val="000000"/>
                </a:solidFill>
                <a:latin typeface="微软雅黑" panose="020B0503020204020204" pitchFamily="34" charset="-122"/>
                <a:ea typeface="微软雅黑" panose="020B0503020204020204" pitchFamily="34" charset="-122"/>
              </a:rPr>
              <a:t>指令进行分析，</a:t>
            </a:r>
            <a:r>
              <a:rPr lang="zh-CN" altLang="en-US" dirty="0">
                <a:solidFill>
                  <a:srgbClr val="000000"/>
                </a:solidFill>
                <a:latin typeface="微软雅黑" panose="020B0503020204020204" pitchFamily="34" charset="-122"/>
                <a:ea typeface="微软雅黑" panose="020B0503020204020204" pitchFamily="34" charset="-122"/>
              </a:rPr>
              <a:t>以确定将要做什么</a:t>
            </a:r>
            <a:r>
              <a:rPr lang="zh-CN" altLang="en-US" dirty="0" smtClean="0">
                <a:solidFill>
                  <a:srgbClr val="000000"/>
                </a:solidFill>
                <a:latin typeface="微软雅黑" panose="020B0503020204020204" pitchFamily="34" charset="-122"/>
                <a:ea typeface="微软雅黑" panose="020B0503020204020204" pitchFamily="34" charset="-122"/>
              </a:rPr>
              <a:t>操作。</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5" name="文本框 54"/>
          <p:cNvSpPr txBox="1">
            <a:spLocks noChangeArrowheads="1"/>
          </p:cNvSpPr>
          <p:nvPr/>
        </p:nvSpPr>
        <p:spPr bwMode="auto">
          <a:xfrm>
            <a:off x="3050974" y="3055939"/>
            <a:ext cx="5274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dirty="0">
                <a:solidFill>
                  <a:srgbClr val="000000"/>
                </a:solidFill>
                <a:latin typeface="微软雅黑" panose="020B0503020204020204" pitchFamily="34" charset="-122"/>
                <a:ea typeface="微软雅黑" panose="020B0503020204020204" pitchFamily="34" charset="-122"/>
              </a:rPr>
              <a:t>计算</a:t>
            </a:r>
            <a:r>
              <a:rPr lang="zh-CN" altLang="en-US" dirty="0" smtClean="0">
                <a:solidFill>
                  <a:srgbClr val="000000"/>
                </a:solidFill>
                <a:latin typeface="微软雅黑" panose="020B0503020204020204" pitchFamily="34" charset="-122"/>
                <a:ea typeface="微软雅黑" panose="020B0503020204020204" pitchFamily="34" charset="-122"/>
              </a:rPr>
              <a:t>操作数的地址，并</a:t>
            </a:r>
            <a:r>
              <a:rPr lang="zh-CN" altLang="en-US" dirty="0">
                <a:solidFill>
                  <a:srgbClr val="000000"/>
                </a:solidFill>
                <a:latin typeface="微软雅黑" panose="020B0503020204020204" pitchFamily="34" charset="-122"/>
                <a:ea typeface="微软雅黑" panose="020B0503020204020204" pitchFamily="34" charset="-122"/>
              </a:rPr>
              <a:t>取</a:t>
            </a:r>
            <a:r>
              <a:rPr lang="zh-CN" altLang="en-US" dirty="0" smtClean="0">
                <a:solidFill>
                  <a:srgbClr val="000000"/>
                </a:solidFill>
                <a:latin typeface="微软雅黑" panose="020B0503020204020204" pitchFamily="34" charset="-122"/>
                <a:ea typeface="微软雅黑" panose="020B0503020204020204" pitchFamily="34" charset="-122"/>
              </a:rPr>
              <a:t>操作数。</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6" name="文本框 55"/>
          <p:cNvSpPr txBox="1">
            <a:spLocks noChangeArrowheads="1"/>
          </p:cNvSpPr>
          <p:nvPr/>
        </p:nvSpPr>
        <p:spPr bwMode="auto">
          <a:xfrm>
            <a:off x="3050974" y="4031066"/>
            <a:ext cx="5274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dirty="0">
                <a:solidFill>
                  <a:srgbClr val="000000"/>
                </a:solidFill>
                <a:latin typeface="微软雅黑" panose="020B0503020204020204" pitchFamily="34" charset="-122"/>
                <a:ea typeface="微软雅黑" panose="020B0503020204020204" pitchFamily="34" charset="-122"/>
              </a:rPr>
              <a:t>进行相应</a:t>
            </a:r>
            <a:r>
              <a:rPr lang="zh-CN" altLang="en-US" dirty="0" smtClean="0">
                <a:solidFill>
                  <a:srgbClr val="000000"/>
                </a:solidFill>
                <a:latin typeface="微软雅黑" panose="020B0503020204020204" pitchFamily="34" charset="-122"/>
                <a:ea typeface="微软雅黑" panose="020B0503020204020204" pitchFamily="34" charset="-122"/>
              </a:rPr>
              <a:t>计算。</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57" name="文本框 56"/>
          <p:cNvSpPr txBox="1">
            <a:spLocks noChangeArrowheads="1"/>
          </p:cNvSpPr>
          <p:nvPr/>
        </p:nvSpPr>
        <p:spPr bwMode="auto">
          <a:xfrm>
            <a:off x="3050974" y="4938360"/>
            <a:ext cx="5274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dirty="0">
                <a:solidFill>
                  <a:srgbClr val="000000"/>
                </a:solidFill>
                <a:latin typeface="微软雅黑" panose="020B0503020204020204" pitchFamily="34" charset="-122"/>
                <a:ea typeface="微软雅黑" panose="020B0503020204020204" pitchFamily="34" charset="-122"/>
              </a:rPr>
              <a:t>将计算结果保存到</a:t>
            </a:r>
            <a:r>
              <a:rPr lang="zh-CN" altLang="en-US" dirty="0" smtClean="0">
                <a:solidFill>
                  <a:srgbClr val="000000"/>
                </a:solidFill>
                <a:latin typeface="微软雅黑" panose="020B0503020204020204" pitchFamily="34" charset="-122"/>
                <a:ea typeface="微软雅黑" panose="020B0503020204020204" pitchFamily="34" charset="-122"/>
              </a:rPr>
              <a:t>目的地。</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58" name="文本框 57"/>
          <p:cNvSpPr txBox="1">
            <a:spLocks noChangeArrowheads="1"/>
          </p:cNvSpPr>
          <p:nvPr/>
        </p:nvSpPr>
        <p:spPr bwMode="auto">
          <a:xfrm>
            <a:off x="3050974" y="5875452"/>
            <a:ext cx="29626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dirty="0">
                <a:solidFill>
                  <a:srgbClr val="000000"/>
                </a:solidFill>
                <a:latin typeface="微软雅黑" panose="020B0503020204020204" pitchFamily="34" charset="-122"/>
                <a:ea typeface="微软雅黑" panose="020B0503020204020204" pitchFamily="34" charset="-122"/>
              </a:rPr>
              <a:t>计算下条</a:t>
            </a:r>
            <a:r>
              <a:rPr lang="zh-CN" altLang="en-US" dirty="0" smtClean="0">
                <a:solidFill>
                  <a:srgbClr val="000000"/>
                </a:solidFill>
                <a:latin typeface="微软雅黑" panose="020B0503020204020204" pitchFamily="34" charset="-122"/>
                <a:ea typeface="微软雅黑" panose="020B0503020204020204" pitchFamily="34" charset="-122"/>
              </a:rPr>
              <a:t>指令的地址。</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3491880" y="721486"/>
            <a:ext cx="3262432" cy="461665"/>
          </a:xfrm>
          <a:prstGeom prst="rect">
            <a:avLst/>
          </a:prstGeom>
        </p:spPr>
        <p:txBody>
          <a:bodyPr wrap="none">
            <a:spAutoFit/>
          </a:bodyPr>
          <a:lstStyle/>
          <a:p>
            <a:pPr lvl="0" eaLnBrk="0" hangingPunct="0">
              <a:spcBef>
                <a:spcPct val="20000"/>
              </a:spcBef>
              <a:buClr>
                <a:srgbClr val="FF0000"/>
              </a:buClr>
            </a:pPr>
            <a:r>
              <a:rPr lang="zh-CN" altLang="en-US" sz="2400" b="1" dirty="0" smtClean="0">
                <a:solidFill>
                  <a:srgbClr val="C00000"/>
                </a:solidFill>
                <a:latin typeface="Comic Sans MS" pitchFamily="66" charset="0"/>
                <a:ea typeface="微软雅黑" panose="020B0503020204020204" pitchFamily="34" charset="-122"/>
              </a:rPr>
              <a:t>回顾：指令</a:t>
            </a:r>
            <a:r>
              <a:rPr lang="zh-CN" altLang="en-US" sz="2400" b="1" dirty="0">
                <a:solidFill>
                  <a:srgbClr val="C00000"/>
                </a:solidFill>
                <a:latin typeface="Comic Sans MS" pitchFamily="66" charset="0"/>
                <a:ea typeface="微软雅黑" panose="020B0503020204020204" pitchFamily="34" charset="-122"/>
              </a:rPr>
              <a:t>的执行过程</a:t>
            </a:r>
          </a:p>
        </p:txBody>
      </p:sp>
    </p:spTree>
    <p:extLst>
      <p:ext uri="{BB962C8B-B14F-4D97-AF65-F5344CB8AC3E}">
        <p14:creationId xmlns:p14="http://schemas.microsoft.com/office/powerpoint/2010/main" val="31397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1000"/>
                                        <p:tgtEl>
                                          <p:spTgt spid="54"/>
                                        </p:tgtEl>
                                      </p:cBhvr>
                                    </p:animEffect>
                                    <p:anim calcmode="lin" valueType="num">
                                      <p:cBhvr>
                                        <p:cTn id="19" dur="1000" fill="hold"/>
                                        <p:tgtEl>
                                          <p:spTgt spid="54"/>
                                        </p:tgtEl>
                                        <p:attrNameLst>
                                          <p:attrName>ppt_x</p:attrName>
                                        </p:attrNameLst>
                                      </p:cBhvr>
                                      <p:tavLst>
                                        <p:tav tm="0">
                                          <p:val>
                                            <p:strVal val="#ppt_x"/>
                                          </p:val>
                                        </p:tav>
                                        <p:tav tm="100000">
                                          <p:val>
                                            <p:strVal val="#ppt_x"/>
                                          </p:val>
                                        </p:tav>
                                      </p:tavLst>
                                    </p:anim>
                                    <p:anim calcmode="lin" valueType="num">
                                      <p:cBhvr>
                                        <p:cTn id="2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ppt_x"/>
                                          </p:val>
                                        </p:tav>
                                        <p:tav tm="100000">
                                          <p:val>
                                            <p:strVal val="#ppt_x"/>
                                          </p:val>
                                        </p:tav>
                                      </p:tavLst>
                                    </p:anim>
                                    <p:anim calcmode="lin" valueType="num">
                                      <p:cBhvr additive="base">
                                        <p:cTn id="3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4" grpId="0"/>
      <p:bldP spid="55" grpId="0"/>
      <p:bldP spid="56" grpId="0"/>
      <p:bldP spid="57" grpId="0"/>
      <p:bldP spid="5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774720"/>
          </a:xfrm>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14123" y="797640"/>
            <a:ext cx="8856984" cy="451885"/>
          </a:xfrm>
        </p:spPr>
        <p:txBody>
          <a:bodyPr/>
          <a:lstStyle/>
          <a:p>
            <a:pPr marL="0" indent="0">
              <a:buNone/>
            </a:pPr>
            <a:r>
              <a:rPr lang="en-US" altLang="zh-CN" dirty="0" smtClean="0"/>
              <a:t>5.1.3 </a:t>
            </a:r>
            <a:r>
              <a:rPr lang="zh-CN" altLang="en-US" dirty="0" smtClean="0"/>
              <a:t>数据通路的基本结构</a:t>
            </a:r>
            <a:endParaRPr lang="en-US" altLang="zh-CN" dirty="0"/>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08" name="矩形 107"/>
          <p:cNvSpPr/>
          <p:nvPr/>
        </p:nvSpPr>
        <p:spPr>
          <a:xfrm>
            <a:off x="107504" y="1197913"/>
            <a:ext cx="3610463" cy="430887"/>
          </a:xfrm>
          <a:prstGeom prst="rect">
            <a:avLst/>
          </a:prstGeom>
        </p:spPr>
        <p:txBody>
          <a:bodyPr wrap="square">
            <a:spAutoFit/>
          </a:bodyPr>
          <a:lstStyle/>
          <a:p>
            <a:pPr marL="0" indent="0">
              <a:buNone/>
            </a:pPr>
            <a:r>
              <a:rPr lang="en-US" altLang="zh-CN" sz="2200" b="1" dirty="0" smtClean="0">
                <a:solidFill>
                  <a:srgbClr val="063DE8"/>
                </a:solidFill>
                <a:latin typeface="微软雅黑" panose="020B0503020204020204" pitchFamily="34" charset="-122"/>
                <a:ea typeface="微软雅黑" panose="020B0503020204020204" pitchFamily="34" charset="-122"/>
              </a:rPr>
              <a:t>5. </a:t>
            </a:r>
            <a:r>
              <a:rPr lang="zh-CN" altLang="en-US" sz="2200" b="1" dirty="0">
                <a:solidFill>
                  <a:srgbClr val="063DE8"/>
                </a:solidFill>
                <a:latin typeface="微软雅黑" panose="020B0503020204020204" pitchFamily="34" charset="-122"/>
                <a:ea typeface="微软雅黑" panose="020B0503020204020204" pitchFamily="34" charset="-122"/>
              </a:rPr>
              <a:t>三</a:t>
            </a:r>
            <a:r>
              <a:rPr lang="zh-CN" altLang="en-US" sz="2200" b="1" dirty="0" smtClean="0">
                <a:solidFill>
                  <a:srgbClr val="063DE8"/>
                </a:solidFill>
                <a:latin typeface="微软雅黑" panose="020B0503020204020204" pitchFamily="34" charset="-122"/>
                <a:ea typeface="微软雅黑" panose="020B0503020204020204" pitchFamily="34" charset="-122"/>
              </a:rPr>
              <a:t>总线数据通路</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2" name="Rectangle 3"/>
          <p:cNvSpPr txBox="1">
            <a:spLocks noChangeArrowheads="1"/>
          </p:cNvSpPr>
          <p:nvPr/>
        </p:nvSpPr>
        <p:spPr bwMode="auto">
          <a:xfrm>
            <a:off x="179767" y="1570528"/>
            <a:ext cx="4896289"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10000"/>
              </a:spcBef>
              <a:buFont typeface="Wingdings" panose="05000000000000000000" pitchFamily="2" charset="2"/>
              <a:buChar char="ü"/>
            </a:pPr>
            <a:r>
              <a:rPr lang="zh-CN" altLang="en-US" sz="2000" b="0" dirty="0">
                <a:solidFill>
                  <a:srgbClr val="000000"/>
                </a:solidFill>
                <a:latin typeface="Comic Sans MS" panose="030F0702030302020204" pitchFamily="66" charset="0"/>
                <a:ea typeface="微软雅黑" panose="020B0503020204020204" pitchFamily="34" charset="-122"/>
              </a:rPr>
              <a:t>单总线中一个时钟内只允许传一个数据，因而指令执行效率很低</a:t>
            </a:r>
          </a:p>
          <a:p>
            <a:pPr lvl="0">
              <a:spcBef>
                <a:spcPct val="10000"/>
              </a:spcBef>
              <a:buFont typeface="Wingdings" panose="05000000000000000000" pitchFamily="2" charset="2"/>
              <a:buChar char="ü"/>
            </a:pPr>
            <a:r>
              <a:rPr lang="zh-CN" altLang="en-US" sz="2000" b="0" dirty="0">
                <a:solidFill>
                  <a:srgbClr val="000000"/>
                </a:solidFill>
                <a:latin typeface="Comic Sans MS" panose="030F0702030302020204" pitchFamily="66" charset="0"/>
                <a:ea typeface="微软雅黑" panose="020B0503020204020204" pitchFamily="34" charset="-122"/>
              </a:rPr>
              <a:t>可采用多总线方式，同时在多个总线上传送不同数据，提高</a:t>
            </a:r>
            <a:r>
              <a:rPr lang="zh-CN" altLang="en-US" sz="2000" b="0" dirty="0" smtClean="0">
                <a:solidFill>
                  <a:srgbClr val="000000"/>
                </a:solidFill>
                <a:latin typeface="Comic Sans MS" panose="030F0702030302020204" pitchFamily="66" charset="0"/>
                <a:ea typeface="微软雅黑" panose="020B0503020204020204" pitchFamily="34" charset="-122"/>
              </a:rPr>
              <a:t>效率</a:t>
            </a:r>
            <a:endParaRPr lang="en-US" altLang="zh-CN" sz="2000" b="0" dirty="0" smtClean="0">
              <a:solidFill>
                <a:srgbClr val="000000"/>
              </a:solidFill>
              <a:latin typeface="Comic Sans MS" panose="030F0702030302020204" pitchFamily="66" charset="0"/>
              <a:ea typeface="微软雅黑" panose="020B0503020204020204" pitchFamily="34" charset="-122"/>
            </a:endParaRPr>
          </a:p>
          <a:p>
            <a:pPr lvl="0">
              <a:spcBef>
                <a:spcPct val="10000"/>
              </a:spcBef>
              <a:buFont typeface="Wingdings" panose="05000000000000000000" pitchFamily="2" charset="2"/>
              <a:buChar char="ü"/>
            </a:pPr>
            <a:r>
              <a:rPr lang="zh-CN" altLang="en-US" sz="2000" b="0" dirty="0">
                <a:solidFill>
                  <a:srgbClr val="000000"/>
                </a:solidFill>
                <a:latin typeface="Comic Sans MS" panose="030F0702030302020204" pitchFamily="66" charset="0"/>
                <a:ea typeface="微软雅黑" panose="020B0503020204020204" pitchFamily="34" charset="-122"/>
              </a:rPr>
              <a:t>例如：三总线数据通路</a:t>
            </a:r>
          </a:p>
          <a:p>
            <a:pPr lvl="1">
              <a:spcBef>
                <a:spcPct val="10000"/>
              </a:spcBef>
              <a:buFont typeface="Arial" panose="020B0604020202020204" pitchFamily="34" charset="0"/>
              <a:buChar char="•"/>
            </a:pPr>
            <a:r>
              <a:rPr lang="zh-CN" altLang="en-US" sz="2000" b="0" dirty="0">
                <a:solidFill>
                  <a:srgbClr val="000000"/>
                </a:solidFill>
                <a:latin typeface="Comic Sans MS" panose="030F0702030302020204" pitchFamily="66" charset="0"/>
                <a:ea typeface="微软雅黑" panose="020B0503020204020204" pitchFamily="34" charset="-122"/>
              </a:rPr>
              <a:t>总线</a:t>
            </a:r>
            <a:r>
              <a:rPr lang="en-US" altLang="zh-CN" sz="2000" b="0" dirty="0">
                <a:solidFill>
                  <a:srgbClr val="000000"/>
                </a:solidFill>
                <a:latin typeface="Comic Sans MS" panose="030F0702030302020204" pitchFamily="66" charset="0"/>
                <a:ea typeface="微软雅黑" panose="020B0503020204020204" pitchFamily="34" charset="-122"/>
              </a:rPr>
              <a:t>A</a:t>
            </a:r>
            <a:r>
              <a:rPr lang="zh-CN" altLang="en-US" sz="2000" b="0" dirty="0">
                <a:solidFill>
                  <a:srgbClr val="000000"/>
                </a:solidFill>
                <a:latin typeface="Comic Sans MS" panose="030F0702030302020204" pitchFamily="66" charset="0"/>
                <a:ea typeface="微软雅黑" panose="020B0503020204020204" pitchFamily="34" charset="-122"/>
              </a:rPr>
              <a:t>、</a:t>
            </a:r>
            <a:r>
              <a:rPr lang="en-US" altLang="zh-CN" sz="2000" b="0" dirty="0">
                <a:solidFill>
                  <a:srgbClr val="000000"/>
                </a:solidFill>
                <a:latin typeface="Comic Sans MS" panose="030F0702030302020204" pitchFamily="66" charset="0"/>
                <a:ea typeface="微软雅黑" panose="020B0503020204020204" pitchFamily="34" charset="-122"/>
              </a:rPr>
              <a:t>B</a:t>
            </a:r>
            <a:r>
              <a:rPr lang="zh-CN" altLang="en-US" sz="2000" b="0" dirty="0">
                <a:solidFill>
                  <a:srgbClr val="000000"/>
                </a:solidFill>
                <a:latin typeface="Comic Sans MS" panose="030F0702030302020204" pitchFamily="66" charset="0"/>
                <a:ea typeface="微软雅黑" panose="020B0503020204020204" pitchFamily="34" charset="-122"/>
              </a:rPr>
              <a:t>分别传送两个源操作数，总线</a:t>
            </a:r>
            <a:r>
              <a:rPr lang="en-US" altLang="zh-CN" sz="2000" b="0" dirty="0">
                <a:solidFill>
                  <a:srgbClr val="000000"/>
                </a:solidFill>
                <a:latin typeface="Comic Sans MS" panose="030F0702030302020204" pitchFamily="66" charset="0"/>
                <a:ea typeface="微软雅黑" panose="020B0503020204020204" pitchFamily="34" charset="-122"/>
              </a:rPr>
              <a:t>C</a:t>
            </a:r>
            <a:r>
              <a:rPr lang="zh-CN" altLang="en-US" sz="2000" b="0" dirty="0">
                <a:solidFill>
                  <a:srgbClr val="000000"/>
                </a:solidFill>
                <a:latin typeface="Comic Sans MS" panose="030F0702030302020204" pitchFamily="66" charset="0"/>
                <a:ea typeface="微软雅黑" panose="020B0503020204020204" pitchFamily="34" charset="-122"/>
              </a:rPr>
              <a:t>传送结果</a:t>
            </a:r>
          </a:p>
          <a:p>
            <a:pPr lvl="1">
              <a:spcBef>
                <a:spcPct val="10000"/>
              </a:spcBef>
              <a:buFont typeface="Arial" panose="020B0604020202020204" pitchFamily="34" charset="0"/>
              <a:buChar char="•"/>
            </a:pPr>
            <a:r>
              <a:rPr lang="zh-CN" altLang="en-US" sz="2000" b="0" dirty="0">
                <a:solidFill>
                  <a:srgbClr val="000000"/>
                </a:solidFill>
                <a:latin typeface="Comic Sans MS" panose="030F0702030302020204" pitchFamily="66" charset="0"/>
                <a:ea typeface="微软雅黑" panose="020B0503020204020204" pitchFamily="34" charset="-122"/>
              </a:rPr>
              <a:t>单总线中的暂存器</a:t>
            </a:r>
            <a:r>
              <a:rPr lang="en-US" altLang="zh-CN" sz="2000" b="0" dirty="0">
                <a:solidFill>
                  <a:srgbClr val="000000"/>
                </a:solidFill>
                <a:latin typeface="Comic Sans MS" panose="030F0702030302020204" pitchFamily="66" charset="0"/>
                <a:ea typeface="微软雅黑" panose="020B0503020204020204" pitchFamily="34" charset="-122"/>
              </a:rPr>
              <a:t>Y</a:t>
            </a:r>
            <a:r>
              <a:rPr lang="zh-CN" altLang="en-US" sz="2000" b="0" dirty="0">
                <a:solidFill>
                  <a:srgbClr val="000000"/>
                </a:solidFill>
                <a:latin typeface="Comic Sans MS" panose="030F0702030302020204" pitchFamily="66" charset="0"/>
                <a:ea typeface="微软雅黑" panose="020B0503020204020204" pitchFamily="34" charset="-122"/>
              </a:rPr>
              <a:t>和</a:t>
            </a:r>
            <a:r>
              <a:rPr lang="en-US" altLang="zh-CN" sz="2000" b="0" dirty="0">
                <a:solidFill>
                  <a:srgbClr val="000000"/>
                </a:solidFill>
                <a:latin typeface="Comic Sans MS" panose="030F0702030302020204" pitchFamily="66" charset="0"/>
                <a:ea typeface="微软雅黑" panose="020B0503020204020204" pitchFamily="34" charset="-122"/>
              </a:rPr>
              <a:t>Z</a:t>
            </a:r>
            <a:r>
              <a:rPr lang="zh-CN" altLang="en-US" sz="2000" b="0" dirty="0">
                <a:solidFill>
                  <a:srgbClr val="000000"/>
                </a:solidFill>
                <a:latin typeface="Comic Sans MS" panose="030F0702030302020204" pitchFamily="66" charset="0"/>
                <a:ea typeface="微软雅黑" panose="020B0503020204020204" pitchFamily="34" charset="-122"/>
              </a:rPr>
              <a:t>在此可取消，</a:t>
            </a:r>
            <a:r>
              <a:rPr lang="en-US" altLang="zh-CN" sz="2000" b="0" dirty="0">
                <a:solidFill>
                  <a:srgbClr val="000000"/>
                </a:solidFill>
                <a:latin typeface="Comic Sans MS" panose="030F0702030302020204" pitchFamily="66" charset="0"/>
                <a:ea typeface="微软雅黑" panose="020B0503020204020204" pitchFamily="34" charset="-122"/>
              </a:rPr>
              <a:t>Why</a:t>
            </a:r>
            <a:r>
              <a:rPr lang="zh-CN" altLang="en-US" sz="2000" b="0" dirty="0">
                <a:solidFill>
                  <a:srgbClr val="000000"/>
                </a:solidFill>
                <a:latin typeface="Comic Sans MS" panose="030F0702030302020204" pitchFamily="66" charset="0"/>
                <a:ea typeface="微软雅黑" panose="020B0503020204020204" pitchFamily="34" charset="-122"/>
              </a:rPr>
              <a:t>？</a:t>
            </a:r>
          </a:p>
          <a:p>
            <a:pPr lvl="1">
              <a:spcBef>
                <a:spcPct val="10000"/>
              </a:spcBef>
              <a:buFont typeface="Arial" panose="020B0604020202020204" pitchFamily="34" charset="0"/>
              <a:buChar char="•"/>
            </a:pPr>
            <a:endParaRPr lang="en-US" altLang="zh-CN" sz="2000" b="0" dirty="0" smtClean="0">
              <a:solidFill>
                <a:srgbClr val="000000"/>
              </a:solidFill>
              <a:latin typeface="Comic Sans MS" panose="030F0702030302020204" pitchFamily="66" charset="0"/>
              <a:ea typeface="微软雅黑" panose="020B0503020204020204" pitchFamily="34" charset="-122"/>
            </a:endParaRPr>
          </a:p>
          <a:p>
            <a:pPr lvl="1">
              <a:spcBef>
                <a:spcPct val="10000"/>
              </a:spcBef>
              <a:buFont typeface="Arial" panose="020B0604020202020204" pitchFamily="34" charset="0"/>
              <a:buChar char="•"/>
            </a:pPr>
            <a:endParaRPr lang="en-US" altLang="zh-CN" sz="2000" b="0" dirty="0" smtClean="0">
              <a:solidFill>
                <a:srgbClr val="000000"/>
              </a:solidFill>
              <a:latin typeface="Comic Sans MS" panose="030F0702030302020204" pitchFamily="66" charset="0"/>
              <a:ea typeface="微软雅黑" panose="020B0503020204020204" pitchFamily="34" charset="-122"/>
            </a:endParaRPr>
          </a:p>
          <a:p>
            <a:pPr lvl="1">
              <a:spcBef>
                <a:spcPct val="10000"/>
              </a:spcBef>
              <a:buFont typeface="Arial" panose="020B0604020202020204" pitchFamily="34" charset="0"/>
              <a:buChar char="•"/>
            </a:pPr>
            <a:endParaRPr lang="en-US" altLang="zh-CN" sz="2000" b="0" dirty="0" smtClean="0">
              <a:solidFill>
                <a:srgbClr val="000000"/>
              </a:solidFill>
              <a:latin typeface="Comic Sans MS" panose="030F0702030302020204" pitchFamily="66" charset="0"/>
              <a:ea typeface="微软雅黑" panose="020B0503020204020204" pitchFamily="34" charset="-122"/>
            </a:endParaRPr>
          </a:p>
          <a:p>
            <a:pPr lvl="1">
              <a:spcBef>
                <a:spcPct val="10000"/>
              </a:spcBef>
              <a:buFont typeface="Arial" panose="020B0604020202020204" pitchFamily="34" charset="0"/>
              <a:buChar char="•"/>
            </a:pPr>
            <a:r>
              <a:rPr lang="zh-CN" altLang="en-US" sz="2000" b="0" dirty="0" smtClean="0">
                <a:solidFill>
                  <a:srgbClr val="000000"/>
                </a:solidFill>
                <a:latin typeface="Comic Sans MS" panose="030F0702030302020204" pitchFamily="66" charset="0"/>
                <a:ea typeface="微软雅黑" panose="020B0503020204020204" pitchFamily="34" charset="-122"/>
              </a:rPr>
              <a:t>采用</a:t>
            </a:r>
            <a:r>
              <a:rPr lang="zh-CN" altLang="en-US" sz="2000" b="0" dirty="0">
                <a:solidFill>
                  <a:srgbClr val="000000"/>
                </a:solidFill>
                <a:latin typeface="Comic Sans MS" panose="030F0702030302020204" pitchFamily="66" charset="0"/>
                <a:ea typeface="微软雅黑" panose="020B0503020204020204" pitchFamily="34" charset="-122"/>
              </a:rPr>
              <a:t>双口</a:t>
            </a:r>
            <a:r>
              <a:rPr lang="zh-CN" altLang="en-US" sz="2000" b="0" dirty="0" smtClean="0">
                <a:solidFill>
                  <a:srgbClr val="000000"/>
                </a:solidFill>
                <a:latin typeface="Comic Sans MS" panose="030F0702030302020204" pitchFamily="66" charset="0"/>
                <a:ea typeface="微软雅黑" panose="020B0503020204020204" pitchFamily="34" charset="-122"/>
              </a:rPr>
              <a:t>寄存器</a:t>
            </a:r>
            <a:endParaRPr lang="zh-CN" altLang="en-US" sz="2000" b="0" dirty="0">
              <a:solidFill>
                <a:srgbClr val="000000"/>
              </a:solidFill>
              <a:latin typeface="Comic Sans MS" panose="030F0702030302020204" pitchFamily="66" charset="0"/>
              <a:ea typeface="微软雅黑" panose="020B0503020204020204" pitchFamily="34" charset="-122"/>
            </a:endParaRPr>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100" y="814388"/>
            <a:ext cx="3644900"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6"/>
          <p:cNvSpPr txBox="1">
            <a:spLocks noChangeArrowheads="1"/>
          </p:cNvSpPr>
          <p:nvPr/>
        </p:nvSpPr>
        <p:spPr bwMode="auto">
          <a:xfrm>
            <a:off x="8178800" y="3778250"/>
            <a:ext cx="333375" cy="385763"/>
          </a:xfrm>
          <a:prstGeom prst="rect">
            <a:avLst/>
          </a:prstGeom>
          <a:solidFill>
            <a:schemeClr val="bg1"/>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006600"/>
                </a:solidFill>
                <a:ea typeface="宋体" panose="02010600030101010101" pitchFamily="2" charset="-122"/>
              </a:rPr>
              <a:t>Z</a:t>
            </a:r>
          </a:p>
        </p:txBody>
      </p:sp>
      <p:sp>
        <p:nvSpPr>
          <p:cNvPr id="19" name="Text Box 7"/>
          <p:cNvSpPr txBox="1">
            <a:spLocks noChangeArrowheads="1"/>
          </p:cNvSpPr>
          <p:nvPr/>
        </p:nvSpPr>
        <p:spPr bwMode="auto">
          <a:xfrm>
            <a:off x="6716713" y="3386138"/>
            <a:ext cx="333375" cy="385762"/>
          </a:xfrm>
          <a:prstGeom prst="rect">
            <a:avLst/>
          </a:prstGeom>
          <a:solidFill>
            <a:schemeClr val="bg1"/>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dirty="0">
                <a:solidFill>
                  <a:srgbClr val="006600"/>
                </a:solidFill>
                <a:ea typeface="黑体" panose="02010609060101010101" pitchFamily="49" charset="-122"/>
              </a:rPr>
              <a:t>Y</a:t>
            </a:r>
          </a:p>
        </p:txBody>
      </p:sp>
      <p:sp>
        <p:nvSpPr>
          <p:cNvPr id="20" name="Text Box 10"/>
          <p:cNvSpPr txBox="1">
            <a:spLocks noChangeArrowheads="1"/>
          </p:cNvSpPr>
          <p:nvPr/>
        </p:nvSpPr>
        <p:spPr bwMode="auto">
          <a:xfrm>
            <a:off x="808306" y="4581128"/>
            <a:ext cx="40032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FF0000"/>
                </a:solidFill>
                <a:latin typeface="微软雅黑" panose="020B0503020204020204" pitchFamily="34" charset="-122"/>
                <a:ea typeface="微软雅黑" panose="020B0503020204020204" pitchFamily="34" charset="-122"/>
              </a:rPr>
              <a:t>三个总线各自传不同数据，不会发生冲突，故无需</a:t>
            </a:r>
            <a:r>
              <a:rPr lang="en-US" altLang="zh-CN" sz="2000" b="1" dirty="0" smtClean="0">
                <a:solidFill>
                  <a:srgbClr val="FF0000"/>
                </a:solidFill>
                <a:latin typeface="微软雅黑" panose="020B0503020204020204" pitchFamily="34" charset="-122"/>
                <a:ea typeface="微软雅黑" panose="020B0503020204020204" pitchFamily="34" charset="-122"/>
              </a:rPr>
              <a:t>Y</a:t>
            </a:r>
            <a:r>
              <a:rPr lang="zh-CN" altLang="en-US" sz="2000" b="1" dirty="0" smtClean="0">
                <a:solidFill>
                  <a:srgbClr val="FF0000"/>
                </a:solidFill>
                <a:latin typeface="微软雅黑" panose="020B0503020204020204" pitchFamily="34" charset="-122"/>
                <a:ea typeface="微软雅黑" panose="020B0503020204020204" pitchFamily="34" charset="-122"/>
              </a:rPr>
              <a:t>和</a:t>
            </a:r>
            <a:r>
              <a:rPr lang="en-US" altLang="zh-CN" sz="2000" b="1" dirty="0" smtClean="0">
                <a:solidFill>
                  <a:srgbClr val="FF0000"/>
                </a:solidFill>
                <a:latin typeface="微软雅黑" panose="020B0503020204020204" pitchFamily="34" charset="-122"/>
                <a:ea typeface="微软雅黑" panose="020B0503020204020204" pitchFamily="34" charset="-122"/>
              </a:rPr>
              <a:t>Z</a:t>
            </a:r>
          </a:p>
        </p:txBody>
      </p:sp>
    </p:spTree>
    <p:extLst>
      <p:ext uri="{BB962C8B-B14F-4D97-AF65-F5344CB8AC3E}">
        <p14:creationId xmlns:p14="http://schemas.microsoft.com/office/powerpoint/2010/main" val="14669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15" dur="500"/>
                                        <p:tgtEl>
                                          <p:spTgt spid="1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18" dur="500"/>
                                        <p:tgtEl>
                                          <p:spTgt spid="1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21" dur="500"/>
                                        <p:tgtEl>
                                          <p:spTgt spid="12">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2">
                                            <p:txEl>
                                              <p:pRg st="8" end="8"/>
                                            </p:txEl>
                                          </p:spTgt>
                                        </p:tgtEl>
                                        <p:attrNameLst>
                                          <p:attrName>style.visibility</p:attrName>
                                        </p:attrNameLst>
                                      </p:cBhvr>
                                      <p:to>
                                        <p:strVal val="visible"/>
                                      </p:to>
                                    </p:set>
                                    <p:animEffect transition="in" filter="randombar(horizontal)">
                                      <p:cBhvr>
                                        <p:cTn id="24" dur="500"/>
                                        <p:tgtEl>
                                          <p:spTgt spid="1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Effect transition="in" filter="blinds(horizontal)">
                                      <p:cBhvr>
                                        <p:cTn id="2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5.2 </a:t>
            </a:r>
            <a:r>
              <a:rPr lang="zh-CN" altLang="en-US" dirty="0" smtClean="0"/>
              <a:t>单周期处理器设计</a:t>
            </a:r>
            <a:endParaRPr lang="zh-CN" altLang="en-US" dirty="0"/>
          </a:p>
        </p:txBody>
      </p:sp>
      <p:sp>
        <p:nvSpPr>
          <p:cNvPr id="8" name="内容占位符 7"/>
          <p:cNvSpPr>
            <a:spLocks noGrp="1"/>
          </p:cNvSpPr>
          <p:nvPr>
            <p:ph idx="1"/>
          </p:nvPr>
        </p:nvSpPr>
        <p:spPr>
          <a:xfrm>
            <a:off x="107504" y="743531"/>
            <a:ext cx="8208912" cy="5695367"/>
          </a:xfrm>
        </p:spPr>
        <p:txBody>
          <a:bodyPr/>
          <a:lstStyle/>
          <a:p>
            <a:r>
              <a:rPr lang="zh-CN" altLang="en-US" dirty="0"/>
              <a:t>处理器设计涉及到数据通路的设计和控制器的</a:t>
            </a:r>
            <a:r>
              <a:rPr lang="zh-CN" altLang="en-US" dirty="0" smtClean="0"/>
              <a:t>设计，其设计过程如下：</a:t>
            </a:r>
            <a:endParaRPr lang="zh-CN" altLang="en-US" dirty="0"/>
          </a:p>
          <a:p>
            <a:pPr lvl="1"/>
            <a:r>
              <a:rPr lang="zh-CN" altLang="en-US" dirty="0">
                <a:latin typeface="Comic Sans MS" panose="030F0702030302020204" pitchFamily="66" charset="0"/>
              </a:rPr>
              <a:t>第一步：分析每条指令的功能，并用</a:t>
            </a:r>
            <a:r>
              <a:rPr lang="en-US" altLang="zh-CN" dirty="0">
                <a:latin typeface="Comic Sans MS" panose="030F0702030302020204" pitchFamily="66" charset="0"/>
              </a:rPr>
              <a:t>RTL(Register Transfer Language)</a:t>
            </a:r>
            <a:r>
              <a:rPr lang="zh-CN" altLang="en-US" dirty="0">
                <a:latin typeface="Comic Sans MS" panose="030F0702030302020204" pitchFamily="66" charset="0"/>
              </a:rPr>
              <a:t>来表示。</a:t>
            </a:r>
          </a:p>
          <a:p>
            <a:pPr lvl="1"/>
            <a:r>
              <a:rPr lang="zh-CN" altLang="en-US" dirty="0">
                <a:latin typeface="Comic Sans MS" panose="030F0702030302020204" pitchFamily="66" charset="0"/>
              </a:rPr>
              <a:t>第二步：根据指令的功能给出所需的元件，并考虑如何将他们互连。</a:t>
            </a:r>
          </a:p>
          <a:p>
            <a:pPr lvl="1"/>
            <a:r>
              <a:rPr lang="zh-CN" altLang="en-US" dirty="0">
                <a:latin typeface="Comic Sans MS" panose="030F0702030302020204" pitchFamily="66" charset="0"/>
              </a:rPr>
              <a:t>第三步：确定每个元件所需控制信号的取值。</a:t>
            </a:r>
          </a:p>
          <a:p>
            <a:pPr lvl="1"/>
            <a:r>
              <a:rPr lang="zh-CN" altLang="en-US" dirty="0">
                <a:latin typeface="Comic Sans MS" panose="030F0702030302020204" pitchFamily="66" charset="0"/>
              </a:rPr>
              <a:t>第四步：汇总所有指令所涉及到的控制信号，生成一张反映指令与</a:t>
            </a:r>
            <a:r>
              <a:rPr lang="zh-CN" altLang="en-US" dirty="0" smtClean="0">
                <a:latin typeface="Comic Sans MS" panose="030F0702030302020204" pitchFamily="66" charset="0"/>
              </a:rPr>
              <a:t>控制信号之间</a:t>
            </a:r>
            <a:r>
              <a:rPr lang="zh-CN" altLang="en-US" dirty="0">
                <a:latin typeface="Comic Sans MS" panose="030F0702030302020204" pitchFamily="66" charset="0"/>
              </a:rPr>
              <a:t>关系的表。</a:t>
            </a:r>
          </a:p>
          <a:p>
            <a:pPr lvl="1"/>
            <a:r>
              <a:rPr lang="zh-CN" altLang="en-US" dirty="0">
                <a:latin typeface="Comic Sans MS" panose="030F0702030302020204" pitchFamily="66" charset="0"/>
              </a:rPr>
              <a:t>第五步：根据表得到每个控制信号的逻辑表达式，据此设计控制器电路。</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2259690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rPr>
              <a:t>计算机与通信工程学院</a:t>
            </a:r>
            <a:r>
              <a:rPr lang="en-US" altLang="zh-CN" smtClean="0">
                <a:solidFill>
                  <a:prstClr val="black">
                    <a:tint val="75000"/>
                  </a:prstClr>
                </a:solidFill>
              </a:rPr>
              <a:t>—</a:t>
            </a:r>
            <a:r>
              <a:rPr lang="zh-CN" altLang="en-US" smtClean="0">
                <a:solidFill>
                  <a:prstClr val="black">
                    <a:tint val="75000"/>
                  </a:prstClr>
                </a:solidFill>
              </a:rPr>
              <a:t>计算机组成原理</a:t>
            </a:r>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rPr>
              <a:pPr>
                <a:defRPr/>
              </a:pPr>
              <a:t>32</a:t>
            </a:fld>
            <a:endParaRPr lang="zh-CN" altLang="en-US" dirty="0">
              <a:solidFill>
                <a:prstClr val="black">
                  <a:tint val="75000"/>
                </a:prstClr>
              </a:solidFill>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rPr>
              <a:pPr>
                <a:defRPr/>
              </a:pPr>
              <a:t>2017/10/30</a:t>
            </a:fld>
            <a:endParaRPr lang="zh-CN" altLang="en-US">
              <a:solidFill>
                <a:prstClr val="black">
                  <a:tint val="75000"/>
                </a:prstClr>
              </a:solidFill>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2. MIPS</a:t>
            </a:r>
            <a:r>
              <a:rPr lang="zh-CN" altLang="en-US" dirty="0" smtClean="0">
                <a:solidFill>
                  <a:srgbClr val="063DE8"/>
                </a:solidFill>
              </a:rPr>
              <a:t>指令格式和寻址方式</a:t>
            </a:r>
            <a:endParaRPr lang="en-US" altLang="zh-CN" dirty="0" smtClean="0">
              <a:solidFill>
                <a:srgbClr val="063DE8"/>
              </a:solidFill>
            </a:endParaRPr>
          </a:p>
        </p:txBody>
      </p:sp>
      <p:sp>
        <p:nvSpPr>
          <p:cNvPr id="9" name="Rectangle 5"/>
          <p:cNvSpPr>
            <a:spLocks noChangeArrowheads="1"/>
          </p:cNvSpPr>
          <p:nvPr/>
        </p:nvSpPr>
        <p:spPr bwMode="auto">
          <a:xfrm>
            <a:off x="261938" y="2003623"/>
            <a:ext cx="8882062" cy="18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buFont typeface="Wingdings" panose="05000000000000000000" pitchFamily="2" charset="2"/>
              <a:buChar char="Ø"/>
            </a:pPr>
            <a:r>
              <a:rPr lang="zh-CN" altLang="en-US" dirty="0" smtClean="0">
                <a:solidFill>
                  <a:prstClr val="black"/>
                </a:solidFill>
                <a:latin typeface="Comic Sans MS" panose="030F0702030302020204" pitchFamily="66" charset="0"/>
                <a:ea typeface="微软雅黑" panose="020B0503020204020204" pitchFamily="34" charset="-122"/>
              </a:rPr>
              <a:t>有</a:t>
            </a:r>
            <a:r>
              <a:rPr lang="zh-CN" altLang="en-US" dirty="0">
                <a:solidFill>
                  <a:prstClr val="black"/>
                </a:solidFill>
                <a:latin typeface="Comic Sans MS" panose="030F0702030302020204" pitchFamily="66" charset="0"/>
                <a:ea typeface="微软雅黑" panose="020B0503020204020204" pitchFamily="34" charset="-122"/>
              </a:rPr>
              <a:t>三种指令格式</a:t>
            </a:r>
            <a:endParaRPr lang="en-US" altLang="zh-CN" dirty="0">
              <a:solidFill>
                <a:prstClr val="black"/>
              </a:solidFill>
              <a:latin typeface="Comic Sans MS" panose="030F0702030302020204" pitchFamily="66" charset="0"/>
              <a:ea typeface="微软雅黑" panose="020B0503020204020204" pitchFamily="34" charset="-122"/>
            </a:endParaRPr>
          </a:p>
          <a:p>
            <a:pPr lvl="1">
              <a:buFont typeface="Wingdings" panose="05000000000000000000" pitchFamily="2" charset="2"/>
              <a:buChar char="ü"/>
            </a:pPr>
            <a:r>
              <a:rPr lang="en-US" altLang="zh-CN" sz="2000" dirty="0">
                <a:solidFill>
                  <a:srgbClr val="0033CC"/>
                </a:solidFill>
                <a:latin typeface="Comic Sans MS" panose="030F0702030302020204" pitchFamily="66" charset="0"/>
                <a:ea typeface="微软雅黑" panose="020B0503020204020204" pitchFamily="34" charset="-122"/>
              </a:rPr>
              <a:t>R-Type</a:t>
            </a:r>
          </a:p>
          <a:p>
            <a:pPr lvl="2">
              <a:buFontTx/>
              <a:buNone/>
            </a:pPr>
            <a:r>
              <a:rPr lang="zh-CN" altLang="en-US" sz="2000" b="0" dirty="0">
                <a:solidFill>
                  <a:prstClr val="black"/>
                </a:solidFill>
                <a:latin typeface="Comic Sans MS" panose="030F0702030302020204" pitchFamily="66" charset="0"/>
                <a:ea typeface="微软雅黑" panose="020B0503020204020204" pitchFamily="34" charset="-122"/>
              </a:rPr>
              <a:t>两个操作数和结果都在寄存器的运算指令。如：</a:t>
            </a:r>
            <a:r>
              <a:rPr lang="en-US" altLang="zh-CN" sz="2000" b="0" dirty="0">
                <a:solidFill>
                  <a:prstClr val="black"/>
                </a:solidFill>
                <a:latin typeface="Comic Sans MS" panose="030F0702030302020204" pitchFamily="66" charset="0"/>
                <a:ea typeface="微软雅黑" panose="020B0503020204020204" pitchFamily="34" charset="-122"/>
              </a:rPr>
              <a:t>sub </a:t>
            </a:r>
            <a:r>
              <a:rPr lang="en-US" altLang="zh-CN" sz="2000" b="0" dirty="0" err="1">
                <a:solidFill>
                  <a:prstClr val="black"/>
                </a:solidFill>
                <a:latin typeface="Comic Sans MS" panose="030F0702030302020204" pitchFamily="66" charset="0"/>
                <a:ea typeface="微软雅黑" panose="020B0503020204020204" pitchFamily="34" charset="-122"/>
              </a:rPr>
              <a:t>rd</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rs</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rt</a:t>
            </a:r>
            <a:endParaRPr lang="en-US" altLang="zh-CN" sz="2000" b="0" dirty="0">
              <a:solidFill>
                <a:prstClr val="black"/>
              </a:solidFill>
              <a:latin typeface="Comic Sans MS" panose="030F0702030302020204" pitchFamily="66" charset="0"/>
              <a:ea typeface="微软雅黑" panose="020B0503020204020204" pitchFamily="34" charset="-122"/>
            </a:endParaRPr>
          </a:p>
          <a:p>
            <a:pPr lvl="1"/>
            <a:endParaRPr lang="en-US" altLang="zh-CN" sz="2000" dirty="0">
              <a:solidFill>
                <a:srgbClr val="C0504D"/>
              </a:solidFill>
              <a:latin typeface="Comic Sans MS" panose="030F0702030302020204" pitchFamily="66" charset="0"/>
              <a:ea typeface="微软雅黑" panose="020B0503020204020204" pitchFamily="34" charset="-122"/>
            </a:endParaRPr>
          </a:p>
          <a:p>
            <a:pPr lvl="2">
              <a:buFontTx/>
              <a:buNone/>
            </a:pPr>
            <a:endParaRPr lang="en-US" altLang="zh-CN" sz="2000" dirty="0">
              <a:latin typeface="Comic Sans MS" panose="030F0702030302020204" pitchFamily="66" charset="0"/>
              <a:ea typeface="微软雅黑" panose="020B0503020204020204" pitchFamily="34" charset="-122"/>
            </a:endParaRPr>
          </a:p>
        </p:txBody>
      </p:sp>
      <p:grpSp>
        <p:nvGrpSpPr>
          <p:cNvPr id="11" name="Group 80"/>
          <p:cNvGrpSpPr>
            <a:grpSpLocks/>
          </p:cNvGrpSpPr>
          <p:nvPr/>
        </p:nvGrpSpPr>
        <p:grpSpPr bwMode="auto">
          <a:xfrm>
            <a:off x="1475656" y="3259805"/>
            <a:ext cx="6007100" cy="1403350"/>
            <a:chOff x="1931" y="458"/>
            <a:chExt cx="3784" cy="884"/>
          </a:xfrm>
        </p:grpSpPr>
        <p:grpSp>
          <p:nvGrpSpPr>
            <p:cNvPr id="12" name="Group 18"/>
            <p:cNvGrpSpPr>
              <a:grpSpLocks/>
            </p:cNvGrpSpPr>
            <p:nvPr/>
          </p:nvGrpSpPr>
          <p:grpSpPr bwMode="auto">
            <a:xfrm>
              <a:off x="1931" y="708"/>
              <a:ext cx="3784" cy="634"/>
              <a:chOff x="1918" y="672"/>
              <a:chExt cx="3784" cy="634"/>
            </a:xfrm>
          </p:grpSpPr>
          <p:grpSp>
            <p:nvGrpSpPr>
              <p:cNvPr id="14" name="Group 19"/>
              <p:cNvGrpSpPr>
                <a:grpSpLocks/>
              </p:cNvGrpSpPr>
              <p:nvPr/>
            </p:nvGrpSpPr>
            <p:grpSpPr bwMode="auto">
              <a:xfrm>
                <a:off x="1918" y="672"/>
                <a:ext cx="3784" cy="442"/>
                <a:chOff x="1918" y="672"/>
                <a:chExt cx="3784" cy="442"/>
              </a:xfrm>
            </p:grpSpPr>
            <p:grpSp>
              <p:nvGrpSpPr>
                <p:cNvPr id="21" name="Group 20"/>
                <p:cNvGrpSpPr>
                  <a:grpSpLocks/>
                </p:cNvGrpSpPr>
                <p:nvPr/>
              </p:nvGrpSpPr>
              <p:grpSpPr bwMode="auto">
                <a:xfrm>
                  <a:off x="1979" y="864"/>
                  <a:ext cx="3615" cy="250"/>
                  <a:chOff x="1979" y="864"/>
                  <a:chExt cx="3615" cy="250"/>
                </a:xfrm>
              </p:grpSpPr>
              <p:sp>
                <p:nvSpPr>
                  <p:cNvPr id="29" name="Rectangle 21"/>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grpSp>
                <p:nvGrpSpPr>
                  <p:cNvPr id="30" name="Group 22"/>
                  <p:cNvGrpSpPr>
                    <a:grpSpLocks/>
                  </p:cNvGrpSpPr>
                  <p:nvPr/>
                </p:nvGrpSpPr>
                <p:grpSpPr bwMode="auto">
                  <a:xfrm>
                    <a:off x="1979" y="864"/>
                    <a:ext cx="3615" cy="250"/>
                    <a:chOff x="1979" y="864"/>
                    <a:chExt cx="3615" cy="250"/>
                  </a:xfrm>
                </p:grpSpPr>
                <p:grpSp>
                  <p:nvGrpSpPr>
                    <p:cNvPr id="31" name="Group 23"/>
                    <p:cNvGrpSpPr>
                      <a:grpSpLocks/>
                    </p:cNvGrpSpPr>
                    <p:nvPr/>
                  </p:nvGrpSpPr>
                  <p:grpSpPr bwMode="auto">
                    <a:xfrm>
                      <a:off x="1979" y="864"/>
                      <a:ext cx="624" cy="250"/>
                      <a:chOff x="1979" y="864"/>
                      <a:chExt cx="624" cy="250"/>
                    </a:xfrm>
                  </p:grpSpPr>
                  <p:sp>
                    <p:nvSpPr>
                      <p:cNvPr id="47" name="Rectangle 24"/>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48" name="Rectangle 25"/>
                      <p:cNvSpPr>
                        <a:spLocks noChangeArrowheads="1"/>
                      </p:cNvSpPr>
                      <p:nvPr/>
                    </p:nvSpPr>
                    <p:spPr bwMode="auto">
                      <a:xfrm>
                        <a:off x="2161" y="86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op</a:t>
                        </a:r>
                      </a:p>
                    </p:txBody>
                  </p:sp>
                </p:grpSp>
                <p:grpSp>
                  <p:nvGrpSpPr>
                    <p:cNvPr id="32" name="Group 26"/>
                    <p:cNvGrpSpPr>
                      <a:grpSpLocks/>
                    </p:cNvGrpSpPr>
                    <p:nvPr/>
                  </p:nvGrpSpPr>
                  <p:grpSpPr bwMode="auto">
                    <a:xfrm>
                      <a:off x="2611" y="864"/>
                      <a:ext cx="580" cy="250"/>
                      <a:chOff x="2611" y="864"/>
                      <a:chExt cx="580" cy="250"/>
                    </a:xfrm>
                  </p:grpSpPr>
                  <p:sp>
                    <p:nvSpPr>
                      <p:cNvPr id="45" name="Rectangle 27"/>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46" name="Rectangle 28"/>
                      <p:cNvSpPr>
                        <a:spLocks noChangeArrowheads="1"/>
                      </p:cNvSpPr>
                      <p:nvPr/>
                    </p:nvSpPr>
                    <p:spPr bwMode="auto">
                      <a:xfrm>
                        <a:off x="2776" y="86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rs</a:t>
                        </a:r>
                      </a:p>
                    </p:txBody>
                  </p:sp>
                </p:grpSp>
                <p:grpSp>
                  <p:nvGrpSpPr>
                    <p:cNvPr id="33" name="Group 29"/>
                    <p:cNvGrpSpPr>
                      <a:grpSpLocks/>
                    </p:cNvGrpSpPr>
                    <p:nvPr/>
                  </p:nvGrpSpPr>
                  <p:grpSpPr bwMode="auto">
                    <a:xfrm>
                      <a:off x="3199" y="864"/>
                      <a:ext cx="579" cy="250"/>
                      <a:chOff x="3199" y="864"/>
                      <a:chExt cx="579" cy="250"/>
                    </a:xfrm>
                  </p:grpSpPr>
                  <p:sp>
                    <p:nvSpPr>
                      <p:cNvPr id="43" name="Rectangle 30"/>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44" name="Rectangle 31"/>
                      <p:cNvSpPr>
                        <a:spLocks noChangeArrowheads="1"/>
                      </p:cNvSpPr>
                      <p:nvPr/>
                    </p:nvSpPr>
                    <p:spPr bwMode="auto">
                      <a:xfrm>
                        <a:off x="3363" y="86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rt</a:t>
                        </a:r>
                      </a:p>
                    </p:txBody>
                  </p:sp>
                </p:grpSp>
                <p:grpSp>
                  <p:nvGrpSpPr>
                    <p:cNvPr id="34" name="Group 32"/>
                    <p:cNvGrpSpPr>
                      <a:grpSpLocks/>
                    </p:cNvGrpSpPr>
                    <p:nvPr/>
                  </p:nvGrpSpPr>
                  <p:grpSpPr bwMode="auto">
                    <a:xfrm>
                      <a:off x="3786" y="864"/>
                      <a:ext cx="579" cy="250"/>
                      <a:chOff x="3786" y="864"/>
                      <a:chExt cx="579" cy="250"/>
                    </a:xfrm>
                  </p:grpSpPr>
                  <p:sp>
                    <p:nvSpPr>
                      <p:cNvPr id="41" name="Rectangle 33"/>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42" name="Rectangle 34"/>
                      <p:cNvSpPr>
                        <a:spLocks noChangeArrowheads="1"/>
                      </p:cNvSpPr>
                      <p:nvPr/>
                    </p:nvSpPr>
                    <p:spPr bwMode="auto">
                      <a:xfrm>
                        <a:off x="3951" y="8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rd</a:t>
                        </a:r>
                      </a:p>
                    </p:txBody>
                  </p:sp>
                </p:grpSp>
                <p:grpSp>
                  <p:nvGrpSpPr>
                    <p:cNvPr id="35" name="Group 35"/>
                    <p:cNvGrpSpPr>
                      <a:grpSpLocks/>
                    </p:cNvGrpSpPr>
                    <p:nvPr/>
                  </p:nvGrpSpPr>
                  <p:grpSpPr bwMode="auto">
                    <a:xfrm>
                      <a:off x="4373" y="864"/>
                      <a:ext cx="666" cy="250"/>
                      <a:chOff x="4373" y="864"/>
                      <a:chExt cx="666" cy="250"/>
                    </a:xfrm>
                  </p:grpSpPr>
                  <p:sp>
                    <p:nvSpPr>
                      <p:cNvPr id="39" name="Rectangle 36"/>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40" name="Rectangle 37"/>
                      <p:cNvSpPr>
                        <a:spLocks noChangeArrowheads="1"/>
                      </p:cNvSpPr>
                      <p:nvPr/>
                    </p:nvSpPr>
                    <p:spPr bwMode="auto">
                      <a:xfrm>
                        <a:off x="4448" y="864"/>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prstClr val="black"/>
                            </a:solidFill>
                            <a:latin typeface="Comic Sans MS" panose="030F0702030302020204" pitchFamily="66" charset="0"/>
                            <a:ea typeface="微软雅黑" panose="020B0503020204020204" pitchFamily="34" charset="-122"/>
                          </a:rPr>
                          <a:t>shamt</a:t>
                        </a:r>
                        <a:endParaRPr lang="en-US" altLang="zh-CN" sz="2000" dirty="0">
                          <a:solidFill>
                            <a:prstClr val="black"/>
                          </a:solidFill>
                          <a:latin typeface="Comic Sans MS" panose="030F0702030302020204" pitchFamily="66" charset="0"/>
                          <a:ea typeface="微软雅黑" panose="020B0503020204020204" pitchFamily="34" charset="-122"/>
                        </a:endParaRPr>
                      </a:p>
                    </p:txBody>
                  </p:sp>
                </p:grpSp>
                <p:grpSp>
                  <p:nvGrpSpPr>
                    <p:cNvPr id="36" name="Group 38"/>
                    <p:cNvGrpSpPr>
                      <a:grpSpLocks/>
                    </p:cNvGrpSpPr>
                    <p:nvPr/>
                  </p:nvGrpSpPr>
                  <p:grpSpPr bwMode="auto">
                    <a:xfrm>
                      <a:off x="4961" y="864"/>
                      <a:ext cx="633" cy="250"/>
                      <a:chOff x="4961" y="864"/>
                      <a:chExt cx="633" cy="250"/>
                    </a:xfrm>
                  </p:grpSpPr>
                  <p:sp>
                    <p:nvSpPr>
                      <p:cNvPr id="37" name="Rectangle 39"/>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38" name="Rectangle 40"/>
                      <p:cNvSpPr>
                        <a:spLocks noChangeArrowheads="1"/>
                      </p:cNvSpPr>
                      <p:nvPr/>
                    </p:nvSpPr>
                    <p:spPr bwMode="auto">
                      <a:xfrm>
                        <a:off x="5143" y="864"/>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func</a:t>
                        </a:r>
                      </a:p>
                    </p:txBody>
                  </p:sp>
                </p:grpSp>
              </p:grpSp>
            </p:grpSp>
            <p:sp>
              <p:nvSpPr>
                <p:cNvPr id="22" name="Rectangle 41"/>
                <p:cNvSpPr>
                  <a:spLocks noChangeArrowheads="1"/>
                </p:cNvSpPr>
                <p:nvPr/>
              </p:nvSpPr>
              <p:spPr bwMode="auto">
                <a:xfrm>
                  <a:off x="5488"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0</a:t>
                  </a:r>
                </a:p>
              </p:txBody>
            </p:sp>
            <p:sp>
              <p:nvSpPr>
                <p:cNvPr id="23" name="Rectangle 42"/>
                <p:cNvSpPr>
                  <a:spLocks noChangeArrowheads="1"/>
                </p:cNvSpPr>
                <p:nvPr/>
              </p:nvSpPr>
              <p:spPr bwMode="auto">
                <a:xfrm>
                  <a:off x="4810"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6</a:t>
                  </a:r>
                </a:p>
              </p:txBody>
            </p:sp>
            <p:sp>
              <p:nvSpPr>
                <p:cNvPr id="24" name="Rectangle 43"/>
                <p:cNvSpPr>
                  <a:spLocks noChangeArrowheads="1"/>
                </p:cNvSpPr>
                <p:nvPr/>
              </p:nvSpPr>
              <p:spPr bwMode="auto">
                <a:xfrm>
                  <a:off x="4177" y="672"/>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11</a:t>
                  </a:r>
                </a:p>
              </p:txBody>
            </p:sp>
            <p:sp>
              <p:nvSpPr>
                <p:cNvPr id="25" name="Rectangle 44"/>
                <p:cNvSpPr>
                  <a:spLocks noChangeArrowheads="1"/>
                </p:cNvSpPr>
                <p:nvPr/>
              </p:nvSpPr>
              <p:spPr bwMode="auto">
                <a:xfrm>
                  <a:off x="3590"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16</a:t>
                  </a:r>
                </a:p>
              </p:txBody>
            </p:sp>
            <p:sp>
              <p:nvSpPr>
                <p:cNvPr id="26" name="Rectangle 45"/>
                <p:cNvSpPr>
                  <a:spLocks noChangeArrowheads="1"/>
                </p:cNvSpPr>
                <p:nvPr/>
              </p:nvSpPr>
              <p:spPr bwMode="auto">
                <a:xfrm>
                  <a:off x="3002"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21</a:t>
                  </a:r>
                </a:p>
              </p:txBody>
            </p:sp>
            <p:sp>
              <p:nvSpPr>
                <p:cNvPr id="27" name="Rectangle 46"/>
                <p:cNvSpPr>
                  <a:spLocks noChangeArrowheads="1"/>
                </p:cNvSpPr>
                <p:nvPr/>
              </p:nvSpPr>
              <p:spPr bwMode="auto">
                <a:xfrm>
                  <a:off x="2414" y="67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26</a:t>
                  </a:r>
                </a:p>
              </p:txBody>
            </p:sp>
            <p:sp>
              <p:nvSpPr>
                <p:cNvPr id="28" name="Rectangle 47"/>
                <p:cNvSpPr>
                  <a:spLocks noChangeArrowheads="1"/>
                </p:cNvSpPr>
                <p:nvPr/>
              </p:nvSpPr>
              <p:spPr bwMode="auto">
                <a:xfrm>
                  <a:off x="1918"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31</a:t>
                  </a:r>
                </a:p>
              </p:txBody>
            </p:sp>
          </p:grpSp>
          <p:sp>
            <p:nvSpPr>
              <p:cNvPr id="15" name="Rectangle 48"/>
              <p:cNvSpPr>
                <a:spLocks noChangeArrowheads="1"/>
              </p:cNvSpPr>
              <p:nvPr/>
            </p:nvSpPr>
            <p:spPr bwMode="auto">
              <a:xfrm>
                <a:off x="214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6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16" name="Rectangle 49"/>
              <p:cNvSpPr>
                <a:spLocks noChangeArrowheads="1"/>
              </p:cNvSpPr>
              <p:nvPr/>
            </p:nvSpPr>
            <p:spPr bwMode="auto">
              <a:xfrm>
                <a:off x="512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dirty="0">
                    <a:solidFill>
                      <a:prstClr val="black"/>
                    </a:solidFill>
                    <a:latin typeface="Comic Sans MS" panose="030F0702030302020204" pitchFamily="66" charset="0"/>
                    <a:ea typeface="微软雅黑" panose="020B0503020204020204" pitchFamily="34" charset="-122"/>
                  </a:rPr>
                  <a:t>6 </a:t>
                </a:r>
                <a:r>
                  <a:rPr lang="en-US" altLang="zh-CN" sz="2000" dirty="0">
                    <a:solidFill>
                      <a:prstClr val="black"/>
                    </a:solidFill>
                    <a:latin typeface="Comic Sans MS" panose="030F0702030302020204" pitchFamily="66" charset="0"/>
                    <a:ea typeface="微软雅黑" panose="020B0503020204020204" pitchFamily="34" charset="-122"/>
                  </a:rPr>
                  <a:t>bits</a:t>
                </a:r>
              </a:p>
            </p:txBody>
          </p:sp>
          <p:sp>
            <p:nvSpPr>
              <p:cNvPr id="17" name="Rectangle 50"/>
              <p:cNvSpPr>
                <a:spLocks noChangeArrowheads="1"/>
              </p:cNvSpPr>
              <p:nvPr/>
            </p:nvSpPr>
            <p:spPr bwMode="auto">
              <a:xfrm>
                <a:off x="449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5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18" name="Rectangle 51"/>
              <p:cNvSpPr>
                <a:spLocks noChangeArrowheads="1"/>
              </p:cNvSpPr>
              <p:nvPr/>
            </p:nvSpPr>
            <p:spPr bwMode="auto">
              <a:xfrm>
                <a:off x="390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5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19" name="Rectangle 52"/>
              <p:cNvSpPr>
                <a:spLocks noChangeArrowheads="1"/>
              </p:cNvSpPr>
              <p:nvPr/>
            </p:nvSpPr>
            <p:spPr bwMode="auto">
              <a:xfrm>
                <a:off x="3318"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5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20" name="Rectangle 53"/>
              <p:cNvSpPr>
                <a:spLocks noChangeArrowheads="1"/>
              </p:cNvSpPr>
              <p:nvPr/>
            </p:nvSpPr>
            <p:spPr bwMode="auto">
              <a:xfrm>
                <a:off x="2731"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5 </a:t>
                </a:r>
                <a:r>
                  <a:rPr lang="en-US" altLang="zh-CN" sz="2000">
                    <a:solidFill>
                      <a:prstClr val="black"/>
                    </a:solidFill>
                    <a:latin typeface="Comic Sans MS" panose="030F0702030302020204" pitchFamily="66" charset="0"/>
                    <a:ea typeface="微软雅黑" panose="020B0503020204020204" pitchFamily="34" charset="-122"/>
                  </a:rPr>
                  <a:t>bits</a:t>
                </a:r>
              </a:p>
            </p:txBody>
          </p:sp>
        </p:grpSp>
        <p:sp>
          <p:nvSpPr>
            <p:cNvPr id="13" name="Text Box 77"/>
            <p:cNvSpPr txBox="1">
              <a:spLocks noChangeArrowheads="1"/>
            </p:cNvSpPr>
            <p:nvPr/>
          </p:nvSpPr>
          <p:spPr bwMode="auto">
            <a:xfrm>
              <a:off x="3876" y="458"/>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R-Type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sp>
        <p:nvSpPr>
          <p:cNvPr id="87" name="Rectangle 83"/>
          <p:cNvSpPr>
            <a:spLocks noChangeArrowheads="1"/>
          </p:cNvSpPr>
          <p:nvPr/>
        </p:nvSpPr>
        <p:spPr bwMode="auto">
          <a:xfrm>
            <a:off x="595192" y="1543851"/>
            <a:ext cx="6148387" cy="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pPr>
            <a:r>
              <a:rPr lang="zh-CN" altLang="en-US" sz="2000" b="1" dirty="0" smtClean="0">
                <a:solidFill>
                  <a:srgbClr val="FF0000"/>
                </a:solidFill>
                <a:latin typeface="Comic Sans MS" panose="030F0702030302020204" pitchFamily="66" charset="0"/>
                <a:ea typeface="微软雅黑" panose="020B0503020204020204" pitchFamily="34" charset="-122"/>
              </a:rPr>
              <a:t>所有</a:t>
            </a:r>
            <a:r>
              <a:rPr lang="zh-CN" altLang="en-US" sz="2000" b="1" dirty="0">
                <a:solidFill>
                  <a:srgbClr val="FF0000"/>
                </a:solidFill>
                <a:latin typeface="Comic Sans MS" panose="030F0702030302020204" pitchFamily="66" charset="0"/>
                <a:ea typeface="微软雅黑" panose="020B0503020204020204" pitchFamily="34" charset="-122"/>
              </a:rPr>
              <a:t>指令都是</a:t>
            </a:r>
            <a:r>
              <a:rPr lang="en-US" altLang="zh-CN" sz="2000" b="1" dirty="0">
                <a:solidFill>
                  <a:srgbClr val="FF0000"/>
                </a:solidFill>
                <a:latin typeface="Comic Sans MS" panose="030F0702030302020204" pitchFamily="66" charset="0"/>
                <a:ea typeface="微软雅黑" panose="020B0503020204020204" pitchFamily="34" charset="-122"/>
              </a:rPr>
              <a:t>32</a:t>
            </a:r>
            <a:r>
              <a:rPr lang="zh-CN" altLang="en-US" sz="2000" b="1" dirty="0">
                <a:solidFill>
                  <a:srgbClr val="FF0000"/>
                </a:solidFill>
                <a:latin typeface="Comic Sans MS" panose="030F0702030302020204" pitchFamily="66" charset="0"/>
                <a:ea typeface="微软雅黑" panose="020B0503020204020204" pitchFamily="34" charset="-122"/>
              </a:rPr>
              <a:t>位宽，须按字地址对齐</a:t>
            </a:r>
            <a:endParaRPr lang="en-US" altLang="zh-CN" sz="2000" b="1"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75237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solidFill>
                  <a:prstClr val="black">
                    <a:tint val="75000"/>
                  </a:prstClr>
                </a:solidFill>
              </a:rPr>
              <a:t>计算机与通信工程学院</a:t>
            </a:r>
            <a:r>
              <a:rPr lang="en-US" altLang="zh-CN" dirty="0" smtClean="0">
                <a:solidFill>
                  <a:prstClr val="black">
                    <a:tint val="75000"/>
                  </a:prstClr>
                </a:solidFill>
              </a:rPr>
              <a:t>—</a:t>
            </a:r>
            <a:r>
              <a:rPr lang="zh-CN" altLang="en-US" dirty="0" smtClean="0">
                <a:solidFill>
                  <a:prstClr val="black">
                    <a:tint val="75000"/>
                  </a:prstClr>
                </a:solidFill>
              </a:rPr>
              <a:t>计算机组成原理</a:t>
            </a:r>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rPr>
              <a:pPr>
                <a:defRPr/>
              </a:pPr>
              <a:t>33</a:t>
            </a:fld>
            <a:endParaRPr lang="zh-CN" altLang="en-US" dirty="0">
              <a:solidFill>
                <a:prstClr val="black">
                  <a:tint val="75000"/>
                </a:prstClr>
              </a:solidFill>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rPr>
              <a:pPr>
                <a:defRPr/>
              </a:pPr>
              <a:t>2017/10/30</a:t>
            </a:fld>
            <a:endParaRPr lang="zh-CN" altLang="en-US">
              <a:solidFill>
                <a:prstClr val="black">
                  <a:tint val="75000"/>
                </a:prstClr>
              </a:solidFill>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2. MIPS</a:t>
            </a:r>
            <a:r>
              <a:rPr lang="zh-CN" altLang="en-US" dirty="0" smtClean="0">
                <a:solidFill>
                  <a:srgbClr val="063DE8"/>
                </a:solidFill>
              </a:rPr>
              <a:t>指令格式和寻址方式</a:t>
            </a:r>
            <a:endParaRPr lang="en-US" altLang="zh-CN" dirty="0" smtClean="0">
              <a:solidFill>
                <a:srgbClr val="063DE8"/>
              </a:solidFill>
            </a:endParaRPr>
          </a:p>
        </p:txBody>
      </p:sp>
      <p:sp>
        <p:nvSpPr>
          <p:cNvPr id="9" name="Rectangle 5"/>
          <p:cNvSpPr>
            <a:spLocks noChangeArrowheads="1"/>
          </p:cNvSpPr>
          <p:nvPr/>
        </p:nvSpPr>
        <p:spPr bwMode="auto">
          <a:xfrm>
            <a:off x="261938" y="2003623"/>
            <a:ext cx="8882062"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lvl="1">
              <a:buFont typeface="Wingdings" panose="05000000000000000000" pitchFamily="2" charset="2"/>
              <a:buChar char="ü"/>
            </a:pPr>
            <a:r>
              <a:rPr lang="en-US" altLang="zh-CN" sz="2000" dirty="0" smtClean="0">
                <a:solidFill>
                  <a:srgbClr val="0033CC"/>
                </a:solidFill>
                <a:latin typeface="Comic Sans MS" panose="030F0702030302020204" pitchFamily="66" charset="0"/>
                <a:ea typeface="微软雅黑" panose="020B0503020204020204" pitchFamily="34" charset="-122"/>
              </a:rPr>
              <a:t>I-Type</a:t>
            </a:r>
            <a:endParaRPr lang="en-US" altLang="zh-CN" sz="2000" dirty="0">
              <a:solidFill>
                <a:srgbClr val="0033CC"/>
              </a:solidFill>
              <a:latin typeface="Comic Sans MS" panose="030F0702030302020204" pitchFamily="66" charset="0"/>
              <a:ea typeface="微软雅黑" panose="020B0503020204020204" pitchFamily="34" charset="-122"/>
            </a:endParaRPr>
          </a:p>
          <a:p>
            <a:pPr lvl="2">
              <a:buFontTx/>
              <a:buChar char="•"/>
            </a:pPr>
            <a:r>
              <a:rPr lang="zh-CN" altLang="en-US" sz="2000" b="0" dirty="0">
                <a:solidFill>
                  <a:prstClr val="black"/>
                </a:solidFill>
                <a:latin typeface="Comic Sans MS" panose="030F0702030302020204" pitchFamily="66" charset="0"/>
                <a:ea typeface="微软雅黑" panose="020B0503020204020204" pitchFamily="34" charset="-122"/>
              </a:rPr>
              <a:t>运算指令：一个寄存器、一个立即数。如：</a:t>
            </a:r>
            <a:r>
              <a:rPr lang="en-US" altLang="zh-CN" sz="2000" b="0" dirty="0" err="1">
                <a:solidFill>
                  <a:prstClr val="black"/>
                </a:solidFill>
                <a:latin typeface="Comic Sans MS" panose="030F0702030302020204" pitchFamily="66" charset="0"/>
                <a:ea typeface="微软雅黑" panose="020B0503020204020204" pitchFamily="34" charset="-122"/>
              </a:rPr>
              <a:t>ori</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rt</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rs</a:t>
            </a:r>
            <a:r>
              <a:rPr lang="en-US" altLang="zh-CN" sz="2000" b="0" dirty="0">
                <a:solidFill>
                  <a:prstClr val="black"/>
                </a:solidFill>
                <a:latin typeface="Comic Sans MS" panose="030F0702030302020204" pitchFamily="66" charset="0"/>
                <a:ea typeface="微软雅黑" panose="020B0503020204020204" pitchFamily="34" charset="-122"/>
              </a:rPr>
              <a:t>, imm16</a:t>
            </a:r>
          </a:p>
          <a:p>
            <a:pPr lvl="2">
              <a:buFontTx/>
              <a:buChar char="•"/>
            </a:pPr>
            <a:r>
              <a:rPr lang="en-US" altLang="zh-CN" sz="2000" b="0" dirty="0">
                <a:solidFill>
                  <a:prstClr val="black"/>
                </a:solidFill>
                <a:latin typeface="Comic Sans MS" panose="030F0702030302020204" pitchFamily="66" charset="0"/>
                <a:ea typeface="微软雅黑" panose="020B0503020204020204" pitchFamily="34" charset="-122"/>
              </a:rPr>
              <a:t>LOAD</a:t>
            </a:r>
            <a:r>
              <a:rPr lang="zh-CN" altLang="en-US" sz="2000" b="0" dirty="0">
                <a:solidFill>
                  <a:prstClr val="black"/>
                </a:solidFill>
                <a:latin typeface="Comic Sans MS" panose="030F0702030302020204" pitchFamily="66" charset="0"/>
                <a:ea typeface="微软雅黑" panose="020B0503020204020204" pitchFamily="34" charset="-122"/>
              </a:rPr>
              <a:t>和</a:t>
            </a:r>
            <a:r>
              <a:rPr lang="en-US" altLang="zh-CN" sz="2000" b="0" dirty="0">
                <a:solidFill>
                  <a:prstClr val="black"/>
                </a:solidFill>
                <a:latin typeface="Comic Sans MS" panose="030F0702030302020204" pitchFamily="66" charset="0"/>
                <a:ea typeface="微软雅黑" panose="020B0503020204020204" pitchFamily="34" charset="-122"/>
              </a:rPr>
              <a:t>STORE</a:t>
            </a:r>
            <a:r>
              <a:rPr lang="zh-CN" altLang="en-US" sz="2000" b="0" dirty="0">
                <a:solidFill>
                  <a:prstClr val="black"/>
                </a:solidFill>
                <a:latin typeface="Comic Sans MS" panose="030F0702030302020204" pitchFamily="66" charset="0"/>
                <a:ea typeface="微软雅黑" panose="020B0503020204020204" pitchFamily="34" charset="-122"/>
              </a:rPr>
              <a:t>指令。如：</a:t>
            </a:r>
            <a:r>
              <a:rPr lang="en-US" altLang="zh-CN" sz="2000" b="0" dirty="0" err="1">
                <a:solidFill>
                  <a:prstClr val="black"/>
                </a:solidFill>
                <a:latin typeface="Comic Sans MS" panose="030F0702030302020204" pitchFamily="66" charset="0"/>
                <a:ea typeface="微软雅黑" panose="020B0503020204020204" pitchFamily="34" charset="-122"/>
              </a:rPr>
              <a:t>lw</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rt</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rs</a:t>
            </a:r>
            <a:r>
              <a:rPr lang="en-US" altLang="zh-CN" sz="2000" b="0" dirty="0">
                <a:solidFill>
                  <a:prstClr val="black"/>
                </a:solidFill>
                <a:latin typeface="Comic Sans MS" panose="030F0702030302020204" pitchFamily="66" charset="0"/>
                <a:ea typeface="微软雅黑" panose="020B0503020204020204" pitchFamily="34" charset="-122"/>
              </a:rPr>
              <a:t>, imm16</a:t>
            </a:r>
          </a:p>
          <a:p>
            <a:pPr lvl="2">
              <a:buFontTx/>
              <a:buChar char="•"/>
            </a:pPr>
            <a:r>
              <a:rPr lang="zh-CN" altLang="en-US" sz="2000" b="0" dirty="0">
                <a:solidFill>
                  <a:prstClr val="black"/>
                </a:solidFill>
                <a:latin typeface="Comic Sans MS" panose="030F0702030302020204" pitchFamily="66" charset="0"/>
                <a:ea typeface="微软雅黑" panose="020B0503020204020204" pitchFamily="34" charset="-122"/>
              </a:rPr>
              <a:t>条件分支指令。如：</a:t>
            </a:r>
            <a:r>
              <a:rPr lang="en-US" altLang="zh-CN" sz="2000" b="0" dirty="0" err="1">
                <a:solidFill>
                  <a:prstClr val="black"/>
                </a:solidFill>
                <a:latin typeface="Comic Sans MS" panose="030F0702030302020204" pitchFamily="66" charset="0"/>
                <a:ea typeface="微软雅黑" panose="020B0503020204020204" pitchFamily="34" charset="-122"/>
              </a:rPr>
              <a:t>beq</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rs</a:t>
            </a:r>
            <a:r>
              <a:rPr lang="en-US" altLang="zh-CN" sz="2000" b="0" dirty="0">
                <a:solidFill>
                  <a:prstClr val="black"/>
                </a:solidFill>
                <a:latin typeface="Comic Sans MS" panose="030F0702030302020204" pitchFamily="66" charset="0"/>
                <a:ea typeface="微软雅黑" panose="020B0503020204020204" pitchFamily="34" charset="-122"/>
              </a:rPr>
              <a:t>, </a:t>
            </a:r>
            <a:r>
              <a:rPr lang="en-US" altLang="zh-CN" sz="2000" b="0" dirty="0" err="1">
                <a:solidFill>
                  <a:prstClr val="black"/>
                </a:solidFill>
                <a:latin typeface="Comic Sans MS" panose="030F0702030302020204" pitchFamily="66" charset="0"/>
                <a:ea typeface="微软雅黑" panose="020B0503020204020204" pitchFamily="34" charset="-122"/>
              </a:rPr>
              <a:t>rt</a:t>
            </a:r>
            <a:r>
              <a:rPr lang="en-US" altLang="zh-CN" sz="2000" b="0" dirty="0">
                <a:solidFill>
                  <a:prstClr val="black"/>
                </a:solidFill>
                <a:latin typeface="Comic Sans MS" panose="030F0702030302020204" pitchFamily="66" charset="0"/>
                <a:ea typeface="微软雅黑" panose="020B0503020204020204" pitchFamily="34" charset="-122"/>
              </a:rPr>
              <a:t>, imm16</a:t>
            </a:r>
          </a:p>
          <a:p>
            <a:pPr lvl="2">
              <a:buFontTx/>
              <a:buNone/>
            </a:pPr>
            <a:endParaRPr lang="en-US" altLang="zh-CN" sz="2000" dirty="0">
              <a:latin typeface="Comic Sans MS" panose="030F0702030302020204" pitchFamily="66" charset="0"/>
              <a:ea typeface="微软雅黑" panose="020B0503020204020204" pitchFamily="34" charset="-122"/>
            </a:endParaRPr>
          </a:p>
          <a:p>
            <a:pPr lvl="2">
              <a:buFontTx/>
              <a:buNone/>
            </a:pPr>
            <a:endParaRPr lang="en-US" altLang="zh-CN" sz="2000" dirty="0">
              <a:latin typeface="Comic Sans MS" panose="030F0702030302020204" pitchFamily="66" charset="0"/>
              <a:ea typeface="微软雅黑" panose="020B0503020204020204" pitchFamily="34" charset="-122"/>
            </a:endParaRPr>
          </a:p>
          <a:p>
            <a:pPr lvl="1"/>
            <a:endParaRPr lang="en-US" altLang="zh-CN" sz="2000" dirty="0">
              <a:solidFill>
                <a:srgbClr val="C0504D"/>
              </a:solidFill>
              <a:latin typeface="Comic Sans MS" panose="030F0702030302020204" pitchFamily="66" charset="0"/>
              <a:ea typeface="微软雅黑" panose="020B0503020204020204" pitchFamily="34" charset="-122"/>
            </a:endParaRPr>
          </a:p>
          <a:p>
            <a:pPr lvl="1">
              <a:buFont typeface="Wingdings" panose="05000000000000000000" pitchFamily="2" charset="2"/>
              <a:buChar char="ü"/>
            </a:pPr>
            <a:r>
              <a:rPr lang="en-US" altLang="zh-CN" sz="2000" dirty="0">
                <a:solidFill>
                  <a:srgbClr val="0033CC"/>
                </a:solidFill>
                <a:latin typeface="Comic Sans MS" panose="030F0702030302020204" pitchFamily="66" charset="0"/>
                <a:ea typeface="微软雅黑" panose="020B0503020204020204" pitchFamily="34" charset="-122"/>
              </a:rPr>
              <a:t>J-Type</a:t>
            </a:r>
          </a:p>
          <a:p>
            <a:pPr lvl="2">
              <a:buFontTx/>
              <a:buNone/>
            </a:pPr>
            <a:r>
              <a:rPr lang="zh-CN" altLang="en-US" sz="2000" b="0" dirty="0">
                <a:solidFill>
                  <a:prstClr val="black"/>
                </a:solidFill>
                <a:latin typeface="Comic Sans MS" panose="030F0702030302020204" pitchFamily="66" charset="0"/>
                <a:ea typeface="微软雅黑" panose="020B0503020204020204" pitchFamily="34" charset="-122"/>
              </a:rPr>
              <a:t>无条件跳转指令。如：</a:t>
            </a:r>
            <a:r>
              <a:rPr lang="en-US" altLang="zh-CN" sz="2000" b="0" dirty="0">
                <a:solidFill>
                  <a:prstClr val="black"/>
                </a:solidFill>
                <a:latin typeface="Comic Sans MS" panose="030F0702030302020204" pitchFamily="66" charset="0"/>
                <a:ea typeface="微软雅黑" panose="020B0503020204020204" pitchFamily="34" charset="-122"/>
              </a:rPr>
              <a:t>j  target</a:t>
            </a:r>
          </a:p>
        </p:txBody>
      </p:sp>
      <p:grpSp>
        <p:nvGrpSpPr>
          <p:cNvPr id="49" name="Group 81"/>
          <p:cNvGrpSpPr>
            <a:grpSpLocks/>
          </p:cNvGrpSpPr>
          <p:nvPr/>
        </p:nvGrpSpPr>
        <p:grpSpPr bwMode="auto">
          <a:xfrm>
            <a:off x="3029396" y="3212976"/>
            <a:ext cx="6007100" cy="1328738"/>
            <a:chOff x="1889" y="2514"/>
            <a:chExt cx="3784" cy="837"/>
          </a:xfrm>
        </p:grpSpPr>
        <p:grpSp>
          <p:nvGrpSpPr>
            <p:cNvPr id="50" name="Group 54"/>
            <p:cNvGrpSpPr>
              <a:grpSpLocks/>
            </p:cNvGrpSpPr>
            <p:nvPr/>
          </p:nvGrpSpPr>
          <p:grpSpPr bwMode="auto">
            <a:xfrm>
              <a:off x="1889" y="2717"/>
              <a:ext cx="3784" cy="634"/>
              <a:chOff x="1918" y="1392"/>
              <a:chExt cx="3784" cy="634"/>
            </a:xfrm>
          </p:grpSpPr>
          <p:sp>
            <p:nvSpPr>
              <p:cNvPr id="52" name="Rectangle 55"/>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grpSp>
            <p:nvGrpSpPr>
              <p:cNvPr id="53" name="Group 56"/>
              <p:cNvGrpSpPr>
                <a:grpSpLocks/>
              </p:cNvGrpSpPr>
              <p:nvPr/>
            </p:nvGrpSpPr>
            <p:grpSpPr bwMode="auto">
              <a:xfrm>
                <a:off x="1979" y="1584"/>
                <a:ext cx="624" cy="250"/>
                <a:chOff x="1979" y="1584"/>
                <a:chExt cx="624" cy="250"/>
              </a:xfrm>
            </p:grpSpPr>
            <p:sp>
              <p:nvSpPr>
                <p:cNvPr id="71" name="Rectangle 57"/>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72" name="Rectangle 58"/>
                <p:cNvSpPr>
                  <a:spLocks noChangeArrowheads="1"/>
                </p:cNvSpPr>
                <p:nvPr/>
              </p:nvSpPr>
              <p:spPr bwMode="auto">
                <a:xfrm>
                  <a:off x="2161" y="158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op</a:t>
                  </a:r>
                </a:p>
              </p:txBody>
            </p:sp>
          </p:grpSp>
          <p:grpSp>
            <p:nvGrpSpPr>
              <p:cNvPr id="54" name="Group 59"/>
              <p:cNvGrpSpPr>
                <a:grpSpLocks/>
              </p:cNvGrpSpPr>
              <p:nvPr/>
            </p:nvGrpSpPr>
            <p:grpSpPr bwMode="auto">
              <a:xfrm>
                <a:off x="2611" y="1584"/>
                <a:ext cx="580" cy="250"/>
                <a:chOff x="2611" y="1584"/>
                <a:chExt cx="580" cy="250"/>
              </a:xfrm>
            </p:grpSpPr>
            <p:sp>
              <p:nvSpPr>
                <p:cNvPr id="69" name="Rectangle 60"/>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70" name="Rectangle 61"/>
                <p:cNvSpPr>
                  <a:spLocks noChangeArrowheads="1"/>
                </p:cNvSpPr>
                <p:nvPr/>
              </p:nvSpPr>
              <p:spPr bwMode="auto">
                <a:xfrm>
                  <a:off x="2776" y="158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rs</a:t>
                  </a:r>
                </a:p>
              </p:txBody>
            </p:sp>
          </p:grpSp>
          <p:grpSp>
            <p:nvGrpSpPr>
              <p:cNvPr id="55" name="Group 62"/>
              <p:cNvGrpSpPr>
                <a:grpSpLocks/>
              </p:cNvGrpSpPr>
              <p:nvPr/>
            </p:nvGrpSpPr>
            <p:grpSpPr bwMode="auto">
              <a:xfrm>
                <a:off x="3199" y="1584"/>
                <a:ext cx="579" cy="250"/>
                <a:chOff x="3199" y="1584"/>
                <a:chExt cx="579" cy="250"/>
              </a:xfrm>
            </p:grpSpPr>
            <p:sp>
              <p:nvSpPr>
                <p:cNvPr id="67" name="Rectangle 63"/>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68" name="Rectangle 64"/>
                <p:cNvSpPr>
                  <a:spLocks noChangeArrowheads="1"/>
                </p:cNvSpPr>
                <p:nvPr/>
              </p:nvSpPr>
              <p:spPr bwMode="auto">
                <a:xfrm>
                  <a:off x="3363" y="158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rt</a:t>
                  </a:r>
                </a:p>
              </p:txBody>
            </p:sp>
          </p:grpSp>
          <p:sp>
            <p:nvSpPr>
              <p:cNvPr id="56" name="Rectangle 65"/>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57" name="Rectangle 66"/>
              <p:cNvSpPr>
                <a:spLocks noChangeArrowheads="1"/>
              </p:cNvSpPr>
              <p:nvPr/>
            </p:nvSpPr>
            <p:spPr bwMode="auto">
              <a:xfrm>
                <a:off x="4289" y="1584"/>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immediate</a:t>
                </a:r>
              </a:p>
            </p:txBody>
          </p:sp>
          <p:sp>
            <p:nvSpPr>
              <p:cNvPr id="58" name="Rectangle 67"/>
              <p:cNvSpPr>
                <a:spLocks noChangeArrowheads="1"/>
              </p:cNvSpPr>
              <p:nvPr/>
            </p:nvSpPr>
            <p:spPr bwMode="auto">
              <a:xfrm>
                <a:off x="5488" y="139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0</a:t>
                </a:r>
              </a:p>
            </p:txBody>
          </p:sp>
          <p:sp>
            <p:nvSpPr>
              <p:cNvPr id="59" name="Rectangle 68"/>
              <p:cNvSpPr>
                <a:spLocks noChangeArrowheads="1"/>
              </p:cNvSpPr>
              <p:nvPr/>
            </p:nvSpPr>
            <p:spPr bwMode="auto">
              <a:xfrm>
                <a:off x="3590"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16</a:t>
                </a:r>
              </a:p>
            </p:txBody>
          </p:sp>
          <p:sp>
            <p:nvSpPr>
              <p:cNvPr id="60" name="Rectangle 69"/>
              <p:cNvSpPr>
                <a:spLocks noChangeArrowheads="1"/>
              </p:cNvSpPr>
              <p:nvPr/>
            </p:nvSpPr>
            <p:spPr bwMode="auto">
              <a:xfrm>
                <a:off x="3002"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dirty="0">
                    <a:solidFill>
                      <a:prstClr val="black"/>
                    </a:solidFill>
                    <a:latin typeface="Comic Sans MS" panose="030F0702030302020204" pitchFamily="66" charset="0"/>
                    <a:ea typeface="微软雅黑" panose="020B0503020204020204" pitchFamily="34" charset="-122"/>
                  </a:rPr>
                  <a:t>21</a:t>
                </a:r>
              </a:p>
            </p:txBody>
          </p:sp>
          <p:sp>
            <p:nvSpPr>
              <p:cNvPr id="61" name="Rectangle 70"/>
              <p:cNvSpPr>
                <a:spLocks noChangeArrowheads="1"/>
              </p:cNvSpPr>
              <p:nvPr/>
            </p:nvSpPr>
            <p:spPr bwMode="auto">
              <a:xfrm>
                <a:off x="2414" y="139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26</a:t>
                </a:r>
              </a:p>
            </p:txBody>
          </p:sp>
          <p:sp>
            <p:nvSpPr>
              <p:cNvPr id="62" name="Rectangle 71"/>
              <p:cNvSpPr>
                <a:spLocks noChangeArrowheads="1"/>
              </p:cNvSpPr>
              <p:nvPr/>
            </p:nvSpPr>
            <p:spPr bwMode="auto">
              <a:xfrm>
                <a:off x="1918"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31</a:t>
                </a:r>
              </a:p>
            </p:txBody>
          </p:sp>
          <p:sp>
            <p:nvSpPr>
              <p:cNvPr id="63" name="Rectangle 72"/>
              <p:cNvSpPr>
                <a:spLocks noChangeArrowheads="1"/>
              </p:cNvSpPr>
              <p:nvPr/>
            </p:nvSpPr>
            <p:spPr bwMode="auto">
              <a:xfrm>
                <a:off x="2143"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6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64" name="Rectangle 73"/>
              <p:cNvSpPr>
                <a:spLocks noChangeArrowheads="1"/>
              </p:cNvSpPr>
              <p:nvPr/>
            </p:nvSpPr>
            <p:spPr bwMode="auto">
              <a:xfrm>
                <a:off x="4448" y="1776"/>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16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65" name="Rectangle 74"/>
              <p:cNvSpPr>
                <a:spLocks noChangeArrowheads="1"/>
              </p:cNvSpPr>
              <p:nvPr/>
            </p:nvSpPr>
            <p:spPr bwMode="auto">
              <a:xfrm>
                <a:off x="3318"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5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66" name="Rectangle 75"/>
              <p:cNvSpPr>
                <a:spLocks noChangeArrowheads="1"/>
              </p:cNvSpPr>
              <p:nvPr/>
            </p:nvSpPr>
            <p:spPr bwMode="auto">
              <a:xfrm>
                <a:off x="2731"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5 </a:t>
                </a:r>
                <a:r>
                  <a:rPr lang="en-US" altLang="zh-CN" sz="2000">
                    <a:solidFill>
                      <a:prstClr val="black"/>
                    </a:solidFill>
                    <a:latin typeface="Comic Sans MS" panose="030F0702030302020204" pitchFamily="66" charset="0"/>
                    <a:ea typeface="微软雅黑" panose="020B0503020204020204" pitchFamily="34" charset="-122"/>
                  </a:rPr>
                  <a:t>bits</a:t>
                </a:r>
              </a:p>
            </p:txBody>
          </p:sp>
        </p:grpSp>
        <p:sp>
          <p:nvSpPr>
            <p:cNvPr id="51" name="Text Box 78"/>
            <p:cNvSpPr txBox="1">
              <a:spLocks noChangeArrowheads="1"/>
            </p:cNvSpPr>
            <p:nvPr/>
          </p:nvSpPr>
          <p:spPr bwMode="auto">
            <a:xfrm>
              <a:off x="3912" y="251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I-Type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grpSp>
        <p:nvGrpSpPr>
          <p:cNvPr id="73" name="Group 82"/>
          <p:cNvGrpSpPr>
            <a:grpSpLocks/>
          </p:cNvGrpSpPr>
          <p:nvPr/>
        </p:nvGrpSpPr>
        <p:grpSpPr bwMode="auto">
          <a:xfrm>
            <a:off x="1211486" y="5360985"/>
            <a:ext cx="6007100" cy="1077913"/>
            <a:chOff x="1886" y="3544"/>
            <a:chExt cx="3784" cy="679"/>
          </a:xfrm>
        </p:grpSpPr>
        <p:grpSp>
          <p:nvGrpSpPr>
            <p:cNvPr id="74" name="Group 6"/>
            <p:cNvGrpSpPr>
              <a:grpSpLocks/>
            </p:cNvGrpSpPr>
            <p:nvPr/>
          </p:nvGrpSpPr>
          <p:grpSpPr bwMode="auto">
            <a:xfrm>
              <a:off x="1886" y="3589"/>
              <a:ext cx="3784" cy="634"/>
              <a:chOff x="1918" y="3360"/>
              <a:chExt cx="3784" cy="634"/>
            </a:xfrm>
          </p:grpSpPr>
          <p:sp>
            <p:nvSpPr>
              <p:cNvPr id="76" name="Rectangle 7"/>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grpSp>
            <p:nvGrpSpPr>
              <p:cNvPr id="77" name="Group 8"/>
              <p:cNvGrpSpPr>
                <a:grpSpLocks/>
              </p:cNvGrpSpPr>
              <p:nvPr/>
            </p:nvGrpSpPr>
            <p:grpSpPr bwMode="auto">
              <a:xfrm>
                <a:off x="1979" y="3552"/>
                <a:ext cx="624" cy="250"/>
                <a:chOff x="1979" y="3552"/>
                <a:chExt cx="624" cy="250"/>
              </a:xfrm>
            </p:grpSpPr>
            <p:sp>
              <p:nvSpPr>
                <p:cNvPr id="85" name="Rectangle 9"/>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86" name="Rectangle 10"/>
                <p:cNvSpPr>
                  <a:spLocks noChangeArrowheads="1"/>
                </p:cNvSpPr>
                <p:nvPr/>
              </p:nvSpPr>
              <p:spPr bwMode="auto">
                <a:xfrm>
                  <a:off x="2161" y="355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prstClr val="black"/>
                      </a:solidFill>
                      <a:latin typeface="Comic Sans MS" panose="030F0702030302020204" pitchFamily="66" charset="0"/>
                      <a:ea typeface="微软雅黑" panose="020B0503020204020204" pitchFamily="34" charset="-122"/>
                    </a:rPr>
                    <a:t>op</a:t>
                  </a:r>
                </a:p>
              </p:txBody>
            </p:sp>
          </p:grpSp>
          <p:sp>
            <p:nvSpPr>
              <p:cNvPr id="78" name="Rectangle 11"/>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prstClr val="black"/>
                  </a:solidFill>
                  <a:latin typeface="Comic Sans MS" panose="030F0702030302020204" pitchFamily="66" charset="0"/>
                  <a:ea typeface="微软雅黑" panose="020B0503020204020204" pitchFamily="34" charset="-122"/>
                </a:endParaRPr>
              </a:p>
            </p:txBody>
          </p:sp>
          <p:sp>
            <p:nvSpPr>
              <p:cNvPr id="79" name="Rectangle 12"/>
              <p:cNvSpPr>
                <a:spLocks noChangeArrowheads="1"/>
              </p:cNvSpPr>
              <p:nvPr/>
            </p:nvSpPr>
            <p:spPr bwMode="auto">
              <a:xfrm>
                <a:off x="3554" y="3552"/>
                <a:ext cx="1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prstClr val="black"/>
                    </a:solidFill>
                    <a:latin typeface="Comic Sans MS" panose="030F0702030302020204" pitchFamily="66" charset="0"/>
                    <a:ea typeface="微软雅黑" panose="020B0503020204020204" pitchFamily="34" charset="-122"/>
                  </a:rPr>
                  <a:t>target address</a:t>
                </a:r>
              </a:p>
            </p:txBody>
          </p:sp>
          <p:sp>
            <p:nvSpPr>
              <p:cNvPr id="80" name="Rectangle 13"/>
              <p:cNvSpPr>
                <a:spLocks noChangeArrowheads="1"/>
              </p:cNvSpPr>
              <p:nvPr/>
            </p:nvSpPr>
            <p:spPr bwMode="auto">
              <a:xfrm>
                <a:off x="5488" y="336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0</a:t>
                </a:r>
              </a:p>
            </p:txBody>
          </p:sp>
          <p:sp>
            <p:nvSpPr>
              <p:cNvPr id="81" name="Rectangle 14"/>
              <p:cNvSpPr>
                <a:spLocks noChangeArrowheads="1"/>
              </p:cNvSpPr>
              <p:nvPr/>
            </p:nvSpPr>
            <p:spPr bwMode="auto">
              <a:xfrm>
                <a:off x="2414" y="336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26</a:t>
                </a:r>
              </a:p>
            </p:txBody>
          </p:sp>
          <p:sp>
            <p:nvSpPr>
              <p:cNvPr id="82" name="Rectangle 15"/>
              <p:cNvSpPr>
                <a:spLocks noChangeArrowheads="1"/>
              </p:cNvSpPr>
              <p:nvPr/>
            </p:nvSpPr>
            <p:spPr bwMode="auto">
              <a:xfrm>
                <a:off x="1918" y="3360"/>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31</a:t>
                </a:r>
              </a:p>
            </p:txBody>
          </p:sp>
          <p:sp>
            <p:nvSpPr>
              <p:cNvPr id="83" name="Rectangle 16"/>
              <p:cNvSpPr>
                <a:spLocks noChangeArrowheads="1"/>
              </p:cNvSpPr>
              <p:nvPr/>
            </p:nvSpPr>
            <p:spPr bwMode="auto">
              <a:xfrm>
                <a:off x="2143" y="3744"/>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6 </a:t>
                </a:r>
                <a:r>
                  <a:rPr lang="en-US" altLang="zh-CN" sz="2000">
                    <a:solidFill>
                      <a:prstClr val="black"/>
                    </a:solidFill>
                    <a:latin typeface="Comic Sans MS" panose="030F0702030302020204" pitchFamily="66" charset="0"/>
                    <a:ea typeface="微软雅黑" panose="020B0503020204020204" pitchFamily="34" charset="-122"/>
                  </a:rPr>
                  <a:t>bits</a:t>
                </a:r>
              </a:p>
            </p:txBody>
          </p:sp>
          <p:sp>
            <p:nvSpPr>
              <p:cNvPr id="84" name="Rectangle 17"/>
              <p:cNvSpPr>
                <a:spLocks noChangeArrowheads="1"/>
              </p:cNvSpPr>
              <p:nvPr/>
            </p:nvSpPr>
            <p:spPr bwMode="auto">
              <a:xfrm>
                <a:off x="3816" y="3744"/>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a:solidFill>
                      <a:prstClr val="black"/>
                    </a:solidFill>
                    <a:latin typeface="Comic Sans MS" panose="030F0702030302020204" pitchFamily="66" charset="0"/>
                    <a:ea typeface="微软雅黑" panose="020B0503020204020204" pitchFamily="34" charset="-122"/>
                  </a:rPr>
                  <a:t>26 </a:t>
                </a:r>
                <a:r>
                  <a:rPr lang="en-US" altLang="zh-CN" sz="2000">
                    <a:solidFill>
                      <a:prstClr val="black"/>
                    </a:solidFill>
                    <a:latin typeface="Comic Sans MS" panose="030F0702030302020204" pitchFamily="66" charset="0"/>
                    <a:ea typeface="微软雅黑" panose="020B0503020204020204" pitchFamily="34" charset="-122"/>
                  </a:rPr>
                  <a:t>bits</a:t>
                </a:r>
              </a:p>
            </p:txBody>
          </p:sp>
        </p:grpSp>
        <p:sp>
          <p:nvSpPr>
            <p:cNvPr id="75" name="Text Box 79"/>
            <p:cNvSpPr txBox="1">
              <a:spLocks noChangeArrowheads="1"/>
            </p:cNvSpPr>
            <p:nvPr/>
          </p:nvSpPr>
          <p:spPr bwMode="auto">
            <a:xfrm>
              <a:off x="3838" y="354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J-Type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sp>
        <p:nvSpPr>
          <p:cNvPr id="87" name="Rectangle 83"/>
          <p:cNvSpPr>
            <a:spLocks noChangeArrowheads="1"/>
          </p:cNvSpPr>
          <p:nvPr/>
        </p:nvSpPr>
        <p:spPr bwMode="auto">
          <a:xfrm>
            <a:off x="526257" y="1582266"/>
            <a:ext cx="6148387" cy="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pPr>
            <a:r>
              <a:rPr lang="zh-CN" altLang="en-US" sz="2000" b="1" dirty="0" smtClean="0">
                <a:solidFill>
                  <a:srgbClr val="FF0000"/>
                </a:solidFill>
                <a:latin typeface="Comic Sans MS" panose="030F0702030302020204" pitchFamily="66" charset="0"/>
                <a:ea typeface="微软雅黑" panose="020B0503020204020204" pitchFamily="34" charset="-122"/>
              </a:rPr>
              <a:t>所有</a:t>
            </a:r>
            <a:r>
              <a:rPr lang="zh-CN" altLang="en-US" sz="2000" b="1" dirty="0">
                <a:solidFill>
                  <a:srgbClr val="FF0000"/>
                </a:solidFill>
                <a:latin typeface="Comic Sans MS" panose="030F0702030302020204" pitchFamily="66" charset="0"/>
                <a:ea typeface="微软雅黑" panose="020B0503020204020204" pitchFamily="34" charset="-122"/>
              </a:rPr>
              <a:t>指令都是</a:t>
            </a:r>
            <a:r>
              <a:rPr lang="en-US" altLang="zh-CN" sz="2000" b="1" dirty="0">
                <a:solidFill>
                  <a:srgbClr val="FF0000"/>
                </a:solidFill>
                <a:latin typeface="Comic Sans MS" panose="030F0702030302020204" pitchFamily="66" charset="0"/>
                <a:ea typeface="微软雅黑" panose="020B0503020204020204" pitchFamily="34" charset="-122"/>
              </a:rPr>
              <a:t>32</a:t>
            </a:r>
            <a:r>
              <a:rPr lang="zh-CN" altLang="en-US" sz="2000" b="1" dirty="0">
                <a:solidFill>
                  <a:srgbClr val="FF0000"/>
                </a:solidFill>
                <a:latin typeface="Comic Sans MS" panose="030F0702030302020204" pitchFamily="66" charset="0"/>
                <a:ea typeface="微软雅黑" panose="020B0503020204020204" pitchFamily="34" charset="-122"/>
              </a:rPr>
              <a:t>位宽，须按字地址对齐</a:t>
            </a:r>
            <a:endParaRPr lang="en-US" altLang="zh-CN" sz="2000" b="1"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21376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blinds(horizontal)">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34</a:t>
            </a:fld>
            <a:endParaRPr lang="zh-CN" altLang="en-US" dirty="0"/>
          </a:p>
        </p:txBody>
      </p:sp>
      <p:sp>
        <p:nvSpPr>
          <p:cNvPr id="7" name="Rectangle 3"/>
          <p:cNvSpPr txBox="1">
            <a:spLocks noChangeArrowheads="1"/>
          </p:cNvSpPr>
          <p:nvPr/>
        </p:nvSpPr>
        <p:spPr>
          <a:xfrm>
            <a:off x="-19100" y="1057201"/>
            <a:ext cx="8191500" cy="4411663"/>
          </a:xfrm>
          <a:prstGeom prst="rect">
            <a:avLst/>
          </a:prstGeom>
          <a:noFill/>
          <a:ln/>
        </p:spPr>
        <p:txBody>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ADD and SUBSTRACT</a:t>
            </a:r>
          </a:p>
          <a:p>
            <a:pPr lvl="1"/>
            <a:r>
              <a:rPr lang="en-US" altLang="zh-CN" dirty="0" smtClean="0"/>
              <a:t>add </a:t>
            </a:r>
            <a:r>
              <a:rPr lang="en-US" altLang="zh-CN" dirty="0" err="1" smtClean="0"/>
              <a:t>rd</a:t>
            </a:r>
            <a:r>
              <a:rPr lang="en-US" altLang="zh-CN" dirty="0" smtClean="0"/>
              <a:t>, </a:t>
            </a:r>
            <a:r>
              <a:rPr lang="en-US" altLang="zh-CN" dirty="0" err="1" smtClean="0"/>
              <a:t>rs</a:t>
            </a:r>
            <a:r>
              <a:rPr lang="en-US" altLang="zh-CN" dirty="0" smtClean="0"/>
              <a:t>, </a:t>
            </a:r>
            <a:r>
              <a:rPr lang="en-US" altLang="zh-CN" dirty="0" err="1" smtClean="0"/>
              <a:t>rt</a:t>
            </a:r>
            <a:endParaRPr lang="en-US" altLang="zh-CN" dirty="0" smtClean="0"/>
          </a:p>
          <a:p>
            <a:pPr lvl="1"/>
            <a:r>
              <a:rPr lang="en-US" altLang="zh-CN" dirty="0" smtClean="0"/>
              <a:t>sub </a:t>
            </a:r>
            <a:r>
              <a:rPr lang="en-US" altLang="zh-CN" dirty="0" err="1" smtClean="0"/>
              <a:t>rd</a:t>
            </a:r>
            <a:r>
              <a:rPr lang="en-US" altLang="zh-CN" dirty="0" smtClean="0"/>
              <a:t>, </a:t>
            </a:r>
            <a:r>
              <a:rPr lang="en-US" altLang="zh-CN" dirty="0" err="1" smtClean="0"/>
              <a:t>rs</a:t>
            </a:r>
            <a:r>
              <a:rPr lang="en-US" altLang="zh-CN" dirty="0" smtClean="0"/>
              <a:t>, </a:t>
            </a:r>
            <a:r>
              <a:rPr lang="en-US" altLang="zh-CN" dirty="0" err="1" smtClean="0"/>
              <a:t>rt</a:t>
            </a:r>
            <a:endParaRPr lang="en-US" altLang="zh-CN" dirty="0" smtClean="0"/>
          </a:p>
          <a:p>
            <a:r>
              <a:rPr lang="en-US" altLang="zh-CN" dirty="0" smtClean="0"/>
              <a:t>OR Immediate:</a:t>
            </a:r>
          </a:p>
          <a:p>
            <a:pPr lvl="1"/>
            <a:r>
              <a:rPr lang="en-US" altLang="zh-CN" dirty="0" err="1" smtClean="0"/>
              <a:t>ori</a:t>
            </a:r>
            <a:r>
              <a:rPr lang="en-US" altLang="zh-CN" dirty="0" smtClean="0"/>
              <a:t>  </a:t>
            </a:r>
            <a:r>
              <a:rPr lang="en-US" altLang="zh-CN" dirty="0" err="1" smtClean="0"/>
              <a:t>rt</a:t>
            </a:r>
            <a:r>
              <a:rPr lang="en-US" altLang="zh-CN" dirty="0" smtClean="0"/>
              <a:t>, </a:t>
            </a:r>
            <a:r>
              <a:rPr lang="en-US" altLang="zh-CN" dirty="0" err="1" smtClean="0"/>
              <a:t>rs</a:t>
            </a:r>
            <a:r>
              <a:rPr lang="en-US" altLang="zh-CN" dirty="0" smtClean="0"/>
              <a:t>, imm16</a:t>
            </a:r>
          </a:p>
          <a:p>
            <a:r>
              <a:rPr lang="en-US" altLang="zh-CN" dirty="0" smtClean="0"/>
              <a:t>LOAD and STORE</a:t>
            </a:r>
          </a:p>
          <a:p>
            <a:pPr lvl="1"/>
            <a:r>
              <a:rPr lang="en-US" altLang="zh-CN" dirty="0" err="1" smtClean="0"/>
              <a:t>lw</a:t>
            </a:r>
            <a:r>
              <a:rPr lang="en-US" altLang="zh-CN" dirty="0" smtClean="0"/>
              <a:t> </a:t>
            </a:r>
            <a:r>
              <a:rPr lang="en-US" altLang="zh-CN" dirty="0" err="1" smtClean="0"/>
              <a:t>rt</a:t>
            </a:r>
            <a:r>
              <a:rPr lang="en-US" altLang="zh-CN" dirty="0" smtClean="0"/>
              <a:t>, </a:t>
            </a:r>
            <a:r>
              <a:rPr lang="en-US" altLang="zh-CN" dirty="0" err="1" smtClean="0"/>
              <a:t>rs</a:t>
            </a:r>
            <a:r>
              <a:rPr lang="en-US" altLang="zh-CN" dirty="0" smtClean="0"/>
              <a:t>, imm16</a:t>
            </a:r>
          </a:p>
          <a:p>
            <a:pPr lvl="1"/>
            <a:r>
              <a:rPr lang="en-US" altLang="zh-CN" dirty="0" err="1" smtClean="0"/>
              <a:t>sw</a:t>
            </a:r>
            <a:r>
              <a:rPr lang="en-US" altLang="zh-CN" dirty="0" smtClean="0"/>
              <a:t> </a:t>
            </a:r>
            <a:r>
              <a:rPr lang="en-US" altLang="zh-CN" dirty="0" err="1" smtClean="0"/>
              <a:t>rt</a:t>
            </a:r>
            <a:r>
              <a:rPr lang="en-US" altLang="zh-CN" dirty="0" smtClean="0"/>
              <a:t>, </a:t>
            </a:r>
            <a:r>
              <a:rPr lang="en-US" altLang="zh-CN" dirty="0" err="1" smtClean="0"/>
              <a:t>rs</a:t>
            </a:r>
            <a:r>
              <a:rPr lang="en-US" altLang="zh-CN" dirty="0" smtClean="0"/>
              <a:t>, imm16</a:t>
            </a:r>
          </a:p>
          <a:p>
            <a:r>
              <a:rPr lang="en-US" altLang="zh-CN" dirty="0" smtClean="0"/>
              <a:t>BRANCH:</a:t>
            </a:r>
          </a:p>
          <a:p>
            <a:pPr lvl="1"/>
            <a:r>
              <a:rPr lang="en-US" altLang="zh-CN" dirty="0" err="1" smtClean="0"/>
              <a:t>beq</a:t>
            </a:r>
            <a:r>
              <a:rPr lang="en-US" altLang="zh-CN" dirty="0" smtClean="0"/>
              <a:t> </a:t>
            </a:r>
            <a:r>
              <a:rPr lang="en-US" altLang="zh-CN" dirty="0" err="1" smtClean="0"/>
              <a:t>rs</a:t>
            </a:r>
            <a:r>
              <a:rPr lang="en-US" altLang="zh-CN" dirty="0" smtClean="0"/>
              <a:t>, </a:t>
            </a:r>
            <a:r>
              <a:rPr lang="en-US" altLang="zh-CN" dirty="0" err="1" smtClean="0"/>
              <a:t>rt</a:t>
            </a:r>
            <a:r>
              <a:rPr lang="en-US" altLang="zh-CN" dirty="0" smtClean="0"/>
              <a:t>, imm16</a:t>
            </a:r>
          </a:p>
          <a:p>
            <a:r>
              <a:rPr lang="en-US" altLang="zh-CN" dirty="0" smtClean="0"/>
              <a:t>JUMP:</a:t>
            </a:r>
          </a:p>
          <a:p>
            <a:pPr lvl="1"/>
            <a:r>
              <a:rPr lang="en-US" altLang="zh-CN" dirty="0" smtClean="0"/>
              <a:t>j  target</a:t>
            </a:r>
            <a:endParaRPr lang="en-US" altLang="zh-CN" dirty="0"/>
          </a:p>
        </p:txBody>
      </p:sp>
      <p:grpSp>
        <p:nvGrpSpPr>
          <p:cNvPr id="8" name="Group 16"/>
          <p:cNvGrpSpPr>
            <a:grpSpLocks/>
          </p:cNvGrpSpPr>
          <p:nvPr/>
        </p:nvGrpSpPr>
        <p:grpSpPr bwMode="auto">
          <a:xfrm>
            <a:off x="2980913" y="1403348"/>
            <a:ext cx="5908070" cy="976313"/>
            <a:chOff x="1918" y="672"/>
            <a:chExt cx="3777" cy="615"/>
          </a:xfrm>
        </p:grpSpPr>
        <p:grpSp>
          <p:nvGrpSpPr>
            <p:cNvPr id="9" name="Group 17"/>
            <p:cNvGrpSpPr>
              <a:grpSpLocks/>
            </p:cNvGrpSpPr>
            <p:nvPr/>
          </p:nvGrpSpPr>
          <p:grpSpPr bwMode="auto">
            <a:xfrm>
              <a:off x="1918" y="672"/>
              <a:ext cx="3777" cy="423"/>
              <a:chOff x="1918" y="672"/>
              <a:chExt cx="3777" cy="423"/>
            </a:xfrm>
          </p:grpSpPr>
          <p:grpSp>
            <p:nvGrpSpPr>
              <p:cNvPr id="16" name="Group 18"/>
              <p:cNvGrpSpPr>
                <a:grpSpLocks/>
              </p:cNvGrpSpPr>
              <p:nvPr/>
            </p:nvGrpSpPr>
            <p:grpSpPr bwMode="auto">
              <a:xfrm>
                <a:off x="1979" y="864"/>
                <a:ext cx="3607" cy="231"/>
                <a:chOff x="1979" y="864"/>
                <a:chExt cx="3607" cy="231"/>
              </a:xfrm>
            </p:grpSpPr>
            <p:sp>
              <p:nvSpPr>
                <p:cNvPr id="24"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25" name="Group 20"/>
                <p:cNvGrpSpPr>
                  <a:grpSpLocks/>
                </p:cNvGrpSpPr>
                <p:nvPr/>
              </p:nvGrpSpPr>
              <p:grpSpPr bwMode="auto">
                <a:xfrm>
                  <a:off x="1979" y="864"/>
                  <a:ext cx="3607" cy="231"/>
                  <a:chOff x="1979" y="864"/>
                  <a:chExt cx="3607" cy="231"/>
                </a:xfrm>
              </p:grpSpPr>
              <p:grpSp>
                <p:nvGrpSpPr>
                  <p:cNvPr id="26" name="Group 21"/>
                  <p:cNvGrpSpPr>
                    <a:grpSpLocks/>
                  </p:cNvGrpSpPr>
                  <p:nvPr/>
                </p:nvGrpSpPr>
                <p:grpSpPr bwMode="auto">
                  <a:xfrm>
                    <a:off x="1979" y="864"/>
                    <a:ext cx="624" cy="231"/>
                    <a:chOff x="1979" y="864"/>
                    <a:chExt cx="624" cy="231"/>
                  </a:xfrm>
                </p:grpSpPr>
                <p:sp>
                  <p:nvSpPr>
                    <p:cNvPr id="42"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3" name="Rectangle 23"/>
                    <p:cNvSpPr>
                      <a:spLocks noChangeArrowheads="1"/>
                    </p:cNvSpPr>
                    <p:nvPr/>
                  </p:nvSpPr>
                  <p:spPr bwMode="auto">
                    <a:xfrm>
                      <a:off x="2161" y="864"/>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op</a:t>
                      </a:r>
                    </a:p>
                  </p:txBody>
                </p:sp>
              </p:grpSp>
              <p:grpSp>
                <p:nvGrpSpPr>
                  <p:cNvPr id="27" name="Group 24"/>
                  <p:cNvGrpSpPr>
                    <a:grpSpLocks/>
                  </p:cNvGrpSpPr>
                  <p:nvPr/>
                </p:nvGrpSpPr>
                <p:grpSpPr bwMode="auto">
                  <a:xfrm>
                    <a:off x="2611" y="864"/>
                    <a:ext cx="580" cy="231"/>
                    <a:chOff x="2611" y="864"/>
                    <a:chExt cx="580" cy="231"/>
                  </a:xfrm>
                </p:grpSpPr>
                <p:sp>
                  <p:nvSpPr>
                    <p:cNvPr id="40"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1" name="Rectangle 26"/>
                    <p:cNvSpPr>
                      <a:spLocks noChangeArrowheads="1"/>
                    </p:cNvSpPr>
                    <p:nvPr/>
                  </p:nvSpPr>
                  <p:spPr bwMode="auto">
                    <a:xfrm>
                      <a:off x="2776" y="864"/>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rs</a:t>
                      </a:r>
                    </a:p>
                  </p:txBody>
                </p:sp>
              </p:grpSp>
              <p:grpSp>
                <p:nvGrpSpPr>
                  <p:cNvPr id="28" name="Group 27"/>
                  <p:cNvGrpSpPr>
                    <a:grpSpLocks/>
                  </p:cNvGrpSpPr>
                  <p:nvPr/>
                </p:nvGrpSpPr>
                <p:grpSpPr bwMode="auto">
                  <a:xfrm>
                    <a:off x="3199" y="864"/>
                    <a:ext cx="579" cy="231"/>
                    <a:chOff x="3199" y="864"/>
                    <a:chExt cx="579" cy="231"/>
                  </a:xfrm>
                </p:grpSpPr>
                <p:sp>
                  <p:nvSpPr>
                    <p:cNvPr id="38"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9" name="Rectangle 29"/>
                    <p:cNvSpPr>
                      <a:spLocks noChangeArrowheads="1"/>
                    </p:cNvSpPr>
                    <p:nvPr/>
                  </p:nvSpPr>
                  <p:spPr bwMode="auto">
                    <a:xfrm>
                      <a:off x="3363" y="864"/>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rt</a:t>
                      </a:r>
                    </a:p>
                  </p:txBody>
                </p:sp>
              </p:grpSp>
              <p:grpSp>
                <p:nvGrpSpPr>
                  <p:cNvPr id="29" name="Group 30"/>
                  <p:cNvGrpSpPr>
                    <a:grpSpLocks/>
                  </p:cNvGrpSpPr>
                  <p:nvPr/>
                </p:nvGrpSpPr>
                <p:grpSpPr bwMode="auto">
                  <a:xfrm>
                    <a:off x="3786" y="864"/>
                    <a:ext cx="579" cy="231"/>
                    <a:chOff x="3786" y="864"/>
                    <a:chExt cx="579" cy="231"/>
                  </a:xfrm>
                </p:grpSpPr>
                <p:sp>
                  <p:nvSpPr>
                    <p:cNvPr id="36"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7" name="Rectangle 32"/>
                    <p:cNvSpPr>
                      <a:spLocks noChangeArrowheads="1"/>
                    </p:cNvSpPr>
                    <p:nvPr/>
                  </p:nvSpPr>
                  <p:spPr bwMode="auto">
                    <a:xfrm>
                      <a:off x="3951" y="864"/>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rd</a:t>
                      </a:r>
                    </a:p>
                  </p:txBody>
                </p:sp>
              </p:grpSp>
              <p:grpSp>
                <p:nvGrpSpPr>
                  <p:cNvPr id="30" name="Group 33"/>
                  <p:cNvGrpSpPr>
                    <a:grpSpLocks/>
                  </p:cNvGrpSpPr>
                  <p:nvPr/>
                </p:nvGrpSpPr>
                <p:grpSpPr bwMode="auto">
                  <a:xfrm>
                    <a:off x="4373" y="864"/>
                    <a:ext cx="627" cy="231"/>
                    <a:chOff x="4373" y="864"/>
                    <a:chExt cx="627" cy="231"/>
                  </a:xfrm>
                </p:grpSpPr>
                <p:sp>
                  <p:nvSpPr>
                    <p:cNvPr id="34"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5" name="Rectangle 35"/>
                    <p:cNvSpPr>
                      <a:spLocks noChangeArrowheads="1"/>
                    </p:cNvSpPr>
                    <p:nvPr/>
                  </p:nvSpPr>
                  <p:spPr bwMode="auto">
                    <a:xfrm>
                      <a:off x="4448" y="864"/>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shamt</a:t>
                      </a:r>
                    </a:p>
                  </p:txBody>
                </p:sp>
              </p:grpSp>
              <p:grpSp>
                <p:nvGrpSpPr>
                  <p:cNvPr id="31" name="Group 36"/>
                  <p:cNvGrpSpPr>
                    <a:grpSpLocks/>
                  </p:cNvGrpSpPr>
                  <p:nvPr/>
                </p:nvGrpSpPr>
                <p:grpSpPr bwMode="auto">
                  <a:xfrm>
                    <a:off x="4961" y="864"/>
                    <a:ext cx="625" cy="231"/>
                    <a:chOff x="4961" y="864"/>
                    <a:chExt cx="625" cy="231"/>
                  </a:xfrm>
                </p:grpSpPr>
                <p:sp>
                  <p:nvSpPr>
                    <p:cNvPr id="32"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3" name="Rectangle 38"/>
                    <p:cNvSpPr>
                      <a:spLocks noChangeArrowheads="1"/>
                    </p:cNvSpPr>
                    <p:nvPr/>
                  </p:nvSpPr>
                  <p:spPr bwMode="auto">
                    <a:xfrm>
                      <a:off x="5143" y="864"/>
                      <a:ext cx="4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func</a:t>
                      </a:r>
                    </a:p>
                  </p:txBody>
                </p:sp>
              </p:grpSp>
            </p:grpSp>
          </p:grpSp>
          <p:sp>
            <p:nvSpPr>
              <p:cNvPr id="17" name="Rectangle 39"/>
              <p:cNvSpPr>
                <a:spLocks noChangeArrowheads="1"/>
              </p:cNvSpPr>
              <p:nvPr/>
            </p:nvSpPr>
            <p:spPr bwMode="auto">
              <a:xfrm>
                <a:off x="5488" y="672"/>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18" name="Rectangle 40"/>
              <p:cNvSpPr>
                <a:spLocks noChangeArrowheads="1"/>
              </p:cNvSpPr>
              <p:nvPr/>
            </p:nvSpPr>
            <p:spPr bwMode="auto">
              <a:xfrm>
                <a:off x="4810" y="672"/>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6</a:t>
                </a:r>
              </a:p>
            </p:txBody>
          </p:sp>
          <p:sp>
            <p:nvSpPr>
              <p:cNvPr id="19" name="Rectangle 41"/>
              <p:cNvSpPr>
                <a:spLocks noChangeArrowheads="1"/>
              </p:cNvSpPr>
              <p:nvPr/>
            </p:nvSpPr>
            <p:spPr bwMode="auto">
              <a:xfrm>
                <a:off x="4177" y="672"/>
                <a:ext cx="2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11</a:t>
                </a:r>
              </a:p>
            </p:txBody>
          </p:sp>
          <p:sp>
            <p:nvSpPr>
              <p:cNvPr id="20" name="Rectangle 42"/>
              <p:cNvSpPr>
                <a:spLocks noChangeArrowheads="1"/>
              </p:cNvSpPr>
              <p:nvPr/>
            </p:nvSpPr>
            <p:spPr bwMode="auto">
              <a:xfrm>
                <a:off x="3590" y="672"/>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sp>
            <p:nvSpPr>
              <p:cNvPr id="21" name="Rectangle 43"/>
              <p:cNvSpPr>
                <a:spLocks noChangeArrowheads="1"/>
              </p:cNvSpPr>
              <p:nvPr/>
            </p:nvSpPr>
            <p:spPr bwMode="auto">
              <a:xfrm>
                <a:off x="3002" y="672"/>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21</a:t>
                </a:r>
              </a:p>
            </p:txBody>
          </p:sp>
          <p:sp>
            <p:nvSpPr>
              <p:cNvPr id="22" name="Rectangle 44"/>
              <p:cNvSpPr>
                <a:spLocks noChangeArrowheads="1"/>
              </p:cNvSpPr>
              <p:nvPr/>
            </p:nvSpPr>
            <p:spPr bwMode="auto">
              <a:xfrm>
                <a:off x="2414" y="672"/>
                <a:ext cx="2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26</a:t>
                </a:r>
              </a:p>
            </p:txBody>
          </p:sp>
          <p:sp>
            <p:nvSpPr>
              <p:cNvPr id="23" name="Rectangle 45"/>
              <p:cNvSpPr>
                <a:spLocks noChangeArrowheads="1"/>
              </p:cNvSpPr>
              <p:nvPr/>
            </p:nvSpPr>
            <p:spPr bwMode="auto">
              <a:xfrm>
                <a:off x="1918" y="672"/>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31</a:t>
                </a:r>
              </a:p>
            </p:txBody>
          </p:sp>
        </p:grpSp>
        <p:sp>
          <p:nvSpPr>
            <p:cNvPr id="10" name="Rectangle 46"/>
            <p:cNvSpPr>
              <a:spLocks noChangeArrowheads="1"/>
            </p:cNvSpPr>
            <p:nvPr/>
          </p:nvSpPr>
          <p:spPr bwMode="auto">
            <a:xfrm>
              <a:off x="2143" y="105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dirty="0">
                  <a:latin typeface="Comic Sans MS" panose="030F0702030302020204" pitchFamily="66" charset="0"/>
                  <a:ea typeface="微软雅黑" panose="020B0503020204020204" pitchFamily="34" charset="-122"/>
                </a:rPr>
                <a:t>6 </a:t>
              </a:r>
              <a:r>
                <a:rPr lang="en-US" altLang="zh-CN" b="0" dirty="0">
                  <a:latin typeface="Comic Sans MS" panose="030F0702030302020204" pitchFamily="66" charset="0"/>
                  <a:ea typeface="微软雅黑" panose="020B0503020204020204" pitchFamily="34" charset="-122"/>
                </a:rPr>
                <a:t>bits</a:t>
              </a:r>
            </a:p>
          </p:txBody>
        </p:sp>
        <p:sp>
          <p:nvSpPr>
            <p:cNvPr id="11" name="Rectangle 47"/>
            <p:cNvSpPr>
              <a:spLocks noChangeArrowheads="1"/>
            </p:cNvSpPr>
            <p:nvPr/>
          </p:nvSpPr>
          <p:spPr bwMode="auto">
            <a:xfrm>
              <a:off x="5126" y="105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6 </a:t>
              </a:r>
              <a:r>
                <a:rPr lang="en-US" altLang="zh-CN" b="0">
                  <a:latin typeface="Comic Sans MS" panose="030F0702030302020204" pitchFamily="66" charset="0"/>
                  <a:ea typeface="微软雅黑" panose="020B0503020204020204" pitchFamily="34" charset="-122"/>
                </a:rPr>
                <a:t>bits</a:t>
              </a:r>
            </a:p>
          </p:txBody>
        </p:sp>
        <p:sp>
          <p:nvSpPr>
            <p:cNvPr id="12" name="Rectangle 48"/>
            <p:cNvSpPr>
              <a:spLocks noChangeArrowheads="1"/>
            </p:cNvSpPr>
            <p:nvPr/>
          </p:nvSpPr>
          <p:spPr bwMode="auto">
            <a:xfrm>
              <a:off x="4493" y="105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 </a:t>
              </a:r>
              <a:r>
                <a:rPr lang="en-US" altLang="zh-CN" b="0">
                  <a:latin typeface="Comic Sans MS" panose="030F0702030302020204" pitchFamily="66" charset="0"/>
                  <a:ea typeface="微软雅黑" panose="020B0503020204020204" pitchFamily="34" charset="-122"/>
                </a:rPr>
                <a:t>bits</a:t>
              </a:r>
            </a:p>
          </p:txBody>
        </p:sp>
        <p:sp>
          <p:nvSpPr>
            <p:cNvPr id="13" name="Rectangle 49"/>
            <p:cNvSpPr>
              <a:spLocks noChangeArrowheads="1"/>
            </p:cNvSpPr>
            <p:nvPr/>
          </p:nvSpPr>
          <p:spPr bwMode="auto">
            <a:xfrm>
              <a:off x="3906" y="105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 </a:t>
              </a:r>
              <a:r>
                <a:rPr lang="en-US" altLang="zh-CN" b="0">
                  <a:latin typeface="Comic Sans MS" panose="030F0702030302020204" pitchFamily="66" charset="0"/>
                  <a:ea typeface="微软雅黑" panose="020B0503020204020204" pitchFamily="34" charset="-122"/>
                </a:rPr>
                <a:t>bits</a:t>
              </a:r>
            </a:p>
          </p:txBody>
        </p:sp>
        <p:sp>
          <p:nvSpPr>
            <p:cNvPr id="14" name="Rectangle 50"/>
            <p:cNvSpPr>
              <a:spLocks noChangeArrowheads="1"/>
            </p:cNvSpPr>
            <p:nvPr/>
          </p:nvSpPr>
          <p:spPr bwMode="auto">
            <a:xfrm>
              <a:off x="3318" y="105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dirty="0">
                  <a:latin typeface="Comic Sans MS" panose="030F0702030302020204" pitchFamily="66" charset="0"/>
                  <a:ea typeface="微软雅黑" panose="020B0503020204020204" pitchFamily="34" charset="-122"/>
                </a:rPr>
                <a:t>5 </a:t>
              </a:r>
              <a:r>
                <a:rPr lang="en-US" altLang="zh-CN" b="0" dirty="0">
                  <a:latin typeface="Comic Sans MS" panose="030F0702030302020204" pitchFamily="66" charset="0"/>
                  <a:ea typeface="微软雅黑" panose="020B0503020204020204" pitchFamily="34" charset="-122"/>
                </a:rPr>
                <a:t>bits</a:t>
              </a:r>
            </a:p>
          </p:txBody>
        </p:sp>
        <p:sp>
          <p:nvSpPr>
            <p:cNvPr id="15" name="Rectangle 51"/>
            <p:cNvSpPr>
              <a:spLocks noChangeArrowheads="1"/>
            </p:cNvSpPr>
            <p:nvPr/>
          </p:nvSpPr>
          <p:spPr bwMode="auto">
            <a:xfrm>
              <a:off x="2731" y="105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 </a:t>
              </a:r>
              <a:r>
                <a:rPr lang="en-US" altLang="zh-CN" b="0">
                  <a:latin typeface="Comic Sans MS" panose="030F0702030302020204" pitchFamily="66" charset="0"/>
                  <a:ea typeface="微软雅黑" panose="020B0503020204020204" pitchFamily="34" charset="-122"/>
                </a:rPr>
                <a:t>bits</a:t>
              </a:r>
            </a:p>
          </p:txBody>
        </p:sp>
      </p:grpSp>
      <p:grpSp>
        <p:nvGrpSpPr>
          <p:cNvPr id="44" name="Group 52"/>
          <p:cNvGrpSpPr>
            <a:grpSpLocks/>
          </p:cNvGrpSpPr>
          <p:nvPr/>
        </p:nvGrpSpPr>
        <p:grpSpPr bwMode="auto">
          <a:xfrm>
            <a:off x="3059683" y="2396330"/>
            <a:ext cx="5991225" cy="976313"/>
            <a:chOff x="1918" y="1392"/>
            <a:chExt cx="3774" cy="615"/>
          </a:xfrm>
        </p:grpSpPr>
        <p:sp>
          <p:nvSpPr>
            <p:cNvPr id="45"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46" name="Group 54"/>
            <p:cNvGrpSpPr>
              <a:grpSpLocks/>
            </p:cNvGrpSpPr>
            <p:nvPr/>
          </p:nvGrpSpPr>
          <p:grpSpPr bwMode="auto">
            <a:xfrm>
              <a:off x="1979" y="1584"/>
              <a:ext cx="624" cy="231"/>
              <a:chOff x="1979" y="1584"/>
              <a:chExt cx="624" cy="231"/>
            </a:xfrm>
          </p:grpSpPr>
          <p:sp>
            <p:nvSpPr>
              <p:cNvPr id="64"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5" name="Rectangle 56"/>
              <p:cNvSpPr>
                <a:spLocks noChangeArrowheads="1"/>
              </p:cNvSpPr>
              <p:nvPr/>
            </p:nvSpPr>
            <p:spPr bwMode="auto">
              <a:xfrm>
                <a:off x="2161" y="1584"/>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op</a:t>
                </a:r>
              </a:p>
            </p:txBody>
          </p:sp>
        </p:grpSp>
        <p:grpSp>
          <p:nvGrpSpPr>
            <p:cNvPr id="47" name="Group 57"/>
            <p:cNvGrpSpPr>
              <a:grpSpLocks/>
            </p:cNvGrpSpPr>
            <p:nvPr/>
          </p:nvGrpSpPr>
          <p:grpSpPr bwMode="auto">
            <a:xfrm>
              <a:off x="2611" y="1584"/>
              <a:ext cx="580" cy="231"/>
              <a:chOff x="2611" y="1584"/>
              <a:chExt cx="580" cy="231"/>
            </a:xfrm>
          </p:grpSpPr>
          <p:sp>
            <p:nvSpPr>
              <p:cNvPr id="62"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3" name="Rectangle 59"/>
              <p:cNvSpPr>
                <a:spLocks noChangeArrowheads="1"/>
              </p:cNvSpPr>
              <p:nvPr/>
            </p:nvSpPr>
            <p:spPr bwMode="auto">
              <a:xfrm>
                <a:off x="2776" y="1584"/>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rs</a:t>
                </a:r>
              </a:p>
            </p:txBody>
          </p:sp>
        </p:grpSp>
        <p:grpSp>
          <p:nvGrpSpPr>
            <p:cNvPr id="48" name="Group 60"/>
            <p:cNvGrpSpPr>
              <a:grpSpLocks/>
            </p:cNvGrpSpPr>
            <p:nvPr/>
          </p:nvGrpSpPr>
          <p:grpSpPr bwMode="auto">
            <a:xfrm>
              <a:off x="3199" y="1584"/>
              <a:ext cx="579" cy="231"/>
              <a:chOff x="3199" y="1584"/>
              <a:chExt cx="579" cy="231"/>
            </a:xfrm>
          </p:grpSpPr>
          <p:sp>
            <p:nvSpPr>
              <p:cNvPr id="60"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1" name="Rectangle 62"/>
              <p:cNvSpPr>
                <a:spLocks noChangeArrowheads="1"/>
              </p:cNvSpPr>
              <p:nvPr/>
            </p:nvSpPr>
            <p:spPr bwMode="auto">
              <a:xfrm>
                <a:off x="3363" y="1584"/>
                <a:ext cx="2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rt</a:t>
                </a:r>
              </a:p>
            </p:txBody>
          </p:sp>
        </p:grpSp>
        <p:sp>
          <p:nvSpPr>
            <p:cNvPr id="49"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0" name="Rectangle 64"/>
            <p:cNvSpPr>
              <a:spLocks noChangeArrowheads="1"/>
            </p:cNvSpPr>
            <p:nvPr/>
          </p:nvSpPr>
          <p:spPr bwMode="auto">
            <a:xfrm>
              <a:off x="4289" y="1584"/>
              <a:ext cx="8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latin typeface="Comic Sans MS" panose="030F0702030302020204" pitchFamily="66" charset="0"/>
                  <a:ea typeface="微软雅黑" panose="020B0503020204020204" pitchFamily="34" charset="-122"/>
                </a:rPr>
                <a:t>immediate</a:t>
              </a:r>
            </a:p>
          </p:txBody>
        </p:sp>
        <p:sp>
          <p:nvSpPr>
            <p:cNvPr id="51" name="Rectangle 65"/>
            <p:cNvSpPr>
              <a:spLocks noChangeArrowheads="1"/>
            </p:cNvSpPr>
            <p:nvPr/>
          </p:nvSpPr>
          <p:spPr bwMode="auto">
            <a:xfrm>
              <a:off x="5488" y="139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52" name="Rectangle 66"/>
            <p:cNvSpPr>
              <a:spLocks noChangeArrowheads="1"/>
            </p:cNvSpPr>
            <p:nvPr/>
          </p:nvSpPr>
          <p:spPr bwMode="auto">
            <a:xfrm>
              <a:off x="3590" y="139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sp>
          <p:nvSpPr>
            <p:cNvPr id="53" name="Rectangle 67"/>
            <p:cNvSpPr>
              <a:spLocks noChangeArrowheads="1"/>
            </p:cNvSpPr>
            <p:nvPr/>
          </p:nvSpPr>
          <p:spPr bwMode="auto">
            <a:xfrm>
              <a:off x="3002" y="139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21</a:t>
              </a:r>
            </a:p>
          </p:txBody>
        </p:sp>
        <p:sp>
          <p:nvSpPr>
            <p:cNvPr id="54" name="Rectangle 68"/>
            <p:cNvSpPr>
              <a:spLocks noChangeArrowheads="1"/>
            </p:cNvSpPr>
            <p:nvPr/>
          </p:nvSpPr>
          <p:spPr bwMode="auto">
            <a:xfrm>
              <a:off x="2414" y="1392"/>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26</a:t>
              </a:r>
            </a:p>
          </p:txBody>
        </p:sp>
        <p:sp>
          <p:nvSpPr>
            <p:cNvPr id="55" name="Rectangle 69"/>
            <p:cNvSpPr>
              <a:spLocks noChangeArrowheads="1"/>
            </p:cNvSpPr>
            <p:nvPr/>
          </p:nvSpPr>
          <p:spPr bwMode="auto">
            <a:xfrm>
              <a:off x="1918" y="139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31</a:t>
              </a:r>
            </a:p>
          </p:txBody>
        </p:sp>
        <p:sp>
          <p:nvSpPr>
            <p:cNvPr id="56" name="Rectangle 70"/>
            <p:cNvSpPr>
              <a:spLocks noChangeArrowheads="1"/>
            </p:cNvSpPr>
            <p:nvPr/>
          </p:nvSpPr>
          <p:spPr bwMode="auto">
            <a:xfrm>
              <a:off x="2143" y="1776"/>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6 </a:t>
              </a:r>
              <a:r>
                <a:rPr lang="en-US" altLang="zh-CN" b="0">
                  <a:latin typeface="Comic Sans MS" panose="030F0702030302020204" pitchFamily="66" charset="0"/>
                  <a:ea typeface="微软雅黑" panose="020B0503020204020204" pitchFamily="34" charset="-122"/>
                </a:rPr>
                <a:t>bits</a:t>
              </a:r>
            </a:p>
          </p:txBody>
        </p:sp>
        <p:sp>
          <p:nvSpPr>
            <p:cNvPr id="57" name="Rectangle 71"/>
            <p:cNvSpPr>
              <a:spLocks noChangeArrowheads="1"/>
            </p:cNvSpPr>
            <p:nvPr/>
          </p:nvSpPr>
          <p:spPr bwMode="auto">
            <a:xfrm>
              <a:off x="4448" y="1776"/>
              <a:ext cx="5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 </a:t>
              </a:r>
              <a:r>
                <a:rPr lang="en-US" altLang="zh-CN" b="0">
                  <a:latin typeface="Comic Sans MS" panose="030F0702030302020204" pitchFamily="66" charset="0"/>
                  <a:ea typeface="微软雅黑" panose="020B0503020204020204" pitchFamily="34" charset="-122"/>
                </a:rPr>
                <a:t>bits</a:t>
              </a:r>
            </a:p>
          </p:txBody>
        </p:sp>
        <p:sp>
          <p:nvSpPr>
            <p:cNvPr id="58" name="Rectangle 72"/>
            <p:cNvSpPr>
              <a:spLocks noChangeArrowheads="1"/>
            </p:cNvSpPr>
            <p:nvPr/>
          </p:nvSpPr>
          <p:spPr bwMode="auto">
            <a:xfrm>
              <a:off x="3318" y="1776"/>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 </a:t>
              </a:r>
              <a:r>
                <a:rPr lang="en-US" altLang="zh-CN" b="0">
                  <a:latin typeface="Comic Sans MS" panose="030F0702030302020204" pitchFamily="66" charset="0"/>
                  <a:ea typeface="微软雅黑" panose="020B0503020204020204" pitchFamily="34" charset="-122"/>
                </a:rPr>
                <a:t>bits</a:t>
              </a:r>
            </a:p>
          </p:txBody>
        </p:sp>
        <p:sp>
          <p:nvSpPr>
            <p:cNvPr id="59" name="Rectangle 73"/>
            <p:cNvSpPr>
              <a:spLocks noChangeArrowheads="1"/>
            </p:cNvSpPr>
            <p:nvPr/>
          </p:nvSpPr>
          <p:spPr bwMode="auto">
            <a:xfrm>
              <a:off x="2731" y="1776"/>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dirty="0">
                  <a:latin typeface="Comic Sans MS" panose="030F0702030302020204" pitchFamily="66" charset="0"/>
                  <a:ea typeface="微软雅黑" panose="020B0503020204020204" pitchFamily="34" charset="-122"/>
                </a:rPr>
                <a:t>5 </a:t>
              </a:r>
              <a:r>
                <a:rPr lang="en-US" altLang="zh-CN" b="0" dirty="0">
                  <a:latin typeface="Comic Sans MS" panose="030F0702030302020204" pitchFamily="66" charset="0"/>
                  <a:ea typeface="微软雅黑" panose="020B0503020204020204" pitchFamily="34" charset="-122"/>
                </a:rPr>
                <a:t>bits</a:t>
              </a:r>
            </a:p>
          </p:txBody>
        </p:sp>
      </p:grpSp>
      <p:sp>
        <p:nvSpPr>
          <p:cNvPr id="66" name="Text Box 74"/>
          <p:cNvSpPr txBox="1">
            <a:spLocks noChangeArrowheads="1"/>
          </p:cNvSpPr>
          <p:nvPr/>
        </p:nvSpPr>
        <p:spPr bwMode="auto">
          <a:xfrm>
            <a:off x="3385059" y="3344322"/>
            <a:ext cx="518477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2000" dirty="0">
                <a:solidFill>
                  <a:srgbClr val="FF0000"/>
                </a:solidFill>
                <a:latin typeface="Comic Sans MS" panose="030F0702030302020204" pitchFamily="66" charset="0"/>
                <a:ea typeface="微软雅黑" panose="020B0503020204020204" pitchFamily="34" charset="-122"/>
              </a:rPr>
              <a:t>这些指令具有代表性！</a:t>
            </a:r>
          </a:p>
          <a:p>
            <a:pPr>
              <a:spcBef>
                <a:spcPct val="10000"/>
              </a:spcBef>
            </a:pPr>
            <a:r>
              <a:rPr lang="zh-CN" altLang="en-US" sz="2000" dirty="0">
                <a:solidFill>
                  <a:srgbClr val="FF0000"/>
                </a:solidFill>
                <a:latin typeface="Comic Sans MS" panose="030F0702030302020204" pitchFamily="66" charset="0"/>
                <a:ea typeface="微软雅黑" panose="020B0503020204020204" pitchFamily="34" charset="-122"/>
              </a:rPr>
              <a:t>有算术运算、逻辑运算；有</a:t>
            </a:r>
            <a:r>
              <a:rPr lang="en-US" altLang="zh-CN" sz="2000" dirty="0">
                <a:solidFill>
                  <a:srgbClr val="FF0000"/>
                </a:solidFill>
                <a:latin typeface="Comic Sans MS" panose="030F0702030302020204" pitchFamily="66" charset="0"/>
                <a:ea typeface="微软雅黑" panose="020B0503020204020204" pitchFamily="34" charset="-122"/>
              </a:rPr>
              <a:t>RR</a:t>
            </a:r>
            <a:r>
              <a:rPr lang="zh-CN" altLang="en-US" sz="2000" dirty="0">
                <a:solidFill>
                  <a:srgbClr val="FF0000"/>
                </a:solidFill>
                <a:latin typeface="Comic Sans MS" panose="030F0702030302020204" pitchFamily="66" charset="0"/>
                <a:ea typeface="微软雅黑" panose="020B0503020204020204" pitchFamily="34" charset="-122"/>
              </a:rPr>
              <a:t>型、</a:t>
            </a:r>
            <a:r>
              <a:rPr lang="en-US" altLang="zh-CN" sz="2000" dirty="0">
                <a:solidFill>
                  <a:srgbClr val="FF0000"/>
                </a:solidFill>
                <a:latin typeface="Comic Sans MS" panose="030F0702030302020204" pitchFamily="66" charset="0"/>
                <a:ea typeface="微软雅黑" panose="020B0503020204020204" pitchFamily="34" charset="-122"/>
              </a:rPr>
              <a:t>RI</a:t>
            </a:r>
            <a:r>
              <a:rPr lang="zh-CN" altLang="en-US" sz="2000" dirty="0">
                <a:solidFill>
                  <a:srgbClr val="FF0000"/>
                </a:solidFill>
                <a:latin typeface="Comic Sans MS" panose="030F0702030302020204" pitchFamily="66" charset="0"/>
                <a:ea typeface="微软雅黑" panose="020B0503020204020204" pitchFamily="34" charset="-122"/>
              </a:rPr>
              <a:t>型；有访存指令；有条件转移、无条件转移。</a:t>
            </a:r>
          </a:p>
        </p:txBody>
      </p:sp>
      <p:sp>
        <p:nvSpPr>
          <p:cNvPr id="67" name="Rectangle 75"/>
          <p:cNvSpPr>
            <a:spLocks noChangeArrowheads="1"/>
          </p:cNvSpPr>
          <p:nvPr/>
        </p:nvSpPr>
        <p:spPr bwMode="auto">
          <a:xfrm>
            <a:off x="3401888" y="4391424"/>
            <a:ext cx="556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0033CC"/>
                </a:solidFill>
                <a:latin typeface="Comic Sans MS" panose="030F0702030302020204" pitchFamily="66" charset="0"/>
                <a:ea typeface="微软雅黑" panose="020B0503020204020204" pitchFamily="34" charset="-122"/>
              </a:rPr>
              <a:t>本讲目标：实现以上</a:t>
            </a:r>
            <a:r>
              <a:rPr lang="en-US" altLang="zh-CN" sz="2000" dirty="0">
                <a:solidFill>
                  <a:srgbClr val="0033CC"/>
                </a:solidFill>
                <a:latin typeface="Comic Sans MS" panose="030F0702030302020204" pitchFamily="66" charset="0"/>
                <a:ea typeface="微软雅黑" panose="020B0503020204020204" pitchFamily="34" charset="-122"/>
              </a:rPr>
              <a:t>7</a:t>
            </a:r>
            <a:r>
              <a:rPr lang="zh-CN" altLang="en-US" sz="2000" dirty="0">
                <a:solidFill>
                  <a:srgbClr val="0033CC"/>
                </a:solidFill>
                <a:latin typeface="Comic Sans MS" panose="030F0702030302020204" pitchFamily="66" charset="0"/>
                <a:ea typeface="微软雅黑" panose="020B0503020204020204" pitchFamily="34" charset="-122"/>
              </a:rPr>
              <a:t>条指令对应的数据通路！</a:t>
            </a:r>
          </a:p>
          <a:p>
            <a:r>
              <a:rPr lang="zh-CN" altLang="en-US" sz="2000" dirty="0">
                <a:solidFill>
                  <a:srgbClr val="0033CC"/>
                </a:solidFill>
                <a:latin typeface="Comic Sans MS" panose="030F0702030302020204" pitchFamily="66" charset="0"/>
                <a:ea typeface="微软雅黑" panose="020B0503020204020204" pitchFamily="34" charset="-122"/>
              </a:rPr>
              <a:t>教材中实现了</a:t>
            </a:r>
            <a:r>
              <a:rPr lang="en-US" altLang="zh-CN" sz="2000" dirty="0">
                <a:solidFill>
                  <a:srgbClr val="0033CC"/>
                </a:solidFill>
                <a:latin typeface="Comic Sans MS" panose="030F0702030302020204" pitchFamily="66" charset="0"/>
                <a:ea typeface="微软雅黑" panose="020B0503020204020204" pitchFamily="34" charset="-122"/>
              </a:rPr>
              <a:t>11</a:t>
            </a:r>
            <a:r>
              <a:rPr lang="zh-CN" altLang="en-US" sz="2000" dirty="0">
                <a:solidFill>
                  <a:srgbClr val="0033CC"/>
                </a:solidFill>
                <a:latin typeface="Comic Sans MS" panose="030F0702030302020204" pitchFamily="66" charset="0"/>
                <a:ea typeface="微软雅黑" panose="020B0503020204020204" pitchFamily="34" charset="-122"/>
              </a:rPr>
              <a:t>条指令，可将</a:t>
            </a:r>
            <a:r>
              <a:rPr lang="en-US" altLang="zh-CN" sz="2000" dirty="0">
                <a:solidFill>
                  <a:srgbClr val="0033CC"/>
                </a:solidFill>
                <a:latin typeface="Comic Sans MS" panose="030F0702030302020204" pitchFamily="66" charset="0"/>
                <a:ea typeface="微软雅黑" panose="020B0503020204020204" pitchFamily="34" charset="-122"/>
              </a:rPr>
              <a:t>7</a:t>
            </a:r>
            <a:r>
              <a:rPr lang="zh-CN" altLang="en-US" sz="2000" dirty="0">
                <a:solidFill>
                  <a:srgbClr val="0033CC"/>
                </a:solidFill>
                <a:latin typeface="Comic Sans MS" panose="030F0702030302020204" pitchFamily="66" charset="0"/>
                <a:ea typeface="微软雅黑" panose="020B0503020204020204" pitchFamily="34" charset="-122"/>
              </a:rPr>
              <a:t>条指令和</a:t>
            </a:r>
            <a:r>
              <a:rPr lang="en-US" altLang="zh-CN" sz="2000" dirty="0">
                <a:solidFill>
                  <a:srgbClr val="0033CC"/>
                </a:solidFill>
                <a:latin typeface="Comic Sans MS" panose="030F0702030302020204" pitchFamily="66" charset="0"/>
                <a:ea typeface="微软雅黑" panose="020B0503020204020204" pitchFamily="34" charset="-122"/>
              </a:rPr>
              <a:t>11</a:t>
            </a:r>
            <a:r>
              <a:rPr lang="zh-CN" altLang="en-US" sz="2000" dirty="0">
                <a:solidFill>
                  <a:srgbClr val="0033CC"/>
                </a:solidFill>
                <a:latin typeface="Comic Sans MS" panose="030F0702030302020204" pitchFamily="66" charset="0"/>
                <a:ea typeface="微软雅黑" panose="020B0503020204020204" pitchFamily="34" charset="-122"/>
              </a:rPr>
              <a:t>条指令的数据通路进行对比，以深入理解设计原理。</a:t>
            </a:r>
          </a:p>
        </p:txBody>
      </p:sp>
      <p:sp>
        <p:nvSpPr>
          <p:cNvPr id="68" name="Text Box 76"/>
          <p:cNvSpPr txBox="1">
            <a:spLocks noChangeArrowheads="1"/>
          </p:cNvSpPr>
          <p:nvPr/>
        </p:nvSpPr>
        <p:spPr bwMode="auto">
          <a:xfrm>
            <a:off x="100462" y="660326"/>
            <a:ext cx="300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0033CC"/>
                </a:solidFill>
                <a:latin typeface="Comic Sans MS" panose="030F0702030302020204" pitchFamily="66" charset="0"/>
                <a:ea typeface="微软雅黑" panose="020B0503020204020204" pitchFamily="34" charset="-122"/>
              </a:rPr>
              <a:t>大家记得是哪三种类型？</a:t>
            </a:r>
          </a:p>
        </p:txBody>
      </p:sp>
      <p:sp>
        <p:nvSpPr>
          <p:cNvPr id="69" name="Text Box 77"/>
          <p:cNvSpPr txBox="1">
            <a:spLocks noChangeArrowheads="1"/>
          </p:cNvSpPr>
          <p:nvPr/>
        </p:nvSpPr>
        <p:spPr bwMode="auto">
          <a:xfrm>
            <a:off x="3036788" y="651595"/>
            <a:ext cx="4127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R-Type</a:t>
            </a:r>
            <a:r>
              <a:rPr lang="zh-CN" altLang="en-US" sz="2000" b="1" dirty="0">
                <a:solidFill>
                  <a:srgbClr val="0033CC"/>
                </a:solidFill>
                <a:latin typeface="Comic Sans MS" panose="030F0702030302020204" pitchFamily="66" charset="0"/>
                <a:ea typeface="微软雅黑" panose="020B0503020204020204" pitchFamily="34" charset="-122"/>
              </a:rPr>
              <a:t>、</a:t>
            </a:r>
            <a:r>
              <a:rPr lang="en-US" altLang="zh-CN" sz="2000" b="1" dirty="0">
                <a:solidFill>
                  <a:srgbClr val="0033CC"/>
                </a:solidFill>
                <a:latin typeface="Comic Sans MS" panose="030F0702030302020204" pitchFamily="66" charset="0"/>
                <a:ea typeface="微软雅黑" panose="020B0503020204020204" pitchFamily="34" charset="-122"/>
              </a:rPr>
              <a:t>I-Type</a:t>
            </a:r>
            <a:r>
              <a:rPr lang="zh-CN" altLang="en-US" sz="2000" b="1" dirty="0">
                <a:solidFill>
                  <a:srgbClr val="0033CC"/>
                </a:solidFill>
                <a:latin typeface="Comic Sans MS" panose="030F0702030302020204" pitchFamily="66" charset="0"/>
                <a:ea typeface="微软雅黑" panose="020B0503020204020204" pitchFamily="34" charset="-122"/>
              </a:rPr>
              <a:t>、</a:t>
            </a:r>
            <a:r>
              <a:rPr lang="en-US" altLang="zh-CN" sz="2000" b="1" dirty="0">
                <a:solidFill>
                  <a:srgbClr val="0033CC"/>
                </a:solidFill>
                <a:latin typeface="Comic Sans MS" panose="030F0702030302020204" pitchFamily="66" charset="0"/>
                <a:ea typeface="微软雅黑" panose="020B0503020204020204" pitchFamily="34" charset="-122"/>
              </a:rPr>
              <a:t>J-Type</a:t>
            </a:r>
          </a:p>
        </p:txBody>
      </p:sp>
      <p:sp>
        <p:nvSpPr>
          <p:cNvPr id="70" name="标题 1"/>
          <p:cNvSpPr txBox="1">
            <a:spLocks/>
          </p:cNvSpPr>
          <p:nvPr/>
        </p:nvSpPr>
        <p:spPr>
          <a:xfrm>
            <a:off x="107504" y="44624"/>
            <a:ext cx="8856984" cy="774720"/>
          </a:xfrm>
          <a:prstGeom prst="rect">
            <a:avLst/>
          </a:prstGeom>
        </p:spPr>
        <p:txBody>
          <a:bodyPr/>
          <a:lst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a:lstStyle>
          <a:p>
            <a:r>
              <a:rPr lang="zh-CN" altLang="en-US" dirty="0" smtClean="0"/>
              <a:t>复习：</a:t>
            </a:r>
            <a:r>
              <a:rPr lang="en-US" altLang="zh-CN" dirty="0" smtClean="0"/>
              <a:t>MIPS</a:t>
            </a:r>
            <a:r>
              <a:rPr lang="zh-CN" altLang="en-US" dirty="0" smtClean="0"/>
              <a:t>的三种指令格式</a:t>
            </a:r>
            <a:endParaRPr lang="zh-CN" altLang="en-US" dirty="0"/>
          </a:p>
        </p:txBody>
      </p:sp>
      <p:grpSp>
        <p:nvGrpSpPr>
          <p:cNvPr id="71" name="Group 4"/>
          <p:cNvGrpSpPr>
            <a:grpSpLocks/>
          </p:cNvGrpSpPr>
          <p:nvPr/>
        </p:nvGrpSpPr>
        <p:grpSpPr bwMode="auto">
          <a:xfrm>
            <a:off x="1068849" y="5578985"/>
            <a:ext cx="5949950" cy="942975"/>
            <a:chOff x="1918" y="3360"/>
            <a:chExt cx="3748" cy="594"/>
          </a:xfrm>
        </p:grpSpPr>
        <p:sp>
          <p:nvSpPr>
            <p:cNvPr id="72"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 name="Group 6"/>
            <p:cNvGrpSpPr>
              <a:grpSpLocks/>
            </p:cNvGrpSpPr>
            <p:nvPr/>
          </p:nvGrpSpPr>
          <p:grpSpPr bwMode="auto">
            <a:xfrm>
              <a:off x="1979" y="3552"/>
              <a:ext cx="624" cy="210"/>
              <a:chOff x="1979" y="3552"/>
              <a:chExt cx="624" cy="210"/>
            </a:xfrm>
          </p:grpSpPr>
          <p:sp>
            <p:nvSpPr>
              <p:cNvPr id="81"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ea typeface="宋体" panose="02010600030101010101" pitchFamily="2" charset="-122"/>
                  </a:rPr>
                  <a:t>op</a:t>
                </a:r>
              </a:p>
            </p:txBody>
          </p:sp>
        </p:grpSp>
        <p:sp>
          <p:nvSpPr>
            <p:cNvPr id="74"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76"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77"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78"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79"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80"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spTree>
    <p:extLst>
      <p:ext uri="{BB962C8B-B14F-4D97-AF65-F5344CB8AC3E}">
        <p14:creationId xmlns:p14="http://schemas.microsoft.com/office/powerpoint/2010/main" val="27532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blinds(horizontal)">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blinds(horizontal)">
                                      <p:cBhvr>
                                        <p:cTn id="25" dur="500"/>
                                        <p:tgtEl>
                                          <p:spTgt spid="7">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blinds(horizontal)">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blinds(horizontal)">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blinds(horizontal)">
                                      <p:cBhvr>
                                        <p:cTn id="38" dur="500"/>
                                        <p:tgtEl>
                                          <p:spTgt spid="7">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blinds(horizontal)">
                                      <p:cBhvr>
                                        <p:cTn id="41" dur="500"/>
                                        <p:tgtEl>
                                          <p:spTgt spid="7">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
                                            <p:txEl>
                                              <p:pRg st="5" end="5"/>
                                            </p:txEl>
                                          </p:spTgt>
                                        </p:tgtEl>
                                        <p:attrNameLst>
                                          <p:attrName>style.visibility</p:attrName>
                                        </p:attrNameLst>
                                      </p:cBhvr>
                                      <p:to>
                                        <p:strVal val="visible"/>
                                      </p:to>
                                    </p:set>
                                    <p:animEffect transition="in" filter="blinds(horizontal)">
                                      <p:cBhvr>
                                        <p:cTn id="46" dur="500"/>
                                        <p:tgtEl>
                                          <p:spTgt spid="7">
                                            <p:txEl>
                                              <p:pRg st="5" end="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blinds(horizontal)">
                                      <p:cBhvr>
                                        <p:cTn id="49" dur="500"/>
                                        <p:tgtEl>
                                          <p:spTgt spid="7">
                                            <p:txEl>
                                              <p:pRg st="6" end="6"/>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blinds(horizontal)">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blinds(horizontal)">
                                      <p:cBhvr>
                                        <p:cTn id="57" dur="500"/>
                                        <p:tgtEl>
                                          <p:spTgt spid="7">
                                            <p:txEl>
                                              <p:pRg st="8" end="8"/>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7">
                                            <p:txEl>
                                              <p:pRg st="9" end="9"/>
                                            </p:txEl>
                                          </p:spTgt>
                                        </p:tgtEl>
                                        <p:attrNameLst>
                                          <p:attrName>style.visibility</p:attrName>
                                        </p:attrNameLst>
                                      </p:cBhvr>
                                      <p:to>
                                        <p:strVal val="visible"/>
                                      </p:to>
                                    </p:set>
                                    <p:animEffect transition="in" filter="blinds(horizontal)">
                                      <p:cBhvr>
                                        <p:cTn id="60" dur="500"/>
                                        <p:tgtEl>
                                          <p:spTgt spid="7">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animEffect transition="in" filter="blinds(horizontal)">
                                      <p:cBhvr>
                                        <p:cTn id="65" dur="500"/>
                                        <p:tgtEl>
                                          <p:spTgt spid="7">
                                            <p:txEl>
                                              <p:pRg st="10" end="10"/>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7">
                                            <p:txEl>
                                              <p:pRg st="11" end="11"/>
                                            </p:txEl>
                                          </p:spTgt>
                                        </p:tgtEl>
                                        <p:attrNameLst>
                                          <p:attrName>style.visibility</p:attrName>
                                        </p:attrNameLst>
                                      </p:cBhvr>
                                      <p:to>
                                        <p:strVal val="visible"/>
                                      </p:to>
                                    </p:set>
                                    <p:animEffect transition="in" filter="blinds(horizontal)">
                                      <p:cBhvr>
                                        <p:cTn id="68" dur="500"/>
                                        <p:tgtEl>
                                          <p:spTgt spid="7">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blinds(horizontal)">
                                      <p:cBhvr>
                                        <p:cTn id="73" dur="500"/>
                                        <p:tgtEl>
                                          <p:spTgt spid="66"/>
                                        </p:tgtEl>
                                      </p:cBhvr>
                                    </p:animEffect>
                                  </p:childTnLst>
                                  <p:subTnLst>
                                    <p:animClr clrSpc="rgb" dir="cw">
                                      <p:cBhvr override="childStyle">
                                        <p:cTn dur="1" fill="hold" display="0" masterRel="nextClick" afterEffect="1"/>
                                        <p:tgtEl>
                                          <p:spTgt spid="66"/>
                                        </p:tgtEl>
                                        <p:attrNameLst>
                                          <p:attrName>ppt_c</p:attrName>
                                        </p:attrNameLst>
                                      </p:cBhvr>
                                      <p:to>
                                        <a:srgbClr val="2DA9A9"/>
                                      </p:to>
                                    </p:animClr>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blinds(horizontal)">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blinds(horizontal)">
                                      <p:cBhvr>
                                        <p:cTn id="8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5.2.1 </a:t>
            </a:r>
            <a:r>
              <a:rPr lang="zh-CN" altLang="en-US" dirty="0" smtClean="0"/>
              <a:t>指令功能的描述</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312" y="7668"/>
            <a:ext cx="6566048" cy="6850332"/>
          </a:xfrm>
          <a:prstGeom prst="rect">
            <a:avLst/>
          </a:prstGeom>
        </p:spPr>
      </p:pic>
    </p:spTree>
    <p:extLst>
      <p:ext uri="{BB962C8B-B14F-4D97-AF65-F5344CB8AC3E}">
        <p14:creationId xmlns:p14="http://schemas.microsoft.com/office/powerpoint/2010/main" val="1841960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a:solidFill>
                  <a:srgbClr val="063DE8"/>
                </a:solidFill>
              </a:rPr>
              <a:t>取</a:t>
            </a:r>
            <a:r>
              <a:rPr lang="zh-CN" altLang="en-US" dirty="0" smtClean="0">
                <a:solidFill>
                  <a:srgbClr val="063DE8"/>
                </a:solidFill>
              </a:rPr>
              <a:t>指令部件的设计</a:t>
            </a:r>
            <a:endParaRPr lang="en-US" altLang="zh-CN" dirty="0" smtClean="0">
              <a:solidFill>
                <a:srgbClr val="063DE8"/>
              </a:solidFill>
            </a:endParaRPr>
          </a:p>
        </p:txBody>
      </p:sp>
      <p:sp>
        <p:nvSpPr>
          <p:cNvPr id="10" name="Rectangle 3"/>
          <p:cNvSpPr txBox="1">
            <a:spLocks noChangeArrowheads="1"/>
          </p:cNvSpPr>
          <p:nvPr/>
        </p:nvSpPr>
        <p:spPr bwMode="auto">
          <a:xfrm>
            <a:off x="141654" y="1459215"/>
            <a:ext cx="8699500" cy="1831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CN" altLang="en-US" sz="2000" dirty="0" smtClean="0"/>
              <a:t>每条指令都有的公共操作</a:t>
            </a:r>
          </a:p>
          <a:p>
            <a:pPr lvl="1">
              <a:lnSpc>
                <a:spcPct val="110000"/>
              </a:lnSpc>
            </a:pPr>
            <a:r>
              <a:rPr lang="zh-CN" altLang="en-US" dirty="0" smtClean="0">
                <a:solidFill>
                  <a:srgbClr val="CC0000"/>
                </a:solidFill>
                <a:latin typeface="Comic Sans MS" panose="030F0702030302020204" pitchFamily="66" charset="0"/>
              </a:rPr>
              <a:t>取指令</a:t>
            </a:r>
            <a:r>
              <a:rPr lang="zh-CN" altLang="en-US" dirty="0" smtClean="0">
                <a:latin typeface="Comic Sans MS" panose="030F0702030302020204" pitchFamily="66" charset="0"/>
              </a:rPr>
              <a:t>：</a:t>
            </a:r>
            <a:r>
              <a:rPr lang="en-US" altLang="zh-CN" dirty="0" smtClean="0">
                <a:latin typeface="Comic Sans MS" panose="030F0702030302020204" pitchFamily="66" charset="0"/>
              </a:rPr>
              <a:t> M[PC]</a:t>
            </a:r>
          </a:p>
          <a:p>
            <a:pPr lvl="1">
              <a:lnSpc>
                <a:spcPct val="110000"/>
              </a:lnSpc>
            </a:pPr>
            <a:r>
              <a:rPr lang="zh-CN" altLang="en-US" dirty="0" smtClean="0">
                <a:solidFill>
                  <a:srgbClr val="CC0000"/>
                </a:solidFill>
                <a:latin typeface="Comic Sans MS" panose="030F0702030302020204" pitchFamily="66" charset="0"/>
              </a:rPr>
              <a:t>更新</a:t>
            </a:r>
            <a:r>
              <a:rPr lang="en-US" altLang="zh-CN" dirty="0" smtClean="0">
                <a:solidFill>
                  <a:srgbClr val="CC0000"/>
                </a:solidFill>
                <a:latin typeface="Comic Sans MS" panose="030F0702030302020204" pitchFamily="66" charset="0"/>
              </a:rPr>
              <a:t>PC</a:t>
            </a:r>
            <a:r>
              <a:rPr lang="zh-CN" altLang="en-US" dirty="0" smtClean="0">
                <a:latin typeface="Comic Sans MS" panose="030F0702030302020204" pitchFamily="66" charset="0"/>
              </a:rPr>
              <a:t>：</a:t>
            </a:r>
            <a:r>
              <a:rPr lang="en-US" altLang="zh-CN" dirty="0" smtClean="0">
                <a:latin typeface="Comic Sans MS" panose="030F0702030302020204" pitchFamily="66" charset="0"/>
              </a:rPr>
              <a:t>PC </a:t>
            </a:r>
            <a:r>
              <a:rPr lang="en-US" altLang="zh-CN" dirty="0" smtClean="0">
                <a:latin typeface="Comic Sans MS" panose="030F0702030302020204" pitchFamily="66" charset="0"/>
                <a:cs typeface="Arial" panose="020B0604020202020204" pitchFamily="34" charset="0"/>
                <a:sym typeface="Wingdings" panose="05000000000000000000" pitchFamily="2" charset="2"/>
              </a:rPr>
              <a:t>←</a:t>
            </a:r>
            <a:r>
              <a:rPr lang="en-US" altLang="zh-CN" dirty="0" smtClean="0">
                <a:latin typeface="Comic Sans MS" panose="030F0702030302020204" pitchFamily="66" charset="0"/>
              </a:rPr>
              <a:t> PC + 4 </a:t>
            </a:r>
          </a:p>
          <a:p>
            <a:pPr lvl="1">
              <a:lnSpc>
                <a:spcPct val="110000"/>
              </a:lnSpc>
              <a:buFontTx/>
              <a:buNone/>
            </a:pPr>
            <a:r>
              <a:rPr lang="zh-CN" altLang="en-US" dirty="0" smtClean="0">
                <a:solidFill>
                  <a:srgbClr val="0000FF"/>
                </a:solidFill>
                <a:latin typeface="Comic Sans MS" panose="030F0702030302020204" pitchFamily="66" charset="0"/>
              </a:rPr>
              <a:t>转移（</a:t>
            </a:r>
            <a:r>
              <a:rPr lang="en-US" altLang="zh-CN" dirty="0" smtClean="0">
                <a:solidFill>
                  <a:srgbClr val="0000FF"/>
                </a:solidFill>
                <a:latin typeface="Comic Sans MS" panose="030F0702030302020204" pitchFamily="66" charset="0"/>
              </a:rPr>
              <a:t>Branch and Jump</a:t>
            </a:r>
            <a:r>
              <a:rPr lang="zh-CN" altLang="en-US" dirty="0" smtClean="0">
                <a:solidFill>
                  <a:srgbClr val="0000FF"/>
                </a:solidFill>
                <a:latin typeface="Comic Sans MS" panose="030F0702030302020204" pitchFamily="66" charset="0"/>
              </a:rPr>
              <a:t>）时</a:t>
            </a:r>
            <a:r>
              <a:rPr lang="zh-CN" altLang="en-US" dirty="0" smtClean="0">
                <a:latin typeface="Comic Sans MS" panose="030F0702030302020204" pitchFamily="66" charset="0"/>
              </a:rPr>
              <a:t>，</a:t>
            </a:r>
            <a:r>
              <a:rPr lang="en-US" altLang="zh-CN" dirty="0" smtClean="0">
                <a:latin typeface="Comic Sans MS" panose="030F0702030302020204" pitchFamily="66" charset="0"/>
              </a:rPr>
              <a:t>PC</a:t>
            </a:r>
            <a:r>
              <a:rPr lang="zh-CN" altLang="en-US" dirty="0" smtClean="0">
                <a:latin typeface="Comic Sans MS" panose="030F0702030302020204" pitchFamily="66" charset="0"/>
              </a:rPr>
              <a:t>内容再次被更新为 “转移目标地址”</a:t>
            </a:r>
            <a:endParaRPr lang="zh-CN" altLang="en-US" dirty="0">
              <a:latin typeface="Comic Sans MS" panose="030F0702030302020204" pitchFamily="66" charset="0"/>
            </a:endParaRPr>
          </a:p>
        </p:txBody>
      </p:sp>
      <p:sp>
        <p:nvSpPr>
          <p:cNvPr id="11" name="Line 4"/>
          <p:cNvSpPr>
            <a:spLocks noChangeShapeType="1"/>
          </p:cNvSpPr>
          <p:nvPr/>
        </p:nvSpPr>
        <p:spPr bwMode="auto">
          <a:xfrm>
            <a:off x="2490342" y="5807794"/>
            <a:ext cx="259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12" name="Group 5"/>
          <p:cNvGrpSpPr>
            <a:grpSpLocks/>
          </p:cNvGrpSpPr>
          <p:nvPr/>
        </p:nvGrpSpPr>
        <p:grpSpPr bwMode="auto">
          <a:xfrm>
            <a:off x="107504" y="3429719"/>
            <a:ext cx="4833630" cy="2938462"/>
            <a:chOff x="1928" y="1985"/>
            <a:chExt cx="2933" cy="1851"/>
          </a:xfrm>
        </p:grpSpPr>
        <p:sp>
          <p:nvSpPr>
            <p:cNvPr id="13" name="Line 6"/>
            <p:cNvSpPr>
              <a:spLocks noChangeShapeType="1"/>
            </p:cNvSpPr>
            <p:nvPr/>
          </p:nvSpPr>
          <p:spPr bwMode="auto">
            <a:xfrm flipH="1">
              <a:off x="4076" y="3364"/>
              <a:ext cx="152"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 name="Rectangle 7"/>
            <p:cNvSpPr>
              <a:spLocks noChangeArrowheads="1"/>
            </p:cNvSpPr>
            <p:nvPr/>
          </p:nvSpPr>
          <p:spPr bwMode="auto">
            <a:xfrm>
              <a:off x="3879" y="3456"/>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Comic Sans MS" panose="030F0702030302020204" pitchFamily="66" charset="0"/>
                  <a:ea typeface="微软雅黑" panose="020B0503020204020204" pitchFamily="34" charset="-122"/>
                </a:rPr>
                <a:t>32</a:t>
              </a:r>
            </a:p>
          </p:txBody>
        </p:sp>
        <p:sp>
          <p:nvSpPr>
            <p:cNvPr id="15" name="Rectangle 8"/>
            <p:cNvSpPr>
              <a:spLocks noChangeArrowheads="1"/>
            </p:cNvSpPr>
            <p:nvPr/>
          </p:nvSpPr>
          <p:spPr bwMode="auto">
            <a:xfrm>
              <a:off x="3591" y="3216"/>
              <a:ext cx="1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Instruction Word</a:t>
              </a:r>
            </a:p>
          </p:txBody>
        </p:sp>
        <p:grpSp>
          <p:nvGrpSpPr>
            <p:cNvPr id="16" name="Group 9"/>
            <p:cNvGrpSpPr>
              <a:grpSpLocks/>
            </p:cNvGrpSpPr>
            <p:nvPr/>
          </p:nvGrpSpPr>
          <p:grpSpPr bwMode="auto">
            <a:xfrm>
              <a:off x="2458" y="3088"/>
              <a:ext cx="905" cy="748"/>
              <a:chOff x="2458" y="3088"/>
              <a:chExt cx="905" cy="748"/>
            </a:xfrm>
          </p:grpSpPr>
          <p:sp>
            <p:nvSpPr>
              <p:cNvPr id="32" name="Rectangle 10"/>
              <p:cNvSpPr>
                <a:spLocks noChangeArrowheads="1"/>
              </p:cNvSpPr>
              <p:nvPr/>
            </p:nvSpPr>
            <p:spPr bwMode="auto">
              <a:xfrm>
                <a:off x="2458" y="3088"/>
                <a:ext cx="886" cy="748"/>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3" name="Rectangle 11"/>
              <p:cNvSpPr>
                <a:spLocks noChangeArrowheads="1"/>
              </p:cNvSpPr>
              <p:nvPr/>
            </p:nvSpPr>
            <p:spPr bwMode="auto">
              <a:xfrm>
                <a:off x="2631" y="3120"/>
                <a:ext cx="6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Address</a:t>
                </a:r>
              </a:p>
            </p:txBody>
          </p:sp>
          <p:sp>
            <p:nvSpPr>
              <p:cNvPr id="34" name="Rectangle 12"/>
              <p:cNvSpPr>
                <a:spLocks noChangeArrowheads="1"/>
              </p:cNvSpPr>
              <p:nvPr/>
            </p:nvSpPr>
            <p:spPr bwMode="auto">
              <a:xfrm>
                <a:off x="2504" y="3360"/>
                <a:ext cx="85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微软雅黑" panose="020B0503020204020204" pitchFamily="34" charset="-122"/>
                  </a:rPr>
                  <a:t>Instruction</a:t>
                </a:r>
              </a:p>
              <a:p>
                <a:pPr algn="ctr"/>
                <a:r>
                  <a:rPr lang="en-US" altLang="zh-CN">
                    <a:latin typeface="Comic Sans MS" panose="030F0702030302020204" pitchFamily="66" charset="0"/>
                    <a:ea typeface="微软雅黑" panose="020B0503020204020204" pitchFamily="34" charset="-122"/>
                  </a:rPr>
                  <a:t>Memory</a:t>
                </a:r>
              </a:p>
            </p:txBody>
          </p:sp>
        </p:grpSp>
        <p:sp>
          <p:nvSpPr>
            <p:cNvPr id="17" name="Rectangle 13"/>
            <p:cNvSpPr>
              <a:spLocks noChangeArrowheads="1"/>
            </p:cNvSpPr>
            <p:nvPr/>
          </p:nvSpPr>
          <p:spPr bwMode="auto">
            <a:xfrm>
              <a:off x="2503" y="2320"/>
              <a:ext cx="793" cy="20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 name="Line 14"/>
            <p:cNvSpPr>
              <a:spLocks noChangeShapeType="1"/>
            </p:cNvSpPr>
            <p:nvPr/>
          </p:nvSpPr>
          <p:spPr bwMode="auto">
            <a:xfrm flipH="1" flipV="1">
              <a:off x="2515" y="2387"/>
              <a:ext cx="130" cy="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 name="Line 15"/>
            <p:cNvSpPr>
              <a:spLocks noChangeShapeType="1"/>
            </p:cNvSpPr>
            <p:nvPr/>
          </p:nvSpPr>
          <p:spPr bwMode="auto">
            <a:xfrm flipH="1">
              <a:off x="2506" y="2433"/>
              <a:ext cx="121" cy="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 name="Oval 16"/>
            <p:cNvSpPr>
              <a:spLocks noChangeArrowheads="1"/>
            </p:cNvSpPr>
            <p:nvPr/>
          </p:nvSpPr>
          <p:spPr bwMode="auto">
            <a:xfrm>
              <a:off x="2417" y="2394"/>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 name="Line 17"/>
            <p:cNvSpPr>
              <a:spLocks noChangeShapeType="1"/>
            </p:cNvSpPr>
            <p:nvPr/>
          </p:nvSpPr>
          <p:spPr bwMode="auto">
            <a:xfrm flipH="1">
              <a:off x="2209" y="2443"/>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 name="Rectangle 18"/>
            <p:cNvSpPr>
              <a:spLocks noChangeArrowheads="1"/>
            </p:cNvSpPr>
            <p:nvPr/>
          </p:nvSpPr>
          <p:spPr bwMode="auto">
            <a:xfrm>
              <a:off x="2732" y="2331"/>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PC</a:t>
              </a:r>
            </a:p>
          </p:txBody>
        </p:sp>
        <p:sp>
          <p:nvSpPr>
            <p:cNvPr id="23" name="Rectangle 19"/>
            <p:cNvSpPr>
              <a:spLocks noChangeArrowheads="1"/>
            </p:cNvSpPr>
            <p:nvPr/>
          </p:nvSpPr>
          <p:spPr bwMode="auto">
            <a:xfrm>
              <a:off x="1928" y="2336"/>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solidFill>
                    <a:schemeClr val="accent1"/>
                  </a:solidFill>
                  <a:latin typeface="Comic Sans MS" panose="030F0702030302020204" pitchFamily="66" charset="0"/>
                  <a:ea typeface="微软雅黑" panose="020B0503020204020204" pitchFamily="34" charset="-122"/>
                </a:rPr>
                <a:t>Clk</a:t>
              </a:r>
            </a:p>
          </p:txBody>
        </p:sp>
        <p:grpSp>
          <p:nvGrpSpPr>
            <p:cNvPr id="24" name="Group 20"/>
            <p:cNvGrpSpPr>
              <a:grpSpLocks/>
            </p:cNvGrpSpPr>
            <p:nvPr/>
          </p:nvGrpSpPr>
          <p:grpSpPr bwMode="auto">
            <a:xfrm>
              <a:off x="3394" y="2605"/>
              <a:ext cx="1038" cy="406"/>
              <a:chOff x="3394" y="2605"/>
              <a:chExt cx="1038" cy="406"/>
            </a:xfrm>
          </p:grpSpPr>
          <p:sp>
            <p:nvSpPr>
              <p:cNvPr id="30" name="Rectangle 21"/>
              <p:cNvSpPr>
                <a:spLocks noChangeArrowheads="1"/>
              </p:cNvSpPr>
              <p:nvPr/>
            </p:nvSpPr>
            <p:spPr bwMode="auto">
              <a:xfrm>
                <a:off x="3472" y="2608"/>
                <a:ext cx="880" cy="352"/>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1" name="Rectangle 22"/>
              <p:cNvSpPr>
                <a:spLocks noChangeArrowheads="1"/>
              </p:cNvSpPr>
              <p:nvPr/>
            </p:nvSpPr>
            <p:spPr bwMode="auto">
              <a:xfrm>
                <a:off x="3394" y="2605"/>
                <a:ext cx="103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dirty="0">
                    <a:latin typeface="Comic Sans MS" panose="030F0702030302020204" pitchFamily="66" charset="0"/>
                    <a:ea typeface="微软雅黑" panose="020B0503020204020204" pitchFamily="34" charset="-122"/>
                  </a:rPr>
                  <a:t>Next Address</a:t>
                </a:r>
              </a:p>
              <a:p>
                <a:pPr algn="ctr"/>
                <a:r>
                  <a:rPr lang="en-US" altLang="zh-CN" dirty="0">
                    <a:latin typeface="Comic Sans MS" panose="030F0702030302020204" pitchFamily="66" charset="0"/>
                    <a:ea typeface="微软雅黑" panose="020B0503020204020204" pitchFamily="34" charset="-122"/>
                  </a:rPr>
                  <a:t>Logic</a:t>
                </a:r>
              </a:p>
            </p:txBody>
          </p:sp>
        </p:grpSp>
        <p:sp>
          <p:nvSpPr>
            <p:cNvPr id="25" name="Line 23"/>
            <p:cNvSpPr>
              <a:spLocks noChangeShapeType="1"/>
            </p:cNvSpPr>
            <p:nvPr/>
          </p:nvSpPr>
          <p:spPr bwMode="auto">
            <a:xfrm>
              <a:off x="2880" y="2552"/>
              <a:ext cx="0" cy="5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6" name="Line 24"/>
            <p:cNvSpPr>
              <a:spLocks noChangeShapeType="1"/>
            </p:cNvSpPr>
            <p:nvPr/>
          </p:nvSpPr>
          <p:spPr bwMode="auto">
            <a:xfrm>
              <a:off x="2888" y="2784"/>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7" name="Line 25"/>
            <p:cNvSpPr>
              <a:spLocks noChangeShapeType="1"/>
            </p:cNvSpPr>
            <p:nvPr/>
          </p:nvSpPr>
          <p:spPr bwMode="auto">
            <a:xfrm>
              <a:off x="2880" y="1985"/>
              <a:ext cx="0" cy="31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8" name="Line 26"/>
            <p:cNvSpPr>
              <a:spLocks noChangeShapeType="1"/>
            </p:cNvSpPr>
            <p:nvPr/>
          </p:nvSpPr>
          <p:spPr bwMode="auto">
            <a:xfrm>
              <a:off x="2888" y="1986"/>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9" name="Line 27"/>
            <p:cNvSpPr>
              <a:spLocks noChangeShapeType="1"/>
            </p:cNvSpPr>
            <p:nvPr/>
          </p:nvSpPr>
          <p:spPr bwMode="auto">
            <a:xfrm>
              <a:off x="3888" y="1985"/>
              <a:ext cx="0" cy="5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grpSp>
        <p:nvGrpSpPr>
          <p:cNvPr id="35" name="Group 37"/>
          <p:cNvGrpSpPr>
            <a:grpSpLocks/>
          </p:cNvGrpSpPr>
          <p:nvPr/>
        </p:nvGrpSpPr>
        <p:grpSpPr bwMode="auto">
          <a:xfrm>
            <a:off x="2645917" y="3544019"/>
            <a:ext cx="2159000" cy="1422400"/>
            <a:chOff x="1617" y="2057"/>
            <a:chExt cx="1360" cy="896"/>
          </a:xfrm>
        </p:grpSpPr>
        <p:sp>
          <p:nvSpPr>
            <p:cNvPr id="36" name="Line 29"/>
            <p:cNvSpPr>
              <a:spLocks noChangeShapeType="1"/>
            </p:cNvSpPr>
            <p:nvPr/>
          </p:nvSpPr>
          <p:spPr bwMode="auto">
            <a:xfrm flipH="1">
              <a:off x="2218" y="2264"/>
              <a:ext cx="476" cy="295"/>
            </a:xfrm>
            <a:prstGeom prst="line">
              <a:avLst/>
            </a:prstGeom>
            <a:noFill/>
            <a:ln w="254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7" name="Text Box 30"/>
            <p:cNvSpPr txBox="1">
              <a:spLocks noChangeArrowheads="1"/>
            </p:cNvSpPr>
            <p:nvPr/>
          </p:nvSpPr>
          <p:spPr bwMode="auto">
            <a:xfrm>
              <a:off x="2053" y="2057"/>
              <a:ext cx="9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dirty="0">
                  <a:solidFill>
                    <a:srgbClr val="0000FF"/>
                  </a:solidFill>
                  <a:latin typeface="Comic Sans MS" panose="030F0702030302020204" pitchFamily="66" charset="0"/>
                  <a:ea typeface="微软雅黑" panose="020B0503020204020204" pitchFamily="34" charset="-122"/>
                </a:rPr>
                <a:t>下地址逻辑</a:t>
              </a:r>
            </a:p>
          </p:txBody>
        </p:sp>
        <p:sp>
          <p:nvSpPr>
            <p:cNvPr id="38" name="Rectangle 31"/>
            <p:cNvSpPr>
              <a:spLocks noChangeArrowheads="1"/>
            </p:cNvSpPr>
            <p:nvPr/>
          </p:nvSpPr>
          <p:spPr bwMode="auto">
            <a:xfrm>
              <a:off x="1617" y="2586"/>
              <a:ext cx="924" cy="367"/>
            </a:xfrm>
            <a:prstGeom prst="rect">
              <a:avLst/>
            </a:prstGeom>
            <a:noFill/>
            <a:ln w="508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grpSp>
        <p:nvGrpSpPr>
          <p:cNvPr id="39" name="Group 36"/>
          <p:cNvGrpSpPr>
            <a:grpSpLocks/>
          </p:cNvGrpSpPr>
          <p:nvPr/>
        </p:nvGrpSpPr>
        <p:grpSpPr bwMode="auto">
          <a:xfrm>
            <a:off x="799654" y="3201119"/>
            <a:ext cx="4151313" cy="3324225"/>
            <a:chOff x="631" y="1847"/>
            <a:chExt cx="2652" cy="2094"/>
          </a:xfrm>
        </p:grpSpPr>
        <p:sp>
          <p:nvSpPr>
            <p:cNvPr id="40" name="Rectangle 34"/>
            <p:cNvSpPr>
              <a:spLocks noChangeArrowheads="1"/>
            </p:cNvSpPr>
            <p:nvPr/>
          </p:nvSpPr>
          <p:spPr bwMode="auto">
            <a:xfrm>
              <a:off x="631" y="1847"/>
              <a:ext cx="2624" cy="2094"/>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1" name="Text Box 35"/>
            <p:cNvSpPr txBox="1">
              <a:spLocks noChangeArrowheads="1"/>
            </p:cNvSpPr>
            <p:nvPr/>
          </p:nvSpPr>
          <p:spPr bwMode="auto">
            <a:xfrm>
              <a:off x="1728" y="3685"/>
              <a:ext cx="15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取指令部件</a:t>
              </a:r>
            </a:p>
          </p:txBody>
        </p:sp>
      </p:grpSp>
      <p:sp>
        <p:nvSpPr>
          <p:cNvPr id="42" name="Text Box 28"/>
          <p:cNvSpPr txBox="1">
            <a:spLocks noChangeArrowheads="1"/>
          </p:cNvSpPr>
          <p:nvPr/>
        </p:nvSpPr>
        <p:spPr bwMode="auto">
          <a:xfrm>
            <a:off x="5243879" y="3270261"/>
            <a:ext cx="375443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latin typeface="微软雅黑" panose="020B0503020204020204" pitchFamily="34" charset="-122"/>
                <a:ea typeface="微软雅黑" panose="020B0503020204020204" pitchFamily="34" charset="-122"/>
              </a:rPr>
              <a:t>顺序：先取指令，再改</a:t>
            </a:r>
            <a:r>
              <a:rPr lang="en-US" altLang="zh-CN" sz="2000" dirty="0">
                <a:solidFill>
                  <a:srgbClr val="CC0000"/>
                </a:solidFill>
                <a:latin typeface="微软雅黑" panose="020B0503020204020204" pitchFamily="34" charset="-122"/>
                <a:ea typeface="微软雅黑" panose="020B0503020204020204" pitchFamily="34" charset="-122"/>
              </a:rPr>
              <a:t>PC</a:t>
            </a:r>
            <a:r>
              <a:rPr lang="zh-CN" altLang="en-US" sz="2000" dirty="0">
                <a:solidFill>
                  <a:srgbClr val="CC0000"/>
                </a:solidFill>
                <a:latin typeface="微软雅黑" panose="020B0503020204020204" pitchFamily="34" charset="-122"/>
                <a:ea typeface="微软雅黑" panose="020B0503020204020204" pitchFamily="34" charset="-122"/>
              </a:rPr>
              <a:t>的值（具体实现时，可以并行</a:t>
            </a:r>
            <a:r>
              <a:rPr lang="zh-CN" altLang="en-US" sz="2000" dirty="0" smtClean="0">
                <a:solidFill>
                  <a:srgbClr val="CC0000"/>
                </a:solidFill>
                <a:latin typeface="微软雅黑" panose="020B0503020204020204" pitchFamily="34" charset="-122"/>
                <a:ea typeface="微软雅黑" panose="020B0503020204020204" pitchFamily="34" charset="-122"/>
              </a:rPr>
              <a:t>）</a:t>
            </a:r>
            <a:endParaRPr lang="en-US" altLang="zh-CN" sz="2000" dirty="0" smtClean="0">
              <a:solidFill>
                <a:srgbClr val="CC0000"/>
              </a:solidFill>
              <a:latin typeface="微软雅黑" panose="020B0503020204020204" pitchFamily="34" charset="-122"/>
              <a:ea typeface="微软雅黑" panose="020B0503020204020204" pitchFamily="34" charset="-122"/>
            </a:endParaRPr>
          </a:p>
          <a:p>
            <a:pPr>
              <a:spcBef>
                <a:spcPct val="50000"/>
              </a:spcBef>
            </a:pPr>
            <a:r>
              <a:rPr lang="zh-CN" altLang="en-US"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a:solidFill>
                  <a:srgbClr val="CC0000"/>
                </a:solidFill>
                <a:latin typeface="微软雅黑" panose="020B0503020204020204" pitchFamily="34" charset="-122"/>
                <a:ea typeface="微软雅黑" panose="020B0503020204020204" pitchFamily="34" charset="-122"/>
              </a:rPr>
              <a:t>绝不能先改</a:t>
            </a:r>
            <a:r>
              <a:rPr lang="en-US" altLang="zh-CN" sz="2000" dirty="0">
                <a:solidFill>
                  <a:srgbClr val="CC0000"/>
                </a:solidFill>
                <a:latin typeface="微软雅黑" panose="020B0503020204020204" pitchFamily="34" charset="-122"/>
                <a:ea typeface="微软雅黑" panose="020B0503020204020204" pitchFamily="34" charset="-122"/>
              </a:rPr>
              <a:t>PC</a:t>
            </a:r>
            <a:r>
              <a:rPr lang="zh-CN" altLang="en-US" sz="2000" dirty="0">
                <a:solidFill>
                  <a:srgbClr val="CC0000"/>
                </a:solidFill>
                <a:latin typeface="微软雅黑" panose="020B0503020204020204" pitchFamily="34" charset="-122"/>
                <a:ea typeface="微软雅黑" panose="020B0503020204020204" pitchFamily="34" charset="-122"/>
              </a:rPr>
              <a:t>的值，再取指令</a:t>
            </a:r>
          </a:p>
        </p:txBody>
      </p:sp>
      <p:sp>
        <p:nvSpPr>
          <p:cNvPr id="43" name="Text Box 33"/>
          <p:cNvSpPr txBox="1">
            <a:spLocks noChangeArrowheads="1"/>
          </p:cNvSpPr>
          <p:nvPr/>
        </p:nvSpPr>
        <p:spPr bwMode="auto">
          <a:xfrm>
            <a:off x="5223241" y="4638686"/>
            <a:ext cx="38893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取指后，每条指令功能不同，数据通路中信息流动过程也不同</a:t>
            </a:r>
          </a:p>
          <a:p>
            <a:pPr>
              <a:spcBef>
                <a:spcPct val="50000"/>
              </a:spcBef>
            </a:pPr>
            <a:r>
              <a:rPr lang="zh-CN" altLang="en-US" sz="2000" dirty="0">
                <a:latin typeface="微软雅黑" panose="020B0503020204020204" pitchFamily="34" charset="-122"/>
                <a:ea typeface="微软雅黑" panose="020B0503020204020204" pitchFamily="34" charset="-122"/>
              </a:rPr>
              <a:t>下面分别对每条指令进行相应数据通路的设计</a:t>
            </a:r>
          </a:p>
        </p:txBody>
      </p:sp>
    </p:spTree>
    <p:extLst>
      <p:ext uri="{BB962C8B-B14F-4D97-AF65-F5344CB8AC3E}">
        <p14:creationId xmlns:p14="http://schemas.microsoft.com/office/powerpoint/2010/main" val="109644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xEl>
                                              <p:pRg st="0" end="0"/>
                                            </p:txEl>
                                          </p:spTgt>
                                        </p:tgtEl>
                                        <p:attrNameLst>
                                          <p:attrName>style.visibility</p:attrName>
                                        </p:attrNameLst>
                                      </p:cBhvr>
                                      <p:to>
                                        <p:strVal val="visible"/>
                                      </p:to>
                                    </p:set>
                                    <p:animEffect transition="in" filter="blinds(horizontal)">
                                      <p:cBhvr>
                                        <p:cTn id="37" dur="500"/>
                                        <p:tgtEl>
                                          <p:spTgt spid="43">
                                            <p:txEl>
                                              <p:pRg st="0" end="0"/>
                                            </p:txEl>
                                          </p:spTgt>
                                        </p:tgtEl>
                                      </p:cBhvr>
                                    </p:animEffect>
                                  </p:childTnLst>
                                  <p:subTnLst>
                                    <p:animClr clrSpc="rgb" dir="cw">
                                      <p:cBhvr override="childStyle">
                                        <p:cTn dur="1" fill="hold" display="0" masterRel="nextClick" afterEffect="1"/>
                                        <p:tgtEl>
                                          <p:spTgt spid="43">
                                            <p:txEl>
                                              <p:pRg st="0" end="0"/>
                                            </p:txEl>
                                          </p:spTgt>
                                        </p:tgtEl>
                                        <p:attrNameLst>
                                          <p:attrName>ppt_c</p:attrName>
                                        </p:attrNameLst>
                                      </p:cBhvr>
                                      <p:to>
                                        <a:srgbClr val="2DA9A9"/>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
                                            <p:txEl>
                                              <p:pRg st="1" end="1"/>
                                            </p:txEl>
                                          </p:spTgt>
                                        </p:tgtEl>
                                        <p:attrNameLst>
                                          <p:attrName>style.visibility</p:attrName>
                                        </p:attrNameLst>
                                      </p:cBhvr>
                                      <p:to>
                                        <p:strVal val="visible"/>
                                      </p:to>
                                    </p:set>
                                    <p:animEffect transition="in" filter="blinds(horizontal)">
                                      <p:cBhvr>
                                        <p:cTn id="42"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2. R</a:t>
            </a:r>
            <a:r>
              <a:rPr lang="zh-CN" altLang="en-US" dirty="0" smtClean="0">
                <a:solidFill>
                  <a:srgbClr val="063DE8"/>
                </a:solidFill>
              </a:rPr>
              <a:t>型指令的数据通路</a:t>
            </a:r>
            <a:endParaRPr lang="en-US" altLang="zh-CN" dirty="0" smtClean="0">
              <a:solidFill>
                <a:srgbClr val="063DE8"/>
              </a:solidFill>
            </a:endParaRPr>
          </a:p>
        </p:txBody>
      </p:sp>
      <p:sp>
        <p:nvSpPr>
          <p:cNvPr id="44" name="Rectangle 3"/>
          <p:cNvSpPr txBox="1">
            <a:spLocks noChangeArrowheads="1"/>
          </p:cNvSpPr>
          <p:nvPr/>
        </p:nvSpPr>
        <p:spPr bwMode="auto">
          <a:xfrm>
            <a:off x="310704" y="1438100"/>
            <a:ext cx="3170237" cy="530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28"/>
              </a:spcBef>
              <a:buFontTx/>
              <a:buNone/>
            </a:pPr>
            <a:r>
              <a:rPr lang="zh-CN" altLang="en-US" dirty="0" smtClean="0">
                <a:solidFill>
                  <a:srgbClr val="FF0000"/>
                </a:solidFill>
                <a:latin typeface="微软雅黑" panose="020B0503020204020204" pitchFamily="34" charset="-122"/>
              </a:rPr>
              <a:t>实现目标（</a:t>
            </a:r>
            <a:r>
              <a:rPr lang="en-US" altLang="zh-CN" dirty="0" smtClean="0">
                <a:solidFill>
                  <a:srgbClr val="FF0000"/>
                </a:solidFill>
                <a:latin typeface="微软雅黑" panose="020B0503020204020204" pitchFamily="34" charset="-122"/>
              </a:rPr>
              <a:t>7</a:t>
            </a:r>
            <a:r>
              <a:rPr lang="zh-CN" altLang="en-US" dirty="0" smtClean="0">
                <a:solidFill>
                  <a:srgbClr val="FF0000"/>
                </a:solidFill>
                <a:latin typeface="微软雅黑" panose="020B0503020204020204" pitchFamily="34" charset="-122"/>
              </a:rPr>
              <a:t>条指令）：</a:t>
            </a:r>
          </a:p>
          <a:p>
            <a:pPr>
              <a:spcBef>
                <a:spcPts val="328"/>
              </a:spcBef>
            </a:pPr>
            <a:r>
              <a:rPr lang="en-US" altLang="zh-CN" dirty="0" smtClean="0">
                <a:ea typeface="宋体" panose="02010600030101010101" pitchFamily="2" charset="-122"/>
              </a:rPr>
              <a:t>ADD and subtract</a:t>
            </a:r>
          </a:p>
          <a:p>
            <a:pPr lvl="1">
              <a:spcBef>
                <a:spcPts val="328"/>
              </a:spcBef>
            </a:pPr>
            <a:r>
              <a:rPr lang="en-US" altLang="zh-CN" dirty="0" smtClean="0">
                <a:ea typeface="宋体" panose="02010600030101010101" pitchFamily="2" charset="-122"/>
              </a:rPr>
              <a:t>add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spcBef>
                <a:spcPts val="328"/>
              </a:spcBef>
            </a:pPr>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a:spcBef>
                <a:spcPts val="328"/>
              </a:spcBef>
            </a:pPr>
            <a:r>
              <a:rPr lang="en-US" altLang="zh-CN" dirty="0" smtClean="0">
                <a:ea typeface="宋体" panose="02010600030101010101" pitchFamily="2" charset="-122"/>
              </a:rPr>
              <a:t>OR Immediate:</a:t>
            </a:r>
          </a:p>
          <a:p>
            <a:pPr lvl="1">
              <a:spcBef>
                <a:spcPts val="328"/>
              </a:spcBef>
            </a:pPr>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LOAD and STORE</a:t>
            </a:r>
          </a:p>
          <a:p>
            <a:pPr lvl="1">
              <a:spcBef>
                <a:spcPts val="328"/>
              </a:spcBef>
            </a:pPr>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spcBef>
                <a:spcPts val="328"/>
              </a:spcBef>
            </a:pPr>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BRANCH:</a:t>
            </a:r>
          </a:p>
          <a:p>
            <a:pPr lvl="1">
              <a:spcBef>
                <a:spcPts val="328"/>
              </a:spcBef>
            </a:pPr>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JUMP:</a:t>
            </a:r>
          </a:p>
          <a:p>
            <a:pPr lvl="1">
              <a:spcBef>
                <a:spcPts val="328"/>
              </a:spcBef>
            </a:pPr>
            <a:r>
              <a:rPr lang="en-US" altLang="zh-CN" dirty="0" smtClean="0">
                <a:ea typeface="宋体" panose="02010600030101010101" pitchFamily="2" charset="-122"/>
              </a:rPr>
              <a:t>j  target</a:t>
            </a:r>
            <a:endParaRPr lang="en-US" altLang="zh-CN" dirty="0">
              <a:ea typeface="宋体" panose="02010600030101010101" pitchFamily="2" charset="-122"/>
            </a:endParaRPr>
          </a:p>
        </p:txBody>
      </p:sp>
      <p:grpSp>
        <p:nvGrpSpPr>
          <p:cNvPr id="45" name="Group 4"/>
          <p:cNvGrpSpPr>
            <a:grpSpLocks/>
          </p:cNvGrpSpPr>
          <p:nvPr/>
        </p:nvGrpSpPr>
        <p:grpSpPr bwMode="auto">
          <a:xfrm>
            <a:off x="2931594" y="5734249"/>
            <a:ext cx="5949950" cy="942975"/>
            <a:chOff x="1918" y="3360"/>
            <a:chExt cx="3748" cy="594"/>
          </a:xfrm>
        </p:grpSpPr>
        <p:sp>
          <p:nvSpPr>
            <p:cNvPr id="46"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 name="Group 6"/>
            <p:cNvGrpSpPr>
              <a:grpSpLocks/>
            </p:cNvGrpSpPr>
            <p:nvPr/>
          </p:nvGrpSpPr>
          <p:grpSpPr bwMode="auto">
            <a:xfrm>
              <a:off x="1979" y="3552"/>
              <a:ext cx="624" cy="210"/>
              <a:chOff x="1979" y="3552"/>
              <a:chExt cx="624" cy="210"/>
            </a:xfrm>
          </p:grpSpPr>
          <p:sp>
            <p:nvSpPr>
              <p:cNvPr id="55"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sp>
          <p:nvSpPr>
            <p:cNvPr id="48"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50"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51"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52"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53"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54"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grpSp>
        <p:nvGrpSpPr>
          <p:cNvPr id="57" name="Group 16"/>
          <p:cNvGrpSpPr>
            <a:grpSpLocks/>
          </p:cNvGrpSpPr>
          <p:nvPr/>
        </p:nvGrpSpPr>
        <p:grpSpPr bwMode="auto">
          <a:xfrm>
            <a:off x="3196706" y="1197087"/>
            <a:ext cx="5949950" cy="942975"/>
            <a:chOff x="1918" y="672"/>
            <a:chExt cx="3748" cy="594"/>
          </a:xfrm>
        </p:grpSpPr>
        <p:grpSp>
          <p:nvGrpSpPr>
            <p:cNvPr id="58" name="Group 17"/>
            <p:cNvGrpSpPr>
              <a:grpSpLocks/>
            </p:cNvGrpSpPr>
            <p:nvPr/>
          </p:nvGrpSpPr>
          <p:grpSpPr bwMode="auto">
            <a:xfrm>
              <a:off x="1918" y="672"/>
              <a:ext cx="3748" cy="402"/>
              <a:chOff x="1918" y="672"/>
              <a:chExt cx="3748" cy="402"/>
            </a:xfrm>
          </p:grpSpPr>
          <p:grpSp>
            <p:nvGrpSpPr>
              <p:cNvPr id="65" name="Group 18"/>
              <p:cNvGrpSpPr>
                <a:grpSpLocks/>
              </p:cNvGrpSpPr>
              <p:nvPr/>
            </p:nvGrpSpPr>
            <p:grpSpPr bwMode="auto">
              <a:xfrm>
                <a:off x="1979" y="864"/>
                <a:ext cx="3607" cy="210"/>
                <a:chOff x="1979" y="864"/>
                <a:chExt cx="3607" cy="210"/>
              </a:xfrm>
            </p:grpSpPr>
            <p:sp>
              <p:nvSpPr>
                <p:cNvPr id="73"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 name="Group 20"/>
                <p:cNvGrpSpPr>
                  <a:grpSpLocks/>
                </p:cNvGrpSpPr>
                <p:nvPr/>
              </p:nvGrpSpPr>
              <p:grpSpPr bwMode="auto">
                <a:xfrm>
                  <a:off x="1979" y="864"/>
                  <a:ext cx="3607" cy="210"/>
                  <a:chOff x="1979" y="864"/>
                  <a:chExt cx="3607" cy="210"/>
                </a:xfrm>
              </p:grpSpPr>
              <p:grpSp>
                <p:nvGrpSpPr>
                  <p:cNvPr id="75" name="Group 21"/>
                  <p:cNvGrpSpPr>
                    <a:grpSpLocks/>
                  </p:cNvGrpSpPr>
                  <p:nvPr/>
                </p:nvGrpSpPr>
                <p:grpSpPr bwMode="auto">
                  <a:xfrm>
                    <a:off x="1979" y="864"/>
                    <a:ext cx="624" cy="210"/>
                    <a:chOff x="1979" y="864"/>
                    <a:chExt cx="624" cy="210"/>
                  </a:xfrm>
                </p:grpSpPr>
                <p:sp>
                  <p:nvSpPr>
                    <p:cNvPr id="91"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76" name="Group 24"/>
                  <p:cNvGrpSpPr>
                    <a:grpSpLocks/>
                  </p:cNvGrpSpPr>
                  <p:nvPr/>
                </p:nvGrpSpPr>
                <p:grpSpPr bwMode="auto">
                  <a:xfrm>
                    <a:off x="2611" y="864"/>
                    <a:ext cx="580" cy="210"/>
                    <a:chOff x="2611" y="864"/>
                    <a:chExt cx="580" cy="210"/>
                  </a:xfrm>
                </p:grpSpPr>
                <p:sp>
                  <p:nvSpPr>
                    <p:cNvPr id="89"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77" name="Group 27"/>
                  <p:cNvGrpSpPr>
                    <a:grpSpLocks/>
                  </p:cNvGrpSpPr>
                  <p:nvPr/>
                </p:nvGrpSpPr>
                <p:grpSpPr bwMode="auto">
                  <a:xfrm>
                    <a:off x="3199" y="864"/>
                    <a:ext cx="579" cy="210"/>
                    <a:chOff x="3199" y="864"/>
                    <a:chExt cx="579" cy="210"/>
                  </a:xfrm>
                </p:grpSpPr>
                <p:sp>
                  <p:nvSpPr>
                    <p:cNvPr id="87"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78" name="Group 30"/>
                  <p:cNvGrpSpPr>
                    <a:grpSpLocks/>
                  </p:cNvGrpSpPr>
                  <p:nvPr/>
                </p:nvGrpSpPr>
                <p:grpSpPr bwMode="auto">
                  <a:xfrm>
                    <a:off x="3786" y="864"/>
                    <a:ext cx="579" cy="210"/>
                    <a:chOff x="3786" y="864"/>
                    <a:chExt cx="579" cy="210"/>
                  </a:xfrm>
                </p:grpSpPr>
                <p:sp>
                  <p:nvSpPr>
                    <p:cNvPr id="85"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79" name="Group 33"/>
                  <p:cNvGrpSpPr>
                    <a:grpSpLocks/>
                  </p:cNvGrpSpPr>
                  <p:nvPr/>
                </p:nvGrpSpPr>
                <p:grpSpPr bwMode="auto">
                  <a:xfrm>
                    <a:off x="4373" y="864"/>
                    <a:ext cx="580" cy="210"/>
                    <a:chOff x="4373" y="864"/>
                    <a:chExt cx="580" cy="210"/>
                  </a:xfrm>
                </p:grpSpPr>
                <p:sp>
                  <p:nvSpPr>
                    <p:cNvPr id="83"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80" name="Group 36"/>
                  <p:cNvGrpSpPr>
                    <a:grpSpLocks/>
                  </p:cNvGrpSpPr>
                  <p:nvPr/>
                </p:nvGrpSpPr>
                <p:grpSpPr bwMode="auto">
                  <a:xfrm>
                    <a:off x="4961" y="864"/>
                    <a:ext cx="625" cy="210"/>
                    <a:chOff x="4961" y="864"/>
                    <a:chExt cx="625" cy="210"/>
                  </a:xfrm>
                </p:grpSpPr>
                <p:sp>
                  <p:nvSpPr>
                    <p:cNvPr id="81"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66"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67"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68"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69"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70"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71"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72"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59"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0"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1"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2"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3"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4"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93" name="Group 52"/>
          <p:cNvGrpSpPr>
            <a:grpSpLocks/>
          </p:cNvGrpSpPr>
          <p:nvPr/>
        </p:nvGrpSpPr>
        <p:grpSpPr bwMode="auto">
          <a:xfrm>
            <a:off x="3277367" y="3098426"/>
            <a:ext cx="5949950" cy="942975"/>
            <a:chOff x="1918" y="1392"/>
            <a:chExt cx="3748" cy="594"/>
          </a:xfrm>
        </p:grpSpPr>
        <p:sp>
          <p:nvSpPr>
            <p:cNvPr id="94"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5" name="Group 54"/>
            <p:cNvGrpSpPr>
              <a:grpSpLocks/>
            </p:cNvGrpSpPr>
            <p:nvPr/>
          </p:nvGrpSpPr>
          <p:grpSpPr bwMode="auto">
            <a:xfrm>
              <a:off x="1979" y="1584"/>
              <a:ext cx="624" cy="210"/>
              <a:chOff x="1979" y="1584"/>
              <a:chExt cx="624" cy="210"/>
            </a:xfrm>
          </p:grpSpPr>
          <p:sp>
            <p:nvSpPr>
              <p:cNvPr id="113"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Rectangle 56"/>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96" name="Group 57"/>
            <p:cNvGrpSpPr>
              <a:grpSpLocks/>
            </p:cNvGrpSpPr>
            <p:nvPr/>
          </p:nvGrpSpPr>
          <p:grpSpPr bwMode="auto">
            <a:xfrm>
              <a:off x="2611" y="1584"/>
              <a:ext cx="580" cy="210"/>
              <a:chOff x="2611" y="1584"/>
              <a:chExt cx="580" cy="210"/>
            </a:xfrm>
          </p:grpSpPr>
          <p:sp>
            <p:nvSpPr>
              <p:cNvPr id="111"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Rectangle 59"/>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97" name="Group 60"/>
            <p:cNvGrpSpPr>
              <a:grpSpLocks/>
            </p:cNvGrpSpPr>
            <p:nvPr/>
          </p:nvGrpSpPr>
          <p:grpSpPr bwMode="auto">
            <a:xfrm>
              <a:off x="3199" y="1584"/>
              <a:ext cx="579" cy="210"/>
              <a:chOff x="3199" y="1584"/>
              <a:chExt cx="579" cy="210"/>
            </a:xfrm>
          </p:grpSpPr>
          <p:sp>
            <p:nvSpPr>
              <p:cNvPr id="109"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62"/>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98"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64"/>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100" name="Rectangle 65"/>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01" name="Rectangle 66"/>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102" name="Rectangle 67"/>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103" name="Rectangle 68"/>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04" name="Rectangle 69"/>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105" name="Rectangle 70"/>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06" name="Rectangle 71"/>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107" name="Rectangle 72"/>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08" name="Rectangle 73"/>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115" name="Group 77"/>
          <p:cNvGrpSpPr>
            <a:grpSpLocks/>
          </p:cNvGrpSpPr>
          <p:nvPr/>
        </p:nvGrpSpPr>
        <p:grpSpPr bwMode="auto">
          <a:xfrm>
            <a:off x="705992" y="1106313"/>
            <a:ext cx="8521700" cy="1890714"/>
            <a:chOff x="532" y="391"/>
            <a:chExt cx="5368" cy="1191"/>
          </a:xfrm>
        </p:grpSpPr>
        <p:sp>
          <p:nvSpPr>
            <p:cNvPr id="116" name="Text Box 74"/>
            <p:cNvSpPr txBox="1">
              <a:spLocks noChangeArrowheads="1"/>
            </p:cNvSpPr>
            <p:nvPr/>
          </p:nvSpPr>
          <p:spPr bwMode="auto">
            <a:xfrm>
              <a:off x="2051" y="391"/>
              <a:ext cx="3849" cy="674"/>
            </a:xfrm>
            <a:prstGeom prst="rect">
              <a:avLst/>
            </a:prstGeom>
            <a:solidFill>
              <a:srgbClr val="FF8398">
                <a:alpha val="23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sp>
          <p:nvSpPr>
            <p:cNvPr id="117" name="Text Box 76"/>
            <p:cNvSpPr txBox="1">
              <a:spLocks noChangeArrowheads="1"/>
            </p:cNvSpPr>
            <p:nvPr/>
          </p:nvSpPr>
          <p:spPr bwMode="auto">
            <a:xfrm>
              <a:off x="532" y="908"/>
              <a:ext cx="1664" cy="674"/>
            </a:xfrm>
            <a:prstGeom prst="rect">
              <a:avLst/>
            </a:prstGeom>
            <a:solidFill>
              <a:srgbClr val="FE9AAB">
                <a:alpha val="28999"/>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grpSp>
    </p:spTree>
    <p:extLst>
      <p:ext uri="{BB962C8B-B14F-4D97-AF65-F5344CB8AC3E}">
        <p14:creationId xmlns:p14="http://schemas.microsoft.com/office/powerpoint/2010/main" val="293980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blinds(horizontal)">
                                      <p:cBhvr>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2. R</a:t>
            </a:r>
            <a:r>
              <a:rPr lang="zh-CN" altLang="en-US" dirty="0" smtClean="0">
                <a:solidFill>
                  <a:srgbClr val="063DE8"/>
                </a:solidFill>
              </a:rPr>
              <a:t>型指令的数据通路</a:t>
            </a:r>
            <a:endParaRPr lang="en-US" altLang="zh-CN" dirty="0" smtClean="0">
              <a:solidFill>
                <a:srgbClr val="063DE8"/>
              </a:solidFill>
            </a:endParaRPr>
          </a:p>
        </p:txBody>
      </p:sp>
      <p:grpSp>
        <p:nvGrpSpPr>
          <p:cNvPr id="57" name="Group 16"/>
          <p:cNvGrpSpPr>
            <a:grpSpLocks/>
          </p:cNvGrpSpPr>
          <p:nvPr/>
        </p:nvGrpSpPr>
        <p:grpSpPr bwMode="auto">
          <a:xfrm>
            <a:off x="3160514" y="706936"/>
            <a:ext cx="5949950" cy="942975"/>
            <a:chOff x="1918" y="672"/>
            <a:chExt cx="3748" cy="594"/>
          </a:xfrm>
        </p:grpSpPr>
        <p:grpSp>
          <p:nvGrpSpPr>
            <p:cNvPr id="58" name="Group 17"/>
            <p:cNvGrpSpPr>
              <a:grpSpLocks/>
            </p:cNvGrpSpPr>
            <p:nvPr/>
          </p:nvGrpSpPr>
          <p:grpSpPr bwMode="auto">
            <a:xfrm>
              <a:off x="1918" y="672"/>
              <a:ext cx="3748" cy="402"/>
              <a:chOff x="1918" y="672"/>
              <a:chExt cx="3748" cy="402"/>
            </a:xfrm>
          </p:grpSpPr>
          <p:grpSp>
            <p:nvGrpSpPr>
              <p:cNvPr id="65" name="Group 18"/>
              <p:cNvGrpSpPr>
                <a:grpSpLocks/>
              </p:cNvGrpSpPr>
              <p:nvPr/>
            </p:nvGrpSpPr>
            <p:grpSpPr bwMode="auto">
              <a:xfrm>
                <a:off x="1979" y="864"/>
                <a:ext cx="3607" cy="210"/>
                <a:chOff x="1979" y="864"/>
                <a:chExt cx="3607" cy="210"/>
              </a:xfrm>
            </p:grpSpPr>
            <p:sp>
              <p:nvSpPr>
                <p:cNvPr id="73"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 name="Group 20"/>
                <p:cNvGrpSpPr>
                  <a:grpSpLocks/>
                </p:cNvGrpSpPr>
                <p:nvPr/>
              </p:nvGrpSpPr>
              <p:grpSpPr bwMode="auto">
                <a:xfrm>
                  <a:off x="1979" y="864"/>
                  <a:ext cx="3607" cy="210"/>
                  <a:chOff x="1979" y="864"/>
                  <a:chExt cx="3607" cy="210"/>
                </a:xfrm>
              </p:grpSpPr>
              <p:grpSp>
                <p:nvGrpSpPr>
                  <p:cNvPr id="75" name="Group 21"/>
                  <p:cNvGrpSpPr>
                    <a:grpSpLocks/>
                  </p:cNvGrpSpPr>
                  <p:nvPr/>
                </p:nvGrpSpPr>
                <p:grpSpPr bwMode="auto">
                  <a:xfrm>
                    <a:off x="1979" y="864"/>
                    <a:ext cx="624" cy="210"/>
                    <a:chOff x="1979" y="864"/>
                    <a:chExt cx="624" cy="210"/>
                  </a:xfrm>
                </p:grpSpPr>
                <p:sp>
                  <p:nvSpPr>
                    <p:cNvPr id="91"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ea typeface="宋体" panose="02010600030101010101" pitchFamily="2" charset="-122"/>
                        </a:rPr>
                        <a:t>op</a:t>
                      </a:r>
                    </a:p>
                  </p:txBody>
                </p:sp>
              </p:grpSp>
              <p:grpSp>
                <p:nvGrpSpPr>
                  <p:cNvPr id="76" name="Group 24"/>
                  <p:cNvGrpSpPr>
                    <a:grpSpLocks/>
                  </p:cNvGrpSpPr>
                  <p:nvPr/>
                </p:nvGrpSpPr>
                <p:grpSpPr bwMode="auto">
                  <a:xfrm>
                    <a:off x="2611" y="864"/>
                    <a:ext cx="580" cy="210"/>
                    <a:chOff x="2611" y="864"/>
                    <a:chExt cx="580" cy="210"/>
                  </a:xfrm>
                </p:grpSpPr>
                <p:sp>
                  <p:nvSpPr>
                    <p:cNvPr id="89"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77" name="Group 27"/>
                  <p:cNvGrpSpPr>
                    <a:grpSpLocks/>
                  </p:cNvGrpSpPr>
                  <p:nvPr/>
                </p:nvGrpSpPr>
                <p:grpSpPr bwMode="auto">
                  <a:xfrm>
                    <a:off x="3199" y="864"/>
                    <a:ext cx="579" cy="210"/>
                    <a:chOff x="3199" y="864"/>
                    <a:chExt cx="579" cy="210"/>
                  </a:xfrm>
                </p:grpSpPr>
                <p:sp>
                  <p:nvSpPr>
                    <p:cNvPr id="87"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78" name="Group 30"/>
                  <p:cNvGrpSpPr>
                    <a:grpSpLocks/>
                  </p:cNvGrpSpPr>
                  <p:nvPr/>
                </p:nvGrpSpPr>
                <p:grpSpPr bwMode="auto">
                  <a:xfrm>
                    <a:off x="3786" y="864"/>
                    <a:ext cx="579" cy="210"/>
                    <a:chOff x="3786" y="864"/>
                    <a:chExt cx="579" cy="210"/>
                  </a:xfrm>
                </p:grpSpPr>
                <p:sp>
                  <p:nvSpPr>
                    <p:cNvPr id="85"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79" name="Group 33"/>
                  <p:cNvGrpSpPr>
                    <a:grpSpLocks/>
                  </p:cNvGrpSpPr>
                  <p:nvPr/>
                </p:nvGrpSpPr>
                <p:grpSpPr bwMode="auto">
                  <a:xfrm>
                    <a:off x="4373" y="864"/>
                    <a:ext cx="580" cy="210"/>
                    <a:chOff x="4373" y="864"/>
                    <a:chExt cx="580" cy="210"/>
                  </a:xfrm>
                </p:grpSpPr>
                <p:sp>
                  <p:nvSpPr>
                    <p:cNvPr id="83"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80" name="Group 36"/>
                  <p:cNvGrpSpPr>
                    <a:grpSpLocks/>
                  </p:cNvGrpSpPr>
                  <p:nvPr/>
                </p:nvGrpSpPr>
                <p:grpSpPr bwMode="auto">
                  <a:xfrm>
                    <a:off x="4961" y="864"/>
                    <a:ext cx="625" cy="210"/>
                    <a:chOff x="4961" y="864"/>
                    <a:chExt cx="625" cy="210"/>
                  </a:xfrm>
                </p:grpSpPr>
                <p:sp>
                  <p:nvSpPr>
                    <p:cNvPr id="81"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66"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67"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68"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69"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70"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71"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72"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59"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0"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1"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2"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3"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4"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sp>
        <p:nvSpPr>
          <p:cNvPr id="118" name="Rectangle 3"/>
          <p:cNvSpPr txBox="1">
            <a:spLocks noChangeArrowheads="1"/>
          </p:cNvSpPr>
          <p:nvPr/>
        </p:nvSpPr>
        <p:spPr bwMode="auto">
          <a:xfrm>
            <a:off x="446865" y="1629064"/>
            <a:ext cx="8191500" cy="5099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zh-CN" altLang="en-US" sz="2000" dirty="0" smtClean="0"/>
              <a:t>功能：</a:t>
            </a:r>
            <a:r>
              <a:rPr lang="en-US" altLang="zh-CN" sz="2000" dirty="0" smtClean="0"/>
              <a:t>R[</a:t>
            </a:r>
            <a:r>
              <a:rPr lang="en-US" altLang="zh-CN" sz="2000" dirty="0" err="1" smtClean="0"/>
              <a:t>rd</a:t>
            </a:r>
            <a:r>
              <a:rPr lang="en-US" altLang="zh-CN" sz="2000" dirty="0" smtClean="0"/>
              <a:t>] </a:t>
            </a:r>
            <a:r>
              <a:rPr lang="en-US" altLang="zh-CN" sz="2000" dirty="0" smtClean="0">
                <a:cs typeface="Arial" panose="020B0604020202020204" pitchFamily="34" charset="0"/>
                <a:sym typeface="Wingdings" panose="05000000000000000000" pitchFamily="2" charset="2"/>
              </a:rPr>
              <a:t>←</a:t>
            </a:r>
            <a:r>
              <a:rPr lang="en-US" altLang="zh-CN" sz="2000" dirty="0" smtClean="0"/>
              <a:t> R[</a:t>
            </a:r>
            <a:r>
              <a:rPr lang="en-US" altLang="zh-CN" sz="2000" dirty="0" err="1" smtClean="0"/>
              <a:t>rs</a:t>
            </a:r>
            <a:r>
              <a:rPr lang="en-US" altLang="zh-CN" sz="2000" dirty="0" smtClean="0"/>
              <a:t>] op R[</a:t>
            </a:r>
            <a:r>
              <a:rPr lang="en-US" altLang="zh-CN" sz="2000" dirty="0" err="1" smtClean="0"/>
              <a:t>rt</a:t>
            </a:r>
            <a:r>
              <a:rPr lang="en-US" altLang="zh-CN" sz="2000" dirty="0" smtClean="0"/>
              <a:t>] 	Example: add    </a:t>
            </a:r>
            <a:r>
              <a:rPr lang="en-US" altLang="zh-CN" sz="2000" dirty="0" err="1" smtClean="0"/>
              <a:t>rd</a:t>
            </a:r>
            <a:r>
              <a:rPr lang="en-US" altLang="zh-CN" sz="2000" dirty="0" smtClean="0"/>
              <a:t>, </a:t>
            </a:r>
            <a:r>
              <a:rPr lang="en-US" altLang="zh-CN" sz="2000" dirty="0" err="1" smtClean="0"/>
              <a:t>rs</a:t>
            </a:r>
            <a:r>
              <a:rPr lang="en-US" altLang="zh-CN" sz="2000" dirty="0" smtClean="0"/>
              <a:t>, </a:t>
            </a:r>
            <a:r>
              <a:rPr lang="en-US" altLang="zh-CN" sz="2000" dirty="0" err="1" smtClean="0"/>
              <a:t>rt</a:t>
            </a:r>
            <a:endParaRPr lang="en-US" altLang="zh-CN" sz="2000" dirty="0"/>
          </a:p>
        </p:txBody>
      </p:sp>
      <p:sp>
        <p:nvSpPr>
          <p:cNvPr id="119" name="Rectangle 95"/>
          <p:cNvSpPr>
            <a:spLocks noChangeArrowheads="1"/>
          </p:cNvSpPr>
          <p:nvPr/>
        </p:nvSpPr>
        <p:spPr bwMode="auto">
          <a:xfrm>
            <a:off x="398266" y="2134799"/>
            <a:ext cx="6646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Comic Sans MS" panose="030F0702030302020204" pitchFamily="66" charset="0"/>
                <a:ea typeface="微软雅黑" panose="020B0503020204020204" pitchFamily="34" charset="-122"/>
                <a:cs typeface="Arial" panose="020B0604020202020204" pitchFamily="34" charset="0"/>
              </a:rPr>
              <a:t>不考虑公共操作，仅</a:t>
            </a:r>
            <a:r>
              <a:rPr lang="en-US" altLang="zh-CN" sz="2000">
                <a:latin typeface="Comic Sans MS" panose="030F0702030302020204" pitchFamily="66" charset="0"/>
                <a:ea typeface="微软雅黑" panose="020B0503020204020204" pitchFamily="34" charset="-122"/>
                <a:cs typeface="Arial" panose="020B0604020202020204" pitchFamily="34" charset="0"/>
              </a:rPr>
              <a:t>R-Type</a:t>
            </a:r>
            <a:r>
              <a:rPr lang="zh-CN" altLang="en-US" sz="2000">
                <a:latin typeface="Comic Sans MS" panose="030F0702030302020204" pitchFamily="66" charset="0"/>
                <a:ea typeface="微软雅黑" panose="020B0503020204020204" pitchFamily="34" charset="-122"/>
                <a:cs typeface="Arial" panose="020B0604020202020204" pitchFamily="34" charset="0"/>
              </a:rPr>
              <a:t>指令执行阶段的数据通路如下：</a:t>
            </a:r>
          </a:p>
        </p:txBody>
      </p:sp>
      <p:grpSp>
        <p:nvGrpSpPr>
          <p:cNvPr id="120" name="Group 39"/>
          <p:cNvGrpSpPr>
            <a:grpSpLocks/>
          </p:cNvGrpSpPr>
          <p:nvPr/>
        </p:nvGrpSpPr>
        <p:grpSpPr bwMode="auto">
          <a:xfrm>
            <a:off x="689546" y="2708920"/>
            <a:ext cx="6651625" cy="2603500"/>
            <a:chOff x="1320" y="2466"/>
            <a:chExt cx="4190" cy="1640"/>
          </a:xfrm>
        </p:grpSpPr>
        <p:sp>
          <p:nvSpPr>
            <p:cNvPr id="121" name="Line 40"/>
            <p:cNvSpPr>
              <a:spLocks noChangeShapeType="1"/>
            </p:cNvSpPr>
            <p:nvPr/>
          </p:nvSpPr>
          <p:spPr bwMode="auto">
            <a:xfrm flipH="1">
              <a:off x="4342" y="3335"/>
              <a:ext cx="1168"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122" name="Group 41"/>
            <p:cNvGrpSpPr>
              <a:grpSpLocks/>
            </p:cNvGrpSpPr>
            <p:nvPr/>
          </p:nvGrpSpPr>
          <p:grpSpPr bwMode="auto">
            <a:xfrm>
              <a:off x="1320" y="2466"/>
              <a:ext cx="4087" cy="1640"/>
              <a:chOff x="951" y="2160"/>
              <a:chExt cx="4087" cy="1640"/>
            </a:xfrm>
          </p:grpSpPr>
          <p:sp>
            <p:nvSpPr>
              <p:cNvPr id="123" name="Line 42"/>
              <p:cNvSpPr>
                <a:spLocks noChangeShapeType="1"/>
              </p:cNvSpPr>
              <p:nvPr/>
            </p:nvSpPr>
            <p:spPr bwMode="auto">
              <a:xfrm>
                <a:off x="3696" y="264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4" name="Line 43"/>
              <p:cNvSpPr>
                <a:spLocks noChangeShapeType="1"/>
              </p:cNvSpPr>
              <p:nvPr/>
            </p:nvSpPr>
            <p:spPr bwMode="auto">
              <a:xfrm>
                <a:off x="3704" y="2648"/>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5" name="Line 44"/>
              <p:cNvSpPr>
                <a:spLocks noChangeShapeType="1"/>
              </p:cNvSpPr>
              <p:nvPr/>
            </p:nvSpPr>
            <p:spPr bwMode="auto">
              <a:xfrm>
                <a:off x="3687" y="2822"/>
                <a:ext cx="154" cy="1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6" name="Line 45"/>
              <p:cNvSpPr>
                <a:spLocks noChangeShapeType="1"/>
              </p:cNvSpPr>
              <p:nvPr/>
            </p:nvSpPr>
            <p:spPr bwMode="auto">
              <a:xfrm>
                <a:off x="3840" y="2936"/>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7" name="Line 46"/>
              <p:cNvSpPr>
                <a:spLocks noChangeShapeType="1"/>
              </p:cNvSpPr>
              <p:nvPr/>
            </p:nvSpPr>
            <p:spPr bwMode="auto">
              <a:xfrm>
                <a:off x="3984" y="2840"/>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8" name="Line 47"/>
              <p:cNvSpPr>
                <a:spLocks noChangeShapeType="1"/>
              </p:cNvSpPr>
              <p:nvPr/>
            </p:nvSpPr>
            <p:spPr bwMode="auto">
              <a:xfrm flipV="1">
                <a:off x="3704" y="3103"/>
                <a:ext cx="146" cy="1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9" name="Line 48"/>
              <p:cNvSpPr>
                <a:spLocks noChangeShapeType="1"/>
              </p:cNvSpPr>
              <p:nvPr/>
            </p:nvSpPr>
            <p:spPr bwMode="auto">
              <a:xfrm>
                <a:off x="3696" y="3224"/>
                <a:ext cx="0"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0" name="Line 49"/>
              <p:cNvSpPr>
                <a:spLocks noChangeShapeType="1"/>
              </p:cNvSpPr>
              <p:nvPr/>
            </p:nvSpPr>
            <p:spPr bwMode="auto">
              <a:xfrm flipV="1">
                <a:off x="3704" y="3208"/>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1" name="Line 50"/>
              <p:cNvSpPr>
                <a:spLocks noChangeShapeType="1"/>
              </p:cNvSpPr>
              <p:nvPr/>
            </p:nvSpPr>
            <p:spPr bwMode="auto">
              <a:xfrm flipH="1">
                <a:off x="4268" y="2932"/>
                <a:ext cx="104"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2" name="Rectangle 51"/>
              <p:cNvSpPr>
                <a:spLocks noChangeArrowheads="1"/>
              </p:cNvSpPr>
              <p:nvPr/>
            </p:nvSpPr>
            <p:spPr bwMode="auto">
              <a:xfrm>
                <a:off x="4071" y="3024"/>
                <a:ext cx="24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33" name="Rectangle 52"/>
              <p:cNvSpPr>
                <a:spLocks noChangeArrowheads="1"/>
              </p:cNvSpPr>
              <p:nvPr/>
            </p:nvSpPr>
            <p:spPr bwMode="auto">
              <a:xfrm>
                <a:off x="4359" y="2832"/>
                <a:ext cx="5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Result</a:t>
                </a:r>
              </a:p>
            </p:txBody>
          </p:sp>
          <p:sp>
            <p:nvSpPr>
              <p:cNvPr id="134" name="Line 53"/>
              <p:cNvSpPr>
                <a:spLocks noChangeShapeType="1"/>
              </p:cNvSpPr>
              <p:nvPr/>
            </p:nvSpPr>
            <p:spPr bwMode="auto">
              <a:xfrm>
                <a:off x="3840" y="2456"/>
                <a:ext cx="0" cy="272"/>
              </a:xfrm>
              <a:prstGeom prst="line">
                <a:avLst/>
              </a:prstGeom>
              <a:noFill/>
              <a:ln w="254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5" name="Rectangle 54"/>
              <p:cNvSpPr>
                <a:spLocks noChangeArrowheads="1"/>
              </p:cNvSpPr>
              <p:nvPr/>
            </p:nvSpPr>
            <p:spPr bwMode="auto">
              <a:xfrm>
                <a:off x="3601" y="2256"/>
                <a:ext cx="14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dirty="0" err="1">
                    <a:solidFill>
                      <a:srgbClr val="0000CC"/>
                    </a:solidFill>
                    <a:latin typeface="Comic Sans MS" panose="030F0702030302020204" pitchFamily="66" charset="0"/>
                    <a:ea typeface="微软雅黑" panose="020B0503020204020204" pitchFamily="34" charset="-122"/>
                  </a:rPr>
                  <a:t>ALUctr</a:t>
                </a:r>
                <a:r>
                  <a:rPr lang="zh-CN" altLang="en-US" dirty="0" smtClean="0">
                    <a:solidFill>
                      <a:srgbClr val="0000CC"/>
                    </a:solidFill>
                    <a:latin typeface="Comic Sans MS" panose="030F0702030302020204" pitchFamily="66" charset="0"/>
                    <a:ea typeface="微软雅黑" panose="020B0503020204020204" pitchFamily="34" charset="-122"/>
                  </a:rPr>
                  <a:t>：</a:t>
                </a:r>
                <a:r>
                  <a:rPr lang="en-US" altLang="zh-CN" dirty="0" smtClean="0">
                    <a:solidFill>
                      <a:srgbClr val="0000CC"/>
                    </a:solidFill>
                    <a:latin typeface="Comic Sans MS" panose="030F0702030302020204" pitchFamily="66" charset="0"/>
                    <a:ea typeface="微软雅黑" panose="020B0503020204020204" pitchFamily="34" charset="-122"/>
                  </a:rPr>
                  <a:t>add/sub</a:t>
                </a:r>
                <a:endParaRPr lang="en-US" altLang="zh-CN" dirty="0">
                  <a:solidFill>
                    <a:srgbClr val="0000CC"/>
                  </a:solidFill>
                  <a:latin typeface="Comic Sans MS" panose="030F0702030302020204" pitchFamily="66" charset="0"/>
                  <a:ea typeface="微软雅黑" panose="020B0503020204020204" pitchFamily="34" charset="-122"/>
                </a:endParaRPr>
              </a:p>
            </p:txBody>
          </p:sp>
          <p:sp>
            <p:nvSpPr>
              <p:cNvPr id="136" name="Rectangle 55"/>
              <p:cNvSpPr>
                <a:spLocks noChangeArrowheads="1"/>
              </p:cNvSpPr>
              <p:nvPr/>
            </p:nvSpPr>
            <p:spPr bwMode="auto">
              <a:xfrm>
                <a:off x="1197" y="3126"/>
                <a:ext cx="3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Clk</a:t>
                </a:r>
              </a:p>
            </p:txBody>
          </p:sp>
          <p:sp>
            <p:nvSpPr>
              <p:cNvPr id="137" name="Rectangle 56"/>
              <p:cNvSpPr>
                <a:spLocks noChangeArrowheads="1"/>
              </p:cNvSpPr>
              <p:nvPr/>
            </p:nvSpPr>
            <p:spPr bwMode="auto">
              <a:xfrm>
                <a:off x="951" y="2784"/>
                <a:ext cx="5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busW</a:t>
                </a:r>
              </a:p>
            </p:txBody>
          </p:sp>
          <p:sp>
            <p:nvSpPr>
              <p:cNvPr id="138" name="Rectangle 57"/>
              <p:cNvSpPr>
                <a:spLocks noChangeArrowheads="1"/>
              </p:cNvSpPr>
              <p:nvPr/>
            </p:nvSpPr>
            <p:spPr bwMode="auto">
              <a:xfrm>
                <a:off x="1634" y="2648"/>
                <a:ext cx="902" cy="7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9" name="Line 58"/>
              <p:cNvSpPr>
                <a:spLocks noChangeShapeType="1"/>
              </p:cNvSpPr>
              <p:nvPr/>
            </p:nvSpPr>
            <p:spPr bwMode="auto">
              <a:xfrm>
                <a:off x="1658" y="3260"/>
                <a:ext cx="158" cy="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0" name="Line 59"/>
              <p:cNvSpPr>
                <a:spLocks noChangeShapeType="1"/>
              </p:cNvSpPr>
              <p:nvPr/>
            </p:nvSpPr>
            <p:spPr bwMode="auto">
              <a:xfrm flipH="1">
                <a:off x="1642" y="3320"/>
                <a:ext cx="190" cy="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1" name="Oval 60"/>
              <p:cNvSpPr>
                <a:spLocks noChangeArrowheads="1"/>
              </p:cNvSpPr>
              <p:nvPr/>
            </p:nvSpPr>
            <p:spPr bwMode="auto">
              <a:xfrm>
                <a:off x="1538" y="3284"/>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2" name="Rectangle 61"/>
              <p:cNvSpPr>
                <a:spLocks noChangeArrowheads="1"/>
              </p:cNvSpPr>
              <p:nvPr/>
            </p:nvSpPr>
            <p:spPr bwMode="auto">
              <a:xfrm>
                <a:off x="1286" y="2303"/>
                <a:ext cx="5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00CC"/>
                    </a:solidFill>
                    <a:latin typeface="Comic Sans MS" panose="030F0702030302020204" pitchFamily="66" charset="0"/>
                    <a:ea typeface="微软雅黑" panose="020B0503020204020204" pitchFamily="34" charset="-122"/>
                  </a:rPr>
                  <a:t>RegWr</a:t>
                </a:r>
                <a:endParaRPr lang="en-US" altLang="zh-CN" dirty="0">
                  <a:solidFill>
                    <a:srgbClr val="0000CC"/>
                  </a:solidFill>
                  <a:latin typeface="Comic Sans MS" panose="030F0702030302020204" pitchFamily="66" charset="0"/>
                  <a:ea typeface="微软雅黑" panose="020B0503020204020204" pitchFamily="34" charset="-122"/>
                </a:endParaRPr>
              </a:p>
            </p:txBody>
          </p:sp>
          <p:sp>
            <p:nvSpPr>
              <p:cNvPr id="143" name="Line 62"/>
              <p:cNvSpPr>
                <a:spLocks noChangeShapeType="1"/>
              </p:cNvSpPr>
              <p:nvPr/>
            </p:nvSpPr>
            <p:spPr bwMode="auto">
              <a:xfrm flipH="1">
                <a:off x="1000" y="2976"/>
                <a:ext cx="64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4" name="Line 63"/>
              <p:cNvSpPr>
                <a:spLocks noChangeShapeType="1"/>
              </p:cNvSpPr>
              <p:nvPr/>
            </p:nvSpPr>
            <p:spPr bwMode="auto">
              <a:xfrm flipH="1">
                <a:off x="1292" y="2884"/>
                <a:ext cx="104"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5" name="Rectangle 64"/>
              <p:cNvSpPr>
                <a:spLocks noChangeArrowheads="1"/>
              </p:cNvSpPr>
              <p:nvPr/>
            </p:nvSpPr>
            <p:spPr bwMode="auto">
              <a:xfrm>
                <a:off x="1095" y="2976"/>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46" name="Line 65"/>
              <p:cNvSpPr>
                <a:spLocks noChangeShapeType="1"/>
              </p:cNvSpPr>
              <p:nvPr/>
            </p:nvSpPr>
            <p:spPr bwMode="auto">
              <a:xfrm>
                <a:off x="2552" y="2736"/>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7" name="Line 66"/>
              <p:cNvSpPr>
                <a:spLocks noChangeShapeType="1"/>
              </p:cNvSpPr>
              <p:nvPr/>
            </p:nvSpPr>
            <p:spPr bwMode="auto">
              <a:xfrm flipH="1">
                <a:off x="3164" y="2644"/>
                <a:ext cx="104"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8" name="Rectangle 67"/>
              <p:cNvSpPr>
                <a:spLocks noChangeArrowheads="1"/>
              </p:cNvSpPr>
              <p:nvPr/>
            </p:nvSpPr>
            <p:spPr bwMode="auto">
              <a:xfrm>
                <a:off x="2967" y="2784"/>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49" name="Rectangle 68"/>
              <p:cNvSpPr>
                <a:spLocks noChangeArrowheads="1"/>
              </p:cNvSpPr>
              <p:nvPr/>
            </p:nvSpPr>
            <p:spPr bwMode="auto">
              <a:xfrm>
                <a:off x="2775" y="2544"/>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busA</a:t>
                </a:r>
              </a:p>
            </p:txBody>
          </p:sp>
          <p:sp>
            <p:nvSpPr>
              <p:cNvPr id="150" name="Line 69"/>
              <p:cNvSpPr>
                <a:spLocks noChangeShapeType="1"/>
              </p:cNvSpPr>
              <p:nvPr/>
            </p:nvSpPr>
            <p:spPr bwMode="auto">
              <a:xfrm flipV="1">
                <a:off x="1728" y="2488"/>
                <a:ext cx="0" cy="160"/>
              </a:xfrm>
              <a:prstGeom prst="line">
                <a:avLst/>
              </a:prstGeom>
              <a:noFill/>
              <a:ln w="2540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1" name="Line 70"/>
              <p:cNvSpPr>
                <a:spLocks noChangeShapeType="1"/>
              </p:cNvSpPr>
              <p:nvPr/>
            </p:nvSpPr>
            <p:spPr bwMode="auto">
              <a:xfrm>
                <a:off x="2552" y="3312"/>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2" name="Line 71"/>
              <p:cNvSpPr>
                <a:spLocks noChangeShapeType="1"/>
              </p:cNvSpPr>
              <p:nvPr/>
            </p:nvSpPr>
            <p:spPr bwMode="auto">
              <a:xfrm flipH="1">
                <a:off x="3164" y="3220"/>
                <a:ext cx="104"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3" name="Rectangle 72"/>
              <p:cNvSpPr>
                <a:spLocks noChangeArrowheads="1"/>
              </p:cNvSpPr>
              <p:nvPr/>
            </p:nvSpPr>
            <p:spPr bwMode="auto">
              <a:xfrm>
                <a:off x="2967" y="3312"/>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54" name="Rectangle 73"/>
              <p:cNvSpPr>
                <a:spLocks noChangeArrowheads="1"/>
              </p:cNvSpPr>
              <p:nvPr/>
            </p:nvSpPr>
            <p:spPr bwMode="auto">
              <a:xfrm>
                <a:off x="2775" y="3120"/>
                <a:ext cx="4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busB</a:t>
                </a:r>
              </a:p>
            </p:txBody>
          </p:sp>
          <p:sp>
            <p:nvSpPr>
              <p:cNvPr id="155" name="Line 74"/>
              <p:cNvSpPr>
                <a:spLocks noChangeShapeType="1"/>
              </p:cNvSpPr>
              <p:nvPr/>
            </p:nvSpPr>
            <p:spPr bwMode="auto">
              <a:xfrm flipH="1">
                <a:off x="1240" y="3321"/>
                <a:ext cx="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6" name="Line 75"/>
              <p:cNvSpPr>
                <a:spLocks noChangeShapeType="1"/>
              </p:cNvSpPr>
              <p:nvPr/>
            </p:nvSpPr>
            <p:spPr bwMode="auto">
              <a:xfrm>
                <a:off x="1920" y="2360"/>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7" name="Line 76"/>
              <p:cNvSpPr>
                <a:spLocks noChangeShapeType="1"/>
              </p:cNvSpPr>
              <p:nvPr/>
            </p:nvSpPr>
            <p:spPr bwMode="auto">
              <a:xfrm flipV="1">
                <a:off x="1876" y="2444"/>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8" name="Rectangle 77"/>
              <p:cNvSpPr>
                <a:spLocks noChangeArrowheads="1"/>
              </p:cNvSpPr>
              <p:nvPr/>
            </p:nvSpPr>
            <p:spPr bwMode="auto">
              <a:xfrm>
                <a:off x="1767" y="235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159" name="Line 78"/>
              <p:cNvSpPr>
                <a:spLocks noChangeShapeType="1"/>
              </p:cNvSpPr>
              <p:nvPr/>
            </p:nvSpPr>
            <p:spPr bwMode="auto">
              <a:xfrm>
                <a:off x="2160" y="2360"/>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0" name="Line 79"/>
              <p:cNvSpPr>
                <a:spLocks noChangeShapeType="1"/>
              </p:cNvSpPr>
              <p:nvPr/>
            </p:nvSpPr>
            <p:spPr bwMode="auto">
              <a:xfrm flipV="1">
                <a:off x="2116" y="2444"/>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1" name="Rectangle 80"/>
              <p:cNvSpPr>
                <a:spLocks noChangeArrowheads="1"/>
              </p:cNvSpPr>
              <p:nvPr/>
            </p:nvSpPr>
            <p:spPr bwMode="auto">
              <a:xfrm>
                <a:off x="2007" y="235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162" name="Line 81"/>
              <p:cNvSpPr>
                <a:spLocks noChangeShapeType="1"/>
              </p:cNvSpPr>
              <p:nvPr/>
            </p:nvSpPr>
            <p:spPr bwMode="auto">
              <a:xfrm>
                <a:off x="2448" y="2360"/>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3" name="Line 82"/>
              <p:cNvSpPr>
                <a:spLocks noChangeShapeType="1"/>
              </p:cNvSpPr>
              <p:nvPr/>
            </p:nvSpPr>
            <p:spPr bwMode="auto">
              <a:xfrm flipV="1">
                <a:off x="2404" y="2444"/>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4" name="Rectangle 83"/>
              <p:cNvSpPr>
                <a:spLocks noChangeArrowheads="1"/>
              </p:cNvSpPr>
              <p:nvPr/>
            </p:nvSpPr>
            <p:spPr bwMode="auto">
              <a:xfrm>
                <a:off x="2295" y="235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165" name="Rectangle 84"/>
              <p:cNvSpPr>
                <a:spLocks noChangeArrowheads="1"/>
              </p:cNvSpPr>
              <p:nvPr/>
            </p:nvSpPr>
            <p:spPr bwMode="auto">
              <a:xfrm>
                <a:off x="1767" y="2640"/>
                <a:ext cx="3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Rw</a:t>
                </a:r>
              </a:p>
            </p:txBody>
          </p:sp>
          <p:sp>
            <p:nvSpPr>
              <p:cNvPr id="166" name="Rectangle 85"/>
              <p:cNvSpPr>
                <a:spLocks noChangeArrowheads="1"/>
              </p:cNvSpPr>
              <p:nvPr/>
            </p:nvSpPr>
            <p:spPr bwMode="auto">
              <a:xfrm>
                <a:off x="2055" y="2640"/>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Ra</a:t>
                </a:r>
              </a:p>
            </p:txBody>
          </p:sp>
          <p:sp>
            <p:nvSpPr>
              <p:cNvPr id="167" name="Rectangle 86"/>
              <p:cNvSpPr>
                <a:spLocks noChangeArrowheads="1"/>
              </p:cNvSpPr>
              <p:nvPr/>
            </p:nvSpPr>
            <p:spPr bwMode="auto">
              <a:xfrm>
                <a:off x="2295" y="2640"/>
                <a:ext cx="3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Rb</a:t>
                </a:r>
              </a:p>
            </p:txBody>
          </p:sp>
          <p:sp>
            <p:nvSpPr>
              <p:cNvPr id="168" name="Rectangle 87"/>
              <p:cNvSpPr>
                <a:spLocks noChangeArrowheads="1"/>
              </p:cNvSpPr>
              <p:nvPr/>
            </p:nvSpPr>
            <p:spPr bwMode="auto">
              <a:xfrm>
                <a:off x="1767" y="2832"/>
                <a:ext cx="76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Comic Sans MS" panose="030F0702030302020204" pitchFamily="66" charset="0"/>
                    <a:ea typeface="微软雅黑" panose="020B0503020204020204" pitchFamily="34" charset="-122"/>
                  </a:rPr>
                  <a:t>32 32-</a:t>
                </a:r>
                <a:r>
                  <a:rPr lang="en-US" altLang="zh-CN">
                    <a:latin typeface="Comic Sans MS" panose="030F0702030302020204" pitchFamily="66" charset="0"/>
                    <a:ea typeface="微软雅黑" panose="020B0503020204020204" pitchFamily="34" charset="-122"/>
                  </a:rPr>
                  <a:t>bit</a:t>
                </a:r>
              </a:p>
              <a:p>
                <a:r>
                  <a:rPr lang="en-US" altLang="zh-CN">
                    <a:latin typeface="Comic Sans MS" panose="030F0702030302020204" pitchFamily="66" charset="0"/>
                    <a:ea typeface="微软雅黑" panose="020B0503020204020204" pitchFamily="34" charset="-122"/>
                  </a:rPr>
                  <a:t>Registers</a:t>
                </a:r>
              </a:p>
            </p:txBody>
          </p:sp>
          <p:sp>
            <p:nvSpPr>
              <p:cNvPr id="169" name="Line 88"/>
              <p:cNvSpPr>
                <a:spLocks noChangeShapeType="1"/>
              </p:cNvSpPr>
              <p:nvPr/>
            </p:nvSpPr>
            <p:spPr bwMode="auto">
              <a:xfrm>
                <a:off x="4656" y="3032"/>
                <a:ext cx="0" cy="7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0" name="Line 89"/>
              <p:cNvSpPr>
                <a:spLocks noChangeShapeType="1"/>
              </p:cNvSpPr>
              <p:nvPr/>
            </p:nvSpPr>
            <p:spPr bwMode="auto">
              <a:xfrm flipH="1">
                <a:off x="1000" y="3792"/>
                <a:ext cx="366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1" name="Line 90"/>
              <p:cNvSpPr>
                <a:spLocks noChangeShapeType="1"/>
              </p:cNvSpPr>
              <p:nvPr/>
            </p:nvSpPr>
            <p:spPr bwMode="auto">
              <a:xfrm flipV="1">
                <a:off x="1008" y="2968"/>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2" name="Rectangle 91"/>
              <p:cNvSpPr>
                <a:spLocks noChangeArrowheads="1"/>
              </p:cNvSpPr>
              <p:nvPr/>
            </p:nvSpPr>
            <p:spPr bwMode="auto">
              <a:xfrm>
                <a:off x="2055" y="2160"/>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dirty="0" err="1">
                    <a:latin typeface="Comic Sans MS" panose="030F0702030302020204" pitchFamily="66" charset="0"/>
                    <a:ea typeface="微软雅黑" panose="020B0503020204020204" pitchFamily="34" charset="-122"/>
                  </a:rPr>
                  <a:t>rs</a:t>
                </a:r>
                <a:endParaRPr lang="en-US" altLang="zh-CN" b="0" dirty="0">
                  <a:latin typeface="Comic Sans MS" panose="030F0702030302020204" pitchFamily="66" charset="0"/>
                  <a:ea typeface="微软雅黑" panose="020B0503020204020204" pitchFamily="34" charset="-122"/>
                </a:endParaRPr>
              </a:p>
            </p:txBody>
          </p:sp>
          <p:sp>
            <p:nvSpPr>
              <p:cNvPr id="173" name="Rectangle 92"/>
              <p:cNvSpPr>
                <a:spLocks noChangeArrowheads="1"/>
              </p:cNvSpPr>
              <p:nvPr/>
            </p:nvSpPr>
            <p:spPr bwMode="auto">
              <a:xfrm>
                <a:off x="2343" y="2160"/>
                <a:ext cx="2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rt</a:t>
                </a:r>
              </a:p>
            </p:txBody>
          </p:sp>
          <p:sp>
            <p:nvSpPr>
              <p:cNvPr id="174" name="Rectangle 93"/>
              <p:cNvSpPr>
                <a:spLocks noChangeArrowheads="1"/>
              </p:cNvSpPr>
              <p:nvPr/>
            </p:nvSpPr>
            <p:spPr bwMode="auto">
              <a:xfrm>
                <a:off x="1815" y="2160"/>
                <a:ext cx="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dirty="0" err="1">
                    <a:latin typeface="Comic Sans MS" panose="030F0702030302020204" pitchFamily="66" charset="0"/>
                    <a:ea typeface="微软雅黑" panose="020B0503020204020204" pitchFamily="34" charset="-122"/>
                  </a:rPr>
                  <a:t>rd</a:t>
                </a:r>
                <a:endParaRPr lang="en-US" altLang="zh-CN" b="0" dirty="0">
                  <a:latin typeface="Comic Sans MS" panose="030F0702030302020204" pitchFamily="66" charset="0"/>
                  <a:ea typeface="微软雅黑" panose="020B0503020204020204" pitchFamily="34" charset="-122"/>
                </a:endParaRPr>
              </a:p>
            </p:txBody>
          </p:sp>
          <p:sp>
            <p:nvSpPr>
              <p:cNvPr id="175" name="Rectangle 94"/>
              <p:cNvSpPr>
                <a:spLocks noChangeArrowheads="1"/>
              </p:cNvSpPr>
              <p:nvPr/>
            </p:nvSpPr>
            <p:spPr bwMode="auto">
              <a:xfrm rot="5400000">
                <a:off x="3717" y="2906"/>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ALU</a:t>
                </a:r>
              </a:p>
            </p:txBody>
          </p:sp>
        </p:grpSp>
      </p:grpSp>
      <p:sp>
        <p:nvSpPr>
          <p:cNvPr id="176" name="Rectangle 96"/>
          <p:cNvSpPr>
            <a:spLocks noChangeArrowheads="1"/>
          </p:cNvSpPr>
          <p:nvPr/>
        </p:nvSpPr>
        <p:spPr bwMode="auto">
          <a:xfrm>
            <a:off x="780034" y="5437831"/>
            <a:ext cx="6647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err="1">
                <a:solidFill>
                  <a:srgbClr val="0000FF"/>
                </a:solidFill>
                <a:latin typeface="Comic Sans MS" panose="030F0702030302020204" pitchFamily="66" charset="0"/>
                <a:ea typeface="微软雅黑" panose="020B0503020204020204" pitchFamily="34" charset="-122"/>
              </a:rPr>
              <a:t>ALUctr</a:t>
            </a:r>
            <a:r>
              <a:rPr lang="en-US" altLang="zh-CN" sz="2000" dirty="0">
                <a:solidFill>
                  <a:srgbClr val="0000FF"/>
                </a:solidFill>
                <a:latin typeface="Comic Sans MS" panose="030F0702030302020204" pitchFamily="66" charset="0"/>
                <a:ea typeface="微软雅黑" panose="020B0503020204020204" pitchFamily="34" charset="-122"/>
              </a:rPr>
              <a:t> </a:t>
            </a:r>
            <a:r>
              <a:rPr lang="zh-CN" altLang="en-US" sz="2000" dirty="0">
                <a:solidFill>
                  <a:srgbClr val="0000FF"/>
                </a:solidFill>
                <a:latin typeface="Comic Sans MS" panose="030F0702030302020204" pitchFamily="66" charset="0"/>
                <a:ea typeface="微软雅黑" panose="020B0503020204020204" pitchFamily="34" charset="-122"/>
              </a:rPr>
              <a:t>、</a:t>
            </a:r>
            <a:r>
              <a:rPr lang="en-US" altLang="zh-CN" sz="2000" dirty="0" err="1">
                <a:solidFill>
                  <a:srgbClr val="0000FF"/>
                </a:solidFill>
                <a:latin typeface="Comic Sans MS" panose="030F0702030302020204" pitchFamily="66" charset="0"/>
                <a:ea typeface="微软雅黑" panose="020B0503020204020204" pitchFamily="34" charset="-122"/>
              </a:rPr>
              <a:t>RegWr</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指令译码后产生的控制信号</a:t>
            </a:r>
          </a:p>
        </p:txBody>
      </p:sp>
      <p:sp>
        <p:nvSpPr>
          <p:cNvPr id="177" name="Rectangle 98"/>
          <p:cNvSpPr>
            <a:spLocks noChangeArrowheads="1"/>
          </p:cNvSpPr>
          <p:nvPr/>
        </p:nvSpPr>
        <p:spPr bwMode="auto">
          <a:xfrm>
            <a:off x="768743" y="5872807"/>
            <a:ext cx="76908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45000"/>
              </a:spcBef>
            </a:pPr>
            <a:r>
              <a:rPr lang="zh-CN" altLang="en-US" sz="2000" dirty="0">
                <a:solidFill>
                  <a:srgbClr val="FF0000"/>
                </a:solidFill>
                <a:latin typeface="Comic Sans MS" panose="030F0702030302020204" pitchFamily="66" charset="0"/>
                <a:ea typeface="微软雅黑" panose="020B0503020204020204" pitchFamily="34" charset="-122"/>
              </a:rPr>
              <a:t>指令“</a:t>
            </a:r>
            <a:r>
              <a:rPr lang="en-US" altLang="zh-CN" sz="2000" dirty="0">
                <a:solidFill>
                  <a:srgbClr val="FF0000"/>
                </a:solidFill>
                <a:latin typeface="Comic Sans MS" panose="030F0702030302020204" pitchFamily="66" charset="0"/>
                <a:ea typeface="微软雅黑" panose="020B0503020204020204" pitchFamily="34" charset="-122"/>
              </a:rPr>
              <a:t>add    </a:t>
            </a:r>
            <a:r>
              <a:rPr lang="en-US" altLang="zh-CN" sz="2000" dirty="0" err="1">
                <a:solidFill>
                  <a:srgbClr val="FF0000"/>
                </a:solidFill>
                <a:latin typeface="Comic Sans MS" panose="030F0702030302020204" pitchFamily="66" charset="0"/>
                <a:ea typeface="微软雅黑" panose="020B0503020204020204" pitchFamily="34" charset="-122"/>
              </a:rPr>
              <a:t>rd</a:t>
            </a:r>
            <a:r>
              <a:rPr lang="en-US" altLang="zh-CN" sz="2000" dirty="0">
                <a:solidFill>
                  <a:srgbClr val="FF0000"/>
                </a:solidFill>
                <a:latin typeface="Comic Sans MS" panose="030F0702030302020204" pitchFamily="66" charset="0"/>
                <a:ea typeface="微软雅黑" panose="020B0503020204020204" pitchFamily="34" charset="-122"/>
              </a:rPr>
              <a:t>, </a:t>
            </a:r>
            <a:r>
              <a:rPr lang="en-US" altLang="zh-CN" sz="2000" dirty="0" err="1">
                <a:solidFill>
                  <a:srgbClr val="FF0000"/>
                </a:solidFill>
                <a:latin typeface="Comic Sans MS" panose="030F0702030302020204" pitchFamily="66" charset="0"/>
                <a:ea typeface="微软雅黑" panose="020B0503020204020204" pitchFamily="34" charset="-122"/>
              </a:rPr>
              <a:t>rs</a:t>
            </a:r>
            <a:r>
              <a:rPr lang="en-US" altLang="zh-CN" sz="2000" dirty="0">
                <a:solidFill>
                  <a:srgbClr val="FF0000"/>
                </a:solidFill>
                <a:latin typeface="Comic Sans MS" panose="030F0702030302020204" pitchFamily="66" charset="0"/>
                <a:ea typeface="微软雅黑" panose="020B0503020204020204" pitchFamily="34" charset="-122"/>
              </a:rPr>
              <a:t>, </a:t>
            </a:r>
            <a:r>
              <a:rPr lang="en-US" altLang="zh-CN" sz="2000" dirty="0" err="1">
                <a:solidFill>
                  <a:srgbClr val="FF0000"/>
                </a:solidFill>
                <a:latin typeface="Comic Sans MS" panose="030F0702030302020204" pitchFamily="66" charset="0"/>
                <a:ea typeface="微软雅黑" panose="020B0503020204020204" pitchFamily="34" charset="-122"/>
              </a:rPr>
              <a:t>rt</a:t>
            </a:r>
            <a:r>
              <a:rPr lang="en-US" altLang="zh-CN" sz="2000" dirty="0">
                <a:solidFill>
                  <a:srgbClr val="FF0000"/>
                </a:solidFill>
                <a:latin typeface="Comic Sans MS" panose="030F0702030302020204" pitchFamily="66" charset="0"/>
                <a:ea typeface="微软雅黑" panose="020B0503020204020204" pitchFamily="34" charset="-122"/>
              </a:rPr>
              <a:t>”</a:t>
            </a:r>
            <a:r>
              <a:rPr lang="zh-CN" altLang="en-US" sz="2000" dirty="0">
                <a:solidFill>
                  <a:srgbClr val="FF0000"/>
                </a:solidFill>
                <a:latin typeface="Comic Sans MS" panose="030F0702030302020204" pitchFamily="66" charset="0"/>
                <a:ea typeface="微软雅黑" panose="020B0503020204020204" pitchFamily="34" charset="-122"/>
              </a:rPr>
              <a:t>的控制信号应</a:t>
            </a:r>
            <a:r>
              <a:rPr lang="zh-CN" altLang="en-US" sz="2000" dirty="0" smtClean="0">
                <a:solidFill>
                  <a:srgbClr val="FF0000"/>
                </a:solidFill>
                <a:latin typeface="Comic Sans MS" panose="030F0702030302020204" pitchFamily="66" charset="0"/>
                <a:ea typeface="微软雅黑" panose="020B0503020204020204" pitchFamily="34" charset="-122"/>
              </a:rPr>
              <a:t>为？</a:t>
            </a:r>
            <a:r>
              <a:rPr lang="en-US" altLang="zh-CN" sz="2000" dirty="0" err="1" smtClean="0">
                <a:solidFill>
                  <a:srgbClr val="0000CC"/>
                </a:solidFill>
                <a:latin typeface="Comic Sans MS" panose="030F0702030302020204" pitchFamily="66" charset="0"/>
                <a:ea typeface="微软雅黑" panose="020B0503020204020204" pitchFamily="34" charset="-122"/>
              </a:rPr>
              <a:t>ALUctr</a:t>
            </a:r>
            <a:r>
              <a:rPr lang="en-US" altLang="zh-CN" sz="2000" dirty="0" smtClean="0">
                <a:solidFill>
                  <a:srgbClr val="0000CC"/>
                </a:solidFill>
                <a:latin typeface="Comic Sans MS" panose="030F0702030302020204" pitchFamily="66" charset="0"/>
                <a:ea typeface="微软雅黑" panose="020B0503020204020204" pitchFamily="34" charset="-122"/>
              </a:rPr>
              <a:t>=add</a:t>
            </a:r>
            <a:r>
              <a:rPr lang="zh-CN" altLang="en-US" sz="2000" dirty="0">
                <a:solidFill>
                  <a:srgbClr val="0000CC"/>
                </a:solidFill>
                <a:latin typeface="Comic Sans MS" panose="030F0702030302020204" pitchFamily="66" charset="0"/>
                <a:ea typeface="微软雅黑" panose="020B0503020204020204" pitchFamily="34" charset="-122"/>
              </a:rPr>
              <a:t>，</a:t>
            </a:r>
            <a:r>
              <a:rPr lang="en-US" altLang="zh-CN" sz="2000" dirty="0" err="1">
                <a:solidFill>
                  <a:srgbClr val="0000CC"/>
                </a:solidFill>
                <a:latin typeface="Comic Sans MS" panose="030F0702030302020204" pitchFamily="66" charset="0"/>
                <a:ea typeface="微软雅黑" panose="020B0503020204020204" pitchFamily="34" charset="-122"/>
              </a:rPr>
              <a:t>RegWr</a:t>
            </a:r>
            <a:r>
              <a:rPr lang="en-US" altLang="zh-CN" sz="2000" dirty="0">
                <a:solidFill>
                  <a:srgbClr val="0000CC"/>
                </a:solidFill>
                <a:latin typeface="Comic Sans MS" panose="030F0702030302020204" pitchFamily="66" charset="0"/>
                <a:ea typeface="微软雅黑" panose="020B0503020204020204" pitchFamily="34" charset="-122"/>
              </a:rPr>
              <a:t>=1</a:t>
            </a:r>
          </a:p>
        </p:txBody>
      </p:sp>
    </p:spTree>
    <p:extLst>
      <p:ext uri="{BB962C8B-B14F-4D97-AF65-F5344CB8AC3E}">
        <p14:creationId xmlns:p14="http://schemas.microsoft.com/office/powerpoint/2010/main" val="27504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blinds(horizontal)">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blinds(horizontal)">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blinds(horizontal)">
                                      <p:cBhvr>
                                        <p:cTn id="17" dur="5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checkerboard(across)">
                                      <p:cBhvr>
                                        <p:cTn id="22" dur="500"/>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7">
                                            <p:txEl>
                                              <p:pRg st="0" end="0"/>
                                            </p:txEl>
                                          </p:spTgt>
                                        </p:tgtEl>
                                        <p:attrNameLst>
                                          <p:attrName>style.visibility</p:attrName>
                                        </p:attrNameLst>
                                      </p:cBhvr>
                                      <p:to>
                                        <p:strVal val="visible"/>
                                      </p:to>
                                    </p:set>
                                    <p:animEffect transition="in" filter="blinds(horizontal)">
                                      <p:cBhvr>
                                        <p:cTn id="27" dur="500"/>
                                        <p:tgtEl>
                                          <p:spTgt spid="1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uild="p"/>
      <p:bldP spid="119" grpId="0"/>
      <p:bldP spid="1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立即数运算指令的数据通路</a:t>
            </a:r>
            <a:endParaRPr lang="en-US" altLang="zh-CN" dirty="0" smtClean="0">
              <a:solidFill>
                <a:srgbClr val="063DE8"/>
              </a:solidFill>
            </a:endParaRPr>
          </a:p>
        </p:txBody>
      </p:sp>
      <p:sp>
        <p:nvSpPr>
          <p:cNvPr id="104" name="Rectangle 3"/>
          <p:cNvSpPr txBox="1">
            <a:spLocks noChangeArrowheads="1"/>
          </p:cNvSpPr>
          <p:nvPr/>
        </p:nvSpPr>
        <p:spPr bwMode="auto">
          <a:xfrm>
            <a:off x="310704" y="1438100"/>
            <a:ext cx="3170237" cy="530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28"/>
              </a:spcBef>
              <a:buFontTx/>
              <a:buNone/>
            </a:pPr>
            <a:r>
              <a:rPr lang="zh-CN" altLang="en-US" dirty="0" smtClean="0">
                <a:solidFill>
                  <a:srgbClr val="0000CC"/>
                </a:solidFill>
                <a:latin typeface="微软雅黑" panose="020B0503020204020204" pitchFamily="34" charset="-122"/>
              </a:rPr>
              <a:t>实现目标（</a:t>
            </a:r>
            <a:r>
              <a:rPr lang="en-US" altLang="zh-CN" dirty="0" smtClean="0">
                <a:solidFill>
                  <a:srgbClr val="0000CC"/>
                </a:solidFill>
                <a:latin typeface="微软雅黑" panose="020B0503020204020204" pitchFamily="34" charset="-122"/>
              </a:rPr>
              <a:t>7</a:t>
            </a:r>
            <a:r>
              <a:rPr lang="zh-CN" altLang="en-US" dirty="0" smtClean="0">
                <a:solidFill>
                  <a:srgbClr val="0000CC"/>
                </a:solidFill>
                <a:latin typeface="微软雅黑" panose="020B0503020204020204" pitchFamily="34" charset="-122"/>
              </a:rPr>
              <a:t>条指令）：</a:t>
            </a:r>
          </a:p>
          <a:p>
            <a:pPr>
              <a:spcBef>
                <a:spcPts val="328"/>
              </a:spcBef>
            </a:pPr>
            <a:r>
              <a:rPr lang="en-US" altLang="zh-CN" dirty="0" smtClean="0">
                <a:ea typeface="宋体" panose="02010600030101010101" pitchFamily="2" charset="-122"/>
              </a:rPr>
              <a:t>ADD and subtract</a:t>
            </a:r>
          </a:p>
          <a:p>
            <a:pPr lvl="1">
              <a:spcBef>
                <a:spcPts val="328"/>
              </a:spcBef>
            </a:pPr>
            <a:r>
              <a:rPr lang="en-US" altLang="zh-CN" dirty="0" smtClean="0">
                <a:ea typeface="宋体" panose="02010600030101010101" pitchFamily="2" charset="-122"/>
              </a:rPr>
              <a:t>add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spcBef>
                <a:spcPts val="328"/>
              </a:spcBef>
            </a:pPr>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a:spcBef>
                <a:spcPts val="328"/>
              </a:spcBef>
            </a:pPr>
            <a:r>
              <a:rPr lang="en-US" altLang="zh-CN" dirty="0" smtClean="0">
                <a:ea typeface="宋体" panose="02010600030101010101" pitchFamily="2" charset="-122"/>
              </a:rPr>
              <a:t>OR Immediate:</a:t>
            </a:r>
          </a:p>
          <a:p>
            <a:pPr lvl="1">
              <a:spcBef>
                <a:spcPts val="328"/>
              </a:spcBef>
            </a:pPr>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LOAD and STORE</a:t>
            </a:r>
          </a:p>
          <a:p>
            <a:pPr lvl="1">
              <a:spcBef>
                <a:spcPts val="328"/>
              </a:spcBef>
            </a:pPr>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spcBef>
                <a:spcPts val="328"/>
              </a:spcBef>
            </a:pPr>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BRANCH:</a:t>
            </a:r>
          </a:p>
          <a:p>
            <a:pPr lvl="1">
              <a:spcBef>
                <a:spcPts val="328"/>
              </a:spcBef>
            </a:pPr>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JUMP:</a:t>
            </a:r>
          </a:p>
          <a:p>
            <a:pPr lvl="1">
              <a:spcBef>
                <a:spcPts val="328"/>
              </a:spcBef>
            </a:pPr>
            <a:r>
              <a:rPr lang="en-US" altLang="zh-CN" dirty="0" smtClean="0">
                <a:ea typeface="宋体" panose="02010600030101010101" pitchFamily="2" charset="-122"/>
              </a:rPr>
              <a:t>j  target</a:t>
            </a:r>
            <a:endParaRPr lang="en-US" altLang="zh-CN" dirty="0">
              <a:ea typeface="宋体" panose="02010600030101010101" pitchFamily="2" charset="-122"/>
            </a:endParaRPr>
          </a:p>
        </p:txBody>
      </p:sp>
      <p:grpSp>
        <p:nvGrpSpPr>
          <p:cNvPr id="105" name="Group 4"/>
          <p:cNvGrpSpPr>
            <a:grpSpLocks/>
          </p:cNvGrpSpPr>
          <p:nvPr/>
        </p:nvGrpSpPr>
        <p:grpSpPr bwMode="auto">
          <a:xfrm>
            <a:off x="2931594" y="5734249"/>
            <a:ext cx="5949950" cy="942975"/>
            <a:chOff x="1918" y="3360"/>
            <a:chExt cx="3748" cy="594"/>
          </a:xfrm>
        </p:grpSpPr>
        <p:sp>
          <p:nvSpPr>
            <p:cNvPr id="106"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 name="Group 6"/>
            <p:cNvGrpSpPr>
              <a:grpSpLocks/>
            </p:cNvGrpSpPr>
            <p:nvPr/>
          </p:nvGrpSpPr>
          <p:grpSpPr bwMode="auto">
            <a:xfrm>
              <a:off x="1979" y="3552"/>
              <a:ext cx="624" cy="210"/>
              <a:chOff x="1979" y="3552"/>
              <a:chExt cx="624" cy="210"/>
            </a:xfrm>
          </p:grpSpPr>
          <p:sp>
            <p:nvSpPr>
              <p:cNvPr id="115"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sp>
          <p:nvSpPr>
            <p:cNvPr id="108"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110"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11"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12"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113"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14"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grpSp>
        <p:nvGrpSpPr>
          <p:cNvPr id="117" name="Group 16"/>
          <p:cNvGrpSpPr>
            <a:grpSpLocks/>
          </p:cNvGrpSpPr>
          <p:nvPr/>
        </p:nvGrpSpPr>
        <p:grpSpPr bwMode="auto">
          <a:xfrm>
            <a:off x="3131840" y="1333897"/>
            <a:ext cx="5949950" cy="942975"/>
            <a:chOff x="1918" y="672"/>
            <a:chExt cx="3748" cy="594"/>
          </a:xfrm>
        </p:grpSpPr>
        <p:grpSp>
          <p:nvGrpSpPr>
            <p:cNvPr id="178" name="Group 17"/>
            <p:cNvGrpSpPr>
              <a:grpSpLocks/>
            </p:cNvGrpSpPr>
            <p:nvPr/>
          </p:nvGrpSpPr>
          <p:grpSpPr bwMode="auto">
            <a:xfrm>
              <a:off x="1918" y="672"/>
              <a:ext cx="3748" cy="402"/>
              <a:chOff x="1918" y="672"/>
              <a:chExt cx="3748" cy="402"/>
            </a:xfrm>
          </p:grpSpPr>
          <p:grpSp>
            <p:nvGrpSpPr>
              <p:cNvPr id="185" name="Group 18"/>
              <p:cNvGrpSpPr>
                <a:grpSpLocks/>
              </p:cNvGrpSpPr>
              <p:nvPr/>
            </p:nvGrpSpPr>
            <p:grpSpPr bwMode="auto">
              <a:xfrm>
                <a:off x="1979" y="864"/>
                <a:ext cx="3607" cy="210"/>
                <a:chOff x="1979" y="864"/>
                <a:chExt cx="3607" cy="210"/>
              </a:xfrm>
            </p:grpSpPr>
            <p:sp>
              <p:nvSpPr>
                <p:cNvPr id="193"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 name="Group 20"/>
                <p:cNvGrpSpPr>
                  <a:grpSpLocks/>
                </p:cNvGrpSpPr>
                <p:nvPr/>
              </p:nvGrpSpPr>
              <p:grpSpPr bwMode="auto">
                <a:xfrm>
                  <a:off x="1979" y="864"/>
                  <a:ext cx="3607" cy="210"/>
                  <a:chOff x="1979" y="864"/>
                  <a:chExt cx="3607" cy="210"/>
                </a:xfrm>
              </p:grpSpPr>
              <p:grpSp>
                <p:nvGrpSpPr>
                  <p:cNvPr id="195" name="Group 21"/>
                  <p:cNvGrpSpPr>
                    <a:grpSpLocks/>
                  </p:cNvGrpSpPr>
                  <p:nvPr/>
                </p:nvGrpSpPr>
                <p:grpSpPr bwMode="auto">
                  <a:xfrm>
                    <a:off x="1979" y="864"/>
                    <a:ext cx="624" cy="210"/>
                    <a:chOff x="1979" y="864"/>
                    <a:chExt cx="624" cy="210"/>
                  </a:xfrm>
                </p:grpSpPr>
                <p:sp>
                  <p:nvSpPr>
                    <p:cNvPr id="211"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196" name="Group 24"/>
                  <p:cNvGrpSpPr>
                    <a:grpSpLocks/>
                  </p:cNvGrpSpPr>
                  <p:nvPr/>
                </p:nvGrpSpPr>
                <p:grpSpPr bwMode="auto">
                  <a:xfrm>
                    <a:off x="2611" y="864"/>
                    <a:ext cx="580" cy="210"/>
                    <a:chOff x="2611" y="864"/>
                    <a:chExt cx="580" cy="210"/>
                  </a:xfrm>
                </p:grpSpPr>
                <p:sp>
                  <p:nvSpPr>
                    <p:cNvPr id="209"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197" name="Group 27"/>
                  <p:cNvGrpSpPr>
                    <a:grpSpLocks/>
                  </p:cNvGrpSpPr>
                  <p:nvPr/>
                </p:nvGrpSpPr>
                <p:grpSpPr bwMode="auto">
                  <a:xfrm>
                    <a:off x="3199" y="864"/>
                    <a:ext cx="579" cy="210"/>
                    <a:chOff x="3199" y="864"/>
                    <a:chExt cx="579" cy="210"/>
                  </a:xfrm>
                </p:grpSpPr>
                <p:sp>
                  <p:nvSpPr>
                    <p:cNvPr id="207"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198" name="Group 30"/>
                  <p:cNvGrpSpPr>
                    <a:grpSpLocks/>
                  </p:cNvGrpSpPr>
                  <p:nvPr/>
                </p:nvGrpSpPr>
                <p:grpSpPr bwMode="auto">
                  <a:xfrm>
                    <a:off x="3786" y="864"/>
                    <a:ext cx="579" cy="210"/>
                    <a:chOff x="3786" y="864"/>
                    <a:chExt cx="579" cy="210"/>
                  </a:xfrm>
                </p:grpSpPr>
                <p:sp>
                  <p:nvSpPr>
                    <p:cNvPr id="205"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199" name="Group 33"/>
                  <p:cNvGrpSpPr>
                    <a:grpSpLocks/>
                  </p:cNvGrpSpPr>
                  <p:nvPr/>
                </p:nvGrpSpPr>
                <p:grpSpPr bwMode="auto">
                  <a:xfrm>
                    <a:off x="4373" y="864"/>
                    <a:ext cx="580" cy="210"/>
                    <a:chOff x="4373" y="864"/>
                    <a:chExt cx="580" cy="210"/>
                  </a:xfrm>
                </p:grpSpPr>
                <p:sp>
                  <p:nvSpPr>
                    <p:cNvPr id="203"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200" name="Group 36"/>
                  <p:cNvGrpSpPr>
                    <a:grpSpLocks/>
                  </p:cNvGrpSpPr>
                  <p:nvPr/>
                </p:nvGrpSpPr>
                <p:grpSpPr bwMode="auto">
                  <a:xfrm>
                    <a:off x="4961" y="864"/>
                    <a:ext cx="625" cy="210"/>
                    <a:chOff x="4961" y="864"/>
                    <a:chExt cx="625" cy="210"/>
                  </a:xfrm>
                </p:grpSpPr>
                <p:sp>
                  <p:nvSpPr>
                    <p:cNvPr id="201"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186"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87"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188"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189"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190"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191"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92"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179"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80"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81"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82"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83"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84"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213" name="Group 52"/>
          <p:cNvGrpSpPr>
            <a:grpSpLocks/>
          </p:cNvGrpSpPr>
          <p:nvPr/>
        </p:nvGrpSpPr>
        <p:grpSpPr bwMode="auto">
          <a:xfrm>
            <a:off x="3277367" y="3098426"/>
            <a:ext cx="5949950" cy="942975"/>
            <a:chOff x="1918" y="1392"/>
            <a:chExt cx="3748" cy="594"/>
          </a:xfrm>
        </p:grpSpPr>
        <p:sp>
          <p:nvSpPr>
            <p:cNvPr id="214"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 name="Group 54"/>
            <p:cNvGrpSpPr>
              <a:grpSpLocks/>
            </p:cNvGrpSpPr>
            <p:nvPr/>
          </p:nvGrpSpPr>
          <p:grpSpPr bwMode="auto">
            <a:xfrm>
              <a:off x="1979" y="1584"/>
              <a:ext cx="624" cy="210"/>
              <a:chOff x="1979" y="1584"/>
              <a:chExt cx="624" cy="210"/>
            </a:xfrm>
          </p:grpSpPr>
          <p:sp>
            <p:nvSpPr>
              <p:cNvPr id="233"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Rectangle 56"/>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216" name="Group 57"/>
            <p:cNvGrpSpPr>
              <a:grpSpLocks/>
            </p:cNvGrpSpPr>
            <p:nvPr/>
          </p:nvGrpSpPr>
          <p:grpSpPr bwMode="auto">
            <a:xfrm>
              <a:off x="2611" y="1584"/>
              <a:ext cx="580" cy="210"/>
              <a:chOff x="2611" y="1584"/>
              <a:chExt cx="580" cy="210"/>
            </a:xfrm>
          </p:grpSpPr>
          <p:sp>
            <p:nvSpPr>
              <p:cNvPr id="231"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Rectangle 59"/>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217" name="Group 60"/>
            <p:cNvGrpSpPr>
              <a:grpSpLocks/>
            </p:cNvGrpSpPr>
            <p:nvPr/>
          </p:nvGrpSpPr>
          <p:grpSpPr bwMode="auto">
            <a:xfrm>
              <a:off x="3199" y="1584"/>
              <a:ext cx="579" cy="210"/>
              <a:chOff x="3199" y="1584"/>
              <a:chExt cx="579" cy="210"/>
            </a:xfrm>
          </p:grpSpPr>
          <p:sp>
            <p:nvSpPr>
              <p:cNvPr id="229"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Rectangle 62"/>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218"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Rectangle 64"/>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220" name="Rectangle 65"/>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221" name="Rectangle 66"/>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222" name="Rectangle 67"/>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223" name="Rectangle 68"/>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224" name="Rectangle 69"/>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225" name="Rectangle 70"/>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226" name="Rectangle 71"/>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227" name="Rectangle 72"/>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228" name="Rectangle 73"/>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235" name="Group 77"/>
          <p:cNvGrpSpPr>
            <a:grpSpLocks/>
          </p:cNvGrpSpPr>
          <p:nvPr/>
        </p:nvGrpSpPr>
        <p:grpSpPr bwMode="auto">
          <a:xfrm>
            <a:off x="634554" y="3068466"/>
            <a:ext cx="8509000" cy="927101"/>
            <a:chOff x="487" y="1627"/>
            <a:chExt cx="5360" cy="584"/>
          </a:xfrm>
        </p:grpSpPr>
        <p:sp>
          <p:nvSpPr>
            <p:cNvPr id="236" name="Text Box 74"/>
            <p:cNvSpPr txBox="1">
              <a:spLocks noChangeArrowheads="1"/>
            </p:cNvSpPr>
            <p:nvPr/>
          </p:nvSpPr>
          <p:spPr bwMode="auto">
            <a:xfrm>
              <a:off x="2213" y="1644"/>
              <a:ext cx="3634" cy="567"/>
            </a:xfrm>
            <a:prstGeom prst="rect">
              <a:avLst/>
            </a:prstGeom>
            <a:solidFill>
              <a:srgbClr val="FF8398">
                <a:alpha val="23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sp>
          <p:nvSpPr>
            <p:cNvPr id="237" name="Text Box 76"/>
            <p:cNvSpPr txBox="1">
              <a:spLocks noChangeArrowheads="1"/>
            </p:cNvSpPr>
            <p:nvPr/>
          </p:nvSpPr>
          <p:spPr bwMode="auto">
            <a:xfrm>
              <a:off x="487" y="1627"/>
              <a:ext cx="1664" cy="447"/>
            </a:xfrm>
            <a:prstGeom prst="rect">
              <a:avLst/>
            </a:prstGeom>
            <a:solidFill>
              <a:srgbClr val="FE9AAB">
                <a:alpha val="28999"/>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grpSp>
      <p:sp>
        <p:nvSpPr>
          <p:cNvPr id="238" name="Text Box 76"/>
          <p:cNvSpPr txBox="1">
            <a:spLocks noChangeArrowheads="1"/>
          </p:cNvSpPr>
          <p:nvPr/>
        </p:nvSpPr>
        <p:spPr bwMode="auto">
          <a:xfrm>
            <a:off x="3723977" y="4269698"/>
            <a:ext cx="52471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考虑</a:t>
            </a:r>
            <a:r>
              <a:rPr lang="en-US" altLang="zh-CN" sz="2000" b="1" dirty="0" err="1">
                <a:solidFill>
                  <a:srgbClr val="FC0128"/>
                </a:solidFill>
                <a:latin typeface="Comic Sans MS" panose="030F0702030302020204" pitchFamily="66" charset="0"/>
                <a:ea typeface="微软雅黑" panose="020B0503020204020204" pitchFamily="34" charset="-122"/>
                <a:cs typeface="Arial" panose="020B0604020202020204" pitchFamily="34" charset="0"/>
              </a:rPr>
              <a:t>ori</a:t>
            </a:r>
            <a:r>
              <a:rPr lang="en-US" altLang="zh-CN"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 </a:t>
            </a: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指令（</a:t>
            </a:r>
            <a:r>
              <a:rPr lang="en-US" altLang="zh-CN"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I-Type</a:t>
            </a: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指令和逻辑运算指令的代表）</a:t>
            </a:r>
          </a:p>
        </p:txBody>
      </p:sp>
    </p:spTree>
    <p:extLst>
      <p:ext uri="{BB962C8B-B14F-4D97-AF65-F5344CB8AC3E}">
        <p14:creationId xmlns:p14="http://schemas.microsoft.com/office/powerpoint/2010/main" val="41648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blinds(horizontal)">
                                      <p:cBhvr>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blinds(horizontal)">
                                      <p:cBhvr>
                                        <p:cTn id="1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5.1.1 </a:t>
            </a:r>
            <a:r>
              <a:rPr lang="zh-CN" altLang="en-US" dirty="0" smtClean="0"/>
              <a:t>指令执行过程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矩形 6"/>
          <p:cNvSpPr/>
          <p:nvPr/>
        </p:nvSpPr>
        <p:spPr>
          <a:xfrm>
            <a:off x="103463" y="1124744"/>
            <a:ext cx="5641859" cy="3893374"/>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CPU</a:t>
            </a:r>
            <a:r>
              <a:rPr lang="zh-CN" altLang="en-US" sz="2200" b="1" dirty="0">
                <a:solidFill>
                  <a:srgbClr val="063DE8"/>
                </a:solidFill>
                <a:latin typeface="微软雅黑" panose="020B0503020204020204" pitchFamily="34" charset="-122"/>
                <a:ea typeface="微软雅黑" panose="020B0503020204020204" pitchFamily="34" charset="-122"/>
              </a:rPr>
              <a:t>执行指令的过程</a:t>
            </a:r>
          </a:p>
          <a:p>
            <a:pPr marL="914400" lvl="1" indent="-457200">
              <a:spcBef>
                <a:spcPct val="15000"/>
              </a:spcBef>
              <a:buFont typeface="+mj-ea"/>
              <a:buAutoNum type="circleNumDbPlain"/>
            </a:pPr>
            <a:r>
              <a:rPr lang="zh-CN" altLang="en-US" sz="2000" dirty="0">
                <a:latin typeface="微软雅黑" panose="020B0503020204020204" pitchFamily="34" charset="-122"/>
                <a:ea typeface="微软雅黑" panose="020B0503020204020204" pitchFamily="34" charset="-122"/>
              </a:rPr>
              <a:t>取</a:t>
            </a:r>
            <a:r>
              <a:rPr lang="zh-CN" altLang="en-US" sz="2000" dirty="0" smtClean="0">
                <a:latin typeface="微软雅黑" panose="020B0503020204020204" pitchFamily="34" charset="-122"/>
                <a:ea typeface="微软雅黑" panose="020B0503020204020204" pitchFamily="34" charset="-122"/>
              </a:rPr>
              <a:t>指令并计算下一条指令的地址</a:t>
            </a:r>
            <a:endParaRPr lang="zh-CN" altLang="en-US" sz="2000" dirty="0">
              <a:latin typeface="微软雅黑" panose="020B0503020204020204" pitchFamily="34" charset="-122"/>
              <a:ea typeface="微软雅黑" panose="020B0503020204020204" pitchFamily="34" charset="-122"/>
            </a:endParaRPr>
          </a:p>
          <a:p>
            <a:pPr lvl="1">
              <a:spcBef>
                <a:spcPct val="15000"/>
              </a:spcBef>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顺序执行时：</a:t>
            </a:r>
            <a:r>
              <a:rPr lang="en-US" altLang="zh-CN" sz="2000" dirty="0" smtClean="0">
                <a:latin typeface="微软雅黑" panose="020B0503020204020204" pitchFamily="34" charset="-122"/>
                <a:ea typeface="微软雅黑" panose="020B0503020204020204" pitchFamily="34" charset="-122"/>
              </a:rPr>
              <a:t>PC+1</a:t>
            </a:r>
            <a:r>
              <a:rPr lang="zh-CN" altLang="en-US" sz="2000" dirty="0">
                <a:latin typeface="微软雅黑" panose="020B0503020204020204" pitchFamily="34" charset="-122"/>
                <a:ea typeface="微软雅黑" panose="020B0503020204020204" pitchFamily="34" charset="-122"/>
              </a:rPr>
              <a:t>送</a:t>
            </a:r>
            <a:r>
              <a:rPr lang="en-US" altLang="zh-CN" sz="2000" dirty="0">
                <a:latin typeface="微软雅黑" panose="020B0503020204020204" pitchFamily="34" charset="-122"/>
                <a:ea typeface="微软雅黑" panose="020B0503020204020204" pitchFamily="34" charset="-122"/>
              </a:rPr>
              <a:t>PC</a:t>
            </a:r>
            <a:endParaRPr lang="zh-CN" altLang="en-US" sz="2000" dirty="0">
              <a:latin typeface="微软雅黑" panose="020B0503020204020204" pitchFamily="34" charset="-122"/>
              <a:ea typeface="微软雅黑" panose="020B0503020204020204" pitchFamily="34" charset="-122"/>
            </a:endParaRPr>
          </a:p>
          <a:p>
            <a:pPr marL="914400" lvl="1" indent="-457200">
              <a:spcBef>
                <a:spcPct val="15000"/>
              </a:spcBef>
              <a:buFont typeface="+mj-ea"/>
              <a:buAutoNum type="circleNumDbPlain" startAt="2"/>
            </a:pPr>
            <a:r>
              <a:rPr lang="zh-CN" altLang="en-US" sz="2000" dirty="0">
                <a:latin typeface="微软雅黑" panose="020B0503020204020204" pitchFamily="34" charset="-122"/>
                <a:ea typeface="微软雅黑" panose="020B0503020204020204" pitchFamily="34" charset="-122"/>
              </a:rPr>
              <a:t>指令译码</a:t>
            </a:r>
          </a:p>
          <a:p>
            <a:pPr marL="914400" lvl="1" indent="-457200">
              <a:spcBef>
                <a:spcPct val="15000"/>
              </a:spcBef>
              <a:buFont typeface="+mj-ea"/>
              <a:buAutoNum type="circleNumDbPlain" startAt="2"/>
            </a:pPr>
            <a:r>
              <a:rPr lang="zh-CN" altLang="en-US" sz="2000" dirty="0" smtClean="0">
                <a:latin typeface="微软雅黑" panose="020B0503020204020204" pitchFamily="34" charset="-122"/>
                <a:ea typeface="微软雅黑" panose="020B0503020204020204" pitchFamily="34" charset="-122"/>
              </a:rPr>
              <a:t>进行源操作数地址运算并取源操作数</a:t>
            </a:r>
            <a:endParaRPr lang="zh-CN" altLang="en-US" sz="2000" dirty="0">
              <a:latin typeface="微软雅黑" panose="020B0503020204020204" pitchFamily="34" charset="-122"/>
              <a:ea typeface="微软雅黑" panose="020B0503020204020204" pitchFamily="34" charset="-122"/>
            </a:endParaRPr>
          </a:p>
          <a:p>
            <a:pPr marL="914400" lvl="1" indent="-457200">
              <a:spcBef>
                <a:spcPct val="15000"/>
              </a:spcBef>
              <a:buFont typeface="+mj-ea"/>
              <a:buAutoNum type="circleNumDbPlain" startAt="2"/>
            </a:pPr>
            <a:r>
              <a:rPr lang="zh-CN" altLang="en-US" sz="2000" dirty="0">
                <a:latin typeface="微软雅黑" panose="020B0503020204020204" pitchFamily="34" charset="-122"/>
                <a:ea typeface="微软雅黑" panose="020B0503020204020204" pitchFamily="34" charset="-122"/>
              </a:rPr>
              <a:t>进行算术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逻辑运算</a:t>
            </a:r>
          </a:p>
          <a:p>
            <a:pPr marL="914400" lvl="1" indent="-457200">
              <a:spcBef>
                <a:spcPct val="15000"/>
              </a:spcBef>
              <a:buFont typeface="+mj-ea"/>
              <a:buAutoNum type="circleNumDbPlain" startAt="2"/>
            </a:pPr>
            <a:r>
              <a:rPr lang="zh-CN" altLang="en-US" sz="2000" dirty="0" smtClean="0">
                <a:latin typeface="微软雅黑" panose="020B0503020204020204" pitchFamily="34" charset="-122"/>
                <a:ea typeface="微软雅黑" panose="020B0503020204020204" pitchFamily="34" charset="-122"/>
              </a:rPr>
              <a:t>目的操作数地址计算并存</a:t>
            </a:r>
            <a:r>
              <a:rPr lang="zh-CN" altLang="en-US" sz="2000" dirty="0">
                <a:latin typeface="微软雅黑" panose="020B0503020204020204" pitchFamily="34" charset="-122"/>
                <a:ea typeface="微软雅黑" panose="020B0503020204020204" pitchFamily="34" charset="-122"/>
              </a:rPr>
              <a:t>结果</a:t>
            </a:r>
          </a:p>
          <a:p>
            <a:pPr marL="914400" lvl="1" indent="-457200">
              <a:spcBef>
                <a:spcPct val="15000"/>
              </a:spcBef>
              <a:buFont typeface="+mj-ea"/>
              <a:buAutoNum type="circleNumDbPlain" startAt="2"/>
            </a:pPr>
            <a:r>
              <a:rPr lang="zh-CN" altLang="en-US" sz="2000" dirty="0">
                <a:latin typeface="微软雅黑" panose="020B0503020204020204" pitchFamily="34" charset="-122"/>
                <a:ea typeface="微软雅黑" panose="020B0503020204020204" pitchFamily="34" charset="-122"/>
              </a:rPr>
              <a:t>判断和检测“异常”事件</a:t>
            </a:r>
          </a:p>
          <a:p>
            <a:pPr marL="914400" lvl="1" indent="-457200">
              <a:spcBef>
                <a:spcPct val="15000"/>
              </a:spcBef>
              <a:buFont typeface="+mj-ea"/>
              <a:buAutoNum type="circleNumDbPlain" startAt="2"/>
            </a:pPr>
            <a:r>
              <a:rPr lang="zh-CN" altLang="en-US" sz="2000" dirty="0">
                <a:latin typeface="微软雅黑" panose="020B0503020204020204" pitchFamily="34" charset="-122"/>
                <a:ea typeface="微软雅黑" panose="020B0503020204020204" pitchFamily="34" charset="-122"/>
              </a:rPr>
              <a:t>若有异常，则自动切换到异常处理程序</a:t>
            </a:r>
          </a:p>
          <a:p>
            <a:pPr marL="914400" lvl="1" indent="-457200">
              <a:spcBef>
                <a:spcPct val="15000"/>
              </a:spcBef>
              <a:buFont typeface="+mj-ea"/>
              <a:buAutoNum type="circleNumDbPlain" startAt="2"/>
            </a:pPr>
            <a:r>
              <a:rPr lang="zh-CN" altLang="en-US" sz="2000" dirty="0">
                <a:latin typeface="微软雅黑" panose="020B0503020204020204" pitchFamily="34" charset="-122"/>
                <a:ea typeface="微软雅黑" panose="020B0503020204020204" pitchFamily="34" charset="-122"/>
              </a:rPr>
              <a:t>检测是否有“中断”请求，有则转中断处理</a:t>
            </a:r>
          </a:p>
        </p:txBody>
      </p:sp>
      <p:grpSp>
        <p:nvGrpSpPr>
          <p:cNvPr id="8" name="Group 15"/>
          <p:cNvGrpSpPr>
            <a:grpSpLocks/>
          </p:cNvGrpSpPr>
          <p:nvPr/>
        </p:nvGrpSpPr>
        <p:grpSpPr bwMode="auto">
          <a:xfrm>
            <a:off x="6876256" y="1640511"/>
            <a:ext cx="819150" cy="3300657"/>
            <a:chOff x="2994" y="936"/>
            <a:chExt cx="336" cy="1875"/>
          </a:xfrm>
        </p:grpSpPr>
        <p:sp>
          <p:nvSpPr>
            <p:cNvPr id="9" name="AutoShape 5"/>
            <p:cNvSpPr>
              <a:spLocks/>
            </p:cNvSpPr>
            <p:nvPr/>
          </p:nvSpPr>
          <p:spPr bwMode="auto">
            <a:xfrm>
              <a:off x="2994" y="936"/>
              <a:ext cx="168" cy="1875"/>
            </a:xfrm>
            <a:prstGeom prst="rightBrace">
              <a:avLst>
                <a:gd name="adj1" fmla="val 93006"/>
                <a:gd name="adj2" fmla="val 50000"/>
              </a:avLst>
            </a:prstGeom>
            <a:noFill/>
            <a:ln w="508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0" name="Text Box 7"/>
            <p:cNvSpPr txBox="1">
              <a:spLocks noChangeArrowheads="1"/>
            </p:cNvSpPr>
            <p:nvPr/>
          </p:nvSpPr>
          <p:spPr bwMode="auto">
            <a:xfrm>
              <a:off x="3192" y="1434"/>
              <a:ext cx="138" cy="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dirty="0">
                  <a:solidFill>
                    <a:srgbClr val="0033CC"/>
                  </a:solidFill>
                  <a:latin typeface="微软雅黑" panose="020B0503020204020204" pitchFamily="34" charset="-122"/>
                  <a:ea typeface="微软雅黑" panose="020B0503020204020204" pitchFamily="34" charset="-122"/>
                </a:rPr>
                <a:t>指令执行过程</a:t>
              </a:r>
            </a:p>
          </p:txBody>
        </p:sp>
      </p:grpSp>
      <p:grpSp>
        <p:nvGrpSpPr>
          <p:cNvPr id="11" name="Group 13"/>
          <p:cNvGrpSpPr>
            <a:grpSpLocks/>
          </p:cNvGrpSpPr>
          <p:nvPr/>
        </p:nvGrpSpPr>
        <p:grpSpPr bwMode="auto">
          <a:xfrm>
            <a:off x="5080640" y="1569157"/>
            <a:ext cx="1123950" cy="707715"/>
            <a:chOff x="1865" y="850"/>
            <a:chExt cx="708" cy="486"/>
          </a:xfrm>
        </p:grpSpPr>
        <p:sp>
          <p:nvSpPr>
            <p:cNvPr id="12" name="AutoShape 9"/>
            <p:cNvSpPr>
              <a:spLocks/>
            </p:cNvSpPr>
            <p:nvPr/>
          </p:nvSpPr>
          <p:spPr bwMode="auto">
            <a:xfrm>
              <a:off x="1865" y="899"/>
              <a:ext cx="186" cy="366"/>
            </a:xfrm>
            <a:prstGeom prst="rightBrace">
              <a:avLst>
                <a:gd name="adj1" fmla="val 16398"/>
                <a:gd name="adj2" fmla="val 50000"/>
              </a:avLst>
            </a:prstGeom>
            <a:noFill/>
            <a:ln w="50800">
              <a:solidFill>
                <a:srgbClr val="FE9AA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13" name="Text Box 10"/>
            <p:cNvSpPr txBox="1">
              <a:spLocks noChangeArrowheads="1"/>
            </p:cNvSpPr>
            <p:nvPr/>
          </p:nvSpPr>
          <p:spPr bwMode="auto">
            <a:xfrm>
              <a:off x="2019" y="850"/>
              <a:ext cx="554"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dirty="0">
                  <a:latin typeface="微软雅黑" panose="020B0503020204020204" pitchFamily="34" charset="-122"/>
                  <a:ea typeface="微软雅黑" panose="020B0503020204020204" pitchFamily="34" charset="-122"/>
                </a:rPr>
                <a:t>取指阶段</a:t>
              </a:r>
            </a:p>
          </p:txBody>
        </p:sp>
      </p:grpSp>
      <p:grpSp>
        <p:nvGrpSpPr>
          <p:cNvPr id="14" name="Group 14"/>
          <p:cNvGrpSpPr>
            <a:grpSpLocks/>
          </p:cNvGrpSpPr>
          <p:nvPr/>
        </p:nvGrpSpPr>
        <p:grpSpPr bwMode="auto">
          <a:xfrm>
            <a:off x="5837352" y="2512717"/>
            <a:ext cx="952500" cy="2341563"/>
            <a:chOff x="2386" y="1390"/>
            <a:chExt cx="600" cy="1428"/>
          </a:xfrm>
        </p:grpSpPr>
        <p:sp>
          <p:nvSpPr>
            <p:cNvPr id="15" name="AutoShape 11"/>
            <p:cNvSpPr>
              <a:spLocks/>
            </p:cNvSpPr>
            <p:nvPr/>
          </p:nvSpPr>
          <p:spPr bwMode="auto">
            <a:xfrm>
              <a:off x="2386" y="1390"/>
              <a:ext cx="216" cy="1428"/>
            </a:xfrm>
            <a:prstGeom prst="rightBrace">
              <a:avLst>
                <a:gd name="adj1" fmla="val 55093"/>
                <a:gd name="adj2" fmla="val 50000"/>
              </a:avLst>
            </a:prstGeom>
            <a:noFill/>
            <a:ln w="50800">
              <a:solidFill>
                <a:srgbClr val="FE9AA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2"/>
            <p:cNvSpPr txBox="1">
              <a:spLocks noChangeArrowheads="1"/>
            </p:cNvSpPr>
            <p:nvPr/>
          </p:nvSpPr>
          <p:spPr bwMode="auto">
            <a:xfrm>
              <a:off x="2552" y="1573"/>
              <a:ext cx="434" cy="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dirty="0">
                  <a:latin typeface="微软雅黑" panose="020B0503020204020204" pitchFamily="34" charset="-122"/>
                  <a:ea typeface="微软雅黑" panose="020B0503020204020204" pitchFamily="34" charset="-122"/>
                </a:rPr>
                <a:t>译码和</a:t>
              </a:r>
            </a:p>
            <a:p>
              <a:pPr algn="ctr"/>
              <a:r>
                <a:rPr lang="zh-CN" altLang="en-US" sz="2000" dirty="0">
                  <a:latin typeface="微软雅黑" panose="020B0503020204020204" pitchFamily="34" charset="-122"/>
                  <a:ea typeface="微软雅黑" panose="020B0503020204020204" pitchFamily="34" charset="-122"/>
                </a:rPr>
                <a:t>执行阶段</a:t>
              </a:r>
            </a:p>
          </p:txBody>
        </p:sp>
      </p:grpSp>
      <p:sp>
        <p:nvSpPr>
          <p:cNvPr id="17" name="Text Box 8"/>
          <p:cNvSpPr txBox="1">
            <a:spLocks noChangeArrowheads="1"/>
          </p:cNvSpPr>
          <p:nvPr/>
        </p:nvSpPr>
        <p:spPr bwMode="auto">
          <a:xfrm>
            <a:off x="611560" y="4976472"/>
            <a:ext cx="8090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问题：</a:t>
            </a:r>
          </a:p>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“取指令”一定在最开始做吗？</a:t>
            </a:r>
            <a:r>
              <a:rPr lang="en-US" altLang="zh-CN" sz="2000" b="1" dirty="0" smtClean="0">
                <a:solidFill>
                  <a:srgbClr val="FC0128"/>
                </a:solidFill>
                <a:latin typeface="Comic Sans MS" panose="030F0702030302020204" pitchFamily="66" charset="0"/>
                <a:ea typeface="微软雅黑" panose="020B0503020204020204" pitchFamily="34" charset="-122"/>
              </a:rPr>
              <a:t>“PC+1</a:t>
            </a:r>
            <a:r>
              <a:rPr lang="zh-CN" altLang="en-US" sz="2000" b="1" dirty="0" smtClean="0">
                <a:solidFill>
                  <a:srgbClr val="FC0128"/>
                </a:solidFill>
                <a:latin typeface="Comic Sans MS" panose="030F0702030302020204" pitchFamily="66" charset="0"/>
                <a:ea typeface="微软雅黑" panose="020B0503020204020204" pitchFamily="34" charset="-122"/>
              </a:rPr>
              <a:t>”一定在译码之前做吗？</a:t>
            </a:r>
          </a:p>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“译码”须在指令执行前做吗？</a:t>
            </a:r>
          </a:p>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“异常”和“中断”的差别是什么？</a:t>
            </a:r>
            <a:endParaRPr lang="en-US" altLang="zh-CN" sz="2000" b="1" dirty="0" smtClean="0">
              <a:solidFill>
                <a:srgbClr val="FC0128"/>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4069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a:t>
            </a:r>
            <a:r>
              <a:rPr lang="zh-CN" altLang="en-US" dirty="0">
                <a:solidFill>
                  <a:srgbClr val="063DE8"/>
                </a:solidFill>
              </a:rPr>
              <a:t>立即数运算指令的数据通路</a:t>
            </a:r>
            <a:endParaRPr lang="en-US" altLang="zh-CN" dirty="0">
              <a:solidFill>
                <a:srgbClr val="063DE8"/>
              </a:solidFill>
            </a:endParaRPr>
          </a:p>
        </p:txBody>
      </p:sp>
      <p:sp>
        <p:nvSpPr>
          <p:cNvPr id="8" name="Rectangle 3"/>
          <p:cNvSpPr txBox="1">
            <a:spLocks noChangeArrowheads="1"/>
          </p:cNvSpPr>
          <p:nvPr/>
        </p:nvSpPr>
        <p:spPr bwMode="auto">
          <a:xfrm>
            <a:off x="407988" y="2433118"/>
            <a:ext cx="8191500" cy="188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altLang="zh-CN" dirty="0" err="1" smtClean="0"/>
              <a:t>ori</a:t>
            </a:r>
            <a:r>
              <a:rPr lang="en-US" altLang="zh-CN" dirty="0" smtClean="0"/>
              <a:t>	</a:t>
            </a:r>
            <a:r>
              <a:rPr lang="en-US" altLang="zh-CN" dirty="0" err="1" smtClean="0"/>
              <a:t>rt</a:t>
            </a:r>
            <a:r>
              <a:rPr lang="en-US" altLang="zh-CN" dirty="0" smtClean="0"/>
              <a:t>, </a:t>
            </a:r>
            <a:r>
              <a:rPr lang="en-US" altLang="zh-CN" dirty="0" err="1" smtClean="0"/>
              <a:t>rs</a:t>
            </a:r>
            <a:r>
              <a:rPr lang="en-US" altLang="zh-CN" dirty="0" smtClean="0"/>
              <a:t>, imm16</a:t>
            </a:r>
          </a:p>
          <a:p>
            <a:pPr lvl="1">
              <a:lnSpc>
                <a:spcPct val="105000"/>
              </a:lnSpc>
            </a:pPr>
            <a:r>
              <a:rPr lang="en-US" altLang="zh-CN" dirty="0" smtClean="0">
                <a:latin typeface="Comic Sans MS" panose="030F0702030302020204" pitchFamily="66" charset="0"/>
              </a:rPr>
              <a:t>M[PC]</a:t>
            </a:r>
            <a:r>
              <a:rPr lang="zh-CN" altLang="en-US" dirty="0">
                <a:latin typeface="Comic Sans MS" panose="030F0702030302020204" pitchFamily="66" charset="0"/>
              </a:rPr>
              <a:t>，从</a:t>
            </a:r>
            <a:r>
              <a:rPr lang="en-US" altLang="zh-CN" dirty="0">
                <a:latin typeface="Comic Sans MS" panose="030F0702030302020204" pitchFamily="66" charset="0"/>
              </a:rPr>
              <a:t>PC</a:t>
            </a:r>
            <a:r>
              <a:rPr lang="zh-CN" altLang="en-US" dirty="0">
                <a:latin typeface="Comic Sans MS" panose="030F0702030302020204" pitchFamily="66" charset="0"/>
              </a:rPr>
              <a:t>所指的内存单元中取指令</a:t>
            </a:r>
          </a:p>
          <a:p>
            <a:pPr marL="457200" lvl="1" indent="0">
              <a:lnSpc>
                <a:spcPct val="105000"/>
              </a:lnSpc>
              <a:buNone/>
            </a:pPr>
            <a:r>
              <a:rPr lang="zh-CN" altLang="en-US" dirty="0" smtClean="0">
                <a:solidFill>
                  <a:srgbClr val="0000CC"/>
                </a:solidFill>
                <a:latin typeface="Comic Sans MS" panose="030F0702030302020204" pitchFamily="66" charset="0"/>
              </a:rPr>
              <a:t>取指令（公共操作，取指部件完成）</a:t>
            </a:r>
            <a:endParaRPr lang="en-US" altLang="zh-CN" dirty="0" smtClean="0">
              <a:solidFill>
                <a:srgbClr val="0000CC"/>
              </a:solidFill>
              <a:latin typeface="Comic Sans MS" panose="030F0702030302020204" pitchFamily="66" charset="0"/>
            </a:endParaRPr>
          </a:p>
          <a:p>
            <a:pPr lvl="1">
              <a:lnSpc>
                <a:spcPct val="105000"/>
              </a:lnSpc>
            </a:pPr>
            <a:r>
              <a:rPr lang="en-US" altLang="zh-CN" dirty="0" smtClean="0">
                <a:latin typeface="Comic Sans MS" panose="030F0702030302020204" pitchFamily="66" charset="0"/>
              </a:rPr>
              <a:t>R[</a:t>
            </a:r>
            <a:r>
              <a:rPr lang="en-US" altLang="zh-CN" dirty="0" err="1" smtClean="0">
                <a:latin typeface="Comic Sans MS" panose="030F0702030302020204" pitchFamily="66" charset="0"/>
              </a:rPr>
              <a:t>rt</a:t>
            </a:r>
            <a:r>
              <a:rPr lang="en-US" altLang="zh-CN" dirty="0" smtClean="0">
                <a:latin typeface="Comic Sans MS" panose="030F0702030302020204" pitchFamily="66" charset="0"/>
              </a:rPr>
              <a:t>] </a:t>
            </a:r>
            <a:r>
              <a:rPr lang="en-US" altLang="zh-CN" dirty="0" smtClean="0">
                <a:latin typeface="Comic Sans MS" panose="030F0702030302020204" pitchFamily="66" charset="0"/>
                <a:cs typeface="Arial" panose="020B0604020202020204" pitchFamily="34" charset="0"/>
                <a:sym typeface="Wingdings" panose="05000000000000000000" pitchFamily="2" charset="2"/>
              </a:rPr>
              <a:t>←</a:t>
            </a:r>
            <a:r>
              <a:rPr lang="en-US" altLang="zh-CN" dirty="0" smtClean="0">
                <a:latin typeface="Comic Sans MS" panose="030F0702030302020204" pitchFamily="66" charset="0"/>
              </a:rPr>
              <a:t> R[</a:t>
            </a:r>
            <a:r>
              <a:rPr lang="en-US" altLang="zh-CN" dirty="0" err="1" smtClean="0">
                <a:latin typeface="Comic Sans MS" panose="030F0702030302020204" pitchFamily="66" charset="0"/>
              </a:rPr>
              <a:t>rs</a:t>
            </a:r>
            <a:r>
              <a:rPr lang="en-US" altLang="zh-CN" dirty="0" smtClean="0">
                <a:latin typeface="Comic Sans MS" panose="030F0702030302020204" pitchFamily="66" charset="0"/>
              </a:rPr>
              <a:t>] or </a:t>
            </a:r>
            <a:r>
              <a:rPr lang="en-US" altLang="zh-CN" dirty="0" err="1" smtClean="0">
                <a:latin typeface="Comic Sans MS" panose="030F0702030302020204" pitchFamily="66" charset="0"/>
              </a:rPr>
              <a:t>ZeroExt</a:t>
            </a:r>
            <a:r>
              <a:rPr lang="en-US" altLang="zh-CN" dirty="0" smtClean="0">
                <a:latin typeface="Comic Sans MS" panose="030F0702030302020204" pitchFamily="66" charset="0"/>
              </a:rPr>
              <a:t>(imm16)</a:t>
            </a:r>
          </a:p>
          <a:p>
            <a:pPr lvl="1">
              <a:lnSpc>
                <a:spcPct val="105000"/>
              </a:lnSpc>
              <a:buFontTx/>
              <a:buNone/>
            </a:pPr>
            <a:r>
              <a:rPr lang="zh-CN" altLang="en-US" dirty="0" smtClean="0">
                <a:solidFill>
                  <a:srgbClr val="0000CC"/>
                </a:solidFill>
                <a:latin typeface="Comic Sans MS" panose="030F0702030302020204" pitchFamily="66" charset="0"/>
              </a:rPr>
              <a:t>立即数零扩展，并与</a:t>
            </a:r>
            <a:r>
              <a:rPr lang="en-US" altLang="zh-CN" dirty="0" err="1" smtClean="0">
                <a:solidFill>
                  <a:srgbClr val="0000CC"/>
                </a:solidFill>
                <a:latin typeface="Comic Sans MS" panose="030F0702030302020204" pitchFamily="66" charset="0"/>
              </a:rPr>
              <a:t>rs</a:t>
            </a:r>
            <a:r>
              <a:rPr lang="zh-CN" altLang="en-US" dirty="0" smtClean="0">
                <a:solidFill>
                  <a:srgbClr val="0000CC"/>
                </a:solidFill>
                <a:latin typeface="Comic Sans MS" panose="030F0702030302020204" pitchFamily="66" charset="0"/>
              </a:rPr>
              <a:t>内容做“或”运算</a:t>
            </a:r>
            <a:endParaRPr lang="en-US" altLang="zh-CN" dirty="0" smtClean="0">
              <a:solidFill>
                <a:srgbClr val="0000CC"/>
              </a:solidFill>
              <a:latin typeface="Comic Sans MS" panose="030F0702030302020204" pitchFamily="66" charset="0"/>
            </a:endParaRPr>
          </a:p>
          <a:p>
            <a:pPr lvl="1">
              <a:lnSpc>
                <a:spcPct val="105000"/>
              </a:lnSpc>
            </a:pPr>
            <a:r>
              <a:rPr lang="en-US" altLang="zh-CN" dirty="0" smtClean="0">
                <a:latin typeface="Comic Sans MS" panose="030F0702030302020204" pitchFamily="66" charset="0"/>
              </a:rPr>
              <a:t>PC </a:t>
            </a:r>
            <a:r>
              <a:rPr lang="en-US" altLang="zh-CN" dirty="0" smtClean="0">
                <a:latin typeface="Comic Sans MS" panose="030F0702030302020204" pitchFamily="66" charset="0"/>
                <a:sym typeface="Wingdings" panose="05000000000000000000" pitchFamily="2" charset="2"/>
              </a:rPr>
              <a:t>←</a:t>
            </a:r>
            <a:r>
              <a:rPr lang="en-US" altLang="zh-CN" dirty="0" smtClean="0">
                <a:latin typeface="Comic Sans MS" panose="030F0702030302020204" pitchFamily="66" charset="0"/>
              </a:rPr>
              <a:t> PC + 4   </a:t>
            </a:r>
            <a:r>
              <a:rPr lang="zh-CN" altLang="en-US" dirty="0" smtClean="0">
                <a:solidFill>
                  <a:srgbClr val="0000CC"/>
                </a:solidFill>
                <a:latin typeface="Comic Sans MS" panose="030F0702030302020204" pitchFamily="66" charset="0"/>
              </a:rPr>
              <a:t>计算下地址（公共操作，取指部件完成）</a:t>
            </a:r>
            <a:endParaRPr lang="zh-CN" altLang="en-US" dirty="0">
              <a:solidFill>
                <a:srgbClr val="0000CC"/>
              </a:solidFill>
              <a:latin typeface="Comic Sans MS" panose="030F0702030302020204" pitchFamily="66" charset="0"/>
            </a:endParaRPr>
          </a:p>
        </p:txBody>
      </p:sp>
      <p:grpSp>
        <p:nvGrpSpPr>
          <p:cNvPr id="10" name="Group 4"/>
          <p:cNvGrpSpPr>
            <a:grpSpLocks/>
          </p:cNvGrpSpPr>
          <p:nvPr/>
        </p:nvGrpSpPr>
        <p:grpSpPr bwMode="auto">
          <a:xfrm>
            <a:off x="407988" y="1423468"/>
            <a:ext cx="5991225" cy="976313"/>
            <a:chOff x="1139" y="506"/>
            <a:chExt cx="3774" cy="615"/>
          </a:xfrm>
        </p:grpSpPr>
        <p:sp>
          <p:nvSpPr>
            <p:cNvPr id="11" name="Rectangle 5"/>
            <p:cNvSpPr>
              <a:spLocks noChangeArrowheads="1"/>
            </p:cNvSpPr>
            <p:nvPr/>
          </p:nvSpPr>
          <p:spPr bwMode="auto">
            <a:xfrm>
              <a:off x="1204" y="706"/>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12" name="Group 6"/>
            <p:cNvGrpSpPr>
              <a:grpSpLocks/>
            </p:cNvGrpSpPr>
            <p:nvPr/>
          </p:nvGrpSpPr>
          <p:grpSpPr bwMode="auto">
            <a:xfrm>
              <a:off x="1200" y="698"/>
              <a:ext cx="624" cy="231"/>
              <a:chOff x="1200" y="698"/>
              <a:chExt cx="624" cy="231"/>
            </a:xfrm>
          </p:grpSpPr>
          <p:sp>
            <p:nvSpPr>
              <p:cNvPr id="30" name="Rectangle 7"/>
              <p:cNvSpPr>
                <a:spLocks noChangeArrowheads="1"/>
              </p:cNvSpPr>
              <p:nvPr/>
            </p:nvSpPr>
            <p:spPr bwMode="auto">
              <a:xfrm>
                <a:off x="1200" y="702"/>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1" name="Rectangle 8"/>
              <p:cNvSpPr>
                <a:spLocks noChangeArrowheads="1"/>
              </p:cNvSpPr>
              <p:nvPr/>
            </p:nvSpPr>
            <p:spPr bwMode="auto">
              <a:xfrm>
                <a:off x="1382" y="698"/>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op</a:t>
                </a:r>
              </a:p>
            </p:txBody>
          </p:sp>
        </p:grpSp>
        <p:grpSp>
          <p:nvGrpSpPr>
            <p:cNvPr id="13" name="Group 9"/>
            <p:cNvGrpSpPr>
              <a:grpSpLocks/>
            </p:cNvGrpSpPr>
            <p:nvPr/>
          </p:nvGrpSpPr>
          <p:grpSpPr bwMode="auto">
            <a:xfrm>
              <a:off x="1832" y="698"/>
              <a:ext cx="580" cy="231"/>
              <a:chOff x="1832" y="698"/>
              <a:chExt cx="580" cy="231"/>
            </a:xfrm>
          </p:grpSpPr>
          <p:sp>
            <p:nvSpPr>
              <p:cNvPr id="28" name="Rectangle 10"/>
              <p:cNvSpPr>
                <a:spLocks noChangeArrowheads="1"/>
              </p:cNvSpPr>
              <p:nvPr/>
            </p:nvSpPr>
            <p:spPr bwMode="auto">
              <a:xfrm>
                <a:off x="1832" y="702"/>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9" name="Rectangle 11"/>
              <p:cNvSpPr>
                <a:spLocks noChangeArrowheads="1"/>
              </p:cNvSpPr>
              <p:nvPr/>
            </p:nvSpPr>
            <p:spPr bwMode="auto">
              <a:xfrm>
                <a:off x="1997" y="698"/>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rs</a:t>
                </a:r>
              </a:p>
            </p:txBody>
          </p:sp>
        </p:grpSp>
        <p:grpSp>
          <p:nvGrpSpPr>
            <p:cNvPr id="14" name="Group 12"/>
            <p:cNvGrpSpPr>
              <a:grpSpLocks/>
            </p:cNvGrpSpPr>
            <p:nvPr/>
          </p:nvGrpSpPr>
          <p:grpSpPr bwMode="auto">
            <a:xfrm>
              <a:off x="2420" y="698"/>
              <a:ext cx="579" cy="231"/>
              <a:chOff x="2420" y="698"/>
              <a:chExt cx="579" cy="231"/>
            </a:xfrm>
          </p:grpSpPr>
          <p:sp>
            <p:nvSpPr>
              <p:cNvPr id="26" name="Rectangle 13"/>
              <p:cNvSpPr>
                <a:spLocks noChangeArrowheads="1"/>
              </p:cNvSpPr>
              <p:nvPr/>
            </p:nvSpPr>
            <p:spPr bwMode="auto">
              <a:xfrm>
                <a:off x="2420" y="702"/>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7" name="Rectangle 14"/>
              <p:cNvSpPr>
                <a:spLocks noChangeArrowheads="1"/>
              </p:cNvSpPr>
              <p:nvPr/>
            </p:nvSpPr>
            <p:spPr bwMode="auto">
              <a:xfrm>
                <a:off x="2584" y="698"/>
                <a:ext cx="2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rt</a:t>
                </a:r>
              </a:p>
            </p:txBody>
          </p:sp>
        </p:grpSp>
        <p:sp>
          <p:nvSpPr>
            <p:cNvPr id="15" name="Rectangle 15"/>
            <p:cNvSpPr>
              <a:spLocks noChangeArrowheads="1"/>
            </p:cNvSpPr>
            <p:nvPr/>
          </p:nvSpPr>
          <p:spPr bwMode="auto">
            <a:xfrm>
              <a:off x="3007" y="702"/>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 name="Rectangle 16"/>
            <p:cNvSpPr>
              <a:spLocks noChangeArrowheads="1"/>
            </p:cNvSpPr>
            <p:nvPr/>
          </p:nvSpPr>
          <p:spPr bwMode="auto">
            <a:xfrm>
              <a:off x="3510" y="698"/>
              <a:ext cx="8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immediate</a:t>
              </a:r>
            </a:p>
          </p:txBody>
        </p:sp>
        <p:sp>
          <p:nvSpPr>
            <p:cNvPr id="17" name="Rectangle 17"/>
            <p:cNvSpPr>
              <a:spLocks noChangeArrowheads="1"/>
            </p:cNvSpPr>
            <p:nvPr/>
          </p:nvSpPr>
          <p:spPr bwMode="auto">
            <a:xfrm>
              <a:off x="4709" y="50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18" name="Rectangle 18"/>
            <p:cNvSpPr>
              <a:spLocks noChangeArrowheads="1"/>
            </p:cNvSpPr>
            <p:nvPr/>
          </p:nvSpPr>
          <p:spPr bwMode="auto">
            <a:xfrm>
              <a:off x="2811" y="506"/>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sp>
          <p:nvSpPr>
            <p:cNvPr id="19" name="Rectangle 19"/>
            <p:cNvSpPr>
              <a:spLocks noChangeArrowheads="1"/>
            </p:cNvSpPr>
            <p:nvPr/>
          </p:nvSpPr>
          <p:spPr bwMode="auto">
            <a:xfrm>
              <a:off x="2223" y="506"/>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21</a:t>
              </a:r>
            </a:p>
          </p:txBody>
        </p:sp>
        <p:sp>
          <p:nvSpPr>
            <p:cNvPr id="20" name="Rectangle 20"/>
            <p:cNvSpPr>
              <a:spLocks noChangeArrowheads="1"/>
            </p:cNvSpPr>
            <p:nvPr/>
          </p:nvSpPr>
          <p:spPr bwMode="auto">
            <a:xfrm>
              <a:off x="1635" y="506"/>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26</a:t>
              </a:r>
            </a:p>
          </p:txBody>
        </p:sp>
        <p:sp>
          <p:nvSpPr>
            <p:cNvPr id="21" name="Rectangle 21"/>
            <p:cNvSpPr>
              <a:spLocks noChangeArrowheads="1"/>
            </p:cNvSpPr>
            <p:nvPr/>
          </p:nvSpPr>
          <p:spPr bwMode="auto">
            <a:xfrm>
              <a:off x="1139" y="506"/>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31</a:t>
              </a:r>
            </a:p>
          </p:txBody>
        </p:sp>
        <p:sp>
          <p:nvSpPr>
            <p:cNvPr id="22" name="Rectangle 22"/>
            <p:cNvSpPr>
              <a:spLocks noChangeArrowheads="1"/>
            </p:cNvSpPr>
            <p:nvPr/>
          </p:nvSpPr>
          <p:spPr bwMode="auto">
            <a:xfrm>
              <a:off x="1364" y="890"/>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6 </a:t>
              </a:r>
              <a:r>
                <a:rPr lang="en-US" altLang="zh-CN" b="0">
                  <a:latin typeface="Comic Sans MS" panose="030F0702030302020204" pitchFamily="66" charset="0"/>
                  <a:ea typeface="微软雅黑" panose="020B0503020204020204" pitchFamily="34" charset="-122"/>
                </a:rPr>
                <a:t>bits</a:t>
              </a:r>
            </a:p>
          </p:txBody>
        </p:sp>
        <p:sp>
          <p:nvSpPr>
            <p:cNvPr id="23" name="Rectangle 23"/>
            <p:cNvSpPr>
              <a:spLocks noChangeArrowheads="1"/>
            </p:cNvSpPr>
            <p:nvPr/>
          </p:nvSpPr>
          <p:spPr bwMode="auto">
            <a:xfrm>
              <a:off x="3669" y="890"/>
              <a:ext cx="5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 </a:t>
              </a:r>
              <a:r>
                <a:rPr lang="en-US" altLang="zh-CN" b="0">
                  <a:latin typeface="Comic Sans MS" panose="030F0702030302020204" pitchFamily="66" charset="0"/>
                  <a:ea typeface="微软雅黑" panose="020B0503020204020204" pitchFamily="34" charset="-122"/>
                </a:rPr>
                <a:t>bits</a:t>
              </a:r>
            </a:p>
          </p:txBody>
        </p:sp>
        <p:sp>
          <p:nvSpPr>
            <p:cNvPr id="24" name="Rectangle 24"/>
            <p:cNvSpPr>
              <a:spLocks noChangeArrowheads="1"/>
            </p:cNvSpPr>
            <p:nvPr/>
          </p:nvSpPr>
          <p:spPr bwMode="auto">
            <a:xfrm>
              <a:off x="2539" y="890"/>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 </a:t>
              </a:r>
              <a:r>
                <a:rPr lang="en-US" altLang="zh-CN" b="0">
                  <a:latin typeface="Comic Sans MS" panose="030F0702030302020204" pitchFamily="66" charset="0"/>
                  <a:ea typeface="微软雅黑" panose="020B0503020204020204" pitchFamily="34" charset="-122"/>
                </a:rPr>
                <a:t>bits</a:t>
              </a:r>
            </a:p>
          </p:txBody>
        </p:sp>
        <p:sp>
          <p:nvSpPr>
            <p:cNvPr id="25" name="Rectangle 25"/>
            <p:cNvSpPr>
              <a:spLocks noChangeArrowheads="1"/>
            </p:cNvSpPr>
            <p:nvPr/>
          </p:nvSpPr>
          <p:spPr bwMode="auto">
            <a:xfrm>
              <a:off x="1952" y="890"/>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 </a:t>
              </a:r>
              <a:r>
                <a:rPr lang="en-US" altLang="zh-CN" b="0">
                  <a:latin typeface="Comic Sans MS" panose="030F0702030302020204" pitchFamily="66" charset="0"/>
                  <a:ea typeface="微软雅黑" panose="020B0503020204020204" pitchFamily="34" charset="-122"/>
                </a:rPr>
                <a:t>bits</a:t>
              </a:r>
            </a:p>
          </p:txBody>
        </p:sp>
      </p:grpSp>
      <p:grpSp>
        <p:nvGrpSpPr>
          <p:cNvPr id="32" name="Group 26"/>
          <p:cNvGrpSpPr>
            <a:grpSpLocks/>
          </p:cNvGrpSpPr>
          <p:nvPr/>
        </p:nvGrpSpPr>
        <p:grpSpPr bwMode="auto">
          <a:xfrm>
            <a:off x="407988" y="4794400"/>
            <a:ext cx="8493126" cy="1314449"/>
            <a:chOff x="-75" y="2553"/>
            <a:chExt cx="5350" cy="828"/>
          </a:xfrm>
        </p:grpSpPr>
        <p:grpSp>
          <p:nvGrpSpPr>
            <p:cNvPr id="33" name="Group 27"/>
            <p:cNvGrpSpPr>
              <a:grpSpLocks/>
            </p:cNvGrpSpPr>
            <p:nvPr/>
          </p:nvGrpSpPr>
          <p:grpSpPr bwMode="auto">
            <a:xfrm>
              <a:off x="1549" y="2766"/>
              <a:ext cx="3726" cy="615"/>
              <a:chOff x="1091" y="3194"/>
              <a:chExt cx="3726" cy="615"/>
            </a:xfrm>
          </p:grpSpPr>
          <p:sp>
            <p:nvSpPr>
              <p:cNvPr id="35" name="Rectangle 28"/>
              <p:cNvSpPr>
                <a:spLocks noChangeArrowheads="1"/>
              </p:cNvSpPr>
              <p:nvPr/>
            </p:nvSpPr>
            <p:spPr bwMode="auto">
              <a:xfrm>
                <a:off x="1108" y="3394"/>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6" name="Rectangle 29"/>
              <p:cNvSpPr>
                <a:spLocks noChangeArrowheads="1"/>
              </p:cNvSpPr>
              <p:nvPr/>
            </p:nvSpPr>
            <p:spPr bwMode="auto">
              <a:xfrm>
                <a:off x="2911" y="3390"/>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7" name="Rectangle 30"/>
              <p:cNvSpPr>
                <a:spLocks noChangeArrowheads="1"/>
              </p:cNvSpPr>
              <p:nvPr/>
            </p:nvSpPr>
            <p:spPr bwMode="auto">
              <a:xfrm>
                <a:off x="3462" y="3386"/>
                <a:ext cx="8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immediate</a:t>
                </a:r>
              </a:p>
            </p:txBody>
          </p:sp>
          <p:sp>
            <p:nvSpPr>
              <p:cNvPr id="38" name="Rectangle 31"/>
              <p:cNvSpPr>
                <a:spLocks noChangeArrowheads="1"/>
              </p:cNvSpPr>
              <p:nvPr/>
            </p:nvSpPr>
            <p:spPr bwMode="auto">
              <a:xfrm>
                <a:off x="4613" y="3194"/>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39" name="Rectangle 32"/>
              <p:cNvSpPr>
                <a:spLocks noChangeArrowheads="1"/>
              </p:cNvSpPr>
              <p:nvPr/>
            </p:nvSpPr>
            <p:spPr bwMode="auto">
              <a:xfrm>
                <a:off x="2715" y="3194"/>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sp>
            <p:nvSpPr>
              <p:cNvPr id="40" name="Rectangle 33"/>
              <p:cNvSpPr>
                <a:spLocks noChangeArrowheads="1"/>
              </p:cNvSpPr>
              <p:nvPr/>
            </p:nvSpPr>
            <p:spPr bwMode="auto">
              <a:xfrm>
                <a:off x="2895" y="3194"/>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15</a:t>
                </a:r>
              </a:p>
            </p:txBody>
          </p:sp>
          <p:sp>
            <p:nvSpPr>
              <p:cNvPr id="41" name="Rectangle 34"/>
              <p:cNvSpPr>
                <a:spLocks noChangeArrowheads="1"/>
              </p:cNvSpPr>
              <p:nvPr/>
            </p:nvSpPr>
            <p:spPr bwMode="auto">
              <a:xfrm>
                <a:off x="1091" y="3194"/>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31</a:t>
                </a:r>
              </a:p>
            </p:txBody>
          </p:sp>
          <p:sp>
            <p:nvSpPr>
              <p:cNvPr id="42" name="Rectangle 35"/>
              <p:cNvSpPr>
                <a:spLocks noChangeArrowheads="1"/>
              </p:cNvSpPr>
              <p:nvPr/>
            </p:nvSpPr>
            <p:spPr bwMode="auto">
              <a:xfrm>
                <a:off x="3573" y="3578"/>
                <a:ext cx="5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 </a:t>
                </a:r>
                <a:r>
                  <a:rPr lang="en-US" altLang="zh-CN" b="0">
                    <a:latin typeface="Comic Sans MS" panose="030F0702030302020204" pitchFamily="66" charset="0"/>
                    <a:ea typeface="微软雅黑" panose="020B0503020204020204" pitchFamily="34" charset="-122"/>
                  </a:rPr>
                  <a:t>bits</a:t>
                </a:r>
              </a:p>
            </p:txBody>
          </p:sp>
          <p:sp>
            <p:nvSpPr>
              <p:cNvPr id="43" name="Rectangle 36"/>
              <p:cNvSpPr>
                <a:spLocks noChangeArrowheads="1"/>
              </p:cNvSpPr>
              <p:nvPr/>
            </p:nvSpPr>
            <p:spPr bwMode="auto">
              <a:xfrm>
                <a:off x="1819" y="3578"/>
                <a:ext cx="5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 </a:t>
                </a:r>
                <a:r>
                  <a:rPr lang="en-US" altLang="zh-CN" b="0">
                    <a:latin typeface="Comic Sans MS" panose="030F0702030302020204" pitchFamily="66" charset="0"/>
                    <a:ea typeface="微软雅黑" panose="020B0503020204020204" pitchFamily="34" charset="-122"/>
                  </a:rPr>
                  <a:t>bits</a:t>
                </a:r>
              </a:p>
            </p:txBody>
          </p:sp>
          <p:sp>
            <p:nvSpPr>
              <p:cNvPr id="44" name="Rectangle 37"/>
              <p:cNvSpPr>
                <a:spLocks noChangeArrowheads="1"/>
              </p:cNvSpPr>
              <p:nvPr/>
            </p:nvSpPr>
            <p:spPr bwMode="auto">
              <a:xfrm>
                <a:off x="1203" y="3392"/>
                <a:ext cx="2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latin typeface="Comic Sans MS" panose="030F0702030302020204" pitchFamily="66" charset="0"/>
                    <a:ea typeface="微软雅黑" panose="020B0503020204020204" pitchFamily="34" charset="-122"/>
                  </a:rPr>
                  <a:t>0 0 0 0 0 0 0 0 0 0 0 0 0 0 0 0</a:t>
                </a:r>
              </a:p>
            </p:txBody>
          </p:sp>
        </p:grpSp>
        <p:sp>
          <p:nvSpPr>
            <p:cNvPr id="34" name="Rectangle 38"/>
            <p:cNvSpPr>
              <a:spLocks noChangeArrowheads="1"/>
            </p:cNvSpPr>
            <p:nvPr/>
          </p:nvSpPr>
          <p:spPr bwMode="auto">
            <a:xfrm>
              <a:off x="-75" y="2553"/>
              <a:ext cx="20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零扩展 </a:t>
              </a:r>
              <a:r>
                <a:rPr lang="en-US" altLang="zh-CN" sz="2000" dirty="0" err="1">
                  <a:solidFill>
                    <a:srgbClr val="0000FF"/>
                  </a:solidFill>
                  <a:latin typeface="Comic Sans MS" panose="030F0702030302020204" pitchFamily="66" charset="0"/>
                  <a:ea typeface="微软雅黑" panose="020B0503020204020204" pitchFamily="34" charset="-122"/>
                  <a:cs typeface="Arial" panose="020B0604020202020204" pitchFamily="34" charset="0"/>
                </a:rPr>
                <a:t>ZeroExt</a:t>
              </a: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(imm16) </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a:t>
              </a:r>
            </a:p>
          </p:txBody>
        </p:sp>
      </p:grpSp>
      <p:sp>
        <p:nvSpPr>
          <p:cNvPr id="45" name="Text Box 39"/>
          <p:cNvSpPr txBox="1">
            <a:spLocks noChangeArrowheads="1"/>
          </p:cNvSpPr>
          <p:nvPr/>
        </p:nvSpPr>
        <p:spPr bwMode="auto">
          <a:xfrm>
            <a:off x="435626" y="6093296"/>
            <a:ext cx="8318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latin typeface="Comic Sans MS" panose="030F0702030302020204" pitchFamily="66" charset="0"/>
                <a:ea typeface="微软雅黑" panose="020B0503020204020204" pitchFamily="34" charset="-122"/>
              </a:rPr>
              <a:t>思考：应在前面数据通路上加哪些元件和连线？用什么控制信号来控制？</a:t>
            </a:r>
          </a:p>
        </p:txBody>
      </p:sp>
      <p:sp>
        <p:nvSpPr>
          <p:cNvPr id="46" name="Text Box 40"/>
          <p:cNvSpPr txBox="1">
            <a:spLocks noChangeArrowheads="1"/>
          </p:cNvSpPr>
          <p:nvPr/>
        </p:nvSpPr>
        <p:spPr bwMode="auto">
          <a:xfrm>
            <a:off x="3439227" y="2473879"/>
            <a:ext cx="3281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0000CC"/>
                </a:solidFill>
                <a:latin typeface="Comic Sans MS" panose="030F0702030302020204" pitchFamily="66" charset="0"/>
                <a:ea typeface="微软雅黑" panose="020B0503020204020204" pitchFamily="34" charset="-122"/>
              </a:rPr>
              <a:t>逻辑运算，立即数为逻辑数</a:t>
            </a:r>
          </a:p>
        </p:txBody>
      </p:sp>
    </p:spTree>
    <p:extLst>
      <p:ext uri="{BB962C8B-B14F-4D97-AF65-F5344CB8AC3E}">
        <p14:creationId xmlns:p14="http://schemas.microsoft.com/office/powerpoint/2010/main" val="308554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blinds(horizontal)">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linds(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checkerboard(across)">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checkerboard(across)">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a:t>
            </a:r>
            <a:r>
              <a:rPr lang="zh-CN" altLang="en-US" dirty="0">
                <a:solidFill>
                  <a:srgbClr val="063DE8"/>
                </a:solidFill>
              </a:rPr>
              <a:t>立即数运算指令的数据通路</a:t>
            </a:r>
            <a:endParaRPr lang="en-US" altLang="zh-CN" dirty="0">
              <a:solidFill>
                <a:srgbClr val="063DE8"/>
              </a:solidFill>
            </a:endParaRPr>
          </a:p>
        </p:txBody>
      </p:sp>
      <p:grpSp>
        <p:nvGrpSpPr>
          <p:cNvPr id="8" name="Group 4"/>
          <p:cNvGrpSpPr>
            <a:grpSpLocks/>
          </p:cNvGrpSpPr>
          <p:nvPr/>
        </p:nvGrpSpPr>
        <p:grpSpPr bwMode="auto">
          <a:xfrm>
            <a:off x="5459785" y="3351932"/>
            <a:ext cx="457200" cy="1219200"/>
            <a:chOff x="3648" y="2552"/>
            <a:chExt cx="288" cy="768"/>
          </a:xfrm>
        </p:grpSpPr>
        <p:sp>
          <p:nvSpPr>
            <p:cNvPr id="10" name="Line 5"/>
            <p:cNvSpPr>
              <a:spLocks noChangeShapeType="1"/>
            </p:cNvSpPr>
            <p:nvPr/>
          </p:nvSpPr>
          <p:spPr bwMode="auto">
            <a:xfrm>
              <a:off x="3648" y="255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1" name="Line 6"/>
            <p:cNvSpPr>
              <a:spLocks noChangeShapeType="1"/>
            </p:cNvSpPr>
            <p:nvPr/>
          </p:nvSpPr>
          <p:spPr bwMode="auto">
            <a:xfrm>
              <a:off x="3656" y="2552"/>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 name="Line 7"/>
            <p:cNvSpPr>
              <a:spLocks noChangeShapeType="1"/>
            </p:cNvSpPr>
            <p:nvPr/>
          </p:nvSpPr>
          <p:spPr bwMode="auto">
            <a:xfrm>
              <a:off x="3656" y="2744"/>
              <a:ext cx="128"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 name="Line 8"/>
            <p:cNvSpPr>
              <a:spLocks noChangeShapeType="1"/>
            </p:cNvSpPr>
            <p:nvPr/>
          </p:nvSpPr>
          <p:spPr bwMode="auto">
            <a:xfrm>
              <a:off x="3792" y="284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 name="Line 9"/>
            <p:cNvSpPr>
              <a:spLocks noChangeShapeType="1"/>
            </p:cNvSpPr>
            <p:nvPr/>
          </p:nvSpPr>
          <p:spPr bwMode="auto">
            <a:xfrm>
              <a:off x="3936" y="2744"/>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 name="Line 10"/>
            <p:cNvSpPr>
              <a:spLocks noChangeShapeType="1"/>
            </p:cNvSpPr>
            <p:nvPr/>
          </p:nvSpPr>
          <p:spPr bwMode="auto">
            <a:xfrm flipV="1">
              <a:off x="3656" y="3016"/>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 name="Line 11"/>
            <p:cNvSpPr>
              <a:spLocks noChangeShapeType="1"/>
            </p:cNvSpPr>
            <p:nvPr/>
          </p:nvSpPr>
          <p:spPr bwMode="auto">
            <a:xfrm>
              <a:off x="3648" y="312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 name="Line 12"/>
            <p:cNvSpPr>
              <a:spLocks noChangeShapeType="1"/>
            </p:cNvSpPr>
            <p:nvPr/>
          </p:nvSpPr>
          <p:spPr bwMode="auto">
            <a:xfrm flipV="1">
              <a:off x="3656" y="3112"/>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18" name="Line 13"/>
          <p:cNvSpPr>
            <a:spLocks noChangeShapeType="1"/>
          </p:cNvSpPr>
          <p:nvPr/>
        </p:nvSpPr>
        <p:spPr bwMode="auto">
          <a:xfrm flipH="1">
            <a:off x="5904285" y="3948832"/>
            <a:ext cx="185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 name="Line 14"/>
          <p:cNvSpPr>
            <a:spLocks noChangeShapeType="1"/>
          </p:cNvSpPr>
          <p:nvPr/>
        </p:nvSpPr>
        <p:spPr bwMode="auto">
          <a:xfrm flipH="1">
            <a:off x="6291635" y="3878982"/>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 name="Rectangle 15"/>
          <p:cNvSpPr>
            <a:spLocks noChangeArrowheads="1"/>
          </p:cNvSpPr>
          <p:nvPr/>
        </p:nvSpPr>
        <p:spPr bwMode="auto">
          <a:xfrm>
            <a:off x="5978898" y="3948832"/>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21" name="Rectangle 16"/>
          <p:cNvSpPr>
            <a:spLocks noChangeArrowheads="1"/>
          </p:cNvSpPr>
          <p:nvPr/>
        </p:nvSpPr>
        <p:spPr bwMode="auto">
          <a:xfrm>
            <a:off x="6055098" y="3567832"/>
            <a:ext cx="85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Result</a:t>
            </a:r>
          </a:p>
        </p:txBody>
      </p:sp>
      <p:sp>
        <p:nvSpPr>
          <p:cNvPr id="22" name="Line 17"/>
          <p:cNvSpPr>
            <a:spLocks noChangeShapeType="1"/>
          </p:cNvSpPr>
          <p:nvPr/>
        </p:nvSpPr>
        <p:spPr bwMode="auto">
          <a:xfrm>
            <a:off x="5688385" y="3047132"/>
            <a:ext cx="0"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 name="Rectangle 18"/>
          <p:cNvSpPr>
            <a:spLocks noChangeArrowheads="1"/>
          </p:cNvSpPr>
          <p:nvPr/>
        </p:nvSpPr>
        <p:spPr bwMode="auto">
          <a:xfrm>
            <a:off x="5308973" y="2729632"/>
            <a:ext cx="11398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dirty="0" err="1">
                <a:solidFill>
                  <a:srgbClr val="0000CC"/>
                </a:solidFill>
                <a:latin typeface="Comic Sans MS" panose="030F0702030302020204" pitchFamily="66" charset="0"/>
                <a:ea typeface="微软雅黑" panose="020B0503020204020204" pitchFamily="34" charset="-122"/>
              </a:rPr>
              <a:t>ALUctr</a:t>
            </a:r>
            <a:endParaRPr lang="en-US" altLang="zh-CN" dirty="0">
              <a:solidFill>
                <a:srgbClr val="0000CC"/>
              </a:solidFill>
              <a:latin typeface="Comic Sans MS" panose="030F0702030302020204" pitchFamily="66" charset="0"/>
              <a:ea typeface="微软雅黑" panose="020B0503020204020204" pitchFamily="34" charset="-122"/>
            </a:endParaRPr>
          </a:p>
        </p:txBody>
      </p:sp>
      <p:sp>
        <p:nvSpPr>
          <p:cNvPr id="24" name="Rectangle 19"/>
          <p:cNvSpPr>
            <a:spLocks noChangeArrowheads="1"/>
          </p:cNvSpPr>
          <p:nvPr/>
        </p:nvSpPr>
        <p:spPr bwMode="auto">
          <a:xfrm>
            <a:off x="1492623" y="4110757"/>
            <a:ext cx="52258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Clk</a:t>
            </a:r>
          </a:p>
        </p:txBody>
      </p:sp>
      <p:sp>
        <p:nvSpPr>
          <p:cNvPr id="25" name="Rectangle 20"/>
          <p:cNvSpPr>
            <a:spLocks noChangeArrowheads="1"/>
          </p:cNvSpPr>
          <p:nvPr/>
        </p:nvSpPr>
        <p:spPr bwMode="auto">
          <a:xfrm>
            <a:off x="1102098" y="3491632"/>
            <a:ext cx="81593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busW</a:t>
            </a:r>
          </a:p>
        </p:txBody>
      </p:sp>
      <p:sp>
        <p:nvSpPr>
          <p:cNvPr id="26" name="Rectangle 21"/>
          <p:cNvSpPr>
            <a:spLocks noChangeArrowheads="1"/>
          </p:cNvSpPr>
          <p:nvPr/>
        </p:nvSpPr>
        <p:spPr bwMode="auto">
          <a:xfrm>
            <a:off x="2186360" y="3351932"/>
            <a:ext cx="1431925" cy="12128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7" name="Line 22"/>
          <p:cNvSpPr>
            <a:spLocks noChangeShapeType="1"/>
          </p:cNvSpPr>
          <p:nvPr/>
        </p:nvSpPr>
        <p:spPr bwMode="auto">
          <a:xfrm>
            <a:off x="2224460" y="4323482"/>
            <a:ext cx="250825"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8" name="Line 23"/>
          <p:cNvSpPr>
            <a:spLocks noChangeShapeType="1"/>
          </p:cNvSpPr>
          <p:nvPr/>
        </p:nvSpPr>
        <p:spPr bwMode="auto">
          <a:xfrm flipH="1">
            <a:off x="2199060" y="4418732"/>
            <a:ext cx="301625" cy="107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9" name="Oval 24"/>
          <p:cNvSpPr>
            <a:spLocks noChangeArrowheads="1"/>
          </p:cNvSpPr>
          <p:nvPr/>
        </p:nvSpPr>
        <p:spPr bwMode="auto">
          <a:xfrm>
            <a:off x="2033960" y="436158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0" name="Rectangle 25"/>
          <p:cNvSpPr>
            <a:spLocks noChangeArrowheads="1"/>
          </p:cNvSpPr>
          <p:nvPr/>
        </p:nvSpPr>
        <p:spPr bwMode="auto">
          <a:xfrm>
            <a:off x="1633910" y="2804244"/>
            <a:ext cx="9291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00CC"/>
                </a:solidFill>
                <a:latin typeface="Comic Sans MS" panose="030F0702030302020204" pitchFamily="66" charset="0"/>
                <a:ea typeface="微软雅黑" panose="020B0503020204020204" pitchFamily="34" charset="-122"/>
              </a:rPr>
              <a:t>RegWr</a:t>
            </a:r>
            <a:endParaRPr lang="en-US" altLang="zh-CN" dirty="0">
              <a:solidFill>
                <a:srgbClr val="0000CC"/>
              </a:solidFill>
              <a:latin typeface="Comic Sans MS" panose="030F0702030302020204" pitchFamily="66" charset="0"/>
              <a:ea typeface="微软雅黑" panose="020B0503020204020204" pitchFamily="34" charset="-122"/>
            </a:endParaRPr>
          </a:p>
        </p:txBody>
      </p:sp>
      <p:sp>
        <p:nvSpPr>
          <p:cNvPr id="31" name="Line 26"/>
          <p:cNvSpPr>
            <a:spLocks noChangeShapeType="1"/>
          </p:cNvSpPr>
          <p:nvPr/>
        </p:nvSpPr>
        <p:spPr bwMode="auto">
          <a:xfrm flipH="1">
            <a:off x="1179885" y="3872632"/>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2" name="Line 27"/>
          <p:cNvSpPr>
            <a:spLocks noChangeShapeType="1"/>
          </p:cNvSpPr>
          <p:nvPr/>
        </p:nvSpPr>
        <p:spPr bwMode="auto">
          <a:xfrm flipH="1">
            <a:off x="1719635" y="3802782"/>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3" name="Rectangle 28"/>
          <p:cNvSpPr>
            <a:spLocks noChangeArrowheads="1"/>
          </p:cNvSpPr>
          <p:nvPr/>
        </p:nvSpPr>
        <p:spPr bwMode="auto">
          <a:xfrm>
            <a:off x="1406898" y="3872632"/>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34" name="Line 29"/>
          <p:cNvSpPr>
            <a:spLocks noChangeShapeType="1"/>
          </p:cNvSpPr>
          <p:nvPr/>
        </p:nvSpPr>
        <p:spPr bwMode="auto">
          <a:xfrm>
            <a:off x="3643685" y="3491632"/>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5" name="Line 30"/>
          <p:cNvSpPr>
            <a:spLocks noChangeShapeType="1"/>
          </p:cNvSpPr>
          <p:nvPr/>
        </p:nvSpPr>
        <p:spPr bwMode="auto">
          <a:xfrm flipH="1">
            <a:off x="4615235" y="3421782"/>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6" name="Rectangle 31"/>
          <p:cNvSpPr>
            <a:spLocks noChangeArrowheads="1"/>
          </p:cNvSpPr>
          <p:nvPr/>
        </p:nvSpPr>
        <p:spPr bwMode="auto">
          <a:xfrm>
            <a:off x="4302498" y="3567832"/>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37" name="Rectangle 32"/>
          <p:cNvSpPr>
            <a:spLocks noChangeArrowheads="1"/>
          </p:cNvSpPr>
          <p:nvPr/>
        </p:nvSpPr>
        <p:spPr bwMode="auto">
          <a:xfrm>
            <a:off x="3997698" y="3186832"/>
            <a:ext cx="7421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busA</a:t>
            </a:r>
          </a:p>
        </p:txBody>
      </p:sp>
      <p:sp>
        <p:nvSpPr>
          <p:cNvPr id="38" name="Line 33"/>
          <p:cNvSpPr>
            <a:spLocks noChangeShapeType="1"/>
          </p:cNvSpPr>
          <p:nvPr/>
        </p:nvSpPr>
        <p:spPr bwMode="auto">
          <a:xfrm flipV="1">
            <a:off x="2335585" y="3097932"/>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9" name="Line 34"/>
          <p:cNvSpPr>
            <a:spLocks noChangeShapeType="1"/>
          </p:cNvSpPr>
          <p:nvPr/>
        </p:nvSpPr>
        <p:spPr bwMode="auto">
          <a:xfrm>
            <a:off x="3643685" y="4406032"/>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0" name="Line 35"/>
          <p:cNvSpPr>
            <a:spLocks noChangeShapeType="1"/>
          </p:cNvSpPr>
          <p:nvPr/>
        </p:nvSpPr>
        <p:spPr bwMode="auto">
          <a:xfrm flipH="1">
            <a:off x="4158035" y="4336182"/>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1" name="Rectangle 36"/>
          <p:cNvSpPr>
            <a:spLocks noChangeArrowheads="1"/>
          </p:cNvSpPr>
          <p:nvPr/>
        </p:nvSpPr>
        <p:spPr bwMode="auto">
          <a:xfrm>
            <a:off x="3845298" y="4406032"/>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42" name="Rectangle 37"/>
          <p:cNvSpPr>
            <a:spLocks noChangeArrowheads="1"/>
          </p:cNvSpPr>
          <p:nvPr/>
        </p:nvSpPr>
        <p:spPr bwMode="auto">
          <a:xfrm>
            <a:off x="3616698" y="4101232"/>
            <a:ext cx="72455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busB</a:t>
            </a:r>
          </a:p>
        </p:txBody>
      </p:sp>
      <p:sp>
        <p:nvSpPr>
          <p:cNvPr id="43" name="Line 38"/>
          <p:cNvSpPr>
            <a:spLocks noChangeShapeType="1"/>
          </p:cNvSpPr>
          <p:nvPr/>
        </p:nvSpPr>
        <p:spPr bwMode="auto">
          <a:xfrm flipH="1">
            <a:off x="1560885" y="4406032"/>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4" name="Line 39"/>
          <p:cNvSpPr>
            <a:spLocks noChangeShapeType="1"/>
          </p:cNvSpPr>
          <p:nvPr/>
        </p:nvSpPr>
        <p:spPr bwMode="auto">
          <a:xfrm>
            <a:off x="2640385" y="2742332"/>
            <a:ext cx="0" cy="58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5" name="Line 40"/>
          <p:cNvSpPr>
            <a:spLocks noChangeShapeType="1"/>
          </p:cNvSpPr>
          <p:nvPr/>
        </p:nvSpPr>
        <p:spPr bwMode="auto">
          <a:xfrm flipV="1">
            <a:off x="2570535" y="3028082"/>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6" name="Rectangle 41"/>
          <p:cNvSpPr>
            <a:spLocks noChangeArrowheads="1"/>
          </p:cNvSpPr>
          <p:nvPr/>
        </p:nvSpPr>
        <p:spPr bwMode="auto">
          <a:xfrm>
            <a:off x="2397498" y="2882032"/>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47" name="Line 42"/>
          <p:cNvSpPr>
            <a:spLocks noChangeShapeType="1"/>
          </p:cNvSpPr>
          <p:nvPr/>
        </p:nvSpPr>
        <p:spPr bwMode="auto">
          <a:xfrm>
            <a:off x="3021385" y="2894732"/>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8" name="Line 43"/>
          <p:cNvSpPr>
            <a:spLocks noChangeShapeType="1"/>
          </p:cNvSpPr>
          <p:nvPr/>
        </p:nvSpPr>
        <p:spPr bwMode="auto">
          <a:xfrm flipV="1">
            <a:off x="2951535" y="3028082"/>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9" name="Rectangle 44"/>
          <p:cNvSpPr>
            <a:spLocks noChangeArrowheads="1"/>
          </p:cNvSpPr>
          <p:nvPr/>
        </p:nvSpPr>
        <p:spPr bwMode="auto">
          <a:xfrm>
            <a:off x="2778498" y="2882032"/>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50" name="Line 45"/>
          <p:cNvSpPr>
            <a:spLocks noChangeShapeType="1"/>
          </p:cNvSpPr>
          <p:nvPr/>
        </p:nvSpPr>
        <p:spPr bwMode="auto">
          <a:xfrm>
            <a:off x="3478585" y="2894732"/>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1" name="Line 46"/>
          <p:cNvSpPr>
            <a:spLocks noChangeShapeType="1"/>
          </p:cNvSpPr>
          <p:nvPr/>
        </p:nvSpPr>
        <p:spPr bwMode="auto">
          <a:xfrm flipV="1">
            <a:off x="3408735" y="3028082"/>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2" name="Rectangle 47"/>
          <p:cNvSpPr>
            <a:spLocks noChangeArrowheads="1"/>
          </p:cNvSpPr>
          <p:nvPr/>
        </p:nvSpPr>
        <p:spPr bwMode="auto">
          <a:xfrm>
            <a:off x="3235698" y="2882032"/>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53" name="Rectangle 48"/>
          <p:cNvSpPr>
            <a:spLocks noChangeArrowheads="1"/>
          </p:cNvSpPr>
          <p:nvPr/>
        </p:nvSpPr>
        <p:spPr bwMode="auto">
          <a:xfrm>
            <a:off x="2397498" y="3339232"/>
            <a:ext cx="4857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Rw</a:t>
            </a:r>
          </a:p>
        </p:txBody>
      </p:sp>
      <p:sp>
        <p:nvSpPr>
          <p:cNvPr id="54" name="Rectangle 49"/>
          <p:cNvSpPr>
            <a:spLocks noChangeArrowheads="1"/>
          </p:cNvSpPr>
          <p:nvPr/>
        </p:nvSpPr>
        <p:spPr bwMode="auto">
          <a:xfrm>
            <a:off x="2854698" y="3339232"/>
            <a:ext cx="4616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Ra</a:t>
            </a:r>
          </a:p>
        </p:txBody>
      </p:sp>
      <p:sp>
        <p:nvSpPr>
          <p:cNvPr id="55" name="Rectangle 50"/>
          <p:cNvSpPr>
            <a:spLocks noChangeArrowheads="1"/>
          </p:cNvSpPr>
          <p:nvPr/>
        </p:nvSpPr>
        <p:spPr bwMode="auto">
          <a:xfrm>
            <a:off x="3235698" y="3339232"/>
            <a:ext cx="48090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Rb</a:t>
            </a:r>
          </a:p>
        </p:txBody>
      </p:sp>
      <p:sp>
        <p:nvSpPr>
          <p:cNvPr id="56" name="Rectangle 51"/>
          <p:cNvSpPr>
            <a:spLocks noChangeArrowheads="1"/>
          </p:cNvSpPr>
          <p:nvPr/>
        </p:nvSpPr>
        <p:spPr bwMode="auto">
          <a:xfrm>
            <a:off x="2397498" y="3644032"/>
            <a:ext cx="122148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Comic Sans MS" panose="030F0702030302020204" pitchFamily="66" charset="0"/>
                <a:ea typeface="微软雅黑" panose="020B0503020204020204" pitchFamily="34" charset="-122"/>
              </a:rPr>
              <a:t>32 32-</a:t>
            </a:r>
            <a:r>
              <a:rPr lang="en-US" altLang="zh-CN">
                <a:latin typeface="Comic Sans MS" panose="030F0702030302020204" pitchFamily="66" charset="0"/>
                <a:ea typeface="微软雅黑" panose="020B0503020204020204" pitchFamily="34" charset="-122"/>
              </a:rPr>
              <a:t>bit</a:t>
            </a:r>
          </a:p>
          <a:p>
            <a:r>
              <a:rPr lang="en-US" altLang="zh-CN">
                <a:latin typeface="Comic Sans MS" panose="030F0702030302020204" pitchFamily="66" charset="0"/>
                <a:ea typeface="微软雅黑" panose="020B0503020204020204" pitchFamily="34" charset="-122"/>
              </a:rPr>
              <a:t>Registers</a:t>
            </a:r>
          </a:p>
        </p:txBody>
      </p:sp>
      <p:sp>
        <p:nvSpPr>
          <p:cNvPr id="57" name="Line 52"/>
          <p:cNvSpPr>
            <a:spLocks noChangeShapeType="1"/>
          </p:cNvSpPr>
          <p:nvPr/>
        </p:nvSpPr>
        <p:spPr bwMode="auto">
          <a:xfrm flipH="1">
            <a:off x="1179885" y="5701432"/>
            <a:ext cx="5740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8" name="Line 53"/>
          <p:cNvSpPr>
            <a:spLocks noChangeShapeType="1"/>
          </p:cNvSpPr>
          <p:nvPr/>
        </p:nvSpPr>
        <p:spPr bwMode="auto">
          <a:xfrm flipV="1">
            <a:off x="1192585" y="3859932"/>
            <a:ext cx="0" cy="185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9" name="Rectangle 54"/>
          <p:cNvSpPr>
            <a:spLocks noChangeArrowheads="1"/>
          </p:cNvSpPr>
          <p:nvPr/>
        </p:nvSpPr>
        <p:spPr bwMode="auto">
          <a:xfrm>
            <a:off x="3007098" y="2653432"/>
            <a:ext cx="4408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Rs</a:t>
            </a:r>
          </a:p>
        </p:txBody>
      </p:sp>
      <p:sp>
        <p:nvSpPr>
          <p:cNvPr id="60" name="Rectangle 55"/>
          <p:cNvSpPr>
            <a:spLocks noChangeArrowheads="1"/>
          </p:cNvSpPr>
          <p:nvPr/>
        </p:nvSpPr>
        <p:spPr bwMode="auto">
          <a:xfrm>
            <a:off x="3278593" y="2501032"/>
            <a:ext cx="130644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b="0">
                <a:latin typeface="Comic Sans MS" panose="030F0702030302020204" pitchFamily="66" charset="0"/>
                <a:ea typeface="微软雅黑" panose="020B0503020204020204" pitchFamily="34" charset="-122"/>
              </a:rPr>
              <a:t>Don’t Care</a:t>
            </a:r>
          </a:p>
          <a:p>
            <a:pPr algn="ctr"/>
            <a:r>
              <a:rPr lang="en-US" altLang="zh-CN" b="0">
                <a:latin typeface="Comic Sans MS" panose="030F0702030302020204" pitchFamily="66" charset="0"/>
                <a:ea typeface="微软雅黑" panose="020B0503020204020204" pitchFamily="34" charset="-122"/>
              </a:rPr>
              <a:t>(Rt)</a:t>
            </a:r>
          </a:p>
        </p:txBody>
      </p:sp>
      <p:sp>
        <p:nvSpPr>
          <p:cNvPr id="61" name="Line 89"/>
          <p:cNvSpPr>
            <a:spLocks noChangeShapeType="1"/>
          </p:cNvSpPr>
          <p:nvPr/>
        </p:nvSpPr>
        <p:spPr bwMode="auto">
          <a:xfrm>
            <a:off x="4939085" y="4406032"/>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2" name="Line 90"/>
          <p:cNvSpPr>
            <a:spLocks noChangeShapeType="1"/>
          </p:cNvSpPr>
          <p:nvPr/>
        </p:nvSpPr>
        <p:spPr bwMode="auto">
          <a:xfrm>
            <a:off x="6907585" y="3961532"/>
            <a:ext cx="0" cy="172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3" name="Rectangle 91"/>
          <p:cNvSpPr>
            <a:spLocks noChangeArrowheads="1"/>
          </p:cNvSpPr>
          <p:nvPr/>
        </p:nvSpPr>
        <p:spPr bwMode="auto">
          <a:xfrm rot="5400000">
            <a:off x="5466179" y="3794817"/>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ALU</a:t>
            </a:r>
          </a:p>
        </p:txBody>
      </p:sp>
      <p:sp>
        <p:nvSpPr>
          <p:cNvPr id="64" name="Text Box 115"/>
          <p:cNvSpPr txBox="1">
            <a:spLocks noChangeArrowheads="1"/>
          </p:cNvSpPr>
          <p:nvPr/>
        </p:nvSpPr>
        <p:spPr bwMode="auto">
          <a:xfrm>
            <a:off x="5235948" y="2353394"/>
            <a:ext cx="25066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latin typeface="Comic Sans MS" panose="030F0702030302020204" pitchFamily="66" charset="0"/>
              <a:ea typeface="微软雅黑" panose="020B0503020204020204" pitchFamily="34" charset="-122"/>
            </a:endParaRPr>
          </a:p>
        </p:txBody>
      </p:sp>
      <p:sp>
        <p:nvSpPr>
          <p:cNvPr id="65" name="Text Box 117"/>
          <p:cNvSpPr txBox="1">
            <a:spLocks noChangeArrowheads="1"/>
          </p:cNvSpPr>
          <p:nvPr/>
        </p:nvSpPr>
        <p:spPr bwMode="auto">
          <a:xfrm>
            <a:off x="5149730" y="4788339"/>
            <a:ext cx="3152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000" dirty="0">
                <a:solidFill>
                  <a:srgbClr val="CC0000"/>
                </a:solidFill>
                <a:latin typeface="Comic Sans MS" panose="030F0702030302020204" pitchFamily="66" charset="0"/>
                <a:ea typeface="微软雅黑" panose="020B0503020204020204" pitchFamily="34" charset="-122"/>
              </a:rPr>
              <a:t>R-Type</a:t>
            </a:r>
            <a:r>
              <a:rPr lang="zh-CN" altLang="en-US" sz="2000" dirty="0">
                <a:solidFill>
                  <a:srgbClr val="CC0000"/>
                </a:solidFill>
                <a:latin typeface="Comic Sans MS" panose="030F0702030302020204" pitchFamily="66" charset="0"/>
                <a:ea typeface="微软雅黑" panose="020B0503020204020204" pitchFamily="34" charset="-122"/>
              </a:rPr>
              <a:t>的操作数来自</a:t>
            </a:r>
            <a:r>
              <a:rPr lang="en-US" altLang="zh-CN" sz="2000" dirty="0" err="1">
                <a:solidFill>
                  <a:srgbClr val="CC0000"/>
                </a:solidFill>
                <a:latin typeface="Comic Sans MS" panose="030F0702030302020204" pitchFamily="66" charset="0"/>
                <a:ea typeface="微软雅黑" panose="020B0503020204020204" pitchFamily="34" charset="-122"/>
              </a:rPr>
              <a:t>busB</a:t>
            </a:r>
            <a:endParaRPr lang="en-US" altLang="zh-CN" sz="2000" dirty="0">
              <a:solidFill>
                <a:srgbClr val="CC0000"/>
              </a:solidFill>
              <a:latin typeface="Comic Sans MS" panose="030F0702030302020204" pitchFamily="66" charset="0"/>
              <a:ea typeface="微软雅黑" panose="020B0503020204020204" pitchFamily="34" charset="-122"/>
            </a:endParaRPr>
          </a:p>
        </p:txBody>
      </p:sp>
      <p:grpSp>
        <p:nvGrpSpPr>
          <p:cNvPr id="66" name="Group 119"/>
          <p:cNvGrpSpPr>
            <a:grpSpLocks/>
          </p:cNvGrpSpPr>
          <p:nvPr/>
        </p:nvGrpSpPr>
        <p:grpSpPr bwMode="auto">
          <a:xfrm>
            <a:off x="3240460" y="1916832"/>
            <a:ext cx="4224338" cy="2144712"/>
            <a:chOff x="2249" y="1657"/>
            <a:chExt cx="2661" cy="1351"/>
          </a:xfrm>
        </p:grpSpPr>
        <p:sp>
          <p:nvSpPr>
            <p:cNvPr id="67" name="Text Box 113"/>
            <p:cNvSpPr txBox="1">
              <a:spLocks noChangeArrowheads="1"/>
            </p:cNvSpPr>
            <p:nvPr/>
          </p:nvSpPr>
          <p:spPr bwMode="auto">
            <a:xfrm>
              <a:off x="3435" y="1657"/>
              <a:ext cx="1475" cy="233"/>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FF"/>
                  </a:solidFill>
                  <a:latin typeface="微软雅黑" panose="020B0503020204020204" pitchFamily="34" charset="-122"/>
                  <a:ea typeface="微软雅黑" panose="020B0503020204020204" pitchFamily="34" charset="-122"/>
                </a:rPr>
                <a:t>应加兰色部分</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为什么？</a:t>
              </a:r>
            </a:p>
          </p:txBody>
        </p:sp>
        <p:sp>
          <p:nvSpPr>
            <p:cNvPr id="68" name="Line 114"/>
            <p:cNvSpPr>
              <a:spLocks noChangeShapeType="1"/>
            </p:cNvSpPr>
            <p:nvPr/>
          </p:nvSpPr>
          <p:spPr bwMode="auto">
            <a:xfrm flipH="1">
              <a:off x="2249" y="1755"/>
              <a:ext cx="1180" cy="192"/>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69" name="Line 118"/>
            <p:cNvSpPr>
              <a:spLocks noChangeShapeType="1"/>
            </p:cNvSpPr>
            <p:nvPr/>
          </p:nvSpPr>
          <p:spPr bwMode="auto">
            <a:xfrm flipH="1">
              <a:off x="3191" y="1883"/>
              <a:ext cx="210" cy="11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grpSp>
      <p:sp>
        <p:nvSpPr>
          <p:cNvPr id="70" name="Text Box 120"/>
          <p:cNvSpPr txBox="1">
            <a:spLocks noChangeArrowheads="1"/>
          </p:cNvSpPr>
          <p:nvPr/>
        </p:nvSpPr>
        <p:spPr bwMode="auto">
          <a:xfrm>
            <a:off x="611560" y="5837164"/>
            <a:ext cx="85324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0033CC"/>
                </a:solidFill>
                <a:latin typeface="Comic Sans MS" panose="030F0702030302020204" pitchFamily="66" charset="0"/>
                <a:ea typeface="微软雅黑" panose="020B0503020204020204" pitchFamily="34" charset="-122"/>
              </a:rPr>
              <a:t>Ori</a:t>
            </a:r>
            <a:r>
              <a:rPr lang="zh-CN" altLang="en-US" sz="2000" dirty="0">
                <a:solidFill>
                  <a:srgbClr val="0033CC"/>
                </a:solidFill>
                <a:latin typeface="Comic Sans MS" panose="030F0702030302020204" pitchFamily="66" charset="0"/>
                <a:ea typeface="微软雅黑" panose="020B0503020204020204" pitchFamily="34" charset="-122"/>
              </a:rPr>
              <a:t>指令的控制信号：</a:t>
            </a:r>
            <a:r>
              <a:rPr lang="en-US" altLang="zh-CN" sz="2000" dirty="0" err="1">
                <a:solidFill>
                  <a:srgbClr val="0033CC"/>
                </a:solidFill>
                <a:latin typeface="Comic Sans MS" panose="030F0702030302020204" pitchFamily="66" charset="0"/>
                <a:ea typeface="微软雅黑" panose="020B0503020204020204" pitchFamily="34" charset="-122"/>
              </a:rPr>
              <a:t>RegDst</a:t>
            </a:r>
            <a:r>
              <a:rPr lang="en-US" altLang="zh-CN" sz="2000" dirty="0">
                <a:solidFill>
                  <a:srgbClr val="0033CC"/>
                </a:solidFill>
                <a:latin typeface="Comic Sans MS" panose="030F0702030302020204" pitchFamily="66" charset="0"/>
                <a:ea typeface="微软雅黑" panose="020B0503020204020204" pitchFamily="34" charset="-122"/>
              </a:rPr>
              <a:t>=</a:t>
            </a:r>
            <a:r>
              <a:rPr lang="zh-CN" altLang="en-US" sz="2000" dirty="0">
                <a:solidFill>
                  <a:srgbClr val="0033CC"/>
                </a:solidFill>
                <a:latin typeface="Comic Sans MS" panose="030F0702030302020204" pitchFamily="66" charset="0"/>
                <a:ea typeface="微软雅黑" panose="020B0503020204020204" pitchFamily="34" charset="-122"/>
              </a:rPr>
              <a:t>？；</a:t>
            </a:r>
            <a:r>
              <a:rPr lang="en-US" altLang="zh-CN" sz="2000" dirty="0" err="1">
                <a:solidFill>
                  <a:srgbClr val="0033CC"/>
                </a:solidFill>
                <a:latin typeface="Comic Sans MS" panose="030F0702030302020204" pitchFamily="66" charset="0"/>
                <a:ea typeface="微软雅黑" panose="020B0503020204020204" pitchFamily="34" charset="-122"/>
              </a:rPr>
              <a:t>RegWr</a:t>
            </a:r>
            <a:r>
              <a:rPr lang="en-US" altLang="zh-CN" sz="2000" dirty="0">
                <a:solidFill>
                  <a:srgbClr val="0033CC"/>
                </a:solidFill>
                <a:latin typeface="Comic Sans MS" panose="030F0702030302020204" pitchFamily="66" charset="0"/>
                <a:ea typeface="微软雅黑" panose="020B0503020204020204" pitchFamily="34" charset="-122"/>
              </a:rPr>
              <a:t>=</a:t>
            </a:r>
            <a:r>
              <a:rPr lang="zh-CN" altLang="en-US" sz="2000" dirty="0">
                <a:solidFill>
                  <a:srgbClr val="0033CC"/>
                </a:solidFill>
                <a:latin typeface="Comic Sans MS" panose="030F0702030302020204" pitchFamily="66" charset="0"/>
                <a:ea typeface="微软雅黑" panose="020B0503020204020204" pitchFamily="34" charset="-122"/>
              </a:rPr>
              <a:t>？；</a:t>
            </a:r>
            <a:r>
              <a:rPr lang="en-US" altLang="zh-CN" sz="2000" dirty="0" err="1">
                <a:solidFill>
                  <a:srgbClr val="0033CC"/>
                </a:solidFill>
                <a:latin typeface="Comic Sans MS" panose="030F0702030302020204" pitchFamily="66" charset="0"/>
                <a:ea typeface="微软雅黑" panose="020B0503020204020204" pitchFamily="34" charset="-122"/>
              </a:rPr>
              <a:t>ALUctr</a:t>
            </a:r>
            <a:r>
              <a:rPr lang="en-US" altLang="zh-CN" sz="2000" dirty="0">
                <a:solidFill>
                  <a:srgbClr val="0033CC"/>
                </a:solidFill>
                <a:latin typeface="Comic Sans MS" panose="030F0702030302020204" pitchFamily="66" charset="0"/>
                <a:ea typeface="微软雅黑" panose="020B0503020204020204" pitchFamily="34" charset="-122"/>
              </a:rPr>
              <a:t>=</a:t>
            </a:r>
            <a:r>
              <a:rPr lang="zh-CN" altLang="en-US" sz="2000" dirty="0">
                <a:solidFill>
                  <a:srgbClr val="0033CC"/>
                </a:solidFill>
                <a:latin typeface="Comic Sans MS" panose="030F0702030302020204" pitchFamily="66" charset="0"/>
                <a:ea typeface="微软雅黑" panose="020B0503020204020204" pitchFamily="34" charset="-122"/>
              </a:rPr>
              <a:t>？；</a:t>
            </a:r>
            <a:r>
              <a:rPr lang="en-US" altLang="zh-CN" sz="2000" dirty="0" err="1">
                <a:solidFill>
                  <a:srgbClr val="0033CC"/>
                </a:solidFill>
                <a:latin typeface="Comic Sans MS" panose="030F0702030302020204" pitchFamily="66" charset="0"/>
                <a:ea typeface="微软雅黑" panose="020B0503020204020204" pitchFamily="34" charset="-122"/>
              </a:rPr>
              <a:t>ALUSrc</a:t>
            </a:r>
            <a:r>
              <a:rPr lang="en-US" altLang="zh-CN" sz="2000" dirty="0">
                <a:solidFill>
                  <a:srgbClr val="0033CC"/>
                </a:solidFill>
                <a:latin typeface="Comic Sans MS" panose="030F0702030302020204" pitchFamily="66" charset="0"/>
                <a:ea typeface="微软雅黑" panose="020B0503020204020204" pitchFamily="34" charset="-122"/>
              </a:rPr>
              <a:t>=</a:t>
            </a:r>
            <a:r>
              <a:rPr lang="zh-CN" altLang="en-US" sz="2000" dirty="0">
                <a:solidFill>
                  <a:srgbClr val="0033CC"/>
                </a:solidFill>
                <a:latin typeface="Comic Sans MS" panose="030F0702030302020204" pitchFamily="66" charset="0"/>
                <a:ea typeface="微软雅黑" panose="020B0503020204020204" pitchFamily="34" charset="-122"/>
              </a:rPr>
              <a:t>？</a:t>
            </a:r>
          </a:p>
        </p:txBody>
      </p:sp>
      <p:sp>
        <p:nvSpPr>
          <p:cNvPr id="71" name="Text Box 121"/>
          <p:cNvSpPr txBox="1">
            <a:spLocks noChangeArrowheads="1"/>
          </p:cNvSpPr>
          <p:nvPr/>
        </p:nvSpPr>
        <p:spPr bwMode="auto">
          <a:xfrm>
            <a:off x="611560" y="6157601"/>
            <a:ext cx="85324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FF0000"/>
                </a:solidFill>
                <a:latin typeface="Comic Sans MS" panose="030F0702030302020204" pitchFamily="66" charset="0"/>
                <a:ea typeface="微软雅黑" panose="020B0503020204020204" pitchFamily="34" charset="-122"/>
              </a:rPr>
              <a:t>Ori</a:t>
            </a:r>
            <a:r>
              <a:rPr lang="zh-CN" altLang="en-US" sz="2000" dirty="0">
                <a:solidFill>
                  <a:srgbClr val="FF0000"/>
                </a:solidFill>
                <a:latin typeface="Comic Sans MS" panose="030F0702030302020204" pitchFamily="66" charset="0"/>
                <a:ea typeface="微软雅黑" panose="020B0503020204020204" pitchFamily="34" charset="-122"/>
              </a:rPr>
              <a:t>指令的控制信号：</a:t>
            </a:r>
            <a:r>
              <a:rPr lang="en-US" altLang="zh-CN" sz="2000" dirty="0" err="1">
                <a:solidFill>
                  <a:srgbClr val="FF0000"/>
                </a:solidFill>
                <a:latin typeface="Comic Sans MS" panose="030F0702030302020204" pitchFamily="66" charset="0"/>
                <a:ea typeface="微软雅黑" panose="020B0503020204020204" pitchFamily="34" charset="-122"/>
              </a:rPr>
              <a:t>RegDst</a:t>
            </a:r>
            <a:r>
              <a:rPr lang="en-US" altLang="zh-CN" sz="2000" dirty="0">
                <a:solidFill>
                  <a:srgbClr val="FF0000"/>
                </a:solidFill>
                <a:latin typeface="Comic Sans MS" panose="030F0702030302020204" pitchFamily="66" charset="0"/>
                <a:ea typeface="微软雅黑" panose="020B0503020204020204" pitchFamily="34" charset="-122"/>
              </a:rPr>
              <a:t>=1</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err="1">
                <a:solidFill>
                  <a:srgbClr val="FF0000"/>
                </a:solidFill>
                <a:latin typeface="Comic Sans MS" panose="030F0702030302020204" pitchFamily="66" charset="0"/>
                <a:ea typeface="微软雅黑" panose="020B0503020204020204" pitchFamily="34" charset="-122"/>
              </a:rPr>
              <a:t>RegWr</a:t>
            </a:r>
            <a:r>
              <a:rPr lang="en-US" altLang="zh-CN" sz="2000" dirty="0">
                <a:solidFill>
                  <a:srgbClr val="FF0000"/>
                </a:solidFill>
                <a:latin typeface="Comic Sans MS" panose="030F0702030302020204" pitchFamily="66" charset="0"/>
                <a:ea typeface="微软雅黑" panose="020B0503020204020204" pitchFamily="34" charset="-122"/>
              </a:rPr>
              <a:t>=1</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err="1">
                <a:solidFill>
                  <a:srgbClr val="FF0000"/>
                </a:solidFill>
                <a:latin typeface="Comic Sans MS" panose="030F0702030302020204" pitchFamily="66" charset="0"/>
                <a:ea typeface="微软雅黑" panose="020B0503020204020204" pitchFamily="34" charset="-122"/>
              </a:rPr>
              <a:t>ALUSrc</a:t>
            </a:r>
            <a:r>
              <a:rPr lang="en-US" altLang="zh-CN" sz="2000" dirty="0">
                <a:solidFill>
                  <a:srgbClr val="FF0000"/>
                </a:solidFill>
                <a:latin typeface="Comic Sans MS" panose="030F0702030302020204" pitchFamily="66" charset="0"/>
                <a:ea typeface="微软雅黑" panose="020B0503020204020204" pitchFamily="34" charset="-122"/>
              </a:rPr>
              <a:t>=1</a:t>
            </a:r>
            <a:r>
              <a:rPr lang="zh-CN" altLang="en-US" sz="2000" dirty="0">
                <a:solidFill>
                  <a:srgbClr val="FF0000"/>
                </a:solidFill>
                <a:latin typeface="Comic Sans MS" panose="030F0702030302020204" pitchFamily="66" charset="0"/>
                <a:ea typeface="微软雅黑" panose="020B0503020204020204" pitchFamily="34" charset="-122"/>
              </a:rPr>
              <a:t>；</a:t>
            </a:r>
            <a:r>
              <a:rPr lang="en-US" altLang="zh-CN" sz="2000" dirty="0" err="1">
                <a:solidFill>
                  <a:srgbClr val="FF0000"/>
                </a:solidFill>
                <a:latin typeface="Comic Sans MS" panose="030F0702030302020204" pitchFamily="66" charset="0"/>
                <a:ea typeface="微软雅黑" panose="020B0503020204020204" pitchFamily="34" charset="-122"/>
              </a:rPr>
              <a:t>ALUctr</a:t>
            </a:r>
            <a:r>
              <a:rPr lang="en-US" altLang="zh-CN" sz="2000" dirty="0">
                <a:solidFill>
                  <a:srgbClr val="FF0000"/>
                </a:solidFill>
                <a:latin typeface="Comic Sans MS" panose="030F0702030302020204" pitchFamily="66" charset="0"/>
                <a:ea typeface="微软雅黑" panose="020B0503020204020204" pitchFamily="34" charset="-122"/>
              </a:rPr>
              <a:t>=or</a:t>
            </a:r>
            <a:endParaRPr lang="zh-CN" altLang="en-US" sz="2000" dirty="0">
              <a:solidFill>
                <a:srgbClr val="FF0000"/>
              </a:solidFill>
              <a:latin typeface="Comic Sans MS" panose="030F0702030302020204" pitchFamily="66" charset="0"/>
              <a:ea typeface="微软雅黑" panose="020B0503020204020204" pitchFamily="34" charset="-122"/>
            </a:endParaRPr>
          </a:p>
        </p:txBody>
      </p:sp>
      <p:grpSp>
        <p:nvGrpSpPr>
          <p:cNvPr id="72" name="Group 131"/>
          <p:cNvGrpSpPr>
            <a:grpSpLocks/>
          </p:cNvGrpSpPr>
          <p:nvPr/>
        </p:nvGrpSpPr>
        <p:grpSpPr bwMode="auto">
          <a:xfrm>
            <a:off x="975098" y="2091459"/>
            <a:ext cx="2239962" cy="709613"/>
            <a:chOff x="823" y="1449"/>
            <a:chExt cx="1411" cy="447"/>
          </a:xfrm>
        </p:grpSpPr>
        <p:grpSp>
          <p:nvGrpSpPr>
            <p:cNvPr id="73" name="Group 56"/>
            <p:cNvGrpSpPr>
              <a:grpSpLocks/>
            </p:cNvGrpSpPr>
            <p:nvPr/>
          </p:nvGrpSpPr>
          <p:grpSpPr bwMode="auto">
            <a:xfrm>
              <a:off x="823" y="1449"/>
              <a:ext cx="1411" cy="447"/>
              <a:chOff x="823" y="1728"/>
              <a:chExt cx="1411" cy="447"/>
            </a:xfrm>
          </p:grpSpPr>
          <p:sp>
            <p:nvSpPr>
              <p:cNvPr id="76" name="Rectangle 57"/>
              <p:cNvSpPr>
                <a:spLocks noChangeArrowheads="1"/>
              </p:cNvSpPr>
              <p:nvPr/>
            </p:nvSpPr>
            <p:spPr bwMode="auto">
              <a:xfrm>
                <a:off x="1959" y="1728"/>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Rt</a:t>
                </a:r>
              </a:p>
            </p:txBody>
          </p:sp>
          <p:grpSp>
            <p:nvGrpSpPr>
              <p:cNvPr id="77" name="Group 58"/>
              <p:cNvGrpSpPr>
                <a:grpSpLocks/>
              </p:cNvGrpSpPr>
              <p:nvPr/>
            </p:nvGrpSpPr>
            <p:grpSpPr bwMode="auto">
              <a:xfrm>
                <a:off x="1408" y="1944"/>
                <a:ext cx="736" cy="192"/>
                <a:chOff x="1408" y="1944"/>
                <a:chExt cx="736" cy="192"/>
              </a:xfrm>
            </p:grpSpPr>
            <p:sp>
              <p:nvSpPr>
                <p:cNvPr id="84" name="Line 59"/>
                <p:cNvSpPr>
                  <a:spLocks noChangeShapeType="1"/>
                </p:cNvSpPr>
                <p:nvPr/>
              </p:nvSpPr>
              <p:spPr bwMode="auto">
                <a:xfrm flipH="1">
                  <a:off x="1408" y="1944"/>
                  <a:ext cx="736"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5" name="Line 60"/>
                <p:cNvSpPr>
                  <a:spLocks noChangeShapeType="1"/>
                </p:cNvSpPr>
                <p:nvPr/>
              </p:nvSpPr>
              <p:spPr bwMode="auto">
                <a:xfrm flipH="1">
                  <a:off x="2032" y="1952"/>
                  <a:ext cx="112" cy="17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6" name="Line 61"/>
                <p:cNvSpPr>
                  <a:spLocks noChangeShapeType="1"/>
                </p:cNvSpPr>
                <p:nvPr/>
              </p:nvSpPr>
              <p:spPr bwMode="auto">
                <a:xfrm>
                  <a:off x="1424" y="1952"/>
                  <a:ext cx="80" cy="17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7" name="Line 62"/>
                <p:cNvSpPr>
                  <a:spLocks noChangeShapeType="1"/>
                </p:cNvSpPr>
                <p:nvPr/>
              </p:nvSpPr>
              <p:spPr bwMode="auto">
                <a:xfrm flipH="1">
                  <a:off x="1504" y="2136"/>
                  <a:ext cx="544"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78" name="Line 63"/>
              <p:cNvSpPr>
                <a:spLocks noChangeShapeType="1"/>
              </p:cNvSpPr>
              <p:nvPr/>
            </p:nvSpPr>
            <p:spPr bwMode="auto">
              <a:xfrm>
                <a:off x="1968" y="1784"/>
                <a:ext cx="1" cy="15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9" name="Line 64"/>
              <p:cNvSpPr>
                <a:spLocks noChangeShapeType="1"/>
              </p:cNvSpPr>
              <p:nvPr/>
            </p:nvSpPr>
            <p:spPr bwMode="auto">
              <a:xfrm>
                <a:off x="1584" y="1784"/>
                <a:ext cx="0" cy="16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0" name="Rectangle 65"/>
              <p:cNvSpPr>
                <a:spLocks noChangeArrowheads="1"/>
              </p:cNvSpPr>
              <p:nvPr/>
            </p:nvSpPr>
            <p:spPr bwMode="auto">
              <a:xfrm>
                <a:off x="1568" y="1735"/>
                <a:ext cx="3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b="0" dirty="0">
                    <a:latin typeface="Comic Sans MS" panose="030F0702030302020204" pitchFamily="66" charset="0"/>
                    <a:ea typeface="微软雅黑" panose="020B0503020204020204" pitchFamily="34" charset="-122"/>
                  </a:rPr>
                  <a:t>Rd</a:t>
                </a:r>
              </a:p>
            </p:txBody>
          </p:sp>
          <p:sp>
            <p:nvSpPr>
              <p:cNvPr id="81" name="Line 66"/>
              <p:cNvSpPr>
                <a:spLocks noChangeShapeType="1"/>
              </p:cNvSpPr>
              <p:nvPr/>
            </p:nvSpPr>
            <p:spPr bwMode="auto">
              <a:xfrm flipH="1">
                <a:off x="856" y="2064"/>
                <a:ext cx="640"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2" name="Rectangle 67"/>
              <p:cNvSpPr>
                <a:spLocks noChangeArrowheads="1"/>
              </p:cNvSpPr>
              <p:nvPr/>
            </p:nvSpPr>
            <p:spPr bwMode="auto">
              <a:xfrm>
                <a:off x="823" y="1862"/>
                <a:ext cx="6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00CC"/>
                    </a:solidFill>
                    <a:latin typeface="Comic Sans MS" panose="030F0702030302020204" pitchFamily="66" charset="0"/>
                    <a:ea typeface="微软雅黑" panose="020B0503020204020204" pitchFamily="34" charset="-122"/>
                  </a:rPr>
                  <a:t>RegDst</a:t>
                </a:r>
                <a:endParaRPr lang="en-US" altLang="zh-CN" dirty="0">
                  <a:solidFill>
                    <a:srgbClr val="0000CC"/>
                  </a:solidFill>
                  <a:latin typeface="Comic Sans MS" panose="030F0702030302020204" pitchFamily="66" charset="0"/>
                  <a:ea typeface="微软雅黑" panose="020B0503020204020204" pitchFamily="34" charset="-122"/>
                </a:endParaRPr>
              </a:p>
            </p:txBody>
          </p:sp>
          <p:sp>
            <p:nvSpPr>
              <p:cNvPr id="83" name="Rectangle 68"/>
              <p:cNvSpPr>
                <a:spLocks noChangeArrowheads="1"/>
              </p:cNvSpPr>
              <p:nvPr/>
            </p:nvSpPr>
            <p:spPr bwMode="auto">
              <a:xfrm>
                <a:off x="1599" y="1944"/>
                <a:ext cx="4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Mux</a:t>
                </a:r>
              </a:p>
            </p:txBody>
          </p:sp>
        </p:grpSp>
        <p:sp>
          <p:nvSpPr>
            <p:cNvPr id="74" name="Text Box 122"/>
            <p:cNvSpPr txBox="1">
              <a:spLocks noChangeArrowheads="1"/>
            </p:cNvSpPr>
            <p:nvPr/>
          </p:nvSpPr>
          <p:spPr bwMode="auto">
            <a:xfrm>
              <a:off x="1489" y="1616"/>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微软雅黑" panose="020B0503020204020204" pitchFamily="34" charset="-122"/>
                </a:rPr>
                <a:t>0</a:t>
              </a:r>
            </a:p>
          </p:txBody>
        </p:sp>
        <p:sp>
          <p:nvSpPr>
            <p:cNvPr id="75" name="Text Box 123"/>
            <p:cNvSpPr txBox="1">
              <a:spLocks noChangeArrowheads="1"/>
            </p:cNvSpPr>
            <p:nvPr/>
          </p:nvSpPr>
          <p:spPr bwMode="auto">
            <a:xfrm>
              <a:off x="1868" y="1626"/>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微软雅黑" panose="020B0503020204020204" pitchFamily="34" charset="-122"/>
                </a:rPr>
                <a:t>1</a:t>
              </a:r>
            </a:p>
          </p:txBody>
        </p:sp>
      </p:grpSp>
      <p:grpSp>
        <p:nvGrpSpPr>
          <p:cNvPr id="88" name="Group 136"/>
          <p:cNvGrpSpPr>
            <a:grpSpLocks/>
          </p:cNvGrpSpPr>
          <p:nvPr/>
        </p:nvGrpSpPr>
        <p:grpSpPr bwMode="auto">
          <a:xfrm>
            <a:off x="1864098" y="4113933"/>
            <a:ext cx="3932238" cy="1649413"/>
            <a:chOff x="1383" y="2753"/>
            <a:chExt cx="2477" cy="1039"/>
          </a:xfrm>
        </p:grpSpPr>
        <p:grpSp>
          <p:nvGrpSpPr>
            <p:cNvPr id="89" name="Group 69"/>
            <p:cNvGrpSpPr>
              <a:grpSpLocks/>
            </p:cNvGrpSpPr>
            <p:nvPr/>
          </p:nvGrpSpPr>
          <p:grpSpPr bwMode="auto">
            <a:xfrm>
              <a:off x="1383" y="2753"/>
              <a:ext cx="2477" cy="1039"/>
              <a:chOff x="1383" y="3032"/>
              <a:chExt cx="2477" cy="1039"/>
            </a:xfrm>
          </p:grpSpPr>
          <p:grpSp>
            <p:nvGrpSpPr>
              <p:cNvPr id="93" name="Group 70"/>
              <p:cNvGrpSpPr>
                <a:grpSpLocks/>
              </p:cNvGrpSpPr>
              <p:nvPr/>
            </p:nvGrpSpPr>
            <p:grpSpPr bwMode="auto">
              <a:xfrm>
                <a:off x="1383" y="3032"/>
                <a:ext cx="1931" cy="981"/>
                <a:chOff x="1383" y="3032"/>
                <a:chExt cx="1931" cy="981"/>
              </a:xfrm>
            </p:grpSpPr>
            <p:sp>
              <p:nvSpPr>
                <p:cNvPr id="95" name="Rectangle 71"/>
                <p:cNvSpPr>
                  <a:spLocks noChangeArrowheads="1"/>
                </p:cNvSpPr>
                <p:nvPr/>
              </p:nvSpPr>
              <p:spPr bwMode="auto">
                <a:xfrm rot="5400000">
                  <a:off x="2210" y="3553"/>
                  <a:ext cx="6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latin typeface="Comic Sans MS" panose="030F0702030302020204" pitchFamily="66" charset="0"/>
                      <a:ea typeface="微软雅黑" panose="020B0503020204020204" pitchFamily="34" charset="-122"/>
                    </a:rPr>
                    <a:t>ZeroExt</a:t>
                  </a:r>
                  <a:endParaRPr lang="en-US" altLang="zh-CN" dirty="0">
                    <a:latin typeface="Comic Sans MS" panose="030F0702030302020204" pitchFamily="66" charset="0"/>
                    <a:ea typeface="微软雅黑" panose="020B0503020204020204" pitchFamily="34" charset="-122"/>
                  </a:endParaRPr>
                </a:p>
              </p:txBody>
            </p:sp>
            <p:sp>
              <p:nvSpPr>
                <p:cNvPr id="96" name="Rectangle 72"/>
                <p:cNvSpPr>
                  <a:spLocks noChangeArrowheads="1"/>
                </p:cNvSpPr>
                <p:nvPr/>
              </p:nvSpPr>
              <p:spPr bwMode="auto">
                <a:xfrm rot="5400000">
                  <a:off x="2988" y="3288"/>
                  <a:ext cx="4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Mux</a:t>
                  </a:r>
                </a:p>
              </p:txBody>
            </p:sp>
            <p:sp>
              <p:nvSpPr>
                <p:cNvPr id="97" name="Line 73"/>
                <p:cNvSpPr>
                  <a:spLocks noChangeShapeType="1"/>
                </p:cNvSpPr>
                <p:nvPr/>
              </p:nvSpPr>
              <p:spPr bwMode="auto">
                <a:xfrm>
                  <a:off x="1832" y="3696"/>
                  <a:ext cx="60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98" name="Rectangle 74"/>
                <p:cNvSpPr>
                  <a:spLocks noChangeArrowheads="1"/>
                </p:cNvSpPr>
                <p:nvPr/>
              </p:nvSpPr>
              <p:spPr bwMode="auto">
                <a:xfrm>
                  <a:off x="1911" y="3696"/>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grpSp>
              <p:nvGrpSpPr>
                <p:cNvPr id="99" name="Group 75"/>
                <p:cNvGrpSpPr>
                  <a:grpSpLocks/>
                </p:cNvGrpSpPr>
                <p:nvPr/>
              </p:nvGrpSpPr>
              <p:grpSpPr bwMode="auto">
                <a:xfrm>
                  <a:off x="1383" y="3032"/>
                  <a:ext cx="1929" cy="944"/>
                  <a:chOff x="1383" y="3032"/>
                  <a:chExt cx="1929" cy="944"/>
                </a:xfrm>
              </p:grpSpPr>
              <p:grpSp>
                <p:nvGrpSpPr>
                  <p:cNvPr id="100" name="Group 76"/>
                  <p:cNvGrpSpPr>
                    <a:grpSpLocks/>
                  </p:cNvGrpSpPr>
                  <p:nvPr/>
                </p:nvGrpSpPr>
                <p:grpSpPr bwMode="auto">
                  <a:xfrm>
                    <a:off x="3120" y="3032"/>
                    <a:ext cx="192" cy="720"/>
                    <a:chOff x="3120" y="3032"/>
                    <a:chExt cx="192" cy="720"/>
                  </a:xfrm>
                </p:grpSpPr>
                <p:sp>
                  <p:nvSpPr>
                    <p:cNvPr id="108" name="Line 77"/>
                    <p:cNvSpPr>
                      <a:spLocks noChangeShapeType="1"/>
                    </p:cNvSpPr>
                    <p:nvPr/>
                  </p:nvSpPr>
                  <p:spPr bwMode="auto">
                    <a:xfrm>
                      <a:off x="3120" y="3032"/>
                      <a:ext cx="0" cy="7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9" name="Line 78"/>
                    <p:cNvSpPr>
                      <a:spLocks noChangeShapeType="1"/>
                    </p:cNvSpPr>
                    <p:nvPr/>
                  </p:nvSpPr>
                  <p:spPr bwMode="auto">
                    <a:xfrm>
                      <a:off x="3128" y="3032"/>
                      <a:ext cx="176" cy="8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10" name="Line 79"/>
                    <p:cNvSpPr>
                      <a:spLocks noChangeShapeType="1"/>
                    </p:cNvSpPr>
                    <p:nvPr/>
                  </p:nvSpPr>
                  <p:spPr bwMode="auto">
                    <a:xfrm flipV="1">
                      <a:off x="3128" y="3640"/>
                      <a:ext cx="176" cy="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11" name="Line 80"/>
                    <p:cNvSpPr>
                      <a:spLocks noChangeShapeType="1"/>
                    </p:cNvSpPr>
                    <p:nvPr/>
                  </p:nvSpPr>
                  <p:spPr bwMode="auto">
                    <a:xfrm>
                      <a:off x="3312" y="3128"/>
                      <a:ext cx="0" cy="5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101" name="Rectangle 81"/>
                  <p:cNvSpPr>
                    <a:spLocks noChangeArrowheads="1"/>
                  </p:cNvSpPr>
                  <p:nvPr/>
                </p:nvSpPr>
                <p:spPr bwMode="auto">
                  <a:xfrm>
                    <a:off x="2456" y="3416"/>
                    <a:ext cx="224" cy="512"/>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2" name="Line 82"/>
                  <p:cNvSpPr>
                    <a:spLocks noChangeShapeType="1"/>
                  </p:cNvSpPr>
                  <p:nvPr/>
                </p:nvSpPr>
                <p:spPr bwMode="auto">
                  <a:xfrm>
                    <a:off x="2696" y="3648"/>
                    <a:ext cx="416"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3" name="Rectangle 83"/>
                  <p:cNvSpPr>
                    <a:spLocks noChangeArrowheads="1"/>
                  </p:cNvSpPr>
                  <p:nvPr/>
                </p:nvSpPr>
                <p:spPr bwMode="auto">
                  <a:xfrm>
                    <a:off x="2691" y="3672"/>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04" name="Line 84"/>
                  <p:cNvSpPr>
                    <a:spLocks noChangeShapeType="1"/>
                  </p:cNvSpPr>
                  <p:nvPr/>
                </p:nvSpPr>
                <p:spPr bwMode="auto">
                  <a:xfrm flipH="1">
                    <a:off x="2876" y="3604"/>
                    <a:ext cx="56" cy="88"/>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5" name="Line 85"/>
                  <p:cNvSpPr>
                    <a:spLocks noChangeShapeType="1"/>
                  </p:cNvSpPr>
                  <p:nvPr/>
                </p:nvSpPr>
                <p:spPr bwMode="auto">
                  <a:xfrm flipH="1">
                    <a:off x="2108" y="3652"/>
                    <a:ext cx="56" cy="88"/>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6" name="Rectangle 86"/>
                  <p:cNvSpPr>
                    <a:spLocks noChangeArrowheads="1"/>
                  </p:cNvSpPr>
                  <p:nvPr/>
                </p:nvSpPr>
                <p:spPr bwMode="auto">
                  <a:xfrm>
                    <a:off x="1383" y="3600"/>
                    <a:ext cx="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imm16</a:t>
                    </a:r>
                  </a:p>
                </p:txBody>
              </p:sp>
              <p:sp>
                <p:nvSpPr>
                  <p:cNvPr id="107" name="Line 87"/>
                  <p:cNvSpPr>
                    <a:spLocks noChangeShapeType="1"/>
                  </p:cNvSpPr>
                  <p:nvPr/>
                </p:nvSpPr>
                <p:spPr bwMode="auto">
                  <a:xfrm>
                    <a:off x="3216" y="3704"/>
                    <a:ext cx="0" cy="272"/>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grpSp>
          <p:sp>
            <p:nvSpPr>
              <p:cNvPr id="94" name="Rectangle 88"/>
              <p:cNvSpPr>
                <a:spLocks noChangeArrowheads="1"/>
              </p:cNvSpPr>
              <p:nvPr/>
            </p:nvSpPr>
            <p:spPr bwMode="auto">
              <a:xfrm>
                <a:off x="3207" y="3840"/>
                <a:ext cx="6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00CC"/>
                    </a:solidFill>
                    <a:latin typeface="Comic Sans MS" panose="030F0702030302020204" pitchFamily="66" charset="0"/>
                    <a:ea typeface="微软雅黑" panose="020B0503020204020204" pitchFamily="34" charset="-122"/>
                  </a:rPr>
                  <a:t>ALUSrc</a:t>
                </a:r>
                <a:endParaRPr lang="en-US" altLang="zh-CN" dirty="0">
                  <a:solidFill>
                    <a:srgbClr val="0000CC"/>
                  </a:solidFill>
                  <a:latin typeface="Comic Sans MS" panose="030F0702030302020204" pitchFamily="66" charset="0"/>
                  <a:ea typeface="微软雅黑" panose="020B0503020204020204" pitchFamily="34" charset="-122"/>
                </a:endParaRPr>
              </a:p>
            </p:txBody>
          </p:sp>
        </p:grpSp>
        <p:grpSp>
          <p:nvGrpSpPr>
            <p:cNvPr id="90" name="Group 132"/>
            <p:cNvGrpSpPr>
              <a:grpSpLocks/>
            </p:cNvGrpSpPr>
            <p:nvPr/>
          </p:nvGrpSpPr>
          <p:grpSpPr bwMode="auto">
            <a:xfrm>
              <a:off x="3075" y="2821"/>
              <a:ext cx="142" cy="646"/>
              <a:chOff x="3075" y="2821"/>
              <a:chExt cx="142" cy="646"/>
            </a:xfrm>
          </p:grpSpPr>
          <p:sp>
            <p:nvSpPr>
              <p:cNvPr id="91" name="Text Box 124"/>
              <p:cNvSpPr txBox="1">
                <a:spLocks noChangeArrowheads="1"/>
              </p:cNvSpPr>
              <p:nvPr/>
            </p:nvSpPr>
            <p:spPr bwMode="auto">
              <a:xfrm>
                <a:off x="3089" y="2821"/>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微软雅黑" panose="020B0503020204020204" pitchFamily="34" charset="-122"/>
                  </a:rPr>
                  <a:t>0</a:t>
                </a:r>
              </a:p>
            </p:txBody>
          </p:sp>
          <p:sp>
            <p:nvSpPr>
              <p:cNvPr id="92" name="Text Box 125"/>
              <p:cNvSpPr txBox="1">
                <a:spLocks noChangeArrowheads="1"/>
              </p:cNvSpPr>
              <p:nvPr/>
            </p:nvSpPr>
            <p:spPr bwMode="auto">
              <a:xfrm>
                <a:off x="3075" y="3234"/>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微软雅黑" panose="020B0503020204020204" pitchFamily="34" charset="-122"/>
                  </a:rPr>
                  <a:t>1</a:t>
                </a:r>
              </a:p>
            </p:txBody>
          </p:sp>
        </p:grpSp>
      </p:grpSp>
      <p:sp>
        <p:nvSpPr>
          <p:cNvPr id="112" name="Text Box 116"/>
          <p:cNvSpPr txBox="1">
            <a:spLocks noChangeArrowheads="1"/>
          </p:cNvSpPr>
          <p:nvPr/>
        </p:nvSpPr>
        <p:spPr bwMode="auto">
          <a:xfrm>
            <a:off x="296454" y="1595363"/>
            <a:ext cx="3470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dirty="0">
                <a:solidFill>
                  <a:srgbClr val="CC0000"/>
                </a:solidFill>
                <a:latin typeface="Comic Sans MS" panose="030F0702030302020204" pitchFamily="66" charset="0"/>
                <a:ea typeface="微软雅黑" panose="020B0503020204020204" pitchFamily="34" charset="-122"/>
              </a:rPr>
              <a:t>R-Type</a:t>
            </a:r>
            <a:r>
              <a:rPr lang="zh-CN" altLang="en-US" sz="2000" dirty="0">
                <a:solidFill>
                  <a:srgbClr val="CC0000"/>
                </a:solidFill>
                <a:latin typeface="Comic Sans MS" panose="030F0702030302020204" pitchFamily="66" charset="0"/>
                <a:ea typeface="微软雅黑" panose="020B0503020204020204" pitchFamily="34" charset="-122"/>
              </a:rPr>
              <a:t>类型的结果写入</a:t>
            </a:r>
            <a:r>
              <a:rPr lang="en-US" altLang="zh-CN" sz="2000" dirty="0">
                <a:solidFill>
                  <a:srgbClr val="CC0000"/>
                </a:solidFill>
                <a:latin typeface="Comic Sans MS" panose="030F0702030302020204" pitchFamily="66" charset="0"/>
                <a:ea typeface="微软雅黑" panose="020B0503020204020204" pitchFamily="34" charset="-122"/>
              </a:rPr>
              <a:t>Rd</a:t>
            </a:r>
          </a:p>
        </p:txBody>
      </p:sp>
    </p:spTree>
    <p:extLst>
      <p:ext uri="{BB962C8B-B14F-4D97-AF65-F5344CB8AC3E}">
        <p14:creationId xmlns:p14="http://schemas.microsoft.com/office/powerpoint/2010/main" val="358394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linds(horizontal)">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linds(horizontal)">
                                      <p:cBhvr>
                                        <p:cTn id="2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4. Load/Store</a:t>
            </a:r>
            <a:r>
              <a:rPr lang="zh-CN" altLang="en-US" dirty="0" smtClean="0">
                <a:solidFill>
                  <a:srgbClr val="063DE8"/>
                </a:solidFill>
              </a:rPr>
              <a:t>指令的数据通路</a:t>
            </a:r>
            <a:endParaRPr lang="en-US" altLang="zh-CN" dirty="0" smtClean="0">
              <a:solidFill>
                <a:srgbClr val="063DE8"/>
              </a:solidFill>
            </a:endParaRPr>
          </a:p>
        </p:txBody>
      </p:sp>
      <p:sp>
        <p:nvSpPr>
          <p:cNvPr id="61" name="Rectangle 3"/>
          <p:cNvSpPr txBox="1">
            <a:spLocks noChangeArrowheads="1"/>
          </p:cNvSpPr>
          <p:nvPr/>
        </p:nvSpPr>
        <p:spPr bwMode="auto">
          <a:xfrm>
            <a:off x="310704" y="1438100"/>
            <a:ext cx="3170237" cy="530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28"/>
              </a:spcBef>
              <a:buFontTx/>
              <a:buNone/>
            </a:pPr>
            <a:r>
              <a:rPr lang="zh-CN" altLang="en-US" dirty="0" smtClean="0">
                <a:solidFill>
                  <a:srgbClr val="0033CC"/>
                </a:solidFill>
                <a:latin typeface="微软雅黑" panose="020B0503020204020204" pitchFamily="34" charset="-122"/>
              </a:rPr>
              <a:t>实现目标（</a:t>
            </a:r>
            <a:r>
              <a:rPr lang="en-US" altLang="zh-CN" dirty="0" smtClean="0">
                <a:solidFill>
                  <a:srgbClr val="0033CC"/>
                </a:solidFill>
                <a:latin typeface="微软雅黑" panose="020B0503020204020204" pitchFamily="34" charset="-122"/>
              </a:rPr>
              <a:t>7</a:t>
            </a:r>
            <a:r>
              <a:rPr lang="zh-CN" altLang="en-US" dirty="0" smtClean="0">
                <a:solidFill>
                  <a:srgbClr val="0033CC"/>
                </a:solidFill>
                <a:latin typeface="微软雅黑" panose="020B0503020204020204" pitchFamily="34" charset="-122"/>
              </a:rPr>
              <a:t>条指令）：</a:t>
            </a:r>
          </a:p>
          <a:p>
            <a:pPr>
              <a:spcBef>
                <a:spcPts val="328"/>
              </a:spcBef>
            </a:pPr>
            <a:r>
              <a:rPr lang="en-US" altLang="zh-CN" dirty="0" smtClean="0">
                <a:ea typeface="宋体" panose="02010600030101010101" pitchFamily="2" charset="-122"/>
              </a:rPr>
              <a:t>ADD and subtract</a:t>
            </a:r>
          </a:p>
          <a:p>
            <a:pPr lvl="1">
              <a:spcBef>
                <a:spcPts val="328"/>
              </a:spcBef>
            </a:pPr>
            <a:r>
              <a:rPr lang="en-US" altLang="zh-CN" dirty="0" smtClean="0">
                <a:ea typeface="宋体" panose="02010600030101010101" pitchFamily="2" charset="-122"/>
              </a:rPr>
              <a:t>add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spcBef>
                <a:spcPts val="328"/>
              </a:spcBef>
            </a:pPr>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a:spcBef>
                <a:spcPts val="328"/>
              </a:spcBef>
            </a:pPr>
            <a:r>
              <a:rPr lang="en-US" altLang="zh-CN" dirty="0" smtClean="0">
                <a:ea typeface="宋体" panose="02010600030101010101" pitchFamily="2" charset="-122"/>
              </a:rPr>
              <a:t>OR Immediate:</a:t>
            </a:r>
          </a:p>
          <a:p>
            <a:pPr lvl="1">
              <a:spcBef>
                <a:spcPts val="328"/>
              </a:spcBef>
            </a:pPr>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LOAD and STORE</a:t>
            </a:r>
          </a:p>
          <a:p>
            <a:pPr lvl="1">
              <a:spcBef>
                <a:spcPts val="328"/>
              </a:spcBef>
            </a:pPr>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spcBef>
                <a:spcPts val="328"/>
              </a:spcBef>
            </a:pPr>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BRANCH:</a:t>
            </a:r>
          </a:p>
          <a:p>
            <a:pPr lvl="1">
              <a:spcBef>
                <a:spcPts val="328"/>
              </a:spcBef>
            </a:pPr>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JUMP:</a:t>
            </a:r>
          </a:p>
          <a:p>
            <a:pPr lvl="1">
              <a:spcBef>
                <a:spcPts val="328"/>
              </a:spcBef>
            </a:pPr>
            <a:r>
              <a:rPr lang="en-US" altLang="zh-CN" dirty="0" smtClean="0">
                <a:ea typeface="宋体" panose="02010600030101010101" pitchFamily="2" charset="-122"/>
              </a:rPr>
              <a:t>j  target</a:t>
            </a:r>
            <a:endParaRPr lang="en-US" altLang="zh-CN" dirty="0">
              <a:ea typeface="宋体" panose="02010600030101010101" pitchFamily="2" charset="-122"/>
            </a:endParaRPr>
          </a:p>
        </p:txBody>
      </p:sp>
      <p:grpSp>
        <p:nvGrpSpPr>
          <p:cNvPr id="62" name="Group 4"/>
          <p:cNvGrpSpPr>
            <a:grpSpLocks/>
          </p:cNvGrpSpPr>
          <p:nvPr/>
        </p:nvGrpSpPr>
        <p:grpSpPr bwMode="auto">
          <a:xfrm>
            <a:off x="2931594" y="5734249"/>
            <a:ext cx="5949950" cy="942975"/>
            <a:chOff x="1918" y="3360"/>
            <a:chExt cx="3748" cy="594"/>
          </a:xfrm>
        </p:grpSpPr>
        <p:sp>
          <p:nvSpPr>
            <p:cNvPr id="63"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 name="Group 6"/>
            <p:cNvGrpSpPr>
              <a:grpSpLocks/>
            </p:cNvGrpSpPr>
            <p:nvPr/>
          </p:nvGrpSpPr>
          <p:grpSpPr bwMode="auto">
            <a:xfrm>
              <a:off x="1979" y="3552"/>
              <a:ext cx="624" cy="210"/>
              <a:chOff x="1979" y="3552"/>
              <a:chExt cx="624" cy="210"/>
            </a:xfrm>
          </p:grpSpPr>
          <p:sp>
            <p:nvSpPr>
              <p:cNvPr id="72"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sp>
          <p:nvSpPr>
            <p:cNvPr id="65"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67"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68"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69"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70"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71"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grpSp>
        <p:nvGrpSpPr>
          <p:cNvPr id="74" name="Group 16"/>
          <p:cNvGrpSpPr>
            <a:grpSpLocks/>
          </p:cNvGrpSpPr>
          <p:nvPr/>
        </p:nvGrpSpPr>
        <p:grpSpPr bwMode="auto">
          <a:xfrm>
            <a:off x="3131840" y="1333897"/>
            <a:ext cx="5949950" cy="942975"/>
            <a:chOff x="1918" y="672"/>
            <a:chExt cx="3748" cy="594"/>
          </a:xfrm>
        </p:grpSpPr>
        <p:grpSp>
          <p:nvGrpSpPr>
            <p:cNvPr id="75" name="Group 17"/>
            <p:cNvGrpSpPr>
              <a:grpSpLocks/>
            </p:cNvGrpSpPr>
            <p:nvPr/>
          </p:nvGrpSpPr>
          <p:grpSpPr bwMode="auto">
            <a:xfrm>
              <a:off x="1918" y="672"/>
              <a:ext cx="3748" cy="402"/>
              <a:chOff x="1918" y="672"/>
              <a:chExt cx="3748" cy="402"/>
            </a:xfrm>
          </p:grpSpPr>
          <p:grpSp>
            <p:nvGrpSpPr>
              <p:cNvPr id="82" name="Group 18"/>
              <p:cNvGrpSpPr>
                <a:grpSpLocks/>
              </p:cNvGrpSpPr>
              <p:nvPr/>
            </p:nvGrpSpPr>
            <p:grpSpPr bwMode="auto">
              <a:xfrm>
                <a:off x="1979" y="864"/>
                <a:ext cx="3607" cy="210"/>
                <a:chOff x="1979" y="864"/>
                <a:chExt cx="3607" cy="210"/>
              </a:xfrm>
            </p:grpSpPr>
            <p:sp>
              <p:nvSpPr>
                <p:cNvPr id="90"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 name="Group 20"/>
                <p:cNvGrpSpPr>
                  <a:grpSpLocks/>
                </p:cNvGrpSpPr>
                <p:nvPr/>
              </p:nvGrpSpPr>
              <p:grpSpPr bwMode="auto">
                <a:xfrm>
                  <a:off x="1979" y="864"/>
                  <a:ext cx="3607" cy="210"/>
                  <a:chOff x="1979" y="864"/>
                  <a:chExt cx="3607" cy="210"/>
                </a:xfrm>
              </p:grpSpPr>
              <p:grpSp>
                <p:nvGrpSpPr>
                  <p:cNvPr id="92" name="Group 21"/>
                  <p:cNvGrpSpPr>
                    <a:grpSpLocks/>
                  </p:cNvGrpSpPr>
                  <p:nvPr/>
                </p:nvGrpSpPr>
                <p:grpSpPr bwMode="auto">
                  <a:xfrm>
                    <a:off x="1979" y="864"/>
                    <a:ext cx="624" cy="210"/>
                    <a:chOff x="1979" y="864"/>
                    <a:chExt cx="624" cy="210"/>
                  </a:xfrm>
                </p:grpSpPr>
                <p:sp>
                  <p:nvSpPr>
                    <p:cNvPr id="108"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93" name="Group 24"/>
                  <p:cNvGrpSpPr>
                    <a:grpSpLocks/>
                  </p:cNvGrpSpPr>
                  <p:nvPr/>
                </p:nvGrpSpPr>
                <p:grpSpPr bwMode="auto">
                  <a:xfrm>
                    <a:off x="2611" y="864"/>
                    <a:ext cx="580" cy="210"/>
                    <a:chOff x="2611" y="864"/>
                    <a:chExt cx="580" cy="210"/>
                  </a:xfrm>
                </p:grpSpPr>
                <p:sp>
                  <p:nvSpPr>
                    <p:cNvPr id="106"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94" name="Group 27"/>
                  <p:cNvGrpSpPr>
                    <a:grpSpLocks/>
                  </p:cNvGrpSpPr>
                  <p:nvPr/>
                </p:nvGrpSpPr>
                <p:grpSpPr bwMode="auto">
                  <a:xfrm>
                    <a:off x="3199" y="864"/>
                    <a:ext cx="579" cy="210"/>
                    <a:chOff x="3199" y="864"/>
                    <a:chExt cx="579" cy="210"/>
                  </a:xfrm>
                </p:grpSpPr>
                <p:sp>
                  <p:nvSpPr>
                    <p:cNvPr id="104"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95" name="Group 30"/>
                  <p:cNvGrpSpPr>
                    <a:grpSpLocks/>
                  </p:cNvGrpSpPr>
                  <p:nvPr/>
                </p:nvGrpSpPr>
                <p:grpSpPr bwMode="auto">
                  <a:xfrm>
                    <a:off x="3786" y="864"/>
                    <a:ext cx="579" cy="210"/>
                    <a:chOff x="3786" y="864"/>
                    <a:chExt cx="579" cy="210"/>
                  </a:xfrm>
                </p:grpSpPr>
                <p:sp>
                  <p:nvSpPr>
                    <p:cNvPr id="102"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96" name="Group 33"/>
                  <p:cNvGrpSpPr>
                    <a:grpSpLocks/>
                  </p:cNvGrpSpPr>
                  <p:nvPr/>
                </p:nvGrpSpPr>
                <p:grpSpPr bwMode="auto">
                  <a:xfrm>
                    <a:off x="4373" y="864"/>
                    <a:ext cx="580" cy="210"/>
                    <a:chOff x="4373" y="864"/>
                    <a:chExt cx="580" cy="210"/>
                  </a:xfrm>
                </p:grpSpPr>
                <p:sp>
                  <p:nvSpPr>
                    <p:cNvPr id="100"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97" name="Group 36"/>
                  <p:cNvGrpSpPr>
                    <a:grpSpLocks/>
                  </p:cNvGrpSpPr>
                  <p:nvPr/>
                </p:nvGrpSpPr>
                <p:grpSpPr bwMode="auto">
                  <a:xfrm>
                    <a:off x="4961" y="864"/>
                    <a:ext cx="625" cy="210"/>
                    <a:chOff x="4961" y="864"/>
                    <a:chExt cx="625" cy="210"/>
                  </a:xfrm>
                </p:grpSpPr>
                <p:sp>
                  <p:nvSpPr>
                    <p:cNvPr id="98"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83"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84"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85"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86"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87"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88"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89"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76"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77"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78"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79"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80"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81"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110" name="Group 52"/>
          <p:cNvGrpSpPr>
            <a:grpSpLocks/>
          </p:cNvGrpSpPr>
          <p:nvPr/>
        </p:nvGrpSpPr>
        <p:grpSpPr bwMode="auto">
          <a:xfrm>
            <a:off x="3277367" y="3098426"/>
            <a:ext cx="5949950" cy="942975"/>
            <a:chOff x="1918" y="1392"/>
            <a:chExt cx="3748" cy="594"/>
          </a:xfrm>
        </p:grpSpPr>
        <p:sp>
          <p:nvSpPr>
            <p:cNvPr id="111"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 name="Group 54"/>
            <p:cNvGrpSpPr>
              <a:grpSpLocks/>
            </p:cNvGrpSpPr>
            <p:nvPr/>
          </p:nvGrpSpPr>
          <p:grpSpPr bwMode="auto">
            <a:xfrm>
              <a:off x="1979" y="1584"/>
              <a:ext cx="624" cy="210"/>
              <a:chOff x="1979" y="1584"/>
              <a:chExt cx="624" cy="210"/>
            </a:xfrm>
          </p:grpSpPr>
          <p:sp>
            <p:nvSpPr>
              <p:cNvPr id="130"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56"/>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113" name="Group 57"/>
            <p:cNvGrpSpPr>
              <a:grpSpLocks/>
            </p:cNvGrpSpPr>
            <p:nvPr/>
          </p:nvGrpSpPr>
          <p:grpSpPr bwMode="auto">
            <a:xfrm>
              <a:off x="2611" y="1584"/>
              <a:ext cx="580" cy="210"/>
              <a:chOff x="2611" y="1584"/>
              <a:chExt cx="580" cy="210"/>
            </a:xfrm>
          </p:grpSpPr>
          <p:sp>
            <p:nvSpPr>
              <p:cNvPr id="128"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59"/>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114" name="Group 60"/>
            <p:cNvGrpSpPr>
              <a:grpSpLocks/>
            </p:cNvGrpSpPr>
            <p:nvPr/>
          </p:nvGrpSpPr>
          <p:grpSpPr bwMode="auto">
            <a:xfrm>
              <a:off x="3199" y="1584"/>
              <a:ext cx="579" cy="210"/>
              <a:chOff x="3199" y="1584"/>
              <a:chExt cx="579" cy="210"/>
            </a:xfrm>
          </p:grpSpPr>
          <p:sp>
            <p:nvSpPr>
              <p:cNvPr id="126"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Rectangle 62"/>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115"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Rectangle 64"/>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117" name="Rectangle 65"/>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18" name="Rectangle 66"/>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119" name="Rectangle 67"/>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120" name="Rectangle 68"/>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21" name="Rectangle 69"/>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122" name="Rectangle 70"/>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23" name="Rectangle 71"/>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124" name="Rectangle 72"/>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25" name="Rectangle 73"/>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132" name="Group 77"/>
          <p:cNvGrpSpPr>
            <a:grpSpLocks/>
          </p:cNvGrpSpPr>
          <p:nvPr/>
        </p:nvGrpSpPr>
        <p:grpSpPr bwMode="auto">
          <a:xfrm>
            <a:off x="664717" y="3178006"/>
            <a:ext cx="8486776" cy="1868491"/>
            <a:chOff x="506" y="1696"/>
            <a:chExt cx="5346" cy="1177"/>
          </a:xfrm>
        </p:grpSpPr>
        <p:sp>
          <p:nvSpPr>
            <p:cNvPr id="133" name="Text Box 74"/>
            <p:cNvSpPr txBox="1">
              <a:spLocks noChangeArrowheads="1"/>
            </p:cNvSpPr>
            <p:nvPr/>
          </p:nvSpPr>
          <p:spPr bwMode="auto">
            <a:xfrm>
              <a:off x="2218" y="1696"/>
              <a:ext cx="3634" cy="567"/>
            </a:xfrm>
            <a:prstGeom prst="rect">
              <a:avLst/>
            </a:prstGeom>
            <a:solidFill>
              <a:srgbClr val="FF8398">
                <a:alpha val="23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sp>
          <p:nvSpPr>
            <p:cNvPr id="134" name="Text Box 76"/>
            <p:cNvSpPr txBox="1">
              <a:spLocks noChangeArrowheads="1"/>
            </p:cNvSpPr>
            <p:nvPr/>
          </p:nvSpPr>
          <p:spPr bwMode="auto">
            <a:xfrm>
              <a:off x="506" y="2132"/>
              <a:ext cx="1664" cy="741"/>
            </a:xfrm>
            <a:prstGeom prst="rect">
              <a:avLst/>
            </a:prstGeom>
            <a:solidFill>
              <a:srgbClr val="FE9AAB">
                <a:alpha val="28999"/>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grpSp>
      <p:sp>
        <p:nvSpPr>
          <p:cNvPr id="135" name="Text Box 76"/>
          <p:cNvSpPr txBox="1">
            <a:spLocks noChangeArrowheads="1"/>
          </p:cNvSpPr>
          <p:nvPr/>
        </p:nvSpPr>
        <p:spPr bwMode="auto">
          <a:xfrm>
            <a:off x="3723978" y="4269698"/>
            <a:ext cx="40782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dirty="0" smtClean="0">
                <a:solidFill>
                  <a:srgbClr val="FC0128"/>
                </a:solidFill>
                <a:latin typeface="Comic Sans MS" panose="030F0702030302020204" pitchFamily="66" charset="0"/>
                <a:ea typeface="微软雅黑" panose="020B0503020204020204" pitchFamily="34" charset="-122"/>
                <a:cs typeface="Arial" panose="020B0604020202020204" pitchFamily="34" charset="0"/>
              </a:rPr>
              <a:t>考虑</a:t>
            </a:r>
            <a:r>
              <a:rPr lang="en-US" altLang="zh-CN" sz="2000" b="1" dirty="0" err="1" smtClean="0">
                <a:solidFill>
                  <a:srgbClr val="FC0128"/>
                </a:solidFill>
                <a:latin typeface="Comic Sans MS" panose="030F0702030302020204" pitchFamily="66" charset="0"/>
                <a:ea typeface="微软雅黑" panose="020B0503020204020204" pitchFamily="34" charset="-122"/>
                <a:cs typeface="Arial" panose="020B0604020202020204" pitchFamily="34" charset="0"/>
              </a:rPr>
              <a:t>lw</a:t>
            </a:r>
            <a:r>
              <a:rPr lang="en-US" altLang="zh-CN" sz="2000" b="1" dirty="0" smtClean="0">
                <a:solidFill>
                  <a:srgbClr val="FC0128"/>
                </a:solidFill>
                <a:latin typeface="Comic Sans MS" panose="030F0702030302020204" pitchFamily="66" charset="0"/>
                <a:ea typeface="微软雅黑" panose="020B0503020204020204" pitchFamily="34" charset="-122"/>
                <a:cs typeface="Arial" panose="020B0604020202020204" pitchFamily="34" charset="0"/>
              </a:rPr>
              <a:t> </a:t>
            </a:r>
            <a:r>
              <a:rPr lang="zh-CN" altLang="en-US" sz="2000" b="1" dirty="0" smtClean="0">
                <a:solidFill>
                  <a:srgbClr val="FC0128"/>
                </a:solidFill>
                <a:latin typeface="Comic Sans MS" panose="030F0702030302020204" pitchFamily="66" charset="0"/>
                <a:ea typeface="微软雅黑" panose="020B0503020204020204" pitchFamily="34" charset="-122"/>
                <a:cs typeface="Arial" panose="020B0604020202020204" pitchFamily="34" charset="0"/>
              </a:rPr>
              <a:t>指令（访存指令的代表）</a:t>
            </a:r>
          </a:p>
        </p:txBody>
      </p:sp>
    </p:spTree>
    <p:extLst>
      <p:ext uri="{BB962C8B-B14F-4D97-AF65-F5344CB8AC3E}">
        <p14:creationId xmlns:p14="http://schemas.microsoft.com/office/powerpoint/2010/main" val="211835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blinds(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blinds(horizontal)">
                                      <p:cBhvr>
                                        <p:cTn id="1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4. Load/Store</a:t>
            </a:r>
            <a:r>
              <a:rPr lang="zh-CN" altLang="en-US" dirty="0">
                <a:solidFill>
                  <a:srgbClr val="063DE8"/>
                </a:solidFill>
              </a:rPr>
              <a:t>指令的数据通路</a:t>
            </a:r>
            <a:endParaRPr lang="en-US" altLang="zh-CN" dirty="0">
              <a:solidFill>
                <a:srgbClr val="063DE8"/>
              </a:solidFill>
            </a:endParaRPr>
          </a:p>
        </p:txBody>
      </p:sp>
      <p:sp>
        <p:nvSpPr>
          <p:cNvPr id="60" name="Rectangle 3"/>
          <p:cNvSpPr txBox="1">
            <a:spLocks noChangeArrowheads="1"/>
          </p:cNvSpPr>
          <p:nvPr/>
        </p:nvSpPr>
        <p:spPr bwMode="auto">
          <a:xfrm>
            <a:off x="179512" y="2213025"/>
            <a:ext cx="8656637" cy="22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en-US" altLang="zh-CN" sz="2000" dirty="0" err="1" smtClean="0"/>
              <a:t>lw</a:t>
            </a:r>
            <a:r>
              <a:rPr lang="en-US" altLang="zh-CN" sz="2000" dirty="0" smtClean="0"/>
              <a:t>	</a:t>
            </a:r>
            <a:r>
              <a:rPr lang="en-US" altLang="zh-CN" sz="2000" dirty="0" err="1" smtClean="0"/>
              <a:t>rt</a:t>
            </a:r>
            <a:r>
              <a:rPr lang="en-US" altLang="zh-CN" sz="2000" dirty="0" smtClean="0"/>
              <a:t>, </a:t>
            </a:r>
            <a:r>
              <a:rPr lang="en-US" altLang="zh-CN" sz="2000" dirty="0" err="1" smtClean="0"/>
              <a:t>rs</a:t>
            </a:r>
            <a:r>
              <a:rPr lang="en-US" altLang="zh-CN" sz="2000" dirty="0" smtClean="0"/>
              <a:t>, imm16</a:t>
            </a:r>
          </a:p>
          <a:p>
            <a:pPr lvl="1">
              <a:lnSpc>
                <a:spcPct val="130000"/>
              </a:lnSpc>
            </a:pPr>
            <a:r>
              <a:rPr lang="en-US" altLang="zh-CN" dirty="0" smtClean="0">
                <a:latin typeface="Comic Sans MS" panose="030F0702030302020204" pitchFamily="66" charset="0"/>
              </a:rPr>
              <a:t>M[PC]	</a:t>
            </a:r>
            <a:r>
              <a:rPr lang="zh-CN" altLang="en-US" dirty="0" smtClean="0">
                <a:solidFill>
                  <a:srgbClr val="0000FF"/>
                </a:solidFill>
                <a:latin typeface="Comic Sans MS" panose="030F0702030302020204" pitchFamily="66" charset="0"/>
              </a:rPr>
              <a:t>取指令（公共操作，取指部件完成）</a:t>
            </a:r>
            <a:endParaRPr lang="en-US" altLang="zh-CN" dirty="0" smtClean="0">
              <a:latin typeface="Comic Sans MS" panose="030F0702030302020204" pitchFamily="66" charset="0"/>
            </a:endParaRPr>
          </a:p>
          <a:p>
            <a:pPr lvl="1">
              <a:lnSpc>
                <a:spcPct val="130000"/>
              </a:lnSpc>
            </a:pPr>
            <a:r>
              <a:rPr lang="en-US" altLang="zh-CN" dirty="0" err="1" smtClean="0">
                <a:latin typeface="Comic Sans MS" panose="030F0702030302020204" pitchFamily="66" charset="0"/>
              </a:rPr>
              <a:t>Addr</a:t>
            </a:r>
            <a:r>
              <a:rPr lang="en-US" altLang="zh-CN" dirty="0" smtClean="0">
                <a:latin typeface="Comic Sans MS" panose="030F0702030302020204" pitchFamily="66" charset="0"/>
              </a:rPr>
              <a:t> </a:t>
            </a:r>
            <a:r>
              <a:rPr lang="en-US" altLang="zh-CN" dirty="0" smtClean="0">
                <a:latin typeface="Comic Sans MS" panose="030F0702030302020204" pitchFamily="66" charset="0"/>
                <a:cs typeface="Arial" panose="020B0604020202020204" pitchFamily="34" charset="0"/>
                <a:sym typeface="Wingdings" panose="05000000000000000000" pitchFamily="2" charset="2"/>
              </a:rPr>
              <a:t>←</a:t>
            </a:r>
            <a:r>
              <a:rPr lang="en-US" altLang="zh-CN" dirty="0" smtClean="0">
                <a:latin typeface="Comic Sans MS" panose="030F0702030302020204" pitchFamily="66" charset="0"/>
              </a:rPr>
              <a:t> R[</a:t>
            </a:r>
            <a:r>
              <a:rPr lang="en-US" altLang="zh-CN" dirty="0" err="1" smtClean="0">
                <a:latin typeface="Comic Sans MS" panose="030F0702030302020204" pitchFamily="66" charset="0"/>
              </a:rPr>
              <a:t>rs</a:t>
            </a:r>
            <a:r>
              <a:rPr lang="en-US" altLang="zh-CN" dirty="0" smtClean="0">
                <a:latin typeface="Comic Sans MS" panose="030F0702030302020204" pitchFamily="66" charset="0"/>
              </a:rPr>
              <a:t>] + </a:t>
            </a:r>
            <a:r>
              <a:rPr lang="en-US" altLang="zh-CN" dirty="0" err="1" smtClean="0">
                <a:latin typeface="Comic Sans MS" panose="030F0702030302020204" pitchFamily="66" charset="0"/>
              </a:rPr>
              <a:t>SignExt</a:t>
            </a:r>
            <a:r>
              <a:rPr lang="en-US" altLang="zh-CN" dirty="0" smtClean="0">
                <a:latin typeface="Comic Sans MS" panose="030F0702030302020204" pitchFamily="66" charset="0"/>
              </a:rPr>
              <a:t>(imm16)    </a:t>
            </a:r>
            <a:r>
              <a:rPr lang="zh-CN" altLang="en-US" dirty="0" smtClean="0">
                <a:latin typeface="Comic Sans MS" panose="030F0702030302020204" pitchFamily="66" charset="0"/>
              </a:rPr>
              <a:t>计算存储单元地址 </a:t>
            </a:r>
            <a:r>
              <a:rPr lang="en-US" altLang="zh-CN" dirty="0" smtClean="0">
                <a:solidFill>
                  <a:srgbClr val="0033CC"/>
                </a:solidFill>
                <a:latin typeface="Comic Sans MS" panose="030F0702030302020204" pitchFamily="66" charset="0"/>
              </a:rPr>
              <a:t>(</a:t>
            </a:r>
            <a:r>
              <a:rPr lang="zh-CN" altLang="en-US" dirty="0" smtClean="0">
                <a:solidFill>
                  <a:srgbClr val="0033CC"/>
                </a:solidFill>
                <a:latin typeface="Comic Sans MS" panose="030F0702030302020204" pitchFamily="66" charset="0"/>
              </a:rPr>
              <a:t>符号扩展！</a:t>
            </a:r>
            <a:r>
              <a:rPr lang="en-US" altLang="zh-CN" dirty="0" smtClean="0">
                <a:solidFill>
                  <a:srgbClr val="0033CC"/>
                </a:solidFill>
                <a:latin typeface="Comic Sans MS" panose="030F0702030302020204" pitchFamily="66" charset="0"/>
              </a:rPr>
              <a:t>)</a:t>
            </a:r>
          </a:p>
          <a:p>
            <a:pPr lvl="1">
              <a:lnSpc>
                <a:spcPct val="130000"/>
              </a:lnSpc>
            </a:pPr>
            <a:r>
              <a:rPr lang="en-US" altLang="zh-CN" dirty="0" smtClean="0">
                <a:latin typeface="Comic Sans MS" panose="030F0702030302020204" pitchFamily="66" charset="0"/>
              </a:rPr>
              <a:t>R[</a:t>
            </a:r>
            <a:r>
              <a:rPr lang="en-US" altLang="zh-CN" dirty="0" err="1" smtClean="0">
                <a:latin typeface="Comic Sans MS" panose="030F0702030302020204" pitchFamily="66" charset="0"/>
              </a:rPr>
              <a:t>rt</a:t>
            </a:r>
            <a:r>
              <a:rPr lang="en-US" altLang="zh-CN" dirty="0" smtClean="0">
                <a:latin typeface="Comic Sans MS" panose="030F0702030302020204" pitchFamily="66" charset="0"/>
              </a:rPr>
              <a:t>] </a:t>
            </a:r>
            <a:r>
              <a:rPr lang="en-US" altLang="zh-CN" dirty="0" smtClean="0">
                <a:latin typeface="Comic Sans MS" panose="030F0702030302020204" pitchFamily="66" charset="0"/>
                <a:sym typeface="Wingdings" panose="05000000000000000000" pitchFamily="2" charset="2"/>
              </a:rPr>
              <a:t>←</a:t>
            </a:r>
            <a:r>
              <a:rPr lang="en-US" altLang="zh-CN" dirty="0" smtClean="0">
                <a:latin typeface="Comic Sans MS" panose="030F0702030302020204" pitchFamily="66" charset="0"/>
              </a:rPr>
              <a:t> M [</a:t>
            </a:r>
            <a:r>
              <a:rPr lang="en-US" altLang="zh-CN" dirty="0" err="1" smtClean="0">
                <a:latin typeface="Comic Sans MS" panose="030F0702030302020204" pitchFamily="66" charset="0"/>
              </a:rPr>
              <a:t>Addr</a:t>
            </a:r>
            <a:r>
              <a:rPr lang="en-US" altLang="zh-CN" dirty="0" smtClean="0">
                <a:latin typeface="Comic Sans MS" panose="030F0702030302020204" pitchFamily="66" charset="0"/>
              </a:rPr>
              <a:t>]  </a:t>
            </a:r>
            <a:r>
              <a:rPr lang="zh-CN" altLang="en-US" dirty="0" smtClean="0">
                <a:latin typeface="Comic Sans MS" panose="030F0702030302020204" pitchFamily="66" charset="0"/>
              </a:rPr>
              <a:t>装入数据到寄存器</a:t>
            </a:r>
            <a:r>
              <a:rPr lang="en-US" altLang="zh-CN" dirty="0" err="1" smtClean="0">
                <a:latin typeface="Comic Sans MS" panose="030F0702030302020204" pitchFamily="66" charset="0"/>
              </a:rPr>
              <a:t>rt</a:t>
            </a:r>
            <a:r>
              <a:rPr lang="zh-CN" altLang="en-US" dirty="0" smtClean="0">
                <a:latin typeface="Comic Sans MS" panose="030F0702030302020204" pitchFamily="66" charset="0"/>
              </a:rPr>
              <a:t>中</a:t>
            </a:r>
            <a:endParaRPr lang="en-US" altLang="zh-CN" dirty="0" smtClean="0">
              <a:latin typeface="Comic Sans MS" panose="030F0702030302020204" pitchFamily="66" charset="0"/>
            </a:endParaRPr>
          </a:p>
          <a:p>
            <a:pPr lvl="1">
              <a:lnSpc>
                <a:spcPct val="130000"/>
              </a:lnSpc>
            </a:pPr>
            <a:r>
              <a:rPr lang="en-US" altLang="zh-CN" dirty="0" smtClean="0">
                <a:latin typeface="Comic Sans MS" panose="030F0702030302020204" pitchFamily="66" charset="0"/>
              </a:rPr>
              <a:t>PC </a:t>
            </a:r>
            <a:r>
              <a:rPr lang="en-US" altLang="zh-CN" dirty="0" smtClean="0">
                <a:latin typeface="Comic Sans MS" panose="030F0702030302020204" pitchFamily="66" charset="0"/>
                <a:sym typeface="Wingdings" panose="05000000000000000000" pitchFamily="2" charset="2"/>
              </a:rPr>
              <a:t>←</a:t>
            </a:r>
            <a:r>
              <a:rPr lang="en-US" altLang="zh-CN" dirty="0" smtClean="0">
                <a:latin typeface="Comic Sans MS" panose="030F0702030302020204" pitchFamily="66" charset="0"/>
              </a:rPr>
              <a:t> PC + 4 </a:t>
            </a:r>
            <a:r>
              <a:rPr lang="zh-CN" altLang="en-US" dirty="0" smtClean="0">
                <a:solidFill>
                  <a:srgbClr val="0000FF"/>
                </a:solidFill>
                <a:latin typeface="Comic Sans MS" panose="030F0702030302020204" pitchFamily="66" charset="0"/>
              </a:rPr>
              <a:t>计算下地址（公共操作，取指部件完成）</a:t>
            </a:r>
            <a:endParaRPr lang="en-US" altLang="zh-CN" dirty="0">
              <a:solidFill>
                <a:srgbClr val="0000FF"/>
              </a:solidFill>
              <a:latin typeface="Comic Sans MS" panose="030F0702030302020204" pitchFamily="66" charset="0"/>
            </a:endParaRPr>
          </a:p>
        </p:txBody>
      </p:sp>
      <p:grpSp>
        <p:nvGrpSpPr>
          <p:cNvPr id="87" name="Group 30"/>
          <p:cNvGrpSpPr>
            <a:grpSpLocks/>
          </p:cNvGrpSpPr>
          <p:nvPr/>
        </p:nvGrpSpPr>
        <p:grpSpPr bwMode="auto">
          <a:xfrm>
            <a:off x="506064" y="1374407"/>
            <a:ext cx="5949950" cy="942975"/>
            <a:chOff x="1859" y="458"/>
            <a:chExt cx="3748" cy="594"/>
          </a:xfrm>
        </p:grpSpPr>
        <p:sp>
          <p:nvSpPr>
            <p:cNvPr id="88" name="Rectangle 31"/>
            <p:cNvSpPr>
              <a:spLocks noChangeArrowheads="1"/>
            </p:cNvSpPr>
            <p:nvPr/>
          </p:nvSpPr>
          <p:spPr bwMode="auto">
            <a:xfrm>
              <a:off x="1924" y="658"/>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 name="Group 32"/>
            <p:cNvGrpSpPr>
              <a:grpSpLocks/>
            </p:cNvGrpSpPr>
            <p:nvPr/>
          </p:nvGrpSpPr>
          <p:grpSpPr bwMode="auto">
            <a:xfrm>
              <a:off x="1920" y="650"/>
              <a:ext cx="624" cy="210"/>
              <a:chOff x="1920" y="650"/>
              <a:chExt cx="624" cy="210"/>
            </a:xfrm>
          </p:grpSpPr>
          <p:sp>
            <p:nvSpPr>
              <p:cNvPr id="107" name="Rectangle 33"/>
              <p:cNvSpPr>
                <a:spLocks noChangeArrowheads="1"/>
              </p:cNvSpPr>
              <p:nvPr/>
            </p:nvSpPr>
            <p:spPr bwMode="auto">
              <a:xfrm>
                <a:off x="1920" y="654"/>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34"/>
              <p:cNvSpPr>
                <a:spLocks noChangeArrowheads="1"/>
              </p:cNvSpPr>
              <p:nvPr/>
            </p:nvSpPr>
            <p:spPr bwMode="auto">
              <a:xfrm>
                <a:off x="2102" y="650"/>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ea typeface="宋体" panose="02010600030101010101" pitchFamily="2" charset="-122"/>
                  </a:rPr>
                  <a:t>op</a:t>
                </a:r>
              </a:p>
            </p:txBody>
          </p:sp>
        </p:grpSp>
        <p:grpSp>
          <p:nvGrpSpPr>
            <p:cNvPr id="90" name="Group 35"/>
            <p:cNvGrpSpPr>
              <a:grpSpLocks/>
            </p:cNvGrpSpPr>
            <p:nvPr/>
          </p:nvGrpSpPr>
          <p:grpSpPr bwMode="auto">
            <a:xfrm>
              <a:off x="2552" y="650"/>
              <a:ext cx="580" cy="210"/>
              <a:chOff x="2552" y="650"/>
              <a:chExt cx="580" cy="210"/>
            </a:xfrm>
          </p:grpSpPr>
          <p:sp>
            <p:nvSpPr>
              <p:cNvPr id="105" name="Rectangle 36"/>
              <p:cNvSpPr>
                <a:spLocks noChangeArrowheads="1"/>
              </p:cNvSpPr>
              <p:nvPr/>
            </p:nvSpPr>
            <p:spPr bwMode="auto">
              <a:xfrm>
                <a:off x="2552" y="654"/>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37"/>
              <p:cNvSpPr>
                <a:spLocks noChangeArrowheads="1"/>
              </p:cNvSpPr>
              <p:nvPr/>
            </p:nvSpPr>
            <p:spPr bwMode="auto">
              <a:xfrm>
                <a:off x="2717" y="650"/>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91" name="Group 38"/>
            <p:cNvGrpSpPr>
              <a:grpSpLocks/>
            </p:cNvGrpSpPr>
            <p:nvPr/>
          </p:nvGrpSpPr>
          <p:grpSpPr bwMode="auto">
            <a:xfrm>
              <a:off x="3140" y="650"/>
              <a:ext cx="579" cy="210"/>
              <a:chOff x="3140" y="650"/>
              <a:chExt cx="579" cy="210"/>
            </a:xfrm>
          </p:grpSpPr>
          <p:sp>
            <p:nvSpPr>
              <p:cNvPr id="103" name="Rectangle 39"/>
              <p:cNvSpPr>
                <a:spLocks noChangeArrowheads="1"/>
              </p:cNvSpPr>
              <p:nvPr/>
            </p:nvSpPr>
            <p:spPr bwMode="auto">
              <a:xfrm>
                <a:off x="3140" y="654"/>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Rectangle 40"/>
              <p:cNvSpPr>
                <a:spLocks noChangeArrowheads="1"/>
              </p:cNvSpPr>
              <p:nvPr/>
            </p:nvSpPr>
            <p:spPr bwMode="auto">
              <a:xfrm>
                <a:off x="3304" y="650"/>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92" name="Rectangle 41"/>
            <p:cNvSpPr>
              <a:spLocks noChangeArrowheads="1"/>
            </p:cNvSpPr>
            <p:nvPr/>
          </p:nvSpPr>
          <p:spPr bwMode="auto">
            <a:xfrm>
              <a:off x="3727" y="654"/>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42"/>
            <p:cNvSpPr>
              <a:spLocks noChangeArrowheads="1"/>
            </p:cNvSpPr>
            <p:nvPr/>
          </p:nvSpPr>
          <p:spPr bwMode="auto">
            <a:xfrm>
              <a:off x="4230" y="650"/>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94" name="Rectangle 43"/>
            <p:cNvSpPr>
              <a:spLocks noChangeArrowheads="1"/>
            </p:cNvSpPr>
            <p:nvPr/>
          </p:nvSpPr>
          <p:spPr bwMode="auto">
            <a:xfrm>
              <a:off x="5429" y="45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95" name="Rectangle 44"/>
            <p:cNvSpPr>
              <a:spLocks noChangeArrowheads="1"/>
            </p:cNvSpPr>
            <p:nvPr/>
          </p:nvSpPr>
          <p:spPr bwMode="auto">
            <a:xfrm>
              <a:off x="3531" y="45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96" name="Rectangle 45"/>
            <p:cNvSpPr>
              <a:spLocks noChangeArrowheads="1"/>
            </p:cNvSpPr>
            <p:nvPr/>
          </p:nvSpPr>
          <p:spPr bwMode="auto">
            <a:xfrm>
              <a:off x="2943" y="45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97" name="Rectangle 46"/>
            <p:cNvSpPr>
              <a:spLocks noChangeArrowheads="1"/>
            </p:cNvSpPr>
            <p:nvPr/>
          </p:nvSpPr>
          <p:spPr bwMode="auto">
            <a:xfrm>
              <a:off x="2355" y="45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98" name="Rectangle 47"/>
            <p:cNvSpPr>
              <a:spLocks noChangeArrowheads="1"/>
            </p:cNvSpPr>
            <p:nvPr/>
          </p:nvSpPr>
          <p:spPr bwMode="auto">
            <a:xfrm>
              <a:off x="1859" y="45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99" name="Rectangle 48"/>
            <p:cNvSpPr>
              <a:spLocks noChangeArrowheads="1"/>
            </p:cNvSpPr>
            <p:nvPr/>
          </p:nvSpPr>
          <p:spPr bwMode="auto">
            <a:xfrm>
              <a:off x="2084" y="842"/>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00" name="Rectangle 49"/>
            <p:cNvSpPr>
              <a:spLocks noChangeArrowheads="1"/>
            </p:cNvSpPr>
            <p:nvPr/>
          </p:nvSpPr>
          <p:spPr bwMode="auto">
            <a:xfrm>
              <a:off x="4389" y="842"/>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101" name="Rectangle 50"/>
            <p:cNvSpPr>
              <a:spLocks noChangeArrowheads="1"/>
            </p:cNvSpPr>
            <p:nvPr/>
          </p:nvSpPr>
          <p:spPr bwMode="auto">
            <a:xfrm>
              <a:off x="3259" y="842"/>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02" name="Rectangle 51"/>
            <p:cNvSpPr>
              <a:spLocks noChangeArrowheads="1"/>
            </p:cNvSpPr>
            <p:nvPr/>
          </p:nvSpPr>
          <p:spPr bwMode="auto">
            <a:xfrm>
              <a:off x="2672" y="842"/>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sp>
        <p:nvSpPr>
          <p:cNvPr id="109" name="Rectangle 52"/>
          <p:cNvSpPr>
            <a:spLocks noChangeArrowheads="1"/>
          </p:cNvSpPr>
          <p:nvPr/>
        </p:nvSpPr>
        <p:spPr bwMode="auto">
          <a:xfrm>
            <a:off x="179512" y="4529329"/>
            <a:ext cx="4032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dirty="0">
                <a:solidFill>
                  <a:srgbClr val="CC0000"/>
                </a:solidFill>
                <a:latin typeface="Comic Sans MS" panose="030F0702030302020204" pitchFamily="66" charset="0"/>
                <a:ea typeface="微软雅黑" panose="020B0503020204020204" pitchFamily="34" charset="-122"/>
              </a:rPr>
              <a:t>符号扩展</a:t>
            </a:r>
            <a:r>
              <a:rPr lang="en-US" altLang="zh-CN" sz="2000" dirty="0">
                <a:solidFill>
                  <a:srgbClr val="CC0000"/>
                </a:solidFill>
                <a:latin typeface="Comic Sans MS" panose="030F0702030302020204" pitchFamily="66" charset="0"/>
                <a:ea typeface="微软雅黑" panose="020B0503020204020204" pitchFamily="34" charset="-122"/>
              </a:rPr>
              <a:t>( </a:t>
            </a:r>
            <a:r>
              <a:rPr lang="zh-CN" altLang="en-US" sz="2000" dirty="0">
                <a:solidFill>
                  <a:srgbClr val="CC0000"/>
                </a:solidFill>
                <a:latin typeface="Comic Sans MS" panose="030F0702030302020204" pitchFamily="66" charset="0"/>
                <a:ea typeface="微软雅黑" panose="020B0503020204020204" pitchFamily="34" charset="-122"/>
              </a:rPr>
              <a:t>为什么不是零扩展</a:t>
            </a:r>
            <a:r>
              <a:rPr lang="en-US" altLang="zh-CN" sz="2000" dirty="0">
                <a:solidFill>
                  <a:srgbClr val="CC0000"/>
                </a:solidFill>
                <a:latin typeface="Comic Sans MS" panose="030F0702030302020204" pitchFamily="66" charset="0"/>
                <a:ea typeface="微软雅黑" panose="020B0503020204020204" pitchFamily="34" charset="-122"/>
              </a:rPr>
              <a:t>? ) </a:t>
            </a:r>
            <a:r>
              <a:rPr lang="zh-CN" altLang="en-US" sz="2000" dirty="0">
                <a:solidFill>
                  <a:srgbClr val="CC0000"/>
                </a:solidFill>
                <a:latin typeface="Comic Sans MS" panose="030F0702030302020204" pitchFamily="66" charset="0"/>
                <a:ea typeface="微软雅黑" panose="020B0503020204020204" pitchFamily="34" charset="-122"/>
              </a:rPr>
              <a:t>：</a:t>
            </a:r>
          </a:p>
        </p:txBody>
      </p:sp>
      <p:sp>
        <p:nvSpPr>
          <p:cNvPr id="110" name="Text Box 53"/>
          <p:cNvSpPr txBox="1">
            <a:spLocks noChangeArrowheads="1"/>
          </p:cNvSpPr>
          <p:nvPr/>
        </p:nvSpPr>
        <p:spPr bwMode="auto">
          <a:xfrm>
            <a:off x="4662971" y="717688"/>
            <a:ext cx="41731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CC0000"/>
                </a:solidFill>
                <a:latin typeface="Comic Sans MS" panose="030F0702030302020204" pitchFamily="66" charset="0"/>
                <a:ea typeface="微软雅黑" panose="020B0503020204020204" pitchFamily="34" charset="-122"/>
              </a:rPr>
              <a:t>思考：应在原数据通路上加哪些元件和连线？用什么控制信号来控制？</a:t>
            </a:r>
          </a:p>
        </p:txBody>
      </p:sp>
      <p:grpSp>
        <p:nvGrpSpPr>
          <p:cNvPr id="111" name="Group 4"/>
          <p:cNvGrpSpPr>
            <a:grpSpLocks/>
          </p:cNvGrpSpPr>
          <p:nvPr/>
        </p:nvGrpSpPr>
        <p:grpSpPr bwMode="auto">
          <a:xfrm>
            <a:off x="754298" y="4788152"/>
            <a:ext cx="5873750" cy="942975"/>
            <a:chOff x="1091" y="2906"/>
            <a:chExt cx="3700" cy="594"/>
          </a:xfrm>
        </p:grpSpPr>
        <p:grpSp>
          <p:nvGrpSpPr>
            <p:cNvPr id="112" name="Group 5"/>
            <p:cNvGrpSpPr>
              <a:grpSpLocks/>
            </p:cNvGrpSpPr>
            <p:nvPr/>
          </p:nvGrpSpPr>
          <p:grpSpPr bwMode="auto">
            <a:xfrm>
              <a:off x="1091" y="2906"/>
              <a:ext cx="3700" cy="594"/>
              <a:chOff x="1091" y="2906"/>
              <a:chExt cx="3700" cy="594"/>
            </a:xfrm>
          </p:grpSpPr>
          <p:sp>
            <p:nvSpPr>
              <p:cNvPr id="114" name="Rectangle 6"/>
              <p:cNvSpPr>
                <a:spLocks noChangeArrowheads="1"/>
              </p:cNvSpPr>
              <p:nvPr/>
            </p:nvSpPr>
            <p:spPr bwMode="auto">
              <a:xfrm>
                <a:off x="1108" y="3106"/>
                <a:ext cx="3599"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5" name="Rectangle 7"/>
              <p:cNvSpPr>
                <a:spLocks noChangeArrowheads="1"/>
              </p:cNvSpPr>
              <p:nvPr/>
            </p:nvSpPr>
            <p:spPr bwMode="auto">
              <a:xfrm>
                <a:off x="2911" y="3102"/>
                <a:ext cx="180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6" name="Rectangle 8"/>
              <p:cNvSpPr>
                <a:spLocks noChangeArrowheads="1"/>
              </p:cNvSpPr>
              <p:nvPr/>
            </p:nvSpPr>
            <p:spPr bwMode="auto">
              <a:xfrm>
                <a:off x="3462" y="3098"/>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immediate</a:t>
                </a:r>
              </a:p>
            </p:txBody>
          </p:sp>
          <p:sp>
            <p:nvSpPr>
              <p:cNvPr id="117" name="Rectangle 9"/>
              <p:cNvSpPr>
                <a:spLocks noChangeArrowheads="1"/>
              </p:cNvSpPr>
              <p:nvPr/>
            </p:nvSpPr>
            <p:spPr bwMode="auto">
              <a:xfrm>
                <a:off x="4613" y="290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18" name="Rectangle 10"/>
              <p:cNvSpPr>
                <a:spLocks noChangeArrowheads="1"/>
              </p:cNvSpPr>
              <p:nvPr/>
            </p:nvSpPr>
            <p:spPr bwMode="auto">
              <a:xfrm>
                <a:off x="2715" y="29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19" name="Rectangle 11"/>
              <p:cNvSpPr>
                <a:spLocks noChangeArrowheads="1"/>
              </p:cNvSpPr>
              <p:nvPr/>
            </p:nvSpPr>
            <p:spPr bwMode="auto">
              <a:xfrm>
                <a:off x="2895" y="29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20" name="Rectangle 12"/>
              <p:cNvSpPr>
                <a:spLocks noChangeArrowheads="1"/>
              </p:cNvSpPr>
              <p:nvPr/>
            </p:nvSpPr>
            <p:spPr bwMode="auto">
              <a:xfrm>
                <a:off x="1091" y="29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31</a:t>
                </a:r>
              </a:p>
            </p:txBody>
          </p:sp>
          <p:sp>
            <p:nvSpPr>
              <p:cNvPr id="121" name="Rectangle 13"/>
              <p:cNvSpPr>
                <a:spLocks noChangeArrowheads="1"/>
              </p:cNvSpPr>
              <p:nvPr/>
            </p:nvSpPr>
            <p:spPr bwMode="auto">
              <a:xfrm>
                <a:off x="3573" y="3290"/>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 </a:t>
                </a: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bits</a:t>
                </a:r>
              </a:p>
            </p:txBody>
          </p:sp>
          <p:sp>
            <p:nvSpPr>
              <p:cNvPr id="122" name="Rectangle 14"/>
              <p:cNvSpPr>
                <a:spLocks noChangeArrowheads="1"/>
              </p:cNvSpPr>
              <p:nvPr/>
            </p:nvSpPr>
            <p:spPr bwMode="auto">
              <a:xfrm>
                <a:off x="1819" y="3290"/>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 </a:t>
                </a: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bits</a:t>
                </a:r>
              </a:p>
            </p:txBody>
          </p:sp>
          <p:sp>
            <p:nvSpPr>
              <p:cNvPr id="123" name="Rectangle 15"/>
              <p:cNvSpPr>
                <a:spLocks noChangeArrowheads="1"/>
              </p:cNvSpPr>
              <p:nvPr/>
            </p:nvSpPr>
            <p:spPr bwMode="auto">
              <a:xfrm>
                <a:off x="1203" y="3104"/>
                <a:ext cx="16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0 0 0 0 0 0 0 0 0 0 0 0 0 0 0 0</a:t>
                </a:r>
              </a:p>
            </p:txBody>
          </p:sp>
        </p:grpSp>
        <p:sp>
          <p:nvSpPr>
            <p:cNvPr id="113" name="Rectangle 16"/>
            <p:cNvSpPr>
              <a:spLocks noChangeArrowheads="1"/>
            </p:cNvSpPr>
            <p:nvPr/>
          </p:nvSpPr>
          <p:spPr bwMode="auto">
            <a:xfrm>
              <a:off x="2914" y="308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grpSp>
      <p:grpSp>
        <p:nvGrpSpPr>
          <p:cNvPr id="124" name="Group 17"/>
          <p:cNvGrpSpPr>
            <a:grpSpLocks/>
          </p:cNvGrpSpPr>
          <p:nvPr/>
        </p:nvGrpSpPr>
        <p:grpSpPr bwMode="auto">
          <a:xfrm>
            <a:off x="754298" y="5626352"/>
            <a:ext cx="5873750" cy="942975"/>
            <a:chOff x="1091" y="3434"/>
            <a:chExt cx="3700" cy="594"/>
          </a:xfrm>
        </p:grpSpPr>
        <p:sp>
          <p:nvSpPr>
            <p:cNvPr id="125" name="Rectangle 18"/>
            <p:cNvSpPr>
              <a:spLocks noChangeArrowheads="1"/>
            </p:cNvSpPr>
            <p:nvPr/>
          </p:nvSpPr>
          <p:spPr bwMode="auto">
            <a:xfrm>
              <a:off x="4613" y="3434"/>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6" name="Rectangle 19"/>
            <p:cNvSpPr>
              <a:spLocks noChangeArrowheads="1"/>
            </p:cNvSpPr>
            <p:nvPr/>
          </p:nvSpPr>
          <p:spPr bwMode="auto">
            <a:xfrm>
              <a:off x="2715" y="343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27" name="Rectangle 20"/>
            <p:cNvSpPr>
              <a:spLocks noChangeArrowheads="1"/>
            </p:cNvSpPr>
            <p:nvPr/>
          </p:nvSpPr>
          <p:spPr bwMode="auto">
            <a:xfrm>
              <a:off x="2895" y="343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28" name="Rectangle 21"/>
            <p:cNvSpPr>
              <a:spLocks noChangeArrowheads="1"/>
            </p:cNvSpPr>
            <p:nvPr/>
          </p:nvSpPr>
          <p:spPr bwMode="auto">
            <a:xfrm>
              <a:off x="1091" y="343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31</a:t>
              </a:r>
            </a:p>
          </p:txBody>
        </p:sp>
        <p:grpSp>
          <p:nvGrpSpPr>
            <p:cNvPr id="129" name="Group 22"/>
            <p:cNvGrpSpPr>
              <a:grpSpLocks/>
            </p:cNvGrpSpPr>
            <p:nvPr/>
          </p:nvGrpSpPr>
          <p:grpSpPr bwMode="auto">
            <a:xfrm>
              <a:off x="1108" y="3611"/>
              <a:ext cx="3603" cy="417"/>
              <a:chOff x="1108" y="3611"/>
              <a:chExt cx="3603" cy="417"/>
            </a:xfrm>
          </p:grpSpPr>
          <p:sp>
            <p:nvSpPr>
              <p:cNvPr id="130" name="Rectangle 23"/>
              <p:cNvSpPr>
                <a:spLocks noChangeArrowheads="1"/>
              </p:cNvSpPr>
              <p:nvPr/>
            </p:nvSpPr>
            <p:spPr bwMode="auto">
              <a:xfrm>
                <a:off x="1108" y="3634"/>
                <a:ext cx="3599"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1" name="Rectangle 24"/>
              <p:cNvSpPr>
                <a:spLocks noChangeArrowheads="1"/>
              </p:cNvSpPr>
              <p:nvPr/>
            </p:nvSpPr>
            <p:spPr bwMode="auto">
              <a:xfrm>
                <a:off x="2911" y="3630"/>
                <a:ext cx="180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2" name="Rectangle 25"/>
              <p:cNvSpPr>
                <a:spLocks noChangeArrowheads="1"/>
              </p:cNvSpPr>
              <p:nvPr/>
            </p:nvSpPr>
            <p:spPr bwMode="auto">
              <a:xfrm>
                <a:off x="3462" y="3626"/>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immediate</a:t>
                </a:r>
              </a:p>
            </p:txBody>
          </p:sp>
          <p:sp>
            <p:nvSpPr>
              <p:cNvPr id="133" name="Rectangle 26"/>
              <p:cNvSpPr>
                <a:spLocks noChangeArrowheads="1"/>
              </p:cNvSpPr>
              <p:nvPr/>
            </p:nvSpPr>
            <p:spPr bwMode="auto">
              <a:xfrm>
                <a:off x="3573" y="3818"/>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 </a:t>
                </a: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bits</a:t>
                </a:r>
              </a:p>
            </p:txBody>
          </p:sp>
          <p:sp>
            <p:nvSpPr>
              <p:cNvPr id="134" name="Rectangle 27"/>
              <p:cNvSpPr>
                <a:spLocks noChangeArrowheads="1"/>
              </p:cNvSpPr>
              <p:nvPr/>
            </p:nvSpPr>
            <p:spPr bwMode="auto">
              <a:xfrm>
                <a:off x="1819" y="3818"/>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 </a:t>
                </a: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bits</a:t>
                </a:r>
              </a:p>
            </p:txBody>
          </p:sp>
          <p:sp>
            <p:nvSpPr>
              <p:cNvPr id="135" name="Rectangle 28"/>
              <p:cNvSpPr>
                <a:spLocks noChangeArrowheads="1"/>
              </p:cNvSpPr>
              <p:nvPr/>
            </p:nvSpPr>
            <p:spPr bwMode="auto">
              <a:xfrm>
                <a:off x="1213" y="3611"/>
                <a:ext cx="16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1 1 1 1 1 1 1 1 1 1 1 1 1 1 1 1</a:t>
                </a:r>
              </a:p>
            </p:txBody>
          </p:sp>
          <p:sp>
            <p:nvSpPr>
              <p:cNvPr id="136" name="Rectangle 29"/>
              <p:cNvSpPr>
                <a:spLocks noChangeArrowheads="1"/>
              </p:cNvSpPr>
              <p:nvPr/>
            </p:nvSpPr>
            <p:spPr bwMode="auto">
              <a:xfrm>
                <a:off x="2914" y="361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grpSp>
      </p:grpSp>
    </p:spTree>
    <p:extLst>
      <p:ext uri="{BB962C8B-B14F-4D97-AF65-F5344CB8AC3E}">
        <p14:creationId xmlns:p14="http://schemas.microsoft.com/office/powerpoint/2010/main" val="231628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animEffect transition="in" filter="blinds(horizontal)">
                                      <p:cBhvr>
                                        <p:cTn id="7" dur="500"/>
                                        <p:tgtEl>
                                          <p:spTgt spid="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
                                            <p:txEl>
                                              <p:pRg st="2" end="2"/>
                                            </p:txEl>
                                          </p:spTgt>
                                        </p:tgtEl>
                                        <p:attrNameLst>
                                          <p:attrName>style.visibility</p:attrName>
                                        </p:attrNameLst>
                                      </p:cBhvr>
                                      <p:to>
                                        <p:strVal val="visible"/>
                                      </p:to>
                                    </p:set>
                                    <p:animEffect transition="in" filter="blinds(horizontal)">
                                      <p:cBhvr>
                                        <p:cTn id="12" dur="500"/>
                                        <p:tgtEl>
                                          <p:spTgt spid="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
                                            <p:txEl>
                                              <p:pRg st="3" end="3"/>
                                            </p:txEl>
                                          </p:spTgt>
                                        </p:tgtEl>
                                        <p:attrNameLst>
                                          <p:attrName>style.visibility</p:attrName>
                                        </p:attrNameLst>
                                      </p:cBhvr>
                                      <p:to>
                                        <p:strVal val="visible"/>
                                      </p:to>
                                    </p:set>
                                    <p:animEffect transition="in" filter="blinds(horizontal)">
                                      <p:cBhvr>
                                        <p:cTn id="17" dur="500"/>
                                        <p:tgtEl>
                                          <p:spTgt spid="6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
                                            <p:txEl>
                                              <p:pRg st="4" end="4"/>
                                            </p:txEl>
                                          </p:spTgt>
                                        </p:tgtEl>
                                        <p:attrNameLst>
                                          <p:attrName>style.visibility</p:attrName>
                                        </p:attrNameLst>
                                      </p:cBhvr>
                                      <p:to>
                                        <p:strVal val="visible"/>
                                      </p:to>
                                    </p:set>
                                    <p:animEffect transition="in" filter="blinds(horizontal)">
                                      <p:cBhvr>
                                        <p:cTn id="22" dur="500"/>
                                        <p:tgtEl>
                                          <p:spTgt spid="6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checkerboard(across)">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checkerboard(across)">
                                      <p:cBhvr>
                                        <p:cTn id="32" dur="500"/>
                                        <p:tgtEl>
                                          <p:spTgt spid="11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checkerboard(across)">
                                      <p:cBhvr>
                                        <p:cTn id="37" dur="500"/>
                                        <p:tgtEl>
                                          <p:spTgt spid="111"/>
                                        </p:tgtEl>
                                      </p:cBhvr>
                                    </p:animEffect>
                                  </p:childTnLst>
                                </p:cTn>
                              </p:par>
                              <p:par>
                                <p:cTn id="38" presetID="5" presetClass="entr" presetSubtype="10" fill="hold" nodeType="withEffect">
                                  <p:stCondLst>
                                    <p:cond delay="0"/>
                                  </p:stCondLst>
                                  <p:childTnLst>
                                    <p:set>
                                      <p:cBhvr>
                                        <p:cTn id="39" dur="1" fill="hold">
                                          <p:stCondLst>
                                            <p:cond delay="0"/>
                                          </p:stCondLst>
                                        </p:cTn>
                                        <p:tgtEl>
                                          <p:spTgt spid="124"/>
                                        </p:tgtEl>
                                        <p:attrNameLst>
                                          <p:attrName>style.visibility</p:attrName>
                                        </p:attrNameLst>
                                      </p:cBhvr>
                                      <p:to>
                                        <p:strVal val="visible"/>
                                      </p:to>
                                    </p:set>
                                    <p:animEffect transition="in" filter="checkerboard(across)">
                                      <p:cBhvr>
                                        <p:cTn id="4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4. Load/Store</a:t>
            </a:r>
            <a:r>
              <a:rPr lang="zh-CN" altLang="en-US" dirty="0">
                <a:solidFill>
                  <a:srgbClr val="063DE8"/>
                </a:solidFill>
              </a:rPr>
              <a:t>指令的数据通路</a:t>
            </a:r>
            <a:endParaRPr lang="en-US" altLang="zh-CN" dirty="0">
              <a:solidFill>
                <a:srgbClr val="063DE8"/>
              </a:solidFill>
            </a:endParaRPr>
          </a:p>
        </p:txBody>
      </p:sp>
      <p:grpSp>
        <p:nvGrpSpPr>
          <p:cNvPr id="31" name="Group 25"/>
          <p:cNvGrpSpPr>
            <a:grpSpLocks/>
          </p:cNvGrpSpPr>
          <p:nvPr/>
        </p:nvGrpSpPr>
        <p:grpSpPr bwMode="auto">
          <a:xfrm>
            <a:off x="4966915" y="2800822"/>
            <a:ext cx="457200" cy="1157287"/>
            <a:chOff x="3168" y="2365"/>
            <a:chExt cx="288" cy="729"/>
          </a:xfrm>
        </p:grpSpPr>
        <p:sp>
          <p:nvSpPr>
            <p:cNvPr id="32" name="Line 26"/>
            <p:cNvSpPr>
              <a:spLocks noChangeShapeType="1"/>
            </p:cNvSpPr>
            <p:nvPr/>
          </p:nvSpPr>
          <p:spPr bwMode="auto">
            <a:xfrm>
              <a:off x="3168" y="2365"/>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3" name="Line 27"/>
            <p:cNvSpPr>
              <a:spLocks noChangeShapeType="1"/>
            </p:cNvSpPr>
            <p:nvPr/>
          </p:nvSpPr>
          <p:spPr bwMode="auto">
            <a:xfrm>
              <a:off x="3176" y="2365"/>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4" name="Line 28"/>
            <p:cNvSpPr>
              <a:spLocks noChangeShapeType="1"/>
            </p:cNvSpPr>
            <p:nvPr/>
          </p:nvSpPr>
          <p:spPr bwMode="auto">
            <a:xfrm>
              <a:off x="3176" y="2547"/>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5" name="Line 29"/>
            <p:cNvSpPr>
              <a:spLocks noChangeShapeType="1"/>
            </p:cNvSpPr>
            <p:nvPr/>
          </p:nvSpPr>
          <p:spPr bwMode="auto">
            <a:xfrm>
              <a:off x="3312" y="2639"/>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6" name="Line 30"/>
            <p:cNvSpPr>
              <a:spLocks noChangeShapeType="1"/>
            </p:cNvSpPr>
            <p:nvPr/>
          </p:nvSpPr>
          <p:spPr bwMode="auto">
            <a:xfrm>
              <a:off x="3456" y="2547"/>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7" name="Line 31"/>
            <p:cNvSpPr>
              <a:spLocks noChangeShapeType="1"/>
            </p:cNvSpPr>
            <p:nvPr/>
          </p:nvSpPr>
          <p:spPr bwMode="auto">
            <a:xfrm flipV="1">
              <a:off x="3176" y="2805"/>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8" name="Line 32"/>
            <p:cNvSpPr>
              <a:spLocks noChangeShapeType="1"/>
            </p:cNvSpPr>
            <p:nvPr/>
          </p:nvSpPr>
          <p:spPr bwMode="auto">
            <a:xfrm>
              <a:off x="3168" y="2912"/>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9" name="Line 33"/>
            <p:cNvSpPr>
              <a:spLocks noChangeShapeType="1"/>
            </p:cNvSpPr>
            <p:nvPr/>
          </p:nvSpPr>
          <p:spPr bwMode="auto">
            <a:xfrm flipV="1">
              <a:off x="3176" y="2896"/>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sp>
        <p:nvSpPr>
          <p:cNvPr id="40" name="Line 34"/>
          <p:cNvSpPr>
            <a:spLocks noChangeShapeType="1"/>
          </p:cNvSpPr>
          <p:nvPr/>
        </p:nvSpPr>
        <p:spPr bwMode="auto">
          <a:xfrm flipH="1">
            <a:off x="5411415" y="3367559"/>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1" name="Line 35"/>
          <p:cNvSpPr>
            <a:spLocks noChangeShapeType="1"/>
          </p:cNvSpPr>
          <p:nvPr/>
        </p:nvSpPr>
        <p:spPr bwMode="auto">
          <a:xfrm flipH="1">
            <a:off x="5798765" y="3300884"/>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2" name="Rectangle 36"/>
          <p:cNvSpPr>
            <a:spLocks noChangeArrowheads="1"/>
          </p:cNvSpPr>
          <p:nvPr/>
        </p:nvSpPr>
        <p:spPr bwMode="auto">
          <a:xfrm>
            <a:off x="5486027" y="3364384"/>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43" name="Line 37"/>
          <p:cNvSpPr>
            <a:spLocks noChangeShapeType="1"/>
          </p:cNvSpPr>
          <p:nvPr/>
        </p:nvSpPr>
        <p:spPr bwMode="auto">
          <a:xfrm>
            <a:off x="5195515" y="2511897"/>
            <a:ext cx="0" cy="4079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4" name="Rectangle 38"/>
          <p:cNvSpPr>
            <a:spLocks noChangeArrowheads="1"/>
          </p:cNvSpPr>
          <p:nvPr/>
        </p:nvSpPr>
        <p:spPr bwMode="auto">
          <a:xfrm>
            <a:off x="4816102" y="2207097"/>
            <a:ext cx="10705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ALUctr</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45" name="Rectangle 39"/>
          <p:cNvSpPr>
            <a:spLocks noChangeArrowheads="1"/>
          </p:cNvSpPr>
          <p:nvPr/>
        </p:nvSpPr>
        <p:spPr bwMode="auto">
          <a:xfrm>
            <a:off x="999752" y="3518372"/>
            <a:ext cx="5097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Clk</a:t>
            </a:r>
          </a:p>
        </p:txBody>
      </p:sp>
      <p:sp>
        <p:nvSpPr>
          <p:cNvPr id="46" name="Rectangle 40"/>
          <p:cNvSpPr>
            <a:spLocks noChangeArrowheads="1"/>
          </p:cNvSpPr>
          <p:nvPr/>
        </p:nvSpPr>
        <p:spPr bwMode="auto">
          <a:xfrm>
            <a:off x="609227" y="2930997"/>
            <a:ext cx="7918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busW</a:t>
            </a:r>
          </a:p>
        </p:txBody>
      </p:sp>
      <p:sp>
        <p:nvSpPr>
          <p:cNvPr id="47" name="Rectangle 41"/>
          <p:cNvSpPr>
            <a:spLocks noChangeArrowheads="1"/>
          </p:cNvSpPr>
          <p:nvPr/>
        </p:nvSpPr>
        <p:spPr bwMode="auto">
          <a:xfrm>
            <a:off x="1693490" y="2800822"/>
            <a:ext cx="1431925" cy="11509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8" name="Line 42"/>
          <p:cNvSpPr>
            <a:spLocks noChangeShapeType="1"/>
          </p:cNvSpPr>
          <p:nvPr/>
        </p:nvSpPr>
        <p:spPr bwMode="auto">
          <a:xfrm>
            <a:off x="1731590" y="3723159"/>
            <a:ext cx="250825" cy="650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9" name="Line 43"/>
          <p:cNvSpPr>
            <a:spLocks noChangeShapeType="1"/>
          </p:cNvSpPr>
          <p:nvPr/>
        </p:nvSpPr>
        <p:spPr bwMode="auto">
          <a:xfrm flipH="1">
            <a:off x="1706190" y="3813647"/>
            <a:ext cx="301625" cy="101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0" name="Oval 44"/>
          <p:cNvSpPr>
            <a:spLocks noChangeArrowheads="1"/>
          </p:cNvSpPr>
          <p:nvPr/>
        </p:nvSpPr>
        <p:spPr bwMode="auto">
          <a:xfrm>
            <a:off x="1541090" y="3759672"/>
            <a:ext cx="127000" cy="1190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1" name="Rectangle 45"/>
          <p:cNvSpPr>
            <a:spLocks noChangeArrowheads="1"/>
          </p:cNvSpPr>
          <p:nvPr/>
        </p:nvSpPr>
        <p:spPr bwMode="auto">
          <a:xfrm>
            <a:off x="1217240" y="2278534"/>
            <a:ext cx="9265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RegWr</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52" name="Line 46"/>
          <p:cNvSpPr>
            <a:spLocks noChangeShapeType="1"/>
          </p:cNvSpPr>
          <p:nvPr/>
        </p:nvSpPr>
        <p:spPr bwMode="auto">
          <a:xfrm flipH="1">
            <a:off x="687015" y="3294534"/>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3" name="Line 47"/>
          <p:cNvSpPr>
            <a:spLocks noChangeShapeType="1"/>
          </p:cNvSpPr>
          <p:nvPr/>
        </p:nvSpPr>
        <p:spPr bwMode="auto">
          <a:xfrm flipH="1">
            <a:off x="1226765" y="3229447"/>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4" name="Rectangle 48"/>
          <p:cNvSpPr>
            <a:spLocks noChangeArrowheads="1"/>
          </p:cNvSpPr>
          <p:nvPr/>
        </p:nvSpPr>
        <p:spPr bwMode="auto">
          <a:xfrm>
            <a:off x="914027" y="3292947"/>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55" name="Line 49"/>
          <p:cNvSpPr>
            <a:spLocks noChangeShapeType="1"/>
          </p:cNvSpPr>
          <p:nvPr/>
        </p:nvSpPr>
        <p:spPr bwMode="auto">
          <a:xfrm>
            <a:off x="3150815" y="2932584"/>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6" name="Line 50"/>
          <p:cNvSpPr>
            <a:spLocks noChangeShapeType="1"/>
          </p:cNvSpPr>
          <p:nvPr/>
        </p:nvSpPr>
        <p:spPr bwMode="auto">
          <a:xfrm flipH="1">
            <a:off x="4122365" y="2867497"/>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7" name="Rectangle 51"/>
          <p:cNvSpPr>
            <a:spLocks noChangeArrowheads="1"/>
          </p:cNvSpPr>
          <p:nvPr/>
        </p:nvSpPr>
        <p:spPr bwMode="auto">
          <a:xfrm>
            <a:off x="3809627" y="3002434"/>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58" name="Rectangle 52"/>
          <p:cNvSpPr>
            <a:spLocks noChangeArrowheads="1"/>
          </p:cNvSpPr>
          <p:nvPr/>
        </p:nvSpPr>
        <p:spPr bwMode="auto">
          <a:xfrm>
            <a:off x="3504827" y="2642072"/>
            <a:ext cx="719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busA</a:t>
            </a:r>
          </a:p>
        </p:txBody>
      </p:sp>
      <p:sp>
        <p:nvSpPr>
          <p:cNvPr id="59" name="Line 53"/>
          <p:cNvSpPr>
            <a:spLocks noChangeShapeType="1"/>
          </p:cNvSpPr>
          <p:nvPr/>
        </p:nvSpPr>
        <p:spPr bwMode="auto">
          <a:xfrm flipV="1">
            <a:off x="1842715" y="2557934"/>
            <a:ext cx="0" cy="2428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0" name="Line 54"/>
          <p:cNvSpPr>
            <a:spLocks noChangeShapeType="1"/>
          </p:cNvSpPr>
          <p:nvPr/>
        </p:nvSpPr>
        <p:spPr bwMode="auto">
          <a:xfrm>
            <a:off x="3150815" y="3800947"/>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1" name="Line 55"/>
          <p:cNvSpPr>
            <a:spLocks noChangeShapeType="1"/>
          </p:cNvSpPr>
          <p:nvPr/>
        </p:nvSpPr>
        <p:spPr bwMode="auto">
          <a:xfrm flipH="1">
            <a:off x="3665165" y="3735859"/>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2" name="Rectangle 56"/>
          <p:cNvSpPr>
            <a:spLocks noChangeArrowheads="1"/>
          </p:cNvSpPr>
          <p:nvPr/>
        </p:nvSpPr>
        <p:spPr bwMode="auto">
          <a:xfrm>
            <a:off x="3352427" y="3799359"/>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63" name="Rectangle 57"/>
          <p:cNvSpPr>
            <a:spLocks noChangeArrowheads="1"/>
          </p:cNvSpPr>
          <p:nvPr/>
        </p:nvSpPr>
        <p:spPr bwMode="auto">
          <a:xfrm>
            <a:off x="3123827" y="3508847"/>
            <a:ext cx="6973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busB</a:t>
            </a:r>
          </a:p>
        </p:txBody>
      </p:sp>
      <p:sp>
        <p:nvSpPr>
          <p:cNvPr id="64" name="Line 58"/>
          <p:cNvSpPr>
            <a:spLocks noChangeShapeType="1"/>
          </p:cNvSpPr>
          <p:nvPr/>
        </p:nvSpPr>
        <p:spPr bwMode="auto">
          <a:xfrm flipH="1">
            <a:off x="1068015" y="3800947"/>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5" name="Line 59"/>
          <p:cNvSpPr>
            <a:spLocks noChangeShapeType="1"/>
          </p:cNvSpPr>
          <p:nvPr/>
        </p:nvSpPr>
        <p:spPr bwMode="auto">
          <a:xfrm>
            <a:off x="2147515" y="2149947"/>
            <a:ext cx="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6" name="Line 60"/>
          <p:cNvSpPr>
            <a:spLocks noChangeShapeType="1"/>
          </p:cNvSpPr>
          <p:nvPr/>
        </p:nvSpPr>
        <p:spPr bwMode="auto">
          <a:xfrm flipV="1">
            <a:off x="2077665" y="2492847"/>
            <a:ext cx="139700" cy="157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7" name="Rectangle 61"/>
          <p:cNvSpPr>
            <a:spLocks noChangeArrowheads="1"/>
          </p:cNvSpPr>
          <p:nvPr/>
        </p:nvSpPr>
        <p:spPr bwMode="auto">
          <a:xfrm>
            <a:off x="1904627" y="235155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5</a:t>
            </a:r>
          </a:p>
        </p:txBody>
      </p:sp>
      <p:sp>
        <p:nvSpPr>
          <p:cNvPr id="68" name="Line 62"/>
          <p:cNvSpPr>
            <a:spLocks noChangeShapeType="1"/>
          </p:cNvSpPr>
          <p:nvPr/>
        </p:nvSpPr>
        <p:spPr bwMode="auto">
          <a:xfrm>
            <a:off x="2528515" y="2367434"/>
            <a:ext cx="0" cy="407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9" name="Line 63"/>
          <p:cNvSpPr>
            <a:spLocks noChangeShapeType="1"/>
          </p:cNvSpPr>
          <p:nvPr/>
        </p:nvSpPr>
        <p:spPr bwMode="auto">
          <a:xfrm flipV="1">
            <a:off x="2458665" y="2492847"/>
            <a:ext cx="139700" cy="157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0" name="Rectangle 64"/>
          <p:cNvSpPr>
            <a:spLocks noChangeArrowheads="1"/>
          </p:cNvSpPr>
          <p:nvPr/>
        </p:nvSpPr>
        <p:spPr bwMode="auto">
          <a:xfrm>
            <a:off x="2285627" y="235155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5</a:t>
            </a:r>
          </a:p>
        </p:txBody>
      </p:sp>
      <p:sp>
        <p:nvSpPr>
          <p:cNvPr id="71" name="Line 65"/>
          <p:cNvSpPr>
            <a:spLocks noChangeShapeType="1"/>
          </p:cNvSpPr>
          <p:nvPr/>
        </p:nvSpPr>
        <p:spPr bwMode="auto">
          <a:xfrm>
            <a:off x="2985715" y="2367434"/>
            <a:ext cx="0" cy="407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2" name="Line 66"/>
          <p:cNvSpPr>
            <a:spLocks noChangeShapeType="1"/>
          </p:cNvSpPr>
          <p:nvPr/>
        </p:nvSpPr>
        <p:spPr bwMode="auto">
          <a:xfrm flipV="1">
            <a:off x="2915865" y="2492847"/>
            <a:ext cx="139700" cy="157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3" name="Rectangle 67"/>
          <p:cNvSpPr>
            <a:spLocks noChangeArrowheads="1"/>
          </p:cNvSpPr>
          <p:nvPr/>
        </p:nvSpPr>
        <p:spPr bwMode="auto">
          <a:xfrm>
            <a:off x="2742827" y="235155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5</a:t>
            </a:r>
          </a:p>
        </p:txBody>
      </p:sp>
      <p:sp>
        <p:nvSpPr>
          <p:cNvPr id="74" name="Rectangle 68"/>
          <p:cNvSpPr>
            <a:spLocks noChangeArrowheads="1"/>
          </p:cNvSpPr>
          <p:nvPr/>
        </p:nvSpPr>
        <p:spPr bwMode="auto">
          <a:xfrm>
            <a:off x="1904627" y="2786534"/>
            <a:ext cx="4857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Rw</a:t>
            </a:r>
          </a:p>
        </p:txBody>
      </p:sp>
      <p:sp>
        <p:nvSpPr>
          <p:cNvPr id="75" name="Rectangle 69"/>
          <p:cNvSpPr>
            <a:spLocks noChangeArrowheads="1"/>
          </p:cNvSpPr>
          <p:nvPr/>
        </p:nvSpPr>
        <p:spPr bwMode="auto">
          <a:xfrm>
            <a:off x="2361827" y="2786534"/>
            <a:ext cx="4456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Ra</a:t>
            </a:r>
          </a:p>
        </p:txBody>
      </p:sp>
      <p:sp>
        <p:nvSpPr>
          <p:cNvPr id="76" name="Rectangle 70"/>
          <p:cNvSpPr>
            <a:spLocks noChangeArrowheads="1"/>
          </p:cNvSpPr>
          <p:nvPr/>
        </p:nvSpPr>
        <p:spPr bwMode="auto">
          <a:xfrm>
            <a:off x="2742827" y="2786534"/>
            <a:ext cx="4632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Rb</a:t>
            </a:r>
          </a:p>
        </p:txBody>
      </p:sp>
      <p:sp>
        <p:nvSpPr>
          <p:cNvPr id="77" name="Rectangle 71"/>
          <p:cNvSpPr>
            <a:spLocks noChangeArrowheads="1"/>
          </p:cNvSpPr>
          <p:nvPr/>
        </p:nvSpPr>
        <p:spPr bwMode="auto">
          <a:xfrm>
            <a:off x="1904627" y="3075459"/>
            <a:ext cx="122148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Comic Sans MS" panose="030F0702030302020204" pitchFamily="66" charset="0"/>
                <a:ea typeface="宋体" panose="02010600030101010101" pitchFamily="2" charset="-122"/>
              </a:rPr>
              <a:t>32 32-</a:t>
            </a:r>
            <a:r>
              <a:rPr lang="en-US" altLang="zh-CN">
                <a:latin typeface="Comic Sans MS" panose="030F0702030302020204" pitchFamily="66" charset="0"/>
                <a:ea typeface="宋体" panose="02010600030101010101" pitchFamily="2" charset="-122"/>
              </a:rPr>
              <a:t>bit</a:t>
            </a:r>
          </a:p>
          <a:p>
            <a:r>
              <a:rPr lang="en-US" altLang="zh-CN">
                <a:latin typeface="Comic Sans MS" panose="030F0702030302020204" pitchFamily="66" charset="0"/>
                <a:ea typeface="宋体" panose="02010600030101010101" pitchFamily="2" charset="-122"/>
              </a:rPr>
              <a:t>Registers</a:t>
            </a:r>
          </a:p>
        </p:txBody>
      </p:sp>
      <p:sp>
        <p:nvSpPr>
          <p:cNvPr id="78" name="Line 72"/>
          <p:cNvSpPr>
            <a:spLocks noChangeShapeType="1"/>
          </p:cNvSpPr>
          <p:nvPr/>
        </p:nvSpPr>
        <p:spPr bwMode="auto">
          <a:xfrm flipH="1">
            <a:off x="687015" y="5393209"/>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9" name="Line 73"/>
          <p:cNvSpPr>
            <a:spLocks noChangeShapeType="1"/>
          </p:cNvSpPr>
          <p:nvPr/>
        </p:nvSpPr>
        <p:spPr bwMode="auto">
          <a:xfrm flipV="1">
            <a:off x="699715" y="3281834"/>
            <a:ext cx="0" cy="21240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0" name="Rectangle 74"/>
          <p:cNvSpPr>
            <a:spLocks noChangeArrowheads="1"/>
          </p:cNvSpPr>
          <p:nvPr/>
        </p:nvSpPr>
        <p:spPr bwMode="auto">
          <a:xfrm>
            <a:off x="2514227" y="2135659"/>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Rs</a:t>
            </a:r>
          </a:p>
        </p:txBody>
      </p:sp>
      <p:sp>
        <p:nvSpPr>
          <p:cNvPr id="81" name="Rectangle 75"/>
          <p:cNvSpPr>
            <a:spLocks noChangeArrowheads="1"/>
          </p:cNvSpPr>
          <p:nvPr/>
        </p:nvSpPr>
        <p:spPr bwMode="auto">
          <a:xfrm>
            <a:off x="2285627" y="1484784"/>
            <a:ext cx="436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Rt</a:t>
            </a:r>
          </a:p>
        </p:txBody>
      </p:sp>
      <p:grpSp>
        <p:nvGrpSpPr>
          <p:cNvPr id="82" name="Group 76"/>
          <p:cNvGrpSpPr>
            <a:grpSpLocks/>
          </p:cNvGrpSpPr>
          <p:nvPr/>
        </p:nvGrpSpPr>
        <p:grpSpPr bwMode="auto">
          <a:xfrm>
            <a:off x="4100140" y="3524722"/>
            <a:ext cx="304800" cy="1084262"/>
            <a:chOff x="2640" y="2821"/>
            <a:chExt cx="192" cy="683"/>
          </a:xfrm>
        </p:grpSpPr>
        <p:sp>
          <p:nvSpPr>
            <p:cNvPr id="83" name="Line 77"/>
            <p:cNvSpPr>
              <a:spLocks noChangeShapeType="1"/>
            </p:cNvSpPr>
            <p:nvPr/>
          </p:nvSpPr>
          <p:spPr bwMode="auto">
            <a:xfrm>
              <a:off x="2640" y="2821"/>
              <a:ext cx="0" cy="66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4" name="Line 78"/>
            <p:cNvSpPr>
              <a:spLocks noChangeShapeType="1"/>
            </p:cNvSpPr>
            <p:nvPr/>
          </p:nvSpPr>
          <p:spPr bwMode="auto">
            <a:xfrm>
              <a:off x="2648" y="2821"/>
              <a:ext cx="176" cy="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5" name="Line 79"/>
            <p:cNvSpPr>
              <a:spLocks noChangeShapeType="1"/>
            </p:cNvSpPr>
            <p:nvPr/>
          </p:nvSpPr>
          <p:spPr bwMode="auto">
            <a:xfrm flipV="1">
              <a:off x="2648" y="3397"/>
              <a:ext cx="176"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6" name="Line 80"/>
            <p:cNvSpPr>
              <a:spLocks noChangeShapeType="1"/>
            </p:cNvSpPr>
            <p:nvPr/>
          </p:nvSpPr>
          <p:spPr bwMode="auto">
            <a:xfrm>
              <a:off x="2832" y="2912"/>
              <a:ext cx="0" cy="4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grpSp>
        <p:nvGrpSpPr>
          <p:cNvPr id="87" name="Group 81"/>
          <p:cNvGrpSpPr>
            <a:grpSpLocks/>
          </p:cNvGrpSpPr>
          <p:nvPr/>
        </p:nvGrpSpPr>
        <p:grpSpPr bwMode="auto">
          <a:xfrm>
            <a:off x="1410915" y="1884834"/>
            <a:ext cx="1168400" cy="288925"/>
            <a:chOff x="928" y="1788"/>
            <a:chExt cx="736" cy="182"/>
          </a:xfrm>
        </p:grpSpPr>
        <p:sp>
          <p:nvSpPr>
            <p:cNvPr id="88" name="Line 82"/>
            <p:cNvSpPr>
              <a:spLocks noChangeShapeType="1"/>
            </p:cNvSpPr>
            <p:nvPr/>
          </p:nvSpPr>
          <p:spPr bwMode="auto">
            <a:xfrm flipH="1">
              <a:off x="928" y="1788"/>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9" name="Line 83"/>
            <p:cNvSpPr>
              <a:spLocks noChangeShapeType="1"/>
            </p:cNvSpPr>
            <p:nvPr/>
          </p:nvSpPr>
          <p:spPr bwMode="auto">
            <a:xfrm flipH="1">
              <a:off x="1552" y="1796"/>
              <a:ext cx="11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0" name="Line 84"/>
            <p:cNvSpPr>
              <a:spLocks noChangeShapeType="1"/>
            </p:cNvSpPr>
            <p:nvPr/>
          </p:nvSpPr>
          <p:spPr bwMode="auto">
            <a:xfrm>
              <a:off x="944" y="1796"/>
              <a:ext cx="8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1" name="Line 85"/>
            <p:cNvSpPr>
              <a:spLocks noChangeShapeType="1"/>
            </p:cNvSpPr>
            <p:nvPr/>
          </p:nvSpPr>
          <p:spPr bwMode="auto">
            <a:xfrm flipH="1">
              <a:off x="1024" y="1970"/>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sp>
        <p:nvSpPr>
          <p:cNvPr id="92" name="Rectangle 86"/>
          <p:cNvSpPr>
            <a:spLocks noChangeArrowheads="1"/>
          </p:cNvSpPr>
          <p:nvPr/>
        </p:nvSpPr>
        <p:spPr bwMode="auto">
          <a:xfrm>
            <a:off x="2785722" y="1991197"/>
            <a:ext cx="130644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b="0" dirty="0">
                <a:latin typeface="Comic Sans MS" panose="030F0702030302020204" pitchFamily="66" charset="0"/>
                <a:ea typeface="宋体" panose="02010600030101010101" pitchFamily="2" charset="-122"/>
              </a:rPr>
              <a:t>Don’t Care</a:t>
            </a:r>
          </a:p>
          <a:p>
            <a:pPr algn="ctr"/>
            <a:r>
              <a:rPr lang="en-US" altLang="zh-CN" b="0" dirty="0">
                <a:latin typeface="Comic Sans MS" panose="030F0702030302020204" pitchFamily="66" charset="0"/>
                <a:ea typeface="宋体" panose="02010600030101010101" pitchFamily="2" charset="-122"/>
              </a:rPr>
              <a:t>(</a:t>
            </a:r>
            <a:r>
              <a:rPr lang="en-US" altLang="zh-CN" b="0" dirty="0" err="1">
                <a:latin typeface="Comic Sans MS" panose="030F0702030302020204" pitchFamily="66" charset="0"/>
                <a:ea typeface="宋体" panose="02010600030101010101" pitchFamily="2" charset="-122"/>
              </a:rPr>
              <a:t>Rt</a:t>
            </a:r>
            <a:r>
              <a:rPr lang="en-US" altLang="zh-CN" b="0" dirty="0">
                <a:latin typeface="Comic Sans MS" panose="030F0702030302020204" pitchFamily="66" charset="0"/>
                <a:ea typeface="宋体" panose="02010600030101010101" pitchFamily="2" charset="-122"/>
              </a:rPr>
              <a:t>)</a:t>
            </a:r>
          </a:p>
        </p:txBody>
      </p:sp>
      <p:sp>
        <p:nvSpPr>
          <p:cNvPr id="93" name="Line 87"/>
          <p:cNvSpPr>
            <a:spLocks noChangeShapeType="1"/>
          </p:cNvSpPr>
          <p:nvPr/>
        </p:nvSpPr>
        <p:spPr bwMode="auto">
          <a:xfrm>
            <a:off x="2299915" y="1643534"/>
            <a:ext cx="0" cy="2365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4" name="Line 88"/>
          <p:cNvSpPr>
            <a:spLocks noChangeShapeType="1"/>
          </p:cNvSpPr>
          <p:nvPr/>
        </p:nvSpPr>
        <p:spPr bwMode="auto">
          <a:xfrm flipH="1">
            <a:off x="1676027" y="1629247"/>
            <a:ext cx="0" cy="265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5" name="Rectangle 89"/>
          <p:cNvSpPr>
            <a:spLocks noChangeArrowheads="1"/>
          </p:cNvSpPr>
          <p:nvPr/>
        </p:nvSpPr>
        <p:spPr bwMode="auto">
          <a:xfrm>
            <a:off x="1676027" y="1484784"/>
            <a:ext cx="4632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Rd</a:t>
            </a:r>
          </a:p>
        </p:txBody>
      </p:sp>
      <p:sp>
        <p:nvSpPr>
          <p:cNvPr id="96" name="Line 90"/>
          <p:cNvSpPr>
            <a:spLocks noChangeShapeType="1"/>
          </p:cNvSpPr>
          <p:nvPr/>
        </p:nvSpPr>
        <p:spPr bwMode="auto">
          <a:xfrm flipH="1">
            <a:off x="610815" y="2065809"/>
            <a:ext cx="939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7" name="Rectangle 91"/>
          <p:cNvSpPr>
            <a:spLocks noChangeArrowheads="1"/>
          </p:cNvSpPr>
          <p:nvPr/>
        </p:nvSpPr>
        <p:spPr bwMode="auto">
          <a:xfrm>
            <a:off x="533027" y="1773709"/>
            <a:ext cx="9634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RegDst</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98" name="Rectangle 92"/>
          <p:cNvSpPr>
            <a:spLocks noChangeArrowheads="1"/>
          </p:cNvSpPr>
          <p:nvPr/>
        </p:nvSpPr>
        <p:spPr bwMode="auto">
          <a:xfrm>
            <a:off x="3074615" y="4175597"/>
            <a:ext cx="355600" cy="914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9" name="Rectangle 93"/>
          <p:cNvSpPr>
            <a:spLocks noChangeArrowheads="1"/>
          </p:cNvSpPr>
          <p:nvPr/>
        </p:nvSpPr>
        <p:spPr bwMode="auto">
          <a:xfrm rot="5400000">
            <a:off x="3932725" y="3906488"/>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Mux</a:t>
            </a:r>
          </a:p>
        </p:txBody>
      </p:sp>
      <p:sp>
        <p:nvSpPr>
          <p:cNvPr id="100" name="Rectangle 94"/>
          <p:cNvSpPr>
            <a:spLocks noChangeArrowheads="1"/>
          </p:cNvSpPr>
          <p:nvPr/>
        </p:nvSpPr>
        <p:spPr bwMode="auto">
          <a:xfrm>
            <a:off x="1714127" y="1881659"/>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Mux</a:t>
            </a:r>
          </a:p>
        </p:txBody>
      </p:sp>
      <p:sp>
        <p:nvSpPr>
          <p:cNvPr id="101" name="Line 95"/>
          <p:cNvSpPr>
            <a:spLocks noChangeShapeType="1"/>
          </p:cNvSpPr>
          <p:nvPr/>
        </p:nvSpPr>
        <p:spPr bwMode="auto">
          <a:xfrm>
            <a:off x="3455615" y="4451822"/>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2" name="Rectangle 96"/>
          <p:cNvSpPr>
            <a:spLocks noChangeArrowheads="1"/>
          </p:cNvSpPr>
          <p:nvPr/>
        </p:nvSpPr>
        <p:spPr bwMode="auto">
          <a:xfrm>
            <a:off x="3447677" y="4486747"/>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103" name="Line 97"/>
          <p:cNvSpPr>
            <a:spLocks noChangeShapeType="1"/>
          </p:cNvSpPr>
          <p:nvPr/>
        </p:nvSpPr>
        <p:spPr bwMode="auto">
          <a:xfrm flipH="1">
            <a:off x="3741365" y="4386734"/>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4" name="Line 98"/>
          <p:cNvSpPr>
            <a:spLocks noChangeShapeType="1"/>
          </p:cNvSpPr>
          <p:nvPr/>
        </p:nvSpPr>
        <p:spPr bwMode="auto">
          <a:xfrm>
            <a:off x="2084015" y="4669309"/>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5" name="Line 99"/>
          <p:cNvSpPr>
            <a:spLocks noChangeShapeType="1"/>
          </p:cNvSpPr>
          <p:nvPr/>
        </p:nvSpPr>
        <p:spPr bwMode="auto">
          <a:xfrm flipH="1">
            <a:off x="2522165" y="4602634"/>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6" name="Rectangle 100"/>
          <p:cNvSpPr>
            <a:spLocks noChangeArrowheads="1"/>
          </p:cNvSpPr>
          <p:nvPr/>
        </p:nvSpPr>
        <p:spPr bwMode="auto">
          <a:xfrm>
            <a:off x="2209427" y="4667722"/>
            <a:ext cx="4280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16</a:t>
            </a:r>
          </a:p>
        </p:txBody>
      </p:sp>
      <p:sp>
        <p:nvSpPr>
          <p:cNvPr id="107" name="Rectangle 101"/>
          <p:cNvSpPr>
            <a:spLocks noChangeArrowheads="1"/>
          </p:cNvSpPr>
          <p:nvPr/>
        </p:nvSpPr>
        <p:spPr bwMode="auto">
          <a:xfrm>
            <a:off x="1371227" y="4521672"/>
            <a:ext cx="8511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imm16</a:t>
            </a:r>
          </a:p>
        </p:txBody>
      </p:sp>
      <p:sp>
        <p:nvSpPr>
          <p:cNvPr id="108" name="Line 102"/>
          <p:cNvSpPr>
            <a:spLocks noChangeShapeType="1"/>
          </p:cNvSpPr>
          <p:nvPr/>
        </p:nvSpPr>
        <p:spPr bwMode="auto">
          <a:xfrm>
            <a:off x="4281115" y="4531197"/>
            <a:ext cx="0" cy="420687"/>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9" name="Rectangle 103"/>
          <p:cNvSpPr>
            <a:spLocks noChangeArrowheads="1"/>
          </p:cNvSpPr>
          <p:nvPr/>
        </p:nvSpPr>
        <p:spPr bwMode="auto">
          <a:xfrm>
            <a:off x="3962027" y="4956647"/>
            <a:ext cx="10371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ALUSrc</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110" name="Line 104"/>
          <p:cNvSpPr>
            <a:spLocks noChangeShapeType="1"/>
          </p:cNvSpPr>
          <p:nvPr/>
        </p:nvSpPr>
        <p:spPr bwMode="auto">
          <a:xfrm>
            <a:off x="4446215" y="3800947"/>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1" name="Line 105"/>
          <p:cNvSpPr>
            <a:spLocks noChangeShapeType="1"/>
          </p:cNvSpPr>
          <p:nvPr/>
        </p:nvSpPr>
        <p:spPr bwMode="auto">
          <a:xfrm>
            <a:off x="8472115" y="3669184"/>
            <a:ext cx="0" cy="1711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2" name="Rectangle 106"/>
          <p:cNvSpPr>
            <a:spLocks noChangeArrowheads="1"/>
          </p:cNvSpPr>
          <p:nvPr/>
        </p:nvSpPr>
        <p:spPr bwMode="auto">
          <a:xfrm rot="5400000">
            <a:off x="4976483" y="3202432"/>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ALU</a:t>
            </a:r>
          </a:p>
        </p:txBody>
      </p:sp>
      <p:grpSp>
        <p:nvGrpSpPr>
          <p:cNvPr id="113" name="Group 107"/>
          <p:cNvGrpSpPr>
            <a:grpSpLocks/>
          </p:cNvGrpSpPr>
          <p:nvPr/>
        </p:nvGrpSpPr>
        <p:grpSpPr bwMode="auto">
          <a:xfrm>
            <a:off x="2961902" y="2424584"/>
            <a:ext cx="5745163" cy="3421063"/>
            <a:chOff x="1905" y="2128"/>
            <a:chExt cx="3619" cy="2155"/>
          </a:xfrm>
        </p:grpSpPr>
        <p:sp>
          <p:nvSpPr>
            <p:cNvPr id="114" name="Rectangle 108"/>
            <p:cNvSpPr>
              <a:spLocks noChangeArrowheads="1"/>
            </p:cNvSpPr>
            <p:nvPr/>
          </p:nvSpPr>
          <p:spPr bwMode="auto">
            <a:xfrm rot="5400000">
              <a:off x="1700" y="3404"/>
              <a:ext cx="7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Extender</a:t>
              </a:r>
            </a:p>
          </p:txBody>
        </p:sp>
        <p:sp>
          <p:nvSpPr>
            <p:cNvPr id="115" name="Line 109"/>
            <p:cNvSpPr>
              <a:spLocks noChangeShapeType="1"/>
            </p:cNvSpPr>
            <p:nvPr/>
          </p:nvSpPr>
          <p:spPr bwMode="auto">
            <a:xfrm>
              <a:off x="2088" y="3831"/>
              <a:ext cx="0" cy="254"/>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6" name="Rectangle 110"/>
            <p:cNvSpPr>
              <a:spLocks noChangeArrowheads="1"/>
            </p:cNvSpPr>
            <p:nvPr/>
          </p:nvSpPr>
          <p:spPr bwMode="auto">
            <a:xfrm>
              <a:off x="1905" y="4052"/>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ExtOp</a:t>
              </a:r>
              <a:endParaRPr lang="en-US" altLang="zh-CN" dirty="0">
                <a:solidFill>
                  <a:srgbClr val="0033CC"/>
                </a:solidFill>
                <a:latin typeface="Comic Sans MS" panose="030F0702030302020204" pitchFamily="66" charset="0"/>
                <a:ea typeface="宋体" panose="02010600030101010101" pitchFamily="2" charset="-122"/>
              </a:endParaRPr>
            </a:p>
          </p:txBody>
        </p:sp>
        <p:grpSp>
          <p:nvGrpSpPr>
            <p:cNvPr id="117" name="Group 111"/>
            <p:cNvGrpSpPr>
              <a:grpSpLocks/>
            </p:cNvGrpSpPr>
            <p:nvPr/>
          </p:nvGrpSpPr>
          <p:grpSpPr bwMode="auto">
            <a:xfrm>
              <a:off x="3111" y="2128"/>
              <a:ext cx="2413" cy="1782"/>
              <a:chOff x="3111" y="2128"/>
              <a:chExt cx="2413" cy="1782"/>
            </a:xfrm>
          </p:grpSpPr>
          <p:grpSp>
            <p:nvGrpSpPr>
              <p:cNvPr id="118" name="Group 112"/>
              <p:cNvGrpSpPr>
                <a:grpSpLocks/>
              </p:cNvGrpSpPr>
              <p:nvPr/>
            </p:nvGrpSpPr>
            <p:grpSpPr bwMode="auto">
              <a:xfrm>
                <a:off x="4896" y="2547"/>
                <a:ext cx="192" cy="684"/>
                <a:chOff x="4896" y="2547"/>
                <a:chExt cx="192" cy="684"/>
              </a:xfrm>
            </p:grpSpPr>
            <p:sp>
              <p:nvSpPr>
                <p:cNvPr id="144" name="Line 113"/>
                <p:cNvSpPr>
                  <a:spLocks noChangeShapeType="1"/>
                </p:cNvSpPr>
                <p:nvPr/>
              </p:nvSpPr>
              <p:spPr bwMode="auto">
                <a:xfrm>
                  <a:off x="4896" y="2547"/>
                  <a:ext cx="0" cy="66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45" name="Line 114"/>
                <p:cNvSpPr>
                  <a:spLocks noChangeShapeType="1"/>
                </p:cNvSpPr>
                <p:nvPr/>
              </p:nvSpPr>
              <p:spPr bwMode="auto">
                <a:xfrm>
                  <a:off x="4904" y="2547"/>
                  <a:ext cx="176" cy="7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46" name="Line 115"/>
                <p:cNvSpPr>
                  <a:spLocks noChangeShapeType="1"/>
                </p:cNvSpPr>
                <p:nvPr/>
              </p:nvSpPr>
              <p:spPr bwMode="auto">
                <a:xfrm flipV="1">
                  <a:off x="4904" y="3124"/>
                  <a:ext cx="176" cy="10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47" name="Line 116"/>
                <p:cNvSpPr>
                  <a:spLocks noChangeShapeType="1"/>
                </p:cNvSpPr>
                <p:nvPr/>
              </p:nvSpPr>
              <p:spPr bwMode="auto">
                <a:xfrm>
                  <a:off x="5088" y="2639"/>
                  <a:ext cx="0" cy="48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sp>
            <p:nvSpPr>
              <p:cNvPr id="119" name="Rectangle 117"/>
              <p:cNvSpPr>
                <a:spLocks noChangeArrowheads="1"/>
              </p:cNvSpPr>
              <p:nvPr/>
            </p:nvSpPr>
            <p:spPr bwMode="auto">
              <a:xfrm rot="5400000">
                <a:off x="4761" y="2777"/>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Mux</a:t>
                </a:r>
              </a:p>
            </p:txBody>
          </p:sp>
          <p:sp>
            <p:nvSpPr>
              <p:cNvPr id="120" name="Line 118"/>
              <p:cNvSpPr>
                <a:spLocks noChangeShapeType="1"/>
              </p:cNvSpPr>
              <p:nvPr/>
            </p:nvSpPr>
            <p:spPr bwMode="auto">
              <a:xfrm flipV="1">
                <a:off x="4992" y="2304"/>
                <a:ext cx="0" cy="289"/>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1" name="Rectangle 119"/>
              <p:cNvSpPr>
                <a:spLocks noChangeArrowheads="1"/>
              </p:cNvSpPr>
              <p:nvPr/>
            </p:nvSpPr>
            <p:spPr bwMode="auto">
              <a:xfrm>
                <a:off x="4695" y="2128"/>
                <a:ext cx="8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MemtoReg</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122" name="Line 120"/>
              <p:cNvSpPr>
                <a:spLocks noChangeShapeType="1"/>
              </p:cNvSpPr>
              <p:nvPr/>
            </p:nvSpPr>
            <p:spPr bwMode="auto">
              <a:xfrm>
                <a:off x="5096" y="2904"/>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3" name="Rectangle 121"/>
              <p:cNvSpPr>
                <a:spLocks noChangeArrowheads="1"/>
              </p:cNvSpPr>
              <p:nvPr/>
            </p:nvSpPr>
            <p:spPr bwMode="auto">
              <a:xfrm>
                <a:off x="3794" y="3185"/>
                <a:ext cx="710" cy="72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4" name="Line 122"/>
              <p:cNvSpPr>
                <a:spLocks noChangeShapeType="1"/>
              </p:cNvSpPr>
              <p:nvPr/>
            </p:nvSpPr>
            <p:spPr bwMode="auto">
              <a:xfrm flipH="1">
                <a:off x="3400" y="3815"/>
                <a:ext cx="304"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5" name="Rectangle 123"/>
              <p:cNvSpPr>
                <a:spLocks noChangeArrowheads="1"/>
              </p:cNvSpPr>
              <p:nvPr/>
            </p:nvSpPr>
            <p:spPr bwMode="auto">
              <a:xfrm>
                <a:off x="3357" y="3637"/>
                <a:ext cx="3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Clk</a:t>
                </a:r>
              </a:p>
            </p:txBody>
          </p:sp>
          <p:sp>
            <p:nvSpPr>
              <p:cNvPr id="126" name="Rectangle 124"/>
              <p:cNvSpPr>
                <a:spLocks noChangeArrowheads="1"/>
              </p:cNvSpPr>
              <p:nvPr/>
            </p:nvSpPr>
            <p:spPr bwMode="auto">
              <a:xfrm>
                <a:off x="3111" y="3313"/>
                <a:ext cx="6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Data In</a:t>
                </a:r>
              </a:p>
            </p:txBody>
          </p:sp>
          <p:sp>
            <p:nvSpPr>
              <p:cNvPr id="127" name="Line 125"/>
              <p:cNvSpPr>
                <a:spLocks noChangeShapeType="1"/>
              </p:cNvSpPr>
              <p:nvPr/>
            </p:nvSpPr>
            <p:spPr bwMode="auto">
              <a:xfrm>
                <a:off x="3818" y="3766"/>
                <a:ext cx="158" cy="41"/>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8" name="Line 126"/>
              <p:cNvSpPr>
                <a:spLocks noChangeShapeType="1"/>
              </p:cNvSpPr>
              <p:nvPr/>
            </p:nvSpPr>
            <p:spPr bwMode="auto">
              <a:xfrm flipH="1">
                <a:off x="3802" y="3823"/>
                <a:ext cx="190" cy="6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9" name="Oval 127"/>
              <p:cNvSpPr>
                <a:spLocks noChangeArrowheads="1"/>
              </p:cNvSpPr>
              <p:nvPr/>
            </p:nvSpPr>
            <p:spPr bwMode="auto">
              <a:xfrm>
                <a:off x="3698" y="3789"/>
                <a:ext cx="80" cy="75"/>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0" name="Rectangle 128"/>
              <p:cNvSpPr>
                <a:spLocks noChangeArrowheads="1"/>
              </p:cNvSpPr>
              <p:nvPr/>
            </p:nvSpPr>
            <p:spPr bwMode="auto">
              <a:xfrm>
                <a:off x="3782" y="3175"/>
                <a:ext cx="5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WrEn</a:t>
                </a:r>
              </a:p>
            </p:txBody>
          </p:sp>
          <p:sp>
            <p:nvSpPr>
              <p:cNvPr id="131" name="Line 129"/>
              <p:cNvSpPr>
                <a:spLocks noChangeShapeType="1"/>
              </p:cNvSpPr>
              <p:nvPr/>
            </p:nvSpPr>
            <p:spPr bwMode="auto">
              <a:xfrm flipH="1">
                <a:off x="3160" y="3496"/>
                <a:ext cx="640"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2" name="Line 130"/>
              <p:cNvSpPr>
                <a:spLocks noChangeShapeType="1"/>
              </p:cNvSpPr>
              <p:nvPr/>
            </p:nvSpPr>
            <p:spPr bwMode="auto">
              <a:xfrm flipH="1">
                <a:off x="3500" y="3455"/>
                <a:ext cx="56" cy="83"/>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3" name="Rectangle 131"/>
              <p:cNvSpPr>
                <a:spLocks noChangeArrowheads="1"/>
              </p:cNvSpPr>
              <p:nvPr/>
            </p:nvSpPr>
            <p:spPr bwMode="auto">
              <a:xfrm>
                <a:off x="3303" y="3495"/>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134" name="Line 132"/>
              <p:cNvSpPr>
                <a:spLocks noChangeShapeType="1"/>
              </p:cNvSpPr>
              <p:nvPr/>
            </p:nvSpPr>
            <p:spPr bwMode="auto">
              <a:xfrm flipV="1">
                <a:off x="3984" y="3033"/>
                <a:ext cx="0" cy="15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5" name="Line 133"/>
              <p:cNvSpPr>
                <a:spLocks noChangeShapeType="1"/>
              </p:cNvSpPr>
              <p:nvPr/>
            </p:nvSpPr>
            <p:spPr bwMode="auto">
              <a:xfrm>
                <a:off x="4320" y="2730"/>
                <a:ext cx="0" cy="439"/>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6" name="Rectangle 134"/>
              <p:cNvSpPr>
                <a:spLocks noChangeArrowheads="1"/>
              </p:cNvSpPr>
              <p:nvPr/>
            </p:nvSpPr>
            <p:spPr bwMode="auto">
              <a:xfrm>
                <a:off x="4167" y="3176"/>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Adr</a:t>
                </a:r>
              </a:p>
            </p:txBody>
          </p:sp>
          <p:sp>
            <p:nvSpPr>
              <p:cNvPr id="137" name="Rectangle 135"/>
              <p:cNvSpPr>
                <a:spLocks noChangeArrowheads="1"/>
              </p:cNvSpPr>
              <p:nvPr/>
            </p:nvSpPr>
            <p:spPr bwMode="auto">
              <a:xfrm>
                <a:off x="3793" y="3404"/>
                <a:ext cx="65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宋体" panose="02010600030101010101" pitchFamily="2" charset="-122"/>
                  </a:rPr>
                  <a:t>Data</a:t>
                </a:r>
              </a:p>
              <a:p>
                <a:pPr algn="ctr"/>
                <a:r>
                  <a:rPr lang="en-US" altLang="zh-CN">
                    <a:latin typeface="Comic Sans MS" panose="030F0702030302020204" pitchFamily="66" charset="0"/>
                    <a:ea typeface="宋体" panose="02010600030101010101" pitchFamily="2" charset="-122"/>
                  </a:rPr>
                  <a:t>Memory</a:t>
                </a:r>
              </a:p>
            </p:txBody>
          </p:sp>
          <p:sp>
            <p:nvSpPr>
              <p:cNvPr id="138" name="Line 136"/>
              <p:cNvSpPr>
                <a:spLocks noChangeShapeType="1"/>
              </p:cNvSpPr>
              <p:nvPr/>
            </p:nvSpPr>
            <p:spPr bwMode="auto">
              <a:xfrm>
                <a:off x="4616" y="3041"/>
                <a:ext cx="272"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9" name="Line 137"/>
              <p:cNvSpPr>
                <a:spLocks noChangeShapeType="1"/>
              </p:cNvSpPr>
              <p:nvPr/>
            </p:nvSpPr>
            <p:spPr bwMode="auto">
              <a:xfrm>
                <a:off x="4608" y="3049"/>
                <a:ext cx="0" cy="48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40" name="Line 138"/>
              <p:cNvSpPr>
                <a:spLocks noChangeShapeType="1"/>
              </p:cNvSpPr>
              <p:nvPr/>
            </p:nvSpPr>
            <p:spPr bwMode="auto">
              <a:xfrm flipH="1">
                <a:off x="4504" y="3542"/>
                <a:ext cx="112"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41" name="Line 139"/>
              <p:cNvSpPr>
                <a:spLocks noChangeShapeType="1"/>
              </p:cNvSpPr>
              <p:nvPr/>
            </p:nvSpPr>
            <p:spPr bwMode="auto">
              <a:xfrm flipH="1">
                <a:off x="4652" y="2999"/>
                <a:ext cx="56" cy="83"/>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42" name="Rectangle 140"/>
              <p:cNvSpPr>
                <a:spLocks noChangeArrowheads="1"/>
              </p:cNvSpPr>
              <p:nvPr/>
            </p:nvSpPr>
            <p:spPr bwMode="auto">
              <a:xfrm>
                <a:off x="4503" y="2857"/>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143" name="Rectangle 141"/>
              <p:cNvSpPr>
                <a:spLocks noChangeArrowheads="1"/>
              </p:cNvSpPr>
              <p:nvPr/>
            </p:nvSpPr>
            <p:spPr bwMode="auto">
              <a:xfrm>
                <a:off x="3543" y="2857"/>
                <a:ext cx="6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MemWr</a:t>
                </a:r>
                <a:endParaRPr lang="en-US" altLang="zh-CN" dirty="0">
                  <a:solidFill>
                    <a:srgbClr val="0033CC"/>
                  </a:solidFill>
                  <a:latin typeface="Comic Sans MS" panose="030F0702030302020204" pitchFamily="66" charset="0"/>
                  <a:ea typeface="宋体" panose="02010600030101010101" pitchFamily="2" charset="-122"/>
                </a:endParaRPr>
              </a:p>
            </p:txBody>
          </p:sp>
        </p:grpSp>
      </p:grpSp>
      <p:grpSp>
        <p:nvGrpSpPr>
          <p:cNvPr id="148" name="Group 144"/>
          <p:cNvGrpSpPr>
            <a:grpSpLocks/>
          </p:cNvGrpSpPr>
          <p:nvPr/>
        </p:nvGrpSpPr>
        <p:grpSpPr bwMode="auto">
          <a:xfrm>
            <a:off x="5363789" y="1708622"/>
            <a:ext cx="2952749" cy="1522412"/>
            <a:chOff x="3355" y="1281"/>
            <a:chExt cx="1860" cy="959"/>
          </a:xfrm>
        </p:grpSpPr>
        <p:sp>
          <p:nvSpPr>
            <p:cNvPr id="149" name="Text Box 142"/>
            <p:cNvSpPr txBox="1">
              <a:spLocks noChangeArrowheads="1"/>
            </p:cNvSpPr>
            <p:nvPr/>
          </p:nvSpPr>
          <p:spPr bwMode="auto">
            <a:xfrm>
              <a:off x="3355" y="1281"/>
              <a:ext cx="1860" cy="25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应加兰色部分。为什么？</a:t>
              </a:r>
            </a:p>
          </p:txBody>
        </p:sp>
        <p:sp>
          <p:nvSpPr>
            <p:cNvPr id="150" name="Line 143"/>
            <p:cNvSpPr>
              <a:spLocks noChangeShapeType="1"/>
            </p:cNvSpPr>
            <p:nvPr/>
          </p:nvSpPr>
          <p:spPr bwMode="auto">
            <a:xfrm>
              <a:off x="3959" y="1527"/>
              <a:ext cx="786" cy="71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ndParaRPr>
            </a:p>
          </p:txBody>
        </p:sp>
      </p:grpSp>
      <p:sp>
        <p:nvSpPr>
          <p:cNvPr id="151" name="Text Box 145"/>
          <p:cNvSpPr txBox="1">
            <a:spLocks noChangeArrowheads="1"/>
          </p:cNvSpPr>
          <p:nvPr/>
        </p:nvSpPr>
        <p:spPr bwMode="auto">
          <a:xfrm>
            <a:off x="114122" y="5825009"/>
            <a:ext cx="8823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rgbClr val="0033CC"/>
                </a:solidFill>
                <a:latin typeface="Comic Sans MS" panose="030F0702030302020204" pitchFamily="66" charset="0"/>
                <a:ea typeface="微软雅黑" panose="020B0503020204020204" pitchFamily="34" charset="-122"/>
              </a:rPr>
              <a:t>控制信号</a:t>
            </a:r>
            <a:r>
              <a:rPr lang="en-US" altLang="zh-CN" dirty="0" err="1">
                <a:solidFill>
                  <a:srgbClr val="0033CC"/>
                </a:solidFill>
                <a:latin typeface="Comic Sans MS" panose="030F0702030302020204" pitchFamily="66" charset="0"/>
                <a:ea typeface="微软雅黑" panose="020B0503020204020204" pitchFamily="34" charset="-122"/>
              </a:rPr>
              <a:t>RegDst</a:t>
            </a:r>
            <a:r>
              <a:rPr lang="en-US" altLang="zh-CN" dirty="0">
                <a:solidFill>
                  <a:srgbClr val="0033CC"/>
                </a:solidFill>
                <a:latin typeface="Comic Sans MS" panose="030F0702030302020204" pitchFamily="66" charset="0"/>
                <a:ea typeface="微软雅黑" panose="020B0503020204020204" pitchFamily="34" charset="-122"/>
              </a:rPr>
              <a:t>, </a:t>
            </a:r>
            <a:r>
              <a:rPr lang="en-US" altLang="zh-CN" dirty="0" err="1">
                <a:solidFill>
                  <a:srgbClr val="0033CC"/>
                </a:solidFill>
                <a:latin typeface="Comic Sans MS" panose="030F0702030302020204" pitchFamily="66" charset="0"/>
                <a:ea typeface="微软雅黑" panose="020B0503020204020204" pitchFamily="34" charset="-122"/>
              </a:rPr>
              <a:t>RegWr</a:t>
            </a:r>
            <a:r>
              <a:rPr lang="en-US" altLang="zh-CN" dirty="0">
                <a:solidFill>
                  <a:srgbClr val="0033CC"/>
                </a:solidFill>
                <a:latin typeface="Comic Sans MS" panose="030F0702030302020204" pitchFamily="66" charset="0"/>
                <a:ea typeface="微软雅黑" panose="020B0503020204020204" pitchFamily="34" charset="-122"/>
              </a:rPr>
              <a:t>, </a:t>
            </a:r>
            <a:r>
              <a:rPr lang="en-US" altLang="zh-CN" dirty="0" err="1">
                <a:solidFill>
                  <a:srgbClr val="0033CC"/>
                </a:solidFill>
                <a:latin typeface="Comic Sans MS" panose="030F0702030302020204" pitchFamily="66" charset="0"/>
                <a:ea typeface="微软雅黑" panose="020B0503020204020204" pitchFamily="34" charset="-122"/>
              </a:rPr>
              <a:t>ALUctr</a:t>
            </a:r>
            <a:r>
              <a:rPr lang="en-US" altLang="zh-CN" dirty="0">
                <a:solidFill>
                  <a:srgbClr val="0033CC"/>
                </a:solidFill>
                <a:latin typeface="Comic Sans MS" panose="030F0702030302020204" pitchFamily="66" charset="0"/>
                <a:ea typeface="微软雅黑" panose="020B0503020204020204" pitchFamily="34" charset="-122"/>
              </a:rPr>
              <a:t>, </a:t>
            </a:r>
            <a:r>
              <a:rPr lang="en-US" altLang="zh-CN" dirty="0" err="1">
                <a:solidFill>
                  <a:srgbClr val="0033CC"/>
                </a:solidFill>
                <a:latin typeface="Comic Sans MS" panose="030F0702030302020204" pitchFamily="66" charset="0"/>
                <a:ea typeface="微软雅黑" panose="020B0503020204020204" pitchFamily="34" charset="-122"/>
              </a:rPr>
              <a:t>ExtOp</a:t>
            </a:r>
            <a:r>
              <a:rPr lang="en-US" altLang="zh-CN" dirty="0">
                <a:solidFill>
                  <a:srgbClr val="0033CC"/>
                </a:solidFill>
                <a:latin typeface="Comic Sans MS" panose="030F0702030302020204" pitchFamily="66" charset="0"/>
                <a:ea typeface="微软雅黑" panose="020B0503020204020204" pitchFamily="34" charset="-122"/>
              </a:rPr>
              <a:t>, </a:t>
            </a:r>
            <a:r>
              <a:rPr lang="en-US" altLang="zh-CN" dirty="0" err="1">
                <a:solidFill>
                  <a:srgbClr val="0033CC"/>
                </a:solidFill>
                <a:latin typeface="Comic Sans MS" panose="030F0702030302020204" pitchFamily="66" charset="0"/>
                <a:ea typeface="微软雅黑" panose="020B0503020204020204" pitchFamily="34" charset="-122"/>
              </a:rPr>
              <a:t>ALUSrc</a:t>
            </a:r>
            <a:r>
              <a:rPr lang="en-US" altLang="zh-CN" dirty="0">
                <a:solidFill>
                  <a:srgbClr val="0033CC"/>
                </a:solidFill>
                <a:latin typeface="Comic Sans MS" panose="030F0702030302020204" pitchFamily="66" charset="0"/>
                <a:ea typeface="微软雅黑" panose="020B0503020204020204" pitchFamily="34" charset="-122"/>
              </a:rPr>
              <a:t>, </a:t>
            </a:r>
            <a:r>
              <a:rPr lang="en-US" altLang="zh-CN" dirty="0" err="1">
                <a:solidFill>
                  <a:srgbClr val="0033CC"/>
                </a:solidFill>
                <a:latin typeface="Comic Sans MS" panose="030F0702030302020204" pitchFamily="66" charset="0"/>
                <a:ea typeface="微软雅黑" panose="020B0503020204020204" pitchFamily="34" charset="-122"/>
              </a:rPr>
              <a:t>MemWr</a:t>
            </a:r>
            <a:r>
              <a:rPr lang="en-US" altLang="zh-CN" dirty="0">
                <a:solidFill>
                  <a:srgbClr val="0033CC"/>
                </a:solidFill>
                <a:latin typeface="Comic Sans MS" panose="030F0702030302020204" pitchFamily="66" charset="0"/>
                <a:ea typeface="微软雅黑" panose="020B0503020204020204" pitchFamily="34" charset="-122"/>
              </a:rPr>
              <a:t>, </a:t>
            </a:r>
            <a:r>
              <a:rPr lang="en-US" altLang="zh-CN" dirty="0" err="1">
                <a:solidFill>
                  <a:srgbClr val="0033CC"/>
                </a:solidFill>
                <a:latin typeface="Comic Sans MS" panose="030F0702030302020204" pitchFamily="66" charset="0"/>
                <a:ea typeface="微软雅黑" panose="020B0503020204020204" pitchFamily="34" charset="-122"/>
              </a:rPr>
              <a:t>MemtoReg</a:t>
            </a:r>
            <a:r>
              <a:rPr lang="en-US" altLang="zh-CN" dirty="0">
                <a:solidFill>
                  <a:srgbClr val="0033CC"/>
                </a:solidFill>
                <a:latin typeface="Comic Sans MS" panose="030F0702030302020204" pitchFamily="66" charset="0"/>
                <a:ea typeface="微软雅黑" panose="020B0503020204020204" pitchFamily="34" charset="-122"/>
              </a:rPr>
              <a:t> </a:t>
            </a:r>
            <a:r>
              <a:rPr lang="zh-CN" altLang="en-US" dirty="0">
                <a:solidFill>
                  <a:srgbClr val="0033CC"/>
                </a:solidFill>
                <a:latin typeface="Comic Sans MS" panose="030F0702030302020204" pitchFamily="66" charset="0"/>
                <a:ea typeface="微软雅黑" panose="020B0503020204020204" pitchFamily="34" charset="-122"/>
              </a:rPr>
              <a:t>各取何值？</a:t>
            </a:r>
          </a:p>
        </p:txBody>
      </p:sp>
      <p:grpSp>
        <p:nvGrpSpPr>
          <p:cNvPr id="152" name="Group 146"/>
          <p:cNvGrpSpPr>
            <a:grpSpLocks/>
          </p:cNvGrpSpPr>
          <p:nvPr/>
        </p:nvGrpSpPr>
        <p:grpSpPr bwMode="auto">
          <a:xfrm>
            <a:off x="1560140" y="1827688"/>
            <a:ext cx="804862" cy="385763"/>
            <a:chOff x="1625" y="1752"/>
            <a:chExt cx="507" cy="243"/>
          </a:xfrm>
        </p:grpSpPr>
        <p:sp>
          <p:nvSpPr>
            <p:cNvPr id="153" name="Text Box 147"/>
            <p:cNvSpPr txBox="1">
              <a:spLocks noChangeArrowheads="1"/>
            </p:cNvSpPr>
            <p:nvPr/>
          </p:nvSpPr>
          <p:spPr bwMode="auto">
            <a:xfrm>
              <a:off x="1625" y="1752"/>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0</a:t>
              </a:r>
            </a:p>
          </p:txBody>
        </p:sp>
        <p:sp>
          <p:nvSpPr>
            <p:cNvPr id="154" name="Text Box 148"/>
            <p:cNvSpPr txBox="1">
              <a:spLocks noChangeArrowheads="1"/>
            </p:cNvSpPr>
            <p:nvPr/>
          </p:nvSpPr>
          <p:spPr bwMode="auto">
            <a:xfrm>
              <a:off x="2004" y="1762"/>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1</a:t>
              </a:r>
            </a:p>
          </p:txBody>
        </p:sp>
      </p:grpSp>
      <p:grpSp>
        <p:nvGrpSpPr>
          <p:cNvPr id="155" name="Group 149"/>
          <p:cNvGrpSpPr>
            <a:grpSpLocks/>
          </p:cNvGrpSpPr>
          <p:nvPr/>
        </p:nvGrpSpPr>
        <p:grpSpPr bwMode="auto">
          <a:xfrm>
            <a:off x="7633915" y="3110386"/>
            <a:ext cx="225425" cy="1025526"/>
            <a:chOff x="3075" y="2821"/>
            <a:chExt cx="142" cy="646"/>
          </a:xfrm>
        </p:grpSpPr>
        <p:sp>
          <p:nvSpPr>
            <p:cNvPr id="156" name="Text Box 150"/>
            <p:cNvSpPr txBox="1">
              <a:spLocks noChangeArrowheads="1"/>
            </p:cNvSpPr>
            <p:nvPr/>
          </p:nvSpPr>
          <p:spPr bwMode="auto">
            <a:xfrm>
              <a:off x="3089" y="2821"/>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0</a:t>
              </a:r>
            </a:p>
          </p:txBody>
        </p:sp>
        <p:sp>
          <p:nvSpPr>
            <p:cNvPr id="157" name="Text Box 151"/>
            <p:cNvSpPr txBox="1">
              <a:spLocks noChangeArrowheads="1"/>
            </p:cNvSpPr>
            <p:nvPr/>
          </p:nvSpPr>
          <p:spPr bwMode="auto">
            <a:xfrm>
              <a:off x="3075" y="3234"/>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1</a:t>
              </a:r>
            </a:p>
          </p:txBody>
        </p:sp>
      </p:grpSp>
      <p:sp>
        <p:nvSpPr>
          <p:cNvPr id="158" name="Text Box 152"/>
          <p:cNvSpPr txBox="1">
            <a:spLocks noChangeArrowheads="1"/>
          </p:cNvSpPr>
          <p:nvPr/>
        </p:nvSpPr>
        <p:spPr bwMode="auto">
          <a:xfrm>
            <a:off x="145189" y="6190689"/>
            <a:ext cx="87529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err="1">
                <a:solidFill>
                  <a:srgbClr val="FF0000"/>
                </a:solidFill>
                <a:latin typeface="Comic Sans MS" panose="030F0702030302020204" pitchFamily="66" charset="0"/>
                <a:ea typeface="微软雅黑" panose="020B0503020204020204" pitchFamily="34" charset="-122"/>
              </a:rPr>
              <a:t>RegDst</a:t>
            </a:r>
            <a:r>
              <a:rPr lang="en-US" altLang="zh-CN" dirty="0">
                <a:solidFill>
                  <a:srgbClr val="FF0000"/>
                </a:solidFill>
                <a:latin typeface="Comic Sans MS" panose="030F0702030302020204" pitchFamily="66" charset="0"/>
                <a:ea typeface="微软雅黑" panose="020B0503020204020204" pitchFamily="34" charset="-122"/>
              </a:rPr>
              <a:t>=1, </a:t>
            </a:r>
            <a:r>
              <a:rPr lang="en-US" altLang="zh-CN" dirty="0" err="1">
                <a:solidFill>
                  <a:srgbClr val="FF0000"/>
                </a:solidFill>
                <a:latin typeface="Comic Sans MS" panose="030F0702030302020204" pitchFamily="66" charset="0"/>
                <a:ea typeface="微软雅黑" panose="020B0503020204020204" pitchFamily="34" charset="-122"/>
              </a:rPr>
              <a:t>RegWr</a:t>
            </a:r>
            <a:r>
              <a:rPr lang="en-US" altLang="zh-CN" dirty="0">
                <a:solidFill>
                  <a:srgbClr val="FF0000"/>
                </a:solidFill>
                <a:latin typeface="Comic Sans MS" panose="030F0702030302020204" pitchFamily="66" charset="0"/>
                <a:ea typeface="微软雅黑" panose="020B0503020204020204" pitchFamily="34" charset="-122"/>
              </a:rPr>
              <a:t>=1, </a:t>
            </a:r>
            <a:r>
              <a:rPr lang="en-US" altLang="zh-CN" dirty="0" err="1">
                <a:solidFill>
                  <a:srgbClr val="FF0000"/>
                </a:solidFill>
                <a:latin typeface="Comic Sans MS" panose="030F0702030302020204" pitchFamily="66" charset="0"/>
                <a:ea typeface="微软雅黑" panose="020B0503020204020204" pitchFamily="34" charset="-122"/>
              </a:rPr>
              <a:t>ALUctr</a:t>
            </a:r>
            <a:r>
              <a:rPr lang="en-US" altLang="zh-CN" dirty="0">
                <a:solidFill>
                  <a:srgbClr val="FF0000"/>
                </a:solidFill>
                <a:latin typeface="Comic Sans MS" panose="030F0702030302020204" pitchFamily="66" charset="0"/>
                <a:ea typeface="微软雅黑" panose="020B0503020204020204" pitchFamily="34" charset="-122"/>
              </a:rPr>
              <a:t>=add, </a:t>
            </a:r>
            <a:r>
              <a:rPr lang="en-US" altLang="zh-CN" dirty="0" err="1">
                <a:solidFill>
                  <a:srgbClr val="FF0000"/>
                </a:solidFill>
                <a:latin typeface="Comic Sans MS" panose="030F0702030302020204" pitchFamily="66" charset="0"/>
                <a:ea typeface="微软雅黑" panose="020B0503020204020204" pitchFamily="34" charset="-122"/>
              </a:rPr>
              <a:t>ExtOp</a:t>
            </a:r>
            <a:r>
              <a:rPr lang="en-US" altLang="zh-CN" dirty="0">
                <a:solidFill>
                  <a:srgbClr val="FF0000"/>
                </a:solidFill>
                <a:latin typeface="Comic Sans MS" panose="030F0702030302020204" pitchFamily="66" charset="0"/>
                <a:ea typeface="微软雅黑" panose="020B0503020204020204" pitchFamily="34" charset="-122"/>
              </a:rPr>
              <a:t>=1, </a:t>
            </a:r>
            <a:r>
              <a:rPr lang="en-US" altLang="zh-CN" dirty="0" err="1">
                <a:solidFill>
                  <a:srgbClr val="FF0000"/>
                </a:solidFill>
                <a:latin typeface="Comic Sans MS" panose="030F0702030302020204" pitchFamily="66" charset="0"/>
                <a:ea typeface="微软雅黑" panose="020B0503020204020204" pitchFamily="34" charset="-122"/>
              </a:rPr>
              <a:t>ALUSrc</a:t>
            </a:r>
            <a:r>
              <a:rPr lang="en-US" altLang="zh-CN" dirty="0">
                <a:solidFill>
                  <a:srgbClr val="FF0000"/>
                </a:solidFill>
                <a:latin typeface="Comic Sans MS" panose="030F0702030302020204" pitchFamily="66" charset="0"/>
                <a:ea typeface="微软雅黑" panose="020B0503020204020204" pitchFamily="34" charset="-122"/>
              </a:rPr>
              <a:t>=1, </a:t>
            </a:r>
            <a:r>
              <a:rPr lang="en-US" altLang="zh-CN" dirty="0" err="1">
                <a:solidFill>
                  <a:srgbClr val="FF0000"/>
                </a:solidFill>
                <a:latin typeface="Comic Sans MS" panose="030F0702030302020204" pitchFamily="66" charset="0"/>
                <a:ea typeface="微软雅黑" panose="020B0503020204020204" pitchFamily="34" charset="-122"/>
              </a:rPr>
              <a:t>MemWr</a:t>
            </a:r>
            <a:r>
              <a:rPr lang="en-US" altLang="zh-CN" dirty="0">
                <a:solidFill>
                  <a:srgbClr val="FF0000"/>
                </a:solidFill>
                <a:latin typeface="Comic Sans MS" panose="030F0702030302020204" pitchFamily="66" charset="0"/>
                <a:ea typeface="微软雅黑" panose="020B0503020204020204" pitchFamily="34" charset="-122"/>
              </a:rPr>
              <a:t>=0, </a:t>
            </a:r>
            <a:r>
              <a:rPr lang="en-US" altLang="zh-CN" dirty="0" err="1">
                <a:solidFill>
                  <a:srgbClr val="FF0000"/>
                </a:solidFill>
                <a:latin typeface="Comic Sans MS" panose="030F0702030302020204" pitchFamily="66" charset="0"/>
                <a:ea typeface="微软雅黑" panose="020B0503020204020204" pitchFamily="34" charset="-122"/>
              </a:rPr>
              <a:t>MemtoReg</a:t>
            </a:r>
            <a:r>
              <a:rPr lang="en-US" altLang="zh-CN" dirty="0">
                <a:solidFill>
                  <a:srgbClr val="FF0000"/>
                </a:solidFill>
                <a:latin typeface="Comic Sans MS" panose="030F0702030302020204" pitchFamily="66" charset="0"/>
                <a:ea typeface="微软雅黑" panose="020B0503020204020204" pitchFamily="34" charset="-122"/>
              </a:rPr>
              <a:t>=1</a:t>
            </a:r>
            <a:endParaRPr lang="zh-CN" altLang="en-US" dirty="0">
              <a:solidFill>
                <a:srgbClr val="FF0000"/>
              </a:solidFill>
              <a:latin typeface="Comic Sans MS" panose="030F0702030302020204" pitchFamily="66" charset="0"/>
              <a:ea typeface="微软雅黑" panose="020B0503020204020204" pitchFamily="34" charset="-122"/>
            </a:endParaRPr>
          </a:p>
        </p:txBody>
      </p:sp>
      <p:sp>
        <p:nvSpPr>
          <p:cNvPr id="159" name="Text Box 153"/>
          <p:cNvSpPr txBox="1">
            <a:spLocks noChangeArrowheads="1"/>
          </p:cNvSpPr>
          <p:nvPr/>
        </p:nvSpPr>
        <p:spPr bwMode="auto">
          <a:xfrm>
            <a:off x="3783855" y="5478934"/>
            <a:ext cx="4100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FF0000"/>
                </a:solidFill>
                <a:latin typeface="Comic Sans MS" panose="030F0702030302020204" pitchFamily="66" charset="0"/>
                <a:ea typeface="微软雅黑" panose="020B0503020204020204" pitchFamily="34" charset="-122"/>
              </a:rPr>
              <a:t>0:</a:t>
            </a:r>
            <a:r>
              <a:rPr lang="zh-CN" altLang="en-US" sz="2000" dirty="0">
                <a:solidFill>
                  <a:srgbClr val="FF0000"/>
                </a:solidFill>
                <a:latin typeface="Comic Sans MS" panose="030F0702030302020204" pitchFamily="66" charset="0"/>
                <a:ea typeface="微软雅黑" panose="020B0503020204020204" pitchFamily="34" charset="-122"/>
              </a:rPr>
              <a:t>零扩展，</a:t>
            </a:r>
            <a:r>
              <a:rPr lang="en-US" altLang="zh-CN" sz="2000" dirty="0">
                <a:solidFill>
                  <a:srgbClr val="FF0000"/>
                </a:solidFill>
                <a:latin typeface="Comic Sans MS" panose="030F0702030302020204" pitchFamily="66" charset="0"/>
                <a:ea typeface="微软雅黑" panose="020B0503020204020204" pitchFamily="34" charset="-122"/>
              </a:rPr>
              <a:t>1</a:t>
            </a:r>
            <a:r>
              <a:rPr lang="zh-CN" altLang="en-US" sz="2000" dirty="0">
                <a:solidFill>
                  <a:srgbClr val="FF0000"/>
                </a:solidFill>
                <a:latin typeface="Comic Sans MS" panose="030F0702030302020204" pitchFamily="66" charset="0"/>
                <a:ea typeface="微软雅黑" panose="020B0503020204020204" pitchFamily="34" charset="-122"/>
              </a:rPr>
              <a:t>：符号扩展</a:t>
            </a:r>
          </a:p>
        </p:txBody>
      </p:sp>
      <p:grpSp>
        <p:nvGrpSpPr>
          <p:cNvPr id="160" name="Group 154"/>
          <p:cNvGrpSpPr>
            <a:grpSpLocks/>
          </p:cNvGrpSpPr>
          <p:nvPr/>
        </p:nvGrpSpPr>
        <p:grpSpPr bwMode="auto">
          <a:xfrm>
            <a:off x="4033465" y="3610445"/>
            <a:ext cx="225425" cy="1025524"/>
            <a:chOff x="3075" y="2821"/>
            <a:chExt cx="142" cy="646"/>
          </a:xfrm>
        </p:grpSpPr>
        <p:sp>
          <p:nvSpPr>
            <p:cNvPr id="161" name="Text Box 155"/>
            <p:cNvSpPr txBox="1">
              <a:spLocks noChangeArrowheads="1"/>
            </p:cNvSpPr>
            <p:nvPr/>
          </p:nvSpPr>
          <p:spPr bwMode="auto">
            <a:xfrm>
              <a:off x="3089" y="2821"/>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0</a:t>
              </a:r>
            </a:p>
          </p:txBody>
        </p:sp>
        <p:sp>
          <p:nvSpPr>
            <p:cNvPr id="162" name="Text Box 156"/>
            <p:cNvSpPr txBox="1">
              <a:spLocks noChangeArrowheads="1"/>
            </p:cNvSpPr>
            <p:nvPr/>
          </p:nvSpPr>
          <p:spPr bwMode="auto">
            <a:xfrm>
              <a:off x="3075" y="3234"/>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1</a:t>
              </a:r>
            </a:p>
          </p:txBody>
        </p:sp>
      </p:grpSp>
      <p:sp>
        <p:nvSpPr>
          <p:cNvPr id="163" name="Rectangle 3"/>
          <p:cNvSpPr txBox="1">
            <a:spLocks noChangeArrowheads="1"/>
          </p:cNvSpPr>
          <p:nvPr/>
        </p:nvSpPr>
        <p:spPr bwMode="auto">
          <a:xfrm>
            <a:off x="4268924" y="712847"/>
            <a:ext cx="4808276" cy="9140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ea typeface="宋体" panose="02010600030101010101" pitchFamily="2" charset="-122"/>
              </a:rPr>
              <a:t>R[</a:t>
            </a:r>
            <a:r>
              <a:rPr lang="en-US" altLang="zh-CN" sz="2000" dirty="0" err="1" smtClean="0">
                <a:ea typeface="宋体" panose="02010600030101010101" pitchFamily="2" charset="-122"/>
              </a:rPr>
              <a:t>rt</a:t>
            </a:r>
            <a:r>
              <a:rPr lang="en-US" altLang="zh-CN" sz="2000" dirty="0" smtClean="0">
                <a:ea typeface="宋体" panose="02010600030101010101" pitchFamily="2" charset="-122"/>
              </a:rPr>
              <a:t>] </a:t>
            </a:r>
            <a:r>
              <a:rPr lang="en-US" altLang="zh-CN" sz="2000" dirty="0" smtClean="0">
                <a:ea typeface="宋体" panose="02010600030101010101" pitchFamily="2" charset="-122"/>
                <a:cs typeface="Arial" panose="020B0604020202020204" pitchFamily="34" charset="0"/>
                <a:sym typeface="Wingdings" panose="05000000000000000000" pitchFamily="2" charset="2"/>
              </a:rPr>
              <a:t>←</a:t>
            </a:r>
            <a:r>
              <a:rPr lang="en-US" altLang="zh-CN" sz="2000" dirty="0" smtClean="0">
                <a:ea typeface="宋体" panose="02010600030101010101" pitchFamily="2" charset="-122"/>
              </a:rPr>
              <a:t> M[ </a:t>
            </a:r>
            <a:r>
              <a:rPr lang="en-US" altLang="zh-CN" sz="2000" dirty="0" smtClean="0">
                <a:solidFill>
                  <a:srgbClr val="0000FF"/>
                </a:solidFill>
                <a:ea typeface="宋体" panose="02010600030101010101" pitchFamily="2" charset="-122"/>
              </a:rPr>
              <a:t>R[</a:t>
            </a:r>
            <a:r>
              <a:rPr lang="en-US" altLang="zh-CN" sz="2000" dirty="0" err="1" smtClean="0">
                <a:solidFill>
                  <a:srgbClr val="0000FF"/>
                </a:solidFill>
                <a:ea typeface="宋体" panose="02010600030101010101" pitchFamily="2" charset="-122"/>
              </a:rPr>
              <a:t>rs</a:t>
            </a:r>
            <a:r>
              <a:rPr lang="en-US" altLang="zh-CN" sz="2000" dirty="0" smtClean="0">
                <a:solidFill>
                  <a:srgbClr val="0000FF"/>
                </a:solidFill>
                <a:ea typeface="宋体" panose="02010600030101010101" pitchFamily="2" charset="-122"/>
              </a:rPr>
              <a:t>] + </a:t>
            </a:r>
            <a:r>
              <a:rPr lang="en-US" altLang="zh-CN" sz="2000" dirty="0" err="1" smtClean="0">
                <a:solidFill>
                  <a:srgbClr val="0000FF"/>
                </a:solidFill>
                <a:ea typeface="宋体" panose="02010600030101010101" pitchFamily="2" charset="-122"/>
              </a:rPr>
              <a:t>SignExt</a:t>
            </a:r>
            <a:r>
              <a:rPr lang="en-US" altLang="zh-CN" sz="2000" dirty="0" smtClean="0">
                <a:solidFill>
                  <a:srgbClr val="0000FF"/>
                </a:solidFill>
                <a:ea typeface="宋体" panose="02010600030101010101" pitchFamily="2" charset="-122"/>
              </a:rPr>
              <a:t>[imm16]</a:t>
            </a:r>
            <a:r>
              <a:rPr lang="en-US" altLang="zh-CN" sz="2000" dirty="0" smtClean="0">
                <a:ea typeface="宋体" panose="02010600030101010101" pitchFamily="2" charset="-122"/>
              </a:rPr>
              <a:t> ] </a:t>
            </a:r>
          </a:p>
          <a:p>
            <a:pPr marL="0" indent="0">
              <a:buNone/>
            </a:pPr>
            <a:r>
              <a:rPr lang="en-US" altLang="zh-CN" sz="2000" dirty="0" smtClean="0">
                <a:ea typeface="宋体" panose="02010600030101010101" pitchFamily="2" charset="-122"/>
              </a:rPr>
              <a:t>Example: </a:t>
            </a:r>
            <a:r>
              <a:rPr lang="en-US" altLang="zh-CN" sz="2000" dirty="0" err="1" smtClean="0">
                <a:ea typeface="宋体" panose="02010600030101010101" pitchFamily="2" charset="-122"/>
              </a:rPr>
              <a:t>lw</a:t>
            </a:r>
            <a:r>
              <a:rPr lang="en-US" altLang="zh-CN" sz="2000" dirty="0" smtClean="0">
                <a:ea typeface="宋体" panose="02010600030101010101" pitchFamily="2" charset="-122"/>
              </a:rPr>
              <a:t>    </a:t>
            </a:r>
            <a:r>
              <a:rPr lang="en-US" altLang="zh-CN" sz="2000" dirty="0" err="1" smtClean="0">
                <a:ea typeface="宋体" panose="02010600030101010101" pitchFamily="2" charset="-122"/>
              </a:rPr>
              <a:t>rt</a:t>
            </a:r>
            <a:r>
              <a:rPr lang="en-US" altLang="zh-CN" sz="2000" dirty="0" smtClean="0">
                <a:ea typeface="宋体" panose="02010600030101010101" pitchFamily="2" charset="-122"/>
              </a:rPr>
              <a:t>, </a:t>
            </a:r>
            <a:r>
              <a:rPr lang="en-US" altLang="zh-CN" sz="2000" dirty="0" err="1" smtClean="0">
                <a:ea typeface="宋体" panose="02010600030101010101" pitchFamily="2" charset="-122"/>
              </a:rPr>
              <a:t>rs</a:t>
            </a:r>
            <a:r>
              <a:rPr lang="en-US" altLang="zh-CN" sz="2000" dirty="0" smtClean="0">
                <a:ea typeface="宋体" panose="02010600030101010101" pitchFamily="2" charset="-122"/>
              </a:rPr>
              <a:t>, imm16</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426192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checkerboard(across)">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blinds(horizontal)">
                                      <p:cBhvr>
                                        <p:cTn id="12" dur="5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blinds(horizontal)">
                                      <p:cBhvr>
                                        <p:cTn id="17" dur="500"/>
                                        <p:tgtEl>
                                          <p:spTgt spid="1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linds(horizontal)">
                                      <p:cBhvr>
                                        <p:cTn id="22" dur="500"/>
                                        <p:tgtEl>
                                          <p:spTgt spid="151"/>
                                        </p:tgtEl>
                                      </p:cBhvr>
                                    </p:animEffec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8"/>
                                        </p:tgtEl>
                                        <p:attrNameLst>
                                          <p:attrName>style.visibility</p:attrName>
                                        </p:attrNameLst>
                                      </p:cBhvr>
                                      <p:to>
                                        <p:strVal val="visible"/>
                                      </p:to>
                                    </p:set>
                                    <p:animEffect transition="in" filter="blinds(horizontal)">
                                      <p:cBhvr>
                                        <p:cTn id="2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8" grpId="0"/>
      <p:bldP spid="15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5. </a:t>
            </a:r>
            <a:r>
              <a:rPr lang="zh-CN" altLang="en-US" dirty="0" smtClean="0">
                <a:solidFill>
                  <a:srgbClr val="063DE8"/>
                </a:solidFill>
              </a:rPr>
              <a:t>分支指令的数据通路</a:t>
            </a:r>
            <a:endParaRPr lang="en-US" altLang="zh-CN" dirty="0" smtClean="0">
              <a:solidFill>
                <a:srgbClr val="063DE8"/>
              </a:solidFill>
            </a:endParaRPr>
          </a:p>
        </p:txBody>
      </p:sp>
      <p:sp>
        <p:nvSpPr>
          <p:cNvPr id="8" name="Rectangle 3"/>
          <p:cNvSpPr txBox="1">
            <a:spLocks noChangeArrowheads="1"/>
          </p:cNvSpPr>
          <p:nvPr/>
        </p:nvSpPr>
        <p:spPr bwMode="auto">
          <a:xfrm>
            <a:off x="310704" y="1438100"/>
            <a:ext cx="3170237" cy="530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28"/>
              </a:spcBef>
              <a:buFontTx/>
              <a:buNone/>
            </a:pPr>
            <a:r>
              <a:rPr lang="zh-CN" altLang="en-US" dirty="0" smtClean="0">
                <a:solidFill>
                  <a:srgbClr val="0033CC"/>
                </a:solidFill>
                <a:latin typeface="微软雅黑" panose="020B0503020204020204" pitchFamily="34" charset="-122"/>
              </a:rPr>
              <a:t>实现目标（</a:t>
            </a:r>
            <a:r>
              <a:rPr lang="en-US" altLang="zh-CN" dirty="0" smtClean="0">
                <a:solidFill>
                  <a:srgbClr val="0033CC"/>
                </a:solidFill>
                <a:latin typeface="微软雅黑" panose="020B0503020204020204" pitchFamily="34" charset="-122"/>
              </a:rPr>
              <a:t>7</a:t>
            </a:r>
            <a:r>
              <a:rPr lang="zh-CN" altLang="en-US" dirty="0" smtClean="0">
                <a:solidFill>
                  <a:srgbClr val="0033CC"/>
                </a:solidFill>
                <a:latin typeface="微软雅黑" panose="020B0503020204020204" pitchFamily="34" charset="-122"/>
              </a:rPr>
              <a:t>条指令）：</a:t>
            </a:r>
          </a:p>
          <a:p>
            <a:pPr>
              <a:spcBef>
                <a:spcPts val="328"/>
              </a:spcBef>
            </a:pPr>
            <a:r>
              <a:rPr lang="en-US" altLang="zh-CN" dirty="0" smtClean="0">
                <a:ea typeface="宋体" panose="02010600030101010101" pitchFamily="2" charset="-122"/>
              </a:rPr>
              <a:t>ADD and subtract</a:t>
            </a:r>
          </a:p>
          <a:p>
            <a:pPr lvl="1">
              <a:spcBef>
                <a:spcPts val="328"/>
              </a:spcBef>
            </a:pPr>
            <a:r>
              <a:rPr lang="en-US" altLang="zh-CN" dirty="0" smtClean="0">
                <a:ea typeface="宋体" panose="02010600030101010101" pitchFamily="2" charset="-122"/>
              </a:rPr>
              <a:t>add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spcBef>
                <a:spcPts val="328"/>
              </a:spcBef>
            </a:pPr>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a:spcBef>
                <a:spcPts val="328"/>
              </a:spcBef>
            </a:pPr>
            <a:r>
              <a:rPr lang="en-US" altLang="zh-CN" dirty="0" smtClean="0">
                <a:ea typeface="宋体" panose="02010600030101010101" pitchFamily="2" charset="-122"/>
              </a:rPr>
              <a:t>OR Immediate:</a:t>
            </a:r>
          </a:p>
          <a:p>
            <a:pPr lvl="1">
              <a:spcBef>
                <a:spcPts val="328"/>
              </a:spcBef>
            </a:pPr>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LOAD and STORE</a:t>
            </a:r>
          </a:p>
          <a:p>
            <a:pPr lvl="1">
              <a:spcBef>
                <a:spcPts val="328"/>
              </a:spcBef>
            </a:pPr>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spcBef>
                <a:spcPts val="328"/>
              </a:spcBef>
            </a:pPr>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BRANCH:</a:t>
            </a:r>
          </a:p>
          <a:p>
            <a:pPr lvl="1">
              <a:spcBef>
                <a:spcPts val="328"/>
              </a:spcBef>
            </a:pPr>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JUMP:</a:t>
            </a:r>
          </a:p>
          <a:p>
            <a:pPr lvl="1">
              <a:spcBef>
                <a:spcPts val="328"/>
              </a:spcBef>
            </a:pPr>
            <a:r>
              <a:rPr lang="en-US" altLang="zh-CN" dirty="0" smtClean="0">
                <a:ea typeface="宋体" panose="02010600030101010101" pitchFamily="2" charset="-122"/>
              </a:rPr>
              <a:t>j  target</a:t>
            </a:r>
            <a:endParaRPr lang="en-US" altLang="zh-CN" dirty="0">
              <a:ea typeface="宋体" panose="02010600030101010101" pitchFamily="2" charset="-122"/>
            </a:endParaRPr>
          </a:p>
        </p:txBody>
      </p:sp>
      <p:grpSp>
        <p:nvGrpSpPr>
          <p:cNvPr id="10" name="Group 4"/>
          <p:cNvGrpSpPr>
            <a:grpSpLocks/>
          </p:cNvGrpSpPr>
          <p:nvPr/>
        </p:nvGrpSpPr>
        <p:grpSpPr bwMode="auto">
          <a:xfrm>
            <a:off x="2931594" y="5734249"/>
            <a:ext cx="5949950" cy="942975"/>
            <a:chOff x="1918" y="3360"/>
            <a:chExt cx="3748" cy="594"/>
          </a:xfrm>
        </p:grpSpPr>
        <p:sp>
          <p:nvSpPr>
            <p:cNvPr id="11"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6"/>
            <p:cNvGrpSpPr>
              <a:grpSpLocks/>
            </p:cNvGrpSpPr>
            <p:nvPr/>
          </p:nvGrpSpPr>
          <p:grpSpPr bwMode="auto">
            <a:xfrm>
              <a:off x="1979" y="3552"/>
              <a:ext cx="624" cy="210"/>
              <a:chOff x="1979" y="3552"/>
              <a:chExt cx="624" cy="210"/>
            </a:xfrm>
          </p:grpSpPr>
          <p:sp>
            <p:nvSpPr>
              <p:cNvPr id="20"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sp>
          <p:nvSpPr>
            <p:cNvPr id="13"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15"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6"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7"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18"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9"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grpSp>
        <p:nvGrpSpPr>
          <p:cNvPr id="22" name="Group 16"/>
          <p:cNvGrpSpPr>
            <a:grpSpLocks/>
          </p:cNvGrpSpPr>
          <p:nvPr/>
        </p:nvGrpSpPr>
        <p:grpSpPr bwMode="auto">
          <a:xfrm>
            <a:off x="3131840" y="1333897"/>
            <a:ext cx="5949950" cy="942975"/>
            <a:chOff x="1918" y="672"/>
            <a:chExt cx="3748" cy="594"/>
          </a:xfrm>
        </p:grpSpPr>
        <p:grpSp>
          <p:nvGrpSpPr>
            <p:cNvPr id="23" name="Group 17"/>
            <p:cNvGrpSpPr>
              <a:grpSpLocks/>
            </p:cNvGrpSpPr>
            <p:nvPr/>
          </p:nvGrpSpPr>
          <p:grpSpPr bwMode="auto">
            <a:xfrm>
              <a:off x="1918" y="672"/>
              <a:ext cx="3748" cy="402"/>
              <a:chOff x="1918" y="672"/>
              <a:chExt cx="3748" cy="402"/>
            </a:xfrm>
          </p:grpSpPr>
          <p:grpSp>
            <p:nvGrpSpPr>
              <p:cNvPr id="30" name="Group 18"/>
              <p:cNvGrpSpPr>
                <a:grpSpLocks/>
              </p:cNvGrpSpPr>
              <p:nvPr/>
            </p:nvGrpSpPr>
            <p:grpSpPr bwMode="auto">
              <a:xfrm>
                <a:off x="1979" y="864"/>
                <a:ext cx="3607" cy="210"/>
                <a:chOff x="1979" y="864"/>
                <a:chExt cx="3607" cy="210"/>
              </a:xfrm>
            </p:grpSpPr>
            <p:sp>
              <p:nvSpPr>
                <p:cNvPr id="38"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 name="Group 20"/>
                <p:cNvGrpSpPr>
                  <a:grpSpLocks/>
                </p:cNvGrpSpPr>
                <p:nvPr/>
              </p:nvGrpSpPr>
              <p:grpSpPr bwMode="auto">
                <a:xfrm>
                  <a:off x="1979" y="864"/>
                  <a:ext cx="3607" cy="210"/>
                  <a:chOff x="1979" y="864"/>
                  <a:chExt cx="3607" cy="210"/>
                </a:xfrm>
              </p:grpSpPr>
              <p:grpSp>
                <p:nvGrpSpPr>
                  <p:cNvPr id="40" name="Group 21"/>
                  <p:cNvGrpSpPr>
                    <a:grpSpLocks/>
                  </p:cNvGrpSpPr>
                  <p:nvPr/>
                </p:nvGrpSpPr>
                <p:grpSpPr bwMode="auto">
                  <a:xfrm>
                    <a:off x="1979" y="864"/>
                    <a:ext cx="624" cy="210"/>
                    <a:chOff x="1979" y="864"/>
                    <a:chExt cx="624" cy="210"/>
                  </a:xfrm>
                </p:grpSpPr>
                <p:sp>
                  <p:nvSpPr>
                    <p:cNvPr id="56"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41" name="Group 24"/>
                  <p:cNvGrpSpPr>
                    <a:grpSpLocks/>
                  </p:cNvGrpSpPr>
                  <p:nvPr/>
                </p:nvGrpSpPr>
                <p:grpSpPr bwMode="auto">
                  <a:xfrm>
                    <a:off x="2611" y="864"/>
                    <a:ext cx="580" cy="210"/>
                    <a:chOff x="2611" y="864"/>
                    <a:chExt cx="580" cy="210"/>
                  </a:xfrm>
                </p:grpSpPr>
                <p:sp>
                  <p:nvSpPr>
                    <p:cNvPr id="54"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42" name="Group 27"/>
                  <p:cNvGrpSpPr>
                    <a:grpSpLocks/>
                  </p:cNvGrpSpPr>
                  <p:nvPr/>
                </p:nvGrpSpPr>
                <p:grpSpPr bwMode="auto">
                  <a:xfrm>
                    <a:off x="3199" y="864"/>
                    <a:ext cx="579" cy="210"/>
                    <a:chOff x="3199" y="864"/>
                    <a:chExt cx="579" cy="210"/>
                  </a:xfrm>
                </p:grpSpPr>
                <p:sp>
                  <p:nvSpPr>
                    <p:cNvPr id="52"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43" name="Group 30"/>
                  <p:cNvGrpSpPr>
                    <a:grpSpLocks/>
                  </p:cNvGrpSpPr>
                  <p:nvPr/>
                </p:nvGrpSpPr>
                <p:grpSpPr bwMode="auto">
                  <a:xfrm>
                    <a:off x="3786" y="864"/>
                    <a:ext cx="579" cy="210"/>
                    <a:chOff x="3786" y="864"/>
                    <a:chExt cx="579" cy="210"/>
                  </a:xfrm>
                </p:grpSpPr>
                <p:sp>
                  <p:nvSpPr>
                    <p:cNvPr id="50"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44" name="Group 33"/>
                  <p:cNvGrpSpPr>
                    <a:grpSpLocks/>
                  </p:cNvGrpSpPr>
                  <p:nvPr/>
                </p:nvGrpSpPr>
                <p:grpSpPr bwMode="auto">
                  <a:xfrm>
                    <a:off x="4373" y="864"/>
                    <a:ext cx="580" cy="210"/>
                    <a:chOff x="4373" y="864"/>
                    <a:chExt cx="580" cy="210"/>
                  </a:xfrm>
                </p:grpSpPr>
                <p:sp>
                  <p:nvSpPr>
                    <p:cNvPr id="48"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45" name="Group 36"/>
                  <p:cNvGrpSpPr>
                    <a:grpSpLocks/>
                  </p:cNvGrpSpPr>
                  <p:nvPr/>
                </p:nvGrpSpPr>
                <p:grpSpPr bwMode="auto">
                  <a:xfrm>
                    <a:off x="4961" y="864"/>
                    <a:ext cx="625" cy="210"/>
                    <a:chOff x="4961" y="864"/>
                    <a:chExt cx="625" cy="210"/>
                  </a:xfrm>
                </p:grpSpPr>
                <p:sp>
                  <p:nvSpPr>
                    <p:cNvPr id="46"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31"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32"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33"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34"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35"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36"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37"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24"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25"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26"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27"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28"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29"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58" name="Group 52"/>
          <p:cNvGrpSpPr>
            <a:grpSpLocks/>
          </p:cNvGrpSpPr>
          <p:nvPr/>
        </p:nvGrpSpPr>
        <p:grpSpPr bwMode="auto">
          <a:xfrm>
            <a:off x="3277367" y="3098426"/>
            <a:ext cx="5949950" cy="942975"/>
            <a:chOff x="1918" y="1392"/>
            <a:chExt cx="3748" cy="594"/>
          </a:xfrm>
        </p:grpSpPr>
        <p:sp>
          <p:nvSpPr>
            <p:cNvPr id="59"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 name="Group 54"/>
            <p:cNvGrpSpPr>
              <a:grpSpLocks/>
            </p:cNvGrpSpPr>
            <p:nvPr/>
          </p:nvGrpSpPr>
          <p:grpSpPr bwMode="auto">
            <a:xfrm>
              <a:off x="1979" y="1584"/>
              <a:ext cx="624" cy="210"/>
              <a:chOff x="1979" y="1584"/>
              <a:chExt cx="624" cy="210"/>
            </a:xfrm>
          </p:grpSpPr>
          <p:sp>
            <p:nvSpPr>
              <p:cNvPr id="78"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56"/>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61" name="Group 57"/>
            <p:cNvGrpSpPr>
              <a:grpSpLocks/>
            </p:cNvGrpSpPr>
            <p:nvPr/>
          </p:nvGrpSpPr>
          <p:grpSpPr bwMode="auto">
            <a:xfrm>
              <a:off x="2611" y="1584"/>
              <a:ext cx="580" cy="210"/>
              <a:chOff x="2611" y="1584"/>
              <a:chExt cx="580" cy="210"/>
            </a:xfrm>
          </p:grpSpPr>
          <p:sp>
            <p:nvSpPr>
              <p:cNvPr id="76"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59"/>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62" name="Group 60"/>
            <p:cNvGrpSpPr>
              <a:grpSpLocks/>
            </p:cNvGrpSpPr>
            <p:nvPr/>
          </p:nvGrpSpPr>
          <p:grpSpPr bwMode="auto">
            <a:xfrm>
              <a:off x="3199" y="1584"/>
              <a:ext cx="579" cy="210"/>
              <a:chOff x="3199" y="1584"/>
              <a:chExt cx="579" cy="210"/>
            </a:xfrm>
          </p:grpSpPr>
          <p:sp>
            <p:nvSpPr>
              <p:cNvPr id="74"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62"/>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63"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4"/>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65" name="Rectangle 65"/>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66" name="Rectangle 66"/>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67" name="Rectangle 67"/>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68" name="Rectangle 68"/>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69" name="Rectangle 69"/>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70" name="Rectangle 70"/>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71" name="Rectangle 71"/>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72" name="Rectangle 72"/>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73" name="Rectangle 73"/>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80" name="Group 77"/>
          <p:cNvGrpSpPr>
            <a:grpSpLocks/>
          </p:cNvGrpSpPr>
          <p:nvPr/>
        </p:nvGrpSpPr>
        <p:grpSpPr bwMode="auto">
          <a:xfrm>
            <a:off x="767904" y="3178006"/>
            <a:ext cx="8383588" cy="2671767"/>
            <a:chOff x="571" y="1696"/>
            <a:chExt cx="5281" cy="1683"/>
          </a:xfrm>
        </p:grpSpPr>
        <p:sp>
          <p:nvSpPr>
            <p:cNvPr id="81" name="Text Box 74"/>
            <p:cNvSpPr txBox="1">
              <a:spLocks noChangeArrowheads="1"/>
            </p:cNvSpPr>
            <p:nvPr/>
          </p:nvSpPr>
          <p:spPr bwMode="auto">
            <a:xfrm>
              <a:off x="2218" y="1696"/>
              <a:ext cx="3634" cy="567"/>
            </a:xfrm>
            <a:prstGeom prst="rect">
              <a:avLst/>
            </a:prstGeom>
            <a:solidFill>
              <a:srgbClr val="FF8398">
                <a:alpha val="23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sp>
          <p:nvSpPr>
            <p:cNvPr id="82" name="Text Box 76"/>
            <p:cNvSpPr txBox="1">
              <a:spLocks noChangeArrowheads="1"/>
            </p:cNvSpPr>
            <p:nvPr/>
          </p:nvSpPr>
          <p:spPr bwMode="auto">
            <a:xfrm>
              <a:off x="571" y="3091"/>
              <a:ext cx="1664" cy="288"/>
            </a:xfrm>
            <a:prstGeom prst="rect">
              <a:avLst/>
            </a:prstGeom>
            <a:solidFill>
              <a:srgbClr val="FE9AAB">
                <a:alpha val="28999"/>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grpSp>
      <p:sp>
        <p:nvSpPr>
          <p:cNvPr id="83" name="Text Box 76"/>
          <p:cNvSpPr txBox="1">
            <a:spLocks noChangeArrowheads="1"/>
          </p:cNvSpPr>
          <p:nvPr/>
        </p:nvSpPr>
        <p:spPr bwMode="auto">
          <a:xfrm>
            <a:off x="3723978" y="4269698"/>
            <a:ext cx="49524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考虑</a:t>
            </a:r>
            <a:r>
              <a:rPr lang="en-US" altLang="zh-CN" sz="2000" b="1" dirty="0" err="1">
                <a:solidFill>
                  <a:srgbClr val="FC0128"/>
                </a:solidFill>
                <a:latin typeface="Comic Sans MS" panose="030F0702030302020204" pitchFamily="66" charset="0"/>
                <a:ea typeface="微软雅黑" panose="020B0503020204020204" pitchFamily="34" charset="-122"/>
                <a:cs typeface="Arial" panose="020B0604020202020204" pitchFamily="34" charset="0"/>
              </a:rPr>
              <a:t>beq</a:t>
            </a: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指令（条件转移指令的代表）</a:t>
            </a:r>
          </a:p>
        </p:txBody>
      </p:sp>
    </p:spTree>
    <p:extLst>
      <p:ext uri="{BB962C8B-B14F-4D97-AF65-F5344CB8AC3E}">
        <p14:creationId xmlns:p14="http://schemas.microsoft.com/office/powerpoint/2010/main" val="275786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linds(horizontal)">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blinds(horizontal)">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5</a:t>
            </a:r>
            <a:r>
              <a:rPr lang="en-US" altLang="zh-CN" dirty="0">
                <a:solidFill>
                  <a:srgbClr val="063DE8"/>
                </a:solidFill>
              </a:rPr>
              <a:t>. </a:t>
            </a:r>
            <a:r>
              <a:rPr lang="zh-CN" altLang="en-US" dirty="0">
                <a:solidFill>
                  <a:srgbClr val="063DE8"/>
                </a:solidFill>
              </a:rPr>
              <a:t>分支指令的数据通路</a:t>
            </a:r>
            <a:endParaRPr lang="en-US" altLang="zh-CN" dirty="0">
              <a:solidFill>
                <a:srgbClr val="063DE8"/>
              </a:solidFill>
            </a:endParaRPr>
          </a:p>
        </p:txBody>
      </p:sp>
      <p:sp>
        <p:nvSpPr>
          <p:cNvPr id="8" name="Rectangle 3"/>
          <p:cNvSpPr txBox="1">
            <a:spLocks noChangeArrowheads="1"/>
          </p:cNvSpPr>
          <p:nvPr/>
        </p:nvSpPr>
        <p:spPr bwMode="auto">
          <a:xfrm>
            <a:off x="414408" y="1992627"/>
            <a:ext cx="8755062" cy="34616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Bef>
                <a:spcPct val="0"/>
              </a:spcBef>
            </a:pPr>
            <a:r>
              <a:rPr lang="en-US" altLang="zh-CN" sz="2000" dirty="0" err="1" smtClean="0"/>
              <a:t>beq</a:t>
            </a:r>
            <a:r>
              <a:rPr lang="en-US" altLang="zh-CN" sz="2000" dirty="0" smtClean="0"/>
              <a:t>	</a:t>
            </a:r>
            <a:r>
              <a:rPr lang="en-US" altLang="zh-CN" sz="2000" dirty="0" err="1" smtClean="0"/>
              <a:t>rs</a:t>
            </a:r>
            <a:r>
              <a:rPr lang="en-US" altLang="zh-CN" sz="2000" dirty="0" smtClean="0"/>
              <a:t>, </a:t>
            </a:r>
            <a:r>
              <a:rPr lang="en-US" altLang="zh-CN" sz="2000" dirty="0" err="1" smtClean="0"/>
              <a:t>rt</a:t>
            </a:r>
            <a:r>
              <a:rPr lang="en-US" altLang="zh-CN" sz="2000" dirty="0" smtClean="0"/>
              <a:t>, imm16</a:t>
            </a:r>
          </a:p>
          <a:p>
            <a:pPr lvl="1">
              <a:lnSpc>
                <a:spcPct val="85000"/>
              </a:lnSpc>
              <a:spcBef>
                <a:spcPct val="0"/>
              </a:spcBef>
              <a:buFontTx/>
              <a:buNone/>
            </a:pPr>
            <a:endParaRPr lang="en-US" altLang="zh-CN" dirty="0" smtClean="0">
              <a:latin typeface="Comic Sans MS" panose="030F0702030302020204" pitchFamily="66" charset="0"/>
            </a:endParaRPr>
          </a:p>
          <a:p>
            <a:pPr lvl="1">
              <a:lnSpc>
                <a:spcPct val="85000"/>
              </a:lnSpc>
              <a:spcBef>
                <a:spcPct val="0"/>
              </a:spcBef>
            </a:pPr>
            <a:r>
              <a:rPr lang="en-US" altLang="zh-CN" dirty="0" smtClean="0">
                <a:latin typeface="Comic Sans MS" panose="030F0702030302020204" pitchFamily="66" charset="0"/>
              </a:rPr>
              <a:t>M[PC]			</a:t>
            </a:r>
            <a:r>
              <a:rPr lang="zh-CN" altLang="en-US" dirty="0" smtClean="0">
                <a:solidFill>
                  <a:srgbClr val="0000FF"/>
                </a:solidFill>
                <a:latin typeface="Comic Sans MS" panose="030F0702030302020204" pitchFamily="66" charset="0"/>
              </a:rPr>
              <a:t>取指令（公共操作，取指部件完成）</a:t>
            </a:r>
            <a:endParaRPr lang="en-US" altLang="zh-CN" dirty="0" smtClean="0">
              <a:latin typeface="Comic Sans MS" panose="030F0702030302020204" pitchFamily="66" charset="0"/>
            </a:endParaRPr>
          </a:p>
          <a:p>
            <a:pPr lvl="1">
              <a:lnSpc>
                <a:spcPct val="85000"/>
              </a:lnSpc>
              <a:spcBef>
                <a:spcPct val="0"/>
              </a:spcBef>
              <a:buFontTx/>
              <a:buNone/>
            </a:pPr>
            <a:endParaRPr lang="en-US" altLang="zh-CN" dirty="0" smtClean="0">
              <a:latin typeface="Comic Sans MS" panose="030F0702030302020204" pitchFamily="66" charset="0"/>
            </a:endParaRPr>
          </a:p>
          <a:p>
            <a:pPr lvl="1">
              <a:lnSpc>
                <a:spcPct val="85000"/>
              </a:lnSpc>
              <a:spcBef>
                <a:spcPct val="0"/>
              </a:spcBef>
            </a:pPr>
            <a:r>
              <a:rPr lang="en-US" altLang="zh-CN" dirty="0" smtClean="0">
                <a:latin typeface="Comic Sans MS" panose="030F0702030302020204" pitchFamily="66" charset="0"/>
              </a:rPr>
              <a:t>Cond </a:t>
            </a:r>
            <a:r>
              <a:rPr lang="en-US" altLang="zh-CN" dirty="0" smtClean="0">
                <a:solidFill>
                  <a:srgbClr val="CC0000"/>
                </a:solidFill>
                <a:latin typeface="Comic Sans MS" panose="030F0702030302020204" pitchFamily="66" charset="0"/>
                <a:cs typeface="Arial" panose="020B0604020202020204" pitchFamily="34" charset="0"/>
                <a:sym typeface="Wingdings" panose="05000000000000000000" pitchFamily="2" charset="2"/>
              </a:rPr>
              <a:t>←</a:t>
            </a:r>
            <a:r>
              <a:rPr lang="en-US" altLang="zh-CN" dirty="0" smtClean="0">
                <a:latin typeface="Comic Sans MS" panose="030F0702030302020204" pitchFamily="66" charset="0"/>
              </a:rPr>
              <a:t> R[</a:t>
            </a:r>
            <a:r>
              <a:rPr lang="en-US" altLang="zh-CN" dirty="0" err="1" smtClean="0">
                <a:latin typeface="Comic Sans MS" panose="030F0702030302020204" pitchFamily="66" charset="0"/>
              </a:rPr>
              <a:t>rs</a:t>
            </a:r>
            <a:r>
              <a:rPr lang="en-US" altLang="zh-CN" dirty="0" smtClean="0">
                <a:latin typeface="Comic Sans MS" panose="030F0702030302020204" pitchFamily="66" charset="0"/>
              </a:rPr>
              <a:t>] - R[</a:t>
            </a:r>
            <a:r>
              <a:rPr lang="en-US" altLang="zh-CN" dirty="0" err="1" smtClean="0">
                <a:latin typeface="Comic Sans MS" panose="030F0702030302020204" pitchFamily="66" charset="0"/>
              </a:rPr>
              <a:t>rt</a:t>
            </a:r>
            <a:r>
              <a:rPr lang="en-US" altLang="zh-CN" dirty="0" smtClean="0">
                <a:latin typeface="Comic Sans MS" panose="030F0702030302020204" pitchFamily="66" charset="0"/>
              </a:rPr>
              <a:t>]	</a:t>
            </a:r>
            <a:r>
              <a:rPr lang="zh-CN" altLang="en-US" dirty="0" smtClean="0">
                <a:solidFill>
                  <a:srgbClr val="0000FF"/>
                </a:solidFill>
                <a:latin typeface="Comic Sans MS" panose="030F0702030302020204" pitchFamily="66" charset="0"/>
              </a:rPr>
              <a:t>做减法比较</a:t>
            </a:r>
            <a:r>
              <a:rPr lang="en-US" altLang="zh-CN" dirty="0" err="1" smtClean="0">
                <a:solidFill>
                  <a:srgbClr val="0000FF"/>
                </a:solidFill>
                <a:latin typeface="Comic Sans MS" panose="030F0702030302020204" pitchFamily="66" charset="0"/>
              </a:rPr>
              <a:t>rs</a:t>
            </a:r>
            <a:r>
              <a:rPr lang="zh-CN" altLang="en-US" dirty="0" smtClean="0">
                <a:solidFill>
                  <a:srgbClr val="0000FF"/>
                </a:solidFill>
                <a:latin typeface="Comic Sans MS" panose="030F0702030302020204" pitchFamily="66" charset="0"/>
              </a:rPr>
              <a:t>和</a:t>
            </a:r>
            <a:r>
              <a:rPr lang="en-US" altLang="zh-CN" dirty="0" err="1" smtClean="0">
                <a:solidFill>
                  <a:srgbClr val="0000FF"/>
                </a:solidFill>
                <a:latin typeface="Comic Sans MS" panose="030F0702030302020204" pitchFamily="66" charset="0"/>
              </a:rPr>
              <a:t>rt</a:t>
            </a:r>
            <a:r>
              <a:rPr lang="zh-CN" altLang="en-US" dirty="0" smtClean="0">
                <a:solidFill>
                  <a:srgbClr val="0000FF"/>
                </a:solidFill>
                <a:latin typeface="Comic Sans MS" panose="030F0702030302020204" pitchFamily="66" charset="0"/>
              </a:rPr>
              <a:t>中的内容</a:t>
            </a:r>
          </a:p>
          <a:p>
            <a:pPr lvl="1">
              <a:lnSpc>
                <a:spcPct val="85000"/>
              </a:lnSpc>
              <a:spcBef>
                <a:spcPct val="0"/>
              </a:spcBef>
              <a:buFontTx/>
              <a:buNone/>
            </a:pPr>
            <a:endParaRPr lang="en-US" altLang="zh-CN" dirty="0" smtClean="0">
              <a:latin typeface="Comic Sans MS" panose="030F0702030302020204" pitchFamily="66" charset="0"/>
            </a:endParaRPr>
          </a:p>
          <a:p>
            <a:pPr lvl="1">
              <a:lnSpc>
                <a:spcPct val="85000"/>
              </a:lnSpc>
              <a:spcBef>
                <a:spcPct val="0"/>
              </a:spcBef>
            </a:pPr>
            <a:r>
              <a:rPr lang="en-US" altLang="zh-CN" dirty="0" smtClean="0">
                <a:latin typeface="Comic Sans MS" panose="030F0702030302020204" pitchFamily="66" charset="0"/>
              </a:rPr>
              <a:t>if (COND </a:t>
            </a:r>
            <a:r>
              <a:rPr lang="en-US" altLang="zh-CN" dirty="0" err="1" smtClean="0">
                <a:latin typeface="Comic Sans MS" panose="030F0702030302020204" pitchFamily="66" charset="0"/>
              </a:rPr>
              <a:t>eq</a:t>
            </a:r>
            <a:r>
              <a:rPr lang="en-US" altLang="zh-CN" dirty="0" smtClean="0">
                <a:latin typeface="Comic Sans MS" panose="030F0702030302020204" pitchFamily="66" charset="0"/>
              </a:rPr>
              <a:t> 0)		</a:t>
            </a:r>
            <a:r>
              <a:rPr lang="zh-CN" altLang="en-US" dirty="0" smtClean="0">
                <a:solidFill>
                  <a:srgbClr val="0000FF"/>
                </a:solidFill>
                <a:latin typeface="Comic Sans MS" panose="030F0702030302020204" pitchFamily="66" charset="0"/>
              </a:rPr>
              <a:t>计算下地址（根据比较结果，修改</a:t>
            </a:r>
            <a:r>
              <a:rPr lang="en-US" altLang="zh-CN" dirty="0" smtClean="0">
                <a:solidFill>
                  <a:srgbClr val="0000FF"/>
                </a:solidFill>
                <a:latin typeface="Comic Sans MS" panose="030F0702030302020204" pitchFamily="66" charset="0"/>
              </a:rPr>
              <a:t>PC</a:t>
            </a:r>
            <a:r>
              <a:rPr lang="zh-CN" altLang="en-US" dirty="0" smtClean="0">
                <a:solidFill>
                  <a:srgbClr val="0000FF"/>
                </a:solidFill>
                <a:latin typeface="Comic Sans MS" panose="030F0702030302020204" pitchFamily="66" charset="0"/>
              </a:rPr>
              <a:t>）</a:t>
            </a:r>
          </a:p>
          <a:p>
            <a:pPr lvl="1">
              <a:lnSpc>
                <a:spcPct val="85000"/>
              </a:lnSpc>
              <a:spcBef>
                <a:spcPct val="0"/>
              </a:spcBef>
            </a:pPr>
            <a:endParaRPr lang="zh-CN" altLang="en-US" dirty="0" smtClean="0">
              <a:solidFill>
                <a:srgbClr val="0000FF"/>
              </a:solidFill>
              <a:latin typeface="Comic Sans MS" panose="030F0702030302020204" pitchFamily="66" charset="0"/>
            </a:endParaRPr>
          </a:p>
          <a:p>
            <a:pPr lvl="2">
              <a:lnSpc>
                <a:spcPct val="85000"/>
              </a:lnSpc>
              <a:spcBef>
                <a:spcPct val="0"/>
              </a:spcBef>
            </a:pPr>
            <a:r>
              <a:rPr lang="en-US" altLang="zh-CN" dirty="0" smtClean="0">
                <a:latin typeface="Comic Sans MS" panose="030F0702030302020204" pitchFamily="66" charset="0"/>
              </a:rPr>
              <a:t>PC </a:t>
            </a:r>
            <a:r>
              <a:rPr lang="en-US" altLang="zh-CN" dirty="0" smtClean="0">
                <a:solidFill>
                  <a:srgbClr val="CC0000"/>
                </a:solidFill>
                <a:latin typeface="Comic Sans MS" panose="030F0702030302020204" pitchFamily="66" charset="0"/>
                <a:sym typeface="Wingdings" panose="05000000000000000000" pitchFamily="2" charset="2"/>
              </a:rPr>
              <a:t>←</a:t>
            </a:r>
            <a:r>
              <a:rPr lang="en-US" altLang="zh-CN" dirty="0" smtClean="0">
                <a:latin typeface="Comic Sans MS" panose="030F0702030302020204" pitchFamily="66" charset="0"/>
              </a:rPr>
              <a:t> PC + 4 + ( </a:t>
            </a:r>
            <a:r>
              <a:rPr lang="en-US" altLang="zh-CN" dirty="0" err="1" smtClean="0">
                <a:latin typeface="Comic Sans MS" panose="030F0702030302020204" pitchFamily="66" charset="0"/>
              </a:rPr>
              <a:t>SignExt</a:t>
            </a:r>
            <a:r>
              <a:rPr lang="en-US" altLang="zh-CN" dirty="0" smtClean="0">
                <a:latin typeface="Comic Sans MS" panose="030F0702030302020204" pitchFamily="66" charset="0"/>
              </a:rPr>
              <a:t>(imm16) x 4 ) </a:t>
            </a:r>
          </a:p>
          <a:p>
            <a:pPr lvl="2">
              <a:lnSpc>
                <a:spcPct val="85000"/>
              </a:lnSpc>
              <a:spcBef>
                <a:spcPct val="0"/>
              </a:spcBef>
            </a:pPr>
            <a:endParaRPr lang="en-US" altLang="zh-CN" dirty="0" smtClean="0">
              <a:latin typeface="Comic Sans MS" panose="030F0702030302020204" pitchFamily="66" charset="0"/>
            </a:endParaRPr>
          </a:p>
          <a:p>
            <a:pPr lvl="1">
              <a:lnSpc>
                <a:spcPct val="85000"/>
              </a:lnSpc>
              <a:spcBef>
                <a:spcPct val="0"/>
              </a:spcBef>
            </a:pPr>
            <a:r>
              <a:rPr lang="en-US" altLang="zh-CN" dirty="0" smtClean="0">
                <a:latin typeface="Comic Sans MS" panose="030F0702030302020204" pitchFamily="66" charset="0"/>
              </a:rPr>
              <a:t>	else</a:t>
            </a:r>
          </a:p>
          <a:p>
            <a:pPr lvl="1">
              <a:lnSpc>
                <a:spcPct val="85000"/>
              </a:lnSpc>
              <a:spcBef>
                <a:spcPct val="0"/>
              </a:spcBef>
            </a:pPr>
            <a:endParaRPr lang="en-US" altLang="zh-CN" dirty="0" smtClean="0">
              <a:latin typeface="Comic Sans MS" panose="030F0702030302020204" pitchFamily="66" charset="0"/>
            </a:endParaRPr>
          </a:p>
          <a:p>
            <a:pPr lvl="2">
              <a:lnSpc>
                <a:spcPct val="85000"/>
              </a:lnSpc>
              <a:spcBef>
                <a:spcPct val="0"/>
              </a:spcBef>
            </a:pPr>
            <a:r>
              <a:rPr lang="en-US" altLang="zh-CN" dirty="0" smtClean="0">
                <a:latin typeface="Comic Sans MS" panose="030F0702030302020204" pitchFamily="66" charset="0"/>
              </a:rPr>
              <a:t>PC </a:t>
            </a:r>
            <a:r>
              <a:rPr lang="en-US" altLang="zh-CN" dirty="0" smtClean="0">
                <a:solidFill>
                  <a:srgbClr val="CC0000"/>
                </a:solidFill>
                <a:latin typeface="Comic Sans MS" panose="030F0702030302020204" pitchFamily="66" charset="0"/>
                <a:sym typeface="Wingdings" panose="05000000000000000000" pitchFamily="2" charset="2"/>
              </a:rPr>
              <a:t>←</a:t>
            </a:r>
            <a:r>
              <a:rPr lang="en-US" altLang="zh-CN" dirty="0" smtClean="0">
                <a:latin typeface="Comic Sans MS" panose="030F0702030302020204" pitchFamily="66" charset="0"/>
              </a:rPr>
              <a:t> PC + 4</a:t>
            </a:r>
            <a:endParaRPr lang="zh-CN" altLang="en-US" dirty="0">
              <a:latin typeface="Comic Sans MS" panose="030F0702030302020204" pitchFamily="66" charset="0"/>
            </a:endParaRPr>
          </a:p>
        </p:txBody>
      </p:sp>
      <p:grpSp>
        <p:nvGrpSpPr>
          <p:cNvPr id="10" name="Group 4"/>
          <p:cNvGrpSpPr>
            <a:grpSpLocks/>
          </p:cNvGrpSpPr>
          <p:nvPr/>
        </p:nvGrpSpPr>
        <p:grpSpPr bwMode="auto">
          <a:xfrm>
            <a:off x="3219520" y="1070999"/>
            <a:ext cx="5949950" cy="942975"/>
            <a:chOff x="1139" y="506"/>
            <a:chExt cx="3748" cy="594"/>
          </a:xfrm>
        </p:grpSpPr>
        <p:sp>
          <p:nvSpPr>
            <p:cNvPr id="11" name="Rectangle 5"/>
            <p:cNvSpPr>
              <a:spLocks noChangeArrowheads="1"/>
            </p:cNvSpPr>
            <p:nvPr/>
          </p:nvSpPr>
          <p:spPr bwMode="auto">
            <a:xfrm>
              <a:off x="1204" y="706"/>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6"/>
            <p:cNvGrpSpPr>
              <a:grpSpLocks/>
            </p:cNvGrpSpPr>
            <p:nvPr/>
          </p:nvGrpSpPr>
          <p:grpSpPr bwMode="auto">
            <a:xfrm>
              <a:off x="1200" y="698"/>
              <a:ext cx="624" cy="210"/>
              <a:chOff x="1200" y="698"/>
              <a:chExt cx="624" cy="210"/>
            </a:xfrm>
          </p:grpSpPr>
          <p:sp>
            <p:nvSpPr>
              <p:cNvPr id="30" name="Rectangle 7"/>
              <p:cNvSpPr>
                <a:spLocks noChangeArrowheads="1"/>
              </p:cNvSpPr>
              <p:nvPr/>
            </p:nvSpPr>
            <p:spPr bwMode="auto">
              <a:xfrm>
                <a:off x="1200" y="702"/>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8"/>
              <p:cNvSpPr>
                <a:spLocks noChangeArrowheads="1"/>
              </p:cNvSpPr>
              <p:nvPr/>
            </p:nvSpPr>
            <p:spPr bwMode="auto">
              <a:xfrm>
                <a:off x="1382" y="698"/>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13" name="Group 9"/>
            <p:cNvGrpSpPr>
              <a:grpSpLocks/>
            </p:cNvGrpSpPr>
            <p:nvPr/>
          </p:nvGrpSpPr>
          <p:grpSpPr bwMode="auto">
            <a:xfrm>
              <a:off x="1832" y="698"/>
              <a:ext cx="580" cy="210"/>
              <a:chOff x="1832" y="698"/>
              <a:chExt cx="580" cy="210"/>
            </a:xfrm>
          </p:grpSpPr>
          <p:sp>
            <p:nvSpPr>
              <p:cNvPr id="28" name="Rectangle 10"/>
              <p:cNvSpPr>
                <a:spLocks noChangeArrowheads="1"/>
              </p:cNvSpPr>
              <p:nvPr/>
            </p:nvSpPr>
            <p:spPr bwMode="auto">
              <a:xfrm>
                <a:off x="1832" y="702"/>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1"/>
              <p:cNvSpPr>
                <a:spLocks noChangeArrowheads="1"/>
              </p:cNvSpPr>
              <p:nvPr/>
            </p:nvSpPr>
            <p:spPr bwMode="auto">
              <a:xfrm>
                <a:off x="1997" y="698"/>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14" name="Group 12"/>
            <p:cNvGrpSpPr>
              <a:grpSpLocks/>
            </p:cNvGrpSpPr>
            <p:nvPr/>
          </p:nvGrpSpPr>
          <p:grpSpPr bwMode="auto">
            <a:xfrm>
              <a:off x="2420" y="698"/>
              <a:ext cx="579" cy="210"/>
              <a:chOff x="2420" y="698"/>
              <a:chExt cx="579" cy="210"/>
            </a:xfrm>
          </p:grpSpPr>
          <p:sp>
            <p:nvSpPr>
              <p:cNvPr id="26" name="Rectangle 13"/>
              <p:cNvSpPr>
                <a:spLocks noChangeArrowheads="1"/>
              </p:cNvSpPr>
              <p:nvPr/>
            </p:nvSpPr>
            <p:spPr bwMode="auto">
              <a:xfrm>
                <a:off x="2420" y="702"/>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
              <p:cNvSpPr>
                <a:spLocks noChangeArrowheads="1"/>
              </p:cNvSpPr>
              <p:nvPr/>
            </p:nvSpPr>
            <p:spPr bwMode="auto">
              <a:xfrm>
                <a:off x="2584" y="698"/>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15" name="Rectangle 15"/>
            <p:cNvSpPr>
              <a:spLocks noChangeArrowheads="1"/>
            </p:cNvSpPr>
            <p:nvPr/>
          </p:nvSpPr>
          <p:spPr bwMode="auto">
            <a:xfrm>
              <a:off x="3007" y="702"/>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6"/>
            <p:cNvSpPr>
              <a:spLocks noChangeArrowheads="1"/>
            </p:cNvSpPr>
            <p:nvPr/>
          </p:nvSpPr>
          <p:spPr bwMode="auto">
            <a:xfrm>
              <a:off x="3510" y="698"/>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17" name="Rectangle 17"/>
            <p:cNvSpPr>
              <a:spLocks noChangeArrowheads="1"/>
            </p:cNvSpPr>
            <p:nvPr/>
          </p:nvSpPr>
          <p:spPr bwMode="auto">
            <a:xfrm>
              <a:off x="4709" y="50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8" name="Rectangle 18"/>
            <p:cNvSpPr>
              <a:spLocks noChangeArrowheads="1"/>
            </p:cNvSpPr>
            <p:nvPr/>
          </p:nvSpPr>
          <p:spPr bwMode="auto">
            <a:xfrm>
              <a:off x="2811" y="5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19" name="Rectangle 19"/>
            <p:cNvSpPr>
              <a:spLocks noChangeArrowheads="1"/>
            </p:cNvSpPr>
            <p:nvPr/>
          </p:nvSpPr>
          <p:spPr bwMode="auto">
            <a:xfrm>
              <a:off x="2223" y="5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20" name="Rectangle 20"/>
            <p:cNvSpPr>
              <a:spLocks noChangeArrowheads="1"/>
            </p:cNvSpPr>
            <p:nvPr/>
          </p:nvSpPr>
          <p:spPr bwMode="auto">
            <a:xfrm>
              <a:off x="1635" y="5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21" name="Rectangle 21"/>
            <p:cNvSpPr>
              <a:spLocks noChangeArrowheads="1"/>
            </p:cNvSpPr>
            <p:nvPr/>
          </p:nvSpPr>
          <p:spPr bwMode="auto">
            <a:xfrm>
              <a:off x="1139" y="50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dirty="0">
                  <a:ea typeface="宋体" panose="02010600030101010101" pitchFamily="2" charset="-122"/>
                </a:rPr>
                <a:t>31</a:t>
              </a:r>
            </a:p>
          </p:txBody>
        </p:sp>
        <p:sp>
          <p:nvSpPr>
            <p:cNvPr id="22" name="Rectangle 22"/>
            <p:cNvSpPr>
              <a:spLocks noChangeArrowheads="1"/>
            </p:cNvSpPr>
            <p:nvPr/>
          </p:nvSpPr>
          <p:spPr bwMode="auto">
            <a:xfrm>
              <a:off x="1364" y="890"/>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23" name="Rectangle 23"/>
            <p:cNvSpPr>
              <a:spLocks noChangeArrowheads="1"/>
            </p:cNvSpPr>
            <p:nvPr/>
          </p:nvSpPr>
          <p:spPr bwMode="auto">
            <a:xfrm>
              <a:off x="3669" y="890"/>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24" name="Rectangle 24"/>
            <p:cNvSpPr>
              <a:spLocks noChangeArrowheads="1"/>
            </p:cNvSpPr>
            <p:nvPr/>
          </p:nvSpPr>
          <p:spPr bwMode="auto">
            <a:xfrm>
              <a:off x="2539" y="890"/>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25" name="Rectangle 25"/>
            <p:cNvSpPr>
              <a:spLocks noChangeArrowheads="1"/>
            </p:cNvSpPr>
            <p:nvPr/>
          </p:nvSpPr>
          <p:spPr bwMode="auto">
            <a:xfrm>
              <a:off x="1952" y="890"/>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sp>
        <p:nvSpPr>
          <p:cNvPr id="32" name="Text Box 26"/>
          <p:cNvSpPr txBox="1">
            <a:spLocks noChangeArrowheads="1"/>
          </p:cNvSpPr>
          <p:nvPr/>
        </p:nvSpPr>
        <p:spPr bwMode="auto">
          <a:xfrm>
            <a:off x="414408" y="5460663"/>
            <a:ext cx="83185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思考：立即数的含义是什么？是相对指令数还是相对单元数？</a:t>
            </a:r>
          </a:p>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          应在原数据通路上加哪些元件和连线？用什么控制信号来控制？</a:t>
            </a:r>
          </a:p>
        </p:txBody>
      </p:sp>
    </p:spTree>
    <p:extLst>
      <p:ext uri="{BB962C8B-B14F-4D97-AF65-F5344CB8AC3E}">
        <p14:creationId xmlns:p14="http://schemas.microsoft.com/office/powerpoint/2010/main" val="13880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blinds(horizontal)">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blinds(horizontal)">
                                      <p:cBhvr>
                                        <p:cTn id="17" dur="500"/>
                                        <p:tgtEl>
                                          <p:spTgt spid="8">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blinds(horizontal)">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blinds(horizontal)">
                                      <p:cBhvr>
                                        <p:cTn id="25" dur="500"/>
                                        <p:tgtEl>
                                          <p:spTgt spid="8">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8">
                                            <p:txEl>
                                              <p:pRg st="12" end="12"/>
                                            </p:txEl>
                                          </p:spTgt>
                                        </p:tgtEl>
                                        <p:attrNameLst>
                                          <p:attrName>style.visibility</p:attrName>
                                        </p:attrNameLst>
                                      </p:cBhvr>
                                      <p:to>
                                        <p:strVal val="visible"/>
                                      </p:to>
                                    </p:set>
                                    <p:animEffect transition="in" filter="blinds(horizontal)">
                                      <p:cBhvr>
                                        <p:cTn id="28" dur="500"/>
                                        <p:tgtEl>
                                          <p:spTgt spid="8">
                                            <p:txEl>
                                              <p:pRg st="12" end="1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checkerboard(across)">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5</a:t>
            </a:r>
            <a:r>
              <a:rPr lang="en-US" altLang="zh-CN" dirty="0">
                <a:solidFill>
                  <a:srgbClr val="063DE8"/>
                </a:solidFill>
              </a:rPr>
              <a:t>. </a:t>
            </a:r>
            <a:r>
              <a:rPr lang="zh-CN" altLang="en-US" dirty="0">
                <a:solidFill>
                  <a:srgbClr val="063DE8"/>
                </a:solidFill>
              </a:rPr>
              <a:t>分支指令的数据通路</a:t>
            </a:r>
            <a:endParaRPr lang="en-US" altLang="zh-CN" dirty="0">
              <a:solidFill>
                <a:srgbClr val="063DE8"/>
              </a:solidFill>
            </a:endParaRPr>
          </a:p>
        </p:txBody>
      </p:sp>
      <p:sp>
        <p:nvSpPr>
          <p:cNvPr id="33" name="Line 26"/>
          <p:cNvSpPr>
            <a:spLocks noChangeShapeType="1"/>
          </p:cNvSpPr>
          <p:nvPr/>
        </p:nvSpPr>
        <p:spPr bwMode="auto">
          <a:xfrm>
            <a:off x="4972050" y="2901281"/>
            <a:ext cx="0" cy="292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4" name="Line 27"/>
          <p:cNvSpPr>
            <a:spLocks noChangeShapeType="1"/>
          </p:cNvSpPr>
          <p:nvPr/>
        </p:nvSpPr>
        <p:spPr bwMode="auto">
          <a:xfrm>
            <a:off x="4984750" y="2901281"/>
            <a:ext cx="446088" cy="293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5" name="Line 28"/>
          <p:cNvSpPr>
            <a:spLocks noChangeShapeType="1"/>
          </p:cNvSpPr>
          <p:nvPr/>
        </p:nvSpPr>
        <p:spPr bwMode="auto">
          <a:xfrm>
            <a:off x="4984750" y="3190206"/>
            <a:ext cx="203200" cy="120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6" name="Line 29"/>
          <p:cNvSpPr>
            <a:spLocks noChangeShapeType="1"/>
          </p:cNvSpPr>
          <p:nvPr/>
        </p:nvSpPr>
        <p:spPr bwMode="auto">
          <a:xfrm>
            <a:off x="5200650" y="3336256"/>
            <a:ext cx="0" cy="263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7" name="Line 30"/>
          <p:cNvSpPr>
            <a:spLocks noChangeShapeType="1"/>
          </p:cNvSpPr>
          <p:nvPr/>
        </p:nvSpPr>
        <p:spPr bwMode="auto">
          <a:xfrm>
            <a:off x="5429250" y="3190206"/>
            <a:ext cx="0" cy="5540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8" name="Line 31"/>
          <p:cNvSpPr>
            <a:spLocks noChangeShapeType="1"/>
          </p:cNvSpPr>
          <p:nvPr/>
        </p:nvSpPr>
        <p:spPr bwMode="auto">
          <a:xfrm flipV="1">
            <a:off x="4984750" y="3599781"/>
            <a:ext cx="203200" cy="1698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9" name="Line 32"/>
          <p:cNvSpPr>
            <a:spLocks noChangeShapeType="1"/>
          </p:cNvSpPr>
          <p:nvPr/>
        </p:nvSpPr>
        <p:spPr bwMode="auto">
          <a:xfrm>
            <a:off x="4972050" y="3769643"/>
            <a:ext cx="0" cy="263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0" name="Line 33"/>
          <p:cNvSpPr>
            <a:spLocks noChangeShapeType="1"/>
          </p:cNvSpPr>
          <p:nvPr/>
        </p:nvSpPr>
        <p:spPr bwMode="auto">
          <a:xfrm flipV="1">
            <a:off x="4984750" y="3744243"/>
            <a:ext cx="446088" cy="314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1" name="Line 34"/>
          <p:cNvSpPr>
            <a:spLocks noChangeShapeType="1"/>
          </p:cNvSpPr>
          <p:nvPr/>
        </p:nvSpPr>
        <p:spPr bwMode="auto">
          <a:xfrm>
            <a:off x="5200650" y="2612356"/>
            <a:ext cx="0" cy="4079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2" name="Rectangle 35"/>
          <p:cNvSpPr>
            <a:spLocks noChangeArrowheads="1"/>
          </p:cNvSpPr>
          <p:nvPr/>
        </p:nvSpPr>
        <p:spPr bwMode="auto">
          <a:xfrm>
            <a:off x="4424364" y="2307556"/>
            <a:ext cx="9985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ALUctr</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43" name="Rectangle 36"/>
          <p:cNvSpPr>
            <a:spLocks noChangeArrowheads="1"/>
          </p:cNvSpPr>
          <p:nvPr/>
        </p:nvSpPr>
        <p:spPr bwMode="auto">
          <a:xfrm>
            <a:off x="1004888" y="3618831"/>
            <a:ext cx="5097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Clk</a:t>
            </a:r>
          </a:p>
        </p:txBody>
      </p:sp>
      <p:sp>
        <p:nvSpPr>
          <p:cNvPr id="44" name="Rectangle 37"/>
          <p:cNvSpPr>
            <a:spLocks noChangeArrowheads="1"/>
          </p:cNvSpPr>
          <p:nvPr/>
        </p:nvSpPr>
        <p:spPr bwMode="auto">
          <a:xfrm>
            <a:off x="614363" y="3031456"/>
            <a:ext cx="7918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busW</a:t>
            </a:r>
          </a:p>
        </p:txBody>
      </p:sp>
      <p:sp>
        <p:nvSpPr>
          <p:cNvPr id="45" name="Rectangle 38"/>
          <p:cNvSpPr>
            <a:spLocks noChangeArrowheads="1"/>
          </p:cNvSpPr>
          <p:nvPr/>
        </p:nvSpPr>
        <p:spPr bwMode="auto">
          <a:xfrm>
            <a:off x="1698625" y="2901281"/>
            <a:ext cx="1431925" cy="11509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6" name="Line 39"/>
          <p:cNvSpPr>
            <a:spLocks noChangeShapeType="1"/>
          </p:cNvSpPr>
          <p:nvPr/>
        </p:nvSpPr>
        <p:spPr bwMode="auto">
          <a:xfrm>
            <a:off x="1677988" y="3823618"/>
            <a:ext cx="309562" cy="650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7" name="Line 40"/>
          <p:cNvSpPr>
            <a:spLocks noChangeShapeType="1"/>
          </p:cNvSpPr>
          <p:nvPr/>
        </p:nvSpPr>
        <p:spPr bwMode="auto">
          <a:xfrm flipH="1">
            <a:off x="1697038" y="3899818"/>
            <a:ext cx="301625" cy="101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8" name="Oval 41"/>
          <p:cNvSpPr>
            <a:spLocks noChangeArrowheads="1"/>
          </p:cNvSpPr>
          <p:nvPr/>
        </p:nvSpPr>
        <p:spPr bwMode="auto">
          <a:xfrm>
            <a:off x="1546225" y="3860131"/>
            <a:ext cx="127000" cy="1190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9" name="Rectangle 42"/>
          <p:cNvSpPr>
            <a:spLocks noChangeArrowheads="1"/>
          </p:cNvSpPr>
          <p:nvPr/>
        </p:nvSpPr>
        <p:spPr bwMode="auto">
          <a:xfrm>
            <a:off x="1222375" y="2378993"/>
            <a:ext cx="9265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RegWr</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50" name="Line 43"/>
          <p:cNvSpPr>
            <a:spLocks noChangeShapeType="1"/>
          </p:cNvSpPr>
          <p:nvPr/>
        </p:nvSpPr>
        <p:spPr bwMode="auto">
          <a:xfrm flipH="1">
            <a:off x="692150" y="3394993"/>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1" name="Line 44"/>
          <p:cNvSpPr>
            <a:spLocks noChangeShapeType="1"/>
          </p:cNvSpPr>
          <p:nvPr/>
        </p:nvSpPr>
        <p:spPr bwMode="auto">
          <a:xfrm flipH="1">
            <a:off x="1231900" y="3329906"/>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2" name="Rectangle 45"/>
          <p:cNvSpPr>
            <a:spLocks noChangeArrowheads="1"/>
          </p:cNvSpPr>
          <p:nvPr/>
        </p:nvSpPr>
        <p:spPr bwMode="auto">
          <a:xfrm>
            <a:off x="919163" y="3393406"/>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53" name="Line 46"/>
          <p:cNvSpPr>
            <a:spLocks noChangeShapeType="1"/>
          </p:cNvSpPr>
          <p:nvPr/>
        </p:nvSpPr>
        <p:spPr bwMode="auto">
          <a:xfrm>
            <a:off x="3155950" y="3033043"/>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4" name="Line 47"/>
          <p:cNvSpPr>
            <a:spLocks noChangeShapeType="1"/>
          </p:cNvSpPr>
          <p:nvPr/>
        </p:nvSpPr>
        <p:spPr bwMode="auto">
          <a:xfrm flipH="1">
            <a:off x="4127500" y="2967956"/>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5" name="Rectangle 48"/>
          <p:cNvSpPr>
            <a:spLocks noChangeArrowheads="1"/>
          </p:cNvSpPr>
          <p:nvPr/>
        </p:nvSpPr>
        <p:spPr bwMode="auto">
          <a:xfrm>
            <a:off x="3814763" y="3102893"/>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56" name="Rectangle 49"/>
          <p:cNvSpPr>
            <a:spLocks noChangeArrowheads="1"/>
          </p:cNvSpPr>
          <p:nvPr/>
        </p:nvSpPr>
        <p:spPr bwMode="auto">
          <a:xfrm>
            <a:off x="3509963" y="2742531"/>
            <a:ext cx="719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busA</a:t>
            </a:r>
          </a:p>
        </p:txBody>
      </p:sp>
      <p:sp>
        <p:nvSpPr>
          <p:cNvPr id="57" name="Line 50"/>
          <p:cNvSpPr>
            <a:spLocks noChangeShapeType="1"/>
          </p:cNvSpPr>
          <p:nvPr/>
        </p:nvSpPr>
        <p:spPr bwMode="auto">
          <a:xfrm flipV="1">
            <a:off x="1847850" y="2658393"/>
            <a:ext cx="0" cy="2428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8" name="Line 51"/>
          <p:cNvSpPr>
            <a:spLocks noChangeShapeType="1"/>
          </p:cNvSpPr>
          <p:nvPr/>
        </p:nvSpPr>
        <p:spPr bwMode="auto">
          <a:xfrm>
            <a:off x="3155950" y="3901406"/>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59" name="Line 52"/>
          <p:cNvSpPr>
            <a:spLocks noChangeShapeType="1"/>
          </p:cNvSpPr>
          <p:nvPr/>
        </p:nvSpPr>
        <p:spPr bwMode="auto">
          <a:xfrm flipH="1">
            <a:off x="3670300" y="3836318"/>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0" name="Rectangle 53"/>
          <p:cNvSpPr>
            <a:spLocks noChangeArrowheads="1"/>
          </p:cNvSpPr>
          <p:nvPr/>
        </p:nvSpPr>
        <p:spPr bwMode="auto">
          <a:xfrm>
            <a:off x="3357563" y="3899818"/>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61" name="Rectangle 54"/>
          <p:cNvSpPr>
            <a:spLocks noChangeArrowheads="1"/>
          </p:cNvSpPr>
          <p:nvPr/>
        </p:nvSpPr>
        <p:spPr bwMode="auto">
          <a:xfrm>
            <a:off x="3128963" y="3609306"/>
            <a:ext cx="6973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busB</a:t>
            </a:r>
          </a:p>
        </p:txBody>
      </p:sp>
      <p:sp>
        <p:nvSpPr>
          <p:cNvPr id="62" name="Line 55"/>
          <p:cNvSpPr>
            <a:spLocks noChangeShapeType="1"/>
          </p:cNvSpPr>
          <p:nvPr/>
        </p:nvSpPr>
        <p:spPr bwMode="auto">
          <a:xfrm flipH="1">
            <a:off x="1073150" y="3901406"/>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3" name="Line 56"/>
          <p:cNvSpPr>
            <a:spLocks noChangeShapeType="1"/>
          </p:cNvSpPr>
          <p:nvPr/>
        </p:nvSpPr>
        <p:spPr bwMode="auto">
          <a:xfrm>
            <a:off x="2152650" y="2250406"/>
            <a:ext cx="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4" name="Line 57"/>
          <p:cNvSpPr>
            <a:spLocks noChangeShapeType="1"/>
          </p:cNvSpPr>
          <p:nvPr/>
        </p:nvSpPr>
        <p:spPr bwMode="auto">
          <a:xfrm flipV="1">
            <a:off x="2082800" y="2593306"/>
            <a:ext cx="139700" cy="157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5" name="Rectangle 58"/>
          <p:cNvSpPr>
            <a:spLocks noChangeArrowheads="1"/>
          </p:cNvSpPr>
          <p:nvPr/>
        </p:nvSpPr>
        <p:spPr bwMode="auto">
          <a:xfrm>
            <a:off x="1909763" y="2452018"/>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5</a:t>
            </a:r>
          </a:p>
        </p:txBody>
      </p:sp>
      <p:sp>
        <p:nvSpPr>
          <p:cNvPr id="66" name="Line 59"/>
          <p:cNvSpPr>
            <a:spLocks noChangeShapeType="1"/>
          </p:cNvSpPr>
          <p:nvPr/>
        </p:nvSpPr>
        <p:spPr bwMode="auto">
          <a:xfrm>
            <a:off x="2533650" y="2467893"/>
            <a:ext cx="0" cy="407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7" name="Line 60"/>
          <p:cNvSpPr>
            <a:spLocks noChangeShapeType="1"/>
          </p:cNvSpPr>
          <p:nvPr/>
        </p:nvSpPr>
        <p:spPr bwMode="auto">
          <a:xfrm flipV="1">
            <a:off x="2463800" y="2593306"/>
            <a:ext cx="139700" cy="157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8" name="Rectangle 61"/>
          <p:cNvSpPr>
            <a:spLocks noChangeArrowheads="1"/>
          </p:cNvSpPr>
          <p:nvPr/>
        </p:nvSpPr>
        <p:spPr bwMode="auto">
          <a:xfrm>
            <a:off x="2290763" y="2452018"/>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5</a:t>
            </a:r>
          </a:p>
        </p:txBody>
      </p:sp>
      <p:sp>
        <p:nvSpPr>
          <p:cNvPr id="69" name="Line 62"/>
          <p:cNvSpPr>
            <a:spLocks noChangeShapeType="1"/>
          </p:cNvSpPr>
          <p:nvPr/>
        </p:nvSpPr>
        <p:spPr bwMode="auto">
          <a:xfrm>
            <a:off x="2990850" y="2467893"/>
            <a:ext cx="0" cy="407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0" name="Line 63"/>
          <p:cNvSpPr>
            <a:spLocks noChangeShapeType="1"/>
          </p:cNvSpPr>
          <p:nvPr/>
        </p:nvSpPr>
        <p:spPr bwMode="auto">
          <a:xfrm flipV="1">
            <a:off x="2921000" y="2593306"/>
            <a:ext cx="139700" cy="157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1" name="Rectangle 64"/>
          <p:cNvSpPr>
            <a:spLocks noChangeArrowheads="1"/>
          </p:cNvSpPr>
          <p:nvPr/>
        </p:nvSpPr>
        <p:spPr bwMode="auto">
          <a:xfrm>
            <a:off x="2747963" y="2452018"/>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5</a:t>
            </a:r>
          </a:p>
        </p:txBody>
      </p:sp>
      <p:sp>
        <p:nvSpPr>
          <p:cNvPr id="72" name="Rectangle 65"/>
          <p:cNvSpPr>
            <a:spLocks noChangeArrowheads="1"/>
          </p:cNvSpPr>
          <p:nvPr/>
        </p:nvSpPr>
        <p:spPr bwMode="auto">
          <a:xfrm>
            <a:off x="1909763" y="2886993"/>
            <a:ext cx="4857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Rw</a:t>
            </a:r>
          </a:p>
        </p:txBody>
      </p:sp>
      <p:sp>
        <p:nvSpPr>
          <p:cNvPr id="73" name="Rectangle 66"/>
          <p:cNvSpPr>
            <a:spLocks noChangeArrowheads="1"/>
          </p:cNvSpPr>
          <p:nvPr/>
        </p:nvSpPr>
        <p:spPr bwMode="auto">
          <a:xfrm>
            <a:off x="2366963" y="2886993"/>
            <a:ext cx="4456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Ra</a:t>
            </a:r>
          </a:p>
        </p:txBody>
      </p:sp>
      <p:sp>
        <p:nvSpPr>
          <p:cNvPr id="74" name="Rectangle 67"/>
          <p:cNvSpPr>
            <a:spLocks noChangeArrowheads="1"/>
          </p:cNvSpPr>
          <p:nvPr/>
        </p:nvSpPr>
        <p:spPr bwMode="auto">
          <a:xfrm>
            <a:off x="2747963" y="2886993"/>
            <a:ext cx="4632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Rb</a:t>
            </a:r>
          </a:p>
        </p:txBody>
      </p:sp>
      <p:sp>
        <p:nvSpPr>
          <p:cNvPr id="75" name="Rectangle 68"/>
          <p:cNvSpPr>
            <a:spLocks noChangeArrowheads="1"/>
          </p:cNvSpPr>
          <p:nvPr/>
        </p:nvSpPr>
        <p:spPr bwMode="auto">
          <a:xfrm>
            <a:off x="1909763" y="3175918"/>
            <a:ext cx="122148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Comic Sans MS" panose="030F0702030302020204" pitchFamily="66" charset="0"/>
                <a:ea typeface="宋体" panose="02010600030101010101" pitchFamily="2" charset="-122"/>
              </a:rPr>
              <a:t>32 32-</a:t>
            </a:r>
            <a:r>
              <a:rPr lang="en-US" altLang="zh-CN">
                <a:latin typeface="Comic Sans MS" panose="030F0702030302020204" pitchFamily="66" charset="0"/>
                <a:ea typeface="宋体" panose="02010600030101010101" pitchFamily="2" charset="-122"/>
              </a:rPr>
              <a:t>bit</a:t>
            </a:r>
          </a:p>
          <a:p>
            <a:r>
              <a:rPr lang="en-US" altLang="zh-CN">
                <a:latin typeface="Comic Sans MS" panose="030F0702030302020204" pitchFamily="66" charset="0"/>
                <a:ea typeface="宋体" panose="02010600030101010101" pitchFamily="2" charset="-122"/>
              </a:rPr>
              <a:t>Registers</a:t>
            </a:r>
          </a:p>
        </p:txBody>
      </p:sp>
      <p:sp>
        <p:nvSpPr>
          <p:cNvPr id="76" name="Rectangle 69"/>
          <p:cNvSpPr>
            <a:spLocks noChangeArrowheads="1"/>
          </p:cNvSpPr>
          <p:nvPr/>
        </p:nvSpPr>
        <p:spPr bwMode="auto">
          <a:xfrm>
            <a:off x="2519363" y="2236118"/>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Rs</a:t>
            </a:r>
          </a:p>
        </p:txBody>
      </p:sp>
      <p:sp>
        <p:nvSpPr>
          <p:cNvPr id="77" name="Rectangle 70"/>
          <p:cNvSpPr>
            <a:spLocks noChangeArrowheads="1"/>
          </p:cNvSpPr>
          <p:nvPr/>
        </p:nvSpPr>
        <p:spPr bwMode="auto">
          <a:xfrm>
            <a:off x="2290763" y="1585243"/>
            <a:ext cx="436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Rt</a:t>
            </a:r>
          </a:p>
        </p:txBody>
      </p:sp>
      <p:sp>
        <p:nvSpPr>
          <p:cNvPr id="78" name="Line 71"/>
          <p:cNvSpPr>
            <a:spLocks noChangeShapeType="1"/>
          </p:cNvSpPr>
          <p:nvPr/>
        </p:nvSpPr>
        <p:spPr bwMode="auto">
          <a:xfrm>
            <a:off x="4133850" y="3625181"/>
            <a:ext cx="0" cy="1101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9" name="Line 72"/>
          <p:cNvSpPr>
            <a:spLocks noChangeShapeType="1"/>
          </p:cNvSpPr>
          <p:nvPr/>
        </p:nvSpPr>
        <p:spPr bwMode="auto">
          <a:xfrm>
            <a:off x="4146550" y="3625181"/>
            <a:ext cx="279400" cy="1190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0" name="Line 73"/>
          <p:cNvSpPr>
            <a:spLocks noChangeShapeType="1"/>
          </p:cNvSpPr>
          <p:nvPr/>
        </p:nvSpPr>
        <p:spPr bwMode="auto">
          <a:xfrm flipV="1">
            <a:off x="4146550" y="4539581"/>
            <a:ext cx="279400" cy="1698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1" name="Line 74"/>
          <p:cNvSpPr>
            <a:spLocks noChangeShapeType="1"/>
          </p:cNvSpPr>
          <p:nvPr/>
        </p:nvSpPr>
        <p:spPr bwMode="auto">
          <a:xfrm>
            <a:off x="4438650" y="3753768"/>
            <a:ext cx="0" cy="8143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nvGrpSpPr>
          <p:cNvPr id="82" name="Group 75"/>
          <p:cNvGrpSpPr>
            <a:grpSpLocks/>
          </p:cNvGrpSpPr>
          <p:nvPr/>
        </p:nvGrpSpPr>
        <p:grpSpPr bwMode="auto">
          <a:xfrm>
            <a:off x="1416050" y="1985293"/>
            <a:ext cx="1168400" cy="288925"/>
            <a:chOff x="928" y="1788"/>
            <a:chExt cx="736" cy="182"/>
          </a:xfrm>
        </p:grpSpPr>
        <p:sp>
          <p:nvSpPr>
            <p:cNvPr id="83" name="Line 76"/>
            <p:cNvSpPr>
              <a:spLocks noChangeShapeType="1"/>
            </p:cNvSpPr>
            <p:nvPr/>
          </p:nvSpPr>
          <p:spPr bwMode="auto">
            <a:xfrm flipH="1">
              <a:off x="928" y="1788"/>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4" name="Line 77"/>
            <p:cNvSpPr>
              <a:spLocks noChangeShapeType="1"/>
            </p:cNvSpPr>
            <p:nvPr/>
          </p:nvSpPr>
          <p:spPr bwMode="auto">
            <a:xfrm flipH="1">
              <a:off x="1552" y="1796"/>
              <a:ext cx="11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5" name="Line 78"/>
            <p:cNvSpPr>
              <a:spLocks noChangeShapeType="1"/>
            </p:cNvSpPr>
            <p:nvPr/>
          </p:nvSpPr>
          <p:spPr bwMode="auto">
            <a:xfrm>
              <a:off x="944" y="1796"/>
              <a:ext cx="8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6" name="Line 79"/>
            <p:cNvSpPr>
              <a:spLocks noChangeShapeType="1"/>
            </p:cNvSpPr>
            <p:nvPr/>
          </p:nvSpPr>
          <p:spPr bwMode="auto">
            <a:xfrm flipH="1">
              <a:off x="1024" y="1970"/>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sp>
        <p:nvSpPr>
          <p:cNvPr id="87" name="Rectangle 80"/>
          <p:cNvSpPr>
            <a:spLocks noChangeArrowheads="1"/>
          </p:cNvSpPr>
          <p:nvPr/>
        </p:nvSpPr>
        <p:spPr bwMode="auto">
          <a:xfrm>
            <a:off x="2921272" y="2244056"/>
            <a:ext cx="43601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b="0">
                <a:latin typeface="Comic Sans MS" panose="030F0702030302020204" pitchFamily="66" charset="0"/>
                <a:ea typeface="宋体" panose="02010600030101010101" pitchFamily="2" charset="-122"/>
              </a:rPr>
              <a:t>Rt</a:t>
            </a:r>
          </a:p>
        </p:txBody>
      </p:sp>
      <p:sp>
        <p:nvSpPr>
          <p:cNvPr id="88" name="Line 81"/>
          <p:cNvSpPr>
            <a:spLocks noChangeShapeType="1"/>
          </p:cNvSpPr>
          <p:nvPr/>
        </p:nvSpPr>
        <p:spPr bwMode="auto">
          <a:xfrm flipH="1">
            <a:off x="2305050" y="1743993"/>
            <a:ext cx="0" cy="2508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89" name="Line 82"/>
          <p:cNvSpPr>
            <a:spLocks noChangeShapeType="1"/>
          </p:cNvSpPr>
          <p:nvPr/>
        </p:nvSpPr>
        <p:spPr bwMode="auto">
          <a:xfrm>
            <a:off x="1695450" y="1743993"/>
            <a:ext cx="0" cy="234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0" name="Rectangle 83"/>
          <p:cNvSpPr>
            <a:spLocks noChangeArrowheads="1"/>
          </p:cNvSpPr>
          <p:nvPr/>
        </p:nvSpPr>
        <p:spPr bwMode="auto">
          <a:xfrm>
            <a:off x="1681163" y="1585243"/>
            <a:ext cx="4632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Rd</a:t>
            </a:r>
          </a:p>
        </p:txBody>
      </p:sp>
      <p:sp>
        <p:nvSpPr>
          <p:cNvPr id="91" name="Line 84"/>
          <p:cNvSpPr>
            <a:spLocks noChangeShapeType="1"/>
          </p:cNvSpPr>
          <p:nvPr/>
        </p:nvSpPr>
        <p:spPr bwMode="auto">
          <a:xfrm flipH="1">
            <a:off x="615950" y="2166268"/>
            <a:ext cx="939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2" name="Rectangle 85"/>
          <p:cNvSpPr>
            <a:spLocks noChangeArrowheads="1"/>
          </p:cNvSpPr>
          <p:nvPr/>
        </p:nvSpPr>
        <p:spPr bwMode="auto">
          <a:xfrm>
            <a:off x="538163" y="1874168"/>
            <a:ext cx="9634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RegDst</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93" name="Rectangle 86"/>
          <p:cNvSpPr>
            <a:spLocks noChangeArrowheads="1"/>
          </p:cNvSpPr>
          <p:nvPr/>
        </p:nvSpPr>
        <p:spPr bwMode="auto">
          <a:xfrm>
            <a:off x="3079750" y="4276056"/>
            <a:ext cx="355600" cy="914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4" name="Rectangle 87"/>
          <p:cNvSpPr>
            <a:spLocks noChangeArrowheads="1"/>
          </p:cNvSpPr>
          <p:nvPr/>
        </p:nvSpPr>
        <p:spPr bwMode="auto">
          <a:xfrm rot="5400000">
            <a:off x="2642183" y="4550666"/>
            <a:ext cx="119263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Extender</a:t>
            </a:r>
          </a:p>
        </p:txBody>
      </p:sp>
      <p:sp>
        <p:nvSpPr>
          <p:cNvPr id="95" name="Rectangle 88"/>
          <p:cNvSpPr>
            <a:spLocks noChangeArrowheads="1"/>
          </p:cNvSpPr>
          <p:nvPr/>
        </p:nvSpPr>
        <p:spPr bwMode="auto">
          <a:xfrm rot="5400000">
            <a:off x="3937860" y="4006947"/>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Mux</a:t>
            </a:r>
          </a:p>
        </p:txBody>
      </p:sp>
      <p:sp>
        <p:nvSpPr>
          <p:cNvPr id="96" name="Rectangle 89"/>
          <p:cNvSpPr>
            <a:spLocks noChangeArrowheads="1"/>
          </p:cNvSpPr>
          <p:nvPr/>
        </p:nvSpPr>
        <p:spPr bwMode="auto">
          <a:xfrm>
            <a:off x="1719263" y="1982118"/>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Mux</a:t>
            </a:r>
          </a:p>
        </p:txBody>
      </p:sp>
      <p:sp>
        <p:nvSpPr>
          <p:cNvPr id="97" name="Line 90"/>
          <p:cNvSpPr>
            <a:spLocks noChangeShapeType="1"/>
          </p:cNvSpPr>
          <p:nvPr/>
        </p:nvSpPr>
        <p:spPr bwMode="auto">
          <a:xfrm>
            <a:off x="3460750" y="4552281"/>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98" name="Rectangle 91"/>
          <p:cNvSpPr>
            <a:spLocks noChangeArrowheads="1"/>
          </p:cNvSpPr>
          <p:nvPr/>
        </p:nvSpPr>
        <p:spPr bwMode="auto">
          <a:xfrm>
            <a:off x="3452813" y="4587206"/>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32</a:t>
            </a:r>
          </a:p>
        </p:txBody>
      </p:sp>
      <p:sp>
        <p:nvSpPr>
          <p:cNvPr id="99" name="Line 92"/>
          <p:cNvSpPr>
            <a:spLocks noChangeShapeType="1"/>
          </p:cNvSpPr>
          <p:nvPr/>
        </p:nvSpPr>
        <p:spPr bwMode="auto">
          <a:xfrm flipH="1">
            <a:off x="3746500" y="4487193"/>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0" name="Line 93"/>
          <p:cNvSpPr>
            <a:spLocks noChangeShapeType="1"/>
          </p:cNvSpPr>
          <p:nvPr/>
        </p:nvSpPr>
        <p:spPr bwMode="auto">
          <a:xfrm>
            <a:off x="2089150" y="476976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1" name="Line 94"/>
          <p:cNvSpPr>
            <a:spLocks noChangeShapeType="1"/>
          </p:cNvSpPr>
          <p:nvPr/>
        </p:nvSpPr>
        <p:spPr bwMode="auto">
          <a:xfrm flipH="1">
            <a:off x="2527300" y="4703093"/>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2" name="Rectangle 95"/>
          <p:cNvSpPr>
            <a:spLocks noChangeArrowheads="1"/>
          </p:cNvSpPr>
          <p:nvPr/>
        </p:nvSpPr>
        <p:spPr bwMode="auto">
          <a:xfrm>
            <a:off x="2214563" y="4768181"/>
            <a:ext cx="4280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16</a:t>
            </a:r>
          </a:p>
        </p:txBody>
      </p:sp>
      <p:sp>
        <p:nvSpPr>
          <p:cNvPr id="103" name="Rectangle 96"/>
          <p:cNvSpPr>
            <a:spLocks noChangeArrowheads="1"/>
          </p:cNvSpPr>
          <p:nvPr/>
        </p:nvSpPr>
        <p:spPr bwMode="auto">
          <a:xfrm>
            <a:off x="1376363" y="4622131"/>
            <a:ext cx="8511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imm16</a:t>
            </a:r>
          </a:p>
        </p:txBody>
      </p:sp>
      <p:sp>
        <p:nvSpPr>
          <p:cNvPr id="104" name="Line 97"/>
          <p:cNvSpPr>
            <a:spLocks noChangeShapeType="1"/>
          </p:cNvSpPr>
          <p:nvPr/>
        </p:nvSpPr>
        <p:spPr bwMode="auto">
          <a:xfrm>
            <a:off x="4286250" y="4631656"/>
            <a:ext cx="0" cy="420687"/>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5" name="Rectangle 98"/>
          <p:cNvSpPr>
            <a:spLocks noChangeArrowheads="1"/>
          </p:cNvSpPr>
          <p:nvPr/>
        </p:nvSpPr>
        <p:spPr bwMode="auto">
          <a:xfrm>
            <a:off x="3967163" y="5057106"/>
            <a:ext cx="10371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ALUSrc</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106" name="Line 99"/>
          <p:cNvSpPr>
            <a:spLocks noChangeShapeType="1"/>
          </p:cNvSpPr>
          <p:nvPr/>
        </p:nvSpPr>
        <p:spPr bwMode="auto">
          <a:xfrm>
            <a:off x="4451350" y="3901406"/>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7" name="Line 100"/>
          <p:cNvSpPr>
            <a:spLocks noChangeShapeType="1"/>
          </p:cNvSpPr>
          <p:nvPr/>
        </p:nvSpPr>
        <p:spPr bwMode="auto">
          <a:xfrm>
            <a:off x="3257550" y="5228556"/>
            <a:ext cx="0" cy="25876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08" name="Rectangle 101"/>
          <p:cNvSpPr>
            <a:spLocks noChangeArrowheads="1"/>
          </p:cNvSpPr>
          <p:nvPr/>
        </p:nvSpPr>
        <p:spPr bwMode="auto">
          <a:xfrm>
            <a:off x="2546350" y="5261893"/>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33CC"/>
                </a:solidFill>
                <a:latin typeface="Comic Sans MS" panose="030F0702030302020204" pitchFamily="66" charset="0"/>
                <a:ea typeface="宋体" panose="02010600030101010101" pitchFamily="2" charset="-122"/>
              </a:rPr>
              <a:t>ExtOp</a:t>
            </a:r>
            <a:endParaRPr lang="en-US" altLang="zh-CN" dirty="0">
              <a:solidFill>
                <a:srgbClr val="0033CC"/>
              </a:solidFill>
              <a:latin typeface="Comic Sans MS" panose="030F0702030302020204" pitchFamily="66" charset="0"/>
              <a:ea typeface="宋体" panose="02010600030101010101" pitchFamily="2" charset="-122"/>
            </a:endParaRPr>
          </a:p>
        </p:txBody>
      </p:sp>
      <p:sp>
        <p:nvSpPr>
          <p:cNvPr id="109" name="Rectangle 102"/>
          <p:cNvSpPr>
            <a:spLocks noChangeArrowheads="1"/>
          </p:cNvSpPr>
          <p:nvPr/>
        </p:nvSpPr>
        <p:spPr bwMode="auto">
          <a:xfrm rot="5400000">
            <a:off x="4981619" y="330289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ALU</a:t>
            </a:r>
          </a:p>
        </p:txBody>
      </p:sp>
      <p:grpSp>
        <p:nvGrpSpPr>
          <p:cNvPr id="110" name="Group 103"/>
          <p:cNvGrpSpPr>
            <a:grpSpLocks/>
          </p:cNvGrpSpPr>
          <p:nvPr/>
        </p:nvGrpSpPr>
        <p:grpSpPr bwMode="auto">
          <a:xfrm>
            <a:off x="5213350" y="1340768"/>
            <a:ext cx="3784600" cy="2870200"/>
            <a:chOff x="3320" y="1382"/>
            <a:chExt cx="2384" cy="1808"/>
          </a:xfrm>
        </p:grpSpPr>
        <p:sp>
          <p:nvSpPr>
            <p:cNvPr id="111" name="Rectangle 104"/>
            <p:cNvSpPr>
              <a:spLocks noChangeArrowheads="1"/>
            </p:cNvSpPr>
            <p:nvPr/>
          </p:nvSpPr>
          <p:spPr bwMode="auto">
            <a:xfrm>
              <a:off x="4328" y="1640"/>
              <a:ext cx="543" cy="171"/>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2" name="Line 105"/>
            <p:cNvSpPr>
              <a:spLocks noChangeShapeType="1"/>
            </p:cNvSpPr>
            <p:nvPr/>
          </p:nvSpPr>
          <p:spPr bwMode="auto">
            <a:xfrm flipV="1">
              <a:off x="4791" y="1667"/>
              <a:ext cx="80" cy="6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3" name="Line 106"/>
            <p:cNvSpPr>
              <a:spLocks noChangeShapeType="1"/>
            </p:cNvSpPr>
            <p:nvPr/>
          </p:nvSpPr>
          <p:spPr bwMode="auto">
            <a:xfrm>
              <a:off x="4791" y="1731"/>
              <a:ext cx="80" cy="3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4" name="Oval 107"/>
            <p:cNvSpPr>
              <a:spLocks noChangeArrowheads="1"/>
            </p:cNvSpPr>
            <p:nvPr/>
          </p:nvSpPr>
          <p:spPr bwMode="auto">
            <a:xfrm>
              <a:off x="4887" y="1683"/>
              <a:ext cx="80" cy="8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5" name="Line 108"/>
            <p:cNvSpPr>
              <a:spLocks noChangeShapeType="1"/>
            </p:cNvSpPr>
            <p:nvPr/>
          </p:nvSpPr>
          <p:spPr bwMode="auto">
            <a:xfrm>
              <a:off x="4983" y="1723"/>
              <a:ext cx="176"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6" name="Rectangle 109"/>
            <p:cNvSpPr>
              <a:spLocks noChangeArrowheads="1"/>
            </p:cNvSpPr>
            <p:nvPr/>
          </p:nvSpPr>
          <p:spPr bwMode="auto">
            <a:xfrm flipH="1">
              <a:off x="4466" y="1622"/>
              <a:ext cx="2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PC</a:t>
              </a:r>
            </a:p>
          </p:txBody>
        </p:sp>
        <p:sp>
          <p:nvSpPr>
            <p:cNvPr id="117" name="Rectangle 110"/>
            <p:cNvSpPr>
              <a:spLocks noChangeArrowheads="1"/>
            </p:cNvSpPr>
            <p:nvPr/>
          </p:nvSpPr>
          <p:spPr bwMode="auto">
            <a:xfrm flipH="1">
              <a:off x="4962" y="1520"/>
              <a:ext cx="3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Clk</a:t>
              </a:r>
            </a:p>
          </p:txBody>
        </p:sp>
        <p:sp>
          <p:nvSpPr>
            <p:cNvPr id="118" name="Rectangle 111"/>
            <p:cNvSpPr>
              <a:spLocks noChangeArrowheads="1"/>
            </p:cNvSpPr>
            <p:nvPr/>
          </p:nvSpPr>
          <p:spPr bwMode="auto">
            <a:xfrm>
              <a:off x="4062" y="2072"/>
              <a:ext cx="826" cy="36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19" name="Rectangle 112"/>
            <p:cNvSpPr>
              <a:spLocks noChangeArrowheads="1"/>
            </p:cNvSpPr>
            <p:nvPr/>
          </p:nvSpPr>
          <p:spPr bwMode="auto">
            <a:xfrm flipH="1">
              <a:off x="3939" y="2068"/>
              <a:ext cx="107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宋体" panose="02010600030101010101" pitchFamily="2" charset="-122"/>
                </a:rPr>
                <a:t>Next Address</a:t>
              </a:r>
            </a:p>
            <a:p>
              <a:pPr algn="ctr"/>
              <a:r>
                <a:rPr lang="en-US" altLang="zh-CN">
                  <a:latin typeface="Comic Sans MS" panose="030F0702030302020204" pitchFamily="66" charset="0"/>
                  <a:ea typeface="宋体" panose="02010600030101010101" pitchFamily="2" charset="-122"/>
                </a:rPr>
                <a:t>Logic</a:t>
              </a:r>
            </a:p>
          </p:txBody>
        </p:sp>
        <p:sp>
          <p:nvSpPr>
            <p:cNvPr id="120" name="Line 113"/>
            <p:cNvSpPr>
              <a:spLocks noChangeShapeType="1"/>
            </p:cNvSpPr>
            <p:nvPr/>
          </p:nvSpPr>
          <p:spPr bwMode="auto">
            <a:xfrm>
              <a:off x="4608" y="1400"/>
              <a:ext cx="0" cy="22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1" name="Line 114"/>
            <p:cNvSpPr>
              <a:spLocks noChangeShapeType="1"/>
            </p:cNvSpPr>
            <p:nvPr/>
          </p:nvSpPr>
          <p:spPr bwMode="auto">
            <a:xfrm flipH="1">
              <a:off x="4600" y="1392"/>
              <a:ext cx="68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2" name="Line 115"/>
            <p:cNvSpPr>
              <a:spLocks noChangeShapeType="1"/>
            </p:cNvSpPr>
            <p:nvPr/>
          </p:nvSpPr>
          <p:spPr bwMode="auto">
            <a:xfrm>
              <a:off x="5280" y="1382"/>
              <a:ext cx="0" cy="115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nvGrpSpPr>
            <p:cNvPr id="123" name="Group 116"/>
            <p:cNvGrpSpPr>
              <a:grpSpLocks/>
            </p:cNvGrpSpPr>
            <p:nvPr/>
          </p:nvGrpSpPr>
          <p:grpSpPr bwMode="auto">
            <a:xfrm>
              <a:off x="3560" y="2204"/>
              <a:ext cx="464" cy="84"/>
              <a:chOff x="3560" y="2204"/>
              <a:chExt cx="464" cy="84"/>
            </a:xfrm>
          </p:grpSpPr>
          <p:sp>
            <p:nvSpPr>
              <p:cNvPr id="135" name="Line 117"/>
              <p:cNvSpPr>
                <a:spLocks noChangeShapeType="1"/>
              </p:cNvSpPr>
              <p:nvPr/>
            </p:nvSpPr>
            <p:spPr bwMode="auto">
              <a:xfrm>
                <a:off x="3560" y="2256"/>
                <a:ext cx="464"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6" name="Line 118"/>
              <p:cNvSpPr>
                <a:spLocks noChangeShapeType="1"/>
              </p:cNvSpPr>
              <p:nvPr/>
            </p:nvSpPr>
            <p:spPr bwMode="auto">
              <a:xfrm flipH="1">
                <a:off x="3740" y="2204"/>
                <a:ext cx="56" cy="84"/>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sp>
          <p:nvSpPr>
            <p:cNvPr id="124" name="Rectangle 119"/>
            <p:cNvSpPr>
              <a:spLocks noChangeArrowheads="1"/>
            </p:cNvSpPr>
            <p:nvPr/>
          </p:nvSpPr>
          <p:spPr bwMode="auto">
            <a:xfrm>
              <a:off x="3639" y="2293"/>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宋体" panose="02010600030101010101" pitchFamily="2" charset="-122"/>
                </a:rPr>
                <a:t>16</a:t>
              </a:r>
            </a:p>
          </p:txBody>
        </p:sp>
        <p:sp>
          <p:nvSpPr>
            <p:cNvPr id="125" name="Rectangle 120"/>
            <p:cNvSpPr>
              <a:spLocks noChangeArrowheads="1"/>
            </p:cNvSpPr>
            <p:nvPr/>
          </p:nvSpPr>
          <p:spPr bwMode="auto">
            <a:xfrm>
              <a:off x="3495" y="2009"/>
              <a:ext cx="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宋体" panose="02010600030101010101" pitchFamily="2" charset="-122"/>
                </a:rPr>
                <a:t>imm16</a:t>
              </a:r>
            </a:p>
          </p:txBody>
        </p:sp>
        <p:sp>
          <p:nvSpPr>
            <p:cNvPr id="126" name="Line 121"/>
            <p:cNvSpPr>
              <a:spLocks noChangeShapeType="1"/>
            </p:cNvSpPr>
            <p:nvPr/>
          </p:nvSpPr>
          <p:spPr bwMode="auto">
            <a:xfrm>
              <a:off x="4176" y="1736"/>
              <a:ext cx="0" cy="32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7" name="Rectangle 122"/>
            <p:cNvSpPr>
              <a:spLocks noChangeArrowheads="1"/>
            </p:cNvSpPr>
            <p:nvPr/>
          </p:nvSpPr>
          <p:spPr bwMode="auto">
            <a:xfrm>
              <a:off x="3735" y="1536"/>
              <a:ext cx="5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rgbClr val="0033CC"/>
                  </a:solidFill>
                  <a:latin typeface="Comic Sans MS" panose="030F0702030302020204" pitchFamily="66" charset="0"/>
                  <a:ea typeface="宋体" panose="02010600030101010101" pitchFamily="2" charset="-122"/>
                </a:rPr>
                <a:t>Branch</a:t>
              </a:r>
            </a:p>
          </p:txBody>
        </p:sp>
        <p:sp>
          <p:nvSpPr>
            <p:cNvPr id="128" name="Line 123"/>
            <p:cNvSpPr>
              <a:spLocks noChangeShapeType="1"/>
            </p:cNvSpPr>
            <p:nvPr/>
          </p:nvSpPr>
          <p:spPr bwMode="auto">
            <a:xfrm>
              <a:off x="4608" y="1832"/>
              <a:ext cx="0" cy="22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29" name="Line 124"/>
            <p:cNvSpPr>
              <a:spLocks noChangeShapeType="1"/>
            </p:cNvSpPr>
            <p:nvPr/>
          </p:nvSpPr>
          <p:spPr bwMode="auto">
            <a:xfrm>
              <a:off x="4656" y="2456"/>
              <a:ext cx="0" cy="46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0" name="Line 125"/>
            <p:cNvSpPr>
              <a:spLocks noChangeShapeType="1"/>
            </p:cNvSpPr>
            <p:nvPr/>
          </p:nvSpPr>
          <p:spPr bwMode="auto">
            <a:xfrm>
              <a:off x="4655" y="2544"/>
              <a:ext cx="636"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1" name="Rectangle 126"/>
            <p:cNvSpPr>
              <a:spLocks noChangeArrowheads="1"/>
            </p:cNvSpPr>
            <p:nvPr/>
          </p:nvSpPr>
          <p:spPr bwMode="auto">
            <a:xfrm>
              <a:off x="4593" y="2784"/>
              <a:ext cx="11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宋体" panose="02010600030101010101" pitchFamily="2" charset="-122"/>
                </a:rPr>
                <a:t>To Instruction</a:t>
              </a:r>
            </a:p>
            <a:p>
              <a:pPr algn="ctr"/>
              <a:r>
                <a:rPr lang="en-US" altLang="zh-CN">
                  <a:latin typeface="Comic Sans MS" panose="030F0702030302020204" pitchFamily="66" charset="0"/>
                  <a:ea typeface="宋体" panose="02010600030101010101" pitchFamily="2" charset="-122"/>
                </a:rPr>
                <a:t>Memory</a:t>
              </a:r>
            </a:p>
          </p:txBody>
        </p:sp>
        <p:sp>
          <p:nvSpPr>
            <p:cNvPr id="132" name="Line 127"/>
            <p:cNvSpPr>
              <a:spLocks noChangeShapeType="1"/>
            </p:cNvSpPr>
            <p:nvPr/>
          </p:nvSpPr>
          <p:spPr bwMode="auto">
            <a:xfrm>
              <a:off x="3320" y="2976"/>
              <a:ext cx="84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3" name="Line 128"/>
            <p:cNvSpPr>
              <a:spLocks noChangeShapeType="1"/>
            </p:cNvSpPr>
            <p:nvPr/>
          </p:nvSpPr>
          <p:spPr bwMode="auto">
            <a:xfrm flipV="1">
              <a:off x="4176" y="2440"/>
              <a:ext cx="0" cy="54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34" name="Rectangle 129"/>
            <p:cNvSpPr>
              <a:spLocks noChangeArrowheads="1"/>
            </p:cNvSpPr>
            <p:nvPr/>
          </p:nvSpPr>
          <p:spPr bwMode="auto">
            <a:xfrm>
              <a:off x="3639" y="2784"/>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宋体" panose="02010600030101010101" pitchFamily="2" charset="-122"/>
                </a:rPr>
                <a:t>Zero</a:t>
              </a:r>
            </a:p>
          </p:txBody>
        </p:sp>
      </p:grpSp>
      <p:grpSp>
        <p:nvGrpSpPr>
          <p:cNvPr id="137" name="Group 130"/>
          <p:cNvGrpSpPr>
            <a:grpSpLocks/>
          </p:cNvGrpSpPr>
          <p:nvPr/>
        </p:nvGrpSpPr>
        <p:grpSpPr bwMode="auto">
          <a:xfrm>
            <a:off x="5224463" y="3167981"/>
            <a:ext cx="3529012" cy="1757362"/>
            <a:chOff x="3327" y="2533"/>
            <a:chExt cx="2223" cy="1107"/>
          </a:xfrm>
        </p:grpSpPr>
        <p:sp>
          <p:nvSpPr>
            <p:cNvPr id="138" name="Text Box 131"/>
            <p:cNvSpPr txBox="1">
              <a:spLocks noChangeArrowheads="1"/>
            </p:cNvSpPr>
            <p:nvPr/>
          </p:nvSpPr>
          <p:spPr bwMode="auto">
            <a:xfrm>
              <a:off x="3327" y="3409"/>
              <a:ext cx="22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solidFill>
                    <a:srgbClr val="FF0000"/>
                  </a:solidFill>
                  <a:latin typeface="Comic Sans MS" panose="030F0702030302020204" pitchFamily="66" charset="0"/>
                  <a:ea typeface="宋体" panose="02010600030101010101" pitchFamily="2" charset="-122"/>
                </a:rPr>
                <a:t>思考：下地址逻辑如何设计？</a:t>
              </a:r>
            </a:p>
          </p:txBody>
        </p:sp>
        <p:sp>
          <p:nvSpPr>
            <p:cNvPr id="139" name="Line 132"/>
            <p:cNvSpPr>
              <a:spLocks noChangeShapeType="1"/>
            </p:cNvSpPr>
            <p:nvPr/>
          </p:nvSpPr>
          <p:spPr bwMode="auto">
            <a:xfrm flipV="1">
              <a:off x="4170" y="2533"/>
              <a:ext cx="283" cy="859"/>
            </a:xfrm>
            <a:prstGeom prst="line">
              <a:avLst/>
            </a:prstGeom>
            <a:noFill/>
            <a:ln w="25400">
              <a:solidFill>
                <a:srgbClr val="CC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sp>
        <p:nvSpPr>
          <p:cNvPr id="140" name="Text Box 133"/>
          <p:cNvSpPr txBox="1">
            <a:spLocks noChangeArrowheads="1"/>
          </p:cNvSpPr>
          <p:nvPr/>
        </p:nvSpPr>
        <p:spPr bwMode="auto">
          <a:xfrm>
            <a:off x="107504" y="5482556"/>
            <a:ext cx="88487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rgbClr val="0033CC"/>
                </a:solidFill>
                <a:latin typeface="Comic Sans MS" panose="030F0702030302020204" pitchFamily="66" charset="0"/>
                <a:ea typeface="宋体" panose="02010600030101010101" pitchFamily="2" charset="-122"/>
              </a:rPr>
              <a:t>控制信号</a:t>
            </a:r>
            <a:r>
              <a:rPr lang="en-US" altLang="zh-CN" dirty="0" err="1">
                <a:solidFill>
                  <a:srgbClr val="0033CC"/>
                </a:solidFill>
                <a:latin typeface="Comic Sans MS" panose="030F0702030302020204" pitchFamily="66" charset="0"/>
                <a:ea typeface="宋体" panose="02010600030101010101" pitchFamily="2" charset="-122"/>
              </a:rPr>
              <a:t>RegDst</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RegWr</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ALUctr</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ExtOp</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ALUSrc</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MemWr</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MemtoReg</a:t>
            </a:r>
            <a:r>
              <a:rPr lang="en-US" altLang="zh-CN" dirty="0">
                <a:solidFill>
                  <a:srgbClr val="0033CC"/>
                </a:solidFill>
                <a:latin typeface="Comic Sans MS" panose="030F0702030302020204" pitchFamily="66" charset="0"/>
                <a:ea typeface="宋体" panose="02010600030101010101" pitchFamily="2" charset="-122"/>
              </a:rPr>
              <a:t>, Branch</a:t>
            </a:r>
            <a:r>
              <a:rPr lang="zh-CN" altLang="en-US" dirty="0">
                <a:solidFill>
                  <a:srgbClr val="0033CC"/>
                </a:solidFill>
                <a:latin typeface="Comic Sans MS" panose="030F0702030302020204" pitchFamily="66" charset="0"/>
                <a:ea typeface="宋体" panose="02010600030101010101" pitchFamily="2" charset="-122"/>
              </a:rPr>
              <a:t> 各取何值？</a:t>
            </a:r>
          </a:p>
        </p:txBody>
      </p:sp>
      <p:sp>
        <p:nvSpPr>
          <p:cNvPr id="141" name="Text Box 134"/>
          <p:cNvSpPr txBox="1">
            <a:spLocks noChangeArrowheads="1"/>
          </p:cNvSpPr>
          <p:nvPr/>
        </p:nvSpPr>
        <p:spPr bwMode="auto">
          <a:xfrm>
            <a:off x="107504" y="6021288"/>
            <a:ext cx="89506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err="1">
                <a:solidFill>
                  <a:srgbClr val="FF0000"/>
                </a:solidFill>
                <a:latin typeface="Comic Sans MS" panose="030F0702030302020204" pitchFamily="66" charset="0"/>
                <a:ea typeface="宋体" panose="02010600030101010101" pitchFamily="2" charset="-122"/>
              </a:rPr>
              <a:t>RegDst</a:t>
            </a:r>
            <a:r>
              <a:rPr lang="en-US" altLang="zh-CN" dirty="0">
                <a:solidFill>
                  <a:srgbClr val="FF0000"/>
                </a:solidFill>
                <a:latin typeface="Comic Sans MS" panose="030F0702030302020204" pitchFamily="66" charset="0"/>
                <a:ea typeface="宋体" panose="02010600030101010101" pitchFamily="2" charset="-122"/>
              </a:rPr>
              <a:t>=x, </a:t>
            </a:r>
            <a:r>
              <a:rPr lang="en-US" altLang="zh-CN" dirty="0" err="1">
                <a:solidFill>
                  <a:srgbClr val="FF0000"/>
                </a:solidFill>
                <a:latin typeface="Comic Sans MS" panose="030F0702030302020204" pitchFamily="66" charset="0"/>
                <a:ea typeface="宋体" panose="02010600030101010101" pitchFamily="2" charset="-122"/>
              </a:rPr>
              <a:t>RegWr</a:t>
            </a:r>
            <a:r>
              <a:rPr lang="en-US" altLang="zh-CN" dirty="0">
                <a:solidFill>
                  <a:srgbClr val="FF0000"/>
                </a:solidFill>
                <a:latin typeface="Comic Sans MS" panose="030F0702030302020204" pitchFamily="66" charset="0"/>
                <a:ea typeface="宋体" panose="02010600030101010101" pitchFamily="2" charset="-122"/>
              </a:rPr>
              <a:t>=0, </a:t>
            </a:r>
            <a:r>
              <a:rPr lang="en-US" altLang="zh-CN" dirty="0" err="1">
                <a:solidFill>
                  <a:srgbClr val="FF0000"/>
                </a:solidFill>
                <a:latin typeface="Comic Sans MS" panose="030F0702030302020204" pitchFamily="66" charset="0"/>
                <a:ea typeface="宋体" panose="02010600030101010101" pitchFamily="2" charset="-122"/>
              </a:rPr>
              <a:t>ALUctr</a:t>
            </a:r>
            <a:r>
              <a:rPr lang="en-US" altLang="zh-CN" dirty="0">
                <a:solidFill>
                  <a:srgbClr val="FF0000"/>
                </a:solidFill>
                <a:latin typeface="Comic Sans MS" panose="030F0702030302020204" pitchFamily="66" charset="0"/>
                <a:ea typeface="宋体" panose="02010600030101010101" pitchFamily="2" charset="-122"/>
              </a:rPr>
              <a:t>=sub, </a:t>
            </a:r>
            <a:r>
              <a:rPr lang="en-US" altLang="zh-CN" dirty="0" err="1">
                <a:solidFill>
                  <a:srgbClr val="FF0000"/>
                </a:solidFill>
                <a:latin typeface="Comic Sans MS" panose="030F0702030302020204" pitchFamily="66" charset="0"/>
                <a:ea typeface="宋体" panose="02010600030101010101" pitchFamily="2" charset="-122"/>
              </a:rPr>
              <a:t>ExtOp</a:t>
            </a:r>
            <a:r>
              <a:rPr lang="en-US" altLang="zh-CN" dirty="0">
                <a:solidFill>
                  <a:srgbClr val="FF0000"/>
                </a:solidFill>
                <a:latin typeface="Comic Sans MS" panose="030F0702030302020204" pitchFamily="66" charset="0"/>
                <a:ea typeface="宋体" panose="02010600030101010101" pitchFamily="2" charset="-122"/>
              </a:rPr>
              <a:t>=x, </a:t>
            </a:r>
            <a:r>
              <a:rPr lang="en-US" altLang="zh-CN" dirty="0" err="1">
                <a:solidFill>
                  <a:srgbClr val="FF0000"/>
                </a:solidFill>
                <a:latin typeface="Comic Sans MS" panose="030F0702030302020204" pitchFamily="66" charset="0"/>
                <a:ea typeface="宋体" panose="02010600030101010101" pitchFamily="2" charset="-122"/>
              </a:rPr>
              <a:t>ALUSrc</a:t>
            </a:r>
            <a:r>
              <a:rPr lang="en-US" altLang="zh-CN" dirty="0">
                <a:solidFill>
                  <a:srgbClr val="FF0000"/>
                </a:solidFill>
                <a:latin typeface="Comic Sans MS" panose="030F0702030302020204" pitchFamily="66" charset="0"/>
                <a:ea typeface="宋体" panose="02010600030101010101" pitchFamily="2" charset="-122"/>
              </a:rPr>
              <a:t>=0, </a:t>
            </a:r>
            <a:r>
              <a:rPr lang="en-US" altLang="zh-CN" dirty="0" err="1">
                <a:solidFill>
                  <a:srgbClr val="FF0000"/>
                </a:solidFill>
                <a:latin typeface="Comic Sans MS" panose="030F0702030302020204" pitchFamily="66" charset="0"/>
                <a:ea typeface="宋体" panose="02010600030101010101" pitchFamily="2" charset="-122"/>
              </a:rPr>
              <a:t>MemWr</a:t>
            </a:r>
            <a:r>
              <a:rPr lang="en-US" altLang="zh-CN" dirty="0">
                <a:solidFill>
                  <a:srgbClr val="FF0000"/>
                </a:solidFill>
                <a:latin typeface="Comic Sans MS" panose="030F0702030302020204" pitchFamily="66" charset="0"/>
                <a:ea typeface="宋体" panose="02010600030101010101" pitchFamily="2" charset="-122"/>
              </a:rPr>
              <a:t>=0, </a:t>
            </a:r>
            <a:r>
              <a:rPr lang="en-US" altLang="zh-CN" dirty="0" err="1">
                <a:solidFill>
                  <a:srgbClr val="FF0000"/>
                </a:solidFill>
                <a:latin typeface="Comic Sans MS" panose="030F0702030302020204" pitchFamily="66" charset="0"/>
                <a:ea typeface="宋体" panose="02010600030101010101" pitchFamily="2" charset="-122"/>
              </a:rPr>
              <a:t>MemtoReg</a:t>
            </a:r>
            <a:r>
              <a:rPr lang="en-US" altLang="zh-CN" dirty="0">
                <a:solidFill>
                  <a:srgbClr val="FF0000"/>
                </a:solidFill>
                <a:latin typeface="Comic Sans MS" panose="030F0702030302020204" pitchFamily="66" charset="0"/>
                <a:ea typeface="宋体" panose="02010600030101010101" pitchFamily="2" charset="-122"/>
              </a:rPr>
              <a:t>=x, Branch=1</a:t>
            </a:r>
            <a:endParaRPr lang="zh-CN" altLang="en-US" dirty="0">
              <a:solidFill>
                <a:srgbClr val="FF0000"/>
              </a:solidFill>
              <a:latin typeface="Comic Sans MS" panose="030F0702030302020204" pitchFamily="66" charset="0"/>
              <a:ea typeface="宋体" panose="02010600030101010101" pitchFamily="2" charset="-122"/>
            </a:endParaRPr>
          </a:p>
        </p:txBody>
      </p:sp>
      <p:grpSp>
        <p:nvGrpSpPr>
          <p:cNvPr id="142" name="Group 135"/>
          <p:cNvGrpSpPr>
            <a:grpSpLocks/>
          </p:cNvGrpSpPr>
          <p:nvPr/>
        </p:nvGrpSpPr>
        <p:grpSpPr bwMode="auto">
          <a:xfrm>
            <a:off x="1565275" y="1913860"/>
            <a:ext cx="804863" cy="385763"/>
            <a:chOff x="1625" y="1752"/>
            <a:chExt cx="507" cy="243"/>
          </a:xfrm>
        </p:grpSpPr>
        <p:sp>
          <p:nvSpPr>
            <p:cNvPr id="143" name="Text Box 136"/>
            <p:cNvSpPr txBox="1">
              <a:spLocks noChangeArrowheads="1"/>
            </p:cNvSpPr>
            <p:nvPr/>
          </p:nvSpPr>
          <p:spPr bwMode="auto">
            <a:xfrm>
              <a:off x="1625" y="1752"/>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0</a:t>
              </a:r>
            </a:p>
          </p:txBody>
        </p:sp>
        <p:sp>
          <p:nvSpPr>
            <p:cNvPr id="144" name="Text Box 137"/>
            <p:cNvSpPr txBox="1">
              <a:spLocks noChangeArrowheads="1"/>
            </p:cNvSpPr>
            <p:nvPr/>
          </p:nvSpPr>
          <p:spPr bwMode="auto">
            <a:xfrm>
              <a:off x="2004" y="1762"/>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1</a:t>
              </a:r>
            </a:p>
          </p:txBody>
        </p:sp>
      </p:grpSp>
      <p:grpSp>
        <p:nvGrpSpPr>
          <p:cNvPr id="145" name="Group 138"/>
          <p:cNvGrpSpPr>
            <a:grpSpLocks/>
          </p:cNvGrpSpPr>
          <p:nvPr/>
        </p:nvGrpSpPr>
        <p:grpSpPr bwMode="auto">
          <a:xfrm>
            <a:off x="4068763" y="3698204"/>
            <a:ext cx="225425" cy="1025524"/>
            <a:chOff x="3075" y="2821"/>
            <a:chExt cx="142" cy="646"/>
          </a:xfrm>
        </p:grpSpPr>
        <p:sp>
          <p:nvSpPr>
            <p:cNvPr id="146" name="Text Box 139"/>
            <p:cNvSpPr txBox="1">
              <a:spLocks noChangeArrowheads="1"/>
            </p:cNvSpPr>
            <p:nvPr/>
          </p:nvSpPr>
          <p:spPr bwMode="auto">
            <a:xfrm>
              <a:off x="3089" y="2821"/>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0</a:t>
              </a:r>
            </a:p>
          </p:txBody>
        </p:sp>
        <p:sp>
          <p:nvSpPr>
            <p:cNvPr id="147" name="Text Box 140"/>
            <p:cNvSpPr txBox="1">
              <a:spLocks noChangeArrowheads="1"/>
            </p:cNvSpPr>
            <p:nvPr/>
          </p:nvSpPr>
          <p:spPr bwMode="auto">
            <a:xfrm>
              <a:off x="3075" y="3234"/>
              <a:ext cx="1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Comic Sans MS" panose="030F0702030302020204" pitchFamily="66" charset="0"/>
                  <a:ea typeface="宋体" panose="02010600030101010101" pitchFamily="2" charset="-122"/>
                </a:rPr>
                <a:t>1</a:t>
              </a:r>
            </a:p>
          </p:txBody>
        </p:sp>
      </p:grpSp>
    </p:spTree>
    <p:extLst>
      <p:ext uri="{BB962C8B-B14F-4D97-AF65-F5344CB8AC3E}">
        <p14:creationId xmlns:p14="http://schemas.microsoft.com/office/powerpoint/2010/main" val="23346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checkerboard(across)">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checkerboard(across)">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blinds(horizontal)">
                                      <p:cBhvr>
                                        <p:cTn id="17" dur="500"/>
                                        <p:tgtEl>
                                          <p:spTgt spid="140"/>
                                        </p:tgtEl>
                                      </p:cBhvr>
                                    </p:animEffec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blinds(horizontal)">
                                      <p:cBhvr>
                                        <p:cTn id="22"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latin typeface="微软雅黑" panose="020B0503020204020204" pitchFamily="34" charset="-122"/>
              </a:rPr>
              <a:t>5.2 </a:t>
            </a:r>
            <a:r>
              <a:rPr lang="zh-CN" altLang="en-US" dirty="0">
                <a:latin typeface="微软雅黑" panose="020B0503020204020204" pitchFamily="34" charset="-122"/>
              </a:rPr>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latin typeface="微软雅黑" panose="020B0503020204020204" pitchFamily="34" charset="-122"/>
              </a:rPr>
              <a:t>5.2.2 </a:t>
            </a:r>
            <a:r>
              <a:rPr lang="zh-CN" altLang="en-US" dirty="0" smtClean="0">
                <a:latin typeface="微软雅黑" panose="020B0503020204020204" pitchFamily="34" charset="-122"/>
              </a:rPr>
              <a:t>数据通路的设计</a:t>
            </a:r>
            <a:endParaRPr lang="zh-CN" altLang="en-US" dirty="0">
              <a:latin typeface="微软雅黑" panose="020B0503020204020204" pitchFamily="34" charset="-122"/>
            </a:endParaRPr>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latin typeface="微软雅黑" panose="020B0503020204020204" pitchFamily="34" charset="-122"/>
                <a:ea typeface="微软雅黑" panose="020B0503020204020204" pitchFamily="34" charset="-122"/>
              </a:rPr>
              <a:t>计算机与通信工程学院</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48</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2017/10/30</a:t>
            </a:fld>
            <a:endParaRPr lang="zh-CN" altLang="en-US">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119514" y="1052736"/>
            <a:ext cx="7764854"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latin typeface="微软雅黑" panose="020B0503020204020204" pitchFamily="34" charset="-122"/>
              </a:rPr>
              <a:t>5</a:t>
            </a:r>
            <a:r>
              <a:rPr lang="en-US" altLang="zh-CN" dirty="0">
                <a:solidFill>
                  <a:srgbClr val="063DE8"/>
                </a:solidFill>
                <a:latin typeface="微软雅黑" panose="020B0503020204020204" pitchFamily="34" charset="-122"/>
              </a:rPr>
              <a:t>. </a:t>
            </a:r>
            <a:r>
              <a:rPr lang="zh-CN" altLang="en-US" dirty="0">
                <a:solidFill>
                  <a:srgbClr val="063DE8"/>
                </a:solidFill>
                <a:latin typeface="微软雅黑" panose="020B0503020204020204" pitchFamily="34" charset="-122"/>
              </a:rPr>
              <a:t>分支指令的数据</a:t>
            </a:r>
            <a:r>
              <a:rPr lang="zh-CN" altLang="en-US" dirty="0" smtClean="0">
                <a:solidFill>
                  <a:srgbClr val="063DE8"/>
                </a:solidFill>
                <a:latin typeface="微软雅黑" panose="020B0503020204020204" pitchFamily="34" charset="-122"/>
              </a:rPr>
              <a:t>通路：下地址逻辑设计</a:t>
            </a:r>
            <a:endParaRPr lang="en-US" altLang="zh-CN" dirty="0">
              <a:solidFill>
                <a:srgbClr val="063DE8"/>
              </a:solidFill>
              <a:latin typeface="微软雅黑" panose="020B0503020204020204" pitchFamily="34" charset="-122"/>
            </a:endParaRPr>
          </a:p>
        </p:txBody>
      </p:sp>
      <p:sp>
        <p:nvSpPr>
          <p:cNvPr id="33" name="Rectangle 3"/>
          <p:cNvSpPr txBox="1">
            <a:spLocks noChangeArrowheads="1"/>
          </p:cNvSpPr>
          <p:nvPr/>
        </p:nvSpPr>
        <p:spPr bwMode="auto">
          <a:xfrm>
            <a:off x="316037" y="1529839"/>
            <a:ext cx="8191500" cy="1495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zh-CN" sz="2000" dirty="0" smtClean="0">
                <a:latin typeface="微软雅黑" panose="020B0503020204020204" pitchFamily="34" charset="-122"/>
              </a:rPr>
              <a:t>PC</a:t>
            </a:r>
            <a:r>
              <a:rPr lang="zh-CN" altLang="en-US" sz="2000" dirty="0" smtClean="0">
                <a:latin typeface="微软雅黑" panose="020B0503020204020204" pitchFamily="34" charset="-122"/>
              </a:rPr>
              <a:t>是一个</a:t>
            </a:r>
            <a:r>
              <a:rPr lang="en-US" altLang="zh-CN" sz="2000" dirty="0" smtClean="0">
                <a:latin typeface="微软雅黑" panose="020B0503020204020204" pitchFamily="34" charset="-122"/>
              </a:rPr>
              <a:t>32</a:t>
            </a:r>
            <a:r>
              <a:rPr lang="zh-CN" altLang="en-US" sz="2000" dirty="0" smtClean="0">
                <a:latin typeface="微软雅黑" panose="020B0503020204020204" pitchFamily="34" charset="-122"/>
              </a:rPr>
              <a:t>位地址</a:t>
            </a:r>
            <a:r>
              <a:rPr lang="en-US" altLang="zh-CN" sz="2000" dirty="0" smtClean="0">
                <a:latin typeface="微软雅黑" panose="020B0503020204020204" pitchFamily="34" charset="-122"/>
              </a:rPr>
              <a:t>:</a:t>
            </a:r>
          </a:p>
          <a:p>
            <a:pPr lvl="1">
              <a:buFontTx/>
              <a:buNone/>
            </a:pPr>
            <a:r>
              <a:rPr lang="zh-CN" altLang="en-US" dirty="0" smtClean="0">
                <a:solidFill>
                  <a:srgbClr val="0000FF"/>
                </a:solidFill>
              </a:rPr>
              <a:t>顺序执行时</a:t>
            </a:r>
            <a:r>
              <a:rPr lang="en-US" altLang="zh-CN" dirty="0" smtClean="0">
                <a:solidFill>
                  <a:srgbClr val="0000FF"/>
                </a:solidFill>
              </a:rPr>
              <a:t>:</a:t>
            </a:r>
            <a:r>
              <a:rPr lang="en-US" altLang="zh-CN" dirty="0" smtClean="0"/>
              <a:t> PC&lt;31:0&gt; = PC&lt;31:0&gt; + 4</a:t>
            </a:r>
          </a:p>
          <a:p>
            <a:pPr lvl="1">
              <a:buFontTx/>
              <a:buNone/>
            </a:pPr>
            <a:r>
              <a:rPr lang="zh-CN" altLang="en-US" dirty="0" smtClean="0">
                <a:solidFill>
                  <a:srgbClr val="0000FF"/>
                </a:solidFill>
              </a:rPr>
              <a:t>转移执行时</a:t>
            </a:r>
            <a:r>
              <a:rPr lang="en-US" altLang="zh-CN" dirty="0" smtClean="0">
                <a:solidFill>
                  <a:srgbClr val="0000FF"/>
                </a:solidFill>
              </a:rPr>
              <a:t>:</a:t>
            </a:r>
            <a:r>
              <a:rPr lang="en-US" altLang="zh-CN" dirty="0" smtClean="0"/>
              <a:t> PC&lt;31:0&gt; = PC&lt;31:0&gt; + 4 + </a:t>
            </a:r>
            <a:r>
              <a:rPr lang="en-US" altLang="zh-CN" dirty="0" err="1" smtClean="0"/>
              <a:t>SignExt</a:t>
            </a:r>
            <a:r>
              <a:rPr lang="en-US" altLang="zh-CN" dirty="0" smtClean="0"/>
              <a:t>[Imm16] * 4</a:t>
            </a:r>
          </a:p>
          <a:p>
            <a:pPr>
              <a:lnSpc>
                <a:spcPct val="120000"/>
              </a:lnSpc>
            </a:pPr>
            <a:endParaRPr lang="zh-CN" altLang="en-US" sz="2000" dirty="0">
              <a:latin typeface="微软雅黑" panose="020B0503020204020204" pitchFamily="34" charset="-122"/>
            </a:endParaRPr>
          </a:p>
        </p:txBody>
      </p:sp>
      <p:sp>
        <p:nvSpPr>
          <p:cNvPr id="34" name="Rectangle 4"/>
          <p:cNvSpPr>
            <a:spLocks noChangeArrowheads="1"/>
          </p:cNvSpPr>
          <p:nvPr/>
        </p:nvSpPr>
        <p:spPr bwMode="auto">
          <a:xfrm>
            <a:off x="316036" y="3170772"/>
            <a:ext cx="8432427"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MIPS</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按字节编址，每条指令为</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32</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位，占</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4</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个字节，故</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PC</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的值总是</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4</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的倍数，即后两位为</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00</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，因此，</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PC</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只需要</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30</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位即可</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PC</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采用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30</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位后，其转移地址计算逻辑变得更加简单</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Rectangle 5"/>
          <p:cNvSpPr>
            <a:spLocks noChangeArrowheads="1"/>
          </p:cNvSpPr>
          <p:nvPr/>
        </p:nvSpPr>
        <p:spPr bwMode="auto">
          <a:xfrm>
            <a:off x="316036" y="4495566"/>
            <a:ext cx="7691438"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40000"/>
              </a:lnSpc>
              <a:spcBef>
                <a:spcPct val="150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下地址计算逻辑简化为：</a:t>
            </a:r>
          </a:p>
          <a:p>
            <a:pPr>
              <a:lnSpc>
                <a:spcPct val="140000"/>
              </a:lnSpc>
              <a:spcBef>
                <a:spcPct val="15000"/>
              </a:spcBef>
            </a:pPr>
            <a:r>
              <a:rPr lang="zh-CN" altLang="en-US" sz="2000" dirty="0" smtClean="0">
                <a:solidFill>
                  <a:srgbClr val="0000FF"/>
                </a:solidFill>
                <a:latin typeface="微软雅黑" panose="020B0503020204020204" pitchFamily="34" charset="-122"/>
                <a:ea typeface="微软雅黑" panose="020B0503020204020204" pitchFamily="34" charset="-122"/>
              </a:rPr>
              <a:t>      顺序</a:t>
            </a:r>
            <a:r>
              <a:rPr lang="zh-CN" altLang="en-US" sz="2000" dirty="0">
                <a:solidFill>
                  <a:srgbClr val="0000FF"/>
                </a:solidFill>
                <a:latin typeface="微软雅黑" panose="020B0503020204020204" pitchFamily="34" charset="-122"/>
                <a:ea typeface="微软雅黑" panose="020B0503020204020204" pitchFamily="34" charset="-122"/>
              </a:rPr>
              <a:t>执行时</a:t>
            </a:r>
            <a:r>
              <a:rPr lang="en-US" altLang="zh-CN" sz="2000" dirty="0">
                <a:solidFill>
                  <a:srgbClr val="0000FF"/>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PC&lt;31:2&gt; = PC&lt;31:2&gt; + 1</a:t>
            </a:r>
          </a:p>
          <a:p>
            <a:pPr lvl="1">
              <a:lnSpc>
                <a:spcPct val="140000"/>
              </a:lnSpc>
              <a:spcBef>
                <a:spcPct val="15000"/>
              </a:spcBef>
            </a:pPr>
            <a:r>
              <a:rPr lang="zh-CN" altLang="en-US" sz="2000" dirty="0">
                <a:solidFill>
                  <a:srgbClr val="0000FF"/>
                </a:solidFill>
                <a:latin typeface="微软雅黑" panose="020B0503020204020204" pitchFamily="34" charset="-122"/>
                <a:ea typeface="微软雅黑" panose="020B0503020204020204" pitchFamily="34" charset="-122"/>
              </a:rPr>
              <a:t>转移执行时</a:t>
            </a:r>
            <a:r>
              <a:rPr lang="en-US" altLang="zh-CN" sz="2000" dirty="0">
                <a:solidFill>
                  <a:srgbClr val="0000FF"/>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PC&lt;31:2&gt; = PC&lt;31:2&gt; + 1 + </a:t>
            </a:r>
            <a:r>
              <a:rPr lang="en-US" altLang="zh-CN" sz="2000" dirty="0" err="1">
                <a:latin typeface="微软雅黑" panose="020B0503020204020204" pitchFamily="34" charset="-122"/>
                <a:ea typeface="微软雅黑" panose="020B0503020204020204" pitchFamily="34" charset="-122"/>
              </a:rPr>
              <a:t>SignExt</a:t>
            </a:r>
            <a:r>
              <a:rPr lang="en-US" altLang="zh-CN" sz="2000" dirty="0">
                <a:latin typeface="微软雅黑" panose="020B0503020204020204" pitchFamily="34" charset="-122"/>
                <a:ea typeface="微软雅黑" panose="020B0503020204020204" pitchFamily="34" charset="-122"/>
              </a:rPr>
              <a:t>[Imm16]</a:t>
            </a:r>
            <a:endParaRPr lang="zh-CN" altLang="en-US" sz="2000" dirty="0">
              <a:latin typeface="微软雅黑" panose="020B0503020204020204" pitchFamily="34" charset="-122"/>
              <a:ea typeface="微软雅黑" panose="020B0503020204020204" pitchFamily="34" charset="-122"/>
            </a:endParaRPr>
          </a:p>
          <a:p>
            <a:pPr lvl="1">
              <a:lnSpc>
                <a:spcPct val="140000"/>
              </a:lnSpc>
              <a:spcBef>
                <a:spcPct val="15000"/>
              </a:spcBef>
            </a:pPr>
            <a:r>
              <a:rPr lang="zh-CN" altLang="en-US" sz="2000" dirty="0">
                <a:solidFill>
                  <a:srgbClr val="0000FF"/>
                </a:solidFill>
                <a:latin typeface="微软雅黑" panose="020B0503020204020204" pitchFamily="34" charset="-122"/>
                <a:ea typeface="微软雅黑" panose="020B0503020204020204" pitchFamily="34" charset="-122"/>
              </a:rPr>
              <a:t>取指令时</a:t>
            </a:r>
            <a:r>
              <a:rPr lang="en-US" altLang="zh-CN" sz="2000" dirty="0">
                <a:solidFill>
                  <a:srgbClr val="0000FF"/>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指令地址 </a:t>
            </a:r>
            <a:r>
              <a:rPr lang="en-US" altLang="zh-CN" sz="2000" dirty="0">
                <a:latin typeface="微软雅黑" panose="020B0503020204020204" pitchFamily="34" charset="-122"/>
                <a:ea typeface="微软雅黑" panose="020B0503020204020204" pitchFamily="34" charset="-122"/>
              </a:rPr>
              <a:t>= PC&lt;31:2&gt; </a:t>
            </a:r>
            <a:r>
              <a:rPr lang="zh-CN" altLang="en-US" sz="2000" dirty="0">
                <a:latin typeface="微软雅黑" panose="020B0503020204020204" pitchFamily="34" charset="-122"/>
                <a:ea typeface="微软雅黑" panose="020B0503020204020204" pitchFamily="34" charset="-122"/>
              </a:rPr>
              <a:t>串接 “</a:t>
            </a:r>
            <a:r>
              <a:rPr lang="en-US" altLang="zh-CN" sz="2000" dirty="0">
                <a:latin typeface="微软雅黑" panose="020B0503020204020204" pitchFamily="34" charset="-122"/>
                <a:ea typeface="微软雅黑" panose="020B0503020204020204" pitchFamily="34" charset="-122"/>
              </a:rPr>
              <a:t>00”</a:t>
            </a:r>
          </a:p>
        </p:txBody>
      </p:sp>
      <p:sp>
        <p:nvSpPr>
          <p:cNvPr id="37" name="Text Box 8"/>
          <p:cNvSpPr txBox="1">
            <a:spLocks noChangeArrowheads="1"/>
          </p:cNvSpPr>
          <p:nvPr/>
        </p:nvSpPr>
        <p:spPr bwMode="auto">
          <a:xfrm>
            <a:off x="316036" y="2784022"/>
            <a:ext cx="86821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smtClean="0">
                <a:solidFill>
                  <a:srgbClr val="FF0000"/>
                </a:solidFill>
                <a:latin typeface="微软雅黑" panose="020B0503020204020204" pitchFamily="34" charset="-122"/>
                <a:ea typeface="微软雅黑" panose="020B0503020204020204" pitchFamily="34" charset="-122"/>
              </a:rPr>
              <a:t>采用</a:t>
            </a:r>
            <a:r>
              <a:rPr lang="en-US" altLang="zh-CN" sz="2000" dirty="0">
                <a:solidFill>
                  <a:srgbClr val="FF0000"/>
                </a:solidFill>
                <a:latin typeface="微软雅黑" panose="020B0503020204020204" pitchFamily="34" charset="-122"/>
                <a:ea typeface="微软雅黑" panose="020B0503020204020204" pitchFamily="34" charset="-122"/>
              </a:rPr>
              <a:t>32</a:t>
            </a:r>
            <a:r>
              <a:rPr lang="zh-CN" altLang="en-US" sz="2000" dirty="0">
                <a:solidFill>
                  <a:srgbClr val="FF0000"/>
                </a:solidFill>
                <a:latin typeface="微软雅黑" panose="020B0503020204020204" pitchFamily="34" charset="-122"/>
                <a:ea typeface="微软雅黑" panose="020B0503020204020204" pitchFamily="34" charset="-122"/>
              </a:rPr>
              <a:t>位</a:t>
            </a:r>
            <a:r>
              <a:rPr lang="en-US" altLang="zh-CN" sz="2000" dirty="0">
                <a:solidFill>
                  <a:srgbClr val="FF0000"/>
                </a:solidFill>
                <a:latin typeface="微软雅黑" panose="020B0503020204020204" pitchFamily="34" charset="-122"/>
                <a:ea typeface="微软雅黑" panose="020B0503020204020204" pitchFamily="34" charset="-122"/>
              </a:rPr>
              <a:t>PC</a:t>
            </a:r>
            <a:r>
              <a:rPr lang="zh-CN" altLang="en-US" sz="2000" dirty="0">
                <a:solidFill>
                  <a:srgbClr val="FF0000"/>
                </a:solidFill>
                <a:latin typeface="微软雅黑" panose="020B0503020204020204" pitchFamily="34" charset="-122"/>
                <a:ea typeface="微软雅黑" panose="020B0503020204020204" pitchFamily="34" charset="-122"/>
              </a:rPr>
              <a:t>时，可用左移</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位实现“</a:t>
            </a:r>
            <a:r>
              <a:rPr lang="en-US" altLang="zh-CN" sz="2000" dirty="0">
                <a:solidFill>
                  <a:srgbClr val="FF0000"/>
                </a:solidFill>
                <a:latin typeface="微软雅黑" panose="020B0503020204020204" pitchFamily="34" charset="-122"/>
                <a:ea typeface="微软雅黑" panose="020B0503020204020204" pitchFamily="34" charset="-122"/>
              </a:rPr>
              <a:t>*4”</a:t>
            </a:r>
            <a:r>
              <a:rPr lang="zh-CN" altLang="en-US" sz="2000" dirty="0">
                <a:solidFill>
                  <a:srgbClr val="FF0000"/>
                </a:solidFill>
                <a:latin typeface="微软雅黑" panose="020B0503020204020204" pitchFamily="34" charset="-122"/>
                <a:ea typeface="微软雅黑" panose="020B0503020204020204" pitchFamily="34" charset="-122"/>
              </a:rPr>
              <a:t>操作，计算转移地址用</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smtClean="0">
                <a:solidFill>
                  <a:srgbClr val="FF0000"/>
                </a:solidFill>
                <a:latin typeface="微软雅黑" panose="020B0503020204020204" pitchFamily="34" charset="-122"/>
                <a:ea typeface="微软雅黑" panose="020B0503020204020204" pitchFamily="34" charset="-122"/>
              </a:rPr>
              <a:t>加法器</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281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blinds(horizontal)">
                                      <p:cBhvr>
                                        <p:cTn id="7" dur="500"/>
                                        <p:tgtEl>
                                          <p:spTgt spid="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blinds(horizontal)">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checkerboard(across)">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
                                            <p:txEl>
                                              <p:pRg st="1" end="1"/>
                                            </p:txEl>
                                          </p:spTgt>
                                        </p:tgtEl>
                                        <p:attrNameLst>
                                          <p:attrName>style.visibility</p:attrName>
                                        </p:attrNameLst>
                                      </p:cBhvr>
                                      <p:to>
                                        <p:strVal val="visible"/>
                                      </p:to>
                                    </p:set>
                                    <p:animEffect transition="in" filter="blinds(horizontal)">
                                      <p:cBhvr>
                                        <p:cTn id="22" dur="500"/>
                                        <p:tgtEl>
                                          <p:spTgt spid="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Effect transition="in" filter="blinds(horizontal)">
                                      <p:cBhvr>
                                        <p:cTn id="27" dur="500"/>
                                        <p:tgtEl>
                                          <p:spTgt spid="3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
                                            <p:txEl>
                                              <p:pRg st="3" end="3"/>
                                            </p:txEl>
                                          </p:spTgt>
                                        </p:tgtEl>
                                        <p:attrNameLst>
                                          <p:attrName>style.visibility</p:attrName>
                                        </p:attrNameLst>
                                      </p:cBhvr>
                                      <p:to>
                                        <p:strVal val="visible"/>
                                      </p:to>
                                    </p:set>
                                    <p:animEffect transition="in" filter="blinds(horizontal)">
                                      <p:cBhvr>
                                        <p:cTn id="32" dur="500"/>
                                        <p:tgtEl>
                                          <p:spTgt spid="3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49</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2017/10/30</a:t>
            </a:fld>
            <a:endParaRPr lang="zh-CN" altLang="en-US">
              <a:ea typeface="微软雅黑" panose="020B0503020204020204" pitchFamily="34" charset="-122"/>
            </a:endParaRPr>
          </a:p>
        </p:txBody>
      </p:sp>
      <p:sp>
        <p:nvSpPr>
          <p:cNvPr id="9" name="内容占位符 2"/>
          <p:cNvSpPr txBox="1">
            <a:spLocks/>
          </p:cNvSpPr>
          <p:nvPr/>
        </p:nvSpPr>
        <p:spPr bwMode="auto">
          <a:xfrm>
            <a:off x="119514" y="1052736"/>
            <a:ext cx="7764854"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5</a:t>
            </a:r>
            <a:r>
              <a:rPr lang="en-US" altLang="zh-CN" dirty="0">
                <a:solidFill>
                  <a:srgbClr val="063DE8"/>
                </a:solidFill>
              </a:rPr>
              <a:t>. </a:t>
            </a:r>
            <a:r>
              <a:rPr lang="zh-CN" altLang="en-US" dirty="0">
                <a:solidFill>
                  <a:srgbClr val="063DE8"/>
                </a:solidFill>
              </a:rPr>
              <a:t>分支指令的数据</a:t>
            </a:r>
            <a:r>
              <a:rPr lang="zh-CN" altLang="en-US" dirty="0" smtClean="0">
                <a:solidFill>
                  <a:srgbClr val="063DE8"/>
                </a:solidFill>
              </a:rPr>
              <a:t>通路：下地址逻辑设计</a:t>
            </a:r>
            <a:endParaRPr lang="en-US" altLang="zh-CN" dirty="0">
              <a:solidFill>
                <a:srgbClr val="063DE8"/>
              </a:solidFill>
            </a:endParaRPr>
          </a:p>
        </p:txBody>
      </p:sp>
      <p:sp>
        <p:nvSpPr>
          <p:cNvPr id="13" name="Line 4"/>
          <p:cNvSpPr>
            <a:spLocks noChangeShapeType="1"/>
          </p:cNvSpPr>
          <p:nvPr/>
        </p:nvSpPr>
        <p:spPr bwMode="auto">
          <a:xfrm>
            <a:off x="1689100" y="2460650"/>
            <a:ext cx="119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 name="Line 5"/>
          <p:cNvSpPr>
            <a:spLocks noChangeShapeType="1"/>
          </p:cNvSpPr>
          <p:nvPr/>
        </p:nvSpPr>
        <p:spPr bwMode="auto">
          <a:xfrm flipH="1">
            <a:off x="2203450" y="2395562"/>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 name="Rectangle 6"/>
          <p:cNvSpPr>
            <a:spLocks noChangeArrowheads="1"/>
          </p:cNvSpPr>
          <p:nvPr/>
        </p:nvSpPr>
        <p:spPr bwMode="auto">
          <a:xfrm>
            <a:off x="1890713" y="2530500"/>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30</a:t>
            </a:r>
          </a:p>
        </p:txBody>
      </p:sp>
      <p:sp>
        <p:nvSpPr>
          <p:cNvPr id="16" name="Line 7"/>
          <p:cNvSpPr>
            <a:spLocks noChangeShapeType="1"/>
          </p:cNvSpPr>
          <p:nvPr/>
        </p:nvSpPr>
        <p:spPr bwMode="auto">
          <a:xfrm>
            <a:off x="3365500" y="2689250"/>
            <a:ext cx="195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 name="Line 8"/>
          <p:cNvSpPr>
            <a:spLocks noChangeShapeType="1"/>
          </p:cNvSpPr>
          <p:nvPr/>
        </p:nvSpPr>
        <p:spPr bwMode="auto">
          <a:xfrm flipH="1">
            <a:off x="4718050" y="2619400"/>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 name="Rectangle 9"/>
          <p:cNvSpPr>
            <a:spLocks noChangeArrowheads="1"/>
          </p:cNvSpPr>
          <p:nvPr/>
        </p:nvSpPr>
        <p:spPr bwMode="auto">
          <a:xfrm>
            <a:off x="4557713" y="2794025"/>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30</a:t>
            </a:r>
          </a:p>
        </p:txBody>
      </p:sp>
      <p:sp>
        <p:nvSpPr>
          <p:cNvPr id="19" name="Rectangle 10"/>
          <p:cNvSpPr>
            <a:spLocks noChangeArrowheads="1"/>
          </p:cNvSpPr>
          <p:nvPr/>
        </p:nvSpPr>
        <p:spPr bwMode="auto">
          <a:xfrm rot="5400000">
            <a:off x="2795328" y="3977478"/>
            <a:ext cx="103874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SignExt</a:t>
            </a:r>
          </a:p>
        </p:txBody>
      </p:sp>
      <p:sp>
        <p:nvSpPr>
          <p:cNvPr id="20" name="Line 11"/>
          <p:cNvSpPr>
            <a:spLocks noChangeShapeType="1"/>
          </p:cNvSpPr>
          <p:nvPr/>
        </p:nvSpPr>
        <p:spPr bwMode="auto">
          <a:xfrm>
            <a:off x="4660900" y="3522687"/>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 name="Rectangle 12"/>
          <p:cNvSpPr>
            <a:spLocks noChangeArrowheads="1"/>
          </p:cNvSpPr>
          <p:nvPr/>
        </p:nvSpPr>
        <p:spPr bwMode="auto">
          <a:xfrm>
            <a:off x="4729163" y="3633812"/>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30</a:t>
            </a:r>
          </a:p>
        </p:txBody>
      </p:sp>
      <p:sp>
        <p:nvSpPr>
          <p:cNvPr id="22" name="Line 13"/>
          <p:cNvSpPr>
            <a:spLocks noChangeShapeType="1"/>
          </p:cNvSpPr>
          <p:nvPr/>
        </p:nvSpPr>
        <p:spPr bwMode="auto">
          <a:xfrm flipH="1">
            <a:off x="4870450" y="345760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 name="Line 14"/>
          <p:cNvSpPr>
            <a:spLocks noChangeShapeType="1"/>
          </p:cNvSpPr>
          <p:nvPr/>
        </p:nvSpPr>
        <p:spPr bwMode="auto">
          <a:xfrm>
            <a:off x="2451100" y="42132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 name="Line 15"/>
          <p:cNvSpPr>
            <a:spLocks noChangeShapeType="1"/>
          </p:cNvSpPr>
          <p:nvPr/>
        </p:nvSpPr>
        <p:spPr bwMode="auto">
          <a:xfrm flipH="1">
            <a:off x="2660650" y="4130700"/>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5" name="Rectangle 16"/>
          <p:cNvSpPr>
            <a:spLocks noChangeArrowheads="1"/>
          </p:cNvSpPr>
          <p:nvPr/>
        </p:nvSpPr>
        <p:spPr bwMode="auto">
          <a:xfrm>
            <a:off x="2347913" y="4195787"/>
            <a:ext cx="4280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sp>
        <p:nvSpPr>
          <p:cNvPr id="26" name="Rectangle 17"/>
          <p:cNvSpPr>
            <a:spLocks noChangeArrowheads="1"/>
          </p:cNvSpPr>
          <p:nvPr/>
        </p:nvSpPr>
        <p:spPr bwMode="auto">
          <a:xfrm>
            <a:off x="1670051" y="4049737"/>
            <a:ext cx="91945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b="0" dirty="0">
                <a:latin typeface="Comic Sans MS" panose="030F0702030302020204" pitchFamily="66" charset="0"/>
                <a:ea typeface="微软雅黑" panose="020B0503020204020204" pitchFamily="34" charset="-122"/>
              </a:rPr>
              <a:t>imm16</a:t>
            </a:r>
          </a:p>
        </p:txBody>
      </p:sp>
      <p:sp>
        <p:nvSpPr>
          <p:cNvPr id="27" name="Line 18"/>
          <p:cNvSpPr>
            <a:spLocks noChangeShapeType="1"/>
          </p:cNvSpPr>
          <p:nvPr/>
        </p:nvSpPr>
        <p:spPr bwMode="auto">
          <a:xfrm>
            <a:off x="2374900" y="3329012"/>
            <a:ext cx="5080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8" name="Rectangle 19"/>
          <p:cNvSpPr>
            <a:spLocks noChangeArrowheads="1"/>
          </p:cNvSpPr>
          <p:nvPr/>
        </p:nvSpPr>
        <p:spPr bwMode="auto">
          <a:xfrm>
            <a:off x="3136900" y="369255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29" name="Group 20"/>
          <p:cNvGrpSpPr>
            <a:grpSpLocks/>
          </p:cNvGrpSpPr>
          <p:nvPr/>
        </p:nvGrpSpPr>
        <p:grpSpPr bwMode="auto">
          <a:xfrm>
            <a:off x="5275277" y="2443187"/>
            <a:ext cx="368301" cy="1325563"/>
            <a:chOff x="3323" y="2101"/>
            <a:chExt cx="232" cy="835"/>
          </a:xfrm>
        </p:grpSpPr>
        <p:grpSp>
          <p:nvGrpSpPr>
            <p:cNvPr id="30" name="Group 21"/>
            <p:cNvGrpSpPr>
              <a:grpSpLocks/>
            </p:cNvGrpSpPr>
            <p:nvPr/>
          </p:nvGrpSpPr>
          <p:grpSpPr bwMode="auto">
            <a:xfrm>
              <a:off x="3360" y="2101"/>
              <a:ext cx="192" cy="835"/>
              <a:chOff x="3360" y="2101"/>
              <a:chExt cx="192" cy="835"/>
            </a:xfrm>
          </p:grpSpPr>
          <p:sp>
            <p:nvSpPr>
              <p:cNvPr id="38" name="Line 22"/>
              <p:cNvSpPr>
                <a:spLocks noChangeShapeType="1"/>
              </p:cNvSpPr>
              <p:nvPr/>
            </p:nvSpPr>
            <p:spPr bwMode="auto">
              <a:xfrm>
                <a:off x="3360" y="2101"/>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9" name="Line 23"/>
              <p:cNvSpPr>
                <a:spLocks noChangeShapeType="1"/>
              </p:cNvSpPr>
              <p:nvPr/>
            </p:nvSpPr>
            <p:spPr bwMode="auto">
              <a:xfrm>
                <a:off x="3368" y="2101"/>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0" name="Line 24"/>
              <p:cNvSpPr>
                <a:spLocks noChangeShapeType="1"/>
              </p:cNvSpPr>
              <p:nvPr/>
            </p:nvSpPr>
            <p:spPr bwMode="auto">
              <a:xfrm flipV="1">
                <a:off x="3368" y="2809"/>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1" name="Line 25"/>
              <p:cNvSpPr>
                <a:spLocks noChangeShapeType="1"/>
              </p:cNvSpPr>
              <p:nvPr/>
            </p:nvSpPr>
            <p:spPr bwMode="auto">
              <a:xfrm>
                <a:off x="3552" y="2212"/>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31" name="Rectangle 26"/>
            <p:cNvSpPr>
              <a:spLocks noChangeArrowheads="1"/>
            </p:cNvSpPr>
            <p:nvPr/>
          </p:nvSpPr>
          <p:spPr bwMode="auto">
            <a:xfrm rot="5400000">
              <a:off x="3228" y="2405"/>
              <a:ext cx="4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Mux</a:t>
              </a:r>
            </a:p>
          </p:txBody>
        </p:sp>
        <p:sp>
          <p:nvSpPr>
            <p:cNvPr id="32" name="Rectangle 27"/>
            <p:cNvSpPr>
              <a:spLocks noChangeArrowheads="1"/>
            </p:cNvSpPr>
            <p:nvPr/>
          </p:nvSpPr>
          <p:spPr bwMode="auto">
            <a:xfrm>
              <a:off x="3351" y="2181"/>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36" name="Rectangle 28"/>
            <p:cNvSpPr>
              <a:spLocks noChangeArrowheads="1"/>
            </p:cNvSpPr>
            <p:nvPr/>
          </p:nvSpPr>
          <p:spPr bwMode="auto">
            <a:xfrm>
              <a:off x="3351" y="2651"/>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a:t>
              </a:r>
            </a:p>
          </p:txBody>
        </p:sp>
      </p:grpSp>
      <p:grpSp>
        <p:nvGrpSpPr>
          <p:cNvPr id="42" name="Group 29"/>
          <p:cNvGrpSpPr>
            <a:grpSpLocks/>
          </p:cNvGrpSpPr>
          <p:nvPr/>
        </p:nvGrpSpPr>
        <p:grpSpPr bwMode="auto">
          <a:xfrm>
            <a:off x="2895600" y="2328887"/>
            <a:ext cx="457200" cy="1157288"/>
            <a:chOff x="1824" y="2029"/>
            <a:chExt cx="288" cy="729"/>
          </a:xfrm>
        </p:grpSpPr>
        <p:sp>
          <p:nvSpPr>
            <p:cNvPr id="43" name="Line 30"/>
            <p:cNvSpPr>
              <a:spLocks noChangeShapeType="1"/>
            </p:cNvSpPr>
            <p:nvPr/>
          </p:nvSpPr>
          <p:spPr bwMode="auto">
            <a:xfrm>
              <a:off x="1824" y="2029"/>
              <a:ext cx="0" cy="16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4" name="Line 31"/>
            <p:cNvSpPr>
              <a:spLocks noChangeShapeType="1"/>
            </p:cNvSpPr>
            <p:nvPr/>
          </p:nvSpPr>
          <p:spPr bwMode="auto">
            <a:xfrm>
              <a:off x="1832" y="2029"/>
              <a:ext cx="272" cy="16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5" name="Line 32"/>
            <p:cNvSpPr>
              <a:spLocks noChangeShapeType="1"/>
            </p:cNvSpPr>
            <p:nvPr/>
          </p:nvSpPr>
          <p:spPr bwMode="auto">
            <a:xfrm>
              <a:off x="1832" y="2211"/>
              <a:ext cx="128" cy="7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6" name="Line 33"/>
            <p:cNvSpPr>
              <a:spLocks noChangeShapeType="1"/>
            </p:cNvSpPr>
            <p:nvPr/>
          </p:nvSpPr>
          <p:spPr bwMode="auto">
            <a:xfrm>
              <a:off x="1968" y="2303"/>
              <a:ext cx="0" cy="16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7" name="Line 34"/>
            <p:cNvSpPr>
              <a:spLocks noChangeShapeType="1"/>
            </p:cNvSpPr>
            <p:nvPr/>
          </p:nvSpPr>
          <p:spPr bwMode="auto">
            <a:xfrm>
              <a:off x="2112" y="2211"/>
              <a:ext cx="0" cy="349"/>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8" name="Line 35"/>
            <p:cNvSpPr>
              <a:spLocks noChangeShapeType="1"/>
            </p:cNvSpPr>
            <p:nvPr/>
          </p:nvSpPr>
          <p:spPr bwMode="auto">
            <a:xfrm flipV="1">
              <a:off x="1832" y="2469"/>
              <a:ext cx="128" cy="10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9" name="Line 36"/>
            <p:cNvSpPr>
              <a:spLocks noChangeShapeType="1"/>
            </p:cNvSpPr>
            <p:nvPr/>
          </p:nvSpPr>
          <p:spPr bwMode="auto">
            <a:xfrm>
              <a:off x="1824" y="2576"/>
              <a:ext cx="0" cy="16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0" name="Line 37"/>
            <p:cNvSpPr>
              <a:spLocks noChangeShapeType="1"/>
            </p:cNvSpPr>
            <p:nvPr/>
          </p:nvSpPr>
          <p:spPr bwMode="auto">
            <a:xfrm flipV="1">
              <a:off x="1832" y="2560"/>
              <a:ext cx="272" cy="19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51" name="Rectangle 38"/>
          <p:cNvSpPr>
            <a:spLocks noChangeArrowheads="1"/>
          </p:cNvSpPr>
          <p:nvPr/>
        </p:nvSpPr>
        <p:spPr bwMode="auto">
          <a:xfrm rot="5400000">
            <a:off x="2818420" y="2701129"/>
            <a:ext cx="8592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0000FF"/>
                </a:solidFill>
                <a:latin typeface="Comic Sans MS" panose="030F0702030302020204" pitchFamily="66" charset="0"/>
                <a:ea typeface="微软雅黑" panose="020B0503020204020204" pitchFamily="34" charset="-122"/>
              </a:rPr>
              <a:t>Adder</a:t>
            </a:r>
          </a:p>
        </p:txBody>
      </p:sp>
      <p:sp>
        <p:nvSpPr>
          <p:cNvPr id="52" name="Rectangle 39"/>
          <p:cNvSpPr>
            <a:spLocks noChangeArrowheads="1"/>
          </p:cNvSpPr>
          <p:nvPr/>
        </p:nvSpPr>
        <p:spPr bwMode="auto">
          <a:xfrm>
            <a:off x="1890713" y="3146450"/>
            <a:ext cx="74860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FF"/>
                </a:solidFill>
                <a:latin typeface="Comic Sans MS" panose="030F0702030302020204" pitchFamily="66" charset="0"/>
                <a:ea typeface="微软雅黑" panose="020B0503020204020204" pitchFamily="34" charset="-122"/>
              </a:rPr>
              <a:t>“1”</a:t>
            </a:r>
          </a:p>
        </p:txBody>
      </p:sp>
      <p:grpSp>
        <p:nvGrpSpPr>
          <p:cNvPr id="53" name="Group 40"/>
          <p:cNvGrpSpPr>
            <a:grpSpLocks/>
          </p:cNvGrpSpPr>
          <p:nvPr/>
        </p:nvGrpSpPr>
        <p:grpSpPr bwMode="auto">
          <a:xfrm>
            <a:off x="1322388" y="1863751"/>
            <a:ext cx="557212" cy="2106613"/>
            <a:chOff x="833" y="1736"/>
            <a:chExt cx="351" cy="1327"/>
          </a:xfrm>
        </p:grpSpPr>
        <p:sp>
          <p:nvSpPr>
            <p:cNvPr id="54" name="Rectangle 41"/>
            <p:cNvSpPr>
              <a:spLocks noChangeArrowheads="1"/>
            </p:cNvSpPr>
            <p:nvPr/>
          </p:nvSpPr>
          <p:spPr bwMode="auto">
            <a:xfrm>
              <a:off x="872" y="1736"/>
              <a:ext cx="176"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5" name="Oval 42"/>
            <p:cNvSpPr>
              <a:spLocks noChangeArrowheads="1"/>
            </p:cNvSpPr>
            <p:nvPr/>
          </p:nvSpPr>
          <p:spPr bwMode="auto">
            <a:xfrm>
              <a:off x="920" y="2504"/>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6" name="Line 43"/>
            <p:cNvSpPr>
              <a:spLocks noChangeShapeType="1"/>
            </p:cNvSpPr>
            <p:nvPr/>
          </p:nvSpPr>
          <p:spPr bwMode="auto">
            <a:xfrm>
              <a:off x="960" y="2600"/>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7" name="Rectangle 44"/>
            <p:cNvSpPr>
              <a:spLocks noChangeArrowheads="1"/>
            </p:cNvSpPr>
            <p:nvPr/>
          </p:nvSpPr>
          <p:spPr bwMode="auto">
            <a:xfrm rot="5400000">
              <a:off x="809" y="2052"/>
              <a:ext cx="2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PC</a:t>
              </a:r>
            </a:p>
          </p:txBody>
        </p:sp>
        <p:sp>
          <p:nvSpPr>
            <p:cNvPr id="58" name="Rectangle 45"/>
            <p:cNvSpPr>
              <a:spLocks noChangeArrowheads="1"/>
            </p:cNvSpPr>
            <p:nvPr/>
          </p:nvSpPr>
          <p:spPr bwMode="auto">
            <a:xfrm>
              <a:off x="855" y="2832"/>
              <a:ext cx="3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1"/>
                  </a:solidFill>
                  <a:latin typeface="Comic Sans MS" panose="030F0702030302020204" pitchFamily="66" charset="0"/>
                  <a:ea typeface="微软雅黑" panose="020B0503020204020204" pitchFamily="34" charset="-122"/>
                </a:rPr>
                <a:t>Clk</a:t>
              </a:r>
            </a:p>
          </p:txBody>
        </p:sp>
      </p:grpSp>
      <p:grpSp>
        <p:nvGrpSpPr>
          <p:cNvPr id="59" name="Group 47"/>
          <p:cNvGrpSpPr>
            <a:grpSpLocks/>
          </p:cNvGrpSpPr>
          <p:nvPr/>
        </p:nvGrpSpPr>
        <p:grpSpPr bwMode="auto">
          <a:xfrm>
            <a:off x="4176713" y="2938487"/>
            <a:ext cx="457200" cy="1157288"/>
            <a:chOff x="2640" y="2413"/>
            <a:chExt cx="288" cy="729"/>
          </a:xfrm>
        </p:grpSpPr>
        <p:sp>
          <p:nvSpPr>
            <p:cNvPr id="60" name="Line 48"/>
            <p:cNvSpPr>
              <a:spLocks noChangeShapeType="1"/>
            </p:cNvSpPr>
            <p:nvPr/>
          </p:nvSpPr>
          <p:spPr bwMode="auto">
            <a:xfrm>
              <a:off x="2640" y="2413"/>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1" name="Line 49"/>
            <p:cNvSpPr>
              <a:spLocks noChangeShapeType="1"/>
            </p:cNvSpPr>
            <p:nvPr/>
          </p:nvSpPr>
          <p:spPr bwMode="auto">
            <a:xfrm>
              <a:off x="2648" y="2413"/>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2" name="Line 50"/>
            <p:cNvSpPr>
              <a:spLocks noChangeShapeType="1"/>
            </p:cNvSpPr>
            <p:nvPr/>
          </p:nvSpPr>
          <p:spPr bwMode="auto">
            <a:xfrm>
              <a:off x="2648" y="2595"/>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3" name="Line 51"/>
            <p:cNvSpPr>
              <a:spLocks noChangeShapeType="1"/>
            </p:cNvSpPr>
            <p:nvPr/>
          </p:nvSpPr>
          <p:spPr bwMode="auto">
            <a:xfrm>
              <a:off x="2784" y="268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4" name="Line 52"/>
            <p:cNvSpPr>
              <a:spLocks noChangeShapeType="1"/>
            </p:cNvSpPr>
            <p:nvPr/>
          </p:nvSpPr>
          <p:spPr bwMode="auto">
            <a:xfrm>
              <a:off x="2928" y="2595"/>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5" name="Line 53"/>
            <p:cNvSpPr>
              <a:spLocks noChangeShapeType="1"/>
            </p:cNvSpPr>
            <p:nvPr/>
          </p:nvSpPr>
          <p:spPr bwMode="auto">
            <a:xfrm flipV="1">
              <a:off x="2648" y="2853"/>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6" name="Line 54"/>
            <p:cNvSpPr>
              <a:spLocks noChangeShapeType="1"/>
            </p:cNvSpPr>
            <p:nvPr/>
          </p:nvSpPr>
          <p:spPr bwMode="auto">
            <a:xfrm>
              <a:off x="2640" y="2960"/>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7" name="Line 55"/>
            <p:cNvSpPr>
              <a:spLocks noChangeShapeType="1"/>
            </p:cNvSpPr>
            <p:nvPr/>
          </p:nvSpPr>
          <p:spPr bwMode="auto">
            <a:xfrm flipV="1">
              <a:off x="2648" y="2944"/>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68" name="Rectangle 56"/>
          <p:cNvSpPr>
            <a:spLocks noChangeArrowheads="1"/>
          </p:cNvSpPr>
          <p:nvPr/>
        </p:nvSpPr>
        <p:spPr bwMode="auto">
          <a:xfrm rot="5400000">
            <a:off x="4099532" y="3325016"/>
            <a:ext cx="8592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Adder</a:t>
            </a:r>
          </a:p>
        </p:txBody>
      </p:sp>
      <p:sp>
        <p:nvSpPr>
          <p:cNvPr id="69" name="Line 57"/>
          <p:cNvSpPr>
            <a:spLocks noChangeShapeType="1"/>
          </p:cNvSpPr>
          <p:nvPr/>
        </p:nvSpPr>
        <p:spPr bwMode="auto">
          <a:xfrm>
            <a:off x="3517900" y="3979887"/>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0" name="Rectangle 58"/>
          <p:cNvSpPr>
            <a:spLocks noChangeArrowheads="1"/>
          </p:cNvSpPr>
          <p:nvPr/>
        </p:nvSpPr>
        <p:spPr bwMode="auto">
          <a:xfrm>
            <a:off x="3509963" y="4014812"/>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30</a:t>
            </a:r>
          </a:p>
        </p:txBody>
      </p:sp>
      <p:sp>
        <p:nvSpPr>
          <p:cNvPr id="71" name="Line 59"/>
          <p:cNvSpPr>
            <a:spLocks noChangeShapeType="1"/>
          </p:cNvSpPr>
          <p:nvPr/>
        </p:nvSpPr>
        <p:spPr bwMode="auto">
          <a:xfrm flipH="1">
            <a:off x="3727450" y="391480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72" name="Group 60"/>
          <p:cNvGrpSpPr>
            <a:grpSpLocks/>
          </p:cNvGrpSpPr>
          <p:nvPr/>
        </p:nvGrpSpPr>
        <p:grpSpPr bwMode="auto">
          <a:xfrm>
            <a:off x="5332413" y="3967187"/>
            <a:ext cx="385762" cy="385763"/>
            <a:chOff x="3359" y="3061"/>
            <a:chExt cx="243" cy="243"/>
          </a:xfrm>
        </p:grpSpPr>
        <p:sp>
          <p:nvSpPr>
            <p:cNvPr id="73" name="Arc 61"/>
            <p:cNvSpPr>
              <a:spLocks/>
            </p:cNvSpPr>
            <p:nvPr/>
          </p:nvSpPr>
          <p:spPr bwMode="auto">
            <a:xfrm rot="16200000">
              <a:off x="3371" y="3049"/>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4" name="Arc 62"/>
            <p:cNvSpPr>
              <a:spLocks/>
            </p:cNvSpPr>
            <p:nvPr/>
          </p:nvSpPr>
          <p:spPr bwMode="auto">
            <a:xfrm rot="5400000">
              <a:off x="3499" y="3049"/>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5" name="Line 63"/>
            <p:cNvSpPr>
              <a:spLocks noChangeShapeType="1"/>
            </p:cNvSpPr>
            <p:nvPr/>
          </p:nvSpPr>
          <p:spPr bwMode="auto">
            <a:xfrm>
              <a:off x="3360" y="3159"/>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6" name="Line 64"/>
            <p:cNvSpPr>
              <a:spLocks noChangeShapeType="1"/>
            </p:cNvSpPr>
            <p:nvPr/>
          </p:nvSpPr>
          <p:spPr bwMode="auto">
            <a:xfrm>
              <a:off x="3368" y="3304"/>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7" name="Line 65"/>
            <p:cNvSpPr>
              <a:spLocks noChangeShapeType="1"/>
            </p:cNvSpPr>
            <p:nvPr/>
          </p:nvSpPr>
          <p:spPr bwMode="auto">
            <a:xfrm>
              <a:off x="3600" y="3159"/>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78" name="Line 66"/>
          <p:cNvSpPr>
            <a:spLocks noChangeShapeType="1"/>
          </p:cNvSpPr>
          <p:nvPr/>
        </p:nvSpPr>
        <p:spPr bwMode="auto">
          <a:xfrm flipV="1">
            <a:off x="5524500" y="3668737"/>
            <a:ext cx="0" cy="2936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9" name="Line 67"/>
          <p:cNvSpPr>
            <a:spLocks noChangeShapeType="1"/>
          </p:cNvSpPr>
          <p:nvPr/>
        </p:nvSpPr>
        <p:spPr bwMode="auto">
          <a:xfrm>
            <a:off x="5410200" y="43783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0" name="Line 68"/>
          <p:cNvSpPr>
            <a:spLocks noChangeShapeType="1"/>
          </p:cNvSpPr>
          <p:nvPr/>
        </p:nvSpPr>
        <p:spPr bwMode="auto">
          <a:xfrm>
            <a:off x="5638800" y="437835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1" name="Line 69"/>
          <p:cNvSpPr>
            <a:spLocks noChangeShapeType="1"/>
          </p:cNvSpPr>
          <p:nvPr/>
        </p:nvSpPr>
        <p:spPr bwMode="auto">
          <a:xfrm>
            <a:off x="5651500" y="307025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2" name="Line 70"/>
          <p:cNvSpPr>
            <a:spLocks noChangeShapeType="1"/>
          </p:cNvSpPr>
          <p:nvPr/>
        </p:nvSpPr>
        <p:spPr bwMode="auto">
          <a:xfrm flipV="1">
            <a:off x="5867400" y="1685950"/>
            <a:ext cx="0" cy="139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3" name="Line 71"/>
          <p:cNvSpPr>
            <a:spLocks noChangeShapeType="1"/>
          </p:cNvSpPr>
          <p:nvPr/>
        </p:nvSpPr>
        <p:spPr bwMode="auto">
          <a:xfrm flipH="1">
            <a:off x="749300" y="169865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4" name="Line 72"/>
          <p:cNvSpPr>
            <a:spLocks noChangeShapeType="1"/>
          </p:cNvSpPr>
          <p:nvPr/>
        </p:nvSpPr>
        <p:spPr bwMode="auto">
          <a:xfrm>
            <a:off x="762000" y="1711350"/>
            <a:ext cx="0" cy="736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5" name="Line 73"/>
          <p:cNvSpPr>
            <a:spLocks noChangeShapeType="1"/>
          </p:cNvSpPr>
          <p:nvPr/>
        </p:nvSpPr>
        <p:spPr bwMode="auto">
          <a:xfrm>
            <a:off x="774700" y="246065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6" name="Line 74"/>
          <p:cNvSpPr>
            <a:spLocks noChangeShapeType="1"/>
          </p:cNvSpPr>
          <p:nvPr/>
        </p:nvSpPr>
        <p:spPr bwMode="auto">
          <a:xfrm flipH="1">
            <a:off x="4032250" y="1628800"/>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87" name="Rectangle 75"/>
          <p:cNvSpPr>
            <a:spLocks noChangeArrowheads="1"/>
          </p:cNvSpPr>
          <p:nvPr/>
        </p:nvSpPr>
        <p:spPr bwMode="auto">
          <a:xfrm>
            <a:off x="3719513" y="1727225"/>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30</a:t>
            </a:r>
          </a:p>
        </p:txBody>
      </p:sp>
      <p:sp>
        <p:nvSpPr>
          <p:cNvPr id="88" name="Rectangle 76"/>
          <p:cNvSpPr>
            <a:spLocks noChangeArrowheads="1"/>
          </p:cNvSpPr>
          <p:nvPr/>
        </p:nvSpPr>
        <p:spPr bwMode="auto">
          <a:xfrm>
            <a:off x="4786313" y="4746650"/>
            <a:ext cx="9441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rgbClr val="0033CC"/>
                </a:solidFill>
                <a:latin typeface="Comic Sans MS" panose="030F0702030302020204" pitchFamily="66" charset="0"/>
                <a:ea typeface="微软雅黑" panose="020B0503020204020204" pitchFamily="34" charset="-122"/>
              </a:rPr>
              <a:t>Branch</a:t>
            </a:r>
          </a:p>
        </p:txBody>
      </p:sp>
      <p:sp>
        <p:nvSpPr>
          <p:cNvPr id="89" name="Rectangle 77"/>
          <p:cNvSpPr>
            <a:spLocks noChangeArrowheads="1"/>
          </p:cNvSpPr>
          <p:nvPr/>
        </p:nvSpPr>
        <p:spPr bwMode="auto">
          <a:xfrm>
            <a:off x="5654675" y="4735537"/>
            <a:ext cx="70211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rgbClr val="FF0000"/>
                </a:solidFill>
                <a:latin typeface="Comic Sans MS" panose="030F0702030302020204" pitchFamily="66" charset="0"/>
                <a:ea typeface="微软雅黑" panose="020B0503020204020204" pitchFamily="34" charset="-122"/>
              </a:rPr>
              <a:t>Zero</a:t>
            </a:r>
          </a:p>
        </p:txBody>
      </p:sp>
      <p:sp>
        <p:nvSpPr>
          <p:cNvPr id="90" name="Rectangle 78"/>
          <p:cNvSpPr>
            <a:spLocks noChangeArrowheads="1"/>
          </p:cNvSpPr>
          <p:nvPr/>
        </p:nvSpPr>
        <p:spPr bwMode="auto">
          <a:xfrm>
            <a:off x="7089775" y="1939950"/>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91" name="Rectangle 79"/>
          <p:cNvSpPr>
            <a:spLocks noChangeArrowheads="1"/>
          </p:cNvSpPr>
          <p:nvPr/>
        </p:nvSpPr>
        <p:spPr bwMode="auto">
          <a:xfrm>
            <a:off x="7051675" y="1927250"/>
            <a:ext cx="136576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Addr&lt;31:2&gt;</a:t>
            </a:r>
          </a:p>
        </p:txBody>
      </p:sp>
      <p:sp>
        <p:nvSpPr>
          <p:cNvPr id="92" name="Rectangle 80"/>
          <p:cNvSpPr>
            <a:spLocks noChangeArrowheads="1"/>
          </p:cNvSpPr>
          <p:nvPr/>
        </p:nvSpPr>
        <p:spPr bwMode="auto">
          <a:xfrm>
            <a:off x="7108330" y="2613050"/>
            <a:ext cx="14154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微软雅黑" panose="020B0503020204020204" pitchFamily="34" charset="-122"/>
              </a:rPr>
              <a:t>Instruction</a:t>
            </a:r>
          </a:p>
          <a:p>
            <a:pPr algn="ctr"/>
            <a:r>
              <a:rPr lang="en-US" altLang="zh-CN">
                <a:latin typeface="Comic Sans MS" panose="030F0702030302020204" pitchFamily="66" charset="0"/>
                <a:ea typeface="微软雅黑" panose="020B0503020204020204" pitchFamily="34" charset="-122"/>
              </a:rPr>
              <a:t>Memory</a:t>
            </a:r>
          </a:p>
        </p:txBody>
      </p:sp>
      <p:sp>
        <p:nvSpPr>
          <p:cNvPr id="93" name="Rectangle 81"/>
          <p:cNvSpPr>
            <a:spLocks noChangeArrowheads="1"/>
          </p:cNvSpPr>
          <p:nvPr/>
        </p:nvSpPr>
        <p:spPr bwMode="auto">
          <a:xfrm>
            <a:off x="7051675" y="2232050"/>
            <a:ext cx="12246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Addr&lt;1:0&gt;</a:t>
            </a:r>
          </a:p>
        </p:txBody>
      </p:sp>
      <p:sp>
        <p:nvSpPr>
          <p:cNvPr id="94" name="Line 82"/>
          <p:cNvSpPr>
            <a:spLocks noChangeShapeType="1"/>
          </p:cNvSpPr>
          <p:nvPr/>
        </p:nvSpPr>
        <p:spPr bwMode="auto">
          <a:xfrm>
            <a:off x="6413500" y="23844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95" name="Rectangle 83"/>
          <p:cNvSpPr>
            <a:spLocks noChangeArrowheads="1"/>
          </p:cNvSpPr>
          <p:nvPr/>
        </p:nvSpPr>
        <p:spPr bwMode="auto">
          <a:xfrm>
            <a:off x="6310313" y="2384450"/>
            <a:ext cx="9265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“00”</a:t>
            </a:r>
          </a:p>
        </p:txBody>
      </p:sp>
      <p:sp>
        <p:nvSpPr>
          <p:cNvPr id="96" name="Line 84"/>
          <p:cNvSpPr>
            <a:spLocks noChangeShapeType="1"/>
          </p:cNvSpPr>
          <p:nvPr/>
        </p:nvSpPr>
        <p:spPr bwMode="auto">
          <a:xfrm>
            <a:off x="7772400" y="3235350"/>
            <a:ext cx="0" cy="1041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97" name="Line 85"/>
          <p:cNvSpPr>
            <a:spLocks noChangeShapeType="1"/>
          </p:cNvSpPr>
          <p:nvPr/>
        </p:nvSpPr>
        <p:spPr bwMode="auto">
          <a:xfrm flipV="1">
            <a:off x="7702550" y="359730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98" name="Rectangle 86"/>
          <p:cNvSpPr>
            <a:spLocks noChangeArrowheads="1"/>
          </p:cNvSpPr>
          <p:nvPr/>
        </p:nvSpPr>
        <p:spPr bwMode="auto">
          <a:xfrm>
            <a:off x="7834313" y="3451250"/>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99" name="Rectangle 87"/>
          <p:cNvSpPr>
            <a:spLocks noChangeArrowheads="1"/>
          </p:cNvSpPr>
          <p:nvPr/>
        </p:nvSpPr>
        <p:spPr bwMode="auto">
          <a:xfrm>
            <a:off x="7072313" y="4289450"/>
            <a:ext cx="20470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Instruction&lt;31:0&gt;</a:t>
            </a:r>
          </a:p>
        </p:txBody>
      </p:sp>
      <p:sp>
        <p:nvSpPr>
          <p:cNvPr id="100" name="Line 88"/>
          <p:cNvSpPr>
            <a:spLocks noChangeShapeType="1"/>
          </p:cNvSpPr>
          <p:nvPr/>
        </p:nvSpPr>
        <p:spPr bwMode="auto">
          <a:xfrm flipH="1">
            <a:off x="3721100" y="3070250"/>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1" name="Line 89"/>
          <p:cNvSpPr>
            <a:spLocks noChangeShapeType="1"/>
          </p:cNvSpPr>
          <p:nvPr/>
        </p:nvSpPr>
        <p:spPr bwMode="auto">
          <a:xfrm>
            <a:off x="3733800" y="270195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2" name="Line 90"/>
          <p:cNvSpPr>
            <a:spLocks noChangeShapeType="1"/>
          </p:cNvSpPr>
          <p:nvPr/>
        </p:nvSpPr>
        <p:spPr bwMode="auto">
          <a:xfrm flipH="1">
            <a:off x="2425700" y="2079650"/>
            <a:ext cx="4673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3" name="Line 91"/>
          <p:cNvSpPr>
            <a:spLocks noChangeShapeType="1"/>
          </p:cNvSpPr>
          <p:nvPr/>
        </p:nvSpPr>
        <p:spPr bwMode="auto">
          <a:xfrm flipV="1">
            <a:off x="2438400" y="206695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4" name="Rectangle 92"/>
          <p:cNvSpPr>
            <a:spLocks noChangeArrowheads="1"/>
          </p:cNvSpPr>
          <p:nvPr/>
        </p:nvSpPr>
        <p:spPr bwMode="auto">
          <a:xfrm>
            <a:off x="823913" y="4430385"/>
            <a:ext cx="20470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dirty="0">
                <a:latin typeface="Comic Sans MS" panose="030F0702030302020204" pitchFamily="66" charset="0"/>
                <a:ea typeface="微软雅黑" panose="020B0503020204020204" pitchFamily="34" charset="-122"/>
              </a:rPr>
              <a:t>Instruction&lt;15:0&gt;</a:t>
            </a:r>
          </a:p>
        </p:txBody>
      </p:sp>
      <p:sp>
        <p:nvSpPr>
          <p:cNvPr id="105" name="Line 93"/>
          <p:cNvSpPr>
            <a:spLocks noChangeShapeType="1"/>
          </p:cNvSpPr>
          <p:nvPr/>
        </p:nvSpPr>
        <p:spPr bwMode="auto">
          <a:xfrm flipH="1">
            <a:off x="4718050" y="2014562"/>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06" name="Rectangle 94"/>
          <p:cNvSpPr>
            <a:spLocks noChangeArrowheads="1"/>
          </p:cNvSpPr>
          <p:nvPr/>
        </p:nvSpPr>
        <p:spPr bwMode="auto">
          <a:xfrm>
            <a:off x="4405313" y="2149500"/>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30</a:t>
            </a:r>
          </a:p>
        </p:txBody>
      </p:sp>
      <p:sp>
        <p:nvSpPr>
          <p:cNvPr id="107" name="Text Box 95"/>
          <p:cNvSpPr txBox="1">
            <a:spLocks noChangeArrowheads="1"/>
          </p:cNvSpPr>
          <p:nvPr/>
        </p:nvSpPr>
        <p:spPr bwMode="auto">
          <a:xfrm>
            <a:off x="637927" y="5435932"/>
            <a:ext cx="80459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dirty="0">
                <a:solidFill>
                  <a:srgbClr val="CC0000"/>
                </a:solidFill>
                <a:latin typeface="Comic Sans MS" panose="030F0702030302020204" pitchFamily="66" charset="0"/>
                <a:ea typeface="微软雅黑" panose="020B0503020204020204" pitchFamily="34" charset="-122"/>
              </a:rPr>
              <a:t>先根据当前</a:t>
            </a:r>
            <a:r>
              <a:rPr lang="en-US" altLang="zh-CN" dirty="0">
                <a:solidFill>
                  <a:srgbClr val="CC0000"/>
                </a:solidFill>
                <a:latin typeface="Comic Sans MS" panose="030F0702030302020204" pitchFamily="66" charset="0"/>
                <a:ea typeface="微软雅黑" panose="020B0503020204020204" pitchFamily="34" charset="-122"/>
              </a:rPr>
              <a:t>PC</a:t>
            </a:r>
            <a:r>
              <a:rPr lang="zh-CN" altLang="en-US" dirty="0">
                <a:solidFill>
                  <a:srgbClr val="CC0000"/>
                </a:solidFill>
                <a:latin typeface="Comic Sans MS" panose="030F0702030302020204" pitchFamily="66" charset="0"/>
                <a:ea typeface="微软雅黑" panose="020B0503020204020204" pitchFamily="34" charset="-122"/>
              </a:rPr>
              <a:t>取指令，  计算的下条指令地址在下一个时钟到来后才能写入</a:t>
            </a:r>
            <a:r>
              <a:rPr lang="en-US" altLang="zh-CN" dirty="0">
                <a:solidFill>
                  <a:srgbClr val="CC0000"/>
                </a:solidFill>
                <a:latin typeface="Comic Sans MS" panose="030F0702030302020204" pitchFamily="66" charset="0"/>
                <a:ea typeface="微软雅黑" panose="020B0503020204020204" pitchFamily="34" charset="-122"/>
              </a:rPr>
              <a:t>PC</a:t>
            </a:r>
            <a:r>
              <a:rPr lang="zh-CN" altLang="en-US" dirty="0">
                <a:solidFill>
                  <a:srgbClr val="CC0000"/>
                </a:solidFill>
                <a:latin typeface="Comic Sans MS" panose="030F0702030302020204" pitchFamily="66" charset="0"/>
                <a:ea typeface="微软雅黑" panose="020B0503020204020204" pitchFamily="34" charset="-122"/>
              </a:rPr>
              <a:t>！</a:t>
            </a:r>
          </a:p>
        </p:txBody>
      </p:sp>
      <p:sp>
        <p:nvSpPr>
          <p:cNvPr id="108" name="Text Box 96"/>
          <p:cNvSpPr txBox="1">
            <a:spLocks noChangeArrowheads="1"/>
          </p:cNvSpPr>
          <p:nvPr/>
        </p:nvSpPr>
        <p:spPr bwMode="auto">
          <a:xfrm>
            <a:off x="1775708" y="4867856"/>
            <a:ext cx="3311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Comic Sans MS" panose="030F0702030302020204" pitchFamily="66" charset="0"/>
                <a:ea typeface="微软雅黑" panose="020B0503020204020204" pitchFamily="34" charset="-122"/>
              </a:rPr>
              <a:t> 标志位</a:t>
            </a:r>
            <a:r>
              <a:rPr lang="en-US" altLang="zh-CN" dirty="0">
                <a:latin typeface="Comic Sans MS" panose="030F0702030302020204" pitchFamily="66" charset="0"/>
                <a:ea typeface="微软雅黑" panose="020B0503020204020204" pitchFamily="34" charset="-122"/>
              </a:rPr>
              <a:t>ZF</a:t>
            </a:r>
            <a:r>
              <a:rPr lang="zh-CN" altLang="en-US" dirty="0">
                <a:latin typeface="Comic Sans MS" panose="030F0702030302020204" pitchFamily="66" charset="0"/>
                <a:ea typeface="微软雅黑" panose="020B0503020204020204" pitchFamily="34" charset="-122"/>
              </a:rPr>
              <a:t>，由</a:t>
            </a:r>
            <a:r>
              <a:rPr lang="en-US" altLang="zh-CN" dirty="0">
                <a:latin typeface="Comic Sans MS" panose="030F0702030302020204" pitchFamily="66" charset="0"/>
                <a:ea typeface="微软雅黑" panose="020B0503020204020204" pitchFamily="34" charset="-122"/>
              </a:rPr>
              <a:t>ALU</a:t>
            </a:r>
            <a:r>
              <a:rPr lang="zh-CN" altLang="en-US" dirty="0">
                <a:latin typeface="Comic Sans MS" panose="030F0702030302020204" pitchFamily="66" charset="0"/>
                <a:ea typeface="微软雅黑" panose="020B0503020204020204" pitchFamily="34" charset="-122"/>
              </a:rPr>
              <a:t>产生！</a:t>
            </a:r>
          </a:p>
        </p:txBody>
      </p:sp>
      <p:sp>
        <p:nvSpPr>
          <p:cNvPr id="109" name="Text Box 98"/>
          <p:cNvSpPr txBox="1">
            <a:spLocks noChangeArrowheads="1"/>
          </p:cNvSpPr>
          <p:nvPr/>
        </p:nvSpPr>
        <p:spPr bwMode="auto">
          <a:xfrm>
            <a:off x="578187" y="5910579"/>
            <a:ext cx="7959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Comic Sans MS" panose="030F0702030302020204" pitchFamily="66" charset="0"/>
                <a:ea typeface="微软雅黑" panose="020B0503020204020204" pitchFamily="34" charset="-122"/>
              </a:rPr>
              <a:t>为什么这里没有用“</a:t>
            </a:r>
            <a:r>
              <a:rPr lang="en-US" altLang="zh-CN" dirty="0">
                <a:latin typeface="Comic Sans MS" panose="030F0702030302020204" pitchFamily="66" charset="0"/>
                <a:ea typeface="微软雅黑" panose="020B0503020204020204" pitchFamily="34" charset="-122"/>
              </a:rPr>
              <a:t>ALU”</a:t>
            </a:r>
            <a:r>
              <a:rPr lang="zh-CN" altLang="en-US" dirty="0">
                <a:latin typeface="Comic Sans MS" panose="030F0702030302020204" pitchFamily="66" charset="0"/>
                <a:ea typeface="微软雅黑" panose="020B0503020204020204" pitchFamily="34" charset="-122"/>
              </a:rPr>
              <a:t>而是用“</a:t>
            </a:r>
            <a:r>
              <a:rPr lang="en-US" altLang="zh-CN" dirty="0">
                <a:latin typeface="Comic Sans MS" panose="030F0702030302020204" pitchFamily="66" charset="0"/>
                <a:ea typeface="微软雅黑" panose="020B0503020204020204" pitchFamily="34" charset="-122"/>
              </a:rPr>
              <a:t>Adder”?   “ALU”</a:t>
            </a:r>
            <a:r>
              <a:rPr lang="zh-CN" altLang="en-US" dirty="0">
                <a:latin typeface="Comic Sans MS" panose="030F0702030302020204" pitchFamily="66" charset="0"/>
                <a:ea typeface="微软雅黑" panose="020B0503020204020204" pitchFamily="34" charset="-122"/>
              </a:rPr>
              <a:t>和“</a:t>
            </a:r>
            <a:r>
              <a:rPr lang="en-US" altLang="zh-CN" dirty="0">
                <a:latin typeface="Comic Sans MS" panose="030F0702030302020204" pitchFamily="66" charset="0"/>
                <a:ea typeface="微软雅黑" panose="020B0503020204020204" pitchFamily="34" charset="-122"/>
              </a:rPr>
              <a:t>Adder”</a:t>
            </a:r>
            <a:r>
              <a:rPr lang="zh-CN" altLang="en-US" dirty="0">
                <a:latin typeface="Comic Sans MS" panose="030F0702030302020204" pitchFamily="66" charset="0"/>
                <a:ea typeface="微软雅黑" panose="020B0503020204020204" pitchFamily="34" charset="-122"/>
              </a:rPr>
              <a:t>有什么差别？</a:t>
            </a:r>
          </a:p>
        </p:txBody>
      </p:sp>
    </p:spTree>
    <p:extLst>
      <p:ext uri="{BB962C8B-B14F-4D97-AF65-F5344CB8AC3E}">
        <p14:creationId xmlns:p14="http://schemas.microsoft.com/office/powerpoint/2010/main" val="289933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linds(horizontal)">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blinds(horizontal)">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blinds(horizontal)">
                                      <p:cBhvr>
                                        <p:cTn id="1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5.1.1 </a:t>
            </a:r>
            <a:r>
              <a:rPr lang="zh-CN" altLang="en-US" dirty="0" smtClean="0"/>
              <a:t>指令执行过程</a:t>
            </a:r>
            <a:endParaRPr lang="en-US" altLang="zh-CN" dirty="0" smtClean="0"/>
          </a:p>
          <a:p>
            <a:pPr marL="0" indent="0">
              <a:buNone/>
            </a:pPr>
            <a:r>
              <a:rPr lang="en-US" altLang="zh-CN" dirty="0" smtClean="0">
                <a:solidFill>
                  <a:srgbClr val="063DE8"/>
                </a:solidFill>
                <a:latin typeface="微软雅黑" panose="020B0503020204020204" pitchFamily="34" charset="-122"/>
              </a:rPr>
              <a:t>2. </a:t>
            </a:r>
            <a:r>
              <a:rPr lang="zh-CN" altLang="en-US" dirty="0" smtClean="0">
                <a:solidFill>
                  <a:srgbClr val="063DE8"/>
                </a:solidFill>
                <a:latin typeface="微软雅黑" panose="020B0503020204020204" pitchFamily="34" charset="-122"/>
              </a:rPr>
              <a:t>每</a:t>
            </a:r>
            <a:r>
              <a:rPr lang="zh-CN" altLang="en-US" dirty="0">
                <a:solidFill>
                  <a:srgbClr val="063DE8"/>
                </a:solidFill>
                <a:latin typeface="微软雅黑" panose="020B0503020204020204" pitchFamily="34" charset="-122"/>
              </a:rPr>
              <a:t>条指令的功能总是由</a:t>
            </a:r>
            <a:r>
              <a:rPr lang="zh-CN" altLang="en-US" dirty="0" smtClean="0">
                <a:solidFill>
                  <a:srgbClr val="063DE8"/>
                </a:solidFill>
                <a:latin typeface="微软雅黑" panose="020B0503020204020204" pitchFamily="34" charset="-122"/>
              </a:rPr>
              <a:t>以下</a:t>
            </a:r>
            <a:r>
              <a:rPr lang="en-US" altLang="zh-CN" dirty="0" smtClean="0">
                <a:solidFill>
                  <a:srgbClr val="063DE8"/>
                </a:solidFill>
                <a:latin typeface="微软雅黑" panose="020B0503020204020204" pitchFamily="34" charset="-122"/>
              </a:rPr>
              <a:t>4</a:t>
            </a:r>
            <a:r>
              <a:rPr lang="zh-CN" altLang="en-US" dirty="0" smtClean="0">
                <a:solidFill>
                  <a:srgbClr val="063DE8"/>
                </a:solidFill>
                <a:latin typeface="微软雅黑" panose="020B0503020204020204" pitchFamily="34" charset="-122"/>
              </a:rPr>
              <a:t>种</a:t>
            </a:r>
            <a:r>
              <a:rPr lang="zh-CN" altLang="en-US" dirty="0">
                <a:solidFill>
                  <a:srgbClr val="063DE8"/>
                </a:solidFill>
                <a:latin typeface="微软雅黑" panose="020B0503020204020204" pitchFamily="34" charset="-122"/>
              </a:rPr>
              <a:t>基本操作来实现：</a:t>
            </a:r>
          </a:p>
          <a:p>
            <a:pPr marL="0" indent="0">
              <a:buNone/>
            </a:pPr>
            <a:endParaRPr lang="en-US" altLang="zh-CN" dirty="0">
              <a:solidFill>
                <a:srgbClr val="063DE8"/>
              </a:solidFill>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18" name="矩形 17"/>
          <p:cNvSpPr/>
          <p:nvPr/>
        </p:nvSpPr>
        <p:spPr>
          <a:xfrm>
            <a:off x="179512" y="1628800"/>
            <a:ext cx="8366349" cy="2046714"/>
          </a:xfrm>
          <a:prstGeom prst="rect">
            <a:avLst/>
          </a:prstGeom>
        </p:spPr>
        <p:txBody>
          <a:bodyPr wrap="square">
            <a:spAutoFit/>
          </a:bodyPr>
          <a:lstStyle/>
          <a:p>
            <a:pPr lvl="1" indent="-457200">
              <a:spcBef>
                <a:spcPct val="45000"/>
              </a:spcBef>
              <a:buFont typeface="+mj-ea"/>
              <a:buAutoNum type="circleNumDbPlain"/>
            </a:pPr>
            <a:r>
              <a:rPr lang="zh-CN" altLang="en-US" sz="2000" dirty="0">
                <a:latin typeface="Comic Sans MS" panose="030F0702030302020204" pitchFamily="66" charset="0"/>
                <a:ea typeface="微软雅黑" panose="020B0503020204020204" pitchFamily="34" charset="-122"/>
              </a:rPr>
              <a:t>读取某一主存单元的</a:t>
            </a:r>
            <a:r>
              <a:rPr lang="zh-CN" altLang="en-US" sz="2000" dirty="0" smtClean="0">
                <a:latin typeface="Comic Sans MS" panose="030F0702030302020204" pitchFamily="66" charset="0"/>
                <a:ea typeface="微软雅黑" panose="020B0503020204020204" pitchFamily="34" charset="-122"/>
              </a:rPr>
              <a:t>内容（可能是指令或操作数或操作数地址），</a:t>
            </a:r>
            <a:r>
              <a:rPr lang="zh-CN" altLang="en-US" sz="2000" dirty="0">
                <a:latin typeface="Comic Sans MS" panose="030F0702030302020204" pitchFamily="66" charset="0"/>
                <a:ea typeface="微软雅黑" panose="020B0503020204020204" pitchFamily="34" charset="-122"/>
              </a:rPr>
              <a:t>并将其装入某个寄存器；</a:t>
            </a:r>
          </a:p>
          <a:p>
            <a:pPr lvl="1"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把</a:t>
            </a:r>
            <a:r>
              <a:rPr lang="zh-CN" altLang="en-US" sz="2000" dirty="0">
                <a:latin typeface="Comic Sans MS" panose="030F0702030302020204" pitchFamily="66" charset="0"/>
                <a:ea typeface="微软雅黑" panose="020B0503020204020204" pitchFamily="34" charset="-122"/>
              </a:rPr>
              <a:t>一个数据从某个寄存器存入给定的主存单元中</a:t>
            </a:r>
            <a:r>
              <a:rPr lang="zh-CN" altLang="en-US" sz="2000" dirty="0" smtClean="0">
                <a:latin typeface="Comic Sans MS" panose="030F0702030302020204" pitchFamily="66" charset="0"/>
                <a:ea typeface="微软雅黑" panose="020B0503020204020204" pitchFamily="34" charset="-122"/>
              </a:rPr>
              <a:t>；</a:t>
            </a:r>
            <a:endParaRPr lang="en-US" altLang="zh-CN" sz="2000" dirty="0" smtClean="0">
              <a:latin typeface="Comic Sans MS" panose="030F0702030302020204" pitchFamily="66" charset="0"/>
              <a:ea typeface="微软雅黑" panose="020B0503020204020204" pitchFamily="34" charset="-122"/>
            </a:endParaRPr>
          </a:p>
          <a:p>
            <a:pPr lvl="1"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把</a:t>
            </a:r>
            <a:r>
              <a:rPr lang="zh-CN" altLang="en-US" sz="2000" dirty="0">
                <a:latin typeface="Comic Sans MS" panose="030F0702030302020204" pitchFamily="66" charset="0"/>
                <a:ea typeface="微软雅黑" panose="020B0503020204020204" pitchFamily="34" charset="-122"/>
              </a:rPr>
              <a:t>一个数据从某个寄存器送到另一个寄存器或者</a:t>
            </a:r>
            <a:r>
              <a:rPr lang="en-US" altLang="zh-CN" sz="2000" dirty="0" smtClean="0">
                <a:latin typeface="Comic Sans MS" panose="030F0702030302020204" pitchFamily="66" charset="0"/>
                <a:ea typeface="微软雅黑" panose="020B0503020204020204" pitchFamily="34" charset="-122"/>
              </a:rPr>
              <a:t>ALU</a:t>
            </a:r>
            <a:r>
              <a:rPr lang="zh-CN" altLang="en-US" sz="2000" dirty="0" smtClean="0">
                <a:latin typeface="Comic Sans MS" panose="030F0702030302020204" pitchFamily="66" charset="0"/>
                <a:ea typeface="微软雅黑" panose="020B0503020204020204" pitchFamily="34" charset="-122"/>
              </a:rPr>
              <a:t>输入端；</a:t>
            </a:r>
            <a:endParaRPr lang="zh-CN" altLang="en-US" sz="2000" dirty="0">
              <a:latin typeface="Comic Sans MS" panose="030F0702030302020204" pitchFamily="66" charset="0"/>
              <a:ea typeface="微软雅黑" panose="020B0503020204020204" pitchFamily="34" charset="-122"/>
            </a:endParaRPr>
          </a:p>
          <a:p>
            <a:pPr lvl="1"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进行</a:t>
            </a:r>
            <a:r>
              <a:rPr lang="zh-CN" altLang="en-US" sz="2000" dirty="0">
                <a:latin typeface="Comic Sans MS" panose="030F0702030302020204" pitchFamily="66" charset="0"/>
                <a:ea typeface="微软雅黑" panose="020B0503020204020204" pitchFamily="34" charset="-122"/>
              </a:rPr>
              <a:t>某种算术运算或逻辑运算，将结果送入某个寄存器。</a:t>
            </a:r>
          </a:p>
        </p:txBody>
      </p:sp>
    </p:spTree>
    <p:extLst>
      <p:ext uri="{BB962C8B-B14F-4D97-AF65-F5344CB8AC3E}">
        <p14:creationId xmlns:p14="http://schemas.microsoft.com/office/powerpoint/2010/main" val="29071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 calcmode="lin" valueType="num">
                                      <p:cBhvr>
                                        <p:cTn id="16"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1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animEffect transition="in" filter="randombar(horizontal)">
                                      <p:cBhvr>
                                        <p:cTn id="23"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6. </a:t>
            </a:r>
            <a:r>
              <a:rPr lang="zh-CN" altLang="en-US" dirty="0" smtClean="0">
                <a:solidFill>
                  <a:srgbClr val="063DE8"/>
                </a:solidFill>
              </a:rPr>
              <a:t>无条件转移指令的数据通路</a:t>
            </a:r>
            <a:endParaRPr lang="en-US" altLang="zh-CN" dirty="0" smtClean="0">
              <a:solidFill>
                <a:srgbClr val="063DE8"/>
              </a:solidFill>
            </a:endParaRPr>
          </a:p>
        </p:txBody>
      </p:sp>
      <p:sp>
        <p:nvSpPr>
          <p:cNvPr id="48" name="Rectangle 3"/>
          <p:cNvSpPr txBox="1">
            <a:spLocks noChangeArrowheads="1"/>
          </p:cNvSpPr>
          <p:nvPr/>
        </p:nvSpPr>
        <p:spPr bwMode="auto">
          <a:xfrm>
            <a:off x="310704" y="1438100"/>
            <a:ext cx="3170237" cy="530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28"/>
              </a:spcBef>
              <a:buFontTx/>
              <a:buNone/>
            </a:pPr>
            <a:r>
              <a:rPr lang="zh-CN" altLang="en-US" dirty="0" smtClean="0">
                <a:solidFill>
                  <a:srgbClr val="0033CC"/>
                </a:solidFill>
                <a:latin typeface="微软雅黑" panose="020B0503020204020204" pitchFamily="34" charset="-122"/>
              </a:rPr>
              <a:t>实现目标（</a:t>
            </a:r>
            <a:r>
              <a:rPr lang="en-US" altLang="zh-CN" dirty="0" smtClean="0">
                <a:solidFill>
                  <a:srgbClr val="0033CC"/>
                </a:solidFill>
                <a:latin typeface="微软雅黑" panose="020B0503020204020204" pitchFamily="34" charset="-122"/>
              </a:rPr>
              <a:t>7</a:t>
            </a:r>
            <a:r>
              <a:rPr lang="zh-CN" altLang="en-US" dirty="0" smtClean="0">
                <a:solidFill>
                  <a:srgbClr val="0033CC"/>
                </a:solidFill>
                <a:latin typeface="微软雅黑" panose="020B0503020204020204" pitchFamily="34" charset="-122"/>
              </a:rPr>
              <a:t>条指令）：</a:t>
            </a:r>
          </a:p>
          <a:p>
            <a:pPr>
              <a:spcBef>
                <a:spcPts val="328"/>
              </a:spcBef>
            </a:pPr>
            <a:r>
              <a:rPr lang="en-US" altLang="zh-CN" dirty="0" smtClean="0">
                <a:ea typeface="宋体" panose="02010600030101010101" pitchFamily="2" charset="-122"/>
              </a:rPr>
              <a:t>ADD and subtract</a:t>
            </a:r>
          </a:p>
          <a:p>
            <a:pPr lvl="1">
              <a:spcBef>
                <a:spcPts val="328"/>
              </a:spcBef>
            </a:pPr>
            <a:r>
              <a:rPr lang="en-US" altLang="zh-CN" dirty="0" smtClean="0">
                <a:ea typeface="宋体" panose="02010600030101010101" pitchFamily="2" charset="-122"/>
              </a:rPr>
              <a:t>add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spcBef>
                <a:spcPts val="328"/>
              </a:spcBef>
            </a:pPr>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a:spcBef>
                <a:spcPts val="328"/>
              </a:spcBef>
            </a:pPr>
            <a:r>
              <a:rPr lang="en-US" altLang="zh-CN" dirty="0" smtClean="0">
                <a:ea typeface="宋体" panose="02010600030101010101" pitchFamily="2" charset="-122"/>
              </a:rPr>
              <a:t>OR Immediate:</a:t>
            </a:r>
          </a:p>
          <a:p>
            <a:pPr lvl="1">
              <a:spcBef>
                <a:spcPts val="328"/>
              </a:spcBef>
            </a:pPr>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LOAD and STORE</a:t>
            </a:r>
          </a:p>
          <a:p>
            <a:pPr lvl="1">
              <a:spcBef>
                <a:spcPts val="328"/>
              </a:spcBef>
            </a:pPr>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spcBef>
                <a:spcPts val="328"/>
              </a:spcBef>
            </a:pPr>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BRANCH:</a:t>
            </a:r>
          </a:p>
          <a:p>
            <a:pPr lvl="1">
              <a:spcBef>
                <a:spcPts val="328"/>
              </a:spcBef>
            </a:pPr>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JUMP:</a:t>
            </a:r>
          </a:p>
          <a:p>
            <a:pPr lvl="1">
              <a:spcBef>
                <a:spcPts val="328"/>
              </a:spcBef>
            </a:pPr>
            <a:r>
              <a:rPr lang="en-US" altLang="zh-CN" dirty="0" smtClean="0">
                <a:ea typeface="宋体" panose="02010600030101010101" pitchFamily="2" charset="-122"/>
              </a:rPr>
              <a:t>j  target</a:t>
            </a:r>
            <a:endParaRPr lang="en-US" altLang="zh-CN" dirty="0">
              <a:ea typeface="宋体" panose="02010600030101010101" pitchFamily="2" charset="-122"/>
            </a:endParaRPr>
          </a:p>
        </p:txBody>
      </p:sp>
      <p:grpSp>
        <p:nvGrpSpPr>
          <p:cNvPr id="49" name="Group 4"/>
          <p:cNvGrpSpPr>
            <a:grpSpLocks/>
          </p:cNvGrpSpPr>
          <p:nvPr/>
        </p:nvGrpSpPr>
        <p:grpSpPr bwMode="auto">
          <a:xfrm>
            <a:off x="3252753" y="5556041"/>
            <a:ext cx="5949950" cy="942975"/>
            <a:chOff x="1918" y="3360"/>
            <a:chExt cx="3748" cy="594"/>
          </a:xfrm>
        </p:grpSpPr>
        <p:sp>
          <p:nvSpPr>
            <p:cNvPr id="50"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6"/>
            <p:cNvGrpSpPr>
              <a:grpSpLocks/>
            </p:cNvGrpSpPr>
            <p:nvPr/>
          </p:nvGrpSpPr>
          <p:grpSpPr bwMode="auto">
            <a:xfrm>
              <a:off x="1979" y="3552"/>
              <a:ext cx="624" cy="210"/>
              <a:chOff x="1979" y="3552"/>
              <a:chExt cx="624" cy="210"/>
            </a:xfrm>
          </p:grpSpPr>
          <p:sp>
            <p:nvSpPr>
              <p:cNvPr id="59"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sp>
          <p:nvSpPr>
            <p:cNvPr id="52"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54"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55"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56"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57"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58"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grpSp>
        <p:nvGrpSpPr>
          <p:cNvPr id="61" name="Group 16"/>
          <p:cNvGrpSpPr>
            <a:grpSpLocks/>
          </p:cNvGrpSpPr>
          <p:nvPr/>
        </p:nvGrpSpPr>
        <p:grpSpPr bwMode="auto">
          <a:xfrm>
            <a:off x="3131840" y="1333897"/>
            <a:ext cx="5949950" cy="942975"/>
            <a:chOff x="1918" y="672"/>
            <a:chExt cx="3748" cy="594"/>
          </a:xfrm>
        </p:grpSpPr>
        <p:grpSp>
          <p:nvGrpSpPr>
            <p:cNvPr id="62" name="Group 17"/>
            <p:cNvGrpSpPr>
              <a:grpSpLocks/>
            </p:cNvGrpSpPr>
            <p:nvPr/>
          </p:nvGrpSpPr>
          <p:grpSpPr bwMode="auto">
            <a:xfrm>
              <a:off x="1918" y="672"/>
              <a:ext cx="3748" cy="402"/>
              <a:chOff x="1918" y="672"/>
              <a:chExt cx="3748" cy="402"/>
            </a:xfrm>
          </p:grpSpPr>
          <p:grpSp>
            <p:nvGrpSpPr>
              <p:cNvPr id="69" name="Group 18"/>
              <p:cNvGrpSpPr>
                <a:grpSpLocks/>
              </p:cNvGrpSpPr>
              <p:nvPr/>
            </p:nvGrpSpPr>
            <p:grpSpPr bwMode="auto">
              <a:xfrm>
                <a:off x="1979" y="864"/>
                <a:ext cx="3607" cy="210"/>
                <a:chOff x="1979" y="864"/>
                <a:chExt cx="3607" cy="210"/>
              </a:xfrm>
            </p:grpSpPr>
            <p:sp>
              <p:nvSpPr>
                <p:cNvPr id="77"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8" name="Group 20"/>
                <p:cNvGrpSpPr>
                  <a:grpSpLocks/>
                </p:cNvGrpSpPr>
                <p:nvPr/>
              </p:nvGrpSpPr>
              <p:grpSpPr bwMode="auto">
                <a:xfrm>
                  <a:off x="1979" y="864"/>
                  <a:ext cx="3607" cy="210"/>
                  <a:chOff x="1979" y="864"/>
                  <a:chExt cx="3607" cy="210"/>
                </a:xfrm>
              </p:grpSpPr>
              <p:grpSp>
                <p:nvGrpSpPr>
                  <p:cNvPr id="79" name="Group 21"/>
                  <p:cNvGrpSpPr>
                    <a:grpSpLocks/>
                  </p:cNvGrpSpPr>
                  <p:nvPr/>
                </p:nvGrpSpPr>
                <p:grpSpPr bwMode="auto">
                  <a:xfrm>
                    <a:off x="1979" y="864"/>
                    <a:ext cx="624" cy="210"/>
                    <a:chOff x="1979" y="864"/>
                    <a:chExt cx="624" cy="210"/>
                  </a:xfrm>
                </p:grpSpPr>
                <p:sp>
                  <p:nvSpPr>
                    <p:cNvPr id="95"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80" name="Group 24"/>
                  <p:cNvGrpSpPr>
                    <a:grpSpLocks/>
                  </p:cNvGrpSpPr>
                  <p:nvPr/>
                </p:nvGrpSpPr>
                <p:grpSpPr bwMode="auto">
                  <a:xfrm>
                    <a:off x="2611" y="864"/>
                    <a:ext cx="580" cy="210"/>
                    <a:chOff x="2611" y="864"/>
                    <a:chExt cx="580" cy="210"/>
                  </a:xfrm>
                </p:grpSpPr>
                <p:sp>
                  <p:nvSpPr>
                    <p:cNvPr id="93"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81" name="Group 27"/>
                  <p:cNvGrpSpPr>
                    <a:grpSpLocks/>
                  </p:cNvGrpSpPr>
                  <p:nvPr/>
                </p:nvGrpSpPr>
                <p:grpSpPr bwMode="auto">
                  <a:xfrm>
                    <a:off x="3199" y="864"/>
                    <a:ext cx="579" cy="210"/>
                    <a:chOff x="3199" y="864"/>
                    <a:chExt cx="579" cy="210"/>
                  </a:xfrm>
                </p:grpSpPr>
                <p:sp>
                  <p:nvSpPr>
                    <p:cNvPr id="91"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82" name="Group 30"/>
                  <p:cNvGrpSpPr>
                    <a:grpSpLocks/>
                  </p:cNvGrpSpPr>
                  <p:nvPr/>
                </p:nvGrpSpPr>
                <p:grpSpPr bwMode="auto">
                  <a:xfrm>
                    <a:off x="3786" y="864"/>
                    <a:ext cx="579" cy="210"/>
                    <a:chOff x="3786" y="864"/>
                    <a:chExt cx="579" cy="210"/>
                  </a:xfrm>
                </p:grpSpPr>
                <p:sp>
                  <p:nvSpPr>
                    <p:cNvPr id="89"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83" name="Group 33"/>
                  <p:cNvGrpSpPr>
                    <a:grpSpLocks/>
                  </p:cNvGrpSpPr>
                  <p:nvPr/>
                </p:nvGrpSpPr>
                <p:grpSpPr bwMode="auto">
                  <a:xfrm>
                    <a:off x="4373" y="864"/>
                    <a:ext cx="580" cy="210"/>
                    <a:chOff x="4373" y="864"/>
                    <a:chExt cx="580" cy="210"/>
                  </a:xfrm>
                </p:grpSpPr>
                <p:sp>
                  <p:nvSpPr>
                    <p:cNvPr id="87"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84" name="Group 36"/>
                  <p:cNvGrpSpPr>
                    <a:grpSpLocks/>
                  </p:cNvGrpSpPr>
                  <p:nvPr/>
                </p:nvGrpSpPr>
                <p:grpSpPr bwMode="auto">
                  <a:xfrm>
                    <a:off x="4961" y="864"/>
                    <a:ext cx="625" cy="210"/>
                    <a:chOff x="4961" y="864"/>
                    <a:chExt cx="625" cy="210"/>
                  </a:xfrm>
                </p:grpSpPr>
                <p:sp>
                  <p:nvSpPr>
                    <p:cNvPr id="85"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70"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71"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72"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73"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74"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75"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76"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63"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4"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5"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6"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7"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8"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97" name="Group 52"/>
          <p:cNvGrpSpPr>
            <a:grpSpLocks/>
          </p:cNvGrpSpPr>
          <p:nvPr/>
        </p:nvGrpSpPr>
        <p:grpSpPr bwMode="auto">
          <a:xfrm>
            <a:off x="3059832" y="2702833"/>
            <a:ext cx="5949950" cy="942975"/>
            <a:chOff x="1918" y="1392"/>
            <a:chExt cx="3748" cy="594"/>
          </a:xfrm>
        </p:grpSpPr>
        <p:sp>
          <p:nvSpPr>
            <p:cNvPr id="98"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 name="Group 54"/>
            <p:cNvGrpSpPr>
              <a:grpSpLocks/>
            </p:cNvGrpSpPr>
            <p:nvPr/>
          </p:nvGrpSpPr>
          <p:grpSpPr bwMode="auto">
            <a:xfrm>
              <a:off x="1979" y="1584"/>
              <a:ext cx="624" cy="210"/>
              <a:chOff x="1979" y="1584"/>
              <a:chExt cx="624" cy="210"/>
            </a:xfrm>
          </p:grpSpPr>
          <p:sp>
            <p:nvSpPr>
              <p:cNvPr id="117"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56"/>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100" name="Group 57"/>
            <p:cNvGrpSpPr>
              <a:grpSpLocks/>
            </p:cNvGrpSpPr>
            <p:nvPr/>
          </p:nvGrpSpPr>
          <p:grpSpPr bwMode="auto">
            <a:xfrm>
              <a:off x="2611" y="1584"/>
              <a:ext cx="580" cy="210"/>
              <a:chOff x="2611" y="1584"/>
              <a:chExt cx="580" cy="210"/>
            </a:xfrm>
          </p:grpSpPr>
          <p:sp>
            <p:nvSpPr>
              <p:cNvPr id="115"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Rectangle 59"/>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101" name="Group 60"/>
            <p:cNvGrpSpPr>
              <a:grpSpLocks/>
            </p:cNvGrpSpPr>
            <p:nvPr/>
          </p:nvGrpSpPr>
          <p:grpSpPr bwMode="auto">
            <a:xfrm>
              <a:off x="3199" y="1584"/>
              <a:ext cx="579" cy="210"/>
              <a:chOff x="3199" y="1584"/>
              <a:chExt cx="579" cy="210"/>
            </a:xfrm>
          </p:grpSpPr>
          <p:sp>
            <p:nvSpPr>
              <p:cNvPr id="113"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Rectangle 62"/>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102"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64"/>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104" name="Rectangle 65"/>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05" name="Rectangle 66"/>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106" name="Rectangle 67"/>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107" name="Rectangle 68"/>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08" name="Rectangle 69"/>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109" name="Rectangle 70"/>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10" name="Rectangle 71"/>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111" name="Rectangle 72"/>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12" name="Rectangle 73"/>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119" name="Group 77"/>
          <p:cNvGrpSpPr>
            <a:grpSpLocks/>
          </p:cNvGrpSpPr>
          <p:nvPr/>
        </p:nvGrpSpPr>
        <p:grpSpPr bwMode="auto">
          <a:xfrm>
            <a:off x="602804" y="5679906"/>
            <a:ext cx="8494713" cy="993776"/>
            <a:chOff x="467" y="3272"/>
            <a:chExt cx="5351" cy="626"/>
          </a:xfrm>
        </p:grpSpPr>
        <p:sp>
          <p:nvSpPr>
            <p:cNvPr id="120" name="Text Box 74"/>
            <p:cNvSpPr txBox="1">
              <a:spLocks noChangeArrowheads="1"/>
            </p:cNvSpPr>
            <p:nvPr/>
          </p:nvSpPr>
          <p:spPr bwMode="auto">
            <a:xfrm>
              <a:off x="2184" y="3272"/>
              <a:ext cx="3634" cy="567"/>
            </a:xfrm>
            <a:prstGeom prst="rect">
              <a:avLst/>
            </a:prstGeom>
            <a:solidFill>
              <a:srgbClr val="FF8398">
                <a:alpha val="23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sp>
          <p:nvSpPr>
            <p:cNvPr id="121" name="Text Box 76"/>
            <p:cNvSpPr txBox="1">
              <a:spLocks noChangeArrowheads="1"/>
            </p:cNvSpPr>
            <p:nvPr/>
          </p:nvSpPr>
          <p:spPr bwMode="auto">
            <a:xfrm>
              <a:off x="467" y="3610"/>
              <a:ext cx="1664" cy="288"/>
            </a:xfrm>
            <a:prstGeom prst="rect">
              <a:avLst/>
            </a:prstGeom>
            <a:solidFill>
              <a:srgbClr val="FE9AAB">
                <a:alpha val="28999"/>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a:p>
              <a:pPr>
                <a:spcBef>
                  <a:spcPct val="50000"/>
                </a:spcBef>
              </a:pPr>
              <a:endParaRPr lang="zh-CN" altLang="en-US">
                <a:ea typeface="宋体" panose="02010600030101010101" pitchFamily="2" charset="-122"/>
              </a:endParaRPr>
            </a:p>
          </p:txBody>
        </p:sp>
      </p:grpSp>
      <p:sp>
        <p:nvSpPr>
          <p:cNvPr id="122" name="Text Box 76"/>
          <p:cNvSpPr txBox="1">
            <a:spLocks noChangeArrowheads="1"/>
          </p:cNvSpPr>
          <p:nvPr/>
        </p:nvSpPr>
        <p:spPr bwMode="auto">
          <a:xfrm>
            <a:off x="3723978" y="4269698"/>
            <a:ext cx="49524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考虑</a:t>
            </a:r>
            <a:r>
              <a:rPr lang="en-US" altLang="zh-CN"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Jump</a:t>
            </a: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指令（无条件转移指令的代表）</a:t>
            </a:r>
          </a:p>
        </p:txBody>
      </p:sp>
    </p:spTree>
    <p:extLst>
      <p:ext uri="{BB962C8B-B14F-4D97-AF65-F5344CB8AC3E}">
        <p14:creationId xmlns:p14="http://schemas.microsoft.com/office/powerpoint/2010/main" val="31028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blinds(horizontal)">
                                      <p:cBhvr>
                                        <p:cTn id="1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51</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2017/10/30</a:t>
            </a:fld>
            <a:endParaRPr lang="zh-CN" altLang="en-US">
              <a:ea typeface="微软雅黑" panose="020B0503020204020204" pitchFamily="34" charset="-122"/>
            </a:endParaRPr>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6. </a:t>
            </a:r>
            <a:r>
              <a:rPr lang="zh-CN" altLang="en-US" dirty="0" smtClean="0">
                <a:solidFill>
                  <a:srgbClr val="063DE8"/>
                </a:solidFill>
              </a:rPr>
              <a:t>无条件转移指令的数据通路</a:t>
            </a:r>
            <a:endParaRPr lang="en-US" altLang="zh-CN" dirty="0" smtClean="0">
              <a:solidFill>
                <a:srgbClr val="063DE8"/>
              </a:solidFill>
            </a:endParaRPr>
          </a:p>
        </p:txBody>
      </p:sp>
      <p:sp>
        <p:nvSpPr>
          <p:cNvPr id="8" name="Rectangle 3"/>
          <p:cNvSpPr txBox="1">
            <a:spLocks noChangeArrowheads="1"/>
          </p:cNvSpPr>
          <p:nvPr/>
        </p:nvSpPr>
        <p:spPr bwMode="auto">
          <a:xfrm>
            <a:off x="484320" y="2669116"/>
            <a:ext cx="8191500" cy="1695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J  target</a:t>
            </a:r>
          </a:p>
          <a:p>
            <a:pPr lvl="1"/>
            <a:r>
              <a:rPr lang="en-US" altLang="zh-CN" dirty="0" smtClean="0">
                <a:latin typeface="Comic Sans MS" panose="030F0702030302020204" pitchFamily="66" charset="0"/>
              </a:rPr>
              <a:t>M[PC]			</a:t>
            </a:r>
            <a:r>
              <a:rPr lang="zh-CN" altLang="en-US" dirty="0" smtClean="0">
                <a:solidFill>
                  <a:srgbClr val="0000FF"/>
                </a:solidFill>
                <a:latin typeface="Comic Sans MS" panose="030F0702030302020204" pitchFamily="66" charset="0"/>
              </a:rPr>
              <a:t>取指令（公共操作，取指部件完成）</a:t>
            </a:r>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PC&lt;31:2&gt; </a:t>
            </a:r>
            <a:r>
              <a:rPr lang="en-US" altLang="zh-CN" dirty="0" smtClean="0">
                <a:latin typeface="Comic Sans MS" panose="030F0702030302020204" pitchFamily="66" charset="0"/>
                <a:cs typeface="Arial" panose="020B0604020202020204" pitchFamily="34" charset="0"/>
                <a:sym typeface="Wingdings" panose="05000000000000000000" pitchFamily="2" charset="2"/>
              </a:rPr>
              <a:t>←</a:t>
            </a:r>
            <a:r>
              <a:rPr lang="en-US" altLang="zh-CN" dirty="0" smtClean="0">
                <a:latin typeface="Comic Sans MS" panose="030F0702030302020204" pitchFamily="66" charset="0"/>
              </a:rPr>
              <a:t> PC&lt;31:28&gt; </a:t>
            </a:r>
            <a:r>
              <a:rPr lang="zh-CN" altLang="en-US" dirty="0" smtClean="0">
                <a:latin typeface="Comic Sans MS" panose="030F0702030302020204" pitchFamily="66" charset="0"/>
              </a:rPr>
              <a:t>串接  </a:t>
            </a:r>
            <a:r>
              <a:rPr lang="en-US" altLang="zh-CN" dirty="0" smtClean="0">
                <a:latin typeface="Comic Sans MS" panose="030F0702030302020204" pitchFamily="66" charset="0"/>
              </a:rPr>
              <a:t>target&lt;25:0&gt;     </a:t>
            </a:r>
            <a:r>
              <a:rPr lang="zh-CN" altLang="en-US" dirty="0" smtClean="0">
                <a:solidFill>
                  <a:srgbClr val="0000FF"/>
                </a:solidFill>
                <a:latin typeface="Comic Sans MS" panose="030F0702030302020204" pitchFamily="66" charset="0"/>
              </a:rPr>
              <a:t>计算目标地址</a:t>
            </a:r>
            <a:endParaRPr lang="zh-CN" altLang="en-US" dirty="0">
              <a:solidFill>
                <a:srgbClr val="0000FF"/>
              </a:solidFill>
              <a:latin typeface="Comic Sans MS" panose="030F0702030302020204" pitchFamily="66" charset="0"/>
            </a:endParaRPr>
          </a:p>
        </p:txBody>
      </p:sp>
      <p:grpSp>
        <p:nvGrpSpPr>
          <p:cNvPr id="10" name="Group 4"/>
          <p:cNvGrpSpPr>
            <a:grpSpLocks/>
          </p:cNvGrpSpPr>
          <p:nvPr/>
        </p:nvGrpSpPr>
        <p:grpSpPr bwMode="auto">
          <a:xfrm>
            <a:off x="1273308" y="1640986"/>
            <a:ext cx="5991225" cy="976313"/>
            <a:chOff x="1102" y="576"/>
            <a:chExt cx="3774" cy="615"/>
          </a:xfrm>
        </p:grpSpPr>
        <p:sp>
          <p:nvSpPr>
            <p:cNvPr id="11" name="Rectangle 5"/>
            <p:cNvSpPr>
              <a:spLocks noChangeArrowheads="1"/>
            </p:cNvSpPr>
            <p:nvPr/>
          </p:nvSpPr>
          <p:spPr bwMode="auto">
            <a:xfrm>
              <a:off x="1167" y="776"/>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nvGrpSpPr>
            <p:cNvPr id="12" name="Group 6"/>
            <p:cNvGrpSpPr>
              <a:grpSpLocks/>
            </p:cNvGrpSpPr>
            <p:nvPr/>
          </p:nvGrpSpPr>
          <p:grpSpPr bwMode="auto">
            <a:xfrm>
              <a:off x="1163" y="768"/>
              <a:ext cx="624" cy="231"/>
              <a:chOff x="1163" y="768"/>
              <a:chExt cx="624" cy="231"/>
            </a:xfrm>
          </p:grpSpPr>
          <p:sp>
            <p:nvSpPr>
              <p:cNvPr id="20" name="Rectangle 7"/>
              <p:cNvSpPr>
                <a:spLocks noChangeArrowheads="1"/>
              </p:cNvSpPr>
              <p:nvPr/>
            </p:nvSpPr>
            <p:spPr bwMode="auto">
              <a:xfrm>
                <a:off x="1163" y="772"/>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 name="Rectangle 8"/>
              <p:cNvSpPr>
                <a:spLocks noChangeArrowheads="1"/>
              </p:cNvSpPr>
              <p:nvPr/>
            </p:nvSpPr>
            <p:spPr bwMode="auto">
              <a:xfrm>
                <a:off x="1345" y="768"/>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op</a:t>
                </a:r>
              </a:p>
            </p:txBody>
          </p:sp>
        </p:grpSp>
        <p:sp>
          <p:nvSpPr>
            <p:cNvPr id="13" name="Rectangle 9"/>
            <p:cNvSpPr>
              <a:spLocks noChangeArrowheads="1"/>
            </p:cNvSpPr>
            <p:nvPr/>
          </p:nvSpPr>
          <p:spPr bwMode="auto">
            <a:xfrm>
              <a:off x="1795" y="772"/>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 name="Rectangle 10"/>
            <p:cNvSpPr>
              <a:spLocks noChangeArrowheads="1"/>
            </p:cNvSpPr>
            <p:nvPr/>
          </p:nvSpPr>
          <p:spPr bwMode="auto">
            <a:xfrm>
              <a:off x="2738" y="768"/>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target address</a:t>
              </a:r>
            </a:p>
          </p:txBody>
        </p:sp>
        <p:sp>
          <p:nvSpPr>
            <p:cNvPr id="15" name="Rectangle 11"/>
            <p:cNvSpPr>
              <a:spLocks noChangeArrowheads="1"/>
            </p:cNvSpPr>
            <p:nvPr/>
          </p:nvSpPr>
          <p:spPr bwMode="auto">
            <a:xfrm>
              <a:off x="4672" y="57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16" name="Rectangle 12"/>
            <p:cNvSpPr>
              <a:spLocks noChangeArrowheads="1"/>
            </p:cNvSpPr>
            <p:nvPr/>
          </p:nvSpPr>
          <p:spPr bwMode="auto">
            <a:xfrm>
              <a:off x="1598" y="576"/>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26</a:t>
              </a:r>
            </a:p>
          </p:txBody>
        </p:sp>
        <p:sp>
          <p:nvSpPr>
            <p:cNvPr id="17" name="Rectangle 13"/>
            <p:cNvSpPr>
              <a:spLocks noChangeArrowheads="1"/>
            </p:cNvSpPr>
            <p:nvPr/>
          </p:nvSpPr>
          <p:spPr bwMode="auto">
            <a:xfrm>
              <a:off x="1102" y="576"/>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31</a:t>
              </a:r>
            </a:p>
          </p:txBody>
        </p:sp>
        <p:sp>
          <p:nvSpPr>
            <p:cNvPr id="18" name="Rectangle 14"/>
            <p:cNvSpPr>
              <a:spLocks noChangeArrowheads="1"/>
            </p:cNvSpPr>
            <p:nvPr/>
          </p:nvSpPr>
          <p:spPr bwMode="auto">
            <a:xfrm>
              <a:off x="1327" y="960"/>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6 </a:t>
              </a:r>
              <a:r>
                <a:rPr lang="en-US" altLang="zh-CN" b="0">
                  <a:latin typeface="Comic Sans MS" panose="030F0702030302020204" pitchFamily="66" charset="0"/>
                  <a:ea typeface="微软雅黑" panose="020B0503020204020204" pitchFamily="34" charset="-122"/>
                </a:rPr>
                <a:t>bits</a:t>
              </a:r>
            </a:p>
          </p:txBody>
        </p:sp>
        <p:sp>
          <p:nvSpPr>
            <p:cNvPr id="19" name="Rectangle 15"/>
            <p:cNvSpPr>
              <a:spLocks noChangeArrowheads="1"/>
            </p:cNvSpPr>
            <p:nvPr/>
          </p:nvSpPr>
          <p:spPr bwMode="auto">
            <a:xfrm>
              <a:off x="3000" y="960"/>
              <a:ext cx="6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26 </a:t>
              </a:r>
              <a:r>
                <a:rPr lang="en-US" altLang="zh-CN" b="0">
                  <a:latin typeface="Comic Sans MS" panose="030F0702030302020204" pitchFamily="66" charset="0"/>
                  <a:ea typeface="微软雅黑" panose="020B0503020204020204" pitchFamily="34" charset="-122"/>
                </a:rPr>
                <a:t>bits</a:t>
              </a:r>
            </a:p>
          </p:txBody>
        </p:sp>
      </p:grpSp>
      <p:sp>
        <p:nvSpPr>
          <p:cNvPr id="22" name="Text Box 16"/>
          <p:cNvSpPr txBox="1">
            <a:spLocks noChangeArrowheads="1"/>
          </p:cNvSpPr>
          <p:nvPr/>
        </p:nvSpPr>
        <p:spPr bwMode="auto">
          <a:xfrm>
            <a:off x="902007" y="4436041"/>
            <a:ext cx="67687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CC0000"/>
                </a:solidFill>
                <a:latin typeface="Comic Sans MS" panose="030F0702030302020204" pitchFamily="66" charset="0"/>
                <a:ea typeface="微软雅黑" panose="020B0503020204020204" pitchFamily="34" charset="-122"/>
              </a:rPr>
              <a:t>思考：应在原数据通路上加哪些元件和连线？用什么控制信号来控制？</a:t>
            </a:r>
          </a:p>
        </p:txBody>
      </p:sp>
    </p:spTree>
    <p:extLst>
      <p:ext uri="{BB962C8B-B14F-4D97-AF65-F5344CB8AC3E}">
        <p14:creationId xmlns:p14="http://schemas.microsoft.com/office/powerpoint/2010/main" val="209107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6. </a:t>
            </a:r>
            <a:r>
              <a:rPr lang="zh-CN" altLang="en-US" dirty="0" smtClean="0">
                <a:solidFill>
                  <a:srgbClr val="063DE8"/>
                </a:solidFill>
              </a:rPr>
              <a:t>无条件转移指令的数据通路</a:t>
            </a:r>
            <a:endParaRPr lang="en-US" altLang="zh-CN" dirty="0" smtClean="0">
              <a:solidFill>
                <a:srgbClr val="063DE8"/>
              </a:solidFill>
            </a:endParaRPr>
          </a:p>
        </p:txBody>
      </p:sp>
      <p:grpSp>
        <p:nvGrpSpPr>
          <p:cNvPr id="8" name="Group 2"/>
          <p:cNvGrpSpPr>
            <a:grpSpLocks/>
          </p:cNvGrpSpPr>
          <p:nvPr/>
        </p:nvGrpSpPr>
        <p:grpSpPr bwMode="auto">
          <a:xfrm>
            <a:off x="1690688" y="4068217"/>
            <a:ext cx="2960687" cy="1450975"/>
            <a:chOff x="1065" y="2774"/>
            <a:chExt cx="1865" cy="914"/>
          </a:xfrm>
        </p:grpSpPr>
        <p:sp>
          <p:nvSpPr>
            <p:cNvPr id="10" name="Oval 3"/>
            <p:cNvSpPr>
              <a:spLocks noChangeArrowheads="1"/>
            </p:cNvSpPr>
            <p:nvPr/>
          </p:nvSpPr>
          <p:spPr bwMode="auto">
            <a:xfrm rot="19200000">
              <a:off x="1065" y="2774"/>
              <a:ext cx="1865" cy="876"/>
            </a:xfrm>
            <a:prstGeom prst="ellipse">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4"/>
            <p:cNvSpPr>
              <a:spLocks noChangeShapeType="1"/>
            </p:cNvSpPr>
            <p:nvPr/>
          </p:nvSpPr>
          <p:spPr bwMode="auto">
            <a:xfrm>
              <a:off x="2488" y="3352"/>
              <a:ext cx="224" cy="336"/>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Line 6"/>
          <p:cNvSpPr>
            <a:spLocks noChangeShapeType="1"/>
          </p:cNvSpPr>
          <p:nvPr/>
        </p:nvSpPr>
        <p:spPr bwMode="auto">
          <a:xfrm>
            <a:off x="1689100" y="3245892"/>
            <a:ext cx="889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7"/>
          <p:cNvSpPr>
            <a:spLocks noChangeShapeType="1"/>
          </p:cNvSpPr>
          <p:nvPr/>
        </p:nvSpPr>
        <p:spPr bwMode="auto">
          <a:xfrm flipH="1">
            <a:off x="2051050" y="3180804"/>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8"/>
          <p:cNvSpPr>
            <a:spLocks noChangeArrowheads="1"/>
          </p:cNvSpPr>
          <p:nvPr/>
        </p:nvSpPr>
        <p:spPr bwMode="auto">
          <a:xfrm>
            <a:off x="1865313" y="325224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sp>
        <p:nvSpPr>
          <p:cNvPr id="15" name="Line 9"/>
          <p:cNvSpPr>
            <a:spLocks noChangeShapeType="1"/>
          </p:cNvSpPr>
          <p:nvPr/>
        </p:nvSpPr>
        <p:spPr bwMode="auto">
          <a:xfrm>
            <a:off x="3060700" y="3474492"/>
            <a:ext cx="172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
          <p:cNvSpPr>
            <a:spLocks noChangeShapeType="1"/>
          </p:cNvSpPr>
          <p:nvPr/>
        </p:nvSpPr>
        <p:spPr bwMode="auto">
          <a:xfrm flipH="1">
            <a:off x="4337050" y="3404642"/>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1"/>
          <p:cNvSpPr>
            <a:spLocks noChangeArrowheads="1"/>
          </p:cNvSpPr>
          <p:nvPr/>
        </p:nvSpPr>
        <p:spPr bwMode="auto">
          <a:xfrm>
            <a:off x="4189413" y="3515767"/>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sp>
        <p:nvSpPr>
          <p:cNvPr id="18" name="Rectangle 12"/>
          <p:cNvSpPr>
            <a:spLocks noChangeArrowheads="1"/>
          </p:cNvSpPr>
          <p:nvPr/>
        </p:nvSpPr>
        <p:spPr bwMode="auto">
          <a:xfrm rot="5400000">
            <a:off x="2346326" y="4779416"/>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SignExt</a:t>
            </a:r>
          </a:p>
        </p:txBody>
      </p:sp>
      <p:sp>
        <p:nvSpPr>
          <p:cNvPr id="19" name="Line 13"/>
          <p:cNvSpPr>
            <a:spLocks noChangeShapeType="1"/>
          </p:cNvSpPr>
          <p:nvPr/>
        </p:nvSpPr>
        <p:spPr bwMode="auto">
          <a:xfrm>
            <a:off x="4127500" y="4307929"/>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4"/>
          <p:cNvSpPr>
            <a:spLocks noChangeArrowheads="1"/>
          </p:cNvSpPr>
          <p:nvPr/>
        </p:nvSpPr>
        <p:spPr bwMode="auto">
          <a:xfrm>
            <a:off x="4208463" y="431745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sp>
        <p:nvSpPr>
          <p:cNvPr id="21" name="Line 15"/>
          <p:cNvSpPr>
            <a:spLocks noChangeShapeType="1"/>
          </p:cNvSpPr>
          <p:nvPr/>
        </p:nvSpPr>
        <p:spPr bwMode="auto">
          <a:xfrm flipH="1">
            <a:off x="4337050" y="4242842"/>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a:off x="1917700" y="4998492"/>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flipH="1">
            <a:off x="2127250" y="4915942"/>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8"/>
          <p:cNvSpPr>
            <a:spLocks noChangeArrowheads="1"/>
          </p:cNvSpPr>
          <p:nvPr/>
        </p:nvSpPr>
        <p:spPr bwMode="auto">
          <a:xfrm>
            <a:off x="1878013" y="496832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25" name="Rectangle 19"/>
          <p:cNvSpPr>
            <a:spLocks noChangeArrowheads="1"/>
          </p:cNvSpPr>
          <p:nvPr/>
        </p:nvSpPr>
        <p:spPr bwMode="auto">
          <a:xfrm>
            <a:off x="1204913" y="4834979"/>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ea typeface="宋体" panose="02010600030101010101" pitchFamily="2" charset="-122"/>
              </a:rPr>
              <a:t>imm16</a:t>
            </a:r>
          </a:p>
        </p:txBody>
      </p:sp>
      <p:sp>
        <p:nvSpPr>
          <p:cNvPr id="26" name="Line 20"/>
          <p:cNvSpPr>
            <a:spLocks noChangeShapeType="1"/>
          </p:cNvSpPr>
          <p:nvPr/>
        </p:nvSpPr>
        <p:spPr bwMode="auto">
          <a:xfrm>
            <a:off x="2070100" y="4114254"/>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1"/>
          <p:cNvSpPr>
            <a:spLocks noChangeArrowheads="1"/>
          </p:cNvSpPr>
          <p:nvPr/>
        </p:nvSpPr>
        <p:spPr bwMode="auto">
          <a:xfrm>
            <a:off x="2603500" y="4477792"/>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2"/>
          <p:cNvSpPr>
            <a:spLocks noChangeShapeType="1"/>
          </p:cNvSpPr>
          <p:nvPr/>
        </p:nvSpPr>
        <p:spPr bwMode="auto">
          <a:xfrm>
            <a:off x="4800600" y="3228429"/>
            <a:ext cx="0" cy="1300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3"/>
          <p:cNvSpPr>
            <a:spLocks noChangeShapeType="1"/>
          </p:cNvSpPr>
          <p:nvPr/>
        </p:nvSpPr>
        <p:spPr bwMode="auto">
          <a:xfrm>
            <a:off x="4813300" y="3228429"/>
            <a:ext cx="309563" cy="193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4"/>
          <p:cNvSpPr>
            <a:spLocks noChangeShapeType="1"/>
          </p:cNvSpPr>
          <p:nvPr/>
        </p:nvSpPr>
        <p:spPr bwMode="auto">
          <a:xfrm flipV="1">
            <a:off x="4797425" y="4323804"/>
            <a:ext cx="309563"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5"/>
          <p:cNvSpPr>
            <a:spLocks noChangeShapeType="1"/>
          </p:cNvSpPr>
          <p:nvPr/>
        </p:nvSpPr>
        <p:spPr bwMode="auto">
          <a:xfrm>
            <a:off x="5105400" y="3404642"/>
            <a:ext cx="0" cy="9477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26"/>
          <p:cNvSpPr>
            <a:spLocks noChangeArrowheads="1"/>
          </p:cNvSpPr>
          <p:nvPr/>
        </p:nvSpPr>
        <p:spPr bwMode="auto">
          <a:xfrm rot="5400000">
            <a:off x="4632325" y="3728492"/>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Mux</a:t>
            </a:r>
          </a:p>
        </p:txBody>
      </p:sp>
      <p:sp>
        <p:nvSpPr>
          <p:cNvPr id="33" name="Rectangle 27"/>
          <p:cNvSpPr>
            <a:spLocks noChangeArrowheads="1"/>
          </p:cNvSpPr>
          <p:nvPr/>
        </p:nvSpPr>
        <p:spPr bwMode="auto">
          <a:xfrm>
            <a:off x="4786313" y="335542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34" name="Rectangle 28"/>
          <p:cNvSpPr>
            <a:spLocks noChangeArrowheads="1"/>
          </p:cNvSpPr>
          <p:nvPr/>
        </p:nvSpPr>
        <p:spPr bwMode="auto">
          <a:xfrm>
            <a:off x="4786313" y="4101554"/>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a:t>
            </a:r>
          </a:p>
        </p:txBody>
      </p:sp>
      <p:sp>
        <p:nvSpPr>
          <p:cNvPr id="35" name="Line 29"/>
          <p:cNvSpPr>
            <a:spLocks noChangeShapeType="1"/>
          </p:cNvSpPr>
          <p:nvPr/>
        </p:nvSpPr>
        <p:spPr bwMode="auto">
          <a:xfrm>
            <a:off x="2590800" y="3114129"/>
            <a:ext cx="0" cy="292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0"/>
          <p:cNvSpPr>
            <a:spLocks noChangeShapeType="1"/>
          </p:cNvSpPr>
          <p:nvPr/>
        </p:nvSpPr>
        <p:spPr bwMode="auto">
          <a:xfrm>
            <a:off x="2603500" y="3114129"/>
            <a:ext cx="446088" cy="292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1"/>
          <p:cNvSpPr>
            <a:spLocks noChangeShapeType="1"/>
          </p:cNvSpPr>
          <p:nvPr/>
        </p:nvSpPr>
        <p:spPr bwMode="auto">
          <a:xfrm>
            <a:off x="2603500" y="3403054"/>
            <a:ext cx="203200" cy="120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2"/>
          <p:cNvSpPr>
            <a:spLocks noChangeShapeType="1"/>
          </p:cNvSpPr>
          <p:nvPr/>
        </p:nvSpPr>
        <p:spPr bwMode="auto">
          <a:xfrm>
            <a:off x="2819400" y="3549104"/>
            <a:ext cx="0" cy="263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3"/>
          <p:cNvSpPr>
            <a:spLocks noChangeShapeType="1"/>
          </p:cNvSpPr>
          <p:nvPr/>
        </p:nvSpPr>
        <p:spPr bwMode="auto">
          <a:xfrm>
            <a:off x="3048000" y="3403054"/>
            <a:ext cx="0" cy="5540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4"/>
          <p:cNvSpPr>
            <a:spLocks noChangeShapeType="1"/>
          </p:cNvSpPr>
          <p:nvPr/>
        </p:nvSpPr>
        <p:spPr bwMode="auto">
          <a:xfrm flipV="1">
            <a:off x="2603500" y="3812629"/>
            <a:ext cx="203200" cy="169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5"/>
          <p:cNvSpPr>
            <a:spLocks noChangeShapeType="1"/>
          </p:cNvSpPr>
          <p:nvPr/>
        </p:nvSpPr>
        <p:spPr bwMode="auto">
          <a:xfrm>
            <a:off x="2590800" y="3982492"/>
            <a:ext cx="0" cy="306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6"/>
          <p:cNvSpPr>
            <a:spLocks noChangeShapeType="1"/>
          </p:cNvSpPr>
          <p:nvPr/>
        </p:nvSpPr>
        <p:spPr bwMode="auto">
          <a:xfrm flipV="1">
            <a:off x="2603500" y="3928517"/>
            <a:ext cx="460375" cy="342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37"/>
          <p:cNvSpPr>
            <a:spLocks noChangeArrowheads="1"/>
          </p:cNvSpPr>
          <p:nvPr/>
        </p:nvSpPr>
        <p:spPr bwMode="auto">
          <a:xfrm rot="5400000">
            <a:off x="2562225" y="3531642"/>
            <a:ext cx="733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Adder</a:t>
            </a:r>
          </a:p>
        </p:txBody>
      </p:sp>
      <p:sp>
        <p:nvSpPr>
          <p:cNvPr id="44" name="Rectangle 38"/>
          <p:cNvSpPr>
            <a:spLocks noChangeArrowheads="1"/>
          </p:cNvSpPr>
          <p:nvPr/>
        </p:nvSpPr>
        <p:spPr bwMode="auto">
          <a:xfrm>
            <a:off x="1814513" y="3779292"/>
            <a:ext cx="463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a:t>
            </a:r>
          </a:p>
        </p:txBody>
      </p:sp>
      <p:grpSp>
        <p:nvGrpSpPr>
          <p:cNvPr id="45" name="Group 39"/>
          <p:cNvGrpSpPr>
            <a:grpSpLocks/>
          </p:cNvGrpSpPr>
          <p:nvPr/>
        </p:nvGrpSpPr>
        <p:grpSpPr bwMode="auto">
          <a:xfrm>
            <a:off x="1338263" y="2648992"/>
            <a:ext cx="515937" cy="2073275"/>
            <a:chOff x="843" y="1880"/>
            <a:chExt cx="325" cy="1306"/>
          </a:xfrm>
        </p:grpSpPr>
        <p:sp>
          <p:nvSpPr>
            <p:cNvPr id="46" name="Rectangle 40"/>
            <p:cNvSpPr>
              <a:spLocks noChangeArrowheads="1"/>
            </p:cNvSpPr>
            <p:nvPr/>
          </p:nvSpPr>
          <p:spPr bwMode="auto">
            <a:xfrm>
              <a:off x="872" y="1880"/>
              <a:ext cx="176"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41"/>
            <p:cNvSpPr>
              <a:spLocks noChangeArrowheads="1"/>
            </p:cNvSpPr>
            <p:nvPr/>
          </p:nvSpPr>
          <p:spPr bwMode="auto">
            <a:xfrm>
              <a:off x="920" y="264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2"/>
            <p:cNvSpPr>
              <a:spLocks noChangeShapeType="1"/>
            </p:cNvSpPr>
            <p:nvPr/>
          </p:nvSpPr>
          <p:spPr bwMode="auto">
            <a:xfrm>
              <a:off x="960" y="274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43"/>
            <p:cNvSpPr>
              <a:spLocks noChangeArrowheads="1"/>
            </p:cNvSpPr>
            <p:nvPr/>
          </p:nvSpPr>
          <p:spPr bwMode="auto">
            <a:xfrm rot="5400000">
              <a:off x="806" y="2207"/>
              <a:ext cx="2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PC</a:t>
              </a:r>
            </a:p>
          </p:txBody>
        </p:sp>
        <p:sp>
          <p:nvSpPr>
            <p:cNvPr id="50" name="Rectangle 44"/>
            <p:cNvSpPr>
              <a:spLocks noChangeArrowheads="1"/>
            </p:cNvSpPr>
            <p:nvPr/>
          </p:nvSpPr>
          <p:spPr bwMode="auto">
            <a:xfrm>
              <a:off x="855" y="2976"/>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1"/>
                  </a:solidFill>
                  <a:ea typeface="宋体" panose="02010600030101010101" pitchFamily="2" charset="-122"/>
                </a:rPr>
                <a:t>Clk</a:t>
              </a:r>
            </a:p>
          </p:txBody>
        </p:sp>
      </p:grpSp>
      <p:grpSp>
        <p:nvGrpSpPr>
          <p:cNvPr id="51" name="Group 45"/>
          <p:cNvGrpSpPr>
            <a:grpSpLocks/>
          </p:cNvGrpSpPr>
          <p:nvPr/>
        </p:nvGrpSpPr>
        <p:grpSpPr bwMode="auto">
          <a:xfrm>
            <a:off x="3657600" y="3723729"/>
            <a:ext cx="476250" cy="1157288"/>
            <a:chOff x="2304" y="2557"/>
            <a:chExt cx="300" cy="729"/>
          </a:xfrm>
        </p:grpSpPr>
        <p:grpSp>
          <p:nvGrpSpPr>
            <p:cNvPr id="52" name="Group 46"/>
            <p:cNvGrpSpPr>
              <a:grpSpLocks/>
            </p:cNvGrpSpPr>
            <p:nvPr/>
          </p:nvGrpSpPr>
          <p:grpSpPr bwMode="auto">
            <a:xfrm>
              <a:off x="2304" y="2557"/>
              <a:ext cx="288" cy="729"/>
              <a:chOff x="2304" y="2557"/>
              <a:chExt cx="288" cy="729"/>
            </a:xfrm>
          </p:grpSpPr>
          <p:sp>
            <p:nvSpPr>
              <p:cNvPr id="54" name="Line 47"/>
              <p:cNvSpPr>
                <a:spLocks noChangeShapeType="1"/>
              </p:cNvSpPr>
              <p:nvPr/>
            </p:nvSpPr>
            <p:spPr bwMode="auto">
              <a:xfrm>
                <a:off x="2304" y="255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8"/>
              <p:cNvSpPr>
                <a:spLocks noChangeShapeType="1"/>
              </p:cNvSpPr>
              <p:nvPr/>
            </p:nvSpPr>
            <p:spPr bwMode="auto">
              <a:xfrm>
                <a:off x="2312" y="2557"/>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49"/>
              <p:cNvSpPr>
                <a:spLocks noChangeShapeType="1"/>
              </p:cNvSpPr>
              <p:nvPr/>
            </p:nvSpPr>
            <p:spPr bwMode="auto">
              <a:xfrm>
                <a:off x="2312" y="2739"/>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0"/>
              <p:cNvSpPr>
                <a:spLocks noChangeShapeType="1"/>
              </p:cNvSpPr>
              <p:nvPr/>
            </p:nvSpPr>
            <p:spPr bwMode="auto">
              <a:xfrm>
                <a:off x="2448" y="2831"/>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1"/>
              <p:cNvSpPr>
                <a:spLocks noChangeShapeType="1"/>
              </p:cNvSpPr>
              <p:nvPr/>
            </p:nvSpPr>
            <p:spPr bwMode="auto">
              <a:xfrm>
                <a:off x="2592" y="2739"/>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2"/>
              <p:cNvSpPr>
                <a:spLocks noChangeShapeType="1"/>
              </p:cNvSpPr>
              <p:nvPr/>
            </p:nvSpPr>
            <p:spPr bwMode="auto">
              <a:xfrm flipV="1">
                <a:off x="2312" y="2997"/>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3"/>
              <p:cNvSpPr>
                <a:spLocks noChangeShapeType="1"/>
              </p:cNvSpPr>
              <p:nvPr/>
            </p:nvSpPr>
            <p:spPr bwMode="auto">
              <a:xfrm>
                <a:off x="2304" y="3104"/>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4"/>
              <p:cNvSpPr>
                <a:spLocks noChangeShapeType="1"/>
              </p:cNvSpPr>
              <p:nvPr/>
            </p:nvSpPr>
            <p:spPr bwMode="auto">
              <a:xfrm flipV="1">
                <a:off x="2312" y="3088"/>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 name="Rectangle 55"/>
            <p:cNvSpPr>
              <a:spLocks noChangeArrowheads="1"/>
            </p:cNvSpPr>
            <p:nvPr/>
          </p:nvSpPr>
          <p:spPr bwMode="auto">
            <a:xfrm rot="5400000">
              <a:off x="2268" y="2820"/>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Adder</a:t>
              </a:r>
            </a:p>
          </p:txBody>
        </p:sp>
      </p:grpSp>
      <p:sp>
        <p:nvSpPr>
          <p:cNvPr id="62" name="Line 56"/>
          <p:cNvSpPr>
            <a:spLocks noChangeShapeType="1"/>
          </p:cNvSpPr>
          <p:nvPr/>
        </p:nvSpPr>
        <p:spPr bwMode="auto">
          <a:xfrm>
            <a:off x="2984500" y="4765129"/>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57"/>
          <p:cNvSpPr>
            <a:spLocks noChangeArrowheads="1"/>
          </p:cNvSpPr>
          <p:nvPr/>
        </p:nvSpPr>
        <p:spPr bwMode="auto">
          <a:xfrm>
            <a:off x="2976563" y="480005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sp>
        <p:nvSpPr>
          <p:cNvPr id="64" name="Line 58"/>
          <p:cNvSpPr>
            <a:spLocks noChangeShapeType="1"/>
          </p:cNvSpPr>
          <p:nvPr/>
        </p:nvSpPr>
        <p:spPr bwMode="auto">
          <a:xfrm flipH="1">
            <a:off x="3194050" y="4700042"/>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 name="Group 59"/>
          <p:cNvGrpSpPr>
            <a:grpSpLocks/>
          </p:cNvGrpSpPr>
          <p:nvPr/>
        </p:nvGrpSpPr>
        <p:grpSpPr bwMode="auto">
          <a:xfrm>
            <a:off x="4799013" y="4752429"/>
            <a:ext cx="385762" cy="385763"/>
            <a:chOff x="3023" y="3205"/>
            <a:chExt cx="243" cy="243"/>
          </a:xfrm>
        </p:grpSpPr>
        <p:sp>
          <p:nvSpPr>
            <p:cNvPr id="66" name="Arc 60"/>
            <p:cNvSpPr>
              <a:spLocks/>
            </p:cNvSpPr>
            <p:nvPr/>
          </p:nvSpPr>
          <p:spPr bwMode="auto">
            <a:xfrm rot="16200000">
              <a:off x="3035" y="3193"/>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rc 61"/>
            <p:cNvSpPr>
              <a:spLocks/>
            </p:cNvSpPr>
            <p:nvPr/>
          </p:nvSpPr>
          <p:spPr bwMode="auto">
            <a:xfrm rot="5400000">
              <a:off x="3163" y="3193"/>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2"/>
            <p:cNvSpPr>
              <a:spLocks noChangeShapeType="1"/>
            </p:cNvSpPr>
            <p:nvPr/>
          </p:nvSpPr>
          <p:spPr bwMode="auto">
            <a:xfrm>
              <a:off x="302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3"/>
            <p:cNvSpPr>
              <a:spLocks noChangeShapeType="1"/>
            </p:cNvSpPr>
            <p:nvPr/>
          </p:nvSpPr>
          <p:spPr bwMode="auto">
            <a:xfrm>
              <a:off x="3032" y="344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4"/>
            <p:cNvSpPr>
              <a:spLocks noChangeShapeType="1"/>
            </p:cNvSpPr>
            <p:nvPr/>
          </p:nvSpPr>
          <p:spPr bwMode="auto">
            <a:xfrm>
              <a:off x="326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 name="Line 65"/>
          <p:cNvSpPr>
            <a:spLocks noChangeShapeType="1"/>
          </p:cNvSpPr>
          <p:nvPr/>
        </p:nvSpPr>
        <p:spPr bwMode="auto">
          <a:xfrm flipV="1">
            <a:off x="4991100" y="4395242"/>
            <a:ext cx="0" cy="352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66"/>
          <p:cNvSpPr>
            <a:spLocks noChangeShapeType="1"/>
          </p:cNvSpPr>
          <p:nvPr/>
        </p:nvSpPr>
        <p:spPr bwMode="auto">
          <a:xfrm>
            <a:off x="4876800" y="5163592"/>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67"/>
          <p:cNvSpPr>
            <a:spLocks noChangeShapeType="1"/>
          </p:cNvSpPr>
          <p:nvPr/>
        </p:nvSpPr>
        <p:spPr bwMode="auto">
          <a:xfrm>
            <a:off x="5105400" y="5163592"/>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68"/>
          <p:cNvSpPr>
            <a:spLocks noChangeShapeType="1"/>
          </p:cNvSpPr>
          <p:nvPr/>
        </p:nvSpPr>
        <p:spPr bwMode="auto">
          <a:xfrm>
            <a:off x="6184900" y="3093492"/>
            <a:ext cx="2174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69"/>
          <p:cNvSpPr>
            <a:spLocks noChangeShapeType="1"/>
          </p:cNvSpPr>
          <p:nvPr/>
        </p:nvSpPr>
        <p:spPr bwMode="auto">
          <a:xfrm flipV="1">
            <a:off x="6400800" y="1556792"/>
            <a:ext cx="0" cy="154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0"/>
          <p:cNvSpPr>
            <a:spLocks noChangeShapeType="1"/>
          </p:cNvSpPr>
          <p:nvPr/>
        </p:nvSpPr>
        <p:spPr bwMode="auto">
          <a:xfrm flipH="1">
            <a:off x="749300" y="1569492"/>
            <a:ext cx="566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1"/>
          <p:cNvSpPr>
            <a:spLocks noChangeShapeType="1"/>
          </p:cNvSpPr>
          <p:nvPr/>
        </p:nvSpPr>
        <p:spPr bwMode="auto">
          <a:xfrm>
            <a:off x="762000" y="1582192"/>
            <a:ext cx="0" cy="165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2"/>
          <p:cNvSpPr>
            <a:spLocks noChangeShapeType="1"/>
          </p:cNvSpPr>
          <p:nvPr/>
        </p:nvSpPr>
        <p:spPr bwMode="auto">
          <a:xfrm>
            <a:off x="774700" y="3245892"/>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3"/>
          <p:cNvSpPr>
            <a:spLocks noChangeShapeType="1"/>
          </p:cNvSpPr>
          <p:nvPr/>
        </p:nvSpPr>
        <p:spPr bwMode="auto">
          <a:xfrm flipH="1">
            <a:off x="4032250" y="1580282"/>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74"/>
          <p:cNvSpPr>
            <a:spLocks noChangeArrowheads="1"/>
          </p:cNvSpPr>
          <p:nvPr/>
        </p:nvSpPr>
        <p:spPr bwMode="auto">
          <a:xfrm>
            <a:off x="3719513" y="1598067"/>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sp>
        <p:nvSpPr>
          <p:cNvPr id="81" name="Rectangle 75"/>
          <p:cNvSpPr>
            <a:spLocks noChangeArrowheads="1"/>
          </p:cNvSpPr>
          <p:nvPr/>
        </p:nvSpPr>
        <p:spPr bwMode="auto">
          <a:xfrm>
            <a:off x="4252913" y="5531892"/>
            <a:ext cx="91371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rgbClr val="0033CC"/>
                </a:solidFill>
                <a:ea typeface="宋体" panose="02010600030101010101" pitchFamily="2" charset="-122"/>
              </a:rPr>
              <a:t>Branch</a:t>
            </a:r>
          </a:p>
        </p:txBody>
      </p:sp>
      <p:sp>
        <p:nvSpPr>
          <p:cNvPr id="82" name="Rectangle 76"/>
          <p:cNvSpPr>
            <a:spLocks noChangeArrowheads="1"/>
          </p:cNvSpPr>
          <p:nvPr/>
        </p:nvSpPr>
        <p:spPr bwMode="auto">
          <a:xfrm>
            <a:off x="5091113" y="5608092"/>
            <a:ext cx="65723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FF0000"/>
                </a:solidFill>
                <a:ea typeface="宋体" panose="02010600030101010101" pitchFamily="2" charset="-122"/>
              </a:rPr>
              <a:t>Zero</a:t>
            </a:r>
          </a:p>
        </p:txBody>
      </p:sp>
      <p:sp>
        <p:nvSpPr>
          <p:cNvPr id="83" name="Line 77"/>
          <p:cNvSpPr>
            <a:spLocks noChangeShapeType="1"/>
          </p:cNvSpPr>
          <p:nvPr/>
        </p:nvSpPr>
        <p:spPr bwMode="auto">
          <a:xfrm>
            <a:off x="6565900" y="2255292"/>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78"/>
          <p:cNvSpPr>
            <a:spLocks noChangeArrowheads="1"/>
          </p:cNvSpPr>
          <p:nvPr/>
        </p:nvSpPr>
        <p:spPr bwMode="auto">
          <a:xfrm>
            <a:off x="6462713" y="2255292"/>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“00”</a:t>
            </a:r>
          </a:p>
        </p:txBody>
      </p:sp>
      <p:sp>
        <p:nvSpPr>
          <p:cNvPr id="85" name="Rectangle 79"/>
          <p:cNvSpPr>
            <a:spLocks noChangeArrowheads="1"/>
          </p:cNvSpPr>
          <p:nvPr/>
        </p:nvSpPr>
        <p:spPr bwMode="auto">
          <a:xfrm>
            <a:off x="7165975" y="1810792"/>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80"/>
          <p:cNvSpPr>
            <a:spLocks noChangeArrowheads="1"/>
          </p:cNvSpPr>
          <p:nvPr/>
        </p:nvSpPr>
        <p:spPr bwMode="auto">
          <a:xfrm>
            <a:off x="7127875" y="1798092"/>
            <a:ext cx="11890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ea typeface="宋体" panose="02010600030101010101" pitchFamily="2" charset="-122"/>
              </a:rPr>
              <a:t>Addr&lt;31:2&gt;</a:t>
            </a:r>
          </a:p>
        </p:txBody>
      </p:sp>
      <p:sp>
        <p:nvSpPr>
          <p:cNvPr id="87" name="Rectangle 81"/>
          <p:cNvSpPr>
            <a:spLocks noChangeArrowheads="1"/>
          </p:cNvSpPr>
          <p:nvPr/>
        </p:nvSpPr>
        <p:spPr bwMode="auto">
          <a:xfrm>
            <a:off x="7315200" y="2483892"/>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Instruction</a:t>
            </a:r>
          </a:p>
          <a:p>
            <a:pPr algn="ctr"/>
            <a:r>
              <a:rPr lang="en-US" altLang="zh-CN">
                <a:ea typeface="宋体" panose="02010600030101010101" pitchFamily="2" charset="-122"/>
              </a:rPr>
              <a:t>Memory</a:t>
            </a:r>
          </a:p>
        </p:txBody>
      </p:sp>
      <p:sp>
        <p:nvSpPr>
          <p:cNvPr id="88" name="Rectangle 82"/>
          <p:cNvSpPr>
            <a:spLocks noChangeArrowheads="1"/>
          </p:cNvSpPr>
          <p:nvPr/>
        </p:nvSpPr>
        <p:spPr bwMode="auto">
          <a:xfrm>
            <a:off x="7127875" y="2102892"/>
            <a:ext cx="1087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ea typeface="宋体" panose="02010600030101010101" pitchFamily="2" charset="-122"/>
              </a:rPr>
              <a:t>Addr&lt;1:0&gt;</a:t>
            </a:r>
          </a:p>
        </p:txBody>
      </p:sp>
      <p:sp>
        <p:nvSpPr>
          <p:cNvPr id="89" name="Line 83"/>
          <p:cNvSpPr>
            <a:spLocks noChangeShapeType="1"/>
          </p:cNvSpPr>
          <p:nvPr/>
        </p:nvSpPr>
        <p:spPr bwMode="auto">
          <a:xfrm>
            <a:off x="7848600" y="3106192"/>
            <a:ext cx="0" cy="1041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4"/>
          <p:cNvSpPr>
            <a:spLocks noChangeShapeType="1"/>
          </p:cNvSpPr>
          <p:nvPr/>
        </p:nvSpPr>
        <p:spPr bwMode="auto">
          <a:xfrm flipV="1">
            <a:off x="7778750" y="3468142"/>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85"/>
          <p:cNvSpPr>
            <a:spLocks noChangeArrowheads="1"/>
          </p:cNvSpPr>
          <p:nvPr/>
        </p:nvSpPr>
        <p:spPr bwMode="auto">
          <a:xfrm>
            <a:off x="7910513" y="332209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32</a:t>
            </a:r>
          </a:p>
        </p:txBody>
      </p:sp>
      <p:sp>
        <p:nvSpPr>
          <p:cNvPr id="92" name="Line 86"/>
          <p:cNvSpPr>
            <a:spLocks noChangeShapeType="1"/>
          </p:cNvSpPr>
          <p:nvPr/>
        </p:nvSpPr>
        <p:spPr bwMode="auto">
          <a:xfrm>
            <a:off x="3213100" y="3869779"/>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87"/>
          <p:cNvSpPr>
            <a:spLocks noChangeShapeType="1"/>
          </p:cNvSpPr>
          <p:nvPr/>
        </p:nvSpPr>
        <p:spPr bwMode="auto">
          <a:xfrm flipV="1">
            <a:off x="3200400" y="3476079"/>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88"/>
          <p:cNvSpPr>
            <a:spLocks noChangeShapeType="1"/>
          </p:cNvSpPr>
          <p:nvPr/>
        </p:nvSpPr>
        <p:spPr bwMode="auto">
          <a:xfrm flipV="1">
            <a:off x="1905000" y="1937792"/>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0"/>
          <p:cNvSpPr>
            <a:spLocks noChangeShapeType="1"/>
          </p:cNvSpPr>
          <p:nvPr/>
        </p:nvSpPr>
        <p:spPr bwMode="auto">
          <a:xfrm>
            <a:off x="5422900" y="3398292"/>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1"/>
          <p:cNvSpPr>
            <a:spLocks noChangeShapeType="1"/>
          </p:cNvSpPr>
          <p:nvPr/>
        </p:nvSpPr>
        <p:spPr bwMode="auto">
          <a:xfrm flipV="1">
            <a:off x="5118100" y="3855492"/>
            <a:ext cx="2936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2"/>
          <p:cNvSpPr>
            <a:spLocks noChangeShapeType="1"/>
          </p:cNvSpPr>
          <p:nvPr/>
        </p:nvSpPr>
        <p:spPr bwMode="auto">
          <a:xfrm flipV="1">
            <a:off x="5410200" y="3385592"/>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94"/>
          <p:cNvSpPr>
            <a:spLocks noChangeArrowheads="1"/>
          </p:cNvSpPr>
          <p:nvPr/>
        </p:nvSpPr>
        <p:spPr bwMode="auto">
          <a:xfrm>
            <a:off x="290513" y="5431879"/>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ea typeface="宋体" panose="02010600030101010101" pitchFamily="2" charset="-122"/>
              </a:rPr>
              <a:t>Instruction&lt;15:0&gt;</a:t>
            </a:r>
          </a:p>
        </p:txBody>
      </p:sp>
      <p:sp>
        <p:nvSpPr>
          <p:cNvPr id="100" name="Rectangle 95"/>
          <p:cNvSpPr>
            <a:spLocks noChangeArrowheads="1"/>
          </p:cNvSpPr>
          <p:nvPr/>
        </p:nvSpPr>
        <p:spPr bwMode="auto">
          <a:xfrm>
            <a:off x="7072313" y="4084092"/>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ea typeface="宋体" panose="02010600030101010101" pitchFamily="2" charset="-122"/>
              </a:rPr>
              <a:t>Instruction&lt;31:0&gt;</a:t>
            </a:r>
          </a:p>
        </p:txBody>
      </p:sp>
      <p:sp>
        <p:nvSpPr>
          <p:cNvPr id="101" name="Line 96"/>
          <p:cNvSpPr>
            <a:spLocks noChangeShapeType="1"/>
          </p:cNvSpPr>
          <p:nvPr/>
        </p:nvSpPr>
        <p:spPr bwMode="auto">
          <a:xfrm>
            <a:off x="1917700" y="1950492"/>
            <a:ext cx="523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97"/>
          <p:cNvSpPr>
            <a:spLocks noChangeShapeType="1"/>
          </p:cNvSpPr>
          <p:nvPr/>
        </p:nvSpPr>
        <p:spPr bwMode="auto">
          <a:xfrm flipH="1">
            <a:off x="5099050" y="1880642"/>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98"/>
          <p:cNvSpPr>
            <a:spLocks noChangeArrowheads="1"/>
          </p:cNvSpPr>
          <p:nvPr/>
        </p:nvSpPr>
        <p:spPr bwMode="auto">
          <a:xfrm>
            <a:off x="4875213" y="1979067"/>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grpSp>
        <p:nvGrpSpPr>
          <p:cNvPr id="104" name="Group 99"/>
          <p:cNvGrpSpPr>
            <a:grpSpLocks/>
          </p:cNvGrpSpPr>
          <p:nvPr/>
        </p:nvGrpSpPr>
        <p:grpSpPr bwMode="auto">
          <a:xfrm>
            <a:off x="1633538" y="2067967"/>
            <a:ext cx="4191000" cy="1981200"/>
            <a:chOff x="1000" y="1496"/>
            <a:chExt cx="2640" cy="1248"/>
          </a:xfrm>
        </p:grpSpPr>
        <p:sp>
          <p:nvSpPr>
            <p:cNvPr id="105" name="Oval 100"/>
            <p:cNvSpPr>
              <a:spLocks noChangeArrowheads="1"/>
            </p:cNvSpPr>
            <p:nvPr/>
          </p:nvSpPr>
          <p:spPr bwMode="auto">
            <a:xfrm>
              <a:off x="1000" y="1496"/>
              <a:ext cx="2472" cy="648"/>
            </a:xfrm>
            <a:prstGeom prst="ellipse">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01"/>
            <p:cNvSpPr>
              <a:spLocks noChangeShapeType="1"/>
            </p:cNvSpPr>
            <p:nvPr/>
          </p:nvSpPr>
          <p:spPr bwMode="auto">
            <a:xfrm>
              <a:off x="3232" y="2016"/>
              <a:ext cx="408" cy="728"/>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 name="Group 102"/>
          <p:cNvGrpSpPr>
            <a:grpSpLocks/>
          </p:cNvGrpSpPr>
          <p:nvPr/>
        </p:nvGrpSpPr>
        <p:grpSpPr bwMode="auto">
          <a:xfrm>
            <a:off x="1917700" y="2266405"/>
            <a:ext cx="4454525" cy="2108201"/>
            <a:chOff x="1208" y="1414"/>
            <a:chExt cx="2806" cy="1328"/>
          </a:xfrm>
        </p:grpSpPr>
        <p:sp>
          <p:nvSpPr>
            <p:cNvPr id="108" name="Line 103"/>
            <p:cNvSpPr>
              <a:spLocks noChangeShapeType="1"/>
            </p:cNvSpPr>
            <p:nvPr/>
          </p:nvSpPr>
          <p:spPr bwMode="auto">
            <a:xfrm flipH="1">
              <a:off x="2444" y="1702"/>
              <a:ext cx="56" cy="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Rectangle 104"/>
            <p:cNvSpPr>
              <a:spLocks noChangeArrowheads="1"/>
            </p:cNvSpPr>
            <p:nvPr/>
          </p:nvSpPr>
          <p:spPr bwMode="auto">
            <a:xfrm>
              <a:off x="2247" y="1739"/>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10" name="Line 105"/>
            <p:cNvSpPr>
              <a:spLocks noChangeShapeType="1"/>
            </p:cNvSpPr>
            <p:nvPr/>
          </p:nvSpPr>
          <p:spPr bwMode="auto">
            <a:xfrm flipH="1">
              <a:off x="2444" y="1414"/>
              <a:ext cx="56" cy="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Rectangle 106"/>
            <p:cNvSpPr>
              <a:spLocks noChangeArrowheads="1"/>
            </p:cNvSpPr>
            <p:nvPr/>
          </p:nvSpPr>
          <p:spPr bwMode="auto">
            <a:xfrm>
              <a:off x="2295" y="1451"/>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4</a:t>
              </a:r>
            </a:p>
          </p:txBody>
        </p:sp>
        <p:grpSp>
          <p:nvGrpSpPr>
            <p:cNvPr id="112" name="Group 107"/>
            <p:cNvGrpSpPr>
              <a:grpSpLocks/>
            </p:cNvGrpSpPr>
            <p:nvPr/>
          </p:nvGrpSpPr>
          <p:grpSpPr bwMode="auto">
            <a:xfrm>
              <a:off x="1208" y="1444"/>
              <a:ext cx="2806" cy="1298"/>
              <a:chOff x="1208" y="1444"/>
              <a:chExt cx="2806" cy="1298"/>
            </a:xfrm>
          </p:grpSpPr>
          <p:sp>
            <p:nvSpPr>
              <p:cNvPr id="113" name="Line 108"/>
              <p:cNvSpPr>
                <a:spLocks noChangeShapeType="1"/>
              </p:cNvSpPr>
              <p:nvPr/>
            </p:nvSpPr>
            <p:spPr bwMode="auto">
              <a:xfrm>
                <a:off x="3677" y="1444"/>
                <a:ext cx="212" cy="1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109"/>
              <p:cNvSpPr>
                <a:spLocks noChangeShapeType="1"/>
              </p:cNvSpPr>
              <p:nvPr/>
            </p:nvSpPr>
            <p:spPr bwMode="auto">
              <a:xfrm flipV="1">
                <a:off x="3686" y="2143"/>
                <a:ext cx="213" cy="11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110"/>
              <p:cNvSpPr>
                <a:spLocks noChangeShapeType="1"/>
              </p:cNvSpPr>
              <p:nvPr/>
            </p:nvSpPr>
            <p:spPr bwMode="auto">
              <a:xfrm>
                <a:off x="3888" y="1555"/>
                <a:ext cx="0" cy="59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6" name="Group 111"/>
              <p:cNvGrpSpPr>
                <a:grpSpLocks/>
              </p:cNvGrpSpPr>
              <p:nvPr/>
            </p:nvGrpSpPr>
            <p:grpSpPr bwMode="auto">
              <a:xfrm>
                <a:off x="1208" y="1444"/>
                <a:ext cx="2806" cy="1298"/>
                <a:chOff x="1208" y="1444"/>
                <a:chExt cx="2806" cy="1298"/>
              </a:xfrm>
            </p:grpSpPr>
            <p:sp>
              <p:nvSpPr>
                <p:cNvPr id="117" name="Line 112"/>
                <p:cNvSpPr>
                  <a:spLocks noChangeShapeType="1"/>
                </p:cNvSpPr>
                <p:nvPr/>
              </p:nvSpPr>
              <p:spPr bwMode="auto">
                <a:xfrm>
                  <a:off x="3696" y="1444"/>
                  <a:ext cx="0" cy="819"/>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113"/>
                <p:cNvSpPr>
                  <a:spLocks noChangeArrowheads="1"/>
                </p:cNvSpPr>
                <p:nvPr/>
              </p:nvSpPr>
              <p:spPr bwMode="auto">
                <a:xfrm rot="5400000">
                  <a:off x="3590" y="1759"/>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0000FF"/>
                      </a:solidFill>
                      <a:ea typeface="宋体" panose="02010600030101010101" pitchFamily="2" charset="-122"/>
                    </a:rPr>
                    <a:t>Mux</a:t>
                  </a:r>
                </a:p>
              </p:txBody>
            </p:sp>
            <p:sp>
              <p:nvSpPr>
                <p:cNvPr id="119" name="Rectangle 114"/>
                <p:cNvSpPr>
                  <a:spLocks noChangeArrowheads="1"/>
                </p:cNvSpPr>
                <p:nvPr/>
              </p:nvSpPr>
              <p:spPr bwMode="auto">
                <a:xfrm>
                  <a:off x="3687" y="1524"/>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FF"/>
                      </a:solidFill>
                      <a:ea typeface="宋体" panose="02010600030101010101" pitchFamily="2" charset="-122"/>
                    </a:rPr>
                    <a:t>1</a:t>
                  </a:r>
                </a:p>
              </p:txBody>
            </p:sp>
            <p:sp>
              <p:nvSpPr>
                <p:cNvPr id="120" name="Rectangle 115"/>
                <p:cNvSpPr>
                  <a:spLocks noChangeArrowheads="1"/>
                </p:cNvSpPr>
                <p:nvPr/>
              </p:nvSpPr>
              <p:spPr bwMode="auto">
                <a:xfrm>
                  <a:off x="3687" y="1994"/>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FF"/>
                      </a:solidFill>
                      <a:ea typeface="宋体" panose="02010600030101010101" pitchFamily="2" charset="-122"/>
                    </a:rPr>
                    <a:t>0</a:t>
                  </a:r>
                </a:p>
              </p:txBody>
            </p:sp>
            <p:sp>
              <p:nvSpPr>
                <p:cNvPr id="121" name="Line 116"/>
                <p:cNvSpPr>
                  <a:spLocks noChangeShapeType="1"/>
                </p:cNvSpPr>
                <p:nvPr/>
              </p:nvSpPr>
              <p:spPr bwMode="auto">
                <a:xfrm>
                  <a:off x="2264" y="1743"/>
                  <a:ext cx="512"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117"/>
                <p:cNvSpPr>
                  <a:spLocks noChangeShapeType="1"/>
                </p:cNvSpPr>
                <p:nvPr/>
              </p:nvSpPr>
              <p:spPr bwMode="auto">
                <a:xfrm>
                  <a:off x="1208" y="1455"/>
                  <a:ext cx="1568"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Rectangle 118"/>
                <p:cNvSpPr>
                  <a:spLocks noChangeArrowheads="1"/>
                </p:cNvSpPr>
                <p:nvPr/>
              </p:nvSpPr>
              <p:spPr bwMode="auto">
                <a:xfrm>
                  <a:off x="1815" y="1503"/>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solidFill>
                        <a:srgbClr val="0000FF"/>
                      </a:solidFill>
                      <a:ea typeface="宋体" panose="02010600030101010101" pitchFamily="2" charset="-122"/>
                    </a:rPr>
                    <a:t>Target</a:t>
                  </a:r>
                </a:p>
              </p:txBody>
            </p:sp>
            <p:sp>
              <p:nvSpPr>
                <p:cNvPr id="124" name="Line 119"/>
                <p:cNvSpPr>
                  <a:spLocks noChangeShapeType="1"/>
                </p:cNvSpPr>
                <p:nvPr/>
              </p:nvSpPr>
              <p:spPr bwMode="auto">
                <a:xfrm>
                  <a:off x="2784" y="1463"/>
                  <a:ext cx="0" cy="27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20"/>
                <p:cNvSpPr>
                  <a:spLocks noChangeShapeType="1"/>
                </p:cNvSpPr>
                <p:nvPr/>
              </p:nvSpPr>
              <p:spPr bwMode="auto">
                <a:xfrm>
                  <a:off x="2792" y="1599"/>
                  <a:ext cx="896"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121"/>
                <p:cNvSpPr>
                  <a:spLocks noChangeShapeType="1"/>
                </p:cNvSpPr>
                <p:nvPr/>
              </p:nvSpPr>
              <p:spPr bwMode="auto">
                <a:xfrm flipH="1">
                  <a:off x="3164" y="1555"/>
                  <a:ext cx="56" cy="1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Rectangle 122"/>
                <p:cNvSpPr>
                  <a:spLocks noChangeArrowheads="1"/>
                </p:cNvSpPr>
                <p:nvPr/>
              </p:nvSpPr>
              <p:spPr bwMode="auto">
                <a:xfrm>
                  <a:off x="3015" y="1617"/>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30</a:t>
                  </a:r>
                </a:p>
              </p:txBody>
            </p:sp>
            <p:sp>
              <p:nvSpPr>
                <p:cNvPr id="128" name="Line 123"/>
                <p:cNvSpPr>
                  <a:spLocks noChangeShapeType="1"/>
                </p:cNvSpPr>
                <p:nvPr/>
              </p:nvSpPr>
              <p:spPr bwMode="auto">
                <a:xfrm flipV="1">
                  <a:off x="3792" y="2215"/>
                  <a:ext cx="0" cy="3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124"/>
                <p:cNvSpPr>
                  <a:spLocks noChangeArrowheads="1"/>
                </p:cNvSpPr>
                <p:nvPr/>
              </p:nvSpPr>
              <p:spPr bwMode="auto">
                <a:xfrm>
                  <a:off x="3543" y="2511"/>
                  <a:ext cx="4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rgbClr val="0033CC"/>
                      </a:solidFill>
                      <a:ea typeface="宋体" panose="02010600030101010101" pitchFamily="2" charset="-122"/>
                    </a:rPr>
                    <a:t>Jump</a:t>
                  </a:r>
                </a:p>
              </p:txBody>
            </p:sp>
            <p:sp>
              <p:nvSpPr>
                <p:cNvPr id="130" name="Rectangle 125"/>
                <p:cNvSpPr>
                  <a:spLocks noChangeArrowheads="1"/>
                </p:cNvSpPr>
                <p:nvPr/>
              </p:nvSpPr>
              <p:spPr bwMode="auto">
                <a:xfrm>
                  <a:off x="1239" y="1647"/>
                  <a:ext cx="104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solidFill>
                        <a:srgbClr val="0000FF"/>
                      </a:solidFill>
                      <a:ea typeface="宋体" panose="02010600030101010101" pitchFamily="2" charset="-122"/>
                    </a:rPr>
                    <a:t>Instruction&lt;25:0&gt;</a:t>
                  </a:r>
                </a:p>
              </p:txBody>
            </p:sp>
          </p:grpSp>
        </p:grpSp>
      </p:grpSp>
      <p:sp>
        <p:nvSpPr>
          <p:cNvPr id="131" name="Text Box 126"/>
          <p:cNvSpPr txBox="1">
            <a:spLocks noChangeArrowheads="1"/>
          </p:cNvSpPr>
          <p:nvPr/>
        </p:nvSpPr>
        <p:spPr bwMode="auto">
          <a:xfrm>
            <a:off x="4813300" y="620688"/>
            <a:ext cx="3927475"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这是“取指部件”的完整设计</a:t>
            </a:r>
            <a:endParaRPr lang="en-US" altLang="zh-CN"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endParaRPr>
          </a:p>
          <a:p>
            <a:r>
              <a:rPr lang="en-US" altLang="zh-CN"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3 </a:t>
            </a:r>
            <a:r>
              <a:rPr lang="zh-CN" altLang="en-US"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个输入</a:t>
            </a:r>
            <a:r>
              <a:rPr lang="en-US" altLang="zh-CN"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 jump, Branch, Zero</a:t>
            </a:r>
          </a:p>
          <a:p>
            <a:r>
              <a:rPr lang="en-US" altLang="zh-CN"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1</a:t>
            </a:r>
            <a:r>
              <a:rPr lang="zh-CN" altLang="en-US"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个输出</a:t>
            </a:r>
            <a:r>
              <a:rPr lang="en-US" altLang="zh-CN"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 </a:t>
            </a:r>
            <a:r>
              <a:rPr lang="zh-CN" altLang="en-US"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指令字</a:t>
            </a:r>
            <a:endParaRPr lang="en-US" altLang="zh-CN" sz="2000" dirty="0">
              <a:solidFill>
                <a:srgbClr val="CC0000"/>
              </a:solidFill>
              <a:latin typeface="Comic Sans MS" panose="030F0702030302020204" pitchFamily="66" charset="0"/>
              <a:ea typeface="微软雅黑" panose="020B0503020204020204" pitchFamily="34" charset="-122"/>
              <a:cs typeface="Arial" panose="020B0604020202020204" pitchFamily="34" charset="0"/>
            </a:endParaRPr>
          </a:p>
        </p:txBody>
      </p:sp>
      <p:sp>
        <p:nvSpPr>
          <p:cNvPr id="132" name="Text Box 127"/>
          <p:cNvSpPr txBox="1">
            <a:spLocks noChangeArrowheads="1"/>
          </p:cNvSpPr>
          <p:nvPr/>
        </p:nvSpPr>
        <p:spPr bwMode="auto">
          <a:xfrm>
            <a:off x="-31705" y="3461793"/>
            <a:ext cx="1382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solidFill>
                  <a:srgbClr val="0033CC"/>
                </a:solidFill>
                <a:latin typeface="Comic Sans MS" panose="030F0702030302020204" pitchFamily="66" charset="0"/>
                <a:ea typeface="微软雅黑" panose="020B0503020204020204" pitchFamily="34" charset="-122"/>
              </a:rPr>
              <a:t>PC</a:t>
            </a:r>
            <a:r>
              <a:rPr lang="zh-CN" altLang="en-US" dirty="0">
                <a:solidFill>
                  <a:srgbClr val="0033CC"/>
                </a:solidFill>
                <a:latin typeface="Comic Sans MS" panose="030F0702030302020204" pitchFamily="66" charset="0"/>
                <a:ea typeface="微软雅黑" panose="020B0503020204020204" pitchFamily="34" charset="-122"/>
              </a:rPr>
              <a:t>的改变在下个</a:t>
            </a:r>
            <a:r>
              <a:rPr lang="en-US" altLang="zh-CN" dirty="0" err="1">
                <a:solidFill>
                  <a:srgbClr val="0033CC"/>
                </a:solidFill>
                <a:latin typeface="Comic Sans MS" panose="030F0702030302020204" pitchFamily="66" charset="0"/>
                <a:ea typeface="微软雅黑" panose="020B0503020204020204" pitchFamily="34" charset="-122"/>
              </a:rPr>
              <a:t>Clk</a:t>
            </a:r>
            <a:r>
              <a:rPr lang="zh-CN" altLang="en-US" dirty="0">
                <a:solidFill>
                  <a:srgbClr val="0033CC"/>
                </a:solidFill>
                <a:latin typeface="Comic Sans MS" panose="030F0702030302020204" pitchFamily="66" charset="0"/>
                <a:ea typeface="微软雅黑" panose="020B0503020204020204" pitchFamily="34" charset="-122"/>
              </a:rPr>
              <a:t>到达后发生！</a:t>
            </a:r>
          </a:p>
        </p:txBody>
      </p:sp>
      <p:sp>
        <p:nvSpPr>
          <p:cNvPr id="133" name="Text Box 128"/>
          <p:cNvSpPr txBox="1">
            <a:spLocks noChangeArrowheads="1"/>
          </p:cNvSpPr>
          <p:nvPr/>
        </p:nvSpPr>
        <p:spPr bwMode="auto">
          <a:xfrm>
            <a:off x="5457824" y="4730180"/>
            <a:ext cx="35786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err="1">
                <a:solidFill>
                  <a:srgbClr val="0033CC"/>
                </a:solidFill>
                <a:latin typeface="Comic Sans MS" panose="030F0702030302020204" pitchFamily="66" charset="0"/>
                <a:ea typeface="宋体" panose="02010600030101010101" pitchFamily="2" charset="-122"/>
              </a:rPr>
              <a:t>RegDst</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RegWr</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ALUctr</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ExtOp</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ALUSrc</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MemWr</a:t>
            </a:r>
            <a:r>
              <a:rPr lang="en-US" altLang="zh-CN" dirty="0">
                <a:solidFill>
                  <a:srgbClr val="0033CC"/>
                </a:solidFill>
                <a:latin typeface="Comic Sans MS" panose="030F0702030302020204" pitchFamily="66" charset="0"/>
                <a:ea typeface="宋体" panose="02010600030101010101" pitchFamily="2" charset="-122"/>
              </a:rPr>
              <a:t>, </a:t>
            </a:r>
            <a:r>
              <a:rPr lang="en-US" altLang="zh-CN" dirty="0" err="1">
                <a:solidFill>
                  <a:srgbClr val="0033CC"/>
                </a:solidFill>
                <a:latin typeface="Comic Sans MS" panose="030F0702030302020204" pitchFamily="66" charset="0"/>
                <a:ea typeface="宋体" panose="02010600030101010101" pitchFamily="2" charset="-122"/>
              </a:rPr>
              <a:t>MemtoReg</a:t>
            </a:r>
            <a:r>
              <a:rPr lang="en-US" altLang="zh-CN" dirty="0">
                <a:solidFill>
                  <a:srgbClr val="0033CC"/>
                </a:solidFill>
                <a:latin typeface="Comic Sans MS" panose="030F0702030302020204" pitchFamily="66" charset="0"/>
                <a:ea typeface="宋体" panose="02010600030101010101" pitchFamily="2" charset="-122"/>
              </a:rPr>
              <a:t>, Branch, Jump</a:t>
            </a:r>
            <a:r>
              <a:rPr lang="zh-CN" altLang="en-US" dirty="0">
                <a:solidFill>
                  <a:srgbClr val="0033CC"/>
                </a:solidFill>
                <a:latin typeface="Comic Sans MS" panose="030F0702030302020204" pitchFamily="66" charset="0"/>
                <a:ea typeface="宋体" panose="02010600030101010101" pitchFamily="2" charset="-122"/>
              </a:rPr>
              <a:t> 各取何值？</a:t>
            </a:r>
          </a:p>
        </p:txBody>
      </p:sp>
      <p:sp>
        <p:nvSpPr>
          <p:cNvPr id="134" name="Text Box 129"/>
          <p:cNvSpPr txBox="1">
            <a:spLocks noChangeArrowheads="1"/>
          </p:cNvSpPr>
          <p:nvPr/>
        </p:nvSpPr>
        <p:spPr bwMode="auto">
          <a:xfrm>
            <a:off x="319088" y="5937423"/>
            <a:ext cx="8618760" cy="659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err="1">
                <a:solidFill>
                  <a:srgbClr val="FF0000"/>
                </a:solidFill>
                <a:latin typeface="Comic Sans MS" panose="030F0702030302020204" pitchFamily="66" charset="0"/>
                <a:ea typeface="宋体" panose="02010600030101010101" pitchFamily="2" charset="-122"/>
              </a:rPr>
              <a:t>RegDst</a:t>
            </a:r>
            <a:r>
              <a:rPr lang="en-US" altLang="zh-CN" dirty="0">
                <a:solidFill>
                  <a:srgbClr val="FF0000"/>
                </a:solidFill>
                <a:latin typeface="Comic Sans MS" panose="030F0702030302020204" pitchFamily="66" charset="0"/>
                <a:ea typeface="宋体" panose="02010600030101010101" pitchFamily="2" charset="-122"/>
              </a:rPr>
              <a:t>=</a:t>
            </a:r>
            <a:r>
              <a:rPr lang="en-US" altLang="zh-CN" dirty="0" err="1">
                <a:solidFill>
                  <a:srgbClr val="FF0000"/>
                </a:solidFill>
                <a:latin typeface="Comic Sans MS" panose="030F0702030302020204" pitchFamily="66" charset="0"/>
                <a:ea typeface="宋体" panose="02010600030101010101" pitchFamily="2" charset="-122"/>
              </a:rPr>
              <a:t>ExtOp</a:t>
            </a:r>
            <a:r>
              <a:rPr lang="en-US" altLang="zh-CN" dirty="0">
                <a:solidFill>
                  <a:srgbClr val="FF0000"/>
                </a:solidFill>
                <a:latin typeface="Comic Sans MS" panose="030F0702030302020204" pitchFamily="66" charset="0"/>
                <a:ea typeface="宋体" panose="02010600030101010101" pitchFamily="2" charset="-122"/>
              </a:rPr>
              <a:t>=</a:t>
            </a:r>
            <a:r>
              <a:rPr lang="en-US" altLang="zh-CN" dirty="0" err="1">
                <a:solidFill>
                  <a:srgbClr val="FF0000"/>
                </a:solidFill>
                <a:latin typeface="Comic Sans MS" panose="030F0702030302020204" pitchFamily="66" charset="0"/>
                <a:ea typeface="宋体" panose="02010600030101010101" pitchFamily="2" charset="-122"/>
              </a:rPr>
              <a:t>ALUSrc</a:t>
            </a:r>
            <a:r>
              <a:rPr lang="en-US" altLang="zh-CN" dirty="0">
                <a:solidFill>
                  <a:srgbClr val="FF0000"/>
                </a:solidFill>
                <a:latin typeface="Comic Sans MS" panose="030F0702030302020204" pitchFamily="66" charset="0"/>
                <a:ea typeface="宋体" panose="02010600030101010101" pitchFamily="2" charset="-122"/>
              </a:rPr>
              <a:t>=</a:t>
            </a:r>
            <a:r>
              <a:rPr lang="en-US" altLang="zh-CN" dirty="0" err="1">
                <a:solidFill>
                  <a:srgbClr val="FF0000"/>
                </a:solidFill>
                <a:latin typeface="Comic Sans MS" panose="030F0702030302020204" pitchFamily="66" charset="0"/>
                <a:ea typeface="宋体" panose="02010600030101010101" pitchFamily="2" charset="-122"/>
              </a:rPr>
              <a:t>MemtoReg</a:t>
            </a:r>
            <a:r>
              <a:rPr lang="en-US" altLang="zh-CN" dirty="0">
                <a:solidFill>
                  <a:srgbClr val="FF0000"/>
                </a:solidFill>
                <a:latin typeface="Comic Sans MS" panose="030F0702030302020204" pitchFamily="66" charset="0"/>
                <a:ea typeface="宋体" panose="02010600030101010101" pitchFamily="2" charset="-122"/>
              </a:rPr>
              <a:t>=</a:t>
            </a:r>
            <a:r>
              <a:rPr lang="en-US" altLang="zh-CN" dirty="0" err="1">
                <a:solidFill>
                  <a:srgbClr val="FF0000"/>
                </a:solidFill>
                <a:latin typeface="Comic Sans MS" panose="030F0702030302020204" pitchFamily="66" charset="0"/>
                <a:ea typeface="宋体" panose="02010600030101010101" pitchFamily="2" charset="-122"/>
              </a:rPr>
              <a:t>ALUctr</a:t>
            </a:r>
            <a:r>
              <a:rPr lang="en-US" altLang="zh-CN" dirty="0">
                <a:solidFill>
                  <a:srgbClr val="FF0000"/>
                </a:solidFill>
                <a:latin typeface="Comic Sans MS" panose="030F0702030302020204" pitchFamily="66" charset="0"/>
                <a:ea typeface="宋体" panose="02010600030101010101" pitchFamily="2" charset="-122"/>
              </a:rPr>
              <a:t>=x, </a:t>
            </a:r>
            <a:r>
              <a:rPr lang="en-US" altLang="zh-CN" dirty="0" err="1">
                <a:solidFill>
                  <a:srgbClr val="FF0000"/>
                </a:solidFill>
                <a:latin typeface="Comic Sans MS" panose="030F0702030302020204" pitchFamily="66" charset="0"/>
                <a:ea typeface="宋体" panose="02010600030101010101" pitchFamily="2" charset="-122"/>
              </a:rPr>
              <a:t>RegWr</a:t>
            </a:r>
            <a:r>
              <a:rPr lang="en-US" altLang="zh-CN" dirty="0">
                <a:solidFill>
                  <a:srgbClr val="FF0000"/>
                </a:solidFill>
                <a:latin typeface="Comic Sans MS" panose="030F0702030302020204" pitchFamily="66" charset="0"/>
                <a:ea typeface="宋体" panose="02010600030101010101" pitchFamily="2" charset="-122"/>
              </a:rPr>
              <a:t>=0, </a:t>
            </a:r>
            <a:r>
              <a:rPr lang="en-US" altLang="zh-CN" dirty="0" err="1">
                <a:solidFill>
                  <a:srgbClr val="FF0000"/>
                </a:solidFill>
                <a:latin typeface="Comic Sans MS" panose="030F0702030302020204" pitchFamily="66" charset="0"/>
                <a:ea typeface="宋体" panose="02010600030101010101" pitchFamily="2" charset="-122"/>
              </a:rPr>
              <a:t>MemWr</a:t>
            </a:r>
            <a:r>
              <a:rPr lang="en-US" altLang="zh-CN" dirty="0">
                <a:solidFill>
                  <a:srgbClr val="FF0000"/>
                </a:solidFill>
                <a:latin typeface="Comic Sans MS" panose="030F0702030302020204" pitchFamily="66" charset="0"/>
                <a:ea typeface="宋体" panose="02010600030101010101" pitchFamily="2" charset="-122"/>
              </a:rPr>
              <a:t>=0, Branch=0, Jump=1</a:t>
            </a:r>
            <a:endParaRPr lang="zh-CN" altLang="en-US" dirty="0">
              <a:solidFill>
                <a:srgbClr val="FF0000"/>
              </a:solidFill>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401407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checkerboard(across)">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checkerboard(across)">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checkerboard(across)">
                                      <p:cBhvr>
                                        <p:cTn id="22" dur="5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blinds(horizontal)">
                                      <p:cBhvr>
                                        <p:cTn id="27"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blinds(horizontal)">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animEffect transition="in" filter="checkerboard(across)">
                                      <p:cBhvr>
                                        <p:cTn id="3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P spid="1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7. </a:t>
            </a:r>
            <a:r>
              <a:rPr lang="zh-CN" altLang="en-US" dirty="0" smtClean="0">
                <a:solidFill>
                  <a:srgbClr val="063DE8"/>
                </a:solidFill>
              </a:rPr>
              <a:t>综合</a:t>
            </a:r>
            <a:r>
              <a:rPr lang="en-US" altLang="zh-CN" dirty="0" smtClean="0">
                <a:solidFill>
                  <a:srgbClr val="063DE8"/>
                </a:solidFill>
              </a:rPr>
              <a:t>7</a:t>
            </a:r>
            <a:r>
              <a:rPr lang="zh-CN" altLang="en-US" dirty="0" smtClean="0">
                <a:solidFill>
                  <a:srgbClr val="063DE8"/>
                </a:solidFill>
              </a:rPr>
              <a:t>条指令的完整数据通路</a:t>
            </a:r>
            <a:endParaRPr lang="en-US" altLang="zh-CN" dirty="0" smtClean="0">
              <a:solidFill>
                <a:srgbClr val="063DE8"/>
              </a:solidFill>
            </a:endParaRPr>
          </a:p>
        </p:txBody>
      </p:sp>
      <p:sp>
        <p:nvSpPr>
          <p:cNvPr id="48" name="Rectangle 3"/>
          <p:cNvSpPr txBox="1">
            <a:spLocks noChangeArrowheads="1"/>
          </p:cNvSpPr>
          <p:nvPr/>
        </p:nvSpPr>
        <p:spPr bwMode="auto">
          <a:xfrm>
            <a:off x="310704" y="1438100"/>
            <a:ext cx="3170237" cy="530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28"/>
              </a:spcBef>
              <a:buFontTx/>
              <a:buNone/>
            </a:pPr>
            <a:r>
              <a:rPr lang="zh-CN" altLang="en-US" dirty="0" smtClean="0">
                <a:solidFill>
                  <a:srgbClr val="0033CC"/>
                </a:solidFill>
                <a:latin typeface="微软雅黑" panose="020B0503020204020204" pitchFamily="34" charset="-122"/>
              </a:rPr>
              <a:t>实现目标（</a:t>
            </a:r>
            <a:r>
              <a:rPr lang="en-US" altLang="zh-CN" dirty="0" smtClean="0">
                <a:solidFill>
                  <a:srgbClr val="0033CC"/>
                </a:solidFill>
                <a:latin typeface="微软雅黑" panose="020B0503020204020204" pitchFamily="34" charset="-122"/>
              </a:rPr>
              <a:t>7</a:t>
            </a:r>
            <a:r>
              <a:rPr lang="zh-CN" altLang="en-US" dirty="0" smtClean="0">
                <a:solidFill>
                  <a:srgbClr val="0033CC"/>
                </a:solidFill>
                <a:latin typeface="微软雅黑" panose="020B0503020204020204" pitchFamily="34" charset="-122"/>
              </a:rPr>
              <a:t>条指令）：</a:t>
            </a:r>
          </a:p>
          <a:p>
            <a:pPr>
              <a:spcBef>
                <a:spcPts val="328"/>
              </a:spcBef>
            </a:pPr>
            <a:r>
              <a:rPr lang="en-US" altLang="zh-CN" dirty="0" smtClean="0">
                <a:ea typeface="宋体" panose="02010600030101010101" pitchFamily="2" charset="-122"/>
              </a:rPr>
              <a:t>ADD and subtract</a:t>
            </a:r>
          </a:p>
          <a:p>
            <a:pPr lvl="1">
              <a:spcBef>
                <a:spcPts val="328"/>
              </a:spcBef>
            </a:pPr>
            <a:r>
              <a:rPr lang="en-US" altLang="zh-CN" dirty="0" smtClean="0">
                <a:ea typeface="宋体" panose="02010600030101010101" pitchFamily="2" charset="-122"/>
              </a:rPr>
              <a:t>add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spcBef>
                <a:spcPts val="328"/>
              </a:spcBef>
            </a:pPr>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a:spcBef>
                <a:spcPts val="328"/>
              </a:spcBef>
            </a:pPr>
            <a:r>
              <a:rPr lang="en-US" altLang="zh-CN" dirty="0" smtClean="0">
                <a:ea typeface="宋体" panose="02010600030101010101" pitchFamily="2" charset="-122"/>
              </a:rPr>
              <a:t>OR Immediate:</a:t>
            </a:r>
          </a:p>
          <a:p>
            <a:pPr lvl="1">
              <a:spcBef>
                <a:spcPts val="328"/>
              </a:spcBef>
            </a:pPr>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LOAD and STORE</a:t>
            </a:r>
          </a:p>
          <a:p>
            <a:pPr lvl="1">
              <a:spcBef>
                <a:spcPts val="328"/>
              </a:spcBef>
            </a:pPr>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spcBef>
                <a:spcPts val="328"/>
              </a:spcBef>
            </a:pPr>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BRANCH:</a:t>
            </a:r>
          </a:p>
          <a:p>
            <a:pPr lvl="1">
              <a:spcBef>
                <a:spcPts val="328"/>
              </a:spcBef>
            </a:pPr>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pPr>
              <a:spcBef>
                <a:spcPts val="328"/>
              </a:spcBef>
            </a:pPr>
            <a:r>
              <a:rPr lang="en-US" altLang="zh-CN" dirty="0" smtClean="0">
                <a:ea typeface="宋体" panose="02010600030101010101" pitchFamily="2" charset="-122"/>
              </a:rPr>
              <a:t>JUMP:</a:t>
            </a:r>
          </a:p>
          <a:p>
            <a:pPr lvl="1">
              <a:spcBef>
                <a:spcPts val="328"/>
              </a:spcBef>
            </a:pPr>
            <a:r>
              <a:rPr lang="en-US" altLang="zh-CN" dirty="0" smtClean="0">
                <a:ea typeface="宋体" panose="02010600030101010101" pitchFamily="2" charset="-122"/>
              </a:rPr>
              <a:t>j  target</a:t>
            </a:r>
            <a:endParaRPr lang="en-US" altLang="zh-CN" dirty="0">
              <a:ea typeface="宋体" panose="02010600030101010101" pitchFamily="2" charset="-122"/>
            </a:endParaRPr>
          </a:p>
        </p:txBody>
      </p:sp>
      <p:grpSp>
        <p:nvGrpSpPr>
          <p:cNvPr id="49" name="Group 4"/>
          <p:cNvGrpSpPr>
            <a:grpSpLocks/>
          </p:cNvGrpSpPr>
          <p:nvPr/>
        </p:nvGrpSpPr>
        <p:grpSpPr bwMode="auto">
          <a:xfrm>
            <a:off x="3252753" y="5556041"/>
            <a:ext cx="5949950" cy="942975"/>
            <a:chOff x="1918" y="3360"/>
            <a:chExt cx="3748" cy="594"/>
          </a:xfrm>
        </p:grpSpPr>
        <p:sp>
          <p:nvSpPr>
            <p:cNvPr id="50"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6"/>
            <p:cNvGrpSpPr>
              <a:grpSpLocks/>
            </p:cNvGrpSpPr>
            <p:nvPr/>
          </p:nvGrpSpPr>
          <p:grpSpPr bwMode="auto">
            <a:xfrm>
              <a:off x="1979" y="3552"/>
              <a:ext cx="624" cy="210"/>
              <a:chOff x="1979" y="3552"/>
              <a:chExt cx="624" cy="210"/>
            </a:xfrm>
          </p:grpSpPr>
          <p:sp>
            <p:nvSpPr>
              <p:cNvPr id="59"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8"/>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sp>
          <p:nvSpPr>
            <p:cNvPr id="52"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target address</a:t>
              </a:r>
            </a:p>
          </p:txBody>
        </p:sp>
        <p:sp>
          <p:nvSpPr>
            <p:cNvPr id="54" name="Rectangle 11"/>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55" name="Rectangle 12"/>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56" name="Rectangle 13"/>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57" name="Rectangle 14"/>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58" name="Rectangle 15"/>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 </a:t>
              </a:r>
              <a:r>
                <a:rPr lang="en-US" altLang="zh-CN" b="0">
                  <a:ea typeface="宋体" panose="02010600030101010101" pitchFamily="2" charset="-122"/>
                </a:rPr>
                <a:t>bits</a:t>
              </a:r>
            </a:p>
          </p:txBody>
        </p:sp>
      </p:grpSp>
      <p:grpSp>
        <p:nvGrpSpPr>
          <p:cNvPr id="61" name="Group 16"/>
          <p:cNvGrpSpPr>
            <a:grpSpLocks/>
          </p:cNvGrpSpPr>
          <p:nvPr/>
        </p:nvGrpSpPr>
        <p:grpSpPr bwMode="auto">
          <a:xfrm>
            <a:off x="3131840" y="1333897"/>
            <a:ext cx="5949950" cy="942975"/>
            <a:chOff x="1918" y="672"/>
            <a:chExt cx="3748" cy="594"/>
          </a:xfrm>
        </p:grpSpPr>
        <p:grpSp>
          <p:nvGrpSpPr>
            <p:cNvPr id="62" name="Group 17"/>
            <p:cNvGrpSpPr>
              <a:grpSpLocks/>
            </p:cNvGrpSpPr>
            <p:nvPr/>
          </p:nvGrpSpPr>
          <p:grpSpPr bwMode="auto">
            <a:xfrm>
              <a:off x="1918" y="672"/>
              <a:ext cx="3748" cy="402"/>
              <a:chOff x="1918" y="672"/>
              <a:chExt cx="3748" cy="402"/>
            </a:xfrm>
          </p:grpSpPr>
          <p:grpSp>
            <p:nvGrpSpPr>
              <p:cNvPr id="69" name="Group 18"/>
              <p:cNvGrpSpPr>
                <a:grpSpLocks/>
              </p:cNvGrpSpPr>
              <p:nvPr/>
            </p:nvGrpSpPr>
            <p:grpSpPr bwMode="auto">
              <a:xfrm>
                <a:off x="1979" y="864"/>
                <a:ext cx="3607" cy="210"/>
                <a:chOff x="1979" y="864"/>
                <a:chExt cx="3607" cy="210"/>
              </a:xfrm>
            </p:grpSpPr>
            <p:sp>
              <p:nvSpPr>
                <p:cNvPr id="77"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8" name="Group 20"/>
                <p:cNvGrpSpPr>
                  <a:grpSpLocks/>
                </p:cNvGrpSpPr>
                <p:nvPr/>
              </p:nvGrpSpPr>
              <p:grpSpPr bwMode="auto">
                <a:xfrm>
                  <a:off x="1979" y="864"/>
                  <a:ext cx="3607" cy="210"/>
                  <a:chOff x="1979" y="864"/>
                  <a:chExt cx="3607" cy="210"/>
                </a:xfrm>
              </p:grpSpPr>
              <p:grpSp>
                <p:nvGrpSpPr>
                  <p:cNvPr id="79" name="Group 21"/>
                  <p:cNvGrpSpPr>
                    <a:grpSpLocks/>
                  </p:cNvGrpSpPr>
                  <p:nvPr/>
                </p:nvGrpSpPr>
                <p:grpSpPr bwMode="auto">
                  <a:xfrm>
                    <a:off x="1979" y="864"/>
                    <a:ext cx="624" cy="210"/>
                    <a:chOff x="1979" y="864"/>
                    <a:chExt cx="624" cy="210"/>
                  </a:xfrm>
                </p:grpSpPr>
                <p:sp>
                  <p:nvSpPr>
                    <p:cNvPr id="95"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Rectangle 23"/>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80" name="Group 24"/>
                  <p:cNvGrpSpPr>
                    <a:grpSpLocks/>
                  </p:cNvGrpSpPr>
                  <p:nvPr/>
                </p:nvGrpSpPr>
                <p:grpSpPr bwMode="auto">
                  <a:xfrm>
                    <a:off x="2611" y="864"/>
                    <a:ext cx="580" cy="210"/>
                    <a:chOff x="2611" y="864"/>
                    <a:chExt cx="580" cy="210"/>
                  </a:xfrm>
                </p:grpSpPr>
                <p:sp>
                  <p:nvSpPr>
                    <p:cNvPr id="93"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26"/>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81" name="Group 27"/>
                  <p:cNvGrpSpPr>
                    <a:grpSpLocks/>
                  </p:cNvGrpSpPr>
                  <p:nvPr/>
                </p:nvGrpSpPr>
                <p:grpSpPr bwMode="auto">
                  <a:xfrm>
                    <a:off x="3199" y="864"/>
                    <a:ext cx="579" cy="210"/>
                    <a:chOff x="3199" y="864"/>
                    <a:chExt cx="579" cy="210"/>
                  </a:xfrm>
                </p:grpSpPr>
                <p:sp>
                  <p:nvSpPr>
                    <p:cNvPr id="91"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29"/>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grpSp>
                <p:nvGrpSpPr>
                  <p:cNvPr id="82" name="Group 30"/>
                  <p:cNvGrpSpPr>
                    <a:grpSpLocks/>
                  </p:cNvGrpSpPr>
                  <p:nvPr/>
                </p:nvGrpSpPr>
                <p:grpSpPr bwMode="auto">
                  <a:xfrm>
                    <a:off x="3786" y="864"/>
                    <a:ext cx="579" cy="210"/>
                    <a:chOff x="3786" y="864"/>
                    <a:chExt cx="579" cy="210"/>
                  </a:xfrm>
                </p:grpSpPr>
                <p:sp>
                  <p:nvSpPr>
                    <p:cNvPr id="89"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32"/>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ea typeface="宋体" panose="02010600030101010101" pitchFamily="2" charset="-122"/>
                        </a:rPr>
                        <a:t>rd</a:t>
                      </a:r>
                      <a:endParaRPr lang="en-US" altLang="zh-CN" dirty="0">
                        <a:ea typeface="宋体" panose="02010600030101010101" pitchFamily="2" charset="-122"/>
                      </a:endParaRPr>
                    </a:p>
                  </p:txBody>
                </p:sp>
              </p:grpSp>
              <p:grpSp>
                <p:nvGrpSpPr>
                  <p:cNvPr id="83" name="Group 33"/>
                  <p:cNvGrpSpPr>
                    <a:grpSpLocks/>
                  </p:cNvGrpSpPr>
                  <p:nvPr/>
                </p:nvGrpSpPr>
                <p:grpSpPr bwMode="auto">
                  <a:xfrm>
                    <a:off x="4373" y="864"/>
                    <a:ext cx="580" cy="210"/>
                    <a:chOff x="4373" y="864"/>
                    <a:chExt cx="580" cy="210"/>
                  </a:xfrm>
                </p:grpSpPr>
                <p:sp>
                  <p:nvSpPr>
                    <p:cNvPr id="87"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Rectangle 35"/>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shamt</a:t>
                      </a:r>
                    </a:p>
                  </p:txBody>
                </p:sp>
              </p:grpSp>
              <p:grpSp>
                <p:nvGrpSpPr>
                  <p:cNvPr id="84" name="Group 36"/>
                  <p:cNvGrpSpPr>
                    <a:grpSpLocks/>
                  </p:cNvGrpSpPr>
                  <p:nvPr/>
                </p:nvGrpSpPr>
                <p:grpSpPr bwMode="auto">
                  <a:xfrm>
                    <a:off x="4961" y="864"/>
                    <a:ext cx="625" cy="210"/>
                    <a:chOff x="4961" y="864"/>
                    <a:chExt cx="625" cy="210"/>
                  </a:xfrm>
                </p:grpSpPr>
                <p:sp>
                  <p:nvSpPr>
                    <p:cNvPr id="85"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38"/>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func</a:t>
                      </a:r>
                    </a:p>
                  </p:txBody>
                </p:sp>
              </p:grpSp>
            </p:grpSp>
          </p:grpSp>
          <p:sp>
            <p:nvSpPr>
              <p:cNvPr id="70" name="Rectangle 39"/>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71" name="Rectangle 40"/>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a:t>
                </a:r>
              </a:p>
            </p:txBody>
          </p:sp>
          <p:sp>
            <p:nvSpPr>
              <p:cNvPr id="72" name="Rectangle 41"/>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11</a:t>
                </a:r>
              </a:p>
            </p:txBody>
          </p:sp>
          <p:sp>
            <p:nvSpPr>
              <p:cNvPr id="73" name="Rectangle 42"/>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74" name="Rectangle 43"/>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75" name="Rectangle 44"/>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76" name="Rectangle 45"/>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grpSp>
        <p:sp>
          <p:nvSpPr>
            <p:cNvPr id="63" name="Rectangle 46"/>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4" name="Rectangle 47"/>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65" name="Rectangle 48"/>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6" name="Rectangle 49"/>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7" name="Rectangle 50"/>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68" name="Rectangle 51"/>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grpSp>
        <p:nvGrpSpPr>
          <p:cNvPr id="97" name="Group 52"/>
          <p:cNvGrpSpPr>
            <a:grpSpLocks/>
          </p:cNvGrpSpPr>
          <p:nvPr/>
        </p:nvGrpSpPr>
        <p:grpSpPr bwMode="auto">
          <a:xfrm>
            <a:off x="3059832" y="2702833"/>
            <a:ext cx="5949950" cy="942975"/>
            <a:chOff x="1918" y="1392"/>
            <a:chExt cx="3748" cy="594"/>
          </a:xfrm>
        </p:grpSpPr>
        <p:sp>
          <p:nvSpPr>
            <p:cNvPr id="98"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 name="Group 54"/>
            <p:cNvGrpSpPr>
              <a:grpSpLocks/>
            </p:cNvGrpSpPr>
            <p:nvPr/>
          </p:nvGrpSpPr>
          <p:grpSpPr bwMode="auto">
            <a:xfrm>
              <a:off x="1979" y="1584"/>
              <a:ext cx="624" cy="210"/>
              <a:chOff x="1979" y="1584"/>
              <a:chExt cx="624" cy="210"/>
            </a:xfrm>
          </p:grpSpPr>
          <p:sp>
            <p:nvSpPr>
              <p:cNvPr id="117"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56"/>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op</a:t>
                </a:r>
              </a:p>
            </p:txBody>
          </p:sp>
        </p:grpSp>
        <p:grpSp>
          <p:nvGrpSpPr>
            <p:cNvPr id="100" name="Group 57"/>
            <p:cNvGrpSpPr>
              <a:grpSpLocks/>
            </p:cNvGrpSpPr>
            <p:nvPr/>
          </p:nvGrpSpPr>
          <p:grpSpPr bwMode="auto">
            <a:xfrm>
              <a:off x="2611" y="1584"/>
              <a:ext cx="580" cy="210"/>
              <a:chOff x="2611" y="1584"/>
              <a:chExt cx="580" cy="210"/>
            </a:xfrm>
          </p:grpSpPr>
          <p:sp>
            <p:nvSpPr>
              <p:cNvPr id="115"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Rectangle 59"/>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rs</a:t>
                </a:r>
              </a:p>
            </p:txBody>
          </p:sp>
        </p:grpSp>
        <p:grpSp>
          <p:nvGrpSpPr>
            <p:cNvPr id="101" name="Group 60"/>
            <p:cNvGrpSpPr>
              <a:grpSpLocks/>
            </p:cNvGrpSpPr>
            <p:nvPr/>
          </p:nvGrpSpPr>
          <p:grpSpPr bwMode="auto">
            <a:xfrm>
              <a:off x="3199" y="1584"/>
              <a:ext cx="579" cy="210"/>
              <a:chOff x="3199" y="1584"/>
              <a:chExt cx="579" cy="210"/>
            </a:xfrm>
          </p:grpSpPr>
          <p:sp>
            <p:nvSpPr>
              <p:cNvPr id="113"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Rectangle 62"/>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rt</a:t>
                </a:r>
              </a:p>
            </p:txBody>
          </p:sp>
        </p:grpSp>
        <p:sp>
          <p:nvSpPr>
            <p:cNvPr id="102"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64"/>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immediate</a:t>
              </a:r>
            </a:p>
          </p:txBody>
        </p:sp>
        <p:sp>
          <p:nvSpPr>
            <p:cNvPr id="104" name="Rectangle 65"/>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0</a:t>
              </a:r>
            </a:p>
          </p:txBody>
        </p:sp>
        <p:sp>
          <p:nvSpPr>
            <p:cNvPr id="105" name="Rectangle 66"/>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a:t>
              </a:r>
            </a:p>
          </p:txBody>
        </p:sp>
        <p:sp>
          <p:nvSpPr>
            <p:cNvPr id="106" name="Rectangle 67"/>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21</a:t>
              </a:r>
            </a:p>
          </p:txBody>
        </p:sp>
        <p:sp>
          <p:nvSpPr>
            <p:cNvPr id="107" name="Rectangle 68"/>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26</a:t>
              </a:r>
            </a:p>
          </p:txBody>
        </p:sp>
        <p:sp>
          <p:nvSpPr>
            <p:cNvPr id="108" name="Rectangle 69"/>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31</a:t>
              </a:r>
            </a:p>
          </p:txBody>
        </p:sp>
        <p:sp>
          <p:nvSpPr>
            <p:cNvPr id="109" name="Rectangle 70"/>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6 </a:t>
              </a:r>
              <a:r>
                <a:rPr lang="en-US" altLang="zh-CN" b="0">
                  <a:ea typeface="宋体" panose="02010600030101010101" pitchFamily="2" charset="-122"/>
                </a:rPr>
                <a:t>bits</a:t>
              </a:r>
            </a:p>
          </p:txBody>
        </p:sp>
        <p:sp>
          <p:nvSpPr>
            <p:cNvPr id="110" name="Rectangle 71"/>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16 </a:t>
              </a:r>
              <a:r>
                <a:rPr lang="en-US" altLang="zh-CN" b="0">
                  <a:ea typeface="宋体" panose="02010600030101010101" pitchFamily="2" charset="-122"/>
                </a:rPr>
                <a:t>bits</a:t>
              </a:r>
            </a:p>
          </p:txBody>
        </p:sp>
        <p:sp>
          <p:nvSpPr>
            <p:cNvPr id="111" name="Rectangle 72"/>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sp>
          <p:nvSpPr>
            <p:cNvPr id="112" name="Rectangle 73"/>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ea typeface="宋体" panose="02010600030101010101" pitchFamily="2" charset="-122"/>
                </a:rPr>
                <a:t>5 </a:t>
              </a:r>
              <a:r>
                <a:rPr lang="en-US" altLang="zh-CN" b="0">
                  <a:ea typeface="宋体" panose="02010600030101010101" pitchFamily="2" charset="-122"/>
                </a:rPr>
                <a:t>bits</a:t>
              </a:r>
            </a:p>
          </p:txBody>
        </p:sp>
      </p:grpSp>
      <p:sp>
        <p:nvSpPr>
          <p:cNvPr id="122" name="Text Box 76"/>
          <p:cNvSpPr txBox="1">
            <a:spLocks noChangeArrowheads="1"/>
          </p:cNvSpPr>
          <p:nvPr/>
        </p:nvSpPr>
        <p:spPr bwMode="auto">
          <a:xfrm>
            <a:off x="3723978" y="4269698"/>
            <a:ext cx="49524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C0128"/>
                </a:solidFill>
                <a:latin typeface="Comic Sans MS" panose="030F0702030302020204" pitchFamily="66" charset="0"/>
                <a:ea typeface="微软雅黑" panose="020B0503020204020204" pitchFamily="34" charset="-122"/>
                <a:cs typeface="Arial" panose="020B0604020202020204" pitchFamily="34" charset="0"/>
              </a:rPr>
              <a:t>所有指令的数据通路都已经设计好，合起来的数据通路是什么样的？</a:t>
            </a:r>
          </a:p>
        </p:txBody>
      </p:sp>
    </p:spTree>
    <p:extLst>
      <p:ext uri="{BB962C8B-B14F-4D97-AF65-F5344CB8AC3E}">
        <p14:creationId xmlns:p14="http://schemas.microsoft.com/office/powerpoint/2010/main" val="275536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blinds(horizontal)">
                                      <p:cBhvr>
                                        <p:cTn id="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5.2.2 </a:t>
            </a:r>
            <a:r>
              <a:rPr lang="zh-CN" altLang="en-US" dirty="0" smtClean="0"/>
              <a:t>数据通路的设计</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54</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2017/10/30</a:t>
            </a:fld>
            <a:endParaRPr lang="zh-CN" altLang="en-US">
              <a:ea typeface="微软雅黑" panose="020B0503020204020204" pitchFamily="34" charset="-122"/>
            </a:endParaRPr>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7. </a:t>
            </a:r>
            <a:r>
              <a:rPr lang="zh-CN" altLang="en-US" dirty="0" smtClean="0">
                <a:solidFill>
                  <a:srgbClr val="063DE8"/>
                </a:solidFill>
              </a:rPr>
              <a:t>综合</a:t>
            </a:r>
            <a:r>
              <a:rPr lang="en-US" altLang="zh-CN" dirty="0" smtClean="0">
                <a:solidFill>
                  <a:srgbClr val="063DE8"/>
                </a:solidFill>
              </a:rPr>
              <a:t>7</a:t>
            </a:r>
            <a:r>
              <a:rPr lang="zh-CN" altLang="en-US" dirty="0" smtClean="0">
                <a:solidFill>
                  <a:srgbClr val="063DE8"/>
                </a:solidFill>
              </a:rPr>
              <a:t>条指令的完整数据通路</a:t>
            </a:r>
            <a:endParaRPr lang="en-US" altLang="zh-CN" dirty="0" smtClean="0">
              <a:solidFill>
                <a:srgbClr val="063DE8"/>
              </a:solidFill>
            </a:endParaRPr>
          </a:p>
        </p:txBody>
      </p:sp>
      <p:grpSp>
        <p:nvGrpSpPr>
          <p:cNvPr id="119" name="Group 3"/>
          <p:cNvGrpSpPr>
            <a:grpSpLocks/>
          </p:cNvGrpSpPr>
          <p:nvPr/>
        </p:nvGrpSpPr>
        <p:grpSpPr bwMode="auto">
          <a:xfrm>
            <a:off x="4841999" y="3227804"/>
            <a:ext cx="457200" cy="1136650"/>
            <a:chOff x="3168" y="2302"/>
            <a:chExt cx="288" cy="716"/>
          </a:xfrm>
        </p:grpSpPr>
        <p:sp>
          <p:nvSpPr>
            <p:cNvPr id="120"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1"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3" name="Line 6"/>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4"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5"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6"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7"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28"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129" name="Line 12"/>
          <p:cNvSpPr>
            <a:spLocks noChangeShapeType="1"/>
          </p:cNvSpPr>
          <p:nvPr/>
        </p:nvSpPr>
        <p:spPr bwMode="auto">
          <a:xfrm flipH="1">
            <a:off x="5286499" y="3783429"/>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0" name="Line 13"/>
          <p:cNvSpPr>
            <a:spLocks noChangeShapeType="1"/>
          </p:cNvSpPr>
          <p:nvPr/>
        </p:nvSpPr>
        <p:spPr bwMode="auto">
          <a:xfrm flipH="1">
            <a:off x="5673849" y="3719929"/>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1" name="Rectangle 14"/>
          <p:cNvSpPr>
            <a:spLocks noChangeArrowheads="1"/>
          </p:cNvSpPr>
          <p:nvPr/>
        </p:nvSpPr>
        <p:spPr bwMode="auto">
          <a:xfrm>
            <a:off x="5361112" y="3781841"/>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32" name="Line 15"/>
          <p:cNvSpPr>
            <a:spLocks noChangeShapeType="1"/>
          </p:cNvSpPr>
          <p:nvPr/>
        </p:nvSpPr>
        <p:spPr bwMode="auto">
          <a:xfrm>
            <a:off x="5070599" y="2862679"/>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3" name="Rectangle 16"/>
          <p:cNvSpPr>
            <a:spLocks noChangeArrowheads="1"/>
          </p:cNvSpPr>
          <p:nvPr/>
        </p:nvSpPr>
        <p:spPr bwMode="auto">
          <a:xfrm>
            <a:off x="4096980" y="2721391"/>
            <a:ext cx="10053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zh-CN" u="sng" dirty="0" err="1">
                <a:solidFill>
                  <a:srgbClr val="0033CC"/>
                </a:solidFill>
                <a:latin typeface="Comic Sans MS" panose="030F0702030302020204" pitchFamily="66" charset="0"/>
                <a:ea typeface="微软雅黑" panose="020B0503020204020204" pitchFamily="34" charset="-122"/>
              </a:rPr>
              <a:t>ALUctr</a:t>
            </a:r>
            <a:endParaRPr lang="en-US" altLang="zh-CN" u="sng" dirty="0">
              <a:solidFill>
                <a:srgbClr val="0033CC"/>
              </a:solidFill>
              <a:latin typeface="Comic Sans MS" panose="030F0702030302020204" pitchFamily="66" charset="0"/>
              <a:ea typeface="微软雅黑" panose="020B0503020204020204" pitchFamily="34" charset="-122"/>
            </a:endParaRPr>
          </a:p>
        </p:txBody>
      </p:sp>
      <p:sp>
        <p:nvSpPr>
          <p:cNvPr id="134" name="Rectangle 17"/>
          <p:cNvSpPr>
            <a:spLocks noChangeArrowheads="1"/>
          </p:cNvSpPr>
          <p:nvPr/>
        </p:nvSpPr>
        <p:spPr bwMode="auto">
          <a:xfrm>
            <a:off x="874837" y="3932654"/>
            <a:ext cx="52258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B0F0"/>
                </a:solidFill>
                <a:latin typeface="Comic Sans MS" panose="030F0702030302020204" pitchFamily="66" charset="0"/>
                <a:ea typeface="微软雅黑" panose="020B0503020204020204" pitchFamily="34" charset="-122"/>
              </a:rPr>
              <a:t>Clk</a:t>
            </a:r>
            <a:endParaRPr lang="en-US" altLang="zh-CN" dirty="0">
              <a:solidFill>
                <a:srgbClr val="00B0F0"/>
              </a:solidFill>
              <a:latin typeface="Comic Sans MS" panose="030F0702030302020204" pitchFamily="66" charset="0"/>
              <a:ea typeface="微软雅黑" panose="020B0503020204020204" pitchFamily="34" charset="-122"/>
            </a:endParaRPr>
          </a:p>
        </p:txBody>
      </p:sp>
      <p:sp>
        <p:nvSpPr>
          <p:cNvPr id="135" name="Rectangle 18"/>
          <p:cNvSpPr>
            <a:spLocks noChangeArrowheads="1"/>
          </p:cNvSpPr>
          <p:nvPr/>
        </p:nvSpPr>
        <p:spPr bwMode="auto">
          <a:xfrm>
            <a:off x="484312" y="3354804"/>
            <a:ext cx="81593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busW</a:t>
            </a:r>
          </a:p>
        </p:txBody>
      </p:sp>
      <p:sp>
        <p:nvSpPr>
          <p:cNvPr id="136" name="Rectangle 19"/>
          <p:cNvSpPr>
            <a:spLocks noChangeArrowheads="1"/>
          </p:cNvSpPr>
          <p:nvPr/>
        </p:nvSpPr>
        <p:spPr bwMode="auto">
          <a:xfrm>
            <a:off x="1568574" y="3227804"/>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7" name="Line 20"/>
          <p:cNvSpPr>
            <a:spLocks noChangeShapeType="1"/>
          </p:cNvSpPr>
          <p:nvPr/>
        </p:nvSpPr>
        <p:spPr bwMode="auto">
          <a:xfrm>
            <a:off x="1562224" y="4105691"/>
            <a:ext cx="323850" cy="106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8" name="Line 21"/>
          <p:cNvSpPr>
            <a:spLocks noChangeShapeType="1"/>
          </p:cNvSpPr>
          <p:nvPr/>
        </p:nvSpPr>
        <p:spPr bwMode="auto">
          <a:xfrm flipH="1">
            <a:off x="1566987" y="4208879"/>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39" name="Oval 22"/>
          <p:cNvSpPr>
            <a:spLocks noChangeArrowheads="1"/>
          </p:cNvSpPr>
          <p:nvPr/>
        </p:nvSpPr>
        <p:spPr bwMode="auto">
          <a:xfrm>
            <a:off x="1416174" y="4169191"/>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0" name="Rectangle 23"/>
          <p:cNvSpPr>
            <a:spLocks noChangeArrowheads="1"/>
          </p:cNvSpPr>
          <p:nvPr/>
        </p:nvSpPr>
        <p:spPr bwMode="auto">
          <a:xfrm>
            <a:off x="1016124" y="2713454"/>
            <a:ext cx="9291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RegWr</a:t>
            </a:r>
          </a:p>
        </p:txBody>
      </p:sp>
      <p:sp>
        <p:nvSpPr>
          <p:cNvPr id="141" name="Line 24"/>
          <p:cNvSpPr>
            <a:spLocks noChangeShapeType="1"/>
          </p:cNvSpPr>
          <p:nvPr/>
        </p:nvSpPr>
        <p:spPr bwMode="auto">
          <a:xfrm flipH="1">
            <a:off x="562099" y="3713579"/>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2" name="Line 25"/>
          <p:cNvSpPr>
            <a:spLocks noChangeShapeType="1"/>
          </p:cNvSpPr>
          <p:nvPr/>
        </p:nvSpPr>
        <p:spPr bwMode="auto">
          <a:xfrm flipH="1">
            <a:off x="1101849" y="3648491"/>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3" name="Rectangle 26"/>
          <p:cNvSpPr>
            <a:spLocks noChangeArrowheads="1"/>
          </p:cNvSpPr>
          <p:nvPr/>
        </p:nvSpPr>
        <p:spPr bwMode="auto">
          <a:xfrm>
            <a:off x="789112" y="3710404"/>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44" name="Line 27"/>
          <p:cNvSpPr>
            <a:spLocks noChangeShapeType="1"/>
          </p:cNvSpPr>
          <p:nvPr/>
        </p:nvSpPr>
        <p:spPr bwMode="auto">
          <a:xfrm>
            <a:off x="3025899" y="3357979"/>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5" name="Line 28"/>
          <p:cNvSpPr>
            <a:spLocks noChangeShapeType="1"/>
          </p:cNvSpPr>
          <p:nvPr/>
        </p:nvSpPr>
        <p:spPr bwMode="auto">
          <a:xfrm flipH="1">
            <a:off x="3997449" y="3292891"/>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6" name="Rectangle 29"/>
          <p:cNvSpPr>
            <a:spLocks noChangeArrowheads="1"/>
          </p:cNvSpPr>
          <p:nvPr/>
        </p:nvSpPr>
        <p:spPr bwMode="auto">
          <a:xfrm>
            <a:off x="3684712" y="3426241"/>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47" name="Rectangle 30"/>
          <p:cNvSpPr>
            <a:spLocks noChangeArrowheads="1"/>
          </p:cNvSpPr>
          <p:nvPr/>
        </p:nvSpPr>
        <p:spPr bwMode="auto">
          <a:xfrm>
            <a:off x="3379912" y="3070641"/>
            <a:ext cx="7421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busA</a:t>
            </a:r>
          </a:p>
        </p:txBody>
      </p:sp>
      <p:sp>
        <p:nvSpPr>
          <p:cNvPr id="148" name="Line 31"/>
          <p:cNvSpPr>
            <a:spLocks noChangeShapeType="1"/>
          </p:cNvSpPr>
          <p:nvPr/>
        </p:nvSpPr>
        <p:spPr bwMode="auto">
          <a:xfrm flipV="1">
            <a:off x="1717799" y="2989679"/>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49" name="Line 32"/>
          <p:cNvSpPr>
            <a:spLocks noChangeShapeType="1"/>
          </p:cNvSpPr>
          <p:nvPr/>
        </p:nvSpPr>
        <p:spPr bwMode="auto">
          <a:xfrm>
            <a:off x="3025899" y="4058066"/>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0" name="Line 33"/>
          <p:cNvSpPr>
            <a:spLocks noChangeShapeType="1"/>
          </p:cNvSpPr>
          <p:nvPr/>
        </p:nvSpPr>
        <p:spPr bwMode="auto">
          <a:xfrm flipV="1">
            <a:off x="3476749" y="3910429"/>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1" name="Rectangle 34"/>
          <p:cNvSpPr>
            <a:spLocks noChangeArrowheads="1"/>
          </p:cNvSpPr>
          <p:nvPr/>
        </p:nvSpPr>
        <p:spPr bwMode="auto">
          <a:xfrm>
            <a:off x="3075112" y="4054891"/>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52" name="Rectangle 35"/>
          <p:cNvSpPr>
            <a:spLocks noChangeArrowheads="1"/>
          </p:cNvSpPr>
          <p:nvPr/>
        </p:nvSpPr>
        <p:spPr bwMode="auto">
          <a:xfrm>
            <a:off x="2998912" y="3770729"/>
            <a:ext cx="72455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busB</a:t>
            </a:r>
          </a:p>
        </p:txBody>
      </p:sp>
      <p:sp>
        <p:nvSpPr>
          <p:cNvPr id="153" name="Line 36"/>
          <p:cNvSpPr>
            <a:spLocks noChangeShapeType="1"/>
          </p:cNvSpPr>
          <p:nvPr/>
        </p:nvSpPr>
        <p:spPr bwMode="auto">
          <a:xfrm flipH="1">
            <a:off x="943099" y="4210466"/>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4" name="Line 37"/>
          <p:cNvSpPr>
            <a:spLocks noChangeShapeType="1"/>
          </p:cNvSpPr>
          <p:nvPr/>
        </p:nvSpPr>
        <p:spPr bwMode="auto">
          <a:xfrm>
            <a:off x="2860799" y="2802354"/>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5" name="Line 38"/>
          <p:cNvSpPr>
            <a:spLocks noChangeShapeType="1"/>
          </p:cNvSpPr>
          <p:nvPr/>
        </p:nvSpPr>
        <p:spPr bwMode="auto">
          <a:xfrm flipV="1">
            <a:off x="2790949" y="2924591"/>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6" name="Rectangle 39"/>
          <p:cNvSpPr>
            <a:spLocks noChangeArrowheads="1"/>
          </p:cNvSpPr>
          <p:nvPr/>
        </p:nvSpPr>
        <p:spPr bwMode="auto">
          <a:xfrm>
            <a:off x="2617912" y="278647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157" name="Line 40"/>
          <p:cNvSpPr>
            <a:spLocks noChangeShapeType="1"/>
          </p:cNvSpPr>
          <p:nvPr/>
        </p:nvSpPr>
        <p:spPr bwMode="auto">
          <a:xfrm>
            <a:off x="2022599" y="2589629"/>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8" name="Line 41"/>
          <p:cNvSpPr>
            <a:spLocks noChangeShapeType="1"/>
          </p:cNvSpPr>
          <p:nvPr/>
        </p:nvSpPr>
        <p:spPr bwMode="auto">
          <a:xfrm flipV="1">
            <a:off x="1952749" y="2924591"/>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59" name="Rectangle 42"/>
          <p:cNvSpPr>
            <a:spLocks noChangeArrowheads="1"/>
          </p:cNvSpPr>
          <p:nvPr/>
        </p:nvSpPr>
        <p:spPr bwMode="auto">
          <a:xfrm>
            <a:off x="1779712" y="278647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160" name="Line 43"/>
          <p:cNvSpPr>
            <a:spLocks noChangeShapeType="1"/>
          </p:cNvSpPr>
          <p:nvPr/>
        </p:nvSpPr>
        <p:spPr bwMode="auto">
          <a:xfrm>
            <a:off x="2403599" y="2802354"/>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1" name="Line 44"/>
          <p:cNvSpPr>
            <a:spLocks noChangeShapeType="1"/>
          </p:cNvSpPr>
          <p:nvPr/>
        </p:nvSpPr>
        <p:spPr bwMode="auto">
          <a:xfrm flipV="1">
            <a:off x="2333749" y="2924591"/>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2" name="Rectangle 45"/>
          <p:cNvSpPr>
            <a:spLocks noChangeArrowheads="1"/>
          </p:cNvSpPr>
          <p:nvPr/>
        </p:nvSpPr>
        <p:spPr bwMode="auto">
          <a:xfrm>
            <a:off x="2160712" y="278647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5</a:t>
            </a:r>
          </a:p>
        </p:txBody>
      </p:sp>
      <p:sp>
        <p:nvSpPr>
          <p:cNvPr id="163" name="Rectangle 46"/>
          <p:cNvSpPr>
            <a:spLocks noChangeArrowheads="1"/>
          </p:cNvSpPr>
          <p:nvPr/>
        </p:nvSpPr>
        <p:spPr bwMode="auto">
          <a:xfrm>
            <a:off x="1779712" y="3213516"/>
            <a:ext cx="4857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Rw</a:t>
            </a:r>
          </a:p>
        </p:txBody>
      </p:sp>
      <p:sp>
        <p:nvSpPr>
          <p:cNvPr id="164" name="Rectangle 47"/>
          <p:cNvSpPr>
            <a:spLocks noChangeArrowheads="1"/>
          </p:cNvSpPr>
          <p:nvPr/>
        </p:nvSpPr>
        <p:spPr bwMode="auto">
          <a:xfrm>
            <a:off x="2236912" y="3213516"/>
            <a:ext cx="4616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Ra</a:t>
            </a:r>
          </a:p>
        </p:txBody>
      </p:sp>
      <p:sp>
        <p:nvSpPr>
          <p:cNvPr id="165" name="Rectangle 48"/>
          <p:cNvSpPr>
            <a:spLocks noChangeArrowheads="1"/>
          </p:cNvSpPr>
          <p:nvPr/>
        </p:nvSpPr>
        <p:spPr bwMode="auto">
          <a:xfrm>
            <a:off x="2617912" y="3213516"/>
            <a:ext cx="48090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Rb</a:t>
            </a:r>
          </a:p>
        </p:txBody>
      </p:sp>
      <p:sp>
        <p:nvSpPr>
          <p:cNvPr id="166" name="Rectangle 49"/>
          <p:cNvSpPr>
            <a:spLocks noChangeArrowheads="1"/>
          </p:cNvSpPr>
          <p:nvPr/>
        </p:nvSpPr>
        <p:spPr bwMode="auto">
          <a:xfrm>
            <a:off x="1779712" y="3497679"/>
            <a:ext cx="122148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Comic Sans MS" panose="030F0702030302020204" pitchFamily="66" charset="0"/>
                <a:ea typeface="微软雅黑" panose="020B0503020204020204" pitchFamily="34" charset="-122"/>
              </a:rPr>
              <a:t>32 32-</a:t>
            </a:r>
            <a:r>
              <a:rPr lang="en-US" altLang="zh-CN">
                <a:latin typeface="Comic Sans MS" panose="030F0702030302020204" pitchFamily="66" charset="0"/>
                <a:ea typeface="微软雅黑" panose="020B0503020204020204" pitchFamily="34" charset="-122"/>
              </a:rPr>
              <a:t>bit</a:t>
            </a:r>
          </a:p>
          <a:p>
            <a:r>
              <a:rPr lang="en-US" altLang="zh-CN">
                <a:latin typeface="Comic Sans MS" panose="030F0702030302020204" pitchFamily="66" charset="0"/>
                <a:ea typeface="微软雅黑" panose="020B0503020204020204" pitchFamily="34" charset="-122"/>
              </a:rPr>
              <a:t>Registers</a:t>
            </a:r>
          </a:p>
        </p:txBody>
      </p:sp>
      <p:sp>
        <p:nvSpPr>
          <p:cNvPr id="167" name="Line 50"/>
          <p:cNvSpPr>
            <a:spLocks noChangeShapeType="1"/>
          </p:cNvSpPr>
          <p:nvPr/>
        </p:nvSpPr>
        <p:spPr bwMode="auto">
          <a:xfrm flipH="1">
            <a:off x="562099" y="5745579"/>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8" name="Line 51"/>
          <p:cNvSpPr>
            <a:spLocks noChangeShapeType="1"/>
          </p:cNvSpPr>
          <p:nvPr/>
        </p:nvSpPr>
        <p:spPr bwMode="auto">
          <a:xfrm flipV="1">
            <a:off x="574799" y="3700879"/>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69" name="Rectangle 52"/>
          <p:cNvSpPr>
            <a:spLocks noChangeArrowheads="1"/>
          </p:cNvSpPr>
          <p:nvPr/>
        </p:nvSpPr>
        <p:spPr bwMode="auto">
          <a:xfrm>
            <a:off x="2389312" y="2573754"/>
            <a:ext cx="4408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Rs</a:t>
            </a:r>
          </a:p>
        </p:txBody>
      </p:sp>
      <p:sp>
        <p:nvSpPr>
          <p:cNvPr id="170" name="Rectangle 53"/>
          <p:cNvSpPr>
            <a:spLocks noChangeArrowheads="1"/>
          </p:cNvSpPr>
          <p:nvPr/>
        </p:nvSpPr>
        <p:spPr bwMode="auto">
          <a:xfrm>
            <a:off x="2160712" y="1933991"/>
            <a:ext cx="436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Rt</a:t>
            </a:r>
          </a:p>
        </p:txBody>
      </p:sp>
      <p:grpSp>
        <p:nvGrpSpPr>
          <p:cNvPr id="171" name="Group 54"/>
          <p:cNvGrpSpPr>
            <a:grpSpLocks/>
          </p:cNvGrpSpPr>
          <p:nvPr/>
        </p:nvGrpSpPr>
        <p:grpSpPr bwMode="auto">
          <a:xfrm>
            <a:off x="4003799" y="3777079"/>
            <a:ext cx="304800" cy="1227137"/>
            <a:chOff x="2640" y="2648"/>
            <a:chExt cx="192" cy="773"/>
          </a:xfrm>
        </p:grpSpPr>
        <p:sp>
          <p:nvSpPr>
            <p:cNvPr id="172"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3"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4"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5"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grpSp>
        <p:nvGrpSpPr>
          <p:cNvPr id="176" name="Group 59"/>
          <p:cNvGrpSpPr>
            <a:grpSpLocks/>
          </p:cNvGrpSpPr>
          <p:nvPr/>
        </p:nvGrpSpPr>
        <p:grpSpPr bwMode="auto">
          <a:xfrm>
            <a:off x="1285999" y="2327691"/>
            <a:ext cx="1168400" cy="284163"/>
            <a:chOff x="928" y="1735"/>
            <a:chExt cx="736" cy="179"/>
          </a:xfrm>
        </p:grpSpPr>
        <p:sp>
          <p:nvSpPr>
            <p:cNvPr id="177"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8"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9"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0"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181" name="Rectangle 64"/>
          <p:cNvSpPr>
            <a:spLocks noChangeArrowheads="1"/>
          </p:cNvSpPr>
          <p:nvPr/>
        </p:nvSpPr>
        <p:spPr bwMode="auto">
          <a:xfrm>
            <a:off x="2791222" y="2573754"/>
            <a:ext cx="436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b="0">
                <a:latin typeface="Comic Sans MS" panose="030F0702030302020204" pitchFamily="66" charset="0"/>
                <a:ea typeface="微软雅黑" panose="020B0503020204020204" pitchFamily="34" charset="-122"/>
              </a:rPr>
              <a:t>Rt</a:t>
            </a:r>
          </a:p>
        </p:txBody>
      </p:sp>
      <p:sp>
        <p:nvSpPr>
          <p:cNvPr id="182" name="Line 65"/>
          <p:cNvSpPr>
            <a:spLocks noChangeShapeType="1"/>
          </p:cNvSpPr>
          <p:nvPr/>
        </p:nvSpPr>
        <p:spPr bwMode="auto">
          <a:xfrm>
            <a:off x="2174999" y="2091154"/>
            <a:ext cx="0" cy="188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3" name="Line 66"/>
          <p:cNvSpPr>
            <a:spLocks noChangeShapeType="1"/>
          </p:cNvSpPr>
          <p:nvPr/>
        </p:nvSpPr>
        <p:spPr bwMode="auto">
          <a:xfrm>
            <a:off x="1565399" y="2091154"/>
            <a:ext cx="0" cy="188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4" name="Rectangle 67"/>
          <p:cNvSpPr>
            <a:spLocks noChangeArrowheads="1"/>
          </p:cNvSpPr>
          <p:nvPr/>
        </p:nvSpPr>
        <p:spPr bwMode="auto">
          <a:xfrm>
            <a:off x="1551112" y="1933991"/>
            <a:ext cx="47449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Rd</a:t>
            </a:r>
          </a:p>
        </p:txBody>
      </p:sp>
      <p:sp>
        <p:nvSpPr>
          <p:cNvPr id="185" name="Line 68"/>
          <p:cNvSpPr>
            <a:spLocks noChangeShapeType="1"/>
          </p:cNvSpPr>
          <p:nvPr/>
        </p:nvSpPr>
        <p:spPr bwMode="auto">
          <a:xfrm flipH="1">
            <a:off x="866899" y="2468979"/>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6" name="Rectangle 69"/>
          <p:cNvSpPr>
            <a:spLocks noChangeArrowheads="1"/>
          </p:cNvSpPr>
          <p:nvPr/>
        </p:nvSpPr>
        <p:spPr bwMode="auto">
          <a:xfrm>
            <a:off x="179512" y="2141954"/>
            <a:ext cx="975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RegDst</a:t>
            </a:r>
          </a:p>
        </p:txBody>
      </p:sp>
      <p:sp>
        <p:nvSpPr>
          <p:cNvPr id="187" name="Rectangle 70"/>
          <p:cNvSpPr>
            <a:spLocks noChangeArrowheads="1"/>
          </p:cNvSpPr>
          <p:nvPr/>
        </p:nvSpPr>
        <p:spPr bwMode="auto">
          <a:xfrm>
            <a:off x="2949699" y="4462879"/>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8" name="Rectangle 71"/>
          <p:cNvSpPr>
            <a:spLocks noChangeArrowheads="1"/>
          </p:cNvSpPr>
          <p:nvPr/>
        </p:nvSpPr>
        <p:spPr bwMode="auto">
          <a:xfrm rot="5400000">
            <a:off x="2512133" y="4775589"/>
            <a:ext cx="119263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Extender</a:t>
            </a:r>
          </a:p>
        </p:txBody>
      </p:sp>
      <p:sp>
        <p:nvSpPr>
          <p:cNvPr id="189" name="Rectangle 72"/>
          <p:cNvSpPr>
            <a:spLocks noChangeArrowheads="1"/>
          </p:cNvSpPr>
          <p:nvPr/>
        </p:nvSpPr>
        <p:spPr bwMode="auto">
          <a:xfrm rot="5400000">
            <a:off x="3807809" y="4166783"/>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Mux</a:t>
            </a:r>
          </a:p>
        </p:txBody>
      </p:sp>
      <p:sp>
        <p:nvSpPr>
          <p:cNvPr id="190" name="Rectangle 73"/>
          <p:cNvSpPr>
            <a:spLocks noChangeArrowheads="1"/>
          </p:cNvSpPr>
          <p:nvPr/>
        </p:nvSpPr>
        <p:spPr bwMode="auto">
          <a:xfrm>
            <a:off x="1589212" y="2324516"/>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Mux</a:t>
            </a:r>
          </a:p>
        </p:txBody>
      </p:sp>
      <p:sp>
        <p:nvSpPr>
          <p:cNvPr id="191" name="Line 74"/>
          <p:cNvSpPr>
            <a:spLocks noChangeShapeType="1"/>
          </p:cNvSpPr>
          <p:nvPr/>
        </p:nvSpPr>
        <p:spPr bwMode="auto">
          <a:xfrm>
            <a:off x="3330699" y="4850229"/>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2" name="Rectangle 75"/>
          <p:cNvSpPr>
            <a:spLocks noChangeArrowheads="1"/>
          </p:cNvSpPr>
          <p:nvPr/>
        </p:nvSpPr>
        <p:spPr bwMode="auto">
          <a:xfrm>
            <a:off x="3322762" y="4881979"/>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193" name="Line 76"/>
          <p:cNvSpPr>
            <a:spLocks noChangeShapeType="1"/>
          </p:cNvSpPr>
          <p:nvPr/>
        </p:nvSpPr>
        <p:spPr bwMode="auto">
          <a:xfrm flipH="1">
            <a:off x="3616449" y="4785141"/>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4" name="Line 77"/>
          <p:cNvSpPr>
            <a:spLocks noChangeShapeType="1"/>
          </p:cNvSpPr>
          <p:nvPr/>
        </p:nvSpPr>
        <p:spPr bwMode="auto">
          <a:xfrm>
            <a:off x="1959099" y="4991516"/>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5" name="Line 78"/>
          <p:cNvSpPr>
            <a:spLocks noChangeShapeType="1"/>
          </p:cNvSpPr>
          <p:nvPr/>
        </p:nvSpPr>
        <p:spPr bwMode="auto">
          <a:xfrm flipH="1">
            <a:off x="2397249" y="4928016"/>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6" name="Rectangle 79"/>
          <p:cNvSpPr>
            <a:spLocks noChangeArrowheads="1"/>
          </p:cNvSpPr>
          <p:nvPr/>
        </p:nvSpPr>
        <p:spPr bwMode="auto">
          <a:xfrm>
            <a:off x="2084512" y="4988341"/>
            <a:ext cx="4280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16</a:t>
            </a:r>
          </a:p>
        </p:txBody>
      </p:sp>
      <p:sp>
        <p:nvSpPr>
          <p:cNvPr id="197" name="Rectangle 80"/>
          <p:cNvSpPr>
            <a:spLocks noChangeArrowheads="1"/>
          </p:cNvSpPr>
          <p:nvPr/>
        </p:nvSpPr>
        <p:spPr bwMode="auto">
          <a:xfrm>
            <a:off x="1246312" y="4847054"/>
            <a:ext cx="8511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imm16</a:t>
            </a:r>
          </a:p>
        </p:txBody>
      </p:sp>
      <p:sp>
        <p:nvSpPr>
          <p:cNvPr id="198" name="Line 81"/>
          <p:cNvSpPr>
            <a:spLocks noChangeShapeType="1"/>
          </p:cNvSpPr>
          <p:nvPr/>
        </p:nvSpPr>
        <p:spPr bwMode="auto">
          <a:xfrm>
            <a:off x="4156199" y="4934366"/>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99" name="Rectangle 82"/>
          <p:cNvSpPr>
            <a:spLocks noChangeArrowheads="1"/>
          </p:cNvSpPr>
          <p:nvPr/>
        </p:nvSpPr>
        <p:spPr bwMode="auto">
          <a:xfrm>
            <a:off x="3760912" y="5355054"/>
            <a:ext cx="10371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ALUSrc</a:t>
            </a:r>
          </a:p>
        </p:txBody>
      </p:sp>
      <p:sp>
        <p:nvSpPr>
          <p:cNvPr id="200" name="Line 83"/>
          <p:cNvSpPr>
            <a:spLocks noChangeShapeType="1"/>
          </p:cNvSpPr>
          <p:nvPr/>
        </p:nvSpPr>
        <p:spPr bwMode="auto">
          <a:xfrm>
            <a:off x="4321299" y="4210466"/>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1" name="Line 84"/>
          <p:cNvSpPr>
            <a:spLocks noChangeShapeType="1"/>
          </p:cNvSpPr>
          <p:nvPr/>
        </p:nvSpPr>
        <p:spPr bwMode="auto">
          <a:xfrm>
            <a:off x="8347199" y="4080291"/>
            <a:ext cx="0" cy="1652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2" name="Line 85"/>
          <p:cNvSpPr>
            <a:spLocks noChangeShapeType="1"/>
          </p:cNvSpPr>
          <p:nvPr/>
        </p:nvSpPr>
        <p:spPr bwMode="auto">
          <a:xfrm>
            <a:off x="3165599" y="5436016"/>
            <a:ext cx="0" cy="4714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3" name="Rectangle 86"/>
          <p:cNvSpPr>
            <a:spLocks noChangeArrowheads="1"/>
          </p:cNvSpPr>
          <p:nvPr/>
        </p:nvSpPr>
        <p:spPr bwMode="auto">
          <a:xfrm>
            <a:off x="3137024" y="572652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ExtOp</a:t>
            </a:r>
          </a:p>
        </p:txBody>
      </p:sp>
      <p:grpSp>
        <p:nvGrpSpPr>
          <p:cNvPr id="204" name="Group 87"/>
          <p:cNvGrpSpPr>
            <a:grpSpLocks/>
          </p:cNvGrpSpPr>
          <p:nvPr/>
        </p:nvGrpSpPr>
        <p:grpSpPr bwMode="auto">
          <a:xfrm>
            <a:off x="7585199" y="3511966"/>
            <a:ext cx="304800" cy="1255713"/>
            <a:chOff x="4896" y="2481"/>
            <a:chExt cx="192" cy="791"/>
          </a:xfrm>
        </p:grpSpPr>
        <p:sp>
          <p:nvSpPr>
            <p:cNvPr id="205"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6"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7"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08"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grpSp>
      <p:sp>
        <p:nvSpPr>
          <p:cNvPr id="209" name="Rectangle 92"/>
          <p:cNvSpPr>
            <a:spLocks noChangeArrowheads="1"/>
          </p:cNvSpPr>
          <p:nvPr/>
        </p:nvSpPr>
        <p:spPr bwMode="auto">
          <a:xfrm rot="5400000">
            <a:off x="7370159" y="4022320"/>
            <a:ext cx="6428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Mux</a:t>
            </a:r>
          </a:p>
        </p:txBody>
      </p:sp>
      <p:sp>
        <p:nvSpPr>
          <p:cNvPr id="210" name="Line 93"/>
          <p:cNvSpPr>
            <a:spLocks noChangeShapeType="1"/>
          </p:cNvSpPr>
          <p:nvPr/>
        </p:nvSpPr>
        <p:spPr bwMode="auto">
          <a:xfrm flipV="1">
            <a:off x="7737599" y="3132554"/>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1" name="Rectangle 94"/>
          <p:cNvSpPr>
            <a:spLocks noChangeArrowheads="1"/>
          </p:cNvSpPr>
          <p:nvPr/>
        </p:nvSpPr>
        <p:spPr bwMode="auto">
          <a:xfrm>
            <a:off x="7723312" y="3010316"/>
            <a:ext cx="131606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MemtoReg</a:t>
            </a:r>
          </a:p>
        </p:txBody>
      </p:sp>
      <p:sp>
        <p:nvSpPr>
          <p:cNvPr id="212" name="Line 95"/>
          <p:cNvSpPr>
            <a:spLocks noChangeShapeType="1"/>
          </p:cNvSpPr>
          <p:nvPr/>
        </p:nvSpPr>
        <p:spPr bwMode="auto">
          <a:xfrm>
            <a:off x="7902699" y="4067591"/>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3" name="Rectangle 96"/>
          <p:cNvSpPr>
            <a:spLocks noChangeArrowheads="1"/>
          </p:cNvSpPr>
          <p:nvPr/>
        </p:nvSpPr>
        <p:spPr bwMode="auto">
          <a:xfrm>
            <a:off x="5835774" y="4435891"/>
            <a:ext cx="1127125" cy="11287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4" name="Line 97"/>
          <p:cNvSpPr>
            <a:spLocks noChangeShapeType="1"/>
          </p:cNvSpPr>
          <p:nvPr/>
        </p:nvSpPr>
        <p:spPr bwMode="auto">
          <a:xfrm flipH="1">
            <a:off x="5210299" y="5418554"/>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5" name="Rectangle 98"/>
          <p:cNvSpPr>
            <a:spLocks noChangeArrowheads="1"/>
          </p:cNvSpPr>
          <p:nvPr/>
        </p:nvSpPr>
        <p:spPr bwMode="auto">
          <a:xfrm>
            <a:off x="5142037" y="5139154"/>
            <a:ext cx="52258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B0F0"/>
                </a:solidFill>
                <a:latin typeface="Comic Sans MS" panose="030F0702030302020204" pitchFamily="66" charset="0"/>
                <a:ea typeface="微软雅黑" panose="020B0503020204020204" pitchFamily="34" charset="-122"/>
              </a:rPr>
              <a:t>Clk</a:t>
            </a:r>
            <a:endParaRPr lang="en-US" altLang="zh-CN" dirty="0">
              <a:solidFill>
                <a:srgbClr val="00B0F0"/>
              </a:solidFill>
              <a:latin typeface="Comic Sans MS" panose="030F0702030302020204" pitchFamily="66" charset="0"/>
              <a:ea typeface="微软雅黑" panose="020B0503020204020204" pitchFamily="34" charset="-122"/>
            </a:endParaRPr>
          </a:p>
        </p:txBody>
      </p:sp>
      <p:sp>
        <p:nvSpPr>
          <p:cNvPr id="216" name="Rectangle 99"/>
          <p:cNvSpPr>
            <a:spLocks noChangeArrowheads="1"/>
          </p:cNvSpPr>
          <p:nvPr/>
        </p:nvSpPr>
        <p:spPr bwMode="auto">
          <a:xfrm>
            <a:off x="4446712" y="4634329"/>
            <a:ext cx="10114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Data In</a:t>
            </a:r>
          </a:p>
        </p:txBody>
      </p:sp>
      <p:sp>
        <p:nvSpPr>
          <p:cNvPr id="217" name="Line 100"/>
          <p:cNvSpPr>
            <a:spLocks noChangeShapeType="1"/>
          </p:cNvSpPr>
          <p:nvPr/>
        </p:nvSpPr>
        <p:spPr bwMode="auto">
          <a:xfrm>
            <a:off x="5815137" y="5328066"/>
            <a:ext cx="309562" cy="777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8" name="Line 101"/>
          <p:cNvSpPr>
            <a:spLocks noChangeShapeType="1"/>
          </p:cNvSpPr>
          <p:nvPr/>
        </p:nvSpPr>
        <p:spPr bwMode="auto">
          <a:xfrm flipH="1">
            <a:off x="5834187" y="5402679"/>
            <a:ext cx="271462"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19" name="Oval 102"/>
          <p:cNvSpPr>
            <a:spLocks noChangeArrowheads="1"/>
          </p:cNvSpPr>
          <p:nvPr/>
        </p:nvSpPr>
        <p:spPr bwMode="auto">
          <a:xfrm>
            <a:off x="5683374" y="5377279"/>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0" name="Rectangle 103"/>
          <p:cNvSpPr>
            <a:spLocks noChangeArrowheads="1"/>
          </p:cNvSpPr>
          <p:nvPr/>
        </p:nvSpPr>
        <p:spPr bwMode="auto">
          <a:xfrm>
            <a:off x="5816724" y="4418429"/>
            <a:ext cx="7982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WrEn</a:t>
            </a:r>
          </a:p>
        </p:txBody>
      </p:sp>
      <p:sp>
        <p:nvSpPr>
          <p:cNvPr id="221" name="Line 104"/>
          <p:cNvSpPr>
            <a:spLocks noChangeShapeType="1"/>
          </p:cNvSpPr>
          <p:nvPr/>
        </p:nvSpPr>
        <p:spPr bwMode="auto">
          <a:xfrm flipH="1">
            <a:off x="4829299" y="4635916"/>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2" name="Line 105"/>
          <p:cNvSpPr>
            <a:spLocks noChangeShapeType="1"/>
          </p:cNvSpPr>
          <p:nvPr/>
        </p:nvSpPr>
        <p:spPr bwMode="auto">
          <a:xfrm flipH="1">
            <a:off x="5369049" y="4572416"/>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3" name="Rectangle 106"/>
          <p:cNvSpPr>
            <a:spLocks noChangeArrowheads="1"/>
          </p:cNvSpPr>
          <p:nvPr/>
        </p:nvSpPr>
        <p:spPr bwMode="auto">
          <a:xfrm>
            <a:off x="5132512" y="4704179"/>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224" name="Line 107"/>
          <p:cNvSpPr>
            <a:spLocks noChangeShapeType="1"/>
          </p:cNvSpPr>
          <p:nvPr/>
        </p:nvSpPr>
        <p:spPr bwMode="auto">
          <a:xfrm flipV="1">
            <a:off x="6137399" y="3132554"/>
            <a:ext cx="0" cy="130333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5" name="Line 108"/>
          <p:cNvSpPr>
            <a:spLocks noChangeShapeType="1"/>
          </p:cNvSpPr>
          <p:nvPr/>
        </p:nvSpPr>
        <p:spPr bwMode="auto">
          <a:xfrm>
            <a:off x="6670799" y="3796129"/>
            <a:ext cx="0" cy="6143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6" name="Rectangle 109"/>
          <p:cNvSpPr>
            <a:spLocks noChangeArrowheads="1"/>
          </p:cNvSpPr>
          <p:nvPr/>
        </p:nvSpPr>
        <p:spPr bwMode="auto">
          <a:xfrm>
            <a:off x="6427912" y="4420016"/>
            <a:ext cx="5979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Adr</a:t>
            </a:r>
          </a:p>
        </p:txBody>
      </p:sp>
      <p:sp>
        <p:nvSpPr>
          <p:cNvPr id="227" name="Rectangle 110"/>
          <p:cNvSpPr>
            <a:spLocks noChangeArrowheads="1"/>
          </p:cNvSpPr>
          <p:nvPr/>
        </p:nvSpPr>
        <p:spPr bwMode="auto">
          <a:xfrm>
            <a:off x="5833895" y="4775616"/>
            <a:ext cx="104515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微软雅黑" panose="020B0503020204020204" pitchFamily="34" charset="-122"/>
              </a:rPr>
              <a:t>Data</a:t>
            </a:r>
          </a:p>
          <a:p>
            <a:pPr algn="ctr"/>
            <a:r>
              <a:rPr lang="en-US" altLang="zh-CN">
                <a:latin typeface="Comic Sans MS" panose="030F0702030302020204" pitchFamily="66" charset="0"/>
                <a:ea typeface="微软雅黑" panose="020B0503020204020204" pitchFamily="34" charset="-122"/>
              </a:rPr>
              <a:t>Memory</a:t>
            </a:r>
          </a:p>
        </p:txBody>
      </p:sp>
      <p:sp>
        <p:nvSpPr>
          <p:cNvPr id="228" name="Line 111"/>
          <p:cNvSpPr>
            <a:spLocks noChangeShapeType="1"/>
          </p:cNvSpPr>
          <p:nvPr/>
        </p:nvSpPr>
        <p:spPr bwMode="auto">
          <a:xfrm>
            <a:off x="7112124" y="4586704"/>
            <a:ext cx="4603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29" name="Line 112"/>
          <p:cNvSpPr>
            <a:spLocks noChangeShapeType="1"/>
          </p:cNvSpPr>
          <p:nvPr/>
        </p:nvSpPr>
        <p:spPr bwMode="auto">
          <a:xfrm>
            <a:off x="7127999" y="4600991"/>
            <a:ext cx="0" cy="4492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0" name="Line 113"/>
          <p:cNvSpPr>
            <a:spLocks noChangeShapeType="1"/>
          </p:cNvSpPr>
          <p:nvPr/>
        </p:nvSpPr>
        <p:spPr bwMode="auto">
          <a:xfrm flipH="1">
            <a:off x="6962899" y="5062954"/>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1" name="Line 114"/>
          <p:cNvSpPr>
            <a:spLocks noChangeShapeType="1"/>
          </p:cNvSpPr>
          <p:nvPr/>
        </p:nvSpPr>
        <p:spPr bwMode="auto">
          <a:xfrm flipH="1">
            <a:off x="7197849" y="4521616"/>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2" name="Rectangle 115"/>
          <p:cNvSpPr>
            <a:spLocks noChangeArrowheads="1"/>
          </p:cNvSpPr>
          <p:nvPr/>
        </p:nvSpPr>
        <p:spPr bwMode="auto">
          <a:xfrm>
            <a:off x="6961312" y="4223166"/>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32</a:t>
            </a:r>
          </a:p>
        </p:txBody>
      </p:sp>
      <p:sp>
        <p:nvSpPr>
          <p:cNvPr id="233" name="Rectangle 116"/>
          <p:cNvSpPr>
            <a:spLocks noChangeArrowheads="1"/>
          </p:cNvSpPr>
          <p:nvPr/>
        </p:nvSpPr>
        <p:spPr bwMode="auto">
          <a:xfrm>
            <a:off x="6123112" y="3086516"/>
            <a:ext cx="10804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MemWr</a:t>
            </a:r>
          </a:p>
        </p:txBody>
      </p:sp>
      <p:sp>
        <p:nvSpPr>
          <p:cNvPr id="234" name="Line 117"/>
          <p:cNvSpPr>
            <a:spLocks noChangeShapeType="1"/>
          </p:cNvSpPr>
          <p:nvPr/>
        </p:nvSpPr>
        <p:spPr bwMode="auto">
          <a:xfrm>
            <a:off x="3622799" y="4053304"/>
            <a:ext cx="0" cy="569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5" name="Line 118"/>
          <p:cNvSpPr>
            <a:spLocks noChangeShapeType="1"/>
          </p:cNvSpPr>
          <p:nvPr/>
        </p:nvSpPr>
        <p:spPr bwMode="auto">
          <a:xfrm>
            <a:off x="3618037" y="4627979"/>
            <a:ext cx="1211262" cy="79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6" name="Rectangle 119"/>
          <p:cNvSpPr>
            <a:spLocks noChangeArrowheads="1"/>
          </p:cNvSpPr>
          <p:nvPr/>
        </p:nvSpPr>
        <p:spPr bwMode="auto">
          <a:xfrm rot="5400000">
            <a:off x="4853156" y="362147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Comic Sans MS" panose="030F0702030302020204" pitchFamily="66" charset="0"/>
                <a:ea typeface="微软雅黑" panose="020B0503020204020204" pitchFamily="34" charset="-122"/>
              </a:rPr>
              <a:t>ALU</a:t>
            </a:r>
          </a:p>
        </p:txBody>
      </p:sp>
      <p:sp>
        <p:nvSpPr>
          <p:cNvPr id="237" name="Rectangle 120"/>
          <p:cNvSpPr>
            <a:spLocks noChangeArrowheads="1"/>
          </p:cNvSpPr>
          <p:nvPr/>
        </p:nvSpPr>
        <p:spPr bwMode="auto">
          <a:xfrm>
            <a:off x="4387974" y="1567279"/>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8" name="Line 121"/>
          <p:cNvSpPr>
            <a:spLocks noChangeShapeType="1"/>
          </p:cNvSpPr>
          <p:nvPr/>
        </p:nvSpPr>
        <p:spPr bwMode="auto">
          <a:xfrm flipH="1">
            <a:off x="3762499" y="2294354"/>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39" name="Line 122"/>
          <p:cNvSpPr>
            <a:spLocks noChangeShapeType="1"/>
          </p:cNvSpPr>
          <p:nvPr/>
        </p:nvSpPr>
        <p:spPr bwMode="auto">
          <a:xfrm>
            <a:off x="4368924" y="2189579"/>
            <a:ext cx="307975" cy="920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0" name="Line 123"/>
          <p:cNvSpPr>
            <a:spLocks noChangeShapeType="1"/>
          </p:cNvSpPr>
          <p:nvPr/>
        </p:nvSpPr>
        <p:spPr bwMode="auto">
          <a:xfrm flipH="1">
            <a:off x="4372099" y="2292766"/>
            <a:ext cx="301625" cy="841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1" name="Oval 124"/>
          <p:cNvSpPr>
            <a:spLocks noChangeArrowheads="1"/>
          </p:cNvSpPr>
          <p:nvPr/>
        </p:nvSpPr>
        <p:spPr bwMode="auto">
          <a:xfrm>
            <a:off x="4235574" y="2253079"/>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2" name="Rectangle 125"/>
          <p:cNvSpPr>
            <a:spLocks noChangeArrowheads="1"/>
          </p:cNvSpPr>
          <p:nvPr/>
        </p:nvSpPr>
        <p:spPr bwMode="auto">
          <a:xfrm>
            <a:off x="4279529" y="1651416"/>
            <a:ext cx="14154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latin typeface="Comic Sans MS" panose="030F0702030302020204" pitchFamily="66" charset="0"/>
                <a:ea typeface="微软雅黑" panose="020B0503020204020204" pitchFamily="34" charset="-122"/>
              </a:rPr>
              <a:t>Instruction</a:t>
            </a:r>
          </a:p>
          <a:p>
            <a:pPr algn="ctr"/>
            <a:r>
              <a:rPr lang="en-US" altLang="zh-CN">
                <a:latin typeface="Comic Sans MS" panose="030F0702030302020204" pitchFamily="66" charset="0"/>
                <a:ea typeface="微软雅黑" panose="020B0503020204020204" pitchFamily="34" charset="-122"/>
              </a:rPr>
              <a:t>Fetch Unit</a:t>
            </a:r>
          </a:p>
        </p:txBody>
      </p:sp>
      <p:sp>
        <p:nvSpPr>
          <p:cNvPr id="243" name="Rectangle 126"/>
          <p:cNvSpPr>
            <a:spLocks noChangeArrowheads="1"/>
          </p:cNvSpPr>
          <p:nvPr/>
        </p:nvSpPr>
        <p:spPr bwMode="auto">
          <a:xfrm>
            <a:off x="3313237" y="2103854"/>
            <a:ext cx="52258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B0F0"/>
                </a:solidFill>
                <a:latin typeface="Comic Sans MS" panose="030F0702030302020204" pitchFamily="66" charset="0"/>
                <a:ea typeface="微软雅黑" panose="020B0503020204020204" pitchFamily="34" charset="-122"/>
              </a:rPr>
              <a:t>Clk</a:t>
            </a:r>
            <a:endParaRPr lang="en-US" altLang="zh-CN" dirty="0">
              <a:solidFill>
                <a:srgbClr val="00B0F0"/>
              </a:solidFill>
              <a:latin typeface="Comic Sans MS" panose="030F0702030302020204" pitchFamily="66" charset="0"/>
              <a:ea typeface="微软雅黑" panose="020B0503020204020204" pitchFamily="34" charset="-122"/>
            </a:endParaRPr>
          </a:p>
        </p:txBody>
      </p:sp>
      <p:sp>
        <p:nvSpPr>
          <p:cNvPr id="244" name="Line 127"/>
          <p:cNvSpPr>
            <a:spLocks noChangeShapeType="1"/>
          </p:cNvSpPr>
          <p:nvPr/>
        </p:nvSpPr>
        <p:spPr bwMode="auto">
          <a:xfrm flipV="1">
            <a:off x="5451599" y="2427704"/>
            <a:ext cx="0" cy="1196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5" name="Line 128"/>
          <p:cNvSpPr>
            <a:spLocks noChangeShapeType="1"/>
          </p:cNvSpPr>
          <p:nvPr/>
        </p:nvSpPr>
        <p:spPr bwMode="auto">
          <a:xfrm flipH="1">
            <a:off x="5286499" y="3611979"/>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6" name="Rectangle 129"/>
          <p:cNvSpPr>
            <a:spLocks noChangeArrowheads="1"/>
          </p:cNvSpPr>
          <p:nvPr/>
        </p:nvSpPr>
        <p:spPr bwMode="auto">
          <a:xfrm>
            <a:off x="5408737" y="3064291"/>
            <a:ext cx="70211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rgbClr val="FF0000"/>
                </a:solidFill>
                <a:latin typeface="Comic Sans MS" panose="030F0702030302020204" pitchFamily="66" charset="0"/>
                <a:ea typeface="微软雅黑" panose="020B0503020204020204" pitchFamily="34" charset="-122"/>
              </a:rPr>
              <a:t>Zero</a:t>
            </a:r>
          </a:p>
        </p:txBody>
      </p:sp>
      <p:sp>
        <p:nvSpPr>
          <p:cNvPr id="247" name="Line 130"/>
          <p:cNvSpPr>
            <a:spLocks noChangeShapeType="1"/>
          </p:cNvSpPr>
          <p:nvPr/>
        </p:nvSpPr>
        <p:spPr bwMode="auto">
          <a:xfrm>
            <a:off x="5616699" y="1706979"/>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48" name="Rectangle 131"/>
          <p:cNvSpPr>
            <a:spLocks noChangeArrowheads="1"/>
          </p:cNvSpPr>
          <p:nvPr/>
        </p:nvSpPr>
        <p:spPr bwMode="auto">
          <a:xfrm>
            <a:off x="5665912" y="1318041"/>
            <a:ext cx="20470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Instruction&lt;31:0&gt;</a:t>
            </a:r>
          </a:p>
        </p:txBody>
      </p:sp>
      <p:sp>
        <p:nvSpPr>
          <p:cNvPr id="249" name="Line 132"/>
          <p:cNvSpPr>
            <a:spLocks noChangeShapeType="1"/>
          </p:cNvSpPr>
          <p:nvPr/>
        </p:nvSpPr>
        <p:spPr bwMode="auto">
          <a:xfrm>
            <a:off x="3787899" y="2011779"/>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50" name="Line 133"/>
          <p:cNvSpPr>
            <a:spLocks noChangeShapeType="1"/>
          </p:cNvSpPr>
          <p:nvPr/>
        </p:nvSpPr>
        <p:spPr bwMode="auto">
          <a:xfrm>
            <a:off x="3787899" y="1706979"/>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51" name="Rectangle 134"/>
          <p:cNvSpPr>
            <a:spLocks noChangeArrowheads="1"/>
          </p:cNvSpPr>
          <p:nvPr/>
        </p:nvSpPr>
        <p:spPr bwMode="auto">
          <a:xfrm>
            <a:off x="3237037" y="1799054"/>
            <a:ext cx="78066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a:solidFill>
                  <a:srgbClr val="0033CC"/>
                </a:solidFill>
                <a:latin typeface="Comic Sans MS" panose="030F0702030302020204" pitchFamily="66" charset="0"/>
                <a:ea typeface="微软雅黑" panose="020B0503020204020204" pitchFamily="34" charset="-122"/>
              </a:rPr>
              <a:t>Jump</a:t>
            </a:r>
          </a:p>
        </p:txBody>
      </p:sp>
      <p:sp>
        <p:nvSpPr>
          <p:cNvPr id="252" name="Rectangle 135"/>
          <p:cNvSpPr>
            <a:spLocks noChangeArrowheads="1"/>
          </p:cNvSpPr>
          <p:nvPr/>
        </p:nvSpPr>
        <p:spPr bwMode="auto">
          <a:xfrm>
            <a:off x="3084637" y="1418054"/>
            <a:ext cx="9441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u="sng" dirty="0">
                <a:solidFill>
                  <a:srgbClr val="0033CC"/>
                </a:solidFill>
                <a:latin typeface="Comic Sans MS" panose="030F0702030302020204" pitchFamily="66" charset="0"/>
                <a:ea typeface="微软雅黑" panose="020B0503020204020204" pitchFamily="34" charset="-122"/>
              </a:rPr>
              <a:t>Branch</a:t>
            </a:r>
          </a:p>
        </p:txBody>
      </p:sp>
      <p:sp>
        <p:nvSpPr>
          <p:cNvPr id="253" name="Rectangle 137"/>
          <p:cNvSpPr>
            <a:spLocks noChangeArrowheads="1"/>
          </p:cNvSpPr>
          <p:nvPr/>
        </p:nvSpPr>
        <p:spPr bwMode="auto">
          <a:xfrm>
            <a:off x="7545512" y="361197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254" name="Rectangle 138"/>
          <p:cNvSpPr>
            <a:spLocks noChangeArrowheads="1"/>
          </p:cNvSpPr>
          <p:nvPr/>
        </p:nvSpPr>
        <p:spPr bwMode="auto">
          <a:xfrm>
            <a:off x="7545512" y="4391441"/>
            <a:ext cx="2869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a:t>
            </a:r>
          </a:p>
        </p:txBody>
      </p:sp>
      <p:sp>
        <p:nvSpPr>
          <p:cNvPr id="255" name="Rectangle 139"/>
          <p:cNvSpPr>
            <a:spLocks noChangeArrowheads="1"/>
          </p:cNvSpPr>
          <p:nvPr/>
        </p:nvSpPr>
        <p:spPr bwMode="auto">
          <a:xfrm>
            <a:off x="3964112" y="384057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256" name="Rectangle 140"/>
          <p:cNvSpPr>
            <a:spLocks noChangeArrowheads="1"/>
          </p:cNvSpPr>
          <p:nvPr/>
        </p:nvSpPr>
        <p:spPr bwMode="auto">
          <a:xfrm>
            <a:off x="3964112" y="4620041"/>
            <a:ext cx="2869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a:t>
            </a:r>
          </a:p>
        </p:txBody>
      </p:sp>
      <p:sp>
        <p:nvSpPr>
          <p:cNvPr id="257" name="Rectangle 141"/>
          <p:cNvSpPr>
            <a:spLocks noChangeArrowheads="1"/>
          </p:cNvSpPr>
          <p:nvPr/>
        </p:nvSpPr>
        <p:spPr bwMode="auto">
          <a:xfrm>
            <a:off x="2094037" y="2291179"/>
            <a:ext cx="3238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0</a:t>
            </a:r>
          </a:p>
        </p:txBody>
      </p:sp>
      <p:sp>
        <p:nvSpPr>
          <p:cNvPr id="258" name="Rectangle 142"/>
          <p:cNvSpPr>
            <a:spLocks noChangeArrowheads="1"/>
          </p:cNvSpPr>
          <p:nvPr/>
        </p:nvSpPr>
        <p:spPr bwMode="auto">
          <a:xfrm>
            <a:off x="1408237" y="2291179"/>
            <a:ext cx="2869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1</a:t>
            </a:r>
          </a:p>
        </p:txBody>
      </p:sp>
      <p:sp>
        <p:nvSpPr>
          <p:cNvPr id="259" name="Line 143"/>
          <p:cNvSpPr>
            <a:spLocks noChangeShapeType="1"/>
          </p:cNvSpPr>
          <p:nvPr/>
        </p:nvSpPr>
        <p:spPr bwMode="auto">
          <a:xfrm>
            <a:off x="5908799" y="1719679"/>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60" name="Rectangle 144"/>
          <p:cNvSpPr>
            <a:spLocks noChangeArrowheads="1"/>
          </p:cNvSpPr>
          <p:nvPr/>
        </p:nvSpPr>
        <p:spPr bwMode="auto">
          <a:xfrm rot="5400000">
            <a:off x="5623191" y="1917295"/>
            <a:ext cx="95539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&lt;21:25&gt;</a:t>
            </a:r>
          </a:p>
        </p:txBody>
      </p:sp>
      <p:sp>
        <p:nvSpPr>
          <p:cNvPr id="261" name="Rectangle 145"/>
          <p:cNvSpPr>
            <a:spLocks noChangeArrowheads="1"/>
          </p:cNvSpPr>
          <p:nvPr/>
        </p:nvSpPr>
        <p:spPr bwMode="auto">
          <a:xfrm rot="5400000">
            <a:off x="6156591" y="1917295"/>
            <a:ext cx="95539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&lt;16:20&gt;</a:t>
            </a:r>
          </a:p>
        </p:txBody>
      </p:sp>
      <p:sp>
        <p:nvSpPr>
          <p:cNvPr id="262" name="Rectangle 146"/>
          <p:cNvSpPr>
            <a:spLocks noChangeArrowheads="1"/>
          </p:cNvSpPr>
          <p:nvPr/>
        </p:nvSpPr>
        <p:spPr bwMode="auto">
          <a:xfrm rot="5400000">
            <a:off x="6726860" y="1917295"/>
            <a:ext cx="881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&lt;11:15&gt;</a:t>
            </a:r>
          </a:p>
        </p:txBody>
      </p:sp>
      <p:sp>
        <p:nvSpPr>
          <p:cNvPr id="263" name="Rectangle 147"/>
          <p:cNvSpPr>
            <a:spLocks noChangeArrowheads="1"/>
          </p:cNvSpPr>
          <p:nvPr/>
        </p:nvSpPr>
        <p:spPr bwMode="auto">
          <a:xfrm rot="5400000">
            <a:off x="7243124" y="1917295"/>
            <a:ext cx="81432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Comic Sans MS" panose="030F0702030302020204" pitchFamily="66" charset="0"/>
                <a:ea typeface="微软雅黑" panose="020B0503020204020204" pitchFamily="34" charset="-122"/>
              </a:rPr>
              <a:t>&lt;0:15&gt;</a:t>
            </a:r>
          </a:p>
        </p:txBody>
      </p:sp>
      <p:sp>
        <p:nvSpPr>
          <p:cNvPr id="264" name="Line 148"/>
          <p:cNvSpPr>
            <a:spLocks noChangeShapeType="1"/>
          </p:cNvSpPr>
          <p:nvPr/>
        </p:nvSpPr>
        <p:spPr bwMode="auto">
          <a:xfrm>
            <a:off x="6442199" y="1719679"/>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65" name="Line 149"/>
          <p:cNvSpPr>
            <a:spLocks noChangeShapeType="1"/>
          </p:cNvSpPr>
          <p:nvPr/>
        </p:nvSpPr>
        <p:spPr bwMode="auto">
          <a:xfrm>
            <a:off x="6975599" y="1719679"/>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66" name="Line 150"/>
          <p:cNvSpPr>
            <a:spLocks noChangeShapeType="1"/>
          </p:cNvSpPr>
          <p:nvPr/>
        </p:nvSpPr>
        <p:spPr bwMode="auto">
          <a:xfrm>
            <a:off x="7508999" y="1719679"/>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67" name="Rectangle 151"/>
          <p:cNvSpPr>
            <a:spLocks noChangeArrowheads="1"/>
          </p:cNvSpPr>
          <p:nvPr/>
        </p:nvSpPr>
        <p:spPr bwMode="auto">
          <a:xfrm>
            <a:off x="7266112" y="2545179"/>
            <a:ext cx="91371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Imm16</a:t>
            </a:r>
          </a:p>
        </p:txBody>
      </p:sp>
      <p:sp>
        <p:nvSpPr>
          <p:cNvPr id="268" name="Rectangle 152"/>
          <p:cNvSpPr>
            <a:spLocks noChangeArrowheads="1"/>
          </p:cNvSpPr>
          <p:nvPr/>
        </p:nvSpPr>
        <p:spPr bwMode="auto">
          <a:xfrm>
            <a:off x="6732712" y="2545179"/>
            <a:ext cx="47449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Rd</a:t>
            </a:r>
          </a:p>
        </p:txBody>
      </p:sp>
      <p:sp>
        <p:nvSpPr>
          <p:cNvPr id="269" name="Rectangle 153"/>
          <p:cNvSpPr>
            <a:spLocks noChangeArrowheads="1"/>
          </p:cNvSpPr>
          <p:nvPr/>
        </p:nvSpPr>
        <p:spPr bwMode="auto">
          <a:xfrm>
            <a:off x="6275512" y="2545179"/>
            <a:ext cx="436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Rt</a:t>
            </a:r>
          </a:p>
        </p:txBody>
      </p:sp>
      <p:sp>
        <p:nvSpPr>
          <p:cNvPr id="270" name="Rectangle 154"/>
          <p:cNvSpPr>
            <a:spLocks noChangeArrowheads="1"/>
          </p:cNvSpPr>
          <p:nvPr/>
        </p:nvSpPr>
        <p:spPr bwMode="auto">
          <a:xfrm>
            <a:off x="5742112" y="2545179"/>
            <a:ext cx="4408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b="0">
                <a:latin typeface="Comic Sans MS" panose="030F0702030302020204" pitchFamily="66" charset="0"/>
                <a:ea typeface="微软雅黑" panose="020B0503020204020204" pitchFamily="34" charset="-122"/>
              </a:rPr>
              <a:t>Rs</a:t>
            </a:r>
          </a:p>
        </p:txBody>
      </p:sp>
      <p:sp>
        <p:nvSpPr>
          <p:cNvPr id="271" name="Text Box 155"/>
          <p:cNvSpPr txBox="1">
            <a:spLocks noChangeArrowheads="1"/>
          </p:cNvSpPr>
          <p:nvPr/>
        </p:nvSpPr>
        <p:spPr bwMode="auto">
          <a:xfrm>
            <a:off x="4418564" y="656263"/>
            <a:ext cx="46161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指令执行结果总是在下个时钟到来时开始保存</a:t>
            </a:r>
            <a:r>
              <a:rPr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在寄存器或存储器或</a:t>
            </a:r>
            <a:r>
              <a:rPr lang="en-US" altLang="zh-CN"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PC </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a:t>
            </a:r>
          </a:p>
        </p:txBody>
      </p:sp>
      <p:sp>
        <p:nvSpPr>
          <p:cNvPr id="272" name="Rectangle 157"/>
          <p:cNvSpPr txBox="1">
            <a:spLocks noChangeArrowheads="1"/>
          </p:cNvSpPr>
          <p:nvPr/>
        </p:nvSpPr>
        <p:spPr bwMode="auto">
          <a:xfrm>
            <a:off x="896231" y="6123350"/>
            <a:ext cx="7358136" cy="36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10000"/>
              </a:spcBef>
              <a:buFontTx/>
              <a:buNone/>
            </a:pPr>
            <a:r>
              <a:rPr lang="zh-CN" altLang="en-US" sz="2000" dirty="0" smtClean="0"/>
              <a:t>下一讲考虑：如何产生控制信号！（这就是控制器的设计内容）</a:t>
            </a:r>
            <a:endParaRPr lang="zh-CN" altLang="en-US" sz="2000" dirty="0"/>
          </a:p>
        </p:txBody>
      </p:sp>
    </p:spTree>
    <p:extLst>
      <p:ext uri="{BB962C8B-B14F-4D97-AF65-F5344CB8AC3E}">
        <p14:creationId xmlns:p14="http://schemas.microsoft.com/office/powerpoint/2010/main" val="15051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linds(horizontal)">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2">
                                            <p:txEl>
                                              <p:pRg st="0" end="0"/>
                                            </p:txEl>
                                          </p:spTgt>
                                        </p:tgtEl>
                                        <p:attrNameLst>
                                          <p:attrName>style.visibility</p:attrName>
                                        </p:attrNameLst>
                                      </p:cBhvr>
                                      <p:to>
                                        <p:strVal val="visible"/>
                                      </p:to>
                                    </p:set>
                                    <p:animEffect transition="in" filter="blinds(horizontal)">
                                      <p:cBhvr>
                                        <p:cTn id="12" dur="500"/>
                                        <p:tgtEl>
                                          <p:spTgt spid="2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P spid="27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en-US" altLang="zh-CN" dirty="0"/>
              <a:t>CPU</a:t>
            </a:r>
            <a:r>
              <a:rPr lang="zh-CN" altLang="en-US" dirty="0"/>
              <a:t>设计直接决定了时钟周期宽度和</a:t>
            </a:r>
            <a:r>
              <a:rPr lang="en-US" altLang="zh-CN" dirty="0"/>
              <a:t>CPI</a:t>
            </a:r>
            <a:r>
              <a:rPr lang="zh-CN" altLang="en-US" dirty="0"/>
              <a:t>，所以对计算机性能非常重要！</a:t>
            </a:r>
          </a:p>
          <a:p>
            <a:r>
              <a:rPr lang="en-US" altLang="zh-CN" dirty="0"/>
              <a:t>CPU</a:t>
            </a:r>
            <a:r>
              <a:rPr lang="zh-CN" altLang="en-US" dirty="0"/>
              <a:t>主要由数据通路和控制器组成</a:t>
            </a:r>
          </a:p>
          <a:p>
            <a:pPr lvl="1"/>
            <a:r>
              <a:rPr lang="zh-CN" altLang="en-US" dirty="0">
                <a:latin typeface="Comic Sans MS" panose="030F0702030302020204" pitchFamily="66" charset="0"/>
              </a:rPr>
              <a:t>数据通路：实现指令集中所有指令的操作功能</a:t>
            </a:r>
          </a:p>
          <a:p>
            <a:pPr lvl="1"/>
            <a:r>
              <a:rPr lang="zh-CN" altLang="en-US" dirty="0">
                <a:latin typeface="Comic Sans MS" panose="030F0702030302020204" pitchFamily="66" charset="0"/>
              </a:rPr>
              <a:t>控制器：控制数据通路中各部件进行正确操作</a:t>
            </a:r>
          </a:p>
          <a:p>
            <a:r>
              <a:rPr lang="zh-CN" altLang="en-US" dirty="0"/>
              <a:t>数据通路中包含两种元件</a:t>
            </a:r>
          </a:p>
          <a:p>
            <a:pPr lvl="1"/>
            <a:r>
              <a:rPr lang="zh-CN" altLang="en-US" dirty="0">
                <a:latin typeface="Comic Sans MS" panose="030F0702030302020204" pitchFamily="66" charset="0"/>
              </a:rPr>
              <a:t>操作元件（组合电路）：</a:t>
            </a:r>
            <a:r>
              <a:rPr lang="en-US" altLang="zh-CN" dirty="0">
                <a:latin typeface="Comic Sans MS" panose="030F0702030302020204" pitchFamily="66" charset="0"/>
              </a:rPr>
              <a:t>ALU</a:t>
            </a:r>
            <a:r>
              <a:rPr lang="zh-CN" altLang="en-US" dirty="0">
                <a:latin typeface="Comic Sans MS" panose="030F0702030302020204" pitchFamily="66" charset="0"/>
              </a:rPr>
              <a:t>、</a:t>
            </a:r>
            <a:r>
              <a:rPr lang="en-US" altLang="zh-CN" dirty="0">
                <a:latin typeface="Comic Sans MS" panose="030F0702030302020204" pitchFamily="66" charset="0"/>
              </a:rPr>
              <a:t>MUX</a:t>
            </a:r>
            <a:r>
              <a:rPr lang="zh-CN" altLang="en-US" dirty="0">
                <a:latin typeface="Comic Sans MS" panose="030F0702030302020204" pitchFamily="66" charset="0"/>
              </a:rPr>
              <a:t>、</a:t>
            </a:r>
            <a:r>
              <a:rPr lang="en-US" altLang="zh-CN" dirty="0">
                <a:latin typeface="Comic Sans MS" panose="030F0702030302020204" pitchFamily="66" charset="0"/>
              </a:rPr>
              <a:t>Ext.</a:t>
            </a:r>
            <a:r>
              <a:rPr lang="zh-CN" altLang="en-US" dirty="0">
                <a:latin typeface="Comic Sans MS" panose="030F0702030302020204" pitchFamily="66" charset="0"/>
              </a:rPr>
              <a:t>、</a:t>
            </a:r>
            <a:r>
              <a:rPr lang="en-US" altLang="zh-CN" dirty="0">
                <a:latin typeface="Comic Sans MS" panose="030F0702030302020204" pitchFamily="66" charset="0"/>
              </a:rPr>
              <a:t>Adder</a:t>
            </a:r>
            <a:r>
              <a:rPr lang="zh-CN" altLang="en-US" dirty="0">
                <a:latin typeface="Comic Sans MS" panose="030F0702030302020204" pitchFamily="66" charset="0"/>
              </a:rPr>
              <a:t>、</a:t>
            </a:r>
            <a:r>
              <a:rPr lang="en-US" altLang="zh-CN" dirty="0" err="1">
                <a:latin typeface="Comic Sans MS" panose="030F0702030302020204" pitchFamily="66" charset="0"/>
              </a:rPr>
              <a:t>Reg</a:t>
            </a:r>
            <a:r>
              <a:rPr lang="en-US" altLang="zh-CN" dirty="0">
                <a:latin typeface="Comic Sans MS" panose="030F0702030302020204" pitchFamily="66" charset="0"/>
              </a:rPr>
              <a:t>/Mem Read</a:t>
            </a:r>
            <a:r>
              <a:rPr lang="zh-CN" altLang="en-US" dirty="0">
                <a:latin typeface="Comic Sans MS" panose="030F0702030302020204" pitchFamily="66" charset="0"/>
              </a:rPr>
              <a:t>等</a:t>
            </a:r>
          </a:p>
          <a:p>
            <a:pPr lvl="1"/>
            <a:r>
              <a:rPr lang="zh-CN" altLang="en-US" dirty="0">
                <a:latin typeface="Comic Sans MS" panose="030F0702030302020204" pitchFamily="66" charset="0"/>
              </a:rPr>
              <a:t>状态 </a:t>
            </a:r>
            <a:r>
              <a:rPr lang="en-US" altLang="zh-CN" dirty="0">
                <a:latin typeface="Comic Sans MS" panose="030F0702030302020204" pitchFamily="66" charset="0"/>
              </a:rPr>
              <a:t>/ </a:t>
            </a:r>
            <a:r>
              <a:rPr lang="zh-CN" altLang="en-US" dirty="0">
                <a:latin typeface="Comic Sans MS" panose="030F0702030302020204" pitchFamily="66" charset="0"/>
              </a:rPr>
              <a:t>存储元件（时序电路）：</a:t>
            </a:r>
            <a:r>
              <a:rPr lang="en-US" altLang="zh-CN" dirty="0">
                <a:latin typeface="Comic Sans MS" panose="030F0702030302020204" pitchFamily="66" charset="0"/>
              </a:rPr>
              <a:t>PC</a:t>
            </a:r>
            <a:r>
              <a:rPr lang="zh-CN" altLang="en-US" dirty="0">
                <a:latin typeface="Comic Sans MS" panose="030F0702030302020204" pitchFamily="66" charset="0"/>
              </a:rPr>
              <a:t>、</a:t>
            </a:r>
            <a:r>
              <a:rPr lang="en-US" altLang="zh-CN" dirty="0" err="1">
                <a:latin typeface="Comic Sans MS" panose="030F0702030302020204" pitchFamily="66" charset="0"/>
              </a:rPr>
              <a:t>Reg</a:t>
            </a:r>
            <a:r>
              <a:rPr lang="en-US" altLang="zh-CN" dirty="0">
                <a:latin typeface="Comic Sans MS" panose="030F0702030302020204" pitchFamily="66" charset="0"/>
              </a:rPr>
              <a:t>/Mem Write</a:t>
            </a:r>
          </a:p>
          <a:p>
            <a:r>
              <a:rPr lang="zh-CN" altLang="en-US" dirty="0"/>
              <a:t>数据通路的定时</a:t>
            </a:r>
          </a:p>
          <a:p>
            <a:pPr lvl="1"/>
            <a:r>
              <a:rPr lang="zh-CN" altLang="en-US" dirty="0">
                <a:latin typeface="Comic Sans MS" panose="030F0702030302020204" pitchFamily="66" charset="0"/>
              </a:rPr>
              <a:t>数据通路中的操作元件没有存储功能，其操作结果必须写到存储元件中</a:t>
            </a:r>
          </a:p>
          <a:p>
            <a:pPr lvl="1"/>
            <a:r>
              <a:rPr lang="zh-CN" altLang="en-US" dirty="0">
                <a:latin typeface="Comic Sans MS" panose="030F0702030302020204" pitchFamily="66" charset="0"/>
              </a:rPr>
              <a:t>在时钟到达后</a:t>
            </a:r>
            <a:r>
              <a:rPr lang="en-US" altLang="zh-CN" dirty="0" err="1">
                <a:latin typeface="Comic Sans MS" panose="030F0702030302020204" pitchFamily="66" charset="0"/>
              </a:rPr>
              <a:t>clk</a:t>
            </a:r>
            <a:r>
              <a:rPr lang="en-US" altLang="zh-CN" dirty="0">
                <a:latin typeface="Comic Sans MS" panose="030F0702030302020204" pitchFamily="66" charset="0"/>
              </a:rPr>
              <a:t>-to-Q</a:t>
            </a:r>
            <a:r>
              <a:rPr lang="zh-CN" altLang="en-US" dirty="0">
                <a:latin typeface="Comic Sans MS" panose="030F0702030302020204" pitchFamily="66" charset="0"/>
              </a:rPr>
              <a:t>时存储元件开始更新状态</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36931683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en-US" altLang="zh-CN" dirty="0"/>
              <a:t>MIPS</a:t>
            </a:r>
            <a:r>
              <a:rPr lang="zh-CN" altLang="en-US" dirty="0"/>
              <a:t>指令集的一个子集作为</a:t>
            </a:r>
            <a:r>
              <a:rPr lang="en-US" altLang="zh-CN" dirty="0"/>
              <a:t>CPU</a:t>
            </a:r>
            <a:r>
              <a:rPr lang="zh-CN" altLang="en-US" dirty="0"/>
              <a:t>的实现目标</a:t>
            </a:r>
          </a:p>
          <a:p>
            <a:pPr lvl="1"/>
            <a:r>
              <a:rPr lang="zh-CN" altLang="en-US" dirty="0">
                <a:latin typeface="Comic Sans MS" panose="030F0702030302020204" pitchFamily="66" charset="0"/>
              </a:rPr>
              <a:t>公共操作：取指令和</a:t>
            </a:r>
            <a:r>
              <a:rPr lang="en-US" altLang="zh-CN" dirty="0">
                <a:latin typeface="Comic Sans MS" panose="030F0702030302020204" pitchFamily="66" charset="0"/>
              </a:rPr>
              <a:t>PC+4</a:t>
            </a:r>
          </a:p>
          <a:p>
            <a:pPr lvl="1"/>
            <a:r>
              <a:rPr lang="zh-CN" altLang="en-US" dirty="0">
                <a:latin typeface="Comic Sans MS" panose="030F0702030302020204" pitchFamily="66" charset="0"/>
              </a:rPr>
              <a:t>下址计算：</a:t>
            </a:r>
            <a:r>
              <a:rPr lang="en-US" altLang="zh-CN" dirty="0">
                <a:latin typeface="Comic Sans MS" panose="030F0702030302020204" pitchFamily="66" charset="0"/>
              </a:rPr>
              <a:t>30</a:t>
            </a:r>
            <a:r>
              <a:rPr lang="zh-CN" altLang="en-US" dirty="0">
                <a:latin typeface="Comic Sans MS" panose="030F0702030302020204" pitchFamily="66" charset="0"/>
              </a:rPr>
              <a:t>位</a:t>
            </a:r>
            <a:r>
              <a:rPr lang="en-US" altLang="zh-CN" dirty="0">
                <a:latin typeface="Comic Sans MS" panose="030F0702030302020204" pitchFamily="66" charset="0"/>
              </a:rPr>
              <a:t>PC</a:t>
            </a:r>
            <a:r>
              <a:rPr lang="zh-CN" altLang="en-US" dirty="0">
                <a:latin typeface="Comic Sans MS" panose="030F0702030302020204" pitchFamily="66" charset="0"/>
              </a:rPr>
              <a:t>，三路选择：顺序、</a:t>
            </a:r>
            <a:r>
              <a:rPr lang="en-US" altLang="zh-CN" dirty="0">
                <a:latin typeface="Comic Sans MS" panose="030F0702030302020204" pitchFamily="66" charset="0"/>
              </a:rPr>
              <a:t>Branch</a:t>
            </a:r>
            <a:r>
              <a:rPr lang="zh-CN" altLang="en-US" dirty="0">
                <a:latin typeface="Comic Sans MS" panose="030F0702030302020204" pitchFamily="66" charset="0"/>
              </a:rPr>
              <a:t>（结合标志</a:t>
            </a:r>
            <a:r>
              <a:rPr lang="en-US" altLang="zh-CN" dirty="0">
                <a:latin typeface="Comic Sans MS" panose="030F0702030302020204" pitchFamily="66" charset="0"/>
              </a:rPr>
              <a:t>Zero</a:t>
            </a:r>
            <a:r>
              <a:rPr lang="zh-CN" altLang="en-US" dirty="0">
                <a:latin typeface="Comic Sans MS" panose="030F0702030302020204" pitchFamily="66" charset="0"/>
              </a:rPr>
              <a:t>）、</a:t>
            </a:r>
            <a:r>
              <a:rPr lang="en-US" altLang="zh-CN" dirty="0">
                <a:latin typeface="Comic Sans MS" panose="030F0702030302020204" pitchFamily="66" charset="0"/>
              </a:rPr>
              <a:t>Jump</a:t>
            </a:r>
          </a:p>
          <a:p>
            <a:pPr lvl="1"/>
            <a:r>
              <a:rPr lang="en-US" altLang="zh-CN" dirty="0">
                <a:latin typeface="Comic Sans MS" panose="030F0702030302020204" pitchFamily="66" charset="0"/>
              </a:rPr>
              <a:t>R</a:t>
            </a:r>
            <a:r>
              <a:rPr lang="zh-CN" altLang="en-US" dirty="0">
                <a:latin typeface="Comic Sans MS" panose="030F0702030302020204" pitchFamily="66" charset="0"/>
              </a:rPr>
              <a:t>型：</a:t>
            </a:r>
            <a:r>
              <a:rPr lang="en-US" altLang="zh-CN" dirty="0">
                <a:latin typeface="Comic Sans MS" panose="030F0702030302020204" pitchFamily="66" charset="0"/>
              </a:rPr>
              <a:t>ALU</a:t>
            </a:r>
            <a:r>
              <a:rPr lang="zh-CN" altLang="en-US" dirty="0">
                <a:latin typeface="Comic Sans MS" panose="030F0702030302020204" pitchFamily="66" charset="0"/>
              </a:rPr>
              <a:t>两个操作数来自</a:t>
            </a:r>
            <a:r>
              <a:rPr lang="en-US" altLang="zh-CN" dirty="0" err="1">
                <a:latin typeface="Comic Sans MS" panose="030F0702030302020204" pitchFamily="66" charset="0"/>
              </a:rPr>
              <a:t>rs</a:t>
            </a:r>
            <a:r>
              <a:rPr lang="zh-CN" altLang="en-US" dirty="0">
                <a:latin typeface="Comic Sans MS" panose="030F0702030302020204" pitchFamily="66" charset="0"/>
              </a:rPr>
              <a:t>和</a:t>
            </a:r>
            <a:r>
              <a:rPr lang="en-US" altLang="zh-CN" dirty="0" err="1">
                <a:latin typeface="Comic Sans MS" panose="030F0702030302020204" pitchFamily="66" charset="0"/>
              </a:rPr>
              <a:t>rt</a:t>
            </a:r>
            <a:r>
              <a:rPr lang="zh-CN" altLang="en-US" dirty="0">
                <a:latin typeface="Comic Sans MS" panose="030F0702030302020204" pitchFamily="66" charset="0"/>
              </a:rPr>
              <a:t>，结果写到</a:t>
            </a:r>
            <a:r>
              <a:rPr lang="en-US" altLang="zh-CN" dirty="0" err="1">
                <a:latin typeface="Comic Sans MS" panose="030F0702030302020204" pitchFamily="66" charset="0"/>
              </a:rPr>
              <a:t>rd</a:t>
            </a:r>
            <a:endParaRPr lang="en-US" altLang="zh-CN" dirty="0">
              <a:latin typeface="Comic Sans MS" panose="030F0702030302020204" pitchFamily="66" charset="0"/>
            </a:endParaRPr>
          </a:p>
          <a:p>
            <a:pPr lvl="1"/>
            <a:r>
              <a:rPr lang="zh-CN" altLang="en-US" dirty="0">
                <a:latin typeface="Comic Sans MS" panose="030F0702030302020204" pitchFamily="66" charset="0"/>
              </a:rPr>
              <a:t>访存：符号扩展，数据在</a:t>
            </a:r>
            <a:r>
              <a:rPr lang="en-US" altLang="zh-CN" dirty="0" err="1">
                <a:latin typeface="Comic Sans MS" panose="030F0702030302020204" pitchFamily="66" charset="0"/>
              </a:rPr>
              <a:t>rt</a:t>
            </a:r>
            <a:r>
              <a:rPr lang="zh-CN" altLang="en-US" dirty="0">
                <a:latin typeface="Comic Sans MS" panose="030F0702030302020204" pitchFamily="66" charset="0"/>
              </a:rPr>
              <a:t>和主存单元中交换</a:t>
            </a:r>
          </a:p>
          <a:p>
            <a:pPr lvl="1"/>
            <a:r>
              <a:rPr lang="zh-CN" altLang="en-US" dirty="0">
                <a:latin typeface="Comic Sans MS" panose="030F0702030302020204" pitchFamily="66" charset="0"/>
              </a:rPr>
              <a:t>立即数：</a:t>
            </a:r>
            <a:r>
              <a:rPr lang="en-US" altLang="zh-CN" dirty="0">
                <a:latin typeface="Comic Sans MS" panose="030F0702030302020204" pitchFamily="66" charset="0"/>
              </a:rPr>
              <a:t>0</a:t>
            </a:r>
            <a:r>
              <a:rPr lang="zh-CN" altLang="en-US" dirty="0">
                <a:latin typeface="Comic Sans MS" panose="030F0702030302020204" pitchFamily="66" charset="0"/>
              </a:rPr>
              <a:t>扩展后的操作数送到</a:t>
            </a:r>
            <a:r>
              <a:rPr lang="en-US" altLang="zh-CN" dirty="0">
                <a:latin typeface="Comic Sans MS" panose="030F0702030302020204" pitchFamily="66" charset="0"/>
              </a:rPr>
              <a:t>ALU</a:t>
            </a:r>
            <a:r>
              <a:rPr lang="zh-CN" altLang="en-US" dirty="0">
                <a:latin typeface="Comic Sans MS" panose="030F0702030302020204" pitchFamily="66" charset="0"/>
              </a:rPr>
              <a:t>的一个输入端</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27149123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p:txBody>
          <a:bodyPr/>
          <a:lstStyle/>
          <a:p>
            <a:pPr marL="0" indent="0">
              <a:buNone/>
            </a:pPr>
            <a:r>
              <a:rPr lang="en-US" altLang="zh-CN" dirty="0" smtClean="0"/>
              <a:t>5.2.3 </a:t>
            </a:r>
            <a:r>
              <a:rPr lang="zh-CN" altLang="en-US" dirty="0" smtClean="0"/>
              <a:t>控制逻辑单元的设计</a:t>
            </a:r>
            <a:r>
              <a:rPr lang="en-US" altLang="zh-CN" dirty="0" smtClean="0"/>
              <a:t>——</a:t>
            </a:r>
            <a:r>
              <a:rPr lang="zh-CN" altLang="en-US" dirty="0" smtClean="0"/>
              <a:t>主要内容</a:t>
            </a:r>
            <a:endParaRPr lang="en-US" altLang="zh-CN" dirty="0" smtClean="0"/>
          </a:p>
          <a:p>
            <a:r>
              <a:rPr lang="zh-CN" altLang="en-US" dirty="0" smtClean="0"/>
              <a:t>考察</a:t>
            </a:r>
            <a:r>
              <a:rPr lang="zh-CN" altLang="en-US" dirty="0"/>
              <a:t>每条指令在数据通路中的执行</a:t>
            </a:r>
            <a:r>
              <a:rPr lang="zh-CN" altLang="en-US" dirty="0" smtClean="0"/>
              <a:t>过程中涉及到</a:t>
            </a:r>
            <a:r>
              <a:rPr lang="zh-CN" altLang="en-US" dirty="0"/>
              <a:t>的控制信号的取值</a:t>
            </a:r>
          </a:p>
          <a:p>
            <a:pPr lvl="1"/>
            <a:r>
              <a:rPr lang="zh-CN" altLang="en-US" dirty="0">
                <a:latin typeface="Comic Sans MS" panose="030F0702030302020204" pitchFamily="66" charset="0"/>
              </a:rPr>
              <a:t>公共操作：取指令和计算下址</a:t>
            </a:r>
            <a:r>
              <a:rPr lang="en-US" altLang="zh-CN" dirty="0">
                <a:latin typeface="Comic Sans MS" panose="030F0702030302020204" pitchFamily="66" charset="0"/>
              </a:rPr>
              <a:t>PC</a:t>
            </a:r>
          </a:p>
          <a:p>
            <a:pPr lvl="1"/>
            <a:r>
              <a:rPr lang="en-US" altLang="zh-CN" dirty="0">
                <a:latin typeface="Comic Sans MS" panose="030F0702030302020204" pitchFamily="66" charset="0"/>
              </a:rPr>
              <a:t>R-Type</a:t>
            </a:r>
            <a:r>
              <a:rPr lang="zh-CN" altLang="en-US" dirty="0">
                <a:latin typeface="Comic Sans MS" panose="030F0702030302020204" pitchFamily="66" charset="0"/>
              </a:rPr>
              <a:t>指令（</a:t>
            </a:r>
            <a:r>
              <a:rPr lang="en-US" altLang="zh-CN" dirty="0">
                <a:latin typeface="Comic Sans MS" panose="030F0702030302020204" pitchFamily="66" charset="0"/>
              </a:rPr>
              <a:t>add / sub</a:t>
            </a:r>
            <a:r>
              <a:rPr lang="zh-CN" altLang="en-US" dirty="0">
                <a:latin typeface="Comic Sans MS" panose="030F0702030302020204" pitchFamily="66" charset="0"/>
              </a:rPr>
              <a:t>）</a:t>
            </a:r>
          </a:p>
          <a:p>
            <a:pPr lvl="1"/>
            <a:r>
              <a:rPr lang="zh-CN" altLang="en-US" dirty="0">
                <a:latin typeface="Comic Sans MS" panose="030F0702030302020204" pitchFamily="66" charset="0"/>
              </a:rPr>
              <a:t>立即数指令 （</a:t>
            </a:r>
            <a:r>
              <a:rPr lang="en-US" altLang="zh-CN" dirty="0" err="1">
                <a:latin typeface="Comic Sans MS" panose="030F0702030302020204" pitchFamily="66" charset="0"/>
              </a:rPr>
              <a:t>ori</a:t>
            </a:r>
            <a:r>
              <a:rPr lang="zh-CN" altLang="en-US" dirty="0">
                <a:latin typeface="Comic Sans MS" panose="030F0702030302020204" pitchFamily="66" charset="0"/>
              </a:rPr>
              <a:t>）</a:t>
            </a:r>
          </a:p>
          <a:p>
            <a:pPr lvl="1"/>
            <a:r>
              <a:rPr lang="zh-CN" altLang="en-US" dirty="0">
                <a:latin typeface="Comic Sans MS" panose="030F0702030302020204" pitchFamily="66" charset="0"/>
              </a:rPr>
              <a:t>访存指令（</a:t>
            </a:r>
            <a:r>
              <a:rPr lang="en-US" altLang="zh-CN" dirty="0" err="1">
                <a:latin typeface="Comic Sans MS" panose="030F0702030302020204" pitchFamily="66" charset="0"/>
              </a:rPr>
              <a:t>lw</a:t>
            </a:r>
            <a:r>
              <a:rPr lang="en-US" altLang="zh-CN" dirty="0">
                <a:latin typeface="Comic Sans MS" panose="030F0702030302020204" pitchFamily="66" charset="0"/>
              </a:rPr>
              <a:t> / </a:t>
            </a:r>
            <a:r>
              <a:rPr lang="en-US" altLang="zh-CN" dirty="0" err="1">
                <a:latin typeface="Comic Sans MS" panose="030F0702030302020204" pitchFamily="66" charset="0"/>
              </a:rPr>
              <a:t>sw</a:t>
            </a:r>
            <a:r>
              <a:rPr lang="zh-CN" altLang="en-US" dirty="0">
                <a:latin typeface="Comic Sans MS" panose="030F0702030302020204" pitchFamily="66" charset="0"/>
              </a:rPr>
              <a:t>）</a:t>
            </a:r>
          </a:p>
          <a:p>
            <a:pPr lvl="1"/>
            <a:r>
              <a:rPr lang="zh-CN" altLang="en-US" dirty="0">
                <a:latin typeface="Comic Sans MS" panose="030F0702030302020204" pitchFamily="66" charset="0"/>
              </a:rPr>
              <a:t>分支指令 （</a:t>
            </a:r>
            <a:r>
              <a:rPr lang="en-US" altLang="zh-CN" dirty="0" err="1">
                <a:latin typeface="Comic Sans MS" panose="030F0702030302020204" pitchFamily="66" charset="0"/>
              </a:rPr>
              <a:t>beq</a:t>
            </a:r>
            <a:r>
              <a:rPr lang="zh-CN" altLang="en-US" dirty="0">
                <a:latin typeface="Comic Sans MS" panose="030F0702030302020204" pitchFamily="66" charset="0"/>
              </a:rPr>
              <a:t>）</a:t>
            </a:r>
          </a:p>
          <a:p>
            <a:pPr lvl="1"/>
            <a:r>
              <a:rPr lang="zh-CN" altLang="en-US" dirty="0">
                <a:latin typeface="Comic Sans MS" panose="030F0702030302020204" pitchFamily="66" charset="0"/>
              </a:rPr>
              <a:t>跳转指令 （</a:t>
            </a:r>
            <a:r>
              <a:rPr lang="en-US" altLang="zh-CN" dirty="0">
                <a:latin typeface="Comic Sans MS" panose="030F0702030302020204" pitchFamily="66" charset="0"/>
              </a:rPr>
              <a:t>j</a:t>
            </a:r>
            <a:r>
              <a:rPr lang="zh-CN" altLang="en-US" dirty="0">
                <a:latin typeface="Comic Sans MS" panose="030F0702030302020204" pitchFamily="66" charset="0"/>
              </a:rPr>
              <a:t>）</a:t>
            </a:r>
          </a:p>
          <a:p>
            <a:r>
              <a:rPr lang="zh-CN" altLang="en-US" dirty="0"/>
              <a:t>汇总各指令的控制信号取值</a:t>
            </a:r>
          </a:p>
          <a:p>
            <a:pPr lvl="1"/>
            <a:r>
              <a:rPr lang="zh-CN" altLang="en-US" dirty="0">
                <a:latin typeface="Comic Sans MS" panose="030F0702030302020204" pitchFamily="66" charset="0"/>
              </a:rPr>
              <a:t>分两类控制信号：直接送往数据通路 </a:t>
            </a:r>
            <a:r>
              <a:rPr lang="en-US" altLang="zh-CN" dirty="0">
                <a:latin typeface="Comic Sans MS" panose="030F0702030302020204" pitchFamily="66" charset="0"/>
              </a:rPr>
              <a:t>/ </a:t>
            </a:r>
            <a:r>
              <a:rPr lang="zh-CN" altLang="en-US" dirty="0">
                <a:latin typeface="Comic Sans MS" panose="030F0702030302020204" pitchFamily="66" charset="0"/>
              </a:rPr>
              <a:t>送往局部控制单元</a:t>
            </a:r>
          </a:p>
          <a:p>
            <a:r>
              <a:rPr lang="zh-CN" altLang="en-US" dirty="0"/>
              <a:t>分析</a:t>
            </a:r>
            <a:r>
              <a:rPr lang="en-US" altLang="zh-CN" dirty="0"/>
              <a:t>ALU</a:t>
            </a:r>
            <a:r>
              <a:rPr lang="zh-CN" altLang="en-US" dirty="0"/>
              <a:t>操作对应的控制信号与</a:t>
            </a:r>
            <a:r>
              <a:rPr lang="en-US" altLang="zh-CN" dirty="0" err="1"/>
              <a:t>func</a:t>
            </a:r>
            <a:r>
              <a:rPr lang="zh-CN" altLang="en-US" dirty="0"/>
              <a:t>字段之间的关系</a:t>
            </a:r>
          </a:p>
          <a:p>
            <a:r>
              <a:rPr lang="zh-CN" altLang="en-US" dirty="0"/>
              <a:t>设计</a:t>
            </a:r>
            <a:r>
              <a:rPr lang="en-US" altLang="zh-CN" dirty="0"/>
              <a:t>ALU</a:t>
            </a:r>
            <a:r>
              <a:rPr lang="zh-CN" altLang="en-US" dirty="0"/>
              <a:t>局部控制单元</a:t>
            </a:r>
          </a:p>
          <a:p>
            <a:r>
              <a:rPr lang="zh-CN" altLang="en-US" dirty="0"/>
              <a:t>设计主</a:t>
            </a:r>
            <a:r>
              <a:rPr lang="zh-CN" altLang="en-US" dirty="0" smtClean="0"/>
              <a:t>控制单元</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8185226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p:txBody>
          <a:bodyPr/>
          <a:lstStyle/>
          <a:p>
            <a:pPr marL="0" indent="0">
              <a:buNone/>
            </a:pPr>
            <a:r>
              <a:rPr lang="en-US" altLang="zh-CN" dirty="0" smtClean="0"/>
              <a:t>5.2.3 </a:t>
            </a:r>
            <a:r>
              <a:rPr lang="zh-CN" altLang="en-US" dirty="0" smtClean="0"/>
              <a:t>控制逻辑单元的设计</a:t>
            </a:r>
            <a:r>
              <a:rPr lang="en-US" altLang="zh-CN" dirty="0" smtClean="0"/>
              <a:t>——</a:t>
            </a:r>
            <a:r>
              <a:rPr lang="zh-CN" altLang="en-US" dirty="0" smtClean="0"/>
              <a:t>设计方法</a:t>
            </a:r>
            <a:endParaRPr lang="en-US" altLang="zh-CN" dirty="0" smtClean="0"/>
          </a:p>
          <a:p>
            <a:r>
              <a:rPr lang="zh-CN" altLang="en-US" dirty="0"/>
              <a:t>根据每条指令的功能，分析控制信号的取值，并在表中列出。</a:t>
            </a:r>
          </a:p>
          <a:p>
            <a:r>
              <a:rPr lang="zh-CN" altLang="en-US" dirty="0"/>
              <a:t>根据列出的指令和控制信号的关系，写出每个控制信号的逻辑表达式。</a:t>
            </a:r>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Tree>
    <p:extLst>
      <p:ext uri="{BB962C8B-B14F-4D97-AF65-F5344CB8AC3E}">
        <p14:creationId xmlns:p14="http://schemas.microsoft.com/office/powerpoint/2010/main" val="33716148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13909" y="702047"/>
            <a:ext cx="5430091"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smtClean="0">
                <a:solidFill>
                  <a:srgbClr val="063DE8"/>
                </a:solidFill>
              </a:rPr>
              <a:t>控制信号取值分析：取指部件中的动作</a:t>
            </a:r>
            <a:endParaRPr lang="en-US" altLang="zh-CN" dirty="0" smtClean="0">
              <a:solidFill>
                <a:srgbClr val="063DE8"/>
              </a:solidFill>
            </a:endParaRPr>
          </a:p>
        </p:txBody>
      </p:sp>
      <p:sp>
        <p:nvSpPr>
          <p:cNvPr id="137" name="Line 3"/>
          <p:cNvSpPr>
            <a:spLocks noChangeShapeType="1"/>
          </p:cNvSpPr>
          <p:nvPr/>
        </p:nvSpPr>
        <p:spPr bwMode="auto">
          <a:xfrm>
            <a:off x="1701800" y="3581400"/>
            <a:ext cx="8636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8" name="Line 4"/>
          <p:cNvSpPr>
            <a:spLocks noChangeShapeType="1"/>
          </p:cNvSpPr>
          <p:nvPr/>
        </p:nvSpPr>
        <p:spPr bwMode="auto">
          <a:xfrm flipH="1">
            <a:off x="2051050" y="35163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9" name="Rectangle 5"/>
          <p:cNvSpPr>
            <a:spLocks noChangeArrowheads="1"/>
          </p:cNvSpPr>
          <p:nvPr/>
        </p:nvSpPr>
        <p:spPr bwMode="auto">
          <a:xfrm>
            <a:off x="1814513" y="365125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40" name="Line 6"/>
          <p:cNvSpPr>
            <a:spLocks noChangeShapeType="1"/>
          </p:cNvSpPr>
          <p:nvPr/>
        </p:nvSpPr>
        <p:spPr bwMode="auto">
          <a:xfrm>
            <a:off x="3060700" y="3810000"/>
            <a:ext cx="1727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Line 7"/>
          <p:cNvSpPr>
            <a:spLocks noChangeShapeType="1"/>
          </p:cNvSpPr>
          <p:nvPr/>
        </p:nvSpPr>
        <p:spPr bwMode="auto">
          <a:xfrm flipH="1">
            <a:off x="4337050" y="3740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2" name="Rectangle 8"/>
          <p:cNvSpPr>
            <a:spLocks noChangeArrowheads="1"/>
          </p:cNvSpPr>
          <p:nvPr/>
        </p:nvSpPr>
        <p:spPr bwMode="auto">
          <a:xfrm>
            <a:off x="4176713" y="39147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43" name="Rectangle 9"/>
          <p:cNvSpPr>
            <a:spLocks noChangeArrowheads="1"/>
          </p:cNvSpPr>
          <p:nvPr/>
        </p:nvSpPr>
        <p:spPr bwMode="auto">
          <a:xfrm rot="5400000">
            <a:off x="2346326" y="5114925"/>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SignExt</a:t>
            </a:r>
          </a:p>
        </p:txBody>
      </p:sp>
      <p:sp>
        <p:nvSpPr>
          <p:cNvPr id="144" name="Line 10"/>
          <p:cNvSpPr>
            <a:spLocks noChangeShapeType="1"/>
          </p:cNvSpPr>
          <p:nvPr/>
        </p:nvSpPr>
        <p:spPr bwMode="auto">
          <a:xfrm>
            <a:off x="4127500" y="4643438"/>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5" name="Rectangle 11"/>
          <p:cNvSpPr>
            <a:spLocks noChangeArrowheads="1"/>
          </p:cNvSpPr>
          <p:nvPr/>
        </p:nvSpPr>
        <p:spPr bwMode="auto">
          <a:xfrm>
            <a:off x="4195763" y="47545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46" name="Line 12"/>
          <p:cNvSpPr>
            <a:spLocks noChangeShapeType="1"/>
          </p:cNvSpPr>
          <p:nvPr/>
        </p:nvSpPr>
        <p:spPr bwMode="auto">
          <a:xfrm flipH="1">
            <a:off x="4337050" y="4578350"/>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7" name="Line 13"/>
          <p:cNvSpPr>
            <a:spLocks noChangeShapeType="1"/>
          </p:cNvSpPr>
          <p:nvPr/>
        </p:nvSpPr>
        <p:spPr bwMode="auto">
          <a:xfrm>
            <a:off x="1917700" y="5334000"/>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8" name="Line 14"/>
          <p:cNvSpPr>
            <a:spLocks noChangeShapeType="1"/>
          </p:cNvSpPr>
          <p:nvPr/>
        </p:nvSpPr>
        <p:spPr bwMode="auto">
          <a:xfrm flipH="1">
            <a:off x="2127250" y="5251450"/>
            <a:ext cx="88900" cy="133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9" name="Rectangle 15"/>
          <p:cNvSpPr>
            <a:spLocks noChangeArrowheads="1"/>
          </p:cNvSpPr>
          <p:nvPr/>
        </p:nvSpPr>
        <p:spPr bwMode="auto">
          <a:xfrm>
            <a:off x="1814513" y="531653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16</a:t>
            </a:r>
          </a:p>
        </p:txBody>
      </p:sp>
      <p:sp>
        <p:nvSpPr>
          <p:cNvPr id="150" name="Rectangle 16"/>
          <p:cNvSpPr>
            <a:spLocks noChangeArrowheads="1"/>
          </p:cNvSpPr>
          <p:nvPr/>
        </p:nvSpPr>
        <p:spPr bwMode="auto">
          <a:xfrm>
            <a:off x="1204913" y="5170488"/>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imm16</a:t>
            </a:r>
          </a:p>
        </p:txBody>
      </p:sp>
      <p:sp>
        <p:nvSpPr>
          <p:cNvPr id="151" name="Line 17"/>
          <p:cNvSpPr>
            <a:spLocks noChangeShapeType="1"/>
          </p:cNvSpPr>
          <p:nvPr/>
        </p:nvSpPr>
        <p:spPr bwMode="auto">
          <a:xfrm>
            <a:off x="2070100" y="4449763"/>
            <a:ext cx="508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2" name="Rectangle 18"/>
          <p:cNvSpPr>
            <a:spLocks noChangeArrowheads="1"/>
          </p:cNvSpPr>
          <p:nvPr/>
        </p:nvSpPr>
        <p:spPr bwMode="auto">
          <a:xfrm>
            <a:off x="2603500" y="48133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53" name="Group 19"/>
          <p:cNvGrpSpPr>
            <a:grpSpLocks/>
          </p:cNvGrpSpPr>
          <p:nvPr/>
        </p:nvGrpSpPr>
        <p:grpSpPr bwMode="auto">
          <a:xfrm>
            <a:off x="4759325" y="3563938"/>
            <a:ext cx="346075" cy="1325562"/>
            <a:chOff x="2998" y="2245"/>
            <a:chExt cx="218" cy="835"/>
          </a:xfrm>
        </p:grpSpPr>
        <p:grpSp>
          <p:nvGrpSpPr>
            <p:cNvPr id="154" name="Group 20"/>
            <p:cNvGrpSpPr>
              <a:grpSpLocks/>
            </p:cNvGrpSpPr>
            <p:nvPr/>
          </p:nvGrpSpPr>
          <p:grpSpPr bwMode="auto">
            <a:xfrm>
              <a:off x="3024" y="2245"/>
              <a:ext cx="192" cy="835"/>
              <a:chOff x="3024" y="2245"/>
              <a:chExt cx="192" cy="835"/>
            </a:xfrm>
          </p:grpSpPr>
          <p:sp>
            <p:nvSpPr>
              <p:cNvPr id="158" name="Line 21"/>
              <p:cNvSpPr>
                <a:spLocks noChangeShapeType="1"/>
              </p:cNvSpPr>
              <p:nvPr/>
            </p:nvSpPr>
            <p:spPr bwMode="auto">
              <a:xfrm>
                <a:off x="3024" y="2245"/>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9" name="Line 22"/>
              <p:cNvSpPr>
                <a:spLocks noChangeShapeType="1"/>
              </p:cNvSpPr>
              <p:nvPr/>
            </p:nvSpPr>
            <p:spPr bwMode="auto">
              <a:xfrm>
                <a:off x="3032" y="2245"/>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0" name="Line 23"/>
              <p:cNvSpPr>
                <a:spLocks noChangeShapeType="1"/>
              </p:cNvSpPr>
              <p:nvPr/>
            </p:nvSpPr>
            <p:spPr bwMode="auto">
              <a:xfrm flipV="1">
                <a:off x="3032" y="2953"/>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1" name="Line 24"/>
              <p:cNvSpPr>
                <a:spLocks noChangeShapeType="1"/>
              </p:cNvSpPr>
              <p:nvPr/>
            </p:nvSpPr>
            <p:spPr bwMode="auto">
              <a:xfrm>
                <a:off x="3216" y="2356"/>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55" name="Rectangle 25"/>
            <p:cNvSpPr>
              <a:spLocks noChangeArrowheads="1"/>
            </p:cNvSpPr>
            <p:nvPr/>
          </p:nvSpPr>
          <p:spPr bwMode="auto">
            <a:xfrm rot="5400000">
              <a:off x="2918" y="2560"/>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156"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57"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grpSp>
      <p:grpSp>
        <p:nvGrpSpPr>
          <p:cNvPr id="162" name="Group 28"/>
          <p:cNvGrpSpPr>
            <a:grpSpLocks/>
          </p:cNvGrpSpPr>
          <p:nvPr/>
        </p:nvGrpSpPr>
        <p:grpSpPr bwMode="auto">
          <a:xfrm>
            <a:off x="2590800" y="3449638"/>
            <a:ext cx="476250" cy="1157287"/>
            <a:chOff x="1632" y="2173"/>
            <a:chExt cx="300" cy="729"/>
          </a:xfrm>
        </p:grpSpPr>
        <p:grpSp>
          <p:nvGrpSpPr>
            <p:cNvPr id="163" name="Group 29"/>
            <p:cNvGrpSpPr>
              <a:grpSpLocks/>
            </p:cNvGrpSpPr>
            <p:nvPr/>
          </p:nvGrpSpPr>
          <p:grpSpPr bwMode="auto">
            <a:xfrm>
              <a:off x="1632" y="2173"/>
              <a:ext cx="288" cy="729"/>
              <a:chOff x="1632" y="2173"/>
              <a:chExt cx="288" cy="729"/>
            </a:xfrm>
          </p:grpSpPr>
          <p:sp>
            <p:nvSpPr>
              <p:cNvPr id="165" name="Line 30"/>
              <p:cNvSpPr>
                <a:spLocks noChangeShapeType="1"/>
              </p:cNvSpPr>
              <p:nvPr/>
            </p:nvSpPr>
            <p:spPr bwMode="auto">
              <a:xfrm>
                <a:off x="1632" y="2173"/>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6" name="Line 31"/>
              <p:cNvSpPr>
                <a:spLocks noChangeShapeType="1"/>
              </p:cNvSpPr>
              <p:nvPr/>
            </p:nvSpPr>
            <p:spPr bwMode="auto">
              <a:xfrm>
                <a:off x="1640" y="2173"/>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7" name="Line 32"/>
              <p:cNvSpPr>
                <a:spLocks noChangeShapeType="1"/>
              </p:cNvSpPr>
              <p:nvPr/>
            </p:nvSpPr>
            <p:spPr bwMode="auto">
              <a:xfrm>
                <a:off x="1640" y="2355"/>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8" name="Line 33"/>
              <p:cNvSpPr>
                <a:spLocks noChangeShapeType="1"/>
              </p:cNvSpPr>
              <p:nvPr/>
            </p:nvSpPr>
            <p:spPr bwMode="auto">
              <a:xfrm>
                <a:off x="1776" y="244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9" name="Line 34"/>
              <p:cNvSpPr>
                <a:spLocks noChangeShapeType="1"/>
              </p:cNvSpPr>
              <p:nvPr/>
            </p:nvSpPr>
            <p:spPr bwMode="auto">
              <a:xfrm>
                <a:off x="1920" y="2355"/>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0" name="Line 35"/>
              <p:cNvSpPr>
                <a:spLocks noChangeShapeType="1"/>
              </p:cNvSpPr>
              <p:nvPr/>
            </p:nvSpPr>
            <p:spPr bwMode="auto">
              <a:xfrm flipV="1">
                <a:off x="1640" y="2613"/>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1" name="Line 36"/>
              <p:cNvSpPr>
                <a:spLocks noChangeShapeType="1"/>
              </p:cNvSpPr>
              <p:nvPr/>
            </p:nvSpPr>
            <p:spPr bwMode="auto">
              <a:xfrm>
                <a:off x="1632" y="2720"/>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2" name="Line 37"/>
              <p:cNvSpPr>
                <a:spLocks noChangeShapeType="1"/>
              </p:cNvSpPr>
              <p:nvPr/>
            </p:nvSpPr>
            <p:spPr bwMode="auto">
              <a:xfrm flipV="1">
                <a:off x="1640" y="2704"/>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64" name="Rectangle 38"/>
            <p:cNvSpPr>
              <a:spLocks noChangeArrowheads="1"/>
            </p:cNvSpPr>
            <p:nvPr/>
          </p:nvSpPr>
          <p:spPr bwMode="auto">
            <a:xfrm rot="5400000">
              <a:off x="1596" y="2436"/>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173" name="Rectangle 39"/>
          <p:cNvSpPr>
            <a:spLocks noChangeArrowheads="1"/>
          </p:cNvSpPr>
          <p:nvPr/>
        </p:nvSpPr>
        <p:spPr bwMode="auto">
          <a:xfrm>
            <a:off x="1814513" y="4114800"/>
            <a:ext cx="463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sp>
        <p:nvSpPr>
          <p:cNvPr id="174" name="Rectangle 40"/>
          <p:cNvSpPr>
            <a:spLocks noChangeArrowheads="1"/>
          </p:cNvSpPr>
          <p:nvPr/>
        </p:nvSpPr>
        <p:spPr bwMode="auto">
          <a:xfrm>
            <a:off x="1384300" y="2984500"/>
            <a:ext cx="2794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5" name="Rectangle 41"/>
          <p:cNvSpPr>
            <a:spLocks noChangeArrowheads="1"/>
          </p:cNvSpPr>
          <p:nvPr/>
        </p:nvSpPr>
        <p:spPr bwMode="auto">
          <a:xfrm rot="5400000">
            <a:off x="1279526" y="3503612"/>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PC</a:t>
            </a:r>
          </a:p>
        </p:txBody>
      </p:sp>
      <p:grpSp>
        <p:nvGrpSpPr>
          <p:cNvPr id="176" name="Group 42"/>
          <p:cNvGrpSpPr>
            <a:grpSpLocks/>
          </p:cNvGrpSpPr>
          <p:nvPr/>
        </p:nvGrpSpPr>
        <p:grpSpPr bwMode="auto">
          <a:xfrm>
            <a:off x="3657600" y="4059238"/>
            <a:ext cx="476250" cy="1157287"/>
            <a:chOff x="2304" y="2557"/>
            <a:chExt cx="300" cy="729"/>
          </a:xfrm>
        </p:grpSpPr>
        <p:grpSp>
          <p:nvGrpSpPr>
            <p:cNvPr id="177" name="Group 43"/>
            <p:cNvGrpSpPr>
              <a:grpSpLocks/>
            </p:cNvGrpSpPr>
            <p:nvPr/>
          </p:nvGrpSpPr>
          <p:grpSpPr bwMode="auto">
            <a:xfrm>
              <a:off x="2304" y="2557"/>
              <a:ext cx="288" cy="729"/>
              <a:chOff x="2304" y="2557"/>
              <a:chExt cx="288" cy="729"/>
            </a:xfrm>
          </p:grpSpPr>
          <p:sp>
            <p:nvSpPr>
              <p:cNvPr id="179" name="Line 44"/>
              <p:cNvSpPr>
                <a:spLocks noChangeShapeType="1"/>
              </p:cNvSpPr>
              <p:nvPr/>
            </p:nvSpPr>
            <p:spPr bwMode="auto">
              <a:xfrm>
                <a:off x="2304" y="255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0" name="Line 45"/>
              <p:cNvSpPr>
                <a:spLocks noChangeShapeType="1"/>
              </p:cNvSpPr>
              <p:nvPr/>
            </p:nvSpPr>
            <p:spPr bwMode="auto">
              <a:xfrm>
                <a:off x="2312" y="2557"/>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1" name="Line 46"/>
              <p:cNvSpPr>
                <a:spLocks noChangeShapeType="1"/>
              </p:cNvSpPr>
              <p:nvPr/>
            </p:nvSpPr>
            <p:spPr bwMode="auto">
              <a:xfrm>
                <a:off x="2312" y="2739"/>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2" name="Line 47"/>
              <p:cNvSpPr>
                <a:spLocks noChangeShapeType="1"/>
              </p:cNvSpPr>
              <p:nvPr/>
            </p:nvSpPr>
            <p:spPr bwMode="auto">
              <a:xfrm>
                <a:off x="2448" y="2831"/>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3" name="Line 48"/>
              <p:cNvSpPr>
                <a:spLocks noChangeShapeType="1"/>
              </p:cNvSpPr>
              <p:nvPr/>
            </p:nvSpPr>
            <p:spPr bwMode="auto">
              <a:xfrm>
                <a:off x="2592" y="2739"/>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4" name="Line 49"/>
              <p:cNvSpPr>
                <a:spLocks noChangeShapeType="1"/>
              </p:cNvSpPr>
              <p:nvPr/>
            </p:nvSpPr>
            <p:spPr bwMode="auto">
              <a:xfrm flipV="1">
                <a:off x="2312" y="2997"/>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5" name="Line 50"/>
              <p:cNvSpPr>
                <a:spLocks noChangeShapeType="1"/>
              </p:cNvSpPr>
              <p:nvPr/>
            </p:nvSpPr>
            <p:spPr bwMode="auto">
              <a:xfrm>
                <a:off x="2304" y="3104"/>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6" name="Line 51"/>
              <p:cNvSpPr>
                <a:spLocks noChangeShapeType="1"/>
              </p:cNvSpPr>
              <p:nvPr/>
            </p:nvSpPr>
            <p:spPr bwMode="auto">
              <a:xfrm flipV="1">
                <a:off x="2312" y="3088"/>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78" name="Rectangle 52"/>
            <p:cNvSpPr>
              <a:spLocks noChangeArrowheads="1"/>
            </p:cNvSpPr>
            <p:nvPr/>
          </p:nvSpPr>
          <p:spPr bwMode="auto">
            <a:xfrm rot="5400000">
              <a:off x="2268" y="2820"/>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187" name="Line 53"/>
          <p:cNvSpPr>
            <a:spLocks noChangeShapeType="1"/>
          </p:cNvSpPr>
          <p:nvPr/>
        </p:nvSpPr>
        <p:spPr bwMode="auto">
          <a:xfrm>
            <a:off x="2984500" y="5100638"/>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8" name="Rectangle 54"/>
          <p:cNvSpPr>
            <a:spLocks noChangeArrowheads="1"/>
          </p:cNvSpPr>
          <p:nvPr/>
        </p:nvSpPr>
        <p:spPr bwMode="auto">
          <a:xfrm>
            <a:off x="2976563" y="51355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89" name="Line 55"/>
          <p:cNvSpPr>
            <a:spLocks noChangeShapeType="1"/>
          </p:cNvSpPr>
          <p:nvPr/>
        </p:nvSpPr>
        <p:spPr bwMode="auto">
          <a:xfrm flipH="1">
            <a:off x="3194050" y="5035550"/>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90" name="Group 56"/>
          <p:cNvGrpSpPr>
            <a:grpSpLocks/>
          </p:cNvGrpSpPr>
          <p:nvPr/>
        </p:nvGrpSpPr>
        <p:grpSpPr bwMode="auto">
          <a:xfrm>
            <a:off x="4799013" y="5087938"/>
            <a:ext cx="385762" cy="385762"/>
            <a:chOff x="3023" y="3205"/>
            <a:chExt cx="243" cy="243"/>
          </a:xfrm>
        </p:grpSpPr>
        <p:sp>
          <p:nvSpPr>
            <p:cNvPr id="191" name="Arc 57"/>
            <p:cNvSpPr>
              <a:spLocks/>
            </p:cNvSpPr>
            <p:nvPr/>
          </p:nvSpPr>
          <p:spPr bwMode="auto">
            <a:xfrm rot="16200000">
              <a:off x="3035" y="3193"/>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2" name="Arc 58"/>
            <p:cNvSpPr>
              <a:spLocks/>
            </p:cNvSpPr>
            <p:nvPr/>
          </p:nvSpPr>
          <p:spPr bwMode="auto">
            <a:xfrm rot="5400000">
              <a:off x="3163" y="3193"/>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3" name="Line 59"/>
            <p:cNvSpPr>
              <a:spLocks noChangeShapeType="1"/>
            </p:cNvSpPr>
            <p:nvPr/>
          </p:nvSpPr>
          <p:spPr bwMode="auto">
            <a:xfrm>
              <a:off x="302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4" name="Line 60"/>
            <p:cNvSpPr>
              <a:spLocks noChangeShapeType="1"/>
            </p:cNvSpPr>
            <p:nvPr/>
          </p:nvSpPr>
          <p:spPr bwMode="auto">
            <a:xfrm>
              <a:off x="3032" y="3448"/>
              <a:ext cx="2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5" name="Line 61"/>
            <p:cNvSpPr>
              <a:spLocks noChangeShapeType="1"/>
            </p:cNvSpPr>
            <p:nvPr/>
          </p:nvSpPr>
          <p:spPr bwMode="auto">
            <a:xfrm>
              <a:off x="326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96" name="Line 62"/>
          <p:cNvSpPr>
            <a:spLocks noChangeShapeType="1"/>
          </p:cNvSpPr>
          <p:nvPr/>
        </p:nvSpPr>
        <p:spPr bwMode="auto">
          <a:xfrm flipV="1">
            <a:off x="4991100" y="4789488"/>
            <a:ext cx="0" cy="2936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7" name="Line 63"/>
          <p:cNvSpPr>
            <a:spLocks noChangeShapeType="1"/>
          </p:cNvSpPr>
          <p:nvPr/>
        </p:nvSpPr>
        <p:spPr bwMode="auto">
          <a:xfrm>
            <a:off x="4876800" y="5499100"/>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8" name="Line 64"/>
          <p:cNvSpPr>
            <a:spLocks noChangeShapeType="1"/>
          </p:cNvSpPr>
          <p:nvPr/>
        </p:nvSpPr>
        <p:spPr bwMode="auto">
          <a:xfrm>
            <a:off x="5105400" y="5499100"/>
            <a:ext cx="0" cy="660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9" name="Line 65"/>
          <p:cNvSpPr>
            <a:spLocks noChangeShapeType="1"/>
          </p:cNvSpPr>
          <p:nvPr/>
        </p:nvSpPr>
        <p:spPr bwMode="auto">
          <a:xfrm>
            <a:off x="6184900" y="3429000"/>
            <a:ext cx="203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0" name="Line 66"/>
          <p:cNvSpPr>
            <a:spLocks noChangeShapeType="1"/>
          </p:cNvSpPr>
          <p:nvPr/>
        </p:nvSpPr>
        <p:spPr bwMode="auto">
          <a:xfrm flipV="1">
            <a:off x="6400800" y="1892300"/>
            <a:ext cx="0" cy="154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1" name="Line 67"/>
          <p:cNvSpPr>
            <a:spLocks noChangeShapeType="1"/>
          </p:cNvSpPr>
          <p:nvPr/>
        </p:nvSpPr>
        <p:spPr bwMode="auto">
          <a:xfrm flipH="1">
            <a:off x="749300" y="1905000"/>
            <a:ext cx="566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2" name="Line 68"/>
          <p:cNvSpPr>
            <a:spLocks noChangeShapeType="1"/>
          </p:cNvSpPr>
          <p:nvPr/>
        </p:nvSpPr>
        <p:spPr bwMode="auto">
          <a:xfrm>
            <a:off x="762000" y="1917700"/>
            <a:ext cx="0" cy="165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3" name="Line 69"/>
          <p:cNvSpPr>
            <a:spLocks noChangeShapeType="1"/>
          </p:cNvSpPr>
          <p:nvPr/>
        </p:nvSpPr>
        <p:spPr bwMode="auto">
          <a:xfrm>
            <a:off x="774700" y="3581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4" name="Line 70"/>
          <p:cNvSpPr>
            <a:spLocks noChangeShapeType="1"/>
          </p:cNvSpPr>
          <p:nvPr/>
        </p:nvSpPr>
        <p:spPr bwMode="auto">
          <a:xfrm flipH="1">
            <a:off x="4032250" y="1835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5" name="Rectangle 71"/>
          <p:cNvSpPr>
            <a:spLocks noChangeArrowheads="1"/>
          </p:cNvSpPr>
          <p:nvPr/>
        </p:nvSpPr>
        <p:spPr bwMode="auto">
          <a:xfrm>
            <a:off x="3719513" y="19335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06" name="Rectangle 72"/>
          <p:cNvSpPr>
            <a:spLocks noChangeArrowheads="1"/>
          </p:cNvSpPr>
          <p:nvPr/>
        </p:nvSpPr>
        <p:spPr bwMode="auto">
          <a:xfrm>
            <a:off x="3148013" y="5571581"/>
            <a:ext cx="1787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Times New Roman" panose="02020603050405020304" pitchFamily="18" charset="0"/>
                <a:ea typeface="宋体" panose="02010600030101010101" pitchFamily="2" charset="-122"/>
              </a:rPr>
              <a:t>Branch = previous</a:t>
            </a:r>
          </a:p>
        </p:txBody>
      </p:sp>
      <p:sp>
        <p:nvSpPr>
          <p:cNvPr id="207" name="Rectangle 73"/>
          <p:cNvSpPr>
            <a:spLocks noChangeArrowheads="1"/>
          </p:cNvSpPr>
          <p:nvPr/>
        </p:nvSpPr>
        <p:spPr bwMode="auto">
          <a:xfrm>
            <a:off x="3563888" y="5877272"/>
            <a:ext cx="1562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63DE8"/>
                </a:solidFill>
                <a:latin typeface="Times New Roman" panose="02020603050405020304" pitchFamily="18" charset="0"/>
                <a:ea typeface="宋体" panose="02010600030101010101" pitchFamily="2" charset="-122"/>
              </a:rPr>
              <a:t>Zero = previous</a:t>
            </a:r>
          </a:p>
        </p:txBody>
      </p:sp>
      <p:sp>
        <p:nvSpPr>
          <p:cNvPr id="208" name="Line 74"/>
          <p:cNvSpPr>
            <a:spLocks noChangeShapeType="1"/>
          </p:cNvSpPr>
          <p:nvPr/>
        </p:nvSpPr>
        <p:spPr bwMode="auto">
          <a:xfrm>
            <a:off x="6565900" y="25908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9" name="Rectangle 75"/>
          <p:cNvSpPr>
            <a:spLocks noChangeArrowheads="1"/>
          </p:cNvSpPr>
          <p:nvPr/>
        </p:nvSpPr>
        <p:spPr bwMode="auto">
          <a:xfrm>
            <a:off x="6462713" y="2590800"/>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“00”</a:t>
            </a:r>
          </a:p>
        </p:txBody>
      </p:sp>
      <p:sp>
        <p:nvSpPr>
          <p:cNvPr id="210" name="Rectangle 76"/>
          <p:cNvSpPr>
            <a:spLocks noChangeArrowheads="1"/>
          </p:cNvSpPr>
          <p:nvPr/>
        </p:nvSpPr>
        <p:spPr bwMode="auto">
          <a:xfrm>
            <a:off x="7165975" y="2146300"/>
            <a:ext cx="1355725" cy="1270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1" name="Rectangle 77"/>
          <p:cNvSpPr>
            <a:spLocks noChangeArrowheads="1"/>
          </p:cNvSpPr>
          <p:nvPr/>
        </p:nvSpPr>
        <p:spPr bwMode="auto">
          <a:xfrm>
            <a:off x="7127875" y="2133600"/>
            <a:ext cx="11890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Addr&lt;31:2&gt;</a:t>
            </a:r>
          </a:p>
        </p:txBody>
      </p:sp>
      <p:sp>
        <p:nvSpPr>
          <p:cNvPr id="212" name="Rectangle 78"/>
          <p:cNvSpPr>
            <a:spLocks noChangeArrowheads="1"/>
          </p:cNvSpPr>
          <p:nvPr/>
        </p:nvSpPr>
        <p:spPr bwMode="auto">
          <a:xfrm>
            <a:off x="7315200" y="2819400"/>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Instruction</a:t>
            </a:r>
          </a:p>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Memory</a:t>
            </a:r>
          </a:p>
        </p:txBody>
      </p:sp>
      <p:sp>
        <p:nvSpPr>
          <p:cNvPr id="213" name="Rectangle 79"/>
          <p:cNvSpPr>
            <a:spLocks noChangeArrowheads="1"/>
          </p:cNvSpPr>
          <p:nvPr/>
        </p:nvSpPr>
        <p:spPr bwMode="auto">
          <a:xfrm>
            <a:off x="7127875" y="2438400"/>
            <a:ext cx="1087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Addr&lt;1:0&gt;</a:t>
            </a:r>
          </a:p>
        </p:txBody>
      </p:sp>
      <p:sp>
        <p:nvSpPr>
          <p:cNvPr id="214" name="Line 80"/>
          <p:cNvSpPr>
            <a:spLocks noChangeShapeType="1"/>
          </p:cNvSpPr>
          <p:nvPr/>
        </p:nvSpPr>
        <p:spPr bwMode="auto">
          <a:xfrm>
            <a:off x="7848600" y="3441700"/>
            <a:ext cx="0" cy="1041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5" name="Line 81"/>
          <p:cNvSpPr>
            <a:spLocks noChangeShapeType="1"/>
          </p:cNvSpPr>
          <p:nvPr/>
        </p:nvSpPr>
        <p:spPr bwMode="auto">
          <a:xfrm flipV="1">
            <a:off x="7778750" y="3803650"/>
            <a:ext cx="139700" cy="165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6" name="Rectangle 82"/>
          <p:cNvSpPr>
            <a:spLocks noChangeArrowheads="1"/>
          </p:cNvSpPr>
          <p:nvPr/>
        </p:nvSpPr>
        <p:spPr bwMode="auto">
          <a:xfrm>
            <a:off x="7910513" y="365760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217" name="Line 83"/>
          <p:cNvSpPr>
            <a:spLocks noChangeShapeType="1"/>
          </p:cNvSpPr>
          <p:nvPr/>
        </p:nvSpPr>
        <p:spPr bwMode="auto">
          <a:xfrm>
            <a:off x="3213100" y="4191000"/>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8" name="Line 84"/>
          <p:cNvSpPr>
            <a:spLocks noChangeShapeType="1"/>
          </p:cNvSpPr>
          <p:nvPr/>
        </p:nvSpPr>
        <p:spPr bwMode="auto">
          <a:xfrm flipV="1">
            <a:off x="3200400" y="3797300"/>
            <a:ext cx="0" cy="406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219" name="Group 85"/>
          <p:cNvGrpSpPr>
            <a:grpSpLocks/>
          </p:cNvGrpSpPr>
          <p:nvPr/>
        </p:nvGrpSpPr>
        <p:grpSpPr bwMode="auto">
          <a:xfrm>
            <a:off x="5826125" y="2649538"/>
            <a:ext cx="346075" cy="1325562"/>
            <a:chOff x="3670" y="1669"/>
            <a:chExt cx="218" cy="835"/>
          </a:xfrm>
        </p:grpSpPr>
        <p:grpSp>
          <p:nvGrpSpPr>
            <p:cNvPr id="220" name="Group 86"/>
            <p:cNvGrpSpPr>
              <a:grpSpLocks/>
            </p:cNvGrpSpPr>
            <p:nvPr/>
          </p:nvGrpSpPr>
          <p:grpSpPr bwMode="auto">
            <a:xfrm>
              <a:off x="3696" y="1669"/>
              <a:ext cx="192" cy="835"/>
              <a:chOff x="3696" y="1669"/>
              <a:chExt cx="192" cy="835"/>
            </a:xfrm>
          </p:grpSpPr>
          <p:sp>
            <p:nvSpPr>
              <p:cNvPr id="224" name="Line 87"/>
              <p:cNvSpPr>
                <a:spLocks noChangeShapeType="1"/>
              </p:cNvSpPr>
              <p:nvPr/>
            </p:nvSpPr>
            <p:spPr bwMode="auto">
              <a:xfrm>
                <a:off x="3696" y="1669"/>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5" name="Line 88"/>
              <p:cNvSpPr>
                <a:spLocks noChangeShapeType="1"/>
              </p:cNvSpPr>
              <p:nvPr/>
            </p:nvSpPr>
            <p:spPr bwMode="auto">
              <a:xfrm>
                <a:off x="3704" y="1669"/>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6" name="Line 89"/>
              <p:cNvSpPr>
                <a:spLocks noChangeShapeType="1"/>
              </p:cNvSpPr>
              <p:nvPr/>
            </p:nvSpPr>
            <p:spPr bwMode="auto">
              <a:xfrm flipV="1">
                <a:off x="3704" y="2377"/>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7" name="Line 90"/>
              <p:cNvSpPr>
                <a:spLocks noChangeShapeType="1"/>
              </p:cNvSpPr>
              <p:nvPr/>
            </p:nvSpPr>
            <p:spPr bwMode="auto">
              <a:xfrm>
                <a:off x="3888" y="1780"/>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21" name="Rectangle 91"/>
            <p:cNvSpPr>
              <a:spLocks noChangeArrowheads="1"/>
            </p:cNvSpPr>
            <p:nvPr/>
          </p:nvSpPr>
          <p:spPr bwMode="auto">
            <a:xfrm rot="5400000">
              <a:off x="3590" y="1984"/>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222" name="Rectangle 92"/>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23" name="Rectangle 93"/>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grpSp>
      <p:sp>
        <p:nvSpPr>
          <p:cNvPr id="228" name="Line 94"/>
          <p:cNvSpPr>
            <a:spLocks noChangeShapeType="1"/>
          </p:cNvSpPr>
          <p:nvPr/>
        </p:nvSpPr>
        <p:spPr bwMode="auto">
          <a:xfrm>
            <a:off x="3594100" y="3124200"/>
            <a:ext cx="812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9" name="Line 95"/>
          <p:cNvSpPr>
            <a:spLocks noChangeShapeType="1"/>
          </p:cNvSpPr>
          <p:nvPr/>
        </p:nvSpPr>
        <p:spPr bwMode="auto">
          <a:xfrm flipH="1">
            <a:off x="3879850" y="30591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0" name="Rectangle 96"/>
          <p:cNvSpPr>
            <a:spLocks noChangeArrowheads="1"/>
          </p:cNvSpPr>
          <p:nvPr/>
        </p:nvSpPr>
        <p:spPr bwMode="auto">
          <a:xfrm>
            <a:off x="3567113" y="311785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26</a:t>
            </a:r>
          </a:p>
        </p:txBody>
      </p:sp>
      <p:sp>
        <p:nvSpPr>
          <p:cNvPr id="231" name="Line 97"/>
          <p:cNvSpPr>
            <a:spLocks noChangeShapeType="1"/>
          </p:cNvSpPr>
          <p:nvPr/>
        </p:nvSpPr>
        <p:spPr bwMode="auto">
          <a:xfrm>
            <a:off x="1917700" y="26670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2" name="Line 98"/>
          <p:cNvSpPr>
            <a:spLocks noChangeShapeType="1"/>
          </p:cNvSpPr>
          <p:nvPr/>
        </p:nvSpPr>
        <p:spPr bwMode="auto">
          <a:xfrm flipH="1">
            <a:off x="3879850" y="26019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3" name="Rectangle 99"/>
          <p:cNvSpPr>
            <a:spLocks noChangeArrowheads="1"/>
          </p:cNvSpPr>
          <p:nvPr/>
        </p:nvSpPr>
        <p:spPr bwMode="auto">
          <a:xfrm>
            <a:off x="3643313" y="266065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4</a:t>
            </a:r>
          </a:p>
        </p:txBody>
      </p:sp>
      <p:sp>
        <p:nvSpPr>
          <p:cNvPr id="234" name="Rectangle 100"/>
          <p:cNvSpPr>
            <a:spLocks noChangeArrowheads="1"/>
          </p:cNvSpPr>
          <p:nvPr/>
        </p:nvSpPr>
        <p:spPr bwMode="auto">
          <a:xfrm>
            <a:off x="2500313" y="2362200"/>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PC&lt;31:28&gt;</a:t>
            </a:r>
          </a:p>
        </p:txBody>
      </p:sp>
      <p:sp>
        <p:nvSpPr>
          <p:cNvPr id="235" name="Rectangle 101"/>
          <p:cNvSpPr>
            <a:spLocks noChangeArrowheads="1"/>
          </p:cNvSpPr>
          <p:nvPr/>
        </p:nvSpPr>
        <p:spPr bwMode="auto">
          <a:xfrm>
            <a:off x="2881313" y="2743200"/>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Target</a:t>
            </a:r>
          </a:p>
        </p:txBody>
      </p:sp>
      <p:sp>
        <p:nvSpPr>
          <p:cNvPr id="236" name="Line 102"/>
          <p:cNvSpPr>
            <a:spLocks noChangeShapeType="1"/>
          </p:cNvSpPr>
          <p:nvPr/>
        </p:nvSpPr>
        <p:spPr bwMode="auto">
          <a:xfrm>
            <a:off x="4419600" y="2679700"/>
            <a:ext cx="0" cy="431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7" name="Line 103"/>
          <p:cNvSpPr>
            <a:spLocks noChangeShapeType="1"/>
          </p:cNvSpPr>
          <p:nvPr/>
        </p:nvSpPr>
        <p:spPr bwMode="auto">
          <a:xfrm>
            <a:off x="4432300" y="2895600"/>
            <a:ext cx="142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8" name="Line 104"/>
          <p:cNvSpPr>
            <a:spLocks noChangeShapeType="1"/>
          </p:cNvSpPr>
          <p:nvPr/>
        </p:nvSpPr>
        <p:spPr bwMode="auto">
          <a:xfrm>
            <a:off x="5422900" y="3733800"/>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9" name="Line 105"/>
          <p:cNvSpPr>
            <a:spLocks noChangeShapeType="1"/>
          </p:cNvSpPr>
          <p:nvPr/>
        </p:nvSpPr>
        <p:spPr bwMode="auto">
          <a:xfrm>
            <a:off x="5118100" y="4191000"/>
            <a:ext cx="279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0" name="Line 106"/>
          <p:cNvSpPr>
            <a:spLocks noChangeShapeType="1"/>
          </p:cNvSpPr>
          <p:nvPr/>
        </p:nvSpPr>
        <p:spPr bwMode="auto">
          <a:xfrm flipV="1">
            <a:off x="5410200" y="3721100"/>
            <a:ext cx="0" cy="482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1" name="Line 107"/>
          <p:cNvSpPr>
            <a:spLocks noChangeShapeType="1"/>
          </p:cNvSpPr>
          <p:nvPr/>
        </p:nvSpPr>
        <p:spPr bwMode="auto">
          <a:xfrm flipH="1">
            <a:off x="5022850" y="28257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2" name="Rectangle 108"/>
          <p:cNvSpPr>
            <a:spLocks noChangeArrowheads="1"/>
          </p:cNvSpPr>
          <p:nvPr/>
        </p:nvSpPr>
        <p:spPr bwMode="auto">
          <a:xfrm>
            <a:off x="4710113" y="29241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43" name="Line 110"/>
          <p:cNvSpPr>
            <a:spLocks noChangeShapeType="1"/>
          </p:cNvSpPr>
          <p:nvPr/>
        </p:nvSpPr>
        <p:spPr bwMode="auto">
          <a:xfrm flipV="1">
            <a:off x="6019800" y="38735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4" name="Rectangle 111"/>
          <p:cNvSpPr>
            <a:spLocks noChangeArrowheads="1"/>
          </p:cNvSpPr>
          <p:nvPr/>
        </p:nvSpPr>
        <p:spPr bwMode="auto">
          <a:xfrm>
            <a:off x="5548313" y="4343400"/>
            <a:ext cx="164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Times New Roman" panose="02020603050405020304" pitchFamily="18" charset="0"/>
                <a:ea typeface="宋体" panose="02010600030101010101" pitchFamily="2" charset="-122"/>
              </a:rPr>
              <a:t>Jump = previous</a:t>
            </a:r>
          </a:p>
        </p:txBody>
      </p:sp>
      <p:sp>
        <p:nvSpPr>
          <p:cNvPr id="245" name="Rectangle 112"/>
          <p:cNvSpPr>
            <a:spLocks noChangeArrowheads="1"/>
          </p:cNvSpPr>
          <p:nvPr/>
        </p:nvSpPr>
        <p:spPr bwMode="auto">
          <a:xfrm>
            <a:off x="290513" y="5410200"/>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Instruction&lt;15:0&gt;</a:t>
            </a:r>
          </a:p>
        </p:txBody>
      </p:sp>
      <p:sp>
        <p:nvSpPr>
          <p:cNvPr id="246" name="Rectangle 113"/>
          <p:cNvSpPr>
            <a:spLocks noChangeArrowheads="1"/>
          </p:cNvSpPr>
          <p:nvPr/>
        </p:nvSpPr>
        <p:spPr bwMode="auto">
          <a:xfrm>
            <a:off x="7243763" y="4419600"/>
            <a:ext cx="1758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Instruction&lt;31:0&gt;</a:t>
            </a:r>
          </a:p>
        </p:txBody>
      </p:sp>
      <p:sp>
        <p:nvSpPr>
          <p:cNvPr id="247" name="Line 114"/>
          <p:cNvSpPr>
            <a:spLocks noChangeShapeType="1"/>
          </p:cNvSpPr>
          <p:nvPr/>
        </p:nvSpPr>
        <p:spPr bwMode="auto">
          <a:xfrm flipH="1">
            <a:off x="5099050" y="2216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8" name="Rectangle 115"/>
          <p:cNvSpPr>
            <a:spLocks noChangeArrowheads="1"/>
          </p:cNvSpPr>
          <p:nvPr/>
        </p:nvSpPr>
        <p:spPr bwMode="auto">
          <a:xfrm>
            <a:off x="4786313" y="23145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49" name="Rectangle 116"/>
          <p:cNvSpPr>
            <a:spLocks noChangeArrowheads="1"/>
          </p:cNvSpPr>
          <p:nvPr/>
        </p:nvSpPr>
        <p:spPr bwMode="auto">
          <a:xfrm>
            <a:off x="1966913" y="2971800"/>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Instruction&lt;25:0&gt;</a:t>
            </a:r>
          </a:p>
        </p:txBody>
      </p:sp>
      <p:grpSp>
        <p:nvGrpSpPr>
          <p:cNvPr id="250" name="Group 117"/>
          <p:cNvGrpSpPr>
            <a:grpSpLocks/>
          </p:cNvGrpSpPr>
          <p:nvPr/>
        </p:nvGrpSpPr>
        <p:grpSpPr bwMode="auto">
          <a:xfrm>
            <a:off x="1671638" y="2260600"/>
            <a:ext cx="5465762" cy="1346200"/>
            <a:chOff x="1053" y="1424"/>
            <a:chExt cx="3443" cy="848"/>
          </a:xfrm>
        </p:grpSpPr>
        <p:sp>
          <p:nvSpPr>
            <p:cNvPr id="251" name="Line 118"/>
            <p:cNvSpPr>
              <a:spLocks noChangeShapeType="1"/>
            </p:cNvSpPr>
            <p:nvPr/>
          </p:nvSpPr>
          <p:spPr bwMode="auto">
            <a:xfrm flipV="1">
              <a:off x="1200" y="1424"/>
              <a:ext cx="0" cy="848"/>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2" name="Line 119"/>
            <p:cNvSpPr>
              <a:spLocks noChangeShapeType="1"/>
            </p:cNvSpPr>
            <p:nvPr/>
          </p:nvSpPr>
          <p:spPr bwMode="auto">
            <a:xfrm>
              <a:off x="1216" y="1440"/>
              <a:ext cx="328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3" name="Line 120"/>
            <p:cNvSpPr>
              <a:spLocks noChangeShapeType="1"/>
            </p:cNvSpPr>
            <p:nvPr/>
          </p:nvSpPr>
          <p:spPr bwMode="auto">
            <a:xfrm>
              <a:off x="1053" y="2256"/>
              <a:ext cx="151" cy="1"/>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54" name="Oval 121"/>
          <p:cNvSpPr>
            <a:spLocks noChangeArrowheads="1"/>
          </p:cNvSpPr>
          <p:nvPr/>
        </p:nvSpPr>
        <p:spPr bwMode="auto">
          <a:xfrm>
            <a:off x="1460500" y="4203700"/>
            <a:ext cx="127000" cy="1270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5" name="Line 122"/>
          <p:cNvSpPr>
            <a:spLocks noChangeShapeType="1"/>
          </p:cNvSpPr>
          <p:nvPr/>
        </p:nvSpPr>
        <p:spPr bwMode="auto">
          <a:xfrm>
            <a:off x="1524000" y="4356100"/>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 name="Rectangle 123"/>
          <p:cNvSpPr>
            <a:spLocks noChangeArrowheads="1"/>
          </p:cNvSpPr>
          <p:nvPr/>
        </p:nvSpPr>
        <p:spPr bwMode="auto">
          <a:xfrm>
            <a:off x="1357313" y="47244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Times New Roman" panose="02020603050405020304" pitchFamily="18" charset="0"/>
                <a:ea typeface="宋体" panose="02010600030101010101" pitchFamily="2" charset="-122"/>
              </a:rPr>
              <a:t>Clk</a:t>
            </a:r>
          </a:p>
        </p:txBody>
      </p:sp>
      <p:grpSp>
        <p:nvGrpSpPr>
          <p:cNvPr id="257" name="Group 124"/>
          <p:cNvGrpSpPr>
            <a:grpSpLocks/>
          </p:cNvGrpSpPr>
          <p:nvPr/>
        </p:nvGrpSpPr>
        <p:grpSpPr bwMode="auto">
          <a:xfrm>
            <a:off x="952500" y="4749800"/>
            <a:ext cx="609600" cy="355600"/>
            <a:chOff x="600" y="2992"/>
            <a:chExt cx="384" cy="224"/>
          </a:xfrm>
        </p:grpSpPr>
        <p:sp>
          <p:nvSpPr>
            <p:cNvPr id="258" name="Line 125"/>
            <p:cNvSpPr>
              <a:spLocks noChangeShapeType="1"/>
            </p:cNvSpPr>
            <p:nvPr/>
          </p:nvSpPr>
          <p:spPr bwMode="auto">
            <a:xfrm>
              <a:off x="600" y="2992"/>
              <a:ext cx="2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59" name="Line 126"/>
            <p:cNvSpPr>
              <a:spLocks noChangeShapeType="1"/>
            </p:cNvSpPr>
            <p:nvPr/>
          </p:nvSpPr>
          <p:spPr bwMode="auto">
            <a:xfrm flipH="1">
              <a:off x="800" y="2992"/>
              <a:ext cx="0" cy="224"/>
            </a:xfrm>
            <a:prstGeom prst="line">
              <a:avLst/>
            </a:prstGeom>
            <a:noFill/>
            <a:ln w="2540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60" name="Line 127"/>
            <p:cNvSpPr>
              <a:spLocks noChangeShapeType="1"/>
            </p:cNvSpPr>
            <p:nvPr/>
          </p:nvSpPr>
          <p:spPr bwMode="auto">
            <a:xfrm>
              <a:off x="800" y="3208"/>
              <a:ext cx="184"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grpSp>
      <p:sp>
        <p:nvSpPr>
          <p:cNvPr id="7" name="矩形 6"/>
          <p:cNvSpPr/>
          <p:nvPr/>
        </p:nvSpPr>
        <p:spPr>
          <a:xfrm>
            <a:off x="114123" y="1055411"/>
            <a:ext cx="4572000" cy="707886"/>
          </a:xfrm>
          <a:prstGeom prst="rect">
            <a:avLst/>
          </a:prstGeom>
        </p:spPr>
        <p:txBody>
          <a:bodyPr>
            <a:spAutoFit/>
          </a:bodyPr>
          <a:lstStyle/>
          <a:p>
            <a:pPr marL="342900" indent="-342900">
              <a:buFont typeface="Wingdings" panose="05000000000000000000" pitchFamily="2" charset="2"/>
              <a:buChar char="p"/>
            </a:pPr>
            <a:r>
              <a:rPr lang="zh-CN" altLang="en-US" sz="2000" dirty="0">
                <a:latin typeface="Comic Sans MS" panose="030F0702030302020204" pitchFamily="66" charset="0"/>
                <a:ea typeface="微软雅黑" panose="020B0503020204020204" pitchFamily="34" charset="-122"/>
              </a:rPr>
              <a:t>取指令</a:t>
            </a:r>
            <a:r>
              <a:rPr lang="en-US" altLang="zh-CN" sz="2000" dirty="0">
                <a:latin typeface="Comic Sans MS" panose="030F0702030302020204" pitchFamily="66" charset="0"/>
                <a:ea typeface="微软雅黑" panose="020B0503020204020204" pitchFamily="34" charset="-122"/>
              </a:rPr>
              <a:t>: Instruction </a:t>
            </a:r>
            <a:r>
              <a:rPr lang="en-US" altLang="zh-CN" sz="2000" dirty="0">
                <a:latin typeface="Comic Sans MS" panose="030F0702030302020204" pitchFamily="66" charset="0"/>
                <a:ea typeface="微软雅黑" panose="020B0503020204020204" pitchFamily="34" charset="-122"/>
                <a:cs typeface="Arial" panose="020B0604020202020204" pitchFamily="34" charset="0"/>
                <a:sym typeface="Wingdings" panose="05000000000000000000" pitchFamily="2" charset="2"/>
              </a:rPr>
              <a:t>←</a:t>
            </a:r>
            <a:r>
              <a:rPr lang="en-US" altLang="zh-CN" sz="2000" dirty="0">
                <a:latin typeface="Comic Sans MS" panose="030F0702030302020204" pitchFamily="66" charset="0"/>
                <a:ea typeface="微软雅黑" panose="020B0503020204020204" pitchFamily="34" charset="-122"/>
              </a:rPr>
              <a:t> </a:t>
            </a:r>
            <a:r>
              <a:rPr lang="en-US" altLang="zh-CN" sz="2000" dirty="0" smtClean="0">
                <a:latin typeface="Comic Sans MS" panose="030F0702030302020204" pitchFamily="66" charset="0"/>
                <a:ea typeface="微软雅黑" panose="020B0503020204020204" pitchFamily="34" charset="-122"/>
              </a:rPr>
              <a:t>M[PC]</a:t>
            </a:r>
          </a:p>
          <a:p>
            <a:pPr marL="800100" lvl="1" indent="-342900">
              <a:buFont typeface="Wingdings" panose="05000000000000000000" pitchFamily="2" charset="2"/>
              <a:buChar char="p"/>
            </a:pPr>
            <a:r>
              <a:rPr lang="zh-CN" altLang="en-US" sz="2000" dirty="0" smtClean="0">
                <a:solidFill>
                  <a:srgbClr val="0000FF"/>
                </a:solidFill>
                <a:latin typeface="Comic Sans MS" panose="030F0702030302020204" pitchFamily="66" charset="0"/>
                <a:ea typeface="微软雅黑" panose="020B0503020204020204" pitchFamily="34" charset="-122"/>
              </a:rPr>
              <a:t>所有指令都相同</a:t>
            </a:r>
            <a:endParaRPr lang="zh-CN" altLang="en-US" sz="2000" dirty="0">
              <a:solidFill>
                <a:srgbClr val="0000FF"/>
              </a:solidFill>
              <a:latin typeface="Comic Sans MS" panose="030F0702030302020204" pitchFamily="66" charset="0"/>
              <a:ea typeface="微软雅黑" panose="020B0503020204020204" pitchFamily="34" charset="-122"/>
            </a:endParaRPr>
          </a:p>
        </p:txBody>
      </p:sp>
      <p:sp>
        <p:nvSpPr>
          <p:cNvPr id="261" name="Text Box 128"/>
          <p:cNvSpPr txBox="1">
            <a:spLocks noChangeArrowheads="1"/>
          </p:cNvSpPr>
          <p:nvPr/>
        </p:nvSpPr>
        <p:spPr bwMode="auto">
          <a:xfrm>
            <a:off x="5364088" y="4796041"/>
            <a:ext cx="374173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新指令还没有取出译码，所以控制信号的值还是原来指令的旧值。</a:t>
            </a:r>
          </a:p>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新指令还没有执行，所以标志也为旧值。</a:t>
            </a:r>
          </a:p>
        </p:txBody>
      </p:sp>
      <p:sp>
        <p:nvSpPr>
          <p:cNvPr id="263" name="Text Box 130"/>
          <p:cNvSpPr txBox="1">
            <a:spLocks noChangeArrowheads="1"/>
          </p:cNvSpPr>
          <p:nvPr/>
        </p:nvSpPr>
        <p:spPr bwMode="auto">
          <a:xfrm>
            <a:off x="3951591" y="1114336"/>
            <a:ext cx="52922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FF0000"/>
                </a:solidFill>
                <a:latin typeface="微软雅黑" panose="020B0503020204020204" pitchFamily="34" charset="-122"/>
                <a:ea typeface="微软雅黑" panose="020B0503020204020204" pitchFamily="34" charset="-122"/>
              </a:rPr>
              <a:t>取指部件由旧控制信号控制，会不会有问题？</a:t>
            </a:r>
          </a:p>
        </p:txBody>
      </p:sp>
    </p:spTree>
    <p:extLst>
      <p:ext uri="{BB962C8B-B14F-4D97-AF65-F5344CB8AC3E}">
        <p14:creationId xmlns:p14="http://schemas.microsoft.com/office/powerpoint/2010/main" val="407875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checkerboard(across)">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checkerboard(across)">
                                      <p:cBhvr>
                                        <p:cTn id="12" dur="500"/>
                                        <p:tgtEl>
                                          <p:spTgt spid="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blinds(horizontal)">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blinds(horizontal)">
                                      <p:cBhvr>
                                        <p:cTn id="22" dur="500"/>
                                        <p:tgtEl>
                                          <p:spTgt spid="2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animEffect transition="in" filter="blinds(horizontal)">
                                      <p:cBhvr>
                                        <p:cTn id="27" dur="500"/>
                                        <p:tgtEl>
                                          <p:spTgt spid="2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1">
                                            <p:txEl>
                                              <p:pRg st="0" end="0"/>
                                            </p:txEl>
                                          </p:spTgt>
                                        </p:tgtEl>
                                        <p:attrNameLst>
                                          <p:attrName>style.visibility</p:attrName>
                                        </p:attrNameLst>
                                      </p:cBhvr>
                                      <p:to>
                                        <p:strVal val="visible"/>
                                      </p:to>
                                    </p:set>
                                    <p:animEffect transition="in" filter="blinds(horizontal)">
                                      <p:cBhvr>
                                        <p:cTn id="32" dur="500"/>
                                        <p:tgtEl>
                                          <p:spTgt spid="26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1">
                                            <p:txEl>
                                              <p:pRg st="1" end="1"/>
                                            </p:txEl>
                                          </p:spTgt>
                                        </p:tgtEl>
                                        <p:attrNameLst>
                                          <p:attrName>style.visibility</p:attrName>
                                        </p:attrNameLst>
                                      </p:cBhvr>
                                      <p:to>
                                        <p:strVal val="visible"/>
                                      </p:to>
                                    </p:set>
                                    <p:animEffect transition="in" filter="blinds(horizontal)">
                                      <p:cBhvr>
                                        <p:cTn id="37" dur="500"/>
                                        <p:tgtEl>
                                          <p:spTgt spid="26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3"/>
                                        </p:tgtEl>
                                        <p:attrNameLst>
                                          <p:attrName>style.visibility</p:attrName>
                                        </p:attrNameLst>
                                      </p:cBhvr>
                                      <p:to>
                                        <p:strVal val="visible"/>
                                      </p:to>
                                    </p:set>
                                    <p:animEffect transition="in" filter="blinds(horizontal)">
                                      <p:cBhvr>
                                        <p:cTn id="42"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07" grpId="0"/>
      <p:bldP spid="244" grpId="0"/>
      <p:bldP spid="2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5.1.1 </a:t>
            </a:r>
            <a:r>
              <a:rPr lang="zh-CN" altLang="en-US" dirty="0" smtClean="0"/>
              <a:t>指令执行过程</a:t>
            </a:r>
            <a:endParaRPr lang="en-US" altLang="zh-CN" dirty="0" smtClean="0"/>
          </a:p>
          <a:p>
            <a:pPr marL="0" indent="0">
              <a:buNone/>
            </a:pPr>
            <a:r>
              <a:rPr lang="en-US" altLang="zh-CN" dirty="0" smtClean="0">
                <a:solidFill>
                  <a:srgbClr val="063DE8"/>
                </a:solidFill>
                <a:latin typeface="微软雅黑" panose="020B0503020204020204" pitchFamily="34" charset="-122"/>
              </a:rPr>
              <a:t>2. </a:t>
            </a:r>
            <a:r>
              <a:rPr lang="zh-CN" altLang="en-US" dirty="0">
                <a:solidFill>
                  <a:srgbClr val="063DE8"/>
                </a:solidFill>
                <a:latin typeface="微软雅黑" panose="020B0503020204020204" pitchFamily="34" charset="-122"/>
              </a:rPr>
              <a:t>指令</a:t>
            </a:r>
            <a:r>
              <a:rPr lang="zh-CN" altLang="en-US" dirty="0" smtClean="0">
                <a:solidFill>
                  <a:srgbClr val="063DE8"/>
                </a:solidFill>
                <a:latin typeface="微软雅黑" panose="020B0503020204020204" pitchFamily="34" charset="-122"/>
              </a:rPr>
              <a:t>操作可用形式化语言来描述</a:t>
            </a:r>
            <a:endParaRPr lang="zh-CN" altLang="en-US" dirty="0">
              <a:solidFill>
                <a:srgbClr val="063DE8"/>
              </a:solidFill>
              <a:latin typeface="微软雅黑" panose="020B0503020204020204" pitchFamily="34" charset="-122"/>
            </a:endParaRPr>
          </a:p>
          <a:p>
            <a:pPr marL="0" indent="0">
              <a:buNone/>
            </a:pPr>
            <a:endParaRPr lang="en-US" altLang="zh-CN" dirty="0">
              <a:solidFill>
                <a:srgbClr val="063DE8"/>
              </a:solidFill>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矩形 6"/>
          <p:cNvSpPr/>
          <p:nvPr/>
        </p:nvSpPr>
        <p:spPr>
          <a:xfrm>
            <a:off x="111983" y="1575370"/>
            <a:ext cx="8568952" cy="3077766"/>
          </a:xfrm>
          <a:prstGeom prst="rect">
            <a:avLst/>
          </a:prstGeom>
        </p:spPr>
        <p:txBody>
          <a:bodyPr wrap="square">
            <a:spAutoFit/>
          </a:bodyPr>
          <a:lstStyle/>
          <a:p>
            <a:pPr marL="342900" lvl="1" indent="-342900">
              <a:spcBef>
                <a:spcPct val="45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描述语言称为</a:t>
            </a:r>
            <a:r>
              <a:rPr lang="zh-CN" altLang="en-US" sz="2000" dirty="0">
                <a:solidFill>
                  <a:srgbClr val="FF0000"/>
                </a:solidFill>
                <a:latin typeface="Comic Sans MS" panose="030F0702030302020204" pitchFamily="66" charset="0"/>
                <a:ea typeface="微软雅黑" panose="020B0503020204020204" pitchFamily="34" charset="-122"/>
              </a:rPr>
              <a:t>寄存器传送语言</a:t>
            </a:r>
            <a:r>
              <a:rPr lang="en-US" altLang="zh-CN" sz="2000" dirty="0">
                <a:solidFill>
                  <a:srgbClr val="FF0000"/>
                </a:solidFill>
                <a:latin typeface="Comic Sans MS" panose="030F0702030302020204" pitchFamily="66" charset="0"/>
                <a:ea typeface="微软雅黑" panose="020B0503020204020204" pitchFamily="34" charset="-122"/>
              </a:rPr>
              <a:t>RTL </a:t>
            </a:r>
            <a:r>
              <a:rPr lang="en-US" altLang="zh-CN" sz="2000" dirty="0">
                <a:latin typeface="Comic Sans MS" panose="030F0702030302020204" pitchFamily="66" charset="0"/>
                <a:ea typeface="微软雅黑" panose="020B0503020204020204" pitchFamily="34" charset="-122"/>
              </a:rPr>
              <a:t>(Register Transfer Language)</a:t>
            </a:r>
            <a:endParaRPr lang="zh-CN" altLang="en-US" sz="2000" dirty="0">
              <a:latin typeface="Comic Sans MS" panose="030F0702030302020204" pitchFamily="66" charset="0"/>
              <a:ea typeface="微软雅黑" panose="020B0503020204020204" pitchFamily="34" charset="-122"/>
            </a:endParaRPr>
          </a:p>
          <a:p>
            <a:pPr marL="342900" lvl="1" indent="-342900">
              <a:spcBef>
                <a:spcPct val="45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本章所用的</a:t>
            </a:r>
            <a:r>
              <a:rPr lang="en-US" altLang="zh-CN" sz="2000" dirty="0">
                <a:latin typeface="Comic Sans MS" panose="030F0702030302020204" pitchFamily="66" charset="0"/>
                <a:ea typeface="微软雅黑" panose="020B0503020204020204" pitchFamily="34" charset="-122"/>
              </a:rPr>
              <a:t>RTL</a:t>
            </a:r>
            <a:r>
              <a:rPr lang="zh-CN" altLang="en-US" sz="2000" dirty="0">
                <a:latin typeface="Comic Sans MS" panose="030F0702030302020204" pitchFamily="66" charset="0"/>
                <a:ea typeface="微软雅黑" panose="020B0503020204020204" pitchFamily="34" charset="-122"/>
              </a:rPr>
              <a:t>规定如下：</a:t>
            </a:r>
          </a:p>
          <a:p>
            <a:pPr marL="914400" lvl="3"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用</a:t>
            </a:r>
            <a:r>
              <a:rPr lang="en-US" altLang="zh-CN" sz="2000" dirty="0">
                <a:latin typeface="Comic Sans MS" panose="030F0702030302020204" pitchFamily="66" charset="0"/>
                <a:ea typeface="微软雅黑" panose="020B0503020204020204" pitchFamily="34" charset="-122"/>
              </a:rPr>
              <a:t>R[r]</a:t>
            </a:r>
            <a:r>
              <a:rPr lang="zh-CN" altLang="en-US" sz="2000" dirty="0">
                <a:latin typeface="Comic Sans MS" panose="030F0702030302020204" pitchFamily="66" charset="0"/>
                <a:ea typeface="微软雅黑" panose="020B0503020204020204" pitchFamily="34" charset="-122"/>
              </a:rPr>
              <a:t>表示寄存器</a:t>
            </a:r>
            <a:r>
              <a:rPr lang="en-US" altLang="zh-CN" sz="2000" dirty="0">
                <a:latin typeface="Comic Sans MS" panose="030F0702030302020204" pitchFamily="66" charset="0"/>
                <a:ea typeface="微软雅黑" panose="020B0503020204020204" pitchFamily="34" charset="-122"/>
              </a:rPr>
              <a:t>r</a:t>
            </a:r>
            <a:r>
              <a:rPr lang="zh-CN" altLang="en-US" sz="2000" dirty="0">
                <a:latin typeface="Comic Sans MS" panose="030F0702030302020204" pitchFamily="66" charset="0"/>
                <a:ea typeface="微软雅黑" panose="020B0503020204020204" pitchFamily="34" charset="-122"/>
              </a:rPr>
              <a:t>的内容</a:t>
            </a:r>
            <a:r>
              <a:rPr lang="zh-CN" altLang="en-US" sz="2000" dirty="0" smtClean="0">
                <a:latin typeface="Comic Sans MS" panose="030F0702030302020204" pitchFamily="66" charset="0"/>
                <a:ea typeface="微软雅黑" panose="020B0503020204020204" pitchFamily="34" charset="-122"/>
              </a:rPr>
              <a:t>；</a:t>
            </a:r>
          </a:p>
          <a:p>
            <a:pPr marL="914400" lvl="3"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用</a:t>
            </a:r>
            <a:r>
              <a:rPr lang="en-US" altLang="zh-CN" sz="2000" dirty="0" smtClean="0">
                <a:latin typeface="Comic Sans MS" panose="030F0702030302020204" pitchFamily="66" charset="0"/>
                <a:ea typeface="微软雅黑" panose="020B0503020204020204" pitchFamily="34" charset="-122"/>
              </a:rPr>
              <a:t>M[</a:t>
            </a:r>
            <a:r>
              <a:rPr lang="en-US" altLang="zh-CN" sz="2000" dirty="0" err="1" smtClean="0">
                <a:latin typeface="Comic Sans MS" panose="030F0702030302020204" pitchFamily="66" charset="0"/>
                <a:ea typeface="微软雅黑" panose="020B0503020204020204" pitchFamily="34" charset="-122"/>
              </a:rPr>
              <a:t>addr</a:t>
            </a:r>
            <a:r>
              <a:rPr lang="en-US" altLang="zh-CN" sz="2000" dirty="0" smtClean="0">
                <a:latin typeface="Comic Sans MS" panose="030F0702030302020204" pitchFamily="66" charset="0"/>
                <a:ea typeface="微软雅黑" panose="020B0503020204020204" pitchFamily="34" charset="-122"/>
              </a:rPr>
              <a:t>]</a:t>
            </a:r>
            <a:r>
              <a:rPr lang="zh-CN" altLang="en-US" sz="2000" dirty="0" smtClean="0">
                <a:latin typeface="Comic Sans MS" panose="030F0702030302020204" pitchFamily="66" charset="0"/>
                <a:ea typeface="微软雅黑" panose="020B0503020204020204" pitchFamily="34" charset="-122"/>
              </a:rPr>
              <a:t>表示读取主存单元</a:t>
            </a:r>
            <a:r>
              <a:rPr lang="en-US" altLang="zh-CN" sz="2000" dirty="0" err="1" smtClean="0">
                <a:latin typeface="Comic Sans MS" panose="030F0702030302020204" pitchFamily="66" charset="0"/>
                <a:ea typeface="微软雅黑" panose="020B0503020204020204" pitchFamily="34" charset="-122"/>
              </a:rPr>
              <a:t>addr</a:t>
            </a:r>
            <a:r>
              <a:rPr lang="zh-CN" altLang="en-US" sz="2000" dirty="0" smtClean="0">
                <a:latin typeface="Comic Sans MS" panose="030F0702030302020204" pitchFamily="66" charset="0"/>
                <a:ea typeface="微软雅黑" panose="020B0503020204020204" pitchFamily="34" charset="-122"/>
              </a:rPr>
              <a:t>的内容；</a:t>
            </a:r>
          </a:p>
          <a:p>
            <a:pPr marL="914400" lvl="3"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传送方向用“←”表示，传送源在右，传送目的在左；</a:t>
            </a:r>
          </a:p>
          <a:p>
            <a:pPr marL="914400" lvl="3"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程序计数器</a:t>
            </a:r>
            <a:r>
              <a:rPr lang="en-US" altLang="zh-CN" sz="2000" dirty="0">
                <a:latin typeface="Comic Sans MS" panose="030F0702030302020204" pitchFamily="66" charset="0"/>
                <a:ea typeface="微软雅黑" panose="020B0503020204020204" pitchFamily="34" charset="-122"/>
              </a:rPr>
              <a:t>PC</a:t>
            </a:r>
            <a:r>
              <a:rPr lang="zh-CN" altLang="en-US" sz="2000" dirty="0">
                <a:latin typeface="Comic Sans MS" panose="030F0702030302020204" pitchFamily="66" charset="0"/>
                <a:ea typeface="微软雅黑" panose="020B0503020204020204" pitchFamily="34" charset="-122"/>
              </a:rPr>
              <a:t>直接用</a:t>
            </a:r>
            <a:r>
              <a:rPr lang="en-US" altLang="zh-CN" sz="2000" dirty="0">
                <a:latin typeface="Comic Sans MS" panose="030F0702030302020204" pitchFamily="66" charset="0"/>
                <a:ea typeface="微软雅黑" panose="020B0503020204020204" pitchFamily="34" charset="-122"/>
              </a:rPr>
              <a:t>PC</a:t>
            </a:r>
            <a:r>
              <a:rPr lang="zh-CN" altLang="en-US" sz="2000" dirty="0">
                <a:latin typeface="Comic Sans MS" panose="030F0702030302020204" pitchFamily="66" charset="0"/>
                <a:ea typeface="微软雅黑" panose="020B0503020204020204" pitchFamily="34" charset="-122"/>
              </a:rPr>
              <a:t>表示其内容；</a:t>
            </a:r>
          </a:p>
          <a:p>
            <a:pPr marL="914400" lvl="3" indent="-457200">
              <a:spcBef>
                <a:spcPct val="45000"/>
              </a:spcBef>
              <a:buFont typeface="+mj-ea"/>
              <a:buAutoNum type="circleNumDbPlain"/>
            </a:pPr>
            <a:r>
              <a:rPr lang="zh-CN" altLang="en-US" sz="2000" dirty="0" smtClean="0">
                <a:latin typeface="Comic Sans MS" panose="030F0702030302020204" pitchFamily="66" charset="0"/>
                <a:ea typeface="微软雅黑" panose="020B0503020204020204" pitchFamily="34" charset="-122"/>
              </a:rPr>
              <a:t>用</a:t>
            </a:r>
            <a:r>
              <a:rPr lang="en-US" altLang="zh-CN" sz="2000" dirty="0">
                <a:latin typeface="Comic Sans MS" panose="030F0702030302020204" pitchFamily="66" charset="0"/>
                <a:ea typeface="微软雅黑" panose="020B0503020204020204" pitchFamily="34" charset="-122"/>
              </a:rPr>
              <a:t>OP[data]</a:t>
            </a:r>
            <a:r>
              <a:rPr lang="zh-CN" altLang="en-US" sz="2000" dirty="0">
                <a:latin typeface="Comic Sans MS" panose="030F0702030302020204" pitchFamily="66" charset="0"/>
                <a:ea typeface="微软雅黑" panose="020B0503020204020204" pitchFamily="34" charset="-122"/>
              </a:rPr>
              <a:t>表示对数据</a:t>
            </a:r>
            <a:r>
              <a:rPr lang="en-US" altLang="zh-CN" sz="2000" dirty="0">
                <a:latin typeface="Comic Sans MS" panose="030F0702030302020204" pitchFamily="66" charset="0"/>
                <a:ea typeface="微软雅黑" panose="020B0503020204020204" pitchFamily="34" charset="-122"/>
              </a:rPr>
              <a:t>data</a:t>
            </a:r>
            <a:r>
              <a:rPr lang="zh-CN" altLang="en-US" sz="2000" dirty="0">
                <a:latin typeface="Comic Sans MS" panose="030F0702030302020204" pitchFamily="66" charset="0"/>
                <a:ea typeface="微软雅黑" panose="020B0503020204020204" pitchFamily="34" charset="-122"/>
              </a:rPr>
              <a:t>进行</a:t>
            </a:r>
            <a:r>
              <a:rPr lang="en-US" altLang="zh-CN" sz="2000" dirty="0">
                <a:latin typeface="Comic Sans MS" panose="030F0702030302020204" pitchFamily="66" charset="0"/>
                <a:ea typeface="微软雅黑" panose="020B0503020204020204" pitchFamily="34" charset="-122"/>
              </a:rPr>
              <a:t>OP</a:t>
            </a:r>
            <a:r>
              <a:rPr lang="zh-CN" altLang="en-US" sz="2000" dirty="0">
                <a:latin typeface="Comic Sans MS" panose="030F0702030302020204" pitchFamily="66" charset="0"/>
                <a:ea typeface="微软雅黑" panose="020B0503020204020204" pitchFamily="34" charset="-122"/>
              </a:rPr>
              <a:t>操作。</a:t>
            </a:r>
          </a:p>
        </p:txBody>
      </p:sp>
      <p:sp>
        <p:nvSpPr>
          <p:cNvPr id="9" name="矩形 8"/>
          <p:cNvSpPr/>
          <p:nvPr/>
        </p:nvSpPr>
        <p:spPr>
          <a:xfrm>
            <a:off x="1691680" y="4967322"/>
            <a:ext cx="5328592" cy="867930"/>
          </a:xfrm>
          <a:prstGeom prst="rect">
            <a:avLst/>
          </a:prstGeom>
        </p:spPr>
        <p:txBody>
          <a:bodyPr wrap="square">
            <a:spAutoFit/>
          </a:bodyPr>
          <a:lstStyle/>
          <a:p>
            <a:pPr lvl="0" eaLnBrk="0" hangingPunct="0">
              <a:spcBef>
                <a:spcPct val="20000"/>
              </a:spcBef>
              <a:buClr>
                <a:srgbClr val="FF0000"/>
              </a:buClr>
            </a:pPr>
            <a:r>
              <a:rPr lang="zh-CN" altLang="en-US" sz="2400" dirty="0" smtClean="0">
                <a:latin typeface="Comic Sans MS" panose="030F0702030302020204" pitchFamily="66" charset="0"/>
                <a:ea typeface="微软雅黑" panose="020B0503020204020204" pitchFamily="34" charset="-122"/>
              </a:rPr>
              <a:t>例：</a:t>
            </a:r>
            <a:r>
              <a:rPr lang="en-US" altLang="zh-CN" sz="2400" dirty="0" smtClean="0">
                <a:latin typeface="Comic Sans MS" panose="030F0702030302020204" pitchFamily="66" charset="0"/>
                <a:ea typeface="微软雅黑" panose="020B0503020204020204" pitchFamily="34" charset="-122"/>
              </a:rPr>
              <a:t>M[R[r</a:t>
            </a:r>
            <a:r>
              <a:rPr lang="en-US" altLang="zh-CN" sz="2400" dirty="0">
                <a:latin typeface="Comic Sans MS" panose="030F0702030302020204" pitchFamily="66" charset="0"/>
                <a:ea typeface="微软雅黑" panose="020B0503020204020204" pitchFamily="34" charset="-122"/>
              </a:rPr>
              <a:t>]</a:t>
            </a:r>
            <a:r>
              <a:rPr lang="en-US" altLang="zh-CN" sz="2400" dirty="0" smtClean="0">
                <a:latin typeface="Comic Sans MS" panose="030F0702030302020204" pitchFamily="66" charset="0"/>
                <a:ea typeface="微软雅黑" panose="020B0503020204020204" pitchFamily="34" charset="-122"/>
              </a:rPr>
              <a:t>] </a:t>
            </a:r>
            <a:r>
              <a:rPr lang="zh-CN" altLang="en-US" sz="2200" b="1" dirty="0" smtClean="0">
                <a:solidFill>
                  <a:srgbClr val="063DE8"/>
                </a:solidFill>
                <a:latin typeface="微软雅黑" panose="020B0503020204020204" pitchFamily="34" charset="-122"/>
                <a:ea typeface="微软雅黑" panose="020B0503020204020204" pitchFamily="34" charset="-122"/>
              </a:rPr>
              <a:t>表示寄存器间接寻址操作</a:t>
            </a:r>
            <a:endParaRPr lang="en-US" altLang="zh-CN" sz="2200" b="1" dirty="0" smtClean="0">
              <a:solidFill>
                <a:srgbClr val="063DE8"/>
              </a:solidFill>
              <a:latin typeface="微软雅黑" panose="020B0503020204020204" pitchFamily="34" charset="-122"/>
              <a:ea typeface="微软雅黑" panose="020B0503020204020204" pitchFamily="34" charset="-122"/>
            </a:endParaRPr>
          </a:p>
          <a:p>
            <a:pPr lvl="0" eaLnBrk="0" hangingPunct="0">
              <a:spcBef>
                <a:spcPct val="20000"/>
              </a:spcBef>
              <a:buClr>
                <a:srgbClr val="FF0000"/>
              </a:buClr>
            </a:pPr>
            <a:r>
              <a:rPr lang="en-US" altLang="zh-CN" sz="2200" b="1" dirty="0">
                <a:solidFill>
                  <a:srgbClr val="063DE8"/>
                </a:solidFill>
                <a:latin typeface="微软雅黑" panose="020B0503020204020204" pitchFamily="34" charset="-122"/>
                <a:ea typeface="微软雅黑" panose="020B0503020204020204" pitchFamily="34" charset="-122"/>
              </a:rPr>
              <a:t> </a:t>
            </a:r>
            <a:r>
              <a:rPr lang="en-US" altLang="zh-CN" sz="2200" b="1" dirty="0" smtClean="0">
                <a:solidFill>
                  <a:srgbClr val="063DE8"/>
                </a:solidFill>
                <a:latin typeface="微软雅黑" panose="020B0503020204020204" pitchFamily="34" charset="-122"/>
                <a:ea typeface="微软雅黑" panose="020B0503020204020204" pitchFamily="34" charset="-122"/>
              </a:rPr>
              <a:t>      </a:t>
            </a:r>
            <a:r>
              <a:rPr lang="en-US" altLang="zh-CN" sz="2000" dirty="0" smtClean="0">
                <a:latin typeface="Comic Sans MS" panose="030F0702030302020204" pitchFamily="66" charset="0"/>
                <a:ea typeface="微软雅黑" panose="020B0503020204020204" pitchFamily="34" charset="-122"/>
              </a:rPr>
              <a:t>M[PC]</a:t>
            </a:r>
            <a:r>
              <a:rPr lang="zh-CN" altLang="en-US" sz="2000" dirty="0" smtClean="0">
                <a:latin typeface="Comic Sans MS" panose="030F0702030302020204" pitchFamily="66" charset="0"/>
                <a:ea typeface="微软雅黑" panose="020B0503020204020204" pitchFamily="34" charset="-122"/>
              </a:rPr>
              <a:t>表示</a:t>
            </a:r>
            <a:r>
              <a:rPr lang="en-US" altLang="zh-CN" sz="2000" dirty="0" smtClean="0">
                <a:latin typeface="Comic Sans MS" panose="030F0702030302020204" pitchFamily="66" charset="0"/>
                <a:ea typeface="微软雅黑" panose="020B0503020204020204" pitchFamily="34" charset="-122"/>
              </a:rPr>
              <a:t>PC</a:t>
            </a:r>
            <a:r>
              <a:rPr lang="zh-CN" altLang="en-US" sz="2000" dirty="0" smtClean="0">
                <a:latin typeface="Comic Sans MS" panose="030F0702030302020204" pitchFamily="66" charset="0"/>
                <a:ea typeface="微软雅黑" panose="020B0503020204020204" pitchFamily="34" charset="-122"/>
              </a:rPr>
              <a:t>所指内存单元的内容</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55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p:cTn id="12"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p:cTn id="17"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7">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 calcmode="lin" valueType="num">
                                      <p:cBhvr>
                                        <p:cTn id="22"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7">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p:cTn id="2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7">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 calcmode="lin" valueType="num">
                                      <p:cBhvr>
                                        <p:cTn id="32"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13909" y="702047"/>
            <a:ext cx="5430091"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smtClean="0">
                <a:solidFill>
                  <a:srgbClr val="063DE8"/>
                </a:solidFill>
              </a:rPr>
              <a:t>控制信号取值分析：取指部件中的动作</a:t>
            </a:r>
            <a:endParaRPr lang="en-US" altLang="zh-CN" dirty="0" smtClean="0">
              <a:solidFill>
                <a:srgbClr val="063DE8"/>
              </a:solidFill>
            </a:endParaRPr>
          </a:p>
        </p:txBody>
      </p:sp>
      <p:sp>
        <p:nvSpPr>
          <p:cNvPr id="137" name="Line 3"/>
          <p:cNvSpPr>
            <a:spLocks noChangeShapeType="1"/>
          </p:cNvSpPr>
          <p:nvPr/>
        </p:nvSpPr>
        <p:spPr bwMode="auto">
          <a:xfrm>
            <a:off x="1701800" y="3581400"/>
            <a:ext cx="8636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8" name="Line 4"/>
          <p:cNvSpPr>
            <a:spLocks noChangeShapeType="1"/>
          </p:cNvSpPr>
          <p:nvPr/>
        </p:nvSpPr>
        <p:spPr bwMode="auto">
          <a:xfrm flipH="1">
            <a:off x="2051050" y="35163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9" name="Rectangle 5"/>
          <p:cNvSpPr>
            <a:spLocks noChangeArrowheads="1"/>
          </p:cNvSpPr>
          <p:nvPr/>
        </p:nvSpPr>
        <p:spPr bwMode="auto">
          <a:xfrm>
            <a:off x="1814513" y="365125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40" name="Line 6"/>
          <p:cNvSpPr>
            <a:spLocks noChangeShapeType="1"/>
          </p:cNvSpPr>
          <p:nvPr/>
        </p:nvSpPr>
        <p:spPr bwMode="auto">
          <a:xfrm>
            <a:off x="3060700" y="3810000"/>
            <a:ext cx="1727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Line 7"/>
          <p:cNvSpPr>
            <a:spLocks noChangeShapeType="1"/>
          </p:cNvSpPr>
          <p:nvPr/>
        </p:nvSpPr>
        <p:spPr bwMode="auto">
          <a:xfrm flipH="1">
            <a:off x="4337050" y="3740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2" name="Rectangle 8"/>
          <p:cNvSpPr>
            <a:spLocks noChangeArrowheads="1"/>
          </p:cNvSpPr>
          <p:nvPr/>
        </p:nvSpPr>
        <p:spPr bwMode="auto">
          <a:xfrm>
            <a:off x="4176713" y="39147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43" name="Rectangle 9"/>
          <p:cNvSpPr>
            <a:spLocks noChangeArrowheads="1"/>
          </p:cNvSpPr>
          <p:nvPr/>
        </p:nvSpPr>
        <p:spPr bwMode="auto">
          <a:xfrm rot="5400000">
            <a:off x="2346326" y="5114925"/>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SignExt</a:t>
            </a:r>
          </a:p>
        </p:txBody>
      </p:sp>
      <p:sp>
        <p:nvSpPr>
          <p:cNvPr id="144" name="Line 10"/>
          <p:cNvSpPr>
            <a:spLocks noChangeShapeType="1"/>
          </p:cNvSpPr>
          <p:nvPr/>
        </p:nvSpPr>
        <p:spPr bwMode="auto">
          <a:xfrm>
            <a:off x="4127500" y="4643438"/>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5" name="Rectangle 11"/>
          <p:cNvSpPr>
            <a:spLocks noChangeArrowheads="1"/>
          </p:cNvSpPr>
          <p:nvPr/>
        </p:nvSpPr>
        <p:spPr bwMode="auto">
          <a:xfrm>
            <a:off x="4195763" y="47545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46" name="Line 12"/>
          <p:cNvSpPr>
            <a:spLocks noChangeShapeType="1"/>
          </p:cNvSpPr>
          <p:nvPr/>
        </p:nvSpPr>
        <p:spPr bwMode="auto">
          <a:xfrm flipH="1">
            <a:off x="4337050" y="4578350"/>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7" name="Line 13"/>
          <p:cNvSpPr>
            <a:spLocks noChangeShapeType="1"/>
          </p:cNvSpPr>
          <p:nvPr/>
        </p:nvSpPr>
        <p:spPr bwMode="auto">
          <a:xfrm>
            <a:off x="1917700" y="5334000"/>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8" name="Line 14"/>
          <p:cNvSpPr>
            <a:spLocks noChangeShapeType="1"/>
          </p:cNvSpPr>
          <p:nvPr/>
        </p:nvSpPr>
        <p:spPr bwMode="auto">
          <a:xfrm flipH="1">
            <a:off x="2127250" y="5251450"/>
            <a:ext cx="88900" cy="133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9" name="Rectangle 15"/>
          <p:cNvSpPr>
            <a:spLocks noChangeArrowheads="1"/>
          </p:cNvSpPr>
          <p:nvPr/>
        </p:nvSpPr>
        <p:spPr bwMode="auto">
          <a:xfrm>
            <a:off x="1814513" y="531653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16</a:t>
            </a:r>
          </a:p>
        </p:txBody>
      </p:sp>
      <p:sp>
        <p:nvSpPr>
          <p:cNvPr id="150" name="Rectangle 16"/>
          <p:cNvSpPr>
            <a:spLocks noChangeArrowheads="1"/>
          </p:cNvSpPr>
          <p:nvPr/>
        </p:nvSpPr>
        <p:spPr bwMode="auto">
          <a:xfrm>
            <a:off x="1204913" y="5170488"/>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imm16</a:t>
            </a:r>
          </a:p>
        </p:txBody>
      </p:sp>
      <p:sp>
        <p:nvSpPr>
          <p:cNvPr id="151" name="Line 17"/>
          <p:cNvSpPr>
            <a:spLocks noChangeShapeType="1"/>
          </p:cNvSpPr>
          <p:nvPr/>
        </p:nvSpPr>
        <p:spPr bwMode="auto">
          <a:xfrm>
            <a:off x="2070100" y="4449763"/>
            <a:ext cx="508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2" name="Rectangle 18"/>
          <p:cNvSpPr>
            <a:spLocks noChangeArrowheads="1"/>
          </p:cNvSpPr>
          <p:nvPr/>
        </p:nvSpPr>
        <p:spPr bwMode="auto">
          <a:xfrm>
            <a:off x="2603500" y="48133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53" name="Group 19"/>
          <p:cNvGrpSpPr>
            <a:grpSpLocks/>
          </p:cNvGrpSpPr>
          <p:nvPr/>
        </p:nvGrpSpPr>
        <p:grpSpPr bwMode="auto">
          <a:xfrm>
            <a:off x="4759325" y="3563938"/>
            <a:ext cx="346075" cy="1325562"/>
            <a:chOff x="2998" y="2245"/>
            <a:chExt cx="218" cy="835"/>
          </a:xfrm>
        </p:grpSpPr>
        <p:grpSp>
          <p:nvGrpSpPr>
            <p:cNvPr id="154" name="Group 20"/>
            <p:cNvGrpSpPr>
              <a:grpSpLocks/>
            </p:cNvGrpSpPr>
            <p:nvPr/>
          </p:nvGrpSpPr>
          <p:grpSpPr bwMode="auto">
            <a:xfrm>
              <a:off x="3024" y="2245"/>
              <a:ext cx="192" cy="835"/>
              <a:chOff x="3024" y="2245"/>
              <a:chExt cx="192" cy="835"/>
            </a:xfrm>
          </p:grpSpPr>
          <p:sp>
            <p:nvSpPr>
              <p:cNvPr id="158" name="Line 21"/>
              <p:cNvSpPr>
                <a:spLocks noChangeShapeType="1"/>
              </p:cNvSpPr>
              <p:nvPr/>
            </p:nvSpPr>
            <p:spPr bwMode="auto">
              <a:xfrm>
                <a:off x="3024" y="2245"/>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9" name="Line 22"/>
              <p:cNvSpPr>
                <a:spLocks noChangeShapeType="1"/>
              </p:cNvSpPr>
              <p:nvPr/>
            </p:nvSpPr>
            <p:spPr bwMode="auto">
              <a:xfrm>
                <a:off x="3032" y="2245"/>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0" name="Line 23"/>
              <p:cNvSpPr>
                <a:spLocks noChangeShapeType="1"/>
              </p:cNvSpPr>
              <p:nvPr/>
            </p:nvSpPr>
            <p:spPr bwMode="auto">
              <a:xfrm flipV="1">
                <a:off x="3032" y="2953"/>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1" name="Line 24"/>
              <p:cNvSpPr>
                <a:spLocks noChangeShapeType="1"/>
              </p:cNvSpPr>
              <p:nvPr/>
            </p:nvSpPr>
            <p:spPr bwMode="auto">
              <a:xfrm>
                <a:off x="3216" y="2356"/>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55" name="Rectangle 25"/>
            <p:cNvSpPr>
              <a:spLocks noChangeArrowheads="1"/>
            </p:cNvSpPr>
            <p:nvPr/>
          </p:nvSpPr>
          <p:spPr bwMode="auto">
            <a:xfrm rot="5400000">
              <a:off x="2918" y="2560"/>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156"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57"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grpSp>
      <p:grpSp>
        <p:nvGrpSpPr>
          <p:cNvPr id="162" name="Group 28"/>
          <p:cNvGrpSpPr>
            <a:grpSpLocks/>
          </p:cNvGrpSpPr>
          <p:nvPr/>
        </p:nvGrpSpPr>
        <p:grpSpPr bwMode="auto">
          <a:xfrm>
            <a:off x="2590800" y="3449638"/>
            <a:ext cx="476250" cy="1157287"/>
            <a:chOff x="1632" y="2173"/>
            <a:chExt cx="300" cy="729"/>
          </a:xfrm>
        </p:grpSpPr>
        <p:grpSp>
          <p:nvGrpSpPr>
            <p:cNvPr id="163" name="Group 29"/>
            <p:cNvGrpSpPr>
              <a:grpSpLocks/>
            </p:cNvGrpSpPr>
            <p:nvPr/>
          </p:nvGrpSpPr>
          <p:grpSpPr bwMode="auto">
            <a:xfrm>
              <a:off x="1632" y="2173"/>
              <a:ext cx="288" cy="729"/>
              <a:chOff x="1632" y="2173"/>
              <a:chExt cx="288" cy="729"/>
            </a:xfrm>
          </p:grpSpPr>
          <p:sp>
            <p:nvSpPr>
              <p:cNvPr id="165" name="Line 30"/>
              <p:cNvSpPr>
                <a:spLocks noChangeShapeType="1"/>
              </p:cNvSpPr>
              <p:nvPr/>
            </p:nvSpPr>
            <p:spPr bwMode="auto">
              <a:xfrm>
                <a:off x="1632" y="2173"/>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6" name="Line 31"/>
              <p:cNvSpPr>
                <a:spLocks noChangeShapeType="1"/>
              </p:cNvSpPr>
              <p:nvPr/>
            </p:nvSpPr>
            <p:spPr bwMode="auto">
              <a:xfrm>
                <a:off x="1640" y="2173"/>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7" name="Line 32"/>
              <p:cNvSpPr>
                <a:spLocks noChangeShapeType="1"/>
              </p:cNvSpPr>
              <p:nvPr/>
            </p:nvSpPr>
            <p:spPr bwMode="auto">
              <a:xfrm>
                <a:off x="1640" y="2355"/>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8" name="Line 33"/>
              <p:cNvSpPr>
                <a:spLocks noChangeShapeType="1"/>
              </p:cNvSpPr>
              <p:nvPr/>
            </p:nvSpPr>
            <p:spPr bwMode="auto">
              <a:xfrm>
                <a:off x="1776" y="244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9" name="Line 34"/>
              <p:cNvSpPr>
                <a:spLocks noChangeShapeType="1"/>
              </p:cNvSpPr>
              <p:nvPr/>
            </p:nvSpPr>
            <p:spPr bwMode="auto">
              <a:xfrm>
                <a:off x="1920" y="2355"/>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0" name="Line 35"/>
              <p:cNvSpPr>
                <a:spLocks noChangeShapeType="1"/>
              </p:cNvSpPr>
              <p:nvPr/>
            </p:nvSpPr>
            <p:spPr bwMode="auto">
              <a:xfrm flipV="1">
                <a:off x="1640" y="2613"/>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1" name="Line 36"/>
              <p:cNvSpPr>
                <a:spLocks noChangeShapeType="1"/>
              </p:cNvSpPr>
              <p:nvPr/>
            </p:nvSpPr>
            <p:spPr bwMode="auto">
              <a:xfrm>
                <a:off x="1632" y="2720"/>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2" name="Line 37"/>
              <p:cNvSpPr>
                <a:spLocks noChangeShapeType="1"/>
              </p:cNvSpPr>
              <p:nvPr/>
            </p:nvSpPr>
            <p:spPr bwMode="auto">
              <a:xfrm flipV="1">
                <a:off x="1640" y="2704"/>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64" name="Rectangle 38"/>
            <p:cNvSpPr>
              <a:spLocks noChangeArrowheads="1"/>
            </p:cNvSpPr>
            <p:nvPr/>
          </p:nvSpPr>
          <p:spPr bwMode="auto">
            <a:xfrm rot="5400000">
              <a:off x="1596" y="2436"/>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173" name="Rectangle 39"/>
          <p:cNvSpPr>
            <a:spLocks noChangeArrowheads="1"/>
          </p:cNvSpPr>
          <p:nvPr/>
        </p:nvSpPr>
        <p:spPr bwMode="auto">
          <a:xfrm>
            <a:off x="1814513" y="4114800"/>
            <a:ext cx="463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sp>
        <p:nvSpPr>
          <p:cNvPr id="174" name="Rectangle 40"/>
          <p:cNvSpPr>
            <a:spLocks noChangeArrowheads="1"/>
          </p:cNvSpPr>
          <p:nvPr/>
        </p:nvSpPr>
        <p:spPr bwMode="auto">
          <a:xfrm>
            <a:off x="1384300" y="2984500"/>
            <a:ext cx="2794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5" name="Rectangle 41"/>
          <p:cNvSpPr>
            <a:spLocks noChangeArrowheads="1"/>
          </p:cNvSpPr>
          <p:nvPr/>
        </p:nvSpPr>
        <p:spPr bwMode="auto">
          <a:xfrm rot="5400000">
            <a:off x="1279526" y="3503612"/>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PC</a:t>
            </a:r>
          </a:p>
        </p:txBody>
      </p:sp>
      <p:grpSp>
        <p:nvGrpSpPr>
          <p:cNvPr id="176" name="Group 42"/>
          <p:cNvGrpSpPr>
            <a:grpSpLocks/>
          </p:cNvGrpSpPr>
          <p:nvPr/>
        </p:nvGrpSpPr>
        <p:grpSpPr bwMode="auto">
          <a:xfrm>
            <a:off x="3657600" y="4059238"/>
            <a:ext cx="476250" cy="1157287"/>
            <a:chOff x="2304" y="2557"/>
            <a:chExt cx="300" cy="729"/>
          </a:xfrm>
        </p:grpSpPr>
        <p:grpSp>
          <p:nvGrpSpPr>
            <p:cNvPr id="177" name="Group 43"/>
            <p:cNvGrpSpPr>
              <a:grpSpLocks/>
            </p:cNvGrpSpPr>
            <p:nvPr/>
          </p:nvGrpSpPr>
          <p:grpSpPr bwMode="auto">
            <a:xfrm>
              <a:off x="2304" y="2557"/>
              <a:ext cx="288" cy="729"/>
              <a:chOff x="2304" y="2557"/>
              <a:chExt cx="288" cy="729"/>
            </a:xfrm>
          </p:grpSpPr>
          <p:sp>
            <p:nvSpPr>
              <p:cNvPr id="179" name="Line 44"/>
              <p:cNvSpPr>
                <a:spLocks noChangeShapeType="1"/>
              </p:cNvSpPr>
              <p:nvPr/>
            </p:nvSpPr>
            <p:spPr bwMode="auto">
              <a:xfrm>
                <a:off x="2304" y="255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0" name="Line 45"/>
              <p:cNvSpPr>
                <a:spLocks noChangeShapeType="1"/>
              </p:cNvSpPr>
              <p:nvPr/>
            </p:nvSpPr>
            <p:spPr bwMode="auto">
              <a:xfrm>
                <a:off x="2312" y="2557"/>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1" name="Line 46"/>
              <p:cNvSpPr>
                <a:spLocks noChangeShapeType="1"/>
              </p:cNvSpPr>
              <p:nvPr/>
            </p:nvSpPr>
            <p:spPr bwMode="auto">
              <a:xfrm>
                <a:off x="2312" y="2739"/>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2" name="Line 47"/>
              <p:cNvSpPr>
                <a:spLocks noChangeShapeType="1"/>
              </p:cNvSpPr>
              <p:nvPr/>
            </p:nvSpPr>
            <p:spPr bwMode="auto">
              <a:xfrm>
                <a:off x="2448" y="2831"/>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3" name="Line 48"/>
              <p:cNvSpPr>
                <a:spLocks noChangeShapeType="1"/>
              </p:cNvSpPr>
              <p:nvPr/>
            </p:nvSpPr>
            <p:spPr bwMode="auto">
              <a:xfrm>
                <a:off x="2592" y="2739"/>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4" name="Line 49"/>
              <p:cNvSpPr>
                <a:spLocks noChangeShapeType="1"/>
              </p:cNvSpPr>
              <p:nvPr/>
            </p:nvSpPr>
            <p:spPr bwMode="auto">
              <a:xfrm flipV="1">
                <a:off x="2312" y="2997"/>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5" name="Line 50"/>
              <p:cNvSpPr>
                <a:spLocks noChangeShapeType="1"/>
              </p:cNvSpPr>
              <p:nvPr/>
            </p:nvSpPr>
            <p:spPr bwMode="auto">
              <a:xfrm>
                <a:off x="2304" y="3104"/>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6" name="Line 51"/>
              <p:cNvSpPr>
                <a:spLocks noChangeShapeType="1"/>
              </p:cNvSpPr>
              <p:nvPr/>
            </p:nvSpPr>
            <p:spPr bwMode="auto">
              <a:xfrm flipV="1">
                <a:off x="2312" y="3088"/>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78" name="Rectangle 52"/>
            <p:cNvSpPr>
              <a:spLocks noChangeArrowheads="1"/>
            </p:cNvSpPr>
            <p:nvPr/>
          </p:nvSpPr>
          <p:spPr bwMode="auto">
            <a:xfrm rot="5400000">
              <a:off x="2268" y="2820"/>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187" name="Line 53"/>
          <p:cNvSpPr>
            <a:spLocks noChangeShapeType="1"/>
          </p:cNvSpPr>
          <p:nvPr/>
        </p:nvSpPr>
        <p:spPr bwMode="auto">
          <a:xfrm>
            <a:off x="2984500" y="5100638"/>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8" name="Rectangle 54"/>
          <p:cNvSpPr>
            <a:spLocks noChangeArrowheads="1"/>
          </p:cNvSpPr>
          <p:nvPr/>
        </p:nvSpPr>
        <p:spPr bwMode="auto">
          <a:xfrm>
            <a:off x="2976563" y="51355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89" name="Line 55"/>
          <p:cNvSpPr>
            <a:spLocks noChangeShapeType="1"/>
          </p:cNvSpPr>
          <p:nvPr/>
        </p:nvSpPr>
        <p:spPr bwMode="auto">
          <a:xfrm flipH="1">
            <a:off x="3194050" y="5035550"/>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90" name="Group 56"/>
          <p:cNvGrpSpPr>
            <a:grpSpLocks/>
          </p:cNvGrpSpPr>
          <p:nvPr/>
        </p:nvGrpSpPr>
        <p:grpSpPr bwMode="auto">
          <a:xfrm>
            <a:off x="4799013" y="5087938"/>
            <a:ext cx="385762" cy="385762"/>
            <a:chOff x="3023" y="3205"/>
            <a:chExt cx="243" cy="243"/>
          </a:xfrm>
        </p:grpSpPr>
        <p:sp>
          <p:nvSpPr>
            <p:cNvPr id="191" name="Arc 57"/>
            <p:cNvSpPr>
              <a:spLocks/>
            </p:cNvSpPr>
            <p:nvPr/>
          </p:nvSpPr>
          <p:spPr bwMode="auto">
            <a:xfrm rot="16200000">
              <a:off x="3035" y="3193"/>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2" name="Arc 58"/>
            <p:cNvSpPr>
              <a:spLocks/>
            </p:cNvSpPr>
            <p:nvPr/>
          </p:nvSpPr>
          <p:spPr bwMode="auto">
            <a:xfrm rot="5400000">
              <a:off x="3163" y="3193"/>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3" name="Line 59"/>
            <p:cNvSpPr>
              <a:spLocks noChangeShapeType="1"/>
            </p:cNvSpPr>
            <p:nvPr/>
          </p:nvSpPr>
          <p:spPr bwMode="auto">
            <a:xfrm>
              <a:off x="302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4" name="Line 60"/>
            <p:cNvSpPr>
              <a:spLocks noChangeShapeType="1"/>
            </p:cNvSpPr>
            <p:nvPr/>
          </p:nvSpPr>
          <p:spPr bwMode="auto">
            <a:xfrm>
              <a:off x="3032" y="3448"/>
              <a:ext cx="2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5" name="Line 61"/>
            <p:cNvSpPr>
              <a:spLocks noChangeShapeType="1"/>
            </p:cNvSpPr>
            <p:nvPr/>
          </p:nvSpPr>
          <p:spPr bwMode="auto">
            <a:xfrm>
              <a:off x="326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96" name="Line 62"/>
          <p:cNvSpPr>
            <a:spLocks noChangeShapeType="1"/>
          </p:cNvSpPr>
          <p:nvPr/>
        </p:nvSpPr>
        <p:spPr bwMode="auto">
          <a:xfrm flipV="1">
            <a:off x="4991100" y="4789488"/>
            <a:ext cx="0" cy="2936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7" name="Line 63"/>
          <p:cNvSpPr>
            <a:spLocks noChangeShapeType="1"/>
          </p:cNvSpPr>
          <p:nvPr/>
        </p:nvSpPr>
        <p:spPr bwMode="auto">
          <a:xfrm>
            <a:off x="4876800" y="5499100"/>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8" name="Line 64"/>
          <p:cNvSpPr>
            <a:spLocks noChangeShapeType="1"/>
          </p:cNvSpPr>
          <p:nvPr/>
        </p:nvSpPr>
        <p:spPr bwMode="auto">
          <a:xfrm>
            <a:off x="5105400" y="5499100"/>
            <a:ext cx="0" cy="660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9" name="Line 65"/>
          <p:cNvSpPr>
            <a:spLocks noChangeShapeType="1"/>
          </p:cNvSpPr>
          <p:nvPr/>
        </p:nvSpPr>
        <p:spPr bwMode="auto">
          <a:xfrm>
            <a:off x="6184900" y="3429000"/>
            <a:ext cx="203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0" name="Line 66"/>
          <p:cNvSpPr>
            <a:spLocks noChangeShapeType="1"/>
          </p:cNvSpPr>
          <p:nvPr/>
        </p:nvSpPr>
        <p:spPr bwMode="auto">
          <a:xfrm flipV="1">
            <a:off x="6400800" y="1892300"/>
            <a:ext cx="0" cy="154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1" name="Line 67"/>
          <p:cNvSpPr>
            <a:spLocks noChangeShapeType="1"/>
          </p:cNvSpPr>
          <p:nvPr/>
        </p:nvSpPr>
        <p:spPr bwMode="auto">
          <a:xfrm flipH="1">
            <a:off x="749300" y="1905000"/>
            <a:ext cx="566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2" name="Line 68"/>
          <p:cNvSpPr>
            <a:spLocks noChangeShapeType="1"/>
          </p:cNvSpPr>
          <p:nvPr/>
        </p:nvSpPr>
        <p:spPr bwMode="auto">
          <a:xfrm>
            <a:off x="762000" y="1917700"/>
            <a:ext cx="0" cy="165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3" name="Line 69"/>
          <p:cNvSpPr>
            <a:spLocks noChangeShapeType="1"/>
          </p:cNvSpPr>
          <p:nvPr/>
        </p:nvSpPr>
        <p:spPr bwMode="auto">
          <a:xfrm>
            <a:off x="774700" y="3581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4" name="Line 70"/>
          <p:cNvSpPr>
            <a:spLocks noChangeShapeType="1"/>
          </p:cNvSpPr>
          <p:nvPr/>
        </p:nvSpPr>
        <p:spPr bwMode="auto">
          <a:xfrm flipH="1">
            <a:off x="4032250" y="1835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5" name="Rectangle 71"/>
          <p:cNvSpPr>
            <a:spLocks noChangeArrowheads="1"/>
          </p:cNvSpPr>
          <p:nvPr/>
        </p:nvSpPr>
        <p:spPr bwMode="auto">
          <a:xfrm>
            <a:off x="3719513" y="19335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06" name="Rectangle 72"/>
          <p:cNvSpPr>
            <a:spLocks noChangeArrowheads="1"/>
          </p:cNvSpPr>
          <p:nvPr/>
        </p:nvSpPr>
        <p:spPr bwMode="auto">
          <a:xfrm>
            <a:off x="3148013" y="5571581"/>
            <a:ext cx="1787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Times New Roman" panose="02020603050405020304" pitchFamily="18" charset="0"/>
                <a:ea typeface="宋体" panose="02010600030101010101" pitchFamily="2" charset="-122"/>
              </a:rPr>
              <a:t>Branch = previous</a:t>
            </a:r>
          </a:p>
        </p:txBody>
      </p:sp>
      <p:sp>
        <p:nvSpPr>
          <p:cNvPr id="207" name="Rectangle 73"/>
          <p:cNvSpPr>
            <a:spLocks noChangeArrowheads="1"/>
          </p:cNvSpPr>
          <p:nvPr/>
        </p:nvSpPr>
        <p:spPr bwMode="auto">
          <a:xfrm>
            <a:off x="3563888" y="5877272"/>
            <a:ext cx="1562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63DE8"/>
                </a:solidFill>
                <a:latin typeface="Times New Roman" panose="02020603050405020304" pitchFamily="18" charset="0"/>
                <a:ea typeface="宋体" panose="02010600030101010101" pitchFamily="2" charset="-122"/>
              </a:rPr>
              <a:t>Zero = previous</a:t>
            </a:r>
          </a:p>
        </p:txBody>
      </p:sp>
      <p:sp>
        <p:nvSpPr>
          <p:cNvPr id="208" name="Line 74"/>
          <p:cNvSpPr>
            <a:spLocks noChangeShapeType="1"/>
          </p:cNvSpPr>
          <p:nvPr/>
        </p:nvSpPr>
        <p:spPr bwMode="auto">
          <a:xfrm>
            <a:off x="6565900" y="25908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9" name="Rectangle 75"/>
          <p:cNvSpPr>
            <a:spLocks noChangeArrowheads="1"/>
          </p:cNvSpPr>
          <p:nvPr/>
        </p:nvSpPr>
        <p:spPr bwMode="auto">
          <a:xfrm>
            <a:off x="6462713" y="2590800"/>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“00”</a:t>
            </a:r>
          </a:p>
        </p:txBody>
      </p:sp>
      <p:sp>
        <p:nvSpPr>
          <p:cNvPr id="210" name="Rectangle 76"/>
          <p:cNvSpPr>
            <a:spLocks noChangeArrowheads="1"/>
          </p:cNvSpPr>
          <p:nvPr/>
        </p:nvSpPr>
        <p:spPr bwMode="auto">
          <a:xfrm>
            <a:off x="7165975" y="2146300"/>
            <a:ext cx="1355725" cy="1270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1" name="Rectangle 77"/>
          <p:cNvSpPr>
            <a:spLocks noChangeArrowheads="1"/>
          </p:cNvSpPr>
          <p:nvPr/>
        </p:nvSpPr>
        <p:spPr bwMode="auto">
          <a:xfrm>
            <a:off x="7127875" y="2133600"/>
            <a:ext cx="11890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Addr&lt;31:2&gt;</a:t>
            </a:r>
          </a:p>
        </p:txBody>
      </p:sp>
      <p:sp>
        <p:nvSpPr>
          <p:cNvPr id="212" name="Rectangle 78"/>
          <p:cNvSpPr>
            <a:spLocks noChangeArrowheads="1"/>
          </p:cNvSpPr>
          <p:nvPr/>
        </p:nvSpPr>
        <p:spPr bwMode="auto">
          <a:xfrm>
            <a:off x="7315200" y="2819400"/>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Instruction</a:t>
            </a:r>
          </a:p>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Memory</a:t>
            </a:r>
          </a:p>
        </p:txBody>
      </p:sp>
      <p:sp>
        <p:nvSpPr>
          <p:cNvPr id="213" name="Rectangle 79"/>
          <p:cNvSpPr>
            <a:spLocks noChangeArrowheads="1"/>
          </p:cNvSpPr>
          <p:nvPr/>
        </p:nvSpPr>
        <p:spPr bwMode="auto">
          <a:xfrm>
            <a:off x="7127875" y="2438400"/>
            <a:ext cx="1087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Addr&lt;1:0&gt;</a:t>
            </a:r>
          </a:p>
        </p:txBody>
      </p:sp>
      <p:sp>
        <p:nvSpPr>
          <p:cNvPr id="214" name="Line 80"/>
          <p:cNvSpPr>
            <a:spLocks noChangeShapeType="1"/>
          </p:cNvSpPr>
          <p:nvPr/>
        </p:nvSpPr>
        <p:spPr bwMode="auto">
          <a:xfrm>
            <a:off x="7848600" y="3441700"/>
            <a:ext cx="0" cy="1041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5" name="Line 81"/>
          <p:cNvSpPr>
            <a:spLocks noChangeShapeType="1"/>
          </p:cNvSpPr>
          <p:nvPr/>
        </p:nvSpPr>
        <p:spPr bwMode="auto">
          <a:xfrm flipV="1">
            <a:off x="7778750" y="3803650"/>
            <a:ext cx="139700" cy="165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6" name="Rectangle 82"/>
          <p:cNvSpPr>
            <a:spLocks noChangeArrowheads="1"/>
          </p:cNvSpPr>
          <p:nvPr/>
        </p:nvSpPr>
        <p:spPr bwMode="auto">
          <a:xfrm>
            <a:off x="7910513" y="365760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217" name="Line 83"/>
          <p:cNvSpPr>
            <a:spLocks noChangeShapeType="1"/>
          </p:cNvSpPr>
          <p:nvPr/>
        </p:nvSpPr>
        <p:spPr bwMode="auto">
          <a:xfrm>
            <a:off x="3213100" y="4191000"/>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8" name="Line 84"/>
          <p:cNvSpPr>
            <a:spLocks noChangeShapeType="1"/>
          </p:cNvSpPr>
          <p:nvPr/>
        </p:nvSpPr>
        <p:spPr bwMode="auto">
          <a:xfrm flipV="1">
            <a:off x="3200400" y="3797300"/>
            <a:ext cx="0" cy="406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219" name="Group 85"/>
          <p:cNvGrpSpPr>
            <a:grpSpLocks/>
          </p:cNvGrpSpPr>
          <p:nvPr/>
        </p:nvGrpSpPr>
        <p:grpSpPr bwMode="auto">
          <a:xfrm>
            <a:off x="5826125" y="2649538"/>
            <a:ext cx="346075" cy="1325562"/>
            <a:chOff x="3670" y="1669"/>
            <a:chExt cx="218" cy="835"/>
          </a:xfrm>
        </p:grpSpPr>
        <p:grpSp>
          <p:nvGrpSpPr>
            <p:cNvPr id="220" name="Group 86"/>
            <p:cNvGrpSpPr>
              <a:grpSpLocks/>
            </p:cNvGrpSpPr>
            <p:nvPr/>
          </p:nvGrpSpPr>
          <p:grpSpPr bwMode="auto">
            <a:xfrm>
              <a:off x="3696" y="1669"/>
              <a:ext cx="192" cy="835"/>
              <a:chOff x="3696" y="1669"/>
              <a:chExt cx="192" cy="835"/>
            </a:xfrm>
          </p:grpSpPr>
          <p:sp>
            <p:nvSpPr>
              <p:cNvPr id="224" name="Line 87"/>
              <p:cNvSpPr>
                <a:spLocks noChangeShapeType="1"/>
              </p:cNvSpPr>
              <p:nvPr/>
            </p:nvSpPr>
            <p:spPr bwMode="auto">
              <a:xfrm>
                <a:off x="3696" y="1669"/>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5" name="Line 88"/>
              <p:cNvSpPr>
                <a:spLocks noChangeShapeType="1"/>
              </p:cNvSpPr>
              <p:nvPr/>
            </p:nvSpPr>
            <p:spPr bwMode="auto">
              <a:xfrm>
                <a:off x="3704" y="1669"/>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6" name="Line 89"/>
              <p:cNvSpPr>
                <a:spLocks noChangeShapeType="1"/>
              </p:cNvSpPr>
              <p:nvPr/>
            </p:nvSpPr>
            <p:spPr bwMode="auto">
              <a:xfrm flipV="1">
                <a:off x="3704" y="2377"/>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7" name="Line 90"/>
              <p:cNvSpPr>
                <a:spLocks noChangeShapeType="1"/>
              </p:cNvSpPr>
              <p:nvPr/>
            </p:nvSpPr>
            <p:spPr bwMode="auto">
              <a:xfrm>
                <a:off x="3888" y="1780"/>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21" name="Rectangle 91"/>
            <p:cNvSpPr>
              <a:spLocks noChangeArrowheads="1"/>
            </p:cNvSpPr>
            <p:nvPr/>
          </p:nvSpPr>
          <p:spPr bwMode="auto">
            <a:xfrm rot="5400000">
              <a:off x="3590" y="1984"/>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222" name="Rectangle 92"/>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23" name="Rectangle 93"/>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grpSp>
      <p:sp>
        <p:nvSpPr>
          <p:cNvPr id="228" name="Line 94"/>
          <p:cNvSpPr>
            <a:spLocks noChangeShapeType="1"/>
          </p:cNvSpPr>
          <p:nvPr/>
        </p:nvSpPr>
        <p:spPr bwMode="auto">
          <a:xfrm>
            <a:off x="3594100" y="3124200"/>
            <a:ext cx="812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9" name="Line 95"/>
          <p:cNvSpPr>
            <a:spLocks noChangeShapeType="1"/>
          </p:cNvSpPr>
          <p:nvPr/>
        </p:nvSpPr>
        <p:spPr bwMode="auto">
          <a:xfrm flipH="1">
            <a:off x="3879850" y="30591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0" name="Rectangle 96"/>
          <p:cNvSpPr>
            <a:spLocks noChangeArrowheads="1"/>
          </p:cNvSpPr>
          <p:nvPr/>
        </p:nvSpPr>
        <p:spPr bwMode="auto">
          <a:xfrm>
            <a:off x="3567113" y="311785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26</a:t>
            </a:r>
          </a:p>
        </p:txBody>
      </p:sp>
      <p:sp>
        <p:nvSpPr>
          <p:cNvPr id="231" name="Line 97"/>
          <p:cNvSpPr>
            <a:spLocks noChangeShapeType="1"/>
          </p:cNvSpPr>
          <p:nvPr/>
        </p:nvSpPr>
        <p:spPr bwMode="auto">
          <a:xfrm>
            <a:off x="1917700" y="26670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2" name="Line 98"/>
          <p:cNvSpPr>
            <a:spLocks noChangeShapeType="1"/>
          </p:cNvSpPr>
          <p:nvPr/>
        </p:nvSpPr>
        <p:spPr bwMode="auto">
          <a:xfrm flipH="1">
            <a:off x="3879850" y="26019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3" name="Rectangle 99"/>
          <p:cNvSpPr>
            <a:spLocks noChangeArrowheads="1"/>
          </p:cNvSpPr>
          <p:nvPr/>
        </p:nvSpPr>
        <p:spPr bwMode="auto">
          <a:xfrm>
            <a:off x="3643313" y="266065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4</a:t>
            </a:r>
          </a:p>
        </p:txBody>
      </p:sp>
      <p:sp>
        <p:nvSpPr>
          <p:cNvPr id="234" name="Rectangle 100"/>
          <p:cNvSpPr>
            <a:spLocks noChangeArrowheads="1"/>
          </p:cNvSpPr>
          <p:nvPr/>
        </p:nvSpPr>
        <p:spPr bwMode="auto">
          <a:xfrm>
            <a:off x="2500313" y="2362200"/>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PC&lt;31:28&gt;</a:t>
            </a:r>
          </a:p>
        </p:txBody>
      </p:sp>
      <p:sp>
        <p:nvSpPr>
          <p:cNvPr id="235" name="Rectangle 101"/>
          <p:cNvSpPr>
            <a:spLocks noChangeArrowheads="1"/>
          </p:cNvSpPr>
          <p:nvPr/>
        </p:nvSpPr>
        <p:spPr bwMode="auto">
          <a:xfrm>
            <a:off x="2881313" y="2743200"/>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Target</a:t>
            </a:r>
          </a:p>
        </p:txBody>
      </p:sp>
      <p:sp>
        <p:nvSpPr>
          <p:cNvPr id="236" name="Line 102"/>
          <p:cNvSpPr>
            <a:spLocks noChangeShapeType="1"/>
          </p:cNvSpPr>
          <p:nvPr/>
        </p:nvSpPr>
        <p:spPr bwMode="auto">
          <a:xfrm>
            <a:off x="4419600" y="2679700"/>
            <a:ext cx="0" cy="431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7" name="Line 103"/>
          <p:cNvSpPr>
            <a:spLocks noChangeShapeType="1"/>
          </p:cNvSpPr>
          <p:nvPr/>
        </p:nvSpPr>
        <p:spPr bwMode="auto">
          <a:xfrm>
            <a:off x="4432300" y="2895600"/>
            <a:ext cx="142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8" name="Line 104"/>
          <p:cNvSpPr>
            <a:spLocks noChangeShapeType="1"/>
          </p:cNvSpPr>
          <p:nvPr/>
        </p:nvSpPr>
        <p:spPr bwMode="auto">
          <a:xfrm>
            <a:off x="5422900" y="3733800"/>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9" name="Line 105"/>
          <p:cNvSpPr>
            <a:spLocks noChangeShapeType="1"/>
          </p:cNvSpPr>
          <p:nvPr/>
        </p:nvSpPr>
        <p:spPr bwMode="auto">
          <a:xfrm>
            <a:off x="5118100" y="4191000"/>
            <a:ext cx="279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0" name="Line 106"/>
          <p:cNvSpPr>
            <a:spLocks noChangeShapeType="1"/>
          </p:cNvSpPr>
          <p:nvPr/>
        </p:nvSpPr>
        <p:spPr bwMode="auto">
          <a:xfrm flipV="1">
            <a:off x="5410200" y="3721100"/>
            <a:ext cx="0" cy="482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1" name="Line 107"/>
          <p:cNvSpPr>
            <a:spLocks noChangeShapeType="1"/>
          </p:cNvSpPr>
          <p:nvPr/>
        </p:nvSpPr>
        <p:spPr bwMode="auto">
          <a:xfrm flipH="1">
            <a:off x="5022850" y="28257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2" name="Rectangle 108"/>
          <p:cNvSpPr>
            <a:spLocks noChangeArrowheads="1"/>
          </p:cNvSpPr>
          <p:nvPr/>
        </p:nvSpPr>
        <p:spPr bwMode="auto">
          <a:xfrm>
            <a:off x="4710113" y="29241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43" name="Line 110"/>
          <p:cNvSpPr>
            <a:spLocks noChangeShapeType="1"/>
          </p:cNvSpPr>
          <p:nvPr/>
        </p:nvSpPr>
        <p:spPr bwMode="auto">
          <a:xfrm flipV="1">
            <a:off x="6019800" y="38735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4" name="Rectangle 111"/>
          <p:cNvSpPr>
            <a:spLocks noChangeArrowheads="1"/>
          </p:cNvSpPr>
          <p:nvPr/>
        </p:nvSpPr>
        <p:spPr bwMode="auto">
          <a:xfrm>
            <a:off x="5548313" y="4343400"/>
            <a:ext cx="164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Times New Roman" panose="02020603050405020304" pitchFamily="18" charset="0"/>
                <a:ea typeface="宋体" panose="02010600030101010101" pitchFamily="2" charset="-122"/>
              </a:rPr>
              <a:t>Jump = previous</a:t>
            </a:r>
          </a:p>
        </p:txBody>
      </p:sp>
      <p:sp>
        <p:nvSpPr>
          <p:cNvPr id="245" name="Rectangle 112"/>
          <p:cNvSpPr>
            <a:spLocks noChangeArrowheads="1"/>
          </p:cNvSpPr>
          <p:nvPr/>
        </p:nvSpPr>
        <p:spPr bwMode="auto">
          <a:xfrm>
            <a:off x="290513" y="5410200"/>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Instruction&lt;15:0&gt;</a:t>
            </a:r>
          </a:p>
        </p:txBody>
      </p:sp>
      <p:sp>
        <p:nvSpPr>
          <p:cNvPr id="246" name="Rectangle 113"/>
          <p:cNvSpPr>
            <a:spLocks noChangeArrowheads="1"/>
          </p:cNvSpPr>
          <p:nvPr/>
        </p:nvSpPr>
        <p:spPr bwMode="auto">
          <a:xfrm>
            <a:off x="7243763" y="4419600"/>
            <a:ext cx="1758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Instruction&lt;31:0&gt;</a:t>
            </a:r>
          </a:p>
        </p:txBody>
      </p:sp>
      <p:sp>
        <p:nvSpPr>
          <p:cNvPr id="247" name="Line 114"/>
          <p:cNvSpPr>
            <a:spLocks noChangeShapeType="1"/>
          </p:cNvSpPr>
          <p:nvPr/>
        </p:nvSpPr>
        <p:spPr bwMode="auto">
          <a:xfrm flipH="1">
            <a:off x="5099050" y="2216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8" name="Rectangle 115"/>
          <p:cNvSpPr>
            <a:spLocks noChangeArrowheads="1"/>
          </p:cNvSpPr>
          <p:nvPr/>
        </p:nvSpPr>
        <p:spPr bwMode="auto">
          <a:xfrm>
            <a:off x="4786313" y="231457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49" name="Rectangle 116"/>
          <p:cNvSpPr>
            <a:spLocks noChangeArrowheads="1"/>
          </p:cNvSpPr>
          <p:nvPr/>
        </p:nvSpPr>
        <p:spPr bwMode="auto">
          <a:xfrm>
            <a:off x="1966913" y="2971800"/>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Instruction&lt;25:0&gt;</a:t>
            </a:r>
          </a:p>
        </p:txBody>
      </p:sp>
      <p:grpSp>
        <p:nvGrpSpPr>
          <p:cNvPr id="250" name="Group 117"/>
          <p:cNvGrpSpPr>
            <a:grpSpLocks/>
          </p:cNvGrpSpPr>
          <p:nvPr/>
        </p:nvGrpSpPr>
        <p:grpSpPr bwMode="auto">
          <a:xfrm>
            <a:off x="1671638" y="2260600"/>
            <a:ext cx="5465762" cy="1346200"/>
            <a:chOff x="1053" y="1424"/>
            <a:chExt cx="3443" cy="848"/>
          </a:xfrm>
        </p:grpSpPr>
        <p:sp>
          <p:nvSpPr>
            <p:cNvPr id="251" name="Line 118"/>
            <p:cNvSpPr>
              <a:spLocks noChangeShapeType="1"/>
            </p:cNvSpPr>
            <p:nvPr/>
          </p:nvSpPr>
          <p:spPr bwMode="auto">
            <a:xfrm flipV="1">
              <a:off x="1200" y="1424"/>
              <a:ext cx="0" cy="848"/>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2" name="Line 119"/>
            <p:cNvSpPr>
              <a:spLocks noChangeShapeType="1"/>
            </p:cNvSpPr>
            <p:nvPr/>
          </p:nvSpPr>
          <p:spPr bwMode="auto">
            <a:xfrm>
              <a:off x="1216" y="1440"/>
              <a:ext cx="328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3" name="Line 120"/>
            <p:cNvSpPr>
              <a:spLocks noChangeShapeType="1"/>
            </p:cNvSpPr>
            <p:nvPr/>
          </p:nvSpPr>
          <p:spPr bwMode="auto">
            <a:xfrm>
              <a:off x="1053" y="2256"/>
              <a:ext cx="151" cy="1"/>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54" name="Oval 121"/>
          <p:cNvSpPr>
            <a:spLocks noChangeArrowheads="1"/>
          </p:cNvSpPr>
          <p:nvPr/>
        </p:nvSpPr>
        <p:spPr bwMode="auto">
          <a:xfrm>
            <a:off x="1460500" y="4203700"/>
            <a:ext cx="127000" cy="1270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5" name="Line 122"/>
          <p:cNvSpPr>
            <a:spLocks noChangeShapeType="1"/>
          </p:cNvSpPr>
          <p:nvPr/>
        </p:nvSpPr>
        <p:spPr bwMode="auto">
          <a:xfrm>
            <a:off x="1524000" y="4356100"/>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 name="Rectangle 123"/>
          <p:cNvSpPr>
            <a:spLocks noChangeArrowheads="1"/>
          </p:cNvSpPr>
          <p:nvPr/>
        </p:nvSpPr>
        <p:spPr bwMode="auto">
          <a:xfrm>
            <a:off x="1357313" y="47244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Times New Roman" panose="02020603050405020304" pitchFamily="18" charset="0"/>
                <a:ea typeface="宋体" panose="02010600030101010101" pitchFamily="2" charset="-122"/>
              </a:rPr>
              <a:t>Clk</a:t>
            </a:r>
          </a:p>
        </p:txBody>
      </p:sp>
      <p:grpSp>
        <p:nvGrpSpPr>
          <p:cNvPr id="257" name="Group 124"/>
          <p:cNvGrpSpPr>
            <a:grpSpLocks/>
          </p:cNvGrpSpPr>
          <p:nvPr/>
        </p:nvGrpSpPr>
        <p:grpSpPr bwMode="auto">
          <a:xfrm>
            <a:off x="952500" y="4749800"/>
            <a:ext cx="609600" cy="355600"/>
            <a:chOff x="600" y="2992"/>
            <a:chExt cx="384" cy="224"/>
          </a:xfrm>
        </p:grpSpPr>
        <p:sp>
          <p:nvSpPr>
            <p:cNvPr id="258" name="Line 125"/>
            <p:cNvSpPr>
              <a:spLocks noChangeShapeType="1"/>
            </p:cNvSpPr>
            <p:nvPr/>
          </p:nvSpPr>
          <p:spPr bwMode="auto">
            <a:xfrm>
              <a:off x="600" y="2992"/>
              <a:ext cx="2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59" name="Line 126"/>
            <p:cNvSpPr>
              <a:spLocks noChangeShapeType="1"/>
            </p:cNvSpPr>
            <p:nvPr/>
          </p:nvSpPr>
          <p:spPr bwMode="auto">
            <a:xfrm flipH="1">
              <a:off x="800" y="2992"/>
              <a:ext cx="0" cy="224"/>
            </a:xfrm>
            <a:prstGeom prst="line">
              <a:avLst/>
            </a:prstGeom>
            <a:noFill/>
            <a:ln w="2540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60" name="Line 127"/>
            <p:cNvSpPr>
              <a:spLocks noChangeShapeType="1"/>
            </p:cNvSpPr>
            <p:nvPr/>
          </p:nvSpPr>
          <p:spPr bwMode="auto">
            <a:xfrm>
              <a:off x="800" y="3208"/>
              <a:ext cx="184"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grpSp>
      <p:sp>
        <p:nvSpPr>
          <p:cNvPr id="7" name="矩形 6"/>
          <p:cNvSpPr/>
          <p:nvPr/>
        </p:nvSpPr>
        <p:spPr>
          <a:xfrm>
            <a:off x="107504" y="1052736"/>
            <a:ext cx="3859555" cy="707886"/>
          </a:xfrm>
          <a:prstGeom prst="rect">
            <a:avLst/>
          </a:prstGeom>
        </p:spPr>
        <p:txBody>
          <a:bodyPr wrap="square">
            <a:spAutoFit/>
          </a:bodyPr>
          <a:lstStyle/>
          <a:p>
            <a:pPr marL="342900" indent="-342900">
              <a:buFont typeface="Wingdings" panose="05000000000000000000" pitchFamily="2" charset="2"/>
              <a:buChar char="p"/>
            </a:pPr>
            <a:r>
              <a:rPr lang="zh-CN" altLang="en-US" sz="2000" dirty="0">
                <a:latin typeface="Comic Sans MS" panose="030F0702030302020204" pitchFamily="66" charset="0"/>
                <a:ea typeface="微软雅黑" panose="020B0503020204020204" pitchFamily="34" charset="-122"/>
              </a:rPr>
              <a:t>取指令</a:t>
            </a:r>
            <a:r>
              <a:rPr lang="en-US" altLang="zh-CN" sz="2000" dirty="0">
                <a:latin typeface="Comic Sans MS" panose="030F0702030302020204" pitchFamily="66" charset="0"/>
                <a:ea typeface="微软雅黑" panose="020B0503020204020204" pitchFamily="34" charset="-122"/>
              </a:rPr>
              <a:t>: Instruction </a:t>
            </a:r>
            <a:r>
              <a:rPr lang="en-US" altLang="zh-CN" sz="2000" dirty="0">
                <a:latin typeface="Comic Sans MS" panose="030F0702030302020204" pitchFamily="66" charset="0"/>
                <a:ea typeface="微软雅黑" panose="020B0503020204020204" pitchFamily="34" charset="-122"/>
                <a:cs typeface="Arial" panose="020B0604020202020204" pitchFamily="34" charset="0"/>
                <a:sym typeface="Wingdings" panose="05000000000000000000" pitchFamily="2" charset="2"/>
              </a:rPr>
              <a:t>←</a:t>
            </a:r>
            <a:r>
              <a:rPr lang="en-US" altLang="zh-CN" sz="2000" dirty="0">
                <a:latin typeface="Comic Sans MS" panose="030F0702030302020204" pitchFamily="66" charset="0"/>
                <a:ea typeface="微软雅黑" panose="020B0503020204020204" pitchFamily="34" charset="-122"/>
              </a:rPr>
              <a:t> </a:t>
            </a:r>
            <a:r>
              <a:rPr lang="en-US" altLang="zh-CN" sz="2000" dirty="0" smtClean="0">
                <a:latin typeface="Comic Sans MS" panose="030F0702030302020204" pitchFamily="66" charset="0"/>
                <a:ea typeface="微软雅黑" panose="020B0503020204020204" pitchFamily="34" charset="-122"/>
              </a:rPr>
              <a:t>M[PC]</a:t>
            </a:r>
          </a:p>
          <a:p>
            <a:pPr marL="800100" lvl="1" indent="-342900">
              <a:buFont typeface="Wingdings" panose="05000000000000000000" pitchFamily="2" charset="2"/>
              <a:buChar char="p"/>
            </a:pPr>
            <a:r>
              <a:rPr lang="zh-CN" altLang="en-US" sz="2000" dirty="0" smtClean="0">
                <a:solidFill>
                  <a:srgbClr val="0000FF"/>
                </a:solidFill>
                <a:latin typeface="Comic Sans MS" panose="030F0702030302020204" pitchFamily="66" charset="0"/>
                <a:ea typeface="微软雅黑" panose="020B0503020204020204" pitchFamily="34" charset="-122"/>
              </a:rPr>
              <a:t>所有指令都相同</a:t>
            </a:r>
            <a:endParaRPr lang="zh-CN" altLang="en-US" sz="2000" dirty="0">
              <a:solidFill>
                <a:srgbClr val="0000FF"/>
              </a:solidFill>
              <a:latin typeface="Comic Sans MS" panose="030F0702030302020204" pitchFamily="66" charset="0"/>
              <a:ea typeface="微软雅黑" panose="020B0503020204020204" pitchFamily="34" charset="-122"/>
            </a:endParaRPr>
          </a:p>
        </p:txBody>
      </p:sp>
      <p:sp>
        <p:nvSpPr>
          <p:cNvPr id="263" name="Text Box 130"/>
          <p:cNvSpPr txBox="1">
            <a:spLocks noChangeArrowheads="1"/>
          </p:cNvSpPr>
          <p:nvPr/>
        </p:nvSpPr>
        <p:spPr bwMode="auto">
          <a:xfrm>
            <a:off x="234439" y="5805264"/>
            <a:ext cx="28974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FF0000"/>
                </a:solidFill>
                <a:latin typeface="微软雅黑" panose="020B0503020204020204" pitchFamily="34" charset="-122"/>
                <a:ea typeface="微软雅黑" panose="020B0503020204020204" pitchFamily="34" charset="-122"/>
              </a:rPr>
              <a:t>取指部件由旧控制信号控制，会不会有问题？</a:t>
            </a:r>
          </a:p>
        </p:txBody>
      </p:sp>
      <p:sp>
        <p:nvSpPr>
          <p:cNvPr id="264" name="Text Box 129"/>
          <p:cNvSpPr txBox="1">
            <a:spLocks noChangeArrowheads="1"/>
          </p:cNvSpPr>
          <p:nvPr/>
        </p:nvSpPr>
        <p:spPr bwMode="auto">
          <a:xfrm>
            <a:off x="3898776" y="1052736"/>
            <a:ext cx="520972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pPr>
            <a:r>
              <a:rPr lang="zh-CN" altLang="en-US" sz="2000" dirty="0">
                <a:solidFill>
                  <a:srgbClr val="FF0000"/>
                </a:solidFill>
                <a:latin typeface="Comic Sans MS" panose="030F0702030302020204" pitchFamily="66" charset="0"/>
                <a:ea typeface="微软雅黑" panose="020B0503020204020204" pitchFamily="34" charset="-122"/>
              </a:rPr>
              <a:t>取出指令的第</a:t>
            </a:r>
            <a:r>
              <a:rPr lang="en-US" altLang="zh-CN" sz="2000" dirty="0">
                <a:solidFill>
                  <a:srgbClr val="FF0000"/>
                </a:solidFill>
                <a:latin typeface="Comic Sans MS" panose="030F0702030302020204" pitchFamily="66" charset="0"/>
                <a:ea typeface="微软雅黑" panose="020B0503020204020204" pitchFamily="34" charset="-122"/>
              </a:rPr>
              <a:t>31-26</a:t>
            </a:r>
            <a:r>
              <a:rPr lang="zh-CN" altLang="en-US" sz="2000" dirty="0">
                <a:solidFill>
                  <a:srgbClr val="FF0000"/>
                </a:solidFill>
                <a:latin typeface="Comic Sans MS" panose="030F0702030302020204" pitchFamily="66" charset="0"/>
                <a:ea typeface="微软雅黑" panose="020B0503020204020204" pitchFamily="34" charset="-122"/>
              </a:rPr>
              <a:t>位作为操作码首先被译码。</a:t>
            </a:r>
          </a:p>
          <a:p>
            <a:pPr>
              <a:spcBef>
                <a:spcPts val="600"/>
              </a:spcBef>
            </a:pPr>
            <a:r>
              <a:rPr lang="en-US" altLang="zh-CN" sz="2000" dirty="0">
                <a:solidFill>
                  <a:srgbClr val="FF0000"/>
                </a:solidFill>
                <a:latin typeface="Comic Sans MS" panose="030F0702030302020204" pitchFamily="66" charset="0"/>
                <a:ea typeface="微软雅黑" panose="020B0503020204020204" pitchFamily="34" charset="-122"/>
              </a:rPr>
              <a:t>op=000000, </a:t>
            </a:r>
            <a:r>
              <a:rPr lang="zh-CN" altLang="en-US" sz="2000" dirty="0">
                <a:solidFill>
                  <a:srgbClr val="FF0000"/>
                </a:solidFill>
                <a:latin typeface="Comic Sans MS" panose="030F0702030302020204" pitchFamily="66" charset="0"/>
                <a:ea typeface="微软雅黑" panose="020B0503020204020204" pitchFamily="34" charset="-122"/>
              </a:rPr>
              <a:t>则为</a:t>
            </a:r>
            <a:r>
              <a:rPr lang="en-US" altLang="zh-CN" sz="2000" dirty="0">
                <a:solidFill>
                  <a:srgbClr val="FF0000"/>
                </a:solidFill>
                <a:latin typeface="Comic Sans MS" panose="030F0702030302020204" pitchFamily="66" charset="0"/>
                <a:ea typeface="微软雅黑" panose="020B0503020204020204" pitchFamily="34" charset="-122"/>
              </a:rPr>
              <a:t>R-type</a:t>
            </a:r>
            <a:r>
              <a:rPr lang="zh-CN" altLang="en-US" sz="2000" dirty="0">
                <a:solidFill>
                  <a:srgbClr val="FF0000"/>
                </a:solidFill>
                <a:latin typeface="Comic Sans MS" panose="030F0702030302020204" pitchFamily="66" charset="0"/>
                <a:ea typeface="微软雅黑" panose="020B0503020204020204" pitchFamily="34" charset="-122"/>
              </a:rPr>
              <a:t>指令</a:t>
            </a:r>
            <a:endParaRPr lang="en-US" altLang="zh-CN" sz="2000" dirty="0">
              <a:solidFill>
                <a:srgbClr val="FF0000"/>
              </a:solidFill>
              <a:latin typeface="Comic Sans MS" panose="030F0702030302020204" pitchFamily="66" charset="0"/>
              <a:ea typeface="微软雅黑" panose="020B0503020204020204" pitchFamily="34" charset="-122"/>
            </a:endParaRPr>
          </a:p>
        </p:txBody>
      </p:sp>
      <p:sp>
        <p:nvSpPr>
          <p:cNvPr id="136" name="Text Box 132"/>
          <p:cNvSpPr txBox="1">
            <a:spLocks noChangeArrowheads="1"/>
          </p:cNvSpPr>
          <p:nvPr/>
        </p:nvSpPr>
        <p:spPr bwMode="auto">
          <a:xfrm>
            <a:off x="5684838" y="4901187"/>
            <a:ext cx="31178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20000"/>
              </a:spcBef>
            </a:pPr>
            <a:r>
              <a:rPr lang="zh-CN" altLang="en-US" sz="2000" b="1" dirty="0" smtClean="0">
                <a:solidFill>
                  <a:srgbClr val="FF0000"/>
                </a:solidFill>
                <a:latin typeface="Comic Sans MS" panose="030F0702030302020204" pitchFamily="66" charset="0"/>
                <a:ea typeface="微软雅黑" panose="020B0503020204020204" pitchFamily="34" charset="-122"/>
              </a:rPr>
              <a:t>因为</a:t>
            </a:r>
            <a:r>
              <a:rPr lang="en-US" altLang="zh-CN" sz="2000" b="1" dirty="0" smtClean="0">
                <a:solidFill>
                  <a:srgbClr val="FF0000"/>
                </a:solidFill>
                <a:latin typeface="Comic Sans MS" panose="030F0702030302020204" pitchFamily="66" charset="0"/>
                <a:ea typeface="微软雅黑" panose="020B0503020204020204" pitchFamily="34" charset="-122"/>
              </a:rPr>
              <a:t>PC</a:t>
            </a:r>
            <a:r>
              <a:rPr lang="zh-CN" altLang="en-US" sz="2000" b="1" dirty="0" smtClean="0">
                <a:solidFill>
                  <a:srgbClr val="FF0000"/>
                </a:solidFill>
                <a:latin typeface="Comic Sans MS" panose="030F0702030302020204" pitchFamily="66" charset="0"/>
                <a:ea typeface="微软雅黑" panose="020B0503020204020204" pitchFamily="34" charset="-122"/>
              </a:rPr>
              <a:t>输入端的值不会写入直到下个</a:t>
            </a:r>
            <a:r>
              <a:rPr lang="en-US" altLang="zh-CN" sz="2000" b="1" dirty="0" err="1" smtClean="0">
                <a:solidFill>
                  <a:srgbClr val="FF0000"/>
                </a:solidFill>
                <a:latin typeface="Comic Sans MS" panose="030F0702030302020204" pitchFamily="66" charset="0"/>
                <a:ea typeface="微软雅黑" panose="020B0503020204020204" pitchFamily="34" charset="-122"/>
              </a:rPr>
              <a:t>Clk</a:t>
            </a:r>
            <a:r>
              <a:rPr lang="zh-CN" altLang="en-US" sz="2000" b="1" dirty="0" smtClean="0">
                <a:solidFill>
                  <a:srgbClr val="FF0000"/>
                </a:solidFill>
                <a:latin typeface="Comic Sans MS" panose="030F0702030302020204" pitchFamily="66" charset="0"/>
                <a:ea typeface="微软雅黑" panose="020B0503020204020204" pitchFamily="34" charset="-122"/>
              </a:rPr>
              <a:t>到来</a:t>
            </a:r>
          </a:p>
          <a:p>
            <a:pPr eaLnBrk="0" hangingPunct="0">
              <a:spcBef>
                <a:spcPct val="20000"/>
              </a:spcBef>
            </a:pPr>
            <a:r>
              <a:rPr lang="zh-CN" altLang="en-US" sz="2000" b="1" dirty="0" smtClean="0">
                <a:solidFill>
                  <a:srgbClr val="FF0000"/>
                </a:solidFill>
                <a:latin typeface="Comic Sans MS" panose="030F0702030302020204" pitchFamily="66" charset="0"/>
                <a:ea typeface="微软雅黑" panose="020B0503020204020204" pitchFamily="34" charset="-122"/>
              </a:rPr>
              <a:t>只要保证下个</a:t>
            </a:r>
            <a:r>
              <a:rPr lang="en-US" altLang="zh-CN" sz="2000" b="1" dirty="0" err="1" smtClean="0">
                <a:solidFill>
                  <a:srgbClr val="FF0000"/>
                </a:solidFill>
                <a:latin typeface="Comic Sans MS" panose="030F0702030302020204" pitchFamily="66" charset="0"/>
                <a:ea typeface="微软雅黑" panose="020B0503020204020204" pitchFamily="34" charset="-122"/>
              </a:rPr>
              <a:t>Clk</a:t>
            </a:r>
            <a:r>
              <a:rPr lang="zh-CN" altLang="en-US" sz="2000" b="1" dirty="0" smtClean="0">
                <a:solidFill>
                  <a:srgbClr val="FF0000"/>
                </a:solidFill>
                <a:latin typeface="Comic Sans MS" panose="030F0702030302020204" pitchFamily="66" charset="0"/>
                <a:ea typeface="微软雅黑" panose="020B0503020204020204" pitchFamily="34" charset="-122"/>
              </a:rPr>
              <a:t>来之前能产生正确的</a:t>
            </a:r>
            <a:r>
              <a:rPr lang="en-US" altLang="zh-CN" sz="2000" b="1" dirty="0" smtClean="0">
                <a:solidFill>
                  <a:srgbClr val="FF0000"/>
                </a:solidFill>
                <a:latin typeface="Comic Sans MS" panose="030F0702030302020204" pitchFamily="66" charset="0"/>
                <a:ea typeface="微软雅黑" panose="020B0503020204020204" pitchFamily="34" charset="-122"/>
              </a:rPr>
              <a:t>PC</a:t>
            </a:r>
            <a:r>
              <a:rPr lang="zh-CN" altLang="en-US" sz="2000" b="1" dirty="0" smtClean="0">
                <a:solidFill>
                  <a:srgbClr val="FF0000"/>
                </a:solidFill>
                <a:latin typeface="Comic Sans MS" panose="030F0702030302020204" pitchFamily="66" charset="0"/>
                <a:ea typeface="微软雅黑" panose="020B0503020204020204" pitchFamily="34" charset="-122"/>
              </a:rPr>
              <a:t>即可！</a:t>
            </a:r>
          </a:p>
        </p:txBody>
      </p:sp>
    </p:spTree>
    <p:extLst>
      <p:ext uri="{BB962C8B-B14F-4D97-AF65-F5344CB8AC3E}">
        <p14:creationId xmlns:p14="http://schemas.microsoft.com/office/powerpoint/2010/main" val="37164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checkerboard(across)">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checkerboard(across)">
                                      <p:cBhvr>
                                        <p:cTn id="12" dur="500"/>
                                        <p:tgtEl>
                                          <p:spTgt spid="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blinds(horizontal)">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blinds(horizontal)">
                                      <p:cBhvr>
                                        <p:cTn id="22" dur="500"/>
                                        <p:tgtEl>
                                          <p:spTgt spid="2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animEffect transition="in" filter="blinds(horizontal)">
                                      <p:cBhvr>
                                        <p:cTn id="27" dur="500"/>
                                        <p:tgtEl>
                                          <p:spTgt spid="2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3"/>
                                        </p:tgtEl>
                                        <p:attrNameLst>
                                          <p:attrName>style.visibility</p:attrName>
                                        </p:attrNameLst>
                                      </p:cBhvr>
                                      <p:to>
                                        <p:strVal val="visible"/>
                                      </p:to>
                                    </p:set>
                                    <p:animEffect transition="in" filter="blinds(horizontal)">
                                      <p:cBhvr>
                                        <p:cTn id="32" dur="500"/>
                                        <p:tgtEl>
                                          <p:spTgt spid="2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4">
                                            <p:txEl>
                                              <p:pRg st="0" end="0"/>
                                            </p:txEl>
                                          </p:spTgt>
                                        </p:tgtEl>
                                        <p:attrNameLst>
                                          <p:attrName>style.visibility</p:attrName>
                                        </p:attrNameLst>
                                      </p:cBhvr>
                                      <p:to>
                                        <p:strVal val="visible"/>
                                      </p:to>
                                    </p:set>
                                    <p:animEffect transition="in" filter="blinds(horizontal)">
                                      <p:cBhvr>
                                        <p:cTn id="37" dur="500"/>
                                        <p:tgtEl>
                                          <p:spTgt spid="26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4">
                                            <p:txEl>
                                              <p:pRg st="1" end="1"/>
                                            </p:txEl>
                                          </p:spTgt>
                                        </p:tgtEl>
                                        <p:attrNameLst>
                                          <p:attrName>style.visibility</p:attrName>
                                        </p:attrNameLst>
                                      </p:cBhvr>
                                      <p:to>
                                        <p:strVal val="visible"/>
                                      </p:to>
                                    </p:set>
                                    <p:animEffect transition="in" filter="blinds(horizontal)">
                                      <p:cBhvr>
                                        <p:cTn id="42" dur="500"/>
                                        <p:tgtEl>
                                          <p:spTgt spid="26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blinds(horizontal)">
                                      <p:cBhvr>
                                        <p:cTn id="4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07" grpId="0"/>
      <p:bldP spid="244" grpId="0"/>
      <p:bldP spid="263" grpId="0"/>
      <p:bldP spid="13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613537" y="672859"/>
            <a:ext cx="5676622" cy="357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smtClean="0">
                <a:solidFill>
                  <a:srgbClr val="063DE8"/>
                </a:solidFill>
              </a:rPr>
              <a:t>控制信号取值分析</a:t>
            </a:r>
            <a:r>
              <a:rPr lang="en-US" altLang="zh-CN" dirty="0" smtClean="0">
                <a:solidFill>
                  <a:srgbClr val="063DE8"/>
                </a:solidFill>
              </a:rPr>
              <a:t>——R-</a:t>
            </a:r>
            <a:r>
              <a:rPr lang="zh-CN" altLang="en-US" dirty="0" smtClean="0">
                <a:solidFill>
                  <a:srgbClr val="063DE8"/>
                </a:solidFill>
              </a:rPr>
              <a:t>型指令执行阶段</a:t>
            </a:r>
            <a:endParaRPr lang="en-US" altLang="zh-CN" dirty="0" smtClean="0">
              <a:solidFill>
                <a:srgbClr val="063DE8"/>
              </a:solidFill>
            </a:endParaRPr>
          </a:p>
        </p:txBody>
      </p:sp>
      <p:grpSp>
        <p:nvGrpSpPr>
          <p:cNvPr id="8" name="Group 2"/>
          <p:cNvGrpSpPr>
            <a:grpSpLocks/>
          </p:cNvGrpSpPr>
          <p:nvPr/>
        </p:nvGrpSpPr>
        <p:grpSpPr bwMode="auto">
          <a:xfrm>
            <a:off x="1054100" y="2895600"/>
            <a:ext cx="850900" cy="758825"/>
            <a:chOff x="664" y="1824"/>
            <a:chExt cx="536" cy="478"/>
          </a:xfrm>
        </p:grpSpPr>
        <p:sp>
          <p:nvSpPr>
            <p:cNvPr id="10" name="Line 3"/>
            <p:cNvSpPr>
              <a:spLocks noChangeShapeType="1"/>
            </p:cNvSpPr>
            <p:nvPr/>
          </p:nvSpPr>
          <p:spPr bwMode="auto">
            <a:xfrm flipV="1">
              <a:off x="1200" y="2152"/>
              <a:ext cx="0" cy="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 name="Line 4"/>
            <p:cNvSpPr>
              <a:spLocks noChangeShapeType="1"/>
            </p:cNvSpPr>
            <p:nvPr/>
          </p:nvSpPr>
          <p:spPr bwMode="auto">
            <a:xfrm flipH="1">
              <a:off x="664" y="1824"/>
              <a:ext cx="352"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grpSp>
        <p:nvGrpSpPr>
          <p:cNvPr id="12" name="Group 6"/>
          <p:cNvGrpSpPr>
            <a:grpSpLocks/>
          </p:cNvGrpSpPr>
          <p:nvPr/>
        </p:nvGrpSpPr>
        <p:grpSpPr bwMode="auto">
          <a:xfrm>
            <a:off x="5029200" y="3654425"/>
            <a:ext cx="457200" cy="1136650"/>
            <a:chOff x="3168" y="2302"/>
            <a:chExt cx="288" cy="716"/>
          </a:xfrm>
        </p:grpSpPr>
        <p:sp>
          <p:nvSpPr>
            <p:cNvPr id="13" name="Line 7"/>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 name="Line 8"/>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 name="Line 9"/>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 name="Line 10"/>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 name="Line 11"/>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 name="Line 12"/>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 name="Line 13"/>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 name="Line 14"/>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21" name="Line 15"/>
          <p:cNvSpPr>
            <a:spLocks noChangeShapeType="1"/>
          </p:cNvSpPr>
          <p:nvPr/>
        </p:nvSpPr>
        <p:spPr bwMode="auto">
          <a:xfrm flipH="1">
            <a:off x="5461000" y="4210050"/>
            <a:ext cx="23368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 name="Line 16"/>
          <p:cNvSpPr>
            <a:spLocks noChangeShapeType="1"/>
          </p:cNvSpPr>
          <p:nvPr/>
        </p:nvSpPr>
        <p:spPr bwMode="auto">
          <a:xfrm flipH="1">
            <a:off x="5861050" y="4146550"/>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3" name="Rectangle 17"/>
          <p:cNvSpPr>
            <a:spLocks noChangeArrowheads="1"/>
          </p:cNvSpPr>
          <p:nvPr/>
        </p:nvSpPr>
        <p:spPr bwMode="auto">
          <a:xfrm>
            <a:off x="5548313" y="42084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4" name="Line 18"/>
          <p:cNvSpPr>
            <a:spLocks noChangeShapeType="1"/>
          </p:cNvSpPr>
          <p:nvPr/>
        </p:nvSpPr>
        <p:spPr bwMode="auto">
          <a:xfrm>
            <a:off x="5257800" y="32893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 name="Rectangle 19"/>
          <p:cNvSpPr>
            <a:spLocks noChangeArrowheads="1"/>
          </p:cNvSpPr>
          <p:nvPr/>
        </p:nvSpPr>
        <p:spPr bwMode="auto">
          <a:xfrm>
            <a:off x="3864386" y="2919413"/>
            <a:ext cx="1596614"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ALUctr</a:t>
            </a:r>
            <a:r>
              <a:rPr lang="en-US" altLang="zh-CN" sz="1600" b="1" u="sng" dirty="0" smtClean="0">
                <a:solidFill>
                  <a:srgbClr val="0033CC"/>
                </a:solidFill>
                <a:latin typeface="Comic Sans MS" panose="030F0702030302020204" pitchFamily="66" charset="0"/>
                <a:ea typeface="宋体" panose="02010600030101010101" pitchFamily="2" charset="-122"/>
              </a:rPr>
              <a:t> = Add or Sub</a:t>
            </a:r>
          </a:p>
        </p:txBody>
      </p:sp>
      <p:sp>
        <p:nvSpPr>
          <p:cNvPr id="26" name="Rectangle 20"/>
          <p:cNvSpPr>
            <a:spLocks noChangeArrowheads="1"/>
          </p:cNvSpPr>
          <p:nvPr/>
        </p:nvSpPr>
        <p:spPr bwMode="auto">
          <a:xfrm>
            <a:off x="1062038" y="43592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27" name="Rectangle 21"/>
          <p:cNvSpPr>
            <a:spLocks noChangeArrowheads="1"/>
          </p:cNvSpPr>
          <p:nvPr/>
        </p:nvSpPr>
        <p:spPr bwMode="auto">
          <a:xfrm>
            <a:off x="671513" y="3781425"/>
            <a:ext cx="72455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busW</a:t>
            </a:r>
          </a:p>
        </p:txBody>
      </p:sp>
      <p:sp>
        <p:nvSpPr>
          <p:cNvPr id="28" name="Rectangle 22"/>
          <p:cNvSpPr>
            <a:spLocks noChangeArrowheads="1"/>
          </p:cNvSpPr>
          <p:nvPr/>
        </p:nvSpPr>
        <p:spPr bwMode="auto">
          <a:xfrm>
            <a:off x="1755775" y="3654425"/>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 name="Line 23"/>
          <p:cNvSpPr>
            <a:spLocks noChangeShapeType="1"/>
          </p:cNvSpPr>
          <p:nvPr/>
        </p:nvSpPr>
        <p:spPr bwMode="auto">
          <a:xfrm>
            <a:off x="1793875" y="4560888"/>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 name="Line 24"/>
          <p:cNvSpPr>
            <a:spLocks noChangeShapeType="1"/>
          </p:cNvSpPr>
          <p:nvPr/>
        </p:nvSpPr>
        <p:spPr bwMode="auto">
          <a:xfrm flipH="1">
            <a:off x="1768475" y="4649788"/>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 name="Oval 25"/>
          <p:cNvSpPr>
            <a:spLocks noChangeArrowheads="1"/>
          </p:cNvSpPr>
          <p:nvPr/>
        </p:nvSpPr>
        <p:spPr bwMode="auto">
          <a:xfrm>
            <a:off x="1603375" y="4595813"/>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2" name="Rectangle 26"/>
          <p:cNvSpPr>
            <a:spLocks noChangeArrowheads="1"/>
          </p:cNvSpPr>
          <p:nvPr/>
        </p:nvSpPr>
        <p:spPr bwMode="auto">
          <a:xfrm>
            <a:off x="784225" y="3140075"/>
            <a:ext cx="12808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RegWr = 1</a:t>
            </a:r>
          </a:p>
        </p:txBody>
      </p:sp>
      <p:sp>
        <p:nvSpPr>
          <p:cNvPr id="33" name="Line 27"/>
          <p:cNvSpPr>
            <a:spLocks noChangeShapeType="1"/>
          </p:cNvSpPr>
          <p:nvPr/>
        </p:nvSpPr>
        <p:spPr bwMode="auto">
          <a:xfrm flipH="1">
            <a:off x="736600" y="4140200"/>
            <a:ext cx="10414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4" name="Line 28"/>
          <p:cNvSpPr>
            <a:spLocks noChangeShapeType="1"/>
          </p:cNvSpPr>
          <p:nvPr/>
        </p:nvSpPr>
        <p:spPr bwMode="auto">
          <a:xfrm flipH="1">
            <a:off x="1289050" y="407511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5" name="Rectangle 29"/>
          <p:cNvSpPr>
            <a:spLocks noChangeArrowheads="1"/>
          </p:cNvSpPr>
          <p:nvPr/>
        </p:nvSpPr>
        <p:spPr bwMode="auto">
          <a:xfrm>
            <a:off x="976313" y="413702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6" name="Line 30"/>
          <p:cNvSpPr>
            <a:spLocks noChangeShapeType="1"/>
          </p:cNvSpPr>
          <p:nvPr/>
        </p:nvSpPr>
        <p:spPr bwMode="auto">
          <a:xfrm>
            <a:off x="3225800" y="3784600"/>
            <a:ext cx="1778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 name="Line 31"/>
          <p:cNvSpPr>
            <a:spLocks noChangeShapeType="1"/>
          </p:cNvSpPr>
          <p:nvPr/>
        </p:nvSpPr>
        <p:spPr bwMode="auto">
          <a:xfrm flipH="1">
            <a:off x="4184650" y="371951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 name="Rectangle 32"/>
          <p:cNvSpPr>
            <a:spLocks noChangeArrowheads="1"/>
          </p:cNvSpPr>
          <p:nvPr/>
        </p:nvSpPr>
        <p:spPr bwMode="auto">
          <a:xfrm>
            <a:off x="3871913" y="38528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9" name="Rectangle 33"/>
          <p:cNvSpPr>
            <a:spLocks noChangeArrowheads="1"/>
          </p:cNvSpPr>
          <p:nvPr/>
        </p:nvSpPr>
        <p:spPr bwMode="auto">
          <a:xfrm>
            <a:off x="3567113" y="3497263"/>
            <a:ext cx="6620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busA</a:t>
            </a:r>
          </a:p>
        </p:txBody>
      </p:sp>
      <p:sp>
        <p:nvSpPr>
          <p:cNvPr id="40" name="Line 34"/>
          <p:cNvSpPr>
            <a:spLocks noChangeShapeType="1"/>
          </p:cNvSpPr>
          <p:nvPr/>
        </p:nvSpPr>
        <p:spPr bwMode="auto">
          <a:xfrm>
            <a:off x="3225800" y="4484688"/>
            <a:ext cx="939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 name="Line 35"/>
          <p:cNvSpPr>
            <a:spLocks noChangeShapeType="1"/>
          </p:cNvSpPr>
          <p:nvPr/>
        </p:nvSpPr>
        <p:spPr bwMode="auto">
          <a:xfrm flipV="1">
            <a:off x="3663950" y="4337050"/>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 name="Rectangle 36"/>
          <p:cNvSpPr>
            <a:spLocks noChangeArrowheads="1"/>
          </p:cNvSpPr>
          <p:nvPr/>
        </p:nvSpPr>
        <p:spPr bwMode="auto">
          <a:xfrm>
            <a:off x="3262313" y="448151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3" name="Rectangle 37"/>
          <p:cNvSpPr>
            <a:spLocks noChangeArrowheads="1"/>
          </p:cNvSpPr>
          <p:nvPr/>
        </p:nvSpPr>
        <p:spPr bwMode="auto">
          <a:xfrm>
            <a:off x="3186113" y="4197350"/>
            <a:ext cx="64120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busB</a:t>
            </a:r>
          </a:p>
        </p:txBody>
      </p:sp>
      <p:sp>
        <p:nvSpPr>
          <p:cNvPr id="44" name="Line 38"/>
          <p:cNvSpPr>
            <a:spLocks noChangeShapeType="1"/>
          </p:cNvSpPr>
          <p:nvPr/>
        </p:nvSpPr>
        <p:spPr bwMode="auto">
          <a:xfrm flipH="1">
            <a:off x="1130300" y="4637088"/>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 name="Line 39"/>
          <p:cNvSpPr>
            <a:spLocks noChangeShapeType="1"/>
          </p:cNvSpPr>
          <p:nvPr/>
        </p:nvSpPr>
        <p:spPr bwMode="auto">
          <a:xfrm>
            <a:off x="30480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 name="Line 40"/>
          <p:cNvSpPr>
            <a:spLocks noChangeShapeType="1"/>
          </p:cNvSpPr>
          <p:nvPr/>
        </p:nvSpPr>
        <p:spPr bwMode="auto">
          <a:xfrm flipV="1">
            <a:off x="29781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 name="Rectangle 41"/>
          <p:cNvSpPr>
            <a:spLocks noChangeArrowheads="1"/>
          </p:cNvSpPr>
          <p:nvPr/>
        </p:nvSpPr>
        <p:spPr bwMode="auto">
          <a:xfrm>
            <a:off x="28051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48" name="Line 42"/>
          <p:cNvSpPr>
            <a:spLocks noChangeShapeType="1"/>
          </p:cNvSpPr>
          <p:nvPr/>
        </p:nvSpPr>
        <p:spPr bwMode="auto">
          <a:xfrm>
            <a:off x="2209800" y="3028950"/>
            <a:ext cx="0" cy="587375"/>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 name="Line 43"/>
          <p:cNvSpPr>
            <a:spLocks noChangeShapeType="1"/>
          </p:cNvSpPr>
          <p:nvPr/>
        </p:nvSpPr>
        <p:spPr bwMode="auto">
          <a:xfrm flipV="1">
            <a:off x="2139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 name="Rectangle 44"/>
          <p:cNvSpPr>
            <a:spLocks noChangeArrowheads="1"/>
          </p:cNvSpPr>
          <p:nvPr/>
        </p:nvSpPr>
        <p:spPr bwMode="auto">
          <a:xfrm>
            <a:off x="1966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51" name="Line 45"/>
          <p:cNvSpPr>
            <a:spLocks noChangeShapeType="1"/>
          </p:cNvSpPr>
          <p:nvPr/>
        </p:nvSpPr>
        <p:spPr bwMode="auto">
          <a:xfrm>
            <a:off x="25908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2" name="Line 46"/>
          <p:cNvSpPr>
            <a:spLocks noChangeShapeType="1"/>
          </p:cNvSpPr>
          <p:nvPr/>
        </p:nvSpPr>
        <p:spPr bwMode="auto">
          <a:xfrm flipV="1">
            <a:off x="2520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3" name="Rectangle 47"/>
          <p:cNvSpPr>
            <a:spLocks noChangeArrowheads="1"/>
          </p:cNvSpPr>
          <p:nvPr/>
        </p:nvSpPr>
        <p:spPr bwMode="auto">
          <a:xfrm>
            <a:off x="2347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54" name="Rectangle 48"/>
          <p:cNvSpPr>
            <a:spLocks noChangeArrowheads="1"/>
          </p:cNvSpPr>
          <p:nvPr/>
        </p:nvSpPr>
        <p:spPr bwMode="auto">
          <a:xfrm>
            <a:off x="1966913" y="3640138"/>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Rw</a:t>
            </a:r>
          </a:p>
        </p:txBody>
      </p:sp>
      <p:sp>
        <p:nvSpPr>
          <p:cNvPr id="55" name="Rectangle 49"/>
          <p:cNvSpPr>
            <a:spLocks noChangeArrowheads="1"/>
          </p:cNvSpPr>
          <p:nvPr/>
        </p:nvSpPr>
        <p:spPr bwMode="auto">
          <a:xfrm>
            <a:off x="2424113" y="3640138"/>
            <a:ext cx="4167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Ra</a:t>
            </a:r>
          </a:p>
        </p:txBody>
      </p:sp>
      <p:sp>
        <p:nvSpPr>
          <p:cNvPr id="56" name="Rectangle 50"/>
          <p:cNvSpPr>
            <a:spLocks noChangeArrowheads="1"/>
          </p:cNvSpPr>
          <p:nvPr/>
        </p:nvSpPr>
        <p:spPr bwMode="auto">
          <a:xfrm>
            <a:off x="2805113" y="364013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Rb</a:t>
            </a:r>
          </a:p>
        </p:txBody>
      </p:sp>
      <p:sp>
        <p:nvSpPr>
          <p:cNvPr id="57" name="Rectangle 51"/>
          <p:cNvSpPr>
            <a:spLocks noChangeArrowheads="1"/>
          </p:cNvSpPr>
          <p:nvPr/>
        </p:nvSpPr>
        <p:spPr bwMode="auto">
          <a:xfrm>
            <a:off x="1966913" y="3924300"/>
            <a:ext cx="117339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Comic Sans MS" panose="030F0702030302020204" pitchFamily="66" charset="0"/>
                <a:ea typeface="宋体" panose="02010600030101010101" pitchFamily="2" charset="-122"/>
              </a:rPr>
              <a:t>32 32-</a:t>
            </a:r>
            <a:r>
              <a:rPr lang="en-US" altLang="zh-CN" sz="1600" b="1" smtClean="0">
                <a:solidFill>
                  <a:srgbClr val="000000"/>
                </a:solidFill>
                <a:latin typeface="Comic Sans MS" panose="030F0702030302020204" pitchFamily="66" charset="0"/>
                <a:ea typeface="宋体" panose="02010600030101010101" pitchFamily="2" charset="-122"/>
              </a:rPr>
              <a:t>bit</a:t>
            </a:r>
          </a:p>
          <a:p>
            <a:pPr eaLnBrk="0" hangingPunct="0"/>
            <a:r>
              <a:rPr lang="en-US" altLang="zh-CN" sz="1600" b="1" smtClean="0">
                <a:solidFill>
                  <a:srgbClr val="000000"/>
                </a:solidFill>
                <a:latin typeface="Comic Sans MS" panose="030F0702030302020204" pitchFamily="66" charset="0"/>
                <a:ea typeface="宋体" panose="02010600030101010101" pitchFamily="2" charset="-122"/>
              </a:rPr>
              <a:t>Registers</a:t>
            </a:r>
          </a:p>
        </p:txBody>
      </p:sp>
      <p:sp>
        <p:nvSpPr>
          <p:cNvPr id="58" name="Line 52"/>
          <p:cNvSpPr>
            <a:spLocks noChangeShapeType="1"/>
          </p:cNvSpPr>
          <p:nvPr/>
        </p:nvSpPr>
        <p:spPr bwMode="auto">
          <a:xfrm flipH="1">
            <a:off x="736600" y="6172200"/>
            <a:ext cx="78232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9" name="Line 53"/>
          <p:cNvSpPr>
            <a:spLocks noChangeShapeType="1"/>
          </p:cNvSpPr>
          <p:nvPr/>
        </p:nvSpPr>
        <p:spPr bwMode="auto">
          <a:xfrm flipV="1">
            <a:off x="762000" y="4114800"/>
            <a:ext cx="0" cy="2082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0" name="Rectangle 54"/>
          <p:cNvSpPr>
            <a:spLocks noChangeArrowheads="1"/>
          </p:cNvSpPr>
          <p:nvPr/>
        </p:nvSpPr>
        <p:spPr bwMode="auto">
          <a:xfrm>
            <a:off x="2576513" y="3000375"/>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61" name="Rectangle 55"/>
          <p:cNvSpPr>
            <a:spLocks noChangeArrowheads="1"/>
          </p:cNvSpPr>
          <p:nvPr/>
        </p:nvSpPr>
        <p:spPr bwMode="auto">
          <a:xfrm>
            <a:off x="2347913" y="2360613"/>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grpSp>
        <p:nvGrpSpPr>
          <p:cNvPr id="62" name="Group 56"/>
          <p:cNvGrpSpPr>
            <a:grpSpLocks/>
          </p:cNvGrpSpPr>
          <p:nvPr/>
        </p:nvGrpSpPr>
        <p:grpSpPr bwMode="auto">
          <a:xfrm>
            <a:off x="4191000" y="4203700"/>
            <a:ext cx="304800" cy="1227138"/>
            <a:chOff x="2640" y="2648"/>
            <a:chExt cx="192" cy="773"/>
          </a:xfrm>
        </p:grpSpPr>
        <p:sp>
          <p:nvSpPr>
            <p:cNvPr id="63" name="Line 57"/>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4" name="Line 58"/>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5" name="Line 59"/>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6" name="Line 60"/>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grpSp>
        <p:nvGrpSpPr>
          <p:cNvPr id="67" name="Group 61"/>
          <p:cNvGrpSpPr>
            <a:grpSpLocks/>
          </p:cNvGrpSpPr>
          <p:nvPr/>
        </p:nvGrpSpPr>
        <p:grpSpPr bwMode="auto">
          <a:xfrm>
            <a:off x="1473200" y="2754313"/>
            <a:ext cx="1168400" cy="284162"/>
            <a:chOff x="928" y="1735"/>
            <a:chExt cx="736" cy="179"/>
          </a:xfrm>
        </p:grpSpPr>
        <p:sp>
          <p:nvSpPr>
            <p:cNvPr id="68" name="Line 62"/>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9" name="Line 63"/>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0" name="Line 64"/>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1" name="Line 65"/>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72" name="Rectangle 66"/>
          <p:cNvSpPr>
            <a:spLocks noChangeArrowheads="1"/>
          </p:cNvSpPr>
          <p:nvPr/>
        </p:nvSpPr>
        <p:spPr bwMode="auto">
          <a:xfrm>
            <a:off x="2992850" y="3000375"/>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73" name="Line 67"/>
          <p:cNvSpPr>
            <a:spLocks noChangeShapeType="1"/>
          </p:cNvSpPr>
          <p:nvPr/>
        </p:nvSpPr>
        <p:spPr bwMode="auto">
          <a:xfrm>
            <a:off x="23622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4" name="Line 68"/>
          <p:cNvSpPr>
            <a:spLocks noChangeShapeType="1"/>
          </p:cNvSpPr>
          <p:nvPr/>
        </p:nvSpPr>
        <p:spPr bwMode="auto">
          <a:xfrm>
            <a:off x="1752600" y="2530475"/>
            <a:ext cx="0" cy="163513"/>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5" name="Rectangle 69"/>
          <p:cNvSpPr>
            <a:spLocks noChangeArrowheads="1"/>
          </p:cNvSpPr>
          <p:nvPr/>
        </p:nvSpPr>
        <p:spPr bwMode="auto">
          <a:xfrm>
            <a:off x="1738313" y="2360613"/>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grpSp>
        <p:nvGrpSpPr>
          <p:cNvPr id="76" name="Group 70"/>
          <p:cNvGrpSpPr>
            <a:grpSpLocks/>
          </p:cNvGrpSpPr>
          <p:nvPr/>
        </p:nvGrpSpPr>
        <p:grpSpPr bwMode="auto">
          <a:xfrm>
            <a:off x="1054100" y="2895600"/>
            <a:ext cx="850900" cy="758825"/>
            <a:chOff x="664" y="1824"/>
            <a:chExt cx="536" cy="478"/>
          </a:xfrm>
        </p:grpSpPr>
        <p:sp>
          <p:nvSpPr>
            <p:cNvPr id="77" name="Line 71"/>
            <p:cNvSpPr>
              <a:spLocks noChangeShapeType="1"/>
            </p:cNvSpPr>
            <p:nvPr/>
          </p:nvSpPr>
          <p:spPr bwMode="auto">
            <a:xfrm flipV="1">
              <a:off x="1200" y="2152"/>
              <a:ext cx="0" cy="1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78" name="Line 72"/>
            <p:cNvSpPr>
              <a:spLocks noChangeShapeType="1"/>
            </p:cNvSpPr>
            <p:nvPr/>
          </p:nvSpPr>
          <p:spPr bwMode="auto">
            <a:xfrm flipH="1">
              <a:off x="664" y="1824"/>
              <a:ext cx="352"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79" name="Rectangle 73"/>
          <p:cNvSpPr>
            <a:spLocks noChangeArrowheads="1"/>
          </p:cNvSpPr>
          <p:nvPr/>
        </p:nvSpPr>
        <p:spPr bwMode="auto">
          <a:xfrm>
            <a:off x="290513" y="2540000"/>
            <a:ext cx="13112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RegDst</a:t>
            </a:r>
            <a:r>
              <a:rPr lang="en-US" altLang="zh-CN" sz="1600" b="1" u="sng" dirty="0" smtClean="0">
                <a:solidFill>
                  <a:srgbClr val="0033CC"/>
                </a:solidFill>
                <a:latin typeface="Comic Sans MS" panose="030F0702030302020204" pitchFamily="66" charset="0"/>
                <a:ea typeface="宋体" panose="02010600030101010101" pitchFamily="2" charset="-122"/>
              </a:rPr>
              <a:t> = 1</a:t>
            </a:r>
          </a:p>
        </p:txBody>
      </p:sp>
      <p:sp>
        <p:nvSpPr>
          <p:cNvPr id="80" name="Rectangle 74"/>
          <p:cNvSpPr>
            <a:spLocks noChangeArrowheads="1"/>
          </p:cNvSpPr>
          <p:nvPr/>
        </p:nvSpPr>
        <p:spPr bwMode="auto">
          <a:xfrm>
            <a:off x="3136900" y="48895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1" name="Rectangle 75"/>
          <p:cNvSpPr>
            <a:spLocks noChangeArrowheads="1"/>
          </p:cNvSpPr>
          <p:nvPr/>
        </p:nvSpPr>
        <p:spPr bwMode="auto">
          <a:xfrm rot="5400000">
            <a:off x="2752233" y="5217599"/>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Extender</a:t>
            </a:r>
          </a:p>
        </p:txBody>
      </p:sp>
      <p:sp>
        <p:nvSpPr>
          <p:cNvPr id="82" name="Rectangle 76"/>
          <p:cNvSpPr>
            <a:spLocks noChangeArrowheads="1"/>
          </p:cNvSpPr>
          <p:nvPr/>
        </p:nvSpPr>
        <p:spPr bwMode="auto">
          <a:xfrm rot="5400000">
            <a:off x="4019857" y="4608793"/>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83" name="Rectangle 77"/>
          <p:cNvSpPr>
            <a:spLocks noChangeArrowheads="1"/>
          </p:cNvSpPr>
          <p:nvPr/>
        </p:nvSpPr>
        <p:spPr bwMode="auto">
          <a:xfrm>
            <a:off x="1776413" y="2751138"/>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84" name="Line 78"/>
          <p:cNvSpPr>
            <a:spLocks noChangeShapeType="1"/>
          </p:cNvSpPr>
          <p:nvPr/>
        </p:nvSpPr>
        <p:spPr bwMode="auto">
          <a:xfrm>
            <a:off x="3517900" y="5276850"/>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5" name="Rectangle 79"/>
          <p:cNvSpPr>
            <a:spLocks noChangeArrowheads="1"/>
          </p:cNvSpPr>
          <p:nvPr/>
        </p:nvSpPr>
        <p:spPr bwMode="auto">
          <a:xfrm>
            <a:off x="3509963" y="5308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86" name="Line 80"/>
          <p:cNvSpPr>
            <a:spLocks noChangeShapeType="1"/>
          </p:cNvSpPr>
          <p:nvPr/>
        </p:nvSpPr>
        <p:spPr bwMode="auto">
          <a:xfrm flipH="1">
            <a:off x="3803650" y="521176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7" name="Line 81"/>
          <p:cNvSpPr>
            <a:spLocks noChangeShapeType="1"/>
          </p:cNvSpPr>
          <p:nvPr/>
        </p:nvSpPr>
        <p:spPr bwMode="auto">
          <a:xfrm>
            <a:off x="2146300" y="5418138"/>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8" name="Line 82"/>
          <p:cNvSpPr>
            <a:spLocks noChangeShapeType="1"/>
          </p:cNvSpPr>
          <p:nvPr/>
        </p:nvSpPr>
        <p:spPr bwMode="auto">
          <a:xfrm flipH="1">
            <a:off x="2584450" y="53546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9" name="Rectangle 83"/>
          <p:cNvSpPr>
            <a:spLocks noChangeArrowheads="1"/>
          </p:cNvSpPr>
          <p:nvPr/>
        </p:nvSpPr>
        <p:spPr bwMode="auto">
          <a:xfrm>
            <a:off x="2271713" y="5414963"/>
            <a:ext cx="4007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16</a:t>
            </a:r>
          </a:p>
        </p:txBody>
      </p:sp>
      <p:sp>
        <p:nvSpPr>
          <p:cNvPr id="90" name="Rectangle 84"/>
          <p:cNvSpPr>
            <a:spLocks noChangeArrowheads="1"/>
          </p:cNvSpPr>
          <p:nvPr/>
        </p:nvSpPr>
        <p:spPr bwMode="auto">
          <a:xfrm>
            <a:off x="1433513" y="5273675"/>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91" name="Line 85"/>
          <p:cNvSpPr>
            <a:spLocks noChangeShapeType="1"/>
          </p:cNvSpPr>
          <p:nvPr/>
        </p:nvSpPr>
        <p:spPr bwMode="auto">
          <a:xfrm>
            <a:off x="4343400" y="5360988"/>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2" name="Rectangle 86"/>
          <p:cNvSpPr>
            <a:spLocks noChangeArrowheads="1"/>
          </p:cNvSpPr>
          <p:nvPr/>
        </p:nvSpPr>
        <p:spPr bwMode="auto">
          <a:xfrm>
            <a:off x="3948113" y="5781675"/>
            <a:ext cx="1375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ALUSrc</a:t>
            </a:r>
            <a:r>
              <a:rPr lang="en-US" altLang="zh-CN" sz="1600" b="1" u="sng" dirty="0" smtClean="0">
                <a:solidFill>
                  <a:srgbClr val="0033CC"/>
                </a:solidFill>
                <a:latin typeface="Comic Sans MS" panose="030F0702030302020204" pitchFamily="66" charset="0"/>
                <a:ea typeface="宋体" panose="02010600030101010101" pitchFamily="2" charset="-122"/>
              </a:rPr>
              <a:t> = 0</a:t>
            </a:r>
          </a:p>
        </p:txBody>
      </p:sp>
      <p:sp>
        <p:nvSpPr>
          <p:cNvPr id="93" name="Line 87"/>
          <p:cNvSpPr>
            <a:spLocks noChangeShapeType="1"/>
          </p:cNvSpPr>
          <p:nvPr/>
        </p:nvSpPr>
        <p:spPr bwMode="auto">
          <a:xfrm>
            <a:off x="4521200" y="4637088"/>
            <a:ext cx="4826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4" name="Line 88"/>
          <p:cNvSpPr>
            <a:spLocks noChangeShapeType="1"/>
          </p:cNvSpPr>
          <p:nvPr/>
        </p:nvSpPr>
        <p:spPr bwMode="auto">
          <a:xfrm>
            <a:off x="8534400" y="4519613"/>
            <a:ext cx="0" cy="1627187"/>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5" name="Line 89"/>
          <p:cNvSpPr>
            <a:spLocks noChangeShapeType="1"/>
          </p:cNvSpPr>
          <p:nvPr/>
        </p:nvSpPr>
        <p:spPr bwMode="auto">
          <a:xfrm>
            <a:off x="3352800" y="5862638"/>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6" name="Rectangle 90"/>
          <p:cNvSpPr>
            <a:spLocks noChangeArrowheads="1"/>
          </p:cNvSpPr>
          <p:nvPr/>
        </p:nvSpPr>
        <p:spPr bwMode="auto">
          <a:xfrm>
            <a:off x="2347913" y="6191250"/>
            <a:ext cx="12279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ExtOp = x</a:t>
            </a:r>
          </a:p>
        </p:txBody>
      </p:sp>
      <p:grpSp>
        <p:nvGrpSpPr>
          <p:cNvPr id="97" name="Group 91"/>
          <p:cNvGrpSpPr>
            <a:grpSpLocks/>
          </p:cNvGrpSpPr>
          <p:nvPr/>
        </p:nvGrpSpPr>
        <p:grpSpPr bwMode="auto">
          <a:xfrm>
            <a:off x="7772400" y="3938588"/>
            <a:ext cx="304800" cy="1255712"/>
            <a:chOff x="4896" y="2481"/>
            <a:chExt cx="192" cy="791"/>
          </a:xfrm>
        </p:grpSpPr>
        <p:sp>
          <p:nvSpPr>
            <p:cNvPr id="98" name="Line 92"/>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9" name="Line 93"/>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0" name="Line 94"/>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1" name="Line 95"/>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102" name="Rectangle 96"/>
          <p:cNvSpPr>
            <a:spLocks noChangeArrowheads="1"/>
          </p:cNvSpPr>
          <p:nvPr/>
        </p:nvSpPr>
        <p:spPr bwMode="auto">
          <a:xfrm rot="5400000">
            <a:off x="7582207" y="4464331"/>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103" name="Line 97"/>
          <p:cNvSpPr>
            <a:spLocks noChangeShapeType="1"/>
          </p:cNvSpPr>
          <p:nvPr/>
        </p:nvSpPr>
        <p:spPr bwMode="auto">
          <a:xfrm flipV="1">
            <a:off x="7924800" y="3559175"/>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4" name="Rectangle 98"/>
          <p:cNvSpPr>
            <a:spLocks noChangeArrowheads="1"/>
          </p:cNvSpPr>
          <p:nvPr/>
        </p:nvSpPr>
        <p:spPr bwMode="auto">
          <a:xfrm>
            <a:off x="7377113" y="3284538"/>
            <a:ext cx="16270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MemtoReg = 0</a:t>
            </a:r>
          </a:p>
        </p:txBody>
      </p:sp>
      <p:sp>
        <p:nvSpPr>
          <p:cNvPr id="105" name="Line 99"/>
          <p:cNvSpPr>
            <a:spLocks noChangeShapeType="1"/>
          </p:cNvSpPr>
          <p:nvPr/>
        </p:nvSpPr>
        <p:spPr bwMode="auto">
          <a:xfrm>
            <a:off x="8102600" y="4494213"/>
            <a:ext cx="4064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6" name="Rectangle 100"/>
          <p:cNvSpPr>
            <a:spLocks noChangeArrowheads="1"/>
          </p:cNvSpPr>
          <p:nvPr/>
        </p:nvSpPr>
        <p:spPr bwMode="auto">
          <a:xfrm>
            <a:off x="6022975" y="4862513"/>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7" name="Line 101"/>
          <p:cNvSpPr>
            <a:spLocks noChangeShapeType="1"/>
          </p:cNvSpPr>
          <p:nvPr/>
        </p:nvSpPr>
        <p:spPr bwMode="auto">
          <a:xfrm flipH="1">
            <a:off x="5397500" y="58451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8" name="Rectangle 102"/>
          <p:cNvSpPr>
            <a:spLocks noChangeArrowheads="1"/>
          </p:cNvSpPr>
          <p:nvPr/>
        </p:nvSpPr>
        <p:spPr bwMode="auto">
          <a:xfrm>
            <a:off x="5329238" y="55657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109" name="Rectangle 103"/>
          <p:cNvSpPr>
            <a:spLocks noChangeArrowheads="1"/>
          </p:cNvSpPr>
          <p:nvPr/>
        </p:nvSpPr>
        <p:spPr bwMode="auto">
          <a:xfrm>
            <a:off x="4633913" y="5060950"/>
            <a:ext cx="91852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Data In</a:t>
            </a:r>
          </a:p>
        </p:txBody>
      </p:sp>
      <p:sp>
        <p:nvSpPr>
          <p:cNvPr id="110" name="Line 104"/>
          <p:cNvSpPr>
            <a:spLocks noChangeShapeType="1"/>
          </p:cNvSpPr>
          <p:nvPr/>
        </p:nvSpPr>
        <p:spPr bwMode="auto">
          <a:xfrm>
            <a:off x="6061075" y="57689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1" name="Line 105"/>
          <p:cNvSpPr>
            <a:spLocks noChangeShapeType="1"/>
          </p:cNvSpPr>
          <p:nvPr/>
        </p:nvSpPr>
        <p:spPr bwMode="auto">
          <a:xfrm flipH="1">
            <a:off x="6035675" y="58578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2" name="Oval 106"/>
          <p:cNvSpPr>
            <a:spLocks noChangeArrowheads="1"/>
          </p:cNvSpPr>
          <p:nvPr/>
        </p:nvSpPr>
        <p:spPr bwMode="auto">
          <a:xfrm>
            <a:off x="5870575" y="58039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3" name="Rectangle 107"/>
          <p:cNvSpPr>
            <a:spLocks noChangeArrowheads="1"/>
          </p:cNvSpPr>
          <p:nvPr/>
        </p:nvSpPr>
        <p:spPr bwMode="auto">
          <a:xfrm>
            <a:off x="6003925" y="4845050"/>
            <a:ext cx="7309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WrEn</a:t>
            </a:r>
          </a:p>
        </p:txBody>
      </p:sp>
      <p:sp>
        <p:nvSpPr>
          <p:cNvPr id="114" name="Line 108"/>
          <p:cNvSpPr>
            <a:spLocks noChangeShapeType="1"/>
          </p:cNvSpPr>
          <p:nvPr/>
        </p:nvSpPr>
        <p:spPr bwMode="auto">
          <a:xfrm flipH="1">
            <a:off x="5016500" y="5062538"/>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5" name="Line 109"/>
          <p:cNvSpPr>
            <a:spLocks noChangeShapeType="1"/>
          </p:cNvSpPr>
          <p:nvPr/>
        </p:nvSpPr>
        <p:spPr bwMode="auto">
          <a:xfrm flipH="1">
            <a:off x="5556250" y="49990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6" name="Rectangle 110"/>
          <p:cNvSpPr>
            <a:spLocks noChangeArrowheads="1"/>
          </p:cNvSpPr>
          <p:nvPr/>
        </p:nvSpPr>
        <p:spPr bwMode="auto">
          <a:xfrm>
            <a:off x="5319713" y="51308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117" name="Line 111"/>
          <p:cNvSpPr>
            <a:spLocks noChangeShapeType="1"/>
          </p:cNvSpPr>
          <p:nvPr/>
        </p:nvSpPr>
        <p:spPr bwMode="auto">
          <a:xfrm flipV="1">
            <a:off x="6324600" y="3559175"/>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8" name="Line 112"/>
          <p:cNvSpPr>
            <a:spLocks noChangeShapeType="1"/>
          </p:cNvSpPr>
          <p:nvPr/>
        </p:nvSpPr>
        <p:spPr bwMode="auto">
          <a:xfrm>
            <a:off x="6858000" y="4222750"/>
            <a:ext cx="0" cy="614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9" name="Rectangle 113"/>
          <p:cNvSpPr>
            <a:spLocks noChangeArrowheads="1"/>
          </p:cNvSpPr>
          <p:nvPr/>
        </p:nvSpPr>
        <p:spPr bwMode="auto">
          <a:xfrm>
            <a:off x="6615113" y="4846638"/>
            <a:ext cx="5530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Adr</a:t>
            </a:r>
          </a:p>
        </p:txBody>
      </p:sp>
      <p:sp>
        <p:nvSpPr>
          <p:cNvPr id="120" name="Rectangle 114"/>
          <p:cNvSpPr>
            <a:spLocks noChangeArrowheads="1"/>
          </p:cNvSpPr>
          <p:nvPr/>
        </p:nvSpPr>
        <p:spPr bwMode="auto">
          <a:xfrm>
            <a:off x="6064376" y="5202238"/>
            <a:ext cx="95859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Data</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Memory</a:t>
            </a:r>
          </a:p>
        </p:txBody>
      </p:sp>
      <p:sp>
        <p:nvSpPr>
          <p:cNvPr id="121" name="Line 115"/>
          <p:cNvSpPr>
            <a:spLocks noChangeShapeType="1"/>
          </p:cNvSpPr>
          <p:nvPr/>
        </p:nvSpPr>
        <p:spPr bwMode="auto">
          <a:xfrm>
            <a:off x="7327900" y="5013325"/>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2" name="Line 116"/>
          <p:cNvSpPr>
            <a:spLocks noChangeShapeType="1"/>
          </p:cNvSpPr>
          <p:nvPr/>
        </p:nvSpPr>
        <p:spPr bwMode="auto">
          <a:xfrm>
            <a:off x="7315200" y="5041900"/>
            <a:ext cx="0" cy="43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3" name="Line 117"/>
          <p:cNvSpPr>
            <a:spLocks noChangeShapeType="1"/>
          </p:cNvSpPr>
          <p:nvPr/>
        </p:nvSpPr>
        <p:spPr bwMode="auto">
          <a:xfrm flipH="1">
            <a:off x="7150100" y="5489575"/>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4" name="Line 118"/>
          <p:cNvSpPr>
            <a:spLocks noChangeShapeType="1"/>
          </p:cNvSpPr>
          <p:nvPr/>
        </p:nvSpPr>
        <p:spPr bwMode="auto">
          <a:xfrm flipH="1">
            <a:off x="7385050" y="49482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5" name="Rectangle 119"/>
          <p:cNvSpPr>
            <a:spLocks noChangeArrowheads="1"/>
          </p:cNvSpPr>
          <p:nvPr/>
        </p:nvSpPr>
        <p:spPr bwMode="auto">
          <a:xfrm>
            <a:off x="7148513" y="464978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126" name="Rectangle 120"/>
          <p:cNvSpPr>
            <a:spLocks noChangeArrowheads="1"/>
          </p:cNvSpPr>
          <p:nvPr/>
        </p:nvSpPr>
        <p:spPr bwMode="auto">
          <a:xfrm>
            <a:off x="6310313" y="3513138"/>
            <a:ext cx="13801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MemWr = 0</a:t>
            </a:r>
          </a:p>
        </p:txBody>
      </p:sp>
      <p:sp>
        <p:nvSpPr>
          <p:cNvPr id="127" name="Line 121"/>
          <p:cNvSpPr>
            <a:spLocks noChangeShapeType="1"/>
          </p:cNvSpPr>
          <p:nvPr/>
        </p:nvSpPr>
        <p:spPr bwMode="auto">
          <a:xfrm>
            <a:off x="3810000" y="4508500"/>
            <a:ext cx="0" cy="541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8" name="Line 122"/>
          <p:cNvSpPr>
            <a:spLocks noChangeShapeType="1"/>
          </p:cNvSpPr>
          <p:nvPr/>
        </p:nvSpPr>
        <p:spPr bwMode="auto">
          <a:xfrm>
            <a:off x="3805238" y="5054600"/>
            <a:ext cx="1211262" cy="7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9" name="Rectangle 123"/>
          <p:cNvSpPr>
            <a:spLocks noChangeArrowheads="1"/>
          </p:cNvSpPr>
          <p:nvPr/>
        </p:nvSpPr>
        <p:spPr bwMode="auto">
          <a:xfrm rot="5400000">
            <a:off x="5060156" y="4064794"/>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ALU</a:t>
            </a:r>
          </a:p>
        </p:txBody>
      </p:sp>
      <p:sp>
        <p:nvSpPr>
          <p:cNvPr id="130" name="Rectangle 124"/>
          <p:cNvSpPr>
            <a:spLocks noChangeArrowheads="1"/>
          </p:cNvSpPr>
          <p:nvPr/>
        </p:nvSpPr>
        <p:spPr bwMode="auto">
          <a:xfrm>
            <a:off x="4575175" y="1993900"/>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1" name="Line 125"/>
          <p:cNvSpPr>
            <a:spLocks noChangeShapeType="1"/>
          </p:cNvSpPr>
          <p:nvPr/>
        </p:nvSpPr>
        <p:spPr bwMode="auto">
          <a:xfrm flipH="1">
            <a:off x="3949700" y="2749550"/>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2" name="Line 126"/>
          <p:cNvSpPr>
            <a:spLocks noChangeShapeType="1"/>
          </p:cNvSpPr>
          <p:nvPr/>
        </p:nvSpPr>
        <p:spPr bwMode="auto">
          <a:xfrm>
            <a:off x="4557713" y="2616200"/>
            <a:ext cx="306387" cy="119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3" name="Line 127"/>
          <p:cNvSpPr>
            <a:spLocks noChangeShapeType="1"/>
          </p:cNvSpPr>
          <p:nvPr/>
        </p:nvSpPr>
        <p:spPr bwMode="auto">
          <a:xfrm flipH="1">
            <a:off x="4587875" y="2719388"/>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4" name="Oval 128"/>
          <p:cNvSpPr>
            <a:spLocks noChangeArrowheads="1"/>
          </p:cNvSpPr>
          <p:nvPr/>
        </p:nvSpPr>
        <p:spPr bwMode="auto">
          <a:xfrm>
            <a:off x="4422775" y="26797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5" name="Rectangle 129"/>
          <p:cNvSpPr>
            <a:spLocks noChangeArrowheads="1"/>
          </p:cNvSpPr>
          <p:nvPr/>
        </p:nvSpPr>
        <p:spPr bwMode="auto">
          <a:xfrm>
            <a:off x="4534858" y="2078038"/>
            <a:ext cx="127919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Instruction</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Fetch Unit</a:t>
            </a:r>
          </a:p>
        </p:txBody>
      </p:sp>
      <p:sp>
        <p:nvSpPr>
          <p:cNvPr id="136" name="Rectangle 130"/>
          <p:cNvSpPr>
            <a:spLocks noChangeArrowheads="1"/>
          </p:cNvSpPr>
          <p:nvPr/>
        </p:nvSpPr>
        <p:spPr bwMode="auto">
          <a:xfrm>
            <a:off x="3500438" y="25304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137" name="Line 131"/>
          <p:cNvSpPr>
            <a:spLocks noChangeShapeType="1"/>
          </p:cNvSpPr>
          <p:nvPr/>
        </p:nvSpPr>
        <p:spPr bwMode="auto">
          <a:xfrm flipV="1">
            <a:off x="5638800" y="2882900"/>
            <a:ext cx="0" cy="1168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8" name="Line 132"/>
          <p:cNvSpPr>
            <a:spLocks noChangeShapeType="1"/>
          </p:cNvSpPr>
          <p:nvPr/>
        </p:nvSpPr>
        <p:spPr bwMode="auto">
          <a:xfrm flipH="1">
            <a:off x="5473700" y="4038600"/>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9" name="Rectangle 133"/>
          <p:cNvSpPr>
            <a:spLocks noChangeArrowheads="1"/>
          </p:cNvSpPr>
          <p:nvPr/>
        </p:nvSpPr>
        <p:spPr bwMode="auto">
          <a:xfrm>
            <a:off x="5624513" y="3505200"/>
            <a:ext cx="64761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63DE8"/>
                </a:solidFill>
                <a:latin typeface="Comic Sans MS" panose="030F0702030302020204" pitchFamily="66" charset="0"/>
                <a:ea typeface="宋体" panose="02010600030101010101" pitchFamily="2" charset="-122"/>
              </a:rPr>
              <a:t>Zero</a:t>
            </a:r>
          </a:p>
        </p:txBody>
      </p:sp>
      <p:sp>
        <p:nvSpPr>
          <p:cNvPr id="140" name="Line 134"/>
          <p:cNvSpPr>
            <a:spLocks noChangeShapeType="1"/>
          </p:cNvSpPr>
          <p:nvPr/>
        </p:nvSpPr>
        <p:spPr bwMode="auto">
          <a:xfrm>
            <a:off x="5762625" y="2120900"/>
            <a:ext cx="2530475" cy="127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1" name="Line 136"/>
          <p:cNvSpPr>
            <a:spLocks noChangeShapeType="1"/>
          </p:cNvSpPr>
          <p:nvPr/>
        </p:nvSpPr>
        <p:spPr bwMode="auto">
          <a:xfrm>
            <a:off x="3975100" y="2438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2" name="Line 137"/>
          <p:cNvSpPr>
            <a:spLocks noChangeShapeType="1"/>
          </p:cNvSpPr>
          <p:nvPr/>
        </p:nvSpPr>
        <p:spPr bwMode="auto">
          <a:xfrm>
            <a:off x="3975100" y="21336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3" name="Rectangle 138"/>
          <p:cNvSpPr>
            <a:spLocks noChangeArrowheads="1"/>
          </p:cNvSpPr>
          <p:nvPr/>
        </p:nvSpPr>
        <p:spPr bwMode="auto">
          <a:xfrm>
            <a:off x="3043238" y="2225675"/>
            <a:ext cx="11237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Jump = 0</a:t>
            </a:r>
          </a:p>
        </p:txBody>
      </p:sp>
      <p:sp>
        <p:nvSpPr>
          <p:cNvPr id="144" name="Rectangle 139"/>
          <p:cNvSpPr>
            <a:spLocks noChangeArrowheads="1"/>
          </p:cNvSpPr>
          <p:nvPr/>
        </p:nvSpPr>
        <p:spPr bwMode="auto">
          <a:xfrm>
            <a:off x="2890838" y="1844675"/>
            <a:ext cx="12872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Branch = 0</a:t>
            </a:r>
          </a:p>
        </p:txBody>
      </p:sp>
      <p:sp>
        <p:nvSpPr>
          <p:cNvPr id="145" name="Rectangle 141"/>
          <p:cNvSpPr>
            <a:spLocks noChangeArrowheads="1"/>
          </p:cNvSpPr>
          <p:nvPr/>
        </p:nvSpPr>
        <p:spPr bwMode="auto">
          <a:xfrm>
            <a:off x="7732713" y="40386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146" name="Rectangle 142"/>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147" name="Rectangle 143"/>
          <p:cNvSpPr>
            <a:spLocks noChangeArrowheads="1"/>
          </p:cNvSpPr>
          <p:nvPr/>
        </p:nvSpPr>
        <p:spPr bwMode="auto">
          <a:xfrm>
            <a:off x="4151313" y="42672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148" name="Rectangle 144"/>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149" name="Rectangle 145"/>
          <p:cNvSpPr>
            <a:spLocks noChangeArrowheads="1"/>
          </p:cNvSpPr>
          <p:nvPr/>
        </p:nvSpPr>
        <p:spPr bwMode="auto">
          <a:xfrm>
            <a:off x="2281238" y="27178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150" name="Rectangle 146"/>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151" name="Line 147"/>
          <p:cNvSpPr>
            <a:spLocks noChangeShapeType="1"/>
          </p:cNvSpPr>
          <p:nvPr/>
        </p:nvSpPr>
        <p:spPr bwMode="auto">
          <a:xfrm>
            <a:off x="60960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2" name="Rectangle 148"/>
          <p:cNvSpPr>
            <a:spLocks noChangeArrowheads="1"/>
          </p:cNvSpPr>
          <p:nvPr/>
        </p:nvSpPr>
        <p:spPr bwMode="auto">
          <a:xfrm rot="5400000">
            <a:off x="58515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&lt;21:25&gt;</a:t>
            </a:r>
          </a:p>
        </p:txBody>
      </p:sp>
      <p:sp>
        <p:nvSpPr>
          <p:cNvPr id="153" name="Rectangle 149"/>
          <p:cNvSpPr>
            <a:spLocks noChangeArrowheads="1"/>
          </p:cNvSpPr>
          <p:nvPr/>
        </p:nvSpPr>
        <p:spPr bwMode="auto">
          <a:xfrm rot="5400000">
            <a:off x="63849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&lt;16:20&gt;</a:t>
            </a:r>
          </a:p>
        </p:txBody>
      </p:sp>
      <p:sp>
        <p:nvSpPr>
          <p:cNvPr id="154" name="Rectangle 150"/>
          <p:cNvSpPr>
            <a:spLocks noChangeArrowheads="1"/>
          </p:cNvSpPr>
          <p:nvPr/>
        </p:nvSpPr>
        <p:spPr bwMode="auto">
          <a:xfrm rot="5400000">
            <a:off x="6952533" y="2359306"/>
            <a:ext cx="804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&lt;11:15&gt;</a:t>
            </a:r>
          </a:p>
        </p:txBody>
      </p:sp>
      <p:sp>
        <p:nvSpPr>
          <p:cNvPr id="155" name="Rectangle 151"/>
          <p:cNvSpPr>
            <a:spLocks noChangeArrowheads="1"/>
          </p:cNvSpPr>
          <p:nvPr/>
        </p:nvSpPr>
        <p:spPr bwMode="auto">
          <a:xfrm rot="5400000">
            <a:off x="7451725" y="2360613"/>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&lt;0:15&gt;</a:t>
            </a:r>
          </a:p>
        </p:txBody>
      </p:sp>
      <p:sp>
        <p:nvSpPr>
          <p:cNvPr id="156" name="Line 152"/>
          <p:cNvSpPr>
            <a:spLocks noChangeShapeType="1"/>
          </p:cNvSpPr>
          <p:nvPr/>
        </p:nvSpPr>
        <p:spPr bwMode="auto">
          <a:xfrm>
            <a:off x="66294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7" name="Line 153"/>
          <p:cNvSpPr>
            <a:spLocks noChangeShapeType="1"/>
          </p:cNvSpPr>
          <p:nvPr/>
        </p:nvSpPr>
        <p:spPr bwMode="auto">
          <a:xfrm>
            <a:off x="71628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8" name="Line 154"/>
          <p:cNvSpPr>
            <a:spLocks noChangeShapeType="1"/>
          </p:cNvSpPr>
          <p:nvPr/>
        </p:nvSpPr>
        <p:spPr bwMode="auto">
          <a:xfrm>
            <a:off x="76962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9" name="Rectangle 155"/>
          <p:cNvSpPr>
            <a:spLocks noChangeArrowheads="1"/>
          </p:cNvSpPr>
          <p:nvPr/>
        </p:nvSpPr>
        <p:spPr bwMode="auto">
          <a:xfrm>
            <a:off x="7453313" y="2971800"/>
            <a:ext cx="8303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160" name="Rectangle 156"/>
          <p:cNvSpPr>
            <a:spLocks noChangeArrowheads="1"/>
          </p:cNvSpPr>
          <p:nvPr/>
        </p:nvSpPr>
        <p:spPr bwMode="auto">
          <a:xfrm>
            <a:off x="6919913" y="2971800"/>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161" name="Rectangle 157"/>
          <p:cNvSpPr>
            <a:spLocks noChangeArrowheads="1"/>
          </p:cNvSpPr>
          <p:nvPr/>
        </p:nvSpPr>
        <p:spPr bwMode="auto">
          <a:xfrm>
            <a:off x="6462713" y="2971800"/>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162" name="Rectangle 158"/>
          <p:cNvSpPr>
            <a:spLocks noChangeArrowheads="1"/>
          </p:cNvSpPr>
          <p:nvPr/>
        </p:nvSpPr>
        <p:spPr bwMode="auto">
          <a:xfrm>
            <a:off x="5929313" y="2971800"/>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grpSp>
        <p:nvGrpSpPr>
          <p:cNvPr id="163" name="Group 186"/>
          <p:cNvGrpSpPr>
            <a:grpSpLocks/>
          </p:cNvGrpSpPr>
          <p:nvPr/>
        </p:nvGrpSpPr>
        <p:grpSpPr bwMode="auto">
          <a:xfrm>
            <a:off x="2605088" y="3235325"/>
            <a:ext cx="442912" cy="382588"/>
            <a:chOff x="1641" y="2038"/>
            <a:chExt cx="279" cy="241"/>
          </a:xfrm>
        </p:grpSpPr>
        <p:sp>
          <p:nvSpPr>
            <p:cNvPr id="164" name="Line 187"/>
            <p:cNvSpPr>
              <a:spLocks noChangeShapeType="1"/>
            </p:cNvSpPr>
            <p:nvPr/>
          </p:nvSpPr>
          <p:spPr bwMode="auto">
            <a:xfrm>
              <a:off x="1641" y="2038"/>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5" name="Line 188"/>
            <p:cNvSpPr>
              <a:spLocks noChangeShapeType="1"/>
            </p:cNvSpPr>
            <p:nvPr/>
          </p:nvSpPr>
          <p:spPr bwMode="auto">
            <a:xfrm>
              <a:off x="1920" y="2043"/>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166" name="Group 189"/>
          <p:cNvGrpSpPr>
            <a:grpSpLocks/>
          </p:cNvGrpSpPr>
          <p:nvPr/>
        </p:nvGrpSpPr>
        <p:grpSpPr bwMode="auto">
          <a:xfrm>
            <a:off x="3221038" y="3797300"/>
            <a:ext cx="1793875" cy="698500"/>
            <a:chOff x="2029" y="2382"/>
            <a:chExt cx="1130" cy="440"/>
          </a:xfrm>
        </p:grpSpPr>
        <p:sp>
          <p:nvSpPr>
            <p:cNvPr id="167" name="Line 190"/>
            <p:cNvSpPr>
              <a:spLocks noChangeShapeType="1"/>
            </p:cNvSpPr>
            <p:nvPr/>
          </p:nvSpPr>
          <p:spPr bwMode="auto">
            <a:xfrm>
              <a:off x="2039" y="2382"/>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8" name="Line 191"/>
            <p:cNvSpPr>
              <a:spLocks noChangeShapeType="1"/>
            </p:cNvSpPr>
            <p:nvPr/>
          </p:nvSpPr>
          <p:spPr bwMode="auto">
            <a:xfrm>
              <a:off x="2029" y="2822"/>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169" name="Line 192"/>
          <p:cNvSpPr>
            <a:spLocks noChangeShapeType="1"/>
          </p:cNvSpPr>
          <p:nvPr/>
        </p:nvSpPr>
        <p:spPr bwMode="auto">
          <a:xfrm>
            <a:off x="4530725" y="4632325"/>
            <a:ext cx="4826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0" name="Line 193"/>
          <p:cNvSpPr>
            <a:spLocks noChangeShapeType="1"/>
          </p:cNvSpPr>
          <p:nvPr/>
        </p:nvSpPr>
        <p:spPr bwMode="auto">
          <a:xfrm flipH="1">
            <a:off x="5456238" y="4205288"/>
            <a:ext cx="23368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171" name="Group 194"/>
          <p:cNvGrpSpPr>
            <a:grpSpLocks/>
          </p:cNvGrpSpPr>
          <p:nvPr/>
        </p:nvGrpSpPr>
        <p:grpSpPr bwMode="auto">
          <a:xfrm>
            <a:off x="731838" y="4124325"/>
            <a:ext cx="7823200" cy="2082800"/>
            <a:chOff x="461" y="2607"/>
            <a:chExt cx="4928" cy="1312"/>
          </a:xfrm>
        </p:grpSpPr>
        <p:sp>
          <p:nvSpPr>
            <p:cNvPr id="172" name="Line 195"/>
            <p:cNvSpPr>
              <a:spLocks noChangeShapeType="1"/>
            </p:cNvSpPr>
            <p:nvPr/>
          </p:nvSpPr>
          <p:spPr bwMode="auto">
            <a:xfrm>
              <a:off x="5101" y="2837"/>
              <a:ext cx="256"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3" name="Line 196"/>
            <p:cNvSpPr>
              <a:spLocks noChangeShapeType="1"/>
            </p:cNvSpPr>
            <p:nvPr/>
          </p:nvSpPr>
          <p:spPr bwMode="auto">
            <a:xfrm>
              <a:off x="5373" y="2853"/>
              <a:ext cx="0" cy="1025"/>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4" name="Line 197"/>
            <p:cNvSpPr>
              <a:spLocks noChangeShapeType="1"/>
            </p:cNvSpPr>
            <p:nvPr/>
          </p:nvSpPr>
          <p:spPr bwMode="auto">
            <a:xfrm flipH="1">
              <a:off x="461" y="3894"/>
              <a:ext cx="4928"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5" name="Line 198"/>
            <p:cNvSpPr>
              <a:spLocks noChangeShapeType="1"/>
            </p:cNvSpPr>
            <p:nvPr/>
          </p:nvSpPr>
          <p:spPr bwMode="auto">
            <a:xfrm flipV="1">
              <a:off x="486" y="2607"/>
              <a:ext cx="0" cy="1312"/>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6" name="Line 199"/>
            <p:cNvSpPr>
              <a:spLocks noChangeShapeType="1"/>
            </p:cNvSpPr>
            <p:nvPr/>
          </p:nvSpPr>
          <p:spPr bwMode="auto">
            <a:xfrm flipH="1">
              <a:off x="461" y="2614"/>
              <a:ext cx="656"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177" name="Line 200"/>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8" name="Line 201"/>
          <p:cNvSpPr>
            <a:spLocks noChangeShapeType="1"/>
          </p:cNvSpPr>
          <p:nvPr/>
        </p:nvSpPr>
        <p:spPr bwMode="auto">
          <a:xfrm>
            <a:off x="4338638" y="5356225"/>
            <a:ext cx="0" cy="4000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9" name="Line 202"/>
          <p:cNvSpPr>
            <a:spLocks noChangeShapeType="1"/>
          </p:cNvSpPr>
          <p:nvPr/>
        </p:nvSpPr>
        <p:spPr bwMode="auto">
          <a:xfrm flipV="1">
            <a:off x="7920038" y="3554413"/>
            <a:ext cx="0" cy="4508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180" name="Group 203"/>
          <p:cNvGrpSpPr>
            <a:grpSpLocks/>
          </p:cNvGrpSpPr>
          <p:nvPr/>
        </p:nvGrpSpPr>
        <p:grpSpPr bwMode="auto">
          <a:xfrm>
            <a:off x="1762125" y="2540000"/>
            <a:ext cx="442913" cy="1085850"/>
            <a:chOff x="1110" y="1600"/>
            <a:chExt cx="279" cy="684"/>
          </a:xfrm>
        </p:grpSpPr>
        <p:sp>
          <p:nvSpPr>
            <p:cNvPr id="181" name="Line 204"/>
            <p:cNvSpPr>
              <a:spLocks noChangeShapeType="1"/>
            </p:cNvSpPr>
            <p:nvPr/>
          </p:nvSpPr>
          <p:spPr bwMode="auto">
            <a:xfrm>
              <a:off x="1110" y="1600"/>
              <a:ext cx="0" cy="103"/>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82" name="Line 205"/>
            <p:cNvSpPr>
              <a:spLocks noChangeShapeType="1"/>
            </p:cNvSpPr>
            <p:nvPr/>
          </p:nvSpPr>
          <p:spPr bwMode="auto">
            <a:xfrm>
              <a:off x="1389" y="1914"/>
              <a:ext cx="0" cy="37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183" name="Rectangle 140"/>
          <p:cNvSpPr txBox="1">
            <a:spLocks noChangeArrowheads="1"/>
          </p:cNvSpPr>
          <p:nvPr/>
        </p:nvSpPr>
        <p:spPr bwMode="auto">
          <a:xfrm>
            <a:off x="107504" y="1151572"/>
            <a:ext cx="3453854" cy="325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FF0000"/>
                </a:solidFill>
                <a:ea typeface="宋体" panose="02010600030101010101" pitchFamily="2" charset="-122"/>
              </a:rPr>
              <a:t>R[</a:t>
            </a:r>
            <a:r>
              <a:rPr lang="en-US" altLang="zh-CN" dirty="0" err="1" smtClean="0">
                <a:solidFill>
                  <a:srgbClr val="FF0000"/>
                </a:solidFill>
                <a:ea typeface="宋体" panose="02010600030101010101" pitchFamily="2" charset="-122"/>
              </a:rPr>
              <a:t>rd</a:t>
            </a:r>
            <a:r>
              <a:rPr lang="en-US" altLang="zh-CN" dirty="0" smtClean="0">
                <a:solidFill>
                  <a:srgbClr val="FF0000"/>
                </a:solidFill>
                <a:ea typeface="宋体" panose="02010600030101010101" pitchFamily="2" charset="-122"/>
              </a:rPr>
              <a:t>]</a:t>
            </a:r>
            <a:r>
              <a:rPr lang="en-US" altLang="zh-CN" dirty="0" smtClean="0">
                <a:solidFill>
                  <a:srgbClr val="FF0000"/>
                </a:solidFill>
                <a:ea typeface="宋体" panose="02010600030101010101" pitchFamily="2" charset="-122"/>
                <a:cs typeface="Arial" panose="020B0604020202020204" pitchFamily="34" charset="0"/>
                <a:sym typeface="Wingdings" panose="05000000000000000000" pitchFamily="2" charset="2"/>
              </a:rPr>
              <a:t>←</a:t>
            </a:r>
            <a:r>
              <a:rPr lang="en-US" altLang="zh-CN" dirty="0" smtClean="0">
                <a:solidFill>
                  <a:srgbClr val="FF0000"/>
                </a:solidFill>
                <a:ea typeface="宋体" panose="02010600030101010101" pitchFamily="2" charset="-122"/>
              </a:rPr>
              <a:t>R[</a:t>
            </a:r>
            <a:r>
              <a:rPr lang="en-US" altLang="zh-CN" dirty="0" err="1" smtClean="0">
                <a:solidFill>
                  <a:srgbClr val="FF0000"/>
                </a:solidFill>
                <a:ea typeface="宋体" panose="02010600030101010101" pitchFamily="2" charset="-122"/>
              </a:rPr>
              <a:t>rs</a:t>
            </a:r>
            <a:r>
              <a:rPr lang="en-US" altLang="zh-CN" dirty="0" smtClean="0">
                <a:solidFill>
                  <a:srgbClr val="FF0000"/>
                </a:solidFill>
                <a:ea typeface="宋体" panose="02010600030101010101" pitchFamily="2" charset="-122"/>
              </a:rPr>
              <a:t>] +/-R[</a:t>
            </a:r>
            <a:r>
              <a:rPr lang="en-US" altLang="zh-CN" dirty="0" err="1" smtClean="0">
                <a:solidFill>
                  <a:srgbClr val="FF0000"/>
                </a:solidFill>
                <a:ea typeface="宋体" panose="02010600030101010101" pitchFamily="2" charset="-122"/>
              </a:rPr>
              <a:t>rt</a:t>
            </a:r>
            <a:r>
              <a:rPr lang="en-US" altLang="zh-CN" dirty="0" smtClean="0">
                <a:solidFill>
                  <a:srgbClr val="FF0000"/>
                </a:solidFill>
                <a:ea typeface="宋体" panose="02010600030101010101" pitchFamily="2" charset="-122"/>
              </a:rPr>
              <a:t>]</a:t>
            </a:r>
            <a:endParaRPr lang="en-US" altLang="zh-CN" dirty="0">
              <a:solidFill>
                <a:srgbClr val="FF0000"/>
              </a:solidFill>
              <a:ea typeface="宋体" panose="02010600030101010101" pitchFamily="2" charset="-122"/>
            </a:endParaRPr>
          </a:p>
        </p:txBody>
      </p:sp>
      <p:grpSp>
        <p:nvGrpSpPr>
          <p:cNvPr id="184" name="Group 159"/>
          <p:cNvGrpSpPr>
            <a:grpSpLocks/>
          </p:cNvGrpSpPr>
          <p:nvPr/>
        </p:nvGrpSpPr>
        <p:grpSpPr bwMode="auto">
          <a:xfrm>
            <a:off x="3490912" y="1085026"/>
            <a:ext cx="5722348" cy="526392"/>
            <a:chOff x="951" y="384"/>
            <a:chExt cx="4019" cy="424"/>
          </a:xfrm>
        </p:grpSpPr>
        <p:sp>
          <p:nvSpPr>
            <p:cNvPr id="185" name="Rectangle 160"/>
            <p:cNvSpPr>
              <a:spLocks noChangeArrowheads="1"/>
            </p:cNvSpPr>
            <p:nvPr/>
          </p:nvSpPr>
          <p:spPr bwMode="auto">
            <a:xfrm>
              <a:off x="1016" y="584"/>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grpSp>
          <p:nvGrpSpPr>
            <p:cNvPr id="186" name="Group 161"/>
            <p:cNvGrpSpPr>
              <a:grpSpLocks/>
            </p:cNvGrpSpPr>
            <p:nvPr/>
          </p:nvGrpSpPr>
          <p:grpSpPr bwMode="auto">
            <a:xfrm>
              <a:off x="1012" y="513"/>
              <a:ext cx="664" cy="295"/>
              <a:chOff x="1012" y="513"/>
              <a:chExt cx="664" cy="295"/>
            </a:xfrm>
          </p:grpSpPr>
          <p:sp>
            <p:nvSpPr>
              <p:cNvPr id="209" name="Rectangle 162"/>
              <p:cNvSpPr>
                <a:spLocks noChangeArrowheads="1"/>
              </p:cNvSpPr>
              <p:nvPr/>
            </p:nvSpPr>
            <p:spPr bwMode="auto">
              <a:xfrm>
                <a:off x="1012" y="580"/>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sp>
            <p:nvSpPr>
              <p:cNvPr id="210" name="Rectangle 163"/>
              <p:cNvSpPr>
                <a:spLocks noChangeArrowheads="1"/>
              </p:cNvSpPr>
              <p:nvPr/>
            </p:nvSpPr>
            <p:spPr bwMode="auto">
              <a:xfrm>
                <a:off x="1099" y="513"/>
                <a:ext cx="30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0000CC"/>
                    </a:solidFill>
                    <a:latin typeface="Comic Sans MS" panose="030F0702030302020204" pitchFamily="66" charset="0"/>
                    <a:ea typeface="宋体" panose="02010600030101010101" pitchFamily="2" charset="-122"/>
                  </a:rPr>
                  <a:t>op</a:t>
                </a:r>
              </a:p>
            </p:txBody>
          </p:sp>
        </p:grpSp>
        <p:grpSp>
          <p:nvGrpSpPr>
            <p:cNvPr id="187" name="Group 164"/>
            <p:cNvGrpSpPr>
              <a:grpSpLocks/>
            </p:cNvGrpSpPr>
            <p:nvPr/>
          </p:nvGrpSpPr>
          <p:grpSpPr bwMode="auto">
            <a:xfrm>
              <a:off x="1684" y="513"/>
              <a:ext cx="616" cy="295"/>
              <a:chOff x="1684" y="513"/>
              <a:chExt cx="616" cy="295"/>
            </a:xfrm>
          </p:grpSpPr>
          <p:sp>
            <p:nvSpPr>
              <p:cNvPr id="207" name="Rectangle 165"/>
              <p:cNvSpPr>
                <a:spLocks noChangeArrowheads="1"/>
              </p:cNvSpPr>
              <p:nvPr/>
            </p:nvSpPr>
            <p:spPr bwMode="auto">
              <a:xfrm>
                <a:off x="1684"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sp>
            <p:nvSpPr>
              <p:cNvPr id="208" name="Rectangle 166"/>
              <p:cNvSpPr>
                <a:spLocks noChangeArrowheads="1"/>
              </p:cNvSpPr>
              <p:nvPr/>
            </p:nvSpPr>
            <p:spPr bwMode="auto">
              <a:xfrm>
                <a:off x="1753" y="513"/>
                <a:ext cx="28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0000CC"/>
                    </a:solidFill>
                    <a:latin typeface="Comic Sans MS" panose="030F0702030302020204" pitchFamily="66" charset="0"/>
                    <a:ea typeface="宋体" panose="02010600030101010101" pitchFamily="2" charset="-122"/>
                  </a:rPr>
                  <a:t>rs</a:t>
                </a:r>
              </a:p>
            </p:txBody>
          </p:sp>
        </p:grpSp>
        <p:grpSp>
          <p:nvGrpSpPr>
            <p:cNvPr id="188" name="Group 167"/>
            <p:cNvGrpSpPr>
              <a:grpSpLocks/>
            </p:cNvGrpSpPr>
            <p:nvPr/>
          </p:nvGrpSpPr>
          <p:grpSpPr bwMode="auto">
            <a:xfrm>
              <a:off x="2308" y="513"/>
              <a:ext cx="616" cy="295"/>
              <a:chOff x="2308" y="513"/>
              <a:chExt cx="616" cy="295"/>
            </a:xfrm>
          </p:grpSpPr>
          <p:sp>
            <p:nvSpPr>
              <p:cNvPr id="205" name="Rectangle 168"/>
              <p:cNvSpPr>
                <a:spLocks noChangeArrowheads="1"/>
              </p:cNvSpPr>
              <p:nvPr/>
            </p:nvSpPr>
            <p:spPr bwMode="auto">
              <a:xfrm>
                <a:off x="2308"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sp>
            <p:nvSpPr>
              <p:cNvPr id="206" name="Rectangle 169"/>
              <p:cNvSpPr>
                <a:spLocks noChangeArrowheads="1"/>
              </p:cNvSpPr>
              <p:nvPr/>
            </p:nvSpPr>
            <p:spPr bwMode="auto">
              <a:xfrm>
                <a:off x="2375" y="513"/>
                <a:ext cx="28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0000CC"/>
                    </a:solidFill>
                    <a:latin typeface="Comic Sans MS" panose="030F0702030302020204" pitchFamily="66" charset="0"/>
                    <a:ea typeface="宋体" panose="02010600030101010101" pitchFamily="2" charset="-122"/>
                  </a:rPr>
                  <a:t>rt</a:t>
                </a:r>
              </a:p>
            </p:txBody>
          </p:sp>
        </p:grpSp>
        <p:grpSp>
          <p:nvGrpSpPr>
            <p:cNvPr id="189" name="Group 170"/>
            <p:cNvGrpSpPr>
              <a:grpSpLocks/>
            </p:cNvGrpSpPr>
            <p:nvPr/>
          </p:nvGrpSpPr>
          <p:grpSpPr bwMode="auto">
            <a:xfrm>
              <a:off x="2932" y="513"/>
              <a:ext cx="616" cy="295"/>
              <a:chOff x="2932" y="513"/>
              <a:chExt cx="616" cy="295"/>
            </a:xfrm>
          </p:grpSpPr>
          <p:sp>
            <p:nvSpPr>
              <p:cNvPr id="203" name="Rectangle 171"/>
              <p:cNvSpPr>
                <a:spLocks noChangeArrowheads="1"/>
              </p:cNvSpPr>
              <p:nvPr/>
            </p:nvSpPr>
            <p:spPr bwMode="auto">
              <a:xfrm>
                <a:off x="2932"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sp>
            <p:nvSpPr>
              <p:cNvPr id="204" name="Rectangle 172"/>
              <p:cNvSpPr>
                <a:spLocks noChangeArrowheads="1"/>
              </p:cNvSpPr>
              <p:nvPr/>
            </p:nvSpPr>
            <p:spPr bwMode="auto">
              <a:xfrm>
                <a:off x="3001" y="513"/>
                <a:ext cx="30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00CC"/>
                    </a:solidFill>
                    <a:latin typeface="Comic Sans MS" panose="030F0702030302020204" pitchFamily="66" charset="0"/>
                    <a:ea typeface="宋体" panose="02010600030101010101" pitchFamily="2" charset="-122"/>
                  </a:rPr>
                  <a:t>rd</a:t>
                </a:r>
                <a:endParaRPr lang="en-US" altLang="zh-CN" dirty="0">
                  <a:solidFill>
                    <a:srgbClr val="0000CC"/>
                  </a:solidFill>
                  <a:latin typeface="Comic Sans MS" panose="030F0702030302020204" pitchFamily="66" charset="0"/>
                  <a:ea typeface="宋体" panose="02010600030101010101" pitchFamily="2" charset="-122"/>
                </a:endParaRPr>
              </a:p>
            </p:txBody>
          </p:sp>
        </p:grpSp>
        <p:grpSp>
          <p:nvGrpSpPr>
            <p:cNvPr id="190" name="Group 173"/>
            <p:cNvGrpSpPr>
              <a:grpSpLocks/>
            </p:cNvGrpSpPr>
            <p:nvPr/>
          </p:nvGrpSpPr>
          <p:grpSpPr bwMode="auto">
            <a:xfrm>
              <a:off x="3556" y="513"/>
              <a:ext cx="616" cy="295"/>
              <a:chOff x="3556" y="513"/>
              <a:chExt cx="616" cy="295"/>
            </a:xfrm>
          </p:grpSpPr>
          <p:sp>
            <p:nvSpPr>
              <p:cNvPr id="201" name="Rectangle 174"/>
              <p:cNvSpPr>
                <a:spLocks noChangeArrowheads="1"/>
              </p:cNvSpPr>
              <p:nvPr/>
            </p:nvSpPr>
            <p:spPr bwMode="auto">
              <a:xfrm>
                <a:off x="3556"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sp>
            <p:nvSpPr>
              <p:cNvPr id="202" name="Rectangle 175"/>
              <p:cNvSpPr>
                <a:spLocks noChangeArrowheads="1"/>
              </p:cNvSpPr>
              <p:nvPr/>
            </p:nvSpPr>
            <p:spPr bwMode="auto">
              <a:xfrm>
                <a:off x="3571" y="513"/>
                <a:ext cx="58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rgbClr val="0000CC"/>
                    </a:solidFill>
                    <a:latin typeface="Comic Sans MS" panose="030F0702030302020204" pitchFamily="66" charset="0"/>
                    <a:ea typeface="宋体" panose="02010600030101010101" pitchFamily="2" charset="-122"/>
                  </a:rPr>
                  <a:t>shamt</a:t>
                </a:r>
              </a:p>
            </p:txBody>
          </p:sp>
        </p:grpSp>
        <p:grpSp>
          <p:nvGrpSpPr>
            <p:cNvPr id="191" name="Group 176"/>
            <p:cNvGrpSpPr>
              <a:grpSpLocks/>
            </p:cNvGrpSpPr>
            <p:nvPr/>
          </p:nvGrpSpPr>
          <p:grpSpPr bwMode="auto">
            <a:xfrm>
              <a:off x="4180" y="513"/>
              <a:ext cx="664" cy="295"/>
              <a:chOff x="4180" y="513"/>
              <a:chExt cx="664" cy="295"/>
            </a:xfrm>
          </p:grpSpPr>
          <p:sp>
            <p:nvSpPr>
              <p:cNvPr id="199" name="Rectangle 177"/>
              <p:cNvSpPr>
                <a:spLocks noChangeArrowheads="1"/>
              </p:cNvSpPr>
              <p:nvPr/>
            </p:nvSpPr>
            <p:spPr bwMode="auto">
              <a:xfrm>
                <a:off x="4180" y="580"/>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Comic Sans MS" panose="030F0702030302020204" pitchFamily="66" charset="0"/>
                </a:endParaRPr>
              </a:p>
            </p:txBody>
          </p:sp>
          <p:sp>
            <p:nvSpPr>
              <p:cNvPr id="200" name="Rectangle 178"/>
              <p:cNvSpPr>
                <a:spLocks noChangeArrowheads="1"/>
              </p:cNvSpPr>
              <p:nvPr/>
            </p:nvSpPr>
            <p:spPr bwMode="auto">
              <a:xfrm>
                <a:off x="4302" y="513"/>
                <a:ext cx="53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rgbClr val="0000CC"/>
                    </a:solidFill>
                    <a:latin typeface="Comic Sans MS" panose="030F0702030302020204" pitchFamily="66" charset="0"/>
                    <a:ea typeface="宋体" panose="02010600030101010101" pitchFamily="2" charset="-122"/>
                  </a:rPr>
                  <a:t>funct</a:t>
                </a:r>
                <a:endParaRPr lang="en-US" altLang="zh-CN" dirty="0">
                  <a:solidFill>
                    <a:srgbClr val="0000CC"/>
                  </a:solidFill>
                  <a:latin typeface="Comic Sans MS" panose="030F0702030302020204" pitchFamily="66" charset="0"/>
                  <a:ea typeface="宋体" panose="02010600030101010101" pitchFamily="2" charset="-122"/>
                </a:endParaRPr>
              </a:p>
            </p:txBody>
          </p:sp>
        </p:grpSp>
        <p:sp>
          <p:nvSpPr>
            <p:cNvPr id="192" name="Rectangle 179"/>
            <p:cNvSpPr>
              <a:spLocks noChangeArrowheads="1"/>
            </p:cNvSpPr>
            <p:nvPr/>
          </p:nvSpPr>
          <p:spPr bwMode="auto">
            <a:xfrm>
              <a:off x="4743" y="384"/>
              <a:ext cx="22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CC"/>
                  </a:solidFill>
                  <a:latin typeface="Comic Sans MS" panose="030F0702030302020204" pitchFamily="66" charset="0"/>
                  <a:ea typeface="宋体" panose="02010600030101010101" pitchFamily="2" charset="-122"/>
                </a:rPr>
                <a:t>0</a:t>
              </a:r>
            </a:p>
          </p:txBody>
        </p:sp>
        <p:sp>
          <p:nvSpPr>
            <p:cNvPr id="193" name="Rectangle 180"/>
            <p:cNvSpPr>
              <a:spLocks noChangeArrowheads="1"/>
            </p:cNvSpPr>
            <p:nvPr/>
          </p:nvSpPr>
          <p:spPr bwMode="auto">
            <a:xfrm>
              <a:off x="4023" y="384"/>
              <a:ext cx="22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CC"/>
                  </a:solidFill>
                  <a:latin typeface="Comic Sans MS" panose="030F0702030302020204" pitchFamily="66" charset="0"/>
                  <a:ea typeface="宋体" panose="02010600030101010101" pitchFamily="2" charset="-122"/>
                </a:rPr>
                <a:t>6</a:t>
              </a:r>
            </a:p>
          </p:txBody>
        </p:sp>
        <p:sp>
          <p:nvSpPr>
            <p:cNvPr id="194" name="Rectangle 181"/>
            <p:cNvSpPr>
              <a:spLocks noChangeArrowheads="1"/>
            </p:cNvSpPr>
            <p:nvPr/>
          </p:nvSpPr>
          <p:spPr bwMode="auto">
            <a:xfrm>
              <a:off x="3351" y="384"/>
              <a:ext cx="27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CC"/>
                  </a:solidFill>
                  <a:latin typeface="Comic Sans MS" panose="030F0702030302020204" pitchFamily="66" charset="0"/>
                  <a:ea typeface="宋体" panose="02010600030101010101" pitchFamily="2" charset="-122"/>
                </a:rPr>
                <a:t>11</a:t>
              </a:r>
            </a:p>
          </p:txBody>
        </p:sp>
        <p:sp>
          <p:nvSpPr>
            <p:cNvPr id="195" name="Rectangle 182"/>
            <p:cNvSpPr>
              <a:spLocks noChangeArrowheads="1"/>
            </p:cNvSpPr>
            <p:nvPr/>
          </p:nvSpPr>
          <p:spPr bwMode="auto">
            <a:xfrm>
              <a:off x="2727" y="384"/>
              <a:ext cx="30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CC"/>
                  </a:solidFill>
                  <a:latin typeface="Comic Sans MS" panose="030F0702030302020204" pitchFamily="66" charset="0"/>
                  <a:ea typeface="宋体" panose="02010600030101010101" pitchFamily="2" charset="-122"/>
                </a:rPr>
                <a:t>16</a:t>
              </a:r>
            </a:p>
          </p:txBody>
        </p:sp>
        <p:sp>
          <p:nvSpPr>
            <p:cNvPr id="196" name="Rectangle 183"/>
            <p:cNvSpPr>
              <a:spLocks noChangeArrowheads="1"/>
            </p:cNvSpPr>
            <p:nvPr/>
          </p:nvSpPr>
          <p:spPr bwMode="auto">
            <a:xfrm>
              <a:off x="2103" y="384"/>
              <a:ext cx="30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rgbClr val="0000CC"/>
                  </a:solidFill>
                  <a:latin typeface="Comic Sans MS" panose="030F0702030302020204" pitchFamily="66" charset="0"/>
                  <a:ea typeface="宋体" panose="02010600030101010101" pitchFamily="2" charset="-122"/>
                </a:rPr>
                <a:t>21</a:t>
              </a:r>
            </a:p>
          </p:txBody>
        </p:sp>
        <p:sp>
          <p:nvSpPr>
            <p:cNvPr id="197" name="Rectangle 184"/>
            <p:cNvSpPr>
              <a:spLocks noChangeArrowheads="1"/>
            </p:cNvSpPr>
            <p:nvPr/>
          </p:nvSpPr>
          <p:spPr bwMode="auto">
            <a:xfrm>
              <a:off x="1479" y="384"/>
              <a:ext cx="3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dirty="0">
                  <a:solidFill>
                    <a:srgbClr val="0000CC"/>
                  </a:solidFill>
                  <a:latin typeface="Comic Sans MS" panose="030F0702030302020204" pitchFamily="66" charset="0"/>
                  <a:ea typeface="宋体" panose="02010600030101010101" pitchFamily="2" charset="-122"/>
                </a:rPr>
                <a:t>26</a:t>
              </a:r>
            </a:p>
          </p:txBody>
        </p:sp>
        <p:sp>
          <p:nvSpPr>
            <p:cNvPr id="198" name="Rectangle 185"/>
            <p:cNvSpPr>
              <a:spLocks noChangeArrowheads="1"/>
            </p:cNvSpPr>
            <p:nvPr/>
          </p:nvSpPr>
          <p:spPr bwMode="auto">
            <a:xfrm>
              <a:off x="951" y="384"/>
              <a:ext cx="30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dirty="0">
                  <a:solidFill>
                    <a:srgbClr val="0000CC"/>
                  </a:solidFill>
                  <a:latin typeface="Comic Sans MS" panose="030F0702030302020204" pitchFamily="66" charset="0"/>
                  <a:ea typeface="宋体" panose="02010600030101010101" pitchFamily="2" charset="-122"/>
                </a:rPr>
                <a:t>31</a:t>
              </a:r>
            </a:p>
          </p:txBody>
        </p:sp>
      </p:grpSp>
    </p:spTree>
    <p:extLst>
      <p:ext uri="{BB962C8B-B14F-4D97-AF65-F5344CB8AC3E}">
        <p14:creationId xmlns:p14="http://schemas.microsoft.com/office/powerpoint/2010/main" val="2998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slide(fromTop)">
                                      <p:cBhvr>
                                        <p:cTn id="7" dur="500"/>
                                        <p:tgtEl>
                                          <p:spTgt spid="163"/>
                                        </p:tgtEl>
                                      </p:cBhvr>
                                    </p:animEffect>
                                  </p:childTnLst>
                                  <p:subTnLst>
                                    <p:animClr clrSpc="rgb" dir="cw">
                                      <p:cBhvr override="childStyle">
                                        <p:cTn dur="1" fill="hold" display="0" masterRel="nextClick" afterEffect="1"/>
                                        <p:tgtEl>
                                          <p:spTgt spid="163"/>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slide(fromLeft)">
                                      <p:cBhvr>
                                        <p:cTn id="12" dur="500"/>
                                        <p:tgtEl>
                                          <p:spTgt spid="166"/>
                                        </p:tgtEl>
                                      </p:cBhvr>
                                    </p:animEffect>
                                  </p:childTnLst>
                                  <p:subTnLst>
                                    <p:animClr clrSpc="rgb" dir="cw">
                                      <p:cBhvr override="childStyle">
                                        <p:cTn dur="1" fill="hold" display="0" masterRel="nextClick" afterEffect="1"/>
                                        <p:tgtEl>
                                          <p:spTgt spid="166"/>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slide(fromBottom)">
                                      <p:cBhvr>
                                        <p:cTn id="17" dur="500"/>
                                        <p:tgtEl>
                                          <p:spTgt spid="178"/>
                                        </p:tgtEl>
                                      </p:cBhvr>
                                    </p:animEffect>
                                  </p:childTnLst>
                                  <p:subTnLst>
                                    <p:animClr clrSpc="rgb" dir="cw">
                                      <p:cBhvr override="childStyle">
                                        <p:cTn dur="1" fill="hold" display="0" masterRel="nextClick" afterEffect="1"/>
                                        <p:tgtEl>
                                          <p:spTgt spid="178"/>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slide(fromLeft)">
                                      <p:cBhvr>
                                        <p:cTn id="22" dur="500"/>
                                        <p:tgtEl>
                                          <p:spTgt spid="16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77"/>
                                        </p:tgtEl>
                                        <p:attrNameLst>
                                          <p:attrName>style.visibility</p:attrName>
                                        </p:attrNameLst>
                                      </p:cBhvr>
                                      <p:to>
                                        <p:strVal val="visible"/>
                                      </p:to>
                                    </p:set>
                                    <p:animEffect transition="in" filter="slide(fromTop)">
                                      <p:cBhvr>
                                        <p:cTn id="27" dur="500"/>
                                        <p:tgtEl>
                                          <p:spTgt spid="17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slide(fromLef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slide(fromTop)">
                                      <p:cBhvr>
                                        <p:cTn id="37" dur="500"/>
                                        <p:tgtEl>
                                          <p:spTgt spid="17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171"/>
                                        </p:tgtEl>
                                        <p:attrNameLst>
                                          <p:attrName>style.visibility</p:attrName>
                                        </p:attrNameLst>
                                      </p:cBhvr>
                                      <p:to>
                                        <p:strVal val="visible"/>
                                      </p:to>
                                    </p:set>
                                    <p:animEffect transition="in" filter="slide(fromRight)">
                                      <p:cBhvr>
                                        <p:cTn id="42" dur="500"/>
                                        <p:tgtEl>
                                          <p:spTgt spid="17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slide(fromLeft)">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80"/>
                                        </p:tgtEl>
                                        <p:attrNameLst>
                                          <p:attrName>style.visibility</p:attrName>
                                        </p:attrNameLst>
                                      </p:cBhvr>
                                      <p:to>
                                        <p:strVal val="visible"/>
                                      </p:to>
                                    </p:set>
                                    <p:animEffect transition="in" filter="checkerboard(across)">
                                      <p:cBhvr>
                                        <p:cTn id="5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0" grpId="0" animBg="1"/>
      <p:bldP spid="177" grpId="0" animBg="1"/>
      <p:bldP spid="178" grpId="0" animBg="1"/>
      <p:bldP spid="17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613537" y="672859"/>
            <a:ext cx="5676622" cy="357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smtClean="0">
                <a:solidFill>
                  <a:srgbClr val="063DE8"/>
                </a:solidFill>
              </a:rPr>
              <a:t>控制信号取值分析</a:t>
            </a:r>
            <a:r>
              <a:rPr lang="en-US" altLang="zh-CN" dirty="0" smtClean="0">
                <a:solidFill>
                  <a:srgbClr val="063DE8"/>
                </a:solidFill>
              </a:rPr>
              <a:t>——R-</a:t>
            </a:r>
            <a:r>
              <a:rPr lang="zh-CN" altLang="en-US" dirty="0" smtClean="0">
                <a:solidFill>
                  <a:srgbClr val="063DE8"/>
                </a:solidFill>
              </a:rPr>
              <a:t>型指令执行阶段</a:t>
            </a:r>
            <a:endParaRPr lang="en-US" altLang="zh-CN" dirty="0" smtClean="0">
              <a:solidFill>
                <a:srgbClr val="063DE8"/>
              </a:solidFill>
            </a:endParaRPr>
          </a:p>
        </p:txBody>
      </p:sp>
      <p:grpSp>
        <p:nvGrpSpPr>
          <p:cNvPr id="349" name="Group 2"/>
          <p:cNvGrpSpPr>
            <a:grpSpLocks/>
          </p:cNvGrpSpPr>
          <p:nvPr/>
        </p:nvGrpSpPr>
        <p:grpSpPr bwMode="auto">
          <a:xfrm>
            <a:off x="736600" y="1871663"/>
            <a:ext cx="5689600" cy="2598737"/>
            <a:chOff x="537" y="1265"/>
            <a:chExt cx="3584" cy="1637"/>
          </a:xfrm>
        </p:grpSpPr>
        <p:sp>
          <p:nvSpPr>
            <p:cNvPr id="350" name="Line 3"/>
            <p:cNvSpPr>
              <a:spLocks noChangeShapeType="1"/>
            </p:cNvSpPr>
            <p:nvPr/>
          </p:nvSpPr>
          <p:spPr bwMode="auto">
            <a:xfrm flipV="1">
              <a:off x="3482" y="2428"/>
              <a:ext cx="0" cy="32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1" name="Line 4"/>
            <p:cNvSpPr>
              <a:spLocks noChangeShapeType="1"/>
            </p:cNvSpPr>
            <p:nvPr/>
          </p:nvSpPr>
          <p:spPr bwMode="auto">
            <a:xfrm>
              <a:off x="1125" y="2419"/>
              <a:ext cx="544"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2" name="Line 5"/>
            <p:cNvSpPr>
              <a:spLocks noChangeShapeType="1"/>
            </p:cNvSpPr>
            <p:nvPr/>
          </p:nvSpPr>
          <p:spPr bwMode="auto">
            <a:xfrm>
              <a:off x="2009" y="2490"/>
              <a:ext cx="1072"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3" name="Line 6"/>
            <p:cNvSpPr>
              <a:spLocks noChangeShapeType="1"/>
            </p:cNvSpPr>
            <p:nvPr/>
          </p:nvSpPr>
          <p:spPr bwMode="auto">
            <a:xfrm>
              <a:off x="1385" y="2902"/>
              <a:ext cx="304"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4" name="Line 7"/>
            <p:cNvSpPr>
              <a:spLocks noChangeShapeType="1"/>
            </p:cNvSpPr>
            <p:nvPr/>
          </p:nvSpPr>
          <p:spPr bwMode="auto">
            <a:xfrm>
              <a:off x="3497" y="2442"/>
              <a:ext cx="256"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5" name="Line 8"/>
            <p:cNvSpPr>
              <a:spLocks noChangeShapeType="1"/>
            </p:cNvSpPr>
            <p:nvPr/>
          </p:nvSpPr>
          <p:spPr bwMode="auto">
            <a:xfrm>
              <a:off x="3305" y="2730"/>
              <a:ext cx="16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356" name="Group 9"/>
            <p:cNvGrpSpPr>
              <a:grpSpLocks/>
            </p:cNvGrpSpPr>
            <p:nvPr/>
          </p:nvGrpSpPr>
          <p:grpSpPr bwMode="auto">
            <a:xfrm>
              <a:off x="537" y="1265"/>
              <a:ext cx="3584" cy="1072"/>
              <a:chOff x="464" y="1184"/>
              <a:chExt cx="3584" cy="1072"/>
            </a:xfrm>
          </p:grpSpPr>
          <p:sp>
            <p:nvSpPr>
              <p:cNvPr id="357" name="Line 10"/>
              <p:cNvSpPr>
                <a:spLocks noChangeShapeType="1"/>
              </p:cNvSpPr>
              <p:nvPr/>
            </p:nvSpPr>
            <p:spPr bwMode="auto">
              <a:xfrm>
                <a:off x="3904" y="2160"/>
                <a:ext cx="112"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358" name="Group 11"/>
              <p:cNvGrpSpPr>
                <a:grpSpLocks/>
              </p:cNvGrpSpPr>
              <p:nvPr/>
            </p:nvGrpSpPr>
            <p:grpSpPr bwMode="auto">
              <a:xfrm>
                <a:off x="464" y="1184"/>
                <a:ext cx="3584" cy="1072"/>
                <a:chOff x="464" y="1184"/>
                <a:chExt cx="3584" cy="1072"/>
              </a:xfrm>
            </p:grpSpPr>
            <p:sp>
              <p:nvSpPr>
                <p:cNvPr id="359" name="Line 12"/>
                <p:cNvSpPr>
                  <a:spLocks noChangeShapeType="1"/>
                </p:cNvSpPr>
                <p:nvPr/>
              </p:nvSpPr>
              <p:spPr bwMode="auto">
                <a:xfrm flipV="1">
                  <a:off x="4032" y="1184"/>
                  <a:ext cx="0" cy="9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60" name="Line 13"/>
                <p:cNvSpPr>
                  <a:spLocks noChangeShapeType="1"/>
                </p:cNvSpPr>
                <p:nvPr/>
              </p:nvSpPr>
              <p:spPr bwMode="auto">
                <a:xfrm flipH="1">
                  <a:off x="464" y="1200"/>
                  <a:ext cx="3584"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61" name="Line 14"/>
                <p:cNvSpPr>
                  <a:spLocks noChangeShapeType="1"/>
                </p:cNvSpPr>
                <p:nvPr/>
              </p:nvSpPr>
              <p:spPr bwMode="auto">
                <a:xfrm>
                  <a:off x="480" y="1216"/>
                  <a:ext cx="0" cy="1024"/>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62" name="Line 15"/>
                <p:cNvSpPr>
                  <a:spLocks noChangeShapeType="1"/>
                </p:cNvSpPr>
                <p:nvPr/>
              </p:nvSpPr>
              <p:spPr bwMode="auto">
                <a:xfrm>
                  <a:off x="496" y="2256"/>
                  <a:ext cx="352"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grpSp>
      <p:sp>
        <p:nvSpPr>
          <p:cNvPr id="363" name="Line 17"/>
          <p:cNvSpPr>
            <a:spLocks noChangeShapeType="1"/>
          </p:cNvSpPr>
          <p:nvPr/>
        </p:nvSpPr>
        <p:spPr bwMode="auto">
          <a:xfrm flipH="1">
            <a:off x="2051050" y="35163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4" name="Rectangle 18"/>
          <p:cNvSpPr>
            <a:spLocks noChangeArrowheads="1"/>
          </p:cNvSpPr>
          <p:nvPr/>
        </p:nvSpPr>
        <p:spPr bwMode="auto">
          <a:xfrm>
            <a:off x="1814513" y="365125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sp>
        <p:nvSpPr>
          <p:cNvPr id="365" name="Line 19"/>
          <p:cNvSpPr>
            <a:spLocks noChangeShapeType="1"/>
          </p:cNvSpPr>
          <p:nvPr/>
        </p:nvSpPr>
        <p:spPr bwMode="auto">
          <a:xfrm>
            <a:off x="3101975" y="3810000"/>
            <a:ext cx="17018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66" name="Line 20"/>
          <p:cNvSpPr>
            <a:spLocks noChangeShapeType="1"/>
          </p:cNvSpPr>
          <p:nvPr/>
        </p:nvSpPr>
        <p:spPr bwMode="auto">
          <a:xfrm flipH="1">
            <a:off x="4184650" y="3740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7" name="Rectangle 21"/>
          <p:cNvSpPr>
            <a:spLocks noChangeArrowheads="1"/>
          </p:cNvSpPr>
          <p:nvPr/>
        </p:nvSpPr>
        <p:spPr bwMode="auto">
          <a:xfrm>
            <a:off x="4024313" y="391477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sp>
        <p:nvSpPr>
          <p:cNvPr id="368" name="Rectangle 22"/>
          <p:cNvSpPr>
            <a:spLocks noChangeArrowheads="1"/>
          </p:cNvSpPr>
          <p:nvPr/>
        </p:nvSpPr>
        <p:spPr bwMode="auto">
          <a:xfrm rot="5400000">
            <a:off x="2308415" y="5113618"/>
            <a:ext cx="94577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SignExt</a:t>
            </a:r>
          </a:p>
        </p:txBody>
      </p:sp>
      <p:sp>
        <p:nvSpPr>
          <p:cNvPr id="369" name="Line 23"/>
          <p:cNvSpPr>
            <a:spLocks noChangeShapeType="1"/>
          </p:cNvSpPr>
          <p:nvPr/>
        </p:nvSpPr>
        <p:spPr bwMode="auto">
          <a:xfrm>
            <a:off x="4127500" y="4643438"/>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0" name="Rectangle 24"/>
          <p:cNvSpPr>
            <a:spLocks noChangeArrowheads="1"/>
          </p:cNvSpPr>
          <p:nvPr/>
        </p:nvSpPr>
        <p:spPr bwMode="auto">
          <a:xfrm>
            <a:off x="4195763" y="47545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sp>
        <p:nvSpPr>
          <p:cNvPr id="371" name="Line 25"/>
          <p:cNvSpPr>
            <a:spLocks noChangeShapeType="1"/>
          </p:cNvSpPr>
          <p:nvPr/>
        </p:nvSpPr>
        <p:spPr bwMode="auto">
          <a:xfrm flipH="1">
            <a:off x="4337050" y="4578350"/>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2" name="Line 26"/>
          <p:cNvSpPr>
            <a:spLocks noChangeShapeType="1"/>
          </p:cNvSpPr>
          <p:nvPr/>
        </p:nvSpPr>
        <p:spPr bwMode="auto">
          <a:xfrm>
            <a:off x="1917700" y="5334000"/>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3" name="Line 27"/>
          <p:cNvSpPr>
            <a:spLocks noChangeShapeType="1"/>
          </p:cNvSpPr>
          <p:nvPr/>
        </p:nvSpPr>
        <p:spPr bwMode="auto">
          <a:xfrm flipH="1">
            <a:off x="2127250" y="5251450"/>
            <a:ext cx="88900" cy="133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4" name="Rectangle 28"/>
          <p:cNvSpPr>
            <a:spLocks noChangeArrowheads="1"/>
          </p:cNvSpPr>
          <p:nvPr/>
        </p:nvSpPr>
        <p:spPr bwMode="auto">
          <a:xfrm>
            <a:off x="1814513" y="5316538"/>
            <a:ext cx="4007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16</a:t>
            </a:r>
          </a:p>
        </p:txBody>
      </p:sp>
      <p:sp>
        <p:nvSpPr>
          <p:cNvPr id="375" name="Rectangle 29"/>
          <p:cNvSpPr>
            <a:spLocks noChangeArrowheads="1"/>
          </p:cNvSpPr>
          <p:nvPr/>
        </p:nvSpPr>
        <p:spPr bwMode="auto">
          <a:xfrm>
            <a:off x="1204913" y="5170488"/>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376" name="Rectangle 30"/>
          <p:cNvSpPr>
            <a:spLocks noChangeArrowheads="1"/>
          </p:cNvSpPr>
          <p:nvPr/>
        </p:nvSpPr>
        <p:spPr bwMode="auto">
          <a:xfrm>
            <a:off x="2603500" y="48133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nvGrpSpPr>
          <p:cNvPr id="377" name="Group 31"/>
          <p:cNvGrpSpPr>
            <a:grpSpLocks/>
          </p:cNvGrpSpPr>
          <p:nvPr/>
        </p:nvGrpSpPr>
        <p:grpSpPr bwMode="auto">
          <a:xfrm>
            <a:off x="4757744" y="3563938"/>
            <a:ext cx="347663" cy="1325562"/>
            <a:chOff x="2997" y="2245"/>
            <a:chExt cx="219" cy="835"/>
          </a:xfrm>
        </p:grpSpPr>
        <p:grpSp>
          <p:nvGrpSpPr>
            <p:cNvPr id="378" name="Group 32"/>
            <p:cNvGrpSpPr>
              <a:grpSpLocks/>
            </p:cNvGrpSpPr>
            <p:nvPr/>
          </p:nvGrpSpPr>
          <p:grpSpPr bwMode="auto">
            <a:xfrm>
              <a:off x="3024" y="2245"/>
              <a:ext cx="192" cy="835"/>
              <a:chOff x="3024" y="2245"/>
              <a:chExt cx="192" cy="835"/>
            </a:xfrm>
          </p:grpSpPr>
          <p:sp>
            <p:nvSpPr>
              <p:cNvPr id="382" name="Line 33"/>
              <p:cNvSpPr>
                <a:spLocks noChangeShapeType="1"/>
              </p:cNvSpPr>
              <p:nvPr/>
            </p:nvSpPr>
            <p:spPr bwMode="auto">
              <a:xfrm>
                <a:off x="3024" y="2245"/>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3" name="Line 34"/>
              <p:cNvSpPr>
                <a:spLocks noChangeShapeType="1"/>
              </p:cNvSpPr>
              <p:nvPr/>
            </p:nvSpPr>
            <p:spPr bwMode="auto">
              <a:xfrm>
                <a:off x="3032" y="2245"/>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4" name="Line 35"/>
              <p:cNvSpPr>
                <a:spLocks noChangeShapeType="1"/>
              </p:cNvSpPr>
              <p:nvPr/>
            </p:nvSpPr>
            <p:spPr bwMode="auto">
              <a:xfrm flipV="1">
                <a:off x="3032" y="2953"/>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5" name="Line 36"/>
              <p:cNvSpPr>
                <a:spLocks noChangeShapeType="1"/>
              </p:cNvSpPr>
              <p:nvPr/>
            </p:nvSpPr>
            <p:spPr bwMode="auto">
              <a:xfrm>
                <a:off x="3216" y="2356"/>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379" name="Rectangle 37"/>
            <p:cNvSpPr>
              <a:spLocks noChangeArrowheads="1"/>
            </p:cNvSpPr>
            <p:nvPr/>
          </p:nvSpPr>
          <p:spPr bwMode="auto">
            <a:xfrm rot="5400000">
              <a:off x="2916" y="2559"/>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Mux</a:t>
              </a:r>
            </a:p>
          </p:txBody>
        </p:sp>
        <p:sp>
          <p:nvSpPr>
            <p:cNvPr id="380" name="Rectangle 38"/>
            <p:cNvSpPr>
              <a:spLocks noChangeArrowheads="1"/>
            </p:cNvSpPr>
            <p:nvPr/>
          </p:nvSpPr>
          <p:spPr bwMode="auto">
            <a:xfrm>
              <a:off x="3015" y="2325"/>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381" name="Rectangle 39"/>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1</a:t>
              </a:r>
            </a:p>
          </p:txBody>
        </p:sp>
      </p:grpSp>
      <p:grpSp>
        <p:nvGrpSpPr>
          <p:cNvPr id="386" name="Group 40"/>
          <p:cNvGrpSpPr>
            <a:grpSpLocks/>
          </p:cNvGrpSpPr>
          <p:nvPr/>
        </p:nvGrpSpPr>
        <p:grpSpPr bwMode="auto">
          <a:xfrm>
            <a:off x="2590800" y="3449638"/>
            <a:ext cx="479425" cy="1157287"/>
            <a:chOff x="1632" y="2173"/>
            <a:chExt cx="302" cy="729"/>
          </a:xfrm>
        </p:grpSpPr>
        <p:grpSp>
          <p:nvGrpSpPr>
            <p:cNvPr id="387" name="Group 41"/>
            <p:cNvGrpSpPr>
              <a:grpSpLocks/>
            </p:cNvGrpSpPr>
            <p:nvPr/>
          </p:nvGrpSpPr>
          <p:grpSpPr bwMode="auto">
            <a:xfrm>
              <a:off x="1632" y="2173"/>
              <a:ext cx="288" cy="729"/>
              <a:chOff x="1632" y="2173"/>
              <a:chExt cx="288" cy="729"/>
            </a:xfrm>
          </p:grpSpPr>
          <p:sp>
            <p:nvSpPr>
              <p:cNvPr id="389" name="Line 42"/>
              <p:cNvSpPr>
                <a:spLocks noChangeShapeType="1"/>
              </p:cNvSpPr>
              <p:nvPr/>
            </p:nvSpPr>
            <p:spPr bwMode="auto">
              <a:xfrm>
                <a:off x="1632" y="2173"/>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0" name="Line 43"/>
              <p:cNvSpPr>
                <a:spLocks noChangeShapeType="1"/>
              </p:cNvSpPr>
              <p:nvPr/>
            </p:nvSpPr>
            <p:spPr bwMode="auto">
              <a:xfrm>
                <a:off x="1640" y="2173"/>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1" name="Line 44"/>
              <p:cNvSpPr>
                <a:spLocks noChangeShapeType="1"/>
              </p:cNvSpPr>
              <p:nvPr/>
            </p:nvSpPr>
            <p:spPr bwMode="auto">
              <a:xfrm>
                <a:off x="1640" y="2355"/>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2" name="Line 45"/>
              <p:cNvSpPr>
                <a:spLocks noChangeShapeType="1"/>
              </p:cNvSpPr>
              <p:nvPr/>
            </p:nvSpPr>
            <p:spPr bwMode="auto">
              <a:xfrm>
                <a:off x="1776" y="244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3" name="Line 46"/>
              <p:cNvSpPr>
                <a:spLocks noChangeShapeType="1"/>
              </p:cNvSpPr>
              <p:nvPr/>
            </p:nvSpPr>
            <p:spPr bwMode="auto">
              <a:xfrm>
                <a:off x="1920" y="2355"/>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4" name="Line 47"/>
              <p:cNvSpPr>
                <a:spLocks noChangeShapeType="1"/>
              </p:cNvSpPr>
              <p:nvPr/>
            </p:nvSpPr>
            <p:spPr bwMode="auto">
              <a:xfrm flipV="1">
                <a:off x="1640" y="2613"/>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5" name="Line 48"/>
              <p:cNvSpPr>
                <a:spLocks noChangeShapeType="1"/>
              </p:cNvSpPr>
              <p:nvPr/>
            </p:nvSpPr>
            <p:spPr bwMode="auto">
              <a:xfrm>
                <a:off x="1632" y="2720"/>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6" name="Line 49"/>
              <p:cNvSpPr>
                <a:spLocks noChangeShapeType="1"/>
              </p:cNvSpPr>
              <p:nvPr/>
            </p:nvSpPr>
            <p:spPr bwMode="auto">
              <a:xfrm flipV="1">
                <a:off x="1640" y="2704"/>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388" name="Rectangle 50"/>
            <p:cNvSpPr>
              <a:spLocks noChangeArrowheads="1"/>
            </p:cNvSpPr>
            <p:nvPr/>
          </p:nvSpPr>
          <p:spPr bwMode="auto">
            <a:xfrm rot="5400000">
              <a:off x="1579" y="2435"/>
              <a:ext cx="4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Adder</a:t>
              </a:r>
            </a:p>
          </p:txBody>
        </p:sp>
      </p:grpSp>
      <p:sp>
        <p:nvSpPr>
          <p:cNvPr id="397" name="Rectangle 51"/>
          <p:cNvSpPr>
            <a:spLocks noChangeArrowheads="1"/>
          </p:cNvSpPr>
          <p:nvPr/>
        </p:nvSpPr>
        <p:spPr bwMode="auto">
          <a:xfrm>
            <a:off x="1814513" y="4114800"/>
            <a:ext cx="68608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grpSp>
        <p:nvGrpSpPr>
          <p:cNvPr id="398" name="Group 52"/>
          <p:cNvGrpSpPr>
            <a:grpSpLocks/>
          </p:cNvGrpSpPr>
          <p:nvPr/>
        </p:nvGrpSpPr>
        <p:grpSpPr bwMode="auto">
          <a:xfrm>
            <a:off x="1336675" y="2984500"/>
            <a:ext cx="496887" cy="2076450"/>
            <a:chOff x="842" y="1880"/>
            <a:chExt cx="313" cy="1308"/>
          </a:xfrm>
        </p:grpSpPr>
        <p:sp>
          <p:nvSpPr>
            <p:cNvPr id="399" name="Rectangle 53"/>
            <p:cNvSpPr>
              <a:spLocks noChangeArrowheads="1"/>
            </p:cNvSpPr>
            <p:nvPr/>
          </p:nvSpPr>
          <p:spPr bwMode="auto">
            <a:xfrm>
              <a:off x="872" y="1880"/>
              <a:ext cx="176" cy="7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0" name="Oval 54"/>
            <p:cNvSpPr>
              <a:spLocks noChangeArrowheads="1"/>
            </p:cNvSpPr>
            <p:nvPr/>
          </p:nvSpPr>
          <p:spPr bwMode="auto">
            <a:xfrm>
              <a:off x="920" y="2648"/>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1" name="Line 55"/>
            <p:cNvSpPr>
              <a:spLocks noChangeShapeType="1"/>
            </p:cNvSpPr>
            <p:nvPr/>
          </p:nvSpPr>
          <p:spPr bwMode="auto">
            <a:xfrm>
              <a:off x="960" y="2744"/>
              <a:ext cx="0" cy="22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2" name="Rectangle 56"/>
            <p:cNvSpPr>
              <a:spLocks noChangeArrowheads="1"/>
            </p:cNvSpPr>
            <p:nvPr/>
          </p:nvSpPr>
          <p:spPr bwMode="auto">
            <a:xfrm rot="5400000">
              <a:off x="816" y="2206"/>
              <a:ext cx="2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PC</a:t>
              </a:r>
            </a:p>
          </p:txBody>
        </p:sp>
        <p:sp>
          <p:nvSpPr>
            <p:cNvPr id="403" name="Rectangle 57"/>
            <p:cNvSpPr>
              <a:spLocks noChangeArrowheads="1"/>
            </p:cNvSpPr>
            <p:nvPr/>
          </p:nvSpPr>
          <p:spPr bwMode="auto">
            <a:xfrm>
              <a:off x="855" y="2976"/>
              <a:ext cx="3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C0128"/>
                  </a:solidFill>
                  <a:effectLst/>
                  <a:uLnTx/>
                  <a:uFillTx/>
                  <a:latin typeface="Comic Sans MS" panose="030F0702030302020204" pitchFamily="66" charset="0"/>
                  <a:ea typeface="宋体" panose="02010600030101010101" pitchFamily="2" charset="-122"/>
                </a:rPr>
                <a:t>Clk</a:t>
              </a:r>
            </a:p>
          </p:txBody>
        </p:sp>
      </p:grpSp>
      <p:grpSp>
        <p:nvGrpSpPr>
          <p:cNvPr id="404" name="Group 58"/>
          <p:cNvGrpSpPr>
            <a:grpSpLocks/>
          </p:cNvGrpSpPr>
          <p:nvPr/>
        </p:nvGrpSpPr>
        <p:grpSpPr bwMode="auto">
          <a:xfrm>
            <a:off x="3657600" y="4059238"/>
            <a:ext cx="479425" cy="1157287"/>
            <a:chOff x="2304" y="2557"/>
            <a:chExt cx="302" cy="729"/>
          </a:xfrm>
        </p:grpSpPr>
        <p:grpSp>
          <p:nvGrpSpPr>
            <p:cNvPr id="405" name="Group 59"/>
            <p:cNvGrpSpPr>
              <a:grpSpLocks/>
            </p:cNvGrpSpPr>
            <p:nvPr/>
          </p:nvGrpSpPr>
          <p:grpSpPr bwMode="auto">
            <a:xfrm>
              <a:off x="2304" y="2557"/>
              <a:ext cx="288" cy="729"/>
              <a:chOff x="2304" y="2557"/>
              <a:chExt cx="288" cy="729"/>
            </a:xfrm>
          </p:grpSpPr>
          <p:sp>
            <p:nvSpPr>
              <p:cNvPr id="407" name="Line 60"/>
              <p:cNvSpPr>
                <a:spLocks noChangeShapeType="1"/>
              </p:cNvSpPr>
              <p:nvPr/>
            </p:nvSpPr>
            <p:spPr bwMode="auto">
              <a:xfrm>
                <a:off x="2304" y="255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8" name="Line 61"/>
              <p:cNvSpPr>
                <a:spLocks noChangeShapeType="1"/>
              </p:cNvSpPr>
              <p:nvPr/>
            </p:nvSpPr>
            <p:spPr bwMode="auto">
              <a:xfrm>
                <a:off x="2312" y="2557"/>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9" name="Line 62"/>
              <p:cNvSpPr>
                <a:spLocks noChangeShapeType="1"/>
              </p:cNvSpPr>
              <p:nvPr/>
            </p:nvSpPr>
            <p:spPr bwMode="auto">
              <a:xfrm>
                <a:off x="2312" y="2739"/>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0" name="Line 63"/>
              <p:cNvSpPr>
                <a:spLocks noChangeShapeType="1"/>
              </p:cNvSpPr>
              <p:nvPr/>
            </p:nvSpPr>
            <p:spPr bwMode="auto">
              <a:xfrm>
                <a:off x="2448" y="2831"/>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1" name="Line 64"/>
              <p:cNvSpPr>
                <a:spLocks noChangeShapeType="1"/>
              </p:cNvSpPr>
              <p:nvPr/>
            </p:nvSpPr>
            <p:spPr bwMode="auto">
              <a:xfrm>
                <a:off x="2592" y="2739"/>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2" name="Line 65"/>
              <p:cNvSpPr>
                <a:spLocks noChangeShapeType="1"/>
              </p:cNvSpPr>
              <p:nvPr/>
            </p:nvSpPr>
            <p:spPr bwMode="auto">
              <a:xfrm flipV="1">
                <a:off x="2312" y="2997"/>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3" name="Line 66"/>
              <p:cNvSpPr>
                <a:spLocks noChangeShapeType="1"/>
              </p:cNvSpPr>
              <p:nvPr/>
            </p:nvSpPr>
            <p:spPr bwMode="auto">
              <a:xfrm>
                <a:off x="2304" y="3104"/>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4" name="Line 67"/>
              <p:cNvSpPr>
                <a:spLocks noChangeShapeType="1"/>
              </p:cNvSpPr>
              <p:nvPr/>
            </p:nvSpPr>
            <p:spPr bwMode="auto">
              <a:xfrm flipV="1">
                <a:off x="2312" y="3088"/>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06" name="Rectangle 68"/>
            <p:cNvSpPr>
              <a:spLocks noChangeArrowheads="1"/>
            </p:cNvSpPr>
            <p:nvPr/>
          </p:nvSpPr>
          <p:spPr bwMode="auto">
            <a:xfrm rot="5400000">
              <a:off x="2251" y="2819"/>
              <a:ext cx="4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Adder</a:t>
              </a:r>
            </a:p>
          </p:txBody>
        </p:sp>
      </p:grpSp>
      <p:sp>
        <p:nvSpPr>
          <p:cNvPr id="415" name="Line 69"/>
          <p:cNvSpPr>
            <a:spLocks noChangeShapeType="1"/>
          </p:cNvSpPr>
          <p:nvPr/>
        </p:nvSpPr>
        <p:spPr bwMode="auto">
          <a:xfrm>
            <a:off x="2984500" y="5100638"/>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6" name="Rectangle 70"/>
          <p:cNvSpPr>
            <a:spLocks noChangeArrowheads="1"/>
          </p:cNvSpPr>
          <p:nvPr/>
        </p:nvSpPr>
        <p:spPr bwMode="auto">
          <a:xfrm>
            <a:off x="2976563" y="51355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sp>
        <p:nvSpPr>
          <p:cNvPr id="417" name="Line 71"/>
          <p:cNvSpPr>
            <a:spLocks noChangeShapeType="1"/>
          </p:cNvSpPr>
          <p:nvPr/>
        </p:nvSpPr>
        <p:spPr bwMode="auto">
          <a:xfrm flipH="1">
            <a:off x="3194050" y="5035550"/>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nvGrpSpPr>
          <p:cNvPr id="418" name="Group 72"/>
          <p:cNvGrpSpPr>
            <a:grpSpLocks/>
          </p:cNvGrpSpPr>
          <p:nvPr/>
        </p:nvGrpSpPr>
        <p:grpSpPr bwMode="auto">
          <a:xfrm>
            <a:off x="4799013" y="5087938"/>
            <a:ext cx="385762" cy="385762"/>
            <a:chOff x="3023" y="3205"/>
            <a:chExt cx="243" cy="243"/>
          </a:xfrm>
        </p:grpSpPr>
        <p:sp>
          <p:nvSpPr>
            <p:cNvPr id="419" name="Arc 73"/>
            <p:cNvSpPr>
              <a:spLocks/>
            </p:cNvSpPr>
            <p:nvPr/>
          </p:nvSpPr>
          <p:spPr bwMode="auto">
            <a:xfrm rot="16200000">
              <a:off x="3035" y="3193"/>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0" name="Arc 74"/>
            <p:cNvSpPr>
              <a:spLocks/>
            </p:cNvSpPr>
            <p:nvPr/>
          </p:nvSpPr>
          <p:spPr bwMode="auto">
            <a:xfrm rot="5400000">
              <a:off x="3163" y="3193"/>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1" name="Line 75"/>
            <p:cNvSpPr>
              <a:spLocks noChangeShapeType="1"/>
            </p:cNvSpPr>
            <p:nvPr/>
          </p:nvSpPr>
          <p:spPr bwMode="auto">
            <a:xfrm>
              <a:off x="302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2" name="Line 76"/>
            <p:cNvSpPr>
              <a:spLocks noChangeShapeType="1"/>
            </p:cNvSpPr>
            <p:nvPr/>
          </p:nvSpPr>
          <p:spPr bwMode="auto">
            <a:xfrm>
              <a:off x="3032" y="3448"/>
              <a:ext cx="2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3" name="Line 77"/>
            <p:cNvSpPr>
              <a:spLocks noChangeShapeType="1"/>
            </p:cNvSpPr>
            <p:nvPr/>
          </p:nvSpPr>
          <p:spPr bwMode="auto">
            <a:xfrm>
              <a:off x="326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24" name="Line 78"/>
          <p:cNvSpPr>
            <a:spLocks noChangeShapeType="1"/>
          </p:cNvSpPr>
          <p:nvPr/>
        </p:nvSpPr>
        <p:spPr bwMode="auto">
          <a:xfrm flipV="1">
            <a:off x="4991100" y="4789488"/>
            <a:ext cx="0" cy="2936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5" name="Line 79"/>
          <p:cNvSpPr>
            <a:spLocks noChangeShapeType="1"/>
          </p:cNvSpPr>
          <p:nvPr/>
        </p:nvSpPr>
        <p:spPr bwMode="auto">
          <a:xfrm>
            <a:off x="4876800" y="5499100"/>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6" name="Line 80"/>
          <p:cNvSpPr>
            <a:spLocks noChangeShapeType="1"/>
          </p:cNvSpPr>
          <p:nvPr/>
        </p:nvSpPr>
        <p:spPr bwMode="auto">
          <a:xfrm>
            <a:off x="5105400" y="5499100"/>
            <a:ext cx="0" cy="660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7" name="Line 81"/>
          <p:cNvSpPr>
            <a:spLocks noChangeShapeType="1"/>
          </p:cNvSpPr>
          <p:nvPr/>
        </p:nvSpPr>
        <p:spPr bwMode="auto">
          <a:xfrm flipH="1">
            <a:off x="4032250" y="1835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8" name="Rectangle 82"/>
          <p:cNvSpPr>
            <a:spLocks noChangeArrowheads="1"/>
          </p:cNvSpPr>
          <p:nvPr/>
        </p:nvSpPr>
        <p:spPr bwMode="auto">
          <a:xfrm>
            <a:off x="3719513" y="193357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sp>
        <p:nvSpPr>
          <p:cNvPr id="429" name="Rectangle 83"/>
          <p:cNvSpPr>
            <a:spLocks noChangeArrowheads="1"/>
          </p:cNvSpPr>
          <p:nvPr/>
        </p:nvSpPr>
        <p:spPr bwMode="auto">
          <a:xfrm>
            <a:off x="3851920" y="5805264"/>
            <a:ext cx="12872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Comic Sans MS" panose="030F0702030302020204" pitchFamily="66" charset="0"/>
                <a:ea typeface="宋体" panose="02010600030101010101" pitchFamily="2" charset="-122"/>
              </a:rPr>
              <a:t>Branch = 0</a:t>
            </a:r>
          </a:p>
        </p:txBody>
      </p:sp>
      <p:sp>
        <p:nvSpPr>
          <p:cNvPr id="430" name="Rectangle 84"/>
          <p:cNvSpPr>
            <a:spLocks noChangeArrowheads="1"/>
          </p:cNvSpPr>
          <p:nvPr/>
        </p:nvSpPr>
        <p:spPr bwMode="auto">
          <a:xfrm>
            <a:off x="5091113" y="5943600"/>
            <a:ext cx="10740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63DE8"/>
                </a:solidFill>
                <a:latin typeface="Comic Sans MS" panose="030F0702030302020204" pitchFamily="66" charset="0"/>
                <a:ea typeface="宋体" panose="02010600030101010101" pitchFamily="2" charset="-122"/>
              </a:rPr>
              <a:t>Zero = x</a:t>
            </a:r>
          </a:p>
        </p:txBody>
      </p:sp>
      <p:sp>
        <p:nvSpPr>
          <p:cNvPr id="431" name="Line 85"/>
          <p:cNvSpPr>
            <a:spLocks noChangeShapeType="1"/>
          </p:cNvSpPr>
          <p:nvPr/>
        </p:nvSpPr>
        <p:spPr bwMode="auto">
          <a:xfrm>
            <a:off x="6565900" y="25908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2" name="Rectangle 86"/>
          <p:cNvSpPr>
            <a:spLocks noChangeArrowheads="1"/>
          </p:cNvSpPr>
          <p:nvPr/>
        </p:nvSpPr>
        <p:spPr bwMode="auto">
          <a:xfrm>
            <a:off x="6462713" y="2590800"/>
            <a:ext cx="8431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“00”</a:t>
            </a:r>
          </a:p>
        </p:txBody>
      </p:sp>
      <p:sp>
        <p:nvSpPr>
          <p:cNvPr id="433" name="Rectangle 87"/>
          <p:cNvSpPr>
            <a:spLocks noChangeArrowheads="1"/>
          </p:cNvSpPr>
          <p:nvPr/>
        </p:nvSpPr>
        <p:spPr bwMode="auto">
          <a:xfrm>
            <a:off x="7165975" y="2146300"/>
            <a:ext cx="1355725" cy="1270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4" name="Rectangle 88"/>
          <p:cNvSpPr>
            <a:spLocks noChangeArrowheads="1"/>
          </p:cNvSpPr>
          <p:nvPr/>
        </p:nvSpPr>
        <p:spPr bwMode="auto">
          <a:xfrm>
            <a:off x="7127875" y="2133600"/>
            <a:ext cx="12343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Addr&lt;31:2&gt;</a:t>
            </a:r>
          </a:p>
        </p:txBody>
      </p:sp>
      <p:sp>
        <p:nvSpPr>
          <p:cNvPr id="435" name="Rectangle 89"/>
          <p:cNvSpPr>
            <a:spLocks noChangeArrowheads="1"/>
          </p:cNvSpPr>
          <p:nvPr/>
        </p:nvSpPr>
        <p:spPr bwMode="auto">
          <a:xfrm>
            <a:off x="7252658" y="2819400"/>
            <a:ext cx="127919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Instruction</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Memory</a:t>
            </a:r>
          </a:p>
        </p:txBody>
      </p:sp>
      <p:sp>
        <p:nvSpPr>
          <p:cNvPr id="436" name="Rectangle 90"/>
          <p:cNvSpPr>
            <a:spLocks noChangeArrowheads="1"/>
          </p:cNvSpPr>
          <p:nvPr/>
        </p:nvSpPr>
        <p:spPr bwMode="auto">
          <a:xfrm>
            <a:off x="7127875" y="2438400"/>
            <a:ext cx="110927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Addr&lt;1:0&gt;</a:t>
            </a:r>
          </a:p>
        </p:txBody>
      </p:sp>
      <p:sp>
        <p:nvSpPr>
          <p:cNvPr id="437" name="Line 91"/>
          <p:cNvSpPr>
            <a:spLocks noChangeShapeType="1"/>
          </p:cNvSpPr>
          <p:nvPr/>
        </p:nvSpPr>
        <p:spPr bwMode="auto">
          <a:xfrm>
            <a:off x="7848600" y="3441700"/>
            <a:ext cx="0" cy="1041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8" name="Line 92"/>
          <p:cNvSpPr>
            <a:spLocks noChangeShapeType="1"/>
          </p:cNvSpPr>
          <p:nvPr/>
        </p:nvSpPr>
        <p:spPr bwMode="auto">
          <a:xfrm flipV="1">
            <a:off x="7778750" y="3803650"/>
            <a:ext cx="139700" cy="165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9" name="Rectangle 93"/>
          <p:cNvSpPr>
            <a:spLocks noChangeArrowheads="1"/>
          </p:cNvSpPr>
          <p:nvPr/>
        </p:nvSpPr>
        <p:spPr bwMode="auto">
          <a:xfrm>
            <a:off x="7910513" y="3657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40" name="Line 94"/>
          <p:cNvSpPr>
            <a:spLocks noChangeShapeType="1"/>
          </p:cNvSpPr>
          <p:nvPr/>
        </p:nvSpPr>
        <p:spPr bwMode="auto">
          <a:xfrm>
            <a:off x="3213100" y="4191000"/>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1" name="Line 95"/>
          <p:cNvSpPr>
            <a:spLocks noChangeShapeType="1"/>
          </p:cNvSpPr>
          <p:nvPr/>
        </p:nvSpPr>
        <p:spPr bwMode="auto">
          <a:xfrm flipV="1">
            <a:off x="3200400" y="3797300"/>
            <a:ext cx="0" cy="406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nvGrpSpPr>
          <p:cNvPr id="442" name="Group 96"/>
          <p:cNvGrpSpPr>
            <a:grpSpLocks/>
          </p:cNvGrpSpPr>
          <p:nvPr/>
        </p:nvGrpSpPr>
        <p:grpSpPr bwMode="auto">
          <a:xfrm>
            <a:off x="5824546" y="2649538"/>
            <a:ext cx="347663" cy="1325562"/>
            <a:chOff x="3669" y="1669"/>
            <a:chExt cx="219" cy="835"/>
          </a:xfrm>
        </p:grpSpPr>
        <p:grpSp>
          <p:nvGrpSpPr>
            <p:cNvPr id="443" name="Group 97"/>
            <p:cNvGrpSpPr>
              <a:grpSpLocks/>
            </p:cNvGrpSpPr>
            <p:nvPr/>
          </p:nvGrpSpPr>
          <p:grpSpPr bwMode="auto">
            <a:xfrm>
              <a:off x="3696" y="1669"/>
              <a:ext cx="192" cy="835"/>
              <a:chOff x="3696" y="1669"/>
              <a:chExt cx="192" cy="835"/>
            </a:xfrm>
          </p:grpSpPr>
          <p:sp>
            <p:nvSpPr>
              <p:cNvPr id="447" name="Line 98"/>
              <p:cNvSpPr>
                <a:spLocks noChangeShapeType="1"/>
              </p:cNvSpPr>
              <p:nvPr/>
            </p:nvSpPr>
            <p:spPr bwMode="auto">
              <a:xfrm>
                <a:off x="3696" y="1669"/>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8" name="Line 99"/>
              <p:cNvSpPr>
                <a:spLocks noChangeShapeType="1"/>
              </p:cNvSpPr>
              <p:nvPr/>
            </p:nvSpPr>
            <p:spPr bwMode="auto">
              <a:xfrm>
                <a:off x="3704" y="1669"/>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9" name="Line 100"/>
              <p:cNvSpPr>
                <a:spLocks noChangeShapeType="1"/>
              </p:cNvSpPr>
              <p:nvPr/>
            </p:nvSpPr>
            <p:spPr bwMode="auto">
              <a:xfrm flipV="1">
                <a:off x="3704" y="2377"/>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0" name="Line 101"/>
              <p:cNvSpPr>
                <a:spLocks noChangeShapeType="1"/>
              </p:cNvSpPr>
              <p:nvPr/>
            </p:nvSpPr>
            <p:spPr bwMode="auto">
              <a:xfrm>
                <a:off x="3888" y="1780"/>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44" name="Rectangle 102"/>
            <p:cNvSpPr>
              <a:spLocks noChangeArrowheads="1"/>
            </p:cNvSpPr>
            <p:nvPr/>
          </p:nvSpPr>
          <p:spPr bwMode="auto">
            <a:xfrm rot="5400000">
              <a:off x="3588" y="1983"/>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Mux</a:t>
              </a:r>
            </a:p>
          </p:txBody>
        </p:sp>
        <p:sp>
          <p:nvSpPr>
            <p:cNvPr id="445" name="Rectangle 103"/>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1</a:t>
              </a:r>
            </a:p>
          </p:txBody>
        </p:sp>
        <p:sp>
          <p:nvSpPr>
            <p:cNvPr id="446" name="Rectangle 104"/>
            <p:cNvSpPr>
              <a:spLocks noChangeArrowheads="1"/>
            </p:cNvSpPr>
            <p:nvPr/>
          </p:nvSpPr>
          <p:spPr bwMode="auto">
            <a:xfrm>
              <a:off x="3687" y="2219"/>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0</a:t>
              </a:r>
            </a:p>
          </p:txBody>
        </p:sp>
      </p:grpSp>
      <p:sp>
        <p:nvSpPr>
          <p:cNvPr id="451" name="Line 105"/>
          <p:cNvSpPr>
            <a:spLocks noChangeShapeType="1"/>
          </p:cNvSpPr>
          <p:nvPr/>
        </p:nvSpPr>
        <p:spPr bwMode="auto">
          <a:xfrm>
            <a:off x="3594100" y="3124200"/>
            <a:ext cx="812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2" name="Line 106"/>
          <p:cNvSpPr>
            <a:spLocks noChangeShapeType="1"/>
          </p:cNvSpPr>
          <p:nvPr/>
        </p:nvSpPr>
        <p:spPr bwMode="auto">
          <a:xfrm flipH="1">
            <a:off x="3879850" y="30591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3" name="Rectangle 107"/>
          <p:cNvSpPr>
            <a:spLocks noChangeArrowheads="1"/>
          </p:cNvSpPr>
          <p:nvPr/>
        </p:nvSpPr>
        <p:spPr bwMode="auto">
          <a:xfrm>
            <a:off x="3567113" y="311785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26</a:t>
            </a:r>
          </a:p>
        </p:txBody>
      </p:sp>
      <p:sp>
        <p:nvSpPr>
          <p:cNvPr id="454" name="Line 108"/>
          <p:cNvSpPr>
            <a:spLocks noChangeShapeType="1"/>
          </p:cNvSpPr>
          <p:nvPr/>
        </p:nvSpPr>
        <p:spPr bwMode="auto">
          <a:xfrm>
            <a:off x="1917700" y="26670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5" name="Line 109"/>
          <p:cNvSpPr>
            <a:spLocks noChangeShapeType="1"/>
          </p:cNvSpPr>
          <p:nvPr/>
        </p:nvSpPr>
        <p:spPr bwMode="auto">
          <a:xfrm flipH="1">
            <a:off x="3879850" y="2601913"/>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6" name="Rectangle 110"/>
          <p:cNvSpPr>
            <a:spLocks noChangeArrowheads="1"/>
          </p:cNvSpPr>
          <p:nvPr/>
        </p:nvSpPr>
        <p:spPr bwMode="auto">
          <a:xfrm>
            <a:off x="3643313" y="266065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4</a:t>
            </a:r>
          </a:p>
        </p:txBody>
      </p:sp>
      <p:sp>
        <p:nvSpPr>
          <p:cNvPr id="457" name="Line 111"/>
          <p:cNvSpPr>
            <a:spLocks noChangeShapeType="1"/>
          </p:cNvSpPr>
          <p:nvPr/>
        </p:nvSpPr>
        <p:spPr bwMode="auto">
          <a:xfrm flipV="1">
            <a:off x="1905000" y="2273300"/>
            <a:ext cx="0" cy="1320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8" name="Rectangle 112"/>
          <p:cNvSpPr>
            <a:spLocks noChangeArrowheads="1"/>
          </p:cNvSpPr>
          <p:nvPr/>
        </p:nvSpPr>
        <p:spPr bwMode="auto">
          <a:xfrm>
            <a:off x="2500313" y="2362200"/>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PC&lt;31:28&gt;</a:t>
            </a:r>
          </a:p>
        </p:txBody>
      </p:sp>
      <p:sp>
        <p:nvSpPr>
          <p:cNvPr id="459" name="Rectangle 113"/>
          <p:cNvSpPr>
            <a:spLocks noChangeArrowheads="1"/>
          </p:cNvSpPr>
          <p:nvPr/>
        </p:nvSpPr>
        <p:spPr bwMode="auto">
          <a:xfrm>
            <a:off x="2881313" y="2743200"/>
            <a:ext cx="8447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Target</a:t>
            </a:r>
          </a:p>
        </p:txBody>
      </p:sp>
      <p:sp>
        <p:nvSpPr>
          <p:cNvPr id="460" name="Line 114"/>
          <p:cNvSpPr>
            <a:spLocks noChangeShapeType="1"/>
          </p:cNvSpPr>
          <p:nvPr/>
        </p:nvSpPr>
        <p:spPr bwMode="auto">
          <a:xfrm>
            <a:off x="4419600" y="2679700"/>
            <a:ext cx="0" cy="431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1" name="Line 115"/>
          <p:cNvSpPr>
            <a:spLocks noChangeShapeType="1"/>
          </p:cNvSpPr>
          <p:nvPr/>
        </p:nvSpPr>
        <p:spPr bwMode="auto">
          <a:xfrm>
            <a:off x="4432300" y="2895600"/>
            <a:ext cx="142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2" name="Line 116"/>
          <p:cNvSpPr>
            <a:spLocks noChangeShapeType="1"/>
          </p:cNvSpPr>
          <p:nvPr/>
        </p:nvSpPr>
        <p:spPr bwMode="auto">
          <a:xfrm flipH="1">
            <a:off x="5022850" y="28257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3" name="Rectangle 117"/>
          <p:cNvSpPr>
            <a:spLocks noChangeArrowheads="1"/>
          </p:cNvSpPr>
          <p:nvPr/>
        </p:nvSpPr>
        <p:spPr bwMode="auto">
          <a:xfrm>
            <a:off x="4710113" y="292417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grpSp>
        <p:nvGrpSpPr>
          <p:cNvPr id="464" name="Group 119"/>
          <p:cNvGrpSpPr>
            <a:grpSpLocks/>
          </p:cNvGrpSpPr>
          <p:nvPr/>
        </p:nvGrpSpPr>
        <p:grpSpPr bwMode="auto">
          <a:xfrm>
            <a:off x="5624513" y="3873500"/>
            <a:ext cx="1123950" cy="806450"/>
            <a:chOff x="3543" y="2440"/>
            <a:chExt cx="708" cy="508"/>
          </a:xfrm>
        </p:grpSpPr>
        <p:sp>
          <p:nvSpPr>
            <p:cNvPr id="465" name="Line 120"/>
            <p:cNvSpPr>
              <a:spLocks noChangeShapeType="1"/>
            </p:cNvSpPr>
            <p:nvPr/>
          </p:nvSpPr>
          <p:spPr bwMode="auto">
            <a:xfrm flipV="1">
              <a:off x="3792" y="2440"/>
              <a:ext cx="0" cy="30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33CC"/>
                </a:solidFill>
                <a:effectLst/>
                <a:uLnTx/>
                <a:uFillTx/>
                <a:latin typeface="Comic Sans MS" panose="030F0702030302020204" pitchFamily="66" charset="0"/>
                <a:ea typeface="+mn-ea"/>
              </a:endParaRPr>
            </a:p>
          </p:txBody>
        </p:sp>
        <p:sp>
          <p:nvSpPr>
            <p:cNvPr id="466" name="Rectangle 121"/>
            <p:cNvSpPr>
              <a:spLocks noChangeArrowheads="1"/>
            </p:cNvSpPr>
            <p:nvPr/>
          </p:nvSpPr>
          <p:spPr bwMode="auto">
            <a:xfrm>
              <a:off x="3543" y="2736"/>
              <a:ext cx="7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sng" strike="noStrike" kern="0" cap="none" spc="0" normalizeH="0" baseline="0" noProof="0" dirty="0" smtClean="0">
                  <a:ln>
                    <a:noFill/>
                  </a:ln>
                  <a:solidFill>
                    <a:srgbClr val="0033CC"/>
                  </a:solidFill>
                  <a:effectLst/>
                  <a:uLnTx/>
                  <a:uFillTx/>
                  <a:latin typeface="Comic Sans MS" panose="030F0702030302020204" pitchFamily="66" charset="0"/>
                  <a:ea typeface="宋体" panose="02010600030101010101" pitchFamily="2" charset="-122"/>
                </a:rPr>
                <a:t>Jump = 0</a:t>
              </a:r>
            </a:p>
          </p:txBody>
        </p:sp>
      </p:grpSp>
      <p:sp>
        <p:nvSpPr>
          <p:cNvPr id="467" name="Rectangle 122"/>
          <p:cNvSpPr>
            <a:spLocks noChangeArrowheads="1"/>
          </p:cNvSpPr>
          <p:nvPr/>
        </p:nvSpPr>
        <p:spPr bwMode="auto">
          <a:xfrm>
            <a:off x="290513" y="5410200"/>
            <a:ext cx="184024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Instruction&lt;15:0&gt;</a:t>
            </a:r>
          </a:p>
        </p:txBody>
      </p:sp>
      <p:sp>
        <p:nvSpPr>
          <p:cNvPr id="468" name="Rectangle 123"/>
          <p:cNvSpPr>
            <a:spLocks noChangeArrowheads="1"/>
          </p:cNvSpPr>
          <p:nvPr/>
        </p:nvSpPr>
        <p:spPr bwMode="auto">
          <a:xfrm>
            <a:off x="7072313" y="4419600"/>
            <a:ext cx="184024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Instruction&lt;31:0&gt;</a:t>
            </a:r>
          </a:p>
        </p:txBody>
      </p:sp>
      <p:sp>
        <p:nvSpPr>
          <p:cNvPr id="469" name="Line 124"/>
          <p:cNvSpPr>
            <a:spLocks noChangeShapeType="1"/>
          </p:cNvSpPr>
          <p:nvPr/>
        </p:nvSpPr>
        <p:spPr bwMode="auto">
          <a:xfrm>
            <a:off x="1917700" y="2286000"/>
            <a:ext cx="523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0" name="Line 125"/>
          <p:cNvSpPr>
            <a:spLocks noChangeShapeType="1"/>
          </p:cNvSpPr>
          <p:nvPr/>
        </p:nvSpPr>
        <p:spPr bwMode="auto">
          <a:xfrm flipH="1">
            <a:off x="5099050" y="2216150"/>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1" name="Rectangle 126"/>
          <p:cNvSpPr>
            <a:spLocks noChangeArrowheads="1"/>
          </p:cNvSpPr>
          <p:nvPr/>
        </p:nvSpPr>
        <p:spPr bwMode="auto">
          <a:xfrm>
            <a:off x="4786313" y="231457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30</a:t>
            </a:r>
          </a:p>
        </p:txBody>
      </p:sp>
      <p:sp>
        <p:nvSpPr>
          <p:cNvPr id="472" name="Rectangle 127"/>
          <p:cNvSpPr>
            <a:spLocks noChangeArrowheads="1"/>
          </p:cNvSpPr>
          <p:nvPr/>
        </p:nvSpPr>
        <p:spPr bwMode="auto">
          <a:xfrm>
            <a:off x="1966913" y="2971800"/>
            <a:ext cx="18723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Instruction&lt;25:0&gt;</a:t>
            </a:r>
          </a:p>
        </p:txBody>
      </p:sp>
      <p:grpSp>
        <p:nvGrpSpPr>
          <p:cNvPr id="473" name="Group 128"/>
          <p:cNvGrpSpPr>
            <a:grpSpLocks/>
          </p:cNvGrpSpPr>
          <p:nvPr/>
        </p:nvGrpSpPr>
        <p:grpSpPr bwMode="auto">
          <a:xfrm>
            <a:off x="1671638" y="3709988"/>
            <a:ext cx="892175" cy="739775"/>
            <a:chOff x="1054" y="2337"/>
            <a:chExt cx="562" cy="466"/>
          </a:xfrm>
        </p:grpSpPr>
        <p:sp>
          <p:nvSpPr>
            <p:cNvPr id="474" name="Line 129"/>
            <p:cNvSpPr>
              <a:spLocks noChangeShapeType="1"/>
            </p:cNvSpPr>
            <p:nvPr/>
          </p:nvSpPr>
          <p:spPr bwMode="auto">
            <a:xfrm>
              <a:off x="1312" y="2803"/>
              <a:ext cx="30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75" name="Line 130"/>
            <p:cNvSpPr>
              <a:spLocks noChangeShapeType="1"/>
            </p:cNvSpPr>
            <p:nvPr/>
          </p:nvSpPr>
          <p:spPr bwMode="auto">
            <a:xfrm>
              <a:off x="1054" y="2337"/>
              <a:ext cx="54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476" name="Group 131"/>
          <p:cNvGrpSpPr>
            <a:grpSpLocks/>
          </p:cNvGrpSpPr>
          <p:nvPr/>
        </p:nvGrpSpPr>
        <p:grpSpPr bwMode="auto">
          <a:xfrm>
            <a:off x="5130800" y="3706813"/>
            <a:ext cx="711200" cy="508000"/>
            <a:chOff x="3232" y="2344"/>
            <a:chExt cx="448" cy="320"/>
          </a:xfrm>
        </p:grpSpPr>
        <p:sp>
          <p:nvSpPr>
            <p:cNvPr id="477" name="Line 132"/>
            <p:cNvSpPr>
              <a:spLocks noChangeShapeType="1"/>
            </p:cNvSpPr>
            <p:nvPr/>
          </p:nvSpPr>
          <p:spPr bwMode="auto">
            <a:xfrm>
              <a:off x="3424" y="2352"/>
              <a:ext cx="256"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78" name="Line 133"/>
            <p:cNvSpPr>
              <a:spLocks noChangeShapeType="1"/>
            </p:cNvSpPr>
            <p:nvPr/>
          </p:nvSpPr>
          <p:spPr bwMode="auto">
            <a:xfrm>
              <a:off x="3232" y="2640"/>
              <a:ext cx="16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79" name="Line 134"/>
            <p:cNvSpPr>
              <a:spLocks noChangeShapeType="1"/>
            </p:cNvSpPr>
            <p:nvPr/>
          </p:nvSpPr>
          <p:spPr bwMode="auto">
            <a:xfrm flipV="1">
              <a:off x="3407" y="2344"/>
              <a:ext cx="0" cy="32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480" name="Group 135"/>
          <p:cNvGrpSpPr>
            <a:grpSpLocks/>
          </p:cNvGrpSpPr>
          <p:nvPr/>
        </p:nvGrpSpPr>
        <p:grpSpPr bwMode="auto">
          <a:xfrm>
            <a:off x="749300" y="1855788"/>
            <a:ext cx="5651500" cy="1735137"/>
            <a:chOff x="472" y="1169"/>
            <a:chExt cx="3560" cy="1093"/>
          </a:xfrm>
        </p:grpSpPr>
        <p:sp>
          <p:nvSpPr>
            <p:cNvPr id="481" name="Line 136"/>
            <p:cNvSpPr>
              <a:spLocks noChangeShapeType="1"/>
            </p:cNvSpPr>
            <p:nvPr/>
          </p:nvSpPr>
          <p:spPr bwMode="auto">
            <a:xfrm flipV="1">
              <a:off x="472" y="1193"/>
              <a:ext cx="3532" cy="9"/>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82" name="Line 137"/>
            <p:cNvSpPr>
              <a:spLocks noChangeShapeType="1"/>
            </p:cNvSpPr>
            <p:nvPr/>
          </p:nvSpPr>
          <p:spPr bwMode="auto">
            <a:xfrm>
              <a:off x="472" y="2253"/>
              <a:ext cx="405" cy="9"/>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83" name="Line 138"/>
            <p:cNvSpPr>
              <a:spLocks noChangeShapeType="1"/>
            </p:cNvSpPr>
            <p:nvPr/>
          </p:nvSpPr>
          <p:spPr bwMode="auto">
            <a:xfrm>
              <a:off x="485" y="1216"/>
              <a:ext cx="0" cy="101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84" name="Line 139"/>
            <p:cNvSpPr>
              <a:spLocks noChangeShapeType="1"/>
            </p:cNvSpPr>
            <p:nvPr/>
          </p:nvSpPr>
          <p:spPr bwMode="auto">
            <a:xfrm>
              <a:off x="4031" y="1169"/>
              <a:ext cx="0" cy="101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485" name="Line 140"/>
            <p:cNvSpPr>
              <a:spLocks noChangeShapeType="1"/>
            </p:cNvSpPr>
            <p:nvPr/>
          </p:nvSpPr>
          <p:spPr bwMode="auto">
            <a:xfrm flipV="1">
              <a:off x="3886" y="2149"/>
              <a:ext cx="146" cy="9"/>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486" name="Text Box 141"/>
          <p:cNvSpPr txBox="1">
            <a:spLocks noChangeArrowheads="1"/>
          </p:cNvSpPr>
          <p:nvPr/>
        </p:nvSpPr>
        <p:spPr bwMode="auto">
          <a:xfrm>
            <a:off x="107504" y="6189240"/>
            <a:ext cx="8911654" cy="446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b="1" dirty="0" smtClean="0">
                <a:solidFill>
                  <a:srgbClr val="FC0128"/>
                </a:solidFill>
                <a:latin typeface="微软雅黑" panose="020B0503020204020204" pitchFamily="34" charset="-122"/>
                <a:ea typeface="微软雅黑" panose="020B0503020204020204" pitchFamily="34" charset="-122"/>
              </a:rPr>
              <a:t>因为新的控制信号保证了正确的</a:t>
            </a:r>
            <a:r>
              <a:rPr lang="en-US" altLang="zh-CN" b="1" dirty="0" smtClean="0">
                <a:solidFill>
                  <a:srgbClr val="FC0128"/>
                </a:solidFill>
                <a:latin typeface="微软雅黑" panose="020B0503020204020204" pitchFamily="34" charset="-122"/>
                <a:ea typeface="微软雅黑" panose="020B0503020204020204" pitchFamily="34" charset="-122"/>
              </a:rPr>
              <a:t>PC</a:t>
            </a:r>
            <a:r>
              <a:rPr lang="zh-CN" altLang="en-US" b="1" dirty="0" smtClean="0">
                <a:solidFill>
                  <a:srgbClr val="FC0128"/>
                </a:solidFill>
                <a:latin typeface="微软雅黑" panose="020B0503020204020204" pitchFamily="34" charset="-122"/>
                <a:ea typeface="微软雅黑" panose="020B0503020204020204" pitchFamily="34" charset="-122"/>
              </a:rPr>
              <a:t>值的产生，在足够长的时间后，下个时钟</a:t>
            </a:r>
            <a:r>
              <a:rPr lang="en-US" altLang="zh-CN" b="1" dirty="0" err="1" smtClean="0">
                <a:solidFill>
                  <a:srgbClr val="FC0128"/>
                </a:solidFill>
                <a:latin typeface="微软雅黑" panose="020B0503020204020204" pitchFamily="34" charset="-122"/>
                <a:ea typeface="微软雅黑" panose="020B0503020204020204" pitchFamily="34" charset="-122"/>
              </a:rPr>
              <a:t>Clk</a:t>
            </a:r>
            <a:r>
              <a:rPr lang="zh-CN" altLang="en-US" b="1" dirty="0" smtClean="0">
                <a:solidFill>
                  <a:srgbClr val="FC0128"/>
                </a:solidFill>
                <a:latin typeface="微软雅黑" panose="020B0503020204020204" pitchFamily="34" charset="-122"/>
                <a:ea typeface="微软雅黑" panose="020B0503020204020204" pitchFamily="34" charset="-122"/>
              </a:rPr>
              <a:t>到来！</a:t>
            </a:r>
          </a:p>
        </p:txBody>
      </p:sp>
      <p:sp>
        <p:nvSpPr>
          <p:cNvPr id="487" name="Rectangle 118"/>
          <p:cNvSpPr>
            <a:spLocks noGrp="1" noChangeArrowheads="1"/>
          </p:cNvSpPr>
          <p:nvPr/>
        </p:nvSpPr>
        <p:spPr bwMode="auto">
          <a:xfrm>
            <a:off x="177800" y="1154417"/>
            <a:ext cx="819150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FF0000"/>
                </a:solidFill>
                <a:latin typeface="Comic Sans MS" panose="030F0702030302020204" pitchFamily="66" charset="0"/>
                <a:ea typeface="微软雅黑" panose="020B0503020204020204" pitchFamily="34" charset="-122"/>
              </a:rPr>
              <a:t>PC </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sym typeface="Wingdings" panose="05000000000000000000" pitchFamily="2" charset="2"/>
              </a:rPr>
              <a:t>←</a:t>
            </a:r>
            <a:r>
              <a:rPr lang="en-US" altLang="zh-CN" sz="2000" dirty="0">
                <a:solidFill>
                  <a:srgbClr val="FF0000"/>
                </a:solidFill>
                <a:latin typeface="Comic Sans MS" panose="030F0702030302020204" pitchFamily="66" charset="0"/>
                <a:ea typeface="微软雅黑" panose="020B0503020204020204" pitchFamily="34" charset="-122"/>
              </a:rPr>
              <a:t> PC + </a:t>
            </a:r>
            <a:r>
              <a:rPr lang="en-US" altLang="zh-CN" sz="2000" dirty="0" smtClean="0">
                <a:solidFill>
                  <a:srgbClr val="FF0000"/>
                </a:solidFill>
                <a:latin typeface="Comic Sans MS" panose="030F0702030302020204" pitchFamily="66" charset="0"/>
                <a:ea typeface="微软雅黑" panose="020B0503020204020204" pitchFamily="34" charset="-122"/>
              </a:rPr>
              <a:t>4</a:t>
            </a:r>
            <a:r>
              <a:rPr lang="zh-CN" altLang="en-US" sz="2000" dirty="0" smtClean="0">
                <a:solidFill>
                  <a:srgbClr val="FF0000"/>
                </a:solidFill>
                <a:latin typeface="Comic Sans MS" panose="030F0702030302020204" pitchFamily="66" charset="0"/>
                <a:ea typeface="微软雅黑" panose="020B0503020204020204" pitchFamily="34" charset="-122"/>
              </a:rPr>
              <a:t>：除 </a:t>
            </a:r>
            <a:r>
              <a:rPr lang="en-US" altLang="zh-CN" sz="2000" dirty="0">
                <a:solidFill>
                  <a:srgbClr val="FF0000"/>
                </a:solidFill>
                <a:latin typeface="Comic Sans MS" panose="030F0702030302020204" pitchFamily="66" charset="0"/>
                <a:ea typeface="微软雅黑" panose="020B0503020204020204" pitchFamily="34" charset="-122"/>
              </a:rPr>
              <a:t>Branch and Jump</a:t>
            </a:r>
            <a:r>
              <a:rPr lang="zh-CN" altLang="en-US" sz="2000" dirty="0">
                <a:solidFill>
                  <a:srgbClr val="FF0000"/>
                </a:solidFill>
                <a:latin typeface="Comic Sans MS" panose="030F0702030302020204" pitchFamily="66" charset="0"/>
                <a:ea typeface="微软雅黑" panose="020B0503020204020204" pitchFamily="34" charset="-122"/>
              </a:rPr>
              <a:t>以外的指令都相同</a:t>
            </a:r>
          </a:p>
        </p:txBody>
      </p:sp>
    </p:spTree>
    <p:extLst>
      <p:ext uri="{BB962C8B-B14F-4D97-AF65-F5344CB8AC3E}">
        <p14:creationId xmlns:p14="http://schemas.microsoft.com/office/powerpoint/2010/main" val="19854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slide(fromLeft)">
                                      <p:cBhvr>
                                        <p:cTn id="7" dur="5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65"/>
                                        </p:tgtEl>
                                        <p:attrNameLst>
                                          <p:attrName>style.visibility</p:attrName>
                                        </p:attrNameLst>
                                      </p:cBhvr>
                                      <p:to>
                                        <p:strVal val="visible"/>
                                      </p:to>
                                    </p:set>
                                    <p:animEffect transition="in" filter="slide(fromLeft)">
                                      <p:cBhvr>
                                        <p:cTn id="12" dur="500"/>
                                        <p:tgtEl>
                                          <p:spTgt spid="36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476"/>
                                        </p:tgtEl>
                                        <p:attrNameLst>
                                          <p:attrName>style.visibility</p:attrName>
                                        </p:attrNameLst>
                                      </p:cBhvr>
                                      <p:to>
                                        <p:strVal val="visible"/>
                                      </p:to>
                                    </p:set>
                                    <p:animEffect transition="in" filter="slide(fromLeft)">
                                      <p:cBhvr>
                                        <p:cTn id="17" dur="500"/>
                                        <p:tgtEl>
                                          <p:spTgt spid="47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480"/>
                                        </p:tgtEl>
                                        <p:attrNameLst>
                                          <p:attrName>style.visibility</p:attrName>
                                        </p:attrNameLst>
                                      </p:cBhvr>
                                      <p:to>
                                        <p:strVal val="visible"/>
                                      </p:to>
                                    </p:set>
                                    <p:animEffect transition="in" filter="slide(fromRight)">
                                      <p:cBhvr>
                                        <p:cTn id="22" dur="500"/>
                                        <p:tgtEl>
                                          <p:spTgt spid="4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6"/>
                                        </p:tgtEl>
                                        <p:attrNameLst>
                                          <p:attrName>style.visibility</p:attrName>
                                        </p:attrNameLst>
                                      </p:cBhvr>
                                      <p:to>
                                        <p:strVal val="visible"/>
                                      </p:to>
                                    </p:set>
                                    <p:animEffect transition="in" filter="blinds(horizontal)">
                                      <p:cBhvr>
                                        <p:cTn id="27" dur="5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animBg="1"/>
      <p:bldP spid="48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12185" y="695002"/>
            <a:ext cx="5468327" cy="357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sz="2000" dirty="0" smtClean="0">
                <a:solidFill>
                  <a:srgbClr val="063DE8"/>
                </a:solidFill>
              </a:rPr>
              <a:t>1. </a:t>
            </a:r>
            <a:r>
              <a:rPr lang="zh-CN" altLang="en-US" sz="2000" dirty="0" smtClean="0">
                <a:solidFill>
                  <a:srgbClr val="063DE8"/>
                </a:solidFill>
              </a:rPr>
              <a:t>控制信号取值分析</a:t>
            </a:r>
            <a:r>
              <a:rPr lang="en-US" altLang="zh-CN" sz="2000" dirty="0" smtClean="0">
                <a:solidFill>
                  <a:srgbClr val="063DE8"/>
                </a:solidFill>
              </a:rPr>
              <a:t>——R-</a:t>
            </a:r>
            <a:r>
              <a:rPr lang="zh-CN" altLang="en-US" sz="2000" dirty="0" smtClean="0">
                <a:solidFill>
                  <a:srgbClr val="063DE8"/>
                </a:solidFill>
              </a:rPr>
              <a:t>型指令的操作定时</a:t>
            </a:r>
            <a:endParaRPr lang="en-US" altLang="zh-CN" sz="2000" dirty="0" smtClean="0">
              <a:solidFill>
                <a:srgbClr val="063DE8"/>
              </a:solidFill>
            </a:endParaRPr>
          </a:p>
        </p:txBody>
      </p:sp>
      <p:sp>
        <p:nvSpPr>
          <p:cNvPr id="36" name="Rectangle 2"/>
          <p:cNvSpPr>
            <a:spLocks noChangeArrowheads="1"/>
          </p:cNvSpPr>
          <p:nvPr/>
        </p:nvSpPr>
        <p:spPr bwMode="auto">
          <a:xfrm>
            <a:off x="955799" y="4286076"/>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37" name="Rectangle 3"/>
          <p:cNvSpPr>
            <a:spLocks noChangeArrowheads="1"/>
          </p:cNvSpPr>
          <p:nvPr/>
        </p:nvSpPr>
        <p:spPr bwMode="auto">
          <a:xfrm>
            <a:off x="955799" y="3752676"/>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38" name="Rectangle 4"/>
          <p:cNvSpPr>
            <a:spLocks noChangeArrowheads="1"/>
          </p:cNvSpPr>
          <p:nvPr/>
        </p:nvSpPr>
        <p:spPr bwMode="auto">
          <a:xfrm>
            <a:off x="955799" y="3219276"/>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39" name="Rectangle 5"/>
          <p:cNvSpPr>
            <a:spLocks noChangeArrowheads="1"/>
          </p:cNvSpPr>
          <p:nvPr/>
        </p:nvSpPr>
        <p:spPr bwMode="auto">
          <a:xfrm>
            <a:off x="955799" y="2685876"/>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40" name="Rectangle 6"/>
          <p:cNvSpPr>
            <a:spLocks noChangeArrowheads="1"/>
          </p:cNvSpPr>
          <p:nvPr/>
        </p:nvSpPr>
        <p:spPr bwMode="auto">
          <a:xfrm>
            <a:off x="1108199" y="2152476"/>
            <a:ext cx="77724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41" name="Rectangle 7"/>
          <p:cNvSpPr>
            <a:spLocks noChangeArrowheads="1"/>
          </p:cNvSpPr>
          <p:nvPr/>
        </p:nvSpPr>
        <p:spPr bwMode="auto">
          <a:xfrm>
            <a:off x="574799" y="1619076"/>
            <a:ext cx="8305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42" name="Line 9"/>
          <p:cNvSpPr>
            <a:spLocks noChangeShapeType="1"/>
          </p:cNvSpPr>
          <p:nvPr/>
        </p:nvSpPr>
        <p:spPr bwMode="auto">
          <a:xfrm>
            <a:off x="5761335" y="5228357"/>
            <a:ext cx="0" cy="247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3" name="Line 10"/>
          <p:cNvSpPr>
            <a:spLocks noChangeShapeType="1"/>
          </p:cNvSpPr>
          <p:nvPr/>
        </p:nvSpPr>
        <p:spPr bwMode="auto">
          <a:xfrm>
            <a:off x="5774035" y="5228357"/>
            <a:ext cx="431800" cy="261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4" name="Line 11"/>
          <p:cNvSpPr>
            <a:spLocks noChangeShapeType="1"/>
          </p:cNvSpPr>
          <p:nvPr/>
        </p:nvSpPr>
        <p:spPr bwMode="auto">
          <a:xfrm>
            <a:off x="5759748" y="5487119"/>
            <a:ext cx="246062" cy="1539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5" name="Line 12"/>
          <p:cNvSpPr>
            <a:spLocks noChangeShapeType="1"/>
          </p:cNvSpPr>
          <p:nvPr/>
        </p:nvSpPr>
        <p:spPr bwMode="auto">
          <a:xfrm>
            <a:off x="5989935" y="5637932"/>
            <a:ext cx="0" cy="247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6" name="Line 13"/>
          <p:cNvSpPr>
            <a:spLocks noChangeShapeType="1"/>
          </p:cNvSpPr>
          <p:nvPr/>
        </p:nvSpPr>
        <p:spPr bwMode="auto">
          <a:xfrm>
            <a:off x="6218535" y="5501407"/>
            <a:ext cx="0" cy="5207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7" name="Line 14"/>
          <p:cNvSpPr>
            <a:spLocks noChangeShapeType="1"/>
          </p:cNvSpPr>
          <p:nvPr/>
        </p:nvSpPr>
        <p:spPr bwMode="auto">
          <a:xfrm flipV="1">
            <a:off x="5774035" y="5871294"/>
            <a:ext cx="203200" cy="1762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8" name="Line 15"/>
          <p:cNvSpPr>
            <a:spLocks noChangeShapeType="1"/>
          </p:cNvSpPr>
          <p:nvPr/>
        </p:nvSpPr>
        <p:spPr bwMode="auto">
          <a:xfrm>
            <a:off x="5761335" y="6047507"/>
            <a:ext cx="0" cy="2905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9" name="Line 16"/>
          <p:cNvSpPr>
            <a:spLocks noChangeShapeType="1"/>
          </p:cNvSpPr>
          <p:nvPr/>
        </p:nvSpPr>
        <p:spPr bwMode="auto">
          <a:xfrm flipV="1">
            <a:off x="5745460" y="5979244"/>
            <a:ext cx="474663"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0" name="Line 17"/>
          <p:cNvSpPr>
            <a:spLocks noChangeShapeType="1"/>
          </p:cNvSpPr>
          <p:nvPr/>
        </p:nvSpPr>
        <p:spPr bwMode="auto">
          <a:xfrm flipH="1">
            <a:off x="6205835" y="5761757"/>
            <a:ext cx="18542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1" name="Line 18"/>
          <p:cNvSpPr>
            <a:spLocks noChangeShapeType="1"/>
          </p:cNvSpPr>
          <p:nvPr/>
        </p:nvSpPr>
        <p:spPr bwMode="auto">
          <a:xfrm flipH="1">
            <a:off x="6669385" y="5631582"/>
            <a:ext cx="165100" cy="260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2" name="Rectangle 19"/>
          <p:cNvSpPr>
            <a:spLocks noChangeArrowheads="1"/>
          </p:cNvSpPr>
          <p:nvPr/>
        </p:nvSpPr>
        <p:spPr bwMode="auto">
          <a:xfrm>
            <a:off x="6356648" y="5756994"/>
            <a:ext cx="393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53" name="Rectangle 20"/>
          <p:cNvSpPr>
            <a:spLocks noChangeArrowheads="1"/>
          </p:cNvSpPr>
          <p:nvPr/>
        </p:nvSpPr>
        <p:spPr bwMode="auto">
          <a:xfrm>
            <a:off x="6813848" y="5483944"/>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Result</a:t>
            </a:r>
          </a:p>
        </p:txBody>
      </p:sp>
      <p:sp>
        <p:nvSpPr>
          <p:cNvPr id="54" name="Line 21"/>
          <p:cNvSpPr>
            <a:spLocks noChangeShapeType="1"/>
          </p:cNvSpPr>
          <p:nvPr/>
        </p:nvSpPr>
        <p:spPr bwMode="auto">
          <a:xfrm>
            <a:off x="5989935" y="4955307"/>
            <a:ext cx="0" cy="384175"/>
          </a:xfrm>
          <a:prstGeom prst="line">
            <a:avLst/>
          </a:prstGeom>
          <a:noFill/>
          <a:ln w="254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55" name="Rectangle 22"/>
          <p:cNvSpPr>
            <a:spLocks noChangeArrowheads="1"/>
          </p:cNvSpPr>
          <p:nvPr/>
        </p:nvSpPr>
        <p:spPr bwMode="auto">
          <a:xfrm>
            <a:off x="5610523" y="4664794"/>
            <a:ext cx="1038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600" b="1" smtClean="0">
                <a:solidFill>
                  <a:srgbClr val="0033CC"/>
                </a:solidFill>
                <a:latin typeface="Times New Roman" panose="02020603050405020304" pitchFamily="18" charset="0"/>
                <a:ea typeface="宋体" panose="02010600030101010101" pitchFamily="2" charset="-122"/>
              </a:rPr>
              <a:t>ALUctr</a:t>
            </a:r>
          </a:p>
        </p:txBody>
      </p:sp>
      <p:sp>
        <p:nvSpPr>
          <p:cNvPr id="56" name="Rectangle 23"/>
          <p:cNvSpPr>
            <a:spLocks noChangeArrowheads="1"/>
          </p:cNvSpPr>
          <p:nvPr/>
        </p:nvSpPr>
        <p:spPr bwMode="auto">
          <a:xfrm>
            <a:off x="1794173" y="5901457"/>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Times New Roman" panose="02020603050405020304" pitchFamily="18" charset="0"/>
                <a:ea typeface="宋体" panose="02010600030101010101" pitchFamily="2" charset="-122"/>
              </a:rPr>
              <a:t>Clk</a:t>
            </a:r>
          </a:p>
        </p:txBody>
      </p:sp>
      <p:sp>
        <p:nvSpPr>
          <p:cNvPr id="57" name="Rectangle 24"/>
          <p:cNvSpPr>
            <a:spLocks noChangeArrowheads="1"/>
          </p:cNvSpPr>
          <p:nvPr/>
        </p:nvSpPr>
        <p:spPr bwMode="auto">
          <a:xfrm>
            <a:off x="1403648" y="5415682"/>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busW</a:t>
            </a:r>
          </a:p>
        </p:txBody>
      </p:sp>
      <p:sp>
        <p:nvSpPr>
          <p:cNvPr id="58" name="Rectangle 25"/>
          <p:cNvSpPr>
            <a:spLocks noChangeArrowheads="1"/>
          </p:cNvSpPr>
          <p:nvPr/>
        </p:nvSpPr>
        <p:spPr bwMode="auto">
          <a:xfrm>
            <a:off x="2487910" y="5228357"/>
            <a:ext cx="1431925" cy="10842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9" name="Line 26"/>
          <p:cNvSpPr>
            <a:spLocks noChangeShapeType="1"/>
          </p:cNvSpPr>
          <p:nvPr/>
        </p:nvSpPr>
        <p:spPr bwMode="auto">
          <a:xfrm>
            <a:off x="2526010" y="6098307"/>
            <a:ext cx="250825" cy="60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0" name="Line 27"/>
          <p:cNvSpPr>
            <a:spLocks noChangeShapeType="1"/>
          </p:cNvSpPr>
          <p:nvPr/>
        </p:nvSpPr>
        <p:spPr bwMode="auto">
          <a:xfrm flipH="1">
            <a:off x="2500610" y="6184032"/>
            <a:ext cx="301625" cy="936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1" name="Oval 28"/>
          <p:cNvSpPr>
            <a:spLocks noChangeArrowheads="1"/>
          </p:cNvSpPr>
          <p:nvPr/>
        </p:nvSpPr>
        <p:spPr bwMode="auto">
          <a:xfrm>
            <a:off x="2335510" y="6133232"/>
            <a:ext cx="127000" cy="1111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2" name="Rectangle 29"/>
          <p:cNvSpPr>
            <a:spLocks noChangeArrowheads="1"/>
          </p:cNvSpPr>
          <p:nvPr/>
        </p:nvSpPr>
        <p:spPr bwMode="auto">
          <a:xfrm>
            <a:off x="1935460" y="4731469"/>
            <a:ext cx="812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dirty="0" err="1" smtClean="0">
                <a:solidFill>
                  <a:srgbClr val="0033CC"/>
                </a:solidFill>
                <a:latin typeface="Times New Roman" panose="02020603050405020304" pitchFamily="18" charset="0"/>
                <a:ea typeface="宋体" panose="02010600030101010101" pitchFamily="2" charset="-122"/>
              </a:rPr>
              <a:t>RegWr</a:t>
            </a:r>
            <a:endParaRPr lang="en-US" altLang="zh-CN" sz="1600" b="1" dirty="0" smtClean="0">
              <a:solidFill>
                <a:srgbClr val="0033CC"/>
              </a:solidFill>
              <a:latin typeface="Times New Roman" panose="02020603050405020304" pitchFamily="18" charset="0"/>
              <a:ea typeface="宋体" panose="02010600030101010101" pitchFamily="2" charset="-122"/>
            </a:endParaRPr>
          </a:p>
        </p:txBody>
      </p:sp>
      <p:sp>
        <p:nvSpPr>
          <p:cNvPr id="63" name="Line 30"/>
          <p:cNvSpPr>
            <a:spLocks noChangeShapeType="1"/>
          </p:cNvSpPr>
          <p:nvPr/>
        </p:nvSpPr>
        <p:spPr bwMode="auto">
          <a:xfrm flipH="1">
            <a:off x="1481435" y="5693494"/>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4" name="Line 31"/>
          <p:cNvSpPr>
            <a:spLocks noChangeShapeType="1"/>
          </p:cNvSpPr>
          <p:nvPr/>
        </p:nvSpPr>
        <p:spPr bwMode="auto">
          <a:xfrm flipH="1">
            <a:off x="1944985" y="5563319"/>
            <a:ext cx="165100" cy="260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5" name="Rectangle 32"/>
          <p:cNvSpPr>
            <a:spLocks noChangeArrowheads="1"/>
          </p:cNvSpPr>
          <p:nvPr/>
        </p:nvSpPr>
        <p:spPr bwMode="auto">
          <a:xfrm>
            <a:off x="1632248" y="568873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66" name="Line 33"/>
          <p:cNvSpPr>
            <a:spLocks noChangeShapeType="1"/>
          </p:cNvSpPr>
          <p:nvPr/>
        </p:nvSpPr>
        <p:spPr bwMode="auto">
          <a:xfrm>
            <a:off x="3945235" y="5352182"/>
            <a:ext cx="1803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7" name="Line 34"/>
          <p:cNvSpPr>
            <a:spLocks noChangeShapeType="1"/>
          </p:cNvSpPr>
          <p:nvPr/>
        </p:nvSpPr>
        <p:spPr bwMode="auto">
          <a:xfrm flipH="1">
            <a:off x="4916785" y="5222007"/>
            <a:ext cx="165100" cy="260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8" name="Rectangle 35"/>
          <p:cNvSpPr>
            <a:spLocks noChangeArrowheads="1"/>
          </p:cNvSpPr>
          <p:nvPr/>
        </p:nvSpPr>
        <p:spPr bwMode="auto">
          <a:xfrm>
            <a:off x="4604048" y="541568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69" name="Rectangle 36"/>
          <p:cNvSpPr>
            <a:spLocks noChangeArrowheads="1"/>
          </p:cNvSpPr>
          <p:nvPr/>
        </p:nvSpPr>
        <p:spPr bwMode="auto">
          <a:xfrm>
            <a:off x="4299248" y="5074369"/>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busA</a:t>
            </a:r>
          </a:p>
        </p:txBody>
      </p:sp>
      <p:sp>
        <p:nvSpPr>
          <p:cNvPr id="70" name="Line 37"/>
          <p:cNvSpPr>
            <a:spLocks noChangeShapeType="1"/>
          </p:cNvSpPr>
          <p:nvPr/>
        </p:nvSpPr>
        <p:spPr bwMode="auto">
          <a:xfrm flipV="1">
            <a:off x="2637135" y="4998169"/>
            <a:ext cx="0" cy="230188"/>
          </a:xfrm>
          <a:prstGeom prst="line">
            <a:avLst/>
          </a:prstGeom>
          <a:noFill/>
          <a:ln w="2540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71" name="Line 38"/>
          <p:cNvSpPr>
            <a:spLocks noChangeShapeType="1"/>
          </p:cNvSpPr>
          <p:nvPr/>
        </p:nvSpPr>
        <p:spPr bwMode="auto">
          <a:xfrm>
            <a:off x="3945235" y="6171332"/>
            <a:ext cx="1803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2" name="Line 39"/>
          <p:cNvSpPr>
            <a:spLocks noChangeShapeType="1"/>
          </p:cNvSpPr>
          <p:nvPr/>
        </p:nvSpPr>
        <p:spPr bwMode="auto">
          <a:xfrm flipH="1">
            <a:off x="4916785" y="6041157"/>
            <a:ext cx="165100" cy="260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3" name="Rectangle 40"/>
          <p:cNvSpPr>
            <a:spLocks noChangeArrowheads="1"/>
          </p:cNvSpPr>
          <p:nvPr/>
        </p:nvSpPr>
        <p:spPr bwMode="auto">
          <a:xfrm>
            <a:off x="4604048" y="616656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74" name="Rectangle 41"/>
          <p:cNvSpPr>
            <a:spLocks noChangeArrowheads="1"/>
          </p:cNvSpPr>
          <p:nvPr/>
        </p:nvSpPr>
        <p:spPr bwMode="auto">
          <a:xfrm>
            <a:off x="4299248" y="5893519"/>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busB</a:t>
            </a:r>
          </a:p>
        </p:txBody>
      </p:sp>
      <p:sp>
        <p:nvSpPr>
          <p:cNvPr id="75" name="Line 42"/>
          <p:cNvSpPr>
            <a:spLocks noChangeShapeType="1"/>
          </p:cNvSpPr>
          <p:nvPr/>
        </p:nvSpPr>
        <p:spPr bwMode="auto">
          <a:xfrm flipH="1">
            <a:off x="1862435" y="6171332"/>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6" name="Line 43"/>
          <p:cNvSpPr>
            <a:spLocks noChangeShapeType="1"/>
          </p:cNvSpPr>
          <p:nvPr/>
        </p:nvSpPr>
        <p:spPr bwMode="auto">
          <a:xfrm>
            <a:off x="2941935" y="4818782"/>
            <a:ext cx="0" cy="384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7" name="Line 44"/>
          <p:cNvSpPr>
            <a:spLocks noChangeShapeType="1"/>
          </p:cNvSpPr>
          <p:nvPr/>
        </p:nvSpPr>
        <p:spPr bwMode="auto">
          <a:xfrm flipV="1">
            <a:off x="2872085" y="4936257"/>
            <a:ext cx="139700" cy="1492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8" name="Rectangle 45"/>
          <p:cNvSpPr>
            <a:spLocks noChangeArrowheads="1"/>
          </p:cNvSpPr>
          <p:nvPr/>
        </p:nvSpPr>
        <p:spPr bwMode="auto">
          <a:xfrm>
            <a:off x="2699048" y="480131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5</a:t>
            </a:r>
          </a:p>
        </p:txBody>
      </p:sp>
      <p:sp>
        <p:nvSpPr>
          <p:cNvPr id="79" name="Line 46"/>
          <p:cNvSpPr>
            <a:spLocks noChangeShapeType="1"/>
          </p:cNvSpPr>
          <p:nvPr/>
        </p:nvSpPr>
        <p:spPr bwMode="auto">
          <a:xfrm>
            <a:off x="3322935" y="4818782"/>
            <a:ext cx="0" cy="384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0" name="Line 47"/>
          <p:cNvSpPr>
            <a:spLocks noChangeShapeType="1"/>
          </p:cNvSpPr>
          <p:nvPr/>
        </p:nvSpPr>
        <p:spPr bwMode="auto">
          <a:xfrm flipV="1">
            <a:off x="3253085" y="4936257"/>
            <a:ext cx="139700" cy="1492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1" name="Rectangle 48"/>
          <p:cNvSpPr>
            <a:spLocks noChangeArrowheads="1"/>
          </p:cNvSpPr>
          <p:nvPr/>
        </p:nvSpPr>
        <p:spPr bwMode="auto">
          <a:xfrm>
            <a:off x="3080048" y="480131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5</a:t>
            </a:r>
          </a:p>
        </p:txBody>
      </p:sp>
      <p:sp>
        <p:nvSpPr>
          <p:cNvPr id="82" name="Line 49"/>
          <p:cNvSpPr>
            <a:spLocks noChangeShapeType="1"/>
          </p:cNvSpPr>
          <p:nvPr/>
        </p:nvSpPr>
        <p:spPr bwMode="auto">
          <a:xfrm>
            <a:off x="3780135" y="4818782"/>
            <a:ext cx="0" cy="384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3" name="Line 50"/>
          <p:cNvSpPr>
            <a:spLocks noChangeShapeType="1"/>
          </p:cNvSpPr>
          <p:nvPr/>
        </p:nvSpPr>
        <p:spPr bwMode="auto">
          <a:xfrm flipV="1">
            <a:off x="3710285" y="4936257"/>
            <a:ext cx="139700" cy="1492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4" name="Rectangle 51"/>
          <p:cNvSpPr>
            <a:spLocks noChangeArrowheads="1"/>
          </p:cNvSpPr>
          <p:nvPr/>
        </p:nvSpPr>
        <p:spPr bwMode="auto">
          <a:xfrm>
            <a:off x="3537248" y="480131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5</a:t>
            </a:r>
          </a:p>
        </p:txBody>
      </p:sp>
      <p:sp>
        <p:nvSpPr>
          <p:cNvPr id="85" name="Rectangle 52"/>
          <p:cNvSpPr>
            <a:spLocks noChangeArrowheads="1"/>
          </p:cNvSpPr>
          <p:nvPr/>
        </p:nvSpPr>
        <p:spPr bwMode="auto">
          <a:xfrm>
            <a:off x="2699048" y="5210894"/>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Rw</a:t>
            </a:r>
          </a:p>
        </p:txBody>
      </p:sp>
      <p:sp>
        <p:nvSpPr>
          <p:cNvPr id="86" name="Rectangle 53"/>
          <p:cNvSpPr>
            <a:spLocks noChangeArrowheads="1"/>
          </p:cNvSpPr>
          <p:nvPr/>
        </p:nvSpPr>
        <p:spPr bwMode="auto">
          <a:xfrm>
            <a:off x="3156248" y="5210894"/>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Ra</a:t>
            </a:r>
          </a:p>
        </p:txBody>
      </p:sp>
      <p:sp>
        <p:nvSpPr>
          <p:cNvPr id="87" name="Rectangle 54"/>
          <p:cNvSpPr>
            <a:spLocks noChangeArrowheads="1"/>
          </p:cNvSpPr>
          <p:nvPr/>
        </p:nvSpPr>
        <p:spPr bwMode="auto">
          <a:xfrm>
            <a:off x="3537248" y="5210894"/>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Rb</a:t>
            </a:r>
          </a:p>
        </p:txBody>
      </p:sp>
      <p:sp>
        <p:nvSpPr>
          <p:cNvPr id="88" name="Rectangle 55"/>
          <p:cNvSpPr>
            <a:spLocks noChangeArrowheads="1"/>
          </p:cNvSpPr>
          <p:nvPr/>
        </p:nvSpPr>
        <p:spPr bwMode="auto">
          <a:xfrm>
            <a:off x="2699048" y="5483944"/>
            <a:ext cx="9842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Times New Roman" panose="02020603050405020304" pitchFamily="18" charset="0"/>
                <a:ea typeface="宋体" panose="02010600030101010101" pitchFamily="2" charset="-122"/>
              </a:rPr>
              <a:t>32 32-</a:t>
            </a:r>
            <a:r>
              <a:rPr lang="en-US" altLang="zh-CN" sz="1600" b="1" smtClean="0">
                <a:solidFill>
                  <a:srgbClr val="000000"/>
                </a:solidFill>
                <a:latin typeface="Times New Roman" panose="02020603050405020304" pitchFamily="18" charset="0"/>
                <a:ea typeface="宋体" panose="02010600030101010101" pitchFamily="2" charset="-122"/>
              </a:rPr>
              <a:t>bit</a:t>
            </a:r>
          </a:p>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Registers</a:t>
            </a:r>
          </a:p>
        </p:txBody>
      </p:sp>
      <p:sp>
        <p:nvSpPr>
          <p:cNvPr id="89" name="Line 56"/>
          <p:cNvSpPr>
            <a:spLocks noChangeShapeType="1"/>
          </p:cNvSpPr>
          <p:nvPr/>
        </p:nvSpPr>
        <p:spPr bwMode="auto">
          <a:xfrm>
            <a:off x="7285335" y="5774457"/>
            <a:ext cx="0" cy="7254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0" name="Line 57"/>
          <p:cNvSpPr>
            <a:spLocks noChangeShapeType="1"/>
          </p:cNvSpPr>
          <p:nvPr/>
        </p:nvSpPr>
        <p:spPr bwMode="auto">
          <a:xfrm flipH="1">
            <a:off x="1481435" y="6512644"/>
            <a:ext cx="5816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1" name="Line 58"/>
          <p:cNvSpPr>
            <a:spLocks noChangeShapeType="1"/>
          </p:cNvSpPr>
          <p:nvPr/>
        </p:nvSpPr>
        <p:spPr bwMode="auto">
          <a:xfrm flipV="1">
            <a:off x="1494135" y="5680794"/>
            <a:ext cx="0" cy="844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 name="Rectangle 59"/>
          <p:cNvSpPr>
            <a:spLocks noChangeArrowheads="1"/>
          </p:cNvSpPr>
          <p:nvPr/>
        </p:nvSpPr>
        <p:spPr bwMode="auto">
          <a:xfrm>
            <a:off x="3156248" y="4528269"/>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Rs</a:t>
            </a:r>
          </a:p>
        </p:txBody>
      </p:sp>
      <p:sp>
        <p:nvSpPr>
          <p:cNvPr id="93" name="Rectangle 60"/>
          <p:cNvSpPr>
            <a:spLocks noChangeArrowheads="1"/>
          </p:cNvSpPr>
          <p:nvPr/>
        </p:nvSpPr>
        <p:spPr bwMode="auto">
          <a:xfrm>
            <a:off x="3613448" y="4528269"/>
            <a:ext cx="37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Rt</a:t>
            </a:r>
          </a:p>
        </p:txBody>
      </p:sp>
      <p:sp>
        <p:nvSpPr>
          <p:cNvPr id="94" name="Rectangle 61"/>
          <p:cNvSpPr>
            <a:spLocks noChangeArrowheads="1"/>
          </p:cNvSpPr>
          <p:nvPr/>
        </p:nvSpPr>
        <p:spPr bwMode="auto">
          <a:xfrm>
            <a:off x="2775248" y="4528269"/>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Rd</a:t>
            </a:r>
          </a:p>
        </p:txBody>
      </p:sp>
      <p:sp>
        <p:nvSpPr>
          <p:cNvPr id="95" name="Rectangle 62"/>
          <p:cNvSpPr>
            <a:spLocks noChangeArrowheads="1"/>
          </p:cNvSpPr>
          <p:nvPr/>
        </p:nvSpPr>
        <p:spPr bwMode="auto">
          <a:xfrm rot="5400000">
            <a:off x="5812929" y="5599038"/>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ALU</a:t>
            </a:r>
          </a:p>
        </p:txBody>
      </p:sp>
      <p:sp>
        <p:nvSpPr>
          <p:cNvPr id="96" name="Line 63"/>
          <p:cNvSpPr>
            <a:spLocks noChangeShapeType="1"/>
          </p:cNvSpPr>
          <p:nvPr/>
        </p:nvSpPr>
        <p:spPr bwMode="auto">
          <a:xfrm>
            <a:off x="511299" y="1085676"/>
            <a:ext cx="1193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7" name="Line 64"/>
          <p:cNvSpPr>
            <a:spLocks noChangeShapeType="1"/>
          </p:cNvSpPr>
          <p:nvPr/>
        </p:nvSpPr>
        <p:spPr bwMode="auto">
          <a:xfrm>
            <a:off x="1717799" y="1098376"/>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8" name="Line 65"/>
          <p:cNvSpPr>
            <a:spLocks noChangeShapeType="1"/>
          </p:cNvSpPr>
          <p:nvPr/>
        </p:nvSpPr>
        <p:spPr bwMode="auto">
          <a:xfrm>
            <a:off x="1730499" y="1314276"/>
            <a:ext cx="302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9" name="Line 66"/>
          <p:cNvSpPr>
            <a:spLocks noChangeShapeType="1"/>
          </p:cNvSpPr>
          <p:nvPr/>
        </p:nvSpPr>
        <p:spPr bwMode="auto">
          <a:xfrm>
            <a:off x="4765799" y="1098376"/>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0" name="Line 67"/>
          <p:cNvSpPr>
            <a:spLocks noChangeShapeType="1"/>
          </p:cNvSpPr>
          <p:nvPr/>
        </p:nvSpPr>
        <p:spPr bwMode="auto">
          <a:xfrm>
            <a:off x="4778499" y="1085676"/>
            <a:ext cx="3403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1" name="Line 68"/>
          <p:cNvSpPr>
            <a:spLocks noChangeShapeType="1"/>
          </p:cNvSpPr>
          <p:nvPr/>
        </p:nvSpPr>
        <p:spPr bwMode="auto">
          <a:xfrm>
            <a:off x="8194799" y="1098376"/>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2" name="Line 69"/>
          <p:cNvSpPr>
            <a:spLocks noChangeShapeType="1"/>
          </p:cNvSpPr>
          <p:nvPr/>
        </p:nvSpPr>
        <p:spPr bwMode="auto">
          <a:xfrm>
            <a:off x="8207499" y="1314276"/>
            <a:ext cx="660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3" name="Rectangle 70"/>
          <p:cNvSpPr>
            <a:spLocks noChangeArrowheads="1"/>
          </p:cNvSpPr>
          <p:nvPr/>
        </p:nvSpPr>
        <p:spPr bwMode="auto">
          <a:xfrm>
            <a:off x="179512" y="1109489"/>
            <a:ext cx="4381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Clk</a:t>
            </a:r>
          </a:p>
        </p:txBody>
      </p:sp>
      <p:sp>
        <p:nvSpPr>
          <p:cNvPr id="104" name="Line 71"/>
          <p:cNvSpPr>
            <a:spLocks noChangeShapeType="1"/>
          </p:cNvSpPr>
          <p:nvPr/>
        </p:nvSpPr>
        <p:spPr bwMode="auto">
          <a:xfrm>
            <a:off x="587499" y="1619076"/>
            <a:ext cx="1270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5" name="Line 72"/>
          <p:cNvSpPr>
            <a:spLocks noChangeShapeType="1"/>
          </p:cNvSpPr>
          <p:nvPr/>
        </p:nvSpPr>
        <p:spPr bwMode="auto">
          <a:xfrm>
            <a:off x="1882899" y="16317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6" name="Line 73"/>
          <p:cNvSpPr>
            <a:spLocks noChangeShapeType="1"/>
          </p:cNvSpPr>
          <p:nvPr/>
        </p:nvSpPr>
        <p:spPr bwMode="auto">
          <a:xfrm>
            <a:off x="587499" y="1847676"/>
            <a:ext cx="1270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7" name="Line 74"/>
          <p:cNvSpPr>
            <a:spLocks noChangeShapeType="1"/>
          </p:cNvSpPr>
          <p:nvPr/>
        </p:nvSpPr>
        <p:spPr bwMode="auto">
          <a:xfrm flipV="1">
            <a:off x="1882899" y="16063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8" name="Line 75"/>
          <p:cNvSpPr>
            <a:spLocks noChangeShapeType="1"/>
          </p:cNvSpPr>
          <p:nvPr/>
        </p:nvSpPr>
        <p:spPr bwMode="auto">
          <a:xfrm>
            <a:off x="2035299" y="1619076"/>
            <a:ext cx="6299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Rectangle 76"/>
          <p:cNvSpPr>
            <a:spLocks noChangeArrowheads="1"/>
          </p:cNvSpPr>
          <p:nvPr/>
        </p:nvSpPr>
        <p:spPr bwMode="auto">
          <a:xfrm>
            <a:off x="179512" y="1619076"/>
            <a:ext cx="4524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PC</a:t>
            </a:r>
          </a:p>
        </p:txBody>
      </p:sp>
      <p:sp>
        <p:nvSpPr>
          <p:cNvPr id="110" name="Line 77"/>
          <p:cNvSpPr>
            <a:spLocks noChangeShapeType="1"/>
          </p:cNvSpPr>
          <p:nvPr/>
        </p:nvSpPr>
        <p:spPr bwMode="auto">
          <a:xfrm>
            <a:off x="2035299" y="1847676"/>
            <a:ext cx="6299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1" name="Line 78"/>
          <p:cNvSpPr>
            <a:spLocks noChangeShapeType="1"/>
          </p:cNvSpPr>
          <p:nvPr/>
        </p:nvSpPr>
        <p:spPr bwMode="auto">
          <a:xfrm>
            <a:off x="1717799" y="1403176"/>
            <a:ext cx="0" cy="3327400"/>
          </a:xfrm>
          <a:prstGeom prst="line">
            <a:avLst/>
          </a:prstGeom>
          <a:noFill/>
          <a:ln w="254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 name="Line 79"/>
          <p:cNvSpPr>
            <a:spLocks noChangeShapeType="1"/>
          </p:cNvSpPr>
          <p:nvPr/>
        </p:nvSpPr>
        <p:spPr bwMode="auto">
          <a:xfrm>
            <a:off x="8194799" y="1403176"/>
            <a:ext cx="0" cy="3327400"/>
          </a:xfrm>
          <a:prstGeom prst="line">
            <a:avLst/>
          </a:prstGeom>
          <a:noFill/>
          <a:ln w="254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3" name="Line 80"/>
          <p:cNvSpPr>
            <a:spLocks noChangeShapeType="1"/>
          </p:cNvSpPr>
          <p:nvPr/>
        </p:nvSpPr>
        <p:spPr bwMode="auto">
          <a:xfrm>
            <a:off x="8359899" y="16317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4" name="Line 81"/>
          <p:cNvSpPr>
            <a:spLocks noChangeShapeType="1"/>
          </p:cNvSpPr>
          <p:nvPr/>
        </p:nvSpPr>
        <p:spPr bwMode="auto">
          <a:xfrm flipV="1">
            <a:off x="8359899" y="16063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5" name="Line 82"/>
          <p:cNvSpPr>
            <a:spLocks noChangeShapeType="1"/>
          </p:cNvSpPr>
          <p:nvPr/>
        </p:nvSpPr>
        <p:spPr bwMode="auto">
          <a:xfrm>
            <a:off x="1120899" y="2152476"/>
            <a:ext cx="2032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6" name="Line 83"/>
          <p:cNvSpPr>
            <a:spLocks noChangeShapeType="1"/>
          </p:cNvSpPr>
          <p:nvPr/>
        </p:nvSpPr>
        <p:spPr bwMode="auto">
          <a:xfrm>
            <a:off x="3178299" y="21651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7" name="Line 84"/>
          <p:cNvSpPr>
            <a:spLocks noChangeShapeType="1"/>
          </p:cNvSpPr>
          <p:nvPr/>
        </p:nvSpPr>
        <p:spPr bwMode="auto">
          <a:xfrm>
            <a:off x="1120899" y="2381076"/>
            <a:ext cx="2032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8" name="Line 85"/>
          <p:cNvSpPr>
            <a:spLocks noChangeShapeType="1"/>
          </p:cNvSpPr>
          <p:nvPr/>
        </p:nvSpPr>
        <p:spPr bwMode="auto">
          <a:xfrm flipV="1">
            <a:off x="3178299" y="21397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9" name="Line 86"/>
          <p:cNvSpPr>
            <a:spLocks noChangeShapeType="1"/>
          </p:cNvSpPr>
          <p:nvPr/>
        </p:nvSpPr>
        <p:spPr bwMode="auto">
          <a:xfrm>
            <a:off x="3330699" y="2152476"/>
            <a:ext cx="5537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0" name="Rectangle 87"/>
          <p:cNvSpPr>
            <a:spLocks noChangeArrowheads="1"/>
          </p:cNvSpPr>
          <p:nvPr/>
        </p:nvSpPr>
        <p:spPr bwMode="auto">
          <a:xfrm>
            <a:off x="195387" y="2033414"/>
            <a:ext cx="11398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Rs, Rt, Rd,</a:t>
            </a:r>
          </a:p>
          <a:p>
            <a:pPr eaLnBrk="0" hangingPunct="0"/>
            <a:r>
              <a:rPr lang="en-US" altLang="zh-CN" sz="1400" smtClean="0">
                <a:solidFill>
                  <a:srgbClr val="000000"/>
                </a:solidFill>
                <a:latin typeface="Times New Roman" panose="02020603050405020304" pitchFamily="18" charset="0"/>
                <a:ea typeface="宋体" panose="02010600030101010101" pitchFamily="2" charset="-122"/>
              </a:rPr>
              <a:t>Op, Func</a:t>
            </a:r>
          </a:p>
        </p:txBody>
      </p:sp>
      <p:sp>
        <p:nvSpPr>
          <p:cNvPr id="121" name="Line 88"/>
          <p:cNvSpPr>
            <a:spLocks noChangeShapeType="1"/>
          </p:cNvSpPr>
          <p:nvPr/>
        </p:nvSpPr>
        <p:spPr bwMode="auto">
          <a:xfrm>
            <a:off x="3330699" y="2381076"/>
            <a:ext cx="5537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2" name="Line 89"/>
          <p:cNvSpPr>
            <a:spLocks noChangeShapeType="1"/>
          </p:cNvSpPr>
          <p:nvPr/>
        </p:nvSpPr>
        <p:spPr bwMode="auto">
          <a:xfrm>
            <a:off x="1946399" y="1403176"/>
            <a:ext cx="0" cy="6604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23" name="Rectangle 90"/>
          <p:cNvSpPr>
            <a:spLocks noChangeArrowheads="1"/>
          </p:cNvSpPr>
          <p:nvPr/>
        </p:nvSpPr>
        <p:spPr bwMode="auto">
          <a:xfrm>
            <a:off x="2389312" y="1338089"/>
            <a:ext cx="8604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400" b="1" smtClean="0">
                <a:solidFill>
                  <a:srgbClr val="0000FF"/>
                </a:solidFill>
                <a:latin typeface="Times New Roman" panose="02020603050405020304" pitchFamily="18" charset="0"/>
                <a:ea typeface="宋体" panose="02010600030101010101" pitchFamily="2" charset="-122"/>
              </a:rPr>
              <a:t>Clk-to-Q</a:t>
            </a:r>
          </a:p>
        </p:txBody>
      </p:sp>
      <p:sp>
        <p:nvSpPr>
          <p:cNvPr id="124" name="Line 91"/>
          <p:cNvSpPr>
            <a:spLocks noChangeShapeType="1"/>
          </p:cNvSpPr>
          <p:nvPr/>
        </p:nvSpPr>
        <p:spPr bwMode="auto">
          <a:xfrm flipH="1">
            <a:off x="1933699" y="1466676"/>
            <a:ext cx="4826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5" name="Line 92"/>
          <p:cNvSpPr>
            <a:spLocks noChangeShapeType="1"/>
          </p:cNvSpPr>
          <p:nvPr/>
        </p:nvSpPr>
        <p:spPr bwMode="auto">
          <a:xfrm flipH="1">
            <a:off x="1247899" y="1466676"/>
            <a:ext cx="4826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6" name="Line 93"/>
          <p:cNvSpPr>
            <a:spLocks noChangeShapeType="1"/>
          </p:cNvSpPr>
          <p:nvPr/>
        </p:nvSpPr>
        <p:spPr bwMode="auto">
          <a:xfrm>
            <a:off x="955799" y="2685876"/>
            <a:ext cx="3340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7" name="Line 94"/>
          <p:cNvSpPr>
            <a:spLocks noChangeShapeType="1"/>
          </p:cNvSpPr>
          <p:nvPr/>
        </p:nvSpPr>
        <p:spPr bwMode="auto">
          <a:xfrm>
            <a:off x="4321299" y="26985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8" name="Line 95"/>
          <p:cNvSpPr>
            <a:spLocks noChangeShapeType="1"/>
          </p:cNvSpPr>
          <p:nvPr/>
        </p:nvSpPr>
        <p:spPr bwMode="auto">
          <a:xfrm>
            <a:off x="955799" y="2914476"/>
            <a:ext cx="3340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9" name="Line 96"/>
          <p:cNvSpPr>
            <a:spLocks noChangeShapeType="1"/>
          </p:cNvSpPr>
          <p:nvPr/>
        </p:nvSpPr>
        <p:spPr bwMode="auto">
          <a:xfrm flipV="1">
            <a:off x="4321299" y="26731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0" name="Line 97"/>
          <p:cNvSpPr>
            <a:spLocks noChangeShapeType="1"/>
          </p:cNvSpPr>
          <p:nvPr/>
        </p:nvSpPr>
        <p:spPr bwMode="auto">
          <a:xfrm>
            <a:off x="4473699" y="2685876"/>
            <a:ext cx="439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1" name="Line 98"/>
          <p:cNvSpPr>
            <a:spLocks noChangeShapeType="1"/>
          </p:cNvSpPr>
          <p:nvPr/>
        </p:nvSpPr>
        <p:spPr bwMode="auto">
          <a:xfrm>
            <a:off x="4473699" y="2914476"/>
            <a:ext cx="439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2" name="Line 99"/>
          <p:cNvSpPr>
            <a:spLocks noChangeShapeType="1"/>
          </p:cNvSpPr>
          <p:nvPr/>
        </p:nvSpPr>
        <p:spPr bwMode="auto">
          <a:xfrm>
            <a:off x="955799" y="3752676"/>
            <a:ext cx="4406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 name="Line 100"/>
          <p:cNvSpPr>
            <a:spLocks noChangeShapeType="1"/>
          </p:cNvSpPr>
          <p:nvPr/>
        </p:nvSpPr>
        <p:spPr bwMode="auto">
          <a:xfrm>
            <a:off x="5388099" y="37653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4" name="Line 101"/>
          <p:cNvSpPr>
            <a:spLocks noChangeShapeType="1"/>
          </p:cNvSpPr>
          <p:nvPr/>
        </p:nvSpPr>
        <p:spPr bwMode="auto">
          <a:xfrm>
            <a:off x="955799" y="3981276"/>
            <a:ext cx="4406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5" name="Line 102"/>
          <p:cNvSpPr>
            <a:spLocks noChangeShapeType="1"/>
          </p:cNvSpPr>
          <p:nvPr/>
        </p:nvSpPr>
        <p:spPr bwMode="auto">
          <a:xfrm flipV="1">
            <a:off x="5388099" y="37399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6" name="Line 103"/>
          <p:cNvSpPr>
            <a:spLocks noChangeShapeType="1"/>
          </p:cNvSpPr>
          <p:nvPr/>
        </p:nvSpPr>
        <p:spPr bwMode="auto">
          <a:xfrm>
            <a:off x="5540499" y="3981276"/>
            <a:ext cx="3327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7" name="Line 104"/>
          <p:cNvSpPr>
            <a:spLocks noChangeShapeType="1"/>
          </p:cNvSpPr>
          <p:nvPr/>
        </p:nvSpPr>
        <p:spPr bwMode="auto">
          <a:xfrm>
            <a:off x="955799" y="4286076"/>
            <a:ext cx="5549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8" name="Line 105"/>
          <p:cNvSpPr>
            <a:spLocks noChangeShapeType="1"/>
          </p:cNvSpPr>
          <p:nvPr/>
        </p:nvSpPr>
        <p:spPr bwMode="auto">
          <a:xfrm>
            <a:off x="6531099" y="42987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9" name="Line 106"/>
          <p:cNvSpPr>
            <a:spLocks noChangeShapeType="1"/>
          </p:cNvSpPr>
          <p:nvPr/>
        </p:nvSpPr>
        <p:spPr bwMode="auto">
          <a:xfrm>
            <a:off x="955799" y="4514676"/>
            <a:ext cx="5549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0" name="Line 107"/>
          <p:cNvSpPr>
            <a:spLocks noChangeShapeType="1"/>
          </p:cNvSpPr>
          <p:nvPr/>
        </p:nvSpPr>
        <p:spPr bwMode="auto">
          <a:xfrm flipV="1">
            <a:off x="6531099" y="42733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Line 108"/>
          <p:cNvSpPr>
            <a:spLocks noChangeShapeType="1"/>
          </p:cNvSpPr>
          <p:nvPr/>
        </p:nvSpPr>
        <p:spPr bwMode="auto">
          <a:xfrm>
            <a:off x="6683499" y="4286076"/>
            <a:ext cx="2184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2" name="Line 109"/>
          <p:cNvSpPr>
            <a:spLocks noChangeShapeType="1"/>
          </p:cNvSpPr>
          <p:nvPr/>
        </p:nvSpPr>
        <p:spPr bwMode="auto">
          <a:xfrm>
            <a:off x="6683499" y="4514676"/>
            <a:ext cx="2184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3" name="Rectangle 110"/>
          <p:cNvSpPr>
            <a:spLocks noChangeArrowheads="1"/>
          </p:cNvSpPr>
          <p:nvPr/>
        </p:nvSpPr>
        <p:spPr bwMode="auto">
          <a:xfrm>
            <a:off x="179512" y="2650951"/>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63DE8"/>
                </a:solidFill>
                <a:latin typeface="Times New Roman" panose="02020603050405020304" pitchFamily="18" charset="0"/>
                <a:ea typeface="宋体" panose="02010600030101010101" pitchFamily="2" charset="-122"/>
              </a:rPr>
              <a:t>ALUctr</a:t>
            </a:r>
          </a:p>
        </p:txBody>
      </p:sp>
      <p:sp>
        <p:nvSpPr>
          <p:cNvPr id="144" name="Line 111"/>
          <p:cNvSpPr>
            <a:spLocks noChangeShapeType="1"/>
          </p:cNvSpPr>
          <p:nvPr/>
        </p:nvSpPr>
        <p:spPr bwMode="auto">
          <a:xfrm>
            <a:off x="3241799" y="1936576"/>
            <a:ext cx="0" cy="2184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45" name="Rectangle 112"/>
          <p:cNvSpPr>
            <a:spLocks noChangeArrowheads="1"/>
          </p:cNvSpPr>
          <p:nvPr/>
        </p:nvSpPr>
        <p:spPr bwMode="auto">
          <a:xfrm>
            <a:off x="3303712" y="1871489"/>
            <a:ext cx="2717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400" b="1" smtClean="0">
                <a:solidFill>
                  <a:srgbClr val="0000FF"/>
                </a:solidFill>
                <a:latin typeface="Times New Roman" panose="02020603050405020304" pitchFamily="18" charset="0"/>
                <a:ea typeface="宋体" panose="02010600030101010101" pitchFamily="2" charset="-122"/>
              </a:rPr>
              <a:t>Instruction Memory Access Time</a:t>
            </a:r>
          </a:p>
        </p:txBody>
      </p:sp>
      <p:sp>
        <p:nvSpPr>
          <p:cNvPr id="146" name="Line 113"/>
          <p:cNvSpPr>
            <a:spLocks noChangeShapeType="1"/>
          </p:cNvSpPr>
          <p:nvPr/>
        </p:nvSpPr>
        <p:spPr bwMode="auto">
          <a:xfrm>
            <a:off x="1959099" y="2000076"/>
            <a:ext cx="1270000" cy="0"/>
          </a:xfrm>
          <a:prstGeom prst="line">
            <a:avLst/>
          </a:prstGeom>
          <a:noFill/>
          <a:ln w="25400">
            <a:solidFill>
              <a:srgbClr val="063DE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7" name="Rectangle 114"/>
          <p:cNvSpPr>
            <a:spLocks noChangeArrowheads="1"/>
          </p:cNvSpPr>
          <p:nvPr/>
        </p:nvSpPr>
        <p:spPr bwMode="auto">
          <a:xfrm>
            <a:off x="3332287" y="2660476"/>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Old Value</a:t>
            </a:r>
          </a:p>
        </p:txBody>
      </p:sp>
      <p:sp>
        <p:nvSpPr>
          <p:cNvPr id="148" name="Rectangle 115"/>
          <p:cNvSpPr>
            <a:spLocks noChangeArrowheads="1"/>
          </p:cNvSpPr>
          <p:nvPr/>
        </p:nvSpPr>
        <p:spPr bwMode="auto">
          <a:xfrm>
            <a:off x="4903912" y="2650951"/>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New Value</a:t>
            </a:r>
          </a:p>
        </p:txBody>
      </p:sp>
      <p:sp>
        <p:nvSpPr>
          <p:cNvPr id="149" name="Line 116"/>
          <p:cNvSpPr>
            <a:spLocks noChangeShapeType="1"/>
          </p:cNvSpPr>
          <p:nvPr/>
        </p:nvSpPr>
        <p:spPr bwMode="auto">
          <a:xfrm>
            <a:off x="4384799" y="2469976"/>
            <a:ext cx="0" cy="1041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50" name="Line 117"/>
          <p:cNvSpPr>
            <a:spLocks noChangeShapeType="1"/>
          </p:cNvSpPr>
          <p:nvPr/>
        </p:nvSpPr>
        <p:spPr bwMode="auto">
          <a:xfrm>
            <a:off x="955799" y="3219276"/>
            <a:ext cx="3352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1" name="Line 118"/>
          <p:cNvSpPr>
            <a:spLocks noChangeShapeType="1"/>
          </p:cNvSpPr>
          <p:nvPr/>
        </p:nvSpPr>
        <p:spPr bwMode="auto">
          <a:xfrm>
            <a:off x="955799" y="3447876"/>
            <a:ext cx="3352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2" name="Line 119"/>
          <p:cNvSpPr>
            <a:spLocks noChangeShapeType="1"/>
          </p:cNvSpPr>
          <p:nvPr/>
        </p:nvSpPr>
        <p:spPr bwMode="auto">
          <a:xfrm flipV="1">
            <a:off x="4460999" y="3219276"/>
            <a:ext cx="4406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3" name="Rectangle 120"/>
          <p:cNvSpPr>
            <a:spLocks noChangeArrowheads="1"/>
          </p:cNvSpPr>
          <p:nvPr/>
        </p:nvSpPr>
        <p:spPr bwMode="auto">
          <a:xfrm>
            <a:off x="179512" y="3184351"/>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63DE8"/>
                </a:solidFill>
                <a:latin typeface="Times New Roman" panose="02020603050405020304" pitchFamily="18" charset="0"/>
                <a:ea typeface="宋体" panose="02010600030101010101" pitchFamily="2" charset="-122"/>
              </a:rPr>
              <a:t>RegWr</a:t>
            </a:r>
          </a:p>
        </p:txBody>
      </p:sp>
      <p:sp>
        <p:nvSpPr>
          <p:cNvPr id="154" name="Rectangle 121"/>
          <p:cNvSpPr>
            <a:spLocks noChangeArrowheads="1"/>
          </p:cNvSpPr>
          <p:nvPr/>
        </p:nvSpPr>
        <p:spPr bwMode="auto">
          <a:xfrm>
            <a:off x="3322762" y="3174826"/>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Old Value</a:t>
            </a:r>
          </a:p>
        </p:txBody>
      </p:sp>
      <p:sp>
        <p:nvSpPr>
          <p:cNvPr id="155" name="Rectangle 122"/>
          <p:cNvSpPr>
            <a:spLocks noChangeArrowheads="1"/>
          </p:cNvSpPr>
          <p:nvPr/>
        </p:nvSpPr>
        <p:spPr bwMode="auto">
          <a:xfrm>
            <a:off x="4903912" y="3184351"/>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New Value</a:t>
            </a:r>
          </a:p>
        </p:txBody>
      </p:sp>
      <p:sp>
        <p:nvSpPr>
          <p:cNvPr id="156" name="Line 123"/>
          <p:cNvSpPr>
            <a:spLocks noChangeShapeType="1"/>
          </p:cNvSpPr>
          <p:nvPr/>
        </p:nvSpPr>
        <p:spPr bwMode="auto">
          <a:xfrm>
            <a:off x="3254499" y="2533476"/>
            <a:ext cx="1117600" cy="0"/>
          </a:xfrm>
          <a:prstGeom prst="line">
            <a:avLst/>
          </a:prstGeom>
          <a:noFill/>
          <a:ln w="25400">
            <a:solidFill>
              <a:srgbClr val="063DE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7" name="Rectangle 124"/>
          <p:cNvSpPr>
            <a:spLocks noChangeArrowheads="1"/>
          </p:cNvSpPr>
          <p:nvPr/>
        </p:nvSpPr>
        <p:spPr bwMode="auto">
          <a:xfrm>
            <a:off x="4370512" y="2404889"/>
            <a:ext cx="23780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400" b="1" smtClean="0">
                <a:solidFill>
                  <a:srgbClr val="0000FF"/>
                </a:solidFill>
                <a:latin typeface="Times New Roman" panose="02020603050405020304" pitchFamily="18" charset="0"/>
                <a:ea typeface="宋体" panose="02010600030101010101" pitchFamily="2" charset="-122"/>
              </a:rPr>
              <a:t>Delay through Control Logic</a:t>
            </a:r>
          </a:p>
        </p:txBody>
      </p:sp>
      <p:sp>
        <p:nvSpPr>
          <p:cNvPr id="158" name="Line 125"/>
          <p:cNvSpPr>
            <a:spLocks noChangeShapeType="1"/>
          </p:cNvSpPr>
          <p:nvPr/>
        </p:nvSpPr>
        <p:spPr bwMode="auto">
          <a:xfrm>
            <a:off x="5540499" y="3752676"/>
            <a:ext cx="3327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9" name="Rectangle 126"/>
          <p:cNvSpPr>
            <a:spLocks noChangeArrowheads="1"/>
          </p:cNvSpPr>
          <p:nvPr/>
        </p:nvSpPr>
        <p:spPr bwMode="auto">
          <a:xfrm>
            <a:off x="179512" y="3717751"/>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busA, B</a:t>
            </a:r>
          </a:p>
        </p:txBody>
      </p:sp>
      <p:sp>
        <p:nvSpPr>
          <p:cNvPr id="160" name="Line 127"/>
          <p:cNvSpPr>
            <a:spLocks noChangeShapeType="1"/>
          </p:cNvSpPr>
          <p:nvPr/>
        </p:nvSpPr>
        <p:spPr bwMode="auto">
          <a:xfrm>
            <a:off x="5451599" y="3536776"/>
            <a:ext cx="0" cy="660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61" name="Line 128"/>
          <p:cNvSpPr>
            <a:spLocks noChangeShapeType="1"/>
          </p:cNvSpPr>
          <p:nvPr/>
        </p:nvSpPr>
        <p:spPr bwMode="auto">
          <a:xfrm>
            <a:off x="3254499" y="3600276"/>
            <a:ext cx="2184400" cy="0"/>
          </a:xfrm>
          <a:prstGeom prst="line">
            <a:avLst/>
          </a:prstGeom>
          <a:noFill/>
          <a:ln w="25400">
            <a:solidFill>
              <a:srgbClr val="063DE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2" name="Rectangle 129"/>
          <p:cNvSpPr>
            <a:spLocks noChangeArrowheads="1"/>
          </p:cNvSpPr>
          <p:nvPr/>
        </p:nvSpPr>
        <p:spPr bwMode="auto">
          <a:xfrm>
            <a:off x="5437312" y="3471689"/>
            <a:ext cx="2135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400" b="1" smtClean="0">
                <a:solidFill>
                  <a:srgbClr val="0000FF"/>
                </a:solidFill>
                <a:latin typeface="Times New Roman" panose="02020603050405020304" pitchFamily="18" charset="0"/>
                <a:ea typeface="宋体" panose="02010600030101010101" pitchFamily="2" charset="-122"/>
              </a:rPr>
              <a:t>Register File Access Time</a:t>
            </a:r>
          </a:p>
        </p:txBody>
      </p:sp>
      <p:sp>
        <p:nvSpPr>
          <p:cNvPr id="163" name="Rectangle 130"/>
          <p:cNvSpPr>
            <a:spLocks noChangeArrowheads="1"/>
          </p:cNvSpPr>
          <p:nvPr/>
        </p:nvSpPr>
        <p:spPr bwMode="auto">
          <a:xfrm>
            <a:off x="4122862" y="3727276"/>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Old Value</a:t>
            </a:r>
          </a:p>
        </p:txBody>
      </p:sp>
      <p:sp>
        <p:nvSpPr>
          <p:cNvPr id="164" name="Rectangle 131"/>
          <p:cNvSpPr>
            <a:spLocks noChangeArrowheads="1"/>
          </p:cNvSpPr>
          <p:nvPr/>
        </p:nvSpPr>
        <p:spPr bwMode="auto">
          <a:xfrm>
            <a:off x="6046912" y="3717751"/>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New Value</a:t>
            </a:r>
          </a:p>
        </p:txBody>
      </p:sp>
      <p:sp>
        <p:nvSpPr>
          <p:cNvPr id="165" name="Rectangle 132"/>
          <p:cNvSpPr>
            <a:spLocks noChangeArrowheads="1"/>
          </p:cNvSpPr>
          <p:nvPr/>
        </p:nvSpPr>
        <p:spPr bwMode="auto">
          <a:xfrm>
            <a:off x="179512" y="4251151"/>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busW</a:t>
            </a:r>
          </a:p>
        </p:txBody>
      </p:sp>
      <p:sp>
        <p:nvSpPr>
          <p:cNvPr id="166" name="Line 133"/>
          <p:cNvSpPr>
            <a:spLocks noChangeShapeType="1"/>
          </p:cNvSpPr>
          <p:nvPr/>
        </p:nvSpPr>
        <p:spPr bwMode="auto">
          <a:xfrm>
            <a:off x="6594599" y="4070176"/>
            <a:ext cx="0" cy="660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67" name="Line 134"/>
          <p:cNvSpPr>
            <a:spLocks noChangeShapeType="1"/>
          </p:cNvSpPr>
          <p:nvPr/>
        </p:nvSpPr>
        <p:spPr bwMode="auto">
          <a:xfrm>
            <a:off x="5464299" y="4133676"/>
            <a:ext cx="1117600" cy="0"/>
          </a:xfrm>
          <a:prstGeom prst="line">
            <a:avLst/>
          </a:prstGeom>
          <a:noFill/>
          <a:ln w="25400">
            <a:solidFill>
              <a:srgbClr val="063DE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8" name="Rectangle 135"/>
          <p:cNvSpPr>
            <a:spLocks noChangeArrowheads="1"/>
          </p:cNvSpPr>
          <p:nvPr/>
        </p:nvSpPr>
        <p:spPr bwMode="auto">
          <a:xfrm>
            <a:off x="6656512" y="4005089"/>
            <a:ext cx="10366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400" b="1" smtClean="0">
                <a:solidFill>
                  <a:srgbClr val="0000FF"/>
                </a:solidFill>
                <a:latin typeface="Times New Roman" panose="02020603050405020304" pitchFamily="18" charset="0"/>
                <a:ea typeface="宋体" panose="02010600030101010101" pitchFamily="2" charset="-122"/>
              </a:rPr>
              <a:t>ALU Delay</a:t>
            </a:r>
          </a:p>
        </p:txBody>
      </p:sp>
      <p:sp>
        <p:nvSpPr>
          <p:cNvPr id="169" name="Rectangle 136"/>
          <p:cNvSpPr>
            <a:spLocks noChangeArrowheads="1"/>
          </p:cNvSpPr>
          <p:nvPr/>
        </p:nvSpPr>
        <p:spPr bwMode="auto">
          <a:xfrm>
            <a:off x="5513512" y="4241626"/>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Old Value</a:t>
            </a:r>
          </a:p>
        </p:txBody>
      </p:sp>
      <p:sp>
        <p:nvSpPr>
          <p:cNvPr id="170" name="Rectangle 137"/>
          <p:cNvSpPr>
            <a:spLocks noChangeArrowheads="1"/>
          </p:cNvSpPr>
          <p:nvPr/>
        </p:nvSpPr>
        <p:spPr bwMode="auto">
          <a:xfrm>
            <a:off x="7037512" y="4251151"/>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New Value</a:t>
            </a:r>
          </a:p>
        </p:txBody>
      </p:sp>
      <p:sp>
        <p:nvSpPr>
          <p:cNvPr id="171" name="Rectangle 138"/>
          <p:cNvSpPr>
            <a:spLocks noChangeArrowheads="1"/>
          </p:cNvSpPr>
          <p:nvPr/>
        </p:nvSpPr>
        <p:spPr bwMode="auto">
          <a:xfrm>
            <a:off x="2084512" y="2117551"/>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Old Value</a:t>
            </a:r>
          </a:p>
        </p:txBody>
      </p:sp>
      <p:sp>
        <p:nvSpPr>
          <p:cNvPr id="172" name="Line 139"/>
          <p:cNvSpPr>
            <a:spLocks noChangeShapeType="1"/>
          </p:cNvSpPr>
          <p:nvPr/>
        </p:nvSpPr>
        <p:spPr bwMode="auto">
          <a:xfrm>
            <a:off x="8512299" y="1619076"/>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3" name="Line 140"/>
          <p:cNvSpPr>
            <a:spLocks noChangeShapeType="1"/>
          </p:cNvSpPr>
          <p:nvPr/>
        </p:nvSpPr>
        <p:spPr bwMode="auto">
          <a:xfrm>
            <a:off x="8512299" y="1847676"/>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4" name="Rectangle 141"/>
          <p:cNvSpPr>
            <a:spLocks noChangeArrowheads="1"/>
          </p:cNvSpPr>
          <p:nvPr/>
        </p:nvSpPr>
        <p:spPr bwMode="auto">
          <a:xfrm>
            <a:off x="3608512" y="2117551"/>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New Value</a:t>
            </a:r>
          </a:p>
        </p:txBody>
      </p:sp>
      <p:sp>
        <p:nvSpPr>
          <p:cNvPr id="175" name="Rectangle 142"/>
          <p:cNvSpPr>
            <a:spLocks noChangeArrowheads="1"/>
          </p:cNvSpPr>
          <p:nvPr/>
        </p:nvSpPr>
        <p:spPr bwMode="auto">
          <a:xfrm>
            <a:off x="2160712" y="1584151"/>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New Value</a:t>
            </a:r>
          </a:p>
        </p:txBody>
      </p:sp>
      <p:sp>
        <p:nvSpPr>
          <p:cNvPr id="176" name="Rectangle 143"/>
          <p:cNvSpPr>
            <a:spLocks noChangeArrowheads="1"/>
          </p:cNvSpPr>
          <p:nvPr/>
        </p:nvSpPr>
        <p:spPr bwMode="auto">
          <a:xfrm>
            <a:off x="636712" y="1584151"/>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400" smtClean="0">
                <a:solidFill>
                  <a:srgbClr val="000000"/>
                </a:solidFill>
                <a:latin typeface="Times New Roman" panose="02020603050405020304" pitchFamily="18" charset="0"/>
                <a:ea typeface="宋体" panose="02010600030101010101" pitchFamily="2" charset="-122"/>
              </a:rPr>
              <a:t>Old Value</a:t>
            </a:r>
          </a:p>
        </p:txBody>
      </p:sp>
      <p:sp>
        <p:nvSpPr>
          <p:cNvPr id="177" name="Oval 144"/>
          <p:cNvSpPr>
            <a:spLocks noChangeArrowheads="1"/>
          </p:cNvSpPr>
          <p:nvPr/>
        </p:nvSpPr>
        <p:spPr bwMode="auto">
          <a:xfrm>
            <a:off x="8124949" y="3149426"/>
            <a:ext cx="139700" cy="215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8" name="Oval 145"/>
          <p:cNvSpPr>
            <a:spLocks noChangeArrowheads="1"/>
          </p:cNvSpPr>
          <p:nvPr/>
        </p:nvSpPr>
        <p:spPr bwMode="auto">
          <a:xfrm>
            <a:off x="8124949" y="4140026"/>
            <a:ext cx="139700" cy="4445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79" name="Group 158"/>
          <p:cNvGrpSpPr>
            <a:grpSpLocks/>
          </p:cNvGrpSpPr>
          <p:nvPr/>
        </p:nvGrpSpPr>
        <p:grpSpPr bwMode="auto">
          <a:xfrm>
            <a:off x="7416924" y="3303414"/>
            <a:ext cx="1465263" cy="2246312"/>
            <a:chOff x="4646" y="1829"/>
            <a:chExt cx="923" cy="1415"/>
          </a:xfrm>
        </p:grpSpPr>
        <p:sp>
          <p:nvSpPr>
            <p:cNvPr id="180" name="Arc 146"/>
            <p:cNvSpPr>
              <a:spLocks/>
            </p:cNvSpPr>
            <p:nvPr/>
          </p:nvSpPr>
          <p:spPr bwMode="auto">
            <a:xfrm>
              <a:off x="5184" y="1829"/>
              <a:ext cx="140" cy="10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rgbClr val="FC0128"/>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1" name="Arc 147"/>
            <p:cNvSpPr>
              <a:spLocks/>
            </p:cNvSpPr>
            <p:nvPr/>
          </p:nvSpPr>
          <p:spPr bwMode="auto">
            <a:xfrm>
              <a:off x="5184" y="2501"/>
              <a:ext cx="140" cy="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rgbClr val="FC012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2" name="Rectangle 148"/>
            <p:cNvSpPr>
              <a:spLocks noChangeArrowheads="1"/>
            </p:cNvSpPr>
            <p:nvPr/>
          </p:nvSpPr>
          <p:spPr bwMode="auto">
            <a:xfrm>
              <a:off x="4646" y="2880"/>
              <a:ext cx="92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Register Write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Occurs Here</a:t>
              </a:r>
            </a:p>
          </p:txBody>
        </p:sp>
      </p:grpSp>
      <p:sp>
        <p:nvSpPr>
          <p:cNvPr id="211" name="Line 149"/>
          <p:cNvSpPr>
            <a:spLocks noChangeShapeType="1"/>
          </p:cNvSpPr>
          <p:nvPr/>
        </p:nvSpPr>
        <p:spPr bwMode="auto">
          <a:xfrm>
            <a:off x="4308599" y="3219276"/>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2" name="Line 150"/>
          <p:cNvSpPr>
            <a:spLocks noChangeShapeType="1"/>
          </p:cNvSpPr>
          <p:nvPr/>
        </p:nvSpPr>
        <p:spPr bwMode="auto">
          <a:xfrm flipV="1">
            <a:off x="4308599" y="3193876"/>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3" name="Line 151"/>
          <p:cNvSpPr>
            <a:spLocks noChangeShapeType="1"/>
          </p:cNvSpPr>
          <p:nvPr/>
        </p:nvSpPr>
        <p:spPr bwMode="auto">
          <a:xfrm>
            <a:off x="4460999" y="3447876"/>
            <a:ext cx="4419600" cy="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4" name="Line 152"/>
          <p:cNvSpPr>
            <a:spLocks noChangeShapeType="1"/>
          </p:cNvSpPr>
          <p:nvPr/>
        </p:nvSpPr>
        <p:spPr bwMode="auto">
          <a:xfrm>
            <a:off x="8432924" y="1387301"/>
            <a:ext cx="0" cy="6604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15" name="Rectangle 154"/>
          <p:cNvSpPr>
            <a:spLocks noChangeArrowheads="1"/>
          </p:cNvSpPr>
          <p:nvPr/>
        </p:nvSpPr>
        <p:spPr bwMode="auto">
          <a:xfrm>
            <a:off x="8420224" y="1595264"/>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400" smtClean="0">
                <a:solidFill>
                  <a:srgbClr val="FF0000"/>
                </a:solidFill>
                <a:latin typeface="Times New Roman" panose="02020603050405020304" pitchFamily="18" charset="0"/>
                <a:ea typeface="宋体" panose="02010600030101010101" pitchFamily="2" charset="-122"/>
              </a:rPr>
              <a:t>PC+4</a:t>
            </a:r>
            <a:endParaRPr lang="zh-CN" altLang="en-US" sz="1400" smtClean="0">
              <a:solidFill>
                <a:srgbClr val="FF0000"/>
              </a:solidFill>
              <a:latin typeface="Times New Roman" panose="02020603050405020304" pitchFamily="18" charset="0"/>
              <a:ea typeface="宋体" panose="02010600030101010101" pitchFamily="2" charset="-122"/>
            </a:endParaRPr>
          </a:p>
        </p:txBody>
      </p:sp>
      <p:sp>
        <p:nvSpPr>
          <p:cNvPr id="216" name="Line 155"/>
          <p:cNvSpPr>
            <a:spLocks noChangeShapeType="1"/>
          </p:cNvSpPr>
          <p:nvPr/>
        </p:nvSpPr>
        <p:spPr bwMode="auto">
          <a:xfrm flipH="1">
            <a:off x="6891462" y="1285701"/>
            <a:ext cx="30162" cy="21463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17" name="Line 156"/>
          <p:cNvSpPr>
            <a:spLocks noChangeShapeType="1"/>
          </p:cNvSpPr>
          <p:nvPr/>
        </p:nvSpPr>
        <p:spPr bwMode="auto">
          <a:xfrm>
            <a:off x="6923212" y="1458739"/>
            <a:ext cx="1509712"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218" name="Group 159"/>
          <p:cNvGrpSpPr>
            <a:grpSpLocks/>
          </p:cNvGrpSpPr>
          <p:nvPr/>
        </p:nvGrpSpPr>
        <p:grpSpPr bwMode="auto">
          <a:xfrm>
            <a:off x="6891462" y="1211089"/>
            <a:ext cx="1322387" cy="304800"/>
            <a:chOff x="4315" y="511"/>
            <a:chExt cx="833" cy="192"/>
          </a:xfrm>
        </p:grpSpPr>
        <p:sp>
          <p:nvSpPr>
            <p:cNvPr id="219" name="Text Box 153"/>
            <p:cNvSpPr txBox="1">
              <a:spLocks noChangeArrowheads="1"/>
            </p:cNvSpPr>
            <p:nvPr/>
          </p:nvSpPr>
          <p:spPr bwMode="auto">
            <a:xfrm>
              <a:off x="4315" y="511"/>
              <a:ext cx="8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1400" b="1" smtClean="0">
                  <a:solidFill>
                    <a:srgbClr val="0000FF"/>
                  </a:solidFill>
                  <a:latin typeface="Times New Roman" panose="02020603050405020304" pitchFamily="18" charset="0"/>
                  <a:ea typeface="宋体" panose="02010600030101010101" pitchFamily="2" charset="-122"/>
                </a:rPr>
                <a:t>PC+4     PC</a:t>
              </a:r>
              <a:r>
                <a:rPr lang="en-US" altLang="zh-CN" sz="1400" smtClean="0">
                  <a:solidFill>
                    <a:srgbClr val="0000FF"/>
                  </a:solidFill>
                  <a:latin typeface="Times New Roman" panose="02020603050405020304" pitchFamily="18" charset="0"/>
                  <a:ea typeface="宋体" panose="02010600030101010101" pitchFamily="2" charset="-122"/>
                </a:rPr>
                <a:t>  </a:t>
              </a:r>
            </a:p>
          </p:txBody>
        </p:sp>
        <p:sp>
          <p:nvSpPr>
            <p:cNvPr id="220" name="Line 157"/>
            <p:cNvSpPr>
              <a:spLocks noChangeShapeType="1"/>
            </p:cNvSpPr>
            <p:nvPr/>
          </p:nvSpPr>
          <p:spPr bwMode="auto">
            <a:xfrm>
              <a:off x="4726" y="612"/>
              <a:ext cx="137" cy="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grpSp>
    </p:spTree>
    <p:extLst>
      <p:ext uri="{BB962C8B-B14F-4D97-AF65-F5344CB8AC3E}">
        <p14:creationId xmlns:p14="http://schemas.microsoft.com/office/powerpoint/2010/main" val="34361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blinds(horizontal)">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blinds(horizontal)">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7">
                                            <p:txEl>
                                              <p:pRg st="0" end="0"/>
                                            </p:txEl>
                                          </p:spTgt>
                                        </p:tgtEl>
                                        <p:attrNameLst>
                                          <p:attrName>style.visibility</p:attrName>
                                        </p:attrNameLst>
                                      </p:cBhvr>
                                      <p:to>
                                        <p:strVal val="visible"/>
                                      </p:to>
                                    </p:set>
                                    <p:animEffect transition="in" filter="blinds(horizontal)">
                                      <p:cBhvr>
                                        <p:cTn id="17" dur="500"/>
                                        <p:tgtEl>
                                          <p:spTgt spid="1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2">
                                            <p:txEl>
                                              <p:pRg st="0" end="0"/>
                                            </p:txEl>
                                          </p:spTgt>
                                        </p:tgtEl>
                                        <p:attrNameLst>
                                          <p:attrName>style.visibility</p:attrName>
                                        </p:attrNameLst>
                                      </p:cBhvr>
                                      <p:to>
                                        <p:strVal val="visible"/>
                                      </p:to>
                                    </p:set>
                                    <p:animEffect transition="in" filter="blinds(horizontal)">
                                      <p:cBhvr>
                                        <p:cTn id="22" dur="500"/>
                                        <p:tgtEl>
                                          <p:spTgt spid="16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8">
                                            <p:txEl>
                                              <p:pRg st="0" end="0"/>
                                            </p:txEl>
                                          </p:spTgt>
                                        </p:tgtEl>
                                        <p:attrNameLst>
                                          <p:attrName>style.visibility</p:attrName>
                                        </p:attrNameLst>
                                      </p:cBhvr>
                                      <p:to>
                                        <p:strVal val="visible"/>
                                      </p:to>
                                    </p:set>
                                    <p:animEffect transition="in" filter="blinds(horizontal)">
                                      <p:cBhvr>
                                        <p:cTn id="27" dur="500"/>
                                        <p:tgtEl>
                                          <p:spTgt spid="16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8"/>
                                        </p:tgtEl>
                                        <p:attrNameLst>
                                          <p:attrName>style.visibility</p:attrName>
                                        </p:attrNameLst>
                                      </p:cBhvr>
                                      <p:to>
                                        <p:strVal val="visible"/>
                                      </p:to>
                                    </p:set>
                                    <p:animEffect transition="in" filter="blinds(horizontal)">
                                      <p:cBhvr>
                                        <p:cTn id="32" dur="500"/>
                                        <p:tgtEl>
                                          <p:spTgt spid="2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blinds(horizontal)">
                                      <p:cBhvr>
                                        <p:cTn id="37" dur="500"/>
                                        <p:tgtEl>
                                          <p:spTgt spid="1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5"/>
                                        </p:tgtEl>
                                        <p:attrNameLst>
                                          <p:attrName>style.visibility</p:attrName>
                                        </p:attrNameLst>
                                      </p:cBhvr>
                                      <p:to>
                                        <p:strVal val="visible"/>
                                      </p:to>
                                    </p:set>
                                    <p:animEffect transition="in" filter="blinds(horizontal)">
                                      <p:cBhvr>
                                        <p:cTn id="42"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45" grpId="0"/>
      <p:bldP spid="2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491880" y="695002"/>
            <a:ext cx="5676622" cy="357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sz="2000" dirty="0" smtClean="0">
                <a:solidFill>
                  <a:srgbClr val="063DE8"/>
                </a:solidFill>
              </a:rPr>
              <a:t>1. </a:t>
            </a:r>
            <a:r>
              <a:rPr lang="zh-CN" altLang="en-US" sz="2000" dirty="0" smtClean="0">
                <a:solidFill>
                  <a:srgbClr val="063DE8"/>
                </a:solidFill>
              </a:rPr>
              <a:t>控制信号取值分析</a:t>
            </a:r>
            <a:r>
              <a:rPr lang="en-US" altLang="zh-CN" sz="2000" dirty="0" smtClean="0">
                <a:solidFill>
                  <a:srgbClr val="063DE8"/>
                </a:solidFill>
              </a:rPr>
              <a:t>——I-</a:t>
            </a:r>
            <a:r>
              <a:rPr lang="zh-CN" altLang="en-US" sz="2000" dirty="0" smtClean="0">
                <a:solidFill>
                  <a:srgbClr val="063DE8"/>
                </a:solidFill>
              </a:rPr>
              <a:t>型运算指令执行阶段</a:t>
            </a:r>
            <a:endParaRPr lang="en-US" altLang="zh-CN" sz="2000" dirty="0" smtClean="0">
              <a:solidFill>
                <a:srgbClr val="063DE8"/>
              </a:solidFill>
            </a:endParaRPr>
          </a:p>
        </p:txBody>
      </p:sp>
      <p:grpSp>
        <p:nvGrpSpPr>
          <p:cNvPr id="8" name="Group 3"/>
          <p:cNvGrpSpPr>
            <a:grpSpLocks/>
          </p:cNvGrpSpPr>
          <p:nvPr/>
        </p:nvGrpSpPr>
        <p:grpSpPr bwMode="auto">
          <a:xfrm>
            <a:off x="5029200" y="3654425"/>
            <a:ext cx="457200" cy="1136650"/>
            <a:chOff x="3168" y="2302"/>
            <a:chExt cx="288" cy="716"/>
          </a:xfrm>
        </p:grpSpPr>
        <p:sp>
          <p:nvSpPr>
            <p:cNvPr id="10" name="Line 4"/>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 name="Line 5"/>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 name="Line 6"/>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 name="Line 7"/>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 name="Line 8"/>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 name="Line 9"/>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 name="Line 10"/>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 name="Line 11"/>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18" name="Line 12"/>
          <p:cNvSpPr>
            <a:spLocks noChangeShapeType="1"/>
          </p:cNvSpPr>
          <p:nvPr/>
        </p:nvSpPr>
        <p:spPr bwMode="auto">
          <a:xfrm flipH="1">
            <a:off x="5461000" y="4210050"/>
            <a:ext cx="23368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 name="Line 13"/>
          <p:cNvSpPr>
            <a:spLocks noChangeShapeType="1"/>
          </p:cNvSpPr>
          <p:nvPr/>
        </p:nvSpPr>
        <p:spPr bwMode="auto">
          <a:xfrm flipH="1">
            <a:off x="5861050" y="4146550"/>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 name="Rectangle 14"/>
          <p:cNvSpPr>
            <a:spLocks noChangeArrowheads="1"/>
          </p:cNvSpPr>
          <p:nvPr/>
        </p:nvSpPr>
        <p:spPr bwMode="auto">
          <a:xfrm>
            <a:off x="5548313" y="42084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1" name="Line 15"/>
          <p:cNvSpPr>
            <a:spLocks noChangeShapeType="1"/>
          </p:cNvSpPr>
          <p:nvPr/>
        </p:nvSpPr>
        <p:spPr bwMode="auto">
          <a:xfrm>
            <a:off x="5257800" y="32893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 name="Rectangle 16"/>
          <p:cNvSpPr>
            <a:spLocks noChangeArrowheads="1"/>
          </p:cNvSpPr>
          <p:nvPr/>
        </p:nvSpPr>
        <p:spPr bwMode="auto">
          <a:xfrm>
            <a:off x="3886200" y="3071813"/>
            <a:ext cx="15224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ALUctr</a:t>
            </a:r>
            <a:r>
              <a:rPr lang="en-US" altLang="zh-CN" sz="1600" b="1" u="sng" dirty="0" smtClean="0">
                <a:solidFill>
                  <a:srgbClr val="0033CC"/>
                </a:solidFill>
                <a:latin typeface="Comic Sans MS" panose="030F0702030302020204" pitchFamily="66" charset="0"/>
                <a:ea typeface="宋体" panose="02010600030101010101" pitchFamily="2" charset="-122"/>
              </a:rPr>
              <a:t> = Or</a:t>
            </a:r>
          </a:p>
        </p:txBody>
      </p:sp>
      <p:sp>
        <p:nvSpPr>
          <p:cNvPr id="23" name="Rectangle 17"/>
          <p:cNvSpPr>
            <a:spLocks noChangeArrowheads="1"/>
          </p:cNvSpPr>
          <p:nvPr/>
        </p:nvSpPr>
        <p:spPr bwMode="auto">
          <a:xfrm>
            <a:off x="1062038" y="43592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24" name="Rectangle 18"/>
          <p:cNvSpPr>
            <a:spLocks noChangeArrowheads="1"/>
          </p:cNvSpPr>
          <p:nvPr/>
        </p:nvSpPr>
        <p:spPr bwMode="auto">
          <a:xfrm>
            <a:off x="671513" y="3781425"/>
            <a:ext cx="72455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busW</a:t>
            </a:r>
          </a:p>
        </p:txBody>
      </p:sp>
      <p:sp>
        <p:nvSpPr>
          <p:cNvPr id="25" name="Rectangle 19"/>
          <p:cNvSpPr>
            <a:spLocks noChangeArrowheads="1"/>
          </p:cNvSpPr>
          <p:nvPr/>
        </p:nvSpPr>
        <p:spPr bwMode="auto">
          <a:xfrm>
            <a:off x="1755775" y="3654425"/>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6" name="Line 20"/>
          <p:cNvSpPr>
            <a:spLocks noChangeShapeType="1"/>
          </p:cNvSpPr>
          <p:nvPr/>
        </p:nvSpPr>
        <p:spPr bwMode="auto">
          <a:xfrm>
            <a:off x="1793875" y="4560888"/>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 name="Line 21"/>
          <p:cNvSpPr>
            <a:spLocks noChangeShapeType="1"/>
          </p:cNvSpPr>
          <p:nvPr/>
        </p:nvSpPr>
        <p:spPr bwMode="auto">
          <a:xfrm flipH="1">
            <a:off x="1768475" y="4649788"/>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 name="Oval 22"/>
          <p:cNvSpPr>
            <a:spLocks noChangeArrowheads="1"/>
          </p:cNvSpPr>
          <p:nvPr/>
        </p:nvSpPr>
        <p:spPr bwMode="auto">
          <a:xfrm>
            <a:off x="1603375" y="4595813"/>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 name="Rectangle 23"/>
          <p:cNvSpPr>
            <a:spLocks noChangeArrowheads="1"/>
          </p:cNvSpPr>
          <p:nvPr/>
        </p:nvSpPr>
        <p:spPr bwMode="auto">
          <a:xfrm>
            <a:off x="769938" y="3140075"/>
            <a:ext cx="12808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RegWr = 1</a:t>
            </a:r>
          </a:p>
        </p:txBody>
      </p:sp>
      <p:sp>
        <p:nvSpPr>
          <p:cNvPr id="30" name="Line 24"/>
          <p:cNvSpPr>
            <a:spLocks noChangeShapeType="1"/>
          </p:cNvSpPr>
          <p:nvPr/>
        </p:nvSpPr>
        <p:spPr bwMode="auto">
          <a:xfrm flipH="1">
            <a:off x="736600" y="4140200"/>
            <a:ext cx="10414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 name="Line 25"/>
          <p:cNvSpPr>
            <a:spLocks noChangeShapeType="1"/>
          </p:cNvSpPr>
          <p:nvPr/>
        </p:nvSpPr>
        <p:spPr bwMode="auto">
          <a:xfrm flipH="1">
            <a:off x="1212850" y="407511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2" name="Rectangle 26"/>
          <p:cNvSpPr>
            <a:spLocks noChangeArrowheads="1"/>
          </p:cNvSpPr>
          <p:nvPr/>
        </p:nvSpPr>
        <p:spPr bwMode="auto">
          <a:xfrm>
            <a:off x="976313" y="413702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3" name="Line 27"/>
          <p:cNvSpPr>
            <a:spLocks noChangeShapeType="1"/>
          </p:cNvSpPr>
          <p:nvPr/>
        </p:nvSpPr>
        <p:spPr bwMode="auto">
          <a:xfrm>
            <a:off x="3225800" y="3784600"/>
            <a:ext cx="1778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4" name="Line 28"/>
          <p:cNvSpPr>
            <a:spLocks noChangeShapeType="1"/>
          </p:cNvSpPr>
          <p:nvPr/>
        </p:nvSpPr>
        <p:spPr bwMode="auto">
          <a:xfrm flipH="1">
            <a:off x="4184650" y="371951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5" name="Rectangle 29"/>
          <p:cNvSpPr>
            <a:spLocks noChangeArrowheads="1"/>
          </p:cNvSpPr>
          <p:nvPr/>
        </p:nvSpPr>
        <p:spPr bwMode="auto">
          <a:xfrm>
            <a:off x="3871913" y="38528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6" name="Rectangle 30"/>
          <p:cNvSpPr>
            <a:spLocks noChangeArrowheads="1"/>
          </p:cNvSpPr>
          <p:nvPr/>
        </p:nvSpPr>
        <p:spPr bwMode="auto">
          <a:xfrm>
            <a:off x="3567113" y="3497263"/>
            <a:ext cx="6620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busA</a:t>
            </a:r>
          </a:p>
        </p:txBody>
      </p:sp>
      <p:sp>
        <p:nvSpPr>
          <p:cNvPr id="37" name="Line 31"/>
          <p:cNvSpPr>
            <a:spLocks noChangeShapeType="1"/>
          </p:cNvSpPr>
          <p:nvPr/>
        </p:nvSpPr>
        <p:spPr bwMode="auto">
          <a:xfrm flipV="1">
            <a:off x="1905000" y="3416300"/>
            <a:ext cx="0" cy="2381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 name="Line 32"/>
          <p:cNvSpPr>
            <a:spLocks noChangeShapeType="1"/>
          </p:cNvSpPr>
          <p:nvPr/>
        </p:nvSpPr>
        <p:spPr bwMode="auto">
          <a:xfrm>
            <a:off x="3213100" y="4484688"/>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 name="Line 33"/>
          <p:cNvSpPr>
            <a:spLocks noChangeShapeType="1"/>
          </p:cNvSpPr>
          <p:nvPr/>
        </p:nvSpPr>
        <p:spPr bwMode="auto">
          <a:xfrm flipV="1">
            <a:off x="3663950" y="4337050"/>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 name="Rectangle 34"/>
          <p:cNvSpPr>
            <a:spLocks noChangeArrowheads="1"/>
          </p:cNvSpPr>
          <p:nvPr/>
        </p:nvSpPr>
        <p:spPr bwMode="auto">
          <a:xfrm>
            <a:off x="3262313" y="448151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1" name="Rectangle 35"/>
          <p:cNvSpPr>
            <a:spLocks noChangeArrowheads="1"/>
          </p:cNvSpPr>
          <p:nvPr/>
        </p:nvSpPr>
        <p:spPr bwMode="auto">
          <a:xfrm>
            <a:off x="3186113" y="4197350"/>
            <a:ext cx="64120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busB</a:t>
            </a:r>
          </a:p>
        </p:txBody>
      </p:sp>
      <p:sp>
        <p:nvSpPr>
          <p:cNvPr id="42" name="Line 36"/>
          <p:cNvSpPr>
            <a:spLocks noChangeShapeType="1"/>
          </p:cNvSpPr>
          <p:nvPr/>
        </p:nvSpPr>
        <p:spPr bwMode="auto">
          <a:xfrm flipH="1">
            <a:off x="1130300" y="4637088"/>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 name="Line 37"/>
          <p:cNvSpPr>
            <a:spLocks noChangeShapeType="1"/>
          </p:cNvSpPr>
          <p:nvPr/>
        </p:nvSpPr>
        <p:spPr bwMode="auto">
          <a:xfrm>
            <a:off x="3048000" y="3228975"/>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 name="Line 38"/>
          <p:cNvSpPr>
            <a:spLocks noChangeShapeType="1"/>
          </p:cNvSpPr>
          <p:nvPr/>
        </p:nvSpPr>
        <p:spPr bwMode="auto">
          <a:xfrm flipV="1">
            <a:off x="29781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 name="Rectangle 39"/>
          <p:cNvSpPr>
            <a:spLocks noChangeArrowheads="1"/>
          </p:cNvSpPr>
          <p:nvPr/>
        </p:nvSpPr>
        <p:spPr bwMode="auto">
          <a:xfrm>
            <a:off x="28051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46" name="Line 40"/>
          <p:cNvSpPr>
            <a:spLocks noChangeShapeType="1"/>
          </p:cNvSpPr>
          <p:nvPr/>
        </p:nvSpPr>
        <p:spPr bwMode="auto">
          <a:xfrm>
            <a:off x="2209800" y="3028950"/>
            <a:ext cx="0" cy="587375"/>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 name="Line 41"/>
          <p:cNvSpPr>
            <a:spLocks noChangeShapeType="1"/>
          </p:cNvSpPr>
          <p:nvPr/>
        </p:nvSpPr>
        <p:spPr bwMode="auto">
          <a:xfrm flipV="1">
            <a:off x="2139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 name="Rectangle 42"/>
          <p:cNvSpPr>
            <a:spLocks noChangeArrowheads="1"/>
          </p:cNvSpPr>
          <p:nvPr/>
        </p:nvSpPr>
        <p:spPr bwMode="auto">
          <a:xfrm>
            <a:off x="1966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49" name="Line 43"/>
          <p:cNvSpPr>
            <a:spLocks noChangeShapeType="1"/>
          </p:cNvSpPr>
          <p:nvPr/>
        </p:nvSpPr>
        <p:spPr bwMode="auto">
          <a:xfrm>
            <a:off x="25908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 name="Line 44"/>
          <p:cNvSpPr>
            <a:spLocks noChangeShapeType="1"/>
          </p:cNvSpPr>
          <p:nvPr/>
        </p:nvSpPr>
        <p:spPr bwMode="auto">
          <a:xfrm flipV="1">
            <a:off x="2520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1" name="Rectangle 45"/>
          <p:cNvSpPr>
            <a:spLocks noChangeArrowheads="1"/>
          </p:cNvSpPr>
          <p:nvPr/>
        </p:nvSpPr>
        <p:spPr bwMode="auto">
          <a:xfrm>
            <a:off x="2347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52" name="Rectangle 46"/>
          <p:cNvSpPr>
            <a:spLocks noChangeArrowheads="1"/>
          </p:cNvSpPr>
          <p:nvPr/>
        </p:nvSpPr>
        <p:spPr bwMode="auto">
          <a:xfrm>
            <a:off x="1966913" y="3640138"/>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Rw</a:t>
            </a:r>
          </a:p>
        </p:txBody>
      </p:sp>
      <p:sp>
        <p:nvSpPr>
          <p:cNvPr id="53" name="Rectangle 47"/>
          <p:cNvSpPr>
            <a:spLocks noChangeArrowheads="1"/>
          </p:cNvSpPr>
          <p:nvPr/>
        </p:nvSpPr>
        <p:spPr bwMode="auto">
          <a:xfrm>
            <a:off x="2424113" y="3640138"/>
            <a:ext cx="4167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Ra</a:t>
            </a:r>
          </a:p>
        </p:txBody>
      </p:sp>
      <p:sp>
        <p:nvSpPr>
          <p:cNvPr id="54" name="Rectangle 48"/>
          <p:cNvSpPr>
            <a:spLocks noChangeArrowheads="1"/>
          </p:cNvSpPr>
          <p:nvPr/>
        </p:nvSpPr>
        <p:spPr bwMode="auto">
          <a:xfrm>
            <a:off x="2805113" y="364013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Rb</a:t>
            </a:r>
          </a:p>
        </p:txBody>
      </p:sp>
      <p:sp>
        <p:nvSpPr>
          <p:cNvPr id="55" name="Rectangle 49"/>
          <p:cNvSpPr>
            <a:spLocks noChangeArrowheads="1"/>
          </p:cNvSpPr>
          <p:nvPr/>
        </p:nvSpPr>
        <p:spPr bwMode="auto">
          <a:xfrm>
            <a:off x="1966913" y="3924300"/>
            <a:ext cx="117339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Comic Sans MS" panose="030F0702030302020204" pitchFamily="66" charset="0"/>
                <a:ea typeface="宋体" panose="02010600030101010101" pitchFamily="2" charset="-122"/>
              </a:rPr>
              <a:t>32 32-</a:t>
            </a:r>
            <a:r>
              <a:rPr lang="en-US" altLang="zh-CN" sz="1600" b="1" smtClean="0">
                <a:solidFill>
                  <a:srgbClr val="000000"/>
                </a:solidFill>
                <a:latin typeface="Comic Sans MS" panose="030F0702030302020204" pitchFamily="66" charset="0"/>
                <a:ea typeface="宋体" panose="02010600030101010101" pitchFamily="2" charset="-122"/>
              </a:rPr>
              <a:t>bit</a:t>
            </a:r>
          </a:p>
          <a:p>
            <a:pPr eaLnBrk="0" hangingPunct="0"/>
            <a:r>
              <a:rPr lang="en-US" altLang="zh-CN" sz="1600" b="1" smtClean="0">
                <a:solidFill>
                  <a:srgbClr val="000000"/>
                </a:solidFill>
                <a:latin typeface="Comic Sans MS" panose="030F0702030302020204" pitchFamily="66" charset="0"/>
                <a:ea typeface="宋体" panose="02010600030101010101" pitchFamily="2" charset="-122"/>
              </a:rPr>
              <a:t>Registers</a:t>
            </a:r>
          </a:p>
        </p:txBody>
      </p:sp>
      <p:sp>
        <p:nvSpPr>
          <p:cNvPr id="56" name="Line 50"/>
          <p:cNvSpPr>
            <a:spLocks noChangeShapeType="1"/>
          </p:cNvSpPr>
          <p:nvPr/>
        </p:nvSpPr>
        <p:spPr bwMode="auto">
          <a:xfrm flipH="1">
            <a:off x="736600" y="6172200"/>
            <a:ext cx="78232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7" name="Line 51"/>
          <p:cNvSpPr>
            <a:spLocks noChangeShapeType="1"/>
          </p:cNvSpPr>
          <p:nvPr/>
        </p:nvSpPr>
        <p:spPr bwMode="auto">
          <a:xfrm flipV="1">
            <a:off x="762000" y="4114800"/>
            <a:ext cx="0" cy="2082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8" name="Rectangle 52"/>
          <p:cNvSpPr>
            <a:spLocks noChangeArrowheads="1"/>
          </p:cNvSpPr>
          <p:nvPr/>
        </p:nvSpPr>
        <p:spPr bwMode="auto">
          <a:xfrm>
            <a:off x="2576513" y="3000375"/>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59" name="Rectangle 53"/>
          <p:cNvSpPr>
            <a:spLocks noChangeArrowheads="1"/>
          </p:cNvSpPr>
          <p:nvPr/>
        </p:nvSpPr>
        <p:spPr bwMode="auto">
          <a:xfrm>
            <a:off x="2347913" y="2360613"/>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grpSp>
        <p:nvGrpSpPr>
          <p:cNvPr id="60" name="Group 54"/>
          <p:cNvGrpSpPr>
            <a:grpSpLocks/>
          </p:cNvGrpSpPr>
          <p:nvPr/>
        </p:nvGrpSpPr>
        <p:grpSpPr bwMode="auto">
          <a:xfrm>
            <a:off x="4191000" y="4203700"/>
            <a:ext cx="304800" cy="1227138"/>
            <a:chOff x="2640" y="2648"/>
            <a:chExt cx="192" cy="773"/>
          </a:xfrm>
        </p:grpSpPr>
        <p:sp>
          <p:nvSpPr>
            <p:cNvPr id="61" name="Line 55"/>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2" name="Line 56"/>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3" name="Line 57"/>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4" name="Line 58"/>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grpSp>
        <p:nvGrpSpPr>
          <p:cNvPr id="65" name="Group 59"/>
          <p:cNvGrpSpPr>
            <a:grpSpLocks/>
          </p:cNvGrpSpPr>
          <p:nvPr/>
        </p:nvGrpSpPr>
        <p:grpSpPr bwMode="auto">
          <a:xfrm>
            <a:off x="1473200" y="2754313"/>
            <a:ext cx="1168400" cy="284162"/>
            <a:chOff x="928" y="1735"/>
            <a:chExt cx="736" cy="179"/>
          </a:xfrm>
        </p:grpSpPr>
        <p:sp>
          <p:nvSpPr>
            <p:cNvPr id="66" name="Line 60"/>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7" name="Line 61"/>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8" name="Line 62"/>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69" name="Line 63"/>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70" name="Rectangle 64"/>
          <p:cNvSpPr>
            <a:spLocks noChangeArrowheads="1"/>
          </p:cNvSpPr>
          <p:nvPr/>
        </p:nvSpPr>
        <p:spPr bwMode="auto">
          <a:xfrm>
            <a:off x="2992850" y="3000375"/>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71" name="Line 65"/>
          <p:cNvSpPr>
            <a:spLocks noChangeShapeType="1"/>
          </p:cNvSpPr>
          <p:nvPr/>
        </p:nvSpPr>
        <p:spPr bwMode="auto">
          <a:xfrm>
            <a:off x="2362200" y="2530475"/>
            <a:ext cx="0" cy="163513"/>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2" name="Line 66"/>
          <p:cNvSpPr>
            <a:spLocks noChangeShapeType="1"/>
          </p:cNvSpPr>
          <p:nvPr/>
        </p:nvSpPr>
        <p:spPr bwMode="auto">
          <a:xfrm>
            <a:off x="17526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3" name="Rectangle 67"/>
          <p:cNvSpPr>
            <a:spLocks noChangeArrowheads="1"/>
          </p:cNvSpPr>
          <p:nvPr/>
        </p:nvSpPr>
        <p:spPr bwMode="auto">
          <a:xfrm>
            <a:off x="1738313" y="2360613"/>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74" name="Line 68"/>
          <p:cNvSpPr>
            <a:spLocks noChangeShapeType="1"/>
          </p:cNvSpPr>
          <p:nvPr/>
        </p:nvSpPr>
        <p:spPr bwMode="auto">
          <a:xfrm flipH="1">
            <a:off x="1054100" y="2895600"/>
            <a:ext cx="558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5" name="Rectangle 69"/>
          <p:cNvSpPr>
            <a:spLocks noChangeArrowheads="1"/>
          </p:cNvSpPr>
          <p:nvPr/>
        </p:nvSpPr>
        <p:spPr bwMode="auto">
          <a:xfrm>
            <a:off x="290513" y="2568575"/>
            <a:ext cx="13112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RegDst</a:t>
            </a:r>
            <a:r>
              <a:rPr lang="en-US" altLang="zh-CN" sz="1600" b="1" u="sng" dirty="0" smtClean="0">
                <a:solidFill>
                  <a:srgbClr val="0033CC"/>
                </a:solidFill>
                <a:latin typeface="Comic Sans MS" panose="030F0702030302020204" pitchFamily="66" charset="0"/>
                <a:ea typeface="宋体" panose="02010600030101010101" pitchFamily="2" charset="-122"/>
              </a:rPr>
              <a:t> = 0</a:t>
            </a:r>
          </a:p>
        </p:txBody>
      </p:sp>
      <p:sp>
        <p:nvSpPr>
          <p:cNvPr id="76" name="Rectangle 70"/>
          <p:cNvSpPr>
            <a:spLocks noChangeArrowheads="1"/>
          </p:cNvSpPr>
          <p:nvPr/>
        </p:nvSpPr>
        <p:spPr bwMode="auto">
          <a:xfrm>
            <a:off x="3136900" y="48895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77" name="Rectangle 71"/>
          <p:cNvSpPr>
            <a:spLocks noChangeArrowheads="1"/>
          </p:cNvSpPr>
          <p:nvPr/>
        </p:nvSpPr>
        <p:spPr bwMode="auto">
          <a:xfrm rot="5400000">
            <a:off x="2752233" y="5217599"/>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Extender</a:t>
            </a:r>
          </a:p>
        </p:txBody>
      </p:sp>
      <p:sp>
        <p:nvSpPr>
          <p:cNvPr id="78" name="Rectangle 72"/>
          <p:cNvSpPr>
            <a:spLocks noChangeArrowheads="1"/>
          </p:cNvSpPr>
          <p:nvPr/>
        </p:nvSpPr>
        <p:spPr bwMode="auto">
          <a:xfrm rot="5400000">
            <a:off x="4019857" y="4608793"/>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79" name="Rectangle 73"/>
          <p:cNvSpPr>
            <a:spLocks noChangeArrowheads="1"/>
          </p:cNvSpPr>
          <p:nvPr/>
        </p:nvSpPr>
        <p:spPr bwMode="auto">
          <a:xfrm>
            <a:off x="1776413" y="2751138"/>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80" name="Line 74"/>
          <p:cNvSpPr>
            <a:spLocks noChangeShapeType="1"/>
          </p:cNvSpPr>
          <p:nvPr/>
        </p:nvSpPr>
        <p:spPr bwMode="auto">
          <a:xfrm>
            <a:off x="3530600" y="5276850"/>
            <a:ext cx="635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1" name="Rectangle 75"/>
          <p:cNvSpPr>
            <a:spLocks noChangeArrowheads="1"/>
          </p:cNvSpPr>
          <p:nvPr/>
        </p:nvSpPr>
        <p:spPr bwMode="auto">
          <a:xfrm>
            <a:off x="3509963" y="5308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82" name="Line 76"/>
          <p:cNvSpPr>
            <a:spLocks noChangeShapeType="1"/>
          </p:cNvSpPr>
          <p:nvPr/>
        </p:nvSpPr>
        <p:spPr bwMode="auto">
          <a:xfrm flipH="1">
            <a:off x="3651250" y="521176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3" name="Line 77"/>
          <p:cNvSpPr>
            <a:spLocks noChangeShapeType="1"/>
          </p:cNvSpPr>
          <p:nvPr/>
        </p:nvSpPr>
        <p:spPr bwMode="auto">
          <a:xfrm>
            <a:off x="2159000" y="5418138"/>
            <a:ext cx="939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4" name="Line 78"/>
          <p:cNvSpPr>
            <a:spLocks noChangeShapeType="1"/>
          </p:cNvSpPr>
          <p:nvPr/>
        </p:nvSpPr>
        <p:spPr bwMode="auto">
          <a:xfrm flipH="1">
            <a:off x="2584450" y="53546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5" name="Rectangle 79"/>
          <p:cNvSpPr>
            <a:spLocks noChangeArrowheads="1"/>
          </p:cNvSpPr>
          <p:nvPr/>
        </p:nvSpPr>
        <p:spPr bwMode="auto">
          <a:xfrm>
            <a:off x="2271713" y="5414963"/>
            <a:ext cx="4007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16</a:t>
            </a:r>
          </a:p>
        </p:txBody>
      </p:sp>
      <p:sp>
        <p:nvSpPr>
          <p:cNvPr id="86" name="Rectangle 80"/>
          <p:cNvSpPr>
            <a:spLocks noChangeArrowheads="1"/>
          </p:cNvSpPr>
          <p:nvPr/>
        </p:nvSpPr>
        <p:spPr bwMode="auto">
          <a:xfrm>
            <a:off x="1433513" y="5273675"/>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87" name="Line 81"/>
          <p:cNvSpPr>
            <a:spLocks noChangeShapeType="1"/>
          </p:cNvSpPr>
          <p:nvPr/>
        </p:nvSpPr>
        <p:spPr bwMode="auto">
          <a:xfrm>
            <a:off x="4343400" y="5360988"/>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8" name="Rectangle 82"/>
          <p:cNvSpPr>
            <a:spLocks noChangeArrowheads="1"/>
          </p:cNvSpPr>
          <p:nvPr/>
        </p:nvSpPr>
        <p:spPr bwMode="auto">
          <a:xfrm>
            <a:off x="3795713" y="5781675"/>
            <a:ext cx="1375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ALUSrc = 1</a:t>
            </a:r>
          </a:p>
        </p:txBody>
      </p:sp>
      <p:sp>
        <p:nvSpPr>
          <p:cNvPr id="89" name="Line 83"/>
          <p:cNvSpPr>
            <a:spLocks noChangeShapeType="1"/>
          </p:cNvSpPr>
          <p:nvPr/>
        </p:nvSpPr>
        <p:spPr bwMode="auto">
          <a:xfrm>
            <a:off x="4521200" y="4637088"/>
            <a:ext cx="4826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0" name="Line 84"/>
          <p:cNvSpPr>
            <a:spLocks noChangeShapeType="1"/>
          </p:cNvSpPr>
          <p:nvPr/>
        </p:nvSpPr>
        <p:spPr bwMode="auto">
          <a:xfrm>
            <a:off x="8534400" y="4519613"/>
            <a:ext cx="0" cy="1627187"/>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1" name="Line 85"/>
          <p:cNvSpPr>
            <a:spLocks noChangeShapeType="1"/>
          </p:cNvSpPr>
          <p:nvPr/>
        </p:nvSpPr>
        <p:spPr bwMode="auto">
          <a:xfrm>
            <a:off x="3352800" y="5862638"/>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2" name="Rectangle 86"/>
          <p:cNvSpPr>
            <a:spLocks noChangeArrowheads="1"/>
          </p:cNvSpPr>
          <p:nvPr/>
        </p:nvSpPr>
        <p:spPr bwMode="auto">
          <a:xfrm>
            <a:off x="2474913" y="6267450"/>
            <a:ext cx="12311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ExtOp = 0</a:t>
            </a:r>
          </a:p>
        </p:txBody>
      </p:sp>
      <p:grpSp>
        <p:nvGrpSpPr>
          <p:cNvPr id="93" name="Group 87"/>
          <p:cNvGrpSpPr>
            <a:grpSpLocks/>
          </p:cNvGrpSpPr>
          <p:nvPr/>
        </p:nvGrpSpPr>
        <p:grpSpPr bwMode="auto">
          <a:xfrm>
            <a:off x="7772400" y="3938588"/>
            <a:ext cx="304800" cy="1255712"/>
            <a:chOff x="4896" y="2481"/>
            <a:chExt cx="192" cy="791"/>
          </a:xfrm>
        </p:grpSpPr>
        <p:sp>
          <p:nvSpPr>
            <p:cNvPr id="94" name="Line 88"/>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5" name="Line 89"/>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6" name="Line 90"/>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7" name="Line 91"/>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98" name="Rectangle 92"/>
          <p:cNvSpPr>
            <a:spLocks noChangeArrowheads="1"/>
          </p:cNvSpPr>
          <p:nvPr/>
        </p:nvSpPr>
        <p:spPr bwMode="auto">
          <a:xfrm rot="5400000">
            <a:off x="7582207" y="4464331"/>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99" name="Line 93"/>
          <p:cNvSpPr>
            <a:spLocks noChangeShapeType="1"/>
          </p:cNvSpPr>
          <p:nvPr/>
        </p:nvSpPr>
        <p:spPr bwMode="auto">
          <a:xfrm flipV="1">
            <a:off x="7924800" y="3559175"/>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0" name="Rectangle 94"/>
          <p:cNvSpPr>
            <a:spLocks noChangeArrowheads="1"/>
          </p:cNvSpPr>
          <p:nvPr/>
        </p:nvSpPr>
        <p:spPr bwMode="auto">
          <a:xfrm>
            <a:off x="7467600" y="3236913"/>
            <a:ext cx="16270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MemtoReg = 0</a:t>
            </a:r>
          </a:p>
        </p:txBody>
      </p:sp>
      <p:sp>
        <p:nvSpPr>
          <p:cNvPr id="101" name="Line 95"/>
          <p:cNvSpPr>
            <a:spLocks noChangeShapeType="1"/>
          </p:cNvSpPr>
          <p:nvPr/>
        </p:nvSpPr>
        <p:spPr bwMode="auto">
          <a:xfrm>
            <a:off x="8102600" y="4494213"/>
            <a:ext cx="4064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2" name="Rectangle 96"/>
          <p:cNvSpPr>
            <a:spLocks noChangeArrowheads="1"/>
          </p:cNvSpPr>
          <p:nvPr/>
        </p:nvSpPr>
        <p:spPr bwMode="auto">
          <a:xfrm>
            <a:off x="6022975" y="4862513"/>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3" name="Line 97"/>
          <p:cNvSpPr>
            <a:spLocks noChangeShapeType="1"/>
          </p:cNvSpPr>
          <p:nvPr/>
        </p:nvSpPr>
        <p:spPr bwMode="auto">
          <a:xfrm flipH="1">
            <a:off x="5397500" y="58451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4" name="Rectangle 98"/>
          <p:cNvSpPr>
            <a:spLocks noChangeArrowheads="1"/>
          </p:cNvSpPr>
          <p:nvPr/>
        </p:nvSpPr>
        <p:spPr bwMode="auto">
          <a:xfrm>
            <a:off x="5329238" y="55657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105" name="Rectangle 99"/>
          <p:cNvSpPr>
            <a:spLocks noChangeArrowheads="1"/>
          </p:cNvSpPr>
          <p:nvPr/>
        </p:nvSpPr>
        <p:spPr bwMode="auto">
          <a:xfrm>
            <a:off x="4633913" y="5060950"/>
            <a:ext cx="91852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Data In</a:t>
            </a:r>
          </a:p>
        </p:txBody>
      </p:sp>
      <p:sp>
        <p:nvSpPr>
          <p:cNvPr id="106" name="Line 100"/>
          <p:cNvSpPr>
            <a:spLocks noChangeShapeType="1"/>
          </p:cNvSpPr>
          <p:nvPr/>
        </p:nvSpPr>
        <p:spPr bwMode="auto">
          <a:xfrm>
            <a:off x="6061075" y="57689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7" name="Line 101"/>
          <p:cNvSpPr>
            <a:spLocks noChangeShapeType="1"/>
          </p:cNvSpPr>
          <p:nvPr/>
        </p:nvSpPr>
        <p:spPr bwMode="auto">
          <a:xfrm flipH="1">
            <a:off x="6035675" y="58578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8" name="Oval 102"/>
          <p:cNvSpPr>
            <a:spLocks noChangeArrowheads="1"/>
          </p:cNvSpPr>
          <p:nvPr/>
        </p:nvSpPr>
        <p:spPr bwMode="auto">
          <a:xfrm>
            <a:off x="5870575" y="58039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9" name="Rectangle 103"/>
          <p:cNvSpPr>
            <a:spLocks noChangeArrowheads="1"/>
          </p:cNvSpPr>
          <p:nvPr/>
        </p:nvSpPr>
        <p:spPr bwMode="auto">
          <a:xfrm>
            <a:off x="6003925" y="4845050"/>
            <a:ext cx="7309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WrEn</a:t>
            </a:r>
          </a:p>
        </p:txBody>
      </p:sp>
      <p:sp>
        <p:nvSpPr>
          <p:cNvPr id="110" name="Line 104"/>
          <p:cNvSpPr>
            <a:spLocks noChangeShapeType="1"/>
          </p:cNvSpPr>
          <p:nvPr/>
        </p:nvSpPr>
        <p:spPr bwMode="auto">
          <a:xfrm flipH="1">
            <a:off x="5016500" y="5062538"/>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1" name="Line 105"/>
          <p:cNvSpPr>
            <a:spLocks noChangeShapeType="1"/>
          </p:cNvSpPr>
          <p:nvPr/>
        </p:nvSpPr>
        <p:spPr bwMode="auto">
          <a:xfrm flipH="1">
            <a:off x="5556250" y="49990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2" name="Rectangle 106"/>
          <p:cNvSpPr>
            <a:spLocks noChangeArrowheads="1"/>
          </p:cNvSpPr>
          <p:nvPr/>
        </p:nvSpPr>
        <p:spPr bwMode="auto">
          <a:xfrm>
            <a:off x="5319713" y="51308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113" name="Line 107"/>
          <p:cNvSpPr>
            <a:spLocks noChangeShapeType="1"/>
          </p:cNvSpPr>
          <p:nvPr/>
        </p:nvSpPr>
        <p:spPr bwMode="auto">
          <a:xfrm flipV="1">
            <a:off x="6324600" y="3559175"/>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4" name="Line 108"/>
          <p:cNvSpPr>
            <a:spLocks noChangeShapeType="1"/>
          </p:cNvSpPr>
          <p:nvPr/>
        </p:nvSpPr>
        <p:spPr bwMode="auto">
          <a:xfrm>
            <a:off x="6858000" y="4222750"/>
            <a:ext cx="0" cy="614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5" name="Rectangle 109"/>
          <p:cNvSpPr>
            <a:spLocks noChangeArrowheads="1"/>
          </p:cNvSpPr>
          <p:nvPr/>
        </p:nvSpPr>
        <p:spPr bwMode="auto">
          <a:xfrm>
            <a:off x="6615113" y="4846638"/>
            <a:ext cx="5530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Adr</a:t>
            </a:r>
          </a:p>
        </p:txBody>
      </p:sp>
      <p:sp>
        <p:nvSpPr>
          <p:cNvPr id="116" name="Rectangle 110"/>
          <p:cNvSpPr>
            <a:spLocks noChangeArrowheads="1"/>
          </p:cNvSpPr>
          <p:nvPr/>
        </p:nvSpPr>
        <p:spPr bwMode="auto">
          <a:xfrm>
            <a:off x="6064376" y="5202238"/>
            <a:ext cx="95859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Data</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Memory</a:t>
            </a:r>
          </a:p>
        </p:txBody>
      </p:sp>
      <p:sp>
        <p:nvSpPr>
          <p:cNvPr id="117" name="Line 111"/>
          <p:cNvSpPr>
            <a:spLocks noChangeShapeType="1"/>
          </p:cNvSpPr>
          <p:nvPr/>
        </p:nvSpPr>
        <p:spPr bwMode="auto">
          <a:xfrm>
            <a:off x="7327900" y="5013325"/>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8" name="Line 112"/>
          <p:cNvSpPr>
            <a:spLocks noChangeShapeType="1"/>
          </p:cNvSpPr>
          <p:nvPr/>
        </p:nvSpPr>
        <p:spPr bwMode="auto">
          <a:xfrm>
            <a:off x="7315200" y="5041900"/>
            <a:ext cx="0" cy="43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9" name="Line 113"/>
          <p:cNvSpPr>
            <a:spLocks noChangeShapeType="1"/>
          </p:cNvSpPr>
          <p:nvPr/>
        </p:nvSpPr>
        <p:spPr bwMode="auto">
          <a:xfrm flipH="1">
            <a:off x="7150100" y="5489575"/>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0" name="Line 114"/>
          <p:cNvSpPr>
            <a:spLocks noChangeShapeType="1"/>
          </p:cNvSpPr>
          <p:nvPr/>
        </p:nvSpPr>
        <p:spPr bwMode="auto">
          <a:xfrm flipH="1">
            <a:off x="7385050" y="49482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1" name="Rectangle 115"/>
          <p:cNvSpPr>
            <a:spLocks noChangeArrowheads="1"/>
          </p:cNvSpPr>
          <p:nvPr/>
        </p:nvSpPr>
        <p:spPr bwMode="auto">
          <a:xfrm>
            <a:off x="7148513" y="464978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122" name="Rectangle 116"/>
          <p:cNvSpPr>
            <a:spLocks noChangeArrowheads="1"/>
          </p:cNvSpPr>
          <p:nvPr/>
        </p:nvSpPr>
        <p:spPr bwMode="auto">
          <a:xfrm>
            <a:off x="6310313" y="3513138"/>
            <a:ext cx="13801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MemWr = 0</a:t>
            </a:r>
          </a:p>
        </p:txBody>
      </p:sp>
      <p:sp>
        <p:nvSpPr>
          <p:cNvPr id="123" name="Line 117"/>
          <p:cNvSpPr>
            <a:spLocks noChangeShapeType="1"/>
          </p:cNvSpPr>
          <p:nvPr/>
        </p:nvSpPr>
        <p:spPr bwMode="auto">
          <a:xfrm>
            <a:off x="3810000" y="4508500"/>
            <a:ext cx="0" cy="541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4" name="Line 118"/>
          <p:cNvSpPr>
            <a:spLocks noChangeShapeType="1"/>
          </p:cNvSpPr>
          <p:nvPr/>
        </p:nvSpPr>
        <p:spPr bwMode="auto">
          <a:xfrm>
            <a:off x="3805238" y="5054600"/>
            <a:ext cx="1211262" cy="7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5" name="Rectangle 119"/>
          <p:cNvSpPr>
            <a:spLocks noChangeArrowheads="1"/>
          </p:cNvSpPr>
          <p:nvPr/>
        </p:nvSpPr>
        <p:spPr bwMode="auto">
          <a:xfrm rot="5400000">
            <a:off x="5060156" y="4064794"/>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ALU</a:t>
            </a:r>
          </a:p>
        </p:txBody>
      </p:sp>
      <p:sp>
        <p:nvSpPr>
          <p:cNvPr id="126" name="Rectangle 120"/>
          <p:cNvSpPr>
            <a:spLocks noChangeArrowheads="1"/>
          </p:cNvSpPr>
          <p:nvPr/>
        </p:nvSpPr>
        <p:spPr bwMode="auto">
          <a:xfrm>
            <a:off x="4575175" y="1993900"/>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7" name="Line 121"/>
          <p:cNvSpPr>
            <a:spLocks noChangeShapeType="1"/>
          </p:cNvSpPr>
          <p:nvPr/>
        </p:nvSpPr>
        <p:spPr bwMode="auto">
          <a:xfrm flipH="1">
            <a:off x="3949700" y="27209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8" name="Line 122"/>
          <p:cNvSpPr>
            <a:spLocks noChangeShapeType="1"/>
          </p:cNvSpPr>
          <p:nvPr/>
        </p:nvSpPr>
        <p:spPr bwMode="auto">
          <a:xfrm>
            <a:off x="4557713" y="2630488"/>
            <a:ext cx="29210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9" name="Line 123"/>
          <p:cNvSpPr>
            <a:spLocks noChangeShapeType="1"/>
          </p:cNvSpPr>
          <p:nvPr/>
        </p:nvSpPr>
        <p:spPr bwMode="auto">
          <a:xfrm flipH="1">
            <a:off x="4587875" y="27336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0" name="Oval 124"/>
          <p:cNvSpPr>
            <a:spLocks noChangeArrowheads="1"/>
          </p:cNvSpPr>
          <p:nvPr/>
        </p:nvSpPr>
        <p:spPr bwMode="auto">
          <a:xfrm>
            <a:off x="4422775" y="26797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1" name="Rectangle 125"/>
          <p:cNvSpPr>
            <a:spLocks noChangeArrowheads="1"/>
          </p:cNvSpPr>
          <p:nvPr/>
        </p:nvSpPr>
        <p:spPr bwMode="auto">
          <a:xfrm>
            <a:off x="4534858" y="2078038"/>
            <a:ext cx="127919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Instruction</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Fetch Unit</a:t>
            </a:r>
          </a:p>
        </p:txBody>
      </p:sp>
      <p:sp>
        <p:nvSpPr>
          <p:cNvPr id="132" name="Rectangle 126"/>
          <p:cNvSpPr>
            <a:spLocks noChangeArrowheads="1"/>
          </p:cNvSpPr>
          <p:nvPr/>
        </p:nvSpPr>
        <p:spPr bwMode="auto">
          <a:xfrm>
            <a:off x="3500438" y="25304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133" name="Line 127"/>
          <p:cNvSpPr>
            <a:spLocks noChangeShapeType="1"/>
          </p:cNvSpPr>
          <p:nvPr/>
        </p:nvSpPr>
        <p:spPr bwMode="auto">
          <a:xfrm flipV="1">
            <a:off x="5638800" y="2882900"/>
            <a:ext cx="0" cy="1168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4" name="Line 128"/>
          <p:cNvSpPr>
            <a:spLocks noChangeShapeType="1"/>
          </p:cNvSpPr>
          <p:nvPr/>
        </p:nvSpPr>
        <p:spPr bwMode="auto">
          <a:xfrm flipH="1">
            <a:off x="5473700" y="4038600"/>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5" name="Rectangle 129"/>
          <p:cNvSpPr>
            <a:spLocks noChangeArrowheads="1"/>
          </p:cNvSpPr>
          <p:nvPr/>
        </p:nvSpPr>
        <p:spPr bwMode="auto">
          <a:xfrm>
            <a:off x="5624513" y="3505200"/>
            <a:ext cx="64761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63DE8"/>
                </a:solidFill>
                <a:latin typeface="Comic Sans MS" panose="030F0702030302020204" pitchFamily="66" charset="0"/>
                <a:ea typeface="宋体" panose="02010600030101010101" pitchFamily="2" charset="-122"/>
              </a:rPr>
              <a:t>Zero</a:t>
            </a:r>
          </a:p>
        </p:txBody>
      </p:sp>
      <p:sp>
        <p:nvSpPr>
          <p:cNvPr id="136" name="Line 130"/>
          <p:cNvSpPr>
            <a:spLocks noChangeShapeType="1"/>
          </p:cNvSpPr>
          <p:nvPr/>
        </p:nvSpPr>
        <p:spPr bwMode="auto">
          <a:xfrm>
            <a:off x="5803900" y="21336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7" name="Line 132"/>
          <p:cNvSpPr>
            <a:spLocks noChangeShapeType="1"/>
          </p:cNvSpPr>
          <p:nvPr/>
        </p:nvSpPr>
        <p:spPr bwMode="auto">
          <a:xfrm>
            <a:off x="3975100" y="2438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8" name="Line 133"/>
          <p:cNvSpPr>
            <a:spLocks noChangeShapeType="1"/>
          </p:cNvSpPr>
          <p:nvPr/>
        </p:nvSpPr>
        <p:spPr bwMode="auto">
          <a:xfrm>
            <a:off x="3975100" y="21336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9" name="Rectangle 134"/>
          <p:cNvSpPr>
            <a:spLocks noChangeArrowheads="1"/>
          </p:cNvSpPr>
          <p:nvPr/>
        </p:nvSpPr>
        <p:spPr bwMode="auto">
          <a:xfrm>
            <a:off x="3043238" y="2225675"/>
            <a:ext cx="11237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Jump = 0</a:t>
            </a:r>
          </a:p>
        </p:txBody>
      </p:sp>
      <p:sp>
        <p:nvSpPr>
          <p:cNvPr id="140" name="Rectangle 135"/>
          <p:cNvSpPr>
            <a:spLocks noChangeArrowheads="1"/>
          </p:cNvSpPr>
          <p:nvPr/>
        </p:nvSpPr>
        <p:spPr bwMode="auto">
          <a:xfrm>
            <a:off x="2890838" y="1844675"/>
            <a:ext cx="12872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Branch = 0</a:t>
            </a:r>
          </a:p>
        </p:txBody>
      </p:sp>
      <p:sp>
        <p:nvSpPr>
          <p:cNvPr id="141" name="Rectangle 137"/>
          <p:cNvSpPr>
            <a:spLocks noChangeArrowheads="1"/>
          </p:cNvSpPr>
          <p:nvPr/>
        </p:nvSpPr>
        <p:spPr bwMode="auto">
          <a:xfrm>
            <a:off x="7732713" y="40386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142" name="Rectangle 138"/>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143" name="Rectangle 139"/>
          <p:cNvSpPr>
            <a:spLocks noChangeArrowheads="1"/>
          </p:cNvSpPr>
          <p:nvPr/>
        </p:nvSpPr>
        <p:spPr bwMode="auto">
          <a:xfrm>
            <a:off x="4151313" y="42672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144" name="Rectangle 140"/>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145" name="Rectangle 141"/>
          <p:cNvSpPr>
            <a:spLocks noChangeArrowheads="1"/>
          </p:cNvSpPr>
          <p:nvPr/>
        </p:nvSpPr>
        <p:spPr bwMode="auto">
          <a:xfrm>
            <a:off x="2281238" y="27178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146" name="Rectangle 142"/>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147" name="Line 143"/>
          <p:cNvSpPr>
            <a:spLocks noChangeShapeType="1"/>
          </p:cNvSpPr>
          <p:nvPr/>
        </p:nvSpPr>
        <p:spPr bwMode="auto">
          <a:xfrm>
            <a:off x="60960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8" name="Rectangle 144"/>
          <p:cNvSpPr>
            <a:spLocks noChangeArrowheads="1"/>
          </p:cNvSpPr>
          <p:nvPr/>
        </p:nvSpPr>
        <p:spPr bwMode="auto">
          <a:xfrm rot="5400000">
            <a:off x="58515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&lt;21:25&gt;</a:t>
            </a:r>
          </a:p>
        </p:txBody>
      </p:sp>
      <p:sp>
        <p:nvSpPr>
          <p:cNvPr id="149" name="Rectangle 145"/>
          <p:cNvSpPr>
            <a:spLocks noChangeArrowheads="1"/>
          </p:cNvSpPr>
          <p:nvPr/>
        </p:nvSpPr>
        <p:spPr bwMode="auto">
          <a:xfrm rot="5400000">
            <a:off x="63849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&lt;16:20&gt;</a:t>
            </a:r>
          </a:p>
        </p:txBody>
      </p:sp>
      <p:sp>
        <p:nvSpPr>
          <p:cNvPr id="150" name="Rectangle 146"/>
          <p:cNvSpPr>
            <a:spLocks noChangeArrowheads="1"/>
          </p:cNvSpPr>
          <p:nvPr/>
        </p:nvSpPr>
        <p:spPr bwMode="auto">
          <a:xfrm rot="5400000">
            <a:off x="6952533" y="2359306"/>
            <a:ext cx="804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&lt;11:15&gt;</a:t>
            </a:r>
          </a:p>
        </p:txBody>
      </p:sp>
      <p:sp>
        <p:nvSpPr>
          <p:cNvPr id="151" name="Rectangle 147"/>
          <p:cNvSpPr>
            <a:spLocks noChangeArrowheads="1"/>
          </p:cNvSpPr>
          <p:nvPr/>
        </p:nvSpPr>
        <p:spPr bwMode="auto">
          <a:xfrm rot="5400000">
            <a:off x="7451725" y="2360613"/>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&lt;0:15&gt;</a:t>
            </a:r>
          </a:p>
        </p:txBody>
      </p:sp>
      <p:sp>
        <p:nvSpPr>
          <p:cNvPr id="152" name="Line 148"/>
          <p:cNvSpPr>
            <a:spLocks noChangeShapeType="1"/>
          </p:cNvSpPr>
          <p:nvPr/>
        </p:nvSpPr>
        <p:spPr bwMode="auto">
          <a:xfrm>
            <a:off x="66294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3" name="Line 149"/>
          <p:cNvSpPr>
            <a:spLocks noChangeShapeType="1"/>
          </p:cNvSpPr>
          <p:nvPr/>
        </p:nvSpPr>
        <p:spPr bwMode="auto">
          <a:xfrm>
            <a:off x="71628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4" name="Line 150"/>
          <p:cNvSpPr>
            <a:spLocks noChangeShapeType="1"/>
          </p:cNvSpPr>
          <p:nvPr/>
        </p:nvSpPr>
        <p:spPr bwMode="auto">
          <a:xfrm>
            <a:off x="76962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5" name="Rectangle 151"/>
          <p:cNvSpPr>
            <a:spLocks noChangeArrowheads="1"/>
          </p:cNvSpPr>
          <p:nvPr/>
        </p:nvSpPr>
        <p:spPr bwMode="auto">
          <a:xfrm>
            <a:off x="7453313" y="2971800"/>
            <a:ext cx="8303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156" name="Rectangle 152"/>
          <p:cNvSpPr>
            <a:spLocks noChangeArrowheads="1"/>
          </p:cNvSpPr>
          <p:nvPr/>
        </p:nvSpPr>
        <p:spPr bwMode="auto">
          <a:xfrm>
            <a:off x="6919913" y="2971800"/>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157" name="Rectangle 153"/>
          <p:cNvSpPr>
            <a:spLocks noChangeArrowheads="1"/>
          </p:cNvSpPr>
          <p:nvPr/>
        </p:nvSpPr>
        <p:spPr bwMode="auto">
          <a:xfrm>
            <a:off x="6462713" y="2971800"/>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158" name="Rectangle 154"/>
          <p:cNvSpPr>
            <a:spLocks noChangeArrowheads="1"/>
          </p:cNvSpPr>
          <p:nvPr/>
        </p:nvSpPr>
        <p:spPr bwMode="auto">
          <a:xfrm>
            <a:off x="5929313" y="2971800"/>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159" name="Line 173"/>
          <p:cNvSpPr>
            <a:spLocks noChangeShapeType="1"/>
          </p:cNvSpPr>
          <p:nvPr/>
        </p:nvSpPr>
        <p:spPr bwMode="auto">
          <a:xfrm flipH="1">
            <a:off x="5456238" y="4205288"/>
            <a:ext cx="23368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0" name="Line 174"/>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161" name="Group 175"/>
          <p:cNvGrpSpPr>
            <a:grpSpLocks/>
          </p:cNvGrpSpPr>
          <p:nvPr/>
        </p:nvGrpSpPr>
        <p:grpSpPr bwMode="auto">
          <a:xfrm>
            <a:off x="2600325" y="3236913"/>
            <a:ext cx="2413000" cy="557212"/>
            <a:chOff x="1638" y="2039"/>
            <a:chExt cx="1520" cy="351"/>
          </a:xfrm>
        </p:grpSpPr>
        <p:sp>
          <p:nvSpPr>
            <p:cNvPr id="162" name="Line 176"/>
            <p:cNvSpPr>
              <a:spLocks noChangeShapeType="1"/>
            </p:cNvSpPr>
            <p:nvPr/>
          </p:nvSpPr>
          <p:spPr bwMode="auto">
            <a:xfrm>
              <a:off x="2038" y="2390"/>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3" name="Line 177"/>
            <p:cNvSpPr>
              <a:spLocks noChangeShapeType="1"/>
            </p:cNvSpPr>
            <p:nvPr/>
          </p:nvSpPr>
          <p:spPr bwMode="auto">
            <a:xfrm>
              <a:off x="1638"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164" name="Group 178"/>
          <p:cNvGrpSpPr>
            <a:grpSpLocks/>
          </p:cNvGrpSpPr>
          <p:nvPr/>
        </p:nvGrpSpPr>
        <p:grpSpPr bwMode="auto">
          <a:xfrm>
            <a:off x="1049338" y="2525713"/>
            <a:ext cx="1322387" cy="1123950"/>
            <a:chOff x="661" y="1591"/>
            <a:chExt cx="833" cy="708"/>
          </a:xfrm>
        </p:grpSpPr>
        <p:sp>
          <p:nvSpPr>
            <p:cNvPr id="165" name="Line 179"/>
            <p:cNvSpPr>
              <a:spLocks noChangeShapeType="1"/>
            </p:cNvSpPr>
            <p:nvPr/>
          </p:nvSpPr>
          <p:spPr bwMode="auto">
            <a:xfrm flipV="1">
              <a:off x="1197" y="2149"/>
              <a:ext cx="0" cy="1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6" name="Line 180"/>
            <p:cNvSpPr>
              <a:spLocks noChangeShapeType="1"/>
            </p:cNvSpPr>
            <p:nvPr/>
          </p:nvSpPr>
          <p:spPr bwMode="auto">
            <a:xfrm>
              <a:off x="1389" y="1905"/>
              <a:ext cx="0" cy="37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7" name="Line 181"/>
            <p:cNvSpPr>
              <a:spLocks noChangeShapeType="1"/>
            </p:cNvSpPr>
            <p:nvPr/>
          </p:nvSpPr>
          <p:spPr bwMode="auto">
            <a:xfrm>
              <a:off x="1494" y="1591"/>
              <a:ext cx="0" cy="103"/>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68" name="Line 182"/>
            <p:cNvSpPr>
              <a:spLocks noChangeShapeType="1"/>
            </p:cNvSpPr>
            <p:nvPr/>
          </p:nvSpPr>
          <p:spPr bwMode="auto">
            <a:xfrm flipH="1">
              <a:off x="661" y="1830"/>
              <a:ext cx="352"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169" name="Group 183"/>
          <p:cNvGrpSpPr>
            <a:grpSpLocks/>
          </p:cNvGrpSpPr>
          <p:nvPr/>
        </p:nvGrpSpPr>
        <p:grpSpPr bwMode="auto">
          <a:xfrm>
            <a:off x="2154238" y="4632325"/>
            <a:ext cx="2859087" cy="1697038"/>
            <a:chOff x="1357" y="2918"/>
            <a:chExt cx="1801" cy="1069"/>
          </a:xfrm>
        </p:grpSpPr>
        <p:sp>
          <p:nvSpPr>
            <p:cNvPr id="170" name="Line 184"/>
            <p:cNvSpPr>
              <a:spLocks noChangeShapeType="1"/>
            </p:cNvSpPr>
            <p:nvPr/>
          </p:nvSpPr>
          <p:spPr bwMode="auto">
            <a:xfrm>
              <a:off x="2221" y="3330"/>
              <a:ext cx="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1" name="Line 185"/>
            <p:cNvSpPr>
              <a:spLocks noChangeShapeType="1"/>
            </p:cNvSpPr>
            <p:nvPr/>
          </p:nvSpPr>
          <p:spPr bwMode="auto">
            <a:xfrm>
              <a:off x="1357" y="3410"/>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2" name="Line 186"/>
            <p:cNvSpPr>
              <a:spLocks noChangeShapeType="1"/>
            </p:cNvSpPr>
            <p:nvPr/>
          </p:nvSpPr>
          <p:spPr bwMode="auto">
            <a:xfrm>
              <a:off x="2854" y="2918"/>
              <a:ext cx="30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173" name="Group 187"/>
            <p:cNvGrpSpPr>
              <a:grpSpLocks/>
            </p:cNvGrpSpPr>
            <p:nvPr/>
          </p:nvGrpSpPr>
          <p:grpSpPr bwMode="auto">
            <a:xfrm>
              <a:off x="2109" y="3374"/>
              <a:ext cx="624" cy="613"/>
              <a:chOff x="2109" y="3374"/>
              <a:chExt cx="624" cy="613"/>
            </a:xfrm>
          </p:grpSpPr>
          <p:sp>
            <p:nvSpPr>
              <p:cNvPr id="174" name="Line 188"/>
              <p:cNvSpPr>
                <a:spLocks noChangeShapeType="1"/>
              </p:cNvSpPr>
              <p:nvPr/>
            </p:nvSpPr>
            <p:spPr bwMode="auto">
              <a:xfrm>
                <a:off x="2733" y="3374"/>
                <a:ext cx="0" cy="252"/>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5" name="Line 189"/>
              <p:cNvSpPr>
                <a:spLocks noChangeShapeType="1"/>
              </p:cNvSpPr>
              <p:nvPr/>
            </p:nvSpPr>
            <p:spPr bwMode="auto">
              <a:xfrm>
                <a:off x="2109" y="3690"/>
                <a:ext cx="0" cy="297"/>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grpSp>
        <p:nvGrpSpPr>
          <p:cNvPr id="176" name="Group 190"/>
          <p:cNvGrpSpPr>
            <a:grpSpLocks/>
          </p:cNvGrpSpPr>
          <p:nvPr/>
        </p:nvGrpSpPr>
        <p:grpSpPr bwMode="auto">
          <a:xfrm>
            <a:off x="731838" y="3554413"/>
            <a:ext cx="7823200" cy="2638425"/>
            <a:chOff x="461" y="2239"/>
            <a:chExt cx="4928" cy="1662"/>
          </a:xfrm>
        </p:grpSpPr>
        <p:sp>
          <p:nvSpPr>
            <p:cNvPr id="177" name="Line 191"/>
            <p:cNvSpPr>
              <a:spLocks noChangeShapeType="1"/>
            </p:cNvSpPr>
            <p:nvPr/>
          </p:nvSpPr>
          <p:spPr bwMode="auto">
            <a:xfrm flipH="1">
              <a:off x="461" y="2605"/>
              <a:ext cx="656"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8" name="Line 192"/>
            <p:cNvSpPr>
              <a:spLocks noChangeShapeType="1"/>
            </p:cNvSpPr>
            <p:nvPr/>
          </p:nvSpPr>
          <p:spPr bwMode="auto">
            <a:xfrm flipH="1">
              <a:off x="461" y="3885"/>
              <a:ext cx="4928"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79" name="Line 193"/>
            <p:cNvSpPr>
              <a:spLocks noChangeShapeType="1"/>
            </p:cNvSpPr>
            <p:nvPr/>
          </p:nvSpPr>
          <p:spPr bwMode="auto">
            <a:xfrm flipV="1">
              <a:off x="486" y="2589"/>
              <a:ext cx="0" cy="1312"/>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80" name="Line 194"/>
            <p:cNvSpPr>
              <a:spLocks noChangeShapeType="1"/>
            </p:cNvSpPr>
            <p:nvPr/>
          </p:nvSpPr>
          <p:spPr bwMode="auto">
            <a:xfrm>
              <a:off x="5373" y="2844"/>
              <a:ext cx="0" cy="1025"/>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81" name="Line 195"/>
            <p:cNvSpPr>
              <a:spLocks noChangeShapeType="1"/>
            </p:cNvSpPr>
            <p:nvPr/>
          </p:nvSpPr>
          <p:spPr bwMode="auto">
            <a:xfrm>
              <a:off x="5110" y="2837"/>
              <a:ext cx="256"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182" name="Line 196"/>
            <p:cNvSpPr>
              <a:spLocks noChangeShapeType="1"/>
            </p:cNvSpPr>
            <p:nvPr/>
          </p:nvSpPr>
          <p:spPr bwMode="auto">
            <a:xfrm flipV="1">
              <a:off x="4989" y="2239"/>
              <a:ext cx="0" cy="284"/>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7" name="矩形 6"/>
          <p:cNvSpPr/>
          <p:nvPr/>
        </p:nvSpPr>
        <p:spPr>
          <a:xfrm>
            <a:off x="171796" y="1123428"/>
            <a:ext cx="2091303" cy="646331"/>
          </a:xfrm>
          <a:prstGeom prst="rect">
            <a:avLst/>
          </a:prstGeom>
        </p:spPr>
        <p:txBody>
          <a:bodyPr wrap="square">
            <a:spAutoFit/>
          </a:bodyPr>
          <a:lstStyle/>
          <a:p>
            <a:pPr lvl="0" eaLnBrk="0" hangingPunct="0">
              <a:spcBef>
                <a:spcPct val="35000"/>
              </a:spcBef>
              <a:buSzPct val="100000"/>
            </a:pPr>
            <a:r>
              <a:rPr lang="en-US" altLang="zh-CN" b="1" dirty="0">
                <a:solidFill>
                  <a:srgbClr val="FF0000"/>
                </a:solidFill>
                <a:latin typeface="Arial"/>
                <a:ea typeface="宋体" panose="02010600030101010101" pitchFamily="2" charset="-122"/>
              </a:rPr>
              <a:t>R[</a:t>
            </a:r>
            <a:r>
              <a:rPr lang="en-US" altLang="zh-CN" b="1" dirty="0" err="1">
                <a:solidFill>
                  <a:srgbClr val="FF0000"/>
                </a:solidFill>
                <a:latin typeface="Arial"/>
                <a:ea typeface="宋体" panose="02010600030101010101" pitchFamily="2" charset="-122"/>
              </a:rPr>
              <a:t>rt</a:t>
            </a:r>
            <a:r>
              <a:rPr lang="en-US" altLang="zh-CN" b="1" dirty="0">
                <a:solidFill>
                  <a:srgbClr val="FF0000"/>
                </a:solidFill>
                <a:latin typeface="Arial"/>
                <a:ea typeface="宋体" panose="02010600030101010101" pitchFamily="2" charset="-122"/>
              </a:rPr>
              <a:t>] </a:t>
            </a:r>
            <a:r>
              <a:rPr lang="en-US" altLang="zh-CN" b="1" dirty="0">
                <a:solidFill>
                  <a:srgbClr val="FF0000"/>
                </a:solidFill>
                <a:latin typeface="Arial"/>
                <a:ea typeface="宋体" panose="02010600030101010101" pitchFamily="2" charset="-122"/>
                <a:cs typeface="Arial" panose="020B0604020202020204" pitchFamily="34" charset="0"/>
                <a:sym typeface="Wingdings" panose="05000000000000000000" pitchFamily="2" charset="2"/>
              </a:rPr>
              <a:t>←</a:t>
            </a:r>
            <a:r>
              <a:rPr lang="en-US" altLang="zh-CN" b="1" dirty="0">
                <a:solidFill>
                  <a:srgbClr val="FF0000"/>
                </a:solidFill>
                <a:latin typeface="Arial"/>
                <a:ea typeface="宋体" panose="02010600030101010101" pitchFamily="2" charset="-122"/>
              </a:rPr>
              <a:t> R[</a:t>
            </a:r>
            <a:r>
              <a:rPr lang="en-US" altLang="zh-CN" b="1" dirty="0" err="1">
                <a:solidFill>
                  <a:srgbClr val="FF0000"/>
                </a:solidFill>
                <a:latin typeface="Arial"/>
                <a:ea typeface="宋体" panose="02010600030101010101" pitchFamily="2" charset="-122"/>
              </a:rPr>
              <a:t>rs</a:t>
            </a:r>
            <a:r>
              <a:rPr lang="en-US" altLang="zh-CN" b="1" dirty="0">
                <a:solidFill>
                  <a:srgbClr val="FF0000"/>
                </a:solidFill>
                <a:latin typeface="Arial"/>
                <a:ea typeface="宋体" panose="02010600030101010101" pitchFamily="2" charset="-122"/>
              </a:rPr>
              <a:t>]  or  </a:t>
            </a:r>
            <a:r>
              <a:rPr lang="en-US" altLang="zh-CN" b="1" dirty="0" err="1">
                <a:solidFill>
                  <a:srgbClr val="FF0000"/>
                </a:solidFill>
                <a:latin typeface="Arial"/>
                <a:ea typeface="宋体" panose="02010600030101010101" pitchFamily="2" charset="-122"/>
              </a:rPr>
              <a:t>ZeroExt</a:t>
            </a:r>
            <a:r>
              <a:rPr lang="en-US" altLang="zh-CN" b="1" dirty="0">
                <a:solidFill>
                  <a:srgbClr val="FF0000"/>
                </a:solidFill>
                <a:latin typeface="Arial"/>
                <a:ea typeface="宋体" panose="02010600030101010101" pitchFamily="2" charset="-122"/>
              </a:rPr>
              <a:t>[Imm16]</a:t>
            </a:r>
          </a:p>
        </p:txBody>
      </p:sp>
      <p:grpSp>
        <p:nvGrpSpPr>
          <p:cNvPr id="183" name="Group 155"/>
          <p:cNvGrpSpPr>
            <a:grpSpLocks/>
          </p:cNvGrpSpPr>
          <p:nvPr/>
        </p:nvGrpSpPr>
        <p:grpSpPr bwMode="auto">
          <a:xfrm>
            <a:off x="2987824" y="1131466"/>
            <a:ext cx="5975350" cy="641350"/>
            <a:chOff x="1102" y="384"/>
            <a:chExt cx="3764" cy="404"/>
          </a:xfrm>
        </p:grpSpPr>
        <p:sp>
          <p:nvSpPr>
            <p:cNvPr id="184" name="Rectangle 156"/>
            <p:cNvSpPr>
              <a:spLocks noChangeArrowheads="1"/>
            </p:cNvSpPr>
            <p:nvPr/>
          </p:nvSpPr>
          <p:spPr bwMode="auto">
            <a:xfrm>
              <a:off x="1167" y="584"/>
              <a:ext cx="3599"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CC"/>
                </a:solidFill>
                <a:effectLst/>
                <a:uLnTx/>
                <a:uFillTx/>
                <a:latin typeface="Comic Sans MS" panose="030F0702030302020204" pitchFamily="66" charset="0"/>
                <a:ea typeface="+mn-ea"/>
              </a:endParaRPr>
            </a:p>
          </p:txBody>
        </p:sp>
        <p:grpSp>
          <p:nvGrpSpPr>
            <p:cNvPr id="185" name="Group 157"/>
            <p:cNvGrpSpPr>
              <a:grpSpLocks/>
            </p:cNvGrpSpPr>
            <p:nvPr/>
          </p:nvGrpSpPr>
          <p:grpSpPr bwMode="auto">
            <a:xfrm>
              <a:off x="1163" y="576"/>
              <a:ext cx="624" cy="212"/>
              <a:chOff x="1163" y="576"/>
              <a:chExt cx="624" cy="212"/>
            </a:xfrm>
          </p:grpSpPr>
          <p:sp>
            <p:nvSpPr>
              <p:cNvPr id="199" name="Rectangle 158"/>
              <p:cNvSpPr>
                <a:spLocks noChangeArrowheads="1"/>
              </p:cNvSpPr>
              <p:nvPr/>
            </p:nvSpPr>
            <p:spPr bwMode="auto">
              <a:xfrm>
                <a:off x="1163" y="580"/>
                <a:ext cx="62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CC"/>
                  </a:solidFill>
                  <a:effectLst/>
                  <a:uLnTx/>
                  <a:uFillTx/>
                  <a:latin typeface="Comic Sans MS" panose="030F0702030302020204" pitchFamily="66" charset="0"/>
                  <a:ea typeface="+mn-ea"/>
                </a:endParaRPr>
              </a:p>
            </p:txBody>
          </p:sp>
          <p:sp>
            <p:nvSpPr>
              <p:cNvPr id="200" name="Rectangle 159"/>
              <p:cNvSpPr>
                <a:spLocks noChangeArrowheads="1"/>
              </p:cNvSpPr>
              <p:nvPr/>
            </p:nvSpPr>
            <p:spPr bwMode="auto">
              <a:xfrm>
                <a:off x="1345" y="576"/>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CC"/>
                    </a:solidFill>
                    <a:effectLst/>
                    <a:uLnTx/>
                    <a:uFillTx/>
                    <a:latin typeface="Comic Sans MS" panose="030F0702030302020204" pitchFamily="66" charset="0"/>
                    <a:ea typeface="宋体" panose="02010600030101010101" pitchFamily="2" charset="-122"/>
                  </a:rPr>
                  <a:t>op</a:t>
                </a:r>
              </a:p>
            </p:txBody>
          </p:sp>
        </p:grpSp>
        <p:grpSp>
          <p:nvGrpSpPr>
            <p:cNvPr id="186" name="Group 160"/>
            <p:cNvGrpSpPr>
              <a:grpSpLocks/>
            </p:cNvGrpSpPr>
            <p:nvPr/>
          </p:nvGrpSpPr>
          <p:grpSpPr bwMode="auto">
            <a:xfrm>
              <a:off x="1795" y="576"/>
              <a:ext cx="580" cy="212"/>
              <a:chOff x="1795" y="576"/>
              <a:chExt cx="580" cy="212"/>
            </a:xfrm>
          </p:grpSpPr>
          <p:sp>
            <p:nvSpPr>
              <p:cNvPr id="197" name="Rectangle 161"/>
              <p:cNvSpPr>
                <a:spLocks noChangeArrowheads="1"/>
              </p:cNvSpPr>
              <p:nvPr/>
            </p:nvSpPr>
            <p:spPr bwMode="auto">
              <a:xfrm>
                <a:off x="1795" y="580"/>
                <a:ext cx="58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CC"/>
                  </a:solidFill>
                  <a:effectLst/>
                  <a:uLnTx/>
                  <a:uFillTx/>
                  <a:latin typeface="Comic Sans MS" panose="030F0702030302020204" pitchFamily="66" charset="0"/>
                  <a:ea typeface="+mn-ea"/>
                </a:endParaRPr>
              </a:p>
            </p:txBody>
          </p:sp>
          <p:sp>
            <p:nvSpPr>
              <p:cNvPr id="198" name="Rectangle 162"/>
              <p:cNvSpPr>
                <a:spLocks noChangeArrowheads="1"/>
              </p:cNvSpPr>
              <p:nvPr/>
            </p:nvSpPr>
            <p:spPr bwMode="auto">
              <a:xfrm>
                <a:off x="1960" y="57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rs</a:t>
                </a:r>
              </a:p>
            </p:txBody>
          </p:sp>
        </p:grpSp>
        <p:grpSp>
          <p:nvGrpSpPr>
            <p:cNvPr id="187" name="Group 163"/>
            <p:cNvGrpSpPr>
              <a:grpSpLocks/>
            </p:cNvGrpSpPr>
            <p:nvPr/>
          </p:nvGrpSpPr>
          <p:grpSpPr bwMode="auto">
            <a:xfrm>
              <a:off x="2383" y="576"/>
              <a:ext cx="579" cy="212"/>
              <a:chOff x="2383" y="576"/>
              <a:chExt cx="579" cy="212"/>
            </a:xfrm>
          </p:grpSpPr>
          <p:sp>
            <p:nvSpPr>
              <p:cNvPr id="195" name="Rectangle 164"/>
              <p:cNvSpPr>
                <a:spLocks noChangeArrowheads="1"/>
              </p:cNvSpPr>
              <p:nvPr/>
            </p:nvSpPr>
            <p:spPr bwMode="auto">
              <a:xfrm>
                <a:off x="2383" y="580"/>
                <a:ext cx="579"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CC"/>
                  </a:solidFill>
                  <a:effectLst/>
                  <a:uLnTx/>
                  <a:uFillTx/>
                  <a:latin typeface="Comic Sans MS" panose="030F0702030302020204" pitchFamily="66" charset="0"/>
                  <a:ea typeface="+mn-ea"/>
                </a:endParaRPr>
              </a:p>
            </p:txBody>
          </p:sp>
          <p:sp>
            <p:nvSpPr>
              <p:cNvPr id="196" name="Rectangle 165"/>
              <p:cNvSpPr>
                <a:spLocks noChangeArrowheads="1"/>
              </p:cNvSpPr>
              <p:nvPr/>
            </p:nvSpPr>
            <p:spPr bwMode="auto">
              <a:xfrm>
                <a:off x="2547" y="576"/>
                <a:ext cx="2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rt</a:t>
                </a:r>
              </a:p>
            </p:txBody>
          </p:sp>
        </p:grpSp>
        <p:sp>
          <p:nvSpPr>
            <p:cNvPr id="188" name="Rectangle 166"/>
            <p:cNvSpPr>
              <a:spLocks noChangeArrowheads="1"/>
            </p:cNvSpPr>
            <p:nvPr/>
          </p:nvSpPr>
          <p:spPr bwMode="auto">
            <a:xfrm>
              <a:off x="2970" y="580"/>
              <a:ext cx="180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CC"/>
                </a:solidFill>
                <a:effectLst/>
                <a:uLnTx/>
                <a:uFillTx/>
                <a:latin typeface="Comic Sans MS" panose="030F0702030302020204" pitchFamily="66" charset="0"/>
                <a:ea typeface="+mn-ea"/>
              </a:endParaRPr>
            </a:p>
          </p:txBody>
        </p:sp>
        <p:sp>
          <p:nvSpPr>
            <p:cNvPr id="189" name="Rectangle 167"/>
            <p:cNvSpPr>
              <a:spLocks noChangeArrowheads="1"/>
            </p:cNvSpPr>
            <p:nvPr/>
          </p:nvSpPr>
          <p:spPr bwMode="auto">
            <a:xfrm>
              <a:off x="3473" y="576"/>
              <a:ext cx="7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immediate</a:t>
              </a:r>
            </a:p>
          </p:txBody>
        </p:sp>
        <p:sp>
          <p:nvSpPr>
            <p:cNvPr id="190" name="Rectangle 168"/>
            <p:cNvSpPr>
              <a:spLocks noChangeArrowheads="1"/>
            </p:cNvSpPr>
            <p:nvPr/>
          </p:nvSpPr>
          <p:spPr bwMode="auto">
            <a:xfrm>
              <a:off x="4672" y="384"/>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0</a:t>
              </a:r>
            </a:p>
          </p:txBody>
        </p:sp>
        <p:sp>
          <p:nvSpPr>
            <p:cNvPr id="191" name="Rectangle 169"/>
            <p:cNvSpPr>
              <a:spLocks noChangeArrowheads="1"/>
            </p:cNvSpPr>
            <p:nvPr/>
          </p:nvSpPr>
          <p:spPr bwMode="auto">
            <a:xfrm>
              <a:off x="2774" y="384"/>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16</a:t>
              </a:r>
            </a:p>
          </p:txBody>
        </p:sp>
        <p:sp>
          <p:nvSpPr>
            <p:cNvPr id="192" name="Rectangle 170"/>
            <p:cNvSpPr>
              <a:spLocks noChangeArrowheads="1"/>
            </p:cNvSpPr>
            <p:nvPr/>
          </p:nvSpPr>
          <p:spPr bwMode="auto">
            <a:xfrm>
              <a:off x="2186" y="384"/>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21</a:t>
              </a:r>
            </a:p>
          </p:txBody>
        </p:sp>
        <p:sp>
          <p:nvSpPr>
            <p:cNvPr id="193" name="Rectangle 171"/>
            <p:cNvSpPr>
              <a:spLocks noChangeArrowheads="1"/>
            </p:cNvSpPr>
            <p:nvPr/>
          </p:nvSpPr>
          <p:spPr bwMode="auto">
            <a:xfrm>
              <a:off x="1598" y="384"/>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26</a:t>
              </a:r>
            </a:p>
          </p:txBody>
        </p:sp>
        <p:sp>
          <p:nvSpPr>
            <p:cNvPr id="194" name="Rectangle 172"/>
            <p:cNvSpPr>
              <a:spLocks noChangeArrowheads="1"/>
            </p:cNvSpPr>
            <p:nvPr/>
          </p:nvSpPr>
          <p:spPr bwMode="auto">
            <a:xfrm>
              <a:off x="1102" y="384"/>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CC"/>
                  </a:solidFill>
                  <a:effectLst/>
                  <a:uLnTx/>
                  <a:uFillTx/>
                  <a:latin typeface="Comic Sans MS" panose="030F0702030302020204" pitchFamily="66" charset="0"/>
                  <a:ea typeface="宋体" panose="02010600030101010101" pitchFamily="2" charset="-122"/>
                </a:rPr>
                <a:t>31</a:t>
              </a:r>
            </a:p>
          </p:txBody>
        </p:sp>
      </p:grpSp>
    </p:spTree>
    <p:extLst>
      <p:ext uri="{BB962C8B-B14F-4D97-AF65-F5344CB8AC3E}">
        <p14:creationId xmlns:p14="http://schemas.microsoft.com/office/powerpoint/2010/main" val="512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slide(fromLeft)">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slide(fromLeft)">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slide(fromTop)">
                                      <p:cBhvr>
                                        <p:cTn id="17" dur="500"/>
                                        <p:tgtEl>
                                          <p:spTgt spid="16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slide(fromLeft)">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slide(fromRight)">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slide(fromTop)">
                                      <p:cBhvr>
                                        <p:cTn id="32"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40420" y="700629"/>
            <a:ext cx="5112568" cy="430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zh-CN" altLang="en-US" sz="2000" dirty="0" smtClean="0">
                <a:solidFill>
                  <a:srgbClr val="063DE8"/>
                </a:solidFill>
              </a:rPr>
              <a:t>控制信号取值分析</a:t>
            </a:r>
            <a:r>
              <a:rPr lang="en-US" altLang="zh-CN" sz="2000" dirty="0" smtClean="0">
                <a:solidFill>
                  <a:srgbClr val="063DE8"/>
                </a:solidFill>
              </a:rPr>
              <a:t>—Load</a:t>
            </a:r>
            <a:r>
              <a:rPr lang="zh-CN" altLang="en-US" sz="2000" dirty="0" smtClean="0">
                <a:solidFill>
                  <a:srgbClr val="063DE8"/>
                </a:solidFill>
              </a:rPr>
              <a:t>指令执行阶段</a:t>
            </a:r>
            <a:endParaRPr lang="en-US" altLang="zh-CN" sz="2000" dirty="0" smtClean="0">
              <a:solidFill>
                <a:srgbClr val="063DE8"/>
              </a:solidFill>
            </a:endParaRPr>
          </a:p>
        </p:txBody>
      </p:sp>
      <p:grpSp>
        <p:nvGrpSpPr>
          <p:cNvPr id="383" name="Group 3"/>
          <p:cNvGrpSpPr>
            <a:grpSpLocks/>
          </p:cNvGrpSpPr>
          <p:nvPr/>
        </p:nvGrpSpPr>
        <p:grpSpPr bwMode="auto">
          <a:xfrm>
            <a:off x="5029200" y="3654425"/>
            <a:ext cx="457200" cy="1136650"/>
            <a:chOff x="3168" y="2302"/>
            <a:chExt cx="288" cy="716"/>
          </a:xfrm>
        </p:grpSpPr>
        <p:sp>
          <p:nvSpPr>
            <p:cNvPr id="384" name="Line 4"/>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5" name="Line 5"/>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6" name="Line 6"/>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7" name="Line 7"/>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8" name="Line 8"/>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9" name="Line 9"/>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0" name="Line 10"/>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1" name="Line 11"/>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392" name="Line 12"/>
          <p:cNvSpPr>
            <a:spLocks noChangeShapeType="1"/>
          </p:cNvSpPr>
          <p:nvPr/>
        </p:nvSpPr>
        <p:spPr bwMode="auto">
          <a:xfrm flipH="1">
            <a:off x="6845300" y="4191000"/>
            <a:ext cx="939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3" name="Line 13"/>
          <p:cNvSpPr>
            <a:spLocks noChangeShapeType="1"/>
          </p:cNvSpPr>
          <p:nvPr/>
        </p:nvSpPr>
        <p:spPr bwMode="auto">
          <a:xfrm flipH="1">
            <a:off x="5861050" y="4146550"/>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4" name="Rectangle 14"/>
          <p:cNvSpPr>
            <a:spLocks noChangeArrowheads="1"/>
          </p:cNvSpPr>
          <p:nvPr/>
        </p:nvSpPr>
        <p:spPr bwMode="auto">
          <a:xfrm>
            <a:off x="5548313" y="42084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95" name="Line 15"/>
          <p:cNvSpPr>
            <a:spLocks noChangeShapeType="1"/>
          </p:cNvSpPr>
          <p:nvPr/>
        </p:nvSpPr>
        <p:spPr bwMode="auto">
          <a:xfrm>
            <a:off x="5257800" y="32893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6" name="Rectangle 16"/>
          <p:cNvSpPr>
            <a:spLocks noChangeArrowheads="1"/>
          </p:cNvSpPr>
          <p:nvPr/>
        </p:nvSpPr>
        <p:spPr bwMode="auto">
          <a:xfrm>
            <a:off x="3871914" y="2962275"/>
            <a:ext cx="17510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ALUctr</a:t>
            </a:r>
            <a:r>
              <a:rPr lang="en-US" altLang="zh-CN" sz="1600" b="1" u="sng" dirty="0" smtClean="0">
                <a:solidFill>
                  <a:srgbClr val="0033CC"/>
                </a:solidFill>
                <a:latin typeface="Comic Sans MS" panose="030F0702030302020204" pitchFamily="66" charset="0"/>
                <a:ea typeface="宋体" panose="02010600030101010101" pitchFamily="2" charset="-122"/>
              </a:rPr>
              <a:t> = Add</a:t>
            </a:r>
          </a:p>
        </p:txBody>
      </p:sp>
      <p:sp>
        <p:nvSpPr>
          <p:cNvPr id="397" name="Rectangle 17"/>
          <p:cNvSpPr>
            <a:spLocks noChangeArrowheads="1"/>
          </p:cNvSpPr>
          <p:nvPr/>
        </p:nvSpPr>
        <p:spPr bwMode="auto">
          <a:xfrm>
            <a:off x="1062038" y="43592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398" name="Rectangle 18"/>
          <p:cNvSpPr>
            <a:spLocks noChangeArrowheads="1"/>
          </p:cNvSpPr>
          <p:nvPr/>
        </p:nvSpPr>
        <p:spPr bwMode="auto">
          <a:xfrm>
            <a:off x="671513" y="3781425"/>
            <a:ext cx="72455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busW</a:t>
            </a:r>
          </a:p>
        </p:txBody>
      </p:sp>
      <p:sp>
        <p:nvSpPr>
          <p:cNvPr id="399" name="Rectangle 19"/>
          <p:cNvSpPr>
            <a:spLocks noChangeArrowheads="1"/>
          </p:cNvSpPr>
          <p:nvPr/>
        </p:nvSpPr>
        <p:spPr bwMode="auto">
          <a:xfrm>
            <a:off x="1755775" y="3654425"/>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0" name="Line 20"/>
          <p:cNvSpPr>
            <a:spLocks noChangeShapeType="1"/>
          </p:cNvSpPr>
          <p:nvPr/>
        </p:nvSpPr>
        <p:spPr bwMode="auto">
          <a:xfrm>
            <a:off x="1793875" y="4560888"/>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1" name="Line 21"/>
          <p:cNvSpPr>
            <a:spLocks noChangeShapeType="1"/>
          </p:cNvSpPr>
          <p:nvPr/>
        </p:nvSpPr>
        <p:spPr bwMode="auto">
          <a:xfrm flipH="1">
            <a:off x="1768475" y="4649788"/>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2" name="Oval 22"/>
          <p:cNvSpPr>
            <a:spLocks noChangeArrowheads="1"/>
          </p:cNvSpPr>
          <p:nvPr/>
        </p:nvSpPr>
        <p:spPr bwMode="auto">
          <a:xfrm>
            <a:off x="1603375" y="4595813"/>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3" name="Rectangle 23"/>
          <p:cNvSpPr>
            <a:spLocks noChangeArrowheads="1"/>
          </p:cNvSpPr>
          <p:nvPr/>
        </p:nvSpPr>
        <p:spPr bwMode="auto">
          <a:xfrm>
            <a:off x="741363" y="3140075"/>
            <a:ext cx="12808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RegWr = 1</a:t>
            </a:r>
          </a:p>
        </p:txBody>
      </p:sp>
      <p:sp>
        <p:nvSpPr>
          <p:cNvPr id="404" name="Line 24"/>
          <p:cNvSpPr>
            <a:spLocks noChangeShapeType="1"/>
          </p:cNvSpPr>
          <p:nvPr/>
        </p:nvSpPr>
        <p:spPr bwMode="auto">
          <a:xfrm flipH="1">
            <a:off x="736600" y="4140200"/>
            <a:ext cx="10414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5" name="Line 25"/>
          <p:cNvSpPr>
            <a:spLocks noChangeShapeType="1"/>
          </p:cNvSpPr>
          <p:nvPr/>
        </p:nvSpPr>
        <p:spPr bwMode="auto">
          <a:xfrm flipH="1">
            <a:off x="1289050" y="407511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6" name="Rectangle 26"/>
          <p:cNvSpPr>
            <a:spLocks noChangeArrowheads="1"/>
          </p:cNvSpPr>
          <p:nvPr/>
        </p:nvSpPr>
        <p:spPr bwMode="auto">
          <a:xfrm>
            <a:off x="976313" y="413702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07" name="Line 27"/>
          <p:cNvSpPr>
            <a:spLocks noChangeShapeType="1"/>
          </p:cNvSpPr>
          <p:nvPr/>
        </p:nvSpPr>
        <p:spPr bwMode="auto">
          <a:xfrm>
            <a:off x="3225800" y="3784600"/>
            <a:ext cx="1778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8" name="Line 28"/>
          <p:cNvSpPr>
            <a:spLocks noChangeShapeType="1"/>
          </p:cNvSpPr>
          <p:nvPr/>
        </p:nvSpPr>
        <p:spPr bwMode="auto">
          <a:xfrm flipH="1">
            <a:off x="4184650" y="371951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9" name="Rectangle 29"/>
          <p:cNvSpPr>
            <a:spLocks noChangeArrowheads="1"/>
          </p:cNvSpPr>
          <p:nvPr/>
        </p:nvSpPr>
        <p:spPr bwMode="auto">
          <a:xfrm>
            <a:off x="3871913" y="38528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10" name="Rectangle 30"/>
          <p:cNvSpPr>
            <a:spLocks noChangeArrowheads="1"/>
          </p:cNvSpPr>
          <p:nvPr/>
        </p:nvSpPr>
        <p:spPr bwMode="auto">
          <a:xfrm>
            <a:off x="3567113" y="3497263"/>
            <a:ext cx="6620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busA</a:t>
            </a:r>
          </a:p>
        </p:txBody>
      </p:sp>
      <p:sp>
        <p:nvSpPr>
          <p:cNvPr id="411" name="Line 31"/>
          <p:cNvSpPr>
            <a:spLocks noChangeShapeType="1"/>
          </p:cNvSpPr>
          <p:nvPr/>
        </p:nvSpPr>
        <p:spPr bwMode="auto">
          <a:xfrm flipV="1">
            <a:off x="1905000" y="3416300"/>
            <a:ext cx="0" cy="2381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2" name="Line 32"/>
          <p:cNvSpPr>
            <a:spLocks noChangeShapeType="1"/>
          </p:cNvSpPr>
          <p:nvPr/>
        </p:nvSpPr>
        <p:spPr bwMode="auto">
          <a:xfrm>
            <a:off x="3213100" y="4484688"/>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3" name="Line 33"/>
          <p:cNvSpPr>
            <a:spLocks noChangeShapeType="1"/>
          </p:cNvSpPr>
          <p:nvPr/>
        </p:nvSpPr>
        <p:spPr bwMode="auto">
          <a:xfrm flipV="1">
            <a:off x="3663950" y="4337050"/>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4" name="Rectangle 34"/>
          <p:cNvSpPr>
            <a:spLocks noChangeArrowheads="1"/>
          </p:cNvSpPr>
          <p:nvPr/>
        </p:nvSpPr>
        <p:spPr bwMode="auto">
          <a:xfrm>
            <a:off x="3262313" y="448151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15" name="Rectangle 35"/>
          <p:cNvSpPr>
            <a:spLocks noChangeArrowheads="1"/>
          </p:cNvSpPr>
          <p:nvPr/>
        </p:nvSpPr>
        <p:spPr bwMode="auto">
          <a:xfrm>
            <a:off x="3186113" y="4197350"/>
            <a:ext cx="64120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busB</a:t>
            </a:r>
          </a:p>
        </p:txBody>
      </p:sp>
      <p:sp>
        <p:nvSpPr>
          <p:cNvPr id="416" name="Line 36"/>
          <p:cNvSpPr>
            <a:spLocks noChangeShapeType="1"/>
          </p:cNvSpPr>
          <p:nvPr/>
        </p:nvSpPr>
        <p:spPr bwMode="auto">
          <a:xfrm flipH="1">
            <a:off x="1130300" y="4637088"/>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7" name="Line 37"/>
          <p:cNvSpPr>
            <a:spLocks noChangeShapeType="1"/>
          </p:cNvSpPr>
          <p:nvPr/>
        </p:nvSpPr>
        <p:spPr bwMode="auto">
          <a:xfrm>
            <a:off x="3048000" y="3228975"/>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8" name="Line 38"/>
          <p:cNvSpPr>
            <a:spLocks noChangeShapeType="1"/>
          </p:cNvSpPr>
          <p:nvPr/>
        </p:nvSpPr>
        <p:spPr bwMode="auto">
          <a:xfrm flipV="1">
            <a:off x="29781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9" name="Rectangle 39"/>
          <p:cNvSpPr>
            <a:spLocks noChangeArrowheads="1"/>
          </p:cNvSpPr>
          <p:nvPr/>
        </p:nvSpPr>
        <p:spPr bwMode="auto">
          <a:xfrm>
            <a:off x="28051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420" name="Line 40"/>
          <p:cNvSpPr>
            <a:spLocks noChangeShapeType="1"/>
          </p:cNvSpPr>
          <p:nvPr/>
        </p:nvSpPr>
        <p:spPr bwMode="auto">
          <a:xfrm>
            <a:off x="2209800" y="3028950"/>
            <a:ext cx="0" cy="587375"/>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1" name="Line 41"/>
          <p:cNvSpPr>
            <a:spLocks noChangeShapeType="1"/>
          </p:cNvSpPr>
          <p:nvPr/>
        </p:nvSpPr>
        <p:spPr bwMode="auto">
          <a:xfrm flipV="1">
            <a:off x="2139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2" name="Rectangle 42"/>
          <p:cNvSpPr>
            <a:spLocks noChangeArrowheads="1"/>
          </p:cNvSpPr>
          <p:nvPr/>
        </p:nvSpPr>
        <p:spPr bwMode="auto">
          <a:xfrm>
            <a:off x="1966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423" name="Line 43"/>
          <p:cNvSpPr>
            <a:spLocks noChangeShapeType="1"/>
          </p:cNvSpPr>
          <p:nvPr/>
        </p:nvSpPr>
        <p:spPr bwMode="auto">
          <a:xfrm>
            <a:off x="25908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4" name="Line 44"/>
          <p:cNvSpPr>
            <a:spLocks noChangeShapeType="1"/>
          </p:cNvSpPr>
          <p:nvPr/>
        </p:nvSpPr>
        <p:spPr bwMode="auto">
          <a:xfrm flipV="1">
            <a:off x="2520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5" name="Rectangle 45"/>
          <p:cNvSpPr>
            <a:spLocks noChangeArrowheads="1"/>
          </p:cNvSpPr>
          <p:nvPr/>
        </p:nvSpPr>
        <p:spPr bwMode="auto">
          <a:xfrm>
            <a:off x="2347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426" name="Rectangle 46"/>
          <p:cNvSpPr>
            <a:spLocks noChangeArrowheads="1"/>
          </p:cNvSpPr>
          <p:nvPr/>
        </p:nvSpPr>
        <p:spPr bwMode="auto">
          <a:xfrm>
            <a:off x="1966913" y="3640138"/>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Rw</a:t>
            </a:r>
          </a:p>
        </p:txBody>
      </p:sp>
      <p:sp>
        <p:nvSpPr>
          <p:cNvPr id="427" name="Rectangle 47"/>
          <p:cNvSpPr>
            <a:spLocks noChangeArrowheads="1"/>
          </p:cNvSpPr>
          <p:nvPr/>
        </p:nvSpPr>
        <p:spPr bwMode="auto">
          <a:xfrm>
            <a:off x="2424113" y="3640138"/>
            <a:ext cx="4167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Ra</a:t>
            </a:r>
          </a:p>
        </p:txBody>
      </p:sp>
      <p:sp>
        <p:nvSpPr>
          <p:cNvPr id="428" name="Rectangle 48"/>
          <p:cNvSpPr>
            <a:spLocks noChangeArrowheads="1"/>
          </p:cNvSpPr>
          <p:nvPr/>
        </p:nvSpPr>
        <p:spPr bwMode="auto">
          <a:xfrm>
            <a:off x="2805113" y="364013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Rb</a:t>
            </a:r>
          </a:p>
        </p:txBody>
      </p:sp>
      <p:sp>
        <p:nvSpPr>
          <p:cNvPr id="429" name="Rectangle 49"/>
          <p:cNvSpPr>
            <a:spLocks noChangeArrowheads="1"/>
          </p:cNvSpPr>
          <p:nvPr/>
        </p:nvSpPr>
        <p:spPr bwMode="auto">
          <a:xfrm>
            <a:off x="1966913" y="3924300"/>
            <a:ext cx="117339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Comic Sans MS" panose="030F0702030302020204" pitchFamily="66" charset="0"/>
                <a:ea typeface="宋体" panose="02010600030101010101" pitchFamily="2" charset="-122"/>
              </a:rPr>
              <a:t>32 32-</a:t>
            </a:r>
            <a:r>
              <a:rPr lang="en-US" altLang="zh-CN" sz="1600" b="1" smtClean="0">
                <a:solidFill>
                  <a:srgbClr val="000000"/>
                </a:solidFill>
                <a:latin typeface="Comic Sans MS" panose="030F0702030302020204" pitchFamily="66" charset="0"/>
                <a:ea typeface="宋体" panose="02010600030101010101" pitchFamily="2" charset="-122"/>
              </a:rPr>
              <a:t>bit</a:t>
            </a:r>
          </a:p>
          <a:p>
            <a:pPr eaLnBrk="0" hangingPunct="0"/>
            <a:r>
              <a:rPr lang="en-US" altLang="zh-CN" sz="1600" b="1" smtClean="0">
                <a:solidFill>
                  <a:srgbClr val="000000"/>
                </a:solidFill>
                <a:latin typeface="Comic Sans MS" panose="030F0702030302020204" pitchFamily="66" charset="0"/>
                <a:ea typeface="宋体" panose="02010600030101010101" pitchFamily="2" charset="-122"/>
              </a:rPr>
              <a:t>Registers</a:t>
            </a:r>
          </a:p>
        </p:txBody>
      </p:sp>
      <p:sp>
        <p:nvSpPr>
          <p:cNvPr id="430" name="Line 50"/>
          <p:cNvSpPr>
            <a:spLocks noChangeShapeType="1"/>
          </p:cNvSpPr>
          <p:nvPr/>
        </p:nvSpPr>
        <p:spPr bwMode="auto">
          <a:xfrm flipH="1">
            <a:off x="736600" y="6172200"/>
            <a:ext cx="78232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1" name="Line 51"/>
          <p:cNvSpPr>
            <a:spLocks noChangeShapeType="1"/>
          </p:cNvSpPr>
          <p:nvPr/>
        </p:nvSpPr>
        <p:spPr bwMode="auto">
          <a:xfrm flipV="1">
            <a:off x="762000" y="4114800"/>
            <a:ext cx="0" cy="2082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2" name="Rectangle 52"/>
          <p:cNvSpPr>
            <a:spLocks noChangeArrowheads="1"/>
          </p:cNvSpPr>
          <p:nvPr/>
        </p:nvSpPr>
        <p:spPr bwMode="auto">
          <a:xfrm>
            <a:off x="2576513" y="3000375"/>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433" name="Rectangle 53"/>
          <p:cNvSpPr>
            <a:spLocks noChangeArrowheads="1"/>
          </p:cNvSpPr>
          <p:nvPr/>
        </p:nvSpPr>
        <p:spPr bwMode="auto">
          <a:xfrm>
            <a:off x="2347913" y="2360613"/>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grpSp>
        <p:nvGrpSpPr>
          <p:cNvPr id="434" name="Group 54"/>
          <p:cNvGrpSpPr>
            <a:grpSpLocks/>
          </p:cNvGrpSpPr>
          <p:nvPr/>
        </p:nvGrpSpPr>
        <p:grpSpPr bwMode="auto">
          <a:xfrm>
            <a:off x="4191000" y="4203700"/>
            <a:ext cx="304800" cy="1227138"/>
            <a:chOff x="2640" y="2648"/>
            <a:chExt cx="192" cy="773"/>
          </a:xfrm>
        </p:grpSpPr>
        <p:sp>
          <p:nvSpPr>
            <p:cNvPr id="435" name="Line 55"/>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6" name="Line 56"/>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7" name="Line 57"/>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8" name="Line 58"/>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grpSp>
        <p:nvGrpSpPr>
          <p:cNvPr id="439" name="Group 59"/>
          <p:cNvGrpSpPr>
            <a:grpSpLocks/>
          </p:cNvGrpSpPr>
          <p:nvPr/>
        </p:nvGrpSpPr>
        <p:grpSpPr bwMode="auto">
          <a:xfrm>
            <a:off x="1473200" y="2754313"/>
            <a:ext cx="1168400" cy="284162"/>
            <a:chOff x="928" y="1735"/>
            <a:chExt cx="736" cy="179"/>
          </a:xfrm>
        </p:grpSpPr>
        <p:sp>
          <p:nvSpPr>
            <p:cNvPr id="440" name="Line 60"/>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1" name="Line 61"/>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2" name="Line 62"/>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3" name="Line 63"/>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44" name="Rectangle 64"/>
          <p:cNvSpPr>
            <a:spLocks noChangeArrowheads="1"/>
          </p:cNvSpPr>
          <p:nvPr/>
        </p:nvSpPr>
        <p:spPr bwMode="auto">
          <a:xfrm>
            <a:off x="2992850" y="3000375"/>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445" name="Line 65"/>
          <p:cNvSpPr>
            <a:spLocks noChangeShapeType="1"/>
          </p:cNvSpPr>
          <p:nvPr/>
        </p:nvSpPr>
        <p:spPr bwMode="auto">
          <a:xfrm>
            <a:off x="2362200" y="2530475"/>
            <a:ext cx="0" cy="163513"/>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6" name="Line 66"/>
          <p:cNvSpPr>
            <a:spLocks noChangeShapeType="1"/>
          </p:cNvSpPr>
          <p:nvPr/>
        </p:nvSpPr>
        <p:spPr bwMode="auto">
          <a:xfrm>
            <a:off x="17526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7" name="Rectangle 67"/>
          <p:cNvSpPr>
            <a:spLocks noChangeArrowheads="1"/>
          </p:cNvSpPr>
          <p:nvPr/>
        </p:nvSpPr>
        <p:spPr bwMode="auto">
          <a:xfrm>
            <a:off x="1738313" y="2360613"/>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448" name="Line 68"/>
          <p:cNvSpPr>
            <a:spLocks noChangeShapeType="1"/>
          </p:cNvSpPr>
          <p:nvPr/>
        </p:nvSpPr>
        <p:spPr bwMode="auto">
          <a:xfrm flipH="1">
            <a:off x="1054100" y="2895600"/>
            <a:ext cx="558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9" name="Rectangle 69"/>
          <p:cNvSpPr>
            <a:spLocks noChangeArrowheads="1"/>
          </p:cNvSpPr>
          <p:nvPr/>
        </p:nvSpPr>
        <p:spPr bwMode="auto">
          <a:xfrm>
            <a:off x="290513" y="2540000"/>
            <a:ext cx="13112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RegDst = 0</a:t>
            </a:r>
          </a:p>
        </p:txBody>
      </p:sp>
      <p:sp>
        <p:nvSpPr>
          <p:cNvPr id="450" name="Rectangle 70"/>
          <p:cNvSpPr>
            <a:spLocks noChangeArrowheads="1"/>
          </p:cNvSpPr>
          <p:nvPr/>
        </p:nvSpPr>
        <p:spPr bwMode="auto">
          <a:xfrm>
            <a:off x="3136900" y="48895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1" name="Rectangle 71"/>
          <p:cNvSpPr>
            <a:spLocks noChangeArrowheads="1"/>
          </p:cNvSpPr>
          <p:nvPr/>
        </p:nvSpPr>
        <p:spPr bwMode="auto">
          <a:xfrm rot="5400000">
            <a:off x="2752233" y="5217599"/>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Extender</a:t>
            </a:r>
          </a:p>
        </p:txBody>
      </p:sp>
      <p:sp>
        <p:nvSpPr>
          <p:cNvPr id="452" name="Rectangle 72"/>
          <p:cNvSpPr>
            <a:spLocks noChangeArrowheads="1"/>
          </p:cNvSpPr>
          <p:nvPr/>
        </p:nvSpPr>
        <p:spPr bwMode="auto">
          <a:xfrm rot="5400000">
            <a:off x="4019857" y="4608793"/>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453" name="Rectangle 73"/>
          <p:cNvSpPr>
            <a:spLocks noChangeArrowheads="1"/>
          </p:cNvSpPr>
          <p:nvPr/>
        </p:nvSpPr>
        <p:spPr bwMode="auto">
          <a:xfrm>
            <a:off x="1776413" y="2751138"/>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454" name="Line 74"/>
          <p:cNvSpPr>
            <a:spLocks noChangeShapeType="1"/>
          </p:cNvSpPr>
          <p:nvPr/>
        </p:nvSpPr>
        <p:spPr bwMode="auto">
          <a:xfrm>
            <a:off x="3530600" y="5276850"/>
            <a:ext cx="635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5" name="Rectangle 75"/>
          <p:cNvSpPr>
            <a:spLocks noChangeArrowheads="1"/>
          </p:cNvSpPr>
          <p:nvPr/>
        </p:nvSpPr>
        <p:spPr bwMode="auto">
          <a:xfrm>
            <a:off x="3509963" y="5308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56" name="Line 76"/>
          <p:cNvSpPr>
            <a:spLocks noChangeShapeType="1"/>
          </p:cNvSpPr>
          <p:nvPr/>
        </p:nvSpPr>
        <p:spPr bwMode="auto">
          <a:xfrm flipH="1">
            <a:off x="3651250" y="521176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7" name="Line 77"/>
          <p:cNvSpPr>
            <a:spLocks noChangeShapeType="1"/>
          </p:cNvSpPr>
          <p:nvPr/>
        </p:nvSpPr>
        <p:spPr bwMode="auto">
          <a:xfrm>
            <a:off x="2159000" y="5418138"/>
            <a:ext cx="939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8" name="Line 78"/>
          <p:cNvSpPr>
            <a:spLocks noChangeShapeType="1"/>
          </p:cNvSpPr>
          <p:nvPr/>
        </p:nvSpPr>
        <p:spPr bwMode="auto">
          <a:xfrm flipH="1">
            <a:off x="2584450" y="53546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9" name="Rectangle 79"/>
          <p:cNvSpPr>
            <a:spLocks noChangeArrowheads="1"/>
          </p:cNvSpPr>
          <p:nvPr/>
        </p:nvSpPr>
        <p:spPr bwMode="auto">
          <a:xfrm>
            <a:off x="2271713" y="5414963"/>
            <a:ext cx="4007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16</a:t>
            </a:r>
          </a:p>
        </p:txBody>
      </p:sp>
      <p:sp>
        <p:nvSpPr>
          <p:cNvPr id="460" name="Rectangle 80"/>
          <p:cNvSpPr>
            <a:spLocks noChangeArrowheads="1"/>
          </p:cNvSpPr>
          <p:nvPr/>
        </p:nvSpPr>
        <p:spPr bwMode="auto">
          <a:xfrm>
            <a:off x="1433513" y="5273675"/>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461" name="Line 81"/>
          <p:cNvSpPr>
            <a:spLocks noChangeShapeType="1"/>
          </p:cNvSpPr>
          <p:nvPr/>
        </p:nvSpPr>
        <p:spPr bwMode="auto">
          <a:xfrm>
            <a:off x="4343400" y="5360988"/>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2" name="Rectangle 82"/>
          <p:cNvSpPr>
            <a:spLocks noChangeArrowheads="1"/>
          </p:cNvSpPr>
          <p:nvPr/>
        </p:nvSpPr>
        <p:spPr bwMode="auto">
          <a:xfrm>
            <a:off x="3795713" y="5781675"/>
            <a:ext cx="1375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ALUSrc = 1</a:t>
            </a:r>
          </a:p>
        </p:txBody>
      </p:sp>
      <p:sp>
        <p:nvSpPr>
          <p:cNvPr id="463" name="Line 83"/>
          <p:cNvSpPr>
            <a:spLocks noChangeShapeType="1"/>
          </p:cNvSpPr>
          <p:nvPr/>
        </p:nvSpPr>
        <p:spPr bwMode="auto">
          <a:xfrm>
            <a:off x="4508500" y="4637088"/>
            <a:ext cx="508000" cy="0"/>
          </a:xfrm>
          <a:prstGeom prst="line">
            <a:avLst/>
          </a:prstGeom>
          <a:noFill/>
          <a:ln w="381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4" name="Line 84"/>
          <p:cNvSpPr>
            <a:spLocks noChangeShapeType="1"/>
          </p:cNvSpPr>
          <p:nvPr/>
        </p:nvSpPr>
        <p:spPr bwMode="auto">
          <a:xfrm>
            <a:off x="8534400" y="4519613"/>
            <a:ext cx="0" cy="1627187"/>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5" name="Line 85"/>
          <p:cNvSpPr>
            <a:spLocks noChangeShapeType="1"/>
          </p:cNvSpPr>
          <p:nvPr/>
        </p:nvSpPr>
        <p:spPr bwMode="auto">
          <a:xfrm>
            <a:off x="3352800" y="5862638"/>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6" name="Rectangle 86"/>
          <p:cNvSpPr>
            <a:spLocks noChangeArrowheads="1"/>
          </p:cNvSpPr>
          <p:nvPr/>
        </p:nvSpPr>
        <p:spPr bwMode="auto">
          <a:xfrm>
            <a:off x="2347913" y="6191250"/>
            <a:ext cx="12311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ExtOp = 1</a:t>
            </a:r>
          </a:p>
        </p:txBody>
      </p:sp>
      <p:grpSp>
        <p:nvGrpSpPr>
          <p:cNvPr id="467" name="Group 87"/>
          <p:cNvGrpSpPr>
            <a:grpSpLocks/>
          </p:cNvGrpSpPr>
          <p:nvPr/>
        </p:nvGrpSpPr>
        <p:grpSpPr bwMode="auto">
          <a:xfrm>
            <a:off x="7772400" y="3938588"/>
            <a:ext cx="304800" cy="1255712"/>
            <a:chOff x="4896" y="2481"/>
            <a:chExt cx="192" cy="791"/>
          </a:xfrm>
        </p:grpSpPr>
        <p:sp>
          <p:nvSpPr>
            <p:cNvPr id="468" name="Line 88"/>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9" name="Line 89"/>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0" name="Line 90"/>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1" name="Line 91"/>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72" name="Rectangle 92"/>
          <p:cNvSpPr>
            <a:spLocks noChangeArrowheads="1"/>
          </p:cNvSpPr>
          <p:nvPr/>
        </p:nvSpPr>
        <p:spPr bwMode="auto">
          <a:xfrm rot="5400000">
            <a:off x="7582207" y="4464331"/>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473" name="Line 93"/>
          <p:cNvSpPr>
            <a:spLocks noChangeShapeType="1"/>
          </p:cNvSpPr>
          <p:nvPr/>
        </p:nvSpPr>
        <p:spPr bwMode="auto">
          <a:xfrm flipV="1">
            <a:off x="7924800" y="3559175"/>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4" name="Rectangle 94"/>
          <p:cNvSpPr>
            <a:spLocks noChangeArrowheads="1"/>
          </p:cNvSpPr>
          <p:nvPr/>
        </p:nvSpPr>
        <p:spPr bwMode="auto">
          <a:xfrm>
            <a:off x="7391400" y="3236913"/>
            <a:ext cx="16270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MemtoReg = 1</a:t>
            </a:r>
          </a:p>
        </p:txBody>
      </p:sp>
      <p:sp>
        <p:nvSpPr>
          <p:cNvPr id="475" name="Line 95"/>
          <p:cNvSpPr>
            <a:spLocks noChangeShapeType="1"/>
          </p:cNvSpPr>
          <p:nvPr/>
        </p:nvSpPr>
        <p:spPr bwMode="auto">
          <a:xfrm>
            <a:off x="8102600" y="4494213"/>
            <a:ext cx="4064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6" name="Rectangle 96"/>
          <p:cNvSpPr>
            <a:spLocks noChangeArrowheads="1"/>
          </p:cNvSpPr>
          <p:nvPr/>
        </p:nvSpPr>
        <p:spPr bwMode="auto">
          <a:xfrm>
            <a:off x="6022975" y="4862513"/>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7" name="Line 97"/>
          <p:cNvSpPr>
            <a:spLocks noChangeShapeType="1"/>
          </p:cNvSpPr>
          <p:nvPr/>
        </p:nvSpPr>
        <p:spPr bwMode="auto">
          <a:xfrm flipH="1">
            <a:off x="5397500" y="58451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8" name="Rectangle 98"/>
          <p:cNvSpPr>
            <a:spLocks noChangeArrowheads="1"/>
          </p:cNvSpPr>
          <p:nvPr/>
        </p:nvSpPr>
        <p:spPr bwMode="auto">
          <a:xfrm>
            <a:off x="5329238" y="55657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479" name="Rectangle 99"/>
          <p:cNvSpPr>
            <a:spLocks noChangeArrowheads="1"/>
          </p:cNvSpPr>
          <p:nvPr/>
        </p:nvSpPr>
        <p:spPr bwMode="auto">
          <a:xfrm>
            <a:off x="4633913" y="5060950"/>
            <a:ext cx="91852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Data In</a:t>
            </a:r>
          </a:p>
        </p:txBody>
      </p:sp>
      <p:sp>
        <p:nvSpPr>
          <p:cNvPr id="480" name="Line 100"/>
          <p:cNvSpPr>
            <a:spLocks noChangeShapeType="1"/>
          </p:cNvSpPr>
          <p:nvPr/>
        </p:nvSpPr>
        <p:spPr bwMode="auto">
          <a:xfrm>
            <a:off x="6061075" y="57689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1" name="Line 101"/>
          <p:cNvSpPr>
            <a:spLocks noChangeShapeType="1"/>
          </p:cNvSpPr>
          <p:nvPr/>
        </p:nvSpPr>
        <p:spPr bwMode="auto">
          <a:xfrm flipH="1">
            <a:off x="6035675" y="58578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2" name="Oval 102"/>
          <p:cNvSpPr>
            <a:spLocks noChangeArrowheads="1"/>
          </p:cNvSpPr>
          <p:nvPr/>
        </p:nvSpPr>
        <p:spPr bwMode="auto">
          <a:xfrm>
            <a:off x="5870575" y="58039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3" name="Rectangle 103"/>
          <p:cNvSpPr>
            <a:spLocks noChangeArrowheads="1"/>
          </p:cNvSpPr>
          <p:nvPr/>
        </p:nvSpPr>
        <p:spPr bwMode="auto">
          <a:xfrm>
            <a:off x="6003925" y="4845050"/>
            <a:ext cx="7309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WrEn</a:t>
            </a:r>
          </a:p>
        </p:txBody>
      </p:sp>
      <p:sp>
        <p:nvSpPr>
          <p:cNvPr id="484" name="Line 104"/>
          <p:cNvSpPr>
            <a:spLocks noChangeShapeType="1"/>
          </p:cNvSpPr>
          <p:nvPr/>
        </p:nvSpPr>
        <p:spPr bwMode="auto">
          <a:xfrm flipH="1">
            <a:off x="5016500" y="5062538"/>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5" name="Line 105"/>
          <p:cNvSpPr>
            <a:spLocks noChangeShapeType="1"/>
          </p:cNvSpPr>
          <p:nvPr/>
        </p:nvSpPr>
        <p:spPr bwMode="auto">
          <a:xfrm flipH="1">
            <a:off x="5556250" y="49990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6" name="Rectangle 106"/>
          <p:cNvSpPr>
            <a:spLocks noChangeArrowheads="1"/>
          </p:cNvSpPr>
          <p:nvPr/>
        </p:nvSpPr>
        <p:spPr bwMode="auto">
          <a:xfrm>
            <a:off x="5319713" y="51308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87" name="Line 107"/>
          <p:cNvSpPr>
            <a:spLocks noChangeShapeType="1"/>
          </p:cNvSpPr>
          <p:nvPr/>
        </p:nvSpPr>
        <p:spPr bwMode="auto">
          <a:xfrm flipV="1">
            <a:off x="6324600" y="3559175"/>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8" name="Line 108"/>
          <p:cNvSpPr>
            <a:spLocks noChangeShapeType="1"/>
          </p:cNvSpPr>
          <p:nvPr/>
        </p:nvSpPr>
        <p:spPr bwMode="auto">
          <a:xfrm>
            <a:off x="6858000" y="4235450"/>
            <a:ext cx="0" cy="588963"/>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9" name="Rectangle 109"/>
          <p:cNvSpPr>
            <a:spLocks noChangeArrowheads="1"/>
          </p:cNvSpPr>
          <p:nvPr/>
        </p:nvSpPr>
        <p:spPr bwMode="auto">
          <a:xfrm>
            <a:off x="6615113" y="4846638"/>
            <a:ext cx="5530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Adr</a:t>
            </a:r>
          </a:p>
        </p:txBody>
      </p:sp>
      <p:sp>
        <p:nvSpPr>
          <p:cNvPr id="490" name="Rectangle 110"/>
          <p:cNvSpPr>
            <a:spLocks noChangeArrowheads="1"/>
          </p:cNvSpPr>
          <p:nvPr/>
        </p:nvSpPr>
        <p:spPr bwMode="auto">
          <a:xfrm>
            <a:off x="6064376" y="5202238"/>
            <a:ext cx="95859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Data</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Memory</a:t>
            </a:r>
          </a:p>
        </p:txBody>
      </p:sp>
      <p:sp>
        <p:nvSpPr>
          <p:cNvPr id="491" name="Line 111"/>
          <p:cNvSpPr>
            <a:spLocks noChangeShapeType="1"/>
          </p:cNvSpPr>
          <p:nvPr/>
        </p:nvSpPr>
        <p:spPr bwMode="auto">
          <a:xfrm>
            <a:off x="7340600" y="5013325"/>
            <a:ext cx="4064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2" name="Line 112"/>
          <p:cNvSpPr>
            <a:spLocks noChangeShapeType="1"/>
          </p:cNvSpPr>
          <p:nvPr/>
        </p:nvSpPr>
        <p:spPr bwMode="auto">
          <a:xfrm>
            <a:off x="7315200" y="5054600"/>
            <a:ext cx="0" cy="409575"/>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3" name="Line 113"/>
          <p:cNvSpPr>
            <a:spLocks noChangeShapeType="1"/>
          </p:cNvSpPr>
          <p:nvPr/>
        </p:nvSpPr>
        <p:spPr bwMode="auto">
          <a:xfrm flipH="1">
            <a:off x="7137400" y="5489575"/>
            <a:ext cx="2032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4" name="Line 114"/>
          <p:cNvSpPr>
            <a:spLocks noChangeShapeType="1"/>
          </p:cNvSpPr>
          <p:nvPr/>
        </p:nvSpPr>
        <p:spPr bwMode="auto">
          <a:xfrm flipH="1">
            <a:off x="7232650" y="5187950"/>
            <a:ext cx="165100" cy="1936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5" name="Rectangle 115"/>
          <p:cNvSpPr>
            <a:spLocks noChangeArrowheads="1"/>
          </p:cNvSpPr>
          <p:nvPr/>
        </p:nvSpPr>
        <p:spPr bwMode="auto">
          <a:xfrm>
            <a:off x="7300913" y="525938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96" name="Rectangle 116"/>
          <p:cNvSpPr>
            <a:spLocks noChangeArrowheads="1"/>
          </p:cNvSpPr>
          <p:nvPr/>
        </p:nvSpPr>
        <p:spPr bwMode="auto">
          <a:xfrm>
            <a:off x="6310313" y="3513138"/>
            <a:ext cx="13801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MemWr = 0</a:t>
            </a:r>
          </a:p>
        </p:txBody>
      </p:sp>
      <p:sp>
        <p:nvSpPr>
          <p:cNvPr id="497" name="Line 117"/>
          <p:cNvSpPr>
            <a:spLocks noChangeShapeType="1"/>
          </p:cNvSpPr>
          <p:nvPr/>
        </p:nvSpPr>
        <p:spPr bwMode="auto">
          <a:xfrm>
            <a:off x="3810000" y="4508500"/>
            <a:ext cx="0" cy="541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8" name="Line 118"/>
          <p:cNvSpPr>
            <a:spLocks noChangeShapeType="1"/>
          </p:cNvSpPr>
          <p:nvPr/>
        </p:nvSpPr>
        <p:spPr bwMode="auto">
          <a:xfrm>
            <a:off x="3805238" y="5054600"/>
            <a:ext cx="1211262" cy="7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9" name="Rectangle 119"/>
          <p:cNvSpPr>
            <a:spLocks noChangeArrowheads="1"/>
          </p:cNvSpPr>
          <p:nvPr/>
        </p:nvSpPr>
        <p:spPr bwMode="auto">
          <a:xfrm rot="5400000">
            <a:off x="5060156" y="4064794"/>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ALU</a:t>
            </a:r>
          </a:p>
        </p:txBody>
      </p:sp>
      <p:sp>
        <p:nvSpPr>
          <p:cNvPr id="500" name="Rectangle 120"/>
          <p:cNvSpPr>
            <a:spLocks noChangeArrowheads="1"/>
          </p:cNvSpPr>
          <p:nvPr/>
        </p:nvSpPr>
        <p:spPr bwMode="auto">
          <a:xfrm>
            <a:off x="4575175" y="1993900"/>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1" name="Line 121"/>
          <p:cNvSpPr>
            <a:spLocks noChangeShapeType="1"/>
          </p:cNvSpPr>
          <p:nvPr/>
        </p:nvSpPr>
        <p:spPr bwMode="auto">
          <a:xfrm flipH="1">
            <a:off x="3949700" y="27209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2" name="Line 122"/>
          <p:cNvSpPr>
            <a:spLocks noChangeShapeType="1"/>
          </p:cNvSpPr>
          <p:nvPr/>
        </p:nvSpPr>
        <p:spPr bwMode="auto">
          <a:xfrm>
            <a:off x="4613275" y="26447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3" name="Line 123"/>
          <p:cNvSpPr>
            <a:spLocks noChangeShapeType="1"/>
          </p:cNvSpPr>
          <p:nvPr/>
        </p:nvSpPr>
        <p:spPr bwMode="auto">
          <a:xfrm flipH="1">
            <a:off x="4587875" y="27336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4" name="Oval 124"/>
          <p:cNvSpPr>
            <a:spLocks noChangeArrowheads="1"/>
          </p:cNvSpPr>
          <p:nvPr/>
        </p:nvSpPr>
        <p:spPr bwMode="auto">
          <a:xfrm>
            <a:off x="4422775" y="26797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5" name="Rectangle 125"/>
          <p:cNvSpPr>
            <a:spLocks noChangeArrowheads="1"/>
          </p:cNvSpPr>
          <p:nvPr/>
        </p:nvSpPr>
        <p:spPr bwMode="auto">
          <a:xfrm>
            <a:off x="4534858" y="2078038"/>
            <a:ext cx="127919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Instruction</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Fetch Unit</a:t>
            </a:r>
          </a:p>
        </p:txBody>
      </p:sp>
      <p:sp>
        <p:nvSpPr>
          <p:cNvPr id="506" name="Rectangle 126"/>
          <p:cNvSpPr>
            <a:spLocks noChangeArrowheads="1"/>
          </p:cNvSpPr>
          <p:nvPr/>
        </p:nvSpPr>
        <p:spPr bwMode="auto">
          <a:xfrm>
            <a:off x="3500438" y="25304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507" name="Line 127"/>
          <p:cNvSpPr>
            <a:spLocks noChangeShapeType="1"/>
          </p:cNvSpPr>
          <p:nvPr/>
        </p:nvSpPr>
        <p:spPr bwMode="auto">
          <a:xfrm flipV="1">
            <a:off x="5638800" y="2882900"/>
            <a:ext cx="0" cy="1168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8" name="Line 128"/>
          <p:cNvSpPr>
            <a:spLocks noChangeShapeType="1"/>
          </p:cNvSpPr>
          <p:nvPr/>
        </p:nvSpPr>
        <p:spPr bwMode="auto">
          <a:xfrm flipH="1">
            <a:off x="5473700" y="4038600"/>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09" name="Rectangle 129"/>
          <p:cNvSpPr>
            <a:spLocks noChangeArrowheads="1"/>
          </p:cNvSpPr>
          <p:nvPr/>
        </p:nvSpPr>
        <p:spPr bwMode="auto">
          <a:xfrm>
            <a:off x="5624513" y="3505200"/>
            <a:ext cx="64761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63DE8"/>
                </a:solidFill>
                <a:latin typeface="Comic Sans MS" panose="030F0702030302020204" pitchFamily="66" charset="0"/>
                <a:ea typeface="宋体" panose="02010600030101010101" pitchFamily="2" charset="-122"/>
              </a:rPr>
              <a:t>Zero</a:t>
            </a:r>
          </a:p>
        </p:txBody>
      </p:sp>
      <p:sp>
        <p:nvSpPr>
          <p:cNvPr id="510" name="Line 130"/>
          <p:cNvSpPr>
            <a:spLocks noChangeShapeType="1"/>
          </p:cNvSpPr>
          <p:nvPr/>
        </p:nvSpPr>
        <p:spPr bwMode="auto">
          <a:xfrm>
            <a:off x="5803900" y="21336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11" name="Rectangle 131"/>
          <p:cNvSpPr>
            <a:spLocks noChangeArrowheads="1"/>
          </p:cNvSpPr>
          <p:nvPr/>
        </p:nvSpPr>
        <p:spPr bwMode="auto">
          <a:xfrm>
            <a:off x="5853113" y="1744663"/>
            <a:ext cx="184024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Instruction&lt;31:0&gt;</a:t>
            </a:r>
          </a:p>
        </p:txBody>
      </p:sp>
      <p:sp>
        <p:nvSpPr>
          <p:cNvPr id="512" name="Line 132"/>
          <p:cNvSpPr>
            <a:spLocks noChangeShapeType="1"/>
          </p:cNvSpPr>
          <p:nvPr/>
        </p:nvSpPr>
        <p:spPr bwMode="auto">
          <a:xfrm>
            <a:off x="3975100" y="2438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13" name="Line 133"/>
          <p:cNvSpPr>
            <a:spLocks noChangeShapeType="1"/>
          </p:cNvSpPr>
          <p:nvPr/>
        </p:nvSpPr>
        <p:spPr bwMode="auto">
          <a:xfrm>
            <a:off x="3975100" y="21336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14" name="Rectangle 134"/>
          <p:cNvSpPr>
            <a:spLocks noChangeArrowheads="1"/>
          </p:cNvSpPr>
          <p:nvPr/>
        </p:nvSpPr>
        <p:spPr bwMode="auto">
          <a:xfrm>
            <a:off x="3043238" y="2225675"/>
            <a:ext cx="11237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Comic Sans MS" panose="030F0702030302020204" pitchFamily="66" charset="0"/>
                <a:ea typeface="宋体" panose="02010600030101010101" pitchFamily="2" charset="-122"/>
              </a:rPr>
              <a:t>Jump = 0</a:t>
            </a:r>
          </a:p>
        </p:txBody>
      </p:sp>
      <p:sp>
        <p:nvSpPr>
          <p:cNvPr id="515" name="Rectangle 135"/>
          <p:cNvSpPr>
            <a:spLocks noChangeArrowheads="1"/>
          </p:cNvSpPr>
          <p:nvPr/>
        </p:nvSpPr>
        <p:spPr bwMode="auto">
          <a:xfrm>
            <a:off x="2890838" y="1844675"/>
            <a:ext cx="12872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Comic Sans MS" panose="030F0702030302020204" pitchFamily="66" charset="0"/>
                <a:ea typeface="宋体" panose="02010600030101010101" pitchFamily="2" charset="-122"/>
              </a:rPr>
              <a:t>Branch = 0</a:t>
            </a:r>
          </a:p>
        </p:txBody>
      </p:sp>
      <p:sp>
        <p:nvSpPr>
          <p:cNvPr id="516" name="Rectangle 136"/>
          <p:cNvSpPr>
            <a:spLocks noChangeArrowheads="1"/>
          </p:cNvSpPr>
          <p:nvPr/>
        </p:nvSpPr>
        <p:spPr bwMode="auto">
          <a:xfrm>
            <a:off x="7732713" y="40386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517" name="Rectangle 137"/>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518" name="Rectangle 138"/>
          <p:cNvSpPr>
            <a:spLocks noChangeArrowheads="1"/>
          </p:cNvSpPr>
          <p:nvPr/>
        </p:nvSpPr>
        <p:spPr bwMode="auto">
          <a:xfrm>
            <a:off x="4151313" y="42672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519" name="Rectangle 139"/>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520" name="Rectangle 140"/>
          <p:cNvSpPr>
            <a:spLocks noChangeArrowheads="1"/>
          </p:cNvSpPr>
          <p:nvPr/>
        </p:nvSpPr>
        <p:spPr bwMode="auto">
          <a:xfrm>
            <a:off x="2281238" y="27178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521" name="Rectangle 141"/>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522" name="Line 142"/>
          <p:cNvSpPr>
            <a:spLocks noChangeShapeType="1"/>
          </p:cNvSpPr>
          <p:nvPr/>
        </p:nvSpPr>
        <p:spPr bwMode="auto">
          <a:xfrm>
            <a:off x="60960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23" name="Rectangle 143"/>
          <p:cNvSpPr>
            <a:spLocks noChangeArrowheads="1"/>
          </p:cNvSpPr>
          <p:nvPr/>
        </p:nvSpPr>
        <p:spPr bwMode="auto">
          <a:xfrm rot="5400000">
            <a:off x="58515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&lt;21:25&gt;</a:t>
            </a:r>
          </a:p>
        </p:txBody>
      </p:sp>
      <p:sp>
        <p:nvSpPr>
          <p:cNvPr id="524" name="Rectangle 144"/>
          <p:cNvSpPr>
            <a:spLocks noChangeArrowheads="1"/>
          </p:cNvSpPr>
          <p:nvPr/>
        </p:nvSpPr>
        <p:spPr bwMode="auto">
          <a:xfrm rot="5400000">
            <a:off x="63849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&lt;16:20&gt;</a:t>
            </a:r>
          </a:p>
        </p:txBody>
      </p:sp>
      <p:sp>
        <p:nvSpPr>
          <p:cNvPr id="525" name="Rectangle 145"/>
          <p:cNvSpPr>
            <a:spLocks noChangeArrowheads="1"/>
          </p:cNvSpPr>
          <p:nvPr/>
        </p:nvSpPr>
        <p:spPr bwMode="auto">
          <a:xfrm rot="5400000">
            <a:off x="6952533" y="2359306"/>
            <a:ext cx="804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&lt;11:15&gt;</a:t>
            </a:r>
          </a:p>
        </p:txBody>
      </p:sp>
      <p:sp>
        <p:nvSpPr>
          <p:cNvPr id="526" name="Rectangle 146"/>
          <p:cNvSpPr>
            <a:spLocks noChangeArrowheads="1"/>
          </p:cNvSpPr>
          <p:nvPr/>
        </p:nvSpPr>
        <p:spPr bwMode="auto">
          <a:xfrm rot="5400000">
            <a:off x="7451725" y="2360613"/>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&lt;0:15&gt;</a:t>
            </a:r>
          </a:p>
        </p:txBody>
      </p:sp>
      <p:sp>
        <p:nvSpPr>
          <p:cNvPr id="527" name="Line 147"/>
          <p:cNvSpPr>
            <a:spLocks noChangeShapeType="1"/>
          </p:cNvSpPr>
          <p:nvPr/>
        </p:nvSpPr>
        <p:spPr bwMode="auto">
          <a:xfrm>
            <a:off x="66294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28" name="Line 148"/>
          <p:cNvSpPr>
            <a:spLocks noChangeShapeType="1"/>
          </p:cNvSpPr>
          <p:nvPr/>
        </p:nvSpPr>
        <p:spPr bwMode="auto">
          <a:xfrm>
            <a:off x="71628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29" name="Line 149"/>
          <p:cNvSpPr>
            <a:spLocks noChangeShapeType="1"/>
          </p:cNvSpPr>
          <p:nvPr/>
        </p:nvSpPr>
        <p:spPr bwMode="auto">
          <a:xfrm>
            <a:off x="76962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30" name="Rectangle 150"/>
          <p:cNvSpPr>
            <a:spLocks noChangeArrowheads="1"/>
          </p:cNvSpPr>
          <p:nvPr/>
        </p:nvSpPr>
        <p:spPr bwMode="auto">
          <a:xfrm>
            <a:off x="7453313" y="2971800"/>
            <a:ext cx="8303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531" name="Rectangle 151"/>
          <p:cNvSpPr>
            <a:spLocks noChangeArrowheads="1"/>
          </p:cNvSpPr>
          <p:nvPr/>
        </p:nvSpPr>
        <p:spPr bwMode="auto">
          <a:xfrm>
            <a:off x="6919913" y="2971800"/>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532" name="Rectangle 152"/>
          <p:cNvSpPr>
            <a:spLocks noChangeArrowheads="1"/>
          </p:cNvSpPr>
          <p:nvPr/>
        </p:nvSpPr>
        <p:spPr bwMode="auto">
          <a:xfrm>
            <a:off x="6462713" y="2971800"/>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533" name="Rectangle 153"/>
          <p:cNvSpPr>
            <a:spLocks noChangeArrowheads="1"/>
          </p:cNvSpPr>
          <p:nvPr/>
        </p:nvSpPr>
        <p:spPr bwMode="auto">
          <a:xfrm>
            <a:off x="5929313" y="2971800"/>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534" name="Rectangle 154"/>
          <p:cNvSpPr txBox="1">
            <a:spLocks noChangeArrowheads="1"/>
          </p:cNvSpPr>
          <p:nvPr/>
        </p:nvSpPr>
        <p:spPr bwMode="auto">
          <a:xfrm>
            <a:off x="162524" y="1281906"/>
            <a:ext cx="57023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rgbClr val="FF0000"/>
                </a:solidFill>
                <a:latin typeface="Comic Sans MS" panose="030F0702030302020204" pitchFamily="66" charset="0"/>
                <a:ea typeface="宋体" panose="02010600030101010101" pitchFamily="2" charset="-122"/>
              </a:rPr>
              <a:t>R[</a:t>
            </a:r>
            <a:r>
              <a:rPr lang="en-US" altLang="zh-CN" dirty="0" err="1" smtClean="0">
                <a:solidFill>
                  <a:srgbClr val="FF0000"/>
                </a:solidFill>
                <a:latin typeface="Comic Sans MS" panose="030F0702030302020204" pitchFamily="66" charset="0"/>
                <a:ea typeface="宋体" panose="02010600030101010101" pitchFamily="2" charset="-122"/>
              </a:rPr>
              <a:t>rt</a:t>
            </a:r>
            <a:r>
              <a:rPr lang="en-US" altLang="zh-CN" dirty="0" smtClean="0">
                <a:solidFill>
                  <a:srgbClr val="FF0000"/>
                </a:solidFill>
                <a:latin typeface="Comic Sans MS" panose="030F0702030302020204" pitchFamily="66" charset="0"/>
                <a:ea typeface="宋体" panose="02010600030101010101" pitchFamily="2" charset="-122"/>
              </a:rPr>
              <a:t>] </a:t>
            </a:r>
            <a:r>
              <a:rPr lang="en-US" altLang="zh-CN" dirty="0" smtClean="0">
                <a:solidFill>
                  <a:srgbClr val="FF0000"/>
                </a:solidFill>
                <a:latin typeface="Comic Sans MS" panose="030F0702030302020204" pitchFamily="66" charset="0"/>
                <a:ea typeface="宋体" panose="02010600030101010101" pitchFamily="2" charset="-122"/>
                <a:cs typeface="Arial" panose="020B0604020202020204" pitchFamily="34" charset="0"/>
                <a:sym typeface="Wingdings" panose="05000000000000000000" pitchFamily="2" charset="2"/>
              </a:rPr>
              <a:t>←</a:t>
            </a:r>
            <a:r>
              <a:rPr lang="en-US" altLang="zh-CN" dirty="0" smtClean="0">
                <a:solidFill>
                  <a:srgbClr val="FF0000"/>
                </a:solidFill>
                <a:latin typeface="Comic Sans MS" panose="030F0702030302020204" pitchFamily="66" charset="0"/>
                <a:ea typeface="宋体" panose="02010600030101010101" pitchFamily="2" charset="-122"/>
              </a:rPr>
              <a:t> Data Memory {R[</a:t>
            </a:r>
            <a:r>
              <a:rPr lang="en-US" altLang="zh-CN" dirty="0" err="1" smtClean="0">
                <a:solidFill>
                  <a:srgbClr val="FF0000"/>
                </a:solidFill>
                <a:latin typeface="Comic Sans MS" panose="030F0702030302020204" pitchFamily="66" charset="0"/>
                <a:ea typeface="宋体" panose="02010600030101010101" pitchFamily="2" charset="-122"/>
              </a:rPr>
              <a:t>rs</a:t>
            </a:r>
            <a:r>
              <a:rPr lang="en-US" altLang="zh-CN" dirty="0" smtClean="0">
                <a:solidFill>
                  <a:srgbClr val="FF0000"/>
                </a:solidFill>
                <a:latin typeface="Comic Sans MS" panose="030F0702030302020204" pitchFamily="66" charset="0"/>
                <a:ea typeface="宋体" panose="02010600030101010101" pitchFamily="2" charset="-122"/>
              </a:rPr>
              <a:t>] + </a:t>
            </a:r>
            <a:r>
              <a:rPr lang="en-US" altLang="zh-CN" dirty="0" err="1" smtClean="0">
                <a:solidFill>
                  <a:srgbClr val="FF0000"/>
                </a:solidFill>
                <a:latin typeface="Comic Sans MS" panose="030F0702030302020204" pitchFamily="66" charset="0"/>
                <a:ea typeface="宋体" panose="02010600030101010101" pitchFamily="2" charset="-122"/>
              </a:rPr>
              <a:t>SignExt</a:t>
            </a:r>
            <a:r>
              <a:rPr lang="en-US" altLang="zh-CN" dirty="0" smtClean="0">
                <a:solidFill>
                  <a:srgbClr val="FF0000"/>
                </a:solidFill>
                <a:latin typeface="Comic Sans MS" panose="030F0702030302020204" pitchFamily="66" charset="0"/>
                <a:ea typeface="宋体" panose="02010600030101010101" pitchFamily="2" charset="-122"/>
              </a:rPr>
              <a:t>[imm16]}</a:t>
            </a:r>
          </a:p>
        </p:txBody>
      </p:sp>
      <p:sp>
        <p:nvSpPr>
          <p:cNvPr id="535" name="Line 173"/>
          <p:cNvSpPr>
            <a:spLocks noChangeShapeType="1"/>
          </p:cNvSpPr>
          <p:nvPr/>
        </p:nvSpPr>
        <p:spPr bwMode="auto">
          <a:xfrm flipH="1">
            <a:off x="5461000" y="4191000"/>
            <a:ext cx="14224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536" name="Line 174"/>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537" name="Group 175"/>
          <p:cNvGrpSpPr>
            <a:grpSpLocks/>
          </p:cNvGrpSpPr>
          <p:nvPr/>
        </p:nvGrpSpPr>
        <p:grpSpPr bwMode="auto">
          <a:xfrm>
            <a:off x="2600325" y="3251200"/>
            <a:ext cx="2413000" cy="542925"/>
            <a:chOff x="1638" y="2048"/>
            <a:chExt cx="1520" cy="342"/>
          </a:xfrm>
        </p:grpSpPr>
        <p:sp>
          <p:nvSpPr>
            <p:cNvPr id="538" name="Line 176"/>
            <p:cNvSpPr>
              <a:spLocks noChangeShapeType="1"/>
            </p:cNvSpPr>
            <p:nvPr/>
          </p:nvSpPr>
          <p:spPr bwMode="auto">
            <a:xfrm>
              <a:off x="2038" y="2390"/>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39" name="Line 177"/>
            <p:cNvSpPr>
              <a:spLocks noChangeShapeType="1"/>
            </p:cNvSpPr>
            <p:nvPr/>
          </p:nvSpPr>
          <p:spPr bwMode="auto">
            <a:xfrm>
              <a:off x="1638" y="2048"/>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540" name="Group 178"/>
          <p:cNvGrpSpPr>
            <a:grpSpLocks/>
          </p:cNvGrpSpPr>
          <p:nvPr/>
        </p:nvGrpSpPr>
        <p:grpSpPr bwMode="auto">
          <a:xfrm>
            <a:off x="2205038" y="2525713"/>
            <a:ext cx="166687" cy="1100137"/>
            <a:chOff x="1389" y="1591"/>
            <a:chExt cx="105" cy="693"/>
          </a:xfrm>
        </p:grpSpPr>
        <p:sp>
          <p:nvSpPr>
            <p:cNvPr id="541" name="Line 179"/>
            <p:cNvSpPr>
              <a:spLocks noChangeShapeType="1"/>
            </p:cNvSpPr>
            <p:nvPr/>
          </p:nvSpPr>
          <p:spPr bwMode="auto">
            <a:xfrm>
              <a:off x="1389" y="1914"/>
              <a:ext cx="0" cy="37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42" name="Line 180"/>
            <p:cNvSpPr>
              <a:spLocks noChangeShapeType="1"/>
            </p:cNvSpPr>
            <p:nvPr/>
          </p:nvSpPr>
          <p:spPr bwMode="auto">
            <a:xfrm>
              <a:off x="1494" y="1591"/>
              <a:ext cx="0" cy="103"/>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543" name="Group 181"/>
          <p:cNvGrpSpPr>
            <a:grpSpLocks/>
          </p:cNvGrpSpPr>
          <p:nvPr/>
        </p:nvGrpSpPr>
        <p:grpSpPr bwMode="auto">
          <a:xfrm>
            <a:off x="1049338" y="2905125"/>
            <a:ext cx="850900" cy="744538"/>
            <a:chOff x="661" y="1830"/>
            <a:chExt cx="536" cy="469"/>
          </a:xfrm>
        </p:grpSpPr>
        <p:sp>
          <p:nvSpPr>
            <p:cNvPr id="544" name="Line 182"/>
            <p:cNvSpPr>
              <a:spLocks noChangeShapeType="1"/>
            </p:cNvSpPr>
            <p:nvPr/>
          </p:nvSpPr>
          <p:spPr bwMode="auto">
            <a:xfrm flipV="1">
              <a:off x="1197" y="2149"/>
              <a:ext cx="0" cy="1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45" name="Line 183"/>
            <p:cNvSpPr>
              <a:spLocks noChangeShapeType="1"/>
            </p:cNvSpPr>
            <p:nvPr/>
          </p:nvSpPr>
          <p:spPr bwMode="auto">
            <a:xfrm flipH="1">
              <a:off x="661" y="1830"/>
              <a:ext cx="352"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546" name="Group 184"/>
          <p:cNvGrpSpPr>
            <a:grpSpLocks/>
          </p:cNvGrpSpPr>
          <p:nvPr/>
        </p:nvGrpSpPr>
        <p:grpSpPr bwMode="auto">
          <a:xfrm>
            <a:off x="2154238" y="4632325"/>
            <a:ext cx="2871787" cy="1697038"/>
            <a:chOff x="1357" y="2918"/>
            <a:chExt cx="1809" cy="1069"/>
          </a:xfrm>
        </p:grpSpPr>
        <p:sp>
          <p:nvSpPr>
            <p:cNvPr id="547" name="Line 185"/>
            <p:cNvSpPr>
              <a:spLocks noChangeShapeType="1"/>
            </p:cNvSpPr>
            <p:nvPr/>
          </p:nvSpPr>
          <p:spPr bwMode="auto">
            <a:xfrm>
              <a:off x="2221" y="3330"/>
              <a:ext cx="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48" name="Line 186"/>
            <p:cNvSpPr>
              <a:spLocks noChangeShapeType="1"/>
            </p:cNvSpPr>
            <p:nvPr/>
          </p:nvSpPr>
          <p:spPr bwMode="auto">
            <a:xfrm>
              <a:off x="1357" y="3410"/>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49" name="Line 187"/>
            <p:cNvSpPr>
              <a:spLocks noChangeShapeType="1"/>
            </p:cNvSpPr>
            <p:nvPr/>
          </p:nvSpPr>
          <p:spPr bwMode="auto">
            <a:xfrm>
              <a:off x="2733" y="3374"/>
              <a:ext cx="0" cy="252"/>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50" name="Line 188"/>
            <p:cNvSpPr>
              <a:spLocks noChangeShapeType="1"/>
            </p:cNvSpPr>
            <p:nvPr/>
          </p:nvSpPr>
          <p:spPr bwMode="auto">
            <a:xfrm>
              <a:off x="2846" y="2918"/>
              <a:ext cx="32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51" name="Line 189"/>
            <p:cNvSpPr>
              <a:spLocks noChangeShapeType="1"/>
            </p:cNvSpPr>
            <p:nvPr/>
          </p:nvSpPr>
          <p:spPr bwMode="auto">
            <a:xfrm>
              <a:off x="2109" y="3690"/>
              <a:ext cx="0" cy="297"/>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552" name="Line 190"/>
          <p:cNvSpPr>
            <a:spLocks noChangeShapeType="1"/>
          </p:cNvSpPr>
          <p:nvPr/>
        </p:nvSpPr>
        <p:spPr bwMode="auto">
          <a:xfrm flipV="1">
            <a:off x="7920038" y="3554413"/>
            <a:ext cx="0" cy="4508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553" name="Group 191"/>
          <p:cNvGrpSpPr>
            <a:grpSpLocks/>
          </p:cNvGrpSpPr>
          <p:nvPr/>
        </p:nvGrpSpPr>
        <p:grpSpPr bwMode="auto">
          <a:xfrm>
            <a:off x="731838" y="4110038"/>
            <a:ext cx="7837487" cy="2082800"/>
            <a:chOff x="461" y="2589"/>
            <a:chExt cx="4937" cy="1312"/>
          </a:xfrm>
        </p:grpSpPr>
        <p:sp>
          <p:nvSpPr>
            <p:cNvPr id="554" name="Line 192"/>
            <p:cNvSpPr>
              <a:spLocks noChangeShapeType="1"/>
            </p:cNvSpPr>
            <p:nvPr/>
          </p:nvSpPr>
          <p:spPr bwMode="auto">
            <a:xfrm flipH="1">
              <a:off x="461" y="2605"/>
              <a:ext cx="656"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55" name="Line 193"/>
            <p:cNvSpPr>
              <a:spLocks noChangeShapeType="1"/>
            </p:cNvSpPr>
            <p:nvPr/>
          </p:nvSpPr>
          <p:spPr bwMode="auto">
            <a:xfrm flipH="1">
              <a:off x="470" y="3885"/>
              <a:ext cx="4928"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56" name="Line 194"/>
            <p:cNvSpPr>
              <a:spLocks noChangeShapeType="1"/>
            </p:cNvSpPr>
            <p:nvPr/>
          </p:nvSpPr>
          <p:spPr bwMode="auto">
            <a:xfrm flipV="1">
              <a:off x="486" y="2589"/>
              <a:ext cx="0" cy="1312"/>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57" name="Line 195"/>
            <p:cNvSpPr>
              <a:spLocks noChangeShapeType="1"/>
            </p:cNvSpPr>
            <p:nvPr/>
          </p:nvSpPr>
          <p:spPr bwMode="auto">
            <a:xfrm>
              <a:off x="5373" y="2844"/>
              <a:ext cx="0" cy="1025"/>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58" name="Line 196"/>
            <p:cNvSpPr>
              <a:spLocks noChangeShapeType="1"/>
            </p:cNvSpPr>
            <p:nvPr/>
          </p:nvSpPr>
          <p:spPr bwMode="auto">
            <a:xfrm>
              <a:off x="5101" y="2837"/>
              <a:ext cx="256"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559" name="Group 197"/>
          <p:cNvGrpSpPr>
            <a:grpSpLocks/>
          </p:cNvGrpSpPr>
          <p:nvPr/>
        </p:nvGrpSpPr>
        <p:grpSpPr bwMode="auto">
          <a:xfrm>
            <a:off x="7146925" y="5008563"/>
            <a:ext cx="609600" cy="476250"/>
            <a:chOff x="4502" y="3155"/>
            <a:chExt cx="384" cy="300"/>
          </a:xfrm>
        </p:grpSpPr>
        <p:sp>
          <p:nvSpPr>
            <p:cNvPr id="560" name="Line 198"/>
            <p:cNvSpPr>
              <a:spLocks noChangeShapeType="1"/>
            </p:cNvSpPr>
            <p:nvPr/>
          </p:nvSpPr>
          <p:spPr bwMode="auto">
            <a:xfrm>
              <a:off x="4630" y="3155"/>
              <a:ext cx="256"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61" name="Line 199"/>
            <p:cNvSpPr>
              <a:spLocks noChangeShapeType="1"/>
            </p:cNvSpPr>
            <p:nvPr/>
          </p:nvSpPr>
          <p:spPr bwMode="auto">
            <a:xfrm>
              <a:off x="4605" y="3181"/>
              <a:ext cx="0" cy="258"/>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62" name="Line 200"/>
            <p:cNvSpPr>
              <a:spLocks noChangeShapeType="1"/>
            </p:cNvSpPr>
            <p:nvPr/>
          </p:nvSpPr>
          <p:spPr bwMode="auto">
            <a:xfrm flipH="1">
              <a:off x="4502" y="3455"/>
              <a:ext cx="128"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563" name="Group 201"/>
          <p:cNvGrpSpPr>
            <a:grpSpLocks/>
          </p:cNvGrpSpPr>
          <p:nvPr/>
        </p:nvGrpSpPr>
        <p:grpSpPr bwMode="auto">
          <a:xfrm>
            <a:off x="5470525" y="4200525"/>
            <a:ext cx="1422400" cy="619125"/>
            <a:chOff x="3446" y="2646"/>
            <a:chExt cx="896" cy="390"/>
          </a:xfrm>
        </p:grpSpPr>
        <p:sp>
          <p:nvSpPr>
            <p:cNvPr id="564" name="Line 202"/>
            <p:cNvSpPr>
              <a:spLocks noChangeShapeType="1"/>
            </p:cNvSpPr>
            <p:nvPr/>
          </p:nvSpPr>
          <p:spPr bwMode="auto">
            <a:xfrm>
              <a:off x="4326" y="2665"/>
              <a:ext cx="0" cy="371"/>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65" name="Line 203"/>
            <p:cNvSpPr>
              <a:spLocks noChangeShapeType="1"/>
            </p:cNvSpPr>
            <p:nvPr/>
          </p:nvSpPr>
          <p:spPr bwMode="auto">
            <a:xfrm flipH="1">
              <a:off x="3446" y="2646"/>
              <a:ext cx="896"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Tree>
    <p:extLst>
      <p:ext uri="{BB962C8B-B14F-4D97-AF65-F5344CB8AC3E}">
        <p14:creationId xmlns:p14="http://schemas.microsoft.com/office/powerpoint/2010/main" val="135078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slide(fromLeft)">
                                      <p:cBhvr>
                                        <p:cTn id="7" dur="500"/>
                                        <p:tgtEl>
                                          <p:spTgt spid="5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46"/>
                                        </p:tgtEl>
                                        <p:attrNameLst>
                                          <p:attrName>style.visibility</p:attrName>
                                        </p:attrNameLst>
                                      </p:cBhvr>
                                      <p:to>
                                        <p:strVal val="visible"/>
                                      </p:to>
                                    </p:set>
                                    <p:animEffect transition="in" filter="slide(fromLeft)">
                                      <p:cBhvr>
                                        <p:cTn id="12" dur="500"/>
                                        <p:tgtEl>
                                          <p:spTgt spid="54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36"/>
                                        </p:tgtEl>
                                        <p:attrNameLst>
                                          <p:attrName>style.visibility</p:attrName>
                                        </p:attrNameLst>
                                      </p:cBhvr>
                                      <p:to>
                                        <p:strVal val="visible"/>
                                      </p:to>
                                    </p:set>
                                    <p:animEffect transition="in" filter="slide(fromTop)">
                                      <p:cBhvr>
                                        <p:cTn id="17" dur="500"/>
                                        <p:tgtEl>
                                          <p:spTgt spid="53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563"/>
                                        </p:tgtEl>
                                        <p:attrNameLst>
                                          <p:attrName>style.visibility</p:attrName>
                                        </p:attrNameLst>
                                      </p:cBhvr>
                                      <p:to>
                                        <p:strVal val="visible"/>
                                      </p:to>
                                    </p:set>
                                    <p:animEffect transition="in" filter="slide(fromLeft)">
                                      <p:cBhvr>
                                        <p:cTn id="22" dur="500"/>
                                        <p:tgtEl>
                                          <p:spTgt spid="56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559"/>
                                        </p:tgtEl>
                                        <p:attrNameLst>
                                          <p:attrName>style.visibility</p:attrName>
                                        </p:attrNameLst>
                                      </p:cBhvr>
                                      <p:to>
                                        <p:strVal val="visible"/>
                                      </p:to>
                                    </p:set>
                                    <p:animEffect transition="in" filter="slide(fromLeft)">
                                      <p:cBhvr>
                                        <p:cTn id="27" dur="500"/>
                                        <p:tgtEl>
                                          <p:spTgt spid="55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552"/>
                                        </p:tgtEl>
                                        <p:attrNameLst>
                                          <p:attrName>style.visibility</p:attrName>
                                        </p:attrNameLst>
                                      </p:cBhvr>
                                      <p:to>
                                        <p:strVal val="visible"/>
                                      </p:to>
                                    </p:set>
                                    <p:animEffect transition="in" filter="slide(fromTop)">
                                      <p:cBhvr>
                                        <p:cTn id="32" dur="500"/>
                                        <p:tgtEl>
                                          <p:spTgt spid="55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553"/>
                                        </p:tgtEl>
                                        <p:attrNameLst>
                                          <p:attrName>style.visibility</p:attrName>
                                        </p:attrNameLst>
                                      </p:cBhvr>
                                      <p:to>
                                        <p:strVal val="visible"/>
                                      </p:to>
                                    </p:set>
                                    <p:animEffect transition="in" filter="slide(fromRight)">
                                      <p:cBhvr>
                                        <p:cTn id="37" dur="500"/>
                                        <p:tgtEl>
                                          <p:spTgt spid="55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543"/>
                                        </p:tgtEl>
                                        <p:attrNameLst>
                                          <p:attrName>style.visibility</p:attrName>
                                        </p:attrNameLst>
                                      </p:cBhvr>
                                      <p:to>
                                        <p:strVal val="visible"/>
                                      </p:to>
                                    </p:set>
                                    <p:animEffect transition="in" filter="slide(fromTop)">
                                      <p:cBhvr>
                                        <p:cTn id="42" dur="500"/>
                                        <p:tgtEl>
                                          <p:spTgt spid="54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540"/>
                                        </p:tgtEl>
                                        <p:attrNameLst>
                                          <p:attrName>style.visibility</p:attrName>
                                        </p:attrNameLst>
                                      </p:cBhvr>
                                      <p:to>
                                        <p:strVal val="visible"/>
                                      </p:to>
                                    </p:set>
                                    <p:animEffect transition="in" filter="slide(fromTop)">
                                      <p:cBhvr>
                                        <p:cTn id="47"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5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40420" y="700629"/>
            <a:ext cx="5112568" cy="430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zh-CN" altLang="en-US" sz="2000" dirty="0" smtClean="0">
                <a:solidFill>
                  <a:srgbClr val="063DE8"/>
                </a:solidFill>
              </a:rPr>
              <a:t>控制信号取值分析</a:t>
            </a:r>
            <a:r>
              <a:rPr lang="en-US" altLang="zh-CN" sz="2000" dirty="0" smtClean="0">
                <a:solidFill>
                  <a:srgbClr val="063DE8"/>
                </a:solidFill>
              </a:rPr>
              <a:t>—Store</a:t>
            </a:r>
            <a:r>
              <a:rPr lang="zh-CN" altLang="en-US" sz="2000" dirty="0" smtClean="0">
                <a:solidFill>
                  <a:srgbClr val="063DE8"/>
                </a:solidFill>
              </a:rPr>
              <a:t>指令执行阶段</a:t>
            </a:r>
            <a:endParaRPr lang="en-US" altLang="zh-CN" sz="2000" dirty="0" smtClean="0">
              <a:solidFill>
                <a:srgbClr val="063DE8"/>
              </a:solidFill>
            </a:endParaRPr>
          </a:p>
        </p:txBody>
      </p:sp>
      <p:grpSp>
        <p:nvGrpSpPr>
          <p:cNvPr id="191" name="Group 3"/>
          <p:cNvGrpSpPr>
            <a:grpSpLocks/>
          </p:cNvGrpSpPr>
          <p:nvPr/>
        </p:nvGrpSpPr>
        <p:grpSpPr bwMode="auto">
          <a:xfrm>
            <a:off x="5029200" y="3654425"/>
            <a:ext cx="457200" cy="1136650"/>
            <a:chOff x="3168" y="2302"/>
            <a:chExt cx="288" cy="716"/>
          </a:xfrm>
        </p:grpSpPr>
        <p:sp>
          <p:nvSpPr>
            <p:cNvPr id="192" name="Line 4"/>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3" name="Line 5"/>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4" name="Line 6"/>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5" name="Line 7"/>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6" name="Line 8"/>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7" name="Line 9"/>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8" name="Line 10"/>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99" name="Line 11"/>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200" name="Line 12"/>
          <p:cNvSpPr>
            <a:spLocks noChangeShapeType="1"/>
          </p:cNvSpPr>
          <p:nvPr/>
        </p:nvSpPr>
        <p:spPr bwMode="auto">
          <a:xfrm flipH="1">
            <a:off x="5461000" y="4191000"/>
            <a:ext cx="14224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1" name="Line 13"/>
          <p:cNvSpPr>
            <a:spLocks noChangeShapeType="1"/>
          </p:cNvSpPr>
          <p:nvPr/>
        </p:nvSpPr>
        <p:spPr bwMode="auto">
          <a:xfrm flipH="1">
            <a:off x="5861050" y="4146550"/>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2" name="Rectangle 14"/>
          <p:cNvSpPr>
            <a:spLocks noChangeArrowheads="1"/>
          </p:cNvSpPr>
          <p:nvPr/>
        </p:nvSpPr>
        <p:spPr bwMode="auto">
          <a:xfrm>
            <a:off x="5548313" y="42084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03" name="Line 15"/>
          <p:cNvSpPr>
            <a:spLocks noChangeShapeType="1"/>
          </p:cNvSpPr>
          <p:nvPr/>
        </p:nvSpPr>
        <p:spPr bwMode="auto">
          <a:xfrm>
            <a:off x="5257800" y="32893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4" name="Rectangle 16"/>
          <p:cNvSpPr>
            <a:spLocks noChangeArrowheads="1"/>
          </p:cNvSpPr>
          <p:nvPr/>
        </p:nvSpPr>
        <p:spPr bwMode="auto">
          <a:xfrm>
            <a:off x="4071938" y="2976563"/>
            <a:ext cx="1647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r>
              <a:rPr lang="en-US" altLang="zh-CN" sz="1600" b="1" u="sng" smtClean="0">
                <a:solidFill>
                  <a:srgbClr val="0033CC"/>
                </a:solidFill>
                <a:latin typeface="Comic Sans MS" panose="030F0702030302020204" pitchFamily="66" charset="0"/>
                <a:ea typeface="宋体" panose="02010600030101010101" pitchFamily="2" charset="-122"/>
              </a:rPr>
              <a:t>ALUctr = Add</a:t>
            </a:r>
          </a:p>
        </p:txBody>
      </p:sp>
      <p:sp>
        <p:nvSpPr>
          <p:cNvPr id="205" name="Rectangle 17"/>
          <p:cNvSpPr>
            <a:spLocks noChangeArrowheads="1"/>
          </p:cNvSpPr>
          <p:nvPr/>
        </p:nvSpPr>
        <p:spPr bwMode="auto">
          <a:xfrm>
            <a:off x="1062038" y="43592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206" name="Rectangle 18"/>
          <p:cNvSpPr>
            <a:spLocks noChangeArrowheads="1"/>
          </p:cNvSpPr>
          <p:nvPr/>
        </p:nvSpPr>
        <p:spPr bwMode="auto">
          <a:xfrm>
            <a:off x="671513" y="3781425"/>
            <a:ext cx="72455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busW</a:t>
            </a:r>
          </a:p>
        </p:txBody>
      </p:sp>
      <p:sp>
        <p:nvSpPr>
          <p:cNvPr id="207" name="Rectangle 19"/>
          <p:cNvSpPr>
            <a:spLocks noChangeArrowheads="1"/>
          </p:cNvSpPr>
          <p:nvPr/>
        </p:nvSpPr>
        <p:spPr bwMode="auto">
          <a:xfrm>
            <a:off x="1755775" y="3654425"/>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8" name="Line 20"/>
          <p:cNvSpPr>
            <a:spLocks noChangeShapeType="1"/>
          </p:cNvSpPr>
          <p:nvPr/>
        </p:nvSpPr>
        <p:spPr bwMode="auto">
          <a:xfrm>
            <a:off x="1793875" y="4560888"/>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09" name="Line 21"/>
          <p:cNvSpPr>
            <a:spLocks noChangeShapeType="1"/>
          </p:cNvSpPr>
          <p:nvPr/>
        </p:nvSpPr>
        <p:spPr bwMode="auto">
          <a:xfrm flipH="1">
            <a:off x="1768475" y="4649788"/>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10" name="Oval 22"/>
          <p:cNvSpPr>
            <a:spLocks noChangeArrowheads="1"/>
          </p:cNvSpPr>
          <p:nvPr/>
        </p:nvSpPr>
        <p:spPr bwMode="auto">
          <a:xfrm>
            <a:off x="1603375" y="4595813"/>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11" name="Rectangle 23"/>
          <p:cNvSpPr>
            <a:spLocks noChangeArrowheads="1"/>
          </p:cNvSpPr>
          <p:nvPr/>
        </p:nvSpPr>
        <p:spPr bwMode="auto">
          <a:xfrm>
            <a:off x="769938" y="3140075"/>
            <a:ext cx="12808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RegWr = 0</a:t>
            </a:r>
          </a:p>
        </p:txBody>
      </p:sp>
      <p:sp>
        <p:nvSpPr>
          <p:cNvPr id="212" name="Line 24"/>
          <p:cNvSpPr>
            <a:spLocks noChangeShapeType="1"/>
          </p:cNvSpPr>
          <p:nvPr/>
        </p:nvSpPr>
        <p:spPr bwMode="auto">
          <a:xfrm flipH="1">
            <a:off x="749300" y="4140200"/>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13" name="Line 25"/>
          <p:cNvSpPr>
            <a:spLocks noChangeShapeType="1"/>
          </p:cNvSpPr>
          <p:nvPr/>
        </p:nvSpPr>
        <p:spPr bwMode="auto">
          <a:xfrm flipH="1">
            <a:off x="1289050" y="407511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14" name="Rectangle 26"/>
          <p:cNvSpPr>
            <a:spLocks noChangeArrowheads="1"/>
          </p:cNvSpPr>
          <p:nvPr/>
        </p:nvSpPr>
        <p:spPr bwMode="auto">
          <a:xfrm>
            <a:off x="976313" y="413702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15" name="Line 27"/>
          <p:cNvSpPr>
            <a:spLocks noChangeShapeType="1"/>
          </p:cNvSpPr>
          <p:nvPr/>
        </p:nvSpPr>
        <p:spPr bwMode="auto">
          <a:xfrm>
            <a:off x="3225800" y="3784600"/>
            <a:ext cx="1778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16" name="Line 28"/>
          <p:cNvSpPr>
            <a:spLocks noChangeShapeType="1"/>
          </p:cNvSpPr>
          <p:nvPr/>
        </p:nvSpPr>
        <p:spPr bwMode="auto">
          <a:xfrm flipH="1">
            <a:off x="4184650" y="371951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17" name="Rectangle 29"/>
          <p:cNvSpPr>
            <a:spLocks noChangeArrowheads="1"/>
          </p:cNvSpPr>
          <p:nvPr/>
        </p:nvSpPr>
        <p:spPr bwMode="auto">
          <a:xfrm>
            <a:off x="3871913" y="38528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18" name="Rectangle 30"/>
          <p:cNvSpPr>
            <a:spLocks noChangeArrowheads="1"/>
          </p:cNvSpPr>
          <p:nvPr/>
        </p:nvSpPr>
        <p:spPr bwMode="auto">
          <a:xfrm>
            <a:off x="3567113" y="3497263"/>
            <a:ext cx="6620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busA</a:t>
            </a:r>
          </a:p>
        </p:txBody>
      </p:sp>
      <p:sp>
        <p:nvSpPr>
          <p:cNvPr id="219" name="Line 31"/>
          <p:cNvSpPr>
            <a:spLocks noChangeShapeType="1"/>
          </p:cNvSpPr>
          <p:nvPr/>
        </p:nvSpPr>
        <p:spPr bwMode="auto">
          <a:xfrm flipV="1">
            <a:off x="1905000" y="3416300"/>
            <a:ext cx="0" cy="2381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0" name="Line 32"/>
          <p:cNvSpPr>
            <a:spLocks noChangeShapeType="1"/>
          </p:cNvSpPr>
          <p:nvPr/>
        </p:nvSpPr>
        <p:spPr bwMode="auto">
          <a:xfrm>
            <a:off x="3225800" y="4484688"/>
            <a:ext cx="939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1" name="Line 33"/>
          <p:cNvSpPr>
            <a:spLocks noChangeShapeType="1"/>
          </p:cNvSpPr>
          <p:nvPr/>
        </p:nvSpPr>
        <p:spPr bwMode="auto">
          <a:xfrm flipV="1">
            <a:off x="3663950" y="4337050"/>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2" name="Rectangle 34"/>
          <p:cNvSpPr>
            <a:spLocks noChangeArrowheads="1"/>
          </p:cNvSpPr>
          <p:nvPr/>
        </p:nvSpPr>
        <p:spPr bwMode="auto">
          <a:xfrm>
            <a:off x="3262313" y="448151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23" name="Rectangle 35"/>
          <p:cNvSpPr>
            <a:spLocks noChangeArrowheads="1"/>
          </p:cNvSpPr>
          <p:nvPr/>
        </p:nvSpPr>
        <p:spPr bwMode="auto">
          <a:xfrm>
            <a:off x="3186113" y="4197350"/>
            <a:ext cx="64120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busB</a:t>
            </a:r>
          </a:p>
        </p:txBody>
      </p:sp>
      <p:sp>
        <p:nvSpPr>
          <p:cNvPr id="224" name="Line 36"/>
          <p:cNvSpPr>
            <a:spLocks noChangeShapeType="1"/>
          </p:cNvSpPr>
          <p:nvPr/>
        </p:nvSpPr>
        <p:spPr bwMode="auto">
          <a:xfrm flipH="1">
            <a:off x="1130300" y="4637088"/>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5" name="Line 37"/>
          <p:cNvSpPr>
            <a:spLocks noChangeShapeType="1"/>
          </p:cNvSpPr>
          <p:nvPr/>
        </p:nvSpPr>
        <p:spPr bwMode="auto">
          <a:xfrm>
            <a:off x="30480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6" name="Line 38"/>
          <p:cNvSpPr>
            <a:spLocks noChangeShapeType="1"/>
          </p:cNvSpPr>
          <p:nvPr/>
        </p:nvSpPr>
        <p:spPr bwMode="auto">
          <a:xfrm flipV="1">
            <a:off x="29781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7" name="Rectangle 39"/>
          <p:cNvSpPr>
            <a:spLocks noChangeArrowheads="1"/>
          </p:cNvSpPr>
          <p:nvPr/>
        </p:nvSpPr>
        <p:spPr bwMode="auto">
          <a:xfrm>
            <a:off x="28051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228" name="Line 40"/>
          <p:cNvSpPr>
            <a:spLocks noChangeShapeType="1"/>
          </p:cNvSpPr>
          <p:nvPr/>
        </p:nvSpPr>
        <p:spPr bwMode="auto">
          <a:xfrm>
            <a:off x="2209800" y="3016250"/>
            <a:ext cx="0" cy="612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29" name="Line 41"/>
          <p:cNvSpPr>
            <a:spLocks noChangeShapeType="1"/>
          </p:cNvSpPr>
          <p:nvPr/>
        </p:nvSpPr>
        <p:spPr bwMode="auto">
          <a:xfrm flipV="1">
            <a:off x="2139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30" name="Rectangle 42"/>
          <p:cNvSpPr>
            <a:spLocks noChangeArrowheads="1"/>
          </p:cNvSpPr>
          <p:nvPr/>
        </p:nvSpPr>
        <p:spPr bwMode="auto">
          <a:xfrm>
            <a:off x="1966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231" name="Line 43"/>
          <p:cNvSpPr>
            <a:spLocks noChangeShapeType="1"/>
          </p:cNvSpPr>
          <p:nvPr/>
        </p:nvSpPr>
        <p:spPr bwMode="auto">
          <a:xfrm>
            <a:off x="25908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32" name="Line 44"/>
          <p:cNvSpPr>
            <a:spLocks noChangeShapeType="1"/>
          </p:cNvSpPr>
          <p:nvPr/>
        </p:nvSpPr>
        <p:spPr bwMode="auto">
          <a:xfrm flipV="1">
            <a:off x="2520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33" name="Rectangle 45"/>
          <p:cNvSpPr>
            <a:spLocks noChangeArrowheads="1"/>
          </p:cNvSpPr>
          <p:nvPr/>
        </p:nvSpPr>
        <p:spPr bwMode="auto">
          <a:xfrm>
            <a:off x="2347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234" name="Rectangle 46"/>
          <p:cNvSpPr>
            <a:spLocks noChangeArrowheads="1"/>
          </p:cNvSpPr>
          <p:nvPr/>
        </p:nvSpPr>
        <p:spPr bwMode="auto">
          <a:xfrm>
            <a:off x="1966913" y="3640138"/>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Rw</a:t>
            </a:r>
          </a:p>
        </p:txBody>
      </p:sp>
      <p:sp>
        <p:nvSpPr>
          <p:cNvPr id="235" name="Rectangle 47"/>
          <p:cNvSpPr>
            <a:spLocks noChangeArrowheads="1"/>
          </p:cNvSpPr>
          <p:nvPr/>
        </p:nvSpPr>
        <p:spPr bwMode="auto">
          <a:xfrm>
            <a:off x="2424113" y="3640138"/>
            <a:ext cx="4167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Ra</a:t>
            </a:r>
          </a:p>
        </p:txBody>
      </p:sp>
      <p:sp>
        <p:nvSpPr>
          <p:cNvPr id="236" name="Rectangle 48"/>
          <p:cNvSpPr>
            <a:spLocks noChangeArrowheads="1"/>
          </p:cNvSpPr>
          <p:nvPr/>
        </p:nvSpPr>
        <p:spPr bwMode="auto">
          <a:xfrm>
            <a:off x="2805113" y="364013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Rb</a:t>
            </a:r>
          </a:p>
        </p:txBody>
      </p:sp>
      <p:sp>
        <p:nvSpPr>
          <p:cNvPr id="237" name="Rectangle 49"/>
          <p:cNvSpPr>
            <a:spLocks noChangeArrowheads="1"/>
          </p:cNvSpPr>
          <p:nvPr/>
        </p:nvSpPr>
        <p:spPr bwMode="auto">
          <a:xfrm>
            <a:off x="1966913" y="3924300"/>
            <a:ext cx="117339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Comic Sans MS" panose="030F0702030302020204" pitchFamily="66" charset="0"/>
                <a:ea typeface="宋体" panose="02010600030101010101" pitchFamily="2" charset="-122"/>
              </a:rPr>
              <a:t>32 32-</a:t>
            </a:r>
            <a:r>
              <a:rPr lang="en-US" altLang="zh-CN" sz="1600" b="1" smtClean="0">
                <a:solidFill>
                  <a:srgbClr val="000000"/>
                </a:solidFill>
                <a:latin typeface="Comic Sans MS" panose="030F0702030302020204" pitchFamily="66" charset="0"/>
                <a:ea typeface="宋体" panose="02010600030101010101" pitchFamily="2" charset="-122"/>
              </a:rPr>
              <a:t>bit</a:t>
            </a:r>
          </a:p>
          <a:p>
            <a:pPr eaLnBrk="0" hangingPunct="0"/>
            <a:r>
              <a:rPr lang="en-US" altLang="zh-CN" sz="1600" b="1" smtClean="0">
                <a:solidFill>
                  <a:srgbClr val="000000"/>
                </a:solidFill>
                <a:latin typeface="Comic Sans MS" panose="030F0702030302020204" pitchFamily="66" charset="0"/>
                <a:ea typeface="宋体" panose="02010600030101010101" pitchFamily="2" charset="-122"/>
              </a:rPr>
              <a:t>Registers</a:t>
            </a:r>
          </a:p>
        </p:txBody>
      </p:sp>
      <p:sp>
        <p:nvSpPr>
          <p:cNvPr id="238" name="Line 50"/>
          <p:cNvSpPr>
            <a:spLocks noChangeShapeType="1"/>
          </p:cNvSpPr>
          <p:nvPr/>
        </p:nvSpPr>
        <p:spPr bwMode="auto">
          <a:xfrm flipH="1">
            <a:off x="749300" y="6172200"/>
            <a:ext cx="779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39" name="Line 51"/>
          <p:cNvSpPr>
            <a:spLocks noChangeShapeType="1"/>
          </p:cNvSpPr>
          <p:nvPr/>
        </p:nvSpPr>
        <p:spPr bwMode="auto">
          <a:xfrm flipV="1">
            <a:off x="762000" y="4127500"/>
            <a:ext cx="0" cy="2057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40" name="Rectangle 52"/>
          <p:cNvSpPr>
            <a:spLocks noChangeArrowheads="1"/>
          </p:cNvSpPr>
          <p:nvPr/>
        </p:nvSpPr>
        <p:spPr bwMode="auto">
          <a:xfrm>
            <a:off x="2576513" y="3000375"/>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241" name="Rectangle 53"/>
          <p:cNvSpPr>
            <a:spLocks noChangeArrowheads="1"/>
          </p:cNvSpPr>
          <p:nvPr/>
        </p:nvSpPr>
        <p:spPr bwMode="auto">
          <a:xfrm>
            <a:off x="2347913" y="2360613"/>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grpSp>
        <p:nvGrpSpPr>
          <p:cNvPr id="242" name="Group 54"/>
          <p:cNvGrpSpPr>
            <a:grpSpLocks/>
          </p:cNvGrpSpPr>
          <p:nvPr/>
        </p:nvGrpSpPr>
        <p:grpSpPr bwMode="auto">
          <a:xfrm>
            <a:off x="4191000" y="4203700"/>
            <a:ext cx="304800" cy="1227138"/>
            <a:chOff x="2640" y="2648"/>
            <a:chExt cx="192" cy="773"/>
          </a:xfrm>
        </p:grpSpPr>
        <p:sp>
          <p:nvSpPr>
            <p:cNvPr id="243" name="Line 55"/>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44" name="Line 56"/>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45" name="Line 57"/>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46" name="Line 58"/>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grpSp>
        <p:nvGrpSpPr>
          <p:cNvPr id="247" name="Group 59"/>
          <p:cNvGrpSpPr>
            <a:grpSpLocks/>
          </p:cNvGrpSpPr>
          <p:nvPr/>
        </p:nvGrpSpPr>
        <p:grpSpPr bwMode="auto">
          <a:xfrm>
            <a:off x="1473200" y="2754313"/>
            <a:ext cx="1168400" cy="284162"/>
            <a:chOff x="928" y="1735"/>
            <a:chExt cx="736" cy="179"/>
          </a:xfrm>
        </p:grpSpPr>
        <p:sp>
          <p:nvSpPr>
            <p:cNvPr id="248" name="Line 60"/>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49" name="Line 61"/>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0" name="Line 62"/>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1" name="Line 63"/>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252" name="Rectangle 64"/>
          <p:cNvSpPr>
            <a:spLocks noChangeArrowheads="1"/>
          </p:cNvSpPr>
          <p:nvPr/>
        </p:nvSpPr>
        <p:spPr bwMode="auto">
          <a:xfrm>
            <a:off x="2992850" y="3000375"/>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253" name="Line 65"/>
          <p:cNvSpPr>
            <a:spLocks noChangeShapeType="1"/>
          </p:cNvSpPr>
          <p:nvPr/>
        </p:nvSpPr>
        <p:spPr bwMode="auto">
          <a:xfrm>
            <a:off x="23622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4" name="Line 66"/>
          <p:cNvSpPr>
            <a:spLocks noChangeShapeType="1"/>
          </p:cNvSpPr>
          <p:nvPr/>
        </p:nvSpPr>
        <p:spPr bwMode="auto">
          <a:xfrm>
            <a:off x="17526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5" name="Rectangle 67"/>
          <p:cNvSpPr>
            <a:spLocks noChangeArrowheads="1"/>
          </p:cNvSpPr>
          <p:nvPr/>
        </p:nvSpPr>
        <p:spPr bwMode="auto">
          <a:xfrm>
            <a:off x="1738313" y="2360613"/>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256" name="Line 68"/>
          <p:cNvSpPr>
            <a:spLocks noChangeShapeType="1"/>
          </p:cNvSpPr>
          <p:nvPr/>
        </p:nvSpPr>
        <p:spPr bwMode="auto">
          <a:xfrm flipH="1">
            <a:off x="1054100" y="2895600"/>
            <a:ext cx="558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7" name="Rectangle 69"/>
          <p:cNvSpPr>
            <a:spLocks noChangeArrowheads="1"/>
          </p:cNvSpPr>
          <p:nvPr/>
        </p:nvSpPr>
        <p:spPr bwMode="auto">
          <a:xfrm>
            <a:off x="290513" y="2540000"/>
            <a:ext cx="130805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RegDst = x</a:t>
            </a:r>
          </a:p>
        </p:txBody>
      </p:sp>
      <p:sp>
        <p:nvSpPr>
          <p:cNvPr id="258" name="Rectangle 70"/>
          <p:cNvSpPr>
            <a:spLocks noChangeArrowheads="1"/>
          </p:cNvSpPr>
          <p:nvPr/>
        </p:nvSpPr>
        <p:spPr bwMode="auto">
          <a:xfrm>
            <a:off x="3136900" y="48895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59" name="Rectangle 71"/>
          <p:cNvSpPr>
            <a:spLocks noChangeArrowheads="1"/>
          </p:cNvSpPr>
          <p:nvPr/>
        </p:nvSpPr>
        <p:spPr bwMode="auto">
          <a:xfrm rot="5400000">
            <a:off x="2752233" y="5217599"/>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Extender</a:t>
            </a:r>
          </a:p>
        </p:txBody>
      </p:sp>
      <p:sp>
        <p:nvSpPr>
          <p:cNvPr id="260" name="Rectangle 72"/>
          <p:cNvSpPr>
            <a:spLocks noChangeArrowheads="1"/>
          </p:cNvSpPr>
          <p:nvPr/>
        </p:nvSpPr>
        <p:spPr bwMode="auto">
          <a:xfrm rot="5400000">
            <a:off x="4019857" y="4608793"/>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261" name="Rectangle 73"/>
          <p:cNvSpPr>
            <a:spLocks noChangeArrowheads="1"/>
          </p:cNvSpPr>
          <p:nvPr/>
        </p:nvSpPr>
        <p:spPr bwMode="auto">
          <a:xfrm>
            <a:off x="1776413" y="2751138"/>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262" name="Line 74"/>
          <p:cNvSpPr>
            <a:spLocks noChangeShapeType="1"/>
          </p:cNvSpPr>
          <p:nvPr/>
        </p:nvSpPr>
        <p:spPr bwMode="auto">
          <a:xfrm>
            <a:off x="3530600" y="5276850"/>
            <a:ext cx="635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63" name="Rectangle 75"/>
          <p:cNvSpPr>
            <a:spLocks noChangeArrowheads="1"/>
          </p:cNvSpPr>
          <p:nvPr/>
        </p:nvSpPr>
        <p:spPr bwMode="auto">
          <a:xfrm>
            <a:off x="3509963" y="5308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64" name="Line 76"/>
          <p:cNvSpPr>
            <a:spLocks noChangeShapeType="1"/>
          </p:cNvSpPr>
          <p:nvPr/>
        </p:nvSpPr>
        <p:spPr bwMode="auto">
          <a:xfrm flipH="1">
            <a:off x="3651250" y="521176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65" name="Line 77"/>
          <p:cNvSpPr>
            <a:spLocks noChangeShapeType="1"/>
          </p:cNvSpPr>
          <p:nvPr/>
        </p:nvSpPr>
        <p:spPr bwMode="auto">
          <a:xfrm>
            <a:off x="2159000" y="5418138"/>
            <a:ext cx="939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66" name="Line 78"/>
          <p:cNvSpPr>
            <a:spLocks noChangeShapeType="1"/>
          </p:cNvSpPr>
          <p:nvPr/>
        </p:nvSpPr>
        <p:spPr bwMode="auto">
          <a:xfrm flipH="1">
            <a:off x="2584450" y="53546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67" name="Rectangle 79"/>
          <p:cNvSpPr>
            <a:spLocks noChangeArrowheads="1"/>
          </p:cNvSpPr>
          <p:nvPr/>
        </p:nvSpPr>
        <p:spPr bwMode="auto">
          <a:xfrm>
            <a:off x="2271713" y="5414963"/>
            <a:ext cx="4007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16</a:t>
            </a:r>
          </a:p>
        </p:txBody>
      </p:sp>
      <p:sp>
        <p:nvSpPr>
          <p:cNvPr id="268" name="Rectangle 80"/>
          <p:cNvSpPr>
            <a:spLocks noChangeArrowheads="1"/>
          </p:cNvSpPr>
          <p:nvPr/>
        </p:nvSpPr>
        <p:spPr bwMode="auto">
          <a:xfrm>
            <a:off x="1433513" y="5273675"/>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269" name="Line 81"/>
          <p:cNvSpPr>
            <a:spLocks noChangeShapeType="1"/>
          </p:cNvSpPr>
          <p:nvPr/>
        </p:nvSpPr>
        <p:spPr bwMode="auto">
          <a:xfrm>
            <a:off x="4343400" y="5360988"/>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0" name="Rectangle 82"/>
          <p:cNvSpPr>
            <a:spLocks noChangeArrowheads="1"/>
          </p:cNvSpPr>
          <p:nvPr/>
        </p:nvSpPr>
        <p:spPr bwMode="auto">
          <a:xfrm>
            <a:off x="3948113" y="5781675"/>
            <a:ext cx="1375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ALUSrc = 1</a:t>
            </a:r>
          </a:p>
        </p:txBody>
      </p:sp>
      <p:sp>
        <p:nvSpPr>
          <p:cNvPr id="271" name="Line 83"/>
          <p:cNvSpPr>
            <a:spLocks noChangeShapeType="1"/>
          </p:cNvSpPr>
          <p:nvPr/>
        </p:nvSpPr>
        <p:spPr bwMode="auto">
          <a:xfrm>
            <a:off x="4521200" y="4637088"/>
            <a:ext cx="4826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2" name="Line 84"/>
          <p:cNvSpPr>
            <a:spLocks noChangeShapeType="1"/>
          </p:cNvSpPr>
          <p:nvPr/>
        </p:nvSpPr>
        <p:spPr bwMode="auto">
          <a:xfrm>
            <a:off x="8534400" y="4506913"/>
            <a:ext cx="0" cy="1652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3" name="Line 85"/>
          <p:cNvSpPr>
            <a:spLocks noChangeShapeType="1"/>
          </p:cNvSpPr>
          <p:nvPr/>
        </p:nvSpPr>
        <p:spPr bwMode="auto">
          <a:xfrm>
            <a:off x="3352800" y="5862638"/>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4" name="Rectangle 86"/>
          <p:cNvSpPr>
            <a:spLocks noChangeArrowheads="1"/>
          </p:cNvSpPr>
          <p:nvPr/>
        </p:nvSpPr>
        <p:spPr bwMode="auto">
          <a:xfrm>
            <a:off x="2347913" y="6191250"/>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Times New Roman" panose="02020603050405020304" pitchFamily="18" charset="0"/>
                <a:ea typeface="宋体" panose="02010600030101010101" pitchFamily="2" charset="-122"/>
              </a:rPr>
              <a:t>ExtOp = 1</a:t>
            </a:r>
          </a:p>
        </p:txBody>
      </p:sp>
      <p:grpSp>
        <p:nvGrpSpPr>
          <p:cNvPr id="275" name="Group 87"/>
          <p:cNvGrpSpPr>
            <a:grpSpLocks/>
          </p:cNvGrpSpPr>
          <p:nvPr/>
        </p:nvGrpSpPr>
        <p:grpSpPr bwMode="auto">
          <a:xfrm>
            <a:off x="7772400" y="3938588"/>
            <a:ext cx="304800" cy="1255712"/>
            <a:chOff x="4896" y="2481"/>
            <a:chExt cx="192" cy="791"/>
          </a:xfrm>
        </p:grpSpPr>
        <p:sp>
          <p:nvSpPr>
            <p:cNvPr id="276" name="Line 88"/>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7" name="Line 89"/>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8" name="Line 90"/>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9" name="Line 91"/>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280" name="Rectangle 92"/>
          <p:cNvSpPr>
            <a:spLocks noChangeArrowheads="1"/>
          </p:cNvSpPr>
          <p:nvPr/>
        </p:nvSpPr>
        <p:spPr bwMode="auto">
          <a:xfrm rot="5400000">
            <a:off x="7582207" y="4464331"/>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281" name="Line 93"/>
          <p:cNvSpPr>
            <a:spLocks noChangeShapeType="1"/>
          </p:cNvSpPr>
          <p:nvPr/>
        </p:nvSpPr>
        <p:spPr bwMode="auto">
          <a:xfrm flipV="1">
            <a:off x="7924800" y="3559175"/>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2" name="Line 95"/>
          <p:cNvSpPr>
            <a:spLocks noChangeShapeType="1"/>
          </p:cNvSpPr>
          <p:nvPr/>
        </p:nvSpPr>
        <p:spPr bwMode="auto">
          <a:xfrm>
            <a:off x="8089900" y="4494213"/>
            <a:ext cx="431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3" name="Rectangle 96"/>
          <p:cNvSpPr>
            <a:spLocks noChangeArrowheads="1"/>
          </p:cNvSpPr>
          <p:nvPr/>
        </p:nvSpPr>
        <p:spPr bwMode="auto">
          <a:xfrm>
            <a:off x="6022975" y="4862513"/>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4" name="Line 97"/>
          <p:cNvSpPr>
            <a:spLocks noChangeShapeType="1"/>
          </p:cNvSpPr>
          <p:nvPr/>
        </p:nvSpPr>
        <p:spPr bwMode="auto">
          <a:xfrm flipH="1">
            <a:off x="5397500" y="58451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5" name="Rectangle 98"/>
          <p:cNvSpPr>
            <a:spLocks noChangeArrowheads="1"/>
          </p:cNvSpPr>
          <p:nvPr/>
        </p:nvSpPr>
        <p:spPr bwMode="auto">
          <a:xfrm>
            <a:off x="5329238" y="55657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286" name="Rectangle 99"/>
          <p:cNvSpPr>
            <a:spLocks noChangeArrowheads="1"/>
          </p:cNvSpPr>
          <p:nvPr/>
        </p:nvSpPr>
        <p:spPr bwMode="auto">
          <a:xfrm>
            <a:off x="4557713" y="5060950"/>
            <a:ext cx="91852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Data In</a:t>
            </a:r>
          </a:p>
        </p:txBody>
      </p:sp>
      <p:sp>
        <p:nvSpPr>
          <p:cNvPr id="287" name="Line 100"/>
          <p:cNvSpPr>
            <a:spLocks noChangeShapeType="1"/>
          </p:cNvSpPr>
          <p:nvPr/>
        </p:nvSpPr>
        <p:spPr bwMode="auto">
          <a:xfrm>
            <a:off x="6061075" y="57689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8" name="Line 101"/>
          <p:cNvSpPr>
            <a:spLocks noChangeShapeType="1"/>
          </p:cNvSpPr>
          <p:nvPr/>
        </p:nvSpPr>
        <p:spPr bwMode="auto">
          <a:xfrm flipH="1">
            <a:off x="6035675" y="58578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9" name="Oval 102"/>
          <p:cNvSpPr>
            <a:spLocks noChangeArrowheads="1"/>
          </p:cNvSpPr>
          <p:nvPr/>
        </p:nvSpPr>
        <p:spPr bwMode="auto">
          <a:xfrm>
            <a:off x="5870575" y="58039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0" name="Rectangle 103"/>
          <p:cNvSpPr>
            <a:spLocks noChangeArrowheads="1"/>
          </p:cNvSpPr>
          <p:nvPr/>
        </p:nvSpPr>
        <p:spPr bwMode="auto">
          <a:xfrm>
            <a:off x="6003925" y="4845050"/>
            <a:ext cx="7309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WrEn</a:t>
            </a:r>
          </a:p>
        </p:txBody>
      </p:sp>
      <p:sp>
        <p:nvSpPr>
          <p:cNvPr id="291" name="Line 104"/>
          <p:cNvSpPr>
            <a:spLocks noChangeShapeType="1"/>
          </p:cNvSpPr>
          <p:nvPr/>
        </p:nvSpPr>
        <p:spPr bwMode="auto">
          <a:xfrm flipH="1">
            <a:off x="3784600" y="5029200"/>
            <a:ext cx="22606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2" name="Line 105"/>
          <p:cNvSpPr>
            <a:spLocks noChangeShapeType="1"/>
          </p:cNvSpPr>
          <p:nvPr/>
        </p:nvSpPr>
        <p:spPr bwMode="auto">
          <a:xfrm flipH="1">
            <a:off x="5403850" y="4922838"/>
            <a:ext cx="165100" cy="1762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3" name="Rectangle 106"/>
          <p:cNvSpPr>
            <a:spLocks noChangeArrowheads="1"/>
          </p:cNvSpPr>
          <p:nvPr/>
        </p:nvSpPr>
        <p:spPr bwMode="auto">
          <a:xfrm>
            <a:off x="5319713" y="5054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294" name="Line 107"/>
          <p:cNvSpPr>
            <a:spLocks noChangeShapeType="1"/>
          </p:cNvSpPr>
          <p:nvPr/>
        </p:nvSpPr>
        <p:spPr bwMode="auto">
          <a:xfrm flipV="1">
            <a:off x="6324600" y="3559175"/>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5" name="Line 108"/>
          <p:cNvSpPr>
            <a:spLocks noChangeShapeType="1"/>
          </p:cNvSpPr>
          <p:nvPr/>
        </p:nvSpPr>
        <p:spPr bwMode="auto">
          <a:xfrm>
            <a:off x="6858000" y="4235450"/>
            <a:ext cx="0" cy="588963"/>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6" name="Rectangle 109"/>
          <p:cNvSpPr>
            <a:spLocks noChangeArrowheads="1"/>
          </p:cNvSpPr>
          <p:nvPr/>
        </p:nvSpPr>
        <p:spPr bwMode="auto">
          <a:xfrm>
            <a:off x="6615113" y="4846638"/>
            <a:ext cx="5530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Adr</a:t>
            </a:r>
          </a:p>
        </p:txBody>
      </p:sp>
      <p:sp>
        <p:nvSpPr>
          <p:cNvPr id="297" name="Rectangle 110"/>
          <p:cNvSpPr>
            <a:spLocks noChangeArrowheads="1"/>
          </p:cNvSpPr>
          <p:nvPr/>
        </p:nvSpPr>
        <p:spPr bwMode="auto">
          <a:xfrm>
            <a:off x="6064376" y="5202238"/>
            <a:ext cx="95859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Data</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Memory</a:t>
            </a:r>
          </a:p>
        </p:txBody>
      </p:sp>
      <p:sp>
        <p:nvSpPr>
          <p:cNvPr id="298" name="Line 111"/>
          <p:cNvSpPr>
            <a:spLocks noChangeShapeType="1"/>
          </p:cNvSpPr>
          <p:nvPr/>
        </p:nvSpPr>
        <p:spPr bwMode="auto">
          <a:xfrm>
            <a:off x="7327900" y="5013325"/>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99" name="Line 112"/>
          <p:cNvSpPr>
            <a:spLocks noChangeShapeType="1"/>
          </p:cNvSpPr>
          <p:nvPr/>
        </p:nvSpPr>
        <p:spPr bwMode="auto">
          <a:xfrm>
            <a:off x="7315200" y="5041900"/>
            <a:ext cx="0" cy="43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0" name="Line 113"/>
          <p:cNvSpPr>
            <a:spLocks noChangeShapeType="1"/>
          </p:cNvSpPr>
          <p:nvPr/>
        </p:nvSpPr>
        <p:spPr bwMode="auto">
          <a:xfrm flipH="1">
            <a:off x="7150100" y="5489575"/>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1" name="Line 114"/>
          <p:cNvSpPr>
            <a:spLocks noChangeShapeType="1"/>
          </p:cNvSpPr>
          <p:nvPr/>
        </p:nvSpPr>
        <p:spPr bwMode="auto">
          <a:xfrm flipH="1">
            <a:off x="7385050" y="49482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2" name="Rectangle 115"/>
          <p:cNvSpPr>
            <a:spLocks noChangeArrowheads="1"/>
          </p:cNvSpPr>
          <p:nvPr/>
        </p:nvSpPr>
        <p:spPr bwMode="auto">
          <a:xfrm>
            <a:off x="7148513" y="464978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03" name="Rectangle 116"/>
          <p:cNvSpPr>
            <a:spLocks noChangeArrowheads="1"/>
          </p:cNvSpPr>
          <p:nvPr/>
        </p:nvSpPr>
        <p:spPr bwMode="auto">
          <a:xfrm>
            <a:off x="6310313" y="3513138"/>
            <a:ext cx="13801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MemWr = 1</a:t>
            </a:r>
          </a:p>
        </p:txBody>
      </p:sp>
      <p:sp>
        <p:nvSpPr>
          <p:cNvPr id="304" name="Line 117"/>
          <p:cNvSpPr>
            <a:spLocks noChangeShapeType="1"/>
          </p:cNvSpPr>
          <p:nvPr/>
        </p:nvSpPr>
        <p:spPr bwMode="auto">
          <a:xfrm>
            <a:off x="3810000" y="4521200"/>
            <a:ext cx="0" cy="4826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5" name="Rectangle 118"/>
          <p:cNvSpPr>
            <a:spLocks noChangeArrowheads="1"/>
          </p:cNvSpPr>
          <p:nvPr/>
        </p:nvSpPr>
        <p:spPr bwMode="auto">
          <a:xfrm rot="5400000">
            <a:off x="5060156" y="4064794"/>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ALU</a:t>
            </a:r>
          </a:p>
        </p:txBody>
      </p:sp>
      <p:sp>
        <p:nvSpPr>
          <p:cNvPr id="306" name="Rectangle 119"/>
          <p:cNvSpPr>
            <a:spLocks noChangeArrowheads="1"/>
          </p:cNvSpPr>
          <p:nvPr/>
        </p:nvSpPr>
        <p:spPr bwMode="auto">
          <a:xfrm>
            <a:off x="4575175" y="1993900"/>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7" name="Line 120"/>
          <p:cNvSpPr>
            <a:spLocks noChangeShapeType="1"/>
          </p:cNvSpPr>
          <p:nvPr/>
        </p:nvSpPr>
        <p:spPr bwMode="auto">
          <a:xfrm flipH="1">
            <a:off x="3949700" y="27209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8" name="Line 121"/>
          <p:cNvSpPr>
            <a:spLocks noChangeShapeType="1"/>
          </p:cNvSpPr>
          <p:nvPr/>
        </p:nvSpPr>
        <p:spPr bwMode="auto">
          <a:xfrm>
            <a:off x="4613275" y="26447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09" name="Line 122"/>
          <p:cNvSpPr>
            <a:spLocks noChangeShapeType="1"/>
          </p:cNvSpPr>
          <p:nvPr/>
        </p:nvSpPr>
        <p:spPr bwMode="auto">
          <a:xfrm flipH="1">
            <a:off x="4587875" y="27336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0" name="Oval 123"/>
          <p:cNvSpPr>
            <a:spLocks noChangeArrowheads="1"/>
          </p:cNvSpPr>
          <p:nvPr/>
        </p:nvSpPr>
        <p:spPr bwMode="auto">
          <a:xfrm>
            <a:off x="4422775" y="26797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1" name="Rectangle 124"/>
          <p:cNvSpPr>
            <a:spLocks noChangeArrowheads="1"/>
          </p:cNvSpPr>
          <p:nvPr/>
        </p:nvSpPr>
        <p:spPr bwMode="auto">
          <a:xfrm>
            <a:off x="4534858" y="2078038"/>
            <a:ext cx="127919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Instruction</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Fetch Unit</a:t>
            </a:r>
          </a:p>
        </p:txBody>
      </p:sp>
      <p:sp>
        <p:nvSpPr>
          <p:cNvPr id="312" name="Rectangle 125"/>
          <p:cNvSpPr>
            <a:spLocks noChangeArrowheads="1"/>
          </p:cNvSpPr>
          <p:nvPr/>
        </p:nvSpPr>
        <p:spPr bwMode="auto">
          <a:xfrm>
            <a:off x="3500438" y="25304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313" name="Line 126"/>
          <p:cNvSpPr>
            <a:spLocks noChangeShapeType="1"/>
          </p:cNvSpPr>
          <p:nvPr/>
        </p:nvSpPr>
        <p:spPr bwMode="auto">
          <a:xfrm flipV="1">
            <a:off x="5638800" y="2882900"/>
            <a:ext cx="0" cy="1168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4" name="Line 127"/>
          <p:cNvSpPr>
            <a:spLocks noChangeShapeType="1"/>
          </p:cNvSpPr>
          <p:nvPr/>
        </p:nvSpPr>
        <p:spPr bwMode="auto">
          <a:xfrm flipH="1">
            <a:off x="5473700" y="4038600"/>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5" name="Rectangle 128"/>
          <p:cNvSpPr>
            <a:spLocks noChangeArrowheads="1"/>
          </p:cNvSpPr>
          <p:nvPr/>
        </p:nvSpPr>
        <p:spPr bwMode="auto">
          <a:xfrm>
            <a:off x="5624513" y="3505200"/>
            <a:ext cx="64761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63DE8"/>
                </a:solidFill>
                <a:latin typeface="Comic Sans MS" panose="030F0702030302020204" pitchFamily="66" charset="0"/>
                <a:ea typeface="宋体" panose="02010600030101010101" pitchFamily="2" charset="-122"/>
              </a:rPr>
              <a:t>Zero</a:t>
            </a:r>
          </a:p>
        </p:txBody>
      </p:sp>
      <p:sp>
        <p:nvSpPr>
          <p:cNvPr id="316" name="Line 129"/>
          <p:cNvSpPr>
            <a:spLocks noChangeShapeType="1"/>
          </p:cNvSpPr>
          <p:nvPr/>
        </p:nvSpPr>
        <p:spPr bwMode="auto">
          <a:xfrm>
            <a:off x="5803900" y="21336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7" name="Rectangle 130"/>
          <p:cNvSpPr>
            <a:spLocks noChangeArrowheads="1"/>
          </p:cNvSpPr>
          <p:nvPr/>
        </p:nvSpPr>
        <p:spPr bwMode="auto">
          <a:xfrm>
            <a:off x="5853113" y="1744663"/>
            <a:ext cx="184024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Instruction&lt;31:0&gt;</a:t>
            </a:r>
          </a:p>
        </p:txBody>
      </p:sp>
      <p:sp>
        <p:nvSpPr>
          <p:cNvPr id="318" name="Line 131"/>
          <p:cNvSpPr>
            <a:spLocks noChangeShapeType="1"/>
          </p:cNvSpPr>
          <p:nvPr/>
        </p:nvSpPr>
        <p:spPr bwMode="auto">
          <a:xfrm>
            <a:off x="3975100" y="2438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19" name="Line 132"/>
          <p:cNvSpPr>
            <a:spLocks noChangeShapeType="1"/>
          </p:cNvSpPr>
          <p:nvPr/>
        </p:nvSpPr>
        <p:spPr bwMode="auto">
          <a:xfrm>
            <a:off x="3975100" y="21336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20" name="Rectangle 133"/>
          <p:cNvSpPr>
            <a:spLocks noChangeArrowheads="1"/>
          </p:cNvSpPr>
          <p:nvPr/>
        </p:nvSpPr>
        <p:spPr bwMode="auto">
          <a:xfrm>
            <a:off x="3043238" y="2225675"/>
            <a:ext cx="11237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Jump = 0</a:t>
            </a:r>
          </a:p>
        </p:txBody>
      </p:sp>
      <p:sp>
        <p:nvSpPr>
          <p:cNvPr id="321" name="Rectangle 134"/>
          <p:cNvSpPr>
            <a:spLocks noChangeArrowheads="1"/>
          </p:cNvSpPr>
          <p:nvPr/>
        </p:nvSpPr>
        <p:spPr bwMode="auto">
          <a:xfrm>
            <a:off x="2890838" y="1844675"/>
            <a:ext cx="12872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0033CC"/>
                </a:solidFill>
                <a:latin typeface="Comic Sans MS" panose="030F0702030302020204" pitchFamily="66" charset="0"/>
                <a:ea typeface="宋体" panose="02010600030101010101" pitchFamily="2" charset="-122"/>
              </a:rPr>
              <a:t>Branch = 0</a:t>
            </a:r>
          </a:p>
        </p:txBody>
      </p:sp>
      <p:sp>
        <p:nvSpPr>
          <p:cNvPr id="322" name="Rectangle 135"/>
          <p:cNvSpPr>
            <a:spLocks noChangeArrowheads="1"/>
          </p:cNvSpPr>
          <p:nvPr/>
        </p:nvSpPr>
        <p:spPr bwMode="auto">
          <a:xfrm>
            <a:off x="7732713" y="40386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323" name="Rectangle 136"/>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324" name="Rectangle 137"/>
          <p:cNvSpPr>
            <a:spLocks noChangeArrowheads="1"/>
          </p:cNvSpPr>
          <p:nvPr/>
        </p:nvSpPr>
        <p:spPr bwMode="auto">
          <a:xfrm>
            <a:off x="4151313" y="42672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325" name="Rectangle 138"/>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326" name="Rectangle 139"/>
          <p:cNvSpPr>
            <a:spLocks noChangeArrowheads="1"/>
          </p:cNvSpPr>
          <p:nvPr/>
        </p:nvSpPr>
        <p:spPr bwMode="auto">
          <a:xfrm>
            <a:off x="2281238" y="27178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327" name="Rectangle 140"/>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328" name="Line 141"/>
          <p:cNvSpPr>
            <a:spLocks noChangeShapeType="1"/>
          </p:cNvSpPr>
          <p:nvPr/>
        </p:nvSpPr>
        <p:spPr bwMode="auto">
          <a:xfrm>
            <a:off x="60960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29" name="Rectangle 142"/>
          <p:cNvSpPr>
            <a:spLocks noChangeArrowheads="1"/>
          </p:cNvSpPr>
          <p:nvPr/>
        </p:nvSpPr>
        <p:spPr bwMode="auto">
          <a:xfrm rot="5400000">
            <a:off x="58515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&lt;21:25&gt;</a:t>
            </a:r>
          </a:p>
        </p:txBody>
      </p:sp>
      <p:sp>
        <p:nvSpPr>
          <p:cNvPr id="330" name="Rectangle 143"/>
          <p:cNvSpPr>
            <a:spLocks noChangeArrowheads="1"/>
          </p:cNvSpPr>
          <p:nvPr/>
        </p:nvSpPr>
        <p:spPr bwMode="auto">
          <a:xfrm rot="5400000">
            <a:off x="63849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&lt;16:20&gt;</a:t>
            </a:r>
          </a:p>
        </p:txBody>
      </p:sp>
      <p:sp>
        <p:nvSpPr>
          <p:cNvPr id="331" name="Rectangle 144"/>
          <p:cNvSpPr>
            <a:spLocks noChangeArrowheads="1"/>
          </p:cNvSpPr>
          <p:nvPr/>
        </p:nvSpPr>
        <p:spPr bwMode="auto">
          <a:xfrm rot="5400000">
            <a:off x="6952533" y="2359306"/>
            <a:ext cx="804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&lt;11:15&gt;</a:t>
            </a:r>
          </a:p>
        </p:txBody>
      </p:sp>
      <p:sp>
        <p:nvSpPr>
          <p:cNvPr id="332" name="Rectangle 145"/>
          <p:cNvSpPr>
            <a:spLocks noChangeArrowheads="1"/>
          </p:cNvSpPr>
          <p:nvPr/>
        </p:nvSpPr>
        <p:spPr bwMode="auto">
          <a:xfrm rot="5400000">
            <a:off x="7451725" y="2360613"/>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&lt;0:15&gt;</a:t>
            </a:r>
          </a:p>
        </p:txBody>
      </p:sp>
      <p:sp>
        <p:nvSpPr>
          <p:cNvPr id="333" name="Line 146"/>
          <p:cNvSpPr>
            <a:spLocks noChangeShapeType="1"/>
          </p:cNvSpPr>
          <p:nvPr/>
        </p:nvSpPr>
        <p:spPr bwMode="auto">
          <a:xfrm>
            <a:off x="66294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34" name="Line 147"/>
          <p:cNvSpPr>
            <a:spLocks noChangeShapeType="1"/>
          </p:cNvSpPr>
          <p:nvPr/>
        </p:nvSpPr>
        <p:spPr bwMode="auto">
          <a:xfrm>
            <a:off x="71628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35" name="Line 148"/>
          <p:cNvSpPr>
            <a:spLocks noChangeShapeType="1"/>
          </p:cNvSpPr>
          <p:nvPr/>
        </p:nvSpPr>
        <p:spPr bwMode="auto">
          <a:xfrm>
            <a:off x="76962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36" name="Rectangle 149"/>
          <p:cNvSpPr>
            <a:spLocks noChangeArrowheads="1"/>
          </p:cNvSpPr>
          <p:nvPr/>
        </p:nvSpPr>
        <p:spPr bwMode="auto">
          <a:xfrm>
            <a:off x="7453313" y="2971800"/>
            <a:ext cx="8303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337" name="Rectangle 150"/>
          <p:cNvSpPr>
            <a:spLocks noChangeArrowheads="1"/>
          </p:cNvSpPr>
          <p:nvPr/>
        </p:nvSpPr>
        <p:spPr bwMode="auto">
          <a:xfrm>
            <a:off x="6919913" y="2971800"/>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338" name="Rectangle 151"/>
          <p:cNvSpPr>
            <a:spLocks noChangeArrowheads="1"/>
          </p:cNvSpPr>
          <p:nvPr/>
        </p:nvSpPr>
        <p:spPr bwMode="auto">
          <a:xfrm>
            <a:off x="6462713" y="2971800"/>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339" name="Rectangle 152"/>
          <p:cNvSpPr>
            <a:spLocks noChangeArrowheads="1"/>
          </p:cNvSpPr>
          <p:nvPr/>
        </p:nvSpPr>
        <p:spPr bwMode="auto">
          <a:xfrm>
            <a:off x="5929313" y="2971800"/>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340" name="Line 172"/>
          <p:cNvSpPr>
            <a:spLocks noChangeShapeType="1"/>
          </p:cNvSpPr>
          <p:nvPr/>
        </p:nvSpPr>
        <p:spPr bwMode="auto">
          <a:xfrm>
            <a:off x="6870700" y="4191000"/>
            <a:ext cx="889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41" name="Line 173"/>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342" name="Group 174"/>
          <p:cNvGrpSpPr>
            <a:grpSpLocks/>
          </p:cNvGrpSpPr>
          <p:nvPr/>
        </p:nvGrpSpPr>
        <p:grpSpPr bwMode="auto">
          <a:xfrm>
            <a:off x="2600325" y="3236913"/>
            <a:ext cx="2413000" cy="557212"/>
            <a:chOff x="1638" y="2039"/>
            <a:chExt cx="1520" cy="351"/>
          </a:xfrm>
        </p:grpSpPr>
        <p:sp>
          <p:nvSpPr>
            <p:cNvPr id="343" name="Line 175"/>
            <p:cNvSpPr>
              <a:spLocks noChangeShapeType="1"/>
            </p:cNvSpPr>
            <p:nvPr/>
          </p:nvSpPr>
          <p:spPr bwMode="auto">
            <a:xfrm>
              <a:off x="2038" y="2390"/>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44" name="Line 176"/>
            <p:cNvSpPr>
              <a:spLocks noChangeShapeType="1"/>
            </p:cNvSpPr>
            <p:nvPr/>
          </p:nvSpPr>
          <p:spPr bwMode="auto">
            <a:xfrm>
              <a:off x="1638"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345" name="Group 177"/>
          <p:cNvGrpSpPr>
            <a:grpSpLocks/>
          </p:cNvGrpSpPr>
          <p:nvPr/>
        </p:nvGrpSpPr>
        <p:grpSpPr bwMode="auto">
          <a:xfrm>
            <a:off x="2154238" y="4632325"/>
            <a:ext cx="2859087" cy="1697038"/>
            <a:chOff x="1357" y="2918"/>
            <a:chExt cx="1801" cy="1069"/>
          </a:xfrm>
        </p:grpSpPr>
        <p:sp>
          <p:nvSpPr>
            <p:cNvPr id="346" name="Line 178"/>
            <p:cNvSpPr>
              <a:spLocks noChangeShapeType="1"/>
            </p:cNvSpPr>
            <p:nvPr/>
          </p:nvSpPr>
          <p:spPr bwMode="auto">
            <a:xfrm>
              <a:off x="2221" y="3330"/>
              <a:ext cx="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47" name="Line 179"/>
            <p:cNvSpPr>
              <a:spLocks noChangeShapeType="1"/>
            </p:cNvSpPr>
            <p:nvPr/>
          </p:nvSpPr>
          <p:spPr bwMode="auto">
            <a:xfrm>
              <a:off x="1357" y="3410"/>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48" name="Line 180"/>
            <p:cNvSpPr>
              <a:spLocks noChangeShapeType="1"/>
            </p:cNvSpPr>
            <p:nvPr/>
          </p:nvSpPr>
          <p:spPr bwMode="auto">
            <a:xfrm>
              <a:off x="2733" y="3374"/>
              <a:ext cx="0" cy="252"/>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49" name="Line 181"/>
            <p:cNvSpPr>
              <a:spLocks noChangeShapeType="1"/>
            </p:cNvSpPr>
            <p:nvPr/>
          </p:nvSpPr>
          <p:spPr bwMode="auto">
            <a:xfrm>
              <a:off x="2854" y="2918"/>
              <a:ext cx="30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0" name="Line 182"/>
            <p:cNvSpPr>
              <a:spLocks noChangeShapeType="1"/>
            </p:cNvSpPr>
            <p:nvPr/>
          </p:nvSpPr>
          <p:spPr bwMode="auto">
            <a:xfrm>
              <a:off x="2109" y="3690"/>
              <a:ext cx="0" cy="297"/>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351" name="Line 183"/>
          <p:cNvSpPr>
            <a:spLocks noChangeShapeType="1"/>
          </p:cNvSpPr>
          <p:nvPr/>
        </p:nvSpPr>
        <p:spPr bwMode="auto">
          <a:xfrm flipV="1">
            <a:off x="6334125" y="3554413"/>
            <a:ext cx="0" cy="1303337"/>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352" name="Group 184"/>
          <p:cNvGrpSpPr>
            <a:grpSpLocks/>
          </p:cNvGrpSpPr>
          <p:nvPr/>
        </p:nvGrpSpPr>
        <p:grpSpPr bwMode="auto">
          <a:xfrm>
            <a:off x="5470525" y="4200525"/>
            <a:ext cx="1422400" cy="619125"/>
            <a:chOff x="3446" y="2646"/>
            <a:chExt cx="896" cy="390"/>
          </a:xfrm>
        </p:grpSpPr>
        <p:sp>
          <p:nvSpPr>
            <p:cNvPr id="353" name="Line 185"/>
            <p:cNvSpPr>
              <a:spLocks noChangeShapeType="1"/>
            </p:cNvSpPr>
            <p:nvPr/>
          </p:nvSpPr>
          <p:spPr bwMode="auto">
            <a:xfrm flipH="1">
              <a:off x="3446" y="2646"/>
              <a:ext cx="896"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4" name="Line 186"/>
            <p:cNvSpPr>
              <a:spLocks noChangeShapeType="1"/>
            </p:cNvSpPr>
            <p:nvPr/>
          </p:nvSpPr>
          <p:spPr bwMode="auto">
            <a:xfrm>
              <a:off x="4326" y="2665"/>
              <a:ext cx="0" cy="371"/>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355" name="Group 187"/>
          <p:cNvGrpSpPr>
            <a:grpSpLocks/>
          </p:cNvGrpSpPr>
          <p:nvPr/>
        </p:nvGrpSpPr>
        <p:grpSpPr bwMode="auto">
          <a:xfrm>
            <a:off x="3043238" y="3236913"/>
            <a:ext cx="2997200" cy="1801812"/>
            <a:chOff x="1917" y="2039"/>
            <a:chExt cx="1888" cy="1135"/>
          </a:xfrm>
        </p:grpSpPr>
        <p:sp>
          <p:nvSpPr>
            <p:cNvPr id="356" name="Line 188"/>
            <p:cNvSpPr>
              <a:spLocks noChangeShapeType="1"/>
            </p:cNvSpPr>
            <p:nvPr/>
          </p:nvSpPr>
          <p:spPr bwMode="auto">
            <a:xfrm>
              <a:off x="2029" y="2822"/>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7" name="Line 189"/>
            <p:cNvSpPr>
              <a:spLocks noChangeShapeType="1"/>
            </p:cNvSpPr>
            <p:nvPr/>
          </p:nvSpPr>
          <p:spPr bwMode="auto">
            <a:xfrm>
              <a:off x="1917"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8" name="Line 190"/>
            <p:cNvSpPr>
              <a:spLocks noChangeShapeType="1"/>
            </p:cNvSpPr>
            <p:nvPr/>
          </p:nvSpPr>
          <p:spPr bwMode="auto">
            <a:xfrm flipH="1">
              <a:off x="2381" y="3174"/>
              <a:ext cx="1424"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359" name="Line 191"/>
            <p:cNvSpPr>
              <a:spLocks noChangeShapeType="1"/>
            </p:cNvSpPr>
            <p:nvPr/>
          </p:nvSpPr>
          <p:spPr bwMode="auto">
            <a:xfrm>
              <a:off x="2406" y="2854"/>
              <a:ext cx="0" cy="304"/>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7" name="矩形 6"/>
          <p:cNvSpPr/>
          <p:nvPr/>
        </p:nvSpPr>
        <p:spPr>
          <a:xfrm>
            <a:off x="160001" y="1152406"/>
            <a:ext cx="4147289" cy="369332"/>
          </a:xfrm>
          <a:prstGeom prst="rect">
            <a:avLst/>
          </a:prstGeom>
        </p:spPr>
        <p:txBody>
          <a:bodyPr wrap="none">
            <a:spAutoFit/>
          </a:bodyPr>
          <a:lstStyle/>
          <a:p>
            <a:pPr lvl="0" eaLnBrk="0" hangingPunct="0">
              <a:spcBef>
                <a:spcPct val="35000"/>
              </a:spcBef>
              <a:buSzPct val="100000"/>
            </a:pPr>
            <a:r>
              <a:rPr lang="en-US" altLang="zh-CN" b="1" dirty="0">
                <a:solidFill>
                  <a:srgbClr val="FF0000"/>
                </a:solidFill>
                <a:latin typeface="Comic Sans MS" panose="030F0702030302020204" pitchFamily="66" charset="0"/>
                <a:ea typeface="宋体" panose="02010600030101010101" pitchFamily="2" charset="-122"/>
              </a:rPr>
              <a:t>M{R[</a:t>
            </a:r>
            <a:r>
              <a:rPr lang="en-US" altLang="zh-CN" b="1" dirty="0" err="1">
                <a:solidFill>
                  <a:srgbClr val="FF0000"/>
                </a:solidFill>
                <a:latin typeface="Comic Sans MS" panose="030F0702030302020204" pitchFamily="66" charset="0"/>
                <a:ea typeface="宋体" panose="02010600030101010101" pitchFamily="2" charset="-122"/>
              </a:rPr>
              <a:t>rs</a:t>
            </a:r>
            <a:r>
              <a:rPr lang="en-US" altLang="zh-CN" b="1" dirty="0">
                <a:solidFill>
                  <a:srgbClr val="FF0000"/>
                </a:solidFill>
                <a:latin typeface="Comic Sans MS" panose="030F0702030302020204" pitchFamily="66" charset="0"/>
                <a:ea typeface="宋体" panose="02010600030101010101" pitchFamily="2" charset="-122"/>
              </a:rPr>
              <a:t>] + </a:t>
            </a:r>
            <a:r>
              <a:rPr lang="en-US" altLang="zh-CN" b="1" dirty="0" err="1">
                <a:solidFill>
                  <a:srgbClr val="FF0000"/>
                </a:solidFill>
                <a:latin typeface="Comic Sans MS" panose="030F0702030302020204" pitchFamily="66" charset="0"/>
                <a:ea typeface="宋体" panose="02010600030101010101" pitchFamily="2" charset="-122"/>
              </a:rPr>
              <a:t>SignExt</a:t>
            </a:r>
            <a:r>
              <a:rPr lang="en-US" altLang="zh-CN" b="1" dirty="0">
                <a:solidFill>
                  <a:srgbClr val="FF0000"/>
                </a:solidFill>
                <a:latin typeface="Comic Sans MS" panose="030F0702030302020204" pitchFamily="66" charset="0"/>
                <a:ea typeface="宋体" panose="02010600030101010101" pitchFamily="2" charset="-122"/>
              </a:rPr>
              <a:t>[imm16]} </a:t>
            </a:r>
            <a:r>
              <a:rPr lang="en-US" altLang="zh-CN" b="1" dirty="0">
                <a:solidFill>
                  <a:srgbClr val="FF0000"/>
                </a:solidFill>
                <a:latin typeface="Comic Sans MS" panose="030F0702030302020204" pitchFamily="66" charset="0"/>
                <a:ea typeface="宋体" panose="02010600030101010101" pitchFamily="2" charset="-122"/>
                <a:cs typeface="Arial" panose="020B0604020202020204" pitchFamily="34" charset="0"/>
                <a:sym typeface="Wingdings" panose="05000000000000000000" pitchFamily="2" charset="2"/>
              </a:rPr>
              <a:t>←</a:t>
            </a:r>
            <a:r>
              <a:rPr lang="en-US" altLang="zh-CN" b="1" dirty="0">
                <a:solidFill>
                  <a:srgbClr val="FF0000"/>
                </a:solidFill>
                <a:latin typeface="Comic Sans MS" panose="030F0702030302020204" pitchFamily="66" charset="0"/>
                <a:ea typeface="宋体" panose="02010600030101010101" pitchFamily="2" charset="-122"/>
              </a:rPr>
              <a:t> R[</a:t>
            </a:r>
            <a:r>
              <a:rPr lang="en-US" altLang="zh-CN" b="1" dirty="0" err="1">
                <a:solidFill>
                  <a:srgbClr val="FF0000"/>
                </a:solidFill>
                <a:latin typeface="Comic Sans MS" panose="030F0702030302020204" pitchFamily="66" charset="0"/>
                <a:ea typeface="宋体" panose="02010600030101010101" pitchFamily="2" charset="-122"/>
              </a:rPr>
              <a:t>rt</a:t>
            </a:r>
            <a:r>
              <a:rPr lang="en-US" altLang="zh-CN" b="1" dirty="0">
                <a:solidFill>
                  <a:srgbClr val="FF0000"/>
                </a:solidFill>
                <a:latin typeface="Comic Sans MS" panose="030F0702030302020204" pitchFamily="66" charset="0"/>
                <a:ea typeface="宋体" panose="02010600030101010101" pitchFamily="2" charset="-122"/>
              </a:rPr>
              <a:t>]</a:t>
            </a:r>
          </a:p>
        </p:txBody>
      </p:sp>
    </p:spTree>
    <p:extLst>
      <p:ext uri="{BB962C8B-B14F-4D97-AF65-F5344CB8AC3E}">
        <p14:creationId xmlns:p14="http://schemas.microsoft.com/office/powerpoint/2010/main" val="50159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slide(fromLeft)">
                                      <p:cBhvr>
                                        <p:cTn id="7" dur="5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45"/>
                                        </p:tgtEl>
                                        <p:attrNameLst>
                                          <p:attrName>style.visibility</p:attrName>
                                        </p:attrNameLst>
                                      </p:cBhvr>
                                      <p:to>
                                        <p:strVal val="visible"/>
                                      </p:to>
                                    </p:set>
                                    <p:animEffect transition="in" filter="slide(fromLeft)">
                                      <p:cBhvr>
                                        <p:cTn id="12" dur="500"/>
                                        <p:tgtEl>
                                          <p:spTgt spid="34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41"/>
                                        </p:tgtEl>
                                        <p:attrNameLst>
                                          <p:attrName>style.visibility</p:attrName>
                                        </p:attrNameLst>
                                      </p:cBhvr>
                                      <p:to>
                                        <p:strVal val="visible"/>
                                      </p:to>
                                    </p:set>
                                    <p:animEffect transition="in" filter="slide(fromTop)">
                                      <p:cBhvr>
                                        <p:cTn id="17" dur="500"/>
                                        <p:tgtEl>
                                          <p:spTgt spid="3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52"/>
                                        </p:tgtEl>
                                        <p:attrNameLst>
                                          <p:attrName>style.visibility</p:attrName>
                                        </p:attrNameLst>
                                      </p:cBhvr>
                                      <p:to>
                                        <p:strVal val="visible"/>
                                      </p:to>
                                    </p:set>
                                    <p:animEffect transition="in" filter="slide(fromLeft)">
                                      <p:cBhvr>
                                        <p:cTn id="22" dur="500"/>
                                        <p:tgtEl>
                                          <p:spTgt spid="3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355"/>
                                        </p:tgtEl>
                                        <p:attrNameLst>
                                          <p:attrName>style.visibility</p:attrName>
                                        </p:attrNameLst>
                                      </p:cBhvr>
                                      <p:to>
                                        <p:strVal val="visible"/>
                                      </p:to>
                                    </p:set>
                                    <p:animEffect transition="in" filter="slide(fromLeft)">
                                      <p:cBhvr>
                                        <p:cTn id="27" dur="500"/>
                                        <p:tgtEl>
                                          <p:spTgt spid="3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351"/>
                                        </p:tgtEl>
                                        <p:attrNameLst>
                                          <p:attrName>style.visibility</p:attrName>
                                        </p:attrNameLst>
                                      </p:cBhvr>
                                      <p:to>
                                        <p:strVal val="visible"/>
                                      </p:to>
                                    </p:set>
                                    <p:animEffect transition="in" filter="slide(fromTop)">
                                      <p:cBhvr>
                                        <p:cTn id="32"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animBg="1"/>
      <p:bldP spid="35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40420" y="700629"/>
            <a:ext cx="5112568" cy="430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zh-CN" altLang="en-US" sz="2000" dirty="0" smtClean="0">
                <a:solidFill>
                  <a:srgbClr val="063DE8"/>
                </a:solidFill>
              </a:rPr>
              <a:t>控制信号取值分析</a:t>
            </a:r>
            <a:r>
              <a:rPr lang="en-US" altLang="zh-CN" sz="2000" dirty="0" smtClean="0">
                <a:solidFill>
                  <a:srgbClr val="063DE8"/>
                </a:solidFill>
              </a:rPr>
              <a:t>—</a:t>
            </a:r>
            <a:r>
              <a:rPr lang="zh-CN" altLang="en-US" sz="2000" dirty="0" smtClean="0">
                <a:solidFill>
                  <a:srgbClr val="063DE8"/>
                </a:solidFill>
              </a:rPr>
              <a:t>分支指令执行阶段</a:t>
            </a:r>
            <a:endParaRPr lang="en-US" altLang="zh-CN" sz="2000" dirty="0" smtClean="0">
              <a:solidFill>
                <a:srgbClr val="063DE8"/>
              </a:solidFill>
            </a:endParaRPr>
          </a:p>
        </p:txBody>
      </p:sp>
      <p:grpSp>
        <p:nvGrpSpPr>
          <p:cNvPr id="178" name="Group 3"/>
          <p:cNvGrpSpPr>
            <a:grpSpLocks/>
          </p:cNvGrpSpPr>
          <p:nvPr/>
        </p:nvGrpSpPr>
        <p:grpSpPr bwMode="auto">
          <a:xfrm>
            <a:off x="5029200" y="3654425"/>
            <a:ext cx="457200" cy="1136650"/>
            <a:chOff x="3168" y="2302"/>
            <a:chExt cx="288" cy="716"/>
          </a:xfrm>
        </p:grpSpPr>
        <p:sp>
          <p:nvSpPr>
            <p:cNvPr id="179" name="Line 4"/>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0" name="Line 5"/>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1" name="Line 6"/>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2" name="Line 7"/>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3" name="Line 8"/>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4" name="Line 9"/>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5" name="Line 10"/>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6" name="Line 11"/>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187" name="Line 12"/>
          <p:cNvSpPr>
            <a:spLocks noChangeShapeType="1"/>
          </p:cNvSpPr>
          <p:nvPr/>
        </p:nvSpPr>
        <p:spPr bwMode="auto">
          <a:xfrm flipH="1">
            <a:off x="5473700" y="4210050"/>
            <a:ext cx="23114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8" name="Line 13"/>
          <p:cNvSpPr>
            <a:spLocks noChangeShapeType="1"/>
          </p:cNvSpPr>
          <p:nvPr/>
        </p:nvSpPr>
        <p:spPr bwMode="auto">
          <a:xfrm flipH="1">
            <a:off x="5861050" y="4146550"/>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89" name="Rectangle 14"/>
          <p:cNvSpPr>
            <a:spLocks noChangeArrowheads="1"/>
          </p:cNvSpPr>
          <p:nvPr/>
        </p:nvSpPr>
        <p:spPr bwMode="auto">
          <a:xfrm>
            <a:off x="5548313" y="42084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190" name="Line 15"/>
          <p:cNvSpPr>
            <a:spLocks noChangeShapeType="1"/>
          </p:cNvSpPr>
          <p:nvPr/>
        </p:nvSpPr>
        <p:spPr bwMode="auto">
          <a:xfrm>
            <a:off x="5257800" y="3289300"/>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0" name="Rectangle 16"/>
          <p:cNvSpPr>
            <a:spLocks noChangeArrowheads="1"/>
          </p:cNvSpPr>
          <p:nvPr/>
        </p:nvSpPr>
        <p:spPr bwMode="auto">
          <a:xfrm>
            <a:off x="3898986" y="2919413"/>
            <a:ext cx="166202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zh-CN" sz="1600" b="1" u="sng" dirty="0" err="1" smtClean="0">
                <a:solidFill>
                  <a:srgbClr val="0033CC"/>
                </a:solidFill>
                <a:latin typeface="Comic Sans MS" panose="030F0702030302020204" pitchFamily="66" charset="0"/>
                <a:ea typeface="宋体" panose="02010600030101010101" pitchFamily="2" charset="-122"/>
              </a:rPr>
              <a:t>ALUctr</a:t>
            </a:r>
            <a:r>
              <a:rPr lang="en-US" altLang="zh-CN" sz="1600" b="1" u="sng" dirty="0" smtClean="0">
                <a:solidFill>
                  <a:srgbClr val="0033CC"/>
                </a:solidFill>
                <a:latin typeface="Comic Sans MS" panose="030F0702030302020204" pitchFamily="66" charset="0"/>
                <a:ea typeface="宋体" panose="02010600030101010101" pitchFamily="2" charset="-122"/>
              </a:rPr>
              <a:t> = Sub</a:t>
            </a:r>
          </a:p>
        </p:txBody>
      </p:sp>
      <p:sp>
        <p:nvSpPr>
          <p:cNvPr id="361" name="Rectangle 17"/>
          <p:cNvSpPr>
            <a:spLocks noChangeArrowheads="1"/>
          </p:cNvSpPr>
          <p:nvPr/>
        </p:nvSpPr>
        <p:spPr bwMode="auto">
          <a:xfrm>
            <a:off x="1062038" y="43592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362" name="Rectangle 18"/>
          <p:cNvSpPr>
            <a:spLocks noChangeArrowheads="1"/>
          </p:cNvSpPr>
          <p:nvPr/>
        </p:nvSpPr>
        <p:spPr bwMode="auto">
          <a:xfrm>
            <a:off x="671513" y="3781425"/>
            <a:ext cx="72455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busW</a:t>
            </a:r>
          </a:p>
        </p:txBody>
      </p:sp>
      <p:sp>
        <p:nvSpPr>
          <p:cNvPr id="363" name="Rectangle 19"/>
          <p:cNvSpPr>
            <a:spLocks noChangeArrowheads="1"/>
          </p:cNvSpPr>
          <p:nvPr/>
        </p:nvSpPr>
        <p:spPr bwMode="auto">
          <a:xfrm>
            <a:off x="1755775" y="3654425"/>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4" name="Line 20"/>
          <p:cNvSpPr>
            <a:spLocks noChangeShapeType="1"/>
          </p:cNvSpPr>
          <p:nvPr/>
        </p:nvSpPr>
        <p:spPr bwMode="auto">
          <a:xfrm>
            <a:off x="1793875" y="4560888"/>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5" name="Line 21"/>
          <p:cNvSpPr>
            <a:spLocks noChangeShapeType="1"/>
          </p:cNvSpPr>
          <p:nvPr/>
        </p:nvSpPr>
        <p:spPr bwMode="auto">
          <a:xfrm flipH="1">
            <a:off x="1768475" y="4649788"/>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6" name="Oval 22"/>
          <p:cNvSpPr>
            <a:spLocks noChangeArrowheads="1"/>
          </p:cNvSpPr>
          <p:nvPr/>
        </p:nvSpPr>
        <p:spPr bwMode="auto">
          <a:xfrm>
            <a:off x="1603375" y="4595813"/>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7" name="Rectangle 23"/>
          <p:cNvSpPr>
            <a:spLocks noChangeArrowheads="1"/>
          </p:cNvSpPr>
          <p:nvPr/>
        </p:nvSpPr>
        <p:spPr bwMode="auto">
          <a:xfrm>
            <a:off x="884238" y="3078163"/>
            <a:ext cx="12808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RegWr = 0</a:t>
            </a:r>
          </a:p>
        </p:txBody>
      </p:sp>
      <p:sp>
        <p:nvSpPr>
          <p:cNvPr id="368" name="Line 24"/>
          <p:cNvSpPr>
            <a:spLocks noChangeShapeType="1"/>
          </p:cNvSpPr>
          <p:nvPr/>
        </p:nvSpPr>
        <p:spPr bwMode="auto">
          <a:xfrm flipH="1">
            <a:off x="749300" y="4140200"/>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69" name="Line 25"/>
          <p:cNvSpPr>
            <a:spLocks noChangeShapeType="1"/>
          </p:cNvSpPr>
          <p:nvPr/>
        </p:nvSpPr>
        <p:spPr bwMode="auto">
          <a:xfrm flipH="1">
            <a:off x="1289050" y="407511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0" name="Rectangle 26"/>
          <p:cNvSpPr>
            <a:spLocks noChangeArrowheads="1"/>
          </p:cNvSpPr>
          <p:nvPr/>
        </p:nvSpPr>
        <p:spPr bwMode="auto">
          <a:xfrm>
            <a:off x="976313" y="4137025"/>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71" name="Line 27"/>
          <p:cNvSpPr>
            <a:spLocks noChangeShapeType="1"/>
          </p:cNvSpPr>
          <p:nvPr/>
        </p:nvSpPr>
        <p:spPr bwMode="auto">
          <a:xfrm>
            <a:off x="3225800" y="3784600"/>
            <a:ext cx="1778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2" name="Line 28"/>
          <p:cNvSpPr>
            <a:spLocks noChangeShapeType="1"/>
          </p:cNvSpPr>
          <p:nvPr/>
        </p:nvSpPr>
        <p:spPr bwMode="auto">
          <a:xfrm flipH="1">
            <a:off x="4184650" y="371951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3" name="Rectangle 29"/>
          <p:cNvSpPr>
            <a:spLocks noChangeArrowheads="1"/>
          </p:cNvSpPr>
          <p:nvPr/>
        </p:nvSpPr>
        <p:spPr bwMode="auto">
          <a:xfrm>
            <a:off x="3871913" y="385286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74" name="Rectangle 30"/>
          <p:cNvSpPr>
            <a:spLocks noChangeArrowheads="1"/>
          </p:cNvSpPr>
          <p:nvPr/>
        </p:nvSpPr>
        <p:spPr bwMode="auto">
          <a:xfrm>
            <a:off x="3567113" y="3497263"/>
            <a:ext cx="6620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busA</a:t>
            </a:r>
          </a:p>
        </p:txBody>
      </p:sp>
      <p:sp>
        <p:nvSpPr>
          <p:cNvPr id="375" name="Line 31"/>
          <p:cNvSpPr>
            <a:spLocks noChangeShapeType="1"/>
          </p:cNvSpPr>
          <p:nvPr/>
        </p:nvSpPr>
        <p:spPr bwMode="auto">
          <a:xfrm flipV="1">
            <a:off x="1905000" y="3416300"/>
            <a:ext cx="0" cy="2381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6" name="Line 32"/>
          <p:cNvSpPr>
            <a:spLocks noChangeShapeType="1"/>
          </p:cNvSpPr>
          <p:nvPr/>
        </p:nvSpPr>
        <p:spPr bwMode="auto">
          <a:xfrm>
            <a:off x="3225800" y="4484688"/>
            <a:ext cx="939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7" name="Line 33"/>
          <p:cNvSpPr>
            <a:spLocks noChangeShapeType="1"/>
          </p:cNvSpPr>
          <p:nvPr/>
        </p:nvSpPr>
        <p:spPr bwMode="auto">
          <a:xfrm flipV="1">
            <a:off x="3663950" y="4337050"/>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78" name="Rectangle 34"/>
          <p:cNvSpPr>
            <a:spLocks noChangeArrowheads="1"/>
          </p:cNvSpPr>
          <p:nvPr/>
        </p:nvSpPr>
        <p:spPr bwMode="auto">
          <a:xfrm>
            <a:off x="3262313" y="4481513"/>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379" name="Rectangle 35"/>
          <p:cNvSpPr>
            <a:spLocks noChangeArrowheads="1"/>
          </p:cNvSpPr>
          <p:nvPr/>
        </p:nvSpPr>
        <p:spPr bwMode="auto">
          <a:xfrm>
            <a:off x="3186113" y="4197350"/>
            <a:ext cx="64120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busB</a:t>
            </a:r>
          </a:p>
        </p:txBody>
      </p:sp>
      <p:sp>
        <p:nvSpPr>
          <p:cNvPr id="380" name="Line 36"/>
          <p:cNvSpPr>
            <a:spLocks noChangeShapeType="1"/>
          </p:cNvSpPr>
          <p:nvPr/>
        </p:nvSpPr>
        <p:spPr bwMode="auto">
          <a:xfrm flipH="1">
            <a:off x="1130300" y="4637088"/>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1" name="Line 37"/>
          <p:cNvSpPr>
            <a:spLocks noChangeShapeType="1"/>
          </p:cNvSpPr>
          <p:nvPr/>
        </p:nvSpPr>
        <p:spPr bwMode="auto">
          <a:xfrm>
            <a:off x="30480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2" name="Line 38"/>
          <p:cNvSpPr>
            <a:spLocks noChangeShapeType="1"/>
          </p:cNvSpPr>
          <p:nvPr/>
        </p:nvSpPr>
        <p:spPr bwMode="auto">
          <a:xfrm flipV="1">
            <a:off x="29781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3" name="Rectangle 39"/>
          <p:cNvSpPr>
            <a:spLocks noChangeArrowheads="1"/>
          </p:cNvSpPr>
          <p:nvPr/>
        </p:nvSpPr>
        <p:spPr bwMode="auto">
          <a:xfrm>
            <a:off x="28051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384" name="Line 40"/>
          <p:cNvSpPr>
            <a:spLocks noChangeShapeType="1"/>
          </p:cNvSpPr>
          <p:nvPr/>
        </p:nvSpPr>
        <p:spPr bwMode="auto">
          <a:xfrm>
            <a:off x="2209800" y="3016250"/>
            <a:ext cx="0" cy="612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5" name="Line 41"/>
          <p:cNvSpPr>
            <a:spLocks noChangeShapeType="1"/>
          </p:cNvSpPr>
          <p:nvPr/>
        </p:nvSpPr>
        <p:spPr bwMode="auto">
          <a:xfrm flipV="1">
            <a:off x="2139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6" name="Rectangle 42"/>
          <p:cNvSpPr>
            <a:spLocks noChangeArrowheads="1"/>
          </p:cNvSpPr>
          <p:nvPr/>
        </p:nvSpPr>
        <p:spPr bwMode="auto">
          <a:xfrm>
            <a:off x="1966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387" name="Line 43"/>
          <p:cNvSpPr>
            <a:spLocks noChangeShapeType="1"/>
          </p:cNvSpPr>
          <p:nvPr/>
        </p:nvSpPr>
        <p:spPr bwMode="auto">
          <a:xfrm>
            <a:off x="2590800" y="3241675"/>
            <a:ext cx="0" cy="3746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8" name="Line 44"/>
          <p:cNvSpPr>
            <a:spLocks noChangeShapeType="1"/>
          </p:cNvSpPr>
          <p:nvPr/>
        </p:nvSpPr>
        <p:spPr bwMode="auto">
          <a:xfrm flipV="1">
            <a:off x="2520950" y="3351213"/>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89" name="Rectangle 45"/>
          <p:cNvSpPr>
            <a:spLocks noChangeArrowheads="1"/>
          </p:cNvSpPr>
          <p:nvPr/>
        </p:nvSpPr>
        <p:spPr bwMode="auto">
          <a:xfrm>
            <a:off x="2347913" y="32131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5</a:t>
            </a:r>
          </a:p>
        </p:txBody>
      </p:sp>
      <p:sp>
        <p:nvSpPr>
          <p:cNvPr id="390" name="Rectangle 46"/>
          <p:cNvSpPr>
            <a:spLocks noChangeArrowheads="1"/>
          </p:cNvSpPr>
          <p:nvPr/>
        </p:nvSpPr>
        <p:spPr bwMode="auto">
          <a:xfrm>
            <a:off x="1966913" y="3640138"/>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Rw</a:t>
            </a:r>
          </a:p>
        </p:txBody>
      </p:sp>
      <p:sp>
        <p:nvSpPr>
          <p:cNvPr id="391" name="Rectangle 47"/>
          <p:cNvSpPr>
            <a:spLocks noChangeArrowheads="1"/>
          </p:cNvSpPr>
          <p:nvPr/>
        </p:nvSpPr>
        <p:spPr bwMode="auto">
          <a:xfrm>
            <a:off x="2424113" y="3640138"/>
            <a:ext cx="4167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Ra</a:t>
            </a:r>
          </a:p>
        </p:txBody>
      </p:sp>
      <p:sp>
        <p:nvSpPr>
          <p:cNvPr id="392" name="Rectangle 48"/>
          <p:cNvSpPr>
            <a:spLocks noChangeArrowheads="1"/>
          </p:cNvSpPr>
          <p:nvPr/>
        </p:nvSpPr>
        <p:spPr bwMode="auto">
          <a:xfrm>
            <a:off x="2805113" y="364013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Rb</a:t>
            </a:r>
          </a:p>
        </p:txBody>
      </p:sp>
      <p:sp>
        <p:nvSpPr>
          <p:cNvPr id="393" name="Rectangle 49"/>
          <p:cNvSpPr>
            <a:spLocks noChangeArrowheads="1"/>
          </p:cNvSpPr>
          <p:nvPr/>
        </p:nvSpPr>
        <p:spPr bwMode="auto">
          <a:xfrm>
            <a:off x="1966913" y="3924300"/>
            <a:ext cx="117339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Comic Sans MS" panose="030F0702030302020204" pitchFamily="66" charset="0"/>
                <a:ea typeface="宋体" panose="02010600030101010101" pitchFamily="2" charset="-122"/>
              </a:rPr>
              <a:t>32 32-</a:t>
            </a:r>
            <a:r>
              <a:rPr lang="en-US" altLang="zh-CN" sz="1600" b="1" smtClean="0">
                <a:solidFill>
                  <a:srgbClr val="000000"/>
                </a:solidFill>
                <a:latin typeface="Comic Sans MS" panose="030F0702030302020204" pitchFamily="66" charset="0"/>
                <a:ea typeface="宋体" panose="02010600030101010101" pitchFamily="2" charset="-122"/>
              </a:rPr>
              <a:t>bit</a:t>
            </a:r>
          </a:p>
          <a:p>
            <a:pPr eaLnBrk="0" hangingPunct="0"/>
            <a:r>
              <a:rPr lang="en-US" altLang="zh-CN" sz="1600" b="1" smtClean="0">
                <a:solidFill>
                  <a:srgbClr val="000000"/>
                </a:solidFill>
                <a:latin typeface="Comic Sans MS" panose="030F0702030302020204" pitchFamily="66" charset="0"/>
                <a:ea typeface="宋体" panose="02010600030101010101" pitchFamily="2" charset="-122"/>
              </a:rPr>
              <a:t>Registers</a:t>
            </a:r>
          </a:p>
        </p:txBody>
      </p:sp>
      <p:sp>
        <p:nvSpPr>
          <p:cNvPr id="394" name="Line 50"/>
          <p:cNvSpPr>
            <a:spLocks noChangeShapeType="1"/>
          </p:cNvSpPr>
          <p:nvPr/>
        </p:nvSpPr>
        <p:spPr bwMode="auto">
          <a:xfrm flipH="1">
            <a:off x="749300" y="6172200"/>
            <a:ext cx="779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5" name="Line 51"/>
          <p:cNvSpPr>
            <a:spLocks noChangeShapeType="1"/>
          </p:cNvSpPr>
          <p:nvPr/>
        </p:nvSpPr>
        <p:spPr bwMode="auto">
          <a:xfrm flipV="1">
            <a:off x="762000" y="4127500"/>
            <a:ext cx="0" cy="2057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396" name="Rectangle 52"/>
          <p:cNvSpPr>
            <a:spLocks noChangeArrowheads="1"/>
          </p:cNvSpPr>
          <p:nvPr/>
        </p:nvSpPr>
        <p:spPr bwMode="auto">
          <a:xfrm>
            <a:off x="2576513" y="3000375"/>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397" name="Rectangle 53"/>
          <p:cNvSpPr>
            <a:spLocks noChangeArrowheads="1"/>
          </p:cNvSpPr>
          <p:nvPr/>
        </p:nvSpPr>
        <p:spPr bwMode="auto">
          <a:xfrm>
            <a:off x="2347913" y="2360613"/>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grpSp>
        <p:nvGrpSpPr>
          <p:cNvPr id="398" name="Group 54"/>
          <p:cNvGrpSpPr>
            <a:grpSpLocks/>
          </p:cNvGrpSpPr>
          <p:nvPr/>
        </p:nvGrpSpPr>
        <p:grpSpPr bwMode="auto">
          <a:xfrm>
            <a:off x="4191000" y="4203700"/>
            <a:ext cx="304800" cy="1227138"/>
            <a:chOff x="2640" y="2648"/>
            <a:chExt cx="192" cy="773"/>
          </a:xfrm>
        </p:grpSpPr>
        <p:sp>
          <p:nvSpPr>
            <p:cNvPr id="399" name="Line 55"/>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0" name="Line 56"/>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1" name="Line 57"/>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2" name="Line 58"/>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grpSp>
        <p:nvGrpSpPr>
          <p:cNvPr id="403" name="Group 59"/>
          <p:cNvGrpSpPr>
            <a:grpSpLocks/>
          </p:cNvGrpSpPr>
          <p:nvPr/>
        </p:nvGrpSpPr>
        <p:grpSpPr bwMode="auto">
          <a:xfrm>
            <a:off x="1473200" y="2754313"/>
            <a:ext cx="1168400" cy="284162"/>
            <a:chOff x="928" y="1735"/>
            <a:chExt cx="736" cy="179"/>
          </a:xfrm>
        </p:grpSpPr>
        <p:sp>
          <p:nvSpPr>
            <p:cNvPr id="404" name="Line 60"/>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5" name="Line 61"/>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6" name="Line 62"/>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07" name="Line 63"/>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08" name="Rectangle 64"/>
          <p:cNvSpPr>
            <a:spLocks noChangeArrowheads="1"/>
          </p:cNvSpPr>
          <p:nvPr/>
        </p:nvSpPr>
        <p:spPr bwMode="auto">
          <a:xfrm>
            <a:off x="2992850" y="3000375"/>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409" name="Line 65"/>
          <p:cNvSpPr>
            <a:spLocks noChangeShapeType="1"/>
          </p:cNvSpPr>
          <p:nvPr/>
        </p:nvSpPr>
        <p:spPr bwMode="auto">
          <a:xfrm>
            <a:off x="23622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0" name="Line 66"/>
          <p:cNvSpPr>
            <a:spLocks noChangeShapeType="1"/>
          </p:cNvSpPr>
          <p:nvPr/>
        </p:nvSpPr>
        <p:spPr bwMode="auto">
          <a:xfrm>
            <a:off x="1752600" y="2517775"/>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1" name="Rectangle 67"/>
          <p:cNvSpPr>
            <a:spLocks noChangeArrowheads="1"/>
          </p:cNvSpPr>
          <p:nvPr/>
        </p:nvSpPr>
        <p:spPr bwMode="auto">
          <a:xfrm>
            <a:off x="1738313" y="2360613"/>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412" name="Line 68"/>
          <p:cNvSpPr>
            <a:spLocks noChangeShapeType="1"/>
          </p:cNvSpPr>
          <p:nvPr/>
        </p:nvSpPr>
        <p:spPr bwMode="auto">
          <a:xfrm flipH="1">
            <a:off x="1054100" y="2895600"/>
            <a:ext cx="558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3" name="Rectangle 69"/>
          <p:cNvSpPr>
            <a:spLocks noChangeArrowheads="1"/>
          </p:cNvSpPr>
          <p:nvPr/>
        </p:nvSpPr>
        <p:spPr bwMode="auto">
          <a:xfrm>
            <a:off x="214313" y="2568575"/>
            <a:ext cx="130805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RegDst = x</a:t>
            </a:r>
          </a:p>
        </p:txBody>
      </p:sp>
      <p:sp>
        <p:nvSpPr>
          <p:cNvPr id="414" name="Rectangle 70"/>
          <p:cNvSpPr>
            <a:spLocks noChangeArrowheads="1"/>
          </p:cNvSpPr>
          <p:nvPr/>
        </p:nvSpPr>
        <p:spPr bwMode="auto">
          <a:xfrm>
            <a:off x="3136900" y="4889500"/>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5" name="Rectangle 71"/>
          <p:cNvSpPr>
            <a:spLocks noChangeArrowheads="1"/>
          </p:cNvSpPr>
          <p:nvPr/>
        </p:nvSpPr>
        <p:spPr bwMode="auto">
          <a:xfrm rot="5400000">
            <a:off x="2752233" y="5217599"/>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Extender</a:t>
            </a:r>
          </a:p>
        </p:txBody>
      </p:sp>
      <p:sp>
        <p:nvSpPr>
          <p:cNvPr id="416" name="Rectangle 72"/>
          <p:cNvSpPr>
            <a:spLocks noChangeArrowheads="1"/>
          </p:cNvSpPr>
          <p:nvPr/>
        </p:nvSpPr>
        <p:spPr bwMode="auto">
          <a:xfrm rot="5400000">
            <a:off x="4019857" y="4608793"/>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417" name="Rectangle 73"/>
          <p:cNvSpPr>
            <a:spLocks noChangeArrowheads="1"/>
          </p:cNvSpPr>
          <p:nvPr/>
        </p:nvSpPr>
        <p:spPr bwMode="auto">
          <a:xfrm>
            <a:off x="1776413" y="2751138"/>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418" name="Line 74"/>
          <p:cNvSpPr>
            <a:spLocks noChangeShapeType="1"/>
          </p:cNvSpPr>
          <p:nvPr/>
        </p:nvSpPr>
        <p:spPr bwMode="auto">
          <a:xfrm>
            <a:off x="3517900" y="5276850"/>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19" name="Rectangle 75"/>
          <p:cNvSpPr>
            <a:spLocks noChangeArrowheads="1"/>
          </p:cNvSpPr>
          <p:nvPr/>
        </p:nvSpPr>
        <p:spPr bwMode="auto">
          <a:xfrm>
            <a:off x="3509963" y="53086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20" name="Line 76"/>
          <p:cNvSpPr>
            <a:spLocks noChangeShapeType="1"/>
          </p:cNvSpPr>
          <p:nvPr/>
        </p:nvSpPr>
        <p:spPr bwMode="auto">
          <a:xfrm flipH="1">
            <a:off x="3803650" y="5211763"/>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1" name="Line 77"/>
          <p:cNvSpPr>
            <a:spLocks noChangeShapeType="1"/>
          </p:cNvSpPr>
          <p:nvPr/>
        </p:nvSpPr>
        <p:spPr bwMode="auto">
          <a:xfrm>
            <a:off x="2146300" y="5418138"/>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2" name="Line 78"/>
          <p:cNvSpPr>
            <a:spLocks noChangeShapeType="1"/>
          </p:cNvSpPr>
          <p:nvPr/>
        </p:nvSpPr>
        <p:spPr bwMode="auto">
          <a:xfrm flipH="1">
            <a:off x="2584450" y="53546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3" name="Rectangle 79"/>
          <p:cNvSpPr>
            <a:spLocks noChangeArrowheads="1"/>
          </p:cNvSpPr>
          <p:nvPr/>
        </p:nvSpPr>
        <p:spPr bwMode="auto">
          <a:xfrm>
            <a:off x="2271713" y="5414963"/>
            <a:ext cx="4007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16</a:t>
            </a:r>
          </a:p>
        </p:txBody>
      </p:sp>
      <p:sp>
        <p:nvSpPr>
          <p:cNvPr id="424" name="Rectangle 80"/>
          <p:cNvSpPr>
            <a:spLocks noChangeArrowheads="1"/>
          </p:cNvSpPr>
          <p:nvPr/>
        </p:nvSpPr>
        <p:spPr bwMode="auto">
          <a:xfrm>
            <a:off x="1433513" y="5273675"/>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425" name="Line 81"/>
          <p:cNvSpPr>
            <a:spLocks noChangeShapeType="1"/>
          </p:cNvSpPr>
          <p:nvPr/>
        </p:nvSpPr>
        <p:spPr bwMode="auto">
          <a:xfrm>
            <a:off x="4343400" y="5360988"/>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6" name="Rectangle 82"/>
          <p:cNvSpPr>
            <a:spLocks noChangeArrowheads="1"/>
          </p:cNvSpPr>
          <p:nvPr/>
        </p:nvSpPr>
        <p:spPr bwMode="auto">
          <a:xfrm>
            <a:off x="3795713" y="5781675"/>
            <a:ext cx="1375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ALUSrc = 0</a:t>
            </a:r>
          </a:p>
        </p:txBody>
      </p:sp>
      <p:sp>
        <p:nvSpPr>
          <p:cNvPr id="427" name="Line 83"/>
          <p:cNvSpPr>
            <a:spLocks noChangeShapeType="1"/>
          </p:cNvSpPr>
          <p:nvPr/>
        </p:nvSpPr>
        <p:spPr bwMode="auto">
          <a:xfrm>
            <a:off x="4521200" y="4637088"/>
            <a:ext cx="4826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8" name="Line 84"/>
          <p:cNvSpPr>
            <a:spLocks noChangeShapeType="1"/>
          </p:cNvSpPr>
          <p:nvPr/>
        </p:nvSpPr>
        <p:spPr bwMode="auto">
          <a:xfrm>
            <a:off x="8534400" y="4506913"/>
            <a:ext cx="0" cy="1652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29" name="Line 85"/>
          <p:cNvSpPr>
            <a:spLocks noChangeShapeType="1"/>
          </p:cNvSpPr>
          <p:nvPr/>
        </p:nvSpPr>
        <p:spPr bwMode="auto">
          <a:xfrm>
            <a:off x="3352800" y="5862638"/>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0" name="Rectangle 86"/>
          <p:cNvSpPr>
            <a:spLocks noChangeArrowheads="1"/>
          </p:cNvSpPr>
          <p:nvPr/>
        </p:nvSpPr>
        <p:spPr bwMode="auto">
          <a:xfrm>
            <a:off x="2347913" y="6191250"/>
            <a:ext cx="12279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ExtOp = x</a:t>
            </a:r>
          </a:p>
        </p:txBody>
      </p:sp>
      <p:grpSp>
        <p:nvGrpSpPr>
          <p:cNvPr id="431" name="Group 87"/>
          <p:cNvGrpSpPr>
            <a:grpSpLocks/>
          </p:cNvGrpSpPr>
          <p:nvPr/>
        </p:nvGrpSpPr>
        <p:grpSpPr bwMode="auto">
          <a:xfrm>
            <a:off x="7772400" y="3938588"/>
            <a:ext cx="304800" cy="1255712"/>
            <a:chOff x="4896" y="2481"/>
            <a:chExt cx="192" cy="791"/>
          </a:xfrm>
        </p:grpSpPr>
        <p:sp>
          <p:nvSpPr>
            <p:cNvPr id="432" name="Line 88"/>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3" name="Line 89"/>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4" name="Line 90"/>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5" name="Line 91"/>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grpSp>
      <p:sp>
        <p:nvSpPr>
          <p:cNvPr id="436" name="Rectangle 92"/>
          <p:cNvSpPr>
            <a:spLocks noChangeArrowheads="1"/>
          </p:cNvSpPr>
          <p:nvPr/>
        </p:nvSpPr>
        <p:spPr bwMode="auto">
          <a:xfrm rot="5400000">
            <a:off x="7582207" y="4464331"/>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Mux</a:t>
            </a:r>
          </a:p>
        </p:txBody>
      </p:sp>
      <p:sp>
        <p:nvSpPr>
          <p:cNvPr id="437" name="Line 93"/>
          <p:cNvSpPr>
            <a:spLocks noChangeShapeType="1"/>
          </p:cNvSpPr>
          <p:nvPr/>
        </p:nvSpPr>
        <p:spPr bwMode="auto">
          <a:xfrm flipV="1">
            <a:off x="7924800" y="3559175"/>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38" name="Rectangle 94"/>
          <p:cNvSpPr>
            <a:spLocks noChangeArrowheads="1"/>
          </p:cNvSpPr>
          <p:nvPr/>
        </p:nvSpPr>
        <p:spPr bwMode="auto">
          <a:xfrm>
            <a:off x="7529513" y="3208338"/>
            <a:ext cx="162384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MemtoReg = x</a:t>
            </a:r>
          </a:p>
        </p:txBody>
      </p:sp>
      <p:sp>
        <p:nvSpPr>
          <p:cNvPr id="439" name="Line 95"/>
          <p:cNvSpPr>
            <a:spLocks noChangeShapeType="1"/>
          </p:cNvSpPr>
          <p:nvPr/>
        </p:nvSpPr>
        <p:spPr bwMode="auto">
          <a:xfrm>
            <a:off x="8089900" y="4494213"/>
            <a:ext cx="431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0" name="Rectangle 96"/>
          <p:cNvSpPr>
            <a:spLocks noChangeArrowheads="1"/>
          </p:cNvSpPr>
          <p:nvPr/>
        </p:nvSpPr>
        <p:spPr bwMode="auto">
          <a:xfrm>
            <a:off x="6022975" y="4862513"/>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1" name="Line 97"/>
          <p:cNvSpPr>
            <a:spLocks noChangeShapeType="1"/>
          </p:cNvSpPr>
          <p:nvPr/>
        </p:nvSpPr>
        <p:spPr bwMode="auto">
          <a:xfrm flipH="1">
            <a:off x="5397500" y="58451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2" name="Rectangle 98"/>
          <p:cNvSpPr>
            <a:spLocks noChangeArrowheads="1"/>
          </p:cNvSpPr>
          <p:nvPr/>
        </p:nvSpPr>
        <p:spPr bwMode="auto">
          <a:xfrm>
            <a:off x="5329238" y="55657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443" name="Rectangle 99"/>
          <p:cNvSpPr>
            <a:spLocks noChangeArrowheads="1"/>
          </p:cNvSpPr>
          <p:nvPr/>
        </p:nvSpPr>
        <p:spPr bwMode="auto">
          <a:xfrm>
            <a:off x="4633913" y="5060950"/>
            <a:ext cx="91852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Data In</a:t>
            </a:r>
          </a:p>
        </p:txBody>
      </p:sp>
      <p:sp>
        <p:nvSpPr>
          <p:cNvPr id="444" name="Line 100"/>
          <p:cNvSpPr>
            <a:spLocks noChangeShapeType="1"/>
          </p:cNvSpPr>
          <p:nvPr/>
        </p:nvSpPr>
        <p:spPr bwMode="auto">
          <a:xfrm>
            <a:off x="6061075" y="57689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5" name="Line 101"/>
          <p:cNvSpPr>
            <a:spLocks noChangeShapeType="1"/>
          </p:cNvSpPr>
          <p:nvPr/>
        </p:nvSpPr>
        <p:spPr bwMode="auto">
          <a:xfrm flipH="1">
            <a:off x="6035675" y="58578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6" name="Oval 102"/>
          <p:cNvSpPr>
            <a:spLocks noChangeArrowheads="1"/>
          </p:cNvSpPr>
          <p:nvPr/>
        </p:nvSpPr>
        <p:spPr bwMode="auto">
          <a:xfrm>
            <a:off x="5870575" y="58039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7" name="Rectangle 103"/>
          <p:cNvSpPr>
            <a:spLocks noChangeArrowheads="1"/>
          </p:cNvSpPr>
          <p:nvPr/>
        </p:nvSpPr>
        <p:spPr bwMode="auto">
          <a:xfrm>
            <a:off x="6003925" y="4845050"/>
            <a:ext cx="7309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WrEn</a:t>
            </a:r>
          </a:p>
        </p:txBody>
      </p:sp>
      <p:sp>
        <p:nvSpPr>
          <p:cNvPr id="448" name="Line 104"/>
          <p:cNvSpPr>
            <a:spLocks noChangeShapeType="1"/>
          </p:cNvSpPr>
          <p:nvPr/>
        </p:nvSpPr>
        <p:spPr bwMode="auto">
          <a:xfrm flipH="1">
            <a:off x="5016500" y="5062538"/>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49" name="Line 105"/>
          <p:cNvSpPr>
            <a:spLocks noChangeShapeType="1"/>
          </p:cNvSpPr>
          <p:nvPr/>
        </p:nvSpPr>
        <p:spPr bwMode="auto">
          <a:xfrm flipH="1">
            <a:off x="5556250" y="49990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0" name="Rectangle 106"/>
          <p:cNvSpPr>
            <a:spLocks noChangeArrowheads="1"/>
          </p:cNvSpPr>
          <p:nvPr/>
        </p:nvSpPr>
        <p:spPr bwMode="auto">
          <a:xfrm>
            <a:off x="5319713" y="5130800"/>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51" name="Line 107"/>
          <p:cNvSpPr>
            <a:spLocks noChangeShapeType="1"/>
          </p:cNvSpPr>
          <p:nvPr/>
        </p:nvSpPr>
        <p:spPr bwMode="auto">
          <a:xfrm flipV="1">
            <a:off x="6324600" y="3559175"/>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2" name="Line 108"/>
          <p:cNvSpPr>
            <a:spLocks noChangeShapeType="1"/>
          </p:cNvSpPr>
          <p:nvPr/>
        </p:nvSpPr>
        <p:spPr bwMode="auto">
          <a:xfrm>
            <a:off x="6858000" y="4222750"/>
            <a:ext cx="0" cy="614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3" name="Rectangle 109"/>
          <p:cNvSpPr>
            <a:spLocks noChangeArrowheads="1"/>
          </p:cNvSpPr>
          <p:nvPr/>
        </p:nvSpPr>
        <p:spPr bwMode="auto">
          <a:xfrm>
            <a:off x="6615113" y="4846638"/>
            <a:ext cx="5530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Adr</a:t>
            </a:r>
          </a:p>
        </p:txBody>
      </p:sp>
      <p:sp>
        <p:nvSpPr>
          <p:cNvPr id="454" name="Rectangle 110"/>
          <p:cNvSpPr>
            <a:spLocks noChangeArrowheads="1"/>
          </p:cNvSpPr>
          <p:nvPr/>
        </p:nvSpPr>
        <p:spPr bwMode="auto">
          <a:xfrm>
            <a:off x="6064376" y="5202238"/>
            <a:ext cx="95859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Data</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Memory</a:t>
            </a:r>
          </a:p>
        </p:txBody>
      </p:sp>
      <p:sp>
        <p:nvSpPr>
          <p:cNvPr id="455" name="Line 111"/>
          <p:cNvSpPr>
            <a:spLocks noChangeShapeType="1"/>
          </p:cNvSpPr>
          <p:nvPr/>
        </p:nvSpPr>
        <p:spPr bwMode="auto">
          <a:xfrm>
            <a:off x="7327900" y="5013325"/>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6" name="Line 112"/>
          <p:cNvSpPr>
            <a:spLocks noChangeShapeType="1"/>
          </p:cNvSpPr>
          <p:nvPr/>
        </p:nvSpPr>
        <p:spPr bwMode="auto">
          <a:xfrm>
            <a:off x="7315200" y="5041900"/>
            <a:ext cx="0" cy="43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7" name="Line 113"/>
          <p:cNvSpPr>
            <a:spLocks noChangeShapeType="1"/>
          </p:cNvSpPr>
          <p:nvPr/>
        </p:nvSpPr>
        <p:spPr bwMode="auto">
          <a:xfrm flipH="1">
            <a:off x="7150100" y="5489575"/>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8" name="Line 114"/>
          <p:cNvSpPr>
            <a:spLocks noChangeShapeType="1"/>
          </p:cNvSpPr>
          <p:nvPr/>
        </p:nvSpPr>
        <p:spPr bwMode="auto">
          <a:xfrm flipH="1">
            <a:off x="7385050" y="49482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59" name="Rectangle 115"/>
          <p:cNvSpPr>
            <a:spLocks noChangeArrowheads="1"/>
          </p:cNvSpPr>
          <p:nvPr/>
        </p:nvSpPr>
        <p:spPr bwMode="auto">
          <a:xfrm>
            <a:off x="7148513" y="4649788"/>
            <a:ext cx="4328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32</a:t>
            </a:r>
          </a:p>
        </p:txBody>
      </p:sp>
      <p:sp>
        <p:nvSpPr>
          <p:cNvPr id="460" name="Rectangle 116"/>
          <p:cNvSpPr>
            <a:spLocks noChangeArrowheads="1"/>
          </p:cNvSpPr>
          <p:nvPr/>
        </p:nvSpPr>
        <p:spPr bwMode="auto">
          <a:xfrm>
            <a:off x="6310313" y="3513138"/>
            <a:ext cx="13801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MemWr = 0</a:t>
            </a:r>
          </a:p>
        </p:txBody>
      </p:sp>
      <p:sp>
        <p:nvSpPr>
          <p:cNvPr id="461" name="Line 117"/>
          <p:cNvSpPr>
            <a:spLocks noChangeShapeType="1"/>
          </p:cNvSpPr>
          <p:nvPr/>
        </p:nvSpPr>
        <p:spPr bwMode="auto">
          <a:xfrm>
            <a:off x="3810000" y="4508500"/>
            <a:ext cx="0" cy="541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2" name="Line 118"/>
          <p:cNvSpPr>
            <a:spLocks noChangeShapeType="1"/>
          </p:cNvSpPr>
          <p:nvPr/>
        </p:nvSpPr>
        <p:spPr bwMode="auto">
          <a:xfrm>
            <a:off x="3805238" y="5054600"/>
            <a:ext cx="1211262" cy="7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3" name="Rectangle 119"/>
          <p:cNvSpPr>
            <a:spLocks noChangeArrowheads="1"/>
          </p:cNvSpPr>
          <p:nvPr/>
        </p:nvSpPr>
        <p:spPr bwMode="auto">
          <a:xfrm rot="5400000">
            <a:off x="5060156" y="4064794"/>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Comic Sans MS" panose="030F0702030302020204" pitchFamily="66" charset="0"/>
                <a:ea typeface="宋体" panose="02010600030101010101" pitchFamily="2" charset="-122"/>
              </a:rPr>
              <a:t>ALU</a:t>
            </a:r>
          </a:p>
        </p:txBody>
      </p:sp>
      <p:sp>
        <p:nvSpPr>
          <p:cNvPr id="464" name="Rectangle 120"/>
          <p:cNvSpPr>
            <a:spLocks noChangeArrowheads="1"/>
          </p:cNvSpPr>
          <p:nvPr/>
        </p:nvSpPr>
        <p:spPr bwMode="auto">
          <a:xfrm>
            <a:off x="4575175" y="1993900"/>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5" name="Line 121"/>
          <p:cNvSpPr>
            <a:spLocks noChangeShapeType="1"/>
          </p:cNvSpPr>
          <p:nvPr/>
        </p:nvSpPr>
        <p:spPr bwMode="auto">
          <a:xfrm flipH="1">
            <a:off x="3949700" y="2720975"/>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6" name="Line 122"/>
          <p:cNvSpPr>
            <a:spLocks noChangeShapeType="1"/>
          </p:cNvSpPr>
          <p:nvPr/>
        </p:nvSpPr>
        <p:spPr bwMode="auto">
          <a:xfrm>
            <a:off x="4613275" y="2644775"/>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7" name="Line 123"/>
          <p:cNvSpPr>
            <a:spLocks noChangeShapeType="1"/>
          </p:cNvSpPr>
          <p:nvPr/>
        </p:nvSpPr>
        <p:spPr bwMode="auto">
          <a:xfrm flipH="1">
            <a:off x="4587875" y="2733675"/>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8" name="Oval 124"/>
          <p:cNvSpPr>
            <a:spLocks noChangeArrowheads="1"/>
          </p:cNvSpPr>
          <p:nvPr/>
        </p:nvSpPr>
        <p:spPr bwMode="auto">
          <a:xfrm>
            <a:off x="4422775" y="2679700"/>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69" name="Rectangle 125"/>
          <p:cNvSpPr>
            <a:spLocks noChangeArrowheads="1"/>
          </p:cNvSpPr>
          <p:nvPr/>
        </p:nvSpPr>
        <p:spPr bwMode="auto">
          <a:xfrm>
            <a:off x="4534858" y="2078038"/>
            <a:ext cx="127919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Instruction</a:t>
            </a:r>
          </a:p>
          <a:p>
            <a:pPr algn="ctr" eaLnBrk="0" hangingPunct="0"/>
            <a:r>
              <a:rPr lang="en-US" altLang="zh-CN" sz="1600" b="1" smtClean="0">
                <a:solidFill>
                  <a:srgbClr val="000000"/>
                </a:solidFill>
                <a:latin typeface="Comic Sans MS" panose="030F0702030302020204" pitchFamily="66" charset="0"/>
                <a:ea typeface="宋体" panose="02010600030101010101" pitchFamily="2" charset="-122"/>
              </a:rPr>
              <a:t>Fetch Unit</a:t>
            </a:r>
          </a:p>
        </p:txBody>
      </p:sp>
      <p:sp>
        <p:nvSpPr>
          <p:cNvPr id="470" name="Rectangle 126"/>
          <p:cNvSpPr>
            <a:spLocks noChangeArrowheads="1"/>
          </p:cNvSpPr>
          <p:nvPr/>
        </p:nvSpPr>
        <p:spPr bwMode="auto">
          <a:xfrm>
            <a:off x="3500438" y="2530475"/>
            <a:ext cx="4760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Comic Sans MS" panose="030F0702030302020204" pitchFamily="66" charset="0"/>
                <a:ea typeface="宋体" panose="02010600030101010101" pitchFamily="2" charset="-122"/>
              </a:rPr>
              <a:t>Clk</a:t>
            </a:r>
          </a:p>
        </p:txBody>
      </p:sp>
      <p:sp>
        <p:nvSpPr>
          <p:cNvPr id="471" name="Line 127"/>
          <p:cNvSpPr>
            <a:spLocks noChangeShapeType="1"/>
          </p:cNvSpPr>
          <p:nvPr/>
        </p:nvSpPr>
        <p:spPr bwMode="auto">
          <a:xfrm flipV="1">
            <a:off x="5638800" y="2870200"/>
            <a:ext cx="0" cy="119380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2" name="Line 128"/>
          <p:cNvSpPr>
            <a:spLocks noChangeShapeType="1"/>
          </p:cNvSpPr>
          <p:nvPr/>
        </p:nvSpPr>
        <p:spPr bwMode="auto">
          <a:xfrm flipH="1">
            <a:off x="5461000" y="4038600"/>
            <a:ext cx="2032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3" name="Rectangle 129"/>
          <p:cNvSpPr>
            <a:spLocks noChangeArrowheads="1"/>
          </p:cNvSpPr>
          <p:nvPr/>
        </p:nvSpPr>
        <p:spPr bwMode="auto">
          <a:xfrm>
            <a:off x="5624513" y="3505200"/>
            <a:ext cx="64761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63DE8"/>
                </a:solidFill>
                <a:latin typeface="Comic Sans MS" panose="030F0702030302020204" pitchFamily="66" charset="0"/>
                <a:ea typeface="宋体" panose="02010600030101010101" pitchFamily="2" charset="-122"/>
              </a:rPr>
              <a:t>Zero</a:t>
            </a:r>
          </a:p>
        </p:txBody>
      </p:sp>
      <p:sp>
        <p:nvSpPr>
          <p:cNvPr id="474" name="Line 130"/>
          <p:cNvSpPr>
            <a:spLocks noChangeShapeType="1"/>
          </p:cNvSpPr>
          <p:nvPr/>
        </p:nvSpPr>
        <p:spPr bwMode="auto">
          <a:xfrm>
            <a:off x="5803900" y="2133600"/>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5" name="Rectangle 131"/>
          <p:cNvSpPr>
            <a:spLocks noChangeArrowheads="1"/>
          </p:cNvSpPr>
          <p:nvPr/>
        </p:nvSpPr>
        <p:spPr bwMode="auto">
          <a:xfrm>
            <a:off x="5853113" y="1744663"/>
            <a:ext cx="184024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Instruction&lt;31:0&gt;</a:t>
            </a:r>
          </a:p>
        </p:txBody>
      </p:sp>
      <p:sp>
        <p:nvSpPr>
          <p:cNvPr id="476" name="Line 132"/>
          <p:cNvSpPr>
            <a:spLocks noChangeShapeType="1"/>
          </p:cNvSpPr>
          <p:nvPr/>
        </p:nvSpPr>
        <p:spPr bwMode="auto">
          <a:xfrm>
            <a:off x="3975100" y="24384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7" name="Line 133"/>
          <p:cNvSpPr>
            <a:spLocks noChangeShapeType="1"/>
          </p:cNvSpPr>
          <p:nvPr/>
        </p:nvSpPr>
        <p:spPr bwMode="auto">
          <a:xfrm>
            <a:off x="3975100" y="2133600"/>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78" name="Rectangle 134"/>
          <p:cNvSpPr>
            <a:spLocks noChangeArrowheads="1"/>
          </p:cNvSpPr>
          <p:nvPr/>
        </p:nvSpPr>
        <p:spPr bwMode="auto">
          <a:xfrm>
            <a:off x="3043238" y="2225675"/>
            <a:ext cx="112370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Jump = 0</a:t>
            </a:r>
          </a:p>
        </p:txBody>
      </p:sp>
      <p:sp>
        <p:nvSpPr>
          <p:cNvPr id="479" name="Rectangle 135"/>
          <p:cNvSpPr>
            <a:spLocks noChangeArrowheads="1"/>
          </p:cNvSpPr>
          <p:nvPr/>
        </p:nvSpPr>
        <p:spPr bwMode="auto">
          <a:xfrm>
            <a:off x="2890838" y="1844675"/>
            <a:ext cx="12872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Comic Sans MS" panose="030F0702030302020204" pitchFamily="66" charset="0"/>
                <a:ea typeface="宋体" panose="02010600030101010101" pitchFamily="2" charset="-122"/>
              </a:rPr>
              <a:t>Branch = 1</a:t>
            </a:r>
          </a:p>
        </p:txBody>
      </p:sp>
      <p:sp>
        <p:nvSpPr>
          <p:cNvPr id="480" name="Rectangle 136"/>
          <p:cNvSpPr>
            <a:spLocks noChangeArrowheads="1"/>
          </p:cNvSpPr>
          <p:nvPr/>
        </p:nvSpPr>
        <p:spPr bwMode="auto">
          <a:xfrm>
            <a:off x="7732713" y="40386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481" name="Rectangle 137"/>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482" name="Rectangle 138"/>
          <p:cNvSpPr>
            <a:spLocks noChangeArrowheads="1"/>
          </p:cNvSpPr>
          <p:nvPr/>
        </p:nvSpPr>
        <p:spPr bwMode="auto">
          <a:xfrm>
            <a:off x="4151313" y="42672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483" name="Rectangle 139"/>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484" name="Rectangle 140"/>
          <p:cNvSpPr>
            <a:spLocks noChangeArrowheads="1"/>
          </p:cNvSpPr>
          <p:nvPr/>
        </p:nvSpPr>
        <p:spPr bwMode="auto">
          <a:xfrm>
            <a:off x="2281238" y="2717800"/>
            <a:ext cx="3077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0</a:t>
            </a:r>
          </a:p>
        </p:txBody>
      </p:sp>
      <p:sp>
        <p:nvSpPr>
          <p:cNvPr id="485" name="Rectangle 141"/>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1</a:t>
            </a:r>
          </a:p>
        </p:txBody>
      </p:sp>
      <p:sp>
        <p:nvSpPr>
          <p:cNvPr id="486" name="Line 142"/>
          <p:cNvSpPr>
            <a:spLocks noChangeShapeType="1"/>
          </p:cNvSpPr>
          <p:nvPr/>
        </p:nvSpPr>
        <p:spPr bwMode="auto">
          <a:xfrm>
            <a:off x="60960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87" name="Rectangle 143"/>
          <p:cNvSpPr>
            <a:spLocks noChangeArrowheads="1"/>
          </p:cNvSpPr>
          <p:nvPr/>
        </p:nvSpPr>
        <p:spPr bwMode="auto">
          <a:xfrm rot="5400000">
            <a:off x="58515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&lt;21:25&gt;</a:t>
            </a:r>
          </a:p>
        </p:txBody>
      </p:sp>
      <p:sp>
        <p:nvSpPr>
          <p:cNvPr id="488" name="Rectangle 144"/>
          <p:cNvSpPr>
            <a:spLocks noChangeArrowheads="1"/>
          </p:cNvSpPr>
          <p:nvPr/>
        </p:nvSpPr>
        <p:spPr bwMode="auto">
          <a:xfrm rot="5400000">
            <a:off x="6384925" y="2360613"/>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&lt;16:20&gt;</a:t>
            </a:r>
          </a:p>
        </p:txBody>
      </p:sp>
      <p:sp>
        <p:nvSpPr>
          <p:cNvPr id="489" name="Rectangle 145"/>
          <p:cNvSpPr>
            <a:spLocks noChangeArrowheads="1"/>
          </p:cNvSpPr>
          <p:nvPr/>
        </p:nvSpPr>
        <p:spPr bwMode="auto">
          <a:xfrm rot="5400000">
            <a:off x="6952533" y="2359306"/>
            <a:ext cx="804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&lt;11:15&gt;</a:t>
            </a:r>
          </a:p>
        </p:txBody>
      </p:sp>
      <p:sp>
        <p:nvSpPr>
          <p:cNvPr id="490" name="Rectangle 146"/>
          <p:cNvSpPr>
            <a:spLocks noChangeArrowheads="1"/>
          </p:cNvSpPr>
          <p:nvPr/>
        </p:nvSpPr>
        <p:spPr bwMode="auto">
          <a:xfrm rot="5400000">
            <a:off x="7451725" y="2360613"/>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Comic Sans MS" panose="030F0702030302020204" pitchFamily="66" charset="0"/>
                <a:ea typeface="宋体" panose="02010600030101010101" pitchFamily="2" charset="-122"/>
              </a:rPr>
              <a:t>&lt;0:15&gt;</a:t>
            </a:r>
          </a:p>
        </p:txBody>
      </p:sp>
      <p:sp>
        <p:nvSpPr>
          <p:cNvPr id="491" name="Line 147"/>
          <p:cNvSpPr>
            <a:spLocks noChangeShapeType="1"/>
          </p:cNvSpPr>
          <p:nvPr/>
        </p:nvSpPr>
        <p:spPr bwMode="auto">
          <a:xfrm>
            <a:off x="66294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2" name="Line 148"/>
          <p:cNvSpPr>
            <a:spLocks noChangeShapeType="1"/>
          </p:cNvSpPr>
          <p:nvPr/>
        </p:nvSpPr>
        <p:spPr bwMode="auto">
          <a:xfrm>
            <a:off x="71628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3" name="Line 149"/>
          <p:cNvSpPr>
            <a:spLocks noChangeShapeType="1"/>
          </p:cNvSpPr>
          <p:nvPr/>
        </p:nvSpPr>
        <p:spPr bwMode="auto">
          <a:xfrm>
            <a:off x="7696200" y="2146300"/>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494" name="Rectangle 150"/>
          <p:cNvSpPr>
            <a:spLocks noChangeArrowheads="1"/>
          </p:cNvSpPr>
          <p:nvPr/>
        </p:nvSpPr>
        <p:spPr bwMode="auto">
          <a:xfrm>
            <a:off x="7453313" y="2971800"/>
            <a:ext cx="8303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Imm16</a:t>
            </a:r>
          </a:p>
        </p:txBody>
      </p:sp>
      <p:sp>
        <p:nvSpPr>
          <p:cNvPr id="495" name="Rectangle 151"/>
          <p:cNvSpPr>
            <a:spLocks noChangeArrowheads="1"/>
          </p:cNvSpPr>
          <p:nvPr/>
        </p:nvSpPr>
        <p:spPr bwMode="auto">
          <a:xfrm>
            <a:off x="6919913" y="2971800"/>
            <a:ext cx="4312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Rd</a:t>
            </a:r>
          </a:p>
        </p:txBody>
      </p:sp>
      <p:sp>
        <p:nvSpPr>
          <p:cNvPr id="496" name="Rectangle 152"/>
          <p:cNvSpPr>
            <a:spLocks noChangeArrowheads="1"/>
          </p:cNvSpPr>
          <p:nvPr/>
        </p:nvSpPr>
        <p:spPr bwMode="auto">
          <a:xfrm>
            <a:off x="6462713" y="2971800"/>
            <a:ext cx="4071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Rt</a:t>
            </a:r>
          </a:p>
        </p:txBody>
      </p:sp>
      <p:sp>
        <p:nvSpPr>
          <p:cNvPr id="497" name="Rectangle 153"/>
          <p:cNvSpPr>
            <a:spLocks noChangeArrowheads="1"/>
          </p:cNvSpPr>
          <p:nvPr/>
        </p:nvSpPr>
        <p:spPr bwMode="auto">
          <a:xfrm>
            <a:off x="5929313" y="2971800"/>
            <a:ext cx="4103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Comic Sans MS" panose="030F0702030302020204" pitchFamily="66" charset="0"/>
                <a:ea typeface="宋体" panose="02010600030101010101" pitchFamily="2" charset="-122"/>
              </a:rPr>
              <a:t>Rs</a:t>
            </a:r>
          </a:p>
        </p:txBody>
      </p:sp>
      <p:sp>
        <p:nvSpPr>
          <p:cNvPr id="498" name="Rectangle 154"/>
          <p:cNvSpPr txBox="1">
            <a:spLocks noChangeArrowheads="1"/>
          </p:cNvSpPr>
          <p:nvPr/>
        </p:nvSpPr>
        <p:spPr bwMode="auto">
          <a:xfrm>
            <a:off x="133350" y="1213721"/>
            <a:ext cx="81915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rgbClr val="FF0000"/>
                </a:solidFill>
                <a:latin typeface="Comic Sans MS" panose="030F0702030302020204" pitchFamily="66" charset="0"/>
                <a:ea typeface="宋体" panose="02010600030101010101" pitchFamily="2" charset="-122"/>
              </a:rPr>
              <a:t>if  (R[</a:t>
            </a:r>
            <a:r>
              <a:rPr lang="en-US" altLang="zh-CN" dirty="0" err="1" smtClean="0">
                <a:solidFill>
                  <a:srgbClr val="FF0000"/>
                </a:solidFill>
                <a:latin typeface="Comic Sans MS" panose="030F0702030302020204" pitchFamily="66" charset="0"/>
                <a:ea typeface="宋体" panose="02010600030101010101" pitchFamily="2" charset="-122"/>
              </a:rPr>
              <a:t>rs</a:t>
            </a:r>
            <a:r>
              <a:rPr lang="en-US" altLang="zh-CN" dirty="0" smtClean="0">
                <a:solidFill>
                  <a:srgbClr val="FF0000"/>
                </a:solidFill>
                <a:latin typeface="Comic Sans MS" panose="030F0702030302020204" pitchFamily="66" charset="0"/>
                <a:ea typeface="宋体" panose="02010600030101010101" pitchFamily="2" charset="-122"/>
              </a:rPr>
              <a:t>] - R[</a:t>
            </a:r>
            <a:r>
              <a:rPr lang="en-US" altLang="zh-CN" dirty="0" err="1" smtClean="0">
                <a:solidFill>
                  <a:srgbClr val="FF0000"/>
                </a:solidFill>
                <a:latin typeface="Comic Sans MS" panose="030F0702030302020204" pitchFamily="66" charset="0"/>
                <a:ea typeface="宋体" panose="02010600030101010101" pitchFamily="2" charset="-122"/>
              </a:rPr>
              <a:t>rt</a:t>
            </a:r>
            <a:r>
              <a:rPr lang="en-US" altLang="zh-CN" dirty="0" smtClean="0">
                <a:solidFill>
                  <a:srgbClr val="FF0000"/>
                </a:solidFill>
                <a:latin typeface="Comic Sans MS" panose="030F0702030302020204" pitchFamily="66" charset="0"/>
                <a:ea typeface="宋体" panose="02010600030101010101" pitchFamily="2" charset="-122"/>
              </a:rPr>
              <a:t>]  ==  0)   then  Zero </a:t>
            </a:r>
            <a:r>
              <a:rPr lang="en-US" altLang="zh-CN" dirty="0" smtClean="0">
                <a:solidFill>
                  <a:srgbClr val="FF0000"/>
                </a:solidFill>
                <a:latin typeface="Comic Sans MS" panose="030F0702030302020204" pitchFamily="66" charset="0"/>
                <a:ea typeface="宋体" panose="02010600030101010101" pitchFamily="2" charset="-122"/>
                <a:cs typeface="Arial" panose="020B0604020202020204" pitchFamily="34" charset="0"/>
                <a:sym typeface="Wingdings" panose="05000000000000000000" pitchFamily="2" charset="2"/>
              </a:rPr>
              <a:t>←</a:t>
            </a:r>
            <a:r>
              <a:rPr lang="en-US" altLang="zh-CN" dirty="0" smtClean="0">
                <a:solidFill>
                  <a:srgbClr val="FF0000"/>
                </a:solidFill>
                <a:latin typeface="Comic Sans MS" panose="030F0702030302020204" pitchFamily="66" charset="0"/>
                <a:ea typeface="宋体" panose="02010600030101010101" pitchFamily="2" charset="-122"/>
              </a:rPr>
              <a:t> 1 ;  else  Zero </a:t>
            </a:r>
            <a:r>
              <a:rPr lang="en-US" altLang="zh-CN" dirty="0" smtClean="0">
                <a:solidFill>
                  <a:srgbClr val="FF0000"/>
                </a:solidFill>
                <a:latin typeface="Comic Sans MS" panose="030F0702030302020204" pitchFamily="66" charset="0"/>
                <a:ea typeface="宋体" panose="02010600030101010101" pitchFamily="2" charset="-122"/>
                <a:sym typeface="Wingdings" panose="05000000000000000000" pitchFamily="2" charset="2"/>
              </a:rPr>
              <a:t>←</a:t>
            </a:r>
            <a:r>
              <a:rPr lang="en-US" altLang="zh-CN" dirty="0" smtClean="0">
                <a:solidFill>
                  <a:srgbClr val="FF0000"/>
                </a:solidFill>
                <a:latin typeface="Comic Sans MS" panose="030F0702030302020204" pitchFamily="66" charset="0"/>
                <a:ea typeface="宋体" panose="02010600030101010101" pitchFamily="2" charset="-122"/>
              </a:rPr>
              <a:t> 0</a:t>
            </a:r>
          </a:p>
        </p:txBody>
      </p:sp>
      <p:grpSp>
        <p:nvGrpSpPr>
          <p:cNvPr id="499" name="Group 173"/>
          <p:cNvGrpSpPr>
            <a:grpSpLocks/>
          </p:cNvGrpSpPr>
          <p:nvPr/>
        </p:nvGrpSpPr>
        <p:grpSpPr bwMode="auto">
          <a:xfrm>
            <a:off x="2600325" y="3236913"/>
            <a:ext cx="442913" cy="374650"/>
            <a:chOff x="1638" y="2039"/>
            <a:chExt cx="279" cy="236"/>
          </a:xfrm>
        </p:grpSpPr>
        <p:sp>
          <p:nvSpPr>
            <p:cNvPr id="500" name="Line 174"/>
            <p:cNvSpPr>
              <a:spLocks noChangeShapeType="1"/>
            </p:cNvSpPr>
            <p:nvPr/>
          </p:nvSpPr>
          <p:spPr bwMode="auto">
            <a:xfrm>
              <a:off x="1917"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01" name="Line 175"/>
            <p:cNvSpPr>
              <a:spLocks noChangeShapeType="1"/>
            </p:cNvSpPr>
            <p:nvPr/>
          </p:nvSpPr>
          <p:spPr bwMode="auto">
            <a:xfrm>
              <a:off x="1638"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grpSp>
        <p:nvGrpSpPr>
          <p:cNvPr id="502" name="Group 176"/>
          <p:cNvGrpSpPr>
            <a:grpSpLocks/>
          </p:cNvGrpSpPr>
          <p:nvPr/>
        </p:nvGrpSpPr>
        <p:grpSpPr bwMode="auto">
          <a:xfrm>
            <a:off x="3221038" y="3794125"/>
            <a:ext cx="1792287" cy="1962150"/>
            <a:chOff x="2029" y="2390"/>
            <a:chExt cx="1129" cy="1236"/>
          </a:xfrm>
        </p:grpSpPr>
        <p:sp>
          <p:nvSpPr>
            <p:cNvPr id="503" name="Line 177"/>
            <p:cNvSpPr>
              <a:spLocks noChangeShapeType="1"/>
            </p:cNvSpPr>
            <p:nvPr/>
          </p:nvSpPr>
          <p:spPr bwMode="auto">
            <a:xfrm>
              <a:off x="2038" y="2390"/>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04" name="Line 178"/>
            <p:cNvSpPr>
              <a:spLocks noChangeShapeType="1"/>
            </p:cNvSpPr>
            <p:nvPr/>
          </p:nvSpPr>
          <p:spPr bwMode="auto">
            <a:xfrm>
              <a:off x="2029" y="2822"/>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05" name="Line 179"/>
            <p:cNvSpPr>
              <a:spLocks noChangeShapeType="1"/>
            </p:cNvSpPr>
            <p:nvPr/>
          </p:nvSpPr>
          <p:spPr bwMode="auto">
            <a:xfrm>
              <a:off x="2733" y="3374"/>
              <a:ext cx="0" cy="252"/>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06" name="Line 180"/>
            <p:cNvSpPr>
              <a:spLocks noChangeShapeType="1"/>
            </p:cNvSpPr>
            <p:nvPr/>
          </p:nvSpPr>
          <p:spPr bwMode="auto">
            <a:xfrm>
              <a:off x="2854" y="2918"/>
              <a:ext cx="30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507" name="Line 181"/>
          <p:cNvSpPr>
            <a:spLocks noChangeShapeType="1"/>
          </p:cNvSpPr>
          <p:nvPr/>
        </p:nvSpPr>
        <p:spPr bwMode="auto">
          <a:xfrm>
            <a:off x="3970338" y="2128838"/>
            <a:ext cx="5842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nvGrpSpPr>
          <p:cNvPr id="508" name="Group 182"/>
          <p:cNvGrpSpPr>
            <a:grpSpLocks/>
          </p:cNvGrpSpPr>
          <p:nvPr/>
        </p:nvGrpSpPr>
        <p:grpSpPr bwMode="auto">
          <a:xfrm>
            <a:off x="5454650" y="2879725"/>
            <a:ext cx="203200" cy="1193800"/>
            <a:chOff x="3446" y="1814"/>
            <a:chExt cx="128" cy="752"/>
          </a:xfrm>
        </p:grpSpPr>
        <p:sp>
          <p:nvSpPr>
            <p:cNvPr id="509" name="Line 183"/>
            <p:cNvSpPr>
              <a:spLocks noChangeShapeType="1"/>
            </p:cNvSpPr>
            <p:nvPr/>
          </p:nvSpPr>
          <p:spPr bwMode="auto">
            <a:xfrm flipV="1">
              <a:off x="3558" y="1814"/>
              <a:ext cx="0" cy="752"/>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510" name="Line 184"/>
            <p:cNvSpPr>
              <a:spLocks noChangeShapeType="1"/>
            </p:cNvSpPr>
            <p:nvPr/>
          </p:nvSpPr>
          <p:spPr bwMode="auto">
            <a:xfrm flipH="1">
              <a:off x="3446" y="2541"/>
              <a:ext cx="128"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grpSp>
      <p:sp>
        <p:nvSpPr>
          <p:cNvPr id="511" name="Line 185"/>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mn-ea"/>
            </a:endParaRPr>
          </a:p>
        </p:txBody>
      </p:sp>
    </p:spTree>
    <p:extLst>
      <p:ext uri="{BB962C8B-B14F-4D97-AF65-F5344CB8AC3E}">
        <p14:creationId xmlns:p14="http://schemas.microsoft.com/office/powerpoint/2010/main" val="35455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animEffect transition="in" filter="slide(fromTop)">
                                      <p:cBhvr>
                                        <p:cTn id="7" dur="500"/>
                                        <p:tgtEl>
                                          <p:spTgt spid="49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02"/>
                                        </p:tgtEl>
                                        <p:attrNameLst>
                                          <p:attrName>style.visibility</p:attrName>
                                        </p:attrNameLst>
                                      </p:cBhvr>
                                      <p:to>
                                        <p:strVal val="visible"/>
                                      </p:to>
                                    </p:set>
                                    <p:animEffect transition="in" filter="slide(fromLeft)">
                                      <p:cBhvr>
                                        <p:cTn id="12" dur="500"/>
                                        <p:tgtEl>
                                          <p:spTgt spid="50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11"/>
                                        </p:tgtEl>
                                        <p:attrNameLst>
                                          <p:attrName>style.visibility</p:attrName>
                                        </p:attrNameLst>
                                      </p:cBhvr>
                                      <p:to>
                                        <p:strVal val="visible"/>
                                      </p:to>
                                    </p:set>
                                    <p:animEffect transition="in" filter="slide(fromTop)">
                                      <p:cBhvr>
                                        <p:cTn id="17" dur="500"/>
                                        <p:tgtEl>
                                          <p:spTgt spid="5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08"/>
                                        </p:tgtEl>
                                        <p:attrNameLst>
                                          <p:attrName>style.visibility</p:attrName>
                                        </p:attrNameLst>
                                      </p:cBhvr>
                                      <p:to>
                                        <p:strVal val="visible"/>
                                      </p:to>
                                    </p:set>
                                    <p:animEffect transition="in" filter="slide(fromBottom)">
                                      <p:cBhvr>
                                        <p:cTn id="22" dur="500"/>
                                        <p:tgtEl>
                                          <p:spTgt spid="50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07"/>
                                        </p:tgtEl>
                                        <p:attrNameLst>
                                          <p:attrName>style.visibility</p:attrName>
                                        </p:attrNameLst>
                                      </p:cBhvr>
                                      <p:to>
                                        <p:strVal val="visible"/>
                                      </p:to>
                                    </p:set>
                                    <p:animEffect transition="in" filter="slide(fromLeft)">
                                      <p:cBhvr>
                                        <p:cTn id="27" dur="5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animBg="1"/>
      <p:bldP spid="5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740420" y="700629"/>
            <a:ext cx="5112568" cy="430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zh-CN" altLang="en-US" sz="2000" dirty="0" smtClean="0">
                <a:solidFill>
                  <a:srgbClr val="063DE8"/>
                </a:solidFill>
              </a:rPr>
              <a:t>控制信号取值分析</a:t>
            </a:r>
            <a:r>
              <a:rPr lang="en-US" altLang="zh-CN" sz="2000" dirty="0" smtClean="0">
                <a:solidFill>
                  <a:srgbClr val="063DE8"/>
                </a:solidFill>
              </a:rPr>
              <a:t>—</a:t>
            </a:r>
            <a:r>
              <a:rPr lang="zh-CN" altLang="en-US" sz="2000" dirty="0" smtClean="0">
                <a:solidFill>
                  <a:srgbClr val="063DE8"/>
                </a:solidFill>
              </a:rPr>
              <a:t>分支指令最后阶段取指部件中的动作</a:t>
            </a:r>
            <a:endParaRPr lang="en-US" altLang="zh-CN" sz="2000" dirty="0" smtClean="0">
              <a:solidFill>
                <a:srgbClr val="063DE8"/>
              </a:solidFill>
            </a:endParaRPr>
          </a:p>
        </p:txBody>
      </p:sp>
      <p:sp>
        <p:nvSpPr>
          <p:cNvPr id="10" name="Line 3"/>
          <p:cNvSpPr>
            <a:spLocks noChangeShapeType="1"/>
          </p:cNvSpPr>
          <p:nvPr/>
        </p:nvSpPr>
        <p:spPr bwMode="auto">
          <a:xfrm>
            <a:off x="1660525" y="3829769"/>
            <a:ext cx="904875"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 name="Line 4"/>
          <p:cNvSpPr>
            <a:spLocks noChangeShapeType="1"/>
          </p:cNvSpPr>
          <p:nvPr/>
        </p:nvSpPr>
        <p:spPr bwMode="auto">
          <a:xfrm flipH="1">
            <a:off x="2051050" y="3764682"/>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 name="Rectangle 5"/>
          <p:cNvSpPr>
            <a:spLocks noChangeArrowheads="1"/>
          </p:cNvSpPr>
          <p:nvPr/>
        </p:nvSpPr>
        <p:spPr bwMode="auto">
          <a:xfrm>
            <a:off x="1814513" y="389961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3" name="Line 6"/>
          <p:cNvSpPr>
            <a:spLocks noChangeShapeType="1"/>
          </p:cNvSpPr>
          <p:nvPr/>
        </p:nvSpPr>
        <p:spPr bwMode="auto">
          <a:xfrm>
            <a:off x="3213100" y="4058369"/>
            <a:ext cx="1574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 name="Line 7"/>
          <p:cNvSpPr>
            <a:spLocks noChangeShapeType="1"/>
          </p:cNvSpPr>
          <p:nvPr/>
        </p:nvSpPr>
        <p:spPr bwMode="auto">
          <a:xfrm flipH="1">
            <a:off x="4337050" y="3988519"/>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 name="Rectangle 8"/>
          <p:cNvSpPr>
            <a:spLocks noChangeArrowheads="1"/>
          </p:cNvSpPr>
          <p:nvPr/>
        </p:nvSpPr>
        <p:spPr bwMode="auto">
          <a:xfrm>
            <a:off x="4176713" y="416314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6" name="Rectangle 9"/>
          <p:cNvSpPr>
            <a:spLocks noChangeArrowheads="1"/>
          </p:cNvSpPr>
          <p:nvPr/>
        </p:nvSpPr>
        <p:spPr bwMode="auto">
          <a:xfrm rot="5400000">
            <a:off x="2346326" y="5363294"/>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SignExt</a:t>
            </a:r>
          </a:p>
        </p:txBody>
      </p:sp>
      <p:sp>
        <p:nvSpPr>
          <p:cNvPr id="17" name="Line 10"/>
          <p:cNvSpPr>
            <a:spLocks noChangeShapeType="1"/>
          </p:cNvSpPr>
          <p:nvPr/>
        </p:nvSpPr>
        <p:spPr bwMode="auto">
          <a:xfrm>
            <a:off x="4140200" y="4891807"/>
            <a:ext cx="635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 name="Rectangle 11"/>
          <p:cNvSpPr>
            <a:spLocks noChangeArrowheads="1"/>
          </p:cNvSpPr>
          <p:nvPr/>
        </p:nvSpPr>
        <p:spPr bwMode="auto">
          <a:xfrm>
            <a:off x="4195763" y="500293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9" name="Line 12"/>
          <p:cNvSpPr>
            <a:spLocks noChangeShapeType="1"/>
          </p:cNvSpPr>
          <p:nvPr/>
        </p:nvSpPr>
        <p:spPr bwMode="auto">
          <a:xfrm flipH="1">
            <a:off x="4337050" y="4826719"/>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 name="Line 13"/>
          <p:cNvSpPr>
            <a:spLocks noChangeShapeType="1"/>
          </p:cNvSpPr>
          <p:nvPr/>
        </p:nvSpPr>
        <p:spPr bwMode="auto">
          <a:xfrm>
            <a:off x="1930400" y="5582369"/>
            <a:ext cx="635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 name="Line 14"/>
          <p:cNvSpPr>
            <a:spLocks noChangeShapeType="1"/>
          </p:cNvSpPr>
          <p:nvPr/>
        </p:nvSpPr>
        <p:spPr bwMode="auto">
          <a:xfrm flipH="1">
            <a:off x="2127250" y="5499819"/>
            <a:ext cx="88900" cy="133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 name="Rectangle 15"/>
          <p:cNvSpPr>
            <a:spLocks noChangeArrowheads="1"/>
          </p:cNvSpPr>
          <p:nvPr/>
        </p:nvSpPr>
        <p:spPr bwMode="auto">
          <a:xfrm>
            <a:off x="1814513" y="5564907"/>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16</a:t>
            </a:r>
          </a:p>
        </p:txBody>
      </p:sp>
      <p:sp>
        <p:nvSpPr>
          <p:cNvPr id="23" name="Rectangle 16"/>
          <p:cNvSpPr>
            <a:spLocks noChangeArrowheads="1"/>
          </p:cNvSpPr>
          <p:nvPr/>
        </p:nvSpPr>
        <p:spPr bwMode="auto">
          <a:xfrm>
            <a:off x="1204913" y="5418857"/>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imm16</a:t>
            </a:r>
          </a:p>
        </p:txBody>
      </p:sp>
      <p:sp>
        <p:nvSpPr>
          <p:cNvPr id="24" name="Line 17"/>
          <p:cNvSpPr>
            <a:spLocks noChangeShapeType="1"/>
          </p:cNvSpPr>
          <p:nvPr/>
        </p:nvSpPr>
        <p:spPr bwMode="auto">
          <a:xfrm>
            <a:off x="2082800" y="4698132"/>
            <a:ext cx="4826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 name="Rectangle 18"/>
          <p:cNvSpPr>
            <a:spLocks noChangeArrowheads="1"/>
          </p:cNvSpPr>
          <p:nvPr/>
        </p:nvSpPr>
        <p:spPr bwMode="auto">
          <a:xfrm>
            <a:off x="2603500" y="5061669"/>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26" name="Group 19"/>
          <p:cNvGrpSpPr>
            <a:grpSpLocks/>
          </p:cNvGrpSpPr>
          <p:nvPr/>
        </p:nvGrpSpPr>
        <p:grpSpPr bwMode="auto">
          <a:xfrm>
            <a:off x="4759325" y="3812307"/>
            <a:ext cx="346075" cy="1325562"/>
            <a:chOff x="2998" y="2245"/>
            <a:chExt cx="218" cy="835"/>
          </a:xfrm>
        </p:grpSpPr>
        <p:grpSp>
          <p:nvGrpSpPr>
            <p:cNvPr id="27" name="Group 20"/>
            <p:cNvGrpSpPr>
              <a:grpSpLocks/>
            </p:cNvGrpSpPr>
            <p:nvPr/>
          </p:nvGrpSpPr>
          <p:grpSpPr bwMode="auto">
            <a:xfrm>
              <a:off x="3024" y="2245"/>
              <a:ext cx="192" cy="835"/>
              <a:chOff x="3024" y="2245"/>
              <a:chExt cx="192" cy="835"/>
            </a:xfrm>
          </p:grpSpPr>
          <p:sp>
            <p:nvSpPr>
              <p:cNvPr id="31" name="Line 21"/>
              <p:cNvSpPr>
                <a:spLocks noChangeShapeType="1"/>
              </p:cNvSpPr>
              <p:nvPr/>
            </p:nvSpPr>
            <p:spPr bwMode="auto">
              <a:xfrm>
                <a:off x="3024" y="2245"/>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 name="Line 22"/>
              <p:cNvSpPr>
                <a:spLocks noChangeShapeType="1"/>
              </p:cNvSpPr>
              <p:nvPr/>
            </p:nvSpPr>
            <p:spPr bwMode="auto">
              <a:xfrm>
                <a:off x="3032" y="2245"/>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 name="Line 23"/>
              <p:cNvSpPr>
                <a:spLocks noChangeShapeType="1"/>
              </p:cNvSpPr>
              <p:nvPr/>
            </p:nvSpPr>
            <p:spPr bwMode="auto">
              <a:xfrm flipV="1">
                <a:off x="3032" y="2953"/>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 name="Line 24"/>
              <p:cNvSpPr>
                <a:spLocks noChangeShapeType="1"/>
              </p:cNvSpPr>
              <p:nvPr/>
            </p:nvSpPr>
            <p:spPr bwMode="auto">
              <a:xfrm>
                <a:off x="3216" y="2356"/>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8" name="Rectangle 25"/>
            <p:cNvSpPr>
              <a:spLocks noChangeArrowheads="1"/>
            </p:cNvSpPr>
            <p:nvPr/>
          </p:nvSpPr>
          <p:spPr bwMode="auto">
            <a:xfrm rot="5400000">
              <a:off x="2918" y="2560"/>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29"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0"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grpSp>
      <p:grpSp>
        <p:nvGrpSpPr>
          <p:cNvPr id="35" name="Group 28"/>
          <p:cNvGrpSpPr>
            <a:grpSpLocks/>
          </p:cNvGrpSpPr>
          <p:nvPr/>
        </p:nvGrpSpPr>
        <p:grpSpPr bwMode="auto">
          <a:xfrm>
            <a:off x="2590800" y="3698007"/>
            <a:ext cx="476250" cy="1157287"/>
            <a:chOff x="1632" y="2173"/>
            <a:chExt cx="300" cy="729"/>
          </a:xfrm>
        </p:grpSpPr>
        <p:grpSp>
          <p:nvGrpSpPr>
            <p:cNvPr id="36" name="Group 29"/>
            <p:cNvGrpSpPr>
              <a:grpSpLocks/>
            </p:cNvGrpSpPr>
            <p:nvPr/>
          </p:nvGrpSpPr>
          <p:grpSpPr bwMode="auto">
            <a:xfrm>
              <a:off x="1632" y="2173"/>
              <a:ext cx="288" cy="729"/>
              <a:chOff x="1632" y="2173"/>
              <a:chExt cx="288" cy="729"/>
            </a:xfrm>
          </p:grpSpPr>
          <p:sp>
            <p:nvSpPr>
              <p:cNvPr id="38" name="Line 30"/>
              <p:cNvSpPr>
                <a:spLocks noChangeShapeType="1"/>
              </p:cNvSpPr>
              <p:nvPr/>
            </p:nvSpPr>
            <p:spPr bwMode="auto">
              <a:xfrm>
                <a:off x="1632" y="2173"/>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 name="Line 31"/>
              <p:cNvSpPr>
                <a:spLocks noChangeShapeType="1"/>
              </p:cNvSpPr>
              <p:nvPr/>
            </p:nvSpPr>
            <p:spPr bwMode="auto">
              <a:xfrm>
                <a:off x="1640" y="2173"/>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0" name="Line 32"/>
              <p:cNvSpPr>
                <a:spLocks noChangeShapeType="1"/>
              </p:cNvSpPr>
              <p:nvPr/>
            </p:nvSpPr>
            <p:spPr bwMode="auto">
              <a:xfrm>
                <a:off x="1640" y="2355"/>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1" name="Line 33"/>
              <p:cNvSpPr>
                <a:spLocks noChangeShapeType="1"/>
              </p:cNvSpPr>
              <p:nvPr/>
            </p:nvSpPr>
            <p:spPr bwMode="auto">
              <a:xfrm>
                <a:off x="1776" y="244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2" name="Line 34"/>
              <p:cNvSpPr>
                <a:spLocks noChangeShapeType="1"/>
              </p:cNvSpPr>
              <p:nvPr/>
            </p:nvSpPr>
            <p:spPr bwMode="auto">
              <a:xfrm>
                <a:off x="1920" y="2355"/>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3" name="Line 35"/>
              <p:cNvSpPr>
                <a:spLocks noChangeShapeType="1"/>
              </p:cNvSpPr>
              <p:nvPr/>
            </p:nvSpPr>
            <p:spPr bwMode="auto">
              <a:xfrm flipV="1">
                <a:off x="1640" y="2613"/>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4" name="Line 36"/>
              <p:cNvSpPr>
                <a:spLocks noChangeShapeType="1"/>
              </p:cNvSpPr>
              <p:nvPr/>
            </p:nvSpPr>
            <p:spPr bwMode="auto">
              <a:xfrm>
                <a:off x="1632" y="2720"/>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5" name="Line 37"/>
              <p:cNvSpPr>
                <a:spLocks noChangeShapeType="1"/>
              </p:cNvSpPr>
              <p:nvPr/>
            </p:nvSpPr>
            <p:spPr bwMode="auto">
              <a:xfrm flipV="1">
                <a:off x="1640" y="2704"/>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37" name="Rectangle 38"/>
            <p:cNvSpPr>
              <a:spLocks noChangeArrowheads="1"/>
            </p:cNvSpPr>
            <p:nvPr/>
          </p:nvSpPr>
          <p:spPr bwMode="auto">
            <a:xfrm rot="5400000">
              <a:off x="1596" y="2436"/>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46" name="Rectangle 39"/>
          <p:cNvSpPr>
            <a:spLocks noChangeArrowheads="1"/>
          </p:cNvSpPr>
          <p:nvPr/>
        </p:nvSpPr>
        <p:spPr bwMode="auto">
          <a:xfrm>
            <a:off x="1814513" y="4363169"/>
            <a:ext cx="463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grpSp>
        <p:nvGrpSpPr>
          <p:cNvPr id="47" name="Group 40"/>
          <p:cNvGrpSpPr>
            <a:grpSpLocks/>
          </p:cNvGrpSpPr>
          <p:nvPr/>
        </p:nvGrpSpPr>
        <p:grpSpPr bwMode="auto">
          <a:xfrm>
            <a:off x="1338263" y="3232869"/>
            <a:ext cx="493712" cy="2073275"/>
            <a:chOff x="843" y="1880"/>
            <a:chExt cx="311" cy="1306"/>
          </a:xfrm>
        </p:grpSpPr>
        <p:sp>
          <p:nvSpPr>
            <p:cNvPr id="48" name="Rectangle 41"/>
            <p:cNvSpPr>
              <a:spLocks noChangeArrowheads="1"/>
            </p:cNvSpPr>
            <p:nvPr/>
          </p:nvSpPr>
          <p:spPr bwMode="auto">
            <a:xfrm>
              <a:off x="872" y="1880"/>
              <a:ext cx="176" cy="7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9" name="Oval 42"/>
            <p:cNvSpPr>
              <a:spLocks noChangeArrowheads="1"/>
            </p:cNvSpPr>
            <p:nvPr/>
          </p:nvSpPr>
          <p:spPr bwMode="auto">
            <a:xfrm>
              <a:off x="920" y="2648"/>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0" name="Line 43"/>
            <p:cNvSpPr>
              <a:spLocks noChangeShapeType="1"/>
            </p:cNvSpPr>
            <p:nvPr/>
          </p:nvSpPr>
          <p:spPr bwMode="auto">
            <a:xfrm>
              <a:off x="960" y="2744"/>
              <a:ext cx="0" cy="22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1" name="Rectangle 44"/>
            <p:cNvSpPr>
              <a:spLocks noChangeArrowheads="1"/>
            </p:cNvSpPr>
            <p:nvPr/>
          </p:nvSpPr>
          <p:spPr bwMode="auto">
            <a:xfrm rot="5400000">
              <a:off x="806" y="2207"/>
              <a:ext cx="2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PC</a:t>
              </a:r>
            </a:p>
          </p:txBody>
        </p:sp>
        <p:sp>
          <p:nvSpPr>
            <p:cNvPr id="52" name="Rectangle 45"/>
            <p:cNvSpPr>
              <a:spLocks noChangeArrowheads="1"/>
            </p:cNvSpPr>
            <p:nvPr/>
          </p:nvSpPr>
          <p:spPr bwMode="auto">
            <a:xfrm>
              <a:off x="855" y="297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Clk</a:t>
              </a:r>
            </a:p>
          </p:txBody>
        </p:sp>
      </p:grpSp>
      <p:grpSp>
        <p:nvGrpSpPr>
          <p:cNvPr id="53" name="Group 46"/>
          <p:cNvGrpSpPr>
            <a:grpSpLocks/>
          </p:cNvGrpSpPr>
          <p:nvPr/>
        </p:nvGrpSpPr>
        <p:grpSpPr bwMode="auto">
          <a:xfrm>
            <a:off x="3657600" y="4307607"/>
            <a:ext cx="476250" cy="1157287"/>
            <a:chOff x="2304" y="2557"/>
            <a:chExt cx="300" cy="729"/>
          </a:xfrm>
        </p:grpSpPr>
        <p:grpSp>
          <p:nvGrpSpPr>
            <p:cNvPr id="54" name="Group 47"/>
            <p:cNvGrpSpPr>
              <a:grpSpLocks/>
            </p:cNvGrpSpPr>
            <p:nvPr/>
          </p:nvGrpSpPr>
          <p:grpSpPr bwMode="auto">
            <a:xfrm>
              <a:off x="2304" y="2557"/>
              <a:ext cx="288" cy="729"/>
              <a:chOff x="2304" y="2557"/>
              <a:chExt cx="288" cy="729"/>
            </a:xfrm>
          </p:grpSpPr>
          <p:sp>
            <p:nvSpPr>
              <p:cNvPr id="56" name="Line 48"/>
              <p:cNvSpPr>
                <a:spLocks noChangeShapeType="1"/>
              </p:cNvSpPr>
              <p:nvPr/>
            </p:nvSpPr>
            <p:spPr bwMode="auto">
              <a:xfrm>
                <a:off x="2304" y="255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7" name="Line 49"/>
              <p:cNvSpPr>
                <a:spLocks noChangeShapeType="1"/>
              </p:cNvSpPr>
              <p:nvPr/>
            </p:nvSpPr>
            <p:spPr bwMode="auto">
              <a:xfrm>
                <a:off x="2312" y="2557"/>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8" name="Line 50"/>
              <p:cNvSpPr>
                <a:spLocks noChangeShapeType="1"/>
              </p:cNvSpPr>
              <p:nvPr/>
            </p:nvSpPr>
            <p:spPr bwMode="auto">
              <a:xfrm>
                <a:off x="2312" y="2739"/>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9" name="Line 51"/>
              <p:cNvSpPr>
                <a:spLocks noChangeShapeType="1"/>
              </p:cNvSpPr>
              <p:nvPr/>
            </p:nvSpPr>
            <p:spPr bwMode="auto">
              <a:xfrm>
                <a:off x="2448" y="2831"/>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0" name="Line 52"/>
              <p:cNvSpPr>
                <a:spLocks noChangeShapeType="1"/>
              </p:cNvSpPr>
              <p:nvPr/>
            </p:nvSpPr>
            <p:spPr bwMode="auto">
              <a:xfrm>
                <a:off x="2592" y="2739"/>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1" name="Line 53"/>
              <p:cNvSpPr>
                <a:spLocks noChangeShapeType="1"/>
              </p:cNvSpPr>
              <p:nvPr/>
            </p:nvSpPr>
            <p:spPr bwMode="auto">
              <a:xfrm flipV="1">
                <a:off x="2312" y="2997"/>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2" name="Line 54"/>
              <p:cNvSpPr>
                <a:spLocks noChangeShapeType="1"/>
              </p:cNvSpPr>
              <p:nvPr/>
            </p:nvSpPr>
            <p:spPr bwMode="auto">
              <a:xfrm>
                <a:off x="2304" y="3104"/>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3" name="Line 55"/>
              <p:cNvSpPr>
                <a:spLocks noChangeShapeType="1"/>
              </p:cNvSpPr>
              <p:nvPr/>
            </p:nvSpPr>
            <p:spPr bwMode="auto">
              <a:xfrm flipV="1">
                <a:off x="2312" y="3088"/>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55" name="Rectangle 56"/>
            <p:cNvSpPr>
              <a:spLocks noChangeArrowheads="1"/>
            </p:cNvSpPr>
            <p:nvPr/>
          </p:nvSpPr>
          <p:spPr bwMode="auto">
            <a:xfrm rot="5400000">
              <a:off x="2268" y="2820"/>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64" name="Line 57"/>
          <p:cNvSpPr>
            <a:spLocks noChangeShapeType="1"/>
          </p:cNvSpPr>
          <p:nvPr/>
        </p:nvSpPr>
        <p:spPr bwMode="auto">
          <a:xfrm>
            <a:off x="2955925" y="5349007"/>
            <a:ext cx="676275"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5" name="Rectangle 58"/>
          <p:cNvSpPr>
            <a:spLocks noChangeArrowheads="1"/>
          </p:cNvSpPr>
          <p:nvPr/>
        </p:nvSpPr>
        <p:spPr bwMode="auto">
          <a:xfrm>
            <a:off x="2976563" y="538393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66" name="Line 59"/>
          <p:cNvSpPr>
            <a:spLocks noChangeShapeType="1"/>
          </p:cNvSpPr>
          <p:nvPr/>
        </p:nvSpPr>
        <p:spPr bwMode="auto">
          <a:xfrm flipH="1">
            <a:off x="3194050" y="5283919"/>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67" name="Group 60"/>
          <p:cNvGrpSpPr>
            <a:grpSpLocks/>
          </p:cNvGrpSpPr>
          <p:nvPr/>
        </p:nvGrpSpPr>
        <p:grpSpPr bwMode="auto">
          <a:xfrm>
            <a:off x="4799013" y="5336307"/>
            <a:ext cx="385762" cy="385762"/>
            <a:chOff x="3023" y="3205"/>
            <a:chExt cx="243" cy="243"/>
          </a:xfrm>
        </p:grpSpPr>
        <p:sp>
          <p:nvSpPr>
            <p:cNvPr id="68" name="Arc 61"/>
            <p:cNvSpPr>
              <a:spLocks/>
            </p:cNvSpPr>
            <p:nvPr/>
          </p:nvSpPr>
          <p:spPr bwMode="auto">
            <a:xfrm rot="16200000">
              <a:off x="3035" y="3193"/>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9" name="Arc 62"/>
            <p:cNvSpPr>
              <a:spLocks/>
            </p:cNvSpPr>
            <p:nvPr/>
          </p:nvSpPr>
          <p:spPr bwMode="auto">
            <a:xfrm rot="5400000">
              <a:off x="3163" y="3193"/>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0" name="Line 63"/>
            <p:cNvSpPr>
              <a:spLocks noChangeShapeType="1"/>
            </p:cNvSpPr>
            <p:nvPr/>
          </p:nvSpPr>
          <p:spPr bwMode="auto">
            <a:xfrm>
              <a:off x="302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1" name="Line 64"/>
            <p:cNvSpPr>
              <a:spLocks noChangeShapeType="1"/>
            </p:cNvSpPr>
            <p:nvPr/>
          </p:nvSpPr>
          <p:spPr bwMode="auto">
            <a:xfrm>
              <a:off x="3032" y="3448"/>
              <a:ext cx="2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2" name="Line 65"/>
            <p:cNvSpPr>
              <a:spLocks noChangeShapeType="1"/>
            </p:cNvSpPr>
            <p:nvPr/>
          </p:nvSpPr>
          <p:spPr bwMode="auto">
            <a:xfrm>
              <a:off x="326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73" name="Line 66"/>
          <p:cNvSpPr>
            <a:spLocks noChangeShapeType="1"/>
          </p:cNvSpPr>
          <p:nvPr/>
        </p:nvSpPr>
        <p:spPr bwMode="auto">
          <a:xfrm flipV="1">
            <a:off x="4991100" y="5037857"/>
            <a:ext cx="0" cy="2936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4" name="Line 67"/>
          <p:cNvSpPr>
            <a:spLocks noChangeShapeType="1"/>
          </p:cNvSpPr>
          <p:nvPr/>
        </p:nvSpPr>
        <p:spPr bwMode="auto">
          <a:xfrm>
            <a:off x="4876800" y="5747469"/>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5" name="Line 68"/>
          <p:cNvSpPr>
            <a:spLocks noChangeShapeType="1"/>
          </p:cNvSpPr>
          <p:nvPr/>
        </p:nvSpPr>
        <p:spPr bwMode="auto">
          <a:xfrm>
            <a:off x="5105400" y="5747469"/>
            <a:ext cx="0" cy="660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6" name="Line 69"/>
          <p:cNvSpPr>
            <a:spLocks noChangeShapeType="1"/>
          </p:cNvSpPr>
          <p:nvPr/>
        </p:nvSpPr>
        <p:spPr bwMode="auto">
          <a:xfrm>
            <a:off x="6183313" y="3677369"/>
            <a:ext cx="192087"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7" name="Line 70"/>
          <p:cNvSpPr>
            <a:spLocks noChangeShapeType="1"/>
          </p:cNvSpPr>
          <p:nvPr/>
        </p:nvSpPr>
        <p:spPr bwMode="auto">
          <a:xfrm flipV="1">
            <a:off x="6400800" y="2127969"/>
            <a:ext cx="0" cy="1574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8" name="Line 71"/>
          <p:cNvSpPr>
            <a:spLocks noChangeShapeType="1"/>
          </p:cNvSpPr>
          <p:nvPr/>
        </p:nvSpPr>
        <p:spPr bwMode="auto">
          <a:xfrm flipH="1">
            <a:off x="736600" y="2153369"/>
            <a:ext cx="56896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9" name="Line 72"/>
          <p:cNvSpPr>
            <a:spLocks noChangeShapeType="1"/>
          </p:cNvSpPr>
          <p:nvPr/>
        </p:nvSpPr>
        <p:spPr bwMode="auto">
          <a:xfrm>
            <a:off x="762000" y="2134319"/>
            <a:ext cx="0" cy="1701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0" name="Line 73"/>
          <p:cNvSpPr>
            <a:spLocks noChangeShapeType="1"/>
          </p:cNvSpPr>
          <p:nvPr/>
        </p:nvSpPr>
        <p:spPr bwMode="auto">
          <a:xfrm>
            <a:off x="787400" y="3815482"/>
            <a:ext cx="581025"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1" name="Line 74"/>
          <p:cNvSpPr>
            <a:spLocks noChangeShapeType="1"/>
          </p:cNvSpPr>
          <p:nvPr/>
        </p:nvSpPr>
        <p:spPr bwMode="auto">
          <a:xfrm flipH="1">
            <a:off x="4032250" y="2083519"/>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2" name="Rectangle 75"/>
          <p:cNvSpPr>
            <a:spLocks noChangeArrowheads="1"/>
          </p:cNvSpPr>
          <p:nvPr/>
        </p:nvSpPr>
        <p:spPr bwMode="auto">
          <a:xfrm>
            <a:off x="3719513" y="218194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83" name="Rectangle 76"/>
          <p:cNvSpPr>
            <a:spLocks noChangeArrowheads="1"/>
          </p:cNvSpPr>
          <p:nvPr/>
        </p:nvSpPr>
        <p:spPr bwMode="auto">
          <a:xfrm>
            <a:off x="3948113" y="6115769"/>
            <a:ext cx="115416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Times New Roman" panose="02020603050405020304" pitchFamily="18" charset="0"/>
                <a:ea typeface="宋体" panose="02010600030101010101" pitchFamily="2" charset="-122"/>
              </a:rPr>
              <a:t>Branch = 1</a:t>
            </a:r>
          </a:p>
        </p:txBody>
      </p:sp>
      <p:sp>
        <p:nvSpPr>
          <p:cNvPr id="84" name="Rectangle 77"/>
          <p:cNvSpPr>
            <a:spLocks noChangeArrowheads="1"/>
          </p:cNvSpPr>
          <p:nvPr/>
        </p:nvSpPr>
        <p:spPr bwMode="auto">
          <a:xfrm>
            <a:off x="5091113" y="6191969"/>
            <a:ext cx="917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63DE8"/>
                </a:solidFill>
                <a:latin typeface="Times New Roman" panose="02020603050405020304" pitchFamily="18" charset="0"/>
                <a:ea typeface="宋体" panose="02010600030101010101" pitchFamily="2" charset="-122"/>
              </a:rPr>
              <a:t>Zero = 1</a:t>
            </a:r>
          </a:p>
        </p:txBody>
      </p:sp>
      <p:sp>
        <p:nvSpPr>
          <p:cNvPr id="85" name="Line 78"/>
          <p:cNvSpPr>
            <a:spLocks noChangeShapeType="1"/>
          </p:cNvSpPr>
          <p:nvPr/>
        </p:nvSpPr>
        <p:spPr bwMode="auto">
          <a:xfrm>
            <a:off x="6565900" y="2839169"/>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6" name="Rectangle 79"/>
          <p:cNvSpPr>
            <a:spLocks noChangeArrowheads="1"/>
          </p:cNvSpPr>
          <p:nvPr/>
        </p:nvSpPr>
        <p:spPr bwMode="auto">
          <a:xfrm>
            <a:off x="6462713" y="2839169"/>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“00”</a:t>
            </a:r>
          </a:p>
        </p:txBody>
      </p:sp>
      <p:sp>
        <p:nvSpPr>
          <p:cNvPr id="87" name="Rectangle 80"/>
          <p:cNvSpPr>
            <a:spLocks noChangeArrowheads="1"/>
          </p:cNvSpPr>
          <p:nvPr/>
        </p:nvSpPr>
        <p:spPr bwMode="auto">
          <a:xfrm>
            <a:off x="7165975" y="2394669"/>
            <a:ext cx="1355725" cy="1270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8" name="Rectangle 81"/>
          <p:cNvSpPr>
            <a:spLocks noChangeArrowheads="1"/>
          </p:cNvSpPr>
          <p:nvPr/>
        </p:nvSpPr>
        <p:spPr bwMode="auto">
          <a:xfrm>
            <a:off x="7127875" y="2381969"/>
            <a:ext cx="11890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Addr&lt;31:2&gt;</a:t>
            </a:r>
          </a:p>
        </p:txBody>
      </p:sp>
      <p:sp>
        <p:nvSpPr>
          <p:cNvPr id="89" name="Rectangle 82"/>
          <p:cNvSpPr>
            <a:spLocks noChangeArrowheads="1"/>
          </p:cNvSpPr>
          <p:nvPr/>
        </p:nvSpPr>
        <p:spPr bwMode="auto">
          <a:xfrm>
            <a:off x="7315200" y="3067769"/>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Instruction</a:t>
            </a:r>
          </a:p>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Memory</a:t>
            </a:r>
          </a:p>
        </p:txBody>
      </p:sp>
      <p:sp>
        <p:nvSpPr>
          <p:cNvPr id="90" name="Rectangle 83"/>
          <p:cNvSpPr>
            <a:spLocks noChangeArrowheads="1"/>
          </p:cNvSpPr>
          <p:nvPr/>
        </p:nvSpPr>
        <p:spPr bwMode="auto">
          <a:xfrm>
            <a:off x="7127875" y="2686769"/>
            <a:ext cx="1087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Addr&lt;1:0&gt;</a:t>
            </a:r>
          </a:p>
        </p:txBody>
      </p:sp>
      <p:sp>
        <p:nvSpPr>
          <p:cNvPr id="91" name="Line 84"/>
          <p:cNvSpPr>
            <a:spLocks noChangeShapeType="1"/>
          </p:cNvSpPr>
          <p:nvPr/>
        </p:nvSpPr>
        <p:spPr bwMode="auto">
          <a:xfrm>
            <a:off x="7848600" y="3690069"/>
            <a:ext cx="0" cy="1041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 name="Line 85"/>
          <p:cNvSpPr>
            <a:spLocks noChangeShapeType="1"/>
          </p:cNvSpPr>
          <p:nvPr/>
        </p:nvSpPr>
        <p:spPr bwMode="auto">
          <a:xfrm flipV="1">
            <a:off x="7778750" y="4052019"/>
            <a:ext cx="139700" cy="165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3" name="Rectangle 86"/>
          <p:cNvSpPr>
            <a:spLocks noChangeArrowheads="1"/>
          </p:cNvSpPr>
          <p:nvPr/>
        </p:nvSpPr>
        <p:spPr bwMode="auto">
          <a:xfrm>
            <a:off x="7910513" y="390596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94" name="Line 87"/>
          <p:cNvSpPr>
            <a:spLocks noChangeShapeType="1"/>
          </p:cNvSpPr>
          <p:nvPr/>
        </p:nvSpPr>
        <p:spPr bwMode="auto">
          <a:xfrm>
            <a:off x="3209925" y="4439369"/>
            <a:ext cx="45085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5" name="Line 88"/>
          <p:cNvSpPr>
            <a:spLocks noChangeShapeType="1"/>
          </p:cNvSpPr>
          <p:nvPr/>
        </p:nvSpPr>
        <p:spPr bwMode="auto">
          <a:xfrm flipV="1">
            <a:off x="3228975" y="4032969"/>
            <a:ext cx="0" cy="431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96" name="Group 89"/>
          <p:cNvGrpSpPr>
            <a:grpSpLocks/>
          </p:cNvGrpSpPr>
          <p:nvPr/>
        </p:nvGrpSpPr>
        <p:grpSpPr bwMode="auto">
          <a:xfrm>
            <a:off x="5826125" y="2897907"/>
            <a:ext cx="346075" cy="1325562"/>
            <a:chOff x="3670" y="1669"/>
            <a:chExt cx="218" cy="835"/>
          </a:xfrm>
        </p:grpSpPr>
        <p:grpSp>
          <p:nvGrpSpPr>
            <p:cNvPr id="97" name="Group 90"/>
            <p:cNvGrpSpPr>
              <a:grpSpLocks/>
            </p:cNvGrpSpPr>
            <p:nvPr/>
          </p:nvGrpSpPr>
          <p:grpSpPr bwMode="auto">
            <a:xfrm>
              <a:off x="3696" y="1669"/>
              <a:ext cx="192" cy="835"/>
              <a:chOff x="3696" y="1669"/>
              <a:chExt cx="192" cy="835"/>
            </a:xfrm>
          </p:grpSpPr>
          <p:sp>
            <p:nvSpPr>
              <p:cNvPr id="101" name="Line 91"/>
              <p:cNvSpPr>
                <a:spLocks noChangeShapeType="1"/>
              </p:cNvSpPr>
              <p:nvPr/>
            </p:nvSpPr>
            <p:spPr bwMode="auto">
              <a:xfrm>
                <a:off x="3696" y="1669"/>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2" name="Line 92"/>
              <p:cNvSpPr>
                <a:spLocks noChangeShapeType="1"/>
              </p:cNvSpPr>
              <p:nvPr/>
            </p:nvSpPr>
            <p:spPr bwMode="auto">
              <a:xfrm>
                <a:off x="3704" y="1669"/>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3" name="Line 93"/>
              <p:cNvSpPr>
                <a:spLocks noChangeShapeType="1"/>
              </p:cNvSpPr>
              <p:nvPr/>
            </p:nvSpPr>
            <p:spPr bwMode="auto">
              <a:xfrm flipV="1">
                <a:off x="3704" y="2377"/>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4" name="Line 94"/>
              <p:cNvSpPr>
                <a:spLocks noChangeShapeType="1"/>
              </p:cNvSpPr>
              <p:nvPr/>
            </p:nvSpPr>
            <p:spPr bwMode="auto">
              <a:xfrm>
                <a:off x="3888" y="1780"/>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98" name="Rectangle 95"/>
            <p:cNvSpPr>
              <a:spLocks noChangeArrowheads="1"/>
            </p:cNvSpPr>
            <p:nvPr/>
          </p:nvSpPr>
          <p:spPr bwMode="auto">
            <a:xfrm rot="5400000">
              <a:off x="3590" y="1984"/>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99" name="Rectangle 96"/>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00" name="Rectangle 97"/>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grpSp>
      <p:sp>
        <p:nvSpPr>
          <p:cNvPr id="105" name="Line 98"/>
          <p:cNvSpPr>
            <a:spLocks noChangeShapeType="1"/>
          </p:cNvSpPr>
          <p:nvPr/>
        </p:nvSpPr>
        <p:spPr bwMode="auto">
          <a:xfrm>
            <a:off x="3594100" y="3372569"/>
            <a:ext cx="812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6" name="Line 99"/>
          <p:cNvSpPr>
            <a:spLocks noChangeShapeType="1"/>
          </p:cNvSpPr>
          <p:nvPr/>
        </p:nvSpPr>
        <p:spPr bwMode="auto">
          <a:xfrm flipH="1">
            <a:off x="3879850" y="3307482"/>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7" name="Rectangle 100"/>
          <p:cNvSpPr>
            <a:spLocks noChangeArrowheads="1"/>
          </p:cNvSpPr>
          <p:nvPr/>
        </p:nvSpPr>
        <p:spPr bwMode="auto">
          <a:xfrm>
            <a:off x="3567113" y="336621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26</a:t>
            </a:r>
          </a:p>
        </p:txBody>
      </p:sp>
      <p:sp>
        <p:nvSpPr>
          <p:cNvPr id="108" name="Line 101"/>
          <p:cNvSpPr>
            <a:spLocks noChangeShapeType="1"/>
          </p:cNvSpPr>
          <p:nvPr/>
        </p:nvSpPr>
        <p:spPr bwMode="auto">
          <a:xfrm>
            <a:off x="1917700" y="2915369"/>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Line 102"/>
          <p:cNvSpPr>
            <a:spLocks noChangeShapeType="1"/>
          </p:cNvSpPr>
          <p:nvPr/>
        </p:nvSpPr>
        <p:spPr bwMode="auto">
          <a:xfrm flipH="1">
            <a:off x="3879850" y="2850282"/>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0" name="Rectangle 103"/>
          <p:cNvSpPr>
            <a:spLocks noChangeArrowheads="1"/>
          </p:cNvSpPr>
          <p:nvPr/>
        </p:nvSpPr>
        <p:spPr bwMode="auto">
          <a:xfrm>
            <a:off x="3643313" y="290901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4</a:t>
            </a:r>
          </a:p>
        </p:txBody>
      </p:sp>
      <p:sp>
        <p:nvSpPr>
          <p:cNvPr id="111" name="Line 104"/>
          <p:cNvSpPr>
            <a:spLocks noChangeShapeType="1"/>
          </p:cNvSpPr>
          <p:nvPr/>
        </p:nvSpPr>
        <p:spPr bwMode="auto">
          <a:xfrm flipV="1">
            <a:off x="1905000" y="2521669"/>
            <a:ext cx="0" cy="1320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 name="Rectangle 105"/>
          <p:cNvSpPr>
            <a:spLocks noChangeArrowheads="1"/>
          </p:cNvSpPr>
          <p:nvPr/>
        </p:nvSpPr>
        <p:spPr bwMode="auto">
          <a:xfrm>
            <a:off x="2500313" y="2610569"/>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PC&lt;31:28&gt;</a:t>
            </a:r>
          </a:p>
        </p:txBody>
      </p:sp>
      <p:sp>
        <p:nvSpPr>
          <p:cNvPr id="113" name="Rectangle 106"/>
          <p:cNvSpPr>
            <a:spLocks noChangeArrowheads="1"/>
          </p:cNvSpPr>
          <p:nvPr/>
        </p:nvSpPr>
        <p:spPr bwMode="auto">
          <a:xfrm>
            <a:off x="2881313" y="2991569"/>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Target</a:t>
            </a:r>
          </a:p>
        </p:txBody>
      </p:sp>
      <p:sp>
        <p:nvSpPr>
          <p:cNvPr id="114" name="Line 107"/>
          <p:cNvSpPr>
            <a:spLocks noChangeShapeType="1"/>
          </p:cNvSpPr>
          <p:nvPr/>
        </p:nvSpPr>
        <p:spPr bwMode="auto">
          <a:xfrm>
            <a:off x="4419600" y="2928069"/>
            <a:ext cx="0" cy="431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5" name="Line 108"/>
          <p:cNvSpPr>
            <a:spLocks noChangeShapeType="1"/>
          </p:cNvSpPr>
          <p:nvPr/>
        </p:nvSpPr>
        <p:spPr bwMode="auto">
          <a:xfrm>
            <a:off x="4432300" y="3143969"/>
            <a:ext cx="142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6" name="Line 109"/>
          <p:cNvSpPr>
            <a:spLocks noChangeShapeType="1"/>
          </p:cNvSpPr>
          <p:nvPr/>
        </p:nvSpPr>
        <p:spPr bwMode="auto">
          <a:xfrm>
            <a:off x="5394325" y="3982169"/>
            <a:ext cx="447675"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7" name="Line 110"/>
          <p:cNvSpPr>
            <a:spLocks noChangeShapeType="1"/>
          </p:cNvSpPr>
          <p:nvPr/>
        </p:nvSpPr>
        <p:spPr bwMode="auto">
          <a:xfrm>
            <a:off x="5130800" y="4439369"/>
            <a:ext cx="29845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8" name="Line 111"/>
          <p:cNvSpPr>
            <a:spLocks noChangeShapeType="1"/>
          </p:cNvSpPr>
          <p:nvPr/>
        </p:nvSpPr>
        <p:spPr bwMode="auto">
          <a:xfrm flipV="1">
            <a:off x="5410200" y="3956769"/>
            <a:ext cx="0" cy="5080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9" name="Line 112"/>
          <p:cNvSpPr>
            <a:spLocks noChangeShapeType="1"/>
          </p:cNvSpPr>
          <p:nvPr/>
        </p:nvSpPr>
        <p:spPr bwMode="auto">
          <a:xfrm flipH="1">
            <a:off x="5022850" y="3074119"/>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0" name="Rectangle 113"/>
          <p:cNvSpPr>
            <a:spLocks noChangeArrowheads="1"/>
          </p:cNvSpPr>
          <p:nvPr/>
        </p:nvSpPr>
        <p:spPr bwMode="auto">
          <a:xfrm>
            <a:off x="4710113" y="317254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21" name="Line 114"/>
          <p:cNvSpPr>
            <a:spLocks noChangeShapeType="1"/>
          </p:cNvSpPr>
          <p:nvPr/>
        </p:nvSpPr>
        <p:spPr bwMode="auto">
          <a:xfrm flipV="1">
            <a:off x="6019800" y="4121869"/>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2" name="Rectangle 115"/>
          <p:cNvSpPr>
            <a:spLocks noChangeArrowheads="1"/>
          </p:cNvSpPr>
          <p:nvPr/>
        </p:nvSpPr>
        <p:spPr bwMode="auto">
          <a:xfrm>
            <a:off x="5624513" y="4591769"/>
            <a:ext cx="10066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Times New Roman" panose="02020603050405020304" pitchFamily="18" charset="0"/>
                <a:ea typeface="宋体" panose="02010600030101010101" pitchFamily="2" charset="-122"/>
              </a:rPr>
              <a:t>Jump = 0</a:t>
            </a:r>
          </a:p>
        </p:txBody>
      </p:sp>
      <p:sp>
        <p:nvSpPr>
          <p:cNvPr id="123" name="Rectangle 116"/>
          <p:cNvSpPr>
            <a:spLocks noChangeArrowheads="1"/>
          </p:cNvSpPr>
          <p:nvPr/>
        </p:nvSpPr>
        <p:spPr bwMode="auto">
          <a:xfrm>
            <a:off x="290513" y="5658569"/>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Instruction&lt;15:0&gt;</a:t>
            </a:r>
          </a:p>
        </p:txBody>
      </p:sp>
      <p:sp>
        <p:nvSpPr>
          <p:cNvPr id="124" name="Rectangle 117"/>
          <p:cNvSpPr>
            <a:spLocks noChangeArrowheads="1"/>
          </p:cNvSpPr>
          <p:nvPr/>
        </p:nvSpPr>
        <p:spPr bwMode="auto">
          <a:xfrm>
            <a:off x="7072313" y="4667969"/>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Instruction&lt;31:0&gt;</a:t>
            </a:r>
          </a:p>
        </p:txBody>
      </p:sp>
      <p:sp>
        <p:nvSpPr>
          <p:cNvPr id="125" name="Line 118"/>
          <p:cNvSpPr>
            <a:spLocks noChangeShapeType="1"/>
          </p:cNvSpPr>
          <p:nvPr/>
        </p:nvSpPr>
        <p:spPr bwMode="auto">
          <a:xfrm>
            <a:off x="1917700" y="2534369"/>
            <a:ext cx="523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6" name="Line 119"/>
          <p:cNvSpPr>
            <a:spLocks noChangeShapeType="1"/>
          </p:cNvSpPr>
          <p:nvPr/>
        </p:nvSpPr>
        <p:spPr bwMode="auto">
          <a:xfrm flipH="1">
            <a:off x="5099050" y="2464519"/>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7" name="Rectangle 120"/>
          <p:cNvSpPr>
            <a:spLocks noChangeArrowheads="1"/>
          </p:cNvSpPr>
          <p:nvPr/>
        </p:nvSpPr>
        <p:spPr bwMode="auto">
          <a:xfrm>
            <a:off x="4786313" y="256294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28" name="Rectangle 121"/>
          <p:cNvSpPr>
            <a:spLocks noChangeArrowheads="1"/>
          </p:cNvSpPr>
          <p:nvPr/>
        </p:nvSpPr>
        <p:spPr bwMode="auto">
          <a:xfrm>
            <a:off x="1966913" y="3220169"/>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Instruction&lt;25:0&gt;</a:t>
            </a:r>
          </a:p>
        </p:txBody>
      </p:sp>
      <p:sp>
        <p:nvSpPr>
          <p:cNvPr id="129" name="Line 140"/>
          <p:cNvSpPr>
            <a:spLocks noChangeShapeType="1"/>
          </p:cNvSpPr>
          <p:nvPr/>
        </p:nvSpPr>
        <p:spPr bwMode="auto">
          <a:xfrm flipH="1">
            <a:off x="3051175" y="4058369"/>
            <a:ext cx="2032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0" name="Rectangle 154"/>
          <p:cNvSpPr txBox="1">
            <a:spLocks noChangeArrowheads="1"/>
          </p:cNvSpPr>
          <p:nvPr/>
        </p:nvSpPr>
        <p:spPr bwMode="auto">
          <a:xfrm>
            <a:off x="251520" y="1375370"/>
            <a:ext cx="72008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rgbClr val="FF0000"/>
                </a:solidFill>
                <a:latin typeface="Comic Sans MS" panose="030F0702030302020204" pitchFamily="66" charset="0"/>
                <a:ea typeface="宋体" panose="02010600030101010101" pitchFamily="2" charset="-122"/>
              </a:rPr>
              <a:t>if  (R[</a:t>
            </a:r>
            <a:r>
              <a:rPr lang="en-US" altLang="zh-CN" dirty="0" err="1" smtClean="0">
                <a:solidFill>
                  <a:srgbClr val="FF0000"/>
                </a:solidFill>
                <a:latin typeface="Comic Sans MS" panose="030F0702030302020204" pitchFamily="66" charset="0"/>
                <a:ea typeface="宋体" panose="02010600030101010101" pitchFamily="2" charset="-122"/>
              </a:rPr>
              <a:t>rs</a:t>
            </a:r>
            <a:r>
              <a:rPr lang="en-US" altLang="zh-CN" dirty="0" smtClean="0">
                <a:solidFill>
                  <a:srgbClr val="FF0000"/>
                </a:solidFill>
                <a:latin typeface="Comic Sans MS" panose="030F0702030302020204" pitchFamily="66" charset="0"/>
                <a:ea typeface="宋体" panose="02010600030101010101" pitchFamily="2" charset="-122"/>
              </a:rPr>
              <a:t>] - R[</a:t>
            </a:r>
            <a:r>
              <a:rPr lang="en-US" altLang="zh-CN" dirty="0" err="1" smtClean="0">
                <a:solidFill>
                  <a:srgbClr val="FF0000"/>
                </a:solidFill>
                <a:latin typeface="Comic Sans MS" panose="030F0702030302020204" pitchFamily="66" charset="0"/>
                <a:ea typeface="宋体" panose="02010600030101010101" pitchFamily="2" charset="-122"/>
              </a:rPr>
              <a:t>rt</a:t>
            </a:r>
            <a:r>
              <a:rPr lang="en-US" altLang="zh-CN" dirty="0" smtClean="0">
                <a:solidFill>
                  <a:srgbClr val="FF0000"/>
                </a:solidFill>
                <a:latin typeface="Comic Sans MS" panose="030F0702030302020204" pitchFamily="66" charset="0"/>
                <a:ea typeface="宋体" panose="02010600030101010101" pitchFamily="2" charset="-122"/>
              </a:rPr>
              <a:t>]  ==  0)   then  Zero </a:t>
            </a:r>
            <a:r>
              <a:rPr lang="en-US" altLang="zh-CN" dirty="0" smtClean="0">
                <a:solidFill>
                  <a:srgbClr val="FF0000"/>
                </a:solidFill>
                <a:latin typeface="Comic Sans MS" panose="030F0702030302020204" pitchFamily="66" charset="0"/>
                <a:ea typeface="宋体" panose="02010600030101010101" pitchFamily="2" charset="-122"/>
                <a:cs typeface="Arial" panose="020B0604020202020204" pitchFamily="34" charset="0"/>
                <a:sym typeface="Wingdings" panose="05000000000000000000" pitchFamily="2" charset="2"/>
              </a:rPr>
              <a:t>←</a:t>
            </a:r>
            <a:r>
              <a:rPr lang="en-US" altLang="zh-CN" dirty="0" smtClean="0">
                <a:solidFill>
                  <a:srgbClr val="FF0000"/>
                </a:solidFill>
                <a:latin typeface="Comic Sans MS" panose="030F0702030302020204" pitchFamily="66" charset="0"/>
                <a:ea typeface="宋体" panose="02010600030101010101" pitchFamily="2" charset="-122"/>
              </a:rPr>
              <a:t> 1 ;  else  Zero </a:t>
            </a:r>
            <a:r>
              <a:rPr lang="en-US" altLang="zh-CN" dirty="0" smtClean="0">
                <a:solidFill>
                  <a:srgbClr val="FF0000"/>
                </a:solidFill>
                <a:latin typeface="Comic Sans MS" panose="030F0702030302020204" pitchFamily="66" charset="0"/>
                <a:ea typeface="宋体" panose="02010600030101010101" pitchFamily="2" charset="-122"/>
                <a:sym typeface="Wingdings" panose="05000000000000000000" pitchFamily="2" charset="2"/>
              </a:rPr>
              <a:t>←</a:t>
            </a:r>
            <a:r>
              <a:rPr lang="en-US" altLang="zh-CN" dirty="0" smtClean="0">
                <a:solidFill>
                  <a:srgbClr val="FF0000"/>
                </a:solidFill>
                <a:latin typeface="Comic Sans MS" panose="030F0702030302020204" pitchFamily="66" charset="0"/>
                <a:ea typeface="宋体" panose="02010600030101010101" pitchFamily="2" charset="-122"/>
              </a:rPr>
              <a:t> 0</a:t>
            </a:r>
          </a:p>
        </p:txBody>
      </p:sp>
    </p:spTree>
    <p:extLst>
      <p:ext uri="{BB962C8B-B14F-4D97-AF65-F5344CB8AC3E}">
        <p14:creationId xmlns:p14="http://schemas.microsoft.com/office/powerpoint/2010/main" val="30109430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491880" y="700630"/>
            <a:ext cx="5728124" cy="40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zh-CN" altLang="en-US" sz="2000" dirty="0" smtClean="0">
                <a:solidFill>
                  <a:srgbClr val="063DE8"/>
                </a:solidFill>
              </a:rPr>
              <a:t>控制信号取值分析</a:t>
            </a:r>
            <a:r>
              <a:rPr lang="en-US" altLang="zh-CN" sz="2000" dirty="0" smtClean="0">
                <a:solidFill>
                  <a:srgbClr val="063DE8"/>
                </a:solidFill>
              </a:rPr>
              <a:t>—</a:t>
            </a:r>
            <a:r>
              <a:rPr lang="zh-CN" altLang="en-US" sz="2000" dirty="0" smtClean="0">
                <a:solidFill>
                  <a:srgbClr val="063DE8"/>
                </a:solidFill>
              </a:rPr>
              <a:t>无条件转移指令执行阶段</a:t>
            </a:r>
            <a:endParaRPr lang="en-US" altLang="zh-CN" sz="2000" dirty="0" smtClean="0">
              <a:solidFill>
                <a:srgbClr val="063DE8"/>
              </a:solidFill>
            </a:endParaRPr>
          </a:p>
        </p:txBody>
      </p:sp>
      <p:grpSp>
        <p:nvGrpSpPr>
          <p:cNvPr id="10" name="Group 3"/>
          <p:cNvGrpSpPr>
            <a:grpSpLocks/>
          </p:cNvGrpSpPr>
          <p:nvPr/>
        </p:nvGrpSpPr>
        <p:grpSpPr bwMode="auto">
          <a:xfrm>
            <a:off x="5029200" y="3854450"/>
            <a:ext cx="457200" cy="1136650"/>
            <a:chOff x="3168" y="2302"/>
            <a:chExt cx="288" cy="716"/>
          </a:xfrm>
        </p:grpSpPr>
        <p:sp>
          <p:nvSpPr>
            <p:cNvPr id="11" name="Line 4"/>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 name="Line 5"/>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 name="Line 6"/>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 name="Line 7"/>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 name="Line 8"/>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 name="Line 9"/>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 name="Line 10"/>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 name="Line 11"/>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9" name="Line 12"/>
          <p:cNvSpPr>
            <a:spLocks noChangeShapeType="1"/>
          </p:cNvSpPr>
          <p:nvPr/>
        </p:nvSpPr>
        <p:spPr bwMode="auto">
          <a:xfrm flipH="1">
            <a:off x="5473700" y="4410075"/>
            <a:ext cx="23114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 name="Line 13"/>
          <p:cNvSpPr>
            <a:spLocks noChangeShapeType="1"/>
          </p:cNvSpPr>
          <p:nvPr/>
        </p:nvSpPr>
        <p:spPr bwMode="auto">
          <a:xfrm flipH="1">
            <a:off x="5861050" y="4346575"/>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 name="Rectangle 14"/>
          <p:cNvSpPr>
            <a:spLocks noChangeArrowheads="1"/>
          </p:cNvSpPr>
          <p:nvPr/>
        </p:nvSpPr>
        <p:spPr bwMode="auto">
          <a:xfrm>
            <a:off x="5548313" y="440848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22" name="Line 15"/>
          <p:cNvSpPr>
            <a:spLocks noChangeShapeType="1"/>
          </p:cNvSpPr>
          <p:nvPr/>
        </p:nvSpPr>
        <p:spPr bwMode="auto">
          <a:xfrm>
            <a:off x="5257800" y="3489325"/>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 name="Rectangle 16"/>
          <p:cNvSpPr>
            <a:spLocks noChangeArrowheads="1"/>
          </p:cNvSpPr>
          <p:nvPr/>
        </p:nvSpPr>
        <p:spPr bwMode="auto">
          <a:xfrm>
            <a:off x="4192588" y="3195638"/>
            <a:ext cx="1292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1600" b="1" u="sng" smtClean="0">
                <a:solidFill>
                  <a:srgbClr val="0033CC"/>
                </a:solidFill>
                <a:latin typeface="Times New Roman" panose="02020603050405020304" pitchFamily="18" charset="0"/>
                <a:ea typeface="宋体" panose="02010600030101010101" pitchFamily="2" charset="-122"/>
              </a:rPr>
              <a:t>ALUctr = x</a:t>
            </a:r>
          </a:p>
        </p:txBody>
      </p:sp>
      <p:sp>
        <p:nvSpPr>
          <p:cNvPr id="24" name="Rectangle 17"/>
          <p:cNvSpPr>
            <a:spLocks noChangeArrowheads="1"/>
          </p:cNvSpPr>
          <p:nvPr/>
        </p:nvSpPr>
        <p:spPr bwMode="auto">
          <a:xfrm>
            <a:off x="1062038" y="45593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Times New Roman" panose="02020603050405020304" pitchFamily="18" charset="0"/>
                <a:ea typeface="宋体" panose="02010600030101010101" pitchFamily="2" charset="-122"/>
              </a:rPr>
              <a:t>Clk</a:t>
            </a:r>
          </a:p>
        </p:txBody>
      </p:sp>
      <p:sp>
        <p:nvSpPr>
          <p:cNvPr id="25" name="Rectangle 18"/>
          <p:cNvSpPr>
            <a:spLocks noChangeArrowheads="1"/>
          </p:cNvSpPr>
          <p:nvPr/>
        </p:nvSpPr>
        <p:spPr bwMode="auto">
          <a:xfrm>
            <a:off x="671513" y="3981450"/>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busW</a:t>
            </a:r>
          </a:p>
        </p:txBody>
      </p:sp>
      <p:sp>
        <p:nvSpPr>
          <p:cNvPr id="26" name="Rectangle 19"/>
          <p:cNvSpPr>
            <a:spLocks noChangeArrowheads="1"/>
          </p:cNvSpPr>
          <p:nvPr/>
        </p:nvSpPr>
        <p:spPr bwMode="auto">
          <a:xfrm>
            <a:off x="1755775" y="3854450"/>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 name="Line 20"/>
          <p:cNvSpPr>
            <a:spLocks noChangeShapeType="1"/>
          </p:cNvSpPr>
          <p:nvPr/>
        </p:nvSpPr>
        <p:spPr bwMode="auto">
          <a:xfrm>
            <a:off x="1793875" y="4760913"/>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 name="Line 21"/>
          <p:cNvSpPr>
            <a:spLocks noChangeShapeType="1"/>
          </p:cNvSpPr>
          <p:nvPr/>
        </p:nvSpPr>
        <p:spPr bwMode="auto">
          <a:xfrm flipH="1">
            <a:off x="1768475" y="4849813"/>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 name="Oval 22"/>
          <p:cNvSpPr>
            <a:spLocks noChangeArrowheads="1"/>
          </p:cNvSpPr>
          <p:nvPr/>
        </p:nvSpPr>
        <p:spPr bwMode="auto">
          <a:xfrm>
            <a:off x="1603375" y="4795838"/>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 name="Rectangle 23"/>
          <p:cNvSpPr>
            <a:spLocks noChangeArrowheads="1"/>
          </p:cNvSpPr>
          <p:nvPr/>
        </p:nvSpPr>
        <p:spPr bwMode="auto">
          <a:xfrm>
            <a:off x="898525" y="3340100"/>
            <a:ext cx="1131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A50021"/>
                </a:solidFill>
                <a:latin typeface="Times New Roman" panose="02020603050405020304" pitchFamily="18" charset="0"/>
                <a:ea typeface="宋体" panose="02010600030101010101" pitchFamily="2" charset="-122"/>
              </a:rPr>
              <a:t>RegWr = 0</a:t>
            </a:r>
          </a:p>
        </p:txBody>
      </p:sp>
      <p:sp>
        <p:nvSpPr>
          <p:cNvPr id="31" name="Line 24"/>
          <p:cNvSpPr>
            <a:spLocks noChangeShapeType="1"/>
          </p:cNvSpPr>
          <p:nvPr/>
        </p:nvSpPr>
        <p:spPr bwMode="auto">
          <a:xfrm flipH="1">
            <a:off x="749300" y="4340225"/>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 name="Line 25"/>
          <p:cNvSpPr>
            <a:spLocks noChangeShapeType="1"/>
          </p:cNvSpPr>
          <p:nvPr/>
        </p:nvSpPr>
        <p:spPr bwMode="auto">
          <a:xfrm flipH="1">
            <a:off x="1289050" y="4275138"/>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 name="Rectangle 26"/>
          <p:cNvSpPr>
            <a:spLocks noChangeArrowheads="1"/>
          </p:cNvSpPr>
          <p:nvPr/>
        </p:nvSpPr>
        <p:spPr bwMode="auto">
          <a:xfrm>
            <a:off x="976313" y="433705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34" name="Line 27"/>
          <p:cNvSpPr>
            <a:spLocks noChangeShapeType="1"/>
          </p:cNvSpPr>
          <p:nvPr/>
        </p:nvSpPr>
        <p:spPr bwMode="auto">
          <a:xfrm>
            <a:off x="3213100" y="3984625"/>
            <a:ext cx="1803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5" name="Line 28"/>
          <p:cNvSpPr>
            <a:spLocks noChangeShapeType="1"/>
          </p:cNvSpPr>
          <p:nvPr/>
        </p:nvSpPr>
        <p:spPr bwMode="auto">
          <a:xfrm flipH="1">
            <a:off x="4184650" y="3919538"/>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6" name="Rectangle 29"/>
          <p:cNvSpPr>
            <a:spLocks noChangeArrowheads="1"/>
          </p:cNvSpPr>
          <p:nvPr/>
        </p:nvSpPr>
        <p:spPr bwMode="auto">
          <a:xfrm>
            <a:off x="3871913" y="405288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37" name="Rectangle 30"/>
          <p:cNvSpPr>
            <a:spLocks noChangeArrowheads="1"/>
          </p:cNvSpPr>
          <p:nvPr/>
        </p:nvSpPr>
        <p:spPr bwMode="auto">
          <a:xfrm>
            <a:off x="3567113" y="3697288"/>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busA</a:t>
            </a:r>
          </a:p>
        </p:txBody>
      </p:sp>
      <p:sp>
        <p:nvSpPr>
          <p:cNvPr id="38" name="Line 31"/>
          <p:cNvSpPr>
            <a:spLocks noChangeShapeType="1"/>
          </p:cNvSpPr>
          <p:nvPr/>
        </p:nvSpPr>
        <p:spPr bwMode="auto">
          <a:xfrm flipV="1">
            <a:off x="1905000" y="3616325"/>
            <a:ext cx="0" cy="2381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 name="Line 32"/>
          <p:cNvSpPr>
            <a:spLocks noChangeShapeType="1"/>
          </p:cNvSpPr>
          <p:nvPr/>
        </p:nvSpPr>
        <p:spPr bwMode="auto">
          <a:xfrm>
            <a:off x="3213100" y="4684713"/>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0" name="Line 33"/>
          <p:cNvSpPr>
            <a:spLocks noChangeShapeType="1"/>
          </p:cNvSpPr>
          <p:nvPr/>
        </p:nvSpPr>
        <p:spPr bwMode="auto">
          <a:xfrm flipV="1">
            <a:off x="3663950" y="4537075"/>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1" name="Rectangle 34"/>
          <p:cNvSpPr>
            <a:spLocks noChangeArrowheads="1"/>
          </p:cNvSpPr>
          <p:nvPr/>
        </p:nvSpPr>
        <p:spPr bwMode="auto">
          <a:xfrm>
            <a:off x="3262313" y="468153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42" name="Rectangle 35"/>
          <p:cNvSpPr>
            <a:spLocks noChangeArrowheads="1"/>
          </p:cNvSpPr>
          <p:nvPr/>
        </p:nvSpPr>
        <p:spPr bwMode="auto">
          <a:xfrm>
            <a:off x="3186113" y="4397375"/>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busB</a:t>
            </a:r>
          </a:p>
        </p:txBody>
      </p:sp>
      <p:sp>
        <p:nvSpPr>
          <p:cNvPr id="43" name="Line 36"/>
          <p:cNvSpPr>
            <a:spLocks noChangeShapeType="1"/>
          </p:cNvSpPr>
          <p:nvPr/>
        </p:nvSpPr>
        <p:spPr bwMode="auto">
          <a:xfrm flipH="1">
            <a:off x="1130300" y="4837113"/>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4" name="Line 37"/>
          <p:cNvSpPr>
            <a:spLocks noChangeShapeType="1"/>
          </p:cNvSpPr>
          <p:nvPr/>
        </p:nvSpPr>
        <p:spPr bwMode="auto">
          <a:xfrm>
            <a:off x="3048000" y="3429000"/>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5" name="Line 38"/>
          <p:cNvSpPr>
            <a:spLocks noChangeShapeType="1"/>
          </p:cNvSpPr>
          <p:nvPr/>
        </p:nvSpPr>
        <p:spPr bwMode="auto">
          <a:xfrm flipV="1">
            <a:off x="2978150" y="3551238"/>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6" name="Rectangle 39"/>
          <p:cNvSpPr>
            <a:spLocks noChangeArrowheads="1"/>
          </p:cNvSpPr>
          <p:nvPr/>
        </p:nvSpPr>
        <p:spPr bwMode="auto">
          <a:xfrm>
            <a:off x="2805113" y="34131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5</a:t>
            </a:r>
          </a:p>
        </p:txBody>
      </p:sp>
      <p:sp>
        <p:nvSpPr>
          <p:cNvPr id="47" name="Line 40"/>
          <p:cNvSpPr>
            <a:spLocks noChangeShapeType="1"/>
          </p:cNvSpPr>
          <p:nvPr/>
        </p:nvSpPr>
        <p:spPr bwMode="auto">
          <a:xfrm>
            <a:off x="2209800" y="3216275"/>
            <a:ext cx="0" cy="612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8" name="Line 41"/>
          <p:cNvSpPr>
            <a:spLocks noChangeShapeType="1"/>
          </p:cNvSpPr>
          <p:nvPr/>
        </p:nvSpPr>
        <p:spPr bwMode="auto">
          <a:xfrm flipV="1">
            <a:off x="2139950" y="3551238"/>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9" name="Rectangle 42"/>
          <p:cNvSpPr>
            <a:spLocks noChangeArrowheads="1"/>
          </p:cNvSpPr>
          <p:nvPr/>
        </p:nvSpPr>
        <p:spPr bwMode="auto">
          <a:xfrm>
            <a:off x="1966913" y="34131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5</a:t>
            </a:r>
          </a:p>
        </p:txBody>
      </p:sp>
      <p:sp>
        <p:nvSpPr>
          <p:cNvPr id="50" name="Line 43"/>
          <p:cNvSpPr>
            <a:spLocks noChangeShapeType="1"/>
          </p:cNvSpPr>
          <p:nvPr/>
        </p:nvSpPr>
        <p:spPr bwMode="auto">
          <a:xfrm>
            <a:off x="2590800" y="3429000"/>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1" name="Line 44"/>
          <p:cNvSpPr>
            <a:spLocks noChangeShapeType="1"/>
          </p:cNvSpPr>
          <p:nvPr/>
        </p:nvSpPr>
        <p:spPr bwMode="auto">
          <a:xfrm flipV="1">
            <a:off x="2520950" y="3551238"/>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2" name="Rectangle 45"/>
          <p:cNvSpPr>
            <a:spLocks noChangeArrowheads="1"/>
          </p:cNvSpPr>
          <p:nvPr/>
        </p:nvSpPr>
        <p:spPr bwMode="auto">
          <a:xfrm>
            <a:off x="2347913" y="34131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5</a:t>
            </a:r>
          </a:p>
        </p:txBody>
      </p:sp>
      <p:sp>
        <p:nvSpPr>
          <p:cNvPr id="53" name="Rectangle 46"/>
          <p:cNvSpPr>
            <a:spLocks noChangeArrowheads="1"/>
          </p:cNvSpPr>
          <p:nvPr/>
        </p:nvSpPr>
        <p:spPr bwMode="auto">
          <a:xfrm>
            <a:off x="1966913" y="3840163"/>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Rw</a:t>
            </a:r>
          </a:p>
        </p:txBody>
      </p:sp>
      <p:sp>
        <p:nvSpPr>
          <p:cNvPr id="54" name="Rectangle 47"/>
          <p:cNvSpPr>
            <a:spLocks noChangeArrowheads="1"/>
          </p:cNvSpPr>
          <p:nvPr/>
        </p:nvSpPr>
        <p:spPr bwMode="auto">
          <a:xfrm>
            <a:off x="2424113" y="3840163"/>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Ra</a:t>
            </a:r>
          </a:p>
        </p:txBody>
      </p:sp>
      <p:sp>
        <p:nvSpPr>
          <p:cNvPr id="55" name="Rectangle 48"/>
          <p:cNvSpPr>
            <a:spLocks noChangeArrowheads="1"/>
          </p:cNvSpPr>
          <p:nvPr/>
        </p:nvSpPr>
        <p:spPr bwMode="auto">
          <a:xfrm>
            <a:off x="2805113" y="3840163"/>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Rb</a:t>
            </a:r>
          </a:p>
        </p:txBody>
      </p:sp>
      <p:sp>
        <p:nvSpPr>
          <p:cNvPr id="56" name="Rectangle 49"/>
          <p:cNvSpPr>
            <a:spLocks noChangeArrowheads="1"/>
          </p:cNvSpPr>
          <p:nvPr/>
        </p:nvSpPr>
        <p:spPr bwMode="auto">
          <a:xfrm>
            <a:off x="1966913" y="4124325"/>
            <a:ext cx="9842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b="1" smtClean="0">
                <a:solidFill>
                  <a:srgbClr val="000000"/>
                </a:solidFill>
                <a:latin typeface="Times New Roman" panose="02020603050405020304" pitchFamily="18" charset="0"/>
                <a:ea typeface="宋体" panose="02010600030101010101" pitchFamily="2" charset="-122"/>
              </a:rPr>
              <a:t>32 32-</a:t>
            </a:r>
            <a:r>
              <a:rPr lang="en-US" altLang="zh-CN" sz="1600" b="1" smtClean="0">
                <a:solidFill>
                  <a:srgbClr val="000000"/>
                </a:solidFill>
                <a:latin typeface="Times New Roman" panose="02020603050405020304" pitchFamily="18" charset="0"/>
                <a:ea typeface="宋体" panose="02010600030101010101" pitchFamily="2" charset="-122"/>
              </a:rPr>
              <a:t>bit</a:t>
            </a:r>
          </a:p>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Registers</a:t>
            </a:r>
          </a:p>
        </p:txBody>
      </p:sp>
      <p:sp>
        <p:nvSpPr>
          <p:cNvPr id="57" name="Line 50"/>
          <p:cNvSpPr>
            <a:spLocks noChangeShapeType="1"/>
          </p:cNvSpPr>
          <p:nvPr/>
        </p:nvSpPr>
        <p:spPr bwMode="auto">
          <a:xfrm flipH="1">
            <a:off x="749300" y="6372225"/>
            <a:ext cx="779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8" name="Line 51"/>
          <p:cNvSpPr>
            <a:spLocks noChangeShapeType="1"/>
          </p:cNvSpPr>
          <p:nvPr/>
        </p:nvSpPr>
        <p:spPr bwMode="auto">
          <a:xfrm flipV="1">
            <a:off x="762000" y="4327525"/>
            <a:ext cx="0" cy="2057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9" name="Rectangle 52"/>
          <p:cNvSpPr>
            <a:spLocks noChangeArrowheads="1"/>
          </p:cNvSpPr>
          <p:nvPr/>
        </p:nvSpPr>
        <p:spPr bwMode="auto">
          <a:xfrm>
            <a:off x="2576513" y="3200400"/>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Rs</a:t>
            </a:r>
          </a:p>
        </p:txBody>
      </p:sp>
      <p:sp>
        <p:nvSpPr>
          <p:cNvPr id="60" name="Rectangle 53"/>
          <p:cNvSpPr>
            <a:spLocks noChangeArrowheads="1"/>
          </p:cNvSpPr>
          <p:nvPr/>
        </p:nvSpPr>
        <p:spPr bwMode="auto">
          <a:xfrm>
            <a:off x="2347913" y="2560638"/>
            <a:ext cx="37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Rt</a:t>
            </a:r>
          </a:p>
        </p:txBody>
      </p:sp>
      <p:grpSp>
        <p:nvGrpSpPr>
          <p:cNvPr id="61" name="Group 54"/>
          <p:cNvGrpSpPr>
            <a:grpSpLocks/>
          </p:cNvGrpSpPr>
          <p:nvPr/>
        </p:nvGrpSpPr>
        <p:grpSpPr bwMode="auto">
          <a:xfrm>
            <a:off x="4191000" y="4403725"/>
            <a:ext cx="304800" cy="1227138"/>
            <a:chOff x="2640" y="2648"/>
            <a:chExt cx="192" cy="773"/>
          </a:xfrm>
        </p:grpSpPr>
        <p:sp>
          <p:nvSpPr>
            <p:cNvPr id="62" name="Line 55"/>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3" name="Line 56"/>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4" name="Line 57"/>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5" name="Line 58"/>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grpSp>
        <p:nvGrpSpPr>
          <p:cNvPr id="66" name="Group 59"/>
          <p:cNvGrpSpPr>
            <a:grpSpLocks/>
          </p:cNvGrpSpPr>
          <p:nvPr/>
        </p:nvGrpSpPr>
        <p:grpSpPr bwMode="auto">
          <a:xfrm>
            <a:off x="1473200" y="2954338"/>
            <a:ext cx="1168400" cy="284162"/>
            <a:chOff x="928" y="1735"/>
            <a:chExt cx="736" cy="179"/>
          </a:xfrm>
        </p:grpSpPr>
        <p:sp>
          <p:nvSpPr>
            <p:cNvPr id="67" name="Line 60"/>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8" name="Line 61"/>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9" name="Line 62"/>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0" name="Line 63"/>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71" name="Rectangle 64"/>
          <p:cNvSpPr>
            <a:spLocks noChangeArrowheads="1"/>
          </p:cNvSpPr>
          <p:nvPr/>
        </p:nvSpPr>
        <p:spPr bwMode="auto">
          <a:xfrm>
            <a:off x="3009900" y="3200400"/>
            <a:ext cx="3730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smtClean="0">
                <a:solidFill>
                  <a:srgbClr val="000000"/>
                </a:solidFill>
                <a:latin typeface="Times New Roman" panose="02020603050405020304" pitchFamily="18" charset="0"/>
                <a:ea typeface="宋体" panose="02010600030101010101" pitchFamily="2" charset="-122"/>
              </a:rPr>
              <a:t>Rt</a:t>
            </a:r>
          </a:p>
        </p:txBody>
      </p:sp>
      <p:sp>
        <p:nvSpPr>
          <p:cNvPr id="72" name="Line 65"/>
          <p:cNvSpPr>
            <a:spLocks noChangeShapeType="1"/>
          </p:cNvSpPr>
          <p:nvPr/>
        </p:nvSpPr>
        <p:spPr bwMode="auto">
          <a:xfrm>
            <a:off x="2362200" y="2717800"/>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3" name="Line 66"/>
          <p:cNvSpPr>
            <a:spLocks noChangeShapeType="1"/>
          </p:cNvSpPr>
          <p:nvPr/>
        </p:nvSpPr>
        <p:spPr bwMode="auto">
          <a:xfrm>
            <a:off x="1752600" y="2717800"/>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4" name="Rectangle 67"/>
          <p:cNvSpPr>
            <a:spLocks noChangeArrowheads="1"/>
          </p:cNvSpPr>
          <p:nvPr/>
        </p:nvSpPr>
        <p:spPr bwMode="auto">
          <a:xfrm>
            <a:off x="1738313" y="2560638"/>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Rd</a:t>
            </a:r>
          </a:p>
        </p:txBody>
      </p:sp>
      <p:sp>
        <p:nvSpPr>
          <p:cNvPr id="75" name="Line 68"/>
          <p:cNvSpPr>
            <a:spLocks noChangeShapeType="1"/>
          </p:cNvSpPr>
          <p:nvPr/>
        </p:nvSpPr>
        <p:spPr bwMode="auto">
          <a:xfrm flipH="1">
            <a:off x="1054100" y="3095625"/>
            <a:ext cx="558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6" name="Rectangle 69"/>
          <p:cNvSpPr>
            <a:spLocks noChangeArrowheads="1"/>
          </p:cNvSpPr>
          <p:nvPr/>
        </p:nvSpPr>
        <p:spPr bwMode="auto">
          <a:xfrm>
            <a:off x="138113" y="2768600"/>
            <a:ext cx="114294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err="1" smtClean="0">
                <a:solidFill>
                  <a:srgbClr val="0033CC"/>
                </a:solidFill>
                <a:latin typeface="Times New Roman" panose="02020603050405020304" pitchFamily="18" charset="0"/>
                <a:ea typeface="宋体" panose="02010600030101010101" pitchFamily="2" charset="-122"/>
              </a:rPr>
              <a:t>RegDst</a:t>
            </a:r>
            <a:r>
              <a:rPr lang="en-US" altLang="zh-CN" sz="1600" b="1" u="sng" dirty="0" smtClean="0">
                <a:solidFill>
                  <a:srgbClr val="0033CC"/>
                </a:solidFill>
                <a:latin typeface="Times New Roman" panose="02020603050405020304" pitchFamily="18" charset="0"/>
                <a:ea typeface="宋体" panose="02010600030101010101" pitchFamily="2" charset="-122"/>
              </a:rPr>
              <a:t> = x</a:t>
            </a:r>
          </a:p>
        </p:txBody>
      </p:sp>
      <p:sp>
        <p:nvSpPr>
          <p:cNvPr id="77" name="Rectangle 70"/>
          <p:cNvSpPr>
            <a:spLocks noChangeArrowheads="1"/>
          </p:cNvSpPr>
          <p:nvPr/>
        </p:nvSpPr>
        <p:spPr bwMode="auto">
          <a:xfrm>
            <a:off x="3136900" y="5089525"/>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8" name="Rectangle 71"/>
          <p:cNvSpPr>
            <a:spLocks noChangeArrowheads="1"/>
          </p:cNvSpPr>
          <p:nvPr/>
        </p:nvSpPr>
        <p:spPr bwMode="auto">
          <a:xfrm rot="5400000">
            <a:off x="2804320" y="5418931"/>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Extender</a:t>
            </a:r>
          </a:p>
        </p:txBody>
      </p:sp>
      <p:sp>
        <p:nvSpPr>
          <p:cNvPr id="79" name="Rectangle 72"/>
          <p:cNvSpPr>
            <a:spLocks noChangeArrowheads="1"/>
          </p:cNvSpPr>
          <p:nvPr/>
        </p:nvSpPr>
        <p:spPr bwMode="auto">
          <a:xfrm rot="5400000">
            <a:off x="4022725" y="4810125"/>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Mux</a:t>
            </a:r>
          </a:p>
        </p:txBody>
      </p:sp>
      <p:sp>
        <p:nvSpPr>
          <p:cNvPr id="80" name="Rectangle 73"/>
          <p:cNvSpPr>
            <a:spLocks noChangeArrowheads="1"/>
          </p:cNvSpPr>
          <p:nvPr/>
        </p:nvSpPr>
        <p:spPr bwMode="auto">
          <a:xfrm>
            <a:off x="1776413" y="2951163"/>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Mux</a:t>
            </a:r>
          </a:p>
        </p:txBody>
      </p:sp>
      <p:sp>
        <p:nvSpPr>
          <p:cNvPr id="81" name="Line 74"/>
          <p:cNvSpPr>
            <a:spLocks noChangeShapeType="1"/>
          </p:cNvSpPr>
          <p:nvPr/>
        </p:nvSpPr>
        <p:spPr bwMode="auto">
          <a:xfrm>
            <a:off x="3517900" y="5476875"/>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2" name="Rectangle 75"/>
          <p:cNvSpPr>
            <a:spLocks noChangeArrowheads="1"/>
          </p:cNvSpPr>
          <p:nvPr/>
        </p:nvSpPr>
        <p:spPr bwMode="auto">
          <a:xfrm>
            <a:off x="3509963" y="550862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83" name="Line 76"/>
          <p:cNvSpPr>
            <a:spLocks noChangeShapeType="1"/>
          </p:cNvSpPr>
          <p:nvPr/>
        </p:nvSpPr>
        <p:spPr bwMode="auto">
          <a:xfrm flipH="1">
            <a:off x="3803650" y="5411788"/>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4" name="Line 77"/>
          <p:cNvSpPr>
            <a:spLocks noChangeShapeType="1"/>
          </p:cNvSpPr>
          <p:nvPr/>
        </p:nvSpPr>
        <p:spPr bwMode="auto">
          <a:xfrm>
            <a:off x="2146300" y="5618163"/>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5" name="Line 78"/>
          <p:cNvSpPr>
            <a:spLocks noChangeShapeType="1"/>
          </p:cNvSpPr>
          <p:nvPr/>
        </p:nvSpPr>
        <p:spPr bwMode="auto">
          <a:xfrm flipH="1">
            <a:off x="2584450" y="555466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6" name="Rectangle 79"/>
          <p:cNvSpPr>
            <a:spLocks noChangeArrowheads="1"/>
          </p:cNvSpPr>
          <p:nvPr/>
        </p:nvSpPr>
        <p:spPr bwMode="auto">
          <a:xfrm>
            <a:off x="2271713" y="561498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16</a:t>
            </a:r>
          </a:p>
        </p:txBody>
      </p:sp>
      <p:sp>
        <p:nvSpPr>
          <p:cNvPr id="87" name="Rectangle 80"/>
          <p:cNvSpPr>
            <a:spLocks noChangeArrowheads="1"/>
          </p:cNvSpPr>
          <p:nvPr/>
        </p:nvSpPr>
        <p:spPr bwMode="auto">
          <a:xfrm>
            <a:off x="1433513" y="5473700"/>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imm16</a:t>
            </a:r>
          </a:p>
        </p:txBody>
      </p:sp>
      <p:sp>
        <p:nvSpPr>
          <p:cNvPr id="88" name="Line 81"/>
          <p:cNvSpPr>
            <a:spLocks noChangeShapeType="1"/>
          </p:cNvSpPr>
          <p:nvPr/>
        </p:nvSpPr>
        <p:spPr bwMode="auto">
          <a:xfrm>
            <a:off x="4343400" y="5561013"/>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9" name="Rectangle 82"/>
          <p:cNvSpPr>
            <a:spLocks noChangeArrowheads="1"/>
          </p:cNvSpPr>
          <p:nvPr/>
        </p:nvSpPr>
        <p:spPr bwMode="auto">
          <a:xfrm>
            <a:off x="3948113" y="5981700"/>
            <a:ext cx="1220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Times New Roman" panose="02020603050405020304" pitchFamily="18" charset="0"/>
                <a:ea typeface="宋体" panose="02010600030101010101" pitchFamily="2" charset="-122"/>
              </a:rPr>
              <a:t>ALUSrc = x</a:t>
            </a:r>
          </a:p>
        </p:txBody>
      </p:sp>
      <p:sp>
        <p:nvSpPr>
          <p:cNvPr id="90" name="Line 83"/>
          <p:cNvSpPr>
            <a:spLocks noChangeShapeType="1"/>
          </p:cNvSpPr>
          <p:nvPr/>
        </p:nvSpPr>
        <p:spPr bwMode="auto">
          <a:xfrm>
            <a:off x="4508500" y="4837113"/>
            <a:ext cx="508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1" name="Line 84"/>
          <p:cNvSpPr>
            <a:spLocks noChangeShapeType="1"/>
          </p:cNvSpPr>
          <p:nvPr/>
        </p:nvSpPr>
        <p:spPr bwMode="auto">
          <a:xfrm>
            <a:off x="8534400" y="4706938"/>
            <a:ext cx="0" cy="1652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 name="Line 85"/>
          <p:cNvSpPr>
            <a:spLocks noChangeShapeType="1"/>
          </p:cNvSpPr>
          <p:nvPr/>
        </p:nvSpPr>
        <p:spPr bwMode="auto">
          <a:xfrm>
            <a:off x="3352800" y="6062663"/>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3" name="Rectangle 86"/>
          <p:cNvSpPr>
            <a:spLocks noChangeArrowheads="1"/>
          </p:cNvSpPr>
          <p:nvPr/>
        </p:nvSpPr>
        <p:spPr bwMode="auto">
          <a:xfrm>
            <a:off x="2347913" y="6391275"/>
            <a:ext cx="108683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33CC"/>
                </a:solidFill>
                <a:latin typeface="Times New Roman" panose="02020603050405020304" pitchFamily="18" charset="0"/>
                <a:ea typeface="宋体" panose="02010600030101010101" pitchFamily="2" charset="-122"/>
              </a:rPr>
              <a:t>ExtOp = x</a:t>
            </a:r>
          </a:p>
        </p:txBody>
      </p:sp>
      <p:grpSp>
        <p:nvGrpSpPr>
          <p:cNvPr id="94" name="Group 87"/>
          <p:cNvGrpSpPr>
            <a:grpSpLocks/>
          </p:cNvGrpSpPr>
          <p:nvPr/>
        </p:nvGrpSpPr>
        <p:grpSpPr bwMode="auto">
          <a:xfrm>
            <a:off x="7772400" y="4138613"/>
            <a:ext cx="304800" cy="1255712"/>
            <a:chOff x="4896" y="2481"/>
            <a:chExt cx="192" cy="791"/>
          </a:xfrm>
        </p:grpSpPr>
        <p:sp>
          <p:nvSpPr>
            <p:cNvPr id="95" name="Line 88"/>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6" name="Line 89"/>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7" name="Line 90"/>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8" name="Line 91"/>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99" name="Rectangle 92"/>
          <p:cNvSpPr>
            <a:spLocks noChangeArrowheads="1"/>
          </p:cNvSpPr>
          <p:nvPr/>
        </p:nvSpPr>
        <p:spPr bwMode="auto">
          <a:xfrm rot="5400000">
            <a:off x="7585075" y="4665663"/>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Mux</a:t>
            </a:r>
          </a:p>
        </p:txBody>
      </p:sp>
      <p:sp>
        <p:nvSpPr>
          <p:cNvPr id="100" name="Line 93"/>
          <p:cNvSpPr>
            <a:spLocks noChangeShapeType="1"/>
          </p:cNvSpPr>
          <p:nvPr/>
        </p:nvSpPr>
        <p:spPr bwMode="auto">
          <a:xfrm flipV="1">
            <a:off x="7924800" y="3759200"/>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1" name="Rectangle 94"/>
          <p:cNvSpPr>
            <a:spLocks noChangeArrowheads="1"/>
          </p:cNvSpPr>
          <p:nvPr/>
        </p:nvSpPr>
        <p:spPr bwMode="auto">
          <a:xfrm>
            <a:off x="7164288" y="3484563"/>
            <a:ext cx="14747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err="1" smtClean="0">
                <a:solidFill>
                  <a:srgbClr val="0033CC"/>
                </a:solidFill>
                <a:latin typeface="Times New Roman" panose="02020603050405020304" pitchFamily="18" charset="0"/>
                <a:ea typeface="宋体" panose="02010600030101010101" pitchFamily="2" charset="-122"/>
              </a:rPr>
              <a:t>MemtoReg</a:t>
            </a:r>
            <a:r>
              <a:rPr lang="en-US" altLang="zh-CN" sz="1600" b="1" u="sng" dirty="0" smtClean="0">
                <a:solidFill>
                  <a:srgbClr val="0033CC"/>
                </a:solidFill>
                <a:latin typeface="Times New Roman" panose="02020603050405020304" pitchFamily="18" charset="0"/>
                <a:ea typeface="宋体" panose="02010600030101010101" pitchFamily="2" charset="-122"/>
              </a:rPr>
              <a:t> = x</a:t>
            </a:r>
          </a:p>
        </p:txBody>
      </p:sp>
      <p:sp>
        <p:nvSpPr>
          <p:cNvPr id="102" name="Line 95"/>
          <p:cNvSpPr>
            <a:spLocks noChangeShapeType="1"/>
          </p:cNvSpPr>
          <p:nvPr/>
        </p:nvSpPr>
        <p:spPr bwMode="auto">
          <a:xfrm>
            <a:off x="8089900" y="4694238"/>
            <a:ext cx="431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3" name="Rectangle 96"/>
          <p:cNvSpPr>
            <a:spLocks noChangeArrowheads="1"/>
          </p:cNvSpPr>
          <p:nvPr/>
        </p:nvSpPr>
        <p:spPr bwMode="auto">
          <a:xfrm>
            <a:off x="6022975" y="5062538"/>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4" name="Line 97"/>
          <p:cNvSpPr>
            <a:spLocks noChangeShapeType="1"/>
          </p:cNvSpPr>
          <p:nvPr/>
        </p:nvSpPr>
        <p:spPr bwMode="auto">
          <a:xfrm flipH="1">
            <a:off x="5397500" y="6045200"/>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5" name="Rectangle 98"/>
          <p:cNvSpPr>
            <a:spLocks noChangeArrowheads="1"/>
          </p:cNvSpPr>
          <p:nvPr/>
        </p:nvSpPr>
        <p:spPr bwMode="auto">
          <a:xfrm>
            <a:off x="5329238" y="57658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Times New Roman" panose="02020603050405020304" pitchFamily="18" charset="0"/>
                <a:ea typeface="宋体" panose="02010600030101010101" pitchFamily="2" charset="-122"/>
              </a:rPr>
              <a:t>Clk</a:t>
            </a:r>
          </a:p>
        </p:txBody>
      </p:sp>
      <p:sp>
        <p:nvSpPr>
          <p:cNvPr id="106" name="Rectangle 99"/>
          <p:cNvSpPr>
            <a:spLocks noChangeArrowheads="1"/>
          </p:cNvSpPr>
          <p:nvPr/>
        </p:nvSpPr>
        <p:spPr bwMode="auto">
          <a:xfrm>
            <a:off x="4633913" y="5260975"/>
            <a:ext cx="785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Data In</a:t>
            </a:r>
          </a:p>
        </p:txBody>
      </p:sp>
      <p:sp>
        <p:nvSpPr>
          <p:cNvPr id="107" name="Line 100"/>
          <p:cNvSpPr>
            <a:spLocks noChangeShapeType="1"/>
          </p:cNvSpPr>
          <p:nvPr/>
        </p:nvSpPr>
        <p:spPr bwMode="auto">
          <a:xfrm>
            <a:off x="6061075" y="5969000"/>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8" name="Line 101"/>
          <p:cNvSpPr>
            <a:spLocks noChangeShapeType="1"/>
          </p:cNvSpPr>
          <p:nvPr/>
        </p:nvSpPr>
        <p:spPr bwMode="auto">
          <a:xfrm flipH="1">
            <a:off x="6035675" y="6057900"/>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Oval 102"/>
          <p:cNvSpPr>
            <a:spLocks noChangeArrowheads="1"/>
          </p:cNvSpPr>
          <p:nvPr/>
        </p:nvSpPr>
        <p:spPr bwMode="auto">
          <a:xfrm>
            <a:off x="5870575" y="6003925"/>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0" name="Rectangle 103"/>
          <p:cNvSpPr>
            <a:spLocks noChangeArrowheads="1"/>
          </p:cNvSpPr>
          <p:nvPr/>
        </p:nvSpPr>
        <p:spPr bwMode="auto">
          <a:xfrm>
            <a:off x="6003925" y="5045075"/>
            <a:ext cx="666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WrEn</a:t>
            </a:r>
          </a:p>
        </p:txBody>
      </p:sp>
      <p:sp>
        <p:nvSpPr>
          <p:cNvPr id="111" name="Line 104"/>
          <p:cNvSpPr>
            <a:spLocks noChangeShapeType="1"/>
          </p:cNvSpPr>
          <p:nvPr/>
        </p:nvSpPr>
        <p:spPr bwMode="auto">
          <a:xfrm flipH="1">
            <a:off x="5016500" y="5262563"/>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 name="Line 105"/>
          <p:cNvSpPr>
            <a:spLocks noChangeShapeType="1"/>
          </p:cNvSpPr>
          <p:nvPr/>
        </p:nvSpPr>
        <p:spPr bwMode="auto">
          <a:xfrm flipH="1">
            <a:off x="5556250" y="519906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3" name="Rectangle 106"/>
          <p:cNvSpPr>
            <a:spLocks noChangeArrowheads="1"/>
          </p:cNvSpPr>
          <p:nvPr/>
        </p:nvSpPr>
        <p:spPr bwMode="auto">
          <a:xfrm>
            <a:off x="5319713" y="533082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114" name="Line 107"/>
          <p:cNvSpPr>
            <a:spLocks noChangeShapeType="1"/>
          </p:cNvSpPr>
          <p:nvPr/>
        </p:nvSpPr>
        <p:spPr bwMode="auto">
          <a:xfrm flipV="1">
            <a:off x="6324600" y="3759200"/>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5" name="Line 108"/>
          <p:cNvSpPr>
            <a:spLocks noChangeShapeType="1"/>
          </p:cNvSpPr>
          <p:nvPr/>
        </p:nvSpPr>
        <p:spPr bwMode="auto">
          <a:xfrm>
            <a:off x="6858000" y="4422775"/>
            <a:ext cx="0" cy="614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6" name="Rectangle 109"/>
          <p:cNvSpPr>
            <a:spLocks noChangeArrowheads="1"/>
          </p:cNvSpPr>
          <p:nvPr/>
        </p:nvSpPr>
        <p:spPr bwMode="auto">
          <a:xfrm>
            <a:off x="6615113" y="504666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Adr</a:t>
            </a:r>
          </a:p>
        </p:txBody>
      </p:sp>
      <p:sp>
        <p:nvSpPr>
          <p:cNvPr id="117" name="Rectangle 110"/>
          <p:cNvSpPr>
            <a:spLocks noChangeArrowheads="1"/>
          </p:cNvSpPr>
          <p:nvPr/>
        </p:nvSpPr>
        <p:spPr bwMode="auto">
          <a:xfrm>
            <a:off x="6080125" y="5402263"/>
            <a:ext cx="9271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Data</a:t>
            </a:r>
          </a:p>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Memory</a:t>
            </a:r>
          </a:p>
        </p:txBody>
      </p:sp>
      <p:sp>
        <p:nvSpPr>
          <p:cNvPr id="118" name="Line 111"/>
          <p:cNvSpPr>
            <a:spLocks noChangeShapeType="1"/>
          </p:cNvSpPr>
          <p:nvPr/>
        </p:nvSpPr>
        <p:spPr bwMode="auto">
          <a:xfrm>
            <a:off x="7327900" y="5213350"/>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9" name="Line 112"/>
          <p:cNvSpPr>
            <a:spLocks noChangeShapeType="1"/>
          </p:cNvSpPr>
          <p:nvPr/>
        </p:nvSpPr>
        <p:spPr bwMode="auto">
          <a:xfrm>
            <a:off x="7315200" y="5241925"/>
            <a:ext cx="0" cy="43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0" name="Line 113"/>
          <p:cNvSpPr>
            <a:spLocks noChangeShapeType="1"/>
          </p:cNvSpPr>
          <p:nvPr/>
        </p:nvSpPr>
        <p:spPr bwMode="auto">
          <a:xfrm flipH="1">
            <a:off x="7150100" y="5689600"/>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1" name="Line 114"/>
          <p:cNvSpPr>
            <a:spLocks noChangeShapeType="1"/>
          </p:cNvSpPr>
          <p:nvPr/>
        </p:nvSpPr>
        <p:spPr bwMode="auto">
          <a:xfrm flipH="1">
            <a:off x="7385050" y="5148263"/>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2" name="Rectangle 115"/>
          <p:cNvSpPr>
            <a:spLocks noChangeArrowheads="1"/>
          </p:cNvSpPr>
          <p:nvPr/>
        </p:nvSpPr>
        <p:spPr bwMode="auto">
          <a:xfrm>
            <a:off x="7148513" y="48498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123" name="Rectangle 116"/>
          <p:cNvSpPr>
            <a:spLocks noChangeArrowheads="1"/>
          </p:cNvSpPr>
          <p:nvPr/>
        </p:nvSpPr>
        <p:spPr bwMode="auto">
          <a:xfrm>
            <a:off x="6310313" y="3713163"/>
            <a:ext cx="1246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A50021"/>
                </a:solidFill>
                <a:latin typeface="Times New Roman" panose="02020603050405020304" pitchFamily="18" charset="0"/>
                <a:ea typeface="宋体" panose="02010600030101010101" pitchFamily="2" charset="-122"/>
              </a:rPr>
              <a:t>MemWr = 0</a:t>
            </a:r>
          </a:p>
        </p:txBody>
      </p:sp>
      <p:sp>
        <p:nvSpPr>
          <p:cNvPr id="124" name="Line 117"/>
          <p:cNvSpPr>
            <a:spLocks noChangeShapeType="1"/>
          </p:cNvSpPr>
          <p:nvPr/>
        </p:nvSpPr>
        <p:spPr bwMode="auto">
          <a:xfrm>
            <a:off x="3810000" y="4708525"/>
            <a:ext cx="0" cy="541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5" name="Line 118"/>
          <p:cNvSpPr>
            <a:spLocks noChangeShapeType="1"/>
          </p:cNvSpPr>
          <p:nvPr/>
        </p:nvSpPr>
        <p:spPr bwMode="auto">
          <a:xfrm>
            <a:off x="3805238" y="5254625"/>
            <a:ext cx="1211262" cy="7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6" name="Rectangle 119"/>
          <p:cNvSpPr>
            <a:spLocks noChangeArrowheads="1"/>
          </p:cNvSpPr>
          <p:nvPr/>
        </p:nvSpPr>
        <p:spPr bwMode="auto">
          <a:xfrm rot="5400000">
            <a:off x="5060156" y="4264819"/>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ALU</a:t>
            </a:r>
          </a:p>
        </p:txBody>
      </p:sp>
      <p:sp>
        <p:nvSpPr>
          <p:cNvPr id="127" name="Rectangle 120"/>
          <p:cNvSpPr>
            <a:spLocks noChangeArrowheads="1"/>
          </p:cNvSpPr>
          <p:nvPr/>
        </p:nvSpPr>
        <p:spPr bwMode="auto">
          <a:xfrm>
            <a:off x="4575175" y="2193925"/>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8" name="Line 121"/>
          <p:cNvSpPr>
            <a:spLocks noChangeShapeType="1"/>
          </p:cNvSpPr>
          <p:nvPr/>
        </p:nvSpPr>
        <p:spPr bwMode="auto">
          <a:xfrm flipH="1">
            <a:off x="3949700" y="2921000"/>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9" name="Line 122"/>
          <p:cNvSpPr>
            <a:spLocks noChangeShapeType="1"/>
          </p:cNvSpPr>
          <p:nvPr/>
        </p:nvSpPr>
        <p:spPr bwMode="auto">
          <a:xfrm>
            <a:off x="4613275" y="2844800"/>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0" name="Line 123"/>
          <p:cNvSpPr>
            <a:spLocks noChangeShapeType="1"/>
          </p:cNvSpPr>
          <p:nvPr/>
        </p:nvSpPr>
        <p:spPr bwMode="auto">
          <a:xfrm flipH="1">
            <a:off x="4587875" y="2933700"/>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1" name="Oval 124"/>
          <p:cNvSpPr>
            <a:spLocks noChangeArrowheads="1"/>
          </p:cNvSpPr>
          <p:nvPr/>
        </p:nvSpPr>
        <p:spPr bwMode="auto">
          <a:xfrm>
            <a:off x="4422775" y="2879725"/>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2" name="Rectangle 125"/>
          <p:cNvSpPr>
            <a:spLocks noChangeArrowheads="1"/>
          </p:cNvSpPr>
          <p:nvPr/>
        </p:nvSpPr>
        <p:spPr bwMode="auto">
          <a:xfrm>
            <a:off x="4597400" y="2278063"/>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FF"/>
                </a:solidFill>
                <a:latin typeface="Times New Roman" panose="02020603050405020304" pitchFamily="18" charset="0"/>
                <a:ea typeface="宋体" panose="02010600030101010101" pitchFamily="2" charset="-122"/>
              </a:rPr>
              <a:t>Instruction</a:t>
            </a:r>
          </a:p>
          <a:p>
            <a:pPr algn="ctr" eaLnBrk="0" hangingPunct="0"/>
            <a:r>
              <a:rPr lang="en-US" altLang="zh-CN" sz="1600" b="1" smtClean="0">
                <a:solidFill>
                  <a:srgbClr val="0000FF"/>
                </a:solidFill>
                <a:latin typeface="Times New Roman" panose="02020603050405020304" pitchFamily="18" charset="0"/>
                <a:ea typeface="宋体" panose="02010600030101010101" pitchFamily="2" charset="-122"/>
              </a:rPr>
              <a:t>Fetch Unit</a:t>
            </a:r>
          </a:p>
        </p:txBody>
      </p:sp>
      <p:sp>
        <p:nvSpPr>
          <p:cNvPr id="133" name="Rectangle 126"/>
          <p:cNvSpPr>
            <a:spLocks noChangeArrowheads="1"/>
          </p:cNvSpPr>
          <p:nvPr/>
        </p:nvSpPr>
        <p:spPr bwMode="auto">
          <a:xfrm>
            <a:off x="3500438" y="27305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FC0128"/>
                </a:solidFill>
                <a:latin typeface="Times New Roman" panose="02020603050405020304" pitchFamily="18" charset="0"/>
                <a:ea typeface="宋体" panose="02010600030101010101" pitchFamily="2" charset="-122"/>
              </a:rPr>
              <a:t>Clk</a:t>
            </a:r>
          </a:p>
        </p:txBody>
      </p:sp>
      <p:sp>
        <p:nvSpPr>
          <p:cNvPr id="134" name="Line 127"/>
          <p:cNvSpPr>
            <a:spLocks noChangeShapeType="1"/>
          </p:cNvSpPr>
          <p:nvPr/>
        </p:nvSpPr>
        <p:spPr bwMode="auto">
          <a:xfrm flipV="1">
            <a:off x="5638800" y="3082925"/>
            <a:ext cx="0" cy="1168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5" name="Line 128"/>
          <p:cNvSpPr>
            <a:spLocks noChangeShapeType="1"/>
          </p:cNvSpPr>
          <p:nvPr/>
        </p:nvSpPr>
        <p:spPr bwMode="auto">
          <a:xfrm flipH="1">
            <a:off x="5473700" y="4238625"/>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6" name="Rectangle 129"/>
          <p:cNvSpPr>
            <a:spLocks noChangeArrowheads="1"/>
          </p:cNvSpPr>
          <p:nvPr/>
        </p:nvSpPr>
        <p:spPr bwMode="auto">
          <a:xfrm>
            <a:off x="5624513" y="3705225"/>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63DE8"/>
                </a:solidFill>
                <a:latin typeface="Times New Roman" panose="02020603050405020304" pitchFamily="18" charset="0"/>
                <a:ea typeface="宋体" panose="02010600030101010101" pitchFamily="2" charset="-122"/>
              </a:rPr>
              <a:t>Zero</a:t>
            </a:r>
          </a:p>
        </p:txBody>
      </p:sp>
      <p:sp>
        <p:nvSpPr>
          <p:cNvPr id="137" name="Line 130"/>
          <p:cNvSpPr>
            <a:spLocks noChangeShapeType="1"/>
          </p:cNvSpPr>
          <p:nvPr/>
        </p:nvSpPr>
        <p:spPr bwMode="auto">
          <a:xfrm>
            <a:off x="5803900" y="2333625"/>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8" name="Rectangle 131"/>
          <p:cNvSpPr>
            <a:spLocks noChangeArrowheads="1"/>
          </p:cNvSpPr>
          <p:nvPr/>
        </p:nvSpPr>
        <p:spPr bwMode="auto">
          <a:xfrm>
            <a:off x="5853113" y="1944688"/>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Instruction&lt;31:0&gt;</a:t>
            </a:r>
          </a:p>
        </p:txBody>
      </p:sp>
      <p:sp>
        <p:nvSpPr>
          <p:cNvPr id="139" name="Line 132"/>
          <p:cNvSpPr>
            <a:spLocks noChangeShapeType="1"/>
          </p:cNvSpPr>
          <p:nvPr/>
        </p:nvSpPr>
        <p:spPr bwMode="auto">
          <a:xfrm>
            <a:off x="3975100" y="2638425"/>
            <a:ext cx="584200" cy="0"/>
          </a:xfrm>
          <a:prstGeom prst="line">
            <a:avLst/>
          </a:prstGeom>
          <a:noFill/>
          <a:ln w="254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0" name="Line 133"/>
          <p:cNvSpPr>
            <a:spLocks noChangeShapeType="1"/>
          </p:cNvSpPr>
          <p:nvPr/>
        </p:nvSpPr>
        <p:spPr bwMode="auto">
          <a:xfrm>
            <a:off x="3975100" y="2333625"/>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Rectangle 134"/>
          <p:cNvSpPr>
            <a:spLocks noChangeArrowheads="1"/>
          </p:cNvSpPr>
          <p:nvPr/>
        </p:nvSpPr>
        <p:spPr bwMode="auto">
          <a:xfrm>
            <a:off x="3043238" y="2425700"/>
            <a:ext cx="996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dirty="0" smtClean="0">
                <a:solidFill>
                  <a:srgbClr val="A50021"/>
                </a:solidFill>
                <a:latin typeface="Times New Roman" panose="02020603050405020304" pitchFamily="18" charset="0"/>
                <a:ea typeface="宋体" panose="02010600030101010101" pitchFamily="2" charset="-122"/>
              </a:rPr>
              <a:t>Jump = 1</a:t>
            </a:r>
          </a:p>
        </p:txBody>
      </p:sp>
      <p:sp>
        <p:nvSpPr>
          <p:cNvPr id="142" name="Rectangle 135"/>
          <p:cNvSpPr>
            <a:spLocks noChangeArrowheads="1"/>
          </p:cNvSpPr>
          <p:nvPr/>
        </p:nvSpPr>
        <p:spPr bwMode="auto">
          <a:xfrm>
            <a:off x="2890838" y="2044700"/>
            <a:ext cx="1143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000FF"/>
                </a:solidFill>
                <a:latin typeface="Times New Roman" panose="02020603050405020304" pitchFamily="18" charset="0"/>
                <a:ea typeface="宋体" panose="02010600030101010101" pitchFamily="2" charset="-122"/>
              </a:rPr>
              <a:t>Branch = 0</a:t>
            </a:r>
          </a:p>
        </p:txBody>
      </p:sp>
      <p:sp>
        <p:nvSpPr>
          <p:cNvPr id="143" name="Rectangle 136"/>
          <p:cNvSpPr>
            <a:spLocks noChangeArrowheads="1"/>
          </p:cNvSpPr>
          <p:nvPr/>
        </p:nvSpPr>
        <p:spPr bwMode="auto">
          <a:xfrm>
            <a:off x="7732713" y="42386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a:t>
            </a:r>
          </a:p>
        </p:txBody>
      </p:sp>
      <p:sp>
        <p:nvSpPr>
          <p:cNvPr id="144" name="Rectangle 137"/>
          <p:cNvSpPr>
            <a:spLocks noChangeArrowheads="1"/>
          </p:cNvSpPr>
          <p:nvPr/>
        </p:nvSpPr>
        <p:spPr bwMode="auto">
          <a:xfrm>
            <a:off x="7732713" y="501808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sp>
        <p:nvSpPr>
          <p:cNvPr id="145" name="Rectangle 138"/>
          <p:cNvSpPr>
            <a:spLocks noChangeArrowheads="1"/>
          </p:cNvSpPr>
          <p:nvPr/>
        </p:nvSpPr>
        <p:spPr bwMode="auto">
          <a:xfrm>
            <a:off x="4151313" y="44672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a:t>
            </a:r>
          </a:p>
        </p:txBody>
      </p:sp>
      <p:sp>
        <p:nvSpPr>
          <p:cNvPr id="146" name="Rectangle 139"/>
          <p:cNvSpPr>
            <a:spLocks noChangeArrowheads="1"/>
          </p:cNvSpPr>
          <p:nvPr/>
        </p:nvSpPr>
        <p:spPr bwMode="auto">
          <a:xfrm>
            <a:off x="4151313" y="524668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sp>
        <p:nvSpPr>
          <p:cNvPr id="147" name="Rectangle 140"/>
          <p:cNvSpPr>
            <a:spLocks noChangeArrowheads="1"/>
          </p:cNvSpPr>
          <p:nvPr/>
        </p:nvSpPr>
        <p:spPr bwMode="auto">
          <a:xfrm>
            <a:off x="2281238" y="2917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a:t>
            </a:r>
          </a:p>
        </p:txBody>
      </p:sp>
      <p:sp>
        <p:nvSpPr>
          <p:cNvPr id="148" name="Rectangle 141"/>
          <p:cNvSpPr>
            <a:spLocks noChangeArrowheads="1"/>
          </p:cNvSpPr>
          <p:nvPr/>
        </p:nvSpPr>
        <p:spPr bwMode="auto">
          <a:xfrm>
            <a:off x="1595438" y="2917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sp>
        <p:nvSpPr>
          <p:cNvPr id="149" name="Line 142"/>
          <p:cNvSpPr>
            <a:spLocks noChangeShapeType="1"/>
          </p:cNvSpPr>
          <p:nvPr/>
        </p:nvSpPr>
        <p:spPr bwMode="auto">
          <a:xfrm>
            <a:off x="6096000" y="2346325"/>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0" name="Rectangle 143"/>
          <p:cNvSpPr>
            <a:spLocks noChangeArrowheads="1"/>
          </p:cNvSpPr>
          <p:nvPr/>
        </p:nvSpPr>
        <p:spPr bwMode="auto">
          <a:xfrm rot="5400000">
            <a:off x="5851525" y="2560638"/>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&lt;21:25&gt;</a:t>
            </a:r>
          </a:p>
        </p:txBody>
      </p:sp>
      <p:sp>
        <p:nvSpPr>
          <p:cNvPr id="151" name="Rectangle 144"/>
          <p:cNvSpPr>
            <a:spLocks noChangeArrowheads="1"/>
          </p:cNvSpPr>
          <p:nvPr/>
        </p:nvSpPr>
        <p:spPr bwMode="auto">
          <a:xfrm rot="5400000">
            <a:off x="6384925" y="2560638"/>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&lt;16:20&gt;</a:t>
            </a:r>
          </a:p>
        </p:txBody>
      </p:sp>
      <p:sp>
        <p:nvSpPr>
          <p:cNvPr id="152" name="Rectangle 145"/>
          <p:cNvSpPr>
            <a:spLocks noChangeArrowheads="1"/>
          </p:cNvSpPr>
          <p:nvPr/>
        </p:nvSpPr>
        <p:spPr bwMode="auto">
          <a:xfrm rot="5400000">
            <a:off x="6918325" y="2560638"/>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&lt;11:15&gt;</a:t>
            </a:r>
          </a:p>
        </p:txBody>
      </p:sp>
      <p:sp>
        <p:nvSpPr>
          <p:cNvPr id="153" name="Rectangle 146"/>
          <p:cNvSpPr>
            <a:spLocks noChangeArrowheads="1"/>
          </p:cNvSpPr>
          <p:nvPr/>
        </p:nvSpPr>
        <p:spPr bwMode="auto">
          <a:xfrm rot="5400000">
            <a:off x="7451725" y="2560638"/>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&lt;0:15&gt;</a:t>
            </a:r>
          </a:p>
        </p:txBody>
      </p:sp>
      <p:sp>
        <p:nvSpPr>
          <p:cNvPr id="154" name="Line 147"/>
          <p:cNvSpPr>
            <a:spLocks noChangeShapeType="1"/>
          </p:cNvSpPr>
          <p:nvPr/>
        </p:nvSpPr>
        <p:spPr bwMode="auto">
          <a:xfrm>
            <a:off x="6629400" y="2346325"/>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5" name="Line 148"/>
          <p:cNvSpPr>
            <a:spLocks noChangeShapeType="1"/>
          </p:cNvSpPr>
          <p:nvPr/>
        </p:nvSpPr>
        <p:spPr bwMode="auto">
          <a:xfrm>
            <a:off x="7162800" y="2346325"/>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6" name="Line 149"/>
          <p:cNvSpPr>
            <a:spLocks noChangeShapeType="1"/>
          </p:cNvSpPr>
          <p:nvPr/>
        </p:nvSpPr>
        <p:spPr bwMode="auto">
          <a:xfrm>
            <a:off x="7696200" y="2346325"/>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7" name="Rectangle 150"/>
          <p:cNvSpPr>
            <a:spLocks noChangeArrowheads="1"/>
          </p:cNvSpPr>
          <p:nvPr/>
        </p:nvSpPr>
        <p:spPr bwMode="auto">
          <a:xfrm>
            <a:off x="7453313" y="3171825"/>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Imm16</a:t>
            </a:r>
          </a:p>
        </p:txBody>
      </p:sp>
      <p:sp>
        <p:nvSpPr>
          <p:cNvPr id="158" name="Rectangle 151"/>
          <p:cNvSpPr>
            <a:spLocks noChangeArrowheads="1"/>
          </p:cNvSpPr>
          <p:nvPr/>
        </p:nvSpPr>
        <p:spPr bwMode="auto">
          <a:xfrm>
            <a:off x="6919913" y="3171825"/>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Rd</a:t>
            </a:r>
          </a:p>
        </p:txBody>
      </p:sp>
      <p:sp>
        <p:nvSpPr>
          <p:cNvPr id="159" name="Rectangle 152"/>
          <p:cNvSpPr>
            <a:spLocks noChangeArrowheads="1"/>
          </p:cNvSpPr>
          <p:nvPr/>
        </p:nvSpPr>
        <p:spPr bwMode="auto">
          <a:xfrm>
            <a:off x="6462713" y="3171825"/>
            <a:ext cx="37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Rt</a:t>
            </a:r>
          </a:p>
        </p:txBody>
      </p:sp>
      <p:sp>
        <p:nvSpPr>
          <p:cNvPr id="160" name="Rectangle 153"/>
          <p:cNvSpPr>
            <a:spLocks noChangeArrowheads="1"/>
          </p:cNvSpPr>
          <p:nvPr/>
        </p:nvSpPr>
        <p:spPr bwMode="auto">
          <a:xfrm>
            <a:off x="5929313" y="3171825"/>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Rs</a:t>
            </a:r>
          </a:p>
        </p:txBody>
      </p:sp>
      <p:sp>
        <p:nvSpPr>
          <p:cNvPr id="161" name="Rectangle 154"/>
          <p:cNvSpPr txBox="1">
            <a:spLocks noChangeArrowheads="1"/>
          </p:cNvSpPr>
          <p:nvPr/>
        </p:nvSpPr>
        <p:spPr bwMode="auto">
          <a:xfrm>
            <a:off x="225123" y="1628800"/>
            <a:ext cx="8067978" cy="369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None/>
            </a:pPr>
            <a:r>
              <a:rPr lang="en-US" altLang="zh-CN" dirty="0" smtClean="0">
                <a:solidFill>
                  <a:srgbClr val="0000FF"/>
                </a:solidFill>
                <a:latin typeface="Comic Sans MS" panose="030F0702030302020204" pitchFamily="66" charset="0"/>
                <a:ea typeface="微软雅黑" panose="020B0503020204020204" pitchFamily="34" charset="-122"/>
              </a:rPr>
              <a:t>IFU</a:t>
            </a:r>
            <a:r>
              <a:rPr lang="zh-CN" altLang="en-US" dirty="0" smtClean="0">
                <a:solidFill>
                  <a:srgbClr val="0000FF"/>
                </a:solidFill>
                <a:latin typeface="Comic Sans MS" panose="030F0702030302020204" pitchFamily="66" charset="0"/>
                <a:ea typeface="微软雅黑" panose="020B0503020204020204" pitchFamily="34" charset="-122"/>
              </a:rPr>
              <a:t>中目标地址送</a:t>
            </a:r>
            <a:r>
              <a:rPr lang="en-US" altLang="zh-CN" dirty="0" smtClean="0">
                <a:solidFill>
                  <a:srgbClr val="0000FF"/>
                </a:solidFill>
                <a:latin typeface="Comic Sans MS" panose="030F0702030302020204" pitchFamily="66" charset="0"/>
                <a:ea typeface="微软雅黑" panose="020B0503020204020204" pitchFamily="34" charset="-122"/>
              </a:rPr>
              <a:t>PC</a:t>
            </a:r>
            <a:r>
              <a:rPr lang="zh-CN" altLang="en-US" dirty="0" smtClean="0">
                <a:solidFill>
                  <a:srgbClr val="0000FF"/>
                </a:solidFill>
                <a:latin typeface="Comic Sans MS" panose="030F0702030302020204" pitchFamily="66" charset="0"/>
                <a:ea typeface="微软雅黑" panose="020B0503020204020204" pitchFamily="34" charset="-122"/>
              </a:rPr>
              <a:t>，其他什么都不做（只要保证存储部件不发生写的动作） </a:t>
            </a:r>
          </a:p>
        </p:txBody>
      </p:sp>
      <p:grpSp>
        <p:nvGrpSpPr>
          <p:cNvPr id="162" name="Group 155"/>
          <p:cNvGrpSpPr>
            <a:grpSpLocks/>
          </p:cNvGrpSpPr>
          <p:nvPr/>
        </p:nvGrpSpPr>
        <p:grpSpPr bwMode="auto">
          <a:xfrm>
            <a:off x="1585913" y="990625"/>
            <a:ext cx="6302375" cy="638175"/>
            <a:chOff x="999" y="336"/>
            <a:chExt cx="3970" cy="402"/>
          </a:xfrm>
        </p:grpSpPr>
        <p:sp>
          <p:nvSpPr>
            <p:cNvPr id="163" name="Rectangle 156"/>
            <p:cNvSpPr>
              <a:spLocks noChangeArrowheads="1"/>
            </p:cNvSpPr>
            <p:nvPr/>
          </p:nvSpPr>
          <p:spPr bwMode="auto">
            <a:xfrm>
              <a:off x="1064" y="536"/>
              <a:ext cx="3824"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64" name="Group 157"/>
            <p:cNvGrpSpPr>
              <a:grpSpLocks/>
            </p:cNvGrpSpPr>
            <p:nvPr/>
          </p:nvGrpSpPr>
          <p:grpSpPr bwMode="auto">
            <a:xfrm>
              <a:off x="1060" y="528"/>
              <a:ext cx="664" cy="210"/>
              <a:chOff x="1060" y="528"/>
              <a:chExt cx="664" cy="210"/>
            </a:xfrm>
          </p:grpSpPr>
          <p:sp>
            <p:nvSpPr>
              <p:cNvPr id="170" name="Rectangle 158"/>
              <p:cNvSpPr>
                <a:spLocks noChangeArrowheads="1"/>
              </p:cNvSpPr>
              <p:nvPr/>
            </p:nvSpPr>
            <p:spPr bwMode="auto">
              <a:xfrm>
                <a:off x="1060" y="532"/>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1" name="Rectangle 159"/>
              <p:cNvSpPr>
                <a:spLocks noChangeArrowheads="1"/>
              </p:cNvSpPr>
              <p:nvPr/>
            </p:nvSpPr>
            <p:spPr bwMode="auto">
              <a:xfrm>
                <a:off x="1257" y="528"/>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grpSp>
        <p:sp>
          <p:nvSpPr>
            <p:cNvPr id="165" name="Rectangle 160"/>
            <p:cNvSpPr>
              <a:spLocks noChangeArrowheads="1"/>
            </p:cNvSpPr>
            <p:nvPr/>
          </p:nvSpPr>
          <p:spPr bwMode="auto">
            <a:xfrm>
              <a:off x="1732" y="532"/>
              <a:ext cx="316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6" name="Rectangle 161"/>
            <p:cNvSpPr>
              <a:spLocks noChangeArrowheads="1"/>
            </p:cNvSpPr>
            <p:nvPr/>
          </p:nvSpPr>
          <p:spPr bwMode="auto">
            <a:xfrm>
              <a:off x="2738" y="528"/>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target address</a:t>
              </a:r>
            </a:p>
          </p:txBody>
        </p:sp>
        <p:sp>
          <p:nvSpPr>
            <p:cNvPr id="167" name="Rectangle 162"/>
            <p:cNvSpPr>
              <a:spLocks noChangeArrowheads="1"/>
            </p:cNvSpPr>
            <p:nvPr/>
          </p:nvSpPr>
          <p:spPr bwMode="auto">
            <a:xfrm>
              <a:off x="4791" y="33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68" name="Rectangle 163"/>
            <p:cNvSpPr>
              <a:spLocks noChangeArrowheads="1"/>
            </p:cNvSpPr>
            <p:nvPr/>
          </p:nvSpPr>
          <p:spPr bwMode="auto">
            <a:xfrm>
              <a:off x="1527" y="3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169" name="Rectangle 164"/>
            <p:cNvSpPr>
              <a:spLocks noChangeArrowheads="1"/>
            </p:cNvSpPr>
            <p:nvPr/>
          </p:nvSpPr>
          <p:spPr bwMode="auto">
            <a:xfrm>
              <a:off x="999" y="3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31</a:t>
              </a:r>
            </a:p>
          </p:txBody>
        </p:sp>
      </p:grpSp>
      <p:sp>
        <p:nvSpPr>
          <p:cNvPr id="172" name="Text Box 165"/>
          <p:cNvSpPr txBox="1">
            <a:spLocks noChangeArrowheads="1"/>
          </p:cNvSpPr>
          <p:nvPr/>
        </p:nvSpPr>
        <p:spPr bwMode="auto">
          <a:xfrm>
            <a:off x="8532440" y="2468165"/>
            <a:ext cx="56118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b="1" dirty="0" smtClean="0">
                <a:solidFill>
                  <a:srgbClr val="FF0000"/>
                </a:solidFill>
                <a:latin typeface="Comic Sans MS" panose="030F0702030302020204" pitchFamily="66" charset="0"/>
                <a:ea typeface="微软雅黑" panose="020B0503020204020204" pitchFamily="34" charset="-122"/>
              </a:rPr>
              <a:t>如何保证存储部件不发生写？</a:t>
            </a:r>
          </a:p>
        </p:txBody>
      </p:sp>
    </p:spTree>
    <p:extLst>
      <p:ext uri="{BB962C8B-B14F-4D97-AF65-F5344CB8AC3E}">
        <p14:creationId xmlns:p14="http://schemas.microsoft.com/office/powerpoint/2010/main" val="97093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blinds(horizontal)">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
                                            <p:txEl>
                                              <p:pRg st="0" end="0"/>
                                            </p:txEl>
                                          </p:spTgt>
                                        </p:tgtEl>
                                        <p:attrNameLst>
                                          <p:attrName>style.visibility</p:attrName>
                                        </p:attrNameLst>
                                      </p:cBhvr>
                                      <p:to>
                                        <p:strVal val="visible"/>
                                      </p:to>
                                    </p:set>
                                    <p:animEffect transition="in" filter="blinds(horizontal)">
                                      <p:cBhvr>
                                        <p:cTn id="17" dur="500"/>
                                        <p:tgtEl>
                                          <p:spTgt spid="1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2"/>
                                        </p:tgtEl>
                                        <p:attrNameLst>
                                          <p:attrName>style.visibility</p:attrName>
                                        </p:attrNameLst>
                                      </p:cBhvr>
                                      <p:to>
                                        <p:strVal val="visible"/>
                                      </p:to>
                                    </p:set>
                                    <p:animEffect transition="in" filter="blinds(horizontal)">
                                      <p:cBhvr>
                                        <p:cTn id="22"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23" grpId="0"/>
      <p:bldP spid="161" grpId="0" build="p"/>
      <p:bldP spid="1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5.1.2 CPU</a:t>
            </a:r>
            <a:r>
              <a:rPr lang="zh-CN" altLang="en-US" dirty="0" smtClean="0"/>
              <a:t>的基本功能和基本组成</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基本功能</a:t>
            </a:r>
            <a:endParaRPr lang="zh-CN" altLang="en-US" dirty="0">
              <a:solidFill>
                <a:srgbClr val="063DE8"/>
              </a:solidFill>
              <a:latin typeface="微软雅黑" panose="020B0503020204020204" pitchFamily="34" charset="-122"/>
            </a:endParaRPr>
          </a:p>
          <a:p>
            <a:pPr marL="0" indent="0">
              <a:buNone/>
            </a:pPr>
            <a:endParaRPr lang="en-US" altLang="zh-CN" dirty="0">
              <a:solidFill>
                <a:srgbClr val="063DE8"/>
              </a:solidFill>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矩形 6"/>
          <p:cNvSpPr/>
          <p:nvPr/>
        </p:nvSpPr>
        <p:spPr>
          <a:xfrm>
            <a:off x="107504" y="1628800"/>
            <a:ext cx="8568952" cy="3077766"/>
          </a:xfrm>
          <a:prstGeom prst="rect">
            <a:avLst/>
          </a:prstGeom>
        </p:spPr>
        <p:txBody>
          <a:bodyPr wrap="square">
            <a:spAutoFit/>
          </a:bodyPr>
          <a:lstStyle/>
          <a:p>
            <a:pPr marL="800100" lvl="2" indent="-342900">
              <a:spcBef>
                <a:spcPct val="4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周而复始的执行指令</a:t>
            </a:r>
            <a:endParaRPr lang="en-US" altLang="zh-CN" sz="2000" dirty="0" smtClean="0">
              <a:latin typeface="Comic Sans MS" panose="030F0702030302020204" pitchFamily="66" charset="0"/>
              <a:ea typeface="微软雅黑" panose="020B0503020204020204" pitchFamily="34" charset="-122"/>
            </a:endParaRPr>
          </a:p>
          <a:p>
            <a:pPr marL="800100" lvl="2" indent="-342900">
              <a:spcBef>
                <a:spcPct val="4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发现和处理“</a:t>
            </a:r>
            <a:r>
              <a:rPr lang="zh-CN" altLang="en-US" sz="2000" dirty="0">
                <a:latin typeface="Comic Sans MS" panose="030F0702030302020204" pitchFamily="66" charset="0"/>
                <a:ea typeface="微软雅黑" panose="020B0503020204020204" pitchFamily="34" charset="-122"/>
              </a:rPr>
              <a:t>异常</a:t>
            </a:r>
            <a:r>
              <a:rPr lang="zh-CN" altLang="en-US" sz="2000" dirty="0" smtClean="0">
                <a:latin typeface="Comic Sans MS" panose="030F0702030302020204" pitchFamily="66" charset="0"/>
                <a:ea typeface="微软雅黑" panose="020B0503020204020204" pitchFamily="34" charset="-122"/>
              </a:rPr>
              <a:t>” 情况</a:t>
            </a:r>
            <a:endParaRPr lang="en-US" altLang="zh-CN" sz="2000" dirty="0" smtClean="0">
              <a:latin typeface="Comic Sans MS" panose="030F0702030302020204" pitchFamily="66" charset="0"/>
              <a:ea typeface="微软雅黑" panose="020B0503020204020204" pitchFamily="34" charset="-122"/>
            </a:endParaRPr>
          </a:p>
          <a:p>
            <a:pPr marL="800100" lvl="2" indent="-342900">
              <a:spcBef>
                <a:spcPct val="4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发现和处理“</a:t>
            </a:r>
            <a:r>
              <a:rPr lang="zh-CN" altLang="en-US" sz="2000" dirty="0">
                <a:latin typeface="Comic Sans MS" panose="030F0702030302020204" pitchFamily="66" charset="0"/>
                <a:ea typeface="微软雅黑" panose="020B0503020204020204" pitchFamily="34" charset="-122"/>
              </a:rPr>
              <a:t>中断</a:t>
            </a:r>
            <a:r>
              <a:rPr lang="zh-CN" altLang="en-US" sz="2000" dirty="0" smtClean="0">
                <a:latin typeface="Comic Sans MS" panose="030F0702030302020204" pitchFamily="66" charset="0"/>
                <a:ea typeface="微软雅黑" panose="020B0503020204020204" pitchFamily="34" charset="-122"/>
              </a:rPr>
              <a:t>” 请求</a:t>
            </a:r>
            <a:endParaRPr lang="en-US" altLang="zh-CN" sz="2000" dirty="0" smtClean="0">
              <a:latin typeface="Comic Sans MS" panose="030F0702030302020204" pitchFamily="66" charset="0"/>
              <a:ea typeface="微软雅黑" panose="020B0503020204020204" pitchFamily="34" charset="-122"/>
            </a:endParaRPr>
          </a:p>
          <a:p>
            <a:pPr marL="800100" lvl="2" indent="-342900">
              <a:spcBef>
                <a:spcPct val="450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Cache</a:t>
            </a:r>
          </a:p>
          <a:p>
            <a:pPr marL="800100" lvl="2" indent="-342900">
              <a:spcBef>
                <a:spcPct val="4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浮点运算逻辑</a:t>
            </a:r>
            <a:endParaRPr lang="en-US" altLang="zh-CN" sz="2000" dirty="0" smtClean="0">
              <a:latin typeface="Comic Sans MS" panose="030F0702030302020204" pitchFamily="66" charset="0"/>
              <a:ea typeface="微软雅黑" panose="020B0503020204020204" pitchFamily="34" charset="-122"/>
            </a:endParaRPr>
          </a:p>
          <a:p>
            <a:pPr marL="800100" lvl="2" indent="-342900">
              <a:spcBef>
                <a:spcPct val="450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MMU</a:t>
            </a:r>
            <a:r>
              <a:rPr lang="zh-CN" altLang="en-US" sz="2000" dirty="0" smtClean="0">
                <a:latin typeface="Comic Sans MS" panose="030F0702030302020204" pitchFamily="66" charset="0"/>
                <a:ea typeface="微软雅黑" panose="020B0503020204020204" pitchFamily="34" charset="-122"/>
              </a:rPr>
              <a:t>（</a:t>
            </a:r>
            <a:r>
              <a:rPr lang="en-US" altLang="zh-CN" sz="2000" dirty="0" smtClean="0">
                <a:latin typeface="Comic Sans MS" panose="030F0702030302020204" pitchFamily="66" charset="0"/>
                <a:ea typeface="微软雅黑" panose="020B0503020204020204" pitchFamily="34" charset="-122"/>
              </a:rPr>
              <a:t>Memory Management Unit</a:t>
            </a:r>
            <a:r>
              <a:rPr lang="zh-CN" altLang="en-US" sz="2000" dirty="0" smtClean="0">
                <a:latin typeface="Comic Sans MS" panose="030F0702030302020204" pitchFamily="66" charset="0"/>
                <a:ea typeface="微软雅黑" panose="020B0503020204020204" pitchFamily="34" charset="-122"/>
              </a:rPr>
              <a:t>），内存管理单元</a:t>
            </a:r>
            <a:endParaRPr lang="en-US" altLang="zh-CN" sz="2000" dirty="0" smtClean="0">
              <a:latin typeface="Comic Sans MS" panose="030F0702030302020204" pitchFamily="66" charset="0"/>
              <a:ea typeface="微软雅黑" panose="020B0503020204020204" pitchFamily="34" charset="-122"/>
            </a:endParaRPr>
          </a:p>
          <a:p>
            <a:pPr marL="800100" lvl="2" indent="-342900">
              <a:spcBef>
                <a:spcPct val="4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异常和中断处理逻辑</a:t>
            </a:r>
            <a:endParaRPr lang="en-US" altLang="zh-CN" sz="2000" dirty="0" smtClean="0">
              <a:latin typeface="Comic Sans MS" panose="030F0702030302020204" pitchFamily="66" charset="0"/>
              <a:ea typeface="微软雅黑" panose="020B0503020204020204" pitchFamily="34" charset="-122"/>
            </a:endParaRPr>
          </a:p>
        </p:txBody>
      </p:sp>
      <p:sp>
        <p:nvSpPr>
          <p:cNvPr id="8" name="Text Box 8"/>
          <p:cNvSpPr txBox="1">
            <a:spLocks noChangeArrowheads="1"/>
          </p:cNvSpPr>
          <p:nvPr/>
        </p:nvSpPr>
        <p:spPr bwMode="auto">
          <a:xfrm>
            <a:off x="755576" y="4902259"/>
            <a:ext cx="7560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无论</a:t>
            </a:r>
            <a:r>
              <a:rPr lang="en-US" altLang="zh-CN" sz="2000" b="1" dirty="0" smtClean="0">
                <a:solidFill>
                  <a:srgbClr val="FC0128"/>
                </a:solidFill>
                <a:latin typeface="Comic Sans MS" panose="030F0702030302020204" pitchFamily="66" charset="0"/>
                <a:ea typeface="微软雅黑" panose="020B0503020204020204" pitchFamily="34" charset="-122"/>
              </a:rPr>
              <a:t>CPU</a:t>
            </a:r>
            <a:r>
              <a:rPr lang="zh-CN" altLang="en-US" sz="2000" b="1" dirty="0" smtClean="0">
                <a:solidFill>
                  <a:srgbClr val="FC0128"/>
                </a:solidFill>
                <a:latin typeface="Comic Sans MS" panose="030F0702030302020204" pitchFamily="66" charset="0"/>
                <a:ea typeface="微软雅黑" panose="020B0503020204020204" pitchFamily="34" charset="-122"/>
              </a:rPr>
              <a:t>多复杂，都可看成由</a:t>
            </a:r>
            <a:r>
              <a:rPr lang="zh-CN" altLang="en-US" sz="2000" b="1" dirty="0" smtClean="0">
                <a:solidFill>
                  <a:srgbClr val="0000CC"/>
                </a:solidFill>
                <a:latin typeface="Comic Sans MS" panose="030F0702030302020204" pitchFamily="66" charset="0"/>
                <a:ea typeface="微软雅黑" panose="020B0503020204020204" pitchFamily="34" charset="-122"/>
              </a:rPr>
              <a:t>数据通路（</a:t>
            </a:r>
            <a:r>
              <a:rPr lang="en-US" altLang="zh-CN" sz="2000" b="1" dirty="0" err="1" smtClean="0">
                <a:solidFill>
                  <a:srgbClr val="0000CC"/>
                </a:solidFill>
                <a:latin typeface="Comic Sans MS" panose="030F0702030302020204" pitchFamily="66" charset="0"/>
                <a:ea typeface="微软雅黑" panose="020B0503020204020204" pitchFamily="34" charset="-122"/>
              </a:rPr>
              <a:t>datapath</a:t>
            </a:r>
            <a:r>
              <a:rPr lang="zh-CN" altLang="en-US" sz="2000" b="1" dirty="0" smtClean="0">
                <a:solidFill>
                  <a:srgbClr val="0000CC"/>
                </a:solidFill>
                <a:latin typeface="Comic Sans MS" panose="030F0702030302020204" pitchFamily="66" charset="0"/>
                <a:ea typeface="微软雅黑" panose="020B0503020204020204" pitchFamily="34" charset="-122"/>
              </a:rPr>
              <a:t>）</a:t>
            </a:r>
            <a:r>
              <a:rPr lang="zh-CN" altLang="en-US" sz="2000" b="1" dirty="0" smtClean="0">
                <a:solidFill>
                  <a:srgbClr val="FC0128"/>
                </a:solidFill>
                <a:latin typeface="Comic Sans MS" panose="030F0702030302020204" pitchFamily="66" charset="0"/>
                <a:ea typeface="微软雅黑" panose="020B0503020204020204" pitchFamily="34" charset="-122"/>
              </a:rPr>
              <a:t>和</a:t>
            </a:r>
            <a:r>
              <a:rPr lang="zh-CN" altLang="en-US" sz="2000" b="1" dirty="0" smtClean="0">
                <a:solidFill>
                  <a:srgbClr val="0000CC"/>
                </a:solidFill>
                <a:latin typeface="Comic Sans MS" panose="030F0702030302020204" pitchFamily="66" charset="0"/>
                <a:ea typeface="微软雅黑" panose="020B0503020204020204" pitchFamily="34" charset="-122"/>
              </a:rPr>
              <a:t>控制部件（</a:t>
            </a:r>
            <a:r>
              <a:rPr lang="en-US" altLang="zh-CN" sz="2000" b="1" dirty="0" smtClean="0">
                <a:solidFill>
                  <a:srgbClr val="0000CC"/>
                </a:solidFill>
                <a:latin typeface="Comic Sans MS" panose="030F0702030302020204" pitchFamily="66" charset="0"/>
                <a:ea typeface="微软雅黑" panose="020B0503020204020204" pitchFamily="34" charset="-122"/>
              </a:rPr>
              <a:t>control unit</a:t>
            </a:r>
            <a:r>
              <a:rPr lang="zh-CN" altLang="en-US" sz="2000" b="1" dirty="0" smtClean="0">
                <a:solidFill>
                  <a:srgbClr val="0000CC"/>
                </a:solidFill>
                <a:latin typeface="Comic Sans MS" panose="030F0702030302020204" pitchFamily="66" charset="0"/>
                <a:ea typeface="微软雅黑" panose="020B0503020204020204" pitchFamily="34" charset="-122"/>
              </a:rPr>
              <a:t>）</a:t>
            </a:r>
            <a:r>
              <a:rPr lang="zh-CN" altLang="en-US" sz="2000" b="1" dirty="0" smtClean="0">
                <a:solidFill>
                  <a:srgbClr val="FC0128"/>
                </a:solidFill>
                <a:latin typeface="Comic Sans MS" panose="030F0702030302020204" pitchFamily="66" charset="0"/>
                <a:ea typeface="微软雅黑" panose="020B0503020204020204" pitchFamily="34" charset="-122"/>
              </a:rPr>
              <a:t>两大部分组成。</a:t>
            </a:r>
            <a:endParaRPr lang="en-US" altLang="zh-CN" sz="2000" b="1" dirty="0" smtClean="0">
              <a:solidFill>
                <a:srgbClr val="FC0128"/>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05062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524396" y="688029"/>
            <a:ext cx="5619604" cy="6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zh-CN" altLang="en-US" sz="2000" dirty="0" smtClean="0">
                <a:solidFill>
                  <a:srgbClr val="063DE8"/>
                </a:solidFill>
              </a:rPr>
              <a:t>控制信号取值分析</a:t>
            </a:r>
            <a:r>
              <a:rPr lang="en-US" altLang="zh-CN" sz="2000" dirty="0" smtClean="0">
                <a:solidFill>
                  <a:srgbClr val="063DE8"/>
                </a:solidFill>
              </a:rPr>
              <a:t>—</a:t>
            </a:r>
            <a:r>
              <a:rPr lang="zh-CN" altLang="en-US" sz="2000" dirty="0" smtClean="0">
                <a:solidFill>
                  <a:srgbClr val="063DE8"/>
                </a:solidFill>
              </a:rPr>
              <a:t>无条件转移指令结束前取指部件中的动作</a:t>
            </a:r>
            <a:endParaRPr lang="en-US" altLang="zh-CN" sz="2000" dirty="0" smtClean="0">
              <a:solidFill>
                <a:srgbClr val="063DE8"/>
              </a:solidFill>
            </a:endParaRPr>
          </a:p>
        </p:txBody>
      </p:sp>
      <p:grpSp>
        <p:nvGrpSpPr>
          <p:cNvPr id="162" name="Group 155"/>
          <p:cNvGrpSpPr>
            <a:grpSpLocks/>
          </p:cNvGrpSpPr>
          <p:nvPr/>
        </p:nvGrpSpPr>
        <p:grpSpPr bwMode="auto">
          <a:xfrm>
            <a:off x="755576" y="1052736"/>
            <a:ext cx="6302375" cy="638175"/>
            <a:chOff x="999" y="336"/>
            <a:chExt cx="3970" cy="402"/>
          </a:xfrm>
        </p:grpSpPr>
        <p:sp>
          <p:nvSpPr>
            <p:cNvPr id="163" name="Rectangle 156"/>
            <p:cNvSpPr>
              <a:spLocks noChangeArrowheads="1"/>
            </p:cNvSpPr>
            <p:nvPr/>
          </p:nvSpPr>
          <p:spPr bwMode="auto">
            <a:xfrm>
              <a:off x="1064" y="536"/>
              <a:ext cx="3824"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64" name="Group 157"/>
            <p:cNvGrpSpPr>
              <a:grpSpLocks/>
            </p:cNvGrpSpPr>
            <p:nvPr/>
          </p:nvGrpSpPr>
          <p:grpSpPr bwMode="auto">
            <a:xfrm>
              <a:off x="1060" y="528"/>
              <a:ext cx="664" cy="210"/>
              <a:chOff x="1060" y="528"/>
              <a:chExt cx="664" cy="210"/>
            </a:xfrm>
          </p:grpSpPr>
          <p:sp>
            <p:nvSpPr>
              <p:cNvPr id="170" name="Rectangle 158"/>
              <p:cNvSpPr>
                <a:spLocks noChangeArrowheads="1"/>
              </p:cNvSpPr>
              <p:nvPr/>
            </p:nvSpPr>
            <p:spPr bwMode="auto">
              <a:xfrm>
                <a:off x="1060" y="532"/>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1" name="Rectangle 159"/>
              <p:cNvSpPr>
                <a:spLocks noChangeArrowheads="1"/>
              </p:cNvSpPr>
              <p:nvPr/>
            </p:nvSpPr>
            <p:spPr bwMode="auto">
              <a:xfrm>
                <a:off x="1257" y="528"/>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grpSp>
        <p:sp>
          <p:nvSpPr>
            <p:cNvPr id="165" name="Rectangle 160"/>
            <p:cNvSpPr>
              <a:spLocks noChangeArrowheads="1"/>
            </p:cNvSpPr>
            <p:nvPr/>
          </p:nvSpPr>
          <p:spPr bwMode="auto">
            <a:xfrm>
              <a:off x="1732" y="532"/>
              <a:ext cx="316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6" name="Rectangle 161"/>
            <p:cNvSpPr>
              <a:spLocks noChangeArrowheads="1"/>
            </p:cNvSpPr>
            <p:nvPr/>
          </p:nvSpPr>
          <p:spPr bwMode="auto">
            <a:xfrm>
              <a:off x="2738" y="528"/>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target address</a:t>
              </a:r>
            </a:p>
          </p:txBody>
        </p:sp>
        <p:sp>
          <p:nvSpPr>
            <p:cNvPr id="167" name="Rectangle 162"/>
            <p:cNvSpPr>
              <a:spLocks noChangeArrowheads="1"/>
            </p:cNvSpPr>
            <p:nvPr/>
          </p:nvSpPr>
          <p:spPr bwMode="auto">
            <a:xfrm>
              <a:off x="4791" y="33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68" name="Rectangle 163"/>
            <p:cNvSpPr>
              <a:spLocks noChangeArrowheads="1"/>
            </p:cNvSpPr>
            <p:nvPr/>
          </p:nvSpPr>
          <p:spPr bwMode="auto">
            <a:xfrm>
              <a:off x="1527" y="3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169" name="Rectangle 164"/>
            <p:cNvSpPr>
              <a:spLocks noChangeArrowheads="1"/>
            </p:cNvSpPr>
            <p:nvPr/>
          </p:nvSpPr>
          <p:spPr bwMode="auto">
            <a:xfrm>
              <a:off x="999" y="3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31</a:t>
              </a:r>
            </a:p>
          </p:txBody>
        </p:sp>
      </p:grpSp>
      <p:sp>
        <p:nvSpPr>
          <p:cNvPr id="173" name="Line 3"/>
          <p:cNvSpPr>
            <a:spLocks noChangeShapeType="1"/>
          </p:cNvSpPr>
          <p:nvPr/>
        </p:nvSpPr>
        <p:spPr bwMode="auto">
          <a:xfrm>
            <a:off x="2082105" y="3973785"/>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4" name="Line 4"/>
          <p:cNvSpPr>
            <a:spLocks noChangeShapeType="1"/>
          </p:cNvSpPr>
          <p:nvPr/>
        </p:nvSpPr>
        <p:spPr bwMode="auto">
          <a:xfrm flipH="1">
            <a:off x="2215455" y="3908698"/>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5" name="Rectangle 5"/>
          <p:cNvSpPr>
            <a:spLocks noChangeArrowheads="1"/>
          </p:cNvSpPr>
          <p:nvPr/>
        </p:nvSpPr>
        <p:spPr bwMode="auto">
          <a:xfrm>
            <a:off x="1978918" y="404363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76" name="Line 6"/>
          <p:cNvSpPr>
            <a:spLocks noChangeShapeType="1"/>
          </p:cNvSpPr>
          <p:nvPr/>
        </p:nvSpPr>
        <p:spPr bwMode="auto">
          <a:xfrm>
            <a:off x="3225105" y="4202385"/>
            <a:ext cx="1727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7" name="Line 7"/>
          <p:cNvSpPr>
            <a:spLocks noChangeShapeType="1"/>
          </p:cNvSpPr>
          <p:nvPr/>
        </p:nvSpPr>
        <p:spPr bwMode="auto">
          <a:xfrm flipH="1">
            <a:off x="4501455" y="4132535"/>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8" name="Rectangle 8"/>
          <p:cNvSpPr>
            <a:spLocks noChangeArrowheads="1"/>
          </p:cNvSpPr>
          <p:nvPr/>
        </p:nvSpPr>
        <p:spPr bwMode="auto">
          <a:xfrm>
            <a:off x="4341118" y="430716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79" name="Rectangle 9"/>
          <p:cNvSpPr>
            <a:spLocks noChangeArrowheads="1"/>
          </p:cNvSpPr>
          <p:nvPr/>
        </p:nvSpPr>
        <p:spPr bwMode="auto">
          <a:xfrm rot="5400000">
            <a:off x="2510731" y="5507310"/>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SignExt</a:t>
            </a:r>
          </a:p>
        </p:txBody>
      </p:sp>
      <p:sp>
        <p:nvSpPr>
          <p:cNvPr id="180" name="Line 10"/>
          <p:cNvSpPr>
            <a:spLocks noChangeShapeType="1"/>
          </p:cNvSpPr>
          <p:nvPr/>
        </p:nvSpPr>
        <p:spPr bwMode="auto">
          <a:xfrm>
            <a:off x="4291905" y="5035823"/>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1" name="Rectangle 11"/>
          <p:cNvSpPr>
            <a:spLocks noChangeArrowheads="1"/>
          </p:cNvSpPr>
          <p:nvPr/>
        </p:nvSpPr>
        <p:spPr bwMode="auto">
          <a:xfrm>
            <a:off x="4360168" y="514694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182" name="Line 12"/>
          <p:cNvSpPr>
            <a:spLocks noChangeShapeType="1"/>
          </p:cNvSpPr>
          <p:nvPr/>
        </p:nvSpPr>
        <p:spPr bwMode="auto">
          <a:xfrm flipH="1">
            <a:off x="4501455" y="4970735"/>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3" name="Line 13"/>
          <p:cNvSpPr>
            <a:spLocks noChangeShapeType="1"/>
          </p:cNvSpPr>
          <p:nvPr/>
        </p:nvSpPr>
        <p:spPr bwMode="auto">
          <a:xfrm>
            <a:off x="2082105" y="5726385"/>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4" name="Line 14"/>
          <p:cNvSpPr>
            <a:spLocks noChangeShapeType="1"/>
          </p:cNvSpPr>
          <p:nvPr/>
        </p:nvSpPr>
        <p:spPr bwMode="auto">
          <a:xfrm flipH="1">
            <a:off x="2291655" y="5643835"/>
            <a:ext cx="88900" cy="1333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5" name="Rectangle 15"/>
          <p:cNvSpPr>
            <a:spLocks noChangeArrowheads="1"/>
          </p:cNvSpPr>
          <p:nvPr/>
        </p:nvSpPr>
        <p:spPr bwMode="auto">
          <a:xfrm>
            <a:off x="1978918" y="570892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16</a:t>
            </a:r>
          </a:p>
        </p:txBody>
      </p:sp>
      <p:sp>
        <p:nvSpPr>
          <p:cNvPr id="186" name="Rectangle 16"/>
          <p:cNvSpPr>
            <a:spLocks noChangeArrowheads="1"/>
          </p:cNvSpPr>
          <p:nvPr/>
        </p:nvSpPr>
        <p:spPr bwMode="auto">
          <a:xfrm>
            <a:off x="1369318" y="5562873"/>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imm16</a:t>
            </a:r>
          </a:p>
        </p:txBody>
      </p:sp>
      <p:sp>
        <p:nvSpPr>
          <p:cNvPr id="187" name="Line 17"/>
          <p:cNvSpPr>
            <a:spLocks noChangeShapeType="1"/>
          </p:cNvSpPr>
          <p:nvPr/>
        </p:nvSpPr>
        <p:spPr bwMode="auto">
          <a:xfrm>
            <a:off x="2234505" y="4842148"/>
            <a:ext cx="508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8" name="Rectangle 18"/>
          <p:cNvSpPr>
            <a:spLocks noChangeArrowheads="1"/>
          </p:cNvSpPr>
          <p:nvPr/>
        </p:nvSpPr>
        <p:spPr bwMode="auto">
          <a:xfrm>
            <a:off x="2767905" y="5205685"/>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89" name="Group 19"/>
          <p:cNvGrpSpPr>
            <a:grpSpLocks/>
          </p:cNvGrpSpPr>
          <p:nvPr/>
        </p:nvGrpSpPr>
        <p:grpSpPr bwMode="auto">
          <a:xfrm>
            <a:off x="4923730" y="3956323"/>
            <a:ext cx="346075" cy="1325562"/>
            <a:chOff x="2998" y="2245"/>
            <a:chExt cx="218" cy="835"/>
          </a:xfrm>
        </p:grpSpPr>
        <p:grpSp>
          <p:nvGrpSpPr>
            <p:cNvPr id="190" name="Group 20"/>
            <p:cNvGrpSpPr>
              <a:grpSpLocks/>
            </p:cNvGrpSpPr>
            <p:nvPr/>
          </p:nvGrpSpPr>
          <p:grpSpPr bwMode="auto">
            <a:xfrm>
              <a:off x="3024" y="2245"/>
              <a:ext cx="192" cy="835"/>
              <a:chOff x="3024" y="2245"/>
              <a:chExt cx="192" cy="835"/>
            </a:xfrm>
          </p:grpSpPr>
          <p:sp>
            <p:nvSpPr>
              <p:cNvPr id="194" name="Line 21"/>
              <p:cNvSpPr>
                <a:spLocks noChangeShapeType="1"/>
              </p:cNvSpPr>
              <p:nvPr/>
            </p:nvSpPr>
            <p:spPr bwMode="auto">
              <a:xfrm>
                <a:off x="3024" y="2245"/>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5" name="Line 22"/>
              <p:cNvSpPr>
                <a:spLocks noChangeShapeType="1"/>
              </p:cNvSpPr>
              <p:nvPr/>
            </p:nvSpPr>
            <p:spPr bwMode="auto">
              <a:xfrm>
                <a:off x="3032" y="2245"/>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6" name="Line 23"/>
              <p:cNvSpPr>
                <a:spLocks noChangeShapeType="1"/>
              </p:cNvSpPr>
              <p:nvPr/>
            </p:nvSpPr>
            <p:spPr bwMode="auto">
              <a:xfrm flipV="1">
                <a:off x="3032" y="2953"/>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7" name="Line 24"/>
              <p:cNvSpPr>
                <a:spLocks noChangeShapeType="1"/>
              </p:cNvSpPr>
              <p:nvPr/>
            </p:nvSpPr>
            <p:spPr bwMode="auto">
              <a:xfrm>
                <a:off x="3216" y="2356"/>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91" name="Rectangle 25"/>
            <p:cNvSpPr>
              <a:spLocks noChangeArrowheads="1"/>
            </p:cNvSpPr>
            <p:nvPr/>
          </p:nvSpPr>
          <p:spPr bwMode="auto">
            <a:xfrm rot="5400000">
              <a:off x="2918" y="2560"/>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192"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93"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grpSp>
      <p:grpSp>
        <p:nvGrpSpPr>
          <p:cNvPr id="198" name="Group 28"/>
          <p:cNvGrpSpPr>
            <a:grpSpLocks/>
          </p:cNvGrpSpPr>
          <p:nvPr/>
        </p:nvGrpSpPr>
        <p:grpSpPr bwMode="auto">
          <a:xfrm>
            <a:off x="2755205" y="3842023"/>
            <a:ext cx="476250" cy="1157287"/>
            <a:chOff x="1632" y="2173"/>
            <a:chExt cx="300" cy="729"/>
          </a:xfrm>
        </p:grpSpPr>
        <p:grpSp>
          <p:nvGrpSpPr>
            <p:cNvPr id="199" name="Group 29"/>
            <p:cNvGrpSpPr>
              <a:grpSpLocks/>
            </p:cNvGrpSpPr>
            <p:nvPr/>
          </p:nvGrpSpPr>
          <p:grpSpPr bwMode="auto">
            <a:xfrm>
              <a:off x="1632" y="2173"/>
              <a:ext cx="288" cy="729"/>
              <a:chOff x="1632" y="2173"/>
              <a:chExt cx="288" cy="729"/>
            </a:xfrm>
          </p:grpSpPr>
          <p:sp>
            <p:nvSpPr>
              <p:cNvPr id="201" name="Line 30"/>
              <p:cNvSpPr>
                <a:spLocks noChangeShapeType="1"/>
              </p:cNvSpPr>
              <p:nvPr/>
            </p:nvSpPr>
            <p:spPr bwMode="auto">
              <a:xfrm>
                <a:off x="1632" y="2173"/>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2" name="Line 31"/>
              <p:cNvSpPr>
                <a:spLocks noChangeShapeType="1"/>
              </p:cNvSpPr>
              <p:nvPr/>
            </p:nvSpPr>
            <p:spPr bwMode="auto">
              <a:xfrm>
                <a:off x="1640" y="2173"/>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3" name="Line 32"/>
              <p:cNvSpPr>
                <a:spLocks noChangeShapeType="1"/>
              </p:cNvSpPr>
              <p:nvPr/>
            </p:nvSpPr>
            <p:spPr bwMode="auto">
              <a:xfrm>
                <a:off x="1640" y="2355"/>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4" name="Line 33"/>
              <p:cNvSpPr>
                <a:spLocks noChangeShapeType="1"/>
              </p:cNvSpPr>
              <p:nvPr/>
            </p:nvSpPr>
            <p:spPr bwMode="auto">
              <a:xfrm>
                <a:off x="1776" y="244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5" name="Line 34"/>
              <p:cNvSpPr>
                <a:spLocks noChangeShapeType="1"/>
              </p:cNvSpPr>
              <p:nvPr/>
            </p:nvSpPr>
            <p:spPr bwMode="auto">
              <a:xfrm>
                <a:off x="1920" y="2355"/>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6" name="Line 35"/>
              <p:cNvSpPr>
                <a:spLocks noChangeShapeType="1"/>
              </p:cNvSpPr>
              <p:nvPr/>
            </p:nvSpPr>
            <p:spPr bwMode="auto">
              <a:xfrm flipV="1">
                <a:off x="1640" y="2613"/>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7" name="Line 36"/>
              <p:cNvSpPr>
                <a:spLocks noChangeShapeType="1"/>
              </p:cNvSpPr>
              <p:nvPr/>
            </p:nvSpPr>
            <p:spPr bwMode="auto">
              <a:xfrm>
                <a:off x="1632" y="2720"/>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8" name="Line 37"/>
              <p:cNvSpPr>
                <a:spLocks noChangeShapeType="1"/>
              </p:cNvSpPr>
              <p:nvPr/>
            </p:nvSpPr>
            <p:spPr bwMode="auto">
              <a:xfrm flipV="1">
                <a:off x="1640" y="2704"/>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00" name="Rectangle 38"/>
            <p:cNvSpPr>
              <a:spLocks noChangeArrowheads="1"/>
            </p:cNvSpPr>
            <p:nvPr/>
          </p:nvSpPr>
          <p:spPr bwMode="auto">
            <a:xfrm rot="5400000">
              <a:off x="1596" y="2436"/>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209" name="Rectangle 39"/>
          <p:cNvSpPr>
            <a:spLocks noChangeArrowheads="1"/>
          </p:cNvSpPr>
          <p:nvPr/>
        </p:nvSpPr>
        <p:spPr bwMode="auto">
          <a:xfrm>
            <a:off x="1978918" y="4507185"/>
            <a:ext cx="463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a:t>
            </a:r>
          </a:p>
        </p:txBody>
      </p:sp>
      <p:grpSp>
        <p:nvGrpSpPr>
          <p:cNvPr id="210" name="Group 40"/>
          <p:cNvGrpSpPr>
            <a:grpSpLocks/>
          </p:cNvGrpSpPr>
          <p:nvPr/>
        </p:nvGrpSpPr>
        <p:grpSpPr bwMode="auto">
          <a:xfrm>
            <a:off x="1502668" y="3376885"/>
            <a:ext cx="493712" cy="2073275"/>
            <a:chOff x="843" y="1880"/>
            <a:chExt cx="311" cy="1306"/>
          </a:xfrm>
        </p:grpSpPr>
        <p:sp>
          <p:nvSpPr>
            <p:cNvPr id="211" name="Rectangle 41"/>
            <p:cNvSpPr>
              <a:spLocks noChangeArrowheads="1"/>
            </p:cNvSpPr>
            <p:nvPr/>
          </p:nvSpPr>
          <p:spPr bwMode="auto">
            <a:xfrm>
              <a:off x="872" y="1880"/>
              <a:ext cx="176" cy="7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2" name="Oval 42"/>
            <p:cNvSpPr>
              <a:spLocks noChangeArrowheads="1"/>
            </p:cNvSpPr>
            <p:nvPr/>
          </p:nvSpPr>
          <p:spPr bwMode="auto">
            <a:xfrm>
              <a:off x="920" y="2648"/>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3" name="Line 43"/>
            <p:cNvSpPr>
              <a:spLocks noChangeShapeType="1"/>
            </p:cNvSpPr>
            <p:nvPr/>
          </p:nvSpPr>
          <p:spPr bwMode="auto">
            <a:xfrm>
              <a:off x="960" y="2744"/>
              <a:ext cx="0" cy="22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4" name="Rectangle 44"/>
            <p:cNvSpPr>
              <a:spLocks noChangeArrowheads="1"/>
            </p:cNvSpPr>
            <p:nvPr/>
          </p:nvSpPr>
          <p:spPr bwMode="auto">
            <a:xfrm rot="5400000">
              <a:off x="806" y="2207"/>
              <a:ext cx="2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PC</a:t>
              </a:r>
            </a:p>
          </p:txBody>
        </p:sp>
        <p:sp>
          <p:nvSpPr>
            <p:cNvPr id="215" name="Rectangle 45"/>
            <p:cNvSpPr>
              <a:spLocks noChangeArrowheads="1"/>
            </p:cNvSpPr>
            <p:nvPr/>
          </p:nvSpPr>
          <p:spPr bwMode="auto">
            <a:xfrm>
              <a:off x="855" y="297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Clk</a:t>
              </a:r>
            </a:p>
          </p:txBody>
        </p:sp>
      </p:grpSp>
      <p:grpSp>
        <p:nvGrpSpPr>
          <p:cNvPr id="216" name="Group 46"/>
          <p:cNvGrpSpPr>
            <a:grpSpLocks/>
          </p:cNvGrpSpPr>
          <p:nvPr/>
        </p:nvGrpSpPr>
        <p:grpSpPr bwMode="auto">
          <a:xfrm>
            <a:off x="3822005" y="4451623"/>
            <a:ext cx="476250" cy="1157287"/>
            <a:chOff x="2304" y="2557"/>
            <a:chExt cx="300" cy="729"/>
          </a:xfrm>
        </p:grpSpPr>
        <p:grpSp>
          <p:nvGrpSpPr>
            <p:cNvPr id="217" name="Group 47"/>
            <p:cNvGrpSpPr>
              <a:grpSpLocks/>
            </p:cNvGrpSpPr>
            <p:nvPr/>
          </p:nvGrpSpPr>
          <p:grpSpPr bwMode="auto">
            <a:xfrm>
              <a:off x="2304" y="2557"/>
              <a:ext cx="288" cy="729"/>
              <a:chOff x="2304" y="2557"/>
              <a:chExt cx="288" cy="729"/>
            </a:xfrm>
          </p:grpSpPr>
          <p:sp>
            <p:nvSpPr>
              <p:cNvPr id="219" name="Line 48"/>
              <p:cNvSpPr>
                <a:spLocks noChangeShapeType="1"/>
              </p:cNvSpPr>
              <p:nvPr/>
            </p:nvSpPr>
            <p:spPr bwMode="auto">
              <a:xfrm>
                <a:off x="2304" y="2557"/>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0" name="Line 49"/>
              <p:cNvSpPr>
                <a:spLocks noChangeShapeType="1"/>
              </p:cNvSpPr>
              <p:nvPr/>
            </p:nvSpPr>
            <p:spPr bwMode="auto">
              <a:xfrm>
                <a:off x="2312" y="2557"/>
                <a:ext cx="272"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1" name="Line 50"/>
              <p:cNvSpPr>
                <a:spLocks noChangeShapeType="1"/>
              </p:cNvSpPr>
              <p:nvPr/>
            </p:nvSpPr>
            <p:spPr bwMode="auto">
              <a:xfrm>
                <a:off x="2312" y="2739"/>
                <a:ext cx="128" cy="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2" name="Line 51"/>
              <p:cNvSpPr>
                <a:spLocks noChangeShapeType="1"/>
              </p:cNvSpPr>
              <p:nvPr/>
            </p:nvSpPr>
            <p:spPr bwMode="auto">
              <a:xfrm>
                <a:off x="2448" y="2831"/>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3" name="Line 52"/>
              <p:cNvSpPr>
                <a:spLocks noChangeShapeType="1"/>
              </p:cNvSpPr>
              <p:nvPr/>
            </p:nvSpPr>
            <p:spPr bwMode="auto">
              <a:xfrm>
                <a:off x="2592" y="2739"/>
                <a:ext cx="0" cy="3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4" name="Line 53"/>
              <p:cNvSpPr>
                <a:spLocks noChangeShapeType="1"/>
              </p:cNvSpPr>
              <p:nvPr/>
            </p:nvSpPr>
            <p:spPr bwMode="auto">
              <a:xfrm flipV="1">
                <a:off x="2312" y="2997"/>
                <a:ext cx="128" cy="10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5" name="Line 54"/>
              <p:cNvSpPr>
                <a:spLocks noChangeShapeType="1"/>
              </p:cNvSpPr>
              <p:nvPr/>
            </p:nvSpPr>
            <p:spPr bwMode="auto">
              <a:xfrm>
                <a:off x="2304" y="3104"/>
                <a:ext cx="0" cy="16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6" name="Line 55"/>
              <p:cNvSpPr>
                <a:spLocks noChangeShapeType="1"/>
              </p:cNvSpPr>
              <p:nvPr/>
            </p:nvSpPr>
            <p:spPr bwMode="auto">
              <a:xfrm flipV="1">
                <a:off x="2312" y="3088"/>
                <a:ext cx="272" cy="19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18" name="Rectangle 56"/>
            <p:cNvSpPr>
              <a:spLocks noChangeArrowheads="1"/>
            </p:cNvSpPr>
            <p:nvPr/>
          </p:nvSpPr>
          <p:spPr bwMode="auto">
            <a:xfrm rot="5400000">
              <a:off x="2268" y="2820"/>
              <a:ext cx="4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Adder</a:t>
              </a:r>
            </a:p>
          </p:txBody>
        </p:sp>
      </p:grpSp>
      <p:sp>
        <p:nvSpPr>
          <p:cNvPr id="227" name="Line 57"/>
          <p:cNvSpPr>
            <a:spLocks noChangeShapeType="1"/>
          </p:cNvSpPr>
          <p:nvPr/>
        </p:nvSpPr>
        <p:spPr bwMode="auto">
          <a:xfrm>
            <a:off x="3148905" y="5493023"/>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8" name="Rectangle 58"/>
          <p:cNvSpPr>
            <a:spLocks noChangeArrowheads="1"/>
          </p:cNvSpPr>
          <p:nvPr/>
        </p:nvSpPr>
        <p:spPr bwMode="auto">
          <a:xfrm>
            <a:off x="3140968" y="5527948"/>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29" name="Line 59"/>
          <p:cNvSpPr>
            <a:spLocks noChangeShapeType="1"/>
          </p:cNvSpPr>
          <p:nvPr/>
        </p:nvSpPr>
        <p:spPr bwMode="auto">
          <a:xfrm flipH="1">
            <a:off x="3358455" y="5427935"/>
            <a:ext cx="8890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230" name="Group 60"/>
          <p:cNvGrpSpPr>
            <a:grpSpLocks/>
          </p:cNvGrpSpPr>
          <p:nvPr/>
        </p:nvGrpSpPr>
        <p:grpSpPr bwMode="auto">
          <a:xfrm>
            <a:off x="4963418" y="5480323"/>
            <a:ext cx="385762" cy="385762"/>
            <a:chOff x="3023" y="3205"/>
            <a:chExt cx="243" cy="243"/>
          </a:xfrm>
        </p:grpSpPr>
        <p:sp>
          <p:nvSpPr>
            <p:cNvPr id="231" name="Arc 61"/>
            <p:cNvSpPr>
              <a:spLocks/>
            </p:cNvSpPr>
            <p:nvPr/>
          </p:nvSpPr>
          <p:spPr bwMode="auto">
            <a:xfrm rot="16200000">
              <a:off x="3035" y="3193"/>
              <a:ext cx="91" cy="1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2" name="Arc 62"/>
            <p:cNvSpPr>
              <a:spLocks/>
            </p:cNvSpPr>
            <p:nvPr/>
          </p:nvSpPr>
          <p:spPr bwMode="auto">
            <a:xfrm rot="5400000">
              <a:off x="3163" y="3193"/>
              <a:ext cx="91" cy="115"/>
            </a:xfrm>
            <a:custGeom>
              <a:avLst/>
              <a:gdLst>
                <a:gd name="G0" fmla="+- 21599 0 0"/>
                <a:gd name="G1" fmla="+- 21599 0 0"/>
                <a:gd name="G2" fmla="+- 21600 0 0"/>
                <a:gd name="T0" fmla="*/ 0 w 21599"/>
                <a:gd name="T1" fmla="*/ 21412 h 21599"/>
                <a:gd name="T2" fmla="*/ 2136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3" name="Line 63"/>
            <p:cNvSpPr>
              <a:spLocks noChangeShapeType="1"/>
            </p:cNvSpPr>
            <p:nvPr/>
          </p:nvSpPr>
          <p:spPr bwMode="auto">
            <a:xfrm>
              <a:off x="302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4" name="Line 64"/>
            <p:cNvSpPr>
              <a:spLocks noChangeShapeType="1"/>
            </p:cNvSpPr>
            <p:nvPr/>
          </p:nvSpPr>
          <p:spPr bwMode="auto">
            <a:xfrm>
              <a:off x="3032" y="3448"/>
              <a:ext cx="2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5" name="Line 65"/>
            <p:cNvSpPr>
              <a:spLocks noChangeShapeType="1"/>
            </p:cNvSpPr>
            <p:nvPr/>
          </p:nvSpPr>
          <p:spPr bwMode="auto">
            <a:xfrm>
              <a:off x="3264" y="3303"/>
              <a:ext cx="0" cy="1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36" name="Line 66"/>
          <p:cNvSpPr>
            <a:spLocks noChangeShapeType="1"/>
          </p:cNvSpPr>
          <p:nvPr/>
        </p:nvSpPr>
        <p:spPr bwMode="auto">
          <a:xfrm flipV="1">
            <a:off x="5155505" y="5181873"/>
            <a:ext cx="0" cy="2936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7" name="Line 67"/>
          <p:cNvSpPr>
            <a:spLocks noChangeShapeType="1"/>
          </p:cNvSpPr>
          <p:nvPr/>
        </p:nvSpPr>
        <p:spPr bwMode="auto">
          <a:xfrm>
            <a:off x="5041205" y="5891485"/>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8" name="Line 68"/>
          <p:cNvSpPr>
            <a:spLocks noChangeShapeType="1"/>
          </p:cNvSpPr>
          <p:nvPr/>
        </p:nvSpPr>
        <p:spPr bwMode="auto">
          <a:xfrm>
            <a:off x="5269805" y="5891485"/>
            <a:ext cx="0" cy="660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9" name="Line 69"/>
          <p:cNvSpPr>
            <a:spLocks noChangeShapeType="1"/>
          </p:cNvSpPr>
          <p:nvPr/>
        </p:nvSpPr>
        <p:spPr bwMode="auto">
          <a:xfrm>
            <a:off x="6362005" y="3821385"/>
            <a:ext cx="1778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0" name="Line 70"/>
          <p:cNvSpPr>
            <a:spLocks noChangeShapeType="1"/>
          </p:cNvSpPr>
          <p:nvPr/>
        </p:nvSpPr>
        <p:spPr bwMode="auto">
          <a:xfrm flipV="1">
            <a:off x="6565205" y="2271985"/>
            <a:ext cx="0" cy="15748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1" name="Line 71"/>
          <p:cNvSpPr>
            <a:spLocks noChangeShapeType="1"/>
          </p:cNvSpPr>
          <p:nvPr/>
        </p:nvSpPr>
        <p:spPr bwMode="auto">
          <a:xfrm flipH="1">
            <a:off x="901005" y="2297385"/>
            <a:ext cx="56896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2" name="Line 72"/>
          <p:cNvSpPr>
            <a:spLocks noChangeShapeType="1"/>
          </p:cNvSpPr>
          <p:nvPr/>
        </p:nvSpPr>
        <p:spPr bwMode="auto">
          <a:xfrm>
            <a:off x="926405" y="2322785"/>
            <a:ext cx="0" cy="16256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3" name="Line 73"/>
          <p:cNvSpPr>
            <a:spLocks noChangeShapeType="1"/>
          </p:cNvSpPr>
          <p:nvPr/>
        </p:nvSpPr>
        <p:spPr bwMode="auto">
          <a:xfrm>
            <a:off x="951805" y="3973785"/>
            <a:ext cx="558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4" name="Line 74"/>
          <p:cNvSpPr>
            <a:spLocks noChangeShapeType="1"/>
          </p:cNvSpPr>
          <p:nvPr/>
        </p:nvSpPr>
        <p:spPr bwMode="auto">
          <a:xfrm flipH="1">
            <a:off x="4196655" y="2227535"/>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5" name="Rectangle 75"/>
          <p:cNvSpPr>
            <a:spLocks noChangeArrowheads="1"/>
          </p:cNvSpPr>
          <p:nvPr/>
        </p:nvSpPr>
        <p:spPr bwMode="auto">
          <a:xfrm>
            <a:off x="3883918" y="232596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46" name="Rectangle 76"/>
          <p:cNvSpPr>
            <a:spLocks noChangeArrowheads="1"/>
          </p:cNvSpPr>
          <p:nvPr/>
        </p:nvSpPr>
        <p:spPr bwMode="auto">
          <a:xfrm>
            <a:off x="4041080" y="6259785"/>
            <a:ext cx="1143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63DE8"/>
                </a:solidFill>
                <a:latin typeface="Times New Roman" panose="02020603050405020304" pitchFamily="18" charset="0"/>
                <a:ea typeface="宋体" panose="02010600030101010101" pitchFamily="2" charset="-122"/>
              </a:rPr>
              <a:t>Branch = 0</a:t>
            </a:r>
          </a:p>
        </p:txBody>
      </p:sp>
      <p:sp>
        <p:nvSpPr>
          <p:cNvPr id="247" name="Rectangle 77"/>
          <p:cNvSpPr>
            <a:spLocks noChangeArrowheads="1"/>
          </p:cNvSpPr>
          <p:nvPr/>
        </p:nvSpPr>
        <p:spPr bwMode="auto">
          <a:xfrm>
            <a:off x="5255518" y="6335985"/>
            <a:ext cx="917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063DE8"/>
                </a:solidFill>
                <a:latin typeface="Times New Roman" panose="02020603050405020304" pitchFamily="18" charset="0"/>
                <a:ea typeface="宋体" panose="02010600030101010101" pitchFamily="2" charset="-122"/>
              </a:rPr>
              <a:t>Zero = x</a:t>
            </a:r>
          </a:p>
        </p:txBody>
      </p:sp>
      <p:sp>
        <p:nvSpPr>
          <p:cNvPr id="248" name="Line 78"/>
          <p:cNvSpPr>
            <a:spLocks noChangeShapeType="1"/>
          </p:cNvSpPr>
          <p:nvPr/>
        </p:nvSpPr>
        <p:spPr bwMode="auto">
          <a:xfrm>
            <a:off x="6730305" y="2983185"/>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9" name="Rectangle 79"/>
          <p:cNvSpPr>
            <a:spLocks noChangeArrowheads="1"/>
          </p:cNvSpPr>
          <p:nvPr/>
        </p:nvSpPr>
        <p:spPr bwMode="auto">
          <a:xfrm>
            <a:off x="6627118" y="2983185"/>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“00”</a:t>
            </a:r>
          </a:p>
        </p:txBody>
      </p:sp>
      <p:sp>
        <p:nvSpPr>
          <p:cNvPr id="250" name="Rectangle 80"/>
          <p:cNvSpPr>
            <a:spLocks noChangeArrowheads="1"/>
          </p:cNvSpPr>
          <p:nvPr/>
        </p:nvSpPr>
        <p:spPr bwMode="auto">
          <a:xfrm>
            <a:off x="7330380" y="2538685"/>
            <a:ext cx="1355725" cy="1270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1" name="Rectangle 81"/>
          <p:cNvSpPr>
            <a:spLocks noChangeArrowheads="1"/>
          </p:cNvSpPr>
          <p:nvPr/>
        </p:nvSpPr>
        <p:spPr bwMode="auto">
          <a:xfrm>
            <a:off x="7292280" y="2525985"/>
            <a:ext cx="11890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Addr&lt;31:2&gt;</a:t>
            </a:r>
          </a:p>
        </p:txBody>
      </p:sp>
      <p:sp>
        <p:nvSpPr>
          <p:cNvPr id="252" name="Rectangle 82"/>
          <p:cNvSpPr>
            <a:spLocks noChangeArrowheads="1"/>
          </p:cNvSpPr>
          <p:nvPr/>
        </p:nvSpPr>
        <p:spPr bwMode="auto">
          <a:xfrm>
            <a:off x="7479605" y="3211785"/>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Instruction</a:t>
            </a:r>
          </a:p>
          <a:p>
            <a:pPr algn="ctr" eaLnBrk="0" hangingPunct="0"/>
            <a:r>
              <a:rPr lang="en-US" altLang="zh-CN" sz="1600" b="1" smtClean="0">
                <a:solidFill>
                  <a:srgbClr val="000000"/>
                </a:solidFill>
                <a:latin typeface="Times New Roman" panose="02020603050405020304" pitchFamily="18" charset="0"/>
                <a:ea typeface="宋体" panose="02010600030101010101" pitchFamily="2" charset="-122"/>
              </a:rPr>
              <a:t>Memory</a:t>
            </a:r>
          </a:p>
        </p:txBody>
      </p:sp>
      <p:sp>
        <p:nvSpPr>
          <p:cNvPr id="253" name="Rectangle 83"/>
          <p:cNvSpPr>
            <a:spLocks noChangeArrowheads="1"/>
          </p:cNvSpPr>
          <p:nvPr/>
        </p:nvSpPr>
        <p:spPr bwMode="auto">
          <a:xfrm>
            <a:off x="7292280" y="2830785"/>
            <a:ext cx="1087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Addr&lt;1:0&gt;</a:t>
            </a:r>
          </a:p>
        </p:txBody>
      </p:sp>
      <p:sp>
        <p:nvSpPr>
          <p:cNvPr id="254" name="Line 84"/>
          <p:cNvSpPr>
            <a:spLocks noChangeShapeType="1"/>
          </p:cNvSpPr>
          <p:nvPr/>
        </p:nvSpPr>
        <p:spPr bwMode="auto">
          <a:xfrm>
            <a:off x="8013005" y="3834085"/>
            <a:ext cx="0" cy="1041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5" name="Line 85"/>
          <p:cNvSpPr>
            <a:spLocks noChangeShapeType="1"/>
          </p:cNvSpPr>
          <p:nvPr/>
        </p:nvSpPr>
        <p:spPr bwMode="auto">
          <a:xfrm flipV="1">
            <a:off x="7943155" y="4196035"/>
            <a:ext cx="139700" cy="165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 name="Rectangle 86"/>
          <p:cNvSpPr>
            <a:spLocks noChangeArrowheads="1"/>
          </p:cNvSpPr>
          <p:nvPr/>
        </p:nvSpPr>
        <p:spPr bwMode="auto">
          <a:xfrm>
            <a:off x="8074918" y="404998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32</a:t>
            </a:r>
          </a:p>
        </p:txBody>
      </p:sp>
      <p:sp>
        <p:nvSpPr>
          <p:cNvPr id="257" name="Line 87"/>
          <p:cNvSpPr>
            <a:spLocks noChangeShapeType="1"/>
          </p:cNvSpPr>
          <p:nvPr/>
        </p:nvSpPr>
        <p:spPr bwMode="auto">
          <a:xfrm>
            <a:off x="3377505" y="4583385"/>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8" name="Line 88"/>
          <p:cNvSpPr>
            <a:spLocks noChangeShapeType="1"/>
          </p:cNvSpPr>
          <p:nvPr/>
        </p:nvSpPr>
        <p:spPr bwMode="auto">
          <a:xfrm flipV="1">
            <a:off x="3364805" y="4189685"/>
            <a:ext cx="0" cy="406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259" name="Group 89"/>
          <p:cNvGrpSpPr>
            <a:grpSpLocks/>
          </p:cNvGrpSpPr>
          <p:nvPr/>
        </p:nvGrpSpPr>
        <p:grpSpPr bwMode="auto">
          <a:xfrm>
            <a:off x="5990530" y="3041923"/>
            <a:ext cx="346075" cy="1325562"/>
            <a:chOff x="3670" y="1669"/>
            <a:chExt cx="218" cy="835"/>
          </a:xfrm>
        </p:grpSpPr>
        <p:grpSp>
          <p:nvGrpSpPr>
            <p:cNvPr id="260" name="Group 90"/>
            <p:cNvGrpSpPr>
              <a:grpSpLocks/>
            </p:cNvGrpSpPr>
            <p:nvPr/>
          </p:nvGrpSpPr>
          <p:grpSpPr bwMode="auto">
            <a:xfrm>
              <a:off x="3696" y="1669"/>
              <a:ext cx="192" cy="835"/>
              <a:chOff x="3696" y="1669"/>
              <a:chExt cx="192" cy="835"/>
            </a:xfrm>
          </p:grpSpPr>
          <p:sp>
            <p:nvSpPr>
              <p:cNvPr id="264" name="Line 91"/>
              <p:cNvSpPr>
                <a:spLocks noChangeShapeType="1"/>
              </p:cNvSpPr>
              <p:nvPr/>
            </p:nvSpPr>
            <p:spPr bwMode="auto">
              <a:xfrm>
                <a:off x="3696" y="1669"/>
                <a:ext cx="0" cy="8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5" name="Line 92"/>
              <p:cNvSpPr>
                <a:spLocks noChangeShapeType="1"/>
              </p:cNvSpPr>
              <p:nvPr/>
            </p:nvSpPr>
            <p:spPr bwMode="auto">
              <a:xfrm>
                <a:off x="3704" y="1669"/>
                <a:ext cx="176" cy="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6" name="Line 93"/>
              <p:cNvSpPr>
                <a:spLocks noChangeShapeType="1"/>
              </p:cNvSpPr>
              <p:nvPr/>
            </p:nvSpPr>
            <p:spPr bwMode="auto">
              <a:xfrm flipV="1">
                <a:off x="3704" y="2377"/>
                <a:ext cx="176" cy="1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7" name="Line 94"/>
              <p:cNvSpPr>
                <a:spLocks noChangeShapeType="1"/>
              </p:cNvSpPr>
              <p:nvPr/>
            </p:nvSpPr>
            <p:spPr bwMode="auto">
              <a:xfrm>
                <a:off x="3888" y="1780"/>
                <a:ext cx="0" cy="59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61" name="Rectangle 95"/>
            <p:cNvSpPr>
              <a:spLocks noChangeArrowheads="1"/>
            </p:cNvSpPr>
            <p:nvPr/>
          </p:nvSpPr>
          <p:spPr bwMode="auto">
            <a:xfrm rot="5400000">
              <a:off x="3590" y="1984"/>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Mux</a:t>
              </a:r>
            </a:p>
          </p:txBody>
        </p:sp>
        <p:sp>
          <p:nvSpPr>
            <p:cNvPr id="262" name="Rectangle 96"/>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63" name="Rectangle 97"/>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grpSp>
      <p:sp>
        <p:nvSpPr>
          <p:cNvPr id="268" name="Line 98"/>
          <p:cNvSpPr>
            <a:spLocks noChangeShapeType="1"/>
          </p:cNvSpPr>
          <p:nvPr/>
        </p:nvSpPr>
        <p:spPr bwMode="auto">
          <a:xfrm>
            <a:off x="3771205" y="3516585"/>
            <a:ext cx="7874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9" name="Line 99"/>
          <p:cNvSpPr>
            <a:spLocks noChangeShapeType="1"/>
          </p:cNvSpPr>
          <p:nvPr/>
        </p:nvSpPr>
        <p:spPr bwMode="auto">
          <a:xfrm flipH="1">
            <a:off x="4044255" y="3451498"/>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0" name="Rectangle 100"/>
          <p:cNvSpPr>
            <a:spLocks noChangeArrowheads="1"/>
          </p:cNvSpPr>
          <p:nvPr/>
        </p:nvSpPr>
        <p:spPr bwMode="auto">
          <a:xfrm>
            <a:off x="3731518" y="3510235"/>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26</a:t>
            </a:r>
          </a:p>
        </p:txBody>
      </p:sp>
      <p:sp>
        <p:nvSpPr>
          <p:cNvPr id="271" name="Line 101"/>
          <p:cNvSpPr>
            <a:spLocks noChangeShapeType="1"/>
          </p:cNvSpPr>
          <p:nvPr/>
        </p:nvSpPr>
        <p:spPr bwMode="auto">
          <a:xfrm>
            <a:off x="2094805" y="3059385"/>
            <a:ext cx="24638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2" name="Line 102"/>
          <p:cNvSpPr>
            <a:spLocks noChangeShapeType="1"/>
          </p:cNvSpPr>
          <p:nvPr/>
        </p:nvSpPr>
        <p:spPr bwMode="auto">
          <a:xfrm flipH="1">
            <a:off x="4044255" y="2994298"/>
            <a:ext cx="88900" cy="1317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3" name="Rectangle 103"/>
          <p:cNvSpPr>
            <a:spLocks noChangeArrowheads="1"/>
          </p:cNvSpPr>
          <p:nvPr/>
        </p:nvSpPr>
        <p:spPr bwMode="auto">
          <a:xfrm>
            <a:off x="3807718" y="305303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4</a:t>
            </a:r>
          </a:p>
        </p:txBody>
      </p:sp>
      <p:sp>
        <p:nvSpPr>
          <p:cNvPr id="274" name="Line 104"/>
          <p:cNvSpPr>
            <a:spLocks noChangeShapeType="1"/>
          </p:cNvSpPr>
          <p:nvPr/>
        </p:nvSpPr>
        <p:spPr bwMode="auto">
          <a:xfrm flipV="1">
            <a:off x="2069405" y="3033985"/>
            <a:ext cx="0" cy="96520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5" name="Rectangle 105"/>
          <p:cNvSpPr>
            <a:spLocks noChangeArrowheads="1"/>
          </p:cNvSpPr>
          <p:nvPr/>
        </p:nvSpPr>
        <p:spPr bwMode="auto">
          <a:xfrm>
            <a:off x="2664718" y="2754585"/>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PC&lt;31:28&gt;</a:t>
            </a:r>
          </a:p>
        </p:txBody>
      </p:sp>
      <p:sp>
        <p:nvSpPr>
          <p:cNvPr id="276" name="Rectangle 106"/>
          <p:cNvSpPr>
            <a:spLocks noChangeArrowheads="1"/>
          </p:cNvSpPr>
          <p:nvPr/>
        </p:nvSpPr>
        <p:spPr bwMode="auto">
          <a:xfrm>
            <a:off x="3045718" y="3135585"/>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Target</a:t>
            </a:r>
          </a:p>
        </p:txBody>
      </p:sp>
      <p:sp>
        <p:nvSpPr>
          <p:cNvPr id="277" name="Line 107"/>
          <p:cNvSpPr>
            <a:spLocks noChangeShapeType="1"/>
          </p:cNvSpPr>
          <p:nvPr/>
        </p:nvSpPr>
        <p:spPr bwMode="auto">
          <a:xfrm>
            <a:off x="4584005" y="3038748"/>
            <a:ext cx="0" cy="51435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8" name="Line 108"/>
          <p:cNvSpPr>
            <a:spLocks noChangeShapeType="1"/>
          </p:cNvSpPr>
          <p:nvPr/>
        </p:nvSpPr>
        <p:spPr bwMode="auto">
          <a:xfrm>
            <a:off x="4609405" y="3287985"/>
            <a:ext cx="13970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9" name="Line 109"/>
          <p:cNvSpPr>
            <a:spLocks noChangeShapeType="1"/>
          </p:cNvSpPr>
          <p:nvPr/>
        </p:nvSpPr>
        <p:spPr bwMode="auto">
          <a:xfrm>
            <a:off x="5587305" y="4126185"/>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0" name="Line 110"/>
          <p:cNvSpPr>
            <a:spLocks noChangeShapeType="1"/>
          </p:cNvSpPr>
          <p:nvPr/>
        </p:nvSpPr>
        <p:spPr bwMode="auto">
          <a:xfrm>
            <a:off x="5282505" y="4583385"/>
            <a:ext cx="279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1" name="Line 111"/>
          <p:cNvSpPr>
            <a:spLocks noChangeShapeType="1"/>
          </p:cNvSpPr>
          <p:nvPr/>
        </p:nvSpPr>
        <p:spPr bwMode="auto">
          <a:xfrm flipV="1">
            <a:off x="5574605" y="4113485"/>
            <a:ext cx="0" cy="482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2" name="Line 112"/>
          <p:cNvSpPr>
            <a:spLocks noChangeShapeType="1"/>
          </p:cNvSpPr>
          <p:nvPr/>
        </p:nvSpPr>
        <p:spPr bwMode="auto">
          <a:xfrm flipH="1">
            <a:off x="5187255" y="3218135"/>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3" name="Rectangle 113"/>
          <p:cNvSpPr>
            <a:spLocks noChangeArrowheads="1"/>
          </p:cNvSpPr>
          <p:nvPr/>
        </p:nvSpPr>
        <p:spPr bwMode="auto">
          <a:xfrm>
            <a:off x="4874518" y="331656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84" name="Rectangle 114"/>
          <p:cNvSpPr txBox="1">
            <a:spLocks noChangeArrowheads="1"/>
          </p:cNvSpPr>
          <p:nvPr/>
        </p:nvSpPr>
        <p:spPr bwMode="auto">
          <a:xfrm>
            <a:off x="267640" y="1789385"/>
            <a:ext cx="7024639"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rgbClr val="FF0000"/>
                </a:solidFill>
                <a:latin typeface="Comic Sans MS" panose="030F0702030302020204" pitchFamily="66" charset="0"/>
                <a:ea typeface="宋体" panose="02010600030101010101" pitchFamily="2" charset="-122"/>
              </a:rPr>
              <a:t>PC </a:t>
            </a:r>
            <a:r>
              <a:rPr lang="en-US" altLang="zh-CN" dirty="0" smtClean="0">
                <a:solidFill>
                  <a:srgbClr val="FF0000"/>
                </a:solidFill>
                <a:latin typeface="Comic Sans MS" panose="030F0702030302020204" pitchFamily="66" charset="0"/>
                <a:ea typeface="宋体" panose="02010600030101010101" pitchFamily="2" charset="-122"/>
                <a:cs typeface="Arial" panose="020B0604020202020204" pitchFamily="34" charset="0"/>
                <a:sym typeface="Wingdings" panose="05000000000000000000" pitchFamily="2" charset="2"/>
              </a:rPr>
              <a:t>←</a:t>
            </a:r>
            <a:r>
              <a:rPr lang="en-US" altLang="zh-CN" dirty="0" smtClean="0">
                <a:solidFill>
                  <a:srgbClr val="FF0000"/>
                </a:solidFill>
                <a:latin typeface="Comic Sans MS" panose="030F0702030302020204" pitchFamily="66" charset="0"/>
                <a:ea typeface="宋体" panose="02010600030101010101" pitchFamily="2" charset="-122"/>
              </a:rPr>
              <a:t> PC&lt;31:29&gt;  </a:t>
            </a:r>
            <a:r>
              <a:rPr lang="en-US" altLang="zh-CN" dirty="0" err="1" smtClean="0">
                <a:solidFill>
                  <a:srgbClr val="FF0000"/>
                </a:solidFill>
                <a:latin typeface="Comic Sans MS" panose="030F0702030302020204" pitchFamily="66" charset="0"/>
                <a:ea typeface="宋体" panose="02010600030101010101" pitchFamily="2" charset="-122"/>
              </a:rPr>
              <a:t>concat</a:t>
            </a:r>
            <a:r>
              <a:rPr lang="en-US" altLang="zh-CN" dirty="0" smtClean="0">
                <a:solidFill>
                  <a:srgbClr val="FF0000"/>
                </a:solidFill>
                <a:latin typeface="Comic Sans MS" panose="030F0702030302020204" pitchFamily="66" charset="0"/>
                <a:ea typeface="宋体" panose="02010600030101010101" pitchFamily="2" charset="-122"/>
              </a:rPr>
              <a:t>  target&lt;25:0&gt;  </a:t>
            </a:r>
            <a:r>
              <a:rPr lang="en-US" altLang="zh-CN" dirty="0" err="1" smtClean="0">
                <a:solidFill>
                  <a:srgbClr val="FF0000"/>
                </a:solidFill>
                <a:latin typeface="Comic Sans MS" panose="030F0702030302020204" pitchFamily="66" charset="0"/>
                <a:ea typeface="宋体" panose="02010600030101010101" pitchFamily="2" charset="-122"/>
              </a:rPr>
              <a:t>concat</a:t>
            </a:r>
            <a:r>
              <a:rPr lang="en-US" altLang="zh-CN" dirty="0" smtClean="0">
                <a:solidFill>
                  <a:srgbClr val="FF0000"/>
                </a:solidFill>
                <a:latin typeface="Comic Sans MS" panose="030F0702030302020204" pitchFamily="66" charset="0"/>
                <a:ea typeface="宋体" panose="02010600030101010101" pitchFamily="2" charset="-122"/>
              </a:rPr>
              <a:t>  “00”</a:t>
            </a:r>
          </a:p>
        </p:txBody>
      </p:sp>
      <p:sp>
        <p:nvSpPr>
          <p:cNvPr id="285" name="Line 115"/>
          <p:cNvSpPr>
            <a:spLocks noChangeShapeType="1"/>
          </p:cNvSpPr>
          <p:nvPr/>
        </p:nvSpPr>
        <p:spPr bwMode="auto">
          <a:xfrm flipV="1">
            <a:off x="6184205" y="4265885"/>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6" name="Rectangle 116"/>
          <p:cNvSpPr>
            <a:spLocks noChangeArrowheads="1"/>
          </p:cNvSpPr>
          <p:nvPr/>
        </p:nvSpPr>
        <p:spPr bwMode="auto">
          <a:xfrm>
            <a:off x="5788918" y="4735785"/>
            <a:ext cx="996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u="sng" smtClean="0">
                <a:solidFill>
                  <a:srgbClr val="A50021"/>
                </a:solidFill>
                <a:latin typeface="Times New Roman" panose="02020603050405020304" pitchFamily="18" charset="0"/>
                <a:ea typeface="宋体" panose="02010600030101010101" pitchFamily="2" charset="-122"/>
              </a:rPr>
              <a:t>Jump = 1</a:t>
            </a:r>
          </a:p>
        </p:txBody>
      </p:sp>
      <p:sp>
        <p:nvSpPr>
          <p:cNvPr id="287" name="Rectangle 117"/>
          <p:cNvSpPr>
            <a:spLocks noChangeArrowheads="1"/>
          </p:cNvSpPr>
          <p:nvPr/>
        </p:nvSpPr>
        <p:spPr bwMode="auto">
          <a:xfrm>
            <a:off x="454918" y="5802585"/>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Instruction&lt;15:0&gt;</a:t>
            </a:r>
          </a:p>
        </p:txBody>
      </p:sp>
      <p:sp>
        <p:nvSpPr>
          <p:cNvPr id="288" name="Rectangle 118"/>
          <p:cNvSpPr>
            <a:spLocks noChangeArrowheads="1"/>
          </p:cNvSpPr>
          <p:nvPr/>
        </p:nvSpPr>
        <p:spPr bwMode="auto">
          <a:xfrm>
            <a:off x="7236718" y="4811985"/>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Instruction&lt;31:0&gt;</a:t>
            </a:r>
          </a:p>
        </p:txBody>
      </p:sp>
      <p:sp>
        <p:nvSpPr>
          <p:cNvPr id="289" name="Line 119"/>
          <p:cNvSpPr>
            <a:spLocks noChangeShapeType="1"/>
          </p:cNvSpPr>
          <p:nvPr/>
        </p:nvSpPr>
        <p:spPr bwMode="auto">
          <a:xfrm>
            <a:off x="2082105" y="2678385"/>
            <a:ext cx="5232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0" name="Line 120"/>
          <p:cNvSpPr>
            <a:spLocks noChangeShapeType="1"/>
          </p:cNvSpPr>
          <p:nvPr/>
        </p:nvSpPr>
        <p:spPr bwMode="auto">
          <a:xfrm flipH="1">
            <a:off x="5263455" y="2608535"/>
            <a:ext cx="88900" cy="166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1" name="Rectangle 121"/>
          <p:cNvSpPr>
            <a:spLocks noChangeArrowheads="1"/>
          </p:cNvSpPr>
          <p:nvPr/>
        </p:nvSpPr>
        <p:spPr bwMode="auto">
          <a:xfrm>
            <a:off x="4950718" y="270696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30</a:t>
            </a:r>
          </a:p>
        </p:txBody>
      </p:sp>
      <p:sp>
        <p:nvSpPr>
          <p:cNvPr id="292" name="Rectangle 122"/>
          <p:cNvSpPr>
            <a:spLocks noChangeArrowheads="1"/>
          </p:cNvSpPr>
          <p:nvPr/>
        </p:nvSpPr>
        <p:spPr bwMode="auto">
          <a:xfrm>
            <a:off x="2131318" y="3364185"/>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smtClean="0">
                <a:solidFill>
                  <a:srgbClr val="000000"/>
                </a:solidFill>
                <a:latin typeface="Times New Roman" panose="02020603050405020304" pitchFamily="18" charset="0"/>
                <a:ea typeface="宋体" panose="02010600030101010101" pitchFamily="2" charset="-122"/>
              </a:rPr>
              <a:t>Instruction&lt;25:0&gt;</a:t>
            </a:r>
          </a:p>
        </p:txBody>
      </p:sp>
      <p:sp>
        <p:nvSpPr>
          <p:cNvPr id="293" name="Line 133"/>
          <p:cNvSpPr>
            <a:spLocks noChangeShapeType="1"/>
          </p:cNvSpPr>
          <p:nvPr/>
        </p:nvSpPr>
        <p:spPr bwMode="auto">
          <a:xfrm>
            <a:off x="1866205" y="3973785"/>
            <a:ext cx="177800"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4" name="Line 134"/>
          <p:cNvSpPr>
            <a:spLocks noChangeShapeType="1"/>
          </p:cNvSpPr>
          <p:nvPr/>
        </p:nvSpPr>
        <p:spPr bwMode="auto">
          <a:xfrm>
            <a:off x="2069405" y="2691085"/>
            <a:ext cx="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Tree>
    <p:extLst>
      <p:ext uri="{BB962C8B-B14F-4D97-AF65-F5344CB8AC3E}">
        <p14:creationId xmlns:p14="http://schemas.microsoft.com/office/powerpoint/2010/main" val="25299240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812428" y="688029"/>
            <a:ext cx="5152060" cy="436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solidFill>
                  <a:srgbClr val="063DE8"/>
                </a:solidFill>
              </a:rPr>
              <a:t>2. </a:t>
            </a:r>
            <a:r>
              <a:rPr lang="zh-CN" altLang="en-US" sz="2000" dirty="0" smtClean="0">
                <a:solidFill>
                  <a:srgbClr val="063DE8"/>
                </a:solidFill>
              </a:rPr>
              <a:t>控制单元设计：指令控制信号取值</a:t>
            </a:r>
            <a:endParaRPr lang="en-US" altLang="zh-CN" sz="2000" dirty="0" smtClean="0">
              <a:solidFill>
                <a:srgbClr val="063DE8"/>
              </a:solidFill>
            </a:endParaRPr>
          </a:p>
        </p:txBody>
      </p:sp>
      <p:grpSp>
        <p:nvGrpSpPr>
          <p:cNvPr id="8" name="Group 3"/>
          <p:cNvGrpSpPr>
            <a:grpSpLocks/>
          </p:cNvGrpSpPr>
          <p:nvPr/>
        </p:nvGrpSpPr>
        <p:grpSpPr bwMode="auto">
          <a:xfrm>
            <a:off x="755576" y="1692002"/>
            <a:ext cx="6858000" cy="3108325"/>
            <a:chOff x="672" y="952"/>
            <a:chExt cx="4320" cy="1958"/>
          </a:xfrm>
        </p:grpSpPr>
        <p:grpSp>
          <p:nvGrpSpPr>
            <p:cNvPr id="10" name="Group 4"/>
            <p:cNvGrpSpPr>
              <a:grpSpLocks/>
            </p:cNvGrpSpPr>
            <p:nvPr/>
          </p:nvGrpSpPr>
          <p:grpSpPr bwMode="auto">
            <a:xfrm>
              <a:off x="672" y="952"/>
              <a:ext cx="4320" cy="1948"/>
              <a:chOff x="672" y="952"/>
              <a:chExt cx="4320" cy="1948"/>
            </a:xfrm>
          </p:grpSpPr>
          <p:sp>
            <p:nvSpPr>
              <p:cNvPr id="74" name="Rectangle 5"/>
              <p:cNvSpPr>
                <a:spLocks noChangeArrowheads="1"/>
              </p:cNvSpPr>
              <p:nvPr/>
            </p:nvSpPr>
            <p:spPr bwMode="auto">
              <a:xfrm>
                <a:off x="1719" y="960"/>
                <a:ext cx="3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a:t>
                </a:r>
              </a:p>
            </p:txBody>
          </p:sp>
          <p:sp>
            <p:nvSpPr>
              <p:cNvPr id="75" name="Rectangle 6"/>
              <p:cNvSpPr>
                <a:spLocks noChangeArrowheads="1"/>
              </p:cNvSpPr>
              <p:nvPr/>
            </p:nvSpPr>
            <p:spPr bwMode="auto">
              <a:xfrm>
                <a:off x="2199" y="960"/>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sub</a:t>
                </a:r>
              </a:p>
            </p:txBody>
          </p:sp>
          <p:sp>
            <p:nvSpPr>
              <p:cNvPr id="76" name="Rectangle 7"/>
              <p:cNvSpPr>
                <a:spLocks noChangeArrowheads="1"/>
              </p:cNvSpPr>
              <p:nvPr/>
            </p:nvSpPr>
            <p:spPr bwMode="auto">
              <a:xfrm>
                <a:off x="2679" y="960"/>
                <a:ext cx="2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ori</a:t>
                </a:r>
              </a:p>
            </p:txBody>
          </p:sp>
          <p:sp>
            <p:nvSpPr>
              <p:cNvPr id="77" name="Rectangle 8"/>
              <p:cNvSpPr>
                <a:spLocks noChangeArrowheads="1"/>
              </p:cNvSpPr>
              <p:nvPr/>
            </p:nvSpPr>
            <p:spPr bwMode="auto">
              <a:xfrm>
                <a:off x="3159" y="960"/>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lw</a:t>
                </a:r>
              </a:p>
            </p:txBody>
          </p:sp>
          <p:sp>
            <p:nvSpPr>
              <p:cNvPr id="78" name="Rectangle 9"/>
              <p:cNvSpPr>
                <a:spLocks noChangeArrowheads="1"/>
              </p:cNvSpPr>
              <p:nvPr/>
            </p:nvSpPr>
            <p:spPr bwMode="auto">
              <a:xfrm>
                <a:off x="3639" y="960"/>
                <a:ext cx="2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sw</a:t>
                </a:r>
              </a:p>
            </p:txBody>
          </p:sp>
          <p:sp>
            <p:nvSpPr>
              <p:cNvPr id="79" name="Rectangle 10"/>
              <p:cNvSpPr>
                <a:spLocks noChangeArrowheads="1"/>
              </p:cNvSpPr>
              <p:nvPr/>
            </p:nvSpPr>
            <p:spPr bwMode="auto">
              <a:xfrm>
                <a:off x="4119" y="960"/>
                <a:ext cx="3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beq</a:t>
                </a:r>
              </a:p>
            </p:txBody>
          </p:sp>
          <p:sp>
            <p:nvSpPr>
              <p:cNvPr id="80" name="Rectangle 11"/>
              <p:cNvSpPr>
                <a:spLocks noChangeArrowheads="1"/>
              </p:cNvSpPr>
              <p:nvPr/>
            </p:nvSpPr>
            <p:spPr bwMode="auto">
              <a:xfrm>
                <a:off x="4551" y="960"/>
                <a:ext cx="4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jump</a:t>
                </a:r>
              </a:p>
            </p:txBody>
          </p:sp>
          <p:sp>
            <p:nvSpPr>
              <p:cNvPr id="81" name="Rectangle 12"/>
              <p:cNvSpPr>
                <a:spLocks noChangeArrowheads="1"/>
              </p:cNvSpPr>
              <p:nvPr/>
            </p:nvSpPr>
            <p:spPr bwMode="auto">
              <a:xfrm>
                <a:off x="759" y="1152"/>
                <a:ext cx="5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RegDst</a:t>
                </a:r>
              </a:p>
            </p:txBody>
          </p:sp>
          <p:sp>
            <p:nvSpPr>
              <p:cNvPr id="82" name="Rectangle 13"/>
              <p:cNvSpPr>
                <a:spLocks noChangeArrowheads="1"/>
              </p:cNvSpPr>
              <p:nvPr/>
            </p:nvSpPr>
            <p:spPr bwMode="auto">
              <a:xfrm>
                <a:off x="759" y="1344"/>
                <a:ext cx="5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ALUSrc</a:t>
                </a:r>
              </a:p>
            </p:txBody>
          </p:sp>
          <p:sp>
            <p:nvSpPr>
              <p:cNvPr id="83" name="Rectangle 14"/>
              <p:cNvSpPr>
                <a:spLocks noChangeArrowheads="1"/>
              </p:cNvSpPr>
              <p:nvPr/>
            </p:nvSpPr>
            <p:spPr bwMode="auto">
              <a:xfrm>
                <a:off x="759" y="1536"/>
                <a:ext cx="7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MemtoReg</a:t>
                </a:r>
              </a:p>
            </p:txBody>
          </p:sp>
          <p:sp>
            <p:nvSpPr>
              <p:cNvPr id="84" name="Rectangle 15"/>
              <p:cNvSpPr>
                <a:spLocks noChangeArrowheads="1"/>
              </p:cNvSpPr>
              <p:nvPr/>
            </p:nvSpPr>
            <p:spPr bwMode="auto">
              <a:xfrm>
                <a:off x="759" y="1728"/>
                <a:ext cx="6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RegWrite</a:t>
                </a:r>
              </a:p>
            </p:txBody>
          </p:sp>
          <p:sp>
            <p:nvSpPr>
              <p:cNvPr id="85" name="Rectangle 16"/>
              <p:cNvSpPr>
                <a:spLocks noChangeArrowheads="1"/>
              </p:cNvSpPr>
              <p:nvPr/>
            </p:nvSpPr>
            <p:spPr bwMode="auto">
              <a:xfrm>
                <a:off x="759" y="1920"/>
                <a:ext cx="7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MemWrite</a:t>
                </a:r>
              </a:p>
            </p:txBody>
          </p:sp>
          <p:sp>
            <p:nvSpPr>
              <p:cNvPr id="86" name="Rectangle 17"/>
              <p:cNvSpPr>
                <a:spLocks noChangeArrowheads="1"/>
              </p:cNvSpPr>
              <p:nvPr/>
            </p:nvSpPr>
            <p:spPr bwMode="auto">
              <a:xfrm>
                <a:off x="759" y="2112"/>
                <a:ext cx="5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Branch</a:t>
                </a:r>
              </a:p>
            </p:txBody>
          </p:sp>
          <p:sp>
            <p:nvSpPr>
              <p:cNvPr id="87" name="Rectangle 18"/>
              <p:cNvSpPr>
                <a:spLocks noChangeArrowheads="1"/>
              </p:cNvSpPr>
              <p:nvPr/>
            </p:nvSpPr>
            <p:spPr bwMode="auto">
              <a:xfrm>
                <a:off x="759" y="2304"/>
                <a:ext cx="4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Jump</a:t>
                </a:r>
              </a:p>
            </p:txBody>
          </p:sp>
          <p:sp>
            <p:nvSpPr>
              <p:cNvPr id="88" name="Rectangle 19"/>
              <p:cNvSpPr>
                <a:spLocks noChangeArrowheads="1"/>
              </p:cNvSpPr>
              <p:nvPr/>
            </p:nvSpPr>
            <p:spPr bwMode="auto">
              <a:xfrm>
                <a:off x="759" y="2496"/>
                <a:ext cx="4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ExtOp</a:t>
                </a:r>
              </a:p>
            </p:txBody>
          </p:sp>
          <p:sp>
            <p:nvSpPr>
              <p:cNvPr id="89" name="Rectangle 20"/>
              <p:cNvSpPr>
                <a:spLocks noChangeArrowheads="1"/>
              </p:cNvSpPr>
              <p:nvPr/>
            </p:nvSpPr>
            <p:spPr bwMode="auto">
              <a:xfrm>
                <a:off x="759" y="2688"/>
                <a:ext cx="8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ALUctr&lt;2:0&gt;</a:t>
                </a:r>
              </a:p>
            </p:txBody>
          </p:sp>
          <p:sp>
            <p:nvSpPr>
              <p:cNvPr id="90" name="Line 21"/>
              <p:cNvSpPr>
                <a:spLocks noChangeShapeType="1"/>
              </p:cNvSpPr>
              <p:nvPr/>
            </p:nvSpPr>
            <p:spPr bwMode="auto">
              <a:xfrm>
                <a:off x="680" y="1344"/>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1" name="Line 22"/>
              <p:cNvSpPr>
                <a:spLocks noChangeShapeType="1"/>
              </p:cNvSpPr>
              <p:nvPr/>
            </p:nvSpPr>
            <p:spPr bwMode="auto">
              <a:xfrm>
                <a:off x="680" y="1536"/>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2" name="Line 23"/>
              <p:cNvSpPr>
                <a:spLocks noChangeShapeType="1"/>
              </p:cNvSpPr>
              <p:nvPr/>
            </p:nvSpPr>
            <p:spPr bwMode="auto">
              <a:xfrm>
                <a:off x="680" y="1728"/>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3" name="Line 24"/>
              <p:cNvSpPr>
                <a:spLocks noChangeShapeType="1"/>
              </p:cNvSpPr>
              <p:nvPr/>
            </p:nvSpPr>
            <p:spPr bwMode="auto">
              <a:xfrm>
                <a:off x="680" y="1920"/>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4" name="Line 25"/>
              <p:cNvSpPr>
                <a:spLocks noChangeShapeType="1"/>
              </p:cNvSpPr>
              <p:nvPr/>
            </p:nvSpPr>
            <p:spPr bwMode="auto">
              <a:xfrm>
                <a:off x="680" y="2112"/>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5" name="Line 26"/>
              <p:cNvSpPr>
                <a:spLocks noChangeShapeType="1"/>
              </p:cNvSpPr>
              <p:nvPr/>
            </p:nvSpPr>
            <p:spPr bwMode="auto">
              <a:xfrm>
                <a:off x="680" y="2304"/>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6" name="Line 27"/>
              <p:cNvSpPr>
                <a:spLocks noChangeShapeType="1"/>
              </p:cNvSpPr>
              <p:nvPr/>
            </p:nvSpPr>
            <p:spPr bwMode="auto">
              <a:xfrm>
                <a:off x="680" y="2496"/>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7" name="Line 28"/>
              <p:cNvSpPr>
                <a:spLocks noChangeShapeType="1"/>
              </p:cNvSpPr>
              <p:nvPr/>
            </p:nvSpPr>
            <p:spPr bwMode="auto">
              <a:xfrm>
                <a:off x="680" y="2688"/>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8" name="Line 29"/>
              <p:cNvSpPr>
                <a:spLocks noChangeShapeType="1"/>
              </p:cNvSpPr>
              <p:nvPr/>
            </p:nvSpPr>
            <p:spPr bwMode="auto">
              <a:xfrm>
                <a:off x="680" y="1152"/>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9" name="Line 30"/>
              <p:cNvSpPr>
                <a:spLocks noChangeShapeType="1"/>
              </p:cNvSpPr>
              <p:nvPr/>
            </p:nvSpPr>
            <p:spPr bwMode="auto">
              <a:xfrm>
                <a:off x="680" y="2880"/>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0" name="Line 31"/>
              <p:cNvSpPr>
                <a:spLocks noChangeShapeType="1"/>
              </p:cNvSpPr>
              <p:nvPr/>
            </p:nvSpPr>
            <p:spPr bwMode="auto">
              <a:xfrm flipV="1">
                <a:off x="163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1" name="Line 32"/>
              <p:cNvSpPr>
                <a:spLocks noChangeShapeType="1"/>
              </p:cNvSpPr>
              <p:nvPr/>
            </p:nvSpPr>
            <p:spPr bwMode="auto">
              <a:xfrm>
                <a:off x="680" y="960"/>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2" name="Line 33"/>
              <p:cNvSpPr>
                <a:spLocks noChangeShapeType="1"/>
              </p:cNvSpPr>
              <p:nvPr/>
            </p:nvSpPr>
            <p:spPr bwMode="auto">
              <a:xfrm flipV="1">
                <a:off x="211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3" name="Line 34"/>
              <p:cNvSpPr>
                <a:spLocks noChangeShapeType="1"/>
              </p:cNvSpPr>
              <p:nvPr/>
            </p:nvSpPr>
            <p:spPr bwMode="auto">
              <a:xfrm flipV="1">
                <a:off x="259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4" name="Line 35"/>
              <p:cNvSpPr>
                <a:spLocks noChangeShapeType="1"/>
              </p:cNvSpPr>
              <p:nvPr/>
            </p:nvSpPr>
            <p:spPr bwMode="auto">
              <a:xfrm flipV="1">
                <a:off x="307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5" name="Line 36"/>
              <p:cNvSpPr>
                <a:spLocks noChangeShapeType="1"/>
              </p:cNvSpPr>
              <p:nvPr/>
            </p:nvSpPr>
            <p:spPr bwMode="auto">
              <a:xfrm flipV="1">
                <a:off x="355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6" name="Line 37"/>
              <p:cNvSpPr>
                <a:spLocks noChangeShapeType="1"/>
              </p:cNvSpPr>
              <p:nvPr/>
            </p:nvSpPr>
            <p:spPr bwMode="auto">
              <a:xfrm flipV="1">
                <a:off x="403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7" name="Line 38"/>
              <p:cNvSpPr>
                <a:spLocks noChangeShapeType="1"/>
              </p:cNvSpPr>
              <p:nvPr/>
            </p:nvSpPr>
            <p:spPr bwMode="auto">
              <a:xfrm flipV="1">
                <a:off x="451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8" name="Line 39"/>
              <p:cNvSpPr>
                <a:spLocks noChangeShapeType="1"/>
              </p:cNvSpPr>
              <p:nvPr/>
            </p:nvSpPr>
            <p:spPr bwMode="auto">
              <a:xfrm flipV="1">
                <a:off x="499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Line 40"/>
              <p:cNvSpPr>
                <a:spLocks noChangeShapeType="1"/>
              </p:cNvSpPr>
              <p:nvPr/>
            </p:nvSpPr>
            <p:spPr bwMode="auto">
              <a:xfrm flipV="1">
                <a:off x="672" y="952"/>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1" name="Rectangle 41"/>
            <p:cNvSpPr>
              <a:spLocks noChangeArrowheads="1"/>
            </p:cNvSpPr>
            <p:nvPr/>
          </p:nvSpPr>
          <p:spPr bwMode="auto">
            <a:xfrm>
              <a:off x="176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2" name="Rectangle 42"/>
            <p:cNvSpPr>
              <a:spLocks noChangeArrowheads="1"/>
            </p:cNvSpPr>
            <p:nvPr/>
          </p:nvSpPr>
          <p:spPr bwMode="auto">
            <a:xfrm>
              <a:off x="176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3" name="Rectangle 43"/>
            <p:cNvSpPr>
              <a:spLocks noChangeArrowheads="1"/>
            </p:cNvSpPr>
            <p:nvPr/>
          </p:nvSpPr>
          <p:spPr bwMode="auto">
            <a:xfrm>
              <a:off x="176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4" name="Rectangle 44"/>
            <p:cNvSpPr>
              <a:spLocks noChangeArrowheads="1"/>
            </p:cNvSpPr>
            <p:nvPr/>
          </p:nvSpPr>
          <p:spPr bwMode="auto">
            <a:xfrm>
              <a:off x="176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5" name="Rectangle 45"/>
            <p:cNvSpPr>
              <a:spLocks noChangeArrowheads="1"/>
            </p:cNvSpPr>
            <p:nvPr/>
          </p:nvSpPr>
          <p:spPr bwMode="auto">
            <a:xfrm>
              <a:off x="176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6" name="Rectangle 46"/>
            <p:cNvSpPr>
              <a:spLocks noChangeArrowheads="1"/>
            </p:cNvSpPr>
            <p:nvPr/>
          </p:nvSpPr>
          <p:spPr bwMode="auto">
            <a:xfrm>
              <a:off x="176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 name="Rectangle 47"/>
            <p:cNvSpPr>
              <a:spLocks noChangeArrowheads="1"/>
            </p:cNvSpPr>
            <p:nvPr/>
          </p:nvSpPr>
          <p:spPr bwMode="auto">
            <a:xfrm>
              <a:off x="176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8" name="Rectangle 48"/>
            <p:cNvSpPr>
              <a:spLocks noChangeArrowheads="1"/>
            </p:cNvSpPr>
            <p:nvPr/>
          </p:nvSpPr>
          <p:spPr bwMode="auto">
            <a:xfrm>
              <a:off x="176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19" name="Rectangle 49"/>
            <p:cNvSpPr>
              <a:spLocks noChangeArrowheads="1"/>
            </p:cNvSpPr>
            <p:nvPr/>
          </p:nvSpPr>
          <p:spPr bwMode="auto">
            <a:xfrm>
              <a:off x="1719" y="2688"/>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a:t>
              </a:r>
            </a:p>
          </p:txBody>
        </p:sp>
        <p:sp>
          <p:nvSpPr>
            <p:cNvPr id="20" name="Rectangle 50"/>
            <p:cNvSpPr>
              <a:spLocks noChangeArrowheads="1"/>
            </p:cNvSpPr>
            <p:nvPr/>
          </p:nvSpPr>
          <p:spPr bwMode="auto">
            <a:xfrm>
              <a:off x="224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1" name="Rectangle 51"/>
            <p:cNvSpPr>
              <a:spLocks noChangeArrowheads="1"/>
            </p:cNvSpPr>
            <p:nvPr/>
          </p:nvSpPr>
          <p:spPr bwMode="auto">
            <a:xfrm>
              <a:off x="224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2" name="Rectangle 52"/>
            <p:cNvSpPr>
              <a:spLocks noChangeArrowheads="1"/>
            </p:cNvSpPr>
            <p:nvPr/>
          </p:nvSpPr>
          <p:spPr bwMode="auto">
            <a:xfrm>
              <a:off x="224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3" name="Rectangle 53"/>
            <p:cNvSpPr>
              <a:spLocks noChangeArrowheads="1"/>
            </p:cNvSpPr>
            <p:nvPr/>
          </p:nvSpPr>
          <p:spPr bwMode="auto">
            <a:xfrm>
              <a:off x="224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4" name="Rectangle 54"/>
            <p:cNvSpPr>
              <a:spLocks noChangeArrowheads="1"/>
            </p:cNvSpPr>
            <p:nvPr/>
          </p:nvSpPr>
          <p:spPr bwMode="auto">
            <a:xfrm>
              <a:off x="224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 name="Rectangle 55"/>
            <p:cNvSpPr>
              <a:spLocks noChangeArrowheads="1"/>
            </p:cNvSpPr>
            <p:nvPr/>
          </p:nvSpPr>
          <p:spPr bwMode="auto">
            <a:xfrm>
              <a:off x="224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6" name="Rectangle 56"/>
            <p:cNvSpPr>
              <a:spLocks noChangeArrowheads="1"/>
            </p:cNvSpPr>
            <p:nvPr/>
          </p:nvSpPr>
          <p:spPr bwMode="auto">
            <a:xfrm>
              <a:off x="224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7" name="Rectangle 57"/>
            <p:cNvSpPr>
              <a:spLocks noChangeArrowheads="1"/>
            </p:cNvSpPr>
            <p:nvPr/>
          </p:nvSpPr>
          <p:spPr bwMode="auto">
            <a:xfrm>
              <a:off x="224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28" name="Rectangle 58"/>
            <p:cNvSpPr>
              <a:spLocks noChangeArrowheads="1"/>
            </p:cNvSpPr>
            <p:nvPr/>
          </p:nvSpPr>
          <p:spPr bwMode="auto">
            <a:xfrm>
              <a:off x="2082" y="2688"/>
              <a:ext cx="54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Subtract</a:t>
              </a:r>
            </a:p>
          </p:txBody>
        </p:sp>
        <p:sp>
          <p:nvSpPr>
            <p:cNvPr id="29" name="Rectangle 59"/>
            <p:cNvSpPr>
              <a:spLocks noChangeArrowheads="1"/>
            </p:cNvSpPr>
            <p:nvPr/>
          </p:nvSpPr>
          <p:spPr bwMode="auto">
            <a:xfrm>
              <a:off x="272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0" name="Rectangle 60"/>
            <p:cNvSpPr>
              <a:spLocks noChangeArrowheads="1"/>
            </p:cNvSpPr>
            <p:nvPr/>
          </p:nvSpPr>
          <p:spPr bwMode="auto">
            <a:xfrm>
              <a:off x="272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31" name="Rectangle 61"/>
            <p:cNvSpPr>
              <a:spLocks noChangeArrowheads="1"/>
            </p:cNvSpPr>
            <p:nvPr/>
          </p:nvSpPr>
          <p:spPr bwMode="auto">
            <a:xfrm>
              <a:off x="272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2" name="Rectangle 62"/>
            <p:cNvSpPr>
              <a:spLocks noChangeArrowheads="1"/>
            </p:cNvSpPr>
            <p:nvPr/>
          </p:nvSpPr>
          <p:spPr bwMode="auto">
            <a:xfrm>
              <a:off x="272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33" name="Rectangle 63"/>
            <p:cNvSpPr>
              <a:spLocks noChangeArrowheads="1"/>
            </p:cNvSpPr>
            <p:nvPr/>
          </p:nvSpPr>
          <p:spPr bwMode="auto">
            <a:xfrm>
              <a:off x="272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4" name="Rectangle 64"/>
            <p:cNvSpPr>
              <a:spLocks noChangeArrowheads="1"/>
            </p:cNvSpPr>
            <p:nvPr/>
          </p:nvSpPr>
          <p:spPr bwMode="auto">
            <a:xfrm>
              <a:off x="272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5" name="Rectangle 65"/>
            <p:cNvSpPr>
              <a:spLocks noChangeArrowheads="1"/>
            </p:cNvSpPr>
            <p:nvPr/>
          </p:nvSpPr>
          <p:spPr bwMode="auto">
            <a:xfrm>
              <a:off x="272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6" name="Rectangle 66"/>
            <p:cNvSpPr>
              <a:spLocks noChangeArrowheads="1"/>
            </p:cNvSpPr>
            <p:nvPr/>
          </p:nvSpPr>
          <p:spPr bwMode="auto">
            <a:xfrm>
              <a:off x="272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7" name="Rectangle 67"/>
            <p:cNvSpPr>
              <a:spLocks noChangeArrowheads="1"/>
            </p:cNvSpPr>
            <p:nvPr/>
          </p:nvSpPr>
          <p:spPr bwMode="auto">
            <a:xfrm>
              <a:off x="2679" y="2688"/>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Or</a:t>
              </a:r>
            </a:p>
          </p:txBody>
        </p:sp>
        <p:sp>
          <p:nvSpPr>
            <p:cNvPr id="38" name="Rectangle 68"/>
            <p:cNvSpPr>
              <a:spLocks noChangeArrowheads="1"/>
            </p:cNvSpPr>
            <p:nvPr/>
          </p:nvSpPr>
          <p:spPr bwMode="auto">
            <a:xfrm>
              <a:off x="320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39" name="Rectangle 69"/>
            <p:cNvSpPr>
              <a:spLocks noChangeArrowheads="1"/>
            </p:cNvSpPr>
            <p:nvPr/>
          </p:nvSpPr>
          <p:spPr bwMode="auto">
            <a:xfrm>
              <a:off x="320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0" name="Rectangle 70"/>
            <p:cNvSpPr>
              <a:spLocks noChangeArrowheads="1"/>
            </p:cNvSpPr>
            <p:nvPr/>
          </p:nvSpPr>
          <p:spPr bwMode="auto">
            <a:xfrm>
              <a:off x="320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1" name="Rectangle 71"/>
            <p:cNvSpPr>
              <a:spLocks noChangeArrowheads="1"/>
            </p:cNvSpPr>
            <p:nvPr/>
          </p:nvSpPr>
          <p:spPr bwMode="auto">
            <a:xfrm>
              <a:off x="320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2" name="Rectangle 72"/>
            <p:cNvSpPr>
              <a:spLocks noChangeArrowheads="1"/>
            </p:cNvSpPr>
            <p:nvPr/>
          </p:nvSpPr>
          <p:spPr bwMode="auto">
            <a:xfrm>
              <a:off x="320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43" name="Rectangle 73"/>
            <p:cNvSpPr>
              <a:spLocks noChangeArrowheads="1"/>
            </p:cNvSpPr>
            <p:nvPr/>
          </p:nvSpPr>
          <p:spPr bwMode="auto">
            <a:xfrm>
              <a:off x="320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44" name="Rectangle 74"/>
            <p:cNvSpPr>
              <a:spLocks noChangeArrowheads="1"/>
            </p:cNvSpPr>
            <p:nvPr/>
          </p:nvSpPr>
          <p:spPr bwMode="auto">
            <a:xfrm>
              <a:off x="320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45" name="Rectangle 75"/>
            <p:cNvSpPr>
              <a:spLocks noChangeArrowheads="1"/>
            </p:cNvSpPr>
            <p:nvPr/>
          </p:nvSpPr>
          <p:spPr bwMode="auto">
            <a:xfrm>
              <a:off x="320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6" name="Rectangle 76"/>
            <p:cNvSpPr>
              <a:spLocks noChangeArrowheads="1"/>
            </p:cNvSpPr>
            <p:nvPr/>
          </p:nvSpPr>
          <p:spPr bwMode="auto">
            <a:xfrm>
              <a:off x="3159" y="2688"/>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a:t>
              </a:r>
            </a:p>
          </p:txBody>
        </p:sp>
        <p:sp>
          <p:nvSpPr>
            <p:cNvPr id="47" name="Rectangle 77"/>
            <p:cNvSpPr>
              <a:spLocks noChangeArrowheads="1"/>
            </p:cNvSpPr>
            <p:nvPr/>
          </p:nvSpPr>
          <p:spPr bwMode="auto">
            <a:xfrm>
              <a:off x="368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48" name="Rectangle 78"/>
            <p:cNvSpPr>
              <a:spLocks noChangeArrowheads="1"/>
            </p:cNvSpPr>
            <p:nvPr/>
          </p:nvSpPr>
          <p:spPr bwMode="auto">
            <a:xfrm>
              <a:off x="368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9" name="Rectangle 79"/>
            <p:cNvSpPr>
              <a:spLocks noChangeArrowheads="1"/>
            </p:cNvSpPr>
            <p:nvPr/>
          </p:nvSpPr>
          <p:spPr bwMode="auto">
            <a:xfrm>
              <a:off x="368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50" name="Rectangle 80"/>
            <p:cNvSpPr>
              <a:spLocks noChangeArrowheads="1"/>
            </p:cNvSpPr>
            <p:nvPr/>
          </p:nvSpPr>
          <p:spPr bwMode="auto">
            <a:xfrm>
              <a:off x="368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1" name="Rectangle 81"/>
            <p:cNvSpPr>
              <a:spLocks noChangeArrowheads="1"/>
            </p:cNvSpPr>
            <p:nvPr/>
          </p:nvSpPr>
          <p:spPr bwMode="auto">
            <a:xfrm>
              <a:off x="368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52" name="Rectangle 82"/>
            <p:cNvSpPr>
              <a:spLocks noChangeArrowheads="1"/>
            </p:cNvSpPr>
            <p:nvPr/>
          </p:nvSpPr>
          <p:spPr bwMode="auto">
            <a:xfrm>
              <a:off x="368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3" name="Rectangle 83"/>
            <p:cNvSpPr>
              <a:spLocks noChangeArrowheads="1"/>
            </p:cNvSpPr>
            <p:nvPr/>
          </p:nvSpPr>
          <p:spPr bwMode="auto">
            <a:xfrm>
              <a:off x="368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4" name="Rectangle 84"/>
            <p:cNvSpPr>
              <a:spLocks noChangeArrowheads="1"/>
            </p:cNvSpPr>
            <p:nvPr/>
          </p:nvSpPr>
          <p:spPr bwMode="auto">
            <a:xfrm>
              <a:off x="368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55" name="Rectangle 85"/>
            <p:cNvSpPr>
              <a:spLocks noChangeArrowheads="1"/>
            </p:cNvSpPr>
            <p:nvPr/>
          </p:nvSpPr>
          <p:spPr bwMode="auto">
            <a:xfrm>
              <a:off x="3639" y="2688"/>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a:t>
              </a:r>
            </a:p>
          </p:txBody>
        </p:sp>
        <p:sp>
          <p:nvSpPr>
            <p:cNvPr id="56" name="Rectangle 86"/>
            <p:cNvSpPr>
              <a:spLocks noChangeArrowheads="1"/>
            </p:cNvSpPr>
            <p:nvPr/>
          </p:nvSpPr>
          <p:spPr bwMode="auto">
            <a:xfrm>
              <a:off x="416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57" name="Rectangle 87"/>
            <p:cNvSpPr>
              <a:spLocks noChangeArrowheads="1"/>
            </p:cNvSpPr>
            <p:nvPr/>
          </p:nvSpPr>
          <p:spPr bwMode="auto">
            <a:xfrm>
              <a:off x="416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8" name="Rectangle 88"/>
            <p:cNvSpPr>
              <a:spLocks noChangeArrowheads="1"/>
            </p:cNvSpPr>
            <p:nvPr/>
          </p:nvSpPr>
          <p:spPr bwMode="auto">
            <a:xfrm>
              <a:off x="416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59" name="Rectangle 89"/>
            <p:cNvSpPr>
              <a:spLocks noChangeArrowheads="1"/>
            </p:cNvSpPr>
            <p:nvPr/>
          </p:nvSpPr>
          <p:spPr bwMode="auto">
            <a:xfrm>
              <a:off x="416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0" name="Rectangle 90"/>
            <p:cNvSpPr>
              <a:spLocks noChangeArrowheads="1"/>
            </p:cNvSpPr>
            <p:nvPr/>
          </p:nvSpPr>
          <p:spPr bwMode="auto">
            <a:xfrm>
              <a:off x="416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1" name="Rectangle 91"/>
            <p:cNvSpPr>
              <a:spLocks noChangeArrowheads="1"/>
            </p:cNvSpPr>
            <p:nvPr/>
          </p:nvSpPr>
          <p:spPr bwMode="auto">
            <a:xfrm>
              <a:off x="416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62" name="Rectangle 92"/>
            <p:cNvSpPr>
              <a:spLocks noChangeArrowheads="1"/>
            </p:cNvSpPr>
            <p:nvPr/>
          </p:nvSpPr>
          <p:spPr bwMode="auto">
            <a:xfrm>
              <a:off x="416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3" name="Rectangle 93"/>
            <p:cNvSpPr>
              <a:spLocks noChangeArrowheads="1"/>
            </p:cNvSpPr>
            <p:nvPr/>
          </p:nvSpPr>
          <p:spPr bwMode="auto">
            <a:xfrm>
              <a:off x="416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64" name="Rectangle 94"/>
            <p:cNvSpPr>
              <a:spLocks noChangeArrowheads="1"/>
            </p:cNvSpPr>
            <p:nvPr/>
          </p:nvSpPr>
          <p:spPr bwMode="auto">
            <a:xfrm>
              <a:off x="4001" y="2698"/>
              <a:ext cx="54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Subtract</a:t>
              </a:r>
            </a:p>
          </p:txBody>
        </p:sp>
        <p:sp>
          <p:nvSpPr>
            <p:cNvPr id="65" name="Rectangle 95"/>
            <p:cNvSpPr>
              <a:spLocks noChangeArrowheads="1"/>
            </p:cNvSpPr>
            <p:nvPr/>
          </p:nvSpPr>
          <p:spPr bwMode="auto">
            <a:xfrm>
              <a:off x="4647" y="115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66" name="Rectangle 96"/>
            <p:cNvSpPr>
              <a:spLocks noChangeArrowheads="1"/>
            </p:cNvSpPr>
            <p:nvPr/>
          </p:nvSpPr>
          <p:spPr bwMode="auto">
            <a:xfrm>
              <a:off x="4647" y="13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67" name="Rectangle 97"/>
            <p:cNvSpPr>
              <a:spLocks noChangeArrowheads="1"/>
            </p:cNvSpPr>
            <p:nvPr/>
          </p:nvSpPr>
          <p:spPr bwMode="auto">
            <a:xfrm>
              <a:off x="4647" y="153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68" name="Rectangle 98"/>
            <p:cNvSpPr>
              <a:spLocks noChangeArrowheads="1"/>
            </p:cNvSpPr>
            <p:nvPr/>
          </p:nvSpPr>
          <p:spPr bwMode="auto">
            <a:xfrm>
              <a:off x="4647"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9" name="Rectangle 99"/>
            <p:cNvSpPr>
              <a:spLocks noChangeArrowheads="1"/>
            </p:cNvSpPr>
            <p:nvPr/>
          </p:nvSpPr>
          <p:spPr bwMode="auto">
            <a:xfrm>
              <a:off x="4647" y="19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70" name="Rectangle 100"/>
            <p:cNvSpPr>
              <a:spLocks noChangeArrowheads="1"/>
            </p:cNvSpPr>
            <p:nvPr/>
          </p:nvSpPr>
          <p:spPr bwMode="auto">
            <a:xfrm>
              <a:off x="4647" y="21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71" name="Rectangle 101"/>
            <p:cNvSpPr>
              <a:spLocks noChangeArrowheads="1"/>
            </p:cNvSpPr>
            <p:nvPr/>
          </p:nvSpPr>
          <p:spPr bwMode="auto">
            <a:xfrm>
              <a:off x="4647" y="23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2" name="Rectangle 102"/>
            <p:cNvSpPr>
              <a:spLocks noChangeArrowheads="1"/>
            </p:cNvSpPr>
            <p:nvPr/>
          </p:nvSpPr>
          <p:spPr bwMode="auto">
            <a:xfrm>
              <a:off x="4647" y="24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73" name="Rectangle 103"/>
            <p:cNvSpPr>
              <a:spLocks noChangeArrowheads="1"/>
            </p:cNvSpPr>
            <p:nvPr/>
          </p:nvSpPr>
          <p:spPr bwMode="auto">
            <a:xfrm>
              <a:off x="4599" y="2688"/>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xxx</a:t>
              </a:r>
            </a:p>
          </p:txBody>
        </p:sp>
      </p:grpSp>
      <p:sp>
        <p:nvSpPr>
          <p:cNvPr id="110" name="Line 104"/>
          <p:cNvSpPr>
            <a:spLocks noChangeShapeType="1"/>
          </p:cNvSpPr>
          <p:nvPr/>
        </p:nvSpPr>
        <p:spPr bwMode="auto">
          <a:xfrm>
            <a:off x="2292276" y="1399902"/>
            <a:ext cx="5308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1" name="Rectangle 160"/>
          <p:cNvSpPr>
            <a:spLocks noChangeArrowheads="1"/>
          </p:cNvSpPr>
          <p:nvPr/>
        </p:nvSpPr>
        <p:spPr bwMode="auto">
          <a:xfrm>
            <a:off x="1731889" y="1095102"/>
            <a:ext cx="5706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func</a:t>
            </a:r>
          </a:p>
        </p:txBody>
      </p:sp>
      <p:sp>
        <p:nvSpPr>
          <p:cNvPr id="112" name="Rectangle 161"/>
          <p:cNvSpPr>
            <a:spLocks noChangeArrowheads="1"/>
          </p:cNvSpPr>
          <p:nvPr/>
        </p:nvSpPr>
        <p:spPr bwMode="auto">
          <a:xfrm>
            <a:off x="1884289" y="1399902"/>
            <a:ext cx="3991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op</a:t>
            </a:r>
          </a:p>
        </p:txBody>
      </p:sp>
      <p:sp>
        <p:nvSpPr>
          <p:cNvPr id="113" name="Rectangle 162"/>
          <p:cNvSpPr>
            <a:spLocks noChangeArrowheads="1"/>
          </p:cNvSpPr>
          <p:nvPr/>
        </p:nvSpPr>
        <p:spPr bwMode="auto">
          <a:xfrm>
            <a:off x="2265289" y="1399902"/>
            <a:ext cx="8495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00 0000</a:t>
            </a:r>
          </a:p>
        </p:txBody>
      </p:sp>
      <p:sp>
        <p:nvSpPr>
          <p:cNvPr id="114" name="Rectangle 163"/>
          <p:cNvSpPr>
            <a:spLocks noChangeArrowheads="1"/>
          </p:cNvSpPr>
          <p:nvPr/>
        </p:nvSpPr>
        <p:spPr bwMode="auto">
          <a:xfrm>
            <a:off x="3027289" y="1399902"/>
            <a:ext cx="8495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00 0000</a:t>
            </a:r>
          </a:p>
        </p:txBody>
      </p:sp>
      <p:sp>
        <p:nvSpPr>
          <p:cNvPr id="115" name="Rectangle 164"/>
          <p:cNvSpPr>
            <a:spLocks noChangeArrowheads="1"/>
          </p:cNvSpPr>
          <p:nvPr/>
        </p:nvSpPr>
        <p:spPr bwMode="auto">
          <a:xfrm>
            <a:off x="3789289" y="1399902"/>
            <a:ext cx="84196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00 1101</a:t>
            </a:r>
          </a:p>
        </p:txBody>
      </p:sp>
      <p:sp>
        <p:nvSpPr>
          <p:cNvPr id="116" name="Rectangle 165"/>
          <p:cNvSpPr>
            <a:spLocks noChangeArrowheads="1"/>
          </p:cNvSpPr>
          <p:nvPr/>
        </p:nvSpPr>
        <p:spPr bwMode="auto">
          <a:xfrm>
            <a:off x="4551289" y="1399902"/>
            <a:ext cx="84196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10 0011</a:t>
            </a:r>
          </a:p>
        </p:txBody>
      </p:sp>
      <p:sp>
        <p:nvSpPr>
          <p:cNvPr id="117" name="Rectangle 166"/>
          <p:cNvSpPr>
            <a:spLocks noChangeArrowheads="1"/>
          </p:cNvSpPr>
          <p:nvPr/>
        </p:nvSpPr>
        <p:spPr bwMode="auto">
          <a:xfrm>
            <a:off x="5313289" y="1399902"/>
            <a:ext cx="84196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10 1011</a:t>
            </a:r>
          </a:p>
        </p:txBody>
      </p:sp>
      <p:sp>
        <p:nvSpPr>
          <p:cNvPr id="118" name="Rectangle 167"/>
          <p:cNvSpPr>
            <a:spLocks noChangeArrowheads="1"/>
          </p:cNvSpPr>
          <p:nvPr/>
        </p:nvSpPr>
        <p:spPr bwMode="auto">
          <a:xfrm>
            <a:off x="6075289" y="1399902"/>
            <a:ext cx="8495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00 0100</a:t>
            </a:r>
          </a:p>
        </p:txBody>
      </p:sp>
      <p:sp>
        <p:nvSpPr>
          <p:cNvPr id="119" name="Rectangle 168"/>
          <p:cNvSpPr>
            <a:spLocks noChangeArrowheads="1"/>
          </p:cNvSpPr>
          <p:nvPr/>
        </p:nvSpPr>
        <p:spPr bwMode="auto">
          <a:xfrm>
            <a:off x="6837289" y="1399902"/>
            <a:ext cx="8495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00 0010</a:t>
            </a:r>
          </a:p>
        </p:txBody>
      </p:sp>
      <p:sp>
        <p:nvSpPr>
          <p:cNvPr id="120" name="Line 169"/>
          <p:cNvSpPr>
            <a:spLocks noChangeShapeType="1"/>
          </p:cNvSpPr>
          <p:nvPr/>
        </p:nvSpPr>
        <p:spPr bwMode="auto">
          <a:xfrm flipV="1">
            <a:off x="2279576" y="1082402"/>
            <a:ext cx="0" cy="635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1" name="Line 170"/>
          <p:cNvSpPr>
            <a:spLocks noChangeShapeType="1"/>
          </p:cNvSpPr>
          <p:nvPr/>
        </p:nvSpPr>
        <p:spPr bwMode="auto">
          <a:xfrm>
            <a:off x="2292276" y="1095102"/>
            <a:ext cx="5308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2" name="Line 171"/>
          <p:cNvSpPr>
            <a:spLocks noChangeShapeType="1"/>
          </p:cNvSpPr>
          <p:nvPr/>
        </p:nvSpPr>
        <p:spPr bwMode="auto">
          <a:xfrm flipV="1">
            <a:off x="3041576" y="1082402"/>
            <a:ext cx="0" cy="635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3" name="Line 172"/>
          <p:cNvSpPr>
            <a:spLocks noChangeShapeType="1"/>
          </p:cNvSpPr>
          <p:nvPr/>
        </p:nvSpPr>
        <p:spPr bwMode="auto">
          <a:xfrm flipV="1">
            <a:off x="3803576" y="1082402"/>
            <a:ext cx="0" cy="635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4" name="Line 173"/>
          <p:cNvSpPr>
            <a:spLocks noChangeShapeType="1"/>
          </p:cNvSpPr>
          <p:nvPr/>
        </p:nvSpPr>
        <p:spPr bwMode="auto">
          <a:xfrm flipV="1">
            <a:off x="4565576" y="1387202"/>
            <a:ext cx="0" cy="330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5" name="Line 174"/>
          <p:cNvSpPr>
            <a:spLocks noChangeShapeType="1"/>
          </p:cNvSpPr>
          <p:nvPr/>
        </p:nvSpPr>
        <p:spPr bwMode="auto">
          <a:xfrm flipV="1">
            <a:off x="5327576" y="1387202"/>
            <a:ext cx="0" cy="330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6" name="Line 175"/>
          <p:cNvSpPr>
            <a:spLocks noChangeShapeType="1"/>
          </p:cNvSpPr>
          <p:nvPr/>
        </p:nvSpPr>
        <p:spPr bwMode="auto">
          <a:xfrm flipV="1">
            <a:off x="6089576" y="1387202"/>
            <a:ext cx="0" cy="330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7" name="Line 176"/>
          <p:cNvSpPr>
            <a:spLocks noChangeShapeType="1"/>
          </p:cNvSpPr>
          <p:nvPr/>
        </p:nvSpPr>
        <p:spPr bwMode="auto">
          <a:xfrm flipV="1">
            <a:off x="6851576" y="1387202"/>
            <a:ext cx="0" cy="330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8" name="Line 177"/>
          <p:cNvSpPr>
            <a:spLocks noChangeShapeType="1"/>
          </p:cNvSpPr>
          <p:nvPr/>
        </p:nvSpPr>
        <p:spPr bwMode="auto">
          <a:xfrm flipV="1">
            <a:off x="7613576" y="1082402"/>
            <a:ext cx="0" cy="635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9" name="Line 178"/>
          <p:cNvSpPr>
            <a:spLocks noChangeShapeType="1"/>
          </p:cNvSpPr>
          <p:nvPr/>
        </p:nvSpPr>
        <p:spPr bwMode="auto">
          <a:xfrm>
            <a:off x="844476" y="1247502"/>
            <a:ext cx="889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0" name="Rectangle 179"/>
          <p:cNvSpPr>
            <a:spLocks noChangeArrowheads="1"/>
          </p:cNvSpPr>
          <p:nvPr/>
        </p:nvSpPr>
        <p:spPr bwMode="auto">
          <a:xfrm>
            <a:off x="2265289" y="1095102"/>
            <a:ext cx="8495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smtClean="0">
                <a:solidFill>
                  <a:srgbClr val="000000"/>
                </a:solidFill>
                <a:latin typeface="Times New Roman" panose="02020603050405020304" pitchFamily="18" charset="0"/>
                <a:ea typeface="宋体" panose="02010600030101010101" pitchFamily="2" charset="-122"/>
              </a:rPr>
              <a:t>10 0000</a:t>
            </a:r>
          </a:p>
        </p:txBody>
      </p:sp>
      <p:sp>
        <p:nvSpPr>
          <p:cNvPr id="131" name="Line 180"/>
          <p:cNvSpPr>
            <a:spLocks noChangeShapeType="1"/>
          </p:cNvSpPr>
          <p:nvPr/>
        </p:nvSpPr>
        <p:spPr bwMode="auto">
          <a:xfrm>
            <a:off x="1212776" y="1260202"/>
            <a:ext cx="0" cy="307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2" name="Line 181"/>
          <p:cNvSpPr>
            <a:spLocks noChangeShapeType="1"/>
          </p:cNvSpPr>
          <p:nvPr/>
        </p:nvSpPr>
        <p:spPr bwMode="auto">
          <a:xfrm>
            <a:off x="1225476" y="1552302"/>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 name="Rectangle 182"/>
          <p:cNvSpPr>
            <a:spLocks noChangeArrowheads="1"/>
          </p:cNvSpPr>
          <p:nvPr/>
        </p:nvSpPr>
        <p:spPr bwMode="auto">
          <a:xfrm>
            <a:off x="3027289" y="1095102"/>
            <a:ext cx="8495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zh-CN" altLang="en-US" sz="1600" dirty="0" smtClean="0">
                <a:solidFill>
                  <a:srgbClr val="000000"/>
                </a:solidFill>
                <a:latin typeface="Times New Roman" panose="02020603050405020304" pitchFamily="18" charset="0"/>
                <a:ea typeface="宋体" panose="02010600030101010101" pitchFamily="2" charset="-122"/>
              </a:rPr>
              <a:t>10 0010</a:t>
            </a:r>
          </a:p>
        </p:txBody>
      </p:sp>
      <p:sp>
        <p:nvSpPr>
          <p:cNvPr id="134" name="Rectangle 183"/>
          <p:cNvSpPr>
            <a:spLocks noChangeArrowheads="1"/>
          </p:cNvSpPr>
          <p:nvPr/>
        </p:nvSpPr>
        <p:spPr bwMode="auto">
          <a:xfrm>
            <a:off x="4779889" y="1095102"/>
            <a:ext cx="175945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We Don’t Care :-)</a:t>
            </a:r>
          </a:p>
        </p:txBody>
      </p:sp>
      <p:grpSp>
        <p:nvGrpSpPr>
          <p:cNvPr id="135" name="Group 105"/>
          <p:cNvGrpSpPr>
            <a:grpSpLocks/>
          </p:cNvGrpSpPr>
          <p:nvPr/>
        </p:nvGrpSpPr>
        <p:grpSpPr bwMode="auto">
          <a:xfrm>
            <a:off x="1377950" y="6096000"/>
            <a:ext cx="6083300" cy="333375"/>
            <a:chOff x="868" y="3840"/>
            <a:chExt cx="3832" cy="210"/>
          </a:xfrm>
        </p:grpSpPr>
        <p:sp>
          <p:nvSpPr>
            <p:cNvPr id="136" name="Rectangle 106"/>
            <p:cNvSpPr>
              <a:spLocks noChangeArrowheads="1"/>
            </p:cNvSpPr>
            <p:nvPr/>
          </p:nvSpPr>
          <p:spPr bwMode="auto">
            <a:xfrm>
              <a:off x="872" y="3848"/>
              <a:ext cx="3824"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37" name="Group 107"/>
            <p:cNvGrpSpPr>
              <a:grpSpLocks/>
            </p:cNvGrpSpPr>
            <p:nvPr/>
          </p:nvGrpSpPr>
          <p:grpSpPr bwMode="auto">
            <a:xfrm>
              <a:off x="868" y="3840"/>
              <a:ext cx="664" cy="210"/>
              <a:chOff x="868" y="3840"/>
              <a:chExt cx="664" cy="210"/>
            </a:xfrm>
          </p:grpSpPr>
          <p:sp>
            <p:nvSpPr>
              <p:cNvPr id="140" name="Rectangle 108"/>
              <p:cNvSpPr>
                <a:spLocks noChangeArrowheads="1"/>
              </p:cNvSpPr>
              <p:nvPr/>
            </p:nvSpPr>
            <p:spPr bwMode="auto">
              <a:xfrm>
                <a:off x="868" y="3844"/>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Rectangle 109"/>
              <p:cNvSpPr>
                <a:spLocks noChangeArrowheads="1"/>
              </p:cNvSpPr>
              <p:nvPr/>
            </p:nvSpPr>
            <p:spPr bwMode="auto">
              <a:xfrm>
                <a:off x="1065" y="3840"/>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grpSp>
        <p:sp>
          <p:nvSpPr>
            <p:cNvPr id="138" name="Rectangle 110"/>
            <p:cNvSpPr>
              <a:spLocks noChangeArrowheads="1"/>
            </p:cNvSpPr>
            <p:nvPr/>
          </p:nvSpPr>
          <p:spPr bwMode="auto">
            <a:xfrm>
              <a:off x="1540" y="3844"/>
              <a:ext cx="3160"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9" name="Rectangle 111"/>
            <p:cNvSpPr>
              <a:spLocks noChangeArrowheads="1"/>
            </p:cNvSpPr>
            <p:nvPr/>
          </p:nvSpPr>
          <p:spPr bwMode="auto">
            <a:xfrm>
              <a:off x="2546" y="3840"/>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target address</a:t>
              </a:r>
            </a:p>
          </p:txBody>
        </p:sp>
      </p:grpSp>
      <p:grpSp>
        <p:nvGrpSpPr>
          <p:cNvPr id="142" name="Group 112"/>
          <p:cNvGrpSpPr>
            <a:grpSpLocks/>
          </p:cNvGrpSpPr>
          <p:nvPr/>
        </p:nvGrpSpPr>
        <p:grpSpPr bwMode="auto">
          <a:xfrm>
            <a:off x="1281113" y="4876800"/>
            <a:ext cx="6302375" cy="638175"/>
            <a:chOff x="807" y="3072"/>
            <a:chExt cx="3970" cy="402"/>
          </a:xfrm>
        </p:grpSpPr>
        <p:grpSp>
          <p:nvGrpSpPr>
            <p:cNvPr id="143" name="Group 113"/>
            <p:cNvGrpSpPr>
              <a:grpSpLocks/>
            </p:cNvGrpSpPr>
            <p:nvPr/>
          </p:nvGrpSpPr>
          <p:grpSpPr bwMode="auto">
            <a:xfrm>
              <a:off x="868" y="3264"/>
              <a:ext cx="3832" cy="210"/>
              <a:chOff x="868" y="3264"/>
              <a:chExt cx="3832" cy="210"/>
            </a:xfrm>
          </p:grpSpPr>
          <p:sp>
            <p:nvSpPr>
              <p:cNvPr id="151" name="Rectangle 114"/>
              <p:cNvSpPr>
                <a:spLocks noChangeArrowheads="1"/>
              </p:cNvSpPr>
              <p:nvPr/>
            </p:nvSpPr>
            <p:spPr bwMode="auto">
              <a:xfrm>
                <a:off x="872" y="3272"/>
                <a:ext cx="3824"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52" name="Group 115"/>
              <p:cNvGrpSpPr>
                <a:grpSpLocks/>
              </p:cNvGrpSpPr>
              <p:nvPr/>
            </p:nvGrpSpPr>
            <p:grpSpPr bwMode="auto">
              <a:xfrm>
                <a:off x="868" y="3264"/>
                <a:ext cx="3832" cy="210"/>
                <a:chOff x="868" y="3264"/>
                <a:chExt cx="3832" cy="210"/>
              </a:xfrm>
            </p:grpSpPr>
            <p:grpSp>
              <p:nvGrpSpPr>
                <p:cNvPr id="153" name="Group 116"/>
                <p:cNvGrpSpPr>
                  <a:grpSpLocks/>
                </p:cNvGrpSpPr>
                <p:nvPr/>
              </p:nvGrpSpPr>
              <p:grpSpPr bwMode="auto">
                <a:xfrm>
                  <a:off x="868" y="3264"/>
                  <a:ext cx="664" cy="210"/>
                  <a:chOff x="868" y="3264"/>
                  <a:chExt cx="664" cy="210"/>
                </a:xfrm>
              </p:grpSpPr>
              <p:sp>
                <p:nvSpPr>
                  <p:cNvPr id="169" name="Rectangle 117"/>
                  <p:cNvSpPr>
                    <a:spLocks noChangeArrowheads="1"/>
                  </p:cNvSpPr>
                  <p:nvPr/>
                </p:nvSpPr>
                <p:spPr bwMode="auto">
                  <a:xfrm>
                    <a:off x="868" y="3268"/>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0" name="Rectangle 118"/>
                  <p:cNvSpPr>
                    <a:spLocks noChangeArrowheads="1"/>
                  </p:cNvSpPr>
                  <p:nvPr/>
                </p:nvSpPr>
                <p:spPr bwMode="auto">
                  <a:xfrm>
                    <a:off x="1065" y="32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grpSp>
            <p:grpSp>
              <p:nvGrpSpPr>
                <p:cNvPr id="154" name="Group 119"/>
                <p:cNvGrpSpPr>
                  <a:grpSpLocks/>
                </p:cNvGrpSpPr>
                <p:nvPr/>
              </p:nvGrpSpPr>
              <p:grpSpPr bwMode="auto">
                <a:xfrm>
                  <a:off x="1540" y="3264"/>
                  <a:ext cx="616" cy="210"/>
                  <a:chOff x="1540" y="3264"/>
                  <a:chExt cx="616" cy="210"/>
                </a:xfrm>
              </p:grpSpPr>
              <p:sp>
                <p:nvSpPr>
                  <p:cNvPr id="167" name="Rectangle 120"/>
                  <p:cNvSpPr>
                    <a:spLocks noChangeArrowheads="1"/>
                  </p:cNvSpPr>
                  <p:nvPr/>
                </p:nvSpPr>
                <p:spPr bwMode="auto">
                  <a:xfrm>
                    <a:off x="1540" y="326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8" name="Rectangle 121"/>
                  <p:cNvSpPr>
                    <a:spLocks noChangeArrowheads="1"/>
                  </p:cNvSpPr>
                  <p:nvPr/>
                </p:nvSpPr>
                <p:spPr bwMode="auto">
                  <a:xfrm>
                    <a:off x="1719" y="32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rs</a:t>
                    </a:r>
                  </a:p>
                </p:txBody>
              </p:sp>
            </p:grpSp>
            <p:grpSp>
              <p:nvGrpSpPr>
                <p:cNvPr id="155" name="Group 122"/>
                <p:cNvGrpSpPr>
                  <a:grpSpLocks/>
                </p:cNvGrpSpPr>
                <p:nvPr/>
              </p:nvGrpSpPr>
              <p:grpSpPr bwMode="auto">
                <a:xfrm>
                  <a:off x="2164" y="3264"/>
                  <a:ext cx="616" cy="210"/>
                  <a:chOff x="2164" y="3264"/>
                  <a:chExt cx="616" cy="210"/>
                </a:xfrm>
              </p:grpSpPr>
              <p:sp>
                <p:nvSpPr>
                  <p:cNvPr id="165" name="Rectangle 123"/>
                  <p:cNvSpPr>
                    <a:spLocks noChangeArrowheads="1"/>
                  </p:cNvSpPr>
                  <p:nvPr/>
                </p:nvSpPr>
                <p:spPr bwMode="auto">
                  <a:xfrm>
                    <a:off x="2164" y="326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6" name="Rectangle 124"/>
                  <p:cNvSpPr>
                    <a:spLocks noChangeArrowheads="1"/>
                  </p:cNvSpPr>
                  <p:nvPr/>
                </p:nvSpPr>
                <p:spPr bwMode="auto">
                  <a:xfrm>
                    <a:off x="2343" y="32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rt</a:t>
                    </a:r>
                  </a:p>
                </p:txBody>
              </p:sp>
            </p:grpSp>
            <p:grpSp>
              <p:nvGrpSpPr>
                <p:cNvPr id="156" name="Group 125"/>
                <p:cNvGrpSpPr>
                  <a:grpSpLocks/>
                </p:cNvGrpSpPr>
                <p:nvPr/>
              </p:nvGrpSpPr>
              <p:grpSpPr bwMode="auto">
                <a:xfrm>
                  <a:off x="2788" y="3264"/>
                  <a:ext cx="616" cy="210"/>
                  <a:chOff x="2788" y="3264"/>
                  <a:chExt cx="616" cy="210"/>
                </a:xfrm>
              </p:grpSpPr>
              <p:sp>
                <p:nvSpPr>
                  <p:cNvPr id="163" name="Rectangle 126"/>
                  <p:cNvSpPr>
                    <a:spLocks noChangeArrowheads="1"/>
                  </p:cNvSpPr>
                  <p:nvPr/>
                </p:nvSpPr>
                <p:spPr bwMode="auto">
                  <a:xfrm>
                    <a:off x="2788" y="326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4" name="Rectangle 127"/>
                  <p:cNvSpPr>
                    <a:spLocks noChangeArrowheads="1"/>
                  </p:cNvSpPr>
                  <p:nvPr/>
                </p:nvSpPr>
                <p:spPr bwMode="auto">
                  <a:xfrm>
                    <a:off x="2967" y="32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rd</a:t>
                    </a:r>
                  </a:p>
                </p:txBody>
              </p:sp>
            </p:grpSp>
            <p:grpSp>
              <p:nvGrpSpPr>
                <p:cNvPr id="157" name="Group 128"/>
                <p:cNvGrpSpPr>
                  <a:grpSpLocks/>
                </p:cNvGrpSpPr>
                <p:nvPr/>
              </p:nvGrpSpPr>
              <p:grpSpPr bwMode="auto">
                <a:xfrm>
                  <a:off x="3412" y="3264"/>
                  <a:ext cx="616" cy="210"/>
                  <a:chOff x="3412" y="3264"/>
                  <a:chExt cx="616" cy="210"/>
                </a:xfrm>
              </p:grpSpPr>
              <p:sp>
                <p:nvSpPr>
                  <p:cNvPr id="161" name="Rectangle 129"/>
                  <p:cNvSpPr>
                    <a:spLocks noChangeArrowheads="1"/>
                  </p:cNvSpPr>
                  <p:nvPr/>
                </p:nvSpPr>
                <p:spPr bwMode="auto">
                  <a:xfrm>
                    <a:off x="3412" y="326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2" name="Rectangle 130"/>
                  <p:cNvSpPr>
                    <a:spLocks noChangeArrowheads="1"/>
                  </p:cNvSpPr>
                  <p:nvPr/>
                </p:nvSpPr>
                <p:spPr bwMode="auto">
                  <a:xfrm>
                    <a:off x="3495" y="32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shamt</a:t>
                    </a:r>
                  </a:p>
                </p:txBody>
              </p:sp>
            </p:grpSp>
            <p:grpSp>
              <p:nvGrpSpPr>
                <p:cNvPr id="158" name="Group 131"/>
                <p:cNvGrpSpPr>
                  <a:grpSpLocks/>
                </p:cNvGrpSpPr>
                <p:nvPr/>
              </p:nvGrpSpPr>
              <p:grpSpPr bwMode="auto">
                <a:xfrm>
                  <a:off x="4036" y="3264"/>
                  <a:ext cx="664" cy="210"/>
                  <a:chOff x="4036" y="3264"/>
                  <a:chExt cx="664" cy="210"/>
                </a:xfrm>
              </p:grpSpPr>
              <p:sp>
                <p:nvSpPr>
                  <p:cNvPr id="159" name="Rectangle 132"/>
                  <p:cNvSpPr>
                    <a:spLocks noChangeArrowheads="1"/>
                  </p:cNvSpPr>
                  <p:nvPr/>
                </p:nvSpPr>
                <p:spPr bwMode="auto">
                  <a:xfrm>
                    <a:off x="4036" y="3268"/>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0" name="Rectangle 133"/>
                  <p:cNvSpPr>
                    <a:spLocks noChangeArrowheads="1"/>
                  </p:cNvSpPr>
                  <p:nvPr/>
                </p:nvSpPr>
                <p:spPr bwMode="auto">
                  <a:xfrm>
                    <a:off x="4233" y="326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funct</a:t>
                    </a:r>
                  </a:p>
                </p:txBody>
              </p:sp>
            </p:grpSp>
          </p:grpSp>
        </p:grpSp>
        <p:sp>
          <p:nvSpPr>
            <p:cNvPr id="144" name="Rectangle 134"/>
            <p:cNvSpPr>
              <a:spLocks noChangeArrowheads="1"/>
            </p:cNvSpPr>
            <p:nvPr/>
          </p:nvSpPr>
          <p:spPr bwMode="auto">
            <a:xfrm>
              <a:off x="4599" y="30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45" name="Rectangle 135"/>
            <p:cNvSpPr>
              <a:spLocks noChangeArrowheads="1"/>
            </p:cNvSpPr>
            <p:nvPr/>
          </p:nvSpPr>
          <p:spPr bwMode="auto">
            <a:xfrm>
              <a:off x="3879" y="30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46" name="Rectangle 136"/>
            <p:cNvSpPr>
              <a:spLocks noChangeArrowheads="1"/>
            </p:cNvSpPr>
            <p:nvPr/>
          </p:nvSpPr>
          <p:spPr bwMode="auto">
            <a:xfrm>
              <a:off x="3207"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47" name="Rectangle 137"/>
            <p:cNvSpPr>
              <a:spLocks noChangeArrowheads="1"/>
            </p:cNvSpPr>
            <p:nvPr/>
          </p:nvSpPr>
          <p:spPr bwMode="auto">
            <a:xfrm>
              <a:off x="2583"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48" name="Rectangle 138"/>
            <p:cNvSpPr>
              <a:spLocks noChangeArrowheads="1"/>
            </p:cNvSpPr>
            <p:nvPr/>
          </p:nvSpPr>
          <p:spPr bwMode="auto">
            <a:xfrm>
              <a:off x="1959"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149" name="Rectangle 139"/>
            <p:cNvSpPr>
              <a:spLocks noChangeArrowheads="1"/>
            </p:cNvSpPr>
            <p:nvPr/>
          </p:nvSpPr>
          <p:spPr bwMode="auto">
            <a:xfrm>
              <a:off x="1335"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150" name="Rectangle 140"/>
            <p:cNvSpPr>
              <a:spLocks noChangeArrowheads="1"/>
            </p:cNvSpPr>
            <p:nvPr/>
          </p:nvSpPr>
          <p:spPr bwMode="auto">
            <a:xfrm>
              <a:off x="807"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31</a:t>
              </a:r>
            </a:p>
          </p:txBody>
        </p:sp>
      </p:grpSp>
      <p:grpSp>
        <p:nvGrpSpPr>
          <p:cNvPr id="171" name="Group 141"/>
          <p:cNvGrpSpPr>
            <a:grpSpLocks/>
          </p:cNvGrpSpPr>
          <p:nvPr/>
        </p:nvGrpSpPr>
        <p:grpSpPr bwMode="auto">
          <a:xfrm>
            <a:off x="1377950" y="5621338"/>
            <a:ext cx="6083300" cy="350837"/>
            <a:chOff x="868" y="3541"/>
            <a:chExt cx="3832" cy="221"/>
          </a:xfrm>
        </p:grpSpPr>
        <p:sp>
          <p:nvSpPr>
            <p:cNvPr id="172" name="Rectangle 142"/>
            <p:cNvSpPr>
              <a:spLocks noChangeArrowheads="1"/>
            </p:cNvSpPr>
            <p:nvPr/>
          </p:nvSpPr>
          <p:spPr bwMode="auto">
            <a:xfrm>
              <a:off x="872" y="3560"/>
              <a:ext cx="3824"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73" name="Group 143"/>
            <p:cNvGrpSpPr>
              <a:grpSpLocks/>
            </p:cNvGrpSpPr>
            <p:nvPr/>
          </p:nvGrpSpPr>
          <p:grpSpPr bwMode="auto">
            <a:xfrm>
              <a:off x="868" y="3552"/>
              <a:ext cx="664" cy="210"/>
              <a:chOff x="868" y="3552"/>
              <a:chExt cx="664" cy="210"/>
            </a:xfrm>
          </p:grpSpPr>
          <p:sp>
            <p:nvSpPr>
              <p:cNvPr id="182" name="Rectangle 144"/>
              <p:cNvSpPr>
                <a:spLocks noChangeArrowheads="1"/>
              </p:cNvSpPr>
              <p:nvPr/>
            </p:nvSpPr>
            <p:spPr bwMode="auto">
              <a:xfrm>
                <a:off x="868" y="3556"/>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3" name="Rectangle 145"/>
              <p:cNvSpPr>
                <a:spLocks noChangeArrowheads="1"/>
              </p:cNvSpPr>
              <p:nvPr/>
            </p:nvSpPr>
            <p:spPr bwMode="auto">
              <a:xfrm>
                <a:off x="1065"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grpSp>
        <p:grpSp>
          <p:nvGrpSpPr>
            <p:cNvPr id="174" name="Group 146"/>
            <p:cNvGrpSpPr>
              <a:grpSpLocks/>
            </p:cNvGrpSpPr>
            <p:nvPr/>
          </p:nvGrpSpPr>
          <p:grpSpPr bwMode="auto">
            <a:xfrm>
              <a:off x="1540" y="3552"/>
              <a:ext cx="616" cy="210"/>
              <a:chOff x="1540" y="3552"/>
              <a:chExt cx="616" cy="210"/>
            </a:xfrm>
          </p:grpSpPr>
          <p:sp>
            <p:nvSpPr>
              <p:cNvPr id="180" name="Rectangle 147"/>
              <p:cNvSpPr>
                <a:spLocks noChangeArrowheads="1"/>
              </p:cNvSpPr>
              <p:nvPr/>
            </p:nvSpPr>
            <p:spPr bwMode="auto">
              <a:xfrm>
                <a:off x="1540" y="3556"/>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1" name="Rectangle 148"/>
              <p:cNvSpPr>
                <a:spLocks noChangeArrowheads="1"/>
              </p:cNvSpPr>
              <p:nvPr/>
            </p:nvSpPr>
            <p:spPr bwMode="auto">
              <a:xfrm>
                <a:off x="1719" y="3552"/>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rs</a:t>
                </a:r>
              </a:p>
            </p:txBody>
          </p:sp>
        </p:grpSp>
        <p:grpSp>
          <p:nvGrpSpPr>
            <p:cNvPr id="175" name="Group 149"/>
            <p:cNvGrpSpPr>
              <a:grpSpLocks/>
            </p:cNvGrpSpPr>
            <p:nvPr/>
          </p:nvGrpSpPr>
          <p:grpSpPr bwMode="auto">
            <a:xfrm>
              <a:off x="2164" y="3552"/>
              <a:ext cx="616" cy="210"/>
              <a:chOff x="2164" y="3552"/>
              <a:chExt cx="616" cy="210"/>
            </a:xfrm>
          </p:grpSpPr>
          <p:sp>
            <p:nvSpPr>
              <p:cNvPr id="178" name="Rectangle 150"/>
              <p:cNvSpPr>
                <a:spLocks noChangeArrowheads="1"/>
              </p:cNvSpPr>
              <p:nvPr/>
            </p:nvSpPr>
            <p:spPr bwMode="auto">
              <a:xfrm>
                <a:off x="2164" y="3556"/>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9" name="Rectangle 151"/>
              <p:cNvSpPr>
                <a:spLocks noChangeArrowheads="1"/>
              </p:cNvSpPr>
              <p:nvPr/>
            </p:nvSpPr>
            <p:spPr bwMode="auto">
              <a:xfrm>
                <a:off x="2343" y="3552"/>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rt</a:t>
                </a:r>
              </a:p>
            </p:txBody>
          </p:sp>
        </p:grpSp>
        <p:sp>
          <p:nvSpPr>
            <p:cNvPr id="176" name="Rectangle 152"/>
            <p:cNvSpPr>
              <a:spLocks noChangeArrowheads="1"/>
            </p:cNvSpPr>
            <p:nvPr/>
          </p:nvSpPr>
          <p:spPr bwMode="auto">
            <a:xfrm>
              <a:off x="2788" y="3556"/>
              <a:ext cx="1912"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7" name="Rectangle 153"/>
            <p:cNvSpPr>
              <a:spLocks noChangeArrowheads="1"/>
            </p:cNvSpPr>
            <p:nvPr/>
          </p:nvSpPr>
          <p:spPr bwMode="auto">
            <a:xfrm>
              <a:off x="3367" y="3541"/>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immediate</a:t>
              </a:r>
            </a:p>
          </p:txBody>
        </p:sp>
      </p:grpSp>
      <p:sp>
        <p:nvSpPr>
          <p:cNvPr id="184" name="Rectangle 154"/>
          <p:cNvSpPr>
            <a:spLocks noChangeArrowheads="1"/>
          </p:cNvSpPr>
          <p:nvPr/>
        </p:nvSpPr>
        <p:spPr bwMode="auto">
          <a:xfrm>
            <a:off x="519113" y="5181600"/>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R-type</a:t>
            </a:r>
          </a:p>
        </p:txBody>
      </p:sp>
      <p:sp>
        <p:nvSpPr>
          <p:cNvPr id="185" name="Rectangle 155"/>
          <p:cNvSpPr>
            <a:spLocks noChangeArrowheads="1"/>
          </p:cNvSpPr>
          <p:nvPr/>
        </p:nvSpPr>
        <p:spPr bwMode="auto">
          <a:xfrm>
            <a:off x="539552" y="5638800"/>
            <a:ext cx="701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dirty="0" smtClean="0">
                <a:solidFill>
                  <a:srgbClr val="000000"/>
                </a:solidFill>
                <a:latin typeface="Times New Roman" panose="02020603050405020304" pitchFamily="18" charset="0"/>
                <a:ea typeface="宋体" panose="02010600030101010101" pitchFamily="2" charset="-122"/>
              </a:rPr>
              <a:t>I-type</a:t>
            </a:r>
          </a:p>
        </p:txBody>
      </p:sp>
      <p:sp>
        <p:nvSpPr>
          <p:cNvPr id="186" name="Rectangle 156"/>
          <p:cNvSpPr>
            <a:spLocks noChangeArrowheads="1"/>
          </p:cNvSpPr>
          <p:nvPr/>
        </p:nvSpPr>
        <p:spPr bwMode="auto">
          <a:xfrm>
            <a:off x="535732" y="6096000"/>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dirty="0" smtClean="0">
                <a:solidFill>
                  <a:srgbClr val="000000"/>
                </a:solidFill>
                <a:latin typeface="Times New Roman" panose="02020603050405020304" pitchFamily="18" charset="0"/>
                <a:ea typeface="宋体" panose="02010600030101010101" pitchFamily="2" charset="-122"/>
              </a:rPr>
              <a:t>J-type</a:t>
            </a:r>
          </a:p>
        </p:txBody>
      </p:sp>
      <p:sp>
        <p:nvSpPr>
          <p:cNvPr id="187" name="Rectangle 157"/>
          <p:cNvSpPr>
            <a:spLocks noChangeArrowheads="1"/>
          </p:cNvSpPr>
          <p:nvPr/>
        </p:nvSpPr>
        <p:spPr bwMode="auto">
          <a:xfrm>
            <a:off x="7529513" y="518160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add, sub</a:t>
            </a:r>
          </a:p>
        </p:txBody>
      </p:sp>
      <p:sp>
        <p:nvSpPr>
          <p:cNvPr id="188" name="Rectangle 158"/>
          <p:cNvSpPr>
            <a:spLocks noChangeArrowheads="1"/>
          </p:cNvSpPr>
          <p:nvPr/>
        </p:nvSpPr>
        <p:spPr bwMode="auto">
          <a:xfrm>
            <a:off x="7529513" y="5638800"/>
            <a:ext cx="1479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ori, lw, sw, beq</a:t>
            </a:r>
          </a:p>
        </p:txBody>
      </p:sp>
      <p:sp>
        <p:nvSpPr>
          <p:cNvPr id="189" name="Rectangle 159"/>
          <p:cNvSpPr>
            <a:spLocks noChangeArrowheads="1"/>
          </p:cNvSpPr>
          <p:nvPr/>
        </p:nvSpPr>
        <p:spPr bwMode="auto">
          <a:xfrm>
            <a:off x="7529513" y="6096000"/>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1600" b="1" smtClean="0">
                <a:solidFill>
                  <a:srgbClr val="000000"/>
                </a:solidFill>
                <a:latin typeface="Times New Roman" panose="02020603050405020304" pitchFamily="18" charset="0"/>
                <a:ea typeface="宋体" panose="02010600030101010101" pitchFamily="2" charset="-122"/>
              </a:rPr>
              <a:t>jump</a:t>
            </a:r>
          </a:p>
        </p:txBody>
      </p:sp>
    </p:spTree>
    <p:extLst>
      <p:ext uri="{BB962C8B-B14F-4D97-AF65-F5344CB8AC3E}">
        <p14:creationId xmlns:p14="http://schemas.microsoft.com/office/powerpoint/2010/main" val="23090940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693753" y="707879"/>
            <a:ext cx="5342743" cy="3970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063DE8"/>
                </a:solidFill>
              </a:rPr>
              <a:t>2. </a:t>
            </a:r>
            <a:r>
              <a:rPr lang="zh-CN" altLang="en-US" sz="1800" dirty="0" smtClean="0">
                <a:solidFill>
                  <a:srgbClr val="063DE8"/>
                </a:solidFill>
              </a:rPr>
              <a:t>控制单元设计</a:t>
            </a:r>
            <a:r>
              <a:rPr lang="zh-CN" altLang="en-US" sz="1800" dirty="0">
                <a:solidFill>
                  <a:srgbClr val="063DE8"/>
                </a:solidFill>
              </a:rPr>
              <a:t>：主控制单元和</a:t>
            </a:r>
            <a:r>
              <a:rPr lang="en-US" altLang="zh-CN" sz="1800" dirty="0">
                <a:solidFill>
                  <a:srgbClr val="063DE8"/>
                </a:solidFill>
              </a:rPr>
              <a:t>ALU</a:t>
            </a:r>
            <a:r>
              <a:rPr lang="zh-CN" altLang="en-US" sz="1800" dirty="0">
                <a:solidFill>
                  <a:srgbClr val="063DE8"/>
                </a:solidFill>
              </a:rPr>
              <a:t>局部控制单元</a:t>
            </a:r>
            <a:endParaRPr lang="en-US" altLang="zh-CN" sz="1800" dirty="0" smtClean="0">
              <a:solidFill>
                <a:srgbClr val="063DE8"/>
              </a:solidFill>
            </a:endParaRPr>
          </a:p>
        </p:txBody>
      </p:sp>
      <p:grpSp>
        <p:nvGrpSpPr>
          <p:cNvPr id="8" name="Group 3"/>
          <p:cNvGrpSpPr>
            <a:grpSpLocks/>
          </p:cNvGrpSpPr>
          <p:nvPr/>
        </p:nvGrpSpPr>
        <p:grpSpPr bwMode="auto">
          <a:xfrm>
            <a:off x="701675" y="1120775"/>
            <a:ext cx="7177088" cy="3409950"/>
            <a:chOff x="624" y="472"/>
            <a:chExt cx="4340" cy="2148"/>
          </a:xfrm>
        </p:grpSpPr>
        <p:sp>
          <p:nvSpPr>
            <p:cNvPr id="10" name="Rectangle 4"/>
            <p:cNvSpPr>
              <a:spLocks noChangeArrowheads="1"/>
            </p:cNvSpPr>
            <p:nvPr/>
          </p:nvSpPr>
          <p:spPr bwMode="auto">
            <a:xfrm>
              <a:off x="1815" y="672"/>
              <a:ext cx="46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R-type</a:t>
              </a:r>
            </a:p>
          </p:txBody>
        </p:sp>
        <p:sp>
          <p:nvSpPr>
            <p:cNvPr id="11" name="Rectangle 5"/>
            <p:cNvSpPr>
              <a:spLocks noChangeArrowheads="1"/>
            </p:cNvSpPr>
            <p:nvPr/>
          </p:nvSpPr>
          <p:spPr bwMode="auto">
            <a:xfrm>
              <a:off x="2631" y="672"/>
              <a:ext cx="2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ori</a:t>
              </a:r>
            </a:p>
          </p:txBody>
        </p:sp>
        <p:sp>
          <p:nvSpPr>
            <p:cNvPr id="12" name="Rectangle 6"/>
            <p:cNvSpPr>
              <a:spLocks noChangeArrowheads="1"/>
            </p:cNvSpPr>
            <p:nvPr/>
          </p:nvSpPr>
          <p:spPr bwMode="auto">
            <a:xfrm>
              <a:off x="3111" y="672"/>
              <a:ext cx="23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lw</a:t>
              </a:r>
            </a:p>
          </p:txBody>
        </p:sp>
        <p:sp>
          <p:nvSpPr>
            <p:cNvPr id="13" name="Rectangle 7"/>
            <p:cNvSpPr>
              <a:spLocks noChangeArrowheads="1"/>
            </p:cNvSpPr>
            <p:nvPr/>
          </p:nvSpPr>
          <p:spPr bwMode="auto">
            <a:xfrm>
              <a:off x="3591" y="672"/>
              <a:ext cx="24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sw</a:t>
              </a:r>
            </a:p>
          </p:txBody>
        </p:sp>
        <p:sp>
          <p:nvSpPr>
            <p:cNvPr id="14" name="Rectangle 8"/>
            <p:cNvSpPr>
              <a:spLocks noChangeArrowheads="1"/>
            </p:cNvSpPr>
            <p:nvPr/>
          </p:nvSpPr>
          <p:spPr bwMode="auto">
            <a:xfrm>
              <a:off x="4071" y="672"/>
              <a:ext cx="30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beq</a:t>
              </a:r>
            </a:p>
          </p:txBody>
        </p:sp>
        <p:sp>
          <p:nvSpPr>
            <p:cNvPr id="15" name="Rectangle 9"/>
            <p:cNvSpPr>
              <a:spLocks noChangeArrowheads="1"/>
            </p:cNvSpPr>
            <p:nvPr/>
          </p:nvSpPr>
          <p:spPr bwMode="auto">
            <a:xfrm>
              <a:off x="4503" y="672"/>
              <a:ext cx="3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jump</a:t>
              </a:r>
            </a:p>
          </p:txBody>
        </p:sp>
        <p:sp>
          <p:nvSpPr>
            <p:cNvPr id="16" name="Rectangle 10"/>
            <p:cNvSpPr>
              <a:spLocks noChangeArrowheads="1"/>
            </p:cNvSpPr>
            <p:nvPr/>
          </p:nvSpPr>
          <p:spPr bwMode="auto">
            <a:xfrm>
              <a:off x="711" y="864"/>
              <a:ext cx="4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RegDst</a:t>
              </a:r>
            </a:p>
          </p:txBody>
        </p:sp>
        <p:sp>
          <p:nvSpPr>
            <p:cNvPr id="17" name="Rectangle 11"/>
            <p:cNvSpPr>
              <a:spLocks noChangeArrowheads="1"/>
            </p:cNvSpPr>
            <p:nvPr/>
          </p:nvSpPr>
          <p:spPr bwMode="auto">
            <a:xfrm>
              <a:off x="711" y="1056"/>
              <a:ext cx="54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ALUSrc</a:t>
              </a:r>
            </a:p>
          </p:txBody>
        </p:sp>
        <p:sp>
          <p:nvSpPr>
            <p:cNvPr id="18" name="Rectangle 12"/>
            <p:cNvSpPr>
              <a:spLocks noChangeArrowheads="1"/>
            </p:cNvSpPr>
            <p:nvPr/>
          </p:nvSpPr>
          <p:spPr bwMode="auto">
            <a:xfrm>
              <a:off x="711" y="1248"/>
              <a:ext cx="6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MemtoReg</a:t>
              </a:r>
            </a:p>
          </p:txBody>
        </p:sp>
        <p:sp>
          <p:nvSpPr>
            <p:cNvPr id="19" name="Rectangle 13"/>
            <p:cNvSpPr>
              <a:spLocks noChangeArrowheads="1"/>
            </p:cNvSpPr>
            <p:nvPr/>
          </p:nvSpPr>
          <p:spPr bwMode="auto">
            <a:xfrm>
              <a:off x="711" y="1440"/>
              <a:ext cx="6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RegWrite</a:t>
              </a:r>
            </a:p>
          </p:txBody>
        </p:sp>
        <p:sp>
          <p:nvSpPr>
            <p:cNvPr id="20" name="Rectangle 14"/>
            <p:cNvSpPr>
              <a:spLocks noChangeArrowheads="1"/>
            </p:cNvSpPr>
            <p:nvPr/>
          </p:nvSpPr>
          <p:spPr bwMode="auto">
            <a:xfrm>
              <a:off x="711" y="1632"/>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MemWrite</a:t>
              </a:r>
            </a:p>
          </p:txBody>
        </p:sp>
        <p:sp>
          <p:nvSpPr>
            <p:cNvPr id="21" name="Rectangle 15"/>
            <p:cNvSpPr>
              <a:spLocks noChangeArrowheads="1"/>
            </p:cNvSpPr>
            <p:nvPr/>
          </p:nvSpPr>
          <p:spPr bwMode="auto">
            <a:xfrm>
              <a:off x="711" y="1824"/>
              <a:ext cx="4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Branch</a:t>
              </a:r>
            </a:p>
          </p:txBody>
        </p:sp>
        <p:sp>
          <p:nvSpPr>
            <p:cNvPr id="22" name="Rectangle 16"/>
            <p:cNvSpPr>
              <a:spLocks noChangeArrowheads="1"/>
            </p:cNvSpPr>
            <p:nvPr/>
          </p:nvSpPr>
          <p:spPr bwMode="auto">
            <a:xfrm>
              <a:off x="711" y="2016"/>
              <a:ext cx="41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Jump</a:t>
              </a:r>
            </a:p>
          </p:txBody>
        </p:sp>
        <p:sp>
          <p:nvSpPr>
            <p:cNvPr id="23" name="Rectangle 17"/>
            <p:cNvSpPr>
              <a:spLocks noChangeArrowheads="1"/>
            </p:cNvSpPr>
            <p:nvPr/>
          </p:nvSpPr>
          <p:spPr bwMode="auto">
            <a:xfrm>
              <a:off x="711" y="2208"/>
              <a:ext cx="45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ExtOp</a:t>
              </a:r>
            </a:p>
          </p:txBody>
        </p:sp>
        <p:sp>
          <p:nvSpPr>
            <p:cNvPr id="24" name="Rectangle 18"/>
            <p:cNvSpPr>
              <a:spLocks noChangeArrowheads="1"/>
            </p:cNvSpPr>
            <p:nvPr/>
          </p:nvSpPr>
          <p:spPr bwMode="auto">
            <a:xfrm>
              <a:off x="711" y="2400"/>
              <a:ext cx="9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ALUctr</a:t>
              </a:r>
            </a:p>
          </p:txBody>
        </p:sp>
        <p:sp>
          <p:nvSpPr>
            <p:cNvPr id="25" name="Line 19"/>
            <p:cNvSpPr>
              <a:spLocks noChangeShapeType="1"/>
            </p:cNvSpPr>
            <p:nvPr/>
          </p:nvSpPr>
          <p:spPr bwMode="auto">
            <a:xfrm>
              <a:off x="632" y="1056"/>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 name="Line 20"/>
            <p:cNvSpPr>
              <a:spLocks noChangeShapeType="1"/>
            </p:cNvSpPr>
            <p:nvPr/>
          </p:nvSpPr>
          <p:spPr bwMode="auto">
            <a:xfrm>
              <a:off x="632" y="1248"/>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 name="Line 21"/>
            <p:cNvSpPr>
              <a:spLocks noChangeShapeType="1"/>
            </p:cNvSpPr>
            <p:nvPr/>
          </p:nvSpPr>
          <p:spPr bwMode="auto">
            <a:xfrm>
              <a:off x="632" y="1440"/>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 name="Line 22"/>
            <p:cNvSpPr>
              <a:spLocks noChangeShapeType="1"/>
            </p:cNvSpPr>
            <p:nvPr/>
          </p:nvSpPr>
          <p:spPr bwMode="auto">
            <a:xfrm>
              <a:off x="632" y="1632"/>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 name="Line 23"/>
            <p:cNvSpPr>
              <a:spLocks noChangeShapeType="1"/>
            </p:cNvSpPr>
            <p:nvPr/>
          </p:nvSpPr>
          <p:spPr bwMode="auto">
            <a:xfrm>
              <a:off x="632" y="1824"/>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 name="Line 24"/>
            <p:cNvSpPr>
              <a:spLocks noChangeShapeType="1"/>
            </p:cNvSpPr>
            <p:nvPr/>
          </p:nvSpPr>
          <p:spPr bwMode="auto">
            <a:xfrm>
              <a:off x="632" y="2016"/>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 name="Line 25"/>
            <p:cNvSpPr>
              <a:spLocks noChangeShapeType="1"/>
            </p:cNvSpPr>
            <p:nvPr/>
          </p:nvSpPr>
          <p:spPr bwMode="auto">
            <a:xfrm>
              <a:off x="632" y="2208"/>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 name="Line 26"/>
            <p:cNvSpPr>
              <a:spLocks noChangeShapeType="1"/>
            </p:cNvSpPr>
            <p:nvPr/>
          </p:nvSpPr>
          <p:spPr bwMode="auto">
            <a:xfrm>
              <a:off x="632" y="2400"/>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 name="Line 27"/>
            <p:cNvSpPr>
              <a:spLocks noChangeShapeType="1"/>
            </p:cNvSpPr>
            <p:nvPr/>
          </p:nvSpPr>
          <p:spPr bwMode="auto">
            <a:xfrm>
              <a:off x="632" y="864"/>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 name="Line 28"/>
            <p:cNvSpPr>
              <a:spLocks noChangeShapeType="1"/>
            </p:cNvSpPr>
            <p:nvPr/>
          </p:nvSpPr>
          <p:spPr bwMode="auto">
            <a:xfrm>
              <a:off x="632" y="2592"/>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5" name="Line 29"/>
            <p:cNvSpPr>
              <a:spLocks noChangeShapeType="1"/>
            </p:cNvSpPr>
            <p:nvPr/>
          </p:nvSpPr>
          <p:spPr bwMode="auto">
            <a:xfrm flipV="1">
              <a:off x="158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6" name="Line 30"/>
            <p:cNvSpPr>
              <a:spLocks noChangeShapeType="1"/>
            </p:cNvSpPr>
            <p:nvPr/>
          </p:nvSpPr>
          <p:spPr bwMode="auto">
            <a:xfrm>
              <a:off x="632" y="672"/>
              <a:ext cx="43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7" name="Line 31"/>
            <p:cNvSpPr>
              <a:spLocks noChangeShapeType="1"/>
            </p:cNvSpPr>
            <p:nvPr/>
          </p:nvSpPr>
          <p:spPr bwMode="auto">
            <a:xfrm flipV="1">
              <a:off x="254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8" name="Line 32"/>
            <p:cNvSpPr>
              <a:spLocks noChangeShapeType="1"/>
            </p:cNvSpPr>
            <p:nvPr/>
          </p:nvSpPr>
          <p:spPr bwMode="auto">
            <a:xfrm flipV="1">
              <a:off x="302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 name="Line 33"/>
            <p:cNvSpPr>
              <a:spLocks noChangeShapeType="1"/>
            </p:cNvSpPr>
            <p:nvPr/>
          </p:nvSpPr>
          <p:spPr bwMode="auto">
            <a:xfrm flipV="1">
              <a:off x="350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0" name="Line 34"/>
            <p:cNvSpPr>
              <a:spLocks noChangeShapeType="1"/>
            </p:cNvSpPr>
            <p:nvPr/>
          </p:nvSpPr>
          <p:spPr bwMode="auto">
            <a:xfrm flipV="1">
              <a:off x="398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1" name="Line 35"/>
            <p:cNvSpPr>
              <a:spLocks noChangeShapeType="1"/>
            </p:cNvSpPr>
            <p:nvPr/>
          </p:nvSpPr>
          <p:spPr bwMode="auto">
            <a:xfrm flipV="1">
              <a:off x="446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2" name="Line 36"/>
            <p:cNvSpPr>
              <a:spLocks noChangeShapeType="1"/>
            </p:cNvSpPr>
            <p:nvPr/>
          </p:nvSpPr>
          <p:spPr bwMode="auto">
            <a:xfrm flipV="1">
              <a:off x="494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3" name="Line 37"/>
            <p:cNvSpPr>
              <a:spLocks noChangeShapeType="1"/>
            </p:cNvSpPr>
            <p:nvPr/>
          </p:nvSpPr>
          <p:spPr bwMode="auto">
            <a:xfrm flipV="1">
              <a:off x="624" y="664"/>
              <a:ext cx="0" cy="19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4" name="Rectangle 38"/>
            <p:cNvSpPr>
              <a:spLocks noChangeArrowheads="1"/>
            </p:cNvSpPr>
            <p:nvPr/>
          </p:nvSpPr>
          <p:spPr bwMode="auto">
            <a:xfrm>
              <a:off x="1959" y="86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5" name="Rectangle 39"/>
            <p:cNvSpPr>
              <a:spLocks noChangeArrowheads="1"/>
            </p:cNvSpPr>
            <p:nvPr/>
          </p:nvSpPr>
          <p:spPr bwMode="auto">
            <a:xfrm>
              <a:off x="1959" y="105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46" name="Rectangle 40"/>
            <p:cNvSpPr>
              <a:spLocks noChangeArrowheads="1"/>
            </p:cNvSpPr>
            <p:nvPr/>
          </p:nvSpPr>
          <p:spPr bwMode="auto">
            <a:xfrm>
              <a:off x="1959" y="124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47" name="Rectangle 41"/>
            <p:cNvSpPr>
              <a:spLocks noChangeArrowheads="1"/>
            </p:cNvSpPr>
            <p:nvPr/>
          </p:nvSpPr>
          <p:spPr bwMode="auto">
            <a:xfrm>
              <a:off x="1959" y="1440"/>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8" name="Rectangle 42"/>
            <p:cNvSpPr>
              <a:spLocks noChangeArrowheads="1"/>
            </p:cNvSpPr>
            <p:nvPr/>
          </p:nvSpPr>
          <p:spPr bwMode="auto">
            <a:xfrm>
              <a:off x="1959" y="1632"/>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49" name="Rectangle 43"/>
            <p:cNvSpPr>
              <a:spLocks noChangeArrowheads="1"/>
            </p:cNvSpPr>
            <p:nvPr/>
          </p:nvSpPr>
          <p:spPr bwMode="auto">
            <a:xfrm>
              <a:off x="1959" y="182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0" name="Rectangle 44"/>
            <p:cNvSpPr>
              <a:spLocks noChangeArrowheads="1"/>
            </p:cNvSpPr>
            <p:nvPr/>
          </p:nvSpPr>
          <p:spPr bwMode="auto">
            <a:xfrm>
              <a:off x="1959" y="201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1" name="Rectangle 45"/>
            <p:cNvSpPr>
              <a:spLocks noChangeArrowheads="1"/>
            </p:cNvSpPr>
            <p:nvPr/>
          </p:nvSpPr>
          <p:spPr bwMode="auto">
            <a:xfrm>
              <a:off x="1959" y="220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52" name="Rectangle 46"/>
            <p:cNvSpPr>
              <a:spLocks noChangeArrowheads="1"/>
            </p:cNvSpPr>
            <p:nvPr/>
          </p:nvSpPr>
          <p:spPr bwMode="auto">
            <a:xfrm>
              <a:off x="1794" y="2400"/>
              <a:ext cx="76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Add/Subtract</a:t>
              </a:r>
            </a:p>
          </p:txBody>
        </p:sp>
        <p:sp>
          <p:nvSpPr>
            <p:cNvPr id="53" name="Rectangle 47"/>
            <p:cNvSpPr>
              <a:spLocks noChangeArrowheads="1"/>
            </p:cNvSpPr>
            <p:nvPr/>
          </p:nvSpPr>
          <p:spPr bwMode="auto">
            <a:xfrm>
              <a:off x="2679" y="86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4" name="Rectangle 48"/>
            <p:cNvSpPr>
              <a:spLocks noChangeArrowheads="1"/>
            </p:cNvSpPr>
            <p:nvPr/>
          </p:nvSpPr>
          <p:spPr bwMode="auto">
            <a:xfrm>
              <a:off x="2679" y="105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55" name="Rectangle 49"/>
            <p:cNvSpPr>
              <a:spLocks noChangeArrowheads="1"/>
            </p:cNvSpPr>
            <p:nvPr/>
          </p:nvSpPr>
          <p:spPr bwMode="auto">
            <a:xfrm>
              <a:off x="2679" y="124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6" name="Rectangle 50"/>
            <p:cNvSpPr>
              <a:spLocks noChangeArrowheads="1"/>
            </p:cNvSpPr>
            <p:nvPr/>
          </p:nvSpPr>
          <p:spPr bwMode="auto">
            <a:xfrm>
              <a:off x="2679" y="1440"/>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57" name="Rectangle 51"/>
            <p:cNvSpPr>
              <a:spLocks noChangeArrowheads="1"/>
            </p:cNvSpPr>
            <p:nvPr/>
          </p:nvSpPr>
          <p:spPr bwMode="auto">
            <a:xfrm>
              <a:off x="2679" y="1632"/>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8" name="Rectangle 52"/>
            <p:cNvSpPr>
              <a:spLocks noChangeArrowheads="1"/>
            </p:cNvSpPr>
            <p:nvPr/>
          </p:nvSpPr>
          <p:spPr bwMode="auto">
            <a:xfrm>
              <a:off x="2679" y="182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59" name="Rectangle 53"/>
            <p:cNvSpPr>
              <a:spLocks noChangeArrowheads="1"/>
            </p:cNvSpPr>
            <p:nvPr/>
          </p:nvSpPr>
          <p:spPr bwMode="auto">
            <a:xfrm>
              <a:off x="2679" y="201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0" name="Rectangle 54"/>
            <p:cNvSpPr>
              <a:spLocks noChangeArrowheads="1"/>
            </p:cNvSpPr>
            <p:nvPr/>
          </p:nvSpPr>
          <p:spPr bwMode="auto">
            <a:xfrm>
              <a:off x="2679" y="220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1" name="Rectangle 55"/>
            <p:cNvSpPr>
              <a:spLocks noChangeArrowheads="1"/>
            </p:cNvSpPr>
            <p:nvPr/>
          </p:nvSpPr>
          <p:spPr bwMode="auto">
            <a:xfrm>
              <a:off x="2631" y="2400"/>
              <a:ext cx="23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Or</a:t>
              </a:r>
            </a:p>
          </p:txBody>
        </p:sp>
        <p:sp>
          <p:nvSpPr>
            <p:cNvPr id="62" name="Rectangle 56"/>
            <p:cNvSpPr>
              <a:spLocks noChangeArrowheads="1"/>
            </p:cNvSpPr>
            <p:nvPr/>
          </p:nvSpPr>
          <p:spPr bwMode="auto">
            <a:xfrm>
              <a:off x="3159" y="86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3" name="Rectangle 57"/>
            <p:cNvSpPr>
              <a:spLocks noChangeArrowheads="1"/>
            </p:cNvSpPr>
            <p:nvPr/>
          </p:nvSpPr>
          <p:spPr bwMode="auto">
            <a:xfrm>
              <a:off x="3159" y="105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64" name="Rectangle 58"/>
            <p:cNvSpPr>
              <a:spLocks noChangeArrowheads="1"/>
            </p:cNvSpPr>
            <p:nvPr/>
          </p:nvSpPr>
          <p:spPr bwMode="auto">
            <a:xfrm>
              <a:off x="3159" y="124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65" name="Rectangle 59"/>
            <p:cNvSpPr>
              <a:spLocks noChangeArrowheads="1"/>
            </p:cNvSpPr>
            <p:nvPr/>
          </p:nvSpPr>
          <p:spPr bwMode="auto">
            <a:xfrm>
              <a:off x="3159" y="1440"/>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66" name="Rectangle 60"/>
            <p:cNvSpPr>
              <a:spLocks noChangeArrowheads="1"/>
            </p:cNvSpPr>
            <p:nvPr/>
          </p:nvSpPr>
          <p:spPr bwMode="auto">
            <a:xfrm>
              <a:off x="3159" y="1632"/>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7" name="Rectangle 61"/>
            <p:cNvSpPr>
              <a:spLocks noChangeArrowheads="1"/>
            </p:cNvSpPr>
            <p:nvPr/>
          </p:nvSpPr>
          <p:spPr bwMode="auto">
            <a:xfrm>
              <a:off x="3159" y="182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8" name="Rectangle 62"/>
            <p:cNvSpPr>
              <a:spLocks noChangeArrowheads="1"/>
            </p:cNvSpPr>
            <p:nvPr/>
          </p:nvSpPr>
          <p:spPr bwMode="auto">
            <a:xfrm>
              <a:off x="3159" y="201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69" name="Rectangle 63"/>
            <p:cNvSpPr>
              <a:spLocks noChangeArrowheads="1"/>
            </p:cNvSpPr>
            <p:nvPr/>
          </p:nvSpPr>
          <p:spPr bwMode="auto">
            <a:xfrm>
              <a:off x="3159" y="220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0" name="Rectangle 64"/>
            <p:cNvSpPr>
              <a:spLocks noChangeArrowheads="1"/>
            </p:cNvSpPr>
            <p:nvPr/>
          </p:nvSpPr>
          <p:spPr bwMode="auto">
            <a:xfrm>
              <a:off x="3111" y="2400"/>
              <a:ext cx="3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Add</a:t>
              </a:r>
            </a:p>
          </p:txBody>
        </p:sp>
        <p:sp>
          <p:nvSpPr>
            <p:cNvPr id="71" name="Rectangle 65"/>
            <p:cNvSpPr>
              <a:spLocks noChangeArrowheads="1"/>
            </p:cNvSpPr>
            <p:nvPr/>
          </p:nvSpPr>
          <p:spPr bwMode="auto">
            <a:xfrm>
              <a:off x="3639" y="86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72" name="Rectangle 66"/>
            <p:cNvSpPr>
              <a:spLocks noChangeArrowheads="1"/>
            </p:cNvSpPr>
            <p:nvPr/>
          </p:nvSpPr>
          <p:spPr bwMode="auto">
            <a:xfrm>
              <a:off x="3639" y="105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3" name="Rectangle 67"/>
            <p:cNvSpPr>
              <a:spLocks noChangeArrowheads="1"/>
            </p:cNvSpPr>
            <p:nvPr/>
          </p:nvSpPr>
          <p:spPr bwMode="auto">
            <a:xfrm>
              <a:off x="3639" y="124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74" name="Rectangle 68"/>
            <p:cNvSpPr>
              <a:spLocks noChangeArrowheads="1"/>
            </p:cNvSpPr>
            <p:nvPr/>
          </p:nvSpPr>
          <p:spPr bwMode="auto">
            <a:xfrm>
              <a:off x="3639" y="1440"/>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75" name="Rectangle 69"/>
            <p:cNvSpPr>
              <a:spLocks noChangeArrowheads="1"/>
            </p:cNvSpPr>
            <p:nvPr/>
          </p:nvSpPr>
          <p:spPr bwMode="auto">
            <a:xfrm>
              <a:off x="3639" y="1632"/>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6" name="Rectangle 70"/>
            <p:cNvSpPr>
              <a:spLocks noChangeArrowheads="1"/>
            </p:cNvSpPr>
            <p:nvPr/>
          </p:nvSpPr>
          <p:spPr bwMode="auto">
            <a:xfrm>
              <a:off x="3639" y="182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77" name="Rectangle 71"/>
            <p:cNvSpPr>
              <a:spLocks noChangeArrowheads="1"/>
            </p:cNvSpPr>
            <p:nvPr/>
          </p:nvSpPr>
          <p:spPr bwMode="auto">
            <a:xfrm>
              <a:off x="3639" y="201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78" name="Rectangle 72"/>
            <p:cNvSpPr>
              <a:spLocks noChangeArrowheads="1"/>
            </p:cNvSpPr>
            <p:nvPr/>
          </p:nvSpPr>
          <p:spPr bwMode="auto">
            <a:xfrm>
              <a:off x="3639" y="220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9" name="Rectangle 73"/>
            <p:cNvSpPr>
              <a:spLocks noChangeArrowheads="1"/>
            </p:cNvSpPr>
            <p:nvPr/>
          </p:nvSpPr>
          <p:spPr bwMode="auto">
            <a:xfrm>
              <a:off x="3591" y="2400"/>
              <a:ext cx="3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Add</a:t>
              </a:r>
            </a:p>
          </p:txBody>
        </p:sp>
        <p:sp>
          <p:nvSpPr>
            <p:cNvPr id="80" name="Rectangle 74"/>
            <p:cNvSpPr>
              <a:spLocks noChangeArrowheads="1"/>
            </p:cNvSpPr>
            <p:nvPr/>
          </p:nvSpPr>
          <p:spPr bwMode="auto">
            <a:xfrm>
              <a:off x="4119" y="86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81" name="Rectangle 75"/>
            <p:cNvSpPr>
              <a:spLocks noChangeArrowheads="1"/>
            </p:cNvSpPr>
            <p:nvPr/>
          </p:nvSpPr>
          <p:spPr bwMode="auto">
            <a:xfrm>
              <a:off x="4119" y="105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82" name="Rectangle 76"/>
            <p:cNvSpPr>
              <a:spLocks noChangeArrowheads="1"/>
            </p:cNvSpPr>
            <p:nvPr/>
          </p:nvSpPr>
          <p:spPr bwMode="auto">
            <a:xfrm>
              <a:off x="4119" y="124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83" name="Rectangle 77"/>
            <p:cNvSpPr>
              <a:spLocks noChangeArrowheads="1"/>
            </p:cNvSpPr>
            <p:nvPr/>
          </p:nvSpPr>
          <p:spPr bwMode="auto">
            <a:xfrm>
              <a:off x="4119" y="1440"/>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84" name="Rectangle 78"/>
            <p:cNvSpPr>
              <a:spLocks noChangeArrowheads="1"/>
            </p:cNvSpPr>
            <p:nvPr/>
          </p:nvSpPr>
          <p:spPr bwMode="auto">
            <a:xfrm>
              <a:off x="4119" y="1632"/>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85" name="Rectangle 79"/>
            <p:cNvSpPr>
              <a:spLocks noChangeArrowheads="1"/>
            </p:cNvSpPr>
            <p:nvPr/>
          </p:nvSpPr>
          <p:spPr bwMode="auto">
            <a:xfrm>
              <a:off x="4119" y="182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86" name="Rectangle 80"/>
            <p:cNvSpPr>
              <a:spLocks noChangeArrowheads="1"/>
            </p:cNvSpPr>
            <p:nvPr/>
          </p:nvSpPr>
          <p:spPr bwMode="auto">
            <a:xfrm>
              <a:off x="4119" y="201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87" name="Rectangle 81"/>
            <p:cNvSpPr>
              <a:spLocks noChangeArrowheads="1"/>
            </p:cNvSpPr>
            <p:nvPr/>
          </p:nvSpPr>
          <p:spPr bwMode="auto">
            <a:xfrm>
              <a:off x="4119" y="220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88" name="Rectangle 82"/>
            <p:cNvSpPr>
              <a:spLocks noChangeArrowheads="1"/>
            </p:cNvSpPr>
            <p:nvPr/>
          </p:nvSpPr>
          <p:spPr bwMode="auto">
            <a:xfrm>
              <a:off x="3953" y="2410"/>
              <a:ext cx="52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Subtract</a:t>
              </a:r>
            </a:p>
          </p:txBody>
        </p:sp>
        <p:sp>
          <p:nvSpPr>
            <p:cNvPr id="89" name="Rectangle 83"/>
            <p:cNvSpPr>
              <a:spLocks noChangeArrowheads="1"/>
            </p:cNvSpPr>
            <p:nvPr/>
          </p:nvSpPr>
          <p:spPr bwMode="auto">
            <a:xfrm>
              <a:off x="4599" y="86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90" name="Rectangle 84"/>
            <p:cNvSpPr>
              <a:spLocks noChangeArrowheads="1"/>
            </p:cNvSpPr>
            <p:nvPr/>
          </p:nvSpPr>
          <p:spPr bwMode="auto">
            <a:xfrm>
              <a:off x="4599" y="105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91" name="Rectangle 85"/>
            <p:cNvSpPr>
              <a:spLocks noChangeArrowheads="1"/>
            </p:cNvSpPr>
            <p:nvPr/>
          </p:nvSpPr>
          <p:spPr bwMode="auto">
            <a:xfrm>
              <a:off x="4599" y="124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92" name="Rectangle 86"/>
            <p:cNvSpPr>
              <a:spLocks noChangeArrowheads="1"/>
            </p:cNvSpPr>
            <p:nvPr/>
          </p:nvSpPr>
          <p:spPr bwMode="auto">
            <a:xfrm>
              <a:off x="4599" y="1440"/>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93" name="Rectangle 87"/>
            <p:cNvSpPr>
              <a:spLocks noChangeArrowheads="1"/>
            </p:cNvSpPr>
            <p:nvPr/>
          </p:nvSpPr>
          <p:spPr bwMode="auto">
            <a:xfrm>
              <a:off x="4599" y="1632"/>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94" name="Rectangle 88"/>
            <p:cNvSpPr>
              <a:spLocks noChangeArrowheads="1"/>
            </p:cNvSpPr>
            <p:nvPr/>
          </p:nvSpPr>
          <p:spPr bwMode="auto">
            <a:xfrm>
              <a:off x="4599" y="1824"/>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95" name="Rectangle 89"/>
            <p:cNvSpPr>
              <a:spLocks noChangeArrowheads="1"/>
            </p:cNvSpPr>
            <p:nvPr/>
          </p:nvSpPr>
          <p:spPr bwMode="auto">
            <a:xfrm>
              <a:off x="4599" y="2016"/>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96" name="Rectangle 90"/>
            <p:cNvSpPr>
              <a:spLocks noChangeArrowheads="1"/>
            </p:cNvSpPr>
            <p:nvPr/>
          </p:nvSpPr>
          <p:spPr bwMode="auto">
            <a:xfrm>
              <a:off x="4599" y="2208"/>
              <a:ext cx="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x</a:t>
              </a:r>
            </a:p>
          </p:txBody>
        </p:sp>
        <p:sp>
          <p:nvSpPr>
            <p:cNvPr id="97" name="Rectangle 91"/>
            <p:cNvSpPr>
              <a:spLocks noChangeArrowheads="1"/>
            </p:cNvSpPr>
            <p:nvPr/>
          </p:nvSpPr>
          <p:spPr bwMode="auto">
            <a:xfrm>
              <a:off x="4551" y="2400"/>
              <a:ext cx="2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xxx</a:t>
              </a:r>
            </a:p>
          </p:txBody>
        </p:sp>
        <p:sp>
          <p:nvSpPr>
            <p:cNvPr id="98" name="Line 92"/>
            <p:cNvSpPr>
              <a:spLocks noChangeShapeType="1"/>
            </p:cNvSpPr>
            <p:nvPr/>
          </p:nvSpPr>
          <p:spPr bwMode="auto">
            <a:xfrm>
              <a:off x="1592" y="480"/>
              <a:ext cx="33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9" name="Rectangle 93"/>
            <p:cNvSpPr>
              <a:spLocks noChangeArrowheads="1"/>
            </p:cNvSpPr>
            <p:nvPr/>
          </p:nvSpPr>
          <p:spPr bwMode="auto">
            <a:xfrm>
              <a:off x="1335" y="480"/>
              <a:ext cx="23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sp>
          <p:nvSpPr>
            <p:cNvPr id="100" name="Rectangle 94"/>
            <p:cNvSpPr>
              <a:spLocks noChangeArrowheads="1"/>
            </p:cNvSpPr>
            <p:nvPr/>
          </p:nvSpPr>
          <p:spPr bwMode="auto">
            <a:xfrm>
              <a:off x="1815" y="480"/>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00 0000</a:t>
              </a:r>
            </a:p>
          </p:txBody>
        </p:sp>
        <p:sp>
          <p:nvSpPr>
            <p:cNvPr id="101" name="Rectangle 95"/>
            <p:cNvSpPr>
              <a:spLocks noChangeArrowheads="1"/>
            </p:cNvSpPr>
            <p:nvPr/>
          </p:nvSpPr>
          <p:spPr bwMode="auto">
            <a:xfrm>
              <a:off x="2535" y="480"/>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00 1101</a:t>
              </a:r>
            </a:p>
          </p:txBody>
        </p:sp>
        <p:sp>
          <p:nvSpPr>
            <p:cNvPr id="102" name="Rectangle 96"/>
            <p:cNvSpPr>
              <a:spLocks noChangeArrowheads="1"/>
            </p:cNvSpPr>
            <p:nvPr/>
          </p:nvSpPr>
          <p:spPr bwMode="auto">
            <a:xfrm>
              <a:off x="3015" y="480"/>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10 0011</a:t>
              </a:r>
            </a:p>
          </p:txBody>
        </p:sp>
        <p:sp>
          <p:nvSpPr>
            <p:cNvPr id="103" name="Rectangle 97"/>
            <p:cNvSpPr>
              <a:spLocks noChangeArrowheads="1"/>
            </p:cNvSpPr>
            <p:nvPr/>
          </p:nvSpPr>
          <p:spPr bwMode="auto">
            <a:xfrm>
              <a:off x="3495" y="480"/>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10 1011</a:t>
              </a:r>
            </a:p>
          </p:txBody>
        </p:sp>
        <p:sp>
          <p:nvSpPr>
            <p:cNvPr id="104" name="Rectangle 98"/>
            <p:cNvSpPr>
              <a:spLocks noChangeArrowheads="1"/>
            </p:cNvSpPr>
            <p:nvPr/>
          </p:nvSpPr>
          <p:spPr bwMode="auto">
            <a:xfrm>
              <a:off x="3975" y="480"/>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00 0100</a:t>
              </a:r>
            </a:p>
          </p:txBody>
        </p:sp>
        <p:sp>
          <p:nvSpPr>
            <p:cNvPr id="105" name="Rectangle 99"/>
            <p:cNvSpPr>
              <a:spLocks noChangeArrowheads="1"/>
            </p:cNvSpPr>
            <p:nvPr/>
          </p:nvSpPr>
          <p:spPr bwMode="auto">
            <a:xfrm>
              <a:off x="4455" y="480"/>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00 0010</a:t>
              </a:r>
            </a:p>
          </p:txBody>
        </p:sp>
        <p:sp>
          <p:nvSpPr>
            <p:cNvPr id="106" name="Line 100"/>
            <p:cNvSpPr>
              <a:spLocks noChangeShapeType="1"/>
            </p:cNvSpPr>
            <p:nvPr/>
          </p:nvSpPr>
          <p:spPr bwMode="auto">
            <a:xfrm flipV="1">
              <a:off x="302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7" name="Line 101"/>
            <p:cNvSpPr>
              <a:spLocks noChangeShapeType="1"/>
            </p:cNvSpPr>
            <p:nvPr/>
          </p:nvSpPr>
          <p:spPr bwMode="auto">
            <a:xfrm flipV="1">
              <a:off x="350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8" name="Line 102"/>
            <p:cNvSpPr>
              <a:spLocks noChangeShapeType="1"/>
            </p:cNvSpPr>
            <p:nvPr/>
          </p:nvSpPr>
          <p:spPr bwMode="auto">
            <a:xfrm flipV="1">
              <a:off x="398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Line 103"/>
            <p:cNvSpPr>
              <a:spLocks noChangeShapeType="1"/>
            </p:cNvSpPr>
            <p:nvPr/>
          </p:nvSpPr>
          <p:spPr bwMode="auto">
            <a:xfrm flipV="1">
              <a:off x="446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0" name="Line 104"/>
            <p:cNvSpPr>
              <a:spLocks noChangeShapeType="1"/>
            </p:cNvSpPr>
            <p:nvPr/>
          </p:nvSpPr>
          <p:spPr bwMode="auto">
            <a:xfrm flipV="1">
              <a:off x="494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1" name="Line 105"/>
            <p:cNvSpPr>
              <a:spLocks noChangeShapeType="1"/>
            </p:cNvSpPr>
            <p:nvPr/>
          </p:nvSpPr>
          <p:spPr bwMode="auto">
            <a:xfrm flipV="1">
              <a:off x="158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2" name="Line 106"/>
            <p:cNvSpPr>
              <a:spLocks noChangeShapeType="1"/>
            </p:cNvSpPr>
            <p:nvPr/>
          </p:nvSpPr>
          <p:spPr bwMode="auto">
            <a:xfrm flipV="1">
              <a:off x="2544" y="47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grpSp>
        <p:nvGrpSpPr>
          <p:cNvPr id="113" name="Group 143"/>
          <p:cNvGrpSpPr>
            <a:grpSpLocks/>
          </p:cNvGrpSpPr>
          <p:nvPr/>
        </p:nvGrpSpPr>
        <p:grpSpPr bwMode="auto">
          <a:xfrm>
            <a:off x="2127076" y="4660031"/>
            <a:ext cx="5829300" cy="1865313"/>
            <a:chOff x="1047" y="3015"/>
            <a:chExt cx="3672" cy="1175"/>
          </a:xfrm>
        </p:grpSpPr>
        <p:sp>
          <p:nvSpPr>
            <p:cNvPr id="114" name="Rectangle 118"/>
            <p:cNvSpPr>
              <a:spLocks noChangeArrowheads="1"/>
            </p:cNvSpPr>
            <p:nvPr/>
          </p:nvSpPr>
          <p:spPr bwMode="auto">
            <a:xfrm>
              <a:off x="2535" y="3015"/>
              <a:ext cx="3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func</a:t>
              </a:r>
            </a:p>
          </p:txBody>
        </p:sp>
        <p:grpSp>
          <p:nvGrpSpPr>
            <p:cNvPr id="115" name="Group 139"/>
            <p:cNvGrpSpPr>
              <a:grpSpLocks/>
            </p:cNvGrpSpPr>
            <p:nvPr/>
          </p:nvGrpSpPr>
          <p:grpSpPr bwMode="auto">
            <a:xfrm>
              <a:off x="1047" y="3111"/>
              <a:ext cx="3672" cy="1079"/>
              <a:chOff x="1047" y="2976"/>
              <a:chExt cx="3672" cy="1079"/>
            </a:xfrm>
          </p:grpSpPr>
          <p:sp>
            <p:nvSpPr>
              <p:cNvPr id="116" name="Rectangle 107"/>
              <p:cNvSpPr>
                <a:spLocks noChangeArrowheads="1"/>
              </p:cNvSpPr>
              <p:nvPr/>
            </p:nvSpPr>
            <p:spPr bwMode="auto">
              <a:xfrm>
                <a:off x="1688" y="2984"/>
                <a:ext cx="608" cy="60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7" name="Rectangle 108"/>
              <p:cNvSpPr>
                <a:spLocks noChangeArrowheads="1"/>
              </p:cNvSpPr>
              <p:nvPr/>
            </p:nvSpPr>
            <p:spPr bwMode="auto">
              <a:xfrm>
                <a:off x="1719" y="3106"/>
                <a:ext cx="54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Main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Control</a:t>
                </a:r>
              </a:p>
            </p:txBody>
          </p:sp>
          <p:sp>
            <p:nvSpPr>
              <p:cNvPr id="118" name="Line 109"/>
              <p:cNvSpPr>
                <a:spLocks noChangeShapeType="1"/>
              </p:cNvSpPr>
              <p:nvPr/>
            </p:nvSpPr>
            <p:spPr bwMode="auto">
              <a:xfrm>
                <a:off x="1112" y="3264"/>
                <a:ext cx="56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9" name="Line 110"/>
              <p:cNvSpPr>
                <a:spLocks noChangeShapeType="1"/>
              </p:cNvSpPr>
              <p:nvPr/>
            </p:nvSpPr>
            <p:spPr bwMode="auto">
              <a:xfrm flipH="1">
                <a:off x="1340" y="3172"/>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0" name="Rectangle 111"/>
              <p:cNvSpPr>
                <a:spLocks noChangeArrowheads="1"/>
              </p:cNvSpPr>
              <p:nvPr/>
            </p:nvSpPr>
            <p:spPr bwMode="auto">
              <a:xfrm>
                <a:off x="1047"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sp>
            <p:nvSpPr>
              <p:cNvPr id="121" name="Rectangle 112"/>
              <p:cNvSpPr>
                <a:spLocks noChangeArrowheads="1"/>
              </p:cNvSpPr>
              <p:nvPr/>
            </p:nvSpPr>
            <p:spPr bwMode="auto">
              <a:xfrm>
                <a:off x="1191" y="3264"/>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p>
            </p:txBody>
          </p:sp>
          <p:grpSp>
            <p:nvGrpSpPr>
              <p:cNvPr id="122" name="Group 113"/>
              <p:cNvGrpSpPr>
                <a:grpSpLocks/>
              </p:cNvGrpSpPr>
              <p:nvPr/>
            </p:nvGrpSpPr>
            <p:grpSpPr bwMode="auto">
              <a:xfrm>
                <a:off x="3176" y="2984"/>
                <a:ext cx="608" cy="560"/>
                <a:chOff x="3176" y="2984"/>
                <a:chExt cx="608" cy="560"/>
              </a:xfrm>
            </p:grpSpPr>
            <p:sp>
              <p:nvSpPr>
                <p:cNvPr id="145" name="Rectangle 114"/>
                <p:cNvSpPr>
                  <a:spLocks noChangeArrowheads="1"/>
                </p:cNvSpPr>
                <p:nvPr/>
              </p:nvSpPr>
              <p:spPr bwMode="auto">
                <a:xfrm>
                  <a:off x="3176" y="2984"/>
                  <a:ext cx="608" cy="56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6" name="Rectangle 115"/>
                <p:cNvSpPr>
                  <a:spLocks noChangeArrowheads="1"/>
                </p:cNvSpPr>
                <p:nvPr/>
              </p:nvSpPr>
              <p:spPr bwMode="auto">
                <a:xfrm>
                  <a:off x="3207" y="3024"/>
                  <a:ext cx="5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ALU</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Control</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(Local)</a:t>
                  </a:r>
                </a:p>
              </p:txBody>
            </p:sp>
          </p:grpSp>
          <p:sp>
            <p:nvSpPr>
              <p:cNvPr id="123" name="Line 116"/>
              <p:cNvSpPr>
                <a:spLocks noChangeShapeType="1"/>
              </p:cNvSpPr>
              <p:nvPr/>
            </p:nvSpPr>
            <p:spPr bwMode="auto">
              <a:xfrm>
                <a:off x="2312" y="3408"/>
                <a:ext cx="848"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4" name="Line 117"/>
              <p:cNvSpPr>
                <a:spLocks noChangeShapeType="1"/>
              </p:cNvSpPr>
              <p:nvPr/>
            </p:nvSpPr>
            <p:spPr bwMode="auto">
              <a:xfrm flipH="1">
                <a:off x="2828" y="3316"/>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5" name="Rectangle 119"/>
              <p:cNvSpPr>
                <a:spLocks noChangeArrowheads="1"/>
              </p:cNvSpPr>
              <p:nvPr/>
            </p:nvSpPr>
            <p:spPr bwMode="auto">
              <a:xfrm>
                <a:off x="2679" y="3408"/>
                <a:ext cx="3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26" name="Line 120"/>
              <p:cNvSpPr>
                <a:spLocks noChangeShapeType="1"/>
              </p:cNvSpPr>
              <p:nvPr/>
            </p:nvSpPr>
            <p:spPr bwMode="auto">
              <a:xfrm flipH="1">
                <a:off x="2828" y="2980"/>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7" name="Rectangle 121"/>
              <p:cNvSpPr>
                <a:spLocks noChangeArrowheads="1"/>
              </p:cNvSpPr>
              <p:nvPr/>
            </p:nvSpPr>
            <p:spPr bwMode="auto">
              <a:xfrm>
                <a:off x="2679" y="30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28" name="Rectangle 122"/>
              <p:cNvSpPr>
                <a:spLocks noChangeArrowheads="1"/>
              </p:cNvSpPr>
              <p:nvPr/>
            </p:nvSpPr>
            <p:spPr bwMode="auto">
              <a:xfrm>
                <a:off x="2343" y="3216"/>
                <a:ext cx="5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ALUop</a:t>
                </a:r>
              </a:p>
            </p:txBody>
          </p:sp>
          <p:sp>
            <p:nvSpPr>
              <p:cNvPr id="129" name="Line 123"/>
              <p:cNvSpPr>
                <a:spLocks noChangeShapeType="1"/>
              </p:cNvSpPr>
              <p:nvPr/>
            </p:nvSpPr>
            <p:spPr bwMode="auto">
              <a:xfrm flipH="1">
                <a:off x="2536" y="3072"/>
                <a:ext cx="64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0" name="Rectangle 124"/>
              <p:cNvSpPr>
                <a:spLocks noChangeArrowheads="1"/>
              </p:cNvSpPr>
              <p:nvPr/>
            </p:nvSpPr>
            <p:spPr bwMode="auto">
              <a:xfrm>
                <a:off x="3879" y="2976"/>
                <a:ext cx="51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ALUctr</a:t>
                </a:r>
              </a:p>
            </p:txBody>
          </p:sp>
          <p:sp>
            <p:nvSpPr>
              <p:cNvPr id="131" name="Line 125"/>
              <p:cNvSpPr>
                <a:spLocks noChangeShapeType="1"/>
              </p:cNvSpPr>
              <p:nvPr/>
            </p:nvSpPr>
            <p:spPr bwMode="auto">
              <a:xfrm flipH="1">
                <a:off x="4316" y="3076"/>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2" name="Line 126"/>
              <p:cNvSpPr>
                <a:spLocks noChangeShapeType="1"/>
              </p:cNvSpPr>
              <p:nvPr/>
            </p:nvSpPr>
            <p:spPr bwMode="auto">
              <a:xfrm flipH="1">
                <a:off x="3784" y="3168"/>
                <a:ext cx="78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 name="Rectangle 127"/>
              <p:cNvSpPr>
                <a:spLocks noChangeArrowheads="1"/>
              </p:cNvSpPr>
              <p:nvPr/>
            </p:nvSpPr>
            <p:spPr bwMode="auto">
              <a:xfrm>
                <a:off x="4167" y="316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a:t>
                </a:r>
              </a:p>
            </p:txBody>
          </p:sp>
          <p:grpSp>
            <p:nvGrpSpPr>
              <p:cNvPr id="134" name="Group 128"/>
              <p:cNvGrpSpPr>
                <a:grpSpLocks/>
              </p:cNvGrpSpPr>
              <p:nvPr/>
            </p:nvGrpSpPr>
            <p:grpSpPr bwMode="auto">
              <a:xfrm>
                <a:off x="4416" y="3367"/>
                <a:ext cx="288" cy="688"/>
                <a:chOff x="4416" y="3367"/>
                <a:chExt cx="288" cy="688"/>
              </a:xfrm>
            </p:grpSpPr>
            <p:sp>
              <p:nvSpPr>
                <p:cNvPr id="137" name="Line 129"/>
                <p:cNvSpPr>
                  <a:spLocks noChangeShapeType="1"/>
                </p:cNvSpPr>
                <p:nvPr/>
              </p:nvSpPr>
              <p:spPr bwMode="auto">
                <a:xfrm>
                  <a:off x="4416" y="3367"/>
                  <a:ext cx="0"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8" name="Line 130"/>
                <p:cNvSpPr>
                  <a:spLocks noChangeShapeType="1"/>
                </p:cNvSpPr>
                <p:nvPr/>
              </p:nvSpPr>
              <p:spPr bwMode="auto">
                <a:xfrm>
                  <a:off x="4424" y="3367"/>
                  <a:ext cx="272"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9" name="Line 131"/>
                <p:cNvSpPr>
                  <a:spLocks noChangeShapeType="1"/>
                </p:cNvSpPr>
                <p:nvPr/>
              </p:nvSpPr>
              <p:spPr bwMode="auto">
                <a:xfrm>
                  <a:off x="4424" y="3539"/>
                  <a:ext cx="128" cy="7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0" name="Line 132"/>
                <p:cNvSpPr>
                  <a:spLocks noChangeShapeType="1"/>
                </p:cNvSpPr>
                <p:nvPr/>
              </p:nvSpPr>
              <p:spPr bwMode="auto">
                <a:xfrm>
                  <a:off x="4560" y="3625"/>
                  <a:ext cx="0"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Line 133"/>
                <p:cNvSpPr>
                  <a:spLocks noChangeShapeType="1"/>
                </p:cNvSpPr>
                <p:nvPr/>
              </p:nvSpPr>
              <p:spPr bwMode="auto">
                <a:xfrm>
                  <a:off x="4704" y="3539"/>
                  <a:ext cx="0" cy="3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2" name="Line 134"/>
                <p:cNvSpPr>
                  <a:spLocks noChangeShapeType="1"/>
                </p:cNvSpPr>
                <p:nvPr/>
              </p:nvSpPr>
              <p:spPr bwMode="auto">
                <a:xfrm flipV="1">
                  <a:off x="4424" y="3781"/>
                  <a:ext cx="128" cy="1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3" name="Line 135"/>
                <p:cNvSpPr>
                  <a:spLocks noChangeShapeType="1"/>
                </p:cNvSpPr>
                <p:nvPr/>
              </p:nvSpPr>
              <p:spPr bwMode="auto">
                <a:xfrm>
                  <a:off x="4416" y="3883"/>
                  <a:ext cx="0"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4" name="Line 136"/>
                <p:cNvSpPr>
                  <a:spLocks noChangeShapeType="1"/>
                </p:cNvSpPr>
                <p:nvPr/>
              </p:nvSpPr>
              <p:spPr bwMode="auto">
                <a:xfrm flipV="1">
                  <a:off x="4424" y="3867"/>
                  <a:ext cx="272" cy="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35" name="Line 137"/>
              <p:cNvSpPr>
                <a:spLocks noChangeShapeType="1"/>
              </p:cNvSpPr>
              <p:nvPr/>
            </p:nvSpPr>
            <p:spPr bwMode="auto">
              <a:xfrm>
                <a:off x="4551" y="3167"/>
                <a:ext cx="9" cy="27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6" name="Rectangle 138"/>
              <p:cNvSpPr>
                <a:spLocks noChangeArrowheads="1"/>
              </p:cNvSpPr>
              <p:nvPr/>
            </p:nvSpPr>
            <p:spPr bwMode="auto">
              <a:xfrm rot="5400000">
                <a:off x="4422" y="3610"/>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a:t>
                </a:r>
              </a:p>
            </p:txBody>
          </p:sp>
        </p:grpSp>
      </p:grpSp>
      <p:sp>
        <p:nvSpPr>
          <p:cNvPr id="147" name="Text Box 141"/>
          <p:cNvSpPr txBox="1">
            <a:spLocks noChangeArrowheads="1"/>
          </p:cNvSpPr>
          <p:nvPr/>
        </p:nvSpPr>
        <p:spPr bwMode="auto">
          <a:xfrm>
            <a:off x="251761" y="4749566"/>
            <a:ext cx="16159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en-US" altLang="zh-CN" sz="1800" dirty="0" err="1" smtClean="0">
                <a:solidFill>
                  <a:srgbClr val="FF0000"/>
                </a:solidFill>
                <a:latin typeface="Comic Sans MS" panose="030F0702030302020204" pitchFamily="66" charset="0"/>
                <a:ea typeface="微软雅黑" panose="020B0503020204020204" pitchFamily="34" charset="-122"/>
              </a:rPr>
              <a:t>ALUctr</a:t>
            </a:r>
            <a:r>
              <a:rPr lang="zh-CN" altLang="en-US" sz="1800" dirty="0" smtClean="0">
                <a:solidFill>
                  <a:srgbClr val="FF0000"/>
                </a:solidFill>
                <a:latin typeface="Comic Sans MS" panose="030F0702030302020204" pitchFamily="66" charset="0"/>
                <a:ea typeface="微软雅黑" panose="020B0503020204020204" pitchFamily="34" charset="-122"/>
              </a:rPr>
              <a:t>的值取决于</a:t>
            </a:r>
            <a:r>
              <a:rPr lang="en-US" altLang="zh-CN" sz="1800" dirty="0" err="1" smtClean="0">
                <a:solidFill>
                  <a:srgbClr val="FF0000"/>
                </a:solidFill>
                <a:latin typeface="Comic Sans MS" panose="030F0702030302020204" pitchFamily="66" charset="0"/>
                <a:ea typeface="微软雅黑" panose="020B0503020204020204" pitchFamily="34" charset="-122"/>
              </a:rPr>
              <a:t>ALUop</a:t>
            </a:r>
            <a:r>
              <a:rPr lang="zh-CN" altLang="en-US" sz="1800" dirty="0" smtClean="0">
                <a:solidFill>
                  <a:srgbClr val="FF0000"/>
                </a:solidFill>
                <a:latin typeface="Comic Sans MS" panose="030F0702030302020204" pitchFamily="66" charset="0"/>
                <a:ea typeface="微软雅黑" panose="020B0503020204020204" pitchFamily="34" charset="-122"/>
              </a:rPr>
              <a:t>和</a:t>
            </a:r>
            <a:r>
              <a:rPr lang="en-US" altLang="zh-CN" sz="1800" dirty="0" err="1" smtClean="0">
                <a:solidFill>
                  <a:srgbClr val="FF0000"/>
                </a:solidFill>
                <a:latin typeface="Comic Sans MS" panose="030F0702030302020204" pitchFamily="66" charset="0"/>
                <a:ea typeface="微软雅黑" panose="020B0503020204020204" pitchFamily="34" charset="-122"/>
              </a:rPr>
              <a:t>func</a:t>
            </a:r>
            <a:r>
              <a:rPr lang="zh-CN" altLang="en-US" sz="1800" dirty="0" smtClean="0">
                <a:solidFill>
                  <a:srgbClr val="FF0000"/>
                </a:solidFill>
                <a:latin typeface="Comic Sans MS" panose="030F0702030302020204" pitchFamily="66" charset="0"/>
                <a:ea typeface="微软雅黑" panose="020B0503020204020204" pitchFamily="34" charset="-122"/>
              </a:rPr>
              <a:t>，其他控制信号仅取决于</a:t>
            </a:r>
            <a:r>
              <a:rPr lang="en-US" altLang="zh-CN" sz="1800" dirty="0" smtClean="0">
                <a:solidFill>
                  <a:srgbClr val="FF0000"/>
                </a:solidFill>
                <a:latin typeface="Comic Sans MS" panose="030F0702030302020204" pitchFamily="66" charset="0"/>
                <a:ea typeface="微软雅黑" panose="020B0503020204020204" pitchFamily="34" charset="-122"/>
              </a:rPr>
              <a:t>op</a:t>
            </a:r>
          </a:p>
        </p:txBody>
      </p:sp>
      <p:sp>
        <p:nvSpPr>
          <p:cNvPr id="148" name="Text Box 142"/>
          <p:cNvSpPr txBox="1">
            <a:spLocks noChangeArrowheads="1"/>
          </p:cNvSpPr>
          <p:nvPr/>
        </p:nvSpPr>
        <p:spPr bwMode="auto">
          <a:xfrm>
            <a:off x="1659172" y="5844143"/>
            <a:ext cx="4985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en-US" altLang="zh-CN" sz="1800" dirty="0" err="1" smtClean="0">
                <a:solidFill>
                  <a:srgbClr val="063DE8"/>
                </a:solidFill>
                <a:latin typeface="Comic Sans MS" panose="030F0702030302020204" pitchFamily="66" charset="0"/>
                <a:ea typeface="微软雅黑" panose="020B0503020204020204" pitchFamily="34" charset="-122"/>
              </a:rPr>
              <a:t>ALUop</a:t>
            </a:r>
            <a:r>
              <a:rPr lang="zh-CN" altLang="en-US" sz="1800" dirty="0" smtClean="0">
                <a:solidFill>
                  <a:srgbClr val="063DE8"/>
                </a:solidFill>
                <a:latin typeface="Comic Sans MS" panose="030F0702030302020204" pitchFamily="66" charset="0"/>
                <a:ea typeface="微软雅黑" panose="020B0503020204020204" pitchFamily="34" charset="-122"/>
              </a:rPr>
              <a:t>有</a:t>
            </a:r>
            <a:r>
              <a:rPr lang="en-US" altLang="zh-CN" sz="1800" dirty="0" smtClean="0">
                <a:solidFill>
                  <a:srgbClr val="063DE8"/>
                </a:solidFill>
                <a:latin typeface="Comic Sans MS" panose="030F0702030302020204" pitchFamily="66" charset="0"/>
                <a:ea typeface="微软雅黑" panose="020B0503020204020204" pitchFamily="34" charset="-122"/>
              </a:rPr>
              <a:t>5</a:t>
            </a:r>
            <a:r>
              <a:rPr lang="zh-CN" altLang="en-US" sz="1800" dirty="0" smtClean="0">
                <a:solidFill>
                  <a:srgbClr val="063DE8"/>
                </a:solidFill>
                <a:latin typeface="Comic Sans MS" panose="030F0702030302020204" pitchFamily="66" charset="0"/>
                <a:ea typeface="微软雅黑" panose="020B0503020204020204" pitchFamily="34" charset="-122"/>
              </a:rPr>
              <a:t>种情况，</a:t>
            </a:r>
            <a:r>
              <a:rPr lang="en-US" altLang="zh-CN" sz="1800" dirty="0" smtClean="0">
                <a:solidFill>
                  <a:srgbClr val="063DE8"/>
                </a:solidFill>
                <a:latin typeface="Comic Sans MS" panose="030F0702030302020204" pitchFamily="66" charset="0"/>
                <a:ea typeface="微软雅黑" panose="020B0503020204020204" pitchFamily="34" charset="-122"/>
              </a:rPr>
              <a:t>N</a:t>
            </a:r>
            <a:r>
              <a:rPr lang="zh-CN" altLang="en-US" sz="1800" dirty="0" smtClean="0">
                <a:solidFill>
                  <a:srgbClr val="063DE8"/>
                </a:solidFill>
                <a:latin typeface="Comic Sans MS" panose="030F0702030302020204" pitchFamily="66" charset="0"/>
                <a:ea typeface="微软雅黑" panose="020B0503020204020204" pitchFamily="34" charset="-122"/>
              </a:rPr>
              <a:t>至少应为</a:t>
            </a:r>
            <a:r>
              <a:rPr lang="en-US" altLang="zh-CN" sz="1800" dirty="0" smtClean="0">
                <a:solidFill>
                  <a:srgbClr val="063DE8"/>
                </a:solidFill>
                <a:latin typeface="Comic Sans MS" panose="030F0702030302020204" pitchFamily="66" charset="0"/>
                <a:ea typeface="微软雅黑" panose="020B0503020204020204" pitchFamily="34" charset="-122"/>
              </a:rPr>
              <a:t>3</a:t>
            </a:r>
            <a:r>
              <a:rPr lang="zh-CN" altLang="en-US" sz="1800" dirty="0" smtClean="0">
                <a:solidFill>
                  <a:srgbClr val="063DE8"/>
                </a:solidFill>
                <a:latin typeface="Comic Sans MS" panose="030F0702030302020204" pitchFamily="66" charset="0"/>
                <a:ea typeface="微软雅黑" panose="020B0503020204020204" pitchFamily="34" charset="-122"/>
              </a:rPr>
              <a:t>！哪</a:t>
            </a:r>
            <a:r>
              <a:rPr lang="en-US" altLang="zh-CN" sz="1800" dirty="0" smtClean="0">
                <a:solidFill>
                  <a:srgbClr val="063DE8"/>
                </a:solidFill>
                <a:latin typeface="Comic Sans MS" panose="030F0702030302020204" pitchFamily="66" charset="0"/>
                <a:ea typeface="微软雅黑" panose="020B0503020204020204" pitchFamily="34" charset="-122"/>
              </a:rPr>
              <a:t>5</a:t>
            </a:r>
            <a:r>
              <a:rPr lang="zh-CN" altLang="en-US" sz="1800" dirty="0" smtClean="0">
                <a:solidFill>
                  <a:srgbClr val="063DE8"/>
                </a:solidFill>
                <a:latin typeface="Comic Sans MS" panose="030F0702030302020204" pitchFamily="66" charset="0"/>
                <a:ea typeface="微软雅黑" panose="020B0503020204020204" pitchFamily="34" charset="-122"/>
              </a:rPr>
              <a:t>种？</a:t>
            </a:r>
          </a:p>
        </p:txBody>
      </p:sp>
      <p:sp>
        <p:nvSpPr>
          <p:cNvPr id="149" name="Text Box 144"/>
          <p:cNvSpPr txBox="1">
            <a:spLocks noChangeArrowheads="1"/>
          </p:cNvSpPr>
          <p:nvPr/>
        </p:nvSpPr>
        <p:spPr bwMode="auto">
          <a:xfrm>
            <a:off x="2156649" y="6195996"/>
            <a:ext cx="46075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en-US" altLang="zh-CN" sz="1800" smtClean="0">
                <a:solidFill>
                  <a:srgbClr val="000000"/>
                </a:solidFill>
                <a:latin typeface="Comic Sans MS" panose="030F0702030302020204" pitchFamily="66" charset="0"/>
                <a:ea typeface="宋体" panose="02010600030101010101" pitchFamily="2" charset="-122"/>
              </a:rPr>
              <a:t>R</a:t>
            </a:r>
            <a:r>
              <a:rPr lang="zh-CN" altLang="en-US" sz="1800" smtClean="0">
                <a:solidFill>
                  <a:srgbClr val="000000"/>
                </a:solidFill>
                <a:latin typeface="Comic Sans MS" panose="030F0702030302020204" pitchFamily="66" charset="0"/>
                <a:ea typeface="宋体" panose="02010600030101010101" pitchFamily="2" charset="-122"/>
              </a:rPr>
              <a:t>、</a:t>
            </a:r>
            <a:r>
              <a:rPr lang="en-US" altLang="zh-CN" sz="1800" smtClean="0">
                <a:solidFill>
                  <a:srgbClr val="000000"/>
                </a:solidFill>
                <a:latin typeface="Comic Sans MS" panose="030F0702030302020204" pitchFamily="66" charset="0"/>
                <a:ea typeface="宋体" panose="02010600030101010101" pitchFamily="2" charset="-122"/>
              </a:rPr>
              <a:t>I-ori</a:t>
            </a:r>
            <a:r>
              <a:rPr lang="zh-CN" altLang="en-US" sz="1800" smtClean="0">
                <a:solidFill>
                  <a:srgbClr val="000000"/>
                </a:solidFill>
                <a:latin typeface="Comic Sans MS" panose="030F0702030302020204" pitchFamily="66" charset="0"/>
                <a:ea typeface="宋体" panose="02010600030101010101" pitchFamily="2" charset="-122"/>
              </a:rPr>
              <a:t>、</a:t>
            </a:r>
            <a:r>
              <a:rPr lang="en-US" altLang="zh-CN" sz="1800" smtClean="0">
                <a:solidFill>
                  <a:srgbClr val="000000"/>
                </a:solidFill>
                <a:latin typeface="Comic Sans MS" panose="030F0702030302020204" pitchFamily="66" charset="0"/>
                <a:ea typeface="宋体" panose="02010600030101010101" pitchFamily="2" charset="-122"/>
              </a:rPr>
              <a:t>I-lw/sw</a:t>
            </a:r>
            <a:r>
              <a:rPr lang="zh-CN" altLang="en-US" sz="1800" smtClean="0">
                <a:solidFill>
                  <a:srgbClr val="000000"/>
                </a:solidFill>
                <a:latin typeface="Comic Sans MS" panose="030F0702030302020204" pitchFamily="66" charset="0"/>
                <a:ea typeface="宋体" panose="02010600030101010101" pitchFamily="2" charset="-122"/>
              </a:rPr>
              <a:t>、</a:t>
            </a:r>
            <a:r>
              <a:rPr lang="en-US" altLang="zh-CN" sz="1800" smtClean="0">
                <a:solidFill>
                  <a:srgbClr val="000000"/>
                </a:solidFill>
                <a:latin typeface="Comic Sans MS" panose="030F0702030302020204" pitchFamily="66" charset="0"/>
                <a:ea typeface="宋体" panose="02010600030101010101" pitchFamily="2" charset="-122"/>
              </a:rPr>
              <a:t>I-beq</a:t>
            </a:r>
            <a:r>
              <a:rPr lang="zh-CN" altLang="en-US" sz="1800" smtClean="0">
                <a:solidFill>
                  <a:srgbClr val="000000"/>
                </a:solidFill>
                <a:latin typeface="Comic Sans MS" panose="030F0702030302020204" pitchFamily="66" charset="0"/>
                <a:ea typeface="宋体" panose="02010600030101010101" pitchFamily="2" charset="-122"/>
              </a:rPr>
              <a:t>、</a:t>
            </a:r>
            <a:r>
              <a:rPr lang="en-US" altLang="zh-CN" sz="1800" smtClean="0">
                <a:solidFill>
                  <a:srgbClr val="000000"/>
                </a:solidFill>
                <a:latin typeface="Comic Sans MS" panose="030F0702030302020204" pitchFamily="66" charset="0"/>
                <a:ea typeface="宋体" panose="02010600030101010101" pitchFamily="2" charset="-122"/>
              </a:rPr>
              <a:t>J</a:t>
            </a:r>
          </a:p>
        </p:txBody>
      </p:sp>
      <p:sp>
        <p:nvSpPr>
          <p:cNvPr id="150" name="Text Box 140"/>
          <p:cNvSpPr txBox="1">
            <a:spLocks noChangeArrowheads="1"/>
          </p:cNvSpPr>
          <p:nvPr/>
        </p:nvSpPr>
        <p:spPr bwMode="auto">
          <a:xfrm>
            <a:off x="7956376" y="1196752"/>
            <a:ext cx="10801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en-US" altLang="zh-CN" sz="1800" dirty="0" smtClean="0">
                <a:solidFill>
                  <a:srgbClr val="000000"/>
                </a:solidFill>
                <a:latin typeface="Comic Sans MS" panose="030F0702030302020204" pitchFamily="66" charset="0"/>
                <a:ea typeface="微软雅黑" panose="020B0503020204020204" pitchFamily="34" charset="-122"/>
              </a:rPr>
              <a:t>MIPS</a:t>
            </a:r>
            <a:r>
              <a:rPr lang="zh-CN" altLang="en-US" sz="1800" dirty="0" smtClean="0">
                <a:solidFill>
                  <a:srgbClr val="000000"/>
                </a:solidFill>
                <a:latin typeface="Comic Sans MS" panose="030F0702030302020204" pitchFamily="66" charset="0"/>
                <a:ea typeface="微软雅黑" panose="020B0503020204020204" pitchFamily="34" charset="-122"/>
              </a:rPr>
              <a:t>指令格式中指示操作性质的字段有两个：</a:t>
            </a:r>
            <a:r>
              <a:rPr lang="en-US" altLang="zh-CN" sz="1800" dirty="0" smtClean="0">
                <a:solidFill>
                  <a:srgbClr val="000000"/>
                </a:solidFill>
                <a:latin typeface="Comic Sans MS" panose="030F0702030302020204" pitchFamily="66" charset="0"/>
                <a:ea typeface="微软雅黑" panose="020B0503020204020204" pitchFamily="34" charset="-122"/>
              </a:rPr>
              <a:t>op(</a:t>
            </a:r>
            <a:r>
              <a:rPr lang="zh-CN" altLang="en-US" sz="1800" dirty="0" smtClean="0">
                <a:solidFill>
                  <a:srgbClr val="000000"/>
                </a:solidFill>
                <a:latin typeface="Comic Sans MS" panose="030F0702030302020204" pitchFamily="66" charset="0"/>
                <a:ea typeface="微软雅黑" panose="020B0503020204020204" pitchFamily="34" charset="-122"/>
              </a:rPr>
              <a:t>主控</a:t>
            </a:r>
            <a:r>
              <a:rPr lang="en-US" altLang="zh-CN" sz="1800" dirty="0" smtClean="0">
                <a:solidFill>
                  <a:srgbClr val="000000"/>
                </a:solidFill>
                <a:latin typeface="Comic Sans MS" panose="030F0702030302020204" pitchFamily="66" charset="0"/>
                <a:ea typeface="微软雅黑" panose="020B0503020204020204" pitchFamily="34" charset="-122"/>
              </a:rPr>
              <a:t>) </a:t>
            </a:r>
            <a:r>
              <a:rPr lang="zh-CN" altLang="en-US" sz="1800" dirty="0" smtClean="0">
                <a:solidFill>
                  <a:srgbClr val="000000"/>
                </a:solidFill>
                <a:latin typeface="Comic Sans MS" panose="030F0702030302020204" pitchFamily="66" charset="0"/>
                <a:ea typeface="微软雅黑" panose="020B0503020204020204" pitchFamily="34" charset="-122"/>
              </a:rPr>
              <a:t>和 </a:t>
            </a:r>
            <a:r>
              <a:rPr lang="en-US" altLang="zh-CN" sz="1800" dirty="0" err="1" smtClean="0">
                <a:solidFill>
                  <a:srgbClr val="000000"/>
                </a:solidFill>
                <a:latin typeface="Comic Sans MS" panose="030F0702030302020204" pitchFamily="66" charset="0"/>
                <a:ea typeface="微软雅黑" panose="020B0503020204020204" pitchFamily="34" charset="-122"/>
              </a:rPr>
              <a:t>func</a:t>
            </a:r>
            <a:r>
              <a:rPr lang="zh-CN" altLang="en-US" sz="1800" dirty="0" smtClean="0">
                <a:solidFill>
                  <a:srgbClr val="000000"/>
                </a:solidFill>
                <a:latin typeface="Comic Sans MS" panose="030F0702030302020204" pitchFamily="66" charset="0"/>
                <a:ea typeface="微软雅黑" panose="020B0503020204020204" pitchFamily="34" charset="-122"/>
              </a:rPr>
              <a:t>（</a:t>
            </a:r>
            <a:r>
              <a:rPr lang="en-US" altLang="zh-CN" sz="1800" dirty="0" smtClean="0">
                <a:solidFill>
                  <a:srgbClr val="000000"/>
                </a:solidFill>
                <a:latin typeface="Comic Sans MS" panose="030F0702030302020204" pitchFamily="66" charset="0"/>
                <a:ea typeface="微软雅黑" panose="020B0503020204020204" pitchFamily="34" charset="-122"/>
              </a:rPr>
              <a:t>ALU</a:t>
            </a:r>
            <a:r>
              <a:rPr lang="zh-CN" altLang="en-US" sz="1800" dirty="0" smtClean="0">
                <a:solidFill>
                  <a:srgbClr val="000000"/>
                </a:solidFill>
                <a:latin typeface="Comic Sans MS" panose="030F0702030302020204" pitchFamily="66" charset="0"/>
                <a:ea typeface="微软雅黑" panose="020B0503020204020204" pitchFamily="34" charset="-122"/>
              </a:rPr>
              <a:t>局控）。</a:t>
            </a:r>
          </a:p>
        </p:txBody>
      </p:sp>
    </p:spTree>
    <p:extLst>
      <p:ext uri="{BB962C8B-B14F-4D97-AF65-F5344CB8AC3E}">
        <p14:creationId xmlns:p14="http://schemas.microsoft.com/office/powerpoint/2010/main" val="34567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blinds(horizontal)">
                                      <p:cBhvr>
                                        <p:cTn id="12" dur="5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blinds(horizontal)">
                                      <p:cBhvr>
                                        <p:cTn id="17" dur="500"/>
                                        <p:tgtEl>
                                          <p:spTgt spid="1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blinds(horizontal)">
                                      <p:cBhvr>
                                        <p:cTn id="2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8" grpId="0"/>
      <p:bldP spid="14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956444" y="688029"/>
            <a:ext cx="4648004" cy="436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solidFill>
                  <a:srgbClr val="063DE8"/>
                </a:solidFill>
              </a:rPr>
              <a:t>2. </a:t>
            </a:r>
            <a:r>
              <a:rPr lang="zh-CN" altLang="en-US" sz="2000" dirty="0" smtClean="0">
                <a:solidFill>
                  <a:srgbClr val="063DE8"/>
                </a:solidFill>
              </a:rPr>
              <a:t>控制单元设计：</a:t>
            </a:r>
            <a:r>
              <a:rPr lang="en-US" altLang="zh-CN" sz="2000" dirty="0" err="1" smtClean="0">
                <a:solidFill>
                  <a:srgbClr val="063DE8"/>
                </a:solidFill>
              </a:rPr>
              <a:t>ALUop</a:t>
            </a:r>
            <a:r>
              <a:rPr lang="zh-CN" altLang="en-US" sz="2000" dirty="0" smtClean="0">
                <a:solidFill>
                  <a:srgbClr val="063DE8"/>
                </a:solidFill>
              </a:rPr>
              <a:t>的编码分配</a:t>
            </a:r>
            <a:endParaRPr lang="en-US" altLang="zh-CN" sz="2000" dirty="0" smtClean="0">
              <a:solidFill>
                <a:srgbClr val="063DE8"/>
              </a:solidFill>
            </a:endParaRPr>
          </a:p>
        </p:txBody>
      </p:sp>
      <p:grpSp>
        <p:nvGrpSpPr>
          <p:cNvPr id="190" name="Group 3"/>
          <p:cNvGrpSpPr>
            <a:grpSpLocks/>
          </p:cNvGrpSpPr>
          <p:nvPr/>
        </p:nvGrpSpPr>
        <p:grpSpPr bwMode="auto">
          <a:xfrm>
            <a:off x="693961" y="3390379"/>
            <a:ext cx="7177087" cy="974725"/>
            <a:chOff x="663" y="1432"/>
            <a:chExt cx="4521" cy="614"/>
          </a:xfrm>
        </p:grpSpPr>
        <p:sp>
          <p:nvSpPr>
            <p:cNvPr id="191" name="Rectangle 4"/>
            <p:cNvSpPr>
              <a:spLocks noChangeArrowheads="1"/>
            </p:cNvSpPr>
            <p:nvPr/>
          </p:nvSpPr>
          <p:spPr bwMode="auto">
            <a:xfrm>
              <a:off x="2055" y="1440"/>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R-type</a:t>
              </a:r>
            </a:p>
          </p:txBody>
        </p:sp>
        <p:sp>
          <p:nvSpPr>
            <p:cNvPr id="192" name="Rectangle 5"/>
            <p:cNvSpPr>
              <a:spLocks noChangeArrowheads="1"/>
            </p:cNvSpPr>
            <p:nvPr/>
          </p:nvSpPr>
          <p:spPr bwMode="auto">
            <a:xfrm>
              <a:off x="2871" y="1440"/>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ori</a:t>
              </a:r>
            </a:p>
          </p:txBody>
        </p:sp>
        <p:sp>
          <p:nvSpPr>
            <p:cNvPr id="193" name="Rectangle 6"/>
            <p:cNvSpPr>
              <a:spLocks noChangeArrowheads="1"/>
            </p:cNvSpPr>
            <p:nvPr/>
          </p:nvSpPr>
          <p:spPr bwMode="auto">
            <a:xfrm>
              <a:off x="3351" y="144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lw</a:t>
              </a:r>
            </a:p>
          </p:txBody>
        </p:sp>
        <p:sp>
          <p:nvSpPr>
            <p:cNvPr id="194" name="Rectangle 7"/>
            <p:cNvSpPr>
              <a:spLocks noChangeArrowheads="1"/>
            </p:cNvSpPr>
            <p:nvPr/>
          </p:nvSpPr>
          <p:spPr bwMode="auto">
            <a:xfrm>
              <a:off x="3831" y="1440"/>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sw</a:t>
              </a:r>
            </a:p>
          </p:txBody>
        </p:sp>
        <p:sp>
          <p:nvSpPr>
            <p:cNvPr id="195" name="Rectangle 8"/>
            <p:cNvSpPr>
              <a:spLocks noChangeArrowheads="1"/>
            </p:cNvSpPr>
            <p:nvPr/>
          </p:nvSpPr>
          <p:spPr bwMode="auto">
            <a:xfrm>
              <a:off x="4311" y="144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beq</a:t>
              </a:r>
            </a:p>
          </p:txBody>
        </p:sp>
        <p:sp>
          <p:nvSpPr>
            <p:cNvPr id="196" name="Rectangle 9"/>
            <p:cNvSpPr>
              <a:spLocks noChangeArrowheads="1"/>
            </p:cNvSpPr>
            <p:nvPr/>
          </p:nvSpPr>
          <p:spPr bwMode="auto">
            <a:xfrm>
              <a:off x="4743" y="1440"/>
              <a:ext cx="4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jump</a:t>
              </a:r>
            </a:p>
          </p:txBody>
        </p:sp>
        <p:sp>
          <p:nvSpPr>
            <p:cNvPr id="197" name="Line 10"/>
            <p:cNvSpPr>
              <a:spLocks noChangeShapeType="1"/>
            </p:cNvSpPr>
            <p:nvPr/>
          </p:nvSpPr>
          <p:spPr bwMode="auto">
            <a:xfrm>
              <a:off x="680" y="1824"/>
              <a:ext cx="4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Line 11"/>
            <p:cNvSpPr>
              <a:spLocks noChangeShapeType="1"/>
            </p:cNvSpPr>
            <p:nvPr/>
          </p:nvSpPr>
          <p:spPr bwMode="auto">
            <a:xfrm>
              <a:off x="680" y="1632"/>
              <a:ext cx="4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Line 12"/>
            <p:cNvSpPr>
              <a:spLocks noChangeShapeType="1"/>
            </p:cNvSpPr>
            <p:nvPr/>
          </p:nvSpPr>
          <p:spPr bwMode="auto">
            <a:xfrm>
              <a:off x="680" y="1440"/>
              <a:ext cx="4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Line 13"/>
            <p:cNvSpPr>
              <a:spLocks noChangeShapeType="1"/>
            </p:cNvSpPr>
            <p:nvPr/>
          </p:nvSpPr>
          <p:spPr bwMode="auto">
            <a:xfrm flipV="1">
              <a:off x="672"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Line 14"/>
            <p:cNvSpPr>
              <a:spLocks noChangeShapeType="1"/>
            </p:cNvSpPr>
            <p:nvPr/>
          </p:nvSpPr>
          <p:spPr bwMode="auto">
            <a:xfrm>
              <a:off x="680" y="2016"/>
              <a:ext cx="44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Line 15"/>
            <p:cNvSpPr>
              <a:spLocks noChangeShapeType="1"/>
            </p:cNvSpPr>
            <p:nvPr/>
          </p:nvSpPr>
          <p:spPr bwMode="auto">
            <a:xfrm flipV="1">
              <a:off x="182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Line 16"/>
            <p:cNvSpPr>
              <a:spLocks noChangeShapeType="1"/>
            </p:cNvSpPr>
            <p:nvPr/>
          </p:nvSpPr>
          <p:spPr bwMode="auto">
            <a:xfrm flipV="1">
              <a:off x="278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17"/>
            <p:cNvSpPr>
              <a:spLocks noChangeShapeType="1"/>
            </p:cNvSpPr>
            <p:nvPr/>
          </p:nvSpPr>
          <p:spPr bwMode="auto">
            <a:xfrm flipV="1">
              <a:off x="326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Line 18"/>
            <p:cNvSpPr>
              <a:spLocks noChangeShapeType="1"/>
            </p:cNvSpPr>
            <p:nvPr/>
          </p:nvSpPr>
          <p:spPr bwMode="auto">
            <a:xfrm flipV="1">
              <a:off x="374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Line 19"/>
            <p:cNvSpPr>
              <a:spLocks noChangeShapeType="1"/>
            </p:cNvSpPr>
            <p:nvPr/>
          </p:nvSpPr>
          <p:spPr bwMode="auto">
            <a:xfrm flipV="1">
              <a:off x="422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Line 20"/>
            <p:cNvSpPr>
              <a:spLocks noChangeShapeType="1"/>
            </p:cNvSpPr>
            <p:nvPr/>
          </p:nvSpPr>
          <p:spPr bwMode="auto">
            <a:xfrm flipV="1">
              <a:off x="470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Line 21"/>
            <p:cNvSpPr>
              <a:spLocks noChangeShapeType="1"/>
            </p:cNvSpPr>
            <p:nvPr/>
          </p:nvSpPr>
          <p:spPr bwMode="auto">
            <a:xfrm flipV="1">
              <a:off x="5184" y="1432"/>
              <a:ext cx="0" cy="5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Rectangle 22"/>
            <p:cNvSpPr>
              <a:spLocks noChangeArrowheads="1"/>
            </p:cNvSpPr>
            <p:nvPr/>
          </p:nvSpPr>
          <p:spPr bwMode="auto">
            <a:xfrm>
              <a:off x="663" y="1632"/>
              <a:ext cx="11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dirty="0" err="1" smtClean="0">
                  <a:ea typeface="宋体" panose="02010600030101010101" pitchFamily="2" charset="-122"/>
                </a:rPr>
                <a:t>ALUctr</a:t>
              </a:r>
              <a:r>
                <a:rPr lang="en-US" altLang="zh-CN" dirty="0" smtClean="0">
                  <a:ea typeface="宋体" panose="02010600030101010101" pitchFamily="2" charset="-122"/>
                </a:rPr>
                <a:t> </a:t>
              </a:r>
              <a:r>
                <a:rPr lang="en-US" altLang="zh-CN" dirty="0">
                  <a:ea typeface="宋体" panose="02010600030101010101" pitchFamily="2" charset="-122"/>
                </a:rPr>
                <a:t>(Symbolic)</a:t>
              </a:r>
            </a:p>
          </p:txBody>
        </p:sp>
        <p:sp>
          <p:nvSpPr>
            <p:cNvPr id="210" name="Rectangle 23"/>
            <p:cNvSpPr>
              <a:spLocks noChangeArrowheads="1"/>
            </p:cNvSpPr>
            <p:nvPr/>
          </p:nvSpPr>
          <p:spPr bwMode="auto">
            <a:xfrm>
              <a:off x="2034" y="1632"/>
              <a:ext cx="5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dirty="0">
                  <a:ea typeface="宋体" panose="02010600030101010101" pitchFamily="2" charset="-122"/>
                </a:rPr>
                <a:t>“</a:t>
              </a:r>
              <a:r>
                <a:rPr lang="en-US" altLang="zh-CN" b="0" dirty="0">
                  <a:ea typeface="宋体" panose="02010600030101010101" pitchFamily="2" charset="-122"/>
                </a:rPr>
                <a:t>R-type”</a:t>
              </a:r>
            </a:p>
          </p:txBody>
        </p:sp>
        <p:sp>
          <p:nvSpPr>
            <p:cNvPr id="211" name="Rectangle 24"/>
            <p:cNvSpPr>
              <a:spLocks noChangeArrowheads="1"/>
            </p:cNvSpPr>
            <p:nvPr/>
          </p:nvSpPr>
          <p:spPr bwMode="auto">
            <a:xfrm>
              <a:off x="2871" y="163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a:ea typeface="宋体" panose="02010600030101010101" pitchFamily="2" charset="-122"/>
                </a:rPr>
                <a:t>Or</a:t>
              </a:r>
            </a:p>
          </p:txBody>
        </p:sp>
        <p:sp>
          <p:nvSpPr>
            <p:cNvPr id="212" name="Rectangle 25"/>
            <p:cNvSpPr>
              <a:spLocks noChangeArrowheads="1"/>
            </p:cNvSpPr>
            <p:nvPr/>
          </p:nvSpPr>
          <p:spPr bwMode="auto">
            <a:xfrm>
              <a:off x="3351" y="1632"/>
              <a:ext cx="3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dirty="0">
                  <a:ea typeface="宋体" panose="02010600030101010101" pitchFamily="2" charset="-122"/>
                </a:rPr>
                <a:t>Add</a:t>
              </a:r>
            </a:p>
          </p:txBody>
        </p:sp>
        <p:sp>
          <p:nvSpPr>
            <p:cNvPr id="213" name="Rectangle 26"/>
            <p:cNvSpPr>
              <a:spLocks noChangeArrowheads="1"/>
            </p:cNvSpPr>
            <p:nvPr/>
          </p:nvSpPr>
          <p:spPr bwMode="auto">
            <a:xfrm>
              <a:off x="3831" y="1632"/>
              <a:ext cx="3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a:ea typeface="宋体" panose="02010600030101010101" pitchFamily="2" charset="-122"/>
                </a:rPr>
                <a:t>Add</a:t>
              </a:r>
            </a:p>
          </p:txBody>
        </p:sp>
        <p:sp>
          <p:nvSpPr>
            <p:cNvPr id="214" name="Rectangle 27"/>
            <p:cNvSpPr>
              <a:spLocks noChangeArrowheads="1"/>
            </p:cNvSpPr>
            <p:nvPr/>
          </p:nvSpPr>
          <p:spPr bwMode="auto">
            <a:xfrm>
              <a:off x="4193" y="1642"/>
              <a:ext cx="5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dirty="0">
                  <a:ea typeface="宋体" panose="02010600030101010101" pitchFamily="2" charset="-122"/>
                </a:rPr>
                <a:t>Subtract</a:t>
              </a:r>
            </a:p>
          </p:txBody>
        </p:sp>
        <p:sp>
          <p:nvSpPr>
            <p:cNvPr id="215" name="Rectangle 28"/>
            <p:cNvSpPr>
              <a:spLocks noChangeArrowheads="1"/>
            </p:cNvSpPr>
            <p:nvPr/>
          </p:nvSpPr>
          <p:spPr bwMode="auto">
            <a:xfrm>
              <a:off x="4791" y="1632"/>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a:ea typeface="宋体" panose="02010600030101010101" pitchFamily="2" charset="-122"/>
                </a:rPr>
                <a:t>xxx</a:t>
              </a:r>
            </a:p>
          </p:txBody>
        </p:sp>
        <p:sp>
          <p:nvSpPr>
            <p:cNvPr id="216" name="Rectangle 29"/>
            <p:cNvSpPr>
              <a:spLocks noChangeArrowheads="1"/>
            </p:cNvSpPr>
            <p:nvPr/>
          </p:nvSpPr>
          <p:spPr bwMode="auto">
            <a:xfrm>
              <a:off x="951" y="1824"/>
              <a:ext cx="8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ALUop&lt;2:0&gt;</a:t>
              </a:r>
            </a:p>
          </p:txBody>
        </p:sp>
        <p:sp>
          <p:nvSpPr>
            <p:cNvPr id="217" name="Rectangle 30"/>
            <p:cNvSpPr>
              <a:spLocks noChangeArrowheads="1"/>
            </p:cNvSpPr>
            <p:nvPr/>
          </p:nvSpPr>
          <p:spPr bwMode="auto">
            <a:xfrm>
              <a:off x="2130" y="1824"/>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dirty="0" smtClean="0">
                  <a:ea typeface="宋体" panose="02010600030101010101" pitchFamily="2" charset="-122"/>
                </a:rPr>
                <a:t>001</a:t>
              </a:r>
              <a:endParaRPr lang="en-US" altLang="zh-CN" b="0" dirty="0">
                <a:solidFill>
                  <a:schemeClr val="accent1"/>
                </a:solidFill>
                <a:ea typeface="宋体" panose="02010600030101010101" pitchFamily="2" charset="-122"/>
              </a:endParaRPr>
            </a:p>
          </p:txBody>
        </p:sp>
        <p:sp>
          <p:nvSpPr>
            <p:cNvPr id="218" name="Rectangle 31"/>
            <p:cNvSpPr>
              <a:spLocks noChangeArrowheads="1"/>
            </p:cNvSpPr>
            <p:nvPr/>
          </p:nvSpPr>
          <p:spPr bwMode="auto">
            <a:xfrm>
              <a:off x="2871" y="1824"/>
              <a:ext cx="33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dirty="0">
                  <a:ea typeface="宋体" panose="02010600030101010101" pitchFamily="2" charset="-122"/>
                </a:rPr>
                <a:t>0 1</a:t>
              </a:r>
              <a:r>
                <a:rPr lang="zh-CN" altLang="en-US" b="0" dirty="0">
                  <a:solidFill>
                    <a:schemeClr val="accent1"/>
                  </a:solidFill>
                  <a:ea typeface="宋体" panose="02010600030101010101" pitchFamily="2" charset="-122"/>
                </a:rPr>
                <a:t>0</a:t>
              </a:r>
            </a:p>
          </p:txBody>
        </p:sp>
        <p:sp>
          <p:nvSpPr>
            <p:cNvPr id="219" name="Rectangle 32"/>
            <p:cNvSpPr>
              <a:spLocks noChangeArrowheads="1"/>
            </p:cNvSpPr>
            <p:nvPr/>
          </p:nvSpPr>
          <p:spPr bwMode="auto">
            <a:xfrm>
              <a:off x="3351" y="1824"/>
              <a:ext cx="33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dirty="0">
                  <a:ea typeface="宋体" panose="02010600030101010101" pitchFamily="2" charset="-122"/>
                </a:rPr>
                <a:t>0 00</a:t>
              </a:r>
            </a:p>
          </p:txBody>
        </p:sp>
        <p:sp>
          <p:nvSpPr>
            <p:cNvPr id="220" name="Rectangle 33"/>
            <p:cNvSpPr>
              <a:spLocks noChangeArrowheads="1"/>
            </p:cNvSpPr>
            <p:nvPr/>
          </p:nvSpPr>
          <p:spPr bwMode="auto">
            <a:xfrm>
              <a:off x="3831" y="1824"/>
              <a:ext cx="33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dirty="0">
                  <a:ea typeface="宋体" panose="02010600030101010101" pitchFamily="2" charset="-122"/>
                </a:rPr>
                <a:t>0 00</a:t>
              </a:r>
            </a:p>
          </p:txBody>
        </p:sp>
        <p:sp>
          <p:nvSpPr>
            <p:cNvPr id="221" name="Rectangle 34"/>
            <p:cNvSpPr>
              <a:spLocks noChangeArrowheads="1"/>
            </p:cNvSpPr>
            <p:nvPr/>
          </p:nvSpPr>
          <p:spPr bwMode="auto">
            <a:xfrm>
              <a:off x="4289" y="1834"/>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dirty="0" smtClean="0">
                  <a:ea typeface="宋体" panose="02010600030101010101" pitchFamily="2" charset="-122"/>
                </a:rPr>
                <a:t>100</a:t>
              </a:r>
              <a:endParaRPr lang="en-US" altLang="zh-CN" b="0" dirty="0">
                <a:ea typeface="宋体" panose="02010600030101010101" pitchFamily="2" charset="-122"/>
              </a:endParaRPr>
            </a:p>
          </p:txBody>
        </p:sp>
        <p:sp>
          <p:nvSpPr>
            <p:cNvPr id="222" name="Rectangle 35"/>
            <p:cNvSpPr>
              <a:spLocks noChangeArrowheads="1"/>
            </p:cNvSpPr>
            <p:nvPr/>
          </p:nvSpPr>
          <p:spPr bwMode="auto">
            <a:xfrm>
              <a:off x="4791" y="1824"/>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a:ea typeface="宋体" panose="02010600030101010101" pitchFamily="2" charset="-122"/>
                </a:rPr>
                <a:t>xxx</a:t>
              </a:r>
            </a:p>
          </p:txBody>
        </p:sp>
      </p:grpSp>
      <p:grpSp>
        <p:nvGrpSpPr>
          <p:cNvPr id="223" name="Group 143"/>
          <p:cNvGrpSpPr>
            <a:grpSpLocks/>
          </p:cNvGrpSpPr>
          <p:nvPr/>
        </p:nvGrpSpPr>
        <p:grpSpPr bwMode="auto">
          <a:xfrm>
            <a:off x="1374998" y="1342072"/>
            <a:ext cx="5829300" cy="1865313"/>
            <a:chOff x="1047" y="3015"/>
            <a:chExt cx="3672" cy="1175"/>
          </a:xfrm>
        </p:grpSpPr>
        <p:sp>
          <p:nvSpPr>
            <p:cNvPr id="224" name="Rectangle 118"/>
            <p:cNvSpPr>
              <a:spLocks noChangeArrowheads="1"/>
            </p:cNvSpPr>
            <p:nvPr/>
          </p:nvSpPr>
          <p:spPr bwMode="auto">
            <a:xfrm>
              <a:off x="2535" y="3015"/>
              <a:ext cx="3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func</a:t>
              </a:r>
            </a:p>
          </p:txBody>
        </p:sp>
        <p:grpSp>
          <p:nvGrpSpPr>
            <p:cNvPr id="225" name="Group 139"/>
            <p:cNvGrpSpPr>
              <a:grpSpLocks/>
            </p:cNvGrpSpPr>
            <p:nvPr/>
          </p:nvGrpSpPr>
          <p:grpSpPr bwMode="auto">
            <a:xfrm>
              <a:off x="1047" y="3111"/>
              <a:ext cx="3672" cy="1079"/>
              <a:chOff x="1047" y="2976"/>
              <a:chExt cx="3672" cy="1079"/>
            </a:xfrm>
          </p:grpSpPr>
          <p:sp>
            <p:nvSpPr>
              <p:cNvPr id="226" name="Rectangle 107"/>
              <p:cNvSpPr>
                <a:spLocks noChangeArrowheads="1"/>
              </p:cNvSpPr>
              <p:nvPr/>
            </p:nvSpPr>
            <p:spPr bwMode="auto">
              <a:xfrm>
                <a:off x="1688" y="2984"/>
                <a:ext cx="608" cy="60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7" name="Rectangle 108"/>
              <p:cNvSpPr>
                <a:spLocks noChangeArrowheads="1"/>
              </p:cNvSpPr>
              <p:nvPr/>
            </p:nvSpPr>
            <p:spPr bwMode="auto">
              <a:xfrm>
                <a:off x="1719" y="3106"/>
                <a:ext cx="54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Main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Control</a:t>
                </a:r>
              </a:p>
            </p:txBody>
          </p:sp>
          <p:sp>
            <p:nvSpPr>
              <p:cNvPr id="228" name="Line 109"/>
              <p:cNvSpPr>
                <a:spLocks noChangeShapeType="1"/>
              </p:cNvSpPr>
              <p:nvPr/>
            </p:nvSpPr>
            <p:spPr bwMode="auto">
              <a:xfrm>
                <a:off x="1112" y="3264"/>
                <a:ext cx="56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9" name="Line 110"/>
              <p:cNvSpPr>
                <a:spLocks noChangeShapeType="1"/>
              </p:cNvSpPr>
              <p:nvPr/>
            </p:nvSpPr>
            <p:spPr bwMode="auto">
              <a:xfrm flipH="1">
                <a:off x="1340" y="3172"/>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0" name="Rectangle 111"/>
              <p:cNvSpPr>
                <a:spLocks noChangeArrowheads="1"/>
              </p:cNvSpPr>
              <p:nvPr/>
            </p:nvSpPr>
            <p:spPr bwMode="auto">
              <a:xfrm>
                <a:off x="1047" y="30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op</a:t>
                </a:r>
              </a:p>
            </p:txBody>
          </p:sp>
          <p:sp>
            <p:nvSpPr>
              <p:cNvPr id="231" name="Rectangle 112"/>
              <p:cNvSpPr>
                <a:spLocks noChangeArrowheads="1"/>
              </p:cNvSpPr>
              <p:nvPr/>
            </p:nvSpPr>
            <p:spPr bwMode="auto">
              <a:xfrm>
                <a:off x="1191" y="3264"/>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p>
            </p:txBody>
          </p:sp>
          <p:grpSp>
            <p:nvGrpSpPr>
              <p:cNvPr id="232" name="Group 113"/>
              <p:cNvGrpSpPr>
                <a:grpSpLocks/>
              </p:cNvGrpSpPr>
              <p:nvPr/>
            </p:nvGrpSpPr>
            <p:grpSpPr bwMode="auto">
              <a:xfrm>
                <a:off x="3176" y="2984"/>
                <a:ext cx="608" cy="560"/>
                <a:chOff x="3176" y="2984"/>
                <a:chExt cx="608" cy="560"/>
              </a:xfrm>
            </p:grpSpPr>
            <p:sp>
              <p:nvSpPr>
                <p:cNvPr id="255" name="Rectangle 114"/>
                <p:cNvSpPr>
                  <a:spLocks noChangeArrowheads="1"/>
                </p:cNvSpPr>
                <p:nvPr/>
              </p:nvSpPr>
              <p:spPr bwMode="auto">
                <a:xfrm>
                  <a:off x="3176" y="2984"/>
                  <a:ext cx="608" cy="56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6" name="Rectangle 115"/>
                <p:cNvSpPr>
                  <a:spLocks noChangeArrowheads="1"/>
                </p:cNvSpPr>
                <p:nvPr/>
              </p:nvSpPr>
              <p:spPr bwMode="auto">
                <a:xfrm>
                  <a:off x="3207" y="3024"/>
                  <a:ext cx="5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ALU</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Control</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(Local)</a:t>
                  </a:r>
                </a:p>
              </p:txBody>
            </p:sp>
          </p:grpSp>
          <p:sp>
            <p:nvSpPr>
              <p:cNvPr id="233" name="Line 116"/>
              <p:cNvSpPr>
                <a:spLocks noChangeShapeType="1"/>
              </p:cNvSpPr>
              <p:nvPr/>
            </p:nvSpPr>
            <p:spPr bwMode="auto">
              <a:xfrm>
                <a:off x="2312" y="3408"/>
                <a:ext cx="848"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4" name="Line 117"/>
              <p:cNvSpPr>
                <a:spLocks noChangeShapeType="1"/>
              </p:cNvSpPr>
              <p:nvPr/>
            </p:nvSpPr>
            <p:spPr bwMode="auto">
              <a:xfrm flipH="1">
                <a:off x="2828" y="3316"/>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5" name="Rectangle 119"/>
              <p:cNvSpPr>
                <a:spLocks noChangeArrowheads="1"/>
              </p:cNvSpPr>
              <p:nvPr/>
            </p:nvSpPr>
            <p:spPr bwMode="auto">
              <a:xfrm>
                <a:off x="2679" y="3408"/>
                <a:ext cx="3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236" name="Line 120"/>
              <p:cNvSpPr>
                <a:spLocks noChangeShapeType="1"/>
              </p:cNvSpPr>
              <p:nvPr/>
            </p:nvSpPr>
            <p:spPr bwMode="auto">
              <a:xfrm flipH="1">
                <a:off x="2828" y="2980"/>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7" name="Rectangle 121"/>
              <p:cNvSpPr>
                <a:spLocks noChangeArrowheads="1"/>
              </p:cNvSpPr>
              <p:nvPr/>
            </p:nvSpPr>
            <p:spPr bwMode="auto">
              <a:xfrm>
                <a:off x="2679" y="30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8" name="Rectangle 122"/>
              <p:cNvSpPr>
                <a:spLocks noChangeArrowheads="1"/>
              </p:cNvSpPr>
              <p:nvPr/>
            </p:nvSpPr>
            <p:spPr bwMode="auto">
              <a:xfrm>
                <a:off x="2343" y="3216"/>
                <a:ext cx="5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ALUop</a:t>
                </a:r>
              </a:p>
            </p:txBody>
          </p:sp>
          <p:sp>
            <p:nvSpPr>
              <p:cNvPr id="239" name="Line 123"/>
              <p:cNvSpPr>
                <a:spLocks noChangeShapeType="1"/>
              </p:cNvSpPr>
              <p:nvPr/>
            </p:nvSpPr>
            <p:spPr bwMode="auto">
              <a:xfrm flipH="1">
                <a:off x="2536" y="3072"/>
                <a:ext cx="64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0" name="Rectangle 124"/>
              <p:cNvSpPr>
                <a:spLocks noChangeArrowheads="1"/>
              </p:cNvSpPr>
              <p:nvPr/>
            </p:nvSpPr>
            <p:spPr bwMode="auto">
              <a:xfrm>
                <a:off x="3879" y="2976"/>
                <a:ext cx="51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ALUctr</a:t>
                </a:r>
              </a:p>
            </p:txBody>
          </p:sp>
          <p:sp>
            <p:nvSpPr>
              <p:cNvPr id="241" name="Line 125"/>
              <p:cNvSpPr>
                <a:spLocks noChangeShapeType="1"/>
              </p:cNvSpPr>
              <p:nvPr/>
            </p:nvSpPr>
            <p:spPr bwMode="auto">
              <a:xfrm flipH="1">
                <a:off x="4316" y="3076"/>
                <a:ext cx="104"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2" name="Line 126"/>
              <p:cNvSpPr>
                <a:spLocks noChangeShapeType="1"/>
              </p:cNvSpPr>
              <p:nvPr/>
            </p:nvSpPr>
            <p:spPr bwMode="auto">
              <a:xfrm flipH="1">
                <a:off x="3784" y="3168"/>
                <a:ext cx="78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3" name="Rectangle 127"/>
              <p:cNvSpPr>
                <a:spLocks noChangeArrowheads="1"/>
              </p:cNvSpPr>
              <p:nvPr/>
            </p:nvSpPr>
            <p:spPr bwMode="auto">
              <a:xfrm>
                <a:off x="4167" y="316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a:t>
                </a:r>
              </a:p>
            </p:txBody>
          </p:sp>
          <p:grpSp>
            <p:nvGrpSpPr>
              <p:cNvPr id="244" name="Group 128"/>
              <p:cNvGrpSpPr>
                <a:grpSpLocks/>
              </p:cNvGrpSpPr>
              <p:nvPr/>
            </p:nvGrpSpPr>
            <p:grpSpPr bwMode="auto">
              <a:xfrm>
                <a:off x="4416" y="3367"/>
                <a:ext cx="288" cy="688"/>
                <a:chOff x="4416" y="3367"/>
                <a:chExt cx="288" cy="688"/>
              </a:xfrm>
            </p:grpSpPr>
            <p:sp>
              <p:nvSpPr>
                <p:cNvPr id="247" name="Line 129"/>
                <p:cNvSpPr>
                  <a:spLocks noChangeShapeType="1"/>
                </p:cNvSpPr>
                <p:nvPr/>
              </p:nvSpPr>
              <p:spPr bwMode="auto">
                <a:xfrm>
                  <a:off x="4416" y="3367"/>
                  <a:ext cx="0"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8" name="Line 130"/>
                <p:cNvSpPr>
                  <a:spLocks noChangeShapeType="1"/>
                </p:cNvSpPr>
                <p:nvPr/>
              </p:nvSpPr>
              <p:spPr bwMode="auto">
                <a:xfrm>
                  <a:off x="4424" y="3367"/>
                  <a:ext cx="272"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9" name="Line 131"/>
                <p:cNvSpPr>
                  <a:spLocks noChangeShapeType="1"/>
                </p:cNvSpPr>
                <p:nvPr/>
              </p:nvSpPr>
              <p:spPr bwMode="auto">
                <a:xfrm>
                  <a:off x="4424" y="3539"/>
                  <a:ext cx="128" cy="7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0" name="Line 132"/>
                <p:cNvSpPr>
                  <a:spLocks noChangeShapeType="1"/>
                </p:cNvSpPr>
                <p:nvPr/>
              </p:nvSpPr>
              <p:spPr bwMode="auto">
                <a:xfrm>
                  <a:off x="4560" y="3625"/>
                  <a:ext cx="0"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1" name="Line 133"/>
                <p:cNvSpPr>
                  <a:spLocks noChangeShapeType="1"/>
                </p:cNvSpPr>
                <p:nvPr/>
              </p:nvSpPr>
              <p:spPr bwMode="auto">
                <a:xfrm>
                  <a:off x="4704" y="3539"/>
                  <a:ext cx="0" cy="3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2" name="Line 134"/>
                <p:cNvSpPr>
                  <a:spLocks noChangeShapeType="1"/>
                </p:cNvSpPr>
                <p:nvPr/>
              </p:nvSpPr>
              <p:spPr bwMode="auto">
                <a:xfrm flipV="1">
                  <a:off x="4424" y="3781"/>
                  <a:ext cx="128" cy="1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3" name="Line 135"/>
                <p:cNvSpPr>
                  <a:spLocks noChangeShapeType="1"/>
                </p:cNvSpPr>
                <p:nvPr/>
              </p:nvSpPr>
              <p:spPr bwMode="auto">
                <a:xfrm>
                  <a:off x="4416" y="3883"/>
                  <a:ext cx="0" cy="1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4" name="Line 136"/>
                <p:cNvSpPr>
                  <a:spLocks noChangeShapeType="1"/>
                </p:cNvSpPr>
                <p:nvPr/>
              </p:nvSpPr>
              <p:spPr bwMode="auto">
                <a:xfrm flipV="1">
                  <a:off x="4424" y="3867"/>
                  <a:ext cx="272" cy="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45" name="Line 137"/>
              <p:cNvSpPr>
                <a:spLocks noChangeShapeType="1"/>
              </p:cNvSpPr>
              <p:nvPr/>
            </p:nvSpPr>
            <p:spPr bwMode="auto">
              <a:xfrm>
                <a:off x="4551" y="3167"/>
                <a:ext cx="9" cy="27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6" name="Rectangle 138"/>
              <p:cNvSpPr>
                <a:spLocks noChangeArrowheads="1"/>
              </p:cNvSpPr>
              <p:nvPr/>
            </p:nvSpPr>
            <p:spPr bwMode="auto">
              <a:xfrm rot="5400000">
                <a:off x="4422" y="3610"/>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a:t>
                </a:r>
              </a:p>
            </p:txBody>
          </p:sp>
        </p:grpSp>
      </p:grpSp>
    </p:spTree>
    <p:extLst>
      <p:ext uri="{BB962C8B-B14F-4D97-AF65-F5344CB8AC3E}">
        <p14:creationId xmlns:p14="http://schemas.microsoft.com/office/powerpoint/2010/main" val="37521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blinds(horizontal)">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956444" y="688029"/>
            <a:ext cx="4648004" cy="436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solidFill>
                  <a:srgbClr val="063DE8"/>
                </a:solidFill>
              </a:rPr>
              <a:t>2. </a:t>
            </a:r>
            <a:r>
              <a:rPr lang="zh-CN" altLang="en-US" sz="2000" dirty="0" smtClean="0">
                <a:solidFill>
                  <a:srgbClr val="063DE8"/>
                </a:solidFill>
              </a:rPr>
              <a:t>控制单元设计：主控制器的设计</a:t>
            </a:r>
            <a:endParaRPr lang="en-US" altLang="zh-CN" sz="2000" dirty="0" smtClean="0">
              <a:solidFill>
                <a:srgbClr val="063DE8"/>
              </a:solidFill>
            </a:endParaRPr>
          </a:p>
        </p:txBody>
      </p:sp>
      <p:sp>
        <p:nvSpPr>
          <p:cNvPr id="75" name="Rectangle 42"/>
          <p:cNvSpPr txBox="1">
            <a:spLocks noChangeArrowheads="1"/>
          </p:cNvSpPr>
          <p:nvPr/>
        </p:nvSpPr>
        <p:spPr bwMode="auto">
          <a:xfrm>
            <a:off x="186251" y="1844824"/>
            <a:ext cx="8418197" cy="18149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err="1" smtClean="0">
                <a:ea typeface="宋体" panose="02010600030101010101" pitchFamily="2" charset="-122"/>
              </a:rPr>
              <a:t>RegWrite</a:t>
            </a:r>
            <a:r>
              <a:rPr lang="en-US" altLang="zh-CN" sz="2000" dirty="0" smtClean="0">
                <a:ea typeface="宋体" panose="02010600030101010101" pitchFamily="2" charset="-122"/>
              </a:rPr>
              <a:t>  =  R-type  +  </a:t>
            </a:r>
            <a:r>
              <a:rPr lang="en-US" altLang="zh-CN" sz="2000" dirty="0" err="1" smtClean="0">
                <a:ea typeface="宋体" panose="02010600030101010101" pitchFamily="2" charset="-122"/>
              </a:rPr>
              <a:t>ori</a:t>
            </a:r>
            <a:r>
              <a:rPr lang="en-US" altLang="zh-CN" sz="2000" dirty="0" smtClean="0">
                <a:ea typeface="宋体" panose="02010600030101010101" pitchFamily="2" charset="-122"/>
              </a:rPr>
              <a:t>  +  </a:t>
            </a:r>
            <a:r>
              <a:rPr lang="en-US" altLang="zh-CN" sz="2000" dirty="0" err="1" smtClean="0">
                <a:ea typeface="宋体" panose="02010600030101010101" pitchFamily="2" charset="-122"/>
              </a:rPr>
              <a:t>lw</a:t>
            </a:r>
            <a:endParaRPr lang="en-US" altLang="zh-CN" sz="2000" dirty="0" smtClean="0">
              <a:ea typeface="宋体" panose="02010600030101010101" pitchFamily="2" charset="-122"/>
            </a:endParaRPr>
          </a:p>
          <a:p>
            <a:pPr lvl="1">
              <a:buFontTx/>
              <a:buNone/>
            </a:pPr>
            <a:r>
              <a:rPr lang="en-US" altLang="zh-CN" dirty="0" smtClean="0">
                <a:latin typeface="Comic Sans MS" panose="030F0702030302020204" pitchFamily="66" charset="0"/>
                <a:ea typeface="宋体" panose="02010600030101010101" pitchFamily="2" charset="-122"/>
              </a:rPr>
              <a:t>= !op&lt;5&gt; &amp; !op&lt;4&gt; &amp; !op&lt;3&gt; &amp; !op&lt;2&gt; &amp; !op&lt;1&gt; &amp; !op&lt;0&gt;   (R-type)</a:t>
            </a:r>
          </a:p>
          <a:p>
            <a:pPr lvl="1">
              <a:buFontTx/>
              <a:buNone/>
            </a:pPr>
            <a:r>
              <a:rPr lang="en-US" altLang="zh-CN" dirty="0" smtClean="0">
                <a:latin typeface="Comic Sans MS" panose="030F0702030302020204" pitchFamily="66" charset="0"/>
                <a:ea typeface="宋体" panose="02010600030101010101" pitchFamily="2" charset="-122"/>
              </a:rPr>
              <a:t>   +  !op&lt;5&gt; &amp; !op&lt;4&gt; &amp; op&lt;3&gt; &amp; op&lt;2&gt; &amp; !op&lt;1&gt; &amp; op&lt;0&gt;   (</a:t>
            </a:r>
            <a:r>
              <a:rPr lang="en-US" altLang="zh-CN" dirty="0" err="1" smtClean="0">
                <a:latin typeface="Comic Sans MS" panose="030F0702030302020204" pitchFamily="66" charset="0"/>
                <a:ea typeface="宋体" panose="02010600030101010101" pitchFamily="2" charset="-122"/>
              </a:rPr>
              <a:t>ori</a:t>
            </a:r>
            <a:r>
              <a:rPr lang="en-US" altLang="zh-CN" dirty="0" smtClean="0">
                <a:latin typeface="Comic Sans MS" panose="030F0702030302020204" pitchFamily="66" charset="0"/>
                <a:ea typeface="宋体" panose="02010600030101010101" pitchFamily="2" charset="-122"/>
              </a:rPr>
              <a:t>)</a:t>
            </a:r>
          </a:p>
          <a:p>
            <a:pPr lvl="1">
              <a:buFontTx/>
              <a:buNone/>
            </a:pPr>
            <a:r>
              <a:rPr lang="en-US" altLang="zh-CN" dirty="0" smtClean="0">
                <a:latin typeface="Comic Sans MS" panose="030F0702030302020204" pitchFamily="66" charset="0"/>
                <a:ea typeface="宋体" panose="02010600030101010101" pitchFamily="2" charset="-122"/>
              </a:rPr>
              <a:t>   +  op&lt;5&gt; &amp; !op&lt;4&gt; &amp; !op&lt;3&gt; &amp; !op&lt;2&gt; &amp; op&lt;1&gt; &amp; op&lt;0&gt;   (</a:t>
            </a:r>
            <a:r>
              <a:rPr lang="en-US" altLang="zh-CN" dirty="0" err="1" smtClean="0">
                <a:latin typeface="Comic Sans MS" panose="030F0702030302020204" pitchFamily="66" charset="0"/>
                <a:ea typeface="宋体" panose="02010600030101010101" pitchFamily="2" charset="-122"/>
              </a:rPr>
              <a:t>lw</a:t>
            </a:r>
            <a:r>
              <a:rPr lang="en-US" altLang="zh-CN" dirty="0" smtClean="0">
                <a:latin typeface="Comic Sans MS" panose="030F0702030302020204" pitchFamily="66" charset="0"/>
                <a:ea typeface="宋体" panose="02010600030101010101" pitchFamily="2" charset="-122"/>
              </a:rPr>
              <a:t>)</a:t>
            </a:r>
          </a:p>
        </p:txBody>
      </p:sp>
      <p:sp>
        <p:nvSpPr>
          <p:cNvPr id="76" name="Text Box 141"/>
          <p:cNvSpPr txBox="1">
            <a:spLocks noChangeArrowheads="1"/>
          </p:cNvSpPr>
          <p:nvPr/>
        </p:nvSpPr>
        <p:spPr bwMode="auto">
          <a:xfrm>
            <a:off x="165696" y="1139914"/>
            <a:ext cx="80787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1800" dirty="0" smtClean="0">
                <a:solidFill>
                  <a:srgbClr val="FF0000"/>
                </a:solidFill>
                <a:latin typeface="Comic Sans MS" panose="030F0702030302020204" pitchFamily="66" charset="0"/>
                <a:ea typeface="微软雅黑" panose="020B0503020204020204" pitchFamily="34" charset="-122"/>
              </a:rPr>
              <a:t>根据指令信号取值表和</a:t>
            </a:r>
            <a:r>
              <a:rPr lang="en-US" altLang="zh-CN" sz="1800" dirty="0" err="1" smtClean="0">
                <a:solidFill>
                  <a:srgbClr val="FF0000"/>
                </a:solidFill>
                <a:latin typeface="Comic Sans MS" panose="030F0702030302020204" pitchFamily="66" charset="0"/>
                <a:ea typeface="微软雅黑" panose="020B0503020204020204" pitchFamily="34" charset="-122"/>
              </a:rPr>
              <a:t>ALUop</a:t>
            </a:r>
            <a:r>
              <a:rPr lang="zh-CN" altLang="en-US" sz="1800" dirty="0" smtClean="0">
                <a:solidFill>
                  <a:srgbClr val="FF0000"/>
                </a:solidFill>
                <a:latin typeface="Comic Sans MS" panose="030F0702030302020204" pitchFamily="66" charset="0"/>
                <a:ea typeface="微软雅黑" panose="020B0503020204020204" pitchFamily="34" charset="-122"/>
              </a:rPr>
              <a:t>的编码分配，可写出主控制器的各控制信号的逻辑表达式。</a:t>
            </a:r>
            <a:endParaRPr lang="en-US" altLang="zh-CN" sz="1800" dirty="0" smtClean="0">
              <a:solidFill>
                <a:srgbClr val="FF0000"/>
              </a:solidFill>
              <a:latin typeface="Comic Sans MS" panose="030F0702030302020204" pitchFamily="66" charset="0"/>
              <a:ea typeface="微软雅黑" panose="020B0503020204020204" pitchFamily="34" charset="-122"/>
            </a:endParaRPr>
          </a:p>
        </p:txBody>
      </p:sp>
      <p:grpSp>
        <p:nvGrpSpPr>
          <p:cNvPr id="77" name="Group 43"/>
          <p:cNvGrpSpPr>
            <a:grpSpLocks/>
          </p:cNvGrpSpPr>
          <p:nvPr/>
        </p:nvGrpSpPr>
        <p:grpSpPr bwMode="auto">
          <a:xfrm>
            <a:off x="574104" y="3645024"/>
            <a:ext cx="7005638" cy="2073275"/>
            <a:chOff x="183" y="2170"/>
            <a:chExt cx="4413" cy="1306"/>
          </a:xfrm>
        </p:grpSpPr>
        <p:sp>
          <p:nvSpPr>
            <p:cNvPr id="78" name="Oval 44"/>
            <p:cNvSpPr>
              <a:spLocks noChangeArrowheads="1"/>
            </p:cNvSpPr>
            <p:nvPr/>
          </p:nvSpPr>
          <p:spPr bwMode="auto">
            <a:xfrm>
              <a:off x="392"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9" name="Line 45"/>
            <p:cNvSpPr>
              <a:spLocks noChangeShapeType="1"/>
            </p:cNvSpPr>
            <p:nvPr/>
          </p:nvSpPr>
          <p:spPr bwMode="auto">
            <a:xfrm flipV="1">
              <a:off x="432" y="2392"/>
              <a:ext cx="0" cy="35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0" name="Oval 46"/>
            <p:cNvSpPr>
              <a:spLocks noChangeArrowheads="1"/>
            </p:cNvSpPr>
            <p:nvPr/>
          </p:nvSpPr>
          <p:spPr bwMode="auto">
            <a:xfrm>
              <a:off x="488"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1" name="Line 47"/>
            <p:cNvSpPr>
              <a:spLocks noChangeShapeType="1"/>
            </p:cNvSpPr>
            <p:nvPr/>
          </p:nvSpPr>
          <p:spPr bwMode="auto">
            <a:xfrm flipV="1">
              <a:off x="528" y="2440"/>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2" name="Oval 48"/>
            <p:cNvSpPr>
              <a:spLocks noChangeArrowheads="1"/>
            </p:cNvSpPr>
            <p:nvPr/>
          </p:nvSpPr>
          <p:spPr bwMode="auto">
            <a:xfrm>
              <a:off x="584"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3" name="Line 49"/>
            <p:cNvSpPr>
              <a:spLocks noChangeShapeType="1"/>
            </p:cNvSpPr>
            <p:nvPr/>
          </p:nvSpPr>
          <p:spPr bwMode="auto">
            <a:xfrm flipV="1">
              <a:off x="624" y="2488"/>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4" name="Oval 50"/>
            <p:cNvSpPr>
              <a:spLocks noChangeArrowheads="1"/>
            </p:cNvSpPr>
            <p:nvPr/>
          </p:nvSpPr>
          <p:spPr bwMode="auto">
            <a:xfrm>
              <a:off x="680"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5" name="Line 51"/>
            <p:cNvSpPr>
              <a:spLocks noChangeShapeType="1"/>
            </p:cNvSpPr>
            <p:nvPr/>
          </p:nvSpPr>
          <p:spPr bwMode="auto">
            <a:xfrm flipV="1">
              <a:off x="720" y="2536"/>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6" name="Oval 52"/>
            <p:cNvSpPr>
              <a:spLocks noChangeArrowheads="1"/>
            </p:cNvSpPr>
            <p:nvPr/>
          </p:nvSpPr>
          <p:spPr bwMode="auto">
            <a:xfrm>
              <a:off x="776"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7" name="Line 53"/>
            <p:cNvSpPr>
              <a:spLocks noChangeShapeType="1"/>
            </p:cNvSpPr>
            <p:nvPr/>
          </p:nvSpPr>
          <p:spPr bwMode="auto">
            <a:xfrm flipV="1">
              <a:off x="816" y="2584"/>
              <a:ext cx="0" cy="16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88" name="Oval 54"/>
            <p:cNvSpPr>
              <a:spLocks noChangeArrowheads="1"/>
            </p:cNvSpPr>
            <p:nvPr/>
          </p:nvSpPr>
          <p:spPr bwMode="auto">
            <a:xfrm>
              <a:off x="872"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9" name="Line 55"/>
            <p:cNvSpPr>
              <a:spLocks noChangeShapeType="1"/>
            </p:cNvSpPr>
            <p:nvPr/>
          </p:nvSpPr>
          <p:spPr bwMode="auto">
            <a:xfrm flipV="1">
              <a:off x="912" y="2632"/>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0" name="Line 56"/>
            <p:cNvSpPr>
              <a:spLocks noChangeShapeType="1"/>
            </p:cNvSpPr>
            <p:nvPr/>
          </p:nvSpPr>
          <p:spPr bwMode="auto">
            <a:xfrm>
              <a:off x="392" y="2832"/>
              <a:ext cx="5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1" name="Line 57"/>
            <p:cNvSpPr>
              <a:spLocks noChangeShapeType="1"/>
            </p:cNvSpPr>
            <p:nvPr/>
          </p:nvSpPr>
          <p:spPr bwMode="auto">
            <a:xfrm>
              <a:off x="384"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2" name="Line 58"/>
            <p:cNvSpPr>
              <a:spLocks noChangeShapeType="1"/>
            </p:cNvSpPr>
            <p:nvPr/>
          </p:nvSpPr>
          <p:spPr bwMode="auto">
            <a:xfrm>
              <a:off x="960"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3" name="Arc 59"/>
            <p:cNvSpPr>
              <a:spLocks/>
            </p:cNvSpPr>
            <p:nvPr/>
          </p:nvSpPr>
          <p:spPr bwMode="auto">
            <a:xfrm>
              <a:off x="672" y="3024"/>
              <a:ext cx="280" cy="232"/>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4" name="Arc 60"/>
            <p:cNvSpPr>
              <a:spLocks/>
            </p:cNvSpPr>
            <p:nvPr/>
          </p:nvSpPr>
          <p:spPr bwMode="auto">
            <a:xfrm>
              <a:off x="393" y="3024"/>
              <a:ext cx="280" cy="232"/>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5" name="Line 61"/>
            <p:cNvSpPr>
              <a:spLocks noChangeShapeType="1"/>
            </p:cNvSpPr>
            <p:nvPr/>
          </p:nvSpPr>
          <p:spPr bwMode="auto">
            <a:xfrm flipV="1">
              <a:off x="672" y="325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6" name="Oval 62"/>
            <p:cNvSpPr>
              <a:spLocks noChangeArrowheads="1"/>
            </p:cNvSpPr>
            <p:nvPr/>
          </p:nvSpPr>
          <p:spPr bwMode="auto">
            <a:xfrm>
              <a:off x="1064"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97" name="Line 63"/>
            <p:cNvSpPr>
              <a:spLocks noChangeShapeType="1"/>
            </p:cNvSpPr>
            <p:nvPr/>
          </p:nvSpPr>
          <p:spPr bwMode="auto">
            <a:xfrm flipV="1">
              <a:off x="1104" y="2392"/>
              <a:ext cx="0" cy="35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98" name="Oval 64"/>
            <p:cNvSpPr>
              <a:spLocks noChangeArrowheads="1"/>
            </p:cNvSpPr>
            <p:nvPr/>
          </p:nvSpPr>
          <p:spPr bwMode="auto">
            <a:xfrm>
              <a:off x="1160"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99" name="Line 65"/>
            <p:cNvSpPr>
              <a:spLocks noChangeShapeType="1"/>
            </p:cNvSpPr>
            <p:nvPr/>
          </p:nvSpPr>
          <p:spPr bwMode="auto">
            <a:xfrm flipV="1">
              <a:off x="1200" y="2440"/>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0" name="Line 66"/>
            <p:cNvSpPr>
              <a:spLocks noChangeShapeType="1"/>
            </p:cNvSpPr>
            <p:nvPr/>
          </p:nvSpPr>
          <p:spPr bwMode="auto">
            <a:xfrm flipV="1">
              <a:off x="1392" y="2536"/>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1" name="Oval 67"/>
            <p:cNvSpPr>
              <a:spLocks noChangeArrowheads="1"/>
            </p:cNvSpPr>
            <p:nvPr/>
          </p:nvSpPr>
          <p:spPr bwMode="auto">
            <a:xfrm>
              <a:off x="1448"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02" name="Line 68"/>
            <p:cNvSpPr>
              <a:spLocks noChangeShapeType="1"/>
            </p:cNvSpPr>
            <p:nvPr/>
          </p:nvSpPr>
          <p:spPr bwMode="auto">
            <a:xfrm flipV="1">
              <a:off x="1488" y="2584"/>
              <a:ext cx="0" cy="16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3" name="Line 69"/>
            <p:cNvSpPr>
              <a:spLocks noChangeShapeType="1"/>
            </p:cNvSpPr>
            <p:nvPr/>
          </p:nvSpPr>
          <p:spPr bwMode="auto">
            <a:xfrm flipV="1">
              <a:off x="1584" y="263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4" name="Line 70"/>
            <p:cNvSpPr>
              <a:spLocks noChangeShapeType="1"/>
            </p:cNvSpPr>
            <p:nvPr/>
          </p:nvSpPr>
          <p:spPr bwMode="auto">
            <a:xfrm>
              <a:off x="1064" y="2832"/>
              <a:ext cx="5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5" name="Line 71"/>
            <p:cNvSpPr>
              <a:spLocks noChangeShapeType="1"/>
            </p:cNvSpPr>
            <p:nvPr/>
          </p:nvSpPr>
          <p:spPr bwMode="auto">
            <a:xfrm>
              <a:off x="1056"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6" name="Line 72"/>
            <p:cNvSpPr>
              <a:spLocks noChangeShapeType="1"/>
            </p:cNvSpPr>
            <p:nvPr/>
          </p:nvSpPr>
          <p:spPr bwMode="auto">
            <a:xfrm>
              <a:off x="1632"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7" name="Arc 73"/>
            <p:cNvSpPr>
              <a:spLocks/>
            </p:cNvSpPr>
            <p:nvPr/>
          </p:nvSpPr>
          <p:spPr bwMode="auto">
            <a:xfrm>
              <a:off x="1344" y="3024"/>
              <a:ext cx="280" cy="232"/>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8" name="Arc 74"/>
            <p:cNvSpPr>
              <a:spLocks/>
            </p:cNvSpPr>
            <p:nvPr/>
          </p:nvSpPr>
          <p:spPr bwMode="auto">
            <a:xfrm>
              <a:off x="1065" y="3024"/>
              <a:ext cx="280" cy="232"/>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09" name="Line 75"/>
            <p:cNvSpPr>
              <a:spLocks noChangeShapeType="1"/>
            </p:cNvSpPr>
            <p:nvPr/>
          </p:nvSpPr>
          <p:spPr bwMode="auto">
            <a:xfrm flipV="1">
              <a:off x="1344" y="325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0" name="Line 76"/>
            <p:cNvSpPr>
              <a:spLocks noChangeShapeType="1"/>
            </p:cNvSpPr>
            <p:nvPr/>
          </p:nvSpPr>
          <p:spPr bwMode="auto">
            <a:xfrm flipV="1">
              <a:off x="1776" y="2392"/>
              <a:ext cx="0" cy="44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1" name="Oval 77"/>
            <p:cNvSpPr>
              <a:spLocks noChangeArrowheads="1"/>
            </p:cNvSpPr>
            <p:nvPr/>
          </p:nvSpPr>
          <p:spPr bwMode="auto">
            <a:xfrm>
              <a:off x="1832"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2" name="Line 78"/>
            <p:cNvSpPr>
              <a:spLocks noChangeShapeType="1"/>
            </p:cNvSpPr>
            <p:nvPr/>
          </p:nvSpPr>
          <p:spPr bwMode="auto">
            <a:xfrm flipV="1">
              <a:off x="1872" y="2440"/>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3" name="Oval 79"/>
            <p:cNvSpPr>
              <a:spLocks noChangeArrowheads="1"/>
            </p:cNvSpPr>
            <p:nvPr/>
          </p:nvSpPr>
          <p:spPr bwMode="auto">
            <a:xfrm>
              <a:off x="1928"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4" name="Line 80"/>
            <p:cNvSpPr>
              <a:spLocks noChangeShapeType="1"/>
            </p:cNvSpPr>
            <p:nvPr/>
          </p:nvSpPr>
          <p:spPr bwMode="auto">
            <a:xfrm flipV="1">
              <a:off x="1968" y="2488"/>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5" name="Oval 81"/>
            <p:cNvSpPr>
              <a:spLocks noChangeArrowheads="1"/>
            </p:cNvSpPr>
            <p:nvPr/>
          </p:nvSpPr>
          <p:spPr bwMode="auto">
            <a:xfrm>
              <a:off x="2024"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6" name="Line 82"/>
            <p:cNvSpPr>
              <a:spLocks noChangeShapeType="1"/>
            </p:cNvSpPr>
            <p:nvPr/>
          </p:nvSpPr>
          <p:spPr bwMode="auto">
            <a:xfrm flipV="1">
              <a:off x="2064" y="2536"/>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7" name="Line 83"/>
            <p:cNvSpPr>
              <a:spLocks noChangeShapeType="1"/>
            </p:cNvSpPr>
            <p:nvPr/>
          </p:nvSpPr>
          <p:spPr bwMode="auto">
            <a:xfrm flipV="1">
              <a:off x="2160" y="2584"/>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8" name="Line 84"/>
            <p:cNvSpPr>
              <a:spLocks noChangeShapeType="1"/>
            </p:cNvSpPr>
            <p:nvPr/>
          </p:nvSpPr>
          <p:spPr bwMode="auto">
            <a:xfrm flipV="1">
              <a:off x="2256" y="263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19" name="Line 85"/>
            <p:cNvSpPr>
              <a:spLocks noChangeShapeType="1"/>
            </p:cNvSpPr>
            <p:nvPr/>
          </p:nvSpPr>
          <p:spPr bwMode="auto">
            <a:xfrm>
              <a:off x="1736" y="2832"/>
              <a:ext cx="5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0" name="Line 86"/>
            <p:cNvSpPr>
              <a:spLocks noChangeShapeType="1"/>
            </p:cNvSpPr>
            <p:nvPr/>
          </p:nvSpPr>
          <p:spPr bwMode="auto">
            <a:xfrm>
              <a:off x="1728"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1" name="Line 87"/>
            <p:cNvSpPr>
              <a:spLocks noChangeShapeType="1"/>
            </p:cNvSpPr>
            <p:nvPr/>
          </p:nvSpPr>
          <p:spPr bwMode="auto">
            <a:xfrm>
              <a:off x="2304"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2" name="Arc 88"/>
            <p:cNvSpPr>
              <a:spLocks/>
            </p:cNvSpPr>
            <p:nvPr/>
          </p:nvSpPr>
          <p:spPr bwMode="auto">
            <a:xfrm>
              <a:off x="2016" y="3024"/>
              <a:ext cx="280" cy="232"/>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3" name="Arc 89"/>
            <p:cNvSpPr>
              <a:spLocks/>
            </p:cNvSpPr>
            <p:nvPr/>
          </p:nvSpPr>
          <p:spPr bwMode="auto">
            <a:xfrm>
              <a:off x="1737" y="3024"/>
              <a:ext cx="280" cy="232"/>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4" name="Line 90"/>
            <p:cNvSpPr>
              <a:spLocks noChangeShapeType="1"/>
            </p:cNvSpPr>
            <p:nvPr/>
          </p:nvSpPr>
          <p:spPr bwMode="auto">
            <a:xfrm flipV="1">
              <a:off x="2016" y="325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5" name="Line 91"/>
            <p:cNvSpPr>
              <a:spLocks noChangeShapeType="1"/>
            </p:cNvSpPr>
            <p:nvPr/>
          </p:nvSpPr>
          <p:spPr bwMode="auto">
            <a:xfrm flipV="1">
              <a:off x="2448" y="2392"/>
              <a:ext cx="0" cy="44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6" name="Oval 92"/>
            <p:cNvSpPr>
              <a:spLocks noChangeArrowheads="1"/>
            </p:cNvSpPr>
            <p:nvPr/>
          </p:nvSpPr>
          <p:spPr bwMode="auto">
            <a:xfrm>
              <a:off x="2504"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27" name="Line 93"/>
            <p:cNvSpPr>
              <a:spLocks noChangeShapeType="1"/>
            </p:cNvSpPr>
            <p:nvPr/>
          </p:nvSpPr>
          <p:spPr bwMode="auto">
            <a:xfrm flipV="1">
              <a:off x="2544" y="2440"/>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8" name="Line 94"/>
            <p:cNvSpPr>
              <a:spLocks noChangeShapeType="1"/>
            </p:cNvSpPr>
            <p:nvPr/>
          </p:nvSpPr>
          <p:spPr bwMode="auto">
            <a:xfrm flipV="1">
              <a:off x="2640" y="2488"/>
              <a:ext cx="0" cy="35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29" name="Oval 95"/>
            <p:cNvSpPr>
              <a:spLocks noChangeArrowheads="1"/>
            </p:cNvSpPr>
            <p:nvPr/>
          </p:nvSpPr>
          <p:spPr bwMode="auto">
            <a:xfrm>
              <a:off x="2696"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30" name="Line 96"/>
            <p:cNvSpPr>
              <a:spLocks noChangeShapeType="1"/>
            </p:cNvSpPr>
            <p:nvPr/>
          </p:nvSpPr>
          <p:spPr bwMode="auto">
            <a:xfrm flipV="1">
              <a:off x="2736" y="2536"/>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1" name="Line 97"/>
            <p:cNvSpPr>
              <a:spLocks noChangeShapeType="1"/>
            </p:cNvSpPr>
            <p:nvPr/>
          </p:nvSpPr>
          <p:spPr bwMode="auto">
            <a:xfrm flipV="1">
              <a:off x="2832" y="2584"/>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2" name="Line 98"/>
            <p:cNvSpPr>
              <a:spLocks noChangeShapeType="1"/>
            </p:cNvSpPr>
            <p:nvPr/>
          </p:nvSpPr>
          <p:spPr bwMode="auto">
            <a:xfrm flipV="1">
              <a:off x="2928" y="2632"/>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3" name="Line 99"/>
            <p:cNvSpPr>
              <a:spLocks noChangeShapeType="1"/>
            </p:cNvSpPr>
            <p:nvPr/>
          </p:nvSpPr>
          <p:spPr bwMode="auto">
            <a:xfrm>
              <a:off x="2408" y="2832"/>
              <a:ext cx="5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4" name="Line 100"/>
            <p:cNvSpPr>
              <a:spLocks noChangeShapeType="1"/>
            </p:cNvSpPr>
            <p:nvPr/>
          </p:nvSpPr>
          <p:spPr bwMode="auto">
            <a:xfrm>
              <a:off x="2400"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5" name="Line 101"/>
            <p:cNvSpPr>
              <a:spLocks noChangeShapeType="1"/>
            </p:cNvSpPr>
            <p:nvPr/>
          </p:nvSpPr>
          <p:spPr bwMode="auto">
            <a:xfrm>
              <a:off x="2976"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6" name="Arc 102"/>
            <p:cNvSpPr>
              <a:spLocks/>
            </p:cNvSpPr>
            <p:nvPr/>
          </p:nvSpPr>
          <p:spPr bwMode="auto">
            <a:xfrm>
              <a:off x="2688" y="3024"/>
              <a:ext cx="280" cy="232"/>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7" name="Arc 103"/>
            <p:cNvSpPr>
              <a:spLocks/>
            </p:cNvSpPr>
            <p:nvPr/>
          </p:nvSpPr>
          <p:spPr bwMode="auto">
            <a:xfrm>
              <a:off x="2409" y="3024"/>
              <a:ext cx="280" cy="232"/>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8" name="Line 104"/>
            <p:cNvSpPr>
              <a:spLocks noChangeShapeType="1"/>
            </p:cNvSpPr>
            <p:nvPr/>
          </p:nvSpPr>
          <p:spPr bwMode="auto">
            <a:xfrm flipV="1">
              <a:off x="2688" y="325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39" name="Oval 105"/>
            <p:cNvSpPr>
              <a:spLocks noChangeArrowheads="1"/>
            </p:cNvSpPr>
            <p:nvPr/>
          </p:nvSpPr>
          <p:spPr bwMode="auto">
            <a:xfrm>
              <a:off x="3080"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40" name="Line 106"/>
            <p:cNvSpPr>
              <a:spLocks noChangeShapeType="1"/>
            </p:cNvSpPr>
            <p:nvPr/>
          </p:nvSpPr>
          <p:spPr bwMode="auto">
            <a:xfrm flipV="1">
              <a:off x="3120" y="2392"/>
              <a:ext cx="0" cy="35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1" name="Oval 107"/>
            <p:cNvSpPr>
              <a:spLocks noChangeArrowheads="1"/>
            </p:cNvSpPr>
            <p:nvPr/>
          </p:nvSpPr>
          <p:spPr bwMode="auto">
            <a:xfrm>
              <a:off x="3176"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42" name="Line 108"/>
            <p:cNvSpPr>
              <a:spLocks noChangeShapeType="1"/>
            </p:cNvSpPr>
            <p:nvPr/>
          </p:nvSpPr>
          <p:spPr bwMode="auto">
            <a:xfrm flipV="1">
              <a:off x="3216" y="2440"/>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3" name="Oval 109"/>
            <p:cNvSpPr>
              <a:spLocks noChangeArrowheads="1"/>
            </p:cNvSpPr>
            <p:nvPr/>
          </p:nvSpPr>
          <p:spPr bwMode="auto">
            <a:xfrm>
              <a:off x="3272"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44" name="Line 110"/>
            <p:cNvSpPr>
              <a:spLocks noChangeShapeType="1"/>
            </p:cNvSpPr>
            <p:nvPr/>
          </p:nvSpPr>
          <p:spPr bwMode="auto">
            <a:xfrm flipV="1">
              <a:off x="3312" y="2488"/>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5" name="Line 111"/>
            <p:cNvSpPr>
              <a:spLocks noChangeShapeType="1"/>
            </p:cNvSpPr>
            <p:nvPr/>
          </p:nvSpPr>
          <p:spPr bwMode="auto">
            <a:xfrm flipV="1">
              <a:off x="3408" y="2536"/>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6" name="Oval 112"/>
            <p:cNvSpPr>
              <a:spLocks noChangeArrowheads="1"/>
            </p:cNvSpPr>
            <p:nvPr/>
          </p:nvSpPr>
          <p:spPr bwMode="auto">
            <a:xfrm>
              <a:off x="3464"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47" name="Line 113"/>
            <p:cNvSpPr>
              <a:spLocks noChangeShapeType="1"/>
            </p:cNvSpPr>
            <p:nvPr/>
          </p:nvSpPr>
          <p:spPr bwMode="auto">
            <a:xfrm flipV="1">
              <a:off x="3504" y="2584"/>
              <a:ext cx="0" cy="16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48" name="Oval 114"/>
            <p:cNvSpPr>
              <a:spLocks noChangeArrowheads="1"/>
            </p:cNvSpPr>
            <p:nvPr/>
          </p:nvSpPr>
          <p:spPr bwMode="auto">
            <a:xfrm>
              <a:off x="3560"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49" name="Line 115"/>
            <p:cNvSpPr>
              <a:spLocks noChangeShapeType="1"/>
            </p:cNvSpPr>
            <p:nvPr/>
          </p:nvSpPr>
          <p:spPr bwMode="auto">
            <a:xfrm flipV="1">
              <a:off x="3600" y="2632"/>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0" name="Line 116"/>
            <p:cNvSpPr>
              <a:spLocks noChangeShapeType="1"/>
            </p:cNvSpPr>
            <p:nvPr/>
          </p:nvSpPr>
          <p:spPr bwMode="auto">
            <a:xfrm>
              <a:off x="3080" y="2832"/>
              <a:ext cx="5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1" name="Line 117"/>
            <p:cNvSpPr>
              <a:spLocks noChangeShapeType="1"/>
            </p:cNvSpPr>
            <p:nvPr/>
          </p:nvSpPr>
          <p:spPr bwMode="auto">
            <a:xfrm>
              <a:off x="3072"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2" name="Line 118"/>
            <p:cNvSpPr>
              <a:spLocks noChangeShapeType="1"/>
            </p:cNvSpPr>
            <p:nvPr/>
          </p:nvSpPr>
          <p:spPr bwMode="auto">
            <a:xfrm>
              <a:off x="3648"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3" name="Arc 119"/>
            <p:cNvSpPr>
              <a:spLocks/>
            </p:cNvSpPr>
            <p:nvPr/>
          </p:nvSpPr>
          <p:spPr bwMode="auto">
            <a:xfrm>
              <a:off x="3360" y="3024"/>
              <a:ext cx="280" cy="232"/>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4" name="Arc 120"/>
            <p:cNvSpPr>
              <a:spLocks/>
            </p:cNvSpPr>
            <p:nvPr/>
          </p:nvSpPr>
          <p:spPr bwMode="auto">
            <a:xfrm>
              <a:off x="3081" y="3024"/>
              <a:ext cx="280" cy="232"/>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5" name="Line 121"/>
            <p:cNvSpPr>
              <a:spLocks noChangeShapeType="1"/>
            </p:cNvSpPr>
            <p:nvPr/>
          </p:nvSpPr>
          <p:spPr bwMode="auto">
            <a:xfrm flipV="1">
              <a:off x="3360" y="325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6" name="Oval 122"/>
            <p:cNvSpPr>
              <a:spLocks noChangeArrowheads="1"/>
            </p:cNvSpPr>
            <p:nvPr/>
          </p:nvSpPr>
          <p:spPr bwMode="auto">
            <a:xfrm>
              <a:off x="3752"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57" name="Line 123"/>
            <p:cNvSpPr>
              <a:spLocks noChangeShapeType="1"/>
            </p:cNvSpPr>
            <p:nvPr/>
          </p:nvSpPr>
          <p:spPr bwMode="auto">
            <a:xfrm flipV="1">
              <a:off x="3792" y="2392"/>
              <a:ext cx="0" cy="35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58" name="Oval 124"/>
            <p:cNvSpPr>
              <a:spLocks noChangeArrowheads="1"/>
            </p:cNvSpPr>
            <p:nvPr/>
          </p:nvSpPr>
          <p:spPr bwMode="auto">
            <a:xfrm>
              <a:off x="3848"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59" name="Line 125"/>
            <p:cNvSpPr>
              <a:spLocks noChangeShapeType="1"/>
            </p:cNvSpPr>
            <p:nvPr/>
          </p:nvSpPr>
          <p:spPr bwMode="auto">
            <a:xfrm flipV="1">
              <a:off x="3888" y="2440"/>
              <a:ext cx="0" cy="3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0" name="Oval 126"/>
            <p:cNvSpPr>
              <a:spLocks noChangeArrowheads="1"/>
            </p:cNvSpPr>
            <p:nvPr/>
          </p:nvSpPr>
          <p:spPr bwMode="auto">
            <a:xfrm>
              <a:off x="3944"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61" name="Line 127"/>
            <p:cNvSpPr>
              <a:spLocks noChangeShapeType="1"/>
            </p:cNvSpPr>
            <p:nvPr/>
          </p:nvSpPr>
          <p:spPr bwMode="auto">
            <a:xfrm flipV="1">
              <a:off x="3984" y="2488"/>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2" name="Oval 128"/>
            <p:cNvSpPr>
              <a:spLocks noChangeArrowheads="1"/>
            </p:cNvSpPr>
            <p:nvPr/>
          </p:nvSpPr>
          <p:spPr bwMode="auto">
            <a:xfrm>
              <a:off x="4040"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63" name="Line 129"/>
            <p:cNvSpPr>
              <a:spLocks noChangeShapeType="1"/>
            </p:cNvSpPr>
            <p:nvPr/>
          </p:nvSpPr>
          <p:spPr bwMode="auto">
            <a:xfrm flipV="1">
              <a:off x="4080" y="2536"/>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4" name="Line 130"/>
            <p:cNvSpPr>
              <a:spLocks noChangeShapeType="1"/>
            </p:cNvSpPr>
            <p:nvPr/>
          </p:nvSpPr>
          <p:spPr bwMode="auto">
            <a:xfrm flipV="1">
              <a:off x="4176" y="2584"/>
              <a:ext cx="0" cy="25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5" name="Oval 131"/>
            <p:cNvSpPr>
              <a:spLocks noChangeArrowheads="1"/>
            </p:cNvSpPr>
            <p:nvPr/>
          </p:nvSpPr>
          <p:spPr bwMode="auto">
            <a:xfrm>
              <a:off x="4232" y="2744"/>
              <a:ext cx="80"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66" name="Line 132"/>
            <p:cNvSpPr>
              <a:spLocks noChangeShapeType="1"/>
            </p:cNvSpPr>
            <p:nvPr/>
          </p:nvSpPr>
          <p:spPr bwMode="auto">
            <a:xfrm flipV="1">
              <a:off x="4272" y="2632"/>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7" name="Line 133"/>
            <p:cNvSpPr>
              <a:spLocks noChangeShapeType="1"/>
            </p:cNvSpPr>
            <p:nvPr/>
          </p:nvSpPr>
          <p:spPr bwMode="auto">
            <a:xfrm>
              <a:off x="3752" y="2832"/>
              <a:ext cx="5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8" name="Line 134"/>
            <p:cNvSpPr>
              <a:spLocks noChangeShapeType="1"/>
            </p:cNvSpPr>
            <p:nvPr/>
          </p:nvSpPr>
          <p:spPr bwMode="auto">
            <a:xfrm>
              <a:off x="3744"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69" name="Line 135"/>
            <p:cNvSpPr>
              <a:spLocks noChangeShapeType="1"/>
            </p:cNvSpPr>
            <p:nvPr/>
          </p:nvSpPr>
          <p:spPr bwMode="auto">
            <a:xfrm>
              <a:off x="4320" y="2840"/>
              <a:ext cx="0" cy="17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0" name="Arc 136"/>
            <p:cNvSpPr>
              <a:spLocks/>
            </p:cNvSpPr>
            <p:nvPr/>
          </p:nvSpPr>
          <p:spPr bwMode="auto">
            <a:xfrm>
              <a:off x="4032" y="3024"/>
              <a:ext cx="280" cy="232"/>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1" name="Arc 137"/>
            <p:cNvSpPr>
              <a:spLocks/>
            </p:cNvSpPr>
            <p:nvPr/>
          </p:nvSpPr>
          <p:spPr bwMode="auto">
            <a:xfrm>
              <a:off x="3753" y="3024"/>
              <a:ext cx="280" cy="232"/>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2" name="Line 138"/>
            <p:cNvSpPr>
              <a:spLocks noChangeShapeType="1"/>
            </p:cNvSpPr>
            <p:nvPr/>
          </p:nvSpPr>
          <p:spPr bwMode="auto">
            <a:xfrm flipV="1">
              <a:off x="4032" y="325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3" name="Line 139"/>
            <p:cNvSpPr>
              <a:spLocks noChangeShapeType="1"/>
            </p:cNvSpPr>
            <p:nvPr/>
          </p:nvSpPr>
          <p:spPr bwMode="auto">
            <a:xfrm flipV="1">
              <a:off x="1296" y="2488"/>
              <a:ext cx="0" cy="35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174" name="Rectangle 140"/>
            <p:cNvSpPr>
              <a:spLocks noChangeArrowheads="1"/>
            </p:cNvSpPr>
            <p:nvPr/>
          </p:nvSpPr>
          <p:spPr bwMode="auto">
            <a:xfrm>
              <a:off x="4167" y="244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op&lt;0&gt;</a:t>
              </a:r>
            </a:p>
          </p:txBody>
        </p:sp>
        <p:sp>
          <p:nvSpPr>
            <p:cNvPr id="175" name="Rectangle 141"/>
            <p:cNvSpPr>
              <a:spLocks noChangeArrowheads="1"/>
            </p:cNvSpPr>
            <p:nvPr/>
          </p:nvSpPr>
          <p:spPr bwMode="auto">
            <a:xfrm>
              <a:off x="3687" y="220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op&lt;5&gt;</a:t>
              </a:r>
            </a:p>
          </p:txBody>
        </p:sp>
        <p:sp>
          <p:nvSpPr>
            <p:cNvPr id="176" name="Rectangle 142"/>
            <p:cNvSpPr>
              <a:spLocks noChangeArrowheads="1"/>
            </p:cNvSpPr>
            <p:nvPr/>
          </p:nvSpPr>
          <p:spPr bwMode="auto">
            <a:xfrm>
              <a:off x="4023" y="2170"/>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77" name="Rectangle 143"/>
            <p:cNvSpPr>
              <a:spLocks noChangeArrowheads="1"/>
            </p:cNvSpPr>
            <p:nvPr/>
          </p:nvSpPr>
          <p:spPr bwMode="auto">
            <a:xfrm>
              <a:off x="4119" y="2218"/>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78" name="Rectangle 144"/>
            <p:cNvSpPr>
              <a:spLocks noChangeArrowheads="1"/>
            </p:cNvSpPr>
            <p:nvPr/>
          </p:nvSpPr>
          <p:spPr bwMode="auto">
            <a:xfrm>
              <a:off x="279" y="220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op&lt;5&gt;</a:t>
              </a:r>
            </a:p>
          </p:txBody>
        </p:sp>
        <p:sp>
          <p:nvSpPr>
            <p:cNvPr id="179" name="Rectangle 145"/>
            <p:cNvSpPr>
              <a:spLocks noChangeArrowheads="1"/>
            </p:cNvSpPr>
            <p:nvPr/>
          </p:nvSpPr>
          <p:spPr bwMode="auto">
            <a:xfrm>
              <a:off x="615" y="2170"/>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80" name="Rectangle 146"/>
            <p:cNvSpPr>
              <a:spLocks noChangeArrowheads="1"/>
            </p:cNvSpPr>
            <p:nvPr/>
          </p:nvSpPr>
          <p:spPr bwMode="auto">
            <a:xfrm>
              <a:off x="711" y="2218"/>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81" name="Rectangle 147"/>
            <p:cNvSpPr>
              <a:spLocks noChangeArrowheads="1"/>
            </p:cNvSpPr>
            <p:nvPr/>
          </p:nvSpPr>
          <p:spPr bwMode="auto">
            <a:xfrm>
              <a:off x="759" y="2448"/>
              <a:ext cx="2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&lt;0&gt;</a:t>
              </a:r>
            </a:p>
          </p:txBody>
        </p:sp>
        <p:sp>
          <p:nvSpPr>
            <p:cNvPr id="182" name="Rectangle 148"/>
            <p:cNvSpPr>
              <a:spLocks noChangeArrowheads="1"/>
            </p:cNvSpPr>
            <p:nvPr/>
          </p:nvSpPr>
          <p:spPr bwMode="auto">
            <a:xfrm>
              <a:off x="951" y="220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op&lt;5&gt;</a:t>
              </a:r>
            </a:p>
          </p:txBody>
        </p:sp>
        <p:sp>
          <p:nvSpPr>
            <p:cNvPr id="183" name="Rectangle 149"/>
            <p:cNvSpPr>
              <a:spLocks noChangeArrowheads="1"/>
            </p:cNvSpPr>
            <p:nvPr/>
          </p:nvSpPr>
          <p:spPr bwMode="auto">
            <a:xfrm>
              <a:off x="1287" y="2170"/>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84" name="Rectangle 150"/>
            <p:cNvSpPr>
              <a:spLocks noChangeArrowheads="1"/>
            </p:cNvSpPr>
            <p:nvPr/>
          </p:nvSpPr>
          <p:spPr bwMode="auto">
            <a:xfrm>
              <a:off x="1383" y="2218"/>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85" name="Rectangle 151"/>
            <p:cNvSpPr>
              <a:spLocks noChangeArrowheads="1"/>
            </p:cNvSpPr>
            <p:nvPr/>
          </p:nvSpPr>
          <p:spPr bwMode="auto">
            <a:xfrm>
              <a:off x="1431" y="2448"/>
              <a:ext cx="2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&lt;0&gt;</a:t>
              </a:r>
            </a:p>
          </p:txBody>
        </p:sp>
        <p:sp>
          <p:nvSpPr>
            <p:cNvPr id="186" name="Rectangle 152"/>
            <p:cNvSpPr>
              <a:spLocks noChangeArrowheads="1"/>
            </p:cNvSpPr>
            <p:nvPr/>
          </p:nvSpPr>
          <p:spPr bwMode="auto">
            <a:xfrm>
              <a:off x="1623" y="220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op&lt;5&gt;</a:t>
              </a:r>
            </a:p>
          </p:txBody>
        </p:sp>
        <p:sp>
          <p:nvSpPr>
            <p:cNvPr id="187" name="Rectangle 153"/>
            <p:cNvSpPr>
              <a:spLocks noChangeArrowheads="1"/>
            </p:cNvSpPr>
            <p:nvPr/>
          </p:nvSpPr>
          <p:spPr bwMode="auto">
            <a:xfrm>
              <a:off x="1959" y="2170"/>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88" name="Rectangle 154"/>
            <p:cNvSpPr>
              <a:spLocks noChangeArrowheads="1"/>
            </p:cNvSpPr>
            <p:nvPr/>
          </p:nvSpPr>
          <p:spPr bwMode="auto">
            <a:xfrm>
              <a:off x="2055" y="2218"/>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189" name="Rectangle 155"/>
            <p:cNvSpPr>
              <a:spLocks noChangeArrowheads="1"/>
            </p:cNvSpPr>
            <p:nvPr/>
          </p:nvSpPr>
          <p:spPr bwMode="auto">
            <a:xfrm>
              <a:off x="2103" y="2448"/>
              <a:ext cx="2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&lt;0&gt;</a:t>
              </a:r>
            </a:p>
          </p:txBody>
        </p:sp>
        <p:sp>
          <p:nvSpPr>
            <p:cNvPr id="257" name="Rectangle 156"/>
            <p:cNvSpPr>
              <a:spLocks noChangeArrowheads="1"/>
            </p:cNvSpPr>
            <p:nvPr/>
          </p:nvSpPr>
          <p:spPr bwMode="auto">
            <a:xfrm>
              <a:off x="2295" y="220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op&lt;5&gt;</a:t>
              </a:r>
            </a:p>
          </p:txBody>
        </p:sp>
        <p:sp>
          <p:nvSpPr>
            <p:cNvPr id="258" name="Rectangle 157"/>
            <p:cNvSpPr>
              <a:spLocks noChangeArrowheads="1"/>
            </p:cNvSpPr>
            <p:nvPr/>
          </p:nvSpPr>
          <p:spPr bwMode="auto">
            <a:xfrm>
              <a:off x="2631" y="2170"/>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259" name="Rectangle 158"/>
            <p:cNvSpPr>
              <a:spLocks noChangeArrowheads="1"/>
            </p:cNvSpPr>
            <p:nvPr/>
          </p:nvSpPr>
          <p:spPr bwMode="auto">
            <a:xfrm>
              <a:off x="2727" y="2218"/>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260" name="Rectangle 159"/>
            <p:cNvSpPr>
              <a:spLocks noChangeArrowheads="1"/>
            </p:cNvSpPr>
            <p:nvPr/>
          </p:nvSpPr>
          <p:spPr bwMode="auto">
            <a:xfrm>
              <a:off x="2775" y="2448"/>
              <a:ext cx="2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&lt;0&gt;</a:t>
              </a:r>
            </a:p>
          </p:txBody>
        </p:sp>
        <p:sp>
          <p:nvSpPr>
            <p:cNvPr id="261" name="Rectangle 160"/>
            <p:cNvSpPr>
              <a:spLocks noChangeArrowheads="1"/>
            </p:cNvSpPr>
            <p:nvPr/>
          </p:nvSpPr>
          <p:spPr bwMode="auto">
            <a:xfrm>
              <a:off x="2967" y="2208"/>
              <a:ext cx="4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op&lt;5&gt;</a:t>
              </a:r>
            </a:p>
          </p:txBody>
        </p:sp>
        <p:sp>
          <p:nvSpPr>
            <p:cNvPr id="262" name="Rectangle 161"/>
            <p:cNvSpPr>
              <a:spLocks noChangeArrowheads="1"/>
            </p:cNvSpPr>
            <p:nvPr/>
          </p:nvSpPr>
          <p:spPr bwMode="auto">
            <a:xfrm>
              <a:off x="3303" y="2170"/>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263" name="Rectangle 162"/>
            <p:cNvSpPr>
              <a:spLocks noChangeArrowheads="1"/>
            </p:cNvSpPr>
            <p:nvPr/>
          </p:nvSpPr>
          <p:spPr bwMode="auto">
            <a:xfrm>
              <a:off x="3399" y="2218"/>
              <a:ext cx="21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a:t>
              </a:r>
            </a:p>
          </p:txBody>
        </p:sp>
        <p:sp>
          <p:nvSpPr>
            <p:cNvPr id="264" name="Rectangle 163"/>
            <p:cNvSpPr>
              <a:spLocks noChangeArrowheads="1"/>
            </p:cNvSpPr>
            <p:nvPr/>
          </p:nvSpPr>
          <p:spPr bwMode="auto">
            <a:xfrm>
              <a:off x="3447" y="2448"/>
              <a:ext cx="2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&lt;0&gt;</a:t>
              </a:r>
            </a:p>
          </p:txBody>
        </p:sp>
        <p:sp>
          <p:nvSpPr>
            <p:cNvPr id="265" name="Rectangle 164"/>
            <p:cNvSpPr>
              <a:spLocks noChangeArrowheads="1"/>
            </p:cNvSpPr>
            <p:nvPr/>
          </p:nvSpPr>
          <p:spPr bwMode="auto">
            <a:xfrm>
              <a:off x="183" y="3264"/>
              <a:ext cx="5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R-type</a:t>
              </a:r>
            </a:p>
          </p:txBody>
        </p:sp>
        <p:sp>
          <p:nvSpPr>
            <p:cNvPr id="266" name="Rectangle 165"/>
            <p:cNvSpPr>
              <a:spLocks noChangeArrowheads="1"/>
            </p:cNvSpPr>
            <p:nvPr/>
          </p:nvSpPr>
          <p:spPr bwMode="auto">
            <a:xfrm>
              <a:off x="1095" y="3264"/>
              <a:ext cx="2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ori</a:t>
              </a:r>
            </a:p>
          </p:txBody>
        </p:sp>
        <p:sp>
          <p:nvSpPr>
            <p:cNvPr id="267" name="Rectangle 166"/>
            <p:cNvSpPr>
              <a:spLocks noChangeArrowheads="1"/>
            </p:cNvSpPr>
            <p:nvPr/>
          </p:nvSpPr>
          <p:spPr bwMode="auto">
            <a:xfrm>
              <a:off x="1815" y="32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lw</a:t>
              </a:r>
            </a:p>
          </p:txBody>
        </p:sp>
        <p:sp>
          <p:nvSpPr>
            <p:cNvPr id="268" name="Rectangle 167"/>
            <p:cNvSpPr>
              <a:spLocks noChangeArrowheads="1"/>
            </p:cNvSpPr>
            <p:nvPr/>
          </p:nvSpPr>
          <p:spPr bwMode="auto">
            <a:xfrm>
              <a:off x="2439" y="3264"/>
              <a:ext cx="2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sw</a:t>
              </a:r>
            </a:p>
          </p:txBody>
        </p:sp>
        <p:sp>
          <p:nvSpPr>
            <p:cNvPr id="269" name="Rectangle 168"/>
            <p:cNvSpPr>
              <a:spLocks noChangeArrowheads="1"/>
            </p:cNvSpPr>
            <p:nvPr/>
          </p:nvSpPr>
          <p:spPr bwMode="auto">
            <a:xfrm>
              <a:off x="3063" y="3264"/>
              <a:ext cx="3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beq</a:t>
              </a:r>
            </a:p>
          </p:txBody>
        </p:sp>
        <p:sp>
          <p:nvSpPr>
            <p:cNvPr id="270" name="Rectangle 169"/>
            <p:cNvSpPr>
              <a:spLocks noChangeArrowheads="1"/>
            </p:cNvSpPr>
            <p:nvPr/>
          </p:nvSpPr>
          <p:spPr bwMode="auto">
            <a:xfrm>
              <a:off x="3639" y="3264"/>
              <a:ext cx="4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rPr>
                <a:t>jump</a:t>
              </a:r>
            </a:p>
          </p:txBody>
        </p:sp>
      </p:grpSp>
      <p:sp>
        <p:nvSpPr>
          <p:cNvPr id="271" name="Arc 170"/>
          <p:cNvSpPr>
            <a:spLocks/>
          </p:cNvSpPr>
          <p:nvPr/>
        </p:nvSpPr>
        <p:spPr bwMode="auto">
          <a:xfrm>
            <a:off x="7065391" y="5700837"/>
            <a:ext cx="749300" cy="292100"/>
          </a:xfrm>
          <a:custGeom>
            <a:avLst/>
            <a:gdLst>
              <a:gd name="T0" fmla="*/ 0 w 21600"/>
              <a:gd name="T1" fmla="*/ 0 h 21600"/>
              <a:gd name="T2" fmla="*/ 749300 w 21600"/>
              <a:gd name="T3" fmla="*/ 292100 h 21600"/>
              <a:gd name="T4" fmla="*/ 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2" name="Arc 171"/>
          <p:cNvSpPr>
            <a:spLocks/>
          </p:cNvSpPr>
          <p:nvPr/>
        </p:nvSpPr>
        <p:spPr bwMode="auto">
          <a:xfrm rot="10800000">
            <a:off x="7079679" y="6005637"/>
            <a:ext cx="749300" cy="292100"/>
          </a:xfrm>
          <a:custGeom>
            <a:avLst/>
            <a:gdLst>
              <a:gd name="T0" fmla="*/ 0 w 21600"/>
              <a:gd name="T1" fmla="*/ 292100 h 21600"/>
              <a:gd name="T2" fmla="*/ 747704 w 21600"/>
              <a:gd name="T3" fmla="*/ 0 h 21600"/>
              <a:gd name="T4" fmla="*/ 74930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88"/>
                  <a:pt x="9642" y="25"/>
                  <a:pt x="21554" y="0"/>
                </a:cubicBezTo>
              </a:path>
              <a:path w="21600" h="21600" stroke="0" extrusionOk="0">
                <a:moveTo>
                  <a:pt x="0" y="21599"/>
                </a:moveTo>
                <a:cubicBezTo>
                  <a:pt x="0" y="9688"/>
                  <a:pt x="9642" y="25"/>
                  <a:pt x="21554" y="0"/>
                </a:cubicBezTo>
                <a:lnTo>
                  <a:pt x="21600" y="21600"/>
                </a:lnTo>
                <a:lnTo>
                  <a:pt x="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3" name="Arc 172"/>
          <p:cNvSpPr>
            <a:spLocks/>
          </p:cNvSpPr>
          <p:nvPr/>
        </p:nvSpPr>
        <p:spPr bwMode="auto">
          <a:xfrm>
            <a:off x="7065391" y="5700837"/>
            <a:ext cx="215900" cy="292100"/>
          </a:xfrm>
          <a:custGeom>
            <a:avLst/>
            <a:gdLst>
              <a:gd name="T0" fmla="*/ 0 w 21600"/>
              <a:gd name="T1" fmla="*/ 0 h 21600"/>
              <a:gd name="T2" fmla="*/ 215900 w 21600"/>
              <a:gd name="T3" fmla="*/ 292100 h 21600"/>
              <a:gd name="T4" fmla="*/ 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4" name="Arc 173"/>
          <p:cNvSpPr>
            <a:spLocks/>
          </p:cNvSpPr>
          <p:nvPr/>
        </p:nvSpPr>
        <p:spPr bwMode="auto">
          <a:xfrm rot="10800000">
            <a:off x="7079679" y="6005637"/>
            <a:ext cx="215900" cy="292100"/>
          </a:xfrm>
          <a:custGeom>
            <a:avLst/>
            <a:gdLst>
              <a:gd name="T0" fmla="*/ 0 w 21600"/>
              <a:gd name="T1" fmla="*/ 292100 h 21599"/>
              <a:gd name="T2" fmla="*/ 214311 w 21600"/>
              <a:gd name="T3" fmla="*/ 0 h 21599"/>
              <a:gd name="T4" fmla="*/ 215900 w 21600"/>
              <a:gd name="T5" fmla="*/ 2921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31"/>
                  <a:pt x="9574" y="86"/>
                  <a:pt x="21440" y="-1"/>
                </a:cubicBezTo>
              </a:path>
              <a:path w="21600" h="21599" stroke="0" extrusionOk="0">
                <a:moveTo>
                  <a:pt x="0" y="21598"/>
                </a:moveTo>
                <a:cubicBezTo>
                  <a:pt x="0" y="9731"/>
                  <a:pt x="9574" y="86"/>
                  <a:pt x="21440" y="-1"/>
                </a:cubicBezTo>
                <a:lnTo>
                  <a:pt x="21600" y="21599"/>
                </a:lnTo>
                <a:lnTo>
                  <a:pt x="0" y="21598"/>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5" name="Line 174"/>
          <p:cNvSpPr>
            <a:spLocks noChangeShapeType="1"/>
          </p:cNvSpPr>
          <p:nvPr/>
        </p:nvSpPr>
        <p:spPr bwMode="auto">
          <a:xfrm flipH="1">
            <a:off x="6824091" y="5991349"/>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6" name="Line 175"/>
          <p:cNvSpPr>
            <a:spLocks noChangeShapeType="1"/>
          </p:cNvSpPr>
          <p:nvPr/>
        </p:nvSpPr>
        <p:spPr bwMode="auto">
          <a:xfrm flipH="1">
            <a:off x="6824091" y="6219949"/>
            <a:ext cx="406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7" name="Line 176"/>
          <p:cNvSpPr>
            <a:spLocks noChangeShapeType="1"/>
          </p:cNvSpPr>
          <p:nvPr/>
        </p:nvSpPr>
        <p:spPr bwMode="auto">
          <a:xfrm>
            <a:off x="7840091" y="5991349"/>
            <a:ext cx="203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8" name="Line 177"/>
          <p:cNvSpPr>
            <a:spLocks noChangeShapeType="1"/>
          </p:cNvSpPr>
          <p:nvPr/>
        </p:nvSpPr>
        <p:spPr bwMode="auto">
          <a:xfrm>
            <a:off x="6684391" y="5546849"/>
            <a:ext cx="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79" name="Line 178"/>
          <p:cNvSpPr>
            <a:spLocks noChangeShapeType="1"/>
          </p:cNvSpPr>
          <p:nvPr/>
        </p:nvSpPr>
        <p:spPr bwMode="auto">
          <a:xfrm>
            <a:off x="5617591" y="5546849"/>
            <a:ext cx="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0" name="Line 179"/>
          <p:cNvSpPr>
            <a:spLocks noChangeShapeType="1"/>
          </p:cNvSpPr>
          <p:nvPr/>
        </p:nvSpPr>
        <p:spPr bwMode="auto">
          <a:xfrm>
            <a:off x="4550791" y="5546849"/>
            <a:ext cx="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1" name="Line 180"/>
          <p:cNvSpPr>
            <a:spLocks noChangeShapeType="1"/>
          </p:cNvSpPr>
          <p:nvPr/>
        </p:nvSpPr>
        <p:spPr bwMode="auto">
          <a:xfrm>
            <a:off x="3483991" y="5546849"/>
            <a:ext cx="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2" name="Line 181"/>
          <p:cNvSpPr>
            <a:spLocks noChangeShapeType="1"/>
          </p:cNvSpPr>
          <p:nvPr/>
        </p:nvSpPr>
        <p:spPr bwMode="auto">
          <a:xfrm>
            <a:off x="2417191" y="5546849"/>
            <a:ext cx="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3" name="Line 182"/>
          <p:cNvSpPr>
            <a:spLocks noChangeShapeType="1"/>
          </p:cNvSpPr>
          <p:nvPr/>
        </p:nvSpPr>
        <p:spPr bwMode="auto">
          <a:xfrm>
            <a:off x="1350391" y="5546849"/>
            <a:ext cx="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4" name="Line 183"/>
          <p:cNvSpPr>
            <a:spLocks noChangeShapeType="1"/>
          </p:cNvSpPr>
          <p:nvPr/>
        </p:nvSpPr>
        <p:spPr bwMode="auto">
          <a:xfrm flipH="1">
            <a:off x="1337691" y="5762749"/>
            <a:ext cx="5511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5" name="Line 184"/>
          <p:cNvSpPr>
            <a:spLocks noChangeShapeType="1"/>
          </p:cNvSpPr>
          <p:nvPr/>
        </p:nvSpPr>
        <p:spPr bwMode="auto">
          <a:xfrm flipH="1">
            <a:off x="2404491" y="5991349"/>
            <a:ext cx="4445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6" name="Line 185"/>
          <p:cNvSpPr>
            <a:spLocks noChangeShapeType="1"/>
          </p:cNvSpPr>
          <p:nvPr/>
        </p:nvSpPr>
        <p:spPr bwMode="auto">
          <a:xfrm flipH="1">
            <a:off x="3471291" y="6219949"/>
            <a:ext cx="3378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7" name="Line 186"/>
          <p:cNvSpPr>
            <a:spLocks noChangeShapeType="1"/>
          </p:cNvSpPr>
          <p:nvPr/>
        </p:nvSpPr>
        <p:spPr bwMode="auto">
          <a:xfrm flipH="1">
            <a:off x="6824091" y="5762749"/>
            <a:ext cx="406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8" name="Line 187"/>
          <p:cNvSpPr>
            <a:spLocks noChangeShapeType="1"/>
          </p:cNvSpPr>
          <p:nvPr/>
        </p:nvSpPr>
        <p:spPr bwMode="auto">
          <a:xfrm>
            <a:off x="8068691" y="5991349"/>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mn-ea"/>
            </a:endParaRPr>
          </a:p>
        </p:txBody>
      </p:sp>
      <p:sp>
        <p:nvSpPr>
          <p:cNvPr id="289" name="Rectangle 188"/>
          <p:cNvSpPr>
            <a:spLocks noChangeArrowheads="1"/>
          </p:cNvSpPr>
          <p:nvPr/>
        </p:nvSpPr>
        <p:spPr bwMode="auto">
          <a:xfrm>
            <a:off x="7813104" y="5686549"/>
            <a:ext cx="112050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00"/>
                </a:solidFill>
                <a:latin typeface="Comic Sans MS" panose="030F0702030302020204" pitchFamily="66" charset="0"/>
                <a:ea typeface="宋体" panose="02010600030101010101" pitchFamily="2" charset="-122"/>
              </a:rPr>
              <a:t>RegWrite</a:t>
            </a:r>
          </a:p>
        </p:txBody>
      </p:sp>
      <p:sp>
        <p:nvSpPr>
          <p:cNvPr id="290" name="Oval 189"/>
          <p:cNvSpPr>
            <a:spLocks noChangeArrowheads="1"/>
          </p:cNvSpPr>
          <p:nvPr/>
        </p:nvSpPr>
        <p:spPr bwMode="auto">
          <a:xfrm>
            <a:off x="1280541" y="5692899"/>
            <a:ext cx="139700" cy="1397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91" name="Oval 190"/>
          <p:cNvSpPr>
            <a:spLocks noChangeArrowheads="1"/>
          </p:cNvSpPr>
          <p:nvPr/>
        </p:nvSpPr>
        <p:spPr bwMode="auto">
          <a:xfrm>
            <a:off x="2347341" y="5921499"/>
            <a:ext cx="139700" cy="1397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92" name="Oval 191"/>
          <p:cNvSpPr>
            <a:spLocks noChangeArrowheads="1"/>
          </p:cNvSpPr>
          <p:nvPr/>
        </p:nvSpPr>
        <p:spPr bwMode="auto">
          <a:xfrm>
            <a:off x="3414141" y="6150099"/>
            <a:ext cx="139700" cy="1397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grpSp>
        <p:nvGrpSpPr>
          <p:cNvPr id="293" name="Group 195"/>
          <p:cNvGrpSpPr>
            <a:grpSpLocks/>
          </p:cNvGrpSpPr>
          <p:nvPr/>
        </p:nvGrpSpPr>
        <p:grpSpPr bwMode="auto">
          <a:xfrm>
            <a:off x="588391" y="4408612"/>
            <a:ext cx="8520113" cy="1292225"/>
            <a:chOff x="192" y="2651"/>
            <a:chExt cx="5367" cy="814"/>
          </a:xfrm>
        </p:grpSpPr>
        <p:sp>
          <p:nvSpPr>
            <p:cNvPr id="294" name="Rectangle 192"/>
            <p:cNvSpPr>
              <a:spLocks noChangeArrowheads="1"/>
            </p:cNvSpPr>
            <p:nvPr/>
          </p:nvSpPr>
          <p:spPr bwMode="auto">
            <a:xfrm>
              <a:off x="192" y="2651"/>
              <a:ext cx="4224" cy="814"/>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latin typeface="Comic Sans MS" panose="030F0702030302020204" pitchFamily="66" charset="0"/>
                <a:ea typeface="宋体" panose="02010600030101010101" pitchFamily="2" charset="-122"/>
              </a:endParaRPr>
            </a:p>
          </p:txBody>
        </p:sp>
        <p:sp>
          <p:nvSpPr>
            <p:cNvPr id="295" name="Line 193"/>
            <p:cNvSpPr>
              <a:spLocks noChangeShapeType="1"/>
            </p:cNvSpPr>
            <p:nvPr/>
          </p:nvSpPr>
          <p:spPr bwMode="auto">
            <a:xfrm flipH="1">
              <a:off x="4425" y="3017"/>
              <a:ext cx="229" cy="2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b="1" smtClean="0">
                <a:solidFill>
                  <a:srgbClr val="000000"/>
                </a:solidFill>
                <a:latin typeface="Comic Sans MS" panose="030F0702030302020204" pitchFamily="66" charset="0"/>
                <a:ea typeface="+mn-ea"/>
              </a:endParaRPr>
            </a:p>
          </p:txBody>
        </p:sp>
        <p:sp>
          <p:nvSpPr>
            <p:cNvPr id="296" name="Text Box 194"/>
            <p:cNvSpPr txBox="1">
              <a:spLocks noChangeArrowheads="1"/>
            </p:cNvSpPr>
            <p:nvPr/>
          </p:nvSpPr>
          <p:spPr bwMode="auto">
            <a:xfrm>
              <a:off x="4663" y="2898"/>
              <a:ext cx="8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1800" dirty="0" smtClean="0">
                  <a:solidFill>
                    <a:srgbClr val="FC0128"/>
                  </a:solidFill>
                  <a:latin typeface="微软雅黑" panose="020B0503020204020204" pitchFamily="34" charset="-122"/>
                  <a:ea typeface="微软雅黑" panose="020B0503020204020204" pitchFamily="34" charset="-122"/>
                </a:rPr>
                <a:t>指令译码器</a:t>
              </a:r>
            </a:p>
          </p:txBody>
        </p:sp>
      </p:grpSp>
    </p:spTree>
    <p:extLst>
      <p:ext uri="{BB962C8B-B14F-4D97-AF65-F5344CB8AC3E}">
        <p14:creationId xmlns:p14="http://schemas.microsoft.com/office/powerpoint/2010/main" val="144360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93"/>
                                        </p:tgtEl>
                                        <p:attrNameLst>
                                          <p:attrName>style.visibility</p:attrName>
                                        </p:attrNameLst>
                                      </p:cBhvr>
                                      <p:to>
                                        <p:strVal val="visible"/>
                                      </p:to>
                                    </p:set>
                                    <p:animEffect transition="in" filter="blinds(horizontal)">
                                      <p:cBhvr>
                                        <p:cTn id="14"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5.2.3 </a:t>
            </a:r>
            <a:r>
              <a:rPr lang="zh-CN" altLang="en-US" dirty="0" smtClean="0"/>
              <a:t>控制逻辑单元的设计</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内容占位符 2"/>
          <p:cNvSpPr txBox="1">
            <a:spLocks/>
          </p:cNvSpPr>
          <p:nvPr/>
        </p:nvSpPr>
        <p:spPr bwMode="auto">
          <a:xfrm>
            <a:off x="3956444" y="688029"/>
            <a:ext cx="5021282" cy="436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solidFill>
                  <a:srgbClr val="063DE8"/>
                </a:solidFill>
              </a:rPr>
              <a:t>2. </a:t>
            </a:r>
            <a:r>
              <a:rPr lang="zh-CN" altLang="en-US" sz="2000" dirty="0" smtClean="0">
                <a:solidFill>
                  <a:srgbClr val="063DE8"/>
                </a:solidFill>
              </a:rPr>
              <a:t>控制单元设计：</a:t>
            </a:r>
            <a:r>
              <a:rPr lang="en-US" altLang="zh-CN" sz="2000" dirty="0" smtClean="0">
                <a:solidFill>
                  <a:srgbClr val="063DE8"/>
                </a:solidFill>
              </a:rPr>
              <a:t>ALU</a:t>
            </a:r>
            <a:r>
              <a:rPr lang="zh-CN" altLang="en-US" sz="2000" dirty="0" smtClean="0">
                <a:solidFill>
                  <a:srgbClr val="063DE8"/>
                </a:solidFill>
              </a:rPr>
              <a:t>局部控制器的实现</a:t>
            </a:r>
            <a:endParaRPr lang="en-US" altLang="zh-CN" sz="2000" dirty="0" smtClean="0">
              <a:solidFill>
                <a:srgbClr val="063DE8"/>
              </a:solidFill>
            </a:endParaRPr>
          </a:p>
        </p:txBody>
      </p:sp>
      <p:grpSp>
        <p:nvGrpSpPr>
          <p:cNvPr id="130" name="Group 58"/>
          <p:cNvGrpSpPr>
            <a:grpSpLocks/>
          </p:cNvGrpSpPr>
          <p:nvPr/>
        </p:nvGrpSpPr>
        <p:grpSpPr bwMode="auto">
          <a:xfrm>
            <a:off x="827584" y="1338973"/>
            <a:ext cx="7064375" cy="638175"/>
            <a:chOff x="567" y="2112"/>
            <a:chExt cx="4450" cy="402"/>
          </a:xfrm>
        </p:grpSpPr>
        <p:grpSp>
          <p:nvGrpSpPr>
            <p:cNvPr id="131" name="Group 59"/>
            <p:cNvGrpSpPr>
              <a:grpSpLocks/>
            </p:cNvGrpSpPr>
            <p:nvPr/>
          </p:nvGrpSpPr>
          <p:grpSpPr bwMode="auto">
            <a:xfrm>
              <a:off x="1047" y="2112"/>
              <a:ext cx="3970" cy="402"/>
              <a:chOff x="1047" y="2112"/>
              <a:chExt cx="3970" cy="402"/>
            </a:xfrm>
          </p:grpSpPr>
          <p:grpSp>
            <p:nvGrpSpPr>
              <p:cNvPr id="133" name="Group 60"/>
              <p:cNvGrpSpPr>
                <a:grpSpLocks/>
              </p:cNvGrpSpPr>
              <p:nvPr/>
            </p:nvGrpSpPr>
            <p:grpSpPr bwMode="auto">
              <a:xfrm>
                <a:off x="1108" y="2304"/>
                <a:ext cx="3832" cy="210"/>
                <a:chOff x="1108" y="2304"/>
                <a:chExt cx="3832" cy="210"/>
              </a:xfrm>
            </p:grpSpPr>
            <p:sp>
              <p:nvSpPr>
                <p:cNvPr id="141" name="Rectangle 61"/>
                <p:cNvSpPr>
                  <a:spLocks noChangeArrowheads="1"/>
                </p:cNvSpPr>
                <p:nvPr/>
              </p:nvSpPr>
              <p:spPr bwMode="auto">
                <a:xfrm>
                  <a:off x="1112" y="2312"/>
                  <a:ext cx="3824" cy="17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42" name="Group 62"/>
                <p:cNvGrpSpPr>
                  <a:grpSpLocks/>
                </p:cNvGrpSpPr>
                <p:nvPr/>
              </p:nvGrpSpPr>
              <p:grpSpPr bwMode="auto">
                <a:xfrm>
                  <a:off x="1108" y="2304"/>
                  <a:ext cx="3832" cy="210"/>
                  <a:chOff x="1108" y="2304"/>
                  <a:chExt cx="3832" cy="210"/>
                </a:xfrm>
              </p:grpSpPr>
              <p:grpSp>
                <p:nvGrpSpPr>
                  <p:cNvPr id="143" name="Group 63"/>
                  <p:cNvGrpSpPr>
                    <a:grpSpLocks/>
                  </p:cNvGrpSpPr>
                  <p:nvPr/>
                </p:nvGrpSpPr>
                <p:grpSpPr bwMode="auto">
                  <a:xfrm>
                    <a:off x="1108" y="2304"/>
                    <a:ext cx="695" cy="210"/>
                    <a:chOff x="1108" y="2304"/>
                    <a:chExt cx="695" cy="210"/>
                  </a:xfrm>
                </p:grpSpPr>
                <p:sp>
                  <p:nvSpPr>
                    <p:cNvPr id="159" name="Rectangle 64"/>
                    <p:cNvSpPr>
                      <a:spLocks noChangeArrowheads="1"/>
                    </p:cNvSpPr>
                    <p:nvPr/>
                  </p:nvSpPr>
                  <p:spPr bwMode="auto">
                    <a:xfrm>
                      <a:off x="1108" y="2308"/>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0" name="Rectangle 65"/>
                    <p:cNvSpPr>
                      <a:spLocks noChangeArrowheads="1"/>
                    </p:cNvSpPr>
                    <p:nvPr/>
                  </p:nvSpPr>
                  <p:spPr bwMode="auto">
                    <a:xfrm>
                      <a:off x="1305" y="2304"/>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000000</a:t>
                      </a:r>
                    </a:p>
                  </p:txBody>
                </p:sp>
              </p:grpSp>
              <p:grpSp>
                <p:nvGrpSpPr>
                  <p:cNvPr id="144" name="Group 66"/>
                  <p:cNvGrpSpPr>
                    <a:grpSpLocks/>
                  </p:cNvGrpSpPr>
                  <p:nvPr/>
                </p:nvGrpSpPr>
                <p:grpSpPr bwMode="auto">
                  <a:xfrm>
                    <a:off x="1780" y="2304"/>
                    <a:ext cx="616" cy="210"/>
                    <a:chOff x="1780" y="2304"/>
                    <a:chExt cx="616" cy="210"/>
                  </a:xfrm>
                </p:grpSpPr>
                <p:sp>
                  <p:nvSpPr>
                    <p:cNvPr id="157" name="Rectangle 67"/>
                    <p:cNvSpPr>
                      <a:spLocks noChangeArrowheads="1"/>
                    </p:cNvSpPr>
                    <p:nvPr/>
                  </p:nvSpPr>
                  <p:spPr bwMode="auto">
                    <a:xfrm>
                      <a:off x="1780" y="230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8" name="Rectangle 68"/>
                    <p:cNvSpPr>
                      <a:spLocks noChangeArrowheads="1"/>
                    </p:cNvSpPr>
                    <p:nvPr/>
                  </p:nvSpPr>
                  <p:spPr bwMode="auto">
                    <a:xfrm>
                      <a:off x="1959" y="230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rs</a:t>
                      </a:r>
                    </a:p>
                  </p:txBody>
                </p:sp>
              </p:grpSp>
              <p:grpSp>
                <p:nvGrpSpPr>
                  <p:cNvPr id="145" name="Group 69"/>
                  <p:cNvGrpSpPr>
                    <a:grpSpLocks/>
                  </p:cNvGrpSpPr>
                  <p:nvPr/>
                </p:nvGrpSpPr>
                <p:grpSpPr bwMode="auto">
                  <a:xfrm>
                    <a:off x="2404" y="2304"/>
                    <a:ext cx="616" cy="210"/>
                    <a:chOff x="2404" y="2304"/>
                    <a:chExt cx="616" cy="210"/>
                  </a:xfrm>
                </p:grpSpPr>
                <p:sp>
                  <p:nvSpPr>
                    <p:cNvPr id="155" name="Rectangle 70"/>
                    <p:cNvSpPr>
                      <a:spLocks noChangeArrowheads="1"/>
                    </p:cNvSpPr>
                    <p:nvPr/>
                  </p:nvSpPr>
                  <p:spPr bwMode="auto">
                    <a:xfrm>
                      <a:off x="2404" y="230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6" name="Rectangle 71"/>
                    <p:cNvSpPr>
                      <a:spLocks noChangeArrowheads="1"/>
                    </p:cNvSpPr>
                    <p:nvPr/>
                  </p:nvSpPr>
                  <p:spPr bwMode="auto">
                    <a:xfrm>
                      <a:off x="2583" y="230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rt</a:t>
                      </a:r>
                    </a:p>
                  </p:txBody>
                </p:sp>
              </p:grpSp>
              <p:grpSp>
                <p:nvGrpSpPr>
                  <p:cNvPr id="146" name="Group 72"/>
                  <p:cNvGrpSpPr>
                    <a:grpSpLocks/>
                  </p:cNvGrpSpPr>
                  <p:nvPr/>
                </p:nvGrpSpPr>
                <p:grpSpPr bwMode="auto">
                  <a:xfrm>
                    <a:off x="3028" y="2304"/>
                    <a:ext cx="616" cy="210"/>
                    <a:chOff x="3028" y="2304"/>
                    <a:chExt cx="616" cy="210"/>
                  </a:xfrm>
                </p:grpSpPr>
                <p:sp>
                  <p:nvSpPr>
                    <p:cNvPr id="153" name="Rectangle 73"/>
                    <p:cNvSpPr>
                      <a:spLocks noChangeArrowheads="1"/>
                    </p:cNvSpPr>
                    <p:nvPr/>
                  </p:nvSpPr>
                  <p:spPr bwMode="auto">
                    <a:xfrm>
                      <a:off x="3028" y="230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4" name="Rectangle 74"/>
                    <p:cNvSpPr>
                      <a:spLocks noChangeArrowheads="1"/>
                    </p:cNvSpPr>
                    <p:nvPr/>
                  </p:nvSpPr>
                  <p:spPr bwMode="auto">
                    <a:xfrm>
                      <a:off x="3207" y="230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rd</a:t>
                      </a:r>
                    </a:p>
                  </p:txBody>
                </p:sp>
              </p:grpSp>
              <p:grpSp>
                <p:nvGrpSpPr>
                  <p:cNvPr id="147" name="Group 75"/>
                  <p:cNvGrpSpPr>
                    <a:grpSpLocks/>
                  </p:cNvGrpSpPr>
                  <p:nvPr/>
                </p:nvGrpSpPr>
                <p:grpSpPr bwMode="auto">
                  <a:xfrm>
                    <a:off x="3652" y="2304"/>
                    <a:ext cx="616" cy="210"/>
                    <a:chOff x="3652" y="2304"/>
                    <a:chExt cx="616" cy="210"/>
                  </a:xfrm>
                </p:grpSpPr>
                <p:sp>
                  <p:nvSpPr>
                    <p:cNvPr id="151" name="Rectangle 76"/>
                    <p:cNvSpPr>
                      <a:spLocks noChangeArrowheads="1"/>
                    </p:cNvSpPr>
                    <p:nvPr/>
                  </p:nvSpPr>
                  <p:spPr bwMode="auto">
                    <a:xfrm>
                      <a:off x="3652" y="2308"/>
                      <a:ext cx="616"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2" name="Rectangle 77"/>
                    <p:cNvSpPr>
                      <a:spLocks noChangeArrowheads="1"/>
                    </p:cNvSpPr>
                    <p:nvPr/>
                  </p:nvSpPr>
                  <p:spPr bwMode="auto">
                    <a:xfrm>
                      <a:off x="3735" y="230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shamt</a:t>
                      </a:r>
                    </a:p>
                  </p:txBody>
                </p:sp>
              </p:grpSp>
              <p:grpSp>
                <p:nvGrpSpPr>
                  <p:cNvPr id="148" name="Group 78"/>
                  <p:cNvGrpSpPr>
                    <a:grpSpLocks/>
                  </p:cNvGrpSpPr>
                  <p:nvPr/>
                </p:nvGrpSpPr>
                <p:grpSpPr bwMode="auto">
                  <a:xfrm>
                    <a:off x="4276" y="2304"/>
                    <a:ext cx="664" cy="210"/>
                    <a:chOff x="4276" y="2304"/>
                    <a:chExt cx="664" cy="210"/>
                  </a:xfrm>
                </p:grpSpPr>
                <p:sp>
                  <p:nvSpPr>
                    <p:cNvPr id="149" name="Rectangle 79"/>
                    <p:cNvSpPr>
                      <a:spLocks noChangeArrowheads="1"/>
                    </p:cNvSpPr>
                    <p:nvPr/>
                  </p:nvSpPr>
                  <p:spPr bwMode="auto">
                    <a:xfrm>
                      <a:off x="4276" y="2308"/>
                      <a:ext cx="664" cy="1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0" name="Rectangle 80"/>
                    <p:cNvSpPr>
                      <a:spLocks noChangeArrowheads="1"/>
                    </p:cNvSpPr>
                    <p:nvPr/>
                  </p:nvSpPr>
                  <p:spPr bwMode="auto">
                    <a:xfrm>
                      <a:off x="4473" y="230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funct</a:t>
                      </a:r>
                    </a:p>
                  </p:txBody>
                </p:sp>
              </p:grpSp>
            </p:grpSp>
          </p:grpSp>
          <p:sp>
            <p:nvSpPr>
              <p:cNvPr id="134" name="Rectangle 81"/>
              <p:cNvSpPr>
                <a:spLocks noChangeArrowheads="1"/>
              </p:cNvSpPr>
              <p:nvPr/>
            </p:nvSpPr>
            <p:spPr bwMode="auto">
              <a:xfrm>
                <a:off x="4839" y="211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35" name="Rectangle 82"/>
              <p:cNvSpPr>
                <a:spLocks noChangeArrowheads="1"/>
              </p:cNvSpPr>
              <p:nvPr/>
            </p:nvSpPr>
            <p:spPr bwMode="auto">
              <a:xfrm>
                <a:off x="4119" y="211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36" name="Rectangle 83"/>
              <p:cNvSpPr>
                <a:spLocks noChangeArrowheads="1"/>
              </p:cNvSpPr>
              <p:nvPr/>
            </p:nvSpPr>
            <p:spPr bwMode="auto">
              <a:xfrm>
                <a:off x="3447" y="211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37" name="Rectangle 84"/>
              <p:cNvSpPr>
                <a:spLocks noChangeArrowheads="1"/>
              </p:cNvSpPr>
              <p:nvPr/>
            </p:nvSpPr>
            <p:spPr bwMode="auto">
              <a:xfrm>
                <a:off x="2823" y="211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38" name="Rectangle 85"/>
              <p:cNvSpPr>
                <a:spLocks noChangeArrowheads="1"/>
              </p:cNvSpPr>
              <p:nvPr/>
            </p:nvSpPr>
            <p:spPr bwMode="auto">
              <a:xfrm>
                <a:off x="2199" y="211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139" name="Rectangle 86"/>
              <p:cNvSpPr>
                <a:spLocks noChangeArrowheads="1"/>
              </p:cNvSpPr>
              <p:nvPr/>
            </p:nvSpPr>
            <p:spPr bwMode="auto">
              <a:xfrm>
                <a:off x="1575" y="211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140" name="Rectangle 87"/>
              <p:cNvSpPr>
                <a:spLocks noChangeArrowheads="1"/>
              </p:cNvSpPr>
              <p:nvPr/>
            </p:nvSpPr>
            <p:spPr bwMode="auto">
              <a:xfrm>
                <a:off x="1047" y="211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31</a:t>
                </a:r>
              </a:p>
            </p:txBody>
          </p:sp>
        </p:grpSp>
        <p:sp>
          <p:nvSpPr>
            <p:cNvPr id="132" name="Rectangle 88"/>
            <p:cNvSpPr>
              <a:spLocks noChangeArrowheads="1"/>
            </p:cNvSpPr>
            <p:nvPr/>
          </p:nvSpPr>
          <p:spPr bwMode="auto">
            <a:xfrm>
              <a:off x="567" y="2304"/>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R-type</a:t>
              </a:r>
            </a:p>
          </p:txBody>
        </p:sp>
      </p:grpSp>
      <p:grpSp>
        <p:nvGrpSpPr>
          <p:cNvPr id="161" name="Group 89"/>
          <p:cNvGrpSpPr>
            <a:grpSpLocks/>
          </p:cNvGrpSpPr>
          <p:nvPr/>
        </p:nvGrpSpPr>
        <p:grpSpPr bwMode="auto">
          <a:xfrm>
            <a:off x="575171" y="2186698"/>
            <a:ext cx="3429000" cy="1860550"/>
            <a:chOff x="192" y="2880"/>
            <a:chExt cx="2160" cy="1172"/>
          </a:xfrm>
        </p:grpSpPr>
        <p:sp>
          <p:nvSpPr>
            <p:cNvPr id="162" name="Line 90"/>
            <p:cNvSpPr>
              <a:spLocks noChangeShapeType="1"/>
            </p:cNvSpPr>
            <p:nvPr/>
          </p:nvSpPr>
          <p:spPr bwMode="auto">
            <a:xfrm>
              <a:off x="200" y="3072"/>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3" name="Rectangle 91"/>
            <p:cNvSpPr>
              <a:spLocks noChangeArrowheads="1"/>
            </p:cNvSpPr>
            <p:nvPr/>
          </p:nvSpPr>
          <p:spPr bwMode="auto">
            <a:xfrm>
              <a:off x="227" y="2880"/>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funct&lt;5:0&gt;</a:t>
              </a:r>
            </a:p>
          </p:txBody>
        </p:sp>
        <p:sp>
          <p:nvSpPr>
            <p:cNvPr id="164" name="Rectangle 92"/>
            <p:cNvSpPr>
              <a:spLocks noChangeArrowheads="1"/>
            </p:cNvSpPr>
            <p:nvPr/>
          </p:nvSpPr>
          <p:spPr bwMode="auto">
            <a:xfrm>
              <a:off x="1006" y="2880"/>
              <a:ext cx="13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Instruction Operation</a:t>
              </a:r>
            </a:p>
          </p:txBody>
        </p:sp>
        <p:sp>
          <p:nvSpPr>
            <p:cNvPr id="165" name="Rectangle 93"/>
            <p:cNvSpPr>
              <a:spLocks noChangeArrowheads="1"/>
            </p:cNvSpPr>
            <p:nvPr/>
          </p:nvSpPr>
          <p:spPr bwMode="auto">
            <a:xfrm>
              <a:off x="319" y="3072"/>
              <a:ext cx="53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10 </a:t>
              </a: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0000</a:t>
              </a:r>
            </a:p>
          </p:txBody>
        </p:sp>
        <p:sp>
          <p:nvSpPr>
            <p:cNvPr id="166" name="Rectangle 94"/>
            <p:cNvSpPr>
              <a:spLocks noChangeArrowheads="1"/>
            </p:cNvSpPr>
            <p:nvPr/>
          </p:nvSpPr>
          <p:spPr bwMode="auto">
            <a:xfrm>
              <a:off x="319" y="3264"/>
              <a:ext cx="53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10</a:t>
              </a: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0010</a:t>
              </a:r>
            </a:p>
          </p:txBody>
        </p:sp>
        <p:sp>
          <p:nvSpPr>
            <p:cNvPr id="167" name="Line 95"/>
            <p:cNvSpPr>
              <a:spLocks noChangeShapeType="1"/>
            </p:cNvSpPr>
            <p:nvPr/>
          </p:nvSpPr>
          <p:spPr bwMode="auto">
            <a:xfrm>
              <a:off x="200" y="3264"/>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8" name="Line 96"/>
            <p:cNvSpPr>
              <a:spLocks noChangeShapeType="1"/>
            </p:cNvSpPr>
            <p:nvPr/>
          </p:nvSpPr>
          <p:spPr bwMode="auto">
            <a:xfrm>
              <a:off x="200" y="3456"/>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69" name="Rectangle 97"/>
            <p:cNvSpPr>
              <a:spLocks noChangeArrowheads="1"/>
            </p:cNvSpPr>
            <p:nvPr/>
          </p:nvSpPr>
          <p:spPr bwMode="auto">
            <a:xfrm>
              <a:off x="319" y="3456"/>
              <a:ext cx="5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63DE8"/>
                  </a:solidFill>
                  <a:effectLst/>
                  <a:uLnTx/>
                  <a:uFillTx/>
                  <a:latin typeface="Times New Roman" panose="02020603050405020304" pitchFamily="18" charset="0"/>
                  <a:ea typeface="宋体" panose="02010600030101010101" pitchFamily="2" charset="-122"/>
                </a:rPr>
                <a:t>10 </a:t>
              </a: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0011</a:t>
              </a:r>
              <a:endPar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Line 98"/>
            <p:cNvSpPr>
              <a:spLocks noChangeShapeType="1"/>
            </p:cNvSpPr>
            <p:nvPr/>
          </p:nvSpPr>
          <p:spPr bwMode="auto">
            <a:xfrm>
              <a:off x="200" y="3648"/>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1" name="Rectangle 99"/>
            <p:cNvSpPr>
              <a:spLocks noChangeArrowheads="1"/>
            </p:cNvSpPr>
            <p:nvPr/>
          </p:nvSpPr>
          <p:spPr bwMode="auto">
            <a:xfrm>
              <a:off x="319" y="3648"/>
              <a:ext cx="5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63DE8"/>
                  </a:solidFill>
                  <a:effectLst/>
                  <a:uLnTx/>
                  <a:uFillTx/>
                  <a:latin typeface="Times New Roman" panose="02020603050405020304" pitchFamily="18" charset="0"/>
                  <a:ea typeface="宋体" panose="02010600030101010101" pitchFamily="2" charset="-122"/>
                </a:rPr>
                <a:t>10</a:t>
              </a:r>
              <a:r>
                <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1010</a:t>
              </a:r>
              <a:endPar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Line 100"/>
            <p:cNvSpPr>
              <a:spLocks noChangeShapeType="1"/>
            </p:cNvSpPr>
            <p:nvPr/>
          </p:nvSpPr>
          <p:spPr bwMode="auto">
            <a:xfrm>
              <a:off x="200" y="3840"/>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3" name="Rectangle 101"/>
            <p:cNvSpPr>
              <a:spLocks noChangeArrowheads="1"/>
            </p:cNvSpPr>
            <p:nvPr/>
          </p:nvSpPr>
          <p:spPr bwMode="auto">
            <a:xfrm>
              <a:off x="319" y="3840"/>
              <a:ext cx="5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63DE8"/>
                  </a:solidFill>
                  <a:effectLst/>
                  <a:uLnTx/>
                  <a:uFillTx/>
                  <a:latin typeface="Times New Roman" panose="02020603050405020304" pitchFamily="18" charset="0"/>
                  <a:ea typeface="宋体" panose="02010600030101010101" pitchFamily="2" charset="-122"/>
                </a:rPr>
                <a:t>10</a:t>
              </a:r>
              <a:r>
                <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101</a:t>
              </a: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Line 102"/>
            <p:cNvSpPr>
              <a:spLocks noChangeShapeType="1"/>
            </p:cNvSpPr>
            <p:nvPr/>
          </p:nvSpPr>
          <p:spPr bwMode="auto">
            <a:xfrm>
              <a:off x="200" y="4032"/>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5" name="Rectangle 103"/>
            <p:cNvSpPr>
              <a:spLocks noChangeArrowheads="1"/>
            </p:cNvSpPr>
            <p:nvPr/>
          </p:nvSpPr>
          <p:spPr bwMode="auto">
            <a:xfrm>
              <a:off x="1238" y="307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a:t>
              </a:r>
            </a:p>
          </p:txBody>
        </p:sp>
        <p:sp>
          <p:nvSpPr>
            <p:cNvPr id="176" name="Rectangle 104"/>
            <p:cNvSpPr>
              <a:spLocks noChangeArrowheads="1"/>
            </p:cNvSpPr>
            <p:nvPr/>
          </p:nvSpPr>
          <p:spPr bwMode="auto">
            <a:xfrm>
              <a:off x="1238" y="3264"/>
              <a:ext cx="5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subtract</a:t>
              </a:r>
            </a:p>
          </p:txBody>
        </p:sp>
        <p:sp>
          <p:nvSpPr>
            <p:cNvPr id="177" name="Rectangle 105"/>
            <p:cNvSpPr>
              <a:spLocks noChangeArrowheads="1"/>
            </p:cNvSpPr>
            <p:nvPr/>
          </p:nvSpPr>
          <p:spPr bwMode="auto">
            <a:xfrm>
              <a:off x="1238" y="3456"/>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and</a:t>
              </a:r>
            </a:p>
          </p:txBody>
        </p:sp>
        <p:sp>
          <p:nvSpPr>
            <p:cNvPr id="178" name="Rectangle 106"/>
            <p:cNvSpPr>
              <a:spLocks noChangeArrowheads="1"/>
            </p:cNvSpPr>
            <p:nvPr/>
          </p:nvSpPr>
          <p:spPr bwMode="auto">
            <a:xfrm>
              <a:off x="1238" y="3648"/>
              <a:ext cx="2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slt</a:t>
              </a:r>
              <a:endPar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9" name="Rectangle 107"/>
            <p:cNvSpPr>
              <a:spLocks noChangeArrowheads="1"/>
            </p:cNvSpPr>
            <p:nvPr/>
          </p:nvSpPr>
          <p:spPr bwMode="auto">
            <a:xfrm>
              <a:off x="1238" y="3840"/>
              <a:ext cx="3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sltu</a:t>
              </a:r>
              <a:endPar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0" name="Line 108"/>
            <p:cNvSpPr>
              <a:spLocks noChangeShapeType="1"/>
            </p:cNvSpPr>
            <p:nvPr/>
          </p:nvSpPr>
          <p:spPr bwMode="auto">
            <a:xfrm>
              <a:off x="200" y="2880"/>
              <a:ext cx="21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1" name="Line 109"/>
            <p:cNvSpPr>
              <a:spLocks noChangeShapeType="1"/>
            </p:cNvSpPr>
            <p:nvPr/>
          </p:nvSpPr>
          <p:spPr bwMode="auto">
            <a:xfrm>
              <a:off x="192" y="2888"/>
              <a:ext cx="0" cy="11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2" name="Line 110"/>
            <p:cNvSpPr>
              <a:spLocks noChangeShapeType="1"/>
            </p:cNvSpPr>
            <p:nvPr/>
          </p:nvSpPr>
          <p:spPr bwMode="auto">
            <a:xfrm>
              <a:off x="2352" y="2888"/>
              <a:ext cx="0" cy="11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3" name="Line 111"/>
            <p:cNvSpPr>
              <a:spLocks noChangeShapeType="1"/>
            </p:cNvSpPr>
            <p:nvPr/>
          </p:nvSpPr>
          <p:spPr bwMode="auto">
            <a:xfrm>
              <a:off x="973" y="2888"/>
              <a:ext cx="0" cy="11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grpSp>
        <p:nvGrpSpPr>
          <p:cNvPr id="184" name="Group 112"/>
          <p:cNvGrpSpPr>
            <a:grpSpLocks/>
          </p:cNvGrpSpPr>
          <p:nvPr/>
        </p:nvGrpSpPr>
        <p:grpSpPr bwMode="auto">
          <a:xfrm>
            <a:off x="3993059" y="2191460"/>
            <a:ext cx="3079750" cy="1870075"/>
            <a:chOff x="3585" y="2928"/>
            <a:chExt cx="1940" cy="1178"/>
          </a:xfrm>
        </p:grpSpPr>
        <p:sp>
          <p:nvSpPr>
            <p:cNvPr id="185" name="Line 113"/>
            <p:cNvSpPr>
              <a:spLocks noChangeShapeType="1"/>
            </p:cNvSpPr>
            <p:nvPr/>
          </p:nvSpPr>
          <p:spPr bwMode="auto">
            <a:xfrm>
              <a:off x="3613" y="3120"/>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86" name="Rectangle 114"/>
            <p:cNvSpPr>
              <a:spLocks noChangeArrowheads="1"/>
            </p:cNvSpPr>
            <p:nvPr/>
          </p:nvSpPr>
          <p:spPr bwMode="auto">
            <a:xfrm>
              <a:off x="3585" y="2928"/>
              <a:ext cx="8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ALUctr&lt;2:0&gt;</a:t>
              </a:r>
            </a:p>
          </p:txBody>
        </p:sp>
        <p:sp>
          <p:nvSpPr>
            <p:cNvPr id="187" name="Rectangle 115"/>
            <p:cNvSpPr>
              <a:spLocks noChangeArrowheads="1"/>
            </p:cNvSpPr>
            <p:nvPr/>
          </p:nvSpPr>
          <p:spPr bwMode="auto">
            <a:xfrm>
              <a:off x="4460" y="2928"/>
              <a:ext cx="9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ALU Operation</a:t>
              </a:r>
            </a:p>
          </p:txBody>
        </p:sp>
        <p:sp>
          <p:nvSpPr>
            <p:cNvPr id="188" name="Rectangle 116"/>
            <p:cNvSpPr>
              <a:spLocks noChangeArrowheads="1"/>
            </p:cNvSpPr>
            <p:nvPr/>
          </p:nvSpPr>
          <p:spPr bwMode="auto">
            <a:xfrm>
              <a:off x="3836" y="3120"/>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0" kern="0" dirty="0" smtClean="0">
                  <a:solidFill>
                    <a:srgbClr val="000000"/>
                  </a:solidFill>
                  <a:ea typeface="宋体" panose="02010600030101010101" pitchFamily="2" charset="-122"/>
                </a:rPr>
                <a:t>001</a:t>
              </a:r>
              <a:endPar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9" name="Rectangle 117"/>
            <p:cNvSpPr>
              <a:spLocks noChangeArrowheads="1"/>
            </p:cNvSpPr>
            <p:nvPr/>
          </p:nvSpPr>
          <p:spPr bwMode="auto">
            <a:xfrm>
              <a:off x="3836" y="3312"/>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101</a:t>
              </a:r>
              <a:endPar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7" name="Line 118"/>
            <p:cNvSpPr>
              <a:spLocks noChangeShapeType="1"/>
            </p:cNvSpPr>
            <p:nvPr/>
          </p:nvSpPr>
          <p:spPr bwMode="auto">
            <a:xfrm>
              <a:off x="3613" y="3312"/>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8" name="Line 119"/>
            <p:cNvSpPr>
              <a:spLocks noChangeShapeType="1"/>
            </p:cNvSpPr>
            <p:nvPr/>
          </p:nvSpPr>
          <p:spPr bwMode="auto">
            <a:xfrm>
              <a:off x="3613" y="3504"/>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9" name="Rectangle 120"/>
            <p:cNvSpPr>
              <a:spLocks noChangeArrowheads="1"/>
            </p:cNvSpPr>
            <p:nvPr/>
          </p:nvSpPr>
          <p:spPr bwMode="auto">
            <a:xfrm>
              <a:off x="3836" y="3504"/>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100</a:t>
              </a:r>
            </a:p>
          </p:txBody>
        </p:sp>
        <p:sp>
          <p:nvSpPr>
            <p:cNvPr id="260" name="Line 121"/>
            <p:cNvSpPr>
              <a:spLocks noChangeShapeType="1"/>
            </p:cNvSpPr>
            <p:nvPr/>
          </p:nvSpPr>
          <p:spPr bwMode="auto">
            <a:xfrm>
              <a:off x="3613" y="3696"/>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1" name="Rectangle 122"/>
            <p:cNvSpPr>
              <a:spLocks noChangeArrowheads="1"/>
            </p:cNvSpPr>
            <p:nvPr/>
          </p:nvSpPr>
          <p:spPr bwMode="auto">
            <a:xfrm>
              <a:off x="3836" y="3696"/>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262" name="Line 123"/>
            <p:cNvSpPr>
              <a:spLocks noChangeShapeType="1"/>
            </p:cNvSpPr>
            <p:nvPr/>
          </p:nvSpPr>
          <p:spPr bwMode="auto">
            <a:xfrm>
              <a:off x="3613" y="3888"/>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3" name="Rectangle 124"/>
            <p:cNvSpPr>
              <a:spLocks noChangeArrowheads="1"/>
            </p:cNvSpPr>
            <p:nvPr/>
          </p:nvSpPr>
          <p:spPr bwMode="auto">
            <a:xfrm>
              <a:off x="3836" y="3888"/>
              <a:ext cx="3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110</a:t>
              </a:r>
            </a:p>
          </p:txBody>
        </p:sp>
        <p:sp>
          <p:nvSpPr>
            <p:cNvPr id="264" name="Line 125"/>
            <p:cNvSpPr>
              <a:spLocks noChangeShapeType="1"/>
            </p:cNvSpPr>
            <p:nvPr/>
          </p:nvSpPr>
          <p:spPr bwMode="auto">
            <a:xfrm>
              <a:off x="3613" y="4080"/>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5" name="Rectangle 126"/>
            <p:cNvSpPr>
              <a:spLocks noChangeArrowheads="1"/>
            </p:cNvSpPr>
            <p:nvPr/>
          </p:nvSpPr>
          <p:spPr bwMode="auto">
            <a:xfrm>
              <a:off x="4748" y="3120"/>
              <a:ext cx="3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Add</a:t>
              </a:r>
            </a:p>
          </p:txBody>
        </p:sp>
        <p:sp>
          <p:nvSpPr>
            <p:cNvPr id="266" name="Rectangle 127"/>
            <p:cNvSpPr>
              <a:spLocks noChangeArrowheads="1"/>
            </p:cNvSpPr>
            <p:nvPr/>
          </p:nvSpPr>
          <p:spPr bwMode="auto">
            <a:xfrm>
              <a:off x="4757" y="3323"/>
              <a:ext cx="3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Sub</a:t>
              </a:r>
            </a:p>
          </p:txBody>
        </p:sp>
        <p:sp>
          <p:nvSpPr>
            <p:cNvPr id="267" name="Rectangle 128"/>
            <p:cNvSpPr>
              <a:spLocks noChangeArrowheads="1"/>
            </p:cNvSpPr>
            <p:nvPr/>
          </p:nvSpPr>
          <p:spPr bwMode="auto">
            <a:xfrm>
              <a:off x="4748" y="3504"/>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subu</a:t>
              </a:r>
              <a:endPar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8" name="Rectangle 129"/>
            <p:cNvSpPr>
              <a:spLocks noChangeArrowheads="1"/>
            </p:cNvSpPr>
            <p:nvPr/>
          </p:nvSpPr>
          <p:spPr bwMode="auto">
            <a:xfrm>
              <a:off x="4796" y="3696"/>
              <a:ext cx="2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slt</a:t>
              </a:r>
              <a:endPar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9" name="Rectangle 130"/>
            <p:cNvSpPr>
              <a:spLocks noChangeArrowheads="1"/>
            </p:cNvSpPr>
            <p:nvPr/>
          </p:nvSpPr>
          <p:spPr bwMode="auto">
            <a:xfrm>
              <a:off x="4684" y="3894"/>
              <a:ext cx="4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600" b="0"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sltu</a:t>
              </a:r>
              <a:endParaRPr kumimoji="0" lang="en-US" altLang="zh-CN" sz="16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Line 131"/>
            <p:cNvSpPr>
              <a:spLocks noChangeShapeType="1"/>
            </p:cNvSpPr>
            <p:nvPr/>
          </p:nvSpPr>
          <p:spPr bwMode="auto">
            <a:xfrm>
              <a:off x="3613" y="2928"/>
              <a:ext cx="19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1" name="Line 132"/>
            <p:cNvSpPr>
              <a:spLocks noChangeShapeType="1"/>
            </p:cNvSpPr>
            <p:nvPr/>
          </p:nvSpPr>
          <p:spPr bwMode="auto">
            <a:xfrm>
              <a:off x="3605" y="2936"/>
              <a:ext cx="0" cy="11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2" name="Line 133"/>
            <p:cNvSpPr>
              <a:spLocks noChangeShapeType="1"/>
            </p:cNvSpPr>
            <p:nvPr/>
          </p:nvSpPr>
          <p:spPr bwMode="auto">
            <a:xfrm>
              <a:off x="5525" y="2936"/>
              <a:ext cx="0" cy="11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3" name="Line 134"/>
            <p:cNvSpPr>
              <a:spLocks noChangeShapeType="1"/>
            </p:cNvSpPr>
            <p:nvPr/>
          </p:nvSpPr>
          <p:spPr bwMode="auto">
            <a:xfrm>
              <a:off x="4421" y="2936"/>
              <a:ext cx="0" cy="113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87" name="Rectangle 154"/>
          <p:cNvSpPr>
            <a:spLocks noChangeArrowheads="1"/>
          </p:cNvSpPr>
          <p:nvPr/>
        </p:nvSpPr>
        <p:spPr bwMode="auto">
          <a:xfrm>
            <a:off x="4309569" y="2308787"/>
            <a:ext cx="703263" cy="1814513"/>
          </a:xfrm>
          <a:prstGeom prst="rect">
            <a:avLst/>
          </a:prstGeom>
          <a:solidFill>
            <a:srgbClr val="FF8398">
              <a:alpha val="2705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288" name="Rectangle 155"/>
          <p:cNvSpPr>
            <a:spLocks noChangeArrowheads="1"/>
          </p:cNvSpPr>
          <p:nvPr/>
        </p:nvSpPr>
        <p:spPr bwMode="auto">
          <a:xfrm>
            <a:off x="1050620" y="2222416"/>
            <a:ext cx="566738" cy="1814513"/>
          </a:xfrm>
          <a:prstGeom prst="rect">
            <a:avLst/>
          </a:prstGeom>
          <a:solidFill>
            <a:srgbClr val="FF8398">
              <a:alpha val="2705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289" name="Line 159"/>
          <p:cNvSpPr>
            <a:spLocks noChangeShapeType="1"/>
          </p:cNvSpPr>
          <p:nvPr/>
        </p:nvSpPr>
        <p:spPr bwMode="auto">
          <a:xfrm flipH="1">
            <a:off x="3832721" y="1810460"/>
            <a:ext cx="2933700" cy="47625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290" name="Text Box 141"/>
          <p:cNvSpPr txBox="1">
            <a:spLocks noChangeArrowheads="1"/>
          </p:cNvSpPr>
          <p:nvPr/>
        </p:nvSpPr>
        <p:spPr bwMode="auto">
          <a:xfrm>
            <a:off x="165696" y="1139914"/>
            <a:ext cx="25570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en-US" altLang="zh-CN" sz="1800" dirty="0" err="1" smtClean="0">
                <a:solidFill>
                  <a:srgbClr val="FF0000"/>
                </a:solidFill>
                <a:latin typeface="Comic Sans MS" panose="030F0702030302020204" pitchFamily="66" charset="0"/>
                <a:ea typeface="微软雅黑" panose="020B0503020204020204" pitchFamily="34" charset="-122"/>
              </a:rPr>
              <a:t>Func</a:t>
            </a:r>
            <a:r>
              <a:rPr lang="zh-CN" altLang="en-US" sz="1800" dirty="0" smtClean="0">
                <a:solidFill>
                  <a:srgbClr val="FF0000"/>
                </a:solidFill>
                <a:latin typeface="Comic Sans MS" panose="030F0702030302020204" pitchFamily="66" charset="0"/>
                <a:ea typeface="微软雅黑" panose="020B0503020204020204" pitchFamily="34" charset="-122"/>
              </a:rPr>
              <a:t>字段编码分配表</a:t>
            </a:r>
            <a:endParaRPr lang="en-US" altLang="zh-CN" sz="1800" dirty="0" smtClean="0">
              <a:solidFill>
                <a:srgbClr val="FF0000"/>
              </a:solidFill>
              <a:latin typeface="Comic Sans MS" panose="030F0702030302020204" pitchFamily="66" charset="0"/>
              <a:ea typeface="微软雅黑" panose="020B0503020204020204" pitchFamily="34" charset="-122"/>
            </a:endParaRPr>
          </a:p>
        </p:txBody>
      </p:sp>
      <p:sp>
        <p:nvSpPr>
          <p:cNvPr id="291" name="Rectangle 19"/>
          <p:cNvSpPr txBox="1">
            <a:spLocks noChangeArrowheads="1"/>
          </p:cNvSpPr>
          <p:nvPr/>
        </p:nvSpPr>
        <p:spPr bwMode="auto">
          <a:xfrm>
            <a:off x="473322" y="4231102"/>
            <a:ext cx="8275142" cy="182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35000"/>
              </a:spcBef>
              <a:spcAft>
                <a:spcPct val="0"/>
              </a:spcAft>
              <a:buClrTx/>
              <a:buSzPct val="100000"/>
              <a:buNone/>
              <a:tabLst/>
              <a:defRPr/>
            </a:pPr>
            <a:r>
              <a:rPr kumimoji="0" lang="en-US" altLang="zh-CN" sz="1800" b="1" i="0" u="none" strike="noStrike" kern="1200" cap="none" spc="0" normalizeH="0" baseline="0" noProof="0" dirty="0" err="1" smtClean="0">
                <a:ln>
                  <a:noFill/>
                </a:ln>
                <a:solidFill>
                  <a:srgbClr val="000000"/>
                </a:solidFill>
                <a:effectLst/>
                <a:uLnTx/>
                <a:uFillTx/>
                <a:latin typeface="Arial"/>
                <a:ea typeface="宋体" panose="02010600030101010101" pitchFamily="2" charset="-122"/>
                <a:cs typeface="+mn-cs"/>
              </a:rPr>
              <a:t>ALUctr</a:t>
            </a:r>
            <a:r>
              <a:rPr kumimoji="0" lang="en-US" altLang="zh-CN" sz="1800" b="1" i="0" u="none" strike="noStrike" kern="1200" cap="none" spc="0" normalizeH="0" baseline="0" noProof="0" dirty="0" smtClean="0">
                <a:ln>
                  <a:noFill/>
                </a:ln>
                <a:solidFill>
                  <a:srgbClr val="000000"/>
                </a:solidFill>
                <a:effectLst/>
                <a:uLnTx/>
                <a:uFillTx/>
                <a:latin typeface="Arial"/>
                <a:ea typeface="宋体" panose="02010600030101010101" pitchFamily="2" charset="-122"/>
                <a:cs typeface="+mn-cs"/>
              </a:rPr>
              <a:t>&lt;2&gt;  = </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&lt;2&gt;  &amp;  </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&lt;1&gt;  </a:t>
            </a:r>
          </a:p>
          <a:p>
            <a:pPr marL="0" marR="0" lvl="0" indent="0" algn="l" defTabSz="914400" rtl="0" eaLnBrk="0" fontAlgn="base" latinLnBrk="0" hangingPunct="0">
              <a:lnSpc>
                <a:spcPct val="100000"/>
              </a:lnSpc>
              <a:spcBef>
                <a:spcPct val="35000"/>
              </a:spcBef>
              <a:spcAft>
                <a:spcPct val="0"/>
              </a:spcAft>
              <a:buClrTx/>
              <a:buSzPct val="100000"/>
              <a:buNone/>
              <a:tabLst/>
              <a:defRPr/>
            </a:pPr>
            <a:r>
              <a:rPr kumimoji="0" lang="en-US" altLang="zh-CN" sz="1800" b="1" i="0" u="none" strike="noStrike" kern="1200" cap="none" spc="0" normalizeH="0" baseline="0" noProof="0" dirty="0" err="1" smtClean="0">
                <a:ln>
                  <a:noFill/>
                </a:ln>
                <a:solidFill>
                  <a:srgbClr val="000000"/>
                </a:solidFill>
                <a:effectLst/>
                <a:uLnTx/>
                <a:uFillTx/>
                <a:latin typeface="Arial"/>
                <a:ea typeface="宋体" panose="02010600030101010101" pitchFamily="2" charset="-122"/>
                <a:cs typeface="+mn-cs"/>
              </a:rPr>
              <a:t>ALUctr</a:t>
            </a:r>
            <a:r>
              <a:rPr kumimoji="0" lang="en-US" altLang="zh-CN" sz="1800" b="1" i="0" u="none" strike="noStrike" kern="1200" cap="none" spc="0" normalizeH="0" baseline="0" noProof="0" dirty="0" smtClean="0">
                <a:ln>
                  <a:noFill/>
                </a:ln>
                <a:solidFill>
                  <a:srgbClr val="000000"/>
                </a:solidFill>
                <a:effectLst/>
                <a:uLnTx/>
                <a:uFillTx/>
                <a:latin typeface="Arial"/>
                <a:ea typeface="宋体" panose="02010600030101010101" pitchFamily="2" charset="-122"/>
                <a:cs typeface="+mn-cs"/>
              </a:rPr>
              <a:t>&lt;1&gt;  = </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&lt;3&gt;  &amp; </a:t>
            </a:r>
            <a:r>
              <a:rPr kumimoji="0" lang="zh-CN" altLang="en-US"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&lt;2&gt;  &amp; </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&lt;1&gt;                    </a:t>
            </a:r>
          </a:p>
          <a:p>
            <a:pPr marL="0" lvl="0" indent="0">
              <a:buNone/>
            </a:pPr>
            <a:r>
              <a:rPr kumimoji="0" lang="en-US" altLang="zh-CN" sz="1800" b="1" i="0" u="none" strike="noStrike" kern="1200" cap="none" spc="0" normalizeH="0" baseline="0" noProof="0" dirty="0" err="1" smtClean="0">
                <a:ln>
                  <a:noFill/>
                </a:ln>
                <a:solidFill>
                  <a:srgbClr val="000000"/>
                </a:solidFill>
                <a:effectLst/>
                <a:uLnTx/>
                <a:uFillTx/>
                <a:latin typeface="Arial"/>
                <a:ea typeface="宋体" panose="02010600030101010101" pitchFamily="2" charset="-122"/>
                <a:cs typeface="+mn-cs"/>
              </a:rPr>
              <a:t>ALUctr</a:t>
            </a:r>
            <a:r>
              <a:rPr kumimoji="0" lang="en-US" altLang="zh-CN" sz="1800" b="1" i="0" u="none" strike="noStrike" kern="1200" cap="none" spc="0" normalizeH="0" baseline="0" noProof="0" dirty="0" smtClean="0">
                <a:ln>
                  <a:noFill/>
                </a:ln>
                <a:solidFill>
                  <a:srgbClr val="000000"/>
                </a:solidFill>
                <a:effectLst/>
                <a:uLnTx/>
                <a:uFillTx/>
                <a:latin typeface="Arial"/>
                <a:ea typeface="宋体" panose="02010600030101010101" pitchFamily="2" charset="-122"/>
                <a:cs typeface="+mn-cs"/>
              </a:rPr>
              <a:t>&lt;0&gt;  = </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&lt;3&gt;  &amp; </a:t>
            </a:r>
            <a:r>
              <a:rPr kumimoji="0" lang="zh-CN" altLang="en-US"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 </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&lt;2&gt;  &amp;  !</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&lt;1&gt;  &amp; </a:t>
            </a:r>
            <a:r>
              <a:rPr kumimoji="0" lang="zh-CN" altLang="en-US"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 </a:t>
            </a:r>
            <a:r>
              <a:rPr kumimoji="0" lang="en-US" altLang="zh-CN" sz="1800" b="1" i="0" u="none" strike="noStrike" kern="1200" cap="none" spc="0" normalizeH="0" baseline="0" noProof="0" dirty="0" err="1" smtClean="0">
                <a:ln>
                  <a:noFill/>
                </a:ln>
                <a:solidFill>
                  <a:srgbClr val="063DE8"/>
                </a:solidFill>
                <a:effectLst/>
                <a:uLnTx/>
                <a:uFillTx/>
                <a:latin typeface="Arial"/>
                <a:ea typeface="宋体" panose="02010600030101010101" pitchFamily="2" charset="-122"/>
                <a:cs typeface="+mn-cs"/>
              </a:rPr>
              <a:t>func</a:t>
            </a: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&lt;0</a:t>
            </a:r>
            <a:r>
              <a:rPr lang="en-US" altLang="zh-CN" dirty="0">
                <a:solidFill>
                  <a:srgbClr val="063DE8"/>
                </a:solidFill>
                <a:latin typeface="Arial"/>
              </a:rPr>
              <a:t>&gt; </a:t>
            </a:r>
            <a:r>
              <a:rPr lang="en-US" altLang="zh-CN" dirty="0" smtClean="0">
                <a:solidFill>
                  <a:srgbClr val="063DE8"/>
                </a:solidFill>
                <a:latin typeface="Arial"/>
              </a:rPr>
              <a:t>+</a:t>
            </a:r>
          </a:p>
          <a:p>
            <a:pPr marL="0" lvl="0" indent="0">
              <a:buNone/>
            </a:pPr>
            <a:r>
              <a:rPr lang="en-US" altLang="zh-CN" dirty="0" smtClean="0">
                <a:solidFill>
                  <a:srgbClr val="063DE8"/>
                </a:solidFill>
                <a:latin typeface="Arial"/>
              </a:rPr>
              <a:t> </a:t>
            </a:r>
            <a:r>
              <a:rPr lang="zh-CN" altLang="en-US" dirty="0" smtClean="0">
                <a:solidFill>
                  <a:srgbClr val="063DE8"/>
                </a:solidFill>
                <a:latin typeface="Arial"/>
              </a:rPr>
              <a:t>！</a:t>
            </a:r>
            <a:r>
              <a:rPr lang="en-US" altLang="zh-CN" dirty="0" err="1" smtClean="0">
                <a:solidFill>
                  <a:srgbClr val="063DE8"/>
                </a:solidFill>
                <a:latin typeface="Arial"/>
              </a:rPr>
              <a:t>func</a:t>
            </a:r>
            <a:r>
              <a:rPr lang="en-US" altLang="zh-CN" dirty="0" smtClean="0">
                <a:solidFill>
                  <a:srgbClr val="063DE8"/>
                </a:solidFill>
                <a:latin typeface="Arial"/>
              </a:rPr>
              <a:t>&lt;2&gt;  </a:t>
            </a:r>
            <a:r>
              <a:rPr lang="en-US" altLang="zh-CN" dirty="0">
                <a:solidFill>
                  <a:srgbClr val="063DE8"/>
                </a:solidFill>
                <a:latin typeface="Arial"/>
              </a:rPr>
              <a:t>&amp; </a:t>
            </a:r>
            <a:r>
              <a:rPr lang="en-US" altLang="zh-CN" dirty="0" err="1" smtClean="0">
                <a:solidFill>
                  <a:srgbClr val="063DE8"/>
                </a:solidFill>
                <a:latin typeface="Arial"/>
              </a:rPr>
              <a:t>func</a:t>
            </a:r>
            <a:r>
              <a:rPr lang="en-US" altLang="zh-CN" dirty="0" smtClean="0">
                <a:solidFill>
                  <a:srgbClr val="063DE8"/>
                </a:solidFill>
                <a:latin typeface="Arial"/>
              </a:rPr>
              <a:t>&lt;1&gt;  </a:t>
            </a:r>
            <a:r>
              <a:rPr lang="en-US" altLang="zh-CN" dirty="0">
                <a:solidFill>
                  <a:srgbClr val="063DE8"/>
                </a:solidFill>
                <a:latin typeface="Arial"/>
              </a:rPr>
              <a:t>&amp; </a:t>
            </a:r>
            <a:r>
              <a:rPr lang="zh-CN" altLang="en-US" dirty="0" smtClean="0">
                <a:solidFill>
                  <a:srgbClr val="063DE8"/>
                </a:solidFill>
                <a:latin typeface="Arial"/>
              </a:rPr>
              <a:t>！</a:t>
            </a:r>
            <a:r>
              <a:rPr lang="en-US" altLang="zh-CN" dirty="0" err="1" smtClean="0">
                <a:solidFill>
                  <a:srgbClr val="063DE8"/>
                </a:solidFill>
                <a:latin typeface="Arial"/>
              </a:rPr>
              <a:t>func</a:t>
            </a:r>
            <a:r>
              <a:rPr lang="en-US" altLang="zh-CN" dirty="0" smtClean="0">
                <a:solidFill>
                  <a:srgbClr val="063DE8"/>
                </a:solidFill>
                <a:latin typeface="Arial"/>
              </a:rPr>
              <a:t>&lt;0&gt; </a:t>
            </a:r>
            <a:endPar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endParaRPr>
          </a:p>
          <a:p>
            <a:pPr marL="685800" marR="0" lvl="1" indent="-190500" algn="l" defTabSz="914400" rtl="0" eaLnBrk="0" fontAlgn="base" latinLnBrk="0" hangingPunct="0">
              <a:lnSpc>
                <a:spcPct val="100000"/>
              </a:lnSpc>
              <a:spcBef>
                <a:spcPct val="35000"/>
              </a:spcBef>
              <a:spcAft>
                <a:spcPct val="0"/>
              </a:spcAft>
              <a:buClrTx/>
              <a:buSzPct val="100000"/>
              <a:buFontTx/>
              <a:buNone/>
              <a:tabLst/>
              <a:defRPr/>
            </a:pPr>
            <a:r>
              <a:rPr kumimoji="0" lang="en-US" altLang="zh-CN" sz="1800" b="1" i="0" u="none" strike="noStrike" kern="1200" cap="none" spc="0" normalizeH="0" baseline="0" noProof="0" dirty="0" smtClean="0">
                <a:ln>
                  <a:noFill/>
                </a:ln>
                <a:solidFill>
                  <a:srgbClr val="063DE8"/>
                </a:solidFill>
                <a:effectLst/>
                <a:uLnTx/>
                <a:uFillTx/>
                <a:latin typeface="Arial"/>
                <a:ea typeface="宋体" panose="02010600030101010101" pitchFamily="2" charset="-122"/>
                <a:cs typeface="+mn-cs"/>
              </a:rPr>
              <a:t>		</a:t>
            </a:r>
          </a:p>
        </p:txBody>
      </p:sp>
      <p:sp>
        <p:nvSpPr>
          <p:cNvPr id="292" name="Text Box 21"/>
          <p:cNvSpPr txBox="1">
            <a:spLocks noChangeArrowheads="1"/>
          </p:cNvSpPr>
          <p:nvPr/>
        </p:nvSpPr>
        <p:spPr bwMode="auto">
          <a:xfrm>
            <a:off x="1218902" y="5747163"/>
            <a:ext cx="5545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1800" dirty="0" smtClean="0">
                <a:solidFill>
                  <a:srgbClr val="FF0000"/>
                </a:solidFill>
                <a:latin typeface="Comic Sans MS" panose="030F0702030302020204" pitchFamily="66" charset="0"/>
                <a:ea typeface="微软雅黑" panose="020B0503020204020204" pitchFamily="34" charset="-122"/>
              </a:rPr>
              <a:t>根据以上逻辑方程，可实现局部</a:t>
            </a:r>
            <a:r>
              <a:rPr lang="en-US" altLang="zh-CN" sz="1800" dirty="0" smtClean="0">
                <a:solidFill>
                  <a:srgbClr val="FF0000"/>
                </a:solidFill>
                <a:latin typeface="Comic Sans MS" panose="030F0702030302020204" pitchFamily="66" charset="0"/>
                <a:ea typeface="微软雅黑" panose="020B0503020204020204" pitchFamily="34" charset="-122"/>
              </a:rPr>
              <a:t>ALU</a:t>
            </a:r>
            <a:r>
              <a:rPr lang="zh-CN" altLang="en-US" sz="1800" dirty="0" smtClean="0">
                <a:solidFill>
                  <a:srgbClr val="FF0000"/>
                </a:solidFill>
                <a:latin typeface="Comic Sans MS" panose="030F0702030302020204" pitchFamily="66" charset="0"/>
                <a:ea typeface="微软雅黑" panose="020B0503020204020204" pitchFamily="34" charset="-122"/>
              </a:rPr>
              <a:t>控制单元！</a:t>
            </a:r>
          </a:p>
        </p:txBody>
      </p:sp>
    </p:spTree>
    <p:extLst>
      <p:ext uri="{BB962C8B-B14F-4D97-AF65-F5344CB8AC3E}">
        <p14:creationId xmlns:p14="http://schemas.microsoft.com/office/powerpoint/2010/main" val="36174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linds(horizontal)">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blinds(horizontal)">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blinds(horizontal)">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blinds(horizontal)">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blinds(horizontal)">
                                      <p:cBhvr>
                                        <p:cTn id="27" dur="500"/>
                                        <p:tgtEl>
                                          <p:spTgt spid="2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7"/>
                                        </p:tgtEl>
                                        <p:attrNameLst>
                                          <p:attrName>style.visibility</p:attrName>
                                        </p:attrNameLst>
                                      </p:cBhvr>
                                      <p:to>
                                        <p:strVal val="visible"/>
                                      </p:to>
                                    </p:set>
                                    <p:animEffect transition="in" filter="blinds(horizontal)">
                                      <p:cBhvr>
                                        <p:cTn id="32" dur="500"/>
                                        <p:tgtEl>
                                          <p:spTgt spid="2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0"/>
                                        </p:tgtEl>
                                        <p:attrNameLst>
                                          <p:attrName>style.visibility</p:attrName>
                                        </p:attrNameLst>
                                      </p:cBhvr>
                                      <p:to>
                                        <p:strVal val="visible"/>
                                      </p:to>
                                    </p:set>
                                    <p:animEffect transition="in" filter="blinds(horizontal)">
                                      <p:cBhvr>
                                        <p:cTn id="37"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8" grpId="0" animBg="1"/>
      <p:bldP spid="289" grpId="0" animBg="1"/>
      <p:bldP spid="29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5.2 </a:t>
            </a:r>
            <a:r>
              <a:rPr lang="zh-CN" altLang="en-US" dirty="0"/>
              <a:t>单周期处理器设计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5.2.4 </a:t>
            </a:r>
            <a:r>
              <a:rPr lang="zh-CN" altLang="en-US" dirty="0" smtClean="0"/>
              <a:t>时钟周期的确定</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grpSp>
        <p:nvGrpSpPr>
          <p:cNvPr id="91" name="Group 3"/>
          <p:cNvGrpSpPr>
            <a:grpSpLocks/>
          </p:cNvGrpSpPr>
          <p:nvPr/>
        </p:nvGrpSpPr>
        <p:grpSpPr bwMode="auto">
          <a:xfrm>
            <a:off x="5085779" y="3938984"/>
            <a:ext cx="457200" cy="1136650"/>
            <a:chOff x="3168" y="2302"/>
            <a:chExt cx="288" cy="716"/>
          </a:xfrm>
        </p:grpSpPr>
        <p:sp>
          <p:nvSpPr>
            <p:cNvPr id="92" name="Line 4"/>
            <p:cNvSpPr>
              <a:spLocks noChangeShapeType="1"/>
            </p:cNvSpPr>
            <p:nvPr/>
          </p:nvSpPr>
          <p:spPr bwMode="auto">
            <a:xfrm>
              <a:off x="3168" y="2302"/>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3" name="Line 5"/>
            <p:cNvSpPr>
              <a:spLocks noChangeShapeType="1"/>
            </p:cNvSpPr>
            <p:nvPr/>
          </p:nvSpPr>
          <p:spPr bwMode="auto">
            <a:xfrm>
              <a:off x="3176" y="2302"/>
              <a:ext cx="27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4" name="Line 6"/>
            <p:cNvSpPr>
              <a:spLocks noChangeShapeType="1"/>
            </p:cNvSpPr>
            <p:nvPr/>
          </p:nvSpPr>
          <p:spPr bwMode="auto">
            <a:xfrm>
              <a:off x="3176" y="2481"/>
              <a:ext cx="128" cy="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5" name="Line 7"/>
            <p:cNvSpPr>
              <a:spLocks noChangeShapeType="1"/>
            </p:cNvSpPr>
            <p:nvPr/>
          </p:nvSpPr>
          <p:spPr bwMode="auto">
            <a:xfrm>
              <a:off x="3312" y="2571"/>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6" name="Line 8"/>
            <p:cNvSpPr>
              <a:spLocks noChangeShapeType="1"/>
            </p:cNvSpPr>
            <p:nvPr/>
          </p:nvSpPr>
          <p:spPr bwMode="auto">
            <a:xfrm>
              <a:off x="3456" y="2481"/>
              <a:ext cx="0" cy="3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7" name="Line 9"/>
            <p:cNvSpPr>
              <a:spLocks noChangeShapeType="1"/>
            </p:cNvSpPr>
            <p:nvPr/>
          </p:nvSpPr>
          <p:spPr bwMode="auto">
            <a:xfrm flipV="1">
              <a:off x="3176" y="2734"/>
              <a:ext cx="128" cy="10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8" name="Line 10"/>
            <p:cNvSpPr>
              <a:spLocks noChangeShapeType="1"/>
            </p:cNvSpPr>
            <p:nvPr/>
          </p:nvSpPr>
          <p:spPr bwMode="auto">
            <a:xfrm>
              <a:off x="3168" y="2839"/>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9" name="Line 11"/>
            <p:cNvSpPr>
              <a:spLocks noChangeShapeType="1"/>
            </p:cNvSpPr>
            <p:nvPr/>
          </p:nvSpPr>
          <p:spPr bwMode="auto">
            <a:xfrm flipV="1">
              <a:off x="3176" y="2823"/>
              <a:ext cx="272" cy="19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100" name="Line 12"/>
          <p:cNvSpPr>
            <a:spLocks noChangeShapeType="1"/>
          </p:cNvSpPr>
          <p:nvPr/>
        </p:nvSpPr>
        <p:spPr bwMode="auto">
          <a:xfrm flipH="1">
            <a:off x="5530279" y="4494609"/>
            <a:ext cx="23114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1" name="Line 13"/>
          <p:cNvSpPr>
            <a:spLocks noChangeShapeType="1"/>
          </p:cNvSpPr>
          <p:nvPr/>
        </p:nvSpPr>
        <p:spPr bwMode="auto">
          <a:xfrm flipH="1">
            <a:off x="5917629" y="4431109"/>
            <a:ext cx="88900" cy="12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2" name="Rectangle 14"/>
          <p:cNvSpPr>
            <a:spLocks noChangeArrowheads="1"/>
          </p:cNvSpPr>
          <p:nvPr/>
        </p:nvSpPr>
        <p:spPr bwMode="auto">
          <a:xfrm>
            <a:off x="5604892" y="449302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103" name="Line 15"/>
          <p:cNvSpPr>
            <a:spLocks noChangeShapeType="1"/>
          </p:cNvSpPr>
          <p:nvPr/>
        </p:nvSpPr>
        <p:spPr bwMode="auto">
          <a:xfrm>
            <a:off x="5314379" y="3573859"/>
            <a:ext cx="0" cy="482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4" name="Rectangle 16"/>
          <p:cNvSpPr>
            <a:spLocks noChangeArrowheads="1"/>
          </p:cNvSpPr>
          <p:nvPr/>
        </p:nvSpPr>
        <p:spPr bwMode="auto">
          <a:xfrm>
            <a:off x="4365054" y="3432572"/>
            <a:ext cx="10239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ALUctr</a:t>
            </a:r>
          </a:p>
        </p:txBody>
      </p:sp>
      <p:sp>
        <p:nvSpPr>
          <p:cNvPr id="105" name="Rectangle 17"/>
          <p:cNvSpPr>
            <a:spLocks noChangeArrowheads="1"/>
          </p:cNvSpPr>
          <p:nvPr/>
        </p:nvSpPr>
        <p:spPr bwMode="auto">
          <a:xfrm>
            <a:off x="1118617" y="4643834"/>
            <a:ext cx="5017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dirty="0" err="1" smtClean="0">
                <a:solidFill>
                  <a:srgbClr val="00B0F0"/>
                </a:solidFill>
                <a:ea typeface="宋体" panose="02010600030101010101" pitchFamily="2" charset="-122"/>
              </a:rPr>
              <a:t>Clk</a:t>
            </a:r>
            <a:endParaRPr lang="en-US" altLang="zh-CN" dirty="0" smtClean="0">
              <a:solidFill>
                <a:srgbClr val="00B0F0"/>
              </a:solidFill>
              <a:ea typeface="宋体" panose="02010600030101010101" pitchFamily="2" charset="-122"/>
            </a:endParaRPr>
          </a:p>
        </p:txBody>
      </p:sp>
      <p:sp>
        <p:nvSpPr>
          <p:cNvPr id="106" name="Rectangle 18"/>
          <p:cNvSpPr>
            <a:spLocks noChangeArrowheads="1"/>
          </p:cNvSpPr>
          <p:nvPr/>
        </p:nvSpPr>
        <p:spPr bwMode="auto">
          <a:xfrm>
            <a:off x="728092" y="4065984"/>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busW</a:t>
            </a:r>
          </a:p>
        </p:txBody>
      </p:sp>
      <p:sp>
        <p:nvSpPr>
          <p:cNvPr id="107" name="Rectangle 19"/>
          <p:cNvSpPr>
            <a:spLocks noChangeArrowheads="1"/>
          </p:cNvSpPr>
          <p:nvPr/>
        </p:nvSpPr>
        <p:spPr bwMode="auto">
          <a:xfrm>
            <a:off x="1812354" y="3938984"/>
            <a:ext cx="1431925" cy="11303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Line 20"/>
          <p:cNvSpPr>
            <a:spLocks noChangeShapeType="1"/>
          </p:cNvSpPr>
          <p:nvPr/>
        </p:nvSpPr>
        <p:spPr bwMode="auto">
          <a:xfrm>
            <a:off x="1850454" y="4845447"/>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Line 21"/>
          <p:cNvSpPr>
            <a:spLocks noChangeShapeType="1"/>
          </p:cNvSpPr>
          <p:nvPr/>
        </p:nvSpPr>
        <p:spPr bwMode="auto">
          <a:xfrm flipH="1">
            <a:off x="1825054" y="4934347"/>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0" name="Oval 22"/>
          <p:cNvSpPr>
            <a:spLocks noChangeArrowheads="1"/>
          </p:cNvSpPr>
          <p:nvPr/>
        </p:nvSpPr>
        <p:spPr bwMode="auto">
          <a:xfrm>
            <a:off x="1659954" y="4880372"/>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Rectangle 23"/>
          <p:cNvSpPr>
            <a:spLocks noChangeArrowheads="1"/>
          </p:cNvSpPr>
          <p:nvPr/>
        </p:nvSpPr>
        <p:spPr bwMode="auto">
          <a:xfrm>
            <a:off x="1259904" y="3424634"/>
            <a:ext cx="812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RegWr</a:t>
            </a:r>
          </a:p>
        </p:txBody>
      </p:sp>
      <p:sp>
        <p:nvSpPr>
          <p:cNvPr id="112" name="Line 24"/>
          <p:cNvSpPr>
            <a:spLocks noChangeShapeType="1"/>
          </p:cNvSpPr>
          <p:nvPr/>
        </p:nvSpPr>
        <p:spPr bwMode="auto">
          <a:xfrm flipH="1">
            <a:off x="805879" y="4424759"/>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3" name="Line 25"/>
          <p:cNvSpPr>
            <a:spLocks noChangeShapeType="1"/>
          </p:cNvSpPr>
          <p:nvPr/>
        </p:nvSpPr>
        <p:spPr bwMode="auto">
          <a:xfrm flipH="1">
            <a:off x="1345629" y="4359672"/>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4" name="Rectangle 26"/>
          <p:cNvSpPr>
            <a:spLocks noChangeArrowheads="1"/>
          </p:cNvSpPr>
          <p:nvPr/>
        </p:nvSpPr>
        <p:spPr bwMode="auto">
          <a:xfrm>
            <a:off x="1032892" y="4421584"/>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115" name="Line 27"/>
          <p:cNvSpPr>
            <a:spLocks noChangeShapeType="1"/>
          </p:cNvSpPr>
          <p:nvPr/>
        </p:nvSpPr>
        <p:spPr bwMode="auto">
          <a:xfrm>
            <a:off x="3269679" y="4069159"/>
            <a:ext cx="1803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6" name="Line 28"/>
          <p:cNvSpPr>
            <a:spLocks noChangeShapeType="1"/>
          </p:cNvSpPr>
          <p:nvPr/>
        </p:nvSpPr>
        <p:spPr bwMode="auto">
          <a:xfrm flipH="1">
            <a:off x="4241229" y="4004072"/>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7" name="Rectangle 29"/>
          <p:cNvSpPr>
            <a:spLocks noChangeArrowheads="1"/>
          </p:cNvSpPr>
          <p:nvPr/>
        </p:nvSpPr>
        <p:spPr bwMode="auto">
          <a:xfrm>
            <a:off x="3928492" y="413742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118" name="Rectangle 30"/>
          <p:cNvSpPr>
            <a:spLocks noChangeArrowheads="1"/>
          </p:cNvSpPr>
          <p:nvPr/>
        </p:nvSpPr>
        <p:spPr bwMode="auto">
          <a:xfrm>
            <a:off x="3623692" y="3781822"/>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busA</a:t>
            </a:r>
          </a:p>
        </p:txBody>
      </p:sp>
      <p:sp>
        <p:nvSpPr>
          <p:cNvPr id="119" name="Line 31"/>
          <p:cNvSpPr>
            <a:spLocks noChangeShapeType="1"/>
          </p:cNvSpPr>
          <p:nvPr/>
        </p:nvSpPr>
        <p:spPr bwMode="auto">
          <a:xfrm flipV="1">
            <a:off x="1961579" y="3700859"/>
            <a:ext cx="0" cy="2381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0" name="Line 32"/>
          <p:cNvSpPr>
            <a:spLocks noChangeShapeType="1"/>
          </p:cNvSpPr>
          <p:nvPr/>
        </p:nvSpPr>
        <p:spPr bwMode="auto">
          <a:xfrm>
            <a:off x="3269679" y="4769247"/>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1" name="Line 33"/>
          <p:cNvSpPr>
            <a:spLocks noChangeShapeType="1"/>
          </p:cNvSpPr>
          <p:nvPr/>
        </p:nvSpPr>
        <p:spPr bwMode="auto">
          <a:xfrm flipV="1">
            <a:off x="3720529" y="4621609"/>
            <a:ext cx="1397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2" name="Rectangle 34"/>
          <p:cNvSpPr>
            <a:spLocks noChangeArrowheads="1"/>
          </p:cNvSpPr>
          <p:nvPr/>
        </p:nvSpPr>
        <p:spPr bwMode="auto">
          <a:xfrm>
            <a:off x="3318892" y="476607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123" name="Rectangle 35"/>
          <p:cNvSpPr>
            <a:spLocks noChangeArrowheads="1"/>
          </p:cNvSpPr>
          <p:nvPr/>
        </p:nvSpPr>
        <p:spPr bwMode="auto">
          <a:xfrm>
            <a:off x="3242692" y="4481909"/>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busB</a:t>
            </a:r>
          </a:p>
        </p:txBody>
      </p:sp>
      <p:sp>
        <p:nvSpPr>
          <p:cNvPr id="124" name="Line 36"/>
          <p:cNvSpPr>
            <a:spLocks noChangeShapeType="1"/>
          </p:cNvSpPr>
          <p:nvPr/>
        </p:nvSpPr>
        <p:spPr bwMode="auto">
          <a:xfrm flipH="1">
            <a:off x="1186879" y="4921647"/>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5" name="Line 37"/>
          <p:cNvSpPr>
            <a:spLocks noChangeShapeType="1"/>
          </p:cNvSpPr>
          <p:nvPr/>
        </p:nvSpPr>
        <p:spPr bwMode="auto">
          <a:xfrm>
            <a:off x="3104579" y="3513534"/>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6" name="Line 38"/>
          <p:cNvSpPr>
            <a:spLocks noChangeShapeType="1"/>
          </p:cNvSpPr>
          <p:nvPr/>
        </p:nvSpPr>
        <p:spPr bwMode="auto">
          <a:xfrm flipV="1">
            <a:off x="3034729" y="3635772"/>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7" name="Rectangle 39"/>
          <p:cNvSpPr>
            <a:spLocks noChangeArrowheads="1"/>
          </p:cNvSpPr>
          <p:nvPr/>
        </p:nvSpPr>
        <p:spPr bwMode="auto">
          <a:xfrm>
            <a:off x="2861692" y="34976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5</a:t>
            </a:r>
          </a:p>
        </p:txBody>
      </p:sp>
      <p:sp>
        <p:nvSpPr>
          <p:cNvPr id="128" name="Line 40"/>
          <p:cNvSpPr>
            <a:spLocks noChangeShapeType="1"/>
          </p:cNvSpPr>
          <p:nvPr/>
        </p:nvSpPr>
        <p:spPr bwMode="auto">
          <a:xfrm>
            <a:off x="2266379" y="3300809"/>
            <a:ext cx="0" cy="612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9" name="Line 41"/>
          <p:cNvSpPr>
            <a:spLocks noChangeShapeType="1"/>
          </p:cNvSpPr>
          <p:nvPr/>
        </p:nvSpPr>
        <p:spPr bwMode="auto">
          <a:xfrm flipV="1">
            <a:off x="2196529" y="3635772"/>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0" name="Rectangle 42"/>
          <p:cNvSpPr>
            <a:spLocks noChangeArrowheads="1"/>
          </p:cNvSpPr>
          <p:nvPr/>
        </p:nvSpPr>
        <p:spPr bwMode="auto">
          <a:xfrm>
            <a:off x="2023492" y="34976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5</a:t>
            </a:r>
          </a:p>
        </p:txBody>
      </p:sp>
      <p:sp>
        <p:nvSpPr>
          <p:cNvPr id="191" name="Line 43"/>
          <p:cNvSpPr>
            <a:spLocks noChangeShapeType="1"/>
          </p:cNvSpPr>
          <p:nvPr/>
        </p:nvSpPr>
        <p:spPr bwMode="auto">
          <a:xfrm>
            <a:off x="2647379" y="3513534"/>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2" name="Line 44"/>
          <p:cNvSpPr>
            <a:spLocks noChangeShapeType="1"/>
          </p:cNvSpPr>
          <p:nvPr/>
        </p:nvSpPr>
        <p:spPr bwMode="auto">
          <a:xfrm flipV="1">
            <a:off x="2577529" y="3635772"/>
            <a:ext cx="139700" cy="155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3" name="Rectangle 45"/>
          <p:cNvSpPr>
            <a:spLocks noChangeArrowheads="1"/>
          </p:cNvSpPr>
          <p:nvPr/>
        </p:nvSpPr>
        <p:spPr bwMode="auto">
          <a:xfrm>
            <a:off x="2404492" y="34976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5</a:t>
            </a:r>
          </a:p>
        </p:txBody>
      </p:sp>
      <p:sp>
        <p:nvSpPr>
          <p:cNvPr id="194" name="Rectangle 46"/>
          <p:cNvSpPr>
            <a:spLocks noChangeArrowheads="1"/>
          </p:cNvSpPr>
          <p:nvPr/>
        </p:nvSpPr>
        <p:spPr bwMode="auto">
          <a:xfrm>
            <a:off x="2023492" y="3924697"/>
            <a:ext cx="4619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Rw</a:t>
            </a:r>
          </a:p>
        </p:txBody>
      </p:sp>
      <p:sp>
        <p:nvSpPr>
          <p:cNvPr id="195" name="Rectangle 47"/>
          <p:cNvSpPr>
            <a:spLocks noChangeArrowheads="1"/>
          </p:cNvSpPr>
          <p:nvPr/>
        </p:nvSpPr>
        <p:spPr bwMode="auto">
          <a:xfrm>
            <a:off x="2480692" y="3924697"/>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Ra</a:t>
            </a:r>
          </a:p>
        </p:txBody>
      </p:sp>
      <p:sp>
        <p:nvSpPr>
          <p:cNvPr id="196" name="Rectangle 48"/>
          <p:cNvSpPr>
            <a:spLocks noChangeArrowheads="1"/>
          </p:cNvSpPr>
          <p:nvPr/>
        </p:nvSpPr>
        <p:spPr bwMode="auto">
          <a:xfrm>
            <a:off x="2861692" y="3924697"/>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Rb</a:t>
            </a:r>
          </a:p>
        </p:txBody>
      </p:sp>
      <p:sp>
        <p:nvSpPr>
          <p:cNvPr id="197" name="Rectangle 49"/>
          <p:cNvSpPr>
            <a:spLocks noChangeArrowheads="1"/>
          </p:cNvSpPr>
          <p:nvPr/>
        </p:nvSpPr>
        <p:spPr bwMode="auto">
          <a:xfrm>
            <a:off x="2023492" y="4208859"/>
            <a:ext cx="9842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smtClean="0">
                <a:solidFill>
                  <a:srgbClr val="000000"/>
                </a:solidFill>
                <a:ea typeface="宋体" panose="02010600030101010101" pitchFamily="2" charset="-122"/>
              </a:rPr>
              <a:t>32 32-</a:t>
            </a:r>
            <a:r>
              <a:rPr lang="en-US" altLang="zh-CN" smtClean="0">
                <a:solidFill>
                  <a:srgbClr val="000000"/>
                </a:solidFill>
                <a:ea typeface="宋体" panose="02010600030101010101" pitchFamily="2" charset="-122"/>
              </a:rPr>
              <a:t>bit</a:t>
            </a:r>
          </a:p>
          <a:p>
            <a:pPr eaLnBrk="0" hangingPunct="0"/>
            <a:r>
              <a:rPr lang="en-US" altLang="zh-CN" smtClean="0">
                <a:solidFill>
                  <a:srgbClr val="000000"/>
                </a:solidFill>
                <a:ea typeface="宋体" panose="02010600030101010101" pitchFamily="2" charset="-122"/>
              </a:rPr>
              <a:t>Registers</a:t>
            </a:r>
          </a:p>
        </p:txBody>
      </p:sp>
      <p:sp>
        <p:nvSpPr>
          <p:cNvPr id="198" name="Line 50"/>
          <p:cNvSpPr>
            <a:spLocks noChangeShapeType="1"/>
          </p:cNvSpPr>
          <p:nvPr/>
        </p:nvSpPr>
        <p:spPr bwMode="auto">
          <a:xfrm flipH="1">
            <a:off x="805879" y="6456759"/>
            <a:ext cx="779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9" name="Line 51"/>
          <p:cNvSpPr>
            <a:spLocks noChangeShapeType="1"/>
          </p:cNvSpPr>
          <p:nvPr/>
        </p:nvSpPr>
        <p:spPr bwMode="auto">
          <a:xfrm flipV="1">
            <a:off x="818579" y="4412059"/>
            <a:ext cx="0" cy="2057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0" name="Rectangle 52"/>
          <p:cNvSpPr>
            <a:spLocks noChangeArrowheads="1"/>
          </p:cNvSpPr>
          <p:nvPr/>
        </p:nvSpPr>
        <p:spPr bwMode="auto">
          <a:xfrm>
            <a:off x="2633092" y="3284934"/>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Rs</a:t>
            </a:r>
          </a:p>
        </p:txBody>
      </p:sp>
      <p:sp>
        <p:nvSpPr>
          <p:cNvPr id="201" name="Rectangle 53"/>
          <p:cNvSpPr>
            <a:spLocks noChangeArrowheads="1"/>
          </p:cNvSpPr>
          <p:nvPr/>
        </p:nvSpPr>
        <p:spPr bwMode="auto">
          <a:xfrm>
            <a:off x="2404492" y="2645172"/>
            <a:ext cx="37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Rt</a:t>
            </a:r>
          </a:p>
        </p:txBody>
      </p:sp>
      <p:grpSp>
        <p:nvGrpSpPr>
          <p:cNvPr id="202" name="Group 54"/>
          <p:cNvGrpSpPr>
            <a:grpSpLocks/>
          </p:cNvGrpSpPr>
          <p:nvPr/>
        </p:nvGrpSpPr>
        <p:grpSpPr bwMode="auto">
          <a:xfrm>
            <a:off x="4247579" y="4488259"/>
            <a:ext cx="304800" cy="1227138"/>
            <a:chOff x="2640" y="2648"/>
            <a:chExt cx="192" cy="773"/>
          </a:xfrm>
        </p:grpSpPr>
        <p:sp>
          <p:nvSpPr>
            <p:cNvPr id="203" name="Line 55"/>
            <p:cNvSpPr>
              <a:spLocks noChangeShapeType="1"/>
            </p:cNvSpPr>
            <p:nvPr/>
          </p:nvSpPr>
          <p:spPr bwMode="auto">
            <a:xfrm>
              <a:off x="2640" y="2648"/>
              <a:ext cx="0" cy="75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4" name="Line 56"/>
            <p:cNvSpPr>
              <a:spLocks noChangeShapeType="1"/>
            </p:cNvSpPr>
            <p:nvPr/>
          </p:nvSpPr>
          <p:spPr bwMode="auto">
            <a:xfrm>
              <a:off x="2648" y="2648"/>
              <a:ext cx="176" cy="8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5" name="Line 57"/>
            <p:cNvSpPr>
              <a:spLocks noChangeShapeType="1"/>
            </p:cNvSpPr>
            <p:nvPr/>
          </p:nvSpPr>
          <p:spPr bwMode="auto">
            <a:xfrm flipV="1">
              <a:off x="2648" y="3303"/>
              <a:ext cx="176" cy="11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6" name="Line 58"/>
            <p:cNvSpPr>
              <a:spLocks noChangeShapeType="1"/>
            </p:cNvSpPr>
            <p:nvPr/>
          </p:nvSpPr>
          <p:spPr bwMode="auto">
            <a:xfrm>
              <a:off x="2832" y="2750"/>
              <a:ext cx="0" cy="5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grpSp>
        <p:nvGrpSpPr>
          <p:cNvPr id="207" name="Group 59"/>
          <p:cNvGrpSpPr>
            <a:grpSpLocks/>
          </p:cNvGrpSpPr>
          <p:nvPr/>
        </p:nvGrpSpPr>
        <p:grpSpPr bwMode="auto">
          <a:xfrm>
            <a:off x="1529779" y="3038872"/>
            <a:ext cx="1168400" cy="284162"/>
            <a:chOff x="928" y="1735"/>
            <a:chExt cx="736" cy="179"/>
          </a:xfrm>
        </p:grpSpPr>
        <p:sp>
          <p:nvSpPr>
            <p:cNvPr id="208" name="Line 60"/>
            <p:cNvSpPr>
              <a:spLocks noChangeShapeType="1"/>
            </p:cNvSpPr>
            <p:nvPr/>
          </p:nvSpPr>
          <p:spPr bwMode="auto">
            <a:xfrm flipH="1">
              <a:off x="928" y="1735"/>
              <a:ext cx="7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9" name="Line 61"/>
            <p:cNvSpPr>
              <a:spLocks noChangeShapeType="1"/>
            </p:cNvSpPr>
            <p:nvPr/>
          </p:nvSpPr>
          <p:spPr bwMode="auto">
            <a:xfrm flipH="1">
              <a:off x="1552" y="1743"/>
              <a:ext cx="112"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0" name="Line 62"/>
            <p:cNvSpPr>
              <a:spLocks noChangeShapeType="1"/>
            </p:cNvSpPr>
            <p:nvPr/>
          </p:nvSpPr>
          <p:spPr bwMode="auto">
            <a:xfrm>
              <a:off x="944" y="1743"/>
              <a:ext cx="8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1" name="Line 63"/>
            <p:cNvSpPr>
              <a:spLocks noChangeShapeType="1"/>
            </p:cNvSpPr>
            <p:nvPr/>
          </p:nvSpPr>
          <p:spPr bwMode="auto">
            <a:xfrm flipH="1">
              <a:off x="1024" y="1914"/>
              <a:ext cx="5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12" name="Rectangle 64"/>
          <p:cNvSpPr>
            <a:spLocks noChangeArrowheads="1"/>
          </p:cNvSpPr>
          <p:nvPr/>
        </p:nvSpPr>
        <p:spPr bwMode="auto">
          <a:xfrm>
            <a:off x="3066479" y="3284934"/>
            <a:ext cx="3730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r>
              <a:rPr lang="en-US" altLang="zh-CN" b="0" smtClean="0">
                <a:solidFill>
                  <a:srgbClr val="000000"/>
                </a:solidFill>
                <a:ea typeface="宋体" panose="02010600030101010101" pitchFamily="2" charset="-122"/>
              </a:rPr>
              <a:t>Rt</a:t>
            </a:r>
          </a:p>
        </p:txBody>
      </p:sp>
      <p:sp>
        <p:nvSpPr>
          <p:cNvPr id="213" name="Line 65"/>
          <p:cNvSpPr>
            <a:spLocks noChangeShapeType="1"/>
          </p:cNvSpPr>
          <p:nvPr/>
        </p:nvSpPr>
        <p:spPr bwMode="auto">
          <a:xfrm>
            <a:off x="2418779" y="2802334"/>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4" name="Line 66"/>
          <p:cNvSpPr>
            <a:spLocks noChangeShapeType="1"/>
          </p:cNvSpPr>
          <p:nvPr/>
        </p:nvSpPr>
        <p:spPr bwMode="auto">
          <a:xfrm>
            <a:off x="1809179" y="2802334"/>
            <a:ext cx="0" cy="188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5" name="Rectangle 67"/>
          <p:cNvSpPr>
            <a:spLocks noChangeArrowheads="1"/>
          </p:cNvSpPr>
          <p:nvPr/>
        </p:nvSpPr>
        <p:spPr bwMode="auto">
          <a:xfrm>
            <a:off x="1794892" y="2645172"/>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Rd</a:t>
            </a:r>
          </a:p>
        </p:txBody>
      </p:sp>
      <p:sp>
        <p:nvSpPr>
          <p:cNvPr id="216" name="Line 68"/>
          <p:cNvSpPr>
            <a:spLocks noChangeShapeType="1"/>
          </p:cNvSpPr>
          <p:nvPr/>
        </p:nvSpPr>
        <p:spPr bwMode="auto">
          <a:xfrm flipH="1">
            <a:off x="1110679" y="3180159"/>
            <a:ext cx="5588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7" name="Rectangle 69"/>
          <p:cNvSpPr>
            <a:spLocks noChangeArrowheads="1"/>
          </p:cNvSpPr>
          <p:nvPr/>
        </p:nvSpPr>
        <p:spPr bwMode="auto">
          <a:xfrm>
            <a:off x="423292" y="2853134"/>
            <a:ext cx="8207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RegDst</a:t>
            </a:r>
          </a:p>
        </p:txBody>
      </p:sp>
      <p:sp>
        <p:nvSpPr>
          <p:cNvPr id="218" name="Rectangle 70"/>
          <p:cNvSpPr>
            <a:spLocks noChangeArrowheads="1"/>
          </p:cNvSpPr>
          <p:nvPr/>
        </p:nvSpPr>
        <p:spPr bwMode="auto">
          <a:xfrm>
            <a:off x="3193479" y="5174059"/>
            <a:ext cx="355600" cy="965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9" name="Rectangle 71"/>
          <p:cNvSpPr>
            <a:spLocks noChangeArrowheads="1"/>
          </p:cNvSpPr>
          <p:nvPr/>
        </p:nvSpPr>
        <p:spPr bwMode="auto">
          <a:xfrm rot="5400000">
            <a:off x="2860899" y="5503465"/>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00"/>
                </a:solidFill>
                <a:ea typeface="宋体" panose="02010600030101010101" pitchFamily="2" charset="-122"/>
              </a:rPr>
              <a:t>Extender</a:t>
            </a:r>
          </a:p>
        </p:txBody>
      </p:sp>
      <p:sp>
        <p:nvSpPr>
          <p:cNvPr id="220" name="Rectangle 72"/>
          <p:cNvSpPr>
            <a:spLocks noChangeArrowheads="1"/>
          </p:cNvSpPr>
          <p:nvPr/>
        </p:nvSpPr>
        <p:spPr bwMode="auto">
          <a:xfrm rot="5400000">
            <a:off x="4079304" y="4894659"/>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00"/>
                </a:solidFill>
                <a:ea typeface="宋体" panose="02010600030101010101" pitchFamily="2" charset="-122"/>
              </a:rPr>
              <a:t>Mux</a:t>
            </a:r>
          </a:p>
        </p:txBody>
      </p:sp>
      <p:sp>
        <p:nvSpPr>
          <p:cNvPr id="221" name="Rectangle 73"/>
          <p:cNvSpPr>
            <a:spLocks noChangeArrowheads="1"/>
          </p:cNvSpPr>
          <p:nvPr/>
        </p:nvSpPr>
        <p:spPr bwMode="auto">
          <a:xfrm>
            <a:off x="1832992" y="3035697"/>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00"/>
                </a:solidFill>
                <a:ea typeface="宋体" panose="02010600030101010101" pitchFamily="2" charset="-122"/>
              </a:rPr>
              <a:t>Mux</a:t>
            </a:r>
          </a:p>
        </p:txBody>
      </p:sp>
      <p:sp>
        <p:nvSpPr>
          <p:cNvPr id="222" name="Line 74"/>
          <p:cNvSpPr>
            <a:spLocks noChangeShapeType="1"/>
          </p:cNvSpPr>
          <p:nvPr/>
        </p:nvSpPr>
        <p:spPr bwMode="auto">
          <a:xfrm>
            <a:off x="3574479" y="5561409"/>
            <a:ext cx="660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3" name="Rectangle 75"/>
          <p:cNvSpPr>
            <a:spLocks noChangeArrowheads="1"/>
          </p:cNvSpPr>
          <p:nvPr/>
        </p:nvSpPr>
        <p:spPr bwMode="auto">
          <a:xfrm>
            <a:off x="3566542" y="559315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224" name="Line 76"/>
          <p:cNvSpPr>
            <a:spLocks noChangeShapeType="1"/>
          </p:cNvSpPr>
          <p:nvPr/>
        </p:nvSpPr>
        <p:spPr bwMode="auto">
          <a:xfrm flipH="1">
            <a:off x="3860229" y="5496322"/>
            <a:ext cx="88900" cy="130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5" name="Line 77"/>
          <p:cNvSpPr>
            <a:spLocks noChangeShapeType="1"/>
          </p:cNvSpPr>
          <p:nvPr/>
        </p:nvSpPr>
        <p:spPr bwMode="auto">
          <a:xfrm>
            <a:off x="2202879" y="5702697"/>
            <a:ext cx="965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6" name="Line 78"/>
          <p:cNvSpPr>
            <a:spLocks noChangeShapeType="1"/>
          </p:cNvSpPr>
          <p:nvPr/>
        </p:nvSpPr>
        <p:spPr bwMode="auto">
          <a:xfrm flipH="1">
            <a:off x="2641029" y="5639197"/>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7" name="Rectangle 79"/>
          <p:cNvSpPr>
            <a:spLocks noChangeArrowheads="1"/>
          </p:cNvSpPr>
          <p:nvPr/>
        </p:nvSpPr>
        <p:spPr bwMode="auto">
          <a:xfrm>
            <a:off x="2328292" y="5699522"/>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16</a:t>
            </a:r>
          </a:p>
        </p:txBody>
      </p:sp>
      <p:sp>
        <p:nvSpPr>
          <p:cNvPr id="228" name="Rectangle 80"/>
          <p:cNvSpPr>
            <a:spLocks noChangeArrowheads="1"/>
          </p:cNvSpPr>
          <p:nvPr/>
        </p:nvSpPr>
        <p:spPr bwMode="auto">
          <a:xfrm>
            <a:off x="1490092" y="5558234"/>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imm16</a:t>
            </a:r>
          </a:p>
        </p:txBody>
      </p:sp>
      <p:sp>
        <p:nvSpPr>
          <p:cNvPr id="229" name="Line 81"/>
          <p:cNvSpPr>
            <a:spLocks noChangeShapeType="1"/>
          </p:cNvSpPr>
          <p:nvPr/>
        </p:nvSpPr>
        <p:spPr bwMode="auto">
          <a:xfrm>
            <a:off x="4399979" y="5645547"/>
            <a:ext cx="0" cy="4000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0" name="Rectangle 82"/>
          <p:cNvSpPr>
            <a:spLocks noChangeArrowheads="1"/>
          </p:cNvSpPr>
          <p:nvPr/>
        </p:nvSpPr>
        <p:spPr bwMode="auto">
          <a:xfrm>
            <a:off x="4004692" y="6066234"/>
            <a:ext cx="901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ALUSrc</a:t>
            </a:r>
          </a:p>
        </p:txBody>
      </p:sp>
      <p:sp>
        <p:nvSpPr>
          <p:cNvPr id="231" name="Line 83"/>
          <p:cNvSpPr>
            <a:spLocks noChangeShapeType="1"/>
          </p:cNvSpPr>
          <p:nvPr/>
        </p:nvSpPr>
        <p:spPr bwMode="auto">
          <a:xfrm>
            <a:off x="4565079" y="4921647"/>
            <a:ext cx="508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2" name="Line 84"/>
          <p:cNvSpPr>
            <a:spLocks noChangeShapeType="1"/>
          </p:cNvSpPr>
          <p:nvPr/>
        </p:nvSpPr>
        <p:spPr bwMode="auto">
          <a:xfrm>
            <a:off x="8590979" y="4791472"/>
            <a:ext cx="0" cy="1652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3" name="Line 85"/>
          <p:cNvSpPr>
            <a:spLocks noChangeShapeType="1"/>
          </p:cNvSpPr>
          <p:nvPr/>
        </p:nvSpPr>
        <p:spPr bwMode="auto">
          <a:xfrm>
            <a:off x="3409379" y="6147197"/>
            <a:ext cx="0" cy="471487"/>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4" name="Rectangle 86"/>
          <p:cNvSpPr>
            <a:spLocks noChangeArrowheads="1"/>
          </p:cNvSpPr>
          <p:nvPr/>
        </p:nvSpPr>
        <p:spPr bwMode="auto">
          <a:xfrm>
            <a:off x="2705402" y="6366448"/>
            <a:ext cx="7646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dirty="0" err="1" smtClean="0">
                <a:solidFill>
                  <a:srgbClr val="0033CC"/>
                </a:solidFill>
                <a:ea typeface="宋体" panose="02010600030101010101" pitchFamily="2" charset="-122"/>
              </a:rPr>
              <a:t>ExtOp</a:t>
            </a:r>
            <a:endParaRPr lang="en-US" altLang="zh-CN" u="sng" dirty="0" smtClean="0">
              <a:solidFill>
                <a:srgbClr val="0033CC"/>
              </a:solidFill>
              <a:ea typeface="宋体" panose="02010600030101010101" pitchFamily="2" charset="-122"/>
            </a:endParaRPr>
          </a:p>
        </p:txBody>
      </p:sp>
      <p:grpSp>
        <p:nvGrpSpPr>
          <p:cNvPr id="235" name="Group 87"/>
          <p:cNvGrpSpPr>
            <a:grpSpLocks/>
          </p:cNvGrpSpPr>
          <p:nvPr/>
        </p:nvGrpSpPr>
        <p:grpSpPr bwMode="auto">
          <a:xfrm>
            <a:off x="7828979" y="4223147"/>
            <a:ext cx="304800" cy="1255712"/>
            <a:chOff x="4896" y="2481"/>
            <a:chExt cx="192" cy="791"/>
          </a:xfrm>
        </p:grpSpPr>
        <p:sp>
          <p:nvSpPr>
            <p:cNvPr id="236" name="Line 88"/>
            <p:cNvSpPr>
              <a:spLocks noChangeShapeType="1"/>
            </p:cNvSpPr>
            <p:nvPr/>
          </p:nvSpPr>
          <p:spPr bwMode="auto">
            <a:xfrm>
              <a:off x="4896" y="2481"/>
              <a:ext cx="0" cy="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7" name="Line 89"/>
            <p:cNvSpPr>
              <a:spLocks noChangeShapeType="1"/>
            </p:cNvSpPr>
            <p:nvPr/>
          </p:nvSpPr>
          <p:spPr bwMode="auto">
            <a:xfrm>
              <a:off x="4904" y="2481"/>
              <a:ext cx="176"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8" name="Line 90"/>
            <p:cNvSpPr>
              <a:spLocks noChangeShapeType="1"/>
            </p:cNvSpPr>
            <p:nvPr/>
          </p:nvSpPr>
          <p:spPr bwMode="auto">
            <a:xfrm flipV="1">
              <a:off x="4904" y="3150"/>
              <a:ext cx="176"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9" name="Line 91"/>
            <p:cNvSpPr>
              <a:spLocks noChangeShapeType="1"/>
            </p:cNvSpPr>
            <p:nvPr/>
          </p:nvSpPr>
          <p:spPr bwMode="auto">
            <a:xfrm>
              <a:off x="5088" y="2587"/>
              <a:ext cx="0" cy="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240" name="Rectangle 92"/>
          <p:cNvSpPr>
            <a:spLocks noChangeArrowheads="1"/>
          </p:cNvSpPr>
          <p:nvPr/>
        </p:nvSpPr>
        <p:spPr bwMode="auto">
          <a:xfrm rot="5400000">
            <a:off x="7641654" y="4750197"/>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00"/>
                </a:solidFill>
                <a:ea typeface="宋体" panose="02010600030101010101" pitchFamily="2" charset="-122"/>
              </a:rPr>
              <a:t>Mux</a:t>
            </a:r>
          </a:p>
        </p:txBody>
      </p:sp>
      <p:sp>
        <p:nvSpPr>
          <p:cNvPr id="241" name="Line 93"/>
          <p:cNvSpPr>
            <a:spLocks noChangeShapeType="1"/>
          </p:cNvSpPr>
          <p:nvPr/>
        </p:nvSpPr>
        <p:spPr bwMode="auto">
          <a:xfrm flipV="1">
            <a:off x="7981379" y="3843734"/>
            <a:ext cx="0" cy="45085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2" name="Rectangle 94"/>
          <p:cNvSpPr>
            <a:spLocks noChangeArrowheads="1"/>
          </p:cNvSpPr>
          <p:nvPr/>
        </p:nvSpPr>
        <p:spPr bwMode="auto">
          <a:xfrm>
            <a:off x="7967092" y="3721497"/>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MemtoReg</a:t>
            </a:r>
          </a:p>
        </p:txBody>
      </p:sp>
      <p:sp>
        <p:nvSpPr>
          <p:cNvPr id="243" name="Line 95"/>
          <p:cNvSpPr>
            <a:spLocks noChangeShapeType="1"/>
          </p:cNvSpPr>
          <p:nvPr/>
        </p:nvSpPr>
        <p:spPr bwMode="auto">
          <a:xfrm>
            <a:off x="8146479" y="4778772"/>
            <a:ext cx="431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4" name="Rectangle 96"/>
          <p:cNvSpPr>
            <a:spLocks noChangeArrowheads="1"/>
          </p:cNvSpPr>
          <p:nvPr/>
        </p:nvSpPr>
        <p:spPr bwMode="auto">
          <a:xfrm>
            <a:off x="6079554" y="5147072"/>
            <a:ext cx="1127125" cy="11287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Line 97"/>
          <p:cNvSpPr>
            <a:spLocks noChangeShapeType="1"/>
          </p:cNvSpPr>
          <p:nvPr/>
        </p:nvSpPr>
        <p:spPr bwMode="auto">
          <a:xfrm flipH="1">
            <a:off x="5454079" y="6129734"/>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6" name="Rectangle 98"/>
          <p:cNvSpPr>
            <a:spLocks noChangeArrowheads="1"/>
          </p:cNvSpPr>
          <p:nvPr/>
        </p:nvSpPr>
        <p:spPr bwMode="auto">
          <a:xfrm>
            <a:off x="5385817" y="5850334"/>
            <a:ext cx="5017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B0F0"/>
                </a:solidFill>
                <a:ea typeface="宋体" panose="02010600030101010101" pitchFamily="2" charset="-122"/>
              </a:rPr>
              <a:t>Clk</a:t>
            </a:r>
          </a:p>
        </p:txBody>
      </p:sp>
      <p:sp>
        <p:nvSpPr>
          <p:cNvPr id="247" name="Rectangle 99"/>
          <p:cNvSpPr>
            <a:spLocks noChangeArrowheads="1"/>
          </p:cNvSpPr>
          <p:nvPr/>
        </p:nvSpPr>
        <p:spPr bwMode="auto">
          <a:xfrm>
            <a:off x="4690492" y="5345509"/>
            <a:ext cx="785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Data In</a:t>
            </a:r>
          </a:p>
        </p:txBody>
      </p:sp>
      <p:sp>
        <p:nvSpPr>
          <p:cNvPr id="248" name="Line 100"/>
          <p:cNvSpPr>
            <a:spLocks noChangeShapeType="1"/>
          </p:cNvSpPr>
          <p:nvPr/>
        </p:nvSpPr>
        <p:spPr bwMode="auto">
          <a:xfrm>
            <a:off x="6117654" y="6053534"/>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9" name="Line 101"/>
          <p:cNvSpPr>
            <a:spLocks noChangeShapeType="1"/>
          </p:cNvSpPr>
          <p:nvPr/>
        </p:nvSpPr>
        <p:spPr bwMode="auto">
          <a:xfrm flipH="1">
            <a:off x="6092254" y="6142434"/>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0" name="Oval 102"/>
          <p:cNvSpPr>
            <a:spLocks noChangeArrowheads="1"/>
          </p:cNvSpPr>
          <p:nvPr/>
        </p:nvSpPr>
        <p:spPr bwMode="auto">
          <a:xfrm>
            <a:off x="5927154" y="6088459"/>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Rectangle 103"/>
          <p:cNvSpPr>
            <a:spLocks noChangeArrowheads="1"/>
          </p:cNvSpPr>
          <p:nvPr/>
        </p:nvSpPr>
        <p:spPr bwMode="auto">
          <a:xfrm>
            <a:off x="6060504" y="5129609"/>
            <a:ext cx="666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WrEn</a:t>
            </a:r>
          </a:p>
        </p:txBody>
      </p:sp>
      <p:sp>
        <p:nvSpPr>
          <p:cNvPr id="252" name="Line 104"/>
          <p:cNvSpPr>
            <a:spLocks noChangeShapeType="1"/>
          </p:cNvSpPr>
          <p:nvPr/>
        </p:nvSpPr>
        <p:spPr bwMode="auto">
          <a:xfrm flipH="1">
            <a:off x="5073079" y="5347097"/>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3" name="Line 105"/>
          <p:cNvSpPr>
            <a:spLocks noChangeShapeType="1"/>
          </p:cNvSpPr>
          <p:nvPr/>
        </p:nvSpPr>
        <p:spPr bwMode="auto">
          <a:xfrm flipH="1">
            <a:off x="5612829" y="5283597"/>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4" name="Rectangle 106"/>
          <p:cNvSpPr>
            <a:spLocks noChangeArrowheads="1"/>
          </p:cNvSpPr>
          <p:nvPr/>
        </p:nvSpPr>
        <p:spPr bwMode="auto">
          <a:xfrm>
            <a:off x="5376292" y="541535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255" name="Line 107"/>
          <p:cNvSpPr>
            <a:spLocks noChangeShapeType="1"/>
          </p:cNvSpPr>
          <p:nvPr/>
        </p:nvSpPr>
        <p:spPr bwMode="auto">
          <a:xfrm flipV="1">
            <a:off x="6381179" y="3843734"/>
            <a:ext cx="0" cy="130333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6" name="Line 108"/>
          <p:cNvSpPr>
            <a:spLocks noChangeShapeType="1"/>
          </p:cNvSpPr>
          <p:nvPr/>
        </p:nvSpPr>
        <p:spPr bwMode="auto">
          <a:xfrm>
            <a:off x="6914579" y="4507309"/>
            <a:ext cx="0" cy="614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4" name="Rectangle 109"/>
          <p:cNvSpPr>
            <a:spLocks noChangeArrowheads="1"/>
          </p:cNvSpPr>
          <p:nvPr/>
        </p:nvSpPr>
        <p:spPr bwMode="auto">
          <a:xfrm>
            <a:off x="6671692" y="5131197"/>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Adr</a:t>
            </a:r>
          </a:p>
        </p:txBody>
      </p:sp>
      <p:sp>
        <p:nvSpPr>
          <p:cNvPr id="275" name="Rectangle 110"/>
          <p:cNvSpPr>
            <a:spLocks noChangeArrowheads="1"/>
          </p:cNvSpPr>
          <p:nvPr/>
        </p:nvSpPr>
        <p:spPr bwMode="auto">
          <a:xfrm>
            <a:off x="6136704" y="5486797"/>
            <a:ext cx="9271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r>
              <a:rPr lang="en-US" altLang="zh-CN" smtClean="0">
                <a:solidFill>
                  <a:srgbClr val="000000"/>
                </a:solidFill>
                <a:ea typeface="宋体" panose="02010600030101010101" pitchFamily="2" charset="-122"/>
              </a:rPr>
              <a:t>Data</a:t>
            </a:r>
          </a:p>
          <a:p>
            <a:pPr algn="ctr" eaLnBrk="0" hangingPunct="0"/>
            <a:r>
              <a:rPr lang="en-US" altLang="zh-CN" smtClean="0">
                <a:solidFill>
                  <a:srgbClr val="000000"/>
                </a:solidFill>
                <a:ea typeface="宋体" panose="02010600030101010101" pitchFamily="2" charset="-122"/>
              </a:rPr>
              <a:t>Memory</a:t>
            </a:r>
          </a:p>
        </p:txBody>
      </p:sp>
      <p:sp>
        <p:nvSpPr>
          <p:cNvPr id="276" name="Line 111"/>
          <p:cNvSpPr>
            <a:spLocks noChangeShapeType="1"/>
          </p:cNvSpPr>
          <p:nvPr/>
        </p:nvSpPr>
        <p:spPr bwMode="auto">
          <a:xfrm>
            <a:off x="7384479" y="5297884"/>
            <a:ext cx="4318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7" name="Line 112"/>
          <p:cNvSpPr>
            <a:spLocks noChangeShapeType="1"/>
          </p:cNvSpPr>
          <p:nvPr/>
        </p:nvSpPr>
        <p:spPr bwMode="auto">
          <a:xfrm>
            <a:off x="7371779" y="5326459"/>
            <a:ext cx="0" cy="43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8" name="Line 113"/>
          <p:cNvSpPr>
            <a:spLocks noChangeShapeType="1"/>
          </p:cNvSpPr>
          <p:nvPr/>
        </p:nvSpPr>
        <p:spPr bwMode="auto">
          <a:xfrm flipH="1">
            <a:off x="7206679" y="5774134"/>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9" name="Line 114"/>
          <p:cNvSpPr>
            <a:spLocks noChangeShapeType="1"/>
          </p:cNvSpPr>
          <p:nvPr/>
        </p:nvSpPr>
        <p:spPr bwMode="auto">
          <a:xfrm flipH="1">
            <a:off x="7441629" y="5232797"/>
            <a:ext cx="88900" cy="128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0" name="Rectangle 115"/>
          <p:cNvSpPr>
            <a:spLocks noChangeArrowheads="1"/>
          </p:cNvSpPr>
          <p:nvPr/>
        </p:nvSpPr>
        <p:spPr bwMode="auto">
          <a:xfrm>
            <a:off x="7205092" y="4934347"/>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32</a:t>
            </a:r>
          </a:p>
        </p:txBody>
      </p:sp>
      <p:sp>
        <p:nvSpPr>
          <p:cNvPr id="281" name="Rectangle 116"/>
          <p:cNvSpPr>
            <a:spLocks noChangeArrowheads="1"/>
          </p:cNvSpPr>
          <p:nvPr/>
        </p:nvSpPr>
        <p:spPr bwMode="auto">
          <a:xfrm>
            <a:off x="6366892" y="3797697"/>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MemWr</a:t>
            </a:r>
          </a:p>
        </p:txBody>
      </p:sp>
      <p:sp>
        <p:nvSpPr>
          <p:cNvPr id="282" name="Line 117"/>
          <p:cNvSpPr>
            <a:spLocks noChangeShapeType="1"/>
          </p:cNvSpPr>
          <p:nvPr/>
        </p:nvSpPr>
        <p:spPr bwMode="auto">
          <a:xfrm>
            <a:off x="3866579" y="4793059"/>
            <a:ext cx="0" cy="541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3" name="Line 118"/>
          <p:cNvSpPr>
            <a:spLocks noChangeShapeType="1"/>
          </p:cNvSpPr>
          <p:nvPr/>
        </p:nvSpPr>
        <p:spPr bwMode="auto">
          <a:xfrm>
            <a:off x="3861817" y="5339159"/>
            <a:ext cx="1211262" cy="7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4" name="Rectangle 119"/>
          <p:cNvSpPr>
            <a:spLocks noChangeArrowheads="1"/>
          </p:cNvSpPr>
          <p:nvPr/>
        </p:nvSpPr>
        <p:spPr bwMode="auto">
          <a:xfrm rot="5400000">
            <a:off x="5116735" y="4349353"/>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00"/>
                </a:solidFill>
                <a:ea typeface="宋体" panose="02010600030101010101" pitchFamily="2" charset="-122"/>
              </a:rPr>
              <a:t>ALU</a:t>
            </a:r>
          </a:p>
        </p:txBody>
      </p:sp>
      <p:sp>
        <p:nvSpPr>
          <p:cNvPr id="285" name="Rectangle 120"/>
          <p:cNvSpPr>
            <a:spLocks noChangeArrowheads="1"/>
          </p:cNvSpPr>
          <p:nvPr/>
        </p:nvSpPr>
        <p:spPr bwMode="auto">
          <a:xfrm>
            <a:off x="4631754" y="2278459"/>
            <a:ext cx="1203325"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6" name="Line 121"/>
          <p:cNvSpPr>
            <a:spLocks noChangeShapeType="1"/>
          </p:cNvSpPr>
          <p:nvPr/>
        </p:nvSpPr>
        <p:spPr bwMode="auto">
          <a:xfrm flipH="1">
            <a:off x="4006279" y="3005534"/>
            <a:ext cx="48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3" name="Line 122"/>
          <p:cNvSpPr>
            <a:spLocks noChangeShapeType="1"/>
          </p:cNvSpPr>
          <p:nvPr/>
        </p:nvSpPr>
        <p:spPr bwMode="auto">
          <a:xfrm>
            <a:off x="4669854" y="2929334"/>
            <a:ext cx="250825" cy="63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4" name="Line 123"/>
          <p:cNvSpPr>
            <a:spLocks noChangeShapeType="1"/>
          </p:cNvSpPr>
          <p:nvPr/>
        </p:nvSpPr>
        <p:spPr bwMode="auto">
          <a:xfrm flipH="1">
            <a:off x="4644454" y="3018234"/>
            <a:ext cx="301625"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5" name="Oval 124"/>
          <p:cNvSpPr>
            <a:spLocks noChangeArrowheads="1"/>
          </p:cNvSpPr>
          <p:nvPr/>
        </p:nvSpPr>
        <p:spPr bwMode="auto">
          <a:xfrm>
            <a:off x="4479354" y="2964259"/>
            <a:ext cx="127000" cy="11747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6" name="Rectangle 125"/>
          <p:cNvSpPr>
            <a:spLocks noChangeArrowheads="1"/>
          </p:cNvSpPr>
          <p:nvPr/>
        </p:nvSpPr>
        <p:spPr bwMode="auto">
          <a:xfrm>
            <a:off x="4653979" y="2362597"/>
            <a:ext cx="1154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r>
              <a:rPr lang="en-US" altLang="zh-CN" smtClean="0">
                <a:solidFill>
                  <a:srgbClr val="000000"/>
                </a:solidFill>
                <a:ea typeface="宋体" panose="02010600030101010101" pitchFamily="2" charset="-122"/>
              </a:rPr>
              <a:t>Instruction</a:t>
            </a:r>
          </a:p>
          <a:p>
            <a:pPr algn="ctr" eaLnBrk="0" hangingPunct="0"/>
            <a:r>
              <a:rPr lang="en-US" altLang="zh-CN" smtClean="0">
                <a:solidFill>
                  <a:srgbClr val="000000"/>
                </a:solidFill>
                <a:ea typeface="宋体" panose="02010600030101010101" pitchFamily="2" charset="-122"/>
              </a:rPr>
              <a:t>Fetch Unit</a:t>
            </a:r>
          </a:p>
        </p:txBody>
      </p:sp>
      <p:sp>
        <p:nvSpPr>
          <p:cNvPr id="297" name="Rectangle 126"/>
          <p:cNvSpPr>
            <a:spLocks noChangeArrowheads="1"/>
          </p:cNvSpPr>
          <p:nvPr/>
        </p:nvSpPr>
        <p:spPr bwMode="auto">
          <a:xfrm>
            <a:off x="3557017" y="2815034"/>
            <a:ext cx="5017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B0F0"/>
                </a:solidFill>
                <a:ea typeface="宋体" panose="02010600030101010101" pitchFamily="2" charset="-122"/>
              </a:rPr>
              <a:t>Clk</a:t>
            </a:r>
          </a:p>
        </p:txBody>
      </p:sp>
      <p:sp>
        <p:nvSpPr>
          <p:cNvPr id="298" name="Line 127"/>
          <p:cNvSpPr>
            <a:spLocks noChangeShapeType="1"/>
          </p:cNvSpPr>
          <p:nvPr/>
        </p:nvSpPr>
        <p:spPr bwMode="auto">
          <a:xfrm flipV="1">
            <a:off x="5695379" y="3167459"/>
            <a:ext cx="0" cy="1168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9" name="Line 128"/>
          <p:cNvSpPr>
            <a:spLocks noChangeShapeType="1"/>
          </p:cNvSpPr>
          <p:nvPr/>
        </p:nvSpPr>
        <p:spPr bwMode="auto">
          <a:xfrm flipH="1">
            <a:off x="5530279" y="4323159"/>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0" name="Rectangle 129"/>
          <p:cNvSpPr>
            <a:spLocks noChangeArrowheads="1"/>
          </p:cNvSpPr>
          <p:nvPr/>
        </p:nvSpPr>
        <p:spPr bwMode="auto">
          <a:xfrm>
            <a:off x="5681092" y="3789759"/>
            <a:ext cx="598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dirty="0" smtClean="0">
                <a:solidFill>
                  <a:srgbClr val="FF0000"/>
                </a:solidFill>
                <a:ea typeface="宋体" panose="02010600030101010101" pitchFamily="2" charset="-122"/>
              </a:rPr>
              <a:t>Zero</a:t>
            </a:r>
          </a:p>
        </p:txBody>
      </p:sp>
      <p:sp>
        <p:nvSpPr>
          <p:cNvPr id="301" name="Line 130"/>
          <p:cNvSpPr>
            <a:spLocks noChangeShapeType="1"/>
          </p:cNvSpPr>
          <p:nvPr/>
        </p:nvSpPr>
        <p:spPr bwMode="auto">
          <a:xfrm>
            <a:off x="5860479" y="2418159"/>
            <a:ext cx="2489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2" name="Rectangle 131"/>
          <p:cNvSpPr>
            <a:spLocks noChangeArrowheads="1"/>
          </p:cNvSpPr>
          <p:nvPr/>
        </p:nvSpPr>
        <p:spPr bwMode="auto">
          <a:xfrm>
            <a:off x="5909692" y="2105422"/>
            <a:ext cx="16557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Instruction&lt;31:0&gt;</a:t>
            </a:r>
          </a:p>
        </p:txBody>
      </p:sp>
      <p:sp>
        <p:nvSpPr>
          <p:cNvPr id="303" name="Line 132"/>
          <p:cNvSpPr>
            <a:spLocks noChangeShapeType="1"/>
          </p:cNvSpPr>
          <p:nvPr/>
        </p:nvSpPr>
        <p:spPr bwMode="auto">
          <a:xfrm>
            <a:off x="4031679" y="2722959"/>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4" name="Line 133"/>
          <p:cNvSpPr>
            <a:spLocks noChangeShapeType="1"/>
          </p:cNvSpPr>
          <p:nvPr/>
        </p:nvSpPr>
        <p:spPr bwMode="auto">
          <a:xfrm>
            <a:off x="4031679" y="2418159"/>
            <a:ext cx="5842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5" name="Rectangle 134"/>
          <p:cNvSpPr>
            <a:spLocks noChangeArrowheads="1"/>
          </p:cNvSpPr>
          <p:nvPr/>
        </p:nvSpPr>
        <p:spPr bwMode="auto">
          <a:xfrm>
            <a:off x="3480817" y="2510234"/>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Jump</a:t>
            </a:r>
          </a:p>
        </p:txBody>
      </p:sp>
      <p:sp>
        <p:nvSpPr>
          <p:cNvPr id="306" name="Rectangle 135"/>
          <p:cNvSpPr>
            <a:spLocks noChangeArrowheads="1"/>
          </p:cNvSpPr>
          <p:nvPr/>
        </p:nvSpPr>
        <p:spPr bwMode="auto">
          <a:xfrm>
            <a:off x="3328417" y="2129234"/>
            <a:ext cx="8319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u="sng" smtClean="0">
                <a:solidFill>
                  <a:srgbClr val="0033CC"/>
                </a:solidFill>
                <a:ea typeface="宋体" panose="02010600030101010101" pitchFamily="2" charset="-122"/>
              </a:rPr>
              <a:t>Branch</a:t>
            </a:r>
          </a:p>
        </p:txBody>
      </p:sp>
      <p:sp>
        <p:nvSpPr>
          <p:cNvPr id="307" name="Rectangle 136"/>
          <p:cNvSpPr>
            <a:spLocks noChangeArrowheads="1"/>
          </p:cNvSpPr>
          <p:nvPr/>
        </p:nvSpPr>
        <p:spPr bwMode="auto">
          <a:xfrm>
            <a:off x="7789292" y="43231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0</a:t>
            </a:r>
          </a:p>
        </p:txBody>
      </p:sp>
      <p:sp>
        <p:nvSpPr>
          <p:cNvPr id="308" name="Rectangle 137"/>
          <p:cNvSpPr>
            <a:spLocks noChangeArrowheads="1"/>
          </p:cNvSpPr>
          <p:nvPr/>
        </p:nvSpPr>
        <p:spPr bwMode="auto">
          <a:xfrm>
            <a:off x="7789292" y="5102622"/>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1</a:t>
            </a:r>
          </a:p>
        </p:txBody>
      </p:sp>
      <p:sp>
        <p:nvSpPr>
          <p:cNvPr id="309" name="Rectangle 138"/>
          <p:cNvSpPr>
            <a:spLocks noChangeArrowheads="1"/>
          </p:cNvSpPr>
          <p:nvPr/>
        </p:nvSpPr>
        <p:spPr bwMode="auto">
          <a:xfrm>
            <a:off x="4207892" y="45517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0</a:t>
            </a:r>
          </a:p>
        </p:txBody>
      </p:sp>
      <p:sp>
        <p:nvSpPr>
          <p:cNvPr id="310" name="Rectangle 139"/>
          <p:cNvSpPr>
            <a:spLocks noChangeArrowheads="1"/>
          </p:cNvSpPr>
          <p:nvPr/>
        </p:nvSpPr>
        <p:spPr bwMode="auto">
          <a:xfrm>
            <a:off x="4207892" y="5331222"/>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1</a:t>
            </a:r>
          </a:p>
        </p:txBody>
      </p:sp>
      <p:sp>
        <p:nvSpPr>
          <p:cNvPr id="311" name="Rectangle 140"/>
          <p:cNvSpPr>
            <a:spLocks noChangeArrowheads="1"/>
          </p:cNvSpPr>
          <p:nvPr/>
        </p:nvSpPr>
        <p:spPr bwMode="auto">
          <a:xfrm>
            <a:off x="2337817" y="30023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0</a:t>
            </a:r>
          </a:p>
        </p:txBody>
      </p:sp>
      <p:sp>
        <p:nvSpPr>
          <p:cNvPr id="312" name="Rectangle 141"/>
          <p:cNvSpPr>
            <a:spLocks noChangeArrowheads="1"/>
          </p:cNvSpPr>
          <p:nvPr/>
        </p:nvSpPr>
        <p:spPr bwMode="auto">
          <a:xfrm>
            <a:off x="1652017" y="30023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1</a:t>
            </a:r>
          </a:p>
        </p:txBody>
      </p:sp>
      <p:sp>
        <p:nvSpPr>
          <p:cNvPr id="313" name="Line 142"/>
          <p:cNvSpPr>
            <a:spLocks noChangeShapeType="1"/>
          </p:cNvSpPr>
          <p:nvPr/>
        </p:nvSpPr>
        <p:spPr bwMode="auto">
          <a:xfrm>
            <a:off x="6152579" y="2430859"/>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4" name="Rectangle 143"/>
          <p:cNvSpPr>
            <a:spLocks noChangeArrowheads="1"/>
          </p:cNvSpPr>
          <p:nvPr/>
        </p:nvSpPr>
        <p:spPr bwMode="auto">
          <a:xfrm rot="5400000">
            <a:off x="5908104" y="2645172"/>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&lt;21:25&gt;</a:t>
            </a:r>
          </a:p>
        </p:txBody>
      </p:sp>
      <p:sp>
        <p:nvSpPr>
          <p:cNvPr id="315" name="Rectangle 144"/>
          <p:cNvSpPr>
            <a:spLocks noChangeArrowheads="1"/>
          </p:cNvSpPr>
          <p:nvPr/>
        </p:nvSpPr>
        <p:spPr bwMode="auto">
          <a:xfrm rot="5400000">
            <a:off x="6441504" y="2645172"/>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&lt;16:20&gt;</a:t>
            </a:r>
          </a:p>
        </p:txBody>
      </p:sp>
      <p:sp>
        <p:nvSpPr>
          <p:cNvPr id="316" name="Rectangle 145"/>
          <p:cNvSpPr>
            <a:spLocks noChangeArrowheads="1"/>
          </p:cNvSpPr>
          <p:nvPr/>
        </p:nvSpPr>
        <p:spPr bwMode="auto">
          <a:xfrm rot="5400000">
            <a:off x="6974904" y="2645172"/>
            <a:ext cx="873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&lt;11:15&gt;</a:t>
            </a:r>
          </a:p>
        </p:txBody>
      </p:sp>
      <p:sp>
        <p:nvSpPr>
          <p:cNvPr id="317" name="Rectangle 146"/>
          <p:cNvSpPr>
            <a:spLocks noChangeArrowheads="1"/>
          </p:cNvSpPr>
          <p:nvPr/>
        </p:nvSpPr>
        <p:spPr bwMode="auto">
          <a:xfrm rot="5400000">
            <a:off x="7508304" y="2645172"/>
            <a:ext cx="771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&lt;0:15&gt;</a:t>
            </a:r>
          </a:p>
        </p:txBody>
      </p:sp>
      <p:sp>
        <p:nvSpPr>
          <p:cNvPr id="318" name="Line 147"/>
          <p:cNvSpPr>
            <a:spLocks noChangeShapeType="1"/>
          </p:cNvSpPr>
          <p:nvPr/>
        </p:nvSpPr>
        <p:spPr bwMode="auto">
          <a:xfrm>
            <a:off x="6685979" y="2430859"/>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9" name="Line 148"/>
          <p:cNvSpPr>
            <a:spLocks noChangeShapeType="1"/>
          </p:cNvSpPr>
          <p:nvPr/>
        </p:nvSpPr>
        <p:spPr bwMode="auto">
          <a:xfrm>
            <a:off x="7219379" y="2430859"/>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0" name="Line 149"/>
          <p:cNvSpPr>
            <a:spLocks noChangeShapeType="1"/>
          </p:cNvSpPr>
          <p:nvPr/>
        </p:nvSpPr>
        <p:spPr bwMode="auto">
          <a:xfrm>
            <a:off x="7752779" y="2430859"/>
            <a:ext cx="0" cy="8890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1" name="Rectangle 150"/>
          <p:cNvSpPr>
            <a:spLocks noChangeArrowheads="1"/>
          </p:cNvSpPr>
          <p:nvPr/>
        </p:nvSpPr>
        <p:spPr bwMode="auto">
          <a:xfrm>
            <a:off x="7509892" y="3256359"/>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Imm16</a:t>
            </a:r>
          </a:p>
        </p:txBody>
      </p:sp>
      <p:sp>
        <p:nvSpPr>
          <p:cNvPr id="322" name="Rectangle 151"/>
          <p:cNvSpPr>
            <a:spLocks noChangeArrowheads="1"/>
          </p:cNvSpPr>
          <p:nvPr/>
        </p:nvSpPr>
        <p:spPr bwMode="auto">
          <a:xfrm>
            <a:off x="6976492" y="3256359"/>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Rd</a:t>
            </a:r>
          </a:p>
        </p:txBody>
      </p:sp>
      <p:sp>
        <p:nvSpPr>
          <p:cNvPr id="323" name="Rectangle 152"/>
          <p:cNvSpPr>
            <a:spLocks noChangeArrowheads="1"/>
          </p:cNvSpPr>
          <p:nvPr/>
        </p:nvSpPr>
        <p:spPr bwMode="auto">
          <a:xfrm>
            <a:off x="6519292" y="3256359"/>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Rs</a:t>
            </a:r>
          </a:p>
        </p:txBody>
      </p:sp>
      <p:sp>
        <p:nvSpPr>
          <p:cNvPr id="324" name="Rectangle 153"/>
          <p:cNvSpPr>
            <a:spLocks noChangeArrowheads="1"/>
          </p:cNvSpPr>
          <p:nvPr/>
        </p:nvSpPr>
        <p:spPr bwMode="auto">
          <a:xfrm>
            <a:off x="5985892" y="3256359"/>
            <a:ext cx="37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Rt</a:t>
            </a:r>
          </a:p>
        </p:txBody>
      </p:sp>
      <p:sp>
        <p:nvSpPr>
          <p:cNvPr id="325" name="Rectangle 154"/>
          <p:cNvSpPr>
            <a:spLocks noChangeArrowheads="1"/>
          </p:cNvSpPr>
          <p:nvPr/>
        </p:nvSpPr>
        <p:spPr bwMode="auto">
          <a:xfrm>
            <a:off x="1517079" y="1135459"/>
            <a:ext cx="965200" cy="1270000"/>
          </a:xfrm>
          <a:prstGeom prst="rect">
            <a:avLst/>
          </a:prstGeom>
          <a:noFill/>
          <a:ln w="2540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6" name="Rectangle 155"/>
          <p:cNvSpPr>
            <a:spLocks noChangeArrowheads="1"/>
          </p:cNvSpPr>
          <p:nvPr/>
        </p:nvSpPr>
        <p:spPr bwMode="auto">
          <a:xfrm>
            <a:off x="1566292" y="1557734"/>
            <a:ext cx="8588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r>
              <a:rPr lang="en-US" altLang="zh-CN" smtClean="0">
                <a:solidFill>
                  <a:srgbClr val="000000"/>
                </a:solidFill>
                <a:ea typeface="宋体" panose="02010600030101010101" pitchFamily="2" charset="-122"/>
              </a:rPr>
              <a:t>Main</a:t>
            </a:r>
          </a:p>
          <a:p>
            <a:pPr algn="ctr" eaLnBrk="0" hangingPunct="0"/>
            <a:r>
              <a:rPr lang="en-US" altLang="zh-CN" smtClean="0">
                <a:solidFill>
                  <a:srgbClr val="000000"/>
                </a:solidFill>
                <a:ea typeface="宋体" panose="02010600030101010101" pitchFamily="2" charset="-122"/>
              </a:rPr>
              <a:t>Control</a:t>
            </a:r>
          </a:p>
        </p:txBody>
      </p:sp>
      <p:sp>
        <p:nvSpPr>
          <p:cNvPr id="327" name="Line 156"/>
          <p:cNvSpPr>
            <a:spLocks noChangeShapeType="1"/>
          </p:cNvSpPr>
          <p:nvPr/>
        </p:nvSpPr>
        <p:spPr bwMode="auto">
          <a:xfrm>
            <a:off x="602679" y="1808559"/>
            <a:ext cx="889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8" name="Line 157"/>
          <p:cNvSpPr>
            <a:spLocks noChangeShapeType="1"/>
          </p:cNvSpPr>
          <p:nvPr/>
        </p:nvSpPr>
        <p:spPr bwMode="auto">
          <a:xfrm flipH="1">
            <a:off x="964629" y="1662509"/>
            <a:ext cx="165100" cy="292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29" name="Rectangle 158"/>
          <p:cNvSpPr>
            <a:spLocks noChangeArrowheads="1"/>
          </p:cNvSpPr>
          <p:nvPr/>
        </p:nvSpPr>
        <p:spPr bwMode="auto">
          <a:xfrm>
            <a:off x="575692" y="1503759"/>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op</a:t>
            </a:r>
          </a:p>
        </p:txBody>
      </p:sp>
      <p:sp>
        <p:nvSpPr>
          <p:cNvPr id="330" name="Rectangle 159"/>
          <p:cNvSpPr>
            <a:spLocks noChangeArrowheads="1"/>
          </p:cNvSpPr>
          <p:nvPr/>
        </p:nvSpPr>
        <p:spPr bwMode="auto">
          <a:xfrm>
            <a:off x="728092" y="18085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6</a:t>
            </a:r>
          </a:p>
        </p:txBody>
      </p:sp>
      <p:sp>
        <p:nvSpPr>
          <p:cNvPr id="331" name="Rectangle 160"/>
          <p:cNvSpPr>
            <a:spLocks noChangeArrowheads="1"/>
          </p:cNvSpPr>
          <p:nvPr/>
        </p:nvSpPr>
        <p:spPr bwMode="auto">
          <a:xfrm>
            <a:off x="6089079" y="1059259"/>
            <a:ext cx="965200" cy="736600"/>
          </a:xfrm>
          <a:prstGeom prst="rect">
            <a:avLst/>
          </a:prstGeom>
          <a:noFill/>
          <a:ln w="2540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2" name="Rectangle 161"/>
          <p:cNvSpPr>
            <a:spLocks noChangeArrowheads="1"/>
          </p:cNvSpPr>
          <p:nvPr/>
        </p:nvSpPr>
        <p:spPr bwMode="auto">
          <a:xfrm>
            <a:off x="6138292" y="1143397"/>
            <a:ext cx="8588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r>
              <a:rPr lang="en-US" altLang="zh-CN" smtClean="0">
                <a:solidFill>
                  <a:srgbClr val="000000"/>
                </a:solidFill>
                <a:ea typeface="宋体" panose="02010600030101010101" pitchFamily="2" charset="-122"/>
              </a:rPr>
              <a:t>ALU</a:t>
            </a:r>
          </a:p>
          <a:p>
            <a:pPr algn="ctr" eaLnBrk="0" hangingPunct="0"/>
            <a:r>
              <a:rPr lang="en-US" altLang="zh-CN" smtClean="0">
                <a:solidFill>
                  <a:srgbClr val="000000"/>
                </a:solidFill>
                <a:ea typeface="宋体" panose="02010600030101010101" pitchFamily="2" charset="-122"/>
              </a:rPr>
              <a:t>Control</a:t>
            </a:r>
          </a:p>
        </p:txBody>
      </p:sp>
      <p:sp>
        <p:nvSpPr>
          <p:cNvPr id="333" name="Rectangle 162"/>
          <p:cNvSpPr>
            <a:spLocks noChangeArrowheads="1"/>
          </p:cNvSpPr>
          <p:nvPr/>
        </p:nvSpPr>
        <p:spPr bwMode="auto">
          <a:xfrm>
            <a:off x="5071492" y="1351359"/>
            <a:ext cx="54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func</a:t>
            </a:r>
          </a:p>
        </p:txBody>
      </p:sp>
      <p:sp>
        <p:nvSpPr>
          <p:cNvPr id="334" name="Line 163"/>
          <p:cNvSpPr>
            <a:spLocks noChangeShapeType="1"/>
          </p:cNvSpPr>
          <p:nvPr/>
        </p:nvSpPr>
        <p:spPr bwMode="auto">
          <a:xfrm flipH="1">
            <a:off x="5536629" y="1510109"/>
            <a:ext cx="165100" cy="292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5" name="Rectangle 164"/>
          <p:cNvSpPr>
            <a:spLocks noChangeArrowheads="1"/>
          </p:cNvSpPr>
          <p:nvPr/>
        </p:nvSpPr>
        <p:spPr bwMode="auto">
          <a:xfrm>
            <a:off x="5300092" y="16561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6</a:t>
            </a:r>
          </a:p>
        </p:txBody>
      </p:sp>
      <p:sp>
        <p:nvSpPr>
          <p:cNvPr id="336" name="Line 165"/>
          <p:cNvSpPr>
            <a:spLocks noChangeShapeType="1"/>
          </p:cNvSpPr>
          <p:nvPr/>
        </p:nvSpPr>
        <p:spPr bwMode="auto">
          <a:xfrm>
            <a:off x="2507679" y="1275159"/>
            <a:ext cx="35560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337" name="Line 166"/>
          <p:cNvSpPr>
            <a:spLocks noChangeShapeType="1"/>
          </p:cNvSpPr>
          <p:nvPr/>
        </p:nvSpPr>
        <p:spPr bwMode="auto">
          <a:xfrm flipH="1">
            <a:off x="4165029" y="1129109"/>
            <a:ext cx="165100" cy="292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8" name="Rectangle 167"/>
          <p:cNvSpPr>
            <a:spLocks noChangeArrowheads="1"/>
          </p:cNvSpPr>
          <p:nvPr/>
        </p:nvSpPr>
        <p:spPr bwMode="auto">
          <a:xfrm>
            <a:off x="3928492" y="12751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a:t>
            </a:r>
          </a:p>
        </p:txBody>
      </p:sp>
      <p:sp>
        <p:nvSpPr>
          <p:cNvPr id="339" name="Rectangle 168"/>
          <p:cNvSpPr>
            <a:spLocks noChangeArrowheads="1"/>
          </p:cNvSpPr>
          <p:nvPr/>
        </p:nvSpPr>
        <p:spPr bwMode="auto">
          <a:xfrm>
            <a:off x="2556892" y="970359"/>
            <a:ext cx="822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00FF"/>
                </a:solidFill>
                <a:ea typeface="宋体" panose="02010600030101010101" pitchFamily="2" charset="-122"/>
              </a:rPr>
              <a:t>ALUop</a:t>
            </a:r>
          </a:p>
        </p:txBody>
      </p:sp>
      <p:sp>
        <p:nvSpPr>
          <p:cNvPr id="340" name="Line 169"/>
          <p:cNvSpPr>
            <a:spLocks noChangeShapeType="1"/>
          </p:cNvSpPr>
          <p:nvPr/>
        </p:nvSpPr>
        <p:spPr bwMode="auto">
          <a:xfrm flipH="1">
            <a:off x="5073079" y="1656159"/>
            <a:ext cx="10160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1" name="Rectangle 170"/>
          <p:cNvSpPr>
            <a:spLocks noChangeArrowheads="1"/>
          </p:cNvSpPr>
          <p:nvPr/>
        </p:nvSpPr>
        <p:spPr bwMode="auto">
          <a:xfrm>
            <a:off x="7052692" y="1198959"/>
            <a:ext cx="86562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dirty="0" err="1" smtClean="0">
                <a:solidFill>
                  <a:srgbClr val="0033CC"/>
                </a:solidFill>
                <a:ea typeface="宋体" panose="02010600030101010101" pitchFamily="2" charset="-122"/>
              </a:rPr>
              <a:t>ALUctr</a:t>
            </a:r>
            <a:endParaRPr lang="en-US" altLang="zh-CN" dirty="0" smtClean="0">
              <a:solidFill>
                <a:srgbClr val="0033CC"/>
              </a:solidFill>
              <a:ea typeface="宋体" panose="02010600030101010101" pitchFamily="2" charset="-122"/>
            </a:endParaRPr>
          </a:p>
        </p:txBody>
      </p:sp>
      <p:sp>
        <p:nvSpPr>
          <p:cNvPr id="342" name="Line 171"/>
          <p:cNvSpPr>
            <a:spLocks noChangeShapeType="1"/>
          </p:cNvSpPr>
          <p:nvPr/>
        </p:nvSpPr>
        <p:spPr bwMode="auto">
          <a:xfrm flipH="1">
            <a:off x="7746429" y="1357709"/>
            <a:ext cx="165100" cy="292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3" name="Line 172"/>
          <p:cNvSpPr>
            <a:spLocks noChangeShapeType="1"/>
          </p:cNvSpPr>
          <p:nvPr/>
        </p:nvSpPr>
        <p:spPr bwMode="auto">
          <a:xfrm flipH="1">
            <a:off x="7054279" y="1503759"/>
            <a:ext cx="11684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4" name="Rectangle 173"/>
          <p:cNvSpPr>
            <a:spLocks noChangeArrowheads="1"/>
          </p:cNvSpPr>
          <p:nvPr/>
        </p:nvSpPr>
        <p:spPr bwMode="auto">
          <a:xfrm>
            <a:off x="7509892" y="1503759"/>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b="0" smtClean="0">
                <a:solidFill>
                  <a:srgbClr val="000000"/>
                </a:solidFill>
                <a:ea typeface="宋体" panose="02010600030101010101" pitchFamily="2" charset="-122"/>
              </a:rPr>
              <a:t>3</a:t>
            </a:r>
          </a:p>
        </p:txBody>
      </p:sp>
      <p:sp>
        <p:nvSpPr>
          <p:cNvPr id="345" name="Line 174"/>
          <p:cNvSpPr>
            <a:spLocks noChangeShapeType="1"/>
          </p:cNvSpPr>
          <p:nvPr/>
        </p:nvSpPr>
        <p:spPr bwMode="auto">
          <a:xfrm>
            <a:off x="2507679" y="1656159"/>
            <a:ext cx="1270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6" name="Rectangle 175"/>
          <p:cNvSpPr>
            <a:spLocks noChangeArrowheads="1"/>
          </p:cNvSpPr>
          <p:nvPr/>
        </p:nvSpPr>
        <p:spPr bwMode="auto">
          <a:xfrm>
            <a:off x="2556892" y="1351359"/>
            <a:ext cx="8207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dirty="0" err="1" smtClean="0">
                <a:solidFill>
                  <a:srgbClr val="0033CC"/>
                </a:solidFill>
                <a:ea typeface="宋体" panose="02010600030101010101" pitchFamily="2" charset="-122"/>
              </a:rPr>
              <a:t>RegDst</a:t>
            </a:r>
            <a:endParaRPr lang="en-US" altLang="zh-CN" dirty="0" smtClean="0">
              <a:solidFill>
                <a:srgbClr val="0033CC"/>
              </a:solidFill>
              <a:ea typeface="宋体" panose="02010600030101010101" pitchFamily="2" charset="-122"/>
            </a:endParaRPr>
          </a:p>
        </p:txBody>
      </p:sp>
      <p:sp>
        <p:nvSpPr>
          <p:cNvPr id="347" name="Line 176"/>
          <p:cNvSpPr>
            <a:spLocks noChangeShapeType="1"/>
          </p:cNvSpPr>
          <p:nvPr/>
        </p:nvSpPr>
        <p:spPr bwMode="auto">
          <a:xfrm>
            <a:off x="2507679" y="2037159"/>
            <a:ext cx="12700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8" name="Rectangle 177"/>
          <p:cNvSpPr>
            <a:spLocks noChangeArrowheads="1"/>
          </p:cNvSpPr>
          <p:nvPr/>
        </p:nvSpPr>
        <p:spPr bwMode="auto">
          <a:xfrm>
            <a:off x="2556892" y="1732359"/>
            <a:ext cx="901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mtClean="0">
                <a:solidFill>
                  <a:srgbClr val="0033CC"/>
                </a:solidFill>
                <a:ea typeface="宋体" panose="02010600030101010101" pitchFamily="2" charset="-122"/>
              </a:rPr>
              <a:t>ALUSrc</a:t>
            </a:r>
          </a:p>
        </p:txBody>
      </p:sp>
      <p:sp>
        <p:nvSpPr>
          <p:cNvPr id="349" name="Rectangle 178"/>
          <p:cNvSpPr>
            <a:spLocks noChangeArrowheads="1"/>
          </p:cNvSpPr>
          <p:nvPr/>
        </p:nvSpPr>
        <p:spPr bwMode="auto">
          <a:xfrm>
            <a:off x="2861692" y="1903809"/>
            <a:ext cx="300037" cy="88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sz="2800" smtClean="0">
                <a:solidFill>
                  <a:srgbClr val="0033CC"/>
                </a:solidFill>
                <a:ea typeface="宋体" panose="02010600030101010101" pitchFamily="2" charset="-122"/>
              </a:rPr>
              <a:t>:</a:t>
            </a:r>
          </a:p>
          <a:p>
            <a:pPr eaLnBrk="0" hangingPunct="0"/>
            <a:endParaRPr lang="en-US" altLang="zh-CN" sz="2400" smtClean="0">
              <a:solidFill>
                <a:srgbClr val="0033CC"/>
              </a:solidFill>
              <a:ea typeface="宋体" panose="02010600030101010101" pitchFamily="2" charset="-122"/>
            </a:endParaRPr>
          </a:p>
        </p:txBody>
      </p:sp>
      <p:sp>
        <p:nvSpPr>
          <p:cNvPr id="350" name="Rectangle 179"/>
          <p:cNvSpPr>
            <a:spLocks noChangeArrowheads="1"/>
          </p:cNvSpPr>
          <p:nvPr/>
        </p:nvSpPr>
        <p:spPr bwMode="auto">
          <a:xfrm>
            <a:off x="4385692" y="1648222"/>
            <a:ext cx="1044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Instr&lt;5:0&gt;</a:t>
            </a:r>
          </a:p>
        </p:txBody>
      </p:sp>
      <p:sp>
        <p:nvSpPr>
          <p:cNvPr id="351" name="Rectangle 180"/>
          <p:cNvSpPr>
            <a:spLocks noChangeArrowheads="1"/>
          </p:cNvSpPr>
          <p:nvPr/>
        </p:nvSpPr>
        <p:spPr bwMode="auto">
          <a:xfrm>
            <a:off x="270892" y="2029222"/>
            <a:ext cx="1247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Instr&lt;31:26&gt;</a:t>
            </a:r>
          </a:p>
        </p:txBody>
      </p:sp>
      <p:sp>
        <p:nvSpPr>
          <p:cNvPr id="352" name="Rectangle 181"/>
          <p:cNvSpPr>
            <a:spLocks noChangeArrowheads="1"/>
          </p:cNvSpPr>
          <p:nvPr/>
        </p:nvSpPr>
        <p:spPr bwMode="auto">
          <a:xfrm>
            <a:off x="1109092" y="5763022"/>
            <a:ext cx="1146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b="0" smtClean="0">
                <a:solidFill>
                  <a:srgbClr val="000000"/>
                </a:solidFill>
                <a:ea typeface="宋体" panose="02010600030101010101" pitchFamily="2" charset="-122"/>
              </a:rPr>
              <a:t>Instr&lt;15:0&gt;</a:t>
            </a:r>
          </a:p>
        </p:txBody>
      </p:sp>
      <p:sp>
        <p:nvSpPr>
          <p:cNvPr id="7" name="矩形 6"/>
          <p:cNvSpPr/>
          <p:nvPr/>
        </p:nvSpPr>
        <p:spPr>
          <a:xfrm>
            <a:off x="4479354" y="668411"/>
            <a:ext cx="4701928" cy="400110"/>
          </a:xfrm>
          <a:prstGeom prst="rect">
            <a:avLst/>
          </a:prstGeom>
        </p:spPr>
        <p:txBody>
          <a:bodyPr wrap="none">
            <a:spAutoFit/>
          </a:bodyPr>
          <a:lstStyle/>
          <a:p>
            <a:r>
              <a:rPr lang="zh-CN" altLang="en-US" sz="2000" dirty="0">
                <a:solidFill>
                  <a:srgbClr val="FF0000"/>
                </a:solidFill>
                <a:latin typeface="Comic Sans MS" panose="030F0702030302020204" pitchFamily="66" charset="0"/>
                <a:ea typeface="微软雅黑" panose="020B0503020204020204" pitchFamily="34" charset="-122"/>
              </a:rPr>
              <a:t>执行前述</a:t>
            </a:r>
            <a:r>
              <a:rPr lang="en-US" altLang="zh-CN" sz="2000" dirty="0">
                <a:solidFill>
                  <a:srgbClr val="FF0000"/>
                </a:solidFill>
                <a:latin typeface="Comic Sans MS" panose="030F0702030302020204" pitchFamily="66" charset="0"/>
                <a:ea typeface="微软雅黑" panose="020B0503020204020204" pitchFamily="34" charset="-122"/>
              </a:rPr>
              <a:t>7</a:t>
            </a:r>
            <a:r>
              <a:rPr lang="zh-CN" altLang="en-US" sz="2000" dirty="0">
                <a:solidFill>
                  <a:srgbClr val="FF0000"/>
                </a:solidFill>
                <a:latin typeface="Comic Sans MS" panose="030F0702030302020204" pitchFamily="66" charset="0"/>
                <a:ea typeface="微软雅黑" panose="020B0503020204020204" pitchFamily="34" charset="-122"/>
              </a:rPr>
              <a:t>条指令的完整的单周期处理器</a:t>
            </a:r>
          </a:p>
        </p:txBody>
      </p:sp>
    </p:spTree>
    <p:extLst>
      <p:ext uri="{BB962C8B-B14F-4D97-AF65-F5344CB8AC3E}">
        <p14:creationId xmlns:p14="http://schemas.microsoft.com/office/powerpoint/2010/main" val="21948102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77</a:t>
            </a:fld>
            <a:endParaRPr lang="zh-CN" altLang="en-US" dirty="0"/>
          </a:p>
        </p:txBody>
      </p:sp>
      <p:sp>
        <p:nvSpPr>
          <p:cNvPr id="7" name="Rectangle 2"/>
          <p:cNvSpPr>
            <a:spLocks noChangeArrowheads="1"/>
          </p:cNvSpPr>
          <p:nvPr/>
        </p:nvSpPr>
        <p:spPr bwMode="auto">
          <a:xfrm>
            <a:off x="1252215" y="3657600"/>
            <a:ext cx="77724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8" name="Rectangle 3"/>
          <p:cNvSpPr>
            <a:spLocks noChangeArrowheads="1"/>
          </p:cNvSpPr>
          <p:nvPr/>
        </p:nvSpPr>
        <p:spPr bwMode="auto">
          <a:xfrm>
            <a:off x="1023615" y="32004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9" name="Rectangle 4"/>
          <p:cNvSpPr>
            <a:spLocks noChangeArrowheads="1"/>
          </p:cNvSpPr>
          <p:nvPr/>
        </p:nvSpPr>
        <p:spPr bwMode="auto">
          <a:xfrm>
            <a:off x="1023615" y="41148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0" name="Rectangle 5"/>
          <p:cNvSpPr>
            <a:spLocks noChangeArrowheads="1"/>
          </p:cNvSpPr>
          <p:nvPr/>
        </p:nvSpPr>
        <p:spPr bwMode="auto">
          <a:xfrm>
            <a:off x="1023615" y="46482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1" name="Rectangle 6"/>
          <p:cNvSpPr>
            <a:spLocks noChangeArrowheads="1"/>
          </p:cNvSpPr>
          <p:nvPr/>
        </p:nvSpPr>
        <p:spPr bwMode="auto">
          <a:xfrm>
            <a:off x="1023615" y="51816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2" name="Rectangle 7"/>
          <p:cNvSpPr>
            <a:spLocks noChangeArrowheads="1"/>
          </p:cNvSpPr>
          <p:nvPr/>
        </p:nvSpPr>
        <p:spPr bwMode="auto">
          <a:xfrm>
            <a:off x="1023615" y="57150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3" name="Rectangle 8"/>
          <p:cNvSpPr>
            <a:spLocks noChangeArrowheads="1"/>
          </p:cNvSpPr>
          <p:nvPr/>
        </p:nvSpPr>
        <p:spPr bwMode="auto">
          <a:xfrm>
            <a:off x="1023615" y="62484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4" name="Rectangle 9"/>
          <p:cNvSpPr>
            <a:spLocks noChangeArrowheads="1"/>
          </p:cNvSpPr>
          <p:nvPr/>
        </p:nvSpPr>
        <p:spPr bwMode="auto">
          <a:xfrm>
            <a:off x="1023615" y="27432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5" name="Rectangle 10"/>
          <p:cNvSpPr>
            <a:spLocks noChangeArrowheads="1"/>
          </p:cNvSpPr>
          <p:nvPr/>
        </p:nvSpPr>
        <p:spPr bwMode="auto">
          <a:xfrm>
            <a:off x="1023615" y="22860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6" name="Rectangle 11"/>
          <p:cNvSpPr>
            <a:spLocks noChangeArrowheads="1"/>
          </p:cNvSpPr>
          <p:nvPr/>
        </p:nvSpPr>
        <p:spPr bwMode="auto">
          <a:xfrm>
            <a:off x="1252215" y="1752600"/>
            <a:ext cx="77724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7" name="Rectangle 12"/>
          <p:cNvSpPr>
            <a:spLocks noChangeArrowheads="1"/>
          </p:cNvSpPr>
          <p:nvPr/>
        </p:nvSpPr>
        <p:spPr bwMode="auto">
          <a:xfrm>
            <a:off x="795015" y="1219200"/>
            <a:ext cx="82296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8" name="Line 14"/>
          <p:cNvSpPr>
            <a:spLocks noChangeShapeType="1"/>
          </p:cNvSpPr>
          <p:nvPr/>
        </p:nvSpPr>
        <p:spPr bwMode="auto">
          <a:xfrm>
            <a:off x="655315" y="685800"/>
            <a:ext cx="1193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9" name="Line 15"/>
          <p:cNvSpPr>
            <a:spLocks noChangeShapeType="1"/>
          </p:cNvSpPr>
          <p:nvPr/>
        </p:nvSpPr>
        <p:spPr bwMode="auto">
          <a:xfrm>
            <a:off x="1861815" y="698500"/>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 name="Line 16"/>
          <p:cNvSpPr>
            <a:spLocks noChangeShapeType="1"/>
          </p:cNvSpPr>
          <p:nvPr/>
        </p:nvSpPr>
        <p:spPr bwMode="auto">
          <a:xfrm>
            <a:off x="1874515" y="914400"/>
            <a:ext cx="3022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 name="Line 17"/>
          <p:cNvSpPr>
            <a:spLocks noChangeShapeType="1"/>
          </p:cNvSpPr>
          <p:nvPr/>
        </p:nvSpPr>
        <p:spPr bwMode="auto">
          <a:xfrm>
            <a:off x="4909815" y="698500"/>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2" name="Line 18"/>
          <p:cNvSpPr>
            <a:spLocks noChangeShapeType="1"/>
          </p:cNvSpPr>
          <p:nvPr/>
        </p:nvSpPr>
        <p:spPr bwMode="auto">
          <a:xfrm>
            <a:off x="4922515" y="685800"/>
            <a:ext cx="3403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 name="Line 19"/>
          <p:cNvSpPr>
            <a:spLocks noChangeShapeType="1"/>
          </p:cNvSpPr>
          <p:nvPr/>
        </p:nvSpPr>
        <p:spPr bwMode="auto">
          <a:xfrm>
            <a:off x="8338815" y="698500"/>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 name="Line 20"/>
          <p:cNvSpPr>
            <a:spLocks noChangeShapeType="1"/>
          </p:cNvSpPr>
          <p:nvPr/>
        </p:nvSpPr>
        <p:spPr bwMode="auto">
          <a:xfrm>
            <a:off x="8351515" y="914400"/>
            <a:ext cx="660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5" name="Rectangle 21"/>
          <p:cNvSpPr>
            <a:spLocks noChangeArrowheads="1"/>
          </p:cNvSpPr>
          <p:nvPr/>
        </p:nvSpPr>
        <p:spPr bwMode="auto">
          <a:xfrm>
            <a:off x="323528" y="709613"/>
            <a:ext cx="4381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Clk</a:t>
            </a:r>
          </a:p>
        </p:txBody>
      </p:sp>
      <p:sp>
        <p:nvSpPr>
          <p:cNvPr id="26" name="Line 22"/>
          <p:cNvSpPr>
            <a:spLocks noChangeShapeType="1"/>
          </p:cNvSpPr>
          <p:nvPr/>
        </p:nvSpPr>
        <p:spPr bwMode="auto">
          <a:xfrm>
            <a:off x="795015" y="1219200"/>
            <a:ext cx="1206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7" name="Line 23"/>
          <p:cNvSpPr>
            <a:spLocks noChangeShapeType="1"/>
          </p:cNvSpPr>
          <p:nvPr/>
        </p:nvSpPr>
        <p:spPr bwMode="auto">
          <a:xfrm>
            <a:off x="2026915" y="12319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8" name="Line 24"/>
          <p:cNvSpPr>
            <a:spLocks noChangeShapeType="1"/>
          </p:cNvSpPr>
          <p:nvPr/>
        </p:nvSpPr>
        <p:spPr bwMode="auto">
          <a:xfrm>
            <a:off x="795015" y="1447800"/>
            <a:ext cx="1206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9" name="Line 25"/>
          <p:cNvSpPr>
            <a:spLocks noChangeShapeType="1"/>
          </p:cNvSpPr>
          <p:nvPr/>
        </p:nvSpPr>
        <p:spPr bwMode="auto">
          <a:xfrm flipV="1">
            <a:off x="2026915" y="12065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0" name="Line 26"/>
          <p:cNvSpPr>
            <a:spLocks noChangeShapeType="1"/>
          </p:cNvSpPr>
          <p:nvPr/>
        </p:nvSpPr>
        <p:spPr bwMode="auto">
          <a:xfrm>
            <a:off x="2179315" y="1219200"/>
            <a:ext cx="6299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1" name="Rectangle 27"/>
          <p:cNvSpPr>
            <a:spLocks noChangeArrowheads="1"/>
          </p:cNvSpPr>
          <p:nvPr/>
        </p:nvSpPr>
        <p:spPr bwMode="auto">
          <a:xfrm>
            <a:off x="323528" y="1219200"/>
            <a:ext cx="4524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PC</a:t>
            </a:r>
          </a:p>
        </p:txBody>
      </p:sp>
      <p:sp>
        <p:nvSpPr>
          <p:cNvPr id="32" name="Line 28"/>
          <p:cNvSpPr>
            <a:spLocks noChangeShapeType="1"/>
          </p:cNvSpPr>
          <p:nvPr/>
        </p:nvSpPr>
        <p:spPr bwMode="auto">
          <a:xfrm>
            <a:off x="2179315" y="1447800"/>
            <a:ext cx="6299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3" name="Line 29"/>
          <p:cNvSpPr>
            <a:spLocks noChangeShapeType="1"/>
          </p:cNvSpPr>
          <p:nvPr/>
        </p:nvSpPr>
        <p:spPr bwMode="auto">
          <a:xfrm>
            <a:off x="1861815" y="1003300"/>
            <a:ext cx="0" cy="5613400"/>
          </a:xfrm>
          <a:prstGeom prst="line">
            <a:avLst/>
          </a:prstGeom>
          <a:noFill/>
          <a:ln w="254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4" name="Line 30"/>
          <p:cNvSpPr>
            <a:spLocks noChangeShapeType="1"/>
          </p:cNvSpPr>
          <p:nvPr/>
        </p:nvSpPr>
        <p:spPr bwMode="auto">
          <a:xfrm>
            <a:off x="8338815" y="1003300"/>
            <a:ext cx="0" cy="5537200"/>
          </a:xfrm>
          <a:prstGeom prst="line">
            <a:avLst/>
          </a:prstGeom>
          <a:noFill/>
          <a:ln w="254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5" name="Line 31"/>
          <p:cNvSpPr>
            <a:spLocks noChangeShapeType="1"/>
          </p:cNvSpPr>
          <p:nvPr/>
        </p:nvSpPr>
        <p:spPr bwMode="auto">
          <a:xfrm>
            <a:off x="8503915" y="12319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6" name="Line 32"/>
          <p:cNvSpPr>
            <a:spLocks noChangeShapeType="1"/>
          </p:cNvSpPr>
          <p:nvPr/>
        </p:nvSpPr>
        <p:spPr bwMode="auto">
          <a:xfrm flipV="1">
            <a:off x="8503915" y="12065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7" name="Line 33"/>
          <p:cNvSpPr>
            <a:spLocks noChangeShapeType="1"/>
          </p:cNvSpPr>
          <p:nvPr/>
        </p:nvSpPr>
        <p:spPr bwMode="auto">
          <a:xfrm>
            <a:off x="1264915" y="1752600"/>
            <a:ext cx="2032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8" name="Line 34"/>
          <p:cNvSpPr>
            <a:spLocks noChangeShapeType="1"/>
          </p:cNvSpPr>
          <p:nvPr/>
        </p:nvSpPr>
        <p:spPr bwMode="auto">
          <a:xfrm>
            <a:off x="3322315" y="17653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39" name="Line 35"/>
          <p:cNvSpPr>
            <a:spLocks noChangeShapeType="1"/>
          </p:cNvSpPr>
          <p:nvPr/>
        </p:nvSpPr>
        <p:spPr bwMode="auto">
          <a:xfrm>
            <a:off x="1264915" y="1981200"/>
            <a:ext cx="2032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0" name="Line 36"/>
          <p:cNvSpPr>
            <a:spLocks noChangeShapeType="1"/>
          </p:cNvSpPr>
          <p:nvPr/>
        </p:nvSpPr>
        <p:spPr bwMode="auto">
          <a:xfrm flipV="1">
            <a:off x="3322315" y="17399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1" name="Line 37"/>
          <p:cNvSpPr>
            <a:spLocks noChangeShapeType="1"/>
          </p:cNvSpPr>
          <p:nvPr/>
        </p:nvSpPr>
        <p:spPr bwMode="auto">
          <a:xfrm>
            <a:off x="3474715" y="1752600"/>
            <a:ext cx="5537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2" name="Rectangle 38"/>
          <p:cNvSpPr>
            <a:spLocks noChangeArrowheads="1"/>
          </p:cNvSpPr>
          <p:nvPr/>
        </p:nvSpPr>
        <p:spPr bwMode="auto">
          <a:xfrm>
            <a:off x="339403" y="1633538"/>
            <a:ext cx="11398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Rs, Rt, Rd,</a:t>
            </a:r>
          </a:p>
          <a:p>
            <a:pPr eaLnBrk="0" hangingPunct="0"/>
            <a:r>
              <a:rPr lang="en-US" altLang="zh-CN" sz="1400" b="0" smtClean="0">
                <a:solidFill>
                  <a:srgbClr val="000000"/>
                </a:solidFill>
                <a:ea typeface="宋体" panose="02010600030101010101" pitchFamily="2" charset="-122"/>
              </a:rPr>
              <a:t>Op, Func</a:t>
            </a:r>
          </a:p>
        </p:txBody>
      </p:sp>
      <p:sp>
        <p:nvSpPr>
          <p:cNvPr id="43" name="Line 39"/>
          <p:cNvSpPr>
            <a:spLocks noChangeShapeType="1"/>
          </p:cNvSpPr>
          <p:nvPr/>
        </p:nvSpPr>
        <p:spPr bwMode="auto">
          <a:xfrm>
            <a:off x="3474715" y="1981200"/>
            <a:ext cx="5537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4" name="Line 40"/>
          <p:cNvSpPr>
            <a:spLocks noChangeShapeType="1"/>
          </p:cNvSpPr>
          <p:nvPr/>
        </p:nvSpPr>
        <p:spPr bwMode="auto">
          <a:xfrm>
            <a:off x="2090415" y="1003300"/>
            <a:ext cx="0" cy="6604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5" name="Rectangle 41"/>
          <p:cNvSpPr>
            <a:spLocks noChangeArrowheads="1"/>
          </p:cNvSpPr>
          <p:nvPr/>
        </p:nvSpPr>
        <p:spPr bwMode="auto">
          <a:xfrm>
            <a:off x="2533328" y="938213"/>
            <a:ext cx="8223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Clk-to-Q</a:t>
            </a:r>
          </a:p>
        </p:txBody>
      </p:sp>
      <p:sp>
        <p:nvSpPr>
          <p:cNvPr id="46" name="Line 42"/>
          <p:cNvSpPr>
            <a:spLocks noChangeShapeType="1"/>
          </p:cNvSpPr>
          <p:nvPr/>
        </p:nvSpPr>
        <p:spPr bwMode="auto">
          <a:xfrm flipH="1">
            <a:off x="2077715" y="1066800"/>
            <a:ext cx="4826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7" name="Line 43"/>
          <p:cNvSpPr>
            <a:spLocks noChangeShapeType="1"/>
          </p:cNvSpPr>
          <p:nvPr/>
        </p:nvSpPr>
        <p:spPr bwMode="auto">
          <a:xfrm flipH="1">
            <a:off x="1391915" y="1066800"/>
            <a:ext cx="4826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8" name="Line 44"/>
          <p:cNvSpPr>
            <a:spLocks noChangeShapeType="1"/>
          </p:cNvSpPr>
          <p:nvPr/>
        </p:nvSpPr>
        <p:spPr bwMode="auto">
          <a:xfrm>
            <a:off x="1023615" y="2286000"/>
            <a:ext cx="3416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9" name="Line 45"/>
          <p:cNvSpPr>
            <a:spLocks noChangeShapeType="1"/>
          </p:cNvSpPr>
          <p:nvPr/>
        </p:nvSpPr>
        <p:spPr bwMode="auto">
          <a:xfrm>
            <a:off x="4465315" y="22987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0" name="Line 46"/>
          <p:cNvSpPr>
            <a:spLocks noChangeShapeType="1"/>
          </p:cNvSpPr>
          <p:nvPr/>
        </p:nvSpPr>
        <p:spPr bwMode="auto">
          <a:xfrm>
            <a:off x="1023615" y="2514600"/>
            <a:ext cx="3416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1" name="Line 47"/>
          <p:cNvSpPr>
            <a:spLocks noChangeShapeType="1"/>
          </p:cNvSpPr>
          <p:nvPr/>
        </p:nvSpPr>
        <p:spPr bwMode="auto">
          <a:xfrm flipV="1">
            <a:off x="4465315" y="22733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2" name="Line 48"/>
          <p:cNvSpPr>
            <a:spLocks noChangeShapeType="1"/>
          </p:cNvSpPr>
          <p:nvPr/>
        </p:nvSpPr>
        <p:spPr bwMode="auto">
          <a:xfrm>
            <a:off x="4617715" y="2286000"/>
            <a:ext cx="439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3" name="Line 49"/>
          <p:cNvSpPr>
            <a:spLocks noChangeShapeType="1"/>
          </p:cNvSpPr>
          <p:nvPr/>
        </p:nvSpPr>
        <p:spPr bwMode="auto">
          <a:xfrm>
            <a:off x="4617715" y="2514600"/>
            <a:ext cx="439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4" name="Line 50"/>
          <p:cNvSpPr>
            <a:spLocks noChangeShapeType="1"/>
          </p:cNvSpPr>
          <p:nvPr/>
        </p:nvSpPr>
        <p:spPr bwMode="auto">
          <a:xfrm>
            <a:off x="1023615" y="4648200"/>
            <a:ext cx="4330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5" name="Line 51"/>
          <p:cNvSpPr>
            <a:spLocks noChangeShapeType="1"/>
          </p:cNvSpPr>
          <p:nvPr/>
        </p:nvSpPr>
        <p:spPr bwMode="auto">
          <a:xfrm>
            <a:off x="5379715" y="46609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6" name="Line 52"/>
          <p:cNvSpPr>
            <a:spLocks noChangeShapeType="1"/>
          </p:cNvSpPr>
          <p:nvPr/>
        </p:nvSpPr>
        <p:spPr bwMode="auto">
          <a:xfrm>
            <a:off x="1023615" y="4876800"/>
            <a:ext cx="4330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7" name="Line 53"/>
          <p:cNvSpPr>
            <a:spLocks noChangeShapeType="1"/>
          </p:cNvSpPr>
          <p:nvPr/>
        </p:nvSpPr>
        <p:spPr bwMode="auto">
          <a:xfrm flipV="1">
            <a:off x="5379715" y="46355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8" name="Line 54"/>
          <p:cNvSpPr>
            <a:spLocks noChangeShapeType="1"/>
          </p:cNvSpPr>
          <p:nvPr/>
        </p:nvSpPr>
        <p:spPr bwMode="auto">
          <a:xfrm>
            <a:off x="5532115" y="4876800"/>
            <a:ext cx="3479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9" name="Line 55"/>
          <p:cNvSpPr>
            <a:spLocks noChangeShapeType="1"/>
          </p:cNvSpPr>
          <p:nvPr/>
        </p:nvSpPr>
        <p:spPr bwMode="auto">
          <a:xfrm>
            <a:off x="1023615" y="5181600"/>
            <a:ext cx="4178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0" name="Line 56"/>
          <p:cNvSpPr>
            <a:spLocks noChangeShapeType="1"/>
          </p:cNvSpPr>
          <p:nvPr/>
        </p:nvSpPr>
        <p:spPr bwMode="auto">
          <a:xfrm>
            <a:off x="5227315" y="51943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1" name="Line 57"/>
          <p:cNvSpPr>
            <a:spLocks noChangeShapeType="1"/>
          </p:cNvSpPr>
          <p:nvPr/>
        </p:nvSpPr>
        <p:spPr bwMode="auto">
          <a:xfrm>
            <a:off x="1023615" y="5410200"/>
            <a:ext cx="4178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2" name="Line 58"/>
          <p:cNvSpPr>
            <a:spLocks noChangeShapeType="1"/>
          </p:cNvSpPr>
          <p:nvPr/>
        </p:nvSpPr>
        <p:spPr bwMode="auto">
          <a:xfrm flipV="1">
            <a:off x="5227315" y="51689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3" name="Line 59"/>
          <p:cNvSpPr>
            <a:spLocks noChangeShapeType="1"/>
          </p:cNvSpPr>
          <p:nvPr/>
        </p:nvSpPr>
        <p:spPr bwMode="auto">
          <a:xfrm>
            <a:off x="5379715" y="5181600"/>
            <a:ext cx="3632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4" name="Line 60"/>
          <p:cNvSpPr>
            <a:spLocks noChangeShapeType="1"/>
          </p:cNvSpPr>
          <p:nvPr/>
        </p:nvSpPr>
        <p:spPr bwMode="auto">
          <a:xfrm>
            <a:off x="5379715" y="5410200"/>
            <a:ext cx="3632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5" name="Rectangle 61"/>
          <p:cNvSpPr>
            <a:spLocks noChangeArrowheads="1"/>
          </p:cNvSpPr>
          <p:nvPr/>
        </p:nvSpPr>
        <p:spPr bwMode="auto">
          <a:xfrm>
            <a:off x="323528" y="2251075"/>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ALUctr</a:t>
            </a:r>
          </a:p>
        </p:txBody>
      </p:sp>
      <p:sp>
        <p:nvSpPr>
          <p:cNvPr id="66" name="Line 62"/>
          <p:cNvSpPr>
            <a:spLocks noChangeShapeType="1"/>
          </p:cNvSpPr>
          <p:nvPr/>
        </p:nvSpPr>
        <p:spPr bwMode="auto">
          <a:xfrm>
            <a:off x="3385815" y="1536700"/>
            <a:ext cx="0" cy="30226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7" name="Rectangle 63"/>
          <p:cNvSpPr>
            <a:spLocks noChangeArrowheads="1"/>
          </p:cNvSpPr>
          <p:nvPr/>
        </p:nvSpPr>
        <p:spPr bwMode="auto">
          <a:xfrm>
            <a:off x="3447728" y="1471613"/>
            <a:ext cx="2578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Instruction Memory Access Time</a:t>
            </a:r>
          </a:p>
        </p:txBody>
      </p:sp>
      <p:sp>
        <p:nvSpPr>
          <p:cNvPr id="68" name="Line 64"/>
          <p:cNvSpPr>
            <a:spLocks noChangeShapeType="1"/>
          </p:cNvSpPr>
          <p:nvPr/>
        </p:nvSpPr>
        <p:spPr bwMode="auto">
          <a:xfrm>
            <a:off x="2103115" y="1600200"/>
            <a:ext cx="1270000"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69" name="Rectangle 65"/>
          <p:cNvSpPr>
            <a:spLocks noChangeArrowheads="1"/>
          </p:cNvSpPr>
          <p:nvPr/>
        </p:nvSpPr>
        <p:spPr bwMode="auto">
          <a:xfrm>
            <a:off x="2228528" y="22510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70" name="Rectangle 66"/>
          <p:cNvSpPr>
            <a:spLocks noChangeArrowheads="1"/>
          </p:cNvSpPr>
          <p:nvPr/>
        </p:nvSpPr>
        <p:spPr bwMode="auto">
          <a:xfrm>
            <a:off x="5047928" y="22510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71" name="Line 67"/>
          <p:cNvSpPr>
            <a:spLocks noChangeShapeType="1"/>
          </p:cNvSpPr>
          <p:nvPr/>
        </p:nvSpPr>
        <p:spPr bwMode="auto">
          <a:xfrm>
            <a:off x="4528815" y="2070100"/>
            <a:ext cx="0" cy="31750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2" name="Line 68"/>
          <p:cNvSpPr>
            <a:spLocks noChangeShapeType="1"/>
          </p:cNvSpPr>
          <p:nvPr/>
        </p:nvSpPr>
        <p:spPr bwMode="auto">
          <a:xfrm>
            <a:off x="1023615" y="4114800"/>
            <a:ext cx="3416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3" name="Line 69"/>
          <p:cNvSpPr>
            <a:spLocks noChangeShapeType="1"/>
          </p:cNvSpPr>
          <p:nvPr/>
        </p:nvSpPr>
        <p:spPr bwMode="auto">
          <a:xfrm>
            <a:off x="4465315" y="41275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4" name="Line 70"/>
          <p:cNvSpPr>
            <a:spLocks noChangeShapeType="1"/>
          </p:cNvSpPr>
          <p:nvPr/>
        </p:nvSpPr>
        <p:spPr bwMode="auto">
          <a:xfrm>
            <a:off x="1023615" y="4343400"/>
            <a:ext cx="3568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5" name="Line 71"/>
          <p:cNvSpPr>
            <a:spLocks noChangeShapeType="1"/>
          </p:cNvSpPr>
          <p:nvPr/>
        </p:nvSpPr>
        <p:spPr bwMode="auto">
          <a:xfrm>
            <a:off x="4617715" y="4343400"/>
            <a:ext cx="4394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76" name="Rectangle 72"/>
          <p:cNvSpPr>
            <a:spLocks noChangeArrowheads="1"/>
          </p:cNvSpPr>
          <p:nvPr/>
        </p:nvSpPr>
        <p:spPr bwMode="auto">
          <a:xfrm>
            <a:off x="323528" y="4079875"/>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RegWr</a:t>
            </a:r>
          </a:p>
        </p:txBody>
      </p:sp>
      <p:sp>
        <p:nvSpPr>
          <p:cNvPr id="77" name="Rectangle 73"/>
          <p:cNvSpPr>
            <a:spLocks noChangeArrowheads="1"/>
          </p:cNvSpPr>
          <p:nvPr/>
        </p:nvSpPr>
        <p:spPr bwMode="auto">
          <a:xfrm>
            <a:off x="2228528" y="40798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78" name="Rectangle 74"/>
          <p:cNvSpPr>
            <a:spLocks noChangeArrowheads="1"/>
          </p:cNvSpPr>
          <p:nvPr/>
        </p:nvSpPr>
        <p:spPr bwMode="auto">
          <a:xfrm>
            <a:off x="5047928" y="40798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79" name="Line 75"/>
          <p:cNvSpPr>
            <a:spLocks noChangeShapeType="1"/>
          </p:cNvSpPr>
          <p:nvPr/>
        </p:nvSpPr>
        <p:spPr bwMode="auto">
          <a:xfrm>
            <a:off x="3398515" y="2133600"/>
            <a:ext cx="1117600"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0" name="Rectangle 76"/>
          <p:cNvSpPr>
            <a:spLocks noChangeArrowheads="1"/>
          </p:cNvSpPr>
          <p:nvPr/>
        </p:nvSpPr>
        <p:spPr bwMode="auto">
          <a:xfrm>
            <a:off x="4514528" y="2005013"/>
            <a:ext cx="22494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Delay through Control Logic</a:t>
            </a:r>
          </a:p>
        </p:txBody>
      </p:sp>
      <p:sp>
        <p:nvSpPr>
          <p:cNvPr id="81" name="Line 77"/>
          <p:cNvSpPr>
            <a:spLocks noChangeShapeType="1"/>
          </p:cNvSpPr>
          <p:nvPr/>
        </p:nvSpPr>
        <p:spPr bwMode="auto">
          <a:xfrm>
            <a:off x="5532115" y="4648200"/>
            <a:ext cx="3479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2" name="Rectangle 78"/>
          <p:cNvSpPr>
            <a:spLocks noChangeArrowheads="1"/>
          </p:cNvSpPr>
          <p:nvPr/>
        </p:nvSpPr>
        <p:spPr bwMode="auto">
          <a:xfrm>
            <a:off x="323528" y="4613275"/>
            <a:ext cx="698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busA</a:t>
            </a:r>
          </a:p>
        </p:txBody>
      </p:sp>
      <p:sp>
        <p:nvSpPr>
          <p:cNvPr id="83" name="Line 79"/>
          <p:cNvSpPr>
            <a:spLocks noChangeShapeType="1"/>
          </p:cNvSpPr>
          <p:nvPr/>
        </p:nvSpPr>
        <p:spPr bwMode="auto">
          <a:xfrm>
            <a:off x="5443215" y="4432300"/>
            <a:ext cx="0" cy="13462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4" name="Line 80"/>
          <p:cNvSpPr>
            <a:spLocks noChangeShapeType="1"/>
          </p:cNvSpPr>
          <p:nvPr/>
        </p:nvSpPr>
        <p:spPr bwMode="auto">
          <a:xfrm>
            <a:off x="3398515" y="4495800"/>
            <a:ext cx="2032000"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85" name="Rectangle 81"/>
          <p:cNvSpPr>
            <a:spLocks noChangeArrowheads="1"/>
          </p:cNvSpPr>
          <p:nvPr/>
        </p:nvSpPr>
        <p:spPr bwMode="auto">
          <a:xfrm>
            <a:off x="5428928" y="4367213"/>
            <a:ext cx="2065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Register File Access Time</a:t>
            </a:r>
          </a:p>
        </p:txBody>
      </p:sp>
      <p:sp>
        <p:nvSpPr>
          <p:cNvPr id="86" name="Rectangle 82"/>
          <p:cNvSpPr>
            <a:spLocks noChangeArrowheads="1"/>
          </p:cNvSpPr>
          <p:nvPr/>
        </p:nvSpPr>
        <p:spPr bwMode="auto">
          <a:xfrm>
            <a:off x="2304728" y="46132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87" name="Rectangle 83"/>
          <p:cNvSpPr>
            <a:spLocks noChangeArrowheads="1"/>
          </p:cNvSpPr>
          <p:nvPr/>
        </p:nvSpPr>
        <p:spPr bwMode="auto">
          <a:xfrm>
            <a:off x="6190928" y="46132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88" name="Rectangle 84"/>
          <p:cNvSpPr>
            <a:spLocks noChangeArrowheads="1"/>
          </p:cNvSpPr>
          <p:nvPr/>
        </p:nvSpPr>
        <p:spPr bwMode="auto">
          <a:xfrm>
            <a:off x="323528" y="5146675"/>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busB</a:t>
            </a:r>
          </a:p>
        </p:txBody>
      </p:sp>
      <p:sp>
        <p:nvSpPr>
          <p:cNvPr id="89" name="Line 85"/>
          <p:cNvSpPr>
            <a:spLocks noChangeShapeType="1"/>
          </p:cNvSpPr>
          <p:nvPr/>
        </p:nvSpPr>
        <p:spPr bwMode="auto">
          <a:xfrm>
            <a:off x="6281415" y="5499100"/>
            <a:ext cx="0" cy="11176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0" name="Line 86"/>
          <p:cNvSpPr>
            <a:spLocks noChangeShapeType="1"/>
          </p:cNvSpPr>
          <p:nvPr/>
        </p:nvSpPr>
        <p:spPr bwMode="auto">
          <a:xfrm>
            <a:off x="5455915" y="5562600"/>
            <a:ext cx="812800"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1" name="Rectangle 87"/>
          <p:cNvSpPr>
            <a:spLocks noChangeArrowheads="1"/>
          </p:cNvSpPr>
          <p:nvPr/>
        </p:nvSpPr>
        <p:spPr bwMode="auto">
          <a:xfrm>
            <a:off x="6267128" y="5434013"/>
            <a:ext cx="10160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ALU Delay</a:t>
            </a:r>
          </a:p>
        </p:txBody>
      </p:sp>
      <p:sp>
        <p:nvSpPr>
          <p:cNvPr id="92" name="Rectangle 88"/>
          <p:cNvSpPr>
            <a:spLocks noChangeArrowheads="1"/>
          </p:cNvSpPr>
          <p:nvPr/>
        </p:nvSpPr>
        <p:spPr bwMode="auto">
          <a:xfrm>
            <a:off x="2304728" y="51466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93" name="Rectangle 89"/>
          <p:cNvSpPr>
            <a:spLocks noChangeArrowheads="1"/>
          </p:cNvSpPr>
          <p:nvPr/>
        </p:nvSpPr>
        <p:spPr bwMode="auto">
          <a:xfrm>
            <a:off x="6190928" y="51466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94" name="Rectangle 90"/>
          <p:cNvSpPr>
            <a:spLocks noChangeArrowheads="1"/>
          </p:cNvSpPr>
          <p:nvPr/>
        </p:nvSpPr>
        <p:spPr bwMode="auto">
          <a:xfrm>
            <a:off x="2228528" y="17176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95" name="Line 91"/>
          <p:cNvSpPr>
            <a:spLocks noChangeShapeType="1"/>
          </p:cNvSpPr>
          <p:nvPr/>
        </p:nvSpPr>
        <p:spPr bwMode="auto">
          <a:xfrm>
            <a:off x="8656315" y="1219200"/>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6" name="Line 92"/>
          <p:cNvSpPr>
            <a:spLocks noChangeShapeType="1"/>
          </p:cNvSpPr>
          <p:nvPr/>
        </p:nvSpPr>
        <p:spPr bwMode="auto">
          <a:xfrm>
            <a:off x="8656315" y="1447800"/>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97" name="Rectangle 93"/>
          <p:cNvSpPr>
            <a:spLocks noChangeArrowheads="1"/>
          </p:cNvSpPr>
          <p:nvPr/>
        </p:nvSpPr>
        <p:spPr bwMode="auto">
          <a:xfrm>
            <a:off x="3752528" y="17176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98" name="Rectangle 94"/>
          <p:cNvSpPr>
            <a:spLocks noChangeArrowheads="1"/>
          </p:cNvSpPr>
          <p:nvPr/>
        </p:nvSpPr>
        <p:spPr bwMode="auto">
          <a:xfrm>
            <a:off x="2304728" y="11842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99" name="Rectangle 95"/>
          <p:cNvSpPr>
            <a:spLocks noChangeArrowheads="1"/>
          </p:cNvSpPr>
          <p:nvPr/>
        </p:nvSpPr>
        <p:spPr bwMode="auto">
          <a:xfrm>
            <a:off x="780728" y="11842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100" name="Oval 96"/>
          <p:cNvSpPr>
            <a:spLocks noChangeArrowheads="1"/>
          </p:cNvSpPr>
          <p:nvPr/>
        </p:nvSpPr>
        <p:spPr bwMode="auto">
          <a:xfrm>
            <a:off x="8268965" y="4197350"/>
            <a:ext cx="139700" cy="215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Line 98"/>
          <p:cNvSpPr>
            <a:spLocks noChangeShapeType="1"/>
          </p:cNvSpPr>
          <p:nvPr/>
        </p:nvSpPr>
        <p:spPr bwMode="auto">
          <a:xfrm>
            <a:off x="1023615" y="2743200"/>
            <a:ext cx="7988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2" name="Line 99"/>
          <p:cNvSpPr>
            <a:spLocks noChangeShapeType="1"/>
          </p:cNvSpPr>
          <p:nvPr/>
        </p:nvSpPr>
        <p:spPr bwMode="auto">
          <a:xfrm>
            <a:off x="1023615" y="2971800"/>
            <a:ext cx="3416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3" name="Line 100"/>
          <p:cNvSpPr>
            <a:spLocks noChangeShapeType="1"/>
          </p:cNvSpPr>
          <p:nvPr/>
        </p:nvSpPr>
        <p:spPr bwMode="auto">
          <a:xfrm flipV="1">
            <a:off x="4465315" y="27305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4" name="Rectangle 101"/>
          <p:cNvSpPr>
            <a:spLocks noChangeArrowheads="1"/>
          </p:cNvSpPr>
          <p:nvPr/>
        </p:nvSpPr>
        <p:spPr bwMode="auto">
          <a:xfrm>
            <a:off x="323528" y="27082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ExtOp</a:t>
            </a:r>
          </a:p>
        </p:txBody>
      </p:sp>
      <p:sp>
        <p:nvSpPr>
          <p:cNvPr id="105" name="Rectangle 102"/>
          <p:cNvSpPr>
            <a:spLocks noChangeArrowheads="1"/>
          </p:cNvSpPr>
          <p:nvPr/>
        </p:nvSpPr>
        <p:spPr bwMode="auto">
          <a:xfrm>
            <a:off x="2228528" y="27082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106" name="Rectangle 103"/>
          <p:cNvSpPr>
            <a:spLocks noChangeArrowheads="1"/>
          </p:cNvSpPr>
          <p:nvPr/>
        </p:nvSpPr>
        <p:spPr bwMode="auto">
          <a:xfrm>
            <a:off x="5047928" y="27082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107" name="Line 104"/>
          <p:cNvSpPr>
            <a:spLocks noChangeShapeType="1"/>
          </p:cNvSpPr>
          <p:nvPr/>
        </p:nvSpPr>
        <p:spPr bwMode="auto">
          <a:xfrm>
            <a:off x="1023615" y="3200400"/>
            <a:ext cx="7988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8" name="Line 105"/>
          <p:cNvSpPr>
            <a:spLocks noChangeShapeType="1"/>
          </p:cNvSpPr>
          <p:nvPr/>
        </p:nvSpPr>
        <p:spPr bwMode="auto">
          <a:xfrm>
            <a:off x="1023615" y="3429000"/>
            <a:ext cx="3416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09" name="Line 106"/>
          <p:cNvSpPr>
            <a:spLocks noChangeShapeType="1"/>
          </p:cNvSpPr>
          <p:nvPr/>
        </p:nvSpPr>
        <p:spPr bwMode="auto">
          <a:xfrm flipV="1">
            <a:off x="4465315" y="31877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0" name="Rectangle 107"/>
          <p:cNvSpPr>
            <a:spLocks noChangeArrowheads="1"/>
          </p:cNvSpPr>
          <p:nvPr/>
        </p:nvSpPr>
        <p:spPr bwMode="auto">
          <a:xfrm>
            <a:off x="323528" y="31654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ALUSrc</a:t>
            </a:r>
          </a:p>
        </p:txBody>
      </p:sp>
      <p:sp>
        <p:nvSpPr>
          <p:cNvPr id="111" name="Rectangle 108"/>
          <p:cNvSpPr>
            <a:spLocks noChangeArrowheads="1"/>
          </p:cNvSpPr>
          <p:nvPr/>
        </p:nvSpPr>
        <p:spPr bwMode="auto">
          <a:xfrm>
            <a:off x="2228528" y="31654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112" name="Rectangle 109"/>
          <p:cNvSpPr>
            <a:spLocks noChangeArrowheads="1"/>
          </p:cNvSpPr>
          <p:nvPr/>
        </p:nvSpPr>
        <p:spPr bwMode="auto">
          <a:xfrm>
            <a:off x="5047928" y="31654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113" name="Line 110"/>
          <p:cNvSpPr>
            <a:spLocks noChangeShapeType="1"/>
          </p:cNvSpPr>
          <p:nvPr/>
        </p:nvSpPr>
        <p:spPr bwMode="auto">
          <a:xfrm>
            <a:off x="1252215" y="3657600"/>
            <a:ext cx="7759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4" name="Line 111"/>
          <p:cNvSpPr>
            <a:spLocks noChangeShapeType="1"/>
          </p:cNvSpPr>
          <p:nvPr/>
        </p:nvSpPr>
        <p:spPr bwMode="auto">
          <a:xfrm>
            <a:off x="1252215" y="3886200"/>
            <a:ext cx="3187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5" name="Line 112"/>
          <p:cNvSpPr>
            <a:spLocks noChangeShapeType="1"/>
          </p:cNvSpPr>
          <p:nvPr/>
        </p:nvSpPr>
        <p:spPr bwMode="auto">
          <a:xfrm flipV="1">
            <a:off x="4465315" y="36449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16" name="Rectangle 113"/>
          <p:cNvSpPr>
            <a:spLocks noChangeArrowheads="1"/>
          </p:cNvSpPr>
          <p:nvPr/>
        </p:nvSpPr>
        <p:spPr bwMode="auto">
          <a:xfrm>
            <a:off x="323528" y="36226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MemtoReg</a:t>
            </a:r>
          </a:p>
        </p:txBody>
      </p:sp>
      <p:sp>
        <p:nvSpPr>
          <p:cNvPr id="117" name="Rectangle 114"/>
          <p:cNvSpPr>
            <a:spLocks noChangeArrowheads="1"/>
          </p:cNvSpPr>
          <p:nvPr/>
        </p:nvSpPr>
        <p:spPr bwMode="auto">
          <a:xfrm>
            <a:off x="2228528" y="36226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118" name="Rectangle 115"/>
          <p:cNvSpPr>
            <a:spLocks noChangeArrowheads="1"/>
          </p:cNvSpPr>
          <p:nvPr/>
        </p:nvSpPr>
        <p:spPr bwMode="auto">
          <a:xfrm>
            <a:off x="5047928" y="36226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119" name="Line 116"/>
          <p:cNvSpPr>
            <a:spLocks noChangeShapeType="1"/>
          </p:cNvSpPr>
          <p:nvPr/>
        </p:nvSpPr>
        <p:spPr bwMode="auto">
          <a:xfrm>
            <a:off x="1023615" y="5715000"/>
            <a:ext cx="5168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0" name="Line 117"/>
          <p:cNvSpPr>
            <a:spLocks noChangeShapeType="1"/>
          </p:cNvSpPr>
          <p:nvPr/>
        </p:nvSpPr>
        <p:spPr bwMode="auto">
          <a:xfrm>
            <a:off x="6217915" y="57277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1" name="Line 118"/>
          <p:cNvSpPr>
            <a:spLocks noChangeShapeType="1"/>
          </p:cNvSpPr>
          <p:nvPr/>
        </p:nvSpPr>
        <p:spPr bwMode="auto">
          <a:xfrm>
            <a:off x="1023615" y="5943600"/>
            <a:ext cx="5168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2" name="Line 119"/>
          <p:cNvSpPr>
            <a:spLocks noChangeShapeType="1"/>
          </p:cNvSpPr>
          <p:nvPr/>
        </p:nvSpPr>
        <p:spPr bwMode="auto">
          <a:xfrm flipV="1">
            <a:off x="6217915" y="57023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3" name="Line 120"/>
          <p:cNvSpPr>
            <a:spLocks noChangeShapeType="1"/>
          </p:cNvSpPr>
          <p:nvPr/>
        </p:nvSpPr>
        <p:spPr bwMode="auto">
          <a:xfrm>
            <a:off x="6370315" y="5715000"/>
            <a:ext cx="264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4" name="Line 121"/>
          <p:cNvSpPr>
            <a:spLocks noChangeShapeType="1"/>
          </p:cNvSpPr>
          <p:nvPr/>
        </p:nvSpPr>
        <p:spPr bwMode="auto">
          <a:xfrm>
            <a:off x="6370315" y="5943600"/>
            <a:ext cx="264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5" name="Rectangle 122"/>
          <p:cNvSpPr>
            <a:spLocks noChangeArrowheads="1"/>
          </p:cNvSpPr>
          <p:nvPr/>
        </p:nvSpPr>
        <p:spPr bwMode="auto">
          <a:xfrm>
            <a:off x="323528" y="5680075"/>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Address</a:t>
            </a:r>
          </a:p>
        </p:txBody>
      </p:sp>
      <p:sp>
        <p:nvSpPr>
          <p:cNvPr id="126" name="Rectangle 123"/>
          <p:cNvSpPr>
            <a:spLocks noChangeArrowheads="1"/>
          </p:cNvSpPr>
          <p:nvPr/>
        </p:nvSpPr>
        <p:spPr bwMode="auto">
          <a:xfrm>
            <a:off x="2304728" y="56800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127" name="Rectangle 124"/>
          <p:cNvSpPr>
            <a:spLocks noChangeArrowheads="1"/>
          </p:cNvSpPr>
          <p:nvPr/>
        </p:nvSpPr>
        <p:spPr bwMode="auto">
          <a:xfrm>
            <a:off x="7181528" y="56800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 Value</a:t>
            </a:r>
          </a:p>
        </p:txBody>
      </p:sp>
      <p:sp>
        <p:nvSpPr>
          <p:cNvPr id="128" name="Line 125"/>
          <p:cNvSpPr>
            <a:spLocks noChangeShapeType="1"/>
          </p:cNvSpPr>
          <p:nvPr/>
        </p:nvSpPr>
        <p:spPr bwMode="auto">
          <a:xfrm>
            <a:off x="1023615" y="6248400"/>
            <a:ext cx="6540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29" name="Line 126"/>
          <p:cNvSpPr>
            <a:spLocks noChangeShapeType="1"/>
          </p:cNvSpPr>
          <p:nvPr/>
        </p:nvSpPr>
        <p:spPr bwMode="auto">
          <a:xfrm>
            <a:off x="7589515" y="6261100"/>
            <a:ext cx="1270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0" name="Line 127"/>
          <p:cNvSpPr>
            <a:spLocks noChangeShapeType="1"/>
          </p:cNvSpPr>
          <p:nvPr/>
        </p:nvSpPr>
        <p:spPr bwMode="auto">
          <a:xfrm>
            <a:off x="1023615" y="6477000"/>
            <a:ext cx="6540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1" name="Line 128"/>
          <p:cNvSpPr>
            <a:spLocks noChangeShapeType="1"/>
          </p:cNvSpPr>
          <p:nvPr/>
        </p:nvSpPr>
        <p:spPr bwMode="auto">
          <a:xfrm flipV="1">
            <a:off x="7589515" y="6235700"/>
            <a:ext cx="127000"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2" name="Line 129"/>
          <p:cNvSpPr>
            <a:spLocks noChangeShapeType="1"/>
          </p:cNvSpPr>
          <p:nvPr/>
        </p:nvSpPr>
        <p:spPr bwMode="auto">
          <a:xfrm>
            <a:off x="7741915" y="6248400"/>
            <a:ext cx="1270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3" name="Line 130"/>
          <p:cNvSpPr>
            <a:spLocks noChangeShapeType="1"/>
          </p:cNvSpPr>
          <p:nvPr/>
        </p:nvSpPr>
        <p:spPr bwMode="auto">
          <a:xfrm>
            <a:off x="7741915" y="6477000"/>
            <a:ext cx="1270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4" name="Rectangle 131"/>
          <p:cNvSpPr>
            <a:spLocks noChangeArrowheads="1"/>
          </p:cNvSpPr>
          <p:nvPr/>
        </p:nvSpPr>
        <p:spPr bwMode="auto">
          <a:xfrm>
            <a:off x="323528" y="6213475"/>
            <a:ext cx="7747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busW</a:t>
            </a:r>
          </a:p>
        </p:txBody>
      </p:sp>
      <p:sp>
        <p:nvSpPr>
          <p:cNvPr id="135" name="Line 132"/>
          <p:cNvSpPr>
            <a:spLocks noChangeShapeType="1"/>
          </p:cNvSpPr>
          <p:nvPr/>
        </p:nvSpPr>
        <p:spPr bwMode="auto">
          <a:xfrm>
            <a:off x="6294115" y="6096000"/>
            <a:ext cx="1270000"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36" name="Rectangle 133"/>
          <p:cNvSpPr>
            <a:spLocks noChangeArrowheads="1"/>
          </p:cNvSpPr>
          <p:nvPr/>
        </p:nvSpPr>
        <p:spPr bwMode="auto">
          <a:xfrm>
            <a:off x="2304728" y="6213475"/>
            <a:ext cx="927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Old Value</a:t>
            </a:r>
          </a:p>
        </p:txBody>
      </p:sp>
      <p:sp>
        <p:nvSpPr>
          <p:cNvPr id="137" name="Rectangle 134"/>
          <p:cNvSpPr>
            <a:spLocks noChangeArrowheads="1"/>
          </p:cNvSpPr>
          <p:nvPr/>
        </p:nvSpPr>
        <p:spPr bwMode="auto">
          <a:xfrm>
            <a:off x="7714928" y="6213475"/>
            <a:ext cx="10795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000000"/>
                </a:solidFill>
                <a:ea typeface="宋体" panose="02010600030101010101" pitchFamily="2" charset="-122"/>
              </a:rPr>
              <a:t>New</a:t>
            </a:r>
          </a:p>
        </p:txBody>
      </p:sp>
      <p:sp>
        <p:nvSpPr>
          <p:cNvPr id="138" name="Oval 135"/>
          <p:cNvSpPr>
            <a:spLocks noChangeArrowheads="1"/>
          </p:cNvSpPr>
          <p:nvPr/>
        </p:nvSpPr>
        <p:spPr bwMode="auto">
          <a:xfrm>
            <a:off x="8268965" y="6102350"/>
            <a:ext cx="139700" cy="4445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9" name="Line 136"/>
          <p:cNvSpPr>
            <a:spLocks noChangeShapeType="1"/>
          </p:cNvSpPr>
          <p:nvPr/>
        </p:nvSpPr>
        <p:spPr bwMode="auto">
          <a:xfrm>
            <a:off x="5290815" y="4965700"/>
            <a:ext cx="0" cy="5842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0" name="Line 137"/>
          <p:cNvSpPr>
            <a:spLocks noChangeShapeType="1"/>
          </p:cNvSpPr>
          <p:nvPr/>
        </p:nvSpPr>
        <p:spPr bwMode="auto">
          <a:xfrm>
            <a:off x="4541515" y="5029200"/>
            <a:ext cx="736600" cy="0"/>
          </a:xfrm>
          <a:prstGeom prst="line">
            <a:avLst/>
          </a:prstGeom>
          <a:noFill/>
          <a:ln w="254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1" name="Rectangle 138"/>
          <p:cNvSpPr>
            <a:spLocks noChangeArrowheads="1"/>
          </p:cNvSpPr>
          <p:nvPr/>
        </p:nvSpPr>
        <p:spPr bwMode="auto">
          <a:xfrm>
            <a:off x="2076128" y="4900613"/>
            <a:ext cx="24526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Delay through Extender &amp; Mux</a:t>
            </a:r>
          </a:p>
        </p:txBody>
      </p:sp>
      <p:sp>
        <p:nvSpPr>
          <p:cNvPr id="142" name="Oval 139"/>
          <p:cNvSpPr>
            <a:spLocks noChangeArrowheads="1"/>
          </p:cNvSpPr>
          <p:nvPr/>
        </p:nvSpPr>
        <p:spPr bwMode="auto">
          <a:xfrm>
            <a:off x="4382765" y="2597150"/>
            <a:ext cx="215900" cy="977900"/>
          </a:xfrm>
          <a:prstGeom prst="ellipse">
            <a:avLst/>
          </a:prstGeom>
          <a:noFill/>
          <a:ln w="12700">
            <a:solidFill>
              <a:srgbClr val="FC012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3" name="Arc 140"/>
          <p:cNvSpPr>
            <a:spLocks/>
          </p:cNvSpPr>
          <p:nvPr/>
        </p:nvSpPr>
        <p:spPr bwMode="auto">
          <a:xfrm>
            <a:off x="4605015" y="3055938"/>
            <a:ext cx="298450" cy="1974850"/>
          </a:xfrm>
          <a:custGeom>
            <a:avLst/>
            <a:gdLst>
              <a:gd name="T0" fmla="*/ 0 w 21600"/>
              <a:gd name="T1" fmla="*/ 0 h 21600"/>
              <a:gd name="T2" fmla="*/ 298450 w 21600"/>
              <a:gd name="T3" fmla="*/ 1974850 h 21600"/>
              <a:gd name="T4" fmla="*/ 0 w 21600"/>
              <a:gd name="T5" fmla="*/ 197485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rgbClr val="FC0128"/>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nvGrpSpPr>
          <p:cNvPr id="144" name="Group 145"/>
          <p:cNvGrpSpPr>
            <a:grpSpLocks/>
          </p:cNvGrpSpPr>
          <p:nvPr/>
        </p:nvGrpSpPr>
        <p:grpSpPr bwMode="auto">
          <a:xfrm>
            <a:off x="6417940" y="3657600"/>
            <a:ext cx="1914525" cy="2516188"/>
            <a:chOff x="3926" y="2304"/>
            <a:chExt cx="1206" cy="1585"/>
          </a:xfrm>
        </p:grpSpPr>
        <p:sp>
          <p:nvSpPr>
            <p:cNvPr id="145" name="Arc 97"/>
            <p:cNvSpPr>
              <a:spLocks/>
            </p:cNvSpPr>
            <p:nvPr/>
          </p:nvSpPr>
          <p:spPr bwMode="auto">
            <a:xfrm>
              <a:off x="4608" y="2405"/>
              <a:ext cx="524" cy="1484"/>
            </a:xfrm>
            <a:custGeom>
              <a:avLst/>
              <a:gdLst>
                <a:gd name="T0" fmla="*/ 0 w 21600"/>
                <a:gd name="T1" fmla="*/ 0 h 21600"/>
                <a:gd name="T2" fmla="*/ 524 w 21600"/>
                <a:gd name="T3" fmla="*/ 1484 h 21600"/>
                <a:gd name="T4" fmla="*/ 0 w 21600"/>
                <a:gd name="T5" fmla="*/ 14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rgbClr val="FC0128"/>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6" name="Arc 141"/>
            <p:cNvSpPr>
              <a:spLocks/>
            </p:cNvSpPr>
            <p:nvPr/>
          </p:nvSpPr>
          <p:spPr bwMode="auto">
            <a:xfrm>
              <a:off x="4848" y="2549"/>
              <a:ext cx="236" cy="92"/>
            </a:xfrm>
            <a:custGeom>
              <a:avLst/>
              <a:gdLst>
                <a:gd name="T0" fmla="*/ 0 w 21600"/>
                <a:gd name="T1" fmla="*/ 0 h 21600"/>
                <a:gd name="T2" fmla="*/ 236 w 21600"/>
                <a:gd name="T3" fmla="*/ 92 h 21600"/>
                <a:gd name="T4" fmla="*/ 0 w 21600"/>
                <a:gd name="T5" fmla="*/ 9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rgbClr val="FC0128"/>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7" name="Rectangle 142"/>
            <p:cNvSpPr>
              <a:spLocks noChangeArrowheads="1"/>
            </p:cNvSpPr>
            <p:nvPr/>
          </p:nvSpPr>
          <p:spPr bwMode="auto">
            <a:xfrm>
              <a:off x="3926" y="2304"/>
              <a:ext cx="85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Register</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Write Occurs</a:t>
              </a:r>
            </a:p>
          </p:txBody>
        </p:sp>
      </p:grpSp>
      <p:sp>
        <p:nvSpPr>
          <p:cNvPr id="148" name="Line 143"/>
          <p:cNvSpPr>
            <a:spLocks noChangeShapeType="1"/>
          </p:cNvSpPr>
          <p:nvPr/>
        </p:nvSpPr>
        <p:spPr bwMode="auto">
          <a:xfrm>
            <a:off x="7653015" y="6032500"/>
            <a:ext cx="0" cy="58420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9" name="Rectangle 144"/>
          <p:cNvSpPr>
            <a:spLocks noChangeArrowheads="1"/>
          </p:cNvSpPr>
          <p:nvPr/>
        </p:nvSpPr>
        <p:spPr bwMode="auto">
          <a:xfrm>
            <a:off x="4057328" y="5967413"/>
            <a:ext cx="2144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b="0" smtClean="0">
                <a:solidFill>
                  <a:srgbClr val="FC0128"/>
                </a:solidFill>
                <a:ea typeface="宋体" panose="02010600030101010101" pitchFamily="2" charset="-122"/>
              </a:rPr>
              <a:t>Data Memory Access Time</a:t>
            </a:r>
          </a:p>
        </p:txBody>
      </p:sp>
      <p:sp>
        <p:nvSpPr>
          <p:cNvPr id="150" name="Rectangle 146"/>
          <p:cNvSpPr>
            <a:spLocks noChangeArrowheads="1"/>
          </p:cNvSpPr>
          <p:nvPr/>
        </p:nvSpPr>
        <p:spPr bwMode="auto">
          <a:xfrm>
            <a:off x="8564240" y="1195388"/>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r>
              <a:rPr lang="en-US" altLang="zh-CN" sz="1400" b="0" dirty="0" smtClean="0">
                <a:solidFill>
                  <a:srgbClr val="FF0000"/>
                </a:solidFill>
                <a:ea typeface="宋体" panose="02010600030101010101" pitchFamily="2" charset="-122"/>
              </a:rPr>
              <a:t>PC+4</a:t>
            </a:r>
            <a:endParaRPr lang="zh-CN" altLang="en-US" sz="1400" b="0" dirty="0" smtClean="0">
              <a:solidFill>
                <a:srgbClr val="FF0000"/>
              </a:solidFill>
              <a:ea typeface="宋体" panose="02010600030101010101" pitchFamily="2" charset="-122"/>
            </a:endParaRPr>
          </a:p>
        </p:txBody>
      </p:sp>
      <p:grpSp>
        <p:nvGrpSpPr>
          <p:cNvPr id="151" name="Group 147"/>
          <p:cNvGrpSpPr>
            <a:grpSpLocks/>
          </p:cNvGrpSpPr>
          <p:nvPr/>
        </p:nvGrpSpPr>
        <p:grpSpPr bwMode="auto">
          <a:xfrm>
            <a:off x="7035478" y="811213"/>
            <a:ext cx="1322387" cy="304800"/>
            <a:chOff x="4315" y="511"/>
            <a:chExt cx="833" cy="192"/>
          </a:xfrm>
        </p:grpSpPr>
        <p:sp>
          <p:nvSpPr>
            <p:cNvPr id="152" name="Text Box 148"/>
            <p:cNvSpPr txBox="1">
              <a:spLocks noChangeArrowheads="1"/>
            </p:cNvSpPr>
            <p:nvPr/>
          </p:nvSpPr>
          <p:spPr bwMode="auto">
            <a:xfrm>
              <a:off x="4315" y="511"/>
              <a:ext cx="8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0" hangingPunct="0">
                <a:spcBef>
                  <a:spcPct val="50000"/>
                </a:spcBef>
              </a:pPr>
              <a:r>
                <a:rPr lang="en-US" altLang="zh-CN" sz="1400" smtClean="0">
                  <a:solidFill>
                    <a:srgbClr val="0000FF"/>
                  </a:solidFill>
                  <a:ea typeface="宋体" panose="02010600030101010101" pitchFamily="2" charset="-122"/>
                </a:rPr>
                <a:t>PC+4     PC</a:t>
              </a:r>
              <a:r>
                <a:rPr lang="en-US" altLang="zh-CN" sz="1400" b="0" smtClean="0">
                  <a:solidFill>
                    <a:srgbClr val="0000FF"/>
                  </a:solidFill>
                  <a:ea typeface="宋体" panose="02010600030101010101" pitchFamily="2" charset="-122"/>
                </a:rPr>
                <a:t>  </a:t>
              </a:r>
            </a:p>
          </p:txBody>
        </p:sp>
        <p:sp>
          <p:nvSpPr>
            <p:cNvPr id="153" name="Line 149"/>
            <p:cNvSpPr>
              <a:spLocks noChangeShapeType="1"/>
            </p:cNvSpPr>
            <p:nvPr/>
          </p:nvSpPr>
          <p:spPr bwMode="auto">
            <a:xfrm>
              <a:off x="4726" y="612"/>
              <a:ext cx="137" cy="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grpSp>
      <p:sp>
        <p:nvSpPr>
          <p:cNvPr id="154" name="Line 150"/>
          <p:cNvSpPr>
            <a:spLocks noChangeShapeType="1"/>
          </p:cNvSpPr>
          <p:nvPr/>
        </p:nvSpPr>
        <p:spPr bwMode="auto">
          <a:xfrm>
            <a:off x="8576940" y="987425"/>
            <a:ext cx="0" cy="6604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55" name="Line 151"/>
          <p:cNvSpPr>
            <a:spLocks noChangeShapeType="1"/>
          </p:cNvSpPr>
          <p:nvPr/>
        </p:nvSpPr>
        <p:spPr bwMode="auto">
          <a:xfrm flipH="1">
            <a:off x="7035478" y="885825"/>
            <a:ext cx="30162" cy="21463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56" name="Line 152"/>
          <p:cNvSpPr>
            <a:spLocks noChangeShapeType="1"/>
          </p:cNvSpPr>
          <p:nvPr/>
        </p:nvSpPr>
        <p:spPr bwMode="auto">
          <a:xfrm>
            <a:off x="7065640" y="1103313"/>
            <a:ext cx="1262063"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57" name="标题 1"/>
          <p:cNvSpPr txBox="1">
            <a:spLocks/>
          </p:cNvSpPr>
          <p:nvPr/>
        </p:nvSpPr>
        <p:spPr>
          <a:xfrm>
            <a:off x="107504" y="61992"/>
            <a:ext cx="8856984" cy="656273"/>
          </a:xfrm>
          <a:prstGeom prst="rect">
            <a:avLst/>
          </a:prstGeom>
        </p:spPr>
        <p:txBody>
          <a:bodyPr/>
          <a:lst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a:lstStyle>
          <a:p>
            <a:r>
              <a:rPr lang="en-US" altLang="zh-CN" smtClean="0"/>
              <a:t>5.2 </a:t>
            </a:r>
            <a:r>
              <a:rPr lang="zh-CN" altLang="en-US" smtClean="0"/>
              <a:t>单周期处理器设计</a:t>
            </a:r>
            <a:endParaRPr lang="zh-CN" altLang="en-US" dirty="0"/>
          </a:p>
        </p:txBody>
      </p:sp>
      <p:sp>
        <p:nvSpPr>
          <p:cNvPr id="158" name="矩形 157"/>
          <p:cNvSpPr/>
          <p:nvPr/>
        </p:nvSpPr>
        <p:spPr>
          <a:xfrm>
            <a:off x="16469" y="688042"/>
            <a:ext cx="523083" cy="5909310"/>
          </a:xfrm>
          <a:prstGeom prst="rect">
            <a:avLst/>
          </a:prstGeom>
        </p:spPr>
        <p:txBody>
          <a:bodyPr wrap="square">
            <a:spAutoFit/>
          </a:bodyPr>
          <a:lstStyle/>
          <a:p>
            <a:r>
              <a:rPr lang="en-US" altLang="zh-CN" dirty="0" err="1">
                <a:solidFill>
                  <a:srgbClr val="FF0000"/>
                </a:solidFill>
                <a:latin typeface="Comic Sans MS" panose="030F0702030302020204" pitchFamily="66" charset="0"/>
                <a:ea typeface="微软雅黑" panose="020B0503020204020204" pitchFamily="34" charset="-122"/>
              </a:rPr>
              <a:t>lw</a:t>
            </a:r>
            <a:r>
              <a:rPr lang="zh-CN" altLang="en-US" dirty="0">
                <a:solidFill>
                  <a:srgbClr val="FF0000"/>
                </a:solidFill>
                <a:latin typeface="Comic Sans MS" panose="030F0702030302020204" pitchFamily="66" charset="0"/>
                <a:ea typeface="微软雅黑" panose="020B0503020204020204" pitchFamily="34" charset="-122"/>
              </a:rPr>
              <a:t>指令的执行时间最长</a:t>
            </a:r>
            <a:r>
              <a:rPr lang="en-US" altLang="zh-CN" dirty="0">
                <a:solidFill>
                  <a:srgbClr val="FF0000"/>
                </a:solidFill>
                <a:latin typeface="Comic Sans MS" panose="030F0702030302020204" pitchFamily="66" charset="0"/>
                <a:ea typeface="微软雅黑" panose="020B0503020204020204" pitchFamily="34" charset="-122"/>
              </a:rPr>
              <a:t>, </a:t>
            </a:r>
            <a:r>
              <a:rPr lang="zh-CN" altLang="en-US" dirty="0">
                <a:solidFill>
                  <a:srgbClr val="FF0000"/>
                </a:solidFill>
                <a:latin typeface="Comic Sans MS" panose="030F0702030302020204" pitchFamily="66" charset="0"/>
                <a:ea typeface="微软雅黑" panose="020B0503020204020204" pitchFamily="34" charset="-122"/>
              </a:rPr>
              <a:t>它所花时间作为时钟周期</a:t>
            </a:r>
          </a:p>
        </p:txBody>
      </p:sp>
    </p:spTree>
    <p:extLst>
      <p:ext uri="{BB962C8B-B14F-4D97-AF65-F5344CB8AC3E}">
        <p14:creationId xmlns:p14="http://schemas.microsoft.com/office/powerpoint/2010/main" val="34174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linds(horizont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linds(horizontal)">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blinds(horizontal)">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blinds(horizontal)">
                                      <p:cBhvr>
                                        <p:cTn id="27" dur="500"/>
                                        <p:tgtEl>
                                          <p:spTgt spid="14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blinds(horizontal)">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blinds(horizontal)">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blinds(horizontal)">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blinds(horizontal)">
                                      <p:cBhvr>
                                        <p:cTn id="45" dur="500"/>
                                        <p:tgtEl>
                                          <p:spTgt spid="14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4"/>
                                        </p:tgtEl>
                                        <p:attrNameLst>
                                          <p:attrName>style.visibility</p:attrName>
                                        </p:attrNameLst>
                                      </p:cBhvr>
                                      <p:to>
                                        <p:strVal val="visible"/>
                                      </p:to>
                                    </p:set>
                                    <p:animEffect transition="in" filter="blinds(horizontal)">
                                      <p:cBhvr>
                                        <p:cTn id="50" dur="500"/>
                                        <p:tgtEl>
                                          <p:spTgt spid="14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51"/>
                                        </p:tgtEl>
                                        <p:attrNameLst>
                                          <p:attrName>style.visibility</p:attrName>
                                        </p:attrNameLst>
                                      </p:cBhvr>
                                      <p:to>
                                        <p:strVal val="visible"/>
                                      </p:to>
                                    </p:set>
                                    <p:animEffect transition="in" filter="blinds(horizontal)">
                                      <p:cBhvr>
                                        <p:cTn id="55" dur="500"/>
                                        <p:tgtEl>
                                          <p:spTgt spid="15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50"/>
                                        </p:tgtEl>
                                        <p:attrNameLst>
                                          <p:attrName>style.visibility</p:attrName>
                                        </p:attrNameLst>
                                      </p:cBhvr>
                                      <p:to>
                                        <p:strVal val="visible"/>
                                      </p:to>
                                    </p:set>
                                    <p:animEffect transition="in" filter="blinds(horizontal)">
                                      <p:cBhvr>
                                        <p:cTn id="60"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7" grpId="0"/>
      <p:bldP spid="80" grpId="0"/>
      <p:bldP spid="85" grpId="0"/>
      <p:bldP spid="91" grpId="0"/>
      <p:bldP spid="141" grpId="0"/>
      <p:bldP spid="142" grpId="0" animBg="1"/>
      <p:bldP spid="143" grpId="0" animBg="1"/>
      <p:bldP spid="149" grpId="0"/>
      <p:bldP spid="15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小结</a:t>
            </a:r>
            <a:endParaRPr lang="zh-CN" altLang="en-US" dirty="0"/>
          </a:p>
        </p:txBody>
      </p:sp>
      <p:sp>
        <p:nvSpPr>
          <p:cNvPr id="6" name="内容占位符 5"/>
          <p:cNvSpPr>
            <a:spLocks noGrp="1"/>
          </p:cNvSpPr>
          <p:nvPr>
            <p:ph idx="1"/>
          </p:nvPr>
        </p:nvSpPr>
        <p:spPr>
          <a:xfrm>
            <a:off x="107504" y="685961"/>
            <a:ext cx="8856984" cy="5695367"/>
          </a:xfrm>
        </p:spPr>
        <p:txBody>
          <a:bodyPr/>
          <a:lstStyle/>
          <a:p>
            <a:pPr>
              <a:spcBef>
                <a:spcPts val="0"/>
              </a:spcBef>
            </a:pPr>
            <a:r>
              <a:rPr lang="zh-CN" altLang="en-US" sz="2000" dirty="0"/>
              <a:t>考察每条指令在单周期数据通路中的执行过程</a:t>
            </a:r>
          </a:p>
          <a:p>
            <a:pPr lvl="1">
              <a:lnSpc>
                <a:spcPts val="2700"/>
              </a:lnSpc>
              <a:spcBef>
                <a:spcPts val="0"/>
              </a:spcBef>
            </a:pPr>
            <a:r>
              <a:rPr lang="zh-CN" altLang="en-US" sz="1800" dirty="0"/>
              <a:t>每条指令在一个时钟周期内完成</a:t>
            </a:r>
          </a:p>
          <a:p>
            <a:pPr lvl="1">
              <a:lnSpc>
                <a:spcPts val="2700"/>
              </a:lnSpc>
              <a:spcBef>
                <a:spcPts val="0"/>
              </a:spcBef>
            </a:pPr>
            <a:r>
              <a:rPr lang="zh-CN" altLang="en-US" sz="1800" dirty="0"/>
              <a:t>每个时钟到来时，都开始进入取指令操作</a:t>
            </a:r>
          </a:p>
          <a:p>
            <a:pPr lvl="1">
              <a:lnSpc>
                <a:spcPts val="2700"/>
              </a:lnSpc>
              <a:spcBef>
                <a:spcPts val="0"/>
              </a:spcBef>
            </a:pPr>
            <a:r>
              <a:rPr lang="zh-CN" altLang="en-US" sz="1800" dirty="0"/>
              <a:t>经过</a:t>
            </a:r>
            <a:r>
              <a:rPr lang="en-US" altLang="zh-CN" sz="1800" dirty="0" err="1"/>
              <a:t>clk</a:t>
            </a:r>
            <a:r>
              <a:rPr lang="en-US" altLang="zh-CN" sz="1800" dirty="0"/>
              <a:t>-to-Q</a:t>
            </a:r>
            <a:r>
              <a:rPr lang="zh-CN" altLang="en-US" sz="1800" dirty="0"/>
              <a:t>，</a:t>
            </a:r>
            <a:r>
              <a:rPr lang="en-US" altLang="zh-CN" sz="1800" dirty="0"/>
              <a:t>PC</a:t>
            </a:r>
            <a:r>
              <a:rPr lang="zh-CN" altLang="en-US" sz="1800" dirty="0"/>
              <a:t>得到新值，经过</a:t>
            </a:r>
            <a:r>
              <a:rPr lang="en-US" altLang="zh-CN" sz="1800" dirty="0"/>
              <a:t>access time</a:t>
            </a:r>
            <a:r>
              <a:rPr lang="zh-CN" altLang="en-US" sz="1800" dirty="0"/>
              <a:t>后得到当前指令</a:t>
            </a:r>
          </a:p>
          <a:p>
            <a:pPr lvl="1">
              <a:lnSpc>
                <a:spcPts val="2700"/>
              </a:lnSpc>
              <a:spcBef>
                <a:spcPts val="0"/>
              </a:spcBef>
            </a:pPr>
            <a:r>
              <a:rPr lang="zh-CN" altLang="en-US" sz="1800" dirty="0"/>
              <a:t>按三种方式分别计算下条指令地址，在</a:t>
            </a:r>
            <a:r>
              <a:rPr lang="en-US" altLang="zh-CN" sz="1800" dirty="0"/>
              <a:t>branch / zero / jump</a:t>
            </a:r>
            <a:r>
              <a:rPr lang="zh-CN" altLang="en-US" sz="1800" dirty="0"/>
              <a:t>的控制下，选择其中之一送到</a:t>
            </a:r>
            <a:r>
              <a:rPr lang="en-US" altLang="zh-CN" sz="1800" dirty="0"/>
              <a:t>PC</a:t>
            </a:r>
            <a:r>
              <a:rPr lang="zh-CN" altLang="en-US" sz="1800" dirty="0"/>
              <a:t>输入端，但不会马上写到</a:t>
            </a:r>
            <a:r>
              <a:rPr lang="en-US" altLang="zh-CN" sz="1800" dirty="0"/>
              <a:t>PC</a:t>
            </a:r>
            <a:r>
              <a:rPr lang="zh-CN" altLang="en-US" sz="1800" dirty="0"/>
              <a:t>中，一直到下个时钟到达时，才会更新</a:t>
            </a:r>
            <a:r>
              <a:rPr lang="en-US" altLang="zh-CN" sz="1800" dirty="0"/>
              <a:t>PC</a:t>
            </a:r>
            <a:r>
              <a:rPr lang="zh-CN" altLang="en-US" sz="1800" dirty="0"/>
              <a:t>。三种下址方式为：</a:t>
            </a:r>
          </a:p>
          <a:p>
            <a:pPr lvl="2">
              <a:lnSpc>
                <a:spcPts val="2700"/>
              </a:lnSpc>
              <a:spcBef>
                <a:spcPts val="0"/>
              </a:spcBef>
            </a:pPr>
            <a:r>
              <a:rPr lang="en-US" altLang="zh-CN" sz="1800" dirty="0"/>
              <a:t>branch=jump=0</a:t>
            </a:r>
            <a:r>
              <a:rPr lang="zh-CN" altLang="en-US" sz="1800" dirty="0"/>
              <a:t>：</a:t>
            </a:r>
            <a:r>
              <a:rPr lang="en-US" altLang="zh-CN" sz="1800" dirty="0"/>
              <a:t>PC+4</a:t>
            </a:r>
          </a:p>
          <a:p>
            <a:pPr lvl="2">
              <a:lnSpc>
                <a:spcPts val="2700"/>
              </a:lnSpc>
              <a:spcBef>
                <a:spcPts val="0"/>
              </a:spcBef>
            </a:pPr>
            <a:r>
              <a:rPr lang="en-US" altLang="zh-CN" sz="1800" dirty="0"/>
              <a:t>branch=zero=1</a:t>
            </a:r>
            <a:r>
              <a:rPr lang="zh-CN" altLang="en-US" sz="1800" dirty="0"/>
              <a:t>： </a:t>
            </a:r>
            <a:r>
              <a:rPr lang="en-US" altLang="zh-CN" sz="1800" dirty="0"/>
              <a:t>PC+4+signExt[imm16]*4</a:t>
            </a:r>
          </a:p>
          <a:p>
            <a:pPr lvl="2">
              <a:lnSpc>
                <a:spcPts val="2700"/>
              </a:lnSpc>
              <a:spcBef>
                <a:spcPts val="0"/>
              </a:spcBef>
            </a:pPr>
            <a:r>
              <a:rPr lang="en-US" altLang="zh-CN" sz="1800" dirty="0"/>
              <a:t>jump=1</a:t>
            </a:r>
            <a:r>
              <a:rPr lang="zh-CN" altLang="en-US" sz="1800" dirty="0"/>
              <a:t>： </a:t>
            </a:r>
            <a:r>
              <a:rPr lang="en-US" altLang="zh-CN" sz="1800" dirty="0"/>
              <a:t>PC&lt;31:28&gt; </a:t>
            </a:r>
            <a:r>
              <a:rPr lang="en-US" altLang="zh-CN" sz="1800" dirty="0" err="1"/>
              <a:t>concat</a:t>
            </a:r>
            <a:r>
              <a:rPr lang="en-US" altLang="zh-CN" sz="1800" dirty="0"/>
              <a:t>  target&lt;25:0&gt; </a:t>
            </a:r>
            <a:r>
              <a:rPr lang="en-US" altLang="zh-CN" sz="1800" dirty="0" err="1"/>
              <a:t>concat</a:t>
            </a:r>
            <a:r>
              <a:rPr lang="en-US" altLang="zh-CN" sz="1800" dirty="0"/>
              <a:t> “00” </a:t>
            </a:r>
          </a:p>
          <a:p>
            <a:pPr lvl="1">
              <a:lnSpc>
                <a:spcPts val="2700"/>
              </a:lnSpc>
              <a:spcBef>
                <a:spcPts val="0"/>
              </a:spcBef>
            </a:pPr>
            <a:r>
              <a:rPr lang="zh-CN" altLang="en-US" sz="1800" dirty="0"/>
              <a:t>指令取出后被译码，产生指令对应的控制信号</a:t>
            </a:r>
          </a:p>
          <a:p>
            <a:pPr lvl="2">
              <a:lnSpc>
                <a:spcPts val="2700"/>
              </a:lnSpc>
              <a:spcBef>
                <a:spcPts val="0"/>
              </a:spcBef>
            </a:pPr>
            <a:r>
              <a:rPr lang="en-US" altLang="zh-CN" sz="1800" dirty="0"/>
              <a:t>R-type</a:t>
            </a:r>
            <a:r>
              <a:rPr lang="zh-CN" altLang="en-US" sz="1800" dirty="0"/>
              <a:t>指令：</a:t>
            </a:r>
            <a:r>
              <a:rPr lang="en-US" altLang="zh-CN" sz="1800" dirty="0" err="1"/>
              <a:t>rd</a:t>
            </a:r>
            <a:r>
              <a:rPr lang="zh-CN" altLang="en-US" sz="1800" dirty="0"/>
              <a:t>为目的寄存器，无访存操作，</a:t>
            </a:r>
            <a:r>
              <a:rPr lang="en-US" altLang="zh-CN" sz="1800" dirty="0"/>
              <a:t>……</a:t>
            </a:r>
          </a:p>
          <a:p>
            <a:pPr lvl="2">
              <a:lnSpc>
                <a:spcPts val="2700"/>
              </a:lnSpc>
              <a:spcBef>
                <a:spcPts val="0"/>
              </a:spcBef>
            </a:pPr>
            <a:r>
              <a:rPr lang="en-US" altLang="zh-CN" sz="1800" dirty="0" err="1"/>
              <a:t>ori</a:t>
            </a:r>
            <a:r>
              <a:rPr lang="zh-CN" altLang="en-US" sz="1800" dirty="0"/>
              <a:t>指令：</a:t>
            </a:r>
            <a:r>
              <a:rPr lang="en-US" altLang="zh-CN" sz="1800" dirty="0" err="1"/>
              <a:t>rt</a:t>
            </a:r>
            <a:r>
              <a:rPr lang="zh-CN" altLang="en-US" sz="1800" dirty="0"/>
              <a:t>为目的寄存器，</a:t>
            </a:r>
            <a:r>
              <a:rPr lang="en-US" altLang="zh-CN" sz="1800" dirty="0"/>
              <a:t>0</a:t>
            </a:r>
            <a:r>
              <a:rPr lang="zh-CN" altLang="en-US" sz="1800" dirty="0"/>
              <a:t>扩展，无访存操作，</a:t>
            </a:r>
            <a:r>
              <a:rPr lang="en-US" altLang="zh-CN" sz="1800" dirty="0"/>
              <a:t>……</a:t>
            </a:r>
          </a:p>
          <a:p>
            <a:pPr lvl="2">
              <a:lnSpc>
                <a:spcPts val="2700"/>
              </a:lnSpc>
              <a:spcBef>
                <a:spcPts val="0"/>
              </a:spcBef>
            </a:pPr>
            <a:r>
              <a:rPr lang="en-US" altLang="zh-CN" sz="1800" dirty="0" err="1"/>
              <a:t>lw</a:t>
            </a:r>
            <a:r>
              <a:rPr lang="zh-CN" altLang="en-US" sz="1800" dirty="0"/>
              <a:t>指令： </a:t>
            </a:r>
            <a:r>
              <a:rPr lang="en-US" altLang="zh-CN" sz="1800" dirty="0" err="1"/>
              <a:t>rt</a:t>
            </a:r>
            <a:r>
              <a:rPr lang="zh-CN" altLang="en-US" sz="1800" dirty="0"/>
              <a:t>为目的寄存器，计算地址、符号扩展，读内存，</a:t>
            </a:r>
            <a:r>
              <a:rPr lang="en-US" altLang="zh-CN" sz="1800" dirty="0"/>
              <a:t>……</a:t>
            </a:r>
          </a:p>
          <a:p>
            <a:pPr lvl="2">
              <a:lnSpc>
                <a:spcPts val="2700"/>
              </a:lnSpc>
              <a:spcBef>
                <a:spcPts val="0"/>
              </a:spcBef>
            </a:pPr>
            <a:r>
              <a:rPr lang="en-US" altLang="zh-CN" sz="1800" dirty="0" err="1"/>
              <a:t>sw</a:t>
            </a:r>
            <a:r>
              <a:rPr lang="zh-CN" altLang="en-US" sz="1800" dirty="0"/>
              <a:t>指令： </a:t>
            </a:r>
            <a:r>
              <a:rPr lang="en-US" altLang="zh-CN" sz="1800" dirty="0" err="1"/>
              <a:t>rt</a:t>
            </a:r>
            <a:r>
              <a:rPr lang="zh-CN" altLang="en-US" sz="1800" dirty="0"/>
              <a:t>为源寄存器，计算地址、符号扩展，写内存，</a:t>
            </a:r>
            <a:r>
              <a:rPr lang="en-US" altLang="zh-CN" sz="1800" dirty="0"/>
              <a:t>……</a:t>
            </a:r>
          </a:p>
          <a:p>
            <a:pPr>
              <a:spcBef>
                <a:spcPts val="0"/>
              </a:spcBef>
            </a:pPr>
            <a:r>
              <a:rPr lang="zh-CN" altLang="en-US" sz="2000" dirty="0"/>
              <a:t>汇总每条指令控制信号的取值，生成真值表，写出逻辑表达式，设计主控制逻辑和</a:t>
            </a:r>
            <a:r>
              <a:rPr lang="en-US" altLang="zh-CN" sz="2000" dirty="0"/>
              <a:t>ALU</a:t>
            </a:r>
            <a:r>
              <a:rPr lang="zh-CN" altLang="en-US" sz="2000" dirty="0"/>
              <a:t>局部控制</a:t>
            </a:r>
            <a:r>
              <a:rPr lang="zh-CN" altLang="en-US" sz="2000" dirty="0" smtClean="0"/>
              <a:t>逻辑</a:t>
            </a:r>
            <a:endParaRPr lang="zh-CN" altLang="en-US" sz="2000" dirty="0"/>
          </a:p>
        </p:txBody>
      </p:sp>
      <p:sp>
        <p:nvSpPr>
          <p:cNvPr id="3" name="页脚占位符 2"/>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4" name="灯片编号占位符 3"/>
          <p:cNvSpPr>
            <a:spLocks noGrp="1"/>
          </p:cNvSpPr>
          <p:nvPr>
            <p:ph type="sldNum" sz="quarter" idx="12"/>
          </p:nvPr>
        </p:nvSpPr>
        <p:spPr/>
        <p:txBody>
          <a:bodyPr/>
          <a:lstStyle/>
          <a:p>
            <a:pPr>
              <a:defRPr/>
            </a:pPr>
            <a:fld id="{AC6836A8-BD9B-48E7-B047-125F94AF7AD4}" type="slidenum">
              <a:rPr lang="zh-CN" altLang="en-US" smtClean="0"/>
              <a:pPr>
                <a:defRPr/>
              </a:pPr>
              <a:t>78</a:t>
            </a:fld>
            <a:endParaRPr lang="zh-CN" altLang="en-US" dirty="0"/>
          </a:p>
        </p:txBody>
      </p:sp>
      <p:sp>
        <p:nvSpPr>
          <p:cNvPr id="2" name="日期占位符 1"/>
          <p:cNvSpPr>
            <a:spLocks noGrp="1"/>
          </p:cNvSpPr>
          <p:nvPr>
            <p:ph type="dt" sz="half" idx="10"/>
          </p:nvPr>
        </p:nvSpPr>
        <p:spPr/>
        <p:txBody>
          <a:bodyPr/>
          <a:lstStyle/>
          <a:p>
            <a:pPr>
              <a:defRPr/>
            </a:pPr>
            <a:fld id="{D770EFDA-EB56-42EA-A73C-8F491EF780A1}" type="datetime1">
              <a:rPr lang="zh-CN" altLang="en-US" smtClean="0"/>
              <a:t>2017/10/30</a:t>
            </a:fld>
            <a:endParaRPr lang="zh-CN" altLang="en-US"/>
          </a:p>
        </p:txBody>
      </p:sp>
    </p:spTree>
    <p:extLst>
      <p:ext uri="{BB962C8B-B14F-4D97-AF65-F5344CB8AC3E}">
        <p14:creationId xmlns:p14="http://schemas.microsoft.com/office/powerpoint/2010/main" val="38728653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5.4 </a:t>
            </a:r>
            <a:r>
              <a:rPr lang="zh-CN" altLang="en-US" dirty="0" smtClean="0"/>
              <a:t>微程序控制器设计</a:t>
            </a:r>
            <a:endParaRPr lang="zh-CN" altLang="en-US" dirty="0"/>
          </a:p>
        </p:txBody>
      </p:sp>
      <p:sp>
        <p:nvSpPr>
          <p:cNvPr id="3" name="内容占位符 2"/>
          <p:cNvSpPr>
            <a:spLocks noGrp="1"/>
          </p:cNvSpPr>
          <p:nvPr>
            <p:ph idx="1"/>
          </p:nvPr>
        </p:nvSpPr>
        <p:spPr>
          <a:xfrm>
            <a:off x="114123" y="672859"/>
            <a:ext cx="8856984" cy="5420437"/>
          </a:xfrm>
        </p:spPr>
        <p:txBody>
          <a:bodyPr/>
          <a:lstStyle/>
          <a:p>
            <a:r>
              <a:rPr lang="zh-CN" altLang="en-US" dirty="0"/>
              <a:t>硬连线路设计的</a:t>
            </a:r>
            <a:r>
              <a:rPr lang="zh-CN" altLang="en-US" dirty="0" smtClean="0"/>
              <a:t>特点</a:t>
            </a:r>
            <a:endParaRPr lang="zh-CN" altLang="en-US" dirty="0"/>
          </a:p>
          <a:p>
            <a:pPr lvl="1">
              <a:spcBef>
                <a:spcPts val="0"/>
              </a:spcBef>
            </a:pPr>
            <a:r>
              <a:rPr lang="zh-CN" altLang="en-US" dirty="0">
                <a:latin typeface="Comic Sans MS" panose="030F0702030302020204" pitchFamily="66" charset="0"/>
              </a:rPr>
              <a:t>优点：速度快，适合于简单或规整的指令系统，例如，</a:t>
            </a:r>
            <a:r>
              <a:rPr lang="en-US" altLang="zh-CN" dirty="0">
                <a:latin typeface="Comic Sans MS" panose="030F0702030302020204" pitchFamily="66" charset="0"/>
              </a:rPr>
              <a:t>MIPS</a:t>
            </a:r>
            <a:r>
              <a:rPr lang="zh-CN" altLang="en-US" dirty="0">
                <a:latin typeface="Comic Sans MS" panose="030F0702030302020204" pitchFamily="66" charset="0"/>
              </a:rPr>
              <a:t>指令集。</a:t>
            </a:r>
          </a:p>
          <a:p>
            <a:pPr lvl="1">
              <a:spcBef>
                <a:spcPts val="0"/>
              </a:spcBef>
            </a:pPr>
            <a:r>
              <a:rPr lang="zh-CN" altLang="en-US" dirty="0">
                <a:latin typeface="Comic Sans MS" panose="030F0702030302020204" pitchFamily="66" charset="0"/>
              </a:rPr>
              <a:t>缺点：它是一个多输入</a:t>
            </a:r>
            <a:r>
              <a:rPr lang="en-US" altLang="zh-CN" dirty="0">
                <a:latin typeface="Comic Sans MS" panose="030F0702030302020204" pitchFamily="66" charset="0"/>
              </a:rPr>
              <a:t>/</a:t>
            </a:r>
            <a:r>
              <a:rPr lang="zh-CN" altLang="en-US" dirty="0">
                <a:latin typeface="Comic Sans MS" panose="030F0702030302020204" pitchFamily="66" charset="0"/>
              </a:rPr>
              <a:t>多输出的巨大逻辑网络</a:t>
            </a:r>
            <a:r>
              <a:rPr lang="zh-CN" altLang="en-US" dirty="0" smtClean="0">
                <a:latin typeface="Comic Sans MS" panose="030F0702030302020204" pitchFamily="66" charset="0"/>
              </a:rPr>
              <a:t>。</a:t>
            </a:r>
            <a:endParaRPr lang="en-US" altLang="zh-CN" dirty="0" smtClean="0">
              <a:latin typeface="Comic Sans MS" panose="030F0702030302020204" pitchFamily="66" charset="0"/>
            </a:endParaRPr>
          </a:p>
          <a:p>
            <a:pPr lvl="2">
              <a:spcBef>
                <a:spcPts val="0"/>
              </a:spcBef>
            </a:pPr>
            <a:r>
              <a:rPr lang="zh-CN" altLang="en-US" dirty="0" smtClean="0">
                <a:latin typeface="Comic Sans MS" panose="030F0702030302020204" pitchFamily="66" charset="0"/>
              </a:rPr>
              <a:t>对于</a:t>
            </a:r>
            <a:r>
              <a:rPr lang="zh-CN" altLang="en-US" dirty="0">
                <a:latin typeface="Comic Sans MS" panose="030F0702030302020204" pitchFamily="66" charset="0"/>
              </a:rPr>
              <a:t>复杂指令系统来说，结构庞杂，实现困难；修改、维护不易；灵活性差。甚至无法用有限状态机描述</a:t>
            </a:r>
            <a:r>
              <a:rPr lang="zh-CN" altLang="en-US" dirty="0" smtClean="0">
                <a:latin typeface="Comic Sans MS" panose="030F0702030302020204" pitchFamily="66" charset="0"/>
              </a:rPr>
              <a:t>！</a:t>
            </a:r>
            <a:endParaRPr lang="en-US" altLang="zh-CN" dirty="0" smtClean="0">
              <a:latin typeface="Comic Sans MS" panose="030F0702030302020204" pitchFamily="66" charset="0"/>
            </a:endParaRPr>
          </a:p>
          <a:p>
            <a:pPr lvl="2">
              <a:spcBef>
                <a:spcPts val="0"/>
              </a:spcBef>
            </a:pPr>
            <a:endParaRPr lang="en-US" altLang="zh-CN" dirty="0" smtClean="0">
              <a:latin typeface="Comic Sans MS" panose="030F0702030302020204" pitchFamily="66" charset="0"/>
            </a:endParaRPr>
          </a:p>
          <a:p>
            <a:pPr>
              <a:spcBef>
                <a:spcPts val="0"/>
              </a:spcBef>
            </a:pPr>
            <a:endParaRPr lang="en-US" altLang="zh-CN" sz="1000" dirty="0" smtClean="0"/>
          </a:p>
          <a:p>
            <a:pPr>
              <a:spcBef>
                <a:spcPts val="0"/>
              </a:spcBef>
            </a:pPr>
            <a:r>
              <a:rPr lang="zh-CN" altLang="en-US" dirty="0" smtClean="0"/>
              <a:t>微程序控制</a:t>
            </a:r>
            <a:r>
              <a:rPr lang="zh-CN" altLang="en-US" dirty="0"/>
              <a:t>器的基本</a:t>
            </a:r>
            <a:r>
              <a:rPr lang="zh-CN" altLang="en-US" dirty="0" smtClean="0"/>
              <a:t>思想</a:t>
            </a:r>
            <a:endParaRPr lang="zh-CN" altLang="en-US" dirty="0"/>
          </a:p>
          <a:p>
            <a:pPr lvl="1">
              <a:spcBef>
                <a:spcPts val="0"/>
              </a:spcBef>
            </a:pPr>
            <a:r>
              <a:rPr lang="zh-CN" altLang="en-US" dirty="0">
                <a:latin typeface="Comic Sans MS" panose="030F0702030302020204" pitchFamily="66" charset="0"/>
              </a:rPr>
              <a:t> 仿照程序设计的方法，编制每个指令对应的微程序</a:t>
            </a:r>
          </a:p>
          <a:p>
            <a:pPr lvl="1">
              <a:spcBef>
                <a:spcPts val="0"/>
              </a:spcBef>
            </a:pPr>
            <a:r>
              <a:rPr lang="zh-CN" altLang="en-US" dirty="0">
                <a:latin typeface="Comic Sans MS" panose="030F0702030302020204" pitchFamily="66" charset="0"/>
              </a:rPr>
              <a:t> 每个微程序由若干条</a:t>
            </a:r>
            <a:r>
              <a:rPr lang="zh-CN" altLang="en-US" dirty="0">
                <a:solidFill>
                  <a:srgbClr val="FF0000"/>
                </a:solidFill>
                <a:latin typeface="Comic Sans MS" panose="030F0702030302020204" pitchFamily="66" charset="0"/>
              </a:rPr>
              <a:t>微指令</a:t>
            </a:r>
            <a:r>
              <a:rPr lang="zh-CN" altLang="en-US" dirty="0">
                <a:latin typeface="Comic Sans MS" panose="030F0702030302020204" pitchFamily="66" charset="0"/>
              </a:rPr>
              <a:t>构成，各微指令包含若干条</a:t>
            </a:r>
            <a:r>
              <a:rPr lang="zh-CN" altLang="en-US" dirty="0">
                <a:solidFill>
                  <a:srgbClr val="FF0000"/>
                </a:solidFill>
                <a:latin typeface="Comic Sans MS" panose="030F0702030302020204" pitchFamily="66" charset="0"/>
              </a:rPr>
              <a:t>微命令</a:t>
            </a:r>
          </a:p>
          <a:p>
            <a:pPr lvl="2">
              <a:spcBef>
                <a:spcPts val="0"/>
              </a:spcBef>
            </a:pPr>
            <a:r>
              <a:rPr lang="zh-CN" altLang="en-US" dirty="0" smtClean="0">
                <a:latin typeface="Comic Sans MS" panose="030F0702030302020204" pitchFamily="66" charset="0"/>
              </a:rPr>
              <a:t> 一</a:t>
            </a:r>
            <a:r>
              <a:rPr lang="zh-CN" altLang="en-US" dirty="0">
                <a:latin typeface="Comic Sans MS" panose="030F0702030302020204" pitchFamily="66" charset="0"/>
              </a:rPr>
              <a:t>条微指令相当于一个状态，一个微命令就是状态中的</a:t>
            </a:r>
            <a:r>
              <a:rPr lang="zh-CN" altLang="en-US" dirty="0" smtClean="0">
                <a:latin typeface="Comic Sans MS" panose="030F0702030302020204" pitchFamily="66" charset="0"/>
              </a:rPr>
              <a:t>控制信号</a:t>
            </a:r>
            <a:endParaRPr lang="zh-CN" altLang="en-US" dirty="0">
              <a:latin typeface="Comic Sans MS" panose="030F0702030302020204" pitchFamily="66" charset="0"/>
            </a:endParaRPr>
          </a:p>
          <a:p>
            <a:pPr lvl="1">
              <a:spcBef>
                <a:spcPts val="0"/>
              </a:spcBef>
            </a:pPr>
            <a:r>
              <a:rPr lang="zh-CN" altLang="en-US" dirty="0">
                <a:latin typeface="Comic Sans MS" panose="030F0702030302020204" pitchFamily="66" charset="0"/>
              </a:rPr>
              <a:t> 所有指令对应的微程序放在</a:t>
            </a:r>
            <a:r>
              <a:rPr lang="zh-CN" altLang="en-US" dirty="0">
                <a:solidFill>
                  <a:srgbClr val="FF0000"/>
                </a:solidFill>
                <a:latin typeface="Comic Sans MS" panose="030F0702030302020204" pitchFamily="66" charset="0"/>
              </a:rPr>
              <a:t>只读存储器</a:t>
            </a:r>
            <a:r>
              <a:rPr lang="zh-CN" altLang="en-US" dirty="0">
                <a:latin typeface="Comic Sans MS" panose="030F0702030302020204" pitchFamily="66" charset="0"/>
              </a:rPr>
              <a:t>中，执行某条指令时，取出对应微程序中的各条微指令，对微指令译码产生对应的微命令，这个微命令就是控制信号</a:t>
            </a:r>
            <a:r>
              <a:rPr lang="zh-CN" altLang="en-US" dirty="0" smtClean="0">
                <a:latin typeface="Comic Sans MS" panose="030F0702030302020204" pitchFamily="66" charset="0"/>
              </a:rPr>
              <a:t>。这个</a:t>
            </a:r>
            <a:r>
              <a:rPr lang="zh-CN" altLang="en-US" dirty="0">
                <a:latin typeface="Comic Sans MS" panose="030F0702030302020204" pitchFamily="66" charset="0"/>
              </a:rPr>
              <a:t>只读存储器称为</a:t>
            </a:r>
            <a:r>
              <a:rPr lang="zh-CN" altLang="en-US" dirty="0">
                <a:solidFill>
                  <a:srgbClr val="FF0000"/>
                </a:solidFill>
                <a:latin typeface="Comic Sans MS" panose="030F0702030302020204" pitchFamily="66" charset="0"/>
              </a:rPr>
              <a:t>控制存储器</a:t>
            </a:r>
            <a:r>
              <a:rPr lang="zh-CN" altLang="en-US" dirty="0">
                <a:latin typeface="Comic Sans MS" panose="030F0702030302020204" pitchFamily="66" charset="0"/>
              </a:rPr>
              <a:t>（</a:t>
            </a:r>
            <a:r>
              <a:rPr lang="en-US" altLang="zh-CN" dirty="0">
                <a:latin typeface="Comic Sans MS" panose="030F0702030302020204" pitchFamily="66" charset="0"/>
              </a:rPr>
              <a:t>Control Storage</a:t>
            </a:r>
            <a:r>
              <a:rPr lang="zh-CN" altLang="en-US" dirty="0">
                <a:latin typeface="Comic Sans MS" panose="030F0702030302020204" pitchFamily="66" charset="0"/>
              </a:rPr>
              <a:t>），简称控存</a:t>
            </a:r>
            <a:r>
              <a:rPr lang="en-US" altLang="zh-CN" dirty="0">
                <a:latin typeface="Comic Sans MS" panose="030F0702030302020204" pitchFamily="66" charset="0"/>
              </a:rPr>
              <a:t>CS </a:t>
            </a:r>
            <a:r>
              <a:rPr lang="zh-CN" altLang="en-US" dirty="0" smtClean="0">
                <a:latin typeface="Comic Sans MS" panose="030F0702030302020204" pitchFamily="66" charset="0"/>
              </a:rPr>
              <a:t>。</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rPr>
              <a:t>计算机与通信工程学院</a:t>
            </a:r>
            <a:r>
              <a:rPr lang="en-US" altLang="zh-CN" smtClean="0">
                <a:solidFill>
                  <a:prstClr val="black">
                    <a:tint val="75000"/>
                  </a:prstClr>
                </a:solidFill>
              </a:rPr>
              <a:t>—</a:t>
            </a:r>
            <a:r>
              <a:rPr lang="zh-CN" altLang="en-US" smtClean="0">
                <a:solidFill>
                  <a:prstClr val="black">
                    <a:tint val="75000"/>
                  </a:prstClr>
                </a:solidFill>
              </a:rPr>
              <a:t>计算机组成原理</a:t>
            </a:r>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rPr>
              <a:pPr>
                <a:defRPr/>
              </a:pPr>
              <a:t>79</a:t>
            </a:fld>
            <a:endParaRPr lang="zh-CN" altLang="en-US" dirty="0">
              <a:solidFill>
                <a:prstClr val="black">
                  <a:tint val="75000"/>
                </a:prstClr>
              </a:solidFill>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rPr>
              <a:pPr>
                <a:defRPr/>
              </a:pPr>
              <a:t>2017/10/30</a:t>
            </a:fld>
            <a:endParaRPr lang="zh-CN" altLang="en-US">
              <a:solidFill>
                <a:prstClr val="black">
                  <a:tint val="75000"/>
                </a:prstClr>
              </a:solidFill>
            </a:endParaRPr>
          </a:p>
        </p:txBody>
      </p:sp>
      <p:sp>
        <p:nvSpPr>
          <p:cNvPr id="113" name="Rectangle 7"/>
          <p:cNvSpPr>
            <a:spLocks noChangeArrowheads="1"/>
          </p:cNvSpPr>
          <p:nvPr/>
        </p:nvSpPr>
        <p:spPr bwMode="auto">
          <a:xfrm>
            <a:off x="827584" y="6200477"/>
            <a:ext cx="734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kumimoji="1" lang="zh-CN" altLang="en-US" sz="2000" dirty="0">
                <a:solidFill>
                  <a:srgbClr val="FF0000"/>
                </a:solidFill>
                <a:latin typeface="微软雅黑" panose="020B0503020204020204" pitchFamily="34" charset="-122"/>
                <a:ea typeface="微软雅黑" panose="020B0503020204020204" pitchFamily="34" charset="-122"/>
              </a:rPr>
              <a:t>微程序设计的特点：具有规整性、可维性和灵活性，但速度慢。</a:t>
            </a:r>
          </a:p>
        </p:txBody>
      </p:sp>
      <p:sp>
        <p:nvSpPr>
          <p:cNvPr id="114" name="Text Box 5"/>
          <p:cNvSpPr txBox="1">
            <a:spLocks noChangeArrowheads="1"/>
          </p:cNvSpPr>
          <p:nvPr/>
        </p:nvSpPr>
        <p:spPr bwMode="auto">
          <a:xfrm>
            <a:off x="1331640" y="2636912"/>
            <a:ext cx="55446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FF0000"/>
                </a:solidFill>
                <a:latin typeface="微软雅黑" panose="020B0503020204020204" pitchFamily="34" charset="-122"/>
                <a:ea typeface="微软雅黑" panose="020B0503020204020204" pitchFamily="34" charset="-122"/>
              </a:rPr>
              <a:t>简化控制器设计的一个方法：微程序设计</a:t>
            </a:r>
          </a:p>
        </p:txBody>
      </p:sp>
    </p:spTree>
    <p:extLst>
      <p:ext uri="{BB962C8B-B14F-4D97-AF65-F5344CB8AC3E}">
        <p14:creationId xmlns:p14="http://schemas.microsoft.com/office/powerpoint/2010/main" val="8215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checkerboard(across)">
                                      <p:cBhvr>
                                        <p:cTn id="12" dur="500"/>
                                        <p:tgtEl>
                                          <p:spTgt spid="114"/>
                                        </p:tgtEl>
                                      </p:cBhvr>
                                    </p:animEffect>
                                  </p:childTnLst>
                                  <p:subTnLst>
                                    <p:animClr clrSpc="rgb" dir="cw">
                                      <p:cBhvr override="childStyle">
                                        <p:cTn dur="1" fill="hold" display="0" masterRel="nextClick" afterEffect="1"/>
                                        <p:tgtEl>
                                          <p:spTgt spid="114"/>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5.1.2 CPU</a:t>
            </a:r>
            <a:r>
              <a:rPr lang="zh-CN" altLang="en-US" dirty="0" smtClean="0"/>
              <a:t>的基本功能和基本组成</a:t>
            </a:r>
            <a:endParaRPr lang="en-US" altLang="zh-CN" dirty="0" smtClean="0"/>
          </a:p>
          <a:p>
            <a:pPr marL="0" indent="0">
              <a:buNone/>
            </a:pPr>
            <a:r>
              <a:rPr lang="en-US" altLang="zh-CN" dirty="0" smtClean="0">
                <a:solidFill>
                  <a:srgbClr val="063DE8"/>
                </a:solidFill>
                <a:latin typeface="微软雅黑" panose="020B0503020204020204" pitchFamily="34" charset="-122"/>
              </a:rPr>
              <a:t>2. </a:t>
            </a:r>
            <a:r>
              <a:rPr lang="zh-CN" altLang="en-US" dirty="0" smtClean="0">
                <a:solidFill>
                  <a:srgbClr val="063DE8"/>
                </a:solidFill>
                <a:latin typeface="微软雅黑" panose="020B0503020204020204" pitchFamily="34" charset="-122"/>
              </a:rPr>
              <a:t>基本组成</a:t>
            </a:r>
            <a:endParaRPr lang="zh-CN" altLang="en-US" dirty="0">
              <a:solidFill>
                <a:srgbClr val="063DE8"/>
              </a:solidFill>
              <a:latin typeface="微软雅黑" panose="020B0503020204020204" pitchFamily="34" charset="-122"/>
            </a:endParaRPr>
          </a:p>
          <a:p>
            <a:r>
              <a:rPr lang="zh-CN" altLang="en-US" dirty="0"/>
              <a:t>什么是数据通路（</a:t>
            </a:r>
            <a:r>
              <a:rPr lang="en-US" altLang="zh-CN" dirty="0" err="1"/>
              <a:t>DataPath</a:t>
            </a:r>
            <a:r>
              <a:rPr lang="zh-CN" altLang="en-US" dirty="0"/>
              <a:t>）</a:t>
            </a:r>
            <a:r>
              <a:rPr lang="en-US" altLang="zh-CN" dirty="0" smtClean="0"/>
              <a:t>?</a:t>
            </a:r>
            <a:endParaRPr lang="en-US" altLang="zh-CN" dirty="0" smtClean="0">
              <a:latin typeface="微软雅黑" panose="020B0503020204020204" pitchFamily="34" charset="-122"/>
            </a:endParaRPr>
          </a:p>
          <a:p>
            <a:pPr lvl="1"/>
            <a:r>
              <a:rPr lang="zh-CN" altLang="en-US" dirty="0" smtClean="0">
                <a:latin typeface="微软雅黑" panose="020B0503020204020204" pitchFamily="34" charset="-122"/>
              </a:rPr>
              <a:t>数据通路：指令</a:t>
            </a:r>
            <a:r>
              <a:rPr lang="zh-CN" altLang="en-US" dirty="0">
                <a:latin typeface="微软雅黑" panose="020B0503020204020204" pitchFamily="34" charset="-122"/>
              </a:rPr>
              <a:t>执行过程中，数据所经过的路径，包括路径中的部件</a:t>
            </a:r>
            <a:r>
              <a:rPr lang="zh-CN" altLang="en-US" dirty="0" smtClean="0">
                <a:latin typeface="微软雅黑" panose="020B0503020204020204" pitchFamily="34" charset="-122"/>
              </a:rPr>
              <a:t>。</a:t>
            </a:r>
            <a:endParaRPr lang="en-US" altLang="zh-CN" dirty="0" smtClean="0">
              <a:latin typeface="微软雅黑" panose="020B0503020204020204" pitchFamily="34" charset="-122"/>
            </a:endParaRPr>
          </a:p>
          <a:p>
            <a:pPr lvl="1"/>
            <a:r>
              <a:rPr lang="zh-CN" altLang="en-US" dirty="0" smtClean="0">
                <a:latin typeface="微软雅黑" panose="020B0503020204020204" pitchFamily="34" charset="-122"/>
              </a:rPr>
              <a:t>通常把数据通路中专门进行数据运算的部件称为</a:t>
            </a:r>
            <a:r>
              <a:rPr lang="zh-CN" altLang="en-US" dirty="0" smtClean="0">
                <a:solidFill>
                  <a:srgbClr val="CC0000"/>
                </a:solidFill>
                <a:latin typeface="微软雅黑" panose="020B0503020204020204" pitchFamily="34" charset="-122"/>
              </a:rPr>
              <a:t>执行部件（或功能部件）</a:t>
            </a:r>
            <a:r>
              <a:rPr lang="zh-CN" altLang="en-US" dirty="0" smtClean="0">
                <a:latin typeface="微软雅黑" panose="020B0503020204020204" pitchFamily="34" charset="-122"/>
              </a:rPr>
              <a:t>。</a:t>
            </a:r>
            <a:endParaRPr lang="en-US" altLang="zh-CN" dirty="0" smtClean="0">
              <a:latin typeface="微软雅黑" panose="020B0503020204020204" pitchFamily="34" charset="-122"/>
            </a:endParaRPr>
          </a:p>
          <a:p>
            <a:r>
              <a:rPr lang="zh-CN" altLang="en-US" dirty="0">
                <a:latin typeface="微软雅黑" panose="020B0503020204020204" pitchFamily="34" charset="-122"/>
              </a:rPr>
              <a:t>控制器（</a:t>
            </a:r>
            <a:r>
              <a:rPr lang="en-US" altLang="zh-CN" dirty="0">
                <a:latin typeface="微软雅黑" panose="020B0503020204020204" pitchFamily="34" charset="-122"/>
              </a:rPr>
              <a:t>Control</a:t>
            </a:r>
            <a:r>
              <a:rPr lang="zh-CN" altLang="en-US" dirty="0">
                <a:latin typeface="微软雅黑" panose="020B0503020204020204" pitchFamily="34" charset="-122"/>
              </a:rPr>
              <a:t>）的功能是什么？</a:t>
            </a:r>
          </a:p>
          <a:p>
            <a:pPr lvl="1"/>
            <a:r>
              <a:rPr lang="zh-CN" altLang="en-US" dirty="0" smtClean="0">
                <a:latin typeface="微软雅黑" panose="020B0503020204020204" pitchFamily="34" charset="-122"/>
              </a:rPr>
              <a:t>控制部件根据每条指令功能的不同生成对数据通路的控制信号，并正确控制指令的执行流程。</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9" name="Text Box 8"/>
          <p:cNvSpPr txBox="1">
            <a:spLocks noChangeArrowheads="1"/>
          </p:cNvSpPr>
          <p:nvPr/>
        </p:nvSpPr>
        <p:spPr bwMode="auto">
          <a:xfrm>
            <a:off x="755576" y="4902259"/>
            <a:ext cx="7560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无论</a:t>
            </a:r>
            <a:r>
              <a:rPr lang="en-US" altLang="zh-CN" sz="2000" b="1" dirty="0" smtClean="0">
                <a:solidFill>
                  <a:srgbClr val="FC0128"/>
                </a:solidFill>
                <a:latin typeface="Comic Sans MS" panose="030F0702030302020204" pitchFamily="66" charset="0"/>
                <a:ea typeface="微软雅黑" panose="020B0503020204020204" pitchFamily="34" charset="-122"/>
              </a:rPr>
              <a:t>CPU</a:t>
            </a:r>
            <a:r>
              <a:rPr lang="zh-CN" altLang="en-US" sz="2000" b="1" dirty="0" smtClean="0">
                <a:solidFill>
                  <a:srgbClr val="FC0128"/>
                </a:solidFill>
                <a:latin typeface="Comic Sans MS" panose="030F0702030302020204" pitchFamily="66" charset="0"/>
                <a:ea typeface="微软雅黑" panose="020B0503020204020204" pitchFamily="34" charset="-122"/>
              </a:rPr>
              <a:t>多复杂，都可看成由</a:t>
            </a:r>
            <a:r>
              <a:rPr lang="zh-CN" altLang="en-US" sz="2000" b="1" dirty="0" smtClean="0">
                <a:solidFill>
                  <a:srgbClr val="0000CC"/>
                </a:solidFill>
                <a:latin typeface="Comic Sans MS" panose="030F0702030302020204" pitchFamily="66" charset="0"/>
                <a:ea typeface="微软雅黑" panose="020B0503020204020204" pitchFamily="34" charset="-122"/>
              </a:rPr>
              <a:t>数据通路（</a:t>
            </a:r>
            <a:r>
              <a:rPr lang="en-US" altLang="zh-CN" sz="2000" b="1" dirty="0" err="1" smtClean="0">
                <a:solidFill>
                  <a:srgbClr val="0000CC"/>
                </a:solidFill>
                <a:latin typeface="Comic Sans MS" panose="030F0702030302020204" pitchFamily="66" charset="0"/>
                <a:ea typeface="微软雅黑" panose="020B0503020204020204" pitchFamily="34" charset="-122"/>
              </a:rPr>
              <a:t>datapath</a:t>
            </a:r>
            <a:r>
              <a:rPr lang="zh-CN" altLang="en-US" sz="2000" b="1" dirty="0" smtClean="0">
                <a:solidFill>
                  <a:srgbClr val="0000CC"/>
                </a:solidFill>
                <a:latin typeface="Comic Sans MS" panose="030F0702030302020204" pitchFamily="66" charset="0"/>
                <a:ea typeface="微软雅黑" panose="020B0503020204020204" pitchFamily="34" charset="-122"/>
              </a:rPr>
              <a:t>）</a:t>
            </a:r>
            <a:r>
              <a:rPr lang="zh-CN" altLang="en-US" sz="2000" b="1" dirty="0" smtClean="0">
                <a:solidFill>
                  <a:srgbClr val="FC0128"/>
                </a:solidFill>
                <a:latin typeface="Comic Sans MS" panose="030F0702030302020204" pitchFamily="66" charset="0"/>
                <a:ea typeface="微软雅黑" panose="020B0503020204020204" pitchFamily="34" charset="-122"/>
              </a:rPr>
              <a:t>和</a:t>
            </a:r>
            <a:r>
              <a:rPr lang="zh-CN" altLang="en-US" sz="2000" b="1" dirty="0" smtClean="0">
                <a:solidFill>
                  <a:srgbClr val="0000CC"/>
                </a:solidFill>
                <a:latin typeface="Comic Sans MS" panose="030F0702030302020204" pitchFamily="66" charset="0"/>
                <a:ea typeface="微软雅黑" panose="020B0503020204020204" pitchFamily="34" charset="-122"/>
              </a:rPr>
              <a:t>控制部件（</a:t>
            </a:r>
            <a:r>
              <a:rPr lang="en-US" altLang="zh-CN" sz="2000" b="1" dirty="0" smtClean="0">
                <a:solidFill>
                  <a:srgbClr val="0000CC"/>
                </a:solidFill>
                <a:latin typeface="Comic Sans MS" panose="030F0702030302020204" pitchFamily="66" charset="0"/>
                <a:ea typeface="微软雅黑" panose="020B0503020204020204" pitchFamily="34" charset="-122"/>
              </a:rPr>
              <a:t>control unit</a:t>
            </a:r>
            <a:r>
              <a:rPr lang="zh-CN" altLang="en-US" sz="2000" b="1" dirty="0" smtClean="0">
                <a:solidFill>
                  <a:srgbClr val="0000CC"/>
                </a:solidFill>
                <a:latin typeface="Comic Sans MS" panose="030F0702030302020204" pitchFamily="66" charset="0"/>
                <a:ea typeface="微软雅黑" panose="020B0503020204020204" pitchFamily="34" charset="-122"/>
              </a:rPr>
              <a:t>）</a:t>
            </a:r>
            <a:r>
              <a:rPr lang="zh-CN" altLang="en-US" sz="2000" b="1" dirty="0" smtClean="0">
                <a:solidFill>
                  <a:srgbClr val="FC0128"/>
                </a:solidFill>
                <a:latin typeface="Comic Sans MS" panose="030F0702030302020204" pitchFamily="66" charset="0"/>
                <a:ea typeface="微软雅黑" panose="020B0503020204020204" pitchFamily="34" charset="-122"/>
              </a:rPr>
              <a:t>两大部分组成。</a:t>
            </a:r>
            <a:endParaRPr lang="en-US" altLang="zh-CN" sz="2000" b="1" dirty="0" smtClean="0">
              <a:solidFill>
                <a:srgbClr val="FC0128"/>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7344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5.4 </a:t>
            </a:r>
            <a:r>
              <a:rPr lang="zh-CN" altLang="en-US" dirty="0" smtClean="0"/>
              <a:t>微程序控制器设计</a:t>
            </a:r>
            <a:endParaRPr lang="zh-CN" altLang="en-US" dirty="0"/>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5.4.1 </a:t>
            </a:r>
            <a:r>
              <a:rPr lang="zh-CN" altLang="en-US" dirty="0" smtClean="0"/>
              <a:t>微程序控制器的结构</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rPr>
              <a:t>计算机与通信工程学院</a:t>
            </a:r>
            <a:r>
              <a:rPr lang="en-US" altLang="zh-CN" smtClean="0">
                <a:solidFill>
                  <a:prstClr val="black">
                    <a:tint val="75000"/>
                  </a:prstClr>
                </a:solidFill>
              </a:rPr>
              <a:t>—</a:t>
            </a:r>
            <a:r>
              <a:rPr lang="zh-CN" altLang="en-US" smtClean="0">
                <a:solidFill>
                  <a:prstClr val="black">
                    <a:tint val="75000"/>
                  </a:prstClr>
                </a:solidFill>
              </a:rPr>
              <a:t>计算机组成原理</a:t>
            </a:r>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rPr>
              <a:pPr>
                <a:defRPr/>
              </a:pPr>
              <a:t>80</a:t>
            </a:fld>
            <a:endParaRPr lang="zh-CN" altLang="en-US" dirty="0">
              <a:solidFill>
                <a:prstClr val="black">
                  <a:tint val="75000"/>
                </a:prstClr>
              </a:solidFill>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rPr>
              <a:pPr>
                <a:defRPr/>
              </a:pPr>
              <a:t>2017/10/30</a:t>
            </a:fld>
            <a:endParaRPr lang="zh-CN" altLang="en-US">
              <a:solidFill>
                <a:prstClr val="black">
                  <a:tint val="75000"/>
                </a:prstClr>
              </a:solidFill>
            </a:endParaRPr>
          </a:p>
        </p:txBody>
      </p:sp>
      <p:grpSp>
        <p:nvGrpSpPr>
          <p:cNvPr id="8" name="Group 9"/>
          <p:cNvGrpSpPr>
            <a:grpSpLocks/>
          </p:cNvGrpSpPr>
          <p:nvPr/>
        </p:nvGrpSpPr>
        <p:grpSpPr bwMode="auto">
          <a:xfrm>
            <a:off x="4064512" y="764704"/>
            <a:ext cx="5045596" cy="3744416"/>
            <a:chOff x="1806" y="996"/>
            <a:chExt cx="3942" cy="2610"/>
          </a:xfrm>
        </p:grpSpPr>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 y="996"/>
              <a:ext cx="3894" cy="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1806" y="1380"/>
              <a:ext cx="3414" cy="2226"/>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Rectangle 6"/>
            <p:cNvSpPr>
              <a:spLocks noChangeArrowheads="1"/>
            </p:cNvSpPr>
            <p:nvPr/>
          </p:nvSpPr>
          <p:spPr bwMode="auto">
            <a:xfrm>
              <a:off x="4440" y="1470"/>
              <a:ext cx="600" cy="186"/>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Line 7"/>
            <p:cNvSpPr>
              <a:spLocks noChangeShapeType="1"/>
            </p:cNvSpPr>
            <p:nvPr/>
          </p:nvSpPr>
          <p:spPr bwMode="auto">
            <a:xfrm>
              <a:off x="4680" y="1200"/>
              <a:ext cx="0" cy="56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4" name="Text Box 8"/>
            <p:cNvSpPr txBox="1">
              <a:spLocks noChangeArrowheads="1"/>
            </p:cNvSpPr>
            <p:nvPr/>
          </p:nvSpPr>
          <p:spPr bwMode="auto">
            <a:xfrm>
              <a:off x="4596" y="996"/>
              <a:ext cx="52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指令</a:t>
              </a:r>
            </a:p>
          </p:txBody>
        </p:sp>
      </p:grpSp>
      <p:sp>
        <p:nvSpPr>
          <p:cNvPr id="15" name="Rectangle 3"/>
          <p:cNvSpPr txBox="1">
            <a:spLocks noChangeArrowheads="1"/>
          </p:cNvSpPr>
          <p:nvPr/>
        </p:nvSpPr>
        <p:spPr bwMode="auto">
          <a:xfrm>
            <a:off x="179512" y="1127339"/>
            <a:ext cx="4248472" cy="566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输入：指令、条件码</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输出：控制信号</a:t>
            </a:r>
            <a:r>
              <a:rPr lang="en-US" altLang="zh-CN" sz="2000" dirty="0" smtClean="0">
                <a:latin typeface="Comic Sans MS" panose="030F0702030302020204" pitchFamily="66" charset="0"/>
                <a:ea typeface="微软雅黑" panose="020B0503020204020204" pitchFamily="34" charset="-122"/>
              </a:rPr>
              <a:t>(</a:t>
            </a:r>
            <a:r>
              <a:rPr lang="zh-CN" altLang="en-US" sz="2000" dirty="0" smtClean="0">
                <a:latin typeface="Comic Sans MS" panose="030F0702030302020204" pitchFamily="66" charset="0"/>
                <a:ea typeface="微软雅黑" panose="020B0503020204020204" pitchFamily="34" charset="-122"/>
              </a:rPr>
              <a:t>微命令</a:t>
            </a:r>
            <a:r>
              <a:rPr lang="en-US" altLang="zh-CN" sz="2000" dirty="0" smtClean="0">
                <a:latin typeface="Comic Sans MS" panose="030F0702030302020204" pitchFamily="66" charset="0"/>
                <a:ea typeface="微软雅黑" panose="020B0503020204020204" pitchFamily="34" charset="-122"/>
              </a:rPr>
              <a:t>)</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核心：控存</a:t>
            </a:r>
            <a:r>
              <a:rPr lang="en-US" altLang="zh-CN" sz="2000" dirty="0" smtClean="0">
                <a:latin typeface="Comic Sans MS" panose="030F0702030302020204" pitchFamily="66" charset="0"/>
                <a:ea typeface="微软雅黑" panose="020B0503020204020204" pitchFamily="34" charset="-122"/>
              </a:rPr>
              <a:t>CS</a:t>
            </a:r>
          </a:p>
          <a:p>
            <a:pPr>
              <a:lnSpc>
                <a:spcPct val="125000"/>
              </a:lnSpc>
              <a:spcBef>
                <a:spcPts val="6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µPC</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：指出将要执行的微指令在</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CS</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中的位置</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 </a:t>
            </a:r>
            <a:r>
              <a:rPr lang="en-US" altLang="zh-CN" sz="2000" dirty="0" smtClean="0">
                <a:latin typeface="Comic Sans MS" panose="030F0702030302020204" pitchFamily="66" charset="0"/>
                <a:ea typeface="微软雅黑" panose="020B0503020204020204" pitchFamily="34" charset="-122"/>
              </a:rPr>
              <a:t>µIR</a:t>
            </a:r>
            <a:r>
              <a:rPr lang="zh-CN" altLang="en-US" sz="2000" dirty="0" smtClean="0">
                <a:latin typeface="Comic Sans MS" panose="030F0702030302020204" pitchFamily="66" charset="0"/>
                <a:ea typeface="微软雅黑" panose="020B0503020204020204" pitchFamily="34" charset="-122"/>
              </a:rPr>
              <a:t>： 正在执行的微指令</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每个时钟执行一条微指令</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微程序第一条微指令地址由起始地址发生器产生</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顺序执行时， </a:t>
            </a:r>
            <a:r>
              <a:rPr lang="en-US" altLang="zh-CN" sz="2000" dirty="0" smtClean="0">
                <a:latin typeface="Comic Sans MS" panose="030F0702030302020204" pitchFamily="66" charset="0"/>
                <a:ea typeface="微软雅黑" panose="020B0503020204020204" pitchFamily="34" charset="-122"/>
              </a:rPr>
              <a:t>µPC+1</a:t>
            </a:r>
          </a:p>
          <a:p>
            <a:pPr>
              <a:lnSpc>
                <a:spcPct val="125000"/>
              </a:lnSpc>
              <a:spcBef>
                <a:spcPts val="6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转移执行时，由控制转移字段指出对哪些条件码进行测试，转移地址发生器根据条件码修改</a:t>
            </a:r>
            <a:r>
              <a:rPr lang="en-US" altLang="zh-CN" sz="2000" dirty="0" smtClean="0">
                <a:latin typeface="Comic Sans MS" panose="030F0702030302020204" pitchFamily="66" charset="0"/>
                <a:ea typeface="微软雅黑" panose="020B0503020204020204" pitchFamily="34" charset="-122"/>
              </a:rPr>
              <a:t>µPC</a:t>
            </a:r>
            <a:endParaRPr lang="zh-CN" altLang="en-US" sz="2000" dirty="0" smtClean="0">
              <a:latin typeface="Comic Sans MS" panose="030F0702030302020204" pitchFamily="66" charset="0"/>
              <a:ea typeface="微软雅黑" panose="020B0503020204020204" pitchFamily="34" charset="-122"/>
            </a:endParaRPr>
          </a:p>
        </p:txBody>
      </p:sp>
      <p:sp>
        <p:nvSpPr>
          <p:cNvPr id="16" name="Rectangle 10"/>
          <p:cNvSpPr>
            <a:spLocks noChangeArrowheads="1"/>
          </p:cNvSpPr>
          <p:nvPr/>
        </p:nvSpPr>
        <p:spPr bwMode="auto">
          <a:xfrm>
            <a:off x="4791740" y="4586352"/>
            <a:ext cx="388471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spcBef>
                <a:spcPct val="20000"/>
              </a:spcBef>
            </a:pPr>
            <a:r>
              <a:rPr lang="zh-CN" altLang="en-US" sz="2000" dirty="0">
                <a:latin typeface="Comic Sans MS" panose="030F0702030302020204" pitchFamily="66" charset="0"/>
                <a:ea typeface="微软雅黑" panose="020B0503020204020204" pitchFamily="34" charset="-122"/>
              </a:rPr>
              <a:t>最初把固化在只读存储器的微程序称为</a:t>
            </a:r>
            <a:r>
              <a:rPr lang="zh-CN" altLang="en-US" sz="2000" dirty="0">
                <a:solidFill>
                  <a:srgbClr val="FF0000"/>
                </a:solidFill>
                <a:latin typeface="Comic Sans MS" panose="030F0702030302020204" pitchFamily="66" charset="0"/>
                <a:ea typeface="微软雅黑" panose="020B0503020204020204" pitchFamily="34" charset="-122"/>
              </a:rPr>
              <a:t>固件（</a:t>
            </a:r>
            <a:r>
              <a:rPr lang="en-US" altLang="zh-CN" sz="2000" dirty="0">
                <a:solidFill>
                  <a:srgbClr val="FF0000"/>
                </a:solidFill>
                <a:latin typeface="Comic Sans MS" panose="030F0702030302020204" pitchFamily="66" charset="0"/>
                <a:ea typeface="微软雅黑" panose="020B0503020204020204" pitchFamily="34" charset="-122"/>
              </a:rPr>
              <a:t>Firmware</a:t>
            </a:r>
            <a:r>
              <a:rPr lang="zh-CN" altLang="en-US" sz="2000" dirty="0">
                <a:solidFill>
                  <a:srgbClr val="FF0000"/>
                </a:solidFill>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表示用软件实现的硬部件，现在对固件通俗的理解是在</a:t>
            </a:r>
            <a:r>
              <a:rPr lang="en-US" altLang="zh-CN" sz="2000" dirty="0">
                <a:latin typeface="Comic Sans MS" panose="030F0702030302020204" pitchFamily="66" charset="0"/>
                <a:ea typeface="微软雅黑" panose="020B0503020204020204" pitchFamily="34" charset="-122"/>
              </a:rPr>
              <a:t>ROM</a:t>
            </a:r>
            <a:r>
              <a:rPr lang="zh-CN" altLang="en-US" sz="2000" dirty="0">
                <a:latin typeface="Comic Sans MS" panose="030F0702030302020204" pitchFamily="66" charset="0"/>
                <a:ea typeface="微软雅黑" panose="020B0503020204020204" pitchFamily="34" charset="-122"/>
              </a:rPr>
              <a:t>中“固化的软件”。</a:t>
            </a:r>
          </a:p>
        </p:txBody>
      </p:sp>
    </p:spTree>
    <p:extLst>
      <p:ext uri="{BB962C8B-B14F-4D97-AF65-F5344CB8AC3E}">
        <p14:creationId xmlns:p14="http://schemas.microsoft.com/office/powerpoint/2010/main" val="319729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subTnLst>
                                    <p:animClr clrSpc="rgb" dir="cw">
                                      <p:cBhvr override="childStyle">
                                        <p:cTn dur="1" fill="hold" display="0" masterRel="nextClick" afterEffect="1"/>
                                        <p:tgtEl>
                                          <p:spTgt spid="15">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subTnLst>
                                    <p:animClr clrSpc="rgb" dir="cw">
                                      <p:cBhvr override="childStyle">
                                        <p:cTn dur="1" fill="hold" display="0" masterRel="nextClick" afterEffect="1"/>
                                        <p:tgtEl>
                                          <p:spTgt spid="15">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subTnLst>
                                    <p:animClr clrSpc="rgb" dir="cw">
                                      <p:cBhvr override="childStyle">
                                        <p:cTn dur="1" fill="hold" display="0" masterRel="nextClick" afterEffect="1"/>
                                        <p:tgtEl>
                                          <p:spTgt spid="15">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blinds(horizontal)">
                                      <p:cBhvr>
                                        <p:cTn id="22"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blinds(horizontal)">
                                      <p:cBhvr>
                                        <p:cTn id="27" dur="500"/>
                                        <p:tgtEl>
                                          <p:spTgt spid="15">
                                            <p:txEl>
                                              <p:pRg st="4" end="4"/>
                                            </p:txEl>
                                          </p:spTgt>
                                        </p:tgtEl>
                                      </p:cBhvr>
                                    </p:animEffect>
                                  </p:childTnLst>
                                  <p:subTnLst>
                                    <p:animClr clrSpc="rgb" dir="cw">
                                      <p:cBhvr override="childStyle">
                                        <p:cTn dur="1" fill="hold" display="0" masterRel="nextClick" afterEffect="1"/>
                                        <p:tgtEl>
                                          <p:spTgt spid="15">
                                            <p:txEl>
                                              <p:pRg st="4" end="4"/>
                                            </p:txEl>
                                          </p:spTgt>
                                        </p:tgtEl>
                                        <p:attrNameLst>
                                          <p:attrName>ppt_c</p:attrName>
                                        </p:attrNameLst>
                                      </p:cBhvr>
                                      <p:to>
                                        <a:schemeClr val="hlink"/>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blinds(horizontal)">
                                      <p:cBhvr>
                                        <p:cTn id="32" dur="500"/>
                                        <p:tgtEl>
                                          <p:spTgt spid="15">
                                            <p:txEl>
                                              <p:pRg st="5" end="5"/>
                                            </p:txEl>
                                          </p:spTgt>
                                        </p:tgtEl>
                                      </p:cBhvr>
                                    </p:animEffect>
                                  </p:childTnLst>
                                  <p:subTnLst>
                                    <p:animClr clrSpc="rgb" dir="cw">
                                      <p:cBhvr override="childStyle">
                                        <p:cTn dur="1" fill="hold" display="0" masterRel="nextClick" afterEffect="1"/>
                                        <p:tgtEl>
                                          <p:spTgt spid="15">
                                            <p:txEl>
                                              <p:pRg st="5" end="5"/>
                                            </p:txEl>
                                          </p:spTgt>
                                        </p:tgtEl>
                                        <p:attrNameLst>
                                          <p:attrName>ppt_c</p:attrName>
                                        </p:attrNameLst>
                                      </p:cBhvr>
                                      <p:to>
                                        <a:schemeClr val="hlink"/>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blinds(horizontal)">
                                      <p:cBhvr>
                                        <p:cTn id="37" dur="500"/>
                                        <p:tgtEl>
                                          <p:spTgt spid="15">
                                            <p:txEl>
                                              <p:pRg st="6" end="6"/>
                                            </p:txEl>
                                          </p:spTgt>
                                        </p:tgtEl>
                                      </p:cBhvr>
                                    </p:animEffect>
                                  </p:childTnLst>
                                  <p:subTnLst>
                                    <p:animClr clrSpc="rgb" dir="cw">
                                      <p:cBhvr override="childStyle">
                                        <p:cTn dur="1" fill="hold" display="0" masterRel="nextClick" afterEffect="1"/>
                                        <p:tgtEl>
                                          <p:spTgt spid="15">
                                            <p:txEl>
                                              <p:pRg st="6" end="6"/>
                                            </p:txEl>
                                          </p:spTgt>
                                        </p:tgtEl>
                                        <p:attrNameLst>
                                          <p:attrName>ppt_c</p:attrName>
                                        </p:attrNameLst>
                                      </p:cBhvr>
                                      <p:to>
                                        <a:schemeClr val="hlink"/>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blinds(horizontal)">
                                      <p:cBhvr>
                                        <p:cTn id="42" dur="500"/>
                                        <p:tgtEl>
                                          <p:spTgt spid="15">
                                            <p:txEl>
                                              <p:pRg st="7" end="7"/>
                                            </p:txEl>
                                          </p:spTgt>
                                        </p:tgtEl>
                                      </p:cBhvr>
                                    </p:animEffect>
                                  </p:childTnLst>
                                  <p:subTnLst>
                                    <p:animClr clrSpc="rgb" dir="cw">
                                      <p:cBhvr override="childStyle">
                                        <p:cTn dur="1" fill="hold" display="0" masterRel="nextClick" afterEffect="1"/>
                                        <p:tgtEl>
                                          <p:spTgt spid="15">
                                            <p:txEl>
                                              <p:pRg st="7" end="7"/>
                                            </p:txEl>
                                          </p:spTgt>
                                        </p:tgtEl>
                                        <p:attrNameLst>
                                          <p:attrName>ppt_c</p:attrName>
                                        </p:attrNameLst>
                                      </p:cBhvr>
                                      <p:to>
                                        <a:schemeClr val="hlink"/>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blinds(horizontal)">
                                      <p:cBhvr>
                                        <p:cTn id="47" dur="500"/>
                                        <p:tgtEl>
                                          <p:spTgt spid="15">
                                            <p:txEl>
                                              <p:pRg st="8" end="8"/>
                                            </p:txEl>
                                          </p:spTgt>
                                        </p:tgtEl>
                                      </p:cBhvr>
                                    </p:animEffect>
                                  </p:childTnLst>
                                  <p:subTnLst>
                                    <p:animClr clrSpc="rgb" dir="cw">
                                      <p:cBhvr override="childStyle">
                                        <p:cTn dur="1" fill="hold" display="0" masterRel="nextClick" afterEffect="1"/>
                                        <p:tgtEl>
                                          <p:spTgt spid="15">
                                            <p:txEl>
                                              <p:pRg st="8" end="8"/>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a:t>5.4.1 </a:t>
            </a:r>
            <a:r>
              <a:rPr lang="zh-CN" altLang="en-US" dirty="0"/>
              <a:t>微程序控制器的结构</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81</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9" name="内容占位符 2"/>
          <p:cNvSpPr txBox="1">
            <a:spLocks/>
          </p:cNvSpPr>
          <p:nvPr/>
        </p:nvSpPr>
        <p:spPr bwMode="auto">
          <a:xfrm>
            <a:off x="119514" y="1052736"/>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a:t>
            </a:r>
            <a:r>
              <a:rPr lang="en-US" altLang="zh-CN" dirty="0" smtClean="0">
                <a:solidFill>
                  <a:srgbClr val="063DE8"/>
                </a:solidFill>
              </a:rPr>
              <a:t>.</a:t>
            </a:r>
            <a:r>
              <a:rPr lang="zh-CN" altLang="en-US" dirty="0">
                <a:solidFill>
                  <a:srgbClr val="063DE8"/>
                </a:solidFill>
              </a:rPr>
              <a:t>状态和微程序的对应</a:t>
            </a:r>
            <a:r>
              <a:rPr lang="zh-CN" altLang="en-US" dirty="0" smtClean="0">
                <a:solidFill>
                  <a:srgbClr val="063DE8"/>
                </a:solidFill>
              </a:rPr>
              <a:t>关系</a:t>
            </a:r>
            <a:endParaRPr lang="zh-CN" altLang="en-US" dirty="0">
              <a:solidFill>
                <a:srgbClr val="063DE8"/>
              </a:solidFill>
            </a:endParaRPr>
          </a:p>
        </p:txBody>
      </p:sp>
      <p:pic>
        <p:nvPicPr>
          <p:cNvPr id="23" name="Picture 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871" y="1479980"/>
            <a:ext cx="7701129" cy="50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24"/>
          <p:cNvSpPr txBox="1">
            <a:spLocks noChangeArrowheads="1"/>
          </p:cNvSpPr>
          <p:nvPr/>
        </p:nvSpPr>
        <p:spPr bwMode="auto">
          <a:xfrm>
            <a:off x="128907" y="1479980"/>
            <a:ext cx="3305750"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每条指令用一个微程序实现</a:t>
            </a:r>
            <a:endParaRPr lang="en-US" altLang="zh-CN" sz="2000" dirty="0">
              <a:solidFill>
                <a:srgbClr val="FF0000"/>
              </a:solidFill>
              <a:latin typeface="微软雅黑" panose="020B0503020204020204" pitchFamily="34" charset="-122"/>
              <a:ea typeface="微软雅黑" panose="020B0503020204020204" pitchFamily="34" charset="-122"/>
            </a:endParaRPr>
          </a:p>
          <a:p>
            <a:pPr>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微程序由若干微指令组成，每个状态对应一条微指令</a:t>
            </a:r>
          </a:p>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取指令和译码用专门的微程序实现，称为取指微程序</a:t>
            </a:r>
          </a:p>
          <a:p>
            <a:pPr>
              <a:spcBef>
                <a:spcPct val="30000"/>
              </a:spcBef>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18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subTnLst>
                                    <p:animClr clrSpc="rgb" dir="cw">
                                      <p:cBhvr override="childStyle">
                                        <p:cTn dur="1" fill="hold" display="0" masterRel="nextClick" afterEffect="1"/>
                                        <p:tgtEl>
                                          <p:spTgt spid="24">
                                            <p:txEl>
                                              <p:pRg st="0" end="0"/>
                                            </p:txEl>
                                          </p:spTgt>
                                        </p:tgtEl>
                                        <p:attrNameLst>
                                          <p:attrName>ppt_c</p:attrName>
                                        </p:attrNameLst>
                                      </p:cBhvr>
                                      <p:to>
                                        <a:srgbClr val="0383C3"/>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blinds(horizontal)">
                                      <p:cBhvr>
                                        <p:cTn id="12" dur="500"/>
                                        <p:tgtEl>
                                          <p:spTgt spid="24">
                                            <p:txEl>
                                              <p:pRg st="1" end="1"/>
                                            </p:txEl>
                                          </p:spTgt>
                                        </p:tgtEl>
                                      </p:cBhvr>
                                    </p:animEffect>
                                  </p:childTnLst>
                                  <p:subTnLst>
                                    <p:animClr clrSpc="rgb" dir="cw">
                                      <p:cBhvr override="childStyle">
                                        <p:cTn dur="1" fill="hold" display="0" masterRel="nextClick" afterEffect="1"/>
                                        <p:tgtEl>
                                          <p:spTgt spid="24">
                                            <p:txEl>
                                              <p:pRg st="1" end="1"/>
                                            </p:txEl>
                                          </p:spTgt>
                                        </p:tgtEl>
                                        <p:attrNameLst>
                                          <p:attrName>ppt_c</p:attrName>
                                        </p:attrNameLst>
                                      </p:cBhvr>
                                      <p:to>
                                        <a:srgbClr val="0383C3"/>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blinds(horizontal)">
                                      <p:cBhvr>
                                        <p:cTn id="17" dur="500"/>
                                        <p:tgtEl>
                                          <p:spTgt spid="24">
                                            <p:txEl>
                                              <p:pRg st="2" end="2"/>
                                            </p:txEl>
                                          </p:spTgt>
                                        </p:tgtEl>
                                      </p:cBhvr>
                                    </p:animEffect>
                                  </p:childTnLst>
                                  <p:subTnLst>
                                    <p:animClr clrSpc="rgb" dir="cw">
                                      <p:cBhvr override="childStyle">
                                        <p:cTn dur="1" fill="hold" display="0" masterRel="nextClick" afterEffect="1"/>
                                        <p:tgtEl>
                                          <p:spTgt spid="24">
                                            <p:txEl>
                                              <p:pRg st="2" end="2"/>
                                            </p:txEl>
                                          </p:spTgt>
                                        </p:tgtEl>
                                        <p:attrNameLst>
                                          <p:attrName>ppt_c</p:attrName>
                                        </p:attrNameLst>
                                      </p:cBhvr>
                                      <p:to>
                                        <a:srgbClr val="0383C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a:t>5.4.1 </a:t>
            </a:r>
            <a:r>
              <a:rPr lang="zh-CN" altLang="en-US" dirty="0"/>
              <a:t>微程序控制器的结构</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82</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9"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a:t>
            </a:r>
            <a:r>
              <a:rPr lang="zh-CN" altLang="en-US" dirty="0" smtClean="0">
                <a:solidFill>
                  <a:srgbClr val="063DE8"/>
                </a:solidFill>
              </a:rPr>
              <a:t>微程序</a:t>
            </a:r>
            <a:r>
              <a:rPr lang="en-US" altLang="zh-CN" dirty="0">
                <a:solidFill>
                  <a:srgbClr val="063DE8"/>
                </a:solidFill>
              </a:rPr>
              <a:t>\</a:t>
            </a:r>
            <a:r>
              <a:rPr lang="zh-CN" altLang="en-US" dirty="0">
                <a:solidFill>
                  <a:srgbClr val="063DE8"/>
                </a:solidFill>
              </a:rPr>
              <a:t>微指令</a:t>
            </a:r>
            <a:r>
              <a:rPr lang="en-US" altLang="zh-CN" dirty="0">
                <a:solidFill>
                  <a:srgbClr val="063DE8"/>
                </a:solidFill>
              </a:rPr>
              <a:t>\</a:t>
            </a:r>
            <a:r>
              <a:rPr lang="zh-CN" altLang="en-US" dirty="0">
                <a:solidFill>
                  <a:srgbClr val="063DE8"/>
                </a:solidFill>
              </a:rPr>
              <a:t>微命令</a:t>
            </a:r>
            <a:r>
              <a:rPr lang="en-US" altLang="zh-CN" dirty="0">
                <a:solidFill>
                  <a:srgbClr val="063DE8"/>
                </a:solidFill>
              </a:rPr>
              <a:t>\</a:t>
            </a:r>
            <a:r>
              <a:rPr lang="zh-CN" altLang="en-US" dirty="0">
                <a:solidFill>
                  <a:srgbClr val="063DE8"/>
                </a:solidFill>
              </a:rPr>
              <a:t>微操作的关系</a:t>
            </a:r>
          </a:p>
        </p:txBody>
      </p:sp>
      <p:grpSp>
        <p:nvGrpSpPr>
          <p:cNvPr id="8" name="Group 3"/>
          <p:cNvGrpSpPr>
            <a:grpSpLocks/>
          </p:cNvGrpSpPr>
          <p:nvPr/>
        </p:nvGrpSpPr>
        <p:grpSpPr bwMode="auto">
          <a:xfrm>
            <a:off x="2418655" y="1628800"/>
            <a:ext cx="6473825" cy="4647530"/>
            <a:chOff x="141" y="803"/>
            <a:chExt cx="4197" cy="3227"/>
          </a:xfrm>
        </p:grpSpPr>
        <p:sp>
          <p:nvSpPr>
            <p:cNvPr id="10" name="Text Box 4" descr="信纸"/>
            <p:cNvSpPr txBox="1">
              <a:spLocks noChangeArrowheads="1"/>
            </p:cNvSpPr>
            <p:nvPr/>
          </p:nvSpPr>
          <p:spPr bwMode="auto">
            <a:xfrm>
              <a:off x="1745" y="803"/>
              <a:ext cx="141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一条机器指令</a:t>
              </a:r>
            </a:p>
          </p:txBody>
        </p:sp>
        <p:sp>
          <p:nvSpPr>
            <p:cNvPr id="11" name="Line 5"/>
            <p:cNvSpPr>
              <a:spLocks noChangeShapeType="1"/>
            </p:cNvSpPr>
            <p:nvPr/>
          </p:nvSpPr>
          <p:spPr bwMode="auto">
            <a:xfrm>
              <a:off x="2401" y="1111"/>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Text Box 6" descr="信纸"/>
            <p:cNvSpPr txBox="1">
              <a:spLocks noChangeArrowheads="1"/>
            </p:cNvSpPr>
            <p:nvPr/>
          </p:nvSpPr>
          <p:spPr bwMode="auto">
            <a:xfrm>
              <a:off x="1735" y="1402"/>
              <a:ext cx="1411"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一个微程序</a:t>
              </a:r>
            </a:p>
          </p:txBody>
        </p:sp>
        <p:sp>
          <p:nvSpPr>
            <p:cNvPr id="13" name="Line 7"/>
            <p:cNvSpPr>
              <a:spLocks noChangeShapeType="1"/>
            </p:cNvSpPr>
            <p:nvPr/>
          </p:nvSpPr>
          <p:spPr bwMode="auto">
            <a:xfrm>
              <a:off x="2391" y="1710"/>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Line 8"/>
            <p:cNvSpPr>
              <a:spLocks noChangeShapeType="1"/>
            </p:cNvSpPr>
            <p:nvPr/>
          </p:nvSpPr>
          <p:spPr bwMode="auto">
            <a:xfrm>
              <a:off x="885" y="2004"/>
              <a:ext cx="305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a:off x="892" y="1996"/>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1870" y="1994"/>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2989" y="2007"/>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a:off x="3945" y="2007"/>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 name="Line 13"/>
            <p:cNvSpPr>
              <a:spLocks noChangeShapeType="1"/>
            </p:cNvSpPr>
            <p:nvPr/>
          </p:nvSpPr>
          <p:spPr bwMode="auto">
            <a:xfrm>
              <a:off x="2806" y="2422"/>
              <a:ext cx="283" cy="8"/>
            </a:xfrm>
            <a:prstGeom prst="line">
              <a:avLst/>
            </a:prstGeom>
            <a:noFill/>
            <a:ln w="38100">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Text Box 14" descr="信纸"/>
            <p:cNvSpPr txBox="1">
              <a:spLocks noChangeArrowheads="1"/>
            </p:cNvSpPr>
            <p:nvPr/>
          </p:nvSpPr>
          <p:spPr bwMode="auto">
            <a:xfrm>
              <a:off x="470" y="2302"/>
              <a:ext cx="85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微指令1</a:t>
              </a:r>
            </a:p>
          </p:txBody>
        </p:sp>
        <p:sp>
          <p:nvSpPr>
            <p:cNvPr id="21" name="Text Box 15" descr="信纸"/>
            <p:cNvSpPr txBox="1">
              <a:spLocks noChangeArrowheads="1"/>
            </p:cNvSpPr>
            <p:nvPr/>
          </p:nvSpPr>
          <p:spPr bwMode="auto">
            <a:xfrm>
              <a:off x="1468" y="2293"/>
              <a:ext cx="85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微指令2</a:t>
              </a:r>
            </a:p>
          </p:txBody>
        </p:sp>
        <p:sp>
          <p:nvSpPr>
            <p:cNvPr id="22" name="Text Box 16" descr="信纸"/>
            <p:cNvSpPr txBox="1">
              <a:spLocks noChangeArrowheads="1"/>
            </p:cNvSpPr>
            <p:nvPr/>
          </p:nvSpPr>
          <p:spPr bwMode="auto">
            <a:xfrm>
              <a:off x="3486" y="2292"/>
              <a:ext cx="85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微指令</a:t>
              </a:r>
              <a:r>
                <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n</a:t>
              </a:r>
            </a:p>
          </p:txBody>
        </p:sp>
        <p:sp>
          <p:nvSpPr>
            <p:cNvPr id="23" name="Line 17"/>
            <p:cNvSpPr>
              <a:spLocks noChangeShapeType="1"/>
            </p:cNvSpPr>
            <p:nvPr/>
          </p:nvSpPr>
          <p:spPr bwMode="auto">
            <a:xfrm>
              <a:off x="1681" y="2602"/>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a:off x="482" y="2896"/>
              <a:ext cx="2435"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487" y="2888"/>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1477" y="2886"/>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a:off x="2281" y="2908"/>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a:off x="2919" y="2899"/>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a:off x="2127" y="3307"/>
              <a:ext cx="225" cy="8"/>
            </a:xfrm>
            <a:prstGeom prst="line">
              <a:avLst/>
            </a:prstGeom>
            <a:noFill/>
            <a:ln w="38100">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Text Box 24" descr="信纸"/>
            <p:cNvSpPr txBox="1">
              <a:spLocks noChangeArrowheads="1"/>
            </p:cNvSpPr>
            <p:nvPr/>
          </p:nvSpPr>
          <p:spPr bwMode="auto">
            <a:xfrm>
              <a:off x="151" y="3194"/>
              <a:ext cx="785"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微命令1</a:t>
              </a:r>
            </a:p>
          </p:txBody>
        </p:sp>
        <p:sp>
          <p:nvSpPr>
            <p:cNvPr id="31" name="Text Box 25" descr="信纸"/>
            <p:cNvSpPr txBox="1">
              <a:spLocks noChangeArrowheads="1"/>
            </p:cNvSpPr>
            <p:nvPr/>
          </p:nvSpPr>
          <p:spPr bwMode="auto">
            <a:xfrm>
              <a:off x="1065" y="3184"/>
              <a:ext cx="785"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微命令2</a:t>
              </a:r>
            </a:p>
          </p:txBody>
        </p:sp>
        <p:sp>
          <p:nvSpPr>
            <p:cNvPr id="32" name="Text Box 26" descr="信纸"/>
            <p:cNvSpPr txBox="1">
              <a:spLocks noChangeArrowheads="1"/>
            </p:cNvSpPr>
            <p:nvPr/>
          </p:nvSpPr>
          <p:spPr bwMode="auto">
            <a:xfrm>
              <a:off x="2518" y="3177"/>
              <a:ext cx="785"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微命令</a:t>
              </a:r>
              <a:r>
                <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m</a:t>
              </a:r>
            </a:p>
          </p:txBody>
        </p:sp>
        <p:sp>
          <p:nvSpPr>
            <p:cNvPr id="33" name="Line 27"/>
            <p:cNvSpPr>
              <a:spLocks noChangeShapeType="1"/>
            </p:cNvSpPr>
            <p:nvPr/>
          </p:nvSpPr>
          <p:spPr bwMode="auto">
            <a:xfrm>
              <a:off x="477" y="3491"/>
              <a:ext cx="0" cy="284"/>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1467" y="3489"/>
              <a:ext cx="0" cy="284"/>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2909" y="3478"/>
              <a:ext cx="0" cy="284"/>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Text Box 30" descr="花束"/>
            <p:cNvSpPr txBox="1">
              <a:spLocks noChangeArrowheads="1"/>
            </p:cNvSpPr>
            <p:nvPr/>
          </p:nvSpPr>
          <p:spPr bwMode="auto">
            <a:xfrm>
              <a:off x="141" y="3752"/>
              <a:ext cx="785" cy="278"/>
            </a:xfrm>
            <a:prstGeom prst="rect">
              <a:avLst/>
            </a:prstGeom>
            <a:blipFill dpi="0" rotWithShape="0">
              <a:blip r:embed="rId3"/>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微操作</a:t>
              </a:r>
              <a:endPar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sp>
          <p:nvSpPr>
            <p:cNvPr id="37" name="Text Box 31" descr="花束"/>
            <p:cNvSpPr txBox="1">
              <a:spLocks noChangeArrowheads="1"/>
            </p:cNvSpPr>
            <p:nvPr/>
          </p:nvSpPr>
          <p:spPr bwMode="auto">
            <a:xfrm>
              <a:off x="1055" y="3742"/>
              <a:ext cx="785" cy="278"/>
            </a:xfrm>
            <a:prstGeom prst="rect">
              <a:avLst/>
            </a:prstGeom>
            <a:blipFill dpi="0" rotWithShape="0">
              <a:blip r:embed="rId3"/>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微操作</a:t>
              </a:r>
            </a:p>
          </p:txBody>
        </p:sp>
        <p:sp>
          <p:nvSpPr>
            <p:cNvPr id="38" name="Text Box 32" descr="花束"/>
            <p:cNvSpPr txBox="1">
              <a:spLocks noChangeArrowheads="1"/>
            </p:cNvSpPr>
            <p:nvPr/>
          </p:nvSpPr>
          <p:spPr bwMode="auto">
            <a:xfrm>
              <a:off x="2508" y="3735"/>
              <a:ext cx="785" cy="278"/>
            </a:xfrm>
            <a:prstGeom prst="rect">
              <a:avLst/>
            </a:prstGeom>
            <a:blipFill dpi="0" rotWithShape="0">
              <a:blip r:embed="rId3"/>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微操作</a:t>
              </a:r>
              <a:endPar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grpSp>
      <p:sp>
        <p:nvSpPr>
          <p:cNvPr id="39" name="Text Box 33"/>
          <p:cNvSpPr txBox="1">
            <a:spLocks noChangeArrowheads="1"/>
          </p:cNvSpPr>
          <p:nvPr/>
        </p:nvSpPr>
        <p:spPr bwMode="auto">
          <a:xfrm>
            <a:off x="373892" y="1613036"/>
            <a:ext cx="2617027"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a:spcBef>
                <a:spcPct val="200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将指令的执行转换为微程序的执行</a:t>
            </a:r>
          </a:p>
          <a:p>
            <a:pPr marL="342900" indent="-342900">
              <a:spcBef>
                <a:spcPct val="200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微程序是一个微指令序列</a:t>
            </a:r>
          </a:p>
          <a:p>
            <a:pPr marL="342900" indent="-342900">
              <a:spcBef>
                <a:spcPct val="200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每条微指令是一个</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序列，其中包含若干个微命令（即：控制信号）</a:t>
            </a:r>
          </a:p>
          <a:p>
            <a:pPr marL="342900" indent="-342900">
              <a:spcBef>
                <a:spcPct val="200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每个微命令控制数据通路的执行</a:t>
            </a:r>
          </a:p>
          <a:p>
            <a:pPr>
              <a:spcBef>
                <a:spcPct val="20000"/>
              </a:spcBef>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003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subTnLst>
                                    <p:animClr clrSpc="rgb" dir="cw">
                                      <p:cBhvr override="childStyle">
                                        <p:cTn dur="1" fill="hold" display="0" masterRel="nextClick" afterEffect="1"/>
                                        <p:tgtEl>
                                          <p:spTgt spid="39">
                                            <p:txEl>
                                              <p:pRg st="0" end="0"/>
                                            </p:txEl>
                                          </p:spTgt>
                                        </p:tgtEl>
                                        <p:attrNameLst>
                                          <p:attrName>ppt_c</p:attrName>
                                        </p:attrNameLst>
                                      </p:cBhvr>
                                      <p:to>
                                        <a:srgbClr val="0383C3"/>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subTnLst>
                                    <p:animClr clrSpc="rgb" dir="cw">
                                      <p:cBhvr override="childStyle">
                                        <p:cTn dur="1" fill="hold" display="0" masterRel="nextClick" afterEffect="1"/>
                                        <p:tgtEl>
                                          <p:spTgt spid="39">
                                            <p:txEl>
                                              <p:pRg st="1" end="1"/>
                                            </p:txEl>
                                          </p:spTgt>
                                        </p:tgtEl>
                                        <p:attrNameLst>
                                          <p:attrName>ppt_c</p:attrName>
                                        </p:attrNameLst>
                                      </p:cBhvr>
                                      <p:to>
                                        <a:srgbClr val="0383C3"/>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subTnLst>
                                    <p:animClr clrSpc="rgb" dir="cw">
                                      <p:cBhvr override="childStyle">
                                        <p:cTn dur="1" fill="hold" display="0" masterRel="nextClick" afterEffect="1"/>
                                        <p:tgtEl>
                                          <p:spTgt spid="39">
                                            <p:txEl>
                                              <p:pRg st="2" end="2"/>
                                            </p:txEl>
                                          </p:spTgt>
                                        </p:tgtEl>
                                        <p:attrNameLst>
                                          <p:attrName>ppt_c</p:attrName>
                                        </p:attrNameLst>
                                      </p:cBhvr>
                                      <p:to>
                                        <a:srgbClr val="0383C3"/>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subTnLst>
                                    <p:animClr clrSpc="rgb" dir="cw">
                                      <p:cBhvr override="childStyle">
                                        <p:cTn dur="1" fill="hold" display="0" masterRel="nextClick" afterEffect="1"/>
                                        <p:tgtEl>
                                          <p:spTgt spid="39">
                                            <p:txEl>
                                              <p:pRg st="3" end="3"/>
                                            </p:txEl>
                                          </p:spTgt>
                                        </p:tgtEl>
                                        <p:attrNameLst>
                                          <p:attrName>ppt_c</p:attrName>
                                        </p:attrNameLst>
                                      </p:cBhvr>
                                      <p:to>
                                        <a:srgbClr val="0383C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a:t>5.4.1 </a:t>
            </a:r>
            <a:r>
              <a:rPr lang="zh-CN" altLang="en-US" dirty="0"/>
              <a:t>微程序控制器的结构</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83</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9"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a:t>
            </a:r>
            <a:r>
              <a:rPr lang="zh-CN" altLang="en-US" dirty="0" smtClean="0">
                <a:solidFill>
                  <a:srgbClr val="063DE8"/>
                </a:solidFill>
              </a:rPr>
              <a:t>微程序</a:t>
            </a:r>
            <a:r>
              <a:rPr lang="en-US" altLang="zh-CN" dirty="0">
                <a:solidFill>
                  <a:srgbClr val="063DE8"/>
                </a:solidFill>
              </a:rPr>
              <a:t>\</a:t>
            </a:r>
            <a:r>
              <a:rPr lang="zh-CN" altLang="en-US" dirty="0">
                <a:solidFill>
                  <a:srgbClr val="063DE8"/>
                </a:solidFill>
              </a:rPr>
              <a:t>微指令</a:t>
            </a:r>
            <a:r>
              <a:rPr lang="en-US" altLang="zh-CN" dirty="0">
                <a:solidFill>
                  <a:srgbClr val="063DE8"/>
                </a:solidFill>
              </a:rPr>
              <a:t>\</a:t>
            </a:r>
            <a:r>
              <a:rPr lang="zh-CN" altLang="en-US" dirty="0">
                <a:solidFill>
                  <a:srgbClr val="063DE8"/>
                </a:solidFill>
              </a:rPr>
              <a:t>微命令</a:t>
            </a:r>
            <a:r>
              <a:rPr lang="en-US" altLang="zh-CN" dirty="0">
                <a:solidFill>
                  <a:srgbClr val="063DE8"/>
                </a:solidFill>
              </a:rPr>
              <a:t>\</a:t>
            </a:r>
            <a:r>
              <a:rPr lang="zh-CN" altLang="en-US" dirty="0">
                <a:solidFill>
                  <a:srgbClr val="063DE8"/>
                </a:solidFill>
              </a:rPr>
              <a:t>微操作的关系</a:t>
            </a:r>
          </a:p>
        </p:txBody>
      </p:sp>
      <p:grpSp>
        <p:nvGrpSpPr>
          <p:cNvPr id="8" name="Group 3"/>
          <p:cNvGrpSpPr>
            <a:grpSpLocks/>
          </p:cNvGrpSpPr>
          <p:nvPr/>
        </p:nvGrpSpPr>
        <p:grpSpPr bwMode="auto">
          <a:xfrm>
            <a:off x="2706687" y="1661790"/>
            <a:ext cx="6473825" cy="4647530"/>
            <a:chOff x="141" y="803"/>
            <a:chExt cx="4197" cy="3227"/>
          </a:xfrm>
        </p:grpSpPr>
        <p:sp>
          <p:nvSpPr>
            <p:cNvPr id="10" name="Text Box 4" descr="信纸"/>
            <p:cNvSpPr txBox="1">
              <a:spLocks noChangeArrowheads="1"/>
            </p:cNvSpPr>
            <p:nvPr/>
          </p:nvSpPr>
          <p:spPr bwMode="auto">
            <a:xfrm>
              <a:off x="1745" y="803"/>
              <a:ext cx="141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一条机器指令</a:t>
              </a:r>
            </a:p>
          </p:txBody>
        </p:sp>
        <p:sp>
          <p:nvSpPr>
            <p:cNvPr id="11" name="Line 5"/>
            <p:cNvSpPr>
              <a:spLocks noChangeShapeType="1"/>
            </p:cNvSpPr>
            <p:nvPr/>
          </p:nvSpPr>
          <p:spPr bwMode="auto">
            <a:xfrm>
              <a:off x="2401" y="1111"/>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Text Box 6" descr="信纸"/>
            <p:cNvSpPr txBox="1">
              <a:spLocks noChangeArrowheads="1"/>
            </p:cNvSpPr>
            <p:nvPr/>
          </p:nvSpPr>
          <p:spPr bwMode="auto">
            <a:xfrm>
              <a:off x="1735" y="1402"/>
              <a:ext cx="1411"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一个微程序</a:t>
              </a:r>
            </a:p>
          </p:txBody>
        </p:sp>
        <p:sp>
          <p:nvSpPr>
            <p:cNvPr id="13" name="Line 7"/>
            <p:cNvSpPr>
              <a:spLocks noChangeShapeType="1"/>
            </p:cNvSpPr>
            <p:nvPr/>
          </p:nvSpPr>
          <p:spPr bwMode="auto">
            <a:xfrm>
              <a:off x="2391" y="1710"/>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Line 8"/>
            <p:cNvSpPr>
              <a:spLocks noChangeShapeType="1"/>
            </p:cNvSpPr>
            <p:nvPr/>
          </p:nvSpPr>
          <p:spPr bwMode="auto">
            <a:xfrm>
              <a:off x="885" y="2004"/>
              <a:ext cx="305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a:off x="892" y="1996"/>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1870" y="1994"/>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2989" y="2007"/>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a:off x="3945" y="2007"/>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 name="Line 13"/>
            <p:cNvSpPr>
              <a:spLocks noChangeShapeType="1"/>
            </p:cNvSpPr>
            <p:nvPr/>
          </p:nvSpPr>
          <p:spPr bwMode="auto">
            <a:xfrm>
              <a:off x="2806" y="2422"/>
              <a:ext cx="283" cy="8"/>
            </a:xfrm>
            <a:prstGeom prst="line">
              <a:avLst/>
            </a:prstGeom>
            <a:noFill/>
            <a:ln w="38100">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Text Box 14" descr="信纸"/>
            <p:cNvSpPr txBox="1">
              <a:spLocks noChangeArrowheads="1"/>
            </p:cNvSpPr>
            <p:nvPr/>
          </p:nvSpPr>
          <p:spPr bwMode="auto">
            <a:xfrm>
              <a:off x="470" y="2302"/>
              <a:ext cx="85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微指令1</a:t>
              </a:r>
            </a:p>
          </p:txBody>
        </p:sp>
        <p:sp>
          <p:nvSpPr>
            <p:cNvPr id="21" name="Text Box 15" descr="信纸"/>
            <p:cNvSpPr txBox="1">
              <a:spLocks noChangeArrowheads="1"/>
            </p:cNvSpPr>
            <p:nvPr/>
          </p:nvSpPr>
          <p:spPr bwMode="auto">
            <a:xfrm>
              <a:off x="1468" y="2293"/>
              <a:ext cx="85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微指令2</a:t>
              </a:r>
            </a:p>
          </p:txBody>
        </p:sp>
        <p:sp>
          <p:nvSpPr>
            <p:cNvPr id="22" name="Text Box 16" descr="信纸"/>
            <p:cNvSpPr txBox="1">
              <a:spLocks noChangeArrowheads="1"/>
            </p:cNvSpPr>
            <p:nvPr/>
          </p:nvSpPr>
          <p:spPr bwMode="auto">
            <a:xfrm>
              <a:off x="3486" y="2292"/>
              <a:ext cx="852"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微指令</a:t>
              </a:r>
              <a:r>
                <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n</a:t>
              </a:r>
            </a:p>
          </p:txBody>
        </p:sp>
        <p:sp>
          <p:nvSpPr>
            <p:cNvPr id="23" name="Line 17"/>
            <p:cNvSpPr>
              <a:spLocks noChangeShapeType="1"/>
            </p:cNvSpPr>
            <p:nvPr/>
          </p:nvSpPr>
          <p:spPr bwMode="auto">
            <a:xfrm>
              <a:off x="1681" y="2602"/>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a:off x="482" y="2896"/>
              <a:ext cx="2435"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487" y="2888"/>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1477" y="2886"/>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a:off x="2281" y="2908"/>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a:off x="2919" y="2899"/>
              <a:ext cx="0" cy="284"/>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a:off x="2127" y="3307"/>
              <a:ext cx="225" cy="8"/>
            </a:xfrm>
            <a:prstGeom prst="line">
              <a:avLst/>
            </a:prstGeom>
            <a:noFill/>
            <a:ln w="38100">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Text Box 24" descr="信纸"/>
            <p:cNvSpPr txBox="1">
              <a:spLocks noChangeArrowheads="1"/>
            </p:cNvSpPr>
            <p:nvPr/>
          </p:nvSpPr>
          <p:spPr bwMode="auto">
            <a:xfrm>
              <a:off x="151" y="3194"/>
              <a:ext cx="785"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微命令1</a:t>
              </a:r>
            </a:p>
          </p:txBody>
        </p:sp>
        <p:sp>
          <p:nvSpPr>
            <p:cNvPr id="31" name="Text Box 25" descr="信纸"/>
            <p:cNvSpPr txBox="1">
              <a:spLocks noChangeArrowheads="1"/>
            </p:cNvSpPr>
            <p:nvPr/>
          </p:nvSpPr>
          <p:spPr bwMode="auto">
            <a:xfrm>
              <a:off x="1065" y="3184"/>
              <a:ext cx="785"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微命令2</a:t>
              </a:r>
            </a:p>
          </p:txBody>
        </p:sp>
        <p:sp>
          <p:nvSpPr>
            <p:cNvPr id="32" name="Text Box 26" descr="信纸"/>
            <p:cNvSpPr txBox="1">
              <a:spLocks noChangeArrowheads="1"/>
            </p:cNvSpPr>
            <p:nvPr/>
          </p:nvSpPr>
          <p:spPr bwMode="auto">
            <a:xfrm>
              <a:off x="2518" y="3177"/>
              <a:ext cx="785" cy="278"/>
            </a:xfrm>
            <a:prstGeom prst="rect">
              <a:avLst/>
            </a:prstGeom>
            <a:blipFill dpi="0" rotWithShape="0">
              <a:blip r:embed="rId2"/>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微命令</a:t>
              </a:r>
              <a:r>
                <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m</a:t>
              </a:r>
            </a:p>
          </p:txBody>
        </p:sp>
        <p:sp>
          <p:nvSpPr>
            <p:cNvPr id="33" name="Line 27"/>
            <p:cNvSpPr>
              <a:spLocks noChangeShapeType="1"/>
            </p:cNvSpPr>
            <p:nvPr/>
          </p:nvSpPr>
          <p:spPr bwMode="auto">
            <a:xfrm>
              <a:off x="477" y="3491"/>
              <a:ext cx="0" cy="284"/>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1467" y="3489"/>
              <a:ext cx="0" cy="284"/>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2909" y="3478"/>
              <a:ext cx="0" cy="284"/>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Text Box 30" descr="花束"/>
            <p:cNvSpPr txBox="1">
              <a:spLocks noChangeArrowheads="1"/>
            </p:cNvSpPr>
            <p:nvPr/>
          </p:nvSpPr>
          <p:spPr bwMode="auto">
            <a:xfrm>
              <a:off x="141" y="3752"/>
              <a:ext cx="785" cy="278"/>
            </a:xfrm>
            <a:prstGeom prst="rect">
              <a:avLst/>
            </a:prstGeom>
            <a:blipFill dpi="0" rotWithShape="0">
              <a:blip r:embed="rId3"/>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微操作</a:t>
              </a:r>
              <a:endPar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sp>
          <p:nvSpPr>
            <p:cNvPr id="37" name="Text Box 31" descr="花束"/>
            <p:cNvSpPr txBox="1">
              <a:spLocks noChangeArrowheads="1"/>
            </p:cNvSpPr>
            <p:nvPr/>
          </p:nvSpPr>
          <p:spPr bwMode="auto">
            <a:xfrm>
              <a:off x="1055" y="3742"/>
              <a:ext cx="785" cy="278"/>
            </a:xfrm>
            <a:prstGeom prst="rect">
              <a:avLst/>
            </a:prstGeom>
            <a:blipFill dpi="0" rotWithShape="0">
              <a:blip r:embed="rId3"/>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微操作</a:t>
              </a:r>
            </a:p>
          </p:txBody>
        </p:sp>
        <p:sp>
          <p:nvSpPr>
            <p:cNvPr id="38" name="Text Box 32" descr="花束"/>
            <p:cNvSpPr txBox="1">
              <a:spLocks noChangeArrowheads="1"/>
            </p:cNvSpPr>
            <p:nvPr/>
          </p:nvSpPr>
          <p:spPr bwMode="auto">
            <a:xfrm>
              <a:off x="2508" y="3735"/>
              <a:ext cx="785" cy="278"/>
            </a:xfrm>
            <a:prstGeom prst="rect">
              <a:avLst/>
            </a:prstGeom>
            <a:blipFill dpi="0" rotWithShape="0">
              <a:blip r:embed="rId3"/>
              <a:srcRect/>
              <a:tile tx="0" ty="0" sx="100000" sy="100000" flip="none" algn="tl"/>
            </a:blip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rPr>
                <a:t>微操作</a:t>
              </a:r>
              <a:endParaRPr kumimoji="0" lang="en-US" altLang="zh-CN" sz="2000" b="1" i="0" u="none" strike="noStrike" kern="0" cap="none" spc="0" normalizeH="0" baseline="0" noProof="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grpSp>
      <p:sp>
        <p:nvSpPr>
          <p:cNvPr id="39" name="Rectangle 34"/>
          <p:cNvSpPr>
            <a:spLocks noChangeArrowheads="1"/>
          </p:cNvSpPr>
          <p:nvPr/>
        </p:nvSpPr>
        <p:spPr bwMode="auto">
          <a:xfrm>
            <a:off x="179512" y="1487004"/>
            <a:ext cx="38382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控制程序执行要解决什么问题？</a:t>
            </a:r>
          </a:p>
          <a:p>
            <a:pPr>
              <a:lnSpc>
                <a:spcPct val="125000"/>
              </a:lnSpc>
              <a:spcBef>
                <a:spcPct val="30000"/>
              </a:spcBef>
            </a:pPr>
            <a:r>
              <a:rPr lang="en-US" altLang="zh-CN" sz="2000" dirty="0">
                <a:solidFill>
                  <a:srgbClr val="FF0000"/>
                </a:solidFill>
                <a:latin typeface="微软雅黑" panose="020B0503020204020204" pitchFamily="34" charset="-122"/>
                <a:ea typeface="微软雅黑" panose="020B0503020204020204" pitchFamily="34" charset="-122"/>
              </a:rPr>
              <a:t>(1) </a:t>
            </a:r>
            <a:r>
              <a:rPr lang="zh-CN" altLang="en-US" sz="2000" dirty="0">
                <a:solidFill>
                  <a:srgbClr val="FF0000"/>
                </a:solidFill>
                <a:latin typeface="微软雅黑" panose="020B0503020204020204" pitchFamily="34" charset="-122"/>
                <a:ea typeface="微软雅黑" panose="020B0503020204020204" pitchFamily="34" charset="-122"/>
              </a:rPr>
              <a:t>指令的编码和译码</a:t>
            </a:r>
          </a:p>
          <a:p>
            <a:pPr>
              <a:lnSpc>
                <a:spcPct val="125000"/>
              </a:lnSpc>
              <a:spcBef>
                <a:spcPct val="30000"/>
              </a:spcBef>
            </a:pPr>
            <a:r>
              <a:rPr lang="en-US" altLang="zh-CN" sz="2000" dirty="0">
                <a:solidFill>
                  <a:srgbClr val="FF0000"/>
                </a:solidFill>
                <a:latin typeface="微软雅黑" panose="020B0503020204020204" pitchFamily="34" charset="-122"/>
                <a:ea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rPr>
              <a:t>下条指令到哪里去取</a:t>
            </a:r>
          </a:p>
          <a:p>
            <a:pPr>
              <a:lnSpc>
                <a:spcPct val="12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微程序执行也要解决两个问题：</a:t>
            </a:r>
          </a:p>
          <a:p>
            <a:pPr>
              <a:lnSpc>
                <a:spcPct val="125000"/>
              </a:lnSpc>
              <a:spcBef>
                <a:spcPct val="30000"/>
              </a:spcBef>
            </a:pP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微指令中如何对微命令编码</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25000"/>
              </a:lnSpc>
              <a:spcBef>
                <a:spcPct val="30000"/>
              </a:spcBef>
            </a:pP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下条微指令在哪里</a:t>
            </a:r>
          </a:p>
        </p:txBody>
      </p:sp>
    </p:spTree>
    <p:extLst>
      <p:ext uri="{BB962C8B-B14F-4D97-AF65-F5344CB8AC3E}">
        <p14:creationId xmlns:p14="http://schemas.microsoft.com/office/powerpoint/2010/main" val="198028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
                                            <p:txEl>
                                              <p:pRg st="4" end="4"/>
                                            </p:txEl>
                                          </p:spTgt>
                                        </p:tgtEl>
                                        <p:attrNameLst>
                                          <p:attrName>style.visibility</p:attrName>
                                        </p:attrNameLst>
                                      </p:cBhvr>
                                      <p:to>
                                        <p:strVal val="visible"/>
                                      </p:to>
                                    </p:set>
                                    <p:animEffect transition="in" filter="blinds(horizontal)">
                                      <p:cBhvr>
                                        <p:cTn id="27" dur="500"/>
                                        <p:tgtEl>
                                          <p:spTgt spid="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
                                            <p:txEl>
                                              <p:pRg st="5" end="5"/>
                                            </p:txEl>
                                          </p:spTgt>
                                        </p:tgtEl>
                                        <p:attrNameLst>
                                          <p:attrName>style.visibility</p:attrName>
                                        </p:attrNameLst>
                                      </p:cBhvr>
                                      <p:to>
                                        <p:strVal val="visible"/>
                                      </p:to>
                                    </p:set>
                                    <p:animEffect transition="in" filter="blinds(horizontal)">
                                      <p:cBhvr>
                                        <p:cTn id="32" dur="5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5.4.2 </a:t>
            </a:r>
            <a:r>
              <a:rPr lang="zh-CN" altLang="en-US" dirty="0" smtClean="0"/>
              <a:t>微命令编码</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84</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40" name="Rectangle 4"/>
          <p:cNvSpPr>
            <a:spLocks noChangeArrowheads="1"/>
          </p:cNvSpPr>
          <p:nvPr/>
        </p:nvSpPr>
        <p:spPr bwMode="auto">
          <a:xfrm>
            <a:off x="319087" y="3387584"/>
            <a:ext cx="83947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a:buFont typeface="Wingdings" panose="05000000000000000000" pitchFamily="2" charset="2"/>
              <a:buChar char="Ø"/>
            </a:pPr>
            <a:r>
              <a:rPr kumimoji="1" lang="zh-CN" altLang="en-US" sz="2000" dirty="0">
                <a:latin typeface="微软雅黑" panose="020B0503020204020204" pitchFamily="34" charset="-122"/>
                <a:ea typeface="微软雅黑" panose="020B0503020204020204" pitchFamily="34" charset="-122"/>
              </a:rPr>
              <a:t> 微指令格式设计风格取决于微操作码的编码方式 （微命令：控制信号）</a:t>
            </a:r>
          </a:p>
          <a:p>
            <a:pPr marL="342900" indent="-342900">
              <a:lnSpc>
                <a:spcPct val="115000"/>
              </a:lnSpc>
              <a:buFont typeface="Wingdings" panose="05000000000000000000" pitchFamily="2" charset="2"/>
              <a:buChar char="Ø"/>
            </a:pPr>
            <a:r>
              <a:rPr kumimoji="1" lang="zh-CN" altLang="en-US" sz="2000" dirty="0">
                <a:latin typeface="微软雅黑" panose="020B0503020204020204" pitchFamily="34" charset="-122"/>
                <a:ea typeface="微软雅黑" panose="020B0503020204020204" pitchFamily="34" charset="-122"/>
              </a:rPr>
              <a:t> 微操作码编码方式：</a:t>
            </a:r>
          </a:p>
          <a:p>
            <a:pPr marL="800100" lvl="1" indent="-342900">
              <a:lnSpc>
                <a:spcPct val="115000"/>
              </a:lnSpc>
              <a:buFont typeface="Wingdings" panose="05000000000000000000" pitchFamily="2" charset="2"/>
              <a:buChar char="ü"/>
            </a:pPr>
            <a:r>
              <a:rPr kumimoji="1" lang="zh-CN" altLang="en-US" sz="2000" dirty="0">
                <a:solidFill>
                  <a:srgbClr val="0033CC"/>
                </a:solidFill>
                <a:latin typeface="微软雅黑" panose="020B0503020204020204" pitchFamily="34" charset="-122"/>
                <a:ea typeface="微软雅黑" panose="020B0503020204020204" pitchFamily="34" charset="-122"/>
              </a:rPr>
              <a:t>  不译法（直接控制法）</a:t>
            </a:r>
          </a:p>
          <a:p>
            <a:pPr marL="800100" lvl="1" indent="-342900">
              <a:lnSpc>
                <a:spcPct val="115000"/>
              </a:lnSpc>
              <a:buFont typeface="Wingdings" panose="05000000000000000000" pitchFamily="2" charset="2"/>
              <a:buChar char="ü"/>
            </a:pPr>
            <a:r>
              <a:rPr kumimoji="1" lang="zh-CN" altLang="en-US" sz="2000" dirty="0">
                <a:solidFill>
                  <a:srgbClr val="0033CC"/>
                </a:solidFill>
                <a:latin typeface="微软雅黑" panose="020B0503020204020204" pitchFamily="34" charset="-122"/>
                <a:ea typeface="微软雅黑" panose="020B0503020204020204" pitchFamily="34" charset="-122"/>
              </a:rPr>
              <a:t>  字段直接编码（译）法</a:t>
            </a:r>
          </a:p>
          <a:p>
            <a:pPr marL="800100" lvl="1" indent="-342900">
              <a:lnSpc>
                <a:spcPct val="115000"/>
              </a:lnSpc>
              <a:buFont typeface="Wingdings" panose="05000000000000000000" pitchFamily="2" charset="2"/>
              <a:buChar char="ü"/>
            </a:pPr>
            <a:r>
              <a:rPr kumimoji="1" lang="zh-CN" altLang="en-US" sz="2000" dirty="0">
                <a:solidFill>
                  <a:srgbClr val="0033CC"/>
                </a:solidFill>
                <a:latin typeface="微软雅黑" panose="020B0503020204020204" pitchFamily="34" charset="-122"/>
                <a:ea typeface="微软雅黑" panose="020B0503020204020204" pitchFamily="34" charset="-122"/>
              </a:rPr>
              <a:t>  字段间接编码（译）法</a:t>
            </a:r>
          </a:p>
          <a:p>
            <a:pPr marL="800100" lvl="1" indent="-342900">
              <a:lnSpc>
                <a:spcPct val="115000"/>
              </a:lnSpc>
              <a:buFont typeface="Wingdings" panose="05000000000000000000" pitchFamily="2" charset="2"/>
              <a:buChar char="ü"/>
            </a:pPr>
            <a:r>
              <a:rPr kumimoji="1" lang="zh-CN" altLang="en-US" sz="2000" dirty="0">
                <a:solidFill>
                  <a:srgbClr val="0033CC"/>
                </a:solidFill>
                <a:latin typeface="微软雅黑" panose="020B0503020204020204" pitchFamily="34" charset="-122"/>
                <a:ea typeface="微软雅黑" panose="020B0503020204020204" pitchFamily="34" charset="-122"/>
              </a:rPr>
              <a:t>  最小（最短、垂直）编码（译）法</a:t>
            </a:r>
          </a:p>
        </p:txBody>
      </p:sp>
      <p:grpSp>
        <p:nvGrpSpPr>
          <p:cNvPr id="41" name="Group 20"/>
          <p:cNvGrpSpPr>
            <a:grpSpLocks/>
          </p:cNvGrpSpPr>
          <p:nvPr/>
        </p:nvGrpSpPr>
        <p:grpSpPr bwMode="auto">
          <a:xfrm>
            <a:off x="3991102" y="4202980"/>
            <a:ext cx="2669130" cy="738188"/>
            <a:chOff x="2238" y="1255"/>
            <a:chExt cx="1627" cy="465"/>
          </a:xfrm>
        </p:grpSpPr>
        <p:sp>
          <p:nvSpPr>
            <p:cNvPr id="42" name="AutoShape 6"/>
            <p:cNvSpPr>
              <a:spLocks/>
            </p:cNvSpPr>
            <p:nvPr/>
          </p:nvSpPr>
          <p:spPr bwMode="auto">
            <a:xfrm>
              <a:off x="2238" y="1255"/>
              <a:ext cx="110" cy="465"/>
            </a:xfrm>
            <a:prstGeom prst="rightBrace">
              <a:avLst>
                <a:gd name="adj1" fmla="val 35227"/>
                <a:gd name="adj2" fmla="val 51713"/>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43" name="Text Box 7"/>
            <p:cNvSpPr txBox="1">
              <a:spLocks noChangeArrowheads="1"/>
            </p:cNvSpPr>
            <p:nvPr/>
          </p:nvSpPr>
          <p:spPr bwMode="auto">
            <a:xfrm>
              <a:off x="2388" y="1323"/>
              <a:ext cx="14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2000" dirty="0">
                  <a:solidFill>
                    <a:srgbClr val="CC0099"/>
                  </a:solidFill>
                  <a:latin typeface="微软雅黑" panose="020B0503020204020204" pitchFamily="34" charset="-122"/>
                  <a:ea typeface="微软雅黑" panose="020B0503020204020204" pitchFamily="34" charset="-122"/>
                </a:rPr>
                <a:t>水平型微指令风格</a:t>
              </a:r>
            </a:p>
          </p:txBody>
        </p:sp>
      </p:grpSp>
      <p:grpSp>
        <p:nvGrpSpPr>
          <p:cNvPr id="44" name="Group 22"/>
          <p:cNvGrpSpPr>
            <a:grpSpLocks/>
          </p:cNvGrpSpPr>
          <p:nvPr/>
        </p:nvGrpSpPr>
        <p:grpSpPr bwMode="auto">
          <a:xfrm>
            <a:off x="5275686" y="5157192"/>
            <a:ext cx="3667550" cy="708025"/>
            <a:chOff x="2697" y="2023"/>
            <a:chExt cx="1365" cy="446"/>
          </a:xfrm>
        </p:grpSpPr>
        <p:sp>
          <p:nvSpPr>
            <p:cNvPr id="45" name="Text Box 8"/>
            <p:cNvSpPr txBox="1">
              <a:spLocks noChangeArrowheads="1"/>
            </p:cNvSpPr>
            <p:nvPr/>
          </p:nvSpPr>
          <p:spPr bwMode="auto">
            <a:xfrm>
              <a:off x="2790" y="2023"/>
              <a:ext cx="127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2000" dirty="0">
                  <a:solidFill>
                    <a:srgbClr val="CC0099"/>
                  </a:solidFill>
                  <a:latin typeface="微软雅黑" panose="020B0503020204020204" pitchFamily="34" charset="-122"/>
                  <a:ea typeface="微软雅黑" panose="020B0503020204020204" pitchFamily="34" charset="-122"/>
                </a:rPr>
                <a:t>垂直型微指令风格</a:t>
              </a:r>
            </a:p>
          </p:txBody>
        </p:sp>
        <p:sp>
          <p:nvSpPr>
            <p:cNvPr id="46" name="Line 9"/>
            <p:cNvSpPr>
              <a:spLocks noChangeShapeType="1"/>
            </p:cNvSpPr>
            <p:nvPr/>
          </p:nvSpPr>
          <p:spPr bwMode="auto">
            <a:xfrm>
              <a:off x="2697" y="2131"/>
              <a:ext cx="210"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grpSp>
      <p:sp>
        <p:nvSpPr>
          <p:cNvPr id="47" name="Text Box 13"/>
          <p:cNvSpPr txBox="1">
            <a:spLocks noChangeArrowheads="1"/>
          </p:cNvSpPr>
          <p:nvPr/>
        </p:nvSpPr>
        <p:spPr bwMode="auto">
          <a:xfrm>
            <a:off x="361950" y="1745258"/>
            <a:ext cx="1655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2"/>
                </a:solidFill>
                <a:latin typeface="微软雅黑" panose="020B0503020204020204" pitchFamily="34" charset="-122"/>
                <a:ea typeface="微软雅黑" panose="020B0503020204020204" pitchFamily="34" charset="-122"/>
              </a:rPr>
              <a:t>微指令格式：</a:t>
            </a:r>
          </a:p>
        </p:txBody>
      </p:sp>
      <p:sp>
        <p:nvSpPr>
          <p:cNvPr id="48" name="Rectangle 14"/>
          <p:cNvSpPr>
            <a:spLocks noChangeArrowheads="1"/>
          </p:cNvSpPr>
          <p:nvPr/>
        </p:nvSpPr>
        <p:spPr bwMode="auto">
          <a:xfrm>
            <a:off x="2076350" y="1716683"/>
            <a:ext cx="5087938" cy="449262"/>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49" name="Line 15"/>
          <p:cNvSpPr>
            <a:spLocks noChangeShapeType="1"/>
          </p:cNvSpPr>
          <p:nvPr/>
        </p:nvSpPr>
        <p:spPr bwMode="auto">
          <a:xfrm>
            <a:off x="4387750" y="1700808"/>
            <a:ext cx="0" cy="465137"/>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50" name="Text Box 16"/>
          <p:cNvSpPr txBox="1">
            <a:spLocks noChangeArrowheads="1"/>
          </p:cNvSpPr>
          <p:nvPr/>
        </p:nvSpPr>
        <p:spPr bwMode="auto">
          <a:xfrm>
            <a:off x="2911375" y="1773833"/>
            <a:ext cx="8826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2"/>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µOP</a:t>
            </a:r>
            <a:endParaRPr lang="zh-CN" altLang="en-US" sz="2000" dirty="0">
              <a:latin typeface="微软雅黑" panose="020B0503020204020204" pitchFamily="34" charset="-122"/>
              <a:ea typeface="微软雅黑" panose="020B0503020204020204" pitchFamily="34" charset="-122"/>
            </a:endParaRPr>
          </a:p>
        </p:txBody>
      </p:sp>
      <p:sp>
        <p:nvSpPr>
          <p:cNvPr id="51" name="Line 17"/>
          <p:cNvSpPr>
            <a:spLocks noChangeShapeType="1"/>
          </p:cNvSpPr>
          <p:nvPr/>
        </p:nvSpPr>
        <p:spPr bwMode="auto">
          <a:xfrm>
            <a:off x="6189563" y="1726208"/>
            <a:ext cx="0" cy="465137"/>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52" name="Text Box 18"/>
          <p:cNvSpPr txBox="1">
            <a:spLocks noChangeArrowheads="1"/>
          </p:cNvSpPr>
          <p:nvPr/>
        </p:nvSpPr>
        <p:spPr bwMode="auto">
          <a:xfrm>
            <a:off x="4533800" y="175637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       µADD</a:t>
            </a:r>
          </a:p>
        </p:txBody>
      </p:sp>
      <p:sp>
        <p:nvSpPr>
          <p:cNvPr id="53" name="Text Box 23"/>
          <p:cNvSpPr txBox="1">
            <a:spLocks noChangeArrowheads="1"/>
          </p:cNvSpPr>
          <p:nvPr/>
        </p:nvSpPr>
        <p:spPr bwMode="auto">
          <a:xfrm>
            <a:off x="319087" y="1196752"/>
            <a:ext cx="8334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latin typeface="微软雅黑" panose="020B0503020204020204" pitchFamily="34" charset="-122"/>
                <a:ea typeface="微软雅黑" panose="020B0503020204020204" pitchFamily="34" charset="-122"/>
              </a:rPr>
              <a:t>微指令中包含了若干微命令、下条微指令地址（可选）、常数（可选）</a:t>
            </a:r>
          </a:p>
        </p:txBody>
      </p:sp>
      <p:sp>
        <p:nvSpPr>
          <p:cNvPr id="54" name="Text Box 24"/>
          <p:cNvSpPr txBox="1">
            <a:spLocks noChangeArrowheads="1"/>
          </p:cNvSpPr>
          <p:nvPr/>
        </p:nvSpPr>
        <p:spPr bwMode="auto">
          <a:xfrm>
            <a:off x="6280051" y="1784945"/>
            <a:ext cx="799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2"/>
                </a:solidFill>
                <a:latin typeface="微软雅黑" panose="020B0503020204020204" pitchFamily="34" charset="-122"/>
                <a:ea typeface="微软雅黑" panose="020B0503020204020204" pitchFamily="34" charset="-122"/>
              </a:rPr>
              <a:t>常数</a:t>
            </a:r>
          </a:p>
        </p:txBody>
      </p:sp>
      <p:sp>
        <p:nvSpPr>
          <p:cNvPr id="55" name="Text Box 25"/>
          <p:cNvSpPr txBox="1">
            <a:spLocks noChangeArrowheads="1"/>
          </p:cNvSpPr>
          <p:nvPr/>
        </p:nvSpPr>
        <p:spPr bwMode="auto">
          <a:xfrm>
            <a:off x="6200775" y="3487762"/>
            <a:ext cx="2452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endParaRPr lang="zh-CN" altLang="en-US" sz="2000">
              <a:latin typeface="微软雅黑" panose="020B0503020204020204" pitchFamily="34" charset="-122"/>
              <a:ea typeface="微软雅黑" panose="020B0503020204020204" pitchFamily="34" charset="-122"/>
            </a:endParaRPr>
          </a:p>
        </p:txBody>
      </p:sp>
      <p:sp>
        <p:nvSpPr>
          <p:cNvPr id="56" name="Text Box 26"/>
          <p:cNvSpPr txBox="1">
            <a:spLocks noChangeArrowheads="1"/>
          </p:cNvSpPr>
          <p:nvPr/>
        </p:nvSpPr>
        <p:spPr bwMode="auto">
          <a:xfrm>
            <a:off x="6443086" y="3944128"/>
            <a:ext cx="23662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A50021"/>
                </a:solidFill>
                <a:latin typeface="微软雅黑" panose="020B0503020204020204" pitchFamily="34" charset="-122"/>
                <a:ea typeface="微软雅黑" panose="020B0503020204020204" pitchFamily="34" charset="-122"/>
              </a:rPr>
              <a:t>指令采用的是哪种编码方式？</a:t>
            </a:r>
          </a:p>
        </p:txBody>
      </p:sp>
      <p:sp>
        <p:nvSpPr>
          <p:cNvPr id="57" name="Line 27"/>
          <p:cNvSpPr>
            <a:spLocks noChangeShapeType="1"/>
          </p:cNvSpPr>
          <p:nvPr/>
        </p:nvSpPr>
        <p:spPr bwMode="auto">
          <a:xfrm flipH="1">
            <a:off x="6424866" y="4584813"/>
            <a:ext cx="611188" cy="447675"/>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58" name="Rectangle 29"/>
          <p:cNvSpPr>
            <a:spLocks noChangeArrowheads="1"/>
          </p:cNvSpPr>
          <p:nvPr/>
        </p:nvSpPr>
        <p:spPr bwMode="auto">
          <a:xfrm>
            <a:off x="258763" y="2452826"/>
            <a:ext cx="82016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µOP: </a:t>
            </a:r>
            <a:r>
              <a:rPr lang="zh-CN" altLang="en-US" sz="2000" dirty="0">
                <a:solidFill>
                  <a:schemeClr val="accent2"/>
                </a:solidFill>
                <a:latin typeface="微软雅黑" panose="020B0503020204020204" pitchFamily="34" charset="-122"/>
                <a:ea typeface="微软雅黑" panose="020B0503020204020204" pitchFamily="34" charset="-122"/>
              </a:rPr>
              <a:t>微操作码字段，产生微命令； </a:t>
            </a:r>
            <a:r>
              <a:rPr lang="en-US" altLang="zh-CN" sz="2000" dirty="0">
                <a:latin typeface="微软雅黑" panose="020B0503020204020204" pitchFamily="34" charset="-122"/>
                <a:ea typeface="微软雅黑" panose="020B0503020204020204" pitchFamily="34" charset="-122"/>
              </a:rPr>
              <a:t>µADD</a:t>
            </a:r>
            <a:r>
              <a:rPr lang="zh-CN" altLang="en-US" sz="2000" dirty="0">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微地址码字段，产生下条微指令</a:t>
            </a:r>
            <a:r>
              <a:rPr lang="zh-CN" altLang="en-US" sz="2000" dirty="0" smtClean="0">
                <a:solidFill>
                  <a:schemeClr val="accent2"/>
                </a:solidFill>
                <a:latin typeface="微软雅黑" panose="020B0503020204020204" pitchFamily="34" charset="-122"/>
                <a:ea typeface="微软雅黑" panose="020B0503020204020204" pitchFamily="34" charset="-122"/>
              </a:rPr>
              <a:t>地址</a:t>
            </a:r>
            <a:r>
              <a:rPr lang="zh-CN" altLang="en-US" sz="2000" dirty="0">
                <a:solidFill>
                  <a:schemeClr val="accent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73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blinds(horizontal)">
                                      <p:cBhvr>
                                        <p:cTn id="12" dur="500"/>
                                        <p:tgtEl>
                                          <p:spTgt spid="40">
                                            <p:txEl>
                                              <p:pRg st="0" end="0"/>
                                            </p:txEl>
                                          </p:spTgt>
                                        </p:tgtEl>
                                      </p:cBhvr>
                                    </p:animEffect>
                                  </p:childTnLst>
                                  <p:subTnLst>
                                    <p:animClr clrSpc="rgb" dir="cw">
                                      <p:cBhvr override="childStyle">
                                        <p:cTn dur="1" fill="hold" display="0" masterRel="nextClick" afterEffect="1"/>
                                        <p:tgtEl>
                                          <p:spTgt spid="40">
                                            <p:txEl>
                                              <p:pRg st="0" end="0"/>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xEl>
                                              <p:pRg st="1" end="1"/>
                                            </p:txEl>
                                          </p:spTgt>
                                        </p:tgtEl>
                                        <p:attrNameLst>
                                          <p:attrName>style.visibility</p:attrName>
                                        </p:attrNameLst>
                                      </p:cBhvr>
                                      <p:to>
                                        <p:strVal val="visible"/>
                                      </p:to>
                                    </p:set>
                                    <p:animEffect transition="in" filter="blinds(horizontal)">
                                      <p:cBhvr>
                                        <p:cTn id="17" dur="500"/>
                                        <p:tgtEl>
                                          <p:spTgt spid="40">
                                            <p:txEl>
                                              <p:pRg st="1" end="1"/>
                                            </p:txEl>
                                          </p:spTgt>
                                        </p:tgtEl>
                                      </p:cBhvr>
                                    </p:animEffect>
                                  </p:childTnLst>
                                  <p:subTnLst>
                                    <p:animClr clrSpc="rgb" dir="cw">
                                      <p:cBhvr override="childStyle">
                                        <p:cTn dur="1" fill="hold" display="0" masterRel="nextClick" afterEffect="1"/>
                                        <p:tgtEl>
                                          <p:spTgt spid="40">
                                            <p:txEl>
                                              <p:pRg st="1" end="1"/>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
                                            <p:txEl>
                                              <p:pRg st="2" end="2"/>
                                            </p:txEl>
                                          </p:spTgt>
                                        </p:tgtEl>
                                        <p:attrNameLst>
                                          <p:attrName>style.visibility</p:attrName>
                                        </p:attrNameLst>
                                      </p:cBhvr>
                                      <p:to>
                                        <p:strVal val="visible"/>
                                      </p:to>
                                    </p:set>
                                    <p:animEffect transition="in" filter="blinds(horizontal)">
                                      <p:cBhvr>
                                        <p:cTn id="22" dur="500"/>
                                        <p:tgtEl>
                                          <p:spTgt spid="40">
                                            <p:txEl>
                                              <p:pRg st="2" end="2"/>
                                            </p:txEl>
                                          </p:spTgt>
                                        </p:tgtEl>
                                      </p:cBhvr>
                                    </p:animEffect>
                                  </p:childTnLst>
                                  <p:subTnLst>
                                    <p:animClr clrSpc="rgb" dir="cw">
                                      <p:cBhvr override="childStyle">
                                        <p:cTn dur="1" fill="hold" display="0" masterRel="nextClick" afterEffect="1"/>
                                        <p:tgtEl>
                                          <p:spTgt spid="40">
                                            <p:txEl>
                                              <p:pRg st="2" end="2"/>
                                            </p:txEl>
                                          </p:spTgt>
                                        </p:tgtEl>
                                        <p:attrNameLst>
                                          <p:attrName>ppt_c</p:attrName>
                                        </p:attrNameLst>
                                      </p:cBhvr>
                                      <p:to>
                                        <a:srgbClr val="0383C3"/>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
                                            <p:txEl>
                                              <p:pRg st="3" end="3"/>
                                            </p:txEl>
                                          </p:spTgt>
                                        </p:tgtEl>
                                        <p:attrNameLst>
                                          <p:attrName>style.visibility</p:attrName>
                                        </p:attrNameLst>
                                      </p:cBhvr>
                                      <p:to>
                                        <p:strVal val="visible"/>
                                      </p:to>
                                    </p:set>
                                    <p:animEffect transition="in" filter="blinds(horizontal)">
                                      <p:cBhvr>
                                        <p:cTn id="27" dur="500"/>
                                        <p:tgtEl>
                                          <p:spTgt spid="40">
                                            <p:txEl>
                                              <p:pRg st="3" end="3"/>
                                            </p:txEl>
                                          </p:spTgt>
                                        </p:tgtEl>
                                      </p:cBhvr>
                                    </p:animEffect>
                                  </p:childTnLst>
                                  <p:subTnLst>
                                    <p:animClr clrSpc="rgb" dir="cw">
                                      <p:cBhvr override="childStyle">
                                        <p:cTn dur="1" fill="hold" display="0" masterRel="nextClick" afterEffect="1"/>
                                        <p:tgtEl>
                                          <p:spTgt spid="40">
                                            <p:txEl>
                                              <p:pRg st="3" end="3"/>
                                            </p:txEl>
                                          </p:spTgt>
                                        </p:tgtEl>
                                        <p:attrNameLst>
                                          <p:attrName>ppt_c</p:attrName>
                                        </p:attrNameLst>
                                      </p:cBhvr>
                                      <p:to>
                                        <a:srgbClr val="0383C3"/>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xEl>
                                              <p:pRg st="4" end="4"/>
                                            </p:txEl>
                                          </p:spTgt>
                                        </p:tgtEl>
                                        <p:attrNameLst>
                                          <p:attrName>style.visibility</p:attrName>
                                        </p:attrNameLst>
                                      </p:cBhvr>
                                      <p:to>
                                        <p:strVal val="visible"/>
                                      </p:to>
                                    </p:set>
                                    <p:animEffect transition="in" filter="blinds(horizontal)">
                                      <p:cBhvr>
                                        <p:cTn id="32" dur="500"/>
                                        <p:tgtEl>
                                          <p:spTgt spid="40">
                                            <p:txEl>
                                              <p:pRg st="4" end="4"/>
                                            </p:txEl>
                                          </p:spTgt>
                                        </p:tgtEl>
                                      </p:cBhvr>
                                    </p:animEffect>
                                  </p:childTnLst>
                                  <p:subTnLst>
                                    <p:animClr clrSpc="rgb" dir="cw">
                                      <p:cBhvr override="childStyle">
                                        <p:cTn dur="1" fill="hold" display="0" masterRel="nextClick" afterEffect="1"/>
                                        <p:tgtEl>
                                          <p:spTgt spid="40">
                                            <p:txEl>
                                              <p:pRg st="4" end="4"/>
                                            </p:txEl>
                                          </p:spTgt>
                                        </p:tgtEl>
                                        <p:attrNameLst>
                                          <p:attrName>ppt_c</p:attrName>
                                        </p:attrNameLst>
                                      </p:cBhvr>
                                      <p:to>
                                        <a:srgbClr val="0383C3"/>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
                                            <p:txEl>
                                              <p:pRg st="5" end="5"/>
                                            </p:txEl>
                                          </p:spTgt>
                                        </p:tgtEl>
                                        <p:attrNameLst>
                                          <p:attrName>style.visibility</p:attrName>
                                        </p:attrNameLst>
                                      </p:cBhvr>
                                      <p:to>
                                        <p:strVal val="visible"/>
                                      </p:to>
                                    </p:set>
                                    <p:animEffect transition="in" filter="blinds(horizontal)">
                                      <p:cBhvr>
                                        <p:cTn id="37" dur="500"/>
                                        <p:tgtEl>
                                          <p:spTgt spid="40">
                                            <p:txEl>
                                              <p:pRg st="5" end="5"/>
                                            </p:txEl>
                                          </p:spTgt>
                                        </p:tgtEl>
                                      </p:cBhvr>
                                    </p:animEffect>
                                  </p:childTnLst>
                                  <p:subTnLst>
                                    <p:animClr clrSpc="rgb" dir="cw">
                                      <p:cBhvr override="childStyle">
                                        <p:cTn dur="1" fill="hold" display="0" masterRel="nextClick" afterEffect="1"/>
                                        <p:tgtEl>
                                          <p:spTgt spid="40">
                                            <p:txEl>
                                              <p:pRg st="5" end="5"/>
                                            </p:txEl>
                                          </p:spTgt>
                                        </p:tgtEl>
                                        <p:attrNameLst>
                                          <p:attrName>ppt_c</p:attrName>
                                        </p:attrNameLst>
                                      </p:cBhvr>
                                      <p:to>
                                        <a:srgbClr val="0383C3"/>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subTnLst>
                                    <p:animClr clrSpc="rgb" dir="cw">
                                      <p:cBhvr override="childStyle">
                                        <p:cTn dur="1" fill="hold" display="0" masterRel="nextClick" afterEffect="1"/>
                                        <p:tgtEl>
                                          <p:spTgt spid="41"/>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linds(horizont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blinds(horizontal)">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blinds(horizontal)">
                                      <p:cBhvr>
                                        <p:cTn id="5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5.4.2 </a:t>
            </a:r>
            <a:r>
              <a:rPr lang="zh-CN" altLang="en-US" dirty="0" smtClean="0"/>
              <a:t>微命令编码</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85</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a:t>
            </a:r>
            <a:r>
              <a:rPr lang="zh-CN" altLang="en-US" dirty="0" smtClean="0">
                <a:solidFill>
                  <a:srgbClr val="063DE8"/>
                </a:solidFill>
              </a:rPr>
              <a:t>直接控制法</a:t>
            </a:r>
            <a:endParaRPr lang="zh-CN" altLang="en-US" dirty="0">
              <a:solidFill>
                <a:srgbClr val="063DE8"/>
              </a:solidFill>
            </a:endParaRPr>
          </a:p>
        </p:txBody>
      </p:sp>
      <p:sp>
        <p:nvSpPr>
          <p:cNvPr id="27" name="Rectangle 3"/>
          <p:cNvSpPr txBox="1">
            <a:spLocks noChangeArrowheads="1"/>
          </p:cNvSpPr>
          <p:nvPr/>
        </p:nvSpPr>
        <p:spPr bwMode="auto">
          <a:xfrm>
            <a:off x="176103" y="1451223"/>
            <a:ext cx="8795004"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0"/>
              </a:spcBef>
            </a:pPr>
            <a:r>
              <a:rPr lang="zh-CN" altLang="en-US" sz="2000" dirty="0" smtClean="0">
                <a:solidFill>
                  <a:srgbClr val="D90125"/>
                </a:solidFill>
              </a:rPr>
              <a:t>基本思想</a:t>
            </a:r>
          </a:p>
          <a:p>
            <a:pPr lvl="1">
              <a:lnSpc>
                <a:spcPct val="120000"/>
              </a:lnSpc>
              <a:spcBef>
                <a:spcPts val="0"/>
              </a:spcBef>
            </a:pPr>
            <a:r>
              <a:rPr lang="zh-CN" altLang="en-US" dirty="0" smtClean="0">
                <a:latin typeface="Comic Sans MS" panose="030F0702030302020204" pitchFamily="66" charset="0"/>
              </a:rPr>
              <a:t>一位对应一个微命令（控制信号），不需译码。</a:t>
            </a:r>
          </a:p>
          <a:p>
            <a:pPr lvl="1">
              <a:lnSpc>
                <a:spcPct val="120000"/>
              </a:lnSpc>
              <a:spcBef>
                <a:spcPts val="0"/>
              </a:spcBef>
            </a:pPr>
            <a:r>
              <a:rPr lang="zh-CN" altLang="en-US" dirty="0" smtClean="0">
                <a:latin typeface="Comic Sans MS" panose="030F0702030302020204" pitchFamily="66" charset="0"/>
              </a:rPr>
              <a:t>对于二值微命令</a:t>
            </a:r>
            <a:r>
              <a:rPr lang="en-US" altLang="zh-CN" dirty="0" smtClean="0">
                <a:latin typeface="Comic Sans MS" panose="030F0702030302020204" pitchFamily="66" charset="0"/>
              </a:rPr>
              <a:t>(0/1)</a:t>
            </a:r>
            <a:r>
              <a:rPr lang="zh-CN" altLang="en-US" dirty="0" smtClean="0">
                <a:latin typeface="Comic Sans MS" panose="030F0702030302020204" pitchFamily="66" charset="0"/>
              </a:rPr>
              <a:t>，本来就占一位，没有增加位数</a:t>
            </a:r>
          </a:p>
          <a:p>
            <a:pPr lvl="1">
              <a:lnSpc>
                <a:spcPct val="120000"/>
              </a:lnSpc>
              <a:spcBef>
                <a:spcPts val="0"/>
              </a:spcBef>
            </a:pPr>
            <a:r>
              <a:rPr lang="zh-CN" altLang="en-US" dirty="0" smtClean="0">
                <a:latin typeface="Comic Sans MS" panose="030F0702030302020204" pitchFamily="66" charset="0"/>
              </a:rPr>
              <a:t>对于多值微命令，因为没有进行编码，因而相对来说，增加了位数。例如：</a:t>
            </a:r>
          </a:p>
          <a:p>
            <a:pPr lvl="2">
              <a:lnSpc>
                <a:spcPct val="120000"/>
              </a:lnSpc>
              <a:spcBef>
                <a:spcPts val="0"/>
              </a:spcBef>
            </a:pPr>
            <a:r>
              <a:rPr lang="en-US" altLang="zh-CN" dirty="0" smtClean="0">
                <a:latin typeface="Comic Sans MS" panose="030F0702030302020204" pitchFamily="66" charset="0"/>
              </a:rPr>
              <a:t>4-1 MUX</a:t>
            </a:r>
            <a:r>
              <a:rPr lang="zh-CN" altLang="en-US" dirty="0" smtClean="0">
                <a:latin typeface="Comic Sans MS" panose="030F0702030302020204" pitchFamily="66" charset="0"/>
              </a:rPr>
              <a:t>：编码则只需</a:t>
            </a:r>
            <a:r>
              <a:rPr lang="en-US" altLang="zh-CN" dirty="0" smtClean="0">
                <a:latin typeface="Comic Sans MS" panose="030F0702030302020204" pitchFamily="66" charset="0"/>
              </a:rPr>
              <a:t>2</a:t>
            </a:r>
            <a:r>
              <a:rPr lang="zh-CN" altLang="en-US" dirty="0" smtClean="0">
                <a:latin typeface="Comic Sans MS" panose="030F0702030302020204" pitchFamily="66" charset="0"/>
              </a:rPr>
              <a:t>位，不编码则要</a:t>
            </a:r>
            <a:r>
              <a:rPr lang="en-US" altLang="zh-CN" dirty="0" smtClean="0">
                <a:latin typeface="Comic Sans MS" panose="030F0702030302020204" pitchFamily="66" charset="0"/>
              </a:rPr>
              <a:t>4</a:t>
            </a:r>
            <a:r>
              <a:rPr lang="zh-CN" altLang="en-US" dirty="0" smtClean="0">
                <a:latin typeface="Comic Sans MS" panose="030F0702030302020204" pitchFamily="66" charset="0"/>
              </a:rPr>
              <a:t>位</a:t>
            </a:r>
          </a:p>
          <a:p>
            <a:pPr lvl="2">
              <a:lnSpc>
                <a:spcPct val="120000"/>
              </a:lnSpc>
              <a:spcBef>
                <a:spcPts val="0"/>
              </a:spcBef>
            </a:pPr>
            <a:r>
              <a:rPr lang="en-US" altLang="zh-CN" dirty="0" err="1" smtClean="0">
                <a:latin typeface="Comic Sans MS" panose="030F0702030302020204" pitchFamily="66" charset="0"/>
              </a:rPr>
              <a:t>ALUCtrl</a:t>
            </a:r>
            <a:r>
              <a:rPr lang="zh-CN" altLang="en-US" dirty="0" smtClean="0">
                <a:latin typeface="Comic Sans MS" panose="030F0702030302020204" pitchFamily="66" charset="0"/>
              </a:rPr>
              <a:t>：编码则只需</a:t>
            </a:r>
            <a:r>
              <a:rPr lang="en-US" altLang="zh-CN" dirty="0" smtClean="0">
                <a:latin typeface="Comic Sans MS" panose="030F0702030302020204" pitchFamily="66" charset="0"/>
              </a:rPr>
              <a:t>4</a:t>
            </a:r>
            <a:r>
              <a:rPr lang="zh-CN" altLang="en-US" dirty="0" smtClean="0">
                <a:latin typeface="Comic Sans MS" panose="030F0702030302020204" pitchFamily="66" charset="0"/>
              </a:rPr>
              <a:t>位，不编码则要</a:t>
            </a:r>
            <a:r>
              <a:rPr lang="en-US" altLang="zh-CN" dirty="0" smtClean="0">
                <a:latin typeface="Comic Sans MS" panose="030F0702030302020204" pitchFamily="66" charset="0"/>
              </a:rPr>
              <a:t>16</a:t>
            </a:r>
            <a:r>
              <a:rPr lang="zh-CN" altLang="en-US" dirty="0" smtClean="0">
                <a:latin typeface="Comic Sans MS" panose="030F0702030302020204" pitchFamily="66" charset="0"/>
              </a:rPr>
              <a:t>位</a:t>
            </a:r>
          </a:p>
          <a:p>
            <a:pPr>
              <a:lnSpc>
                <a:spcPct val="120000"/>
              </a:lnSpc>
              <a:spcBef>
                <a:spcPts val="0"/>
              </a:spcBef>
            </a:pPr>
            <a:r>
              <a:rPr lang="zh-CN" altLang="en-US" sz="2000" dirty="0" smtClean="0">
                <a:solidFill>
                  <a:srgbClr val="D90125"/>
                </a:solidFill>
              </a:rPr>
              <a:t>优点</a:t>
            </a:r>
          </a:p>
          <a:p>
            <a:pPr lvl="1">
              <a:lnSpc>
                <a:spcPct val="120000"/>
              </a:lnSpc>
              <a:spcBef>
                <a:spcPts val="0"/>
              </a:spcBef>
            </a:pPr>
            <a:r>
              <a:rPr lang="zh-CN" altLang="en-US" sz="1800" dirty="0" smtClean="0"/>
              <a:t>并行控制能力强，不必译码，故执行速度快。</a:t>
            </a:r>
          </a:p>
          <a:p>
            <a:pPr lvl="1">
              <a:lnSpc>
                <a:spcPct val="120000"/>
              </a:lnSpc>
              <a:spcBef>
                <a:spcPts val="0"/>
              </a:spcBef>
            </a:pPr>
            <a:r>
              <a:rPr lang="zh-CN" altLang="en-US" sz="1800" dirty="0" smtClean="0"/>
              <a:t>编制的微程序短。</a:t>
            </a:r>
          </a:p>
          <a:p>
            <a:pPr>
              <a:lnSpc>
                <a:spcPct val="120000"/>
              </a:lnSpc>
              <a:spcBef>
                <a:spcPts val="0"/>
              </a:spcBef>
            </a:pPr>
            <a:r>
              <a:rPr lang="zh-CN" altLang="en-US" sz="2000" dirty="0" smtClean="0">
                <a:solidFill>
                  <a:srgbClr val="D90125"/>
                </a:solidFill>
              </a:rPr>
              <a:t>缺点</a:t>
            </a:r>
          </a:p>
          <a:p>
            <a:pPr lvl="1">
              <a:lnSpc>
                <a:spcPct val="120000"/>
              </a:lnSpc>
              <a:spcBef>
                <a:spcPts val="0"/>
              </a:spcBef>
            </a:pPr>
            <a:r>
              <a:rPr lang="zh-CN" altLang="en-US" sz="1800" dirty="0" smtClean="0"/>
              <a:t>    微指令字很长，可能多达几百位。</a:t>
            </a:r>
          </a:p>
          <a:p>
            <a:pPr lvl="1">
              <a:lnSpc>
                <a:spcPct val="120000"/>
              </a:lnSpc>
              <a:spcBef>
                <a:spcPts val="0"/>
              </a:spcBef>
            </a:pPr>
            <a:r>
              <a:rPr lang="zh-CN" altLang="en-US" sz="1800" dirty="0" smtClean="0"/>
              <a:t>    编码空间利用率低。</a:t>
            </a:r>
            <a:r>
              <a:rPr lang="en-US" altLang="zh-CN" sz="1800" dirty="0" smtClean="0"/>
              <a:t>(</a:t>
            </a:r>
            <a:r>
              <a:rPr lang="zh-CN" altLang="en-US" sz="1800" dirty="0" smtClean="0"/>
              <a:t>几百位中可能只有几位为1</a:t>
            </a:r>
            <a:r>
              <a:rPr lang="en-US" altLang="zh-CN" sz="1800" dirty="0" smtClean="0"/>
              <a:t>)</a:t>
            </a:r>
          </a:p>
        </p:txBody>
      </p:sp>
      <p:sp>
        <p:nvSpPr>
          <p:cNvPr id="28" name="Text Box 101"/>
          <p:cNvSpPr txBox="1">
            <a:spLocks noChangeArrowheads="1"/>
          </p:cNvSpPr>
          <p:nvPr/>
        </p:nvSpPr>
        <p:spPr bwMode="auto">
          <a:xfrm>
            <a:off x="2074404" y="6151542"/>
            <a:ext cx="49685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0000CC"/>
                </a:solidFill>
                <a:latin typeface="微软雅黑" panose="020B0503020204020204" pitchFamily="34" charset="-122"/>
                <a:ea typeface="微软雅黑" panose="020B0503020204020204" pitchFamily="34" charset="-122"/>
              </a:rPr>
              <a:t>刚提出微程序设计时，采用的就是不译法。</a:t>
            </a:r>
          </a:p>
        </p:txBody>
      </p:sp>
    </p:spTree>
    <p:extLst>
      <p:ext uri="{BB962C8B-B14F-4D97-AF65-F5344CB8AC3E}">
        <p14:creationId xmlns:p14="http://schemas.microsoft.com/office/powerpoint/2010/main" val="17041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blinds(horizontal)">
                                      <p:cBhvr>
                                        <p:cTn id="7" dur="500"/>
                                        <p:tgtEl>
                                          <p:spTgt spid="27">
                                            <p:txEl>
                                              <p:pRg st="1" end="1"/>
                                            </p:txEl>
                                          </p:spTgt>
                                        </p:tgtEl>
                                      </p:cBhvr>
                                    </p:animEffect>
                                  </p:childTnLst>
                                  <p:subTnLst>
                                    <p:animClr clrSpc="rgb" dir="cw">
                                      <p:cBhvr override="childStyle">
                                        <p:cTn dur="1" fill="hold" display="0" masterRel="nextClick" afterEffect="1"/>
                                        <p:tgtEl>
                                          <p:spTgt spid="27">
                                            <p:txEl>
                                              <p:pRg st="1" end="1"/>
                                            </p:txEl>
                                          </p:spTgt>
                                        </p:tgtEl>
                                        <p:attrNameLst>
                                          <p:attrName>ppt_c</p:attrName>
                                        </p:attrNameLst>
                                      </p:cBhvr>
                                      <p:to>
                                        <a:srgbClr val="0383C3"/>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blinds(horizontal)">
                                      <p:cBhvr>
                                        <p:cTn id="12" dur="500"/>
                                        <p:tgtEl>
                                          <p:spTgt spid="27">
                                            <p:txEl>
                                              <p:pRg st="2" end="2"/>
                                            </p:txEl>
                                          </p:spTgt>
                                        </p:tgtEl>
                                      </p:cBhvr>
                                    </p:animEffect>
                                  </p:childTnLst>
                                  <p:subTnLst>
                                    <p:animClr clrSpc="rgb" dir="cw">
                                      <p:cBhvr override="childStyle">
                                        <p:cTn dur="1" fill="hold" display="0" masterRel="nextClick" afterEffect="1"/>
                                        <p:tgtEl>
                                          <p:spTgt spid="27">
                                            <p:txEl>
                                              <p:pRg st="2" end="2"/>
                                            </p:txEl>
                                          </p:spTgt>
                                        </p:tgtEl>
                                        <p:attrNameLst>
                                          <p:attrName>ppt_c</p:attrName>
                                        </p:attrNameLst>
                                      </p:cBhvr>
                                      <p:to>
                                        <a:srgbClr val="0383C3"/>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xEl>
                                              <p:pRg st="3" end="3"/>
                                            </p:txEl>
                                          </p:spTgt>
                                        </p:tgtEl>
                                        <p:attrNameLst>
                                          <p:attrName>style.visibility</p:attrName>
                                        </p:attrNameLst>
                                      </p:cBhvr>
                                      <p:to>
                                        <p:strVal val="visible"/>
                                      </p:to>
                                    </p:set>
                                    <p:animEffect transition="in" filter="blinds(horizontal)">
                                      <p:cBhvr>
                                        <p:cTn id="17" dur="500"/>
                                        <p:tgtEl>
                                          <p:spTgt spid="27">
                                            <p:txEl>
                                              <p:pRg st="3" end="3"/>
                                            </p:txEl>
                                          </p:spTgt>
                                        </p:tgtEl>
                                      </p:cBhvr>
                                    </p:animEffect>
                                  </p:childTnLst>
                                  <p:subTnLst>
                                    <p:animClr clrSpc="rgb" dir="cw">
                                      <p:cBhvr override="childStyle">
                                        <p:cTn dur="1" fill="hold" display="0" masterRel="nextClick" afterEffect="1"/>
                                        <p:tgtEl>
                                          <p:spTgt spid="27">
                                            <p:txEl>
                                              <p:pRg st="3" end="3"/>
                                            </p:txEl>
                                          </p:spTgt>
                                        </p:tgtEl>
                                        <p:attrNameLst>
                                          <p:attrName>ppt_c</p:attrName>
                                        </p:attrNameLst>
                                      </p:cBhvr>
                                      <p:to>
                                        <a:srgbClr val="0383C3"/>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xEl>
                                              <p:pRg st="4" end="4"/>
                                            </p:txEl>
                                          </p:spTgt>
                                        </p:tgtEl>
                                        <p:attrNameLst>
                                          <p:attrName>style.visibility</p:attrName>
                                        </p:attrNameLst>
                                      </p:cBhvr>
                                      <p:to>
                                        <p:strVal val="visible"/>
                                      </p:to>
                                    </p:set>
                                    <p:animEffect transition="in" filter="blinds(horizontal)">
                                      <p:cBhvr>
                                        <p:cTn id="22" dur="500"/>
                                        <p:tgtEl>
                                          <p:spTgt spid="27">
                                            <p:txEl>
                                              <p:pRg st="4" end="4"/>
                                            </p:txEl>
                                          </p:spTgt>
                                        </p:tgtEl>
                                      </p:cBhvr>
                                    </p:animEffect>
                                  </p:childTnLst>
                                  <p:subTnLst>
                                    <p:animClr clrSpc="rgb" dir="cw">
                                      <p:cBhvr override="childStyle">
                                        <p:cTn dur="1" fill="hold" display="0" masterRel="nextClick" afterEffect="1"/>
                                        <p:tgtEl>
                                          <p:spTgt spid="27">
                                            <p:txEl>
                                              <p:pRg st="4" end="4"/>
                                            </p:txEl>
                                          </p:spTgt>
                                        </p:tgtEl>
                                        <p:attrNameLst>
                                          <p:attrName>ppt_c</p:attrName>
                                        </p:attrNameLst>
                                      </p:cBhvr>
                                      <p:to>
                                        <a:srgbClr val="0383C3"/>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animEffect transition="in" filter="blinds(horizontal)">
                                      <p:cBhvr>
                                        <p:cTn id="27" dur="500"/>
                                        <p:tgtEl>
                                          <p:spTgt spid="27">
                                            <p:txEl>
                                              <p:pRg st="5" end="5"/>
                                            </p:txEl>
                                          </p:spTgt>
                                        </p:tgtEl>
                                      </p:cBhvr>
                                    </p:animEffect>
                                  </p:childTnLst>
                                  <p:subTnLst>
                                    <p:animClr clrSpc="rgb" dir="cw">
                                      <p:cBhvr override="childStyle">
                                        <p:cTn dur="1" fill="hold" display="0" masterRel="nextClick" afterEffect="1"/>
                                        <p:tgtEl>
                                          <p:spTgt spid="27">
                                            <p:txEl>
                                              <p:pRg st="5" end="5"/>
                                            </p:txEl>
                                          </p:spTgt>
                                        </p:tgtEl>
                                        <p:attrNameLst>
                                          <p:attrName>ppt_c</p:attrName>
                                        </p:attrNameLst>
                                      </p:cBhvr>
                                      <p:to>
                                        <a:srgbClr val="0383C3"/>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
                                            <p:txEl>
                                              <p:pRg st="7" end="7"/>
                                            </p:txEl>
                                          </p:spTgt>
                                        </p:tgtEl>
                                        <p:attrNameLst>
                                          <p:attrName>style.visibility</p:attrName>
                                        </p:attrNameLst>
                                      </p:cBhvr>
                                      <p:to>
                                        <p:strVal val="visible"/>
                                      </p:to>
                                    </p:set>
                                    <p:animEffect transition="in" filter="blinds(horizontal)">
                                      <p:cBhvr>
                                        <p:cTn id="32" dur="500"/>
                                        <p:tgtEl>
                                          <p:spTgt spid="27">
                                            <p:txEl>
                                              <p:pRg st="7" end="7"/>
                                            </p:txEl>
                                          </p:spTgt>
                                        </p:tgtEl>
                                      </p:cBhvr>
                                    </p:animEffect>
                                  </p:childTnLst>
                                  <p:subTnLst>
                                    <p:animClr clrSpc="rgb" dir="cw">
                                      <p:cBhvr override="childStyle">
                                        <p:cTn dur="1" fill="hold" display="0" masterRel="nextClick" afterEffect="1"/>
                                        <p:tgtEl>
                                          <p:spTgt spid="27">
                                            <p:txEl>
                                              <p:pRg st="7" end="7"/>
                                            </p:txEl>
                                          </p:spTgt>
                                        </p:tgtEl>
                                        <p:attrNameLst>
                                          <p:attrName>ppt_c</p:attrName>
                                        </p:attrNameLst>
                                      </p:cBhvr>
                                      <p:to>
                                        <a:srgbClr val="0383C3"/>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xEl>
                                              <p:pRg st="8" end="8"/>
                                            </p:txEl>
                                          </p:spTgt>
                                        </p:tgtEl>
                                        <p:attrNameLst>
                                          <p:attrName>style.visibility</p:attrName>
                                        </p:attrNameLst>
                                      </p:cBhvr>
                                      <p:to>
                                        <p:strVal val="visible"/>
                                      </p:to>
                                    </p:set>
                                    <p:animEffect transition="in" filter="blinds(horizontal)">
                                      <p:cBhvr>
                                        <p:cTn id="37" dur="500"/>
                                        <p:tgtEl>
                                          <p:spTgt spid="27">
                                            <p:txEl>
                                              <p:pRg st="8" end="8"/>
                                            </p:txEl>
                                          </p:spTgt>
                                        </p:tgtEl>
                                      </p:cBhvr>
                                    </p:animEffect>
                                  </p:childTnLst>
                                  <p:subTnLst>
                                    <p:animClr clrSpc="rgb" dir="cw">
                                      <p:cBhvr override="childStyle">
                                        <p:cTn dur="1" fill="hold" display="0" masterRel="nextClick" afterEffect="1"/>
                                        <p:tgtEl>
                                          <p:spTgt spid="27">
                                            <p:txEl>
                                              <p:pRg st="8" end="8"/>
                                            </p:txEl>
                                          </p:spTgt>
                                        </p:tgtEl>
                                        <p:attrNameLst>
                                          <p:attrName>ppt_c</p:attrName>
                                        </p:attrNameLst>
                                      </p:cBhvr>
                                      <p:to>
                                        <a:srgbClr val="0383C3"/>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
                                            <p:txEl>
                                              <p:pRg st="10" end="10"/>
                                            </p:txEl>
                                          </p:spTgt>
                                        </p:tgtEl>
                                        <p:attrNameLst>
                                          <p:attrName>style.visibility</p:attrName>
                                        </p:attrNameLst>
                                      </p:cBhvr>
                                      <p:to>
                                        <p:strVal val="visible"/>
                                      </p:to>
                                    </p:set>
                                    <p:animEffect transition="in" filter="blinds(horizontal)">
                                      <p:cBhvr>
                                        <p:cTn id="42" dur="500"/>
                                        <p:tgtEl>
                                          <p:spTgt spid="27">
                                            <p:txEl>
                                              <p:pRg st="10" end="10"/>
                                            </p:txEl>
                                          </p:spTgt>
                                        </p:tgtEl>
                                      </p:cBhvr>
                                    </p:animEffect>
                                  </p:childTnLst>
                                  <p:subTnLst>
                                    <p:animClr clrSpc="rgb" dir="cw">
                                      <p:cBhvr override="childStyle">
                                        <p:cTn dur="1" fill="hold" display="0" masterRel="nextClick" afterEffect="1"/>
                                        <p:tgtEl>
                                          <p:spTgt spid="27">
                                            <p:txEl>
                                              <p:pRg st="10" end="10"/>
                                            </p:txEl>
                                          </p:spTgt>
                                        </p:tgtEl>
                                        <p:attrNameLst>
                                          <p:attrName>ppt_c</p:attrName>
                                        </p:attrNameLst>
                                      </p:cBhvr>
                                      <p:to>
                                        <a:srgbClr val="0383C3"/>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
                                            <p:txEl>
                                              <p:pRg st="11" end="11"/>
                                            </p:txEl>
                                          </p:spTgt>
                                        </p:tgtEl>
                                        <p:attrNameLst>
                                          <p:attrName>style.visibility</p:attrName>
                                        </p:attrNameLst>
                                      </p:cBhvr>
                                      <p:to>
                                        <p:strVal val="visible"/>
                                      </p:to>
                                    </p:set>
                                    <p:animEffect transition="in" filter="blinds(horizontal)">
                                      <p:cBhvr>
                                        <p:cTn id="47" dur="500"/>
                                        <p:tgtEl>
                                          <p:spTgt spid="27">
                                            <p:txEl>
                                              <p:pRg st="11" end="11"/>
                                            </p:txEl>
                                          </p:spTgt>
                                        </p:tgtEl>
                                      </p:cBhvr>
                                    </p:animEffect>
                                  </p:childTnLst>
                                  <p:subTnLst>
                                    <p:animClr clrSpc="rgb" dir="cw">
                                      <p:cBhvr override="childStyle">
                                        <p:cTn dur="1" fill="hold" display="0" masterRel="nextClick" afterEffect="1"/>
                                        <p:tgtEl>
                                          <p:spTgt spid="27">
                                            <p:txEl>
                                              <p:pRg st="11" end="11"/>
                                            </p:txEl>
                                          </p:spTgt>
                                        </p:tgtEl>
                                        <p:attrNameLst>
                                          <p:attrName>ppt_c</p:attrName>
                                        </p:attrNameLst>
                                      </p:cBhvr>
                                      <p:to>
                                        <a:srgbClr val="0383C3"/>
                                      </p:to>
                                    </p:animClr>
                                  </p:sub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randombar(horizontal)">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Rectangle 4"/>
          <p:cNvSpPr>
            <a:spLocks noChangeArrowheads="1"/>
          </p:cNvSpPr>
          <p:nvPr/>
        </p:nvSpPr>
        <p:spPr bwMode="auto">
          <a:xfrm>
            <a:off x="1755775" y="2122488"/>
            <a:ext cx="898525"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 name="Rectangle 5"/>
          <p:cNvSpPr>
            <a:spLocks noChangeArrowheads="1"/>
          </p:cNvSpPr>
          <p:nvPr/>
        </p:nvSpPr>
        <p:spPr bwMode="auto">
          <a:xfrm>
            <a:off x="1736725" y="2587625"/>
            <a:ext cx="9271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Ideal</a:t>
            </a:r>
          </a:p>
          <a:p>
            <a:pPr algn="ctr"/>
            <a:r>
              <a:rPr lang="en-US" altLang="zh-CN">
                <a:ea typeface="宋体" panose="02010600030101010101" pitchFamily="2" charset="-122"/>
              </a:rPr>
              <a:t>Memory</a:t>
            </a:r>
          </a:p>
        </p:txBody>
      </p:sp>
      <p:sp>
        <p:nvSpPr>
          <p:cNvPr id="9" name="Rectangle 6"/>
          <p:cNvSpPr>
            <a:spLocks noChangeArrowheads="1"/>
          </p:cNvSpPr>
          <p:nvPr/>
        </p:nvSpPr>
        <p:spPr bwMode="auto">
          <a:xfrm>
            <a:off x="1738313" y="3048000"/>
            <a:ext cx="6842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WrAdr</a:t>
            </a:r>
          </a:p>
        </p:txBody>
      </p:sp>
      <p:sp>
        <p:nvSpPr>
          <p:cNvPr id="10" name="Rectangle 7"/>
          <p:cNvSpPr>
            <a:spLocks noChangeArrowheads="1"/>
          </p:cNvSpPr>
          <p:nvPr/>
        </p:nvSpPr>
        <p:spPr bwMode="auto">
          <a:xfrm>
            <a:off x="1738313" y="3276600"/>
            <a:ext cx="4476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Din</a:t>
            </a:r>
          </a:p>
        </p:txBody>
      </p:sp>
      <p:sp>
        <p:nvSpPr>
          <p:cNvPr id="11" name="Rectangle 8"/>
          <p:cNvSpPr>
            <a:spLocks noChangeArrowheads="1"/>
          </p:cNvSpPr>
          <p:nvPr/>
        </p:nvSpPr>
        <p:spPr bwMode="auto">
          <a:xfrm>
            <a:off x="1738313" y="2286000"/>
            <a:ext cx="5762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RAdr</a:t>
            </a:r>
          </a:p>
        </p:txBody>
      </p:sp>
      <p:sp>
        <p:nvSpPr>
          <p:cNvPr id="12" name="Line 9"/>
          <p:cNvSpPr>
            <a:spLocks noChangeShapeType="1"/>
          </p:cNvSpPr>
          <p:nvPr/>
        </p:nvSpPr>
        <p:spPr bwMode="auto">
          <a:xfrm flipH="1">
            <a:off x="1282700" y="2414588"/>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flipH="1">
            <a:off x="520700" y="3176588"/>
            <a:ext cx="1244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flipH="1">
            <a:off x="1060450" y="31067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2"/>
          <p:cNvSpPr>
            <a:spLocks noChangeArrowheads="1"/>
          </p:cNvSpPr>
          <p:nvPr/>
        </p:nvSpPr>
        <p:spPr bwMode="auto">
          <a:xfrm>
            <a:off x="823913" y="32004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16" name="Line 13"/>
          <p:cNvSpPr>
            <a:spLocks noChangeShapeType="1"/>
          </p:cNvSpPr>
          <p:nvPr/>
        </p:nvSpPr>
        <p:spPr bwMode="auto">
          <a:xfrm flipH="1">
            <a:off x="1130300" y="3481388"/>
            <a:ext cx="635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auto">
          <a:xfrm flipH="1">
            <a:off x="1289050" y="34115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5"/>
          <p:cNvSpPr>
            <a:spLocks noChangeArrowheads="1"/>
          </p:cNvSpPr>
          <p:nvPr/>
        </p:nvSpPr>
        <p:spPr bwMode="auto">
          <a:xfrm>
            <a:off x="1204913" y="35052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19" name="Line 16"/>
          <p:cNvSpPr>
            <a:spLocks noChangeShapeType="1"/>
          </p:cNvSpPr>
          <p:nvPr/>
        </p:nvSpPr>
        <p:spPr bwMode="auto">
          <a:xfrm flipH="1">
            <a:off x="2882900" y="3405188"/>
            <a:ext cx="406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auto">
          <a:xfrm flipH="1">
            <a:off x="2736850" y="33353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18"/>
          <p:cNvSpPr>
            <a:spLocks noChangeArrowheads="1"/>
          </p:cNvSpPr>
          <p:nvPr/>
        </p:nvSpPr>
        <p:spPr bwMode="auto">
          <a:xfrm>
            <a:off x="2652713" y="30480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22" name="Rectangle 19"/>
          <p:cNvSpPr>
            <a:spLocks noChangeArrowheads="1"/>
          </p:cNvSpPr>
          <p:nvPr/>
        </p:nvSpPr>
        <p:spPr bwMode="auto">
          <a:xfrm>
            <a:off x="2195513" y="3276600"/>
            <a:ext cx="5365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Dout</a:t>
            </a:r>
          </a:p>
        </p:txBody>
      </p:sp>
      <p:sp>
        <p:nvSpPr>
          <p:cNvPr id="23" name="Line 20"/>
          <p:cNvSpPr>
            <a:spLocks noChangeShapeType="1"/>
          </p:cNvSpPr>
          <p:nvPr/>
        </p:nvSpPr>
        <p:spPr bwMode="auto">
          <a:xfrm>
            <a:off x="2362200" y="1436688"/>
            <a:ext cx="0" cy="6985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1"/>
          <p:cNvSpPr>
            <a:spLocks noChangeArrowheads="1"/>
          </p:cNvSpPr>
          <p:nvPr/>
        </p:nvSpPr>
        <p:spPr bwMode="auto">
          <a:xfrm>
            <a:off x="1874838" y="1136650"/>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MemWr</a:t>
            </a:r>
          </a:p>
        </p:txBody>
      </p:sp>
      <p:sp>
        <p:nvSpPr>
          <p:cNvPr id="25" name="Line 22"/>
          <p:cNvSpPr>
            <a:spLocks noChangeShapeType="1"/>
          </p:cNvSpPr>
          <p:nvPr/>
        </p:nvSpPr>
        <p:spPr bwMode="auto">
          <a:xfrm flipH="1">
            <a:off x="596900" y="1957388"/>
            <a:ext cx="612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auto">
          <a:xfrm flipH="1">
            <a:off x="1746250" y="16589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4"/>
          <p:cNvSpPr>
            <a:spLocks noChangeArrowheads="1"/>
          </p:cNvSpPr>
          <p:nvPr/>
        </p:nvSpPr>
        <p:spPr bwMode="auto">
          <a:xfrm>
            <a:off x="1814513" y="14478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grpSp>
        <p:nvGrpSpPr>
          <p:cNvPr id="28" name="Group 25"/>
          <p:cNvGrpSpPr>
            <a:grpSpLocks/>
          </p:cNvGrpSpPr>
          <p:nvPr/>
        </p:nvGrpSpPr>
        <p:grpSpPr bwMode="auto">
          <a:xfrm>
            <a:off x="7848600" y="2046288"/>
            <a:ext cx="381000" cy="1295400"/>
            <a:chOff x="4944" y="1928"/>
            <a:chExt cx="240" cy="816"/>
          </a:xfrm>
        </p:grpSpPr>
        <p:sp>
          <p:nvSpPr>
            <p:cNvPr id="29" name="Line 26"/>
            <p:cNvSpPr>
              <a:spLocks noChangeShapeType="1"/>
            </p:cNvSpPr>
            <p:nvPr/>
          </p:nvSpPr>
          <p:spPr bwMode="auto">
            <a:xfrm>
              <a:off x="4944" y="2447"/>
              <a:ext cx="0" cy="2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auto">
            <a:xfrm>
              <a:off x="4944" y="1928"/>
              <a:ext cx="0" cy="2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auto">
            <a:xfrm>
              <a:off x="4952" y="1928"/>
              <a:ext cx="224" cy="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auto">
            <a:xfrm>
              <a:off x="5184" y="2077"/>
              <a:ext cx="0" cy="5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auto">
            <a:xfrm flipV="1">
              <a:off x="4952" y="2579"/>
              <a:ext cx="224"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auto">
            <a:xfrm>
              <a:off x="4992" y="2262"/>
              <a:ext cx="0" cy="1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2"/>
            <p:cNvSpPr>
              <a:spLocks noChangeArrowheads="1"/>
            </p:cNvSpPr>
            <p:nvPr/>
          </p:nvSpPr>
          <p:spPr bwMode="auto">
            <a:xfrm rot="5400000">
              <a:off x="4886" y="2247"/>
              <a:ext cx="3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ALU</a:t>
              </a:r>
            </a:p>
          </p:txBody>
        </p:sp>
        <p:sp>
          <p:nvSpPr>
            <p:cNvPr id="36" name="Line 33"/>
            <p:cNvSpPr>
              <a:spLocks noChangeShapeType="1"/>
            </p:cNvSpPr>
            <p:nvPr/>
          </p:nvSpPr>
          <p:spPr bwMode="auto">
            <a:xfrm>
              <a:off x="4952" y="2225"/>
              <a:ext cx="32" cy="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auto">
            <a:xfrm flipV="1">
              <a:off x="4952" y="2394"/>
              <a:ext cx="32" cy="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 name="Line 35"/>
          <p:cNvSpPr>
            <a:spLocks noChangeShapeType="1"/>
          </p:cNvSpPr>
          <p:nvPr/>
        </p:nvSpPr>
        <p:spPr bwMode="auto">
          <a:xfrm flipH="1">
            <a:off x="7302500" y="3176588"/>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auto">
          <a:xfrm flipH="1">
            <a:off x="7385050" y="31067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37"/>
          <p:cNvSpPr>
            <a:spLocks noChangeArrowheads="1"/>
          </p:cNvSpPr>
          <p:nvPr/>
        </p:nvSpPr>
        <p:spPr bwMode="auto">
          <a:xfrm>
            <a:off x="7300913" y="32004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41" name="Line 38"/>
          <p:cNvSpPr>
            <a:spLocks noChangeShapeType="1"/>
          </p:cNvSpPr>
          <p:nvPr/>
        </p:nvSpPr>
        <p:spPr bwMode="auto">
          <a:xfrm flipH="1">
            <a:off x="8216900" y="2947988"/>
            <a:ext cx="55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auto">
          <a:xfrm flipH="1">
            <a:off x="8375650" y="28781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40"/>
          <p:cNvSpPr>
            <a:spLocks noChangeArrowheads="1"/>
          </p:cNvSpPr>
          <p:nvPr/>
        </p:nvSpPr>
        <p:spPr bwMode="auto">
          <a:xfrm>
            <a:off x="8291513" y="29718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44" name="Line 41"/>
          <p:cNvSpPr>
            <a:spLocks noChangeShapeType="1"/>
          </p:cNvSpPr>
          <p:nvPr/>
        </p:nvSpPr>
        <p:spPr bwMode="auto">
          <a:xfrm flipV="1">
            <a:off x="8077200" y="3163888"/>
            <a:ext cx="0" cy="406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42"/>
          <p:cNvSpPr>
            <a:spLocks noChangeArrowheads="1"/>
          </p:cNvSpPr>
          <p:nvPr/>
        </p:nvSpPr>
        <p:spPr bwMode="auto">
          <a:xfrm>
            <a:off x="7667625" y="4886325"/>
            <a:ext cx="88806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ALUOp</a:t>
            </a:r>
          </a:p>
        </p:txBody>
      </p:sp>
      <p:grpSp>
        <p:nvGrpSpPr>
          <p:cNvPr id="46" name="Group 43"/>
          <p:cNvGrpSpPr>
            <a:grpSpLocks/>
          </p:cNvGrpSpPr>
          <p:nvPr/>
        </p:nvGrpSpPr>
        <p:grpSpPr bwMode="auto">
          <a:xfrm>
            <a:off x="7453313" y="3557588"/>
            <a:ext cx="858837" cy="577850"/>
            <a:chOff x="4695" y="2880"/>
            <a:chExt cx="541" cy="364"/>
          </a:xfrm>
        </p:grpSpPr>
        <p:sp>
          <p:nvSpPr>
            <p:cNvPr id="47" name="Rectangle 44"/>
            <p:cNvSpPr>
              <a:spLocks noChangeArrowheads="1"/>
            </p:cNvSpPr>
            <p:nvPr/>
          </p:nvSpPr>
          <p:spPr bwMode="auto">
            <a:xfrm>
              <a:off x="4712" y="2888"/>
              <a:ext cx="512"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8" name="Rectangle 45"/>
            <p:cNvSpPr>
              <a:spLocks noChangeArrowheads="1"/>
            </p:cNvSpPr>
            <p:nvPr/>
          </p:nvSpPr>
          <p:spPr bwMode="auto">
            <a:xfrm>
              <a:off x="4695" y="2880"/>
              <a:ext cx="54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ALU</a:t>
              </a:r>
            </a:p>
            <a:p>
              <a:pPr algn="ctr"/>
              <a:r>
                <a:rPr lang="en-US" altLang="zh-CN">
                  <a:ea typeface="宋体" panose="02010600030101010101" pitchFamily="2" charset="-122"/>
                </a:rPr>
                <a:t>Control</a:t>
              </a:r>
            </a:p>
          </p:txBody>
        </p:sp>
      </p:grpSp>
      <p:sp>
        <p:nvSpPr>
          <p:cNvPr id="49" name="Line 46"/>
          <p:cNvSpPr>
            <a:spLocks noChangeShapeType="1"/>
          </p:cNvSpPr>
          <p:nvPr/>
        </p:nvSpPr>
        <p:spPr bwMode="auto">
          <a:xfrm flipV="1">
            <a:off x="8077200" y="4078288"/>
            <a:ext cx="0" cy="863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47"/>
          <p:cNvSpPr>
            <a:spLocks noChangeArrowheads="1"/>
          </p:cNvSpPr>
          <p:nvPr/>
        </p:nvSpPr>
        <p:spPr bwMode="auto">
          <a:xfrm>
            <a:off x="3279775" y="2122488"/>
            <a:ext cx="288925"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 name="Oval 48"/>
          <p:cNvSpPr>
            <a:spLocks noChangeArrowheads="1"/>
          </p:cNvSpPr>
          <p:nvPr/>
        </p:nvSpPr>
        <p:spPr bwMode="auto">
          <a:xfrm>
            <a:off x="3355975" y="3646488"/>
            <a:ext cx="136525"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2" name="Rectangle 49"/>
          <p:cNvSpPr>
            <a:spLocks noChangeArrowheads="1"/>
          </p:cNvSpPr>
          <p:nvPr/>
        </p:nvSpPr>
        <p:spPr bwMode="auto">
          <a:xfrm rot="5400000">
            <a:off x="2646363" y="2662237"/>
            <a:ext cx="1543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Instruction Reg</a:t>
            </a:r>
          </a:p>
        </p:txBody>
      </p:sp>
      <p:sp>
        <p:nvSpPr>
          <p:cNvPr id="53" name="Line 50"/>
          <p:cNvSpPr>
            <a:spLocks noChangeShapeType="1"/>
          </p:cNvSpPr>
          <p:nvPr/>
        </p:nvSpPr>
        <p:spPr bwMode="auto">
          <a:xfrm flipH="1">
            <a:off x="3568700" y="2490788"/>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1"/>
          <p:cNvSpPr>
            <a:spLocks noChangeShapeType="1"/>
          </p:cNvSpPr>
          <p:nvPr/>
        </p:nvSpPr>
        <p:spPr bwMode="auto">
          <a:xfrm flipH="1">
            <a:off x="3651250" y="24209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52"/>
          <p:cNvSpPr>
            <a:spLocks noChangeArrowheads="1"/>
          </p:cNvSpPr>
          <p:nvPr/>
        </p:nvSpPr>
        <p:spPr bwMode="auto">
          <a:xfrm>
            <a:off x="3567113" y="25146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56" name="Line 53"/>
          <p:cNvSpPr>
            <a:spLocks noChangeShapeType="1"/>
          </p:cNvSpPr>
          <p:nvPr/>
        </p:nvSpPr>
        <p:spPr bwMode="auto">
          <a:xfrm>
            <a:off x="3429000" y="1436688"/>
            <a:ext cx="0" cy="6731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54"/>
          <p:cNvSpPr>
            <a:spLocks noChangeArrowheads="1"/>
          </p:cNvSpPr>
          <p:nvPr/>
        </p:nvSpPr>
        <p:spPr bwMode="auto">
          <a:xfrm>
            <a:off x="2941638" y="1136650"/>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IRWr</a:t>
            </a:r>
          </a:p>
        </p:txBody>
      </p:sp>
      <p:sp>
        <p:nvSpPr>
          <p:cNvPr id="58" name="Line 55"/>
          <p:cNvSpPr>
            <a:spLocks noChangeShapeType="1"/>
          </p:cNvSpPr>
          <p:nvPr/>
        </p:nvSpPr>
        <p:spPr bwMode="auto">
          <a:xfrm>
            <a:off x="3429000" y="3798888"/>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auto">
          <a:xfrm flipH="1">
            <a:off x="1441450" y="18875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57"/>
          <p:cNvSpPr>
            <a:spLocks noChangeArrowheads="1"/>
          </p:cNvSpPr>
          <p:nvPr/>
        </p:nvSpPr>
        <p:spPr bwMode="auto">
          <a:xfrm>
            <a:off x="1433513" y="19050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61" name="Line 58"/>
          <p:cNvSpPr>
            <a:spLocks noChangeShapeType="1"/>
          </p:cNvSpPr>
          <p:nvPr/>
        </p:nvSpPr>
        <p:spPr bwMode="auto">
          <a:xfrm flipV="1">
            <a:off x="8763000" y="1411288"/>
            <a:ext cx="0" cy="154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9"/>
          <p:cNvSpPr>
            <a:spLocks noChangeShapeType="1"/>
          </p:cNvSpPr>
          <p:nvPr/>
        </p:nvSpPr>
        <p:spPr bwMode="auto">
          <a:xfrm flipH="1">
            <a:off x="825500" y="1728788"/>
            <a:ext cx="650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60"/>
          <p:cNvSpPr>
            <a:spLocks noChangeArrowheads="1"/>
          </p:cNvSpPr>
          <p:nvPr/>
        </p:nvSpPr>
        <p:spPr bwMode="auto">
          <a:xfrm>
            <a:off x="5032375" y="2122488"/>
            <a:ext cx="898525"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4" name="Rectangle 61"/>
          <p:cNvSpPr>
            <a:spLocks noChangeArrowheads="1"/>
          </p:cNvSpPr>
          <p:nvPr/>
        </p:nvSpPr>
        <p:spPr bwMode="auto">
          <a:xfrm>
            <a:off x="5027613" y="2663825"/>
            <a:ext cx="898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Reg File</a:t>
            </a:r>
          </a:p>
        </p:txBody>
      </p:sp>
      <p:sp>
        <p:nvSpPr>
          <p:cNvPr id="65" name="Rectangle 62"/>
          <p:cNvSpPr>
            <a:spLocks noChangeArrowheads="1"/>
          </p:cNvSpPr>
          <p:nvPr/>
        </p:nvSpPr>
        <p:spPr bwMode="auto">
          <a:xfrm>
            <a:off x="5014913" y="2133600"/>
            <a:ext cx="3794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Ra</a:t>
            </a:r>
          </a:p>
        </p:txBody>
      </p:sp>
      <p:sp>
        <p:nvSpPr>
          <p:cNvPr id="66" name="Rectangle 63"/>
          <p:cNvSpPr>
            <a:spLocks noChangeArrowheads="1"/>
          </p:cNvSpPr>
          <p:nvPr/>
        </p:nvSpPr>
        <p:spPr bwMode="auto">
          <a:xfrm>
            <a:off x="5014913" y="297180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Rw</a:t>
            </a:r>
          </a:p>
        </p:txBody>
      </p:sp>
      <p:sp>
        <p:nvSpPr>
          <p:cNvPr id="67" name="Rectangle 64"/>
          <p:cNvSpPr>
            <a:spLocks noChangeArrowheads="1"/>
          </p:cNvSpPr>
          <p:nvPr/>
        </p:nvSpPr>
        <p:spPr bwMode="auto">
          <a:xfrm>
            <a:off x="5014913" y="3276600"/>
            <a:ext cx="5969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busW</a:t>
            </a:r>
          </a:p>
        </p:txBody>
      </p:sp>
      <p:sp>
        <p:nvSpPr>
          <p:cNvPr id="68" name="Rectangle 65"/>
          <p:cNvSpPr>
            <a:spLocks noChangeArrowheads="1"/>
          </p:cNvSpPr>
          <p:nvPr/>
        </p:nvSpPr>
        <p:spPr bwMode="auto">
          <a:xfrm>
            <a:off x="5014913" y="2438400"/>
            <a:ext cx="3889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Rb</a:t>
            </a:r>
          </a:p>
        </p:txBody>
      </p:sp>
      <p:sp>
        <p:nvSpPr>
          <p:cNvPr id="69" name="Line 66"/>
          <p:cNvSpPr>
            <a:spLocks noChangeShapeType="1"/>
          </p:cNvSpPr>
          <p:nvPr/>
        </p:nvSpPr>
        <p:spPr bwMode="auto">
          <a:xfrm flipH="1">
            <a:off x="3873500" y="2643188"/>
            <a:ext cx="1168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7"/>
          <p:cNvSpPr>
            <a:spLocks noChangeShapeType="1"/>
          </p:cNvSpPr>
          <p:nvPr/>
        </p:nvSpPr>
        <p:spPr bwMode="auto">
          <a:xfrm flipH="1">
            <a:off x="4565650" y="25733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68"/>
          <p:cNvSpPr>
            <a:spLocks noChangeArrowheads="1"/>
          </p:cNvSpPr>
          <p:nvPr/>
        </p:nvSpPr>
        <p:spPr bwMode="auto">
          <a:xfrm>
            <a:off x="4481513" y="266700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5</a:t>
            </a:r>
          </a:p>
        </p:txBody>
      </p:sp>
      <p:sp>
        <p:nvSpPr>
          <p:cNvPr id="72" name="Line 69"/>
          <p:cNvSpPr>
            <a:spLocks noChangeShapeType="1"/>
          </p:cNvSpPr>
          <p:nvPr/>
        </p:nvSpPr>
        <p:spPr bwMode="auto">
          <a:xfrm flipH="1">
            <a:off x="3873500" y="2262188"/>
            <a:ext cx="1168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0"/>
          <p:cNvSpPr>
            <a:spLocks noChangeShapeType="1"/>
          </p:cNvSpPr>
          <p:nvPr/>
        </p:nvSpPr>
        <p:spPr bwMode="auto">
          <a:xfrm flipH="1">
            <a:off x="4565650" y="21923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71"/>
          <p:cNvSpPr>
            <a:spLocks noChangeArrowheads="1"/>
          </p:cNvSpPr>
          <p:nvPr/>
        </p:nvSpPr>
        <p:spPr bwMode="auto">
          <a:xfrm>
            <a:off x="4481513" y="228600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5</a:t>
            </a:r>
          </a:p>
        </p:txBody>
      </p:sp>
      <p:sp>
        <p:nvSpPr>
          <p:cNvPr id="75" name="Line 72"/>
          <p:cNvSpPr>
            <a:spLocks noChangeShapeType="1"/>
          </p:cNvSpPr>
          <p:nvPr/>
        </p:nvSpPr>
        <p:spPr bwMode="auto">
          <a:xfrm flipH="1">
            <a:off x="5935663" y="2643188"/>
            <a:ext cx="782637"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3"/>
          <p:cNvSpPr>
            <a:spLocks noChangeShapeType="1"/>
          </p:cNvSpPr>
          <p:nvPr/>
        </p:nvSpPr>
        <p:spPr bwMode="auto">
          <a:xfrm flipH="1">
            <a:off x="6070600" y="2573338"/>
            <a:ext cx="142875"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74"/>
          <p:cNvSpPr>
            <a:spLocks noChangeArrowheads="1"/>
          </p:cNvSpPr>
          <p:nvPr/>
        </p:nvSpPr>
        <p:spPr bwMode="auto">
          <a:xfrm>
            <a:off x="5986463" y="26670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78" name="Rectangle 75"/>
          <p:cNvSpPr>
            <a:spLocks noChangeArrowheads="1"/>
          </p:cNvSpPr>
          <p:nvPr/>
        </p:nvSpPr>
        <p:spPr bwMode="auto">
          <a:xfrm>
            <a:off x="5472113" y="2438400"/>
            <a:ext cx="5572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busA</a:t>
            </a:r>
          </a:p>
        </p:txBody>
      </p:sp>
      <p:sp>
        <p:nvSpPr>
          <p:cNvPr id="79" name="Line 76"/>
          <p:cNvSpPr>
            <a:spLocks noChangeShapeType="1"/>
          </p:cNvSpPr>
          <p:nvPr/>
        </p:nvSpPr>
        <p:spPr bwMode="auto">
          <a:xfrm flipH="1">
            <a:off x="5937250" y="3252788"/>
            <a:ext cx="4762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7"/>
          <p:cNvSpPr>
            <a:spLocks noChangeShapeType="1"/>
          </p:cNvSpPr>
          <p:nvPr/>
        </p:nvSpPr>
        <p:spPr bwMode="auto">
          <a:xfrm flipH="1">
            <a:off x="6072188" y="3182938"/>
            <a:ext cx="142875"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78"/>
          <p:cNvSpPr>
            <a:spLocks noChangeArrowheads="1"/>
          </p:cNvSpPr>
          <p:nvPr/>
        </p:nvSpPr>
        <p:spPr bwMode="auto">
          <a:xfrm>
            <a:off x="5988050" y="32766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82" name="Rectangle 79"/>
          <p:cNvSpPr>
            <a:spLocks noChangeArrowheads="1"/>
          </p:cNvSpPr>
          <p:nvPr/>
        </p:nvSpPr>
        <p:spPr bwMode="auto">
          <a:xfrm>
            <a:off x="5472113" y="3276600"/>
            <a:ext cx="5476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busB</a:t>
            </a:r>
          </a:p>
        </p:txBody>
      </p:sp>
      <p:sp>
        <p:nvSpPr>
          <p:cNvPr id="83" name="Line 80"/>
          <p:cNvSpPr>
            <a:spLocks noChangeShapeType="1"/>
          </p:cNvSpPr>
          <p:nvPr/>
        </p:nvSpPr>
        <p:spPr bwMode="auto">
          <a:xfrm>
            <a:off x="5410200" y="1436688"/>
            <a:ext cx="0" cy="6731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81"/>
          <p:cNvSpPr>
            <a:spLocks noChangeArrowheads="1"/>
          </p:cNvSpPr>
          <p:nvPr/>
        </p:nvSpPr>
        <p:spPr bwMode="auto">
          <a:xfrm>
            <a:off x="4922838" y="1136650"/>
            <a:ext cx="812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RegWr</a:t>
            </a:r>
          </a:p>
        </p:txBody>
      </p:sp>
      <p:sp>
        <p:nvSpPr>
          <p:cNvPr id="85" name="Line 82"/>
          <p:cNvSpPr>
            <a:spLocks noChangeShapeType="1"/>
          </p:cNvSpPr>
          <p:nvPr/>
        </p:nvSpPr>
        <p:spPr bwMode="auto">
          <a:xfrm>
            <a:off x="3886200" y="2274888"/>
            <a:ext cx="0" cy="256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83"/>
          <p:cNvSpPr>
            <a:spLocks noChangeArrowheads="1"/>
          </p:cNvSpPr>
          <p:nvPr/>
        </p:nvSpPr>
        <p:spPr bwMode="auto">
          <a:xfrm>
            <a:off x="3871913" y="1981200"/>
            <a:ext cx="3698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Rs</a:t>
            </a:r>
          </a:p>
        </p:txBody>
      </p:sp>
      <p:sp>
        <p:nvSpPr>
          <p:cNvPr id="87" name="Rectangle 84"/>
          <p:cNvSpPr>
            <a:spLocks noChangeArrowheads="1"/>
          </p:cNvSpPr>
          <p:nvPr/>
        </p:nvSpPr>
        <p:spPr bwMode="auto">
          <a:xfrm>
            <a:off x="3871913" y="2362200"/>
            <a:ext cx="3492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Rt</a:t>
            </a:r>
          </a:p>
        </p:txBody>
      </p:sp>
      <p:grpSp>
        <p:nvGrpSpPr>
          <p:cNvPr id="88" name="Group 85"/>
          <p:cNvGrpSpPr>
            <a:grpSpLocks/>
          </p:cNvGrpSpPr>
          <p:nvPr/>
        </p:nvGrpSpPr>
        <p:grpSpPr bwMode="auto">
          <a:xfrm>
            <a:off x="4130675" y="2732088"/>
            <a:ext cx="333375" cy="946150"/>
            <a:chOff x="2602" y="2360"/>
            <a:chExt cx="210" cy="596"/>
          </a:xfrm>
        </p:grpSpPr>
        <p:sp>
          <p:nvSpPr>
            <p:cNvPr id="89" name="Line 86"/>
            <p:cNvSpPr>
              <a:spLocks noChangeShapeType="1"/>
            </p:cNvSpPr>
            <p:nvPr/>
          </p:nvSpPr>
          <p:spPr bwMode="auto">
            <a:xfrm>
              <a:off x="2640" y="2360"/>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7"/>
            <p:cNvSpPr>
              <a:spLocks noChangeShapeType="1"/>
            </p:cNvSpPr>
            <p:nvPr/>
          </p:nvSpPr>
          <p:spPr bwMode="auto">
            <a:xfrm>
              <a:off x="2648" y="2360"/>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8"/>
            <p:cNvSpPr>
              <a:spLocks noChangeShapeType="1"/>
            </p:cNvSpPr>
            <p:nvPr/>
          </p:nvSpPr>
          <p:spPr bwMode="auto">
            <a:xfrm flipV="1">
              <a:off x="2648" y="2851"/>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89"/>
            <p:cNvSpPr>
              <a:spLocks noChangeShapeType="1"/>
            </p:cNvSpPr>
            <p:nvPr/>
          </p:nvSpPr>
          <p:spPr bwMode="auto">
            <a:xfrm>
              <a:off x="2784" y="2412"/>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90"/>
            <p:cNvSpPr>
              <a:spLocks noChangeArrowheads="1"/>
            </p:cNvSpPr>
            <p:nvPr/>
          </p:nvSpPr>
          <p:spPr bwMode="auto">
            <a:xfrm rot="5400000">
              <a:off x="2522" y="2544"/>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94" name="Rectangle 91"/>
            <p:cNvSpPr>
              <a:spLocks noChangeArrowheads="1"/>
            </p:cNvSpPr>
            <p:nvPr/>
          </p:nvSpPr>
          <p:spPr bwMode="auto">
            <a:xfrm>
              <a:off x="2615" y="2372"/>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95" name="Rectangle 92"/>
            <p:cNvSpPr>
              <a:spLocks noChangeArrowheads="1"/>
            </p:cNvSpPr>
            <p:nvPr/>
          </p:nvSpPr>
          <p:spPr bwMode="auto">
            <a:xfrm>
              <a:off x="2615" y="2766"/>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grpSp>
      <p:sp>
        <p:nvSpPr>
          <p:cNvPr id="96" name="Line 93"/>
          <p:cNvSpPr>
            <a:spLocks noChangeShapeType="1"/>
          </p:cNvSpPr>
          <p:nvPr/>
        </p:nvSpPr>
        <p:spPr bwMode="auto">
          <a:xfrm flipH="1">
            <a:off x="4394200" y="3100388"/>
            <a:ext cx="6604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4"/>
          <p:cNvSpPr>
            <a:spLocks noChangeShapeType="1"/>
          </p:cNvSpPr>
          <p:nvPr/>
        </p:nvSpPr>
        <p:spPr bwMode="auto">
          <a:xfrm>
            <a:off x="3898900" y="3481388"/>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5"/>
          <p:cNvSpPr>
            <a:spLocks noChangeShapeType="1"/>
          </p:cNvSpPr>
          <p:nvPr/>
        </p:nvSpPr>
        <p:spPr bwMode="auto">
          <a:xfrm>
            <a:off x="3873500" y="2871788"/>
            <a:ext cx="292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96"/>
          <p:cNvSpPr>
            <a:spLocks noChangeArrowheads="1"/>
          </p:cNvSpPr>
          <p:nvPr/>
        </p:nvSpPr>
        <p:spPr bwMode="auto">
          <a:xfrm>
            <a:off x="3871913" y="2832100"/>
            <a:ext cx="3492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Rt</a:t>
            </a:r>
          </a:p>
        </p:txBody>
      </p:sp>
      <p:sp>
        <p:nvSpPr>
          <p:cNvPr id="100" name="Rectangle 97"/>
          <p:cNvSpPr>
            <a:spLocks noChangeArrowheads="1"/>
          </p:cNvSpPr>
          <p:nvPr/>
        </p:nvSpPr>
        <p:spPr bwMode="auto">
          <a:xfrm>
            <a:off x="3871913" y="3200400"/>
            <a:ext cx="3889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Rd</a:t>
            </a:r>
          </a:p>
        </p:txBody>
      </p:sp>
      <p:sp>
        <p:nvSpPr>
          <p:cNvPr id="101" name="Rectangle 98"/>
          <p:cNvSpPr>
            <a:spLocks noChangeArrowheads="1"/>
          </p:cNvSpPr>
          <p:nvPr/>
        </p:nvSpPr>
        <p:spPr bwMode="auto">
          <a:xfrm>
            <a:off x="290513" y="585788"/>
            <a:ext cx="744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dirty="0" err="1">
                <a:solidFill>
                  <a:srgbClr val="FF0000"/>
                </a:solidFill>
                <a:ea typeface="宋体" panose="02010600030101010101" pitchFamily="2" charset="-122"/>
              </a:rPr>
              <a:t>PCWr</a:t>
            </a:r>
            <a:endParaRPr lang="en-US" altLang="zh-CN" u="sng" dirty="0">
              <a:solidFill>
                <a:srgbClr val="FF0000"/>
              </a:solidFill>
              <a:ea typeface="宋体" panose="02010600030101010101" pitchFamily="2" charset="-122"/>
            </a:endParaRPr>
          </a:p>
        </p:txBody>
      </p:sp>
      <p:sp>
        <p:nvSpPr>
          <p:cNvPr id="102" name="Rectangle 99"/>
          <p:cNvSpPr>
            <a:spLocks noChangeArrowheads="1"/>
          </p:cNvSpPr>
          <p:nvPr/>
        </p:nvSpPr>
        <p:spPr bwMode="auto">
          <a:xfrm>
            <a:off x="6005513" y="1119188"/>
            <a:ext cx="10243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ALUSelA</a:t>
            </a:r>
          </a:p>
        </p:txBody>
      </p:sp>
      <p:grpSp>
        <p:nvGrpSpPr>
          <p:cNvPr id="103" name="Group 100"/>
          <p:cNvGrpSpPr>
            <a:grpSpLocks/>
          </p:cNvGrpSpPr>
          <p:nvPr/>
        </p:nvGrpSpPr>
        <p:grpSpPr bwMode="auto">
          <a:xfrm>
            <a:off x="4043363" y="3633788"/>
            <a:ext cx="941387" cy="333375"/>
            <a:chOff x="2547" y="2928"/>
            <a:chExt cx="593" cy="210"/>
          </a:xfrm>
        </p:grpSpPr>
        <p:sp>
          <p:nvSpPr>
            <p:cNvPr id="104" name="Line 101"/>
            <p:cNvSpPr>
              <a:spLocks noChangeShapeType="1"/>
            </p:cNvSpPr>
            <p:nvPr/>
          </p:nvSpPr>
          <p:spPr bwMode="auto">
            <a:xfrm flipV="1">
              <a:off x="2563" y="2949"/>
              <a:ext cx="36"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2"/>
            <p:cNvSpPr>
              <a:spLocks noChangeShapeType="1"/>
            </p:cNvSpPr>
            <p:nvPr/>
          </p:nvSpPr>
          <p:spPr bwMode="auto">
            <a:xfrm flipH="1" flipV="1">
              <a:off x="3054" y="2949"/>
              <a:ext cx="86"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03"/>
            <p:cNvSpPr>
              <a:spLocks noChangeShapeType="1"/>
            </p:cNvSpPr>
            <p:nvPr/>
          </p:nvSpPr>
          <p:spPr bwMode="auto">
            <a:xfrm>
              <a:off x="2563" y="3101"/>
              <a:ext cx="5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104"/>
            <p:cNvSpPr>
              <a:spLocks noChangeShapeType="1"/>
            </p:cNvSpPr>
            <p:nvPr/>
          </p:nvSpPr>
          <p:spPr bwMode="auto">
            <a:xfrm>
              <a:off x="2615" y="2957"/>
              <a:ext cx="43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105"/>
            <p:cNvSpPr>
              <a:spLocks noChangeArrowheads="1"/>
            </p:cNvSpPr>
            <p:nvPr/>
          </p:nvSpPr>
          <p:spPr bwMode="auto">
            <a:xfrm>
              <a:off x="2668" y="292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109" name="Rectangle 106"/>
            <p:cNvSpPr>
              <a:spLocks noChangeArrowheads="1"/>
            </p:cNvSpPr>
            <p:nvPr/>
          </p:nvSpPr>
          <p:spPr bwMode="auto">
            <a:xfrm>
              <a:off x="2969" y="2946"/>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110" name="Rectangle 107"/>
            <p:cNvSpPr>
              <a:spLocks noChangeArrowheads="1"/>
            </p:cNvSpPr>
            <p:nvPr/>
          </p:nvSpPr>
          <p:spPr bwMode="auto">
            <a:xfrm>
              <a:off x="2547" y="2946"/>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grpSp>
      <p:sp>
        <p:nvSpPr>
          <p:cNvPr id="111" name="Line 108"/>
          <p:cNvSpPr>
            <a:spLocks noChangeShapeType="1"/>
          </p:cNvSpPr>
          <p:nvPr/>
        </p:nvSpPr>
        <p:spPr bwMode="auto">
          <a:xfrm>
            <a:off x="2882900" y="3367088"/>
            <a:ext cx="12700" cy="698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09"/>
          <p:cNvSpPr>
            <a:spLocks noChangeShapeType="1"/>
          </p:cNvSpPr>
          <p:nvPr/>
        </p:nvSpPr>
        <p:spPr bwMode="auto">
          <a:xfrm flipH="1">
            <a:off x="2654300" y="3405188"/>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10"/>
          <p:cNvSpPr>
            <a:spLocks noChangeShapeType="1"/>
          </p:cNvSpPr>
          <p:nvPr/>
        </p:nvSpPr>
        <p:spPr bwMode="auto">
          <a:xfrm flipH="1">
            <a:off x="4546600" y="3405188"/>
            <a:ext cx="5080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111"/>
          <p:cNvSpPr>
            <a:spLocks noChangeShapeType="1"/>
          </p:cNvSpPr>
          <p:nvPr/>
        </p:nvSpPr>
        <p:spPr bwMode="auto">
          <a:xfrm>
            <a:off x="4559300" y="3430588"/>
            <a:ext cx="127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112"/>
          <p:cNvSpPr>
            <a:spLocks noChangeShapeType="1"/>
          </p:cNvSpPr>
          <p:nvPr/>
        </p:nvSpPr>
        <p:spPr bwMode="auto">
          <a:xfrm>
            <a:off x="4191000" y="3913188"/>
            <a:ext cx="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113"/>
          <p:cNvSpPr>
            <a:spLocks noChangeShapeType="1"/>
          </p:cNvSpPr>
          <p:nvPr/>
        </p:nvSpPr>
        <p:spPr bwMode="auto">
          <a:xfrm flipH="1">
            <a:off x="2870200" y="4090988"/>
            <a:ext cx="134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114"/>
          <p:cNvSpPr>
            <a:spLocks noChangeShapeType="1"/>
          </p:cNvSpPr>
          <p:nvPr/>
        </p:nvSpPr>
        <p:spPr bwMode="auto">
          <a:xfrm flipH="1">
            <a:off x="4902200" y="3786188"/>
            <a:ext cx="3683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115"/>
          <p:cNvSpPr>
            <a:spLocks noChangeShapeType="1"/>
          </p:cNvSpPr>
          <p:nvPr/>
        </p:nvSpPr>
        <p:spPr bwMode="auto">
          <a:xfrm flipV="1">
            <a:off x="4267200" y="1411288"/>
            <a:ext cx="0" cy="1320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Rectangle 116"/>
          <p:cNvSpPr>
            <a:spLocks noChangeArrowheads="1"/>
          </p:cNvSpPr>
          <p:nvPr/>
        </p:nvSpPr>
        <p:spPr bwMode="auto">
          <a:xfrm>
            <a:off x="3856038" y="1136650"/>
            <a:ext cx="8207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RegDst</a:t>
            </a:r>
          </a:p>
        </p:txBody>
      </p:sp>
      <p:sp>
        <p:nvSpPr>
          <p:cNvPr id="120" name="Line 117"/>
          <p:cNvSpPr>
            <a:spLocks noChangeShapeType="1"/>
          </p:cNvSpPr>
          <p:nvPr/>
        </p:nvSpPr>
        <p:spPr bwMode="auto">
          <a:xfrm>
            <a:off x="4800600" y="3951288"/>
            <a:ext cx="0" cy="58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118"/>
          <p:cNvSpPr>
            <a:spLocks noChangeShapeType="1"/>
          </p:cNvSpPr>
          <p:nvPr/>
        </p:nvSpPr>
        <p:spPr bwMode="auto">
          <a:xfrm flipH="1">
            <a:off x="4787900" y="4548188"/>
            <a:ext cx="398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119"/>
          <p:cNvSpPr>
            <a:spLocks noChangeShapeType="1"/>
          </p:cNvSpPr>
          <p:nvPr/>
        </p:nvSpPr>
        <p:spPr bwMode="auto">
          <a:xfrm>
            <a:off x="5257800" y="3798888"/>
            <a:ext cx="0" cy="1574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 name="Group 120"/>
          <p:cNvGrpSpPr>
            <a:grpSpLocks/>
          </p:cNvGrpSpPr>
          <p:nvPr/>
        </p:nvGrpSpPr>
        <p:grpSpPr bwMode="auto">
          <a:xfrm>
            <a:off x="1006475" y="2122488"/>
            <a:ext cx="333375" cy="946150"/>
            <a:chOff x="634" y="1976"/>
            <a:chExt cx="210" cy="596"/>
          </a:xfrm>
        </p:grpSpPr>
        <p:sp>
          <p:nvSpPr>
            <p:cNvPr id="124" name="Line 121"/>
            <p:cNvSpPr>
              <a:spLocks noChangeShapeType="1"/>
            </p:cNvSpPr>
            <p:nvPr/>
          </p:nvSpPr>
          <p:spPr bwMode="auto">
            <a:xfrm>
              <a:off x="672" y="1976"/>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22"/>
            <p:cNvSpPr>
              <a:spLocks noChangeShapeType="1"/>
            </p:cNvSpPr>
            <p:nvPr/>
          </p:nvSpPr>
          <p:spPr bwMode="auto">
            <a:xfrm>
              <a:off x="680" y="1976"/>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123"/>
            <p:cNvSpPr>
              <a:spLocks noChangeShapeType="1"/>
            </p:cNvSpPr>
            <p:nvPr/>
          </p:nvSpPr>
          <p:spPr bwMode="auto">
            <a:xfrm flipV="1">
              <a:off x="680" y="2467"/>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124"/>
            <p:cNvSpPr>
              <a:spLocks noChangeShapeType="1"/>
            </p:cNvSpPr>
            <p:nvPr/>
          </p:nvSpPr>
          <p:spPr bwMode="auto">
            <a:xfrm>
              <a:off x="816" y="2028"/>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Rectangle 125"/>
            <p:cNvSpPr>
              <a:spLocks noChangeArrowheads="1"/>
            </p:cNvSpPr>
            <p:nvPr/>
          </p:nvSpPr>
          <p:spPr bwMode="auto">
            <a:xfrm rot="5400000">
              <a:off x="554" y="2160"/>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129" name="Rectangle 126"/>
            <p:cNvSpPr>
              <a:spLocks noChangeArrowheads="1"/>
            </p:cNvSpPr>
            <p:nvPr/>
          </p:nvSpPr>
          <p:spPr bwMode="auto">
            <a:xfrm>
              <a:off x="647" y="1988"/>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130" name="Rectangle 127"/>
            <p:cNvSpPr>
              <a:spLocks noChangeArrowheads="1"/>
            </p:cNvSpPr>
            <p:nvPr/>
          </p:nvSpPr>
          <p:spPr bwMode="auto">
            <a:xfrm>
              <a:off x="647" y="2382"/>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grpSp>
      <p:sp>
        <p:nvSpPr>
          <p:cNvPr id="131" name="Line 128"/>
          <p:cNvSpPr>
            <a:spLocks noChangeShapeType="1"/>
          </p:cNvSpPr>
          <p:nvPr/>
        </p:nvSpPr>
        <p:spPr bwMode="auto">
          <a:xfrm flipH="1">
            <a:off x="596900" y="2262188"/>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129"/>
          <p:cNvSpPr>
            <a:spLocks noChangeShapeType="1"/>
          </p:cNvSpPr>
          <p:nvPr/>
        </p:nvSpPr>
        <p:spPr bwMode="auto">
          <a:xfrm flipH="1">
            <a:off x="679450" y="21923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130"/>
          <p:cNvSpPr>
            <a:spLocks noChangeArrowheads="1"/>
          </p:cNvSpPr>
          <p:nvPr/>
        </p:nvSpPr>
        <p:spPr bwMode="auto">
          <a:xfrm>
            <a:off x="595313" y="22860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134" name="Line 131"/>
          <p:cNvSpPr>
            <a:spLocks noChangeShapeType="1"/>
          </p:cNvSpPr>
          <p:nvPr/>
        </p:nvSpPr>
        <p:spPr bwMode="auto">
          <a:xfrm>
            <a:off x="533400" y="3189288"/>
            <a:ext cx="0" cy="134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132"/>
          <p:cNvSpPr>
            <a:spLocks noChangeShapeType="1"/>
          </p:cNvSpPr>
          <p:nvPr/>
        </p:nvSpPr>
        <p:spPr bwMode="auto">
          <a:xfrm flipH="1">
            <a:off x="520700" y="2871788"/>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Rectangle 133"/>
          <p:cNvSpPr>
            <a:spLocks noChangeArrowheads="1"/>
          </p:cNvSpPr>
          <p:nvPr/>
        </p:nvSpPr>
        <p:spPr bwMode="auto">
          <a:xfrm>
            <a:off x="317500" y="1589088"/>
            <a:ext cx="508000" cy="2460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7" name="Rectangle 134"/>
          <p:cNvSpPr>
            <a:spLocks noChangeArrowheads="1"/>
          </p:cNvSpPr>
          <p:nvPr/>
        </p:nvSpPr>
        <p:spPr bwMode="auto">
          <a:xfrm>
            <a:off x="374650" y="1546225"/>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ea typeface="宋体" panose="02010600030101010101" pitchFamily="2" charset="-122"/>
              </a:rPr>
              <a:t>PC</a:t>
            </a:r>
          </a:p>
        </p:txBody>
      </p:sp>
      <p:sp>
        <p:nvSpPr>
          <p:cNvPr id="138" name="Line 135"/>
          <p:cNvSpPr>
            <a:spLocks noChangeShapeType="1"/>
          </p:cNvSpPr>
          <p:nvPr/>
        </p:nvSpPr>
        <p:spPr bwMode="auto">
          <a:xfrm>
            <a:off x="609600" y="1893888"/>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Rectangle 136"/>
          <p:cNvSpPr>
            <a:spLocks noChangeArrowheads="1"/>
          </p:cNvSpPr>
          <p:nvPr/>
        </p:nvSpPr>
        <p:spPr bwMode="auto">
          <a:xfrm>
            <a:off x="5243513" y="5157788"/>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MemtoReg</a:t>
            </a:r>
          </a:p>
        </p:txBody>
      </p:sp>
      <p:grpSp>
        <p:nvGrpSpPr>
          <p:cNvPr id="140" name="Group 137"/>
          <p:cNvGrpSpPr>
            <a:grpSpLocks/>
          </p:cNvGrpSpPr>
          <p:nvPr/>
        </p:nvGrpSpPr>
        <p:grpSpPr bwMode="auto">
          <a:xfrm>
            <a:off x="4430713" y="4700588"/>
            <a:ext cx="809625" cy="336550"/>
            <a:chOff x="2791" y="3600"/>
            <a:chExt cx="510" cy="212"/>
          </a:xfrm>
        </p:grpSpPr>
        <p:sp>
          <p:nvSpPr>
            <p:cNvPr id="141" name="Rectangle 138"/>
            <p:cNvSpPr>
              <a:spLocks noChangeArrowheads="1"/>
            </p:cNvSpPr>
            <p:nvPr/>
          </p:nvSpPr>
          <p:spPr bwMode="auto">
            <a:xfrm>
              <a:off x="2792" y="360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2" name="Rectangle 139"/>
            <p:cNvSpPr>
              <a:spLocks noChangeArrowheads="1"/>
            </p:cNvSpPr>
            <p:nvPr/>
          </p:nvSpPr>
          <p:spPr bwMode="auto">
            <a:xfrm>
              <a:off x="2791" y="3600"/>
              <a:ext cx="5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dirty="0">
                  <a:ea typeface="宋体" panose="02010600030101010101" pitchFamily="2" charset="-122"/>
                </a:rPr>
                <a:t>Extend</a:t>
              </a:r>
            </a:p>
          </p:txBody>
        </p:sp>
      </p:grpSp>
      <p:sp>
        <p:nvSpPr>
          <p:cNvPr id="143" name="Line 140"/>
          <p:cNvSpPr>
            <a:spLocks noChangeShapeType="1"/>
          </p:cNvSpPr>
          <p:nvPr/>
        </p:nvSpPr>
        <p:spPr bwMode="auto">
          <a:xfrm>
            <a:off x="4648200" y="4979988"/>
            <a:ext cx="0" cy="3937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44" name="Rectangle 141"/>
          <p:cNvSpPr>
            <a:spLocks noChangeArrowheads="1"/>
          </p:cNvSpPr>
          <p:nvPr/>
        </p:nvSpPr>
        <p:spPr bwMode="auto">
          <a:xfrm>
            <a:off x="3948113" y="5157788"/>
            <a:ext cx="7646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ExtOp</a:t>
            </a:r>
          </a:p>
        </p:txBody>
      </p:sp>
      <p:grpSp>
        <p:nvGrpSpPr>
          <p:cNvPr id="145" name="Group 142"/>
          <p:cNvGrpSpPr>
            <a:grpSpLocks/>
          </p:cNvGrpSpPr>
          <p:nvPr/>
        </p:nvGrpSpPr>
        <p:grpSpPr bwMode="auto">
          <a:xfrm>
            <a:off x="6645275" y="1817688"/>
            <a:ext cx="333375" cy="946150"/>
            <a:chOff x="4186" y="1784"/>
            <a:chExt cx="210" cy="596"/>
          </a:xfrm>
        </p:grpSpPr>
        <p:sp>
          <p:nvSpPr>
            <p:cNvPr id="146" name="Line 143"/>
            <p:cNvSpPr>
              <a:spLocks noChangeShapeType="1"/>
            </p:cNvSpPr>
            <p:nvPr/>
          </p:nvSpPr>
          <p:spPr bwMode="auto">
            <a:xfrm>
              <a:off x="4224" y="1784"/>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144"/>
            <p:cNvSpPr>
              <a:spLocks noChangeShapeType="1"/>
            </p:cNvSpPr>
            <p:nvPr/>
          </p:nvSpPr>
          <p:spPr bwMode="auto">
            <a:xfrm>
              <a:off x="4232" y="1784"/>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45"/>
            <p:cNvSpPr>
              <a:spLocks noChangeShapeType="1"/>
            </p:cNvSpPr>
            <p:nvPr/>
          </p:nvSpPr>
          <p:spPr bwMode="auto">
            <a:xfrm flipV="1">
              <a:off x="4232" y="2275"/>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46"/>
            <p:cNvSpPr>
              <a:spLocks noChangeShapeType="1"/>
            </p:cNvSpPr>
            <p:nvPr/>
          </p:nvSpPr>
          <p:spPr bwMode="auto">
            <a:xfrm>
              <a:off x="4368" y="1836"/>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Rectangle 147"/>
            <p:cNvSpPr>
              <a:spLocks noChangeArrowheads="1"/>
            </p:cNvSpPr>
            <p:nvPr/>
          </p:nvSpPr>
          <p:spPr bwMode="auto">
            <a:xfrm rot="5400000">
              <a:off x="4106" y="196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151" name="Rectangle 148"/>
            <p:cNvSpPr>
              <a:spLocks noChangeArrowheads="1"/>
            </p:cNvSpPr>
            <p:nvPr/>
          </p:nvSpPr>
          <p:spPr bwMode="auto">
            <a:xfrm>
              <a:off x="4199" y="1796"/>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152" name="Rectangle 149"/>
            <p:cNvSpPr>
              <a:spLocks noChangeArrowheads="1"/>
            </p:cNvSpPr>
            <p:nvPr/>
          </p:nvSpPr>
          <p:spPr bwMode="auto">
            <a:xfrm>
              <a:off x="4199" y="219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grpSp>
      <p:sp>
        <p:nvSpPr>
          <p:cNvPr id="153" name="Line 150"/>
          <p:cNvSpPr>
            <a:spLocks noChangeShapeType="1"/>
          </p:cNvSpPr>
          <p:nvPr/>
        </p:nvSpPr>
        <p:spPr bwMode="auto">
          <a:xfrm flipH="1">
            <a:off x="6921500" y="2262188"/>
            <a:ext cx="939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51"/>
          <p:cNvSpPr>
            <a:spLocks noChangeShapeType="1"/>
          </p:cNvSpPr>
          <p:nvPr/>
        </p:nvSpPr>
        <p:spPr bwMode="auto">
          <a:xfrm flipH="1">
            <a:off x="7308850" y="21923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152"/>
          <p:cNvSpPr>
            <a:spLocks noChangeArrowheads="1"/>
          </p:cNvSpPr>
          <p:nvPr/>
        </p:nvSpPr>
        <p:spPr bwMode="auto">
          <a:xfrm>
            <a:off x="7224713" y="22860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156" name="Line 153"/>
          <p:cNvSpPr>
            <a:spLocks noChangeShapeType="1"/>
          </p:cNvSpPr>
          <p:nvPr/>
        </p:nvSpPr>
        <p:spPr bwMode="auto">
          <a:xfrm>
            <a:off x="6781800" y="1436688"/>
            <a:ext cx="0" cy="4064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54"/>
          <p:cNvSpPr>
            <a:spLocks noChangeShapeType="1"/>
          </p:cNvSpPr>
          <p:nvPr/>
        </p:nvSpPr>
        <p:spPr bwMode="auto">
          <a:xfrm>
            <a:off x="7010400" y="2771775"/>
            <a:ext cx="0" cy="12303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55"/>
          <p:cNvSpPr>
            <a:spLocks noChangeShapeType="1"/>
          </p:cNvSpPr>
          <p:nvPr/>
        </p:nvSpPr>
        <p:spPr bwMode="auto">
          <a:xfrm>
            <a:off x="7023100" y="2771775"/>
            <a:ext cx="279400" cy="873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56"/>
          <p:cNvSpPr>
            <a:spLocks noChangeShapeType="1"/>
          </p:cNvSpPr>
          <p:nvPr/>
        </p:nvSpPr>
        <p:spPr bwMode="auto">
          <a:xfrm flipV="1">
            <a:off x="7023100" y="3849688"/>
            <a:ext cx="27940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157"/>
          <p:cNvSpPr>
            <a:spLocks noChangeShapeType="1"/>
          </p:cNvSpPr>
          <p:nvPr/>
        </p:nvSpPr>
        <p:spPr bwMode="auto">
          <a:xfrm>
            <a:off x="7315200" y="2884488"/>
            <a:ext cx="0" cy="949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158"/>
          <p:cNvSpPr>
            <a:spLocks noChangeShapeType="1"/>
          </p:cNvSpPr>
          <p:nvPr/>
        </p:nvSpPr>
        <p:spPr bwMode="auto">
          <a:xfrm flipV="1">
            <a:off x="7086600" y="3992563"/>
            <a:ext cx="0" cy="117792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Rectangle 159"/>
          <p:cNvSpPr>
            <a:spLocks noChangeArrowheads="1"/>
          </p:cNvSpPr>
          <p:nvPr/>
        </p:nvSpPr>
        <p:spPr bwMode="auto">
          <a:xfrm>
            <a:off x="6970713" y="281940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sp>
        <p:nvSpPr>
          <p:cNvPr id="163" name="Rectangle 160"/>
          <p:cNvSpPr>
            <a:spLocks noChangeArrowheads="1"/>
          </p:cNvSpPr>
          <p:nvPr/>
        </p:nvSpPr>
        <p:spPr bwMode="auto">
          <a:xfrm>
            <a:off x="6970713" y="314166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164" name="Rectangle 161"/>
          <p:cNvSpPr>
            <a:spLocks noChangeArrowheads="1"/>
          </p:cNvSpPr>
          <p:nvPr/>
        </p:nvSpPr>
        <p:spPr bwMode="auto">
          <a:xfrm>
            <a:off x="6970713" y="344646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2</a:t>
            </a:r>
          </a:p>
        </p:txBody>
      </p:sp>
      <p:sp>
        <p:nvSpPr>
          <p:cNvPr id="165" name="Rectangle 162"/>
          <p:cNvSpPr>
            <a:spLocks noChangeArrowheads="1"/>
          </p:cNvSpPr>
          <p:nvPr/>
        </p:nvSpPr>
        <p:spPr bwMode="auto">
          <a:xfrm>
            <a:off x="6970713" y="367506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a:t>
            </a:r>
          </a:p>
        </p:txBody>
      </p:sp>
      <p:sp>
        <p:nvSpPr>
          <p:cNvPr id="166" name="Line 163"/>
          <p:cNvSpPr>
            <a:spLocks noChangeShapeType="1"/>
          </p:cNvSpPr>
          <p:nvPr/>
        </p:nvSpPr>
        <p:spPr bwMode="auto">
          <a:xfrm flipH="1">
            <a:off x="6540500" y="2947988"/>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Rectangle 164"/>
          <p:cNvSpPr>
            <a:spLocks noChangeArrowheads="1"/>
          </p:cNvSpPr>
          <p:nvPr/>
        </p:nvSpPr>
        <p:spPr bwMode="auto">
          <a:xfrm>
            <a:off x="6310313" y="279558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b="0">
                <a:ea typeface="宋体" panose="02010600030101010101" pitchFamily="2" charset="-122"/>
              </a:rPr>
              <a:t>4</a:t>
            </a:r>
          </a:p>
        </p:txBody>
      </p:sp>
      <p:sp>
        <p:nvSpPr>
          <p:cNvPr id="168" name="Line 165"/>
          <p:cNvSpPr>
            <a:spLocks noChangeShapeType="1"/>
          </p:cNvSpPr>
          <p:nvPr/>
        </p:nvSpPr>
        <p:spPr bwMode="auto">
          <a:xfrm flipH="1">
            <a:off x="3873500" y="4852988"/>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69" name="Line 166"/>
          <p:cNvSpPr>
            <a:spLocks noChangeShapeType="1"/>
          </p:cNvSpPr>
          <p:nvPr/>
        </p:nvSpPr>
        <p:spPr bwMode="auto">
          <a:xfrm flipH="1">
            <a:off x="3956050" y="47831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70" name="Rectangle 167"/>
          <p:cNvSpPr>
            <a:spLocks noChangeArrowheads="1"/>
          </p:cNvSpPr>
          <p:nvPr/>
        </p:nvSpPr>
        <p:spPr bwMode="auto">
          <a:xfrm>
            <a:off x="3871913" y="4876800"/>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dirty="0">
                <a:ea typeface="宋体" panose="02010600030101010101" pitchFamily="2" charset="-122"/>
              </a:rPr>
              <a:t>16</a:t>
            </a:r>
          </a:p>
        </p:txBody>
      </p:sp>
      <p:sp>
        <p:nvSpPr>
          <p:cNvPr id="171" name="Rectangle 168"/>
          <p:cNvSpPr>
            <a:spLocks noChangeArrowheads="1"/>
          </p:cNvSpPr>
          <p:nvPr/>
        </p:nvSpPr>
        <p:spPr bwMode="auto">
          <a:xfrm>
            <a:off x="3863975" y="4538663"/>
            <a:ext cx="5159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400" b="0">
                <a:ea typeface="宋体" panose="02010600030101010101" pitchFamily="2" charset="-122"/>
              </a:rPr>
              <a:t>Imm</a:t>
            </a:r>
          </a:p>
        </p:txBody>
      </p:sp>
      <p:sp>
        <p:nvSpPr>
          <p:cNvPr id="172" name="Line 169"/>
          <p:cNvSpPr>
            <a:spLocks noChangeShapeType="1"/>
          </p:cNvSpPr>
          <p:nvPr/>
        </p:nvSpPr>
        <p:spPr bwMode="auto">
          <a:xfrm flipH="1">
            <a:off x="5168900" y="4852988"/>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73" name="Line 170"/>
          <p:cNvSpPr>
            <a:spLocks noChangeShapeType="1"/>
          </p:cNvSpPr>
          <p:nvPr/>
        </p:nvSpPr>
        <p:spPr bwMode="auto">
          <a:xfrm flipH="1">
            <a:off x="5505450" y="4783138"/>
            <a:ext cx="109538"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74" name="Rectangle 171"/>
          <p:cNvSpPr>
            <a:spLocks noChangeArrowheads="1"/>
          </p:cNvSpPr>
          <p:nvPr/>
        </p:nvSpPr>
        <p:spPr bwMode="auto">
          <a:xfrm>
            <a:off x="5345113" y="4876800"/>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dirty="0">
                <a:ea typeface="宋体" panose="02010600030101010101" pitchFamily="2" charset="-122"/>
              </a:rPr>
              <a:t>32</a:t>
            </a:r>
          </a:p>
        </p:txBody>
      </p:sp>
      <p:grpSp>
        <p:nvGrpSpPr>
          <p:cNvPr id="175" name="Group 172"/>
          <p:cNvGrpSpPr>
            <a:grpSpLocks/>
          </p:cNvGrpSpPr>
          <p:nvPr/>
        </p:nvGrpSpPr>
        <p:grpSpPr bwMode="auto">
          <a:xfrm>
            <a:off x="5694363" y="3786188"/>
            <a:ext cx="565150" cy="333375"/>
            <a:chOff x="3587" y="3024"/>
            <a:chExt cx="356" cy="210"/>
          </a:xfrm>
        </p:grpSpPr>
        <p:sp>
          <p:nvSpPr>
            <p:cNvPr id="176" name="Rectangle 173"/>
            <p:cNvSpPr>
              <a:spLocks noChangeArrowheads="1"/>
            </p:cNvSpPr>
            <p:nvPr/>
          </p:nvSpPr>
          <p:spPr bwMode="auto">
            <a:xfrm>
              <a:off x="3608" y="3032"/>
              <a:ext cx="32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7" name="Rectangle 174"/>
            <p:cNvSpPr>
              <a:spLocks noChangeArrowheads="1"/>
            </p:cNvSpPr>
            <p:nvPr/>
          </p:nvSpPr>
          <p:spPr bwMode="auto">
            <a:xfrm>
              <a:off x="3587" y="302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ea typeface="宋体" panose="02010600030101010101" pitchFamily="2" charset="-122"/>
                </a:rPr>
                <a:t>&lt;&lt; 2</a:t>
              </a:r>
            </a:p>
          </p:txBody>
        </p:sp>
      </p:grpSp>
      <p:sp>
        <p:nvSpPr>
          <p:cNvPr id="178" name="Line 175"/>
          <p:cNvSpPr>
            <a:spLocks noChangeShapeType="1"/>
          </p:cNvSpPr>
          <p:nvPr/>
        </p:nvSpPr>
        <p:spPr bwMode="auto">
          <a:xfrm flipH="1">
            <a:off x="6083300" y="3557588"/>
            <a:ext cx="939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176"/>
          <p:cNvSpPr>
            <a:spLocks noChangeShapeType="1"/>
          </p:cNvSpPr>
          <p:nvPr/>
        </p:nvSpPr>
        <p:spPr bwMode="auto">
          <a:xfrm>
            <a:off x="6096000" y="35702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177"/>
          <p:cNvSpPr>
            <a:spLocks noChangeShapeType="1"/>
          </p:cNvSpPr>
          <p:nvPr/>
        </p:nvSpPr>
        <p:spPr bwMode="auto">
          <a:xfrm flipV="1">
            <a:off x="5943600" y="4078288"/>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178"/>
          <p:cNvSpPr>
            <a:spLocks noChangeShapeType="1"/>
          </p:cNvSpPr>
          <p:nvPr/>
        </p:nvSpPr>
        <p:spPr bwMode="auto">
          <a:xfrm flipH="1">
            <a:off x="6540500" y="3862388"/>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179"/>
          <p:cNvSpPr>
            <a:spLocks noChangeShapeType="1"/>
          </p:cNvSpPr>
          <p:nvPr/>
        </p:nvSpPr>
        <p:spPr bwMode="auto">
          <a:xfrm flipH="1">
            <a:off x="6553200" y="3875088"/>
            <a:ext cx="0" cy="977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Line 180"/>
          <p:cNvSpPr>
            <a:spLocks noChangeShapeType="1"/>
          </p:cNvSpPr>
          <p:nvPr/>
        </p:nvSpPr>
        <p:spPr bwMode="auto">
          <a:xfrm>
            <a:off x="5956300" y="4852988"/>
            <a:ext cx="60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84" name="Line 181"/>
          <p:cNvSpPr>
            <a:spLocks noChangeShapeType="1"/>
          </p:cNvSpPr>
          <p:nvPr/>
        </p:nvSpPr>
        <p:spPr bwMode="auto">
          <a:xfrm flipH="1">
            <a:off x="6311900" y="3252788"/>
            <a:ext cx="711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Rectangle 182"/>
          <p:cNvSpPr>
            <a:spLocks noChangeArrowheads="1"/>
          </p:cNvSpPr>
          <p:nvPr/>
        </p:nvSpPr>
        <p:spPr bwMode="auto">
          <a:xfrm>
            <a:off x="6615113" y="5157788"/>
            <a:ext cx="101309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ALUSelB</a:t>
            </a:r>
          </a:p>
        </p:txBody>
      </p:sp>
      <p:sp>
        <p:nvSpPr>
          <p:cNvPr id="186" name="Line 183"/>
          <p:cNvSpPr>
            <a:spLocks noChangeShapeType="1"/>
          </p:cNvSpPr>
          <p:nvPr/>
        </p:nvSpPr>
        <p:spPr bwMode="auto">
          <a:xfrm>
            <a:off x="8763000" y="2960688"/>
            <a:ext cx="0" cy="157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184"/>
          <p:cNvSpPr>
            <a:spLocks noChangeShapeType="1"/>
          </p:cNvSpPr>
          <p:nvPr/>
        </p:nvSpPr>
        <p:spPr bwMode="auto">
          <a:xfrm>
            <a:off x="7531100" y="1131888"/>
            <a:ext cx="0" cy="890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185"/>
          <p:cNvSpPr>
            <a:spLocks noChangeShapeType="1"/>
          </p:cNvSpPr>
          <p:nvPr/>
        </p:nvSpPr>
        <p:spPr bwMode="auto">
          <a:xfrm flipH="1">
            <a:off x="7289800" y="1131888"/>
            <a:ext cx="254000" cy="57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186"/>
          <p:cNvSpPr>
            <a:spLocks noChangeShapeType="1"/>
          </p:cNvSpPr>
          <p:nvPr/>
        </p:nvSpPr>
        <p:spPr bwMode="auto">
          <a:xfrm flipH="1" flipV="1">
            <a:off x="7289800" y="1911350"/>
            <a:ext cx="254000" cy="136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187"/>
          <p:cNvSpPr>
            <a:spLocks noChangeShapeType="1"/>
          </p:cNvSpPr>
          <p:nvPr/>
        </p:nvSpPr>
        <p:spPr bwMode="auto">
          <a:xfrm>
            <a:off x="7302500" y="1214438"/>
            <a:ext cx="0" cy="685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Rectangle 188"/>
          <p:cNvSpPr>
            <a:spLocks noChangeArrowheads="1"/>
          </p:cNvSpPr>
          <p:nvPr/>
        </p:nvSpPr>
        <p:spPr bwMode="auto">
          <a:xfrm rot="5400000">
            <a:off x="7127875" y="1423988"/>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Mux</a:t>
            </a:r>
          </a:p>
        </p:txBody>
      </p:sp>
      <p:sp>
        <p:nvSpPr>
          <p:cNvPr id="192" name="Rectangle 189"/>
          <p:cNvSpPr>
            <a:spLocks noChangeArrowheads="1"/>
          </p:cNvSpPr>
          <p:nvPr/>
        </p:nvSpPr>
        <p:spPr bwMode="auto">
          <a:xfrm flipH="1">
            <a:off x="7300913" y="1150938"/>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1</a:t>
            </a:r>
          </a:p>
        </p:txBody>
      </p:sp>
      <p:sp>
        <p:nvSpPr>
          <p:cNvPr id="193" name="Rectangle 190"/>
          <p:cNvSpPr>
            <a:spLocks noChangeArrowheads="1"/>
          </p:cNvSpPr>
          <p:nvPr/>
        </p:nvSpPr>
        <p:spPr bwMode="auto">
          <a:xfrm flipH="1">
            <a:off x="7300913" y="177641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0</a:t>
            </a:r>
          </a:p>
        </p:txBody>
      </p:sp>
      <p:grpSp>
        <p:nvGrpSpPr>
          <p:cNvPr id="194" name="Group 191"/>
          <p:cNvGrpSpPr>
            <a:grpSpLocks/>
          </p:cNvGrpSpPr>
          <p:nvPr/>
        </p:nvGrpSpPr>
        <p:grpSpPr bwMode="auto">
          <a:xfrm>
            <a:off x="8215313" y="1119188"/>
            <a:ext cx="768350" cy="333375"/>
            <a:chOff x="5175" y="1344"/>
            <a:chExt cx="484" cy="210"/>
          </a:xfrm>
        </p:grpSpPr>
        <p:sp>
          <p:nvSpPr>
            <p:cNvPr id="195" name="Rectangle 192"/>
            <p:cNvSpPr>
              <a:spLocks noChangeArrowheads="1"/>
            </p:cNvSpPr>
            <p:nvPr/>
          </p:nvSpPr>
          <p:spPr bwMode="auto">
            <a:xfrm>
              <a:off x="5192" y="1352"/>
              <a:ext cx="416"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6" name="Rectangle 193"/>
            <p:cNvSpPr>
              <a:spLocks noChangeArrowheads="1"/>
            </p:cNvSpPr>
            <p:nvPr/>
          </p:nvSpPr>
          <p:spPr bwMode="auto">
            <a:xfrm>
              <a:off x="5175" y="1344"/>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ea typeface="宋体" panose="02010600030101010101" pitchFamily="2" charset="-122"/>
                </a:rPr>
                <a:t>Target</a:t>
              </a:r>
            </a:p>
          </p:txBody>
        </p:sp>
      </p:grpSp>
      <p:sp>
        <p:nvSpPr>
          <p:cNvPr id="197" name="Oval 194"/>
          <p:cNvSpPr>
            <a:spLocks noChangeArrowheads="1"/>
          </p:cNvSpPr>
          <p:nvPr/>
        </p:nvSpPr>
        <p:spPr bwMode="auto">
          <a:xfrm>
            <a:off x="393700" y="143668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8" name="Line 195"/>
          <p:cNvSpPr>
            <a:spLocks noChangeShapeType="1"/>
          </p:cNvSpPr>
          <p:nvPr/>
        </p:nvSpPr>
        <p:spPr bwMode="auto">
          <a:xfrm flipV="1">
            <a:off x="7467600" y="801688"/>
            <a:ext cx="0" cy="355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Line 196"/>
          <p:cNvSpPr>
            <a:spLocks noChangeShapeType="1"/>
          </p:cNvSpPr>
          <p:nvPr/>
        </p:nvSpPr>
        <p:spPr bwMode="auto">
          <a:xfrm flipV="1">
            <a:off x="8763000" y="801688"/>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Oval 197"/>
          <p:cNvSpPr>
            <a:spLocks noChangeArrowheads="1"/>
          </p:cNvSpPr>
          <p:nvPr/>
        </p:nvSpPr>
        <p:spPr bwMode="auto">
          <a:xfrm>
            <a:off x="8699500" y="97948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1" name="Line 198"/>
          <p:cNvSpPr>
            <a:spLocks noChangeShapeType="1"/>
          </p:cNvSpPr>
          <p:nvPr/>
        </p:nvSpPr>
        <p:spPr bwMode="auto">
          <a:xfrm flipV="1">
            <a:off x="8458200" y="801688"/>
            <a:ext cx="0" cy="330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2" name="Group 199"/>
          <p:cNvGrpSpPr>
            <a:grpSpLocks/>
          </p:cNvGrpSpPr>
          <p:nvPr/>
        </p:nvGrpSpPr>
        <p:grpSpPr bwMode="auto">
          <a:xfrm>
            <a:off x="7556500" y="1201738"/>
            <a:ext cx="641350" cy="395287"/>
            <a:chOff x="4760" y="1396"/>
            <a:chExt cx="404" cy="249"/>
          </a:xfrm>
        </p:grpSpPr>
        <p:sp>
          <p:nvSpPr>
            <p:cNvPr id="203" name="Line 200"/>
            <p:cNvSpPr>
              <a:spLocks noChangeShapeType="1"/>
            </p:cNvSpPr>
            <p:nvPr/>
          </p:nvSpPr>
          <p:spPr bwMode="auto">
            <a:xfrm>
              <a:off x="4760" y="1440"/>
              <a:ext cx="404"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201"/>
            <p:cNvSpPr>
              <a:spLocks noChangeShapeType="1"/>
            </p:cNvSpPr>
            <p:nvPr/>
          </p:nvSpPr>
          <p:spPr bwMode="auto">
            <a:xfrm>
              <a:off x="5056" y="1396"/>
              <a:ext cx="52"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Rectangle 202"/>
            <p:cNvSpPr>
              <a:spLocks noChangeArrowheads="1"/>
            </p:cNvSpPr>
            <p:nvPr/>
          </p:nvSpPr>
          <p:spPr bwMode="auto">
            <a:xfrm flipH="1">
              <a:off x="4915" y="1455"/>
              <a:ext cx="2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grpSp>
      <p:sp>
        <p:nvSpPr>
          <p:cNvPr id="206" name="Line 203"/>
          <p:cNvSpPr>
            <a:spLocks noChangeShapeType="1"/>
          </p:cNvSpPr>
          <p:nvPr/>
        </p:nvSpPr>
        <p:spPr bwMode="auto">
          <a:xfrm flipV="1">
            <a:off x="8458200" y="2173288"/>
            <a:ext cx="0" cy="55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Line 204"/>
          <p:cNvSpPr>
            <a:spLocks noChangeShapeType="1"/>
          </p:cNvSpPr>
          <p:nvPr/>
        </p:nvSpPr>
        <p:spPr bwMode="auto">
          <a:xfrm flipH="1">
            <a:off x="8216900" y="2719388"/>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Rectangle 205"/>
          <p:cNvSpPr>
            <a:spLocks noChangeArrowheads="1"/>
          </p:cNvSpPr>
          <p:nvPr/>
        </p:nvSpPr>
        <p:spPr bwMode="auto">
          <a:xfrm>
            <a:off x="8123238" y="1898650"/>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a:ea typeface="宋体" panose="02010600030101010101" pitchFamily="2" charset="-122"/>
              </a:rPr>
              <a:t>Zero</a:t>
            </a:r>
          </a:p>
        </p:txBody>
      </p:sp>
      <p:sp>
        <p:nvSpPr>
          <p:cNvPr id="209" name="Line 206"/>
          <p:cNvSpPr>
            <a:spLocks noChangeShapeType="1"/>
          </p:cNvSpPr>
          <p:nvPr/>
        </p:nvSpPr>
        <p:spPr bwMode="auto">
          <a:xfrm flipH="1">
            <a:off x="7531100" y="1881188"/>
            <a:ext cx="1244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Line 207"/>
          <p:cNvSpPr>
            <a:spLocks noChangeShapeType="1"/>
          </p:cNvSpPr>
          <p:nvPr/>
        </p:nvSpPr>
        <p:spPr bwMode="auto">
          <a:xfrm>
            <a:off x="1460500" y="890588"/>
            <a:ext cx="2794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Line 208"/>
          <p:cNvSpPr>
            <a:spLocks noChangeShapeType="1"/>
          </p:cNvSpPr>
          <p:nvPr/>
        </p:nvSpPr>
        <p:spPr bwMode="auto">
          <a:xfrm>
            <a:off x="1460500" y="1042988"/>
            <a:ext cx="96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Line 209"/>
          <p:cNvSpPr>
            <a:spLocks noChangeShapeType="1"/>
          </p:cNvSpPr>
          <p:nvPr/>
        </p:nvSpPr>
        <p:spPr bwMode="auto">
          <a:xfrm flipH="1">
            <a:off x="825500" y="966788"/>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3" name="Group 210"/>
          <p:cNvGrpSpPr>
            <a:grpSpLocks/>
          </p:cNvGrpSpPr>
          <p:nvPr/>
        </p:nvGrpSpPr>
        <p:grpSpPr bwMode="auto">
          <a:xfrm>
            <a:off x="1066800" y="814388"/>
            <a:ext cx="381000" cy="306387"/>
            <a:chOff x="672" y="1152"/>
            <a:chExt cx="240" cy="193"/>
          </a:xfrm>
        </p:grpSpPr>
        <p:sp>
          <p:nvSpPr>
            <p:cNvPr id="214" name="Arc 211"/>
            <p:cNvSpPr>
              <a:spLocks/>
            </p:cNvSpPr>
            <p:nvPr/>
          </p:nvSpPr>
          <p:spPr bwMode="auto">
            <a:xfrm>
              <a:off x="681" y="1161"/>
              <a:ext cx="88" cy="88"/>
            </a:xfrm>
            <a:custGeom>
              <a:avLst/>
              <a:gdLst>
                <a:gd name="T0" fmla="*/ 0 w 21600"/>
                <a:gd name="T1" fmla="*/ 88 h 21599"/>
                <a:gd name="T2" fmla="*/ 87 w 21600"/>
                <a:gd name="T3" fmla="*/ 0 h 21599"/>
                <a:gd name="T4" fmla="*/ 88 w 21600"/>
                <a:gd name="T5" fmla="*/ 88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Arc 212"/>
            <p:cNvSpPr>
              <a:spLocks/>
            </p:cNvSpPr>
            <p:nvPr/>
          </p:nvSpPr>
          <p:spPr bwMode="auto">
            <a:xfrm rot="10800000">
              <a:off x="672" y="1257"/>
              <a:ext cx="89" cy="88"/>
            </a:xfrm>
            <a:custGeom>
              <a:avLst/>
              <a:gdLst>
                <a:gd name="T0" fmla="*/ 0 w 21845"/>
                <a:gd name="T1" fmla="*/ 0 h 21600"/>
                <a:gd name="T2" fmla="*/ 89 w 21845"/>
                <a:gd name="T3" fmla="*/ 88 h 21600"/>
                <a:gd name="T4" fmla="*/ 1 w 21845"/>
                <a:gd name="T5" fmla="*/ 88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lnTo>
                    <a:pt x="0" y="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Line 213"/>
            <p:cNvSpPr>
              <a:spLocks noChangeShapeType="1"/>
            </p:cNvSpPr>
            <p:nvPr/>
          </p:nvSpPr>
          <p:spPr bwMode="auto">
            <a:xfrm>
              <a:off x="776" y="1152"/>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Line 214"/>
            <p:cNvSpPr>
              <a:spLocks noChangeShapeType="1"/>
            </p:cNvSpPr>
            <p:nvPr/>
          </p:nvSpPr>
          <p:spPr bwMode="auto">
            <a:xfrm>
              <a:off x="776" y="1344"/>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Line 215"/>
            <p:cNvSpPr>
              <a:spLocks noChangeShapeType="1"/>
            </p:cNvSpPr>
            <p:nvPr/>
          </p:nvSpPr>
          <p:spPr bwMode="auto">
            <a:xfrm>
              <a:off x="912" y="116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9" name="Line 216"/>
          <p:cNvSpPr>
            <a:spLocks noChangeShapeType="1"/>
          </p:cNvSpPr>
          <p:nvPr/>
        </p:nvSpPr>
        <p:spPr bwMode="auto">
          <a:xfrm flipV="1">
            <a:off x="457200" y="11826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Arc 217"/>
          <p:cNvSpPr>
            <a:spLocks/>
          </p:cNvSpPr>
          <p:nvPr/>
        </p:nvSpPr>
        <p:spPr bwMode="auto">
          <a:xfrm rot="16200000">
            <a:off x="661988" y="1119188"/>
            <a:ext cx="330200" cy="215900"/>
          </a:xfrm>
          <a:custGeom>
            <a:avLst/>
            <a:gdLst>
              <a:gd name="T0" fmla="*/ 330200 w 21600"/>
              <a:gd name="T1" fmla="*/ 215900 h 21600"/>
              <a:gd name="T2" fmla="*/ 0 w 21600"/>
              <a:gd name="T3" fmla="*/ 0 h 21600"/>
              <a:gd name="T4" fmla="*/ 3302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Arc 218"/>
          <p:cNvSpPr>
            <a:spLocks/>
          </p:cNvSpPr>
          <p:nvPr/>
        </p:nvSpPr>
        <p:spPr bwMode="auto">
          <a:xfrm rot="5400000">
            <a:off x="476250" y="1119188"/>
            <a:ext cx="330200" cy="215900"/>
          </a:xfrm>
          <a:custGeom>
            <a:avLst/>
            <a:gdLst>
              <a:gd name="T0" fmla="*/ 330200 w 21600"/>
              <a:gd name="T1" fmla="*/ 0 h 21600"/>
              <a:gd name="T2" fmla="*/ 0 w 21600"/>
              <a:gd name="T3" fmla="*/ 21590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2" name="Group 219"/>
          <p:cNvGrpSpPr>
            <a:grpSpLocks/>
          </p:cNvGrpSpPr>
          <p:nvPr/>
        </p:nvGrpSpPr>
        <p:grpSpPr bwMode="auto">
          <a:xfrm>
            <a:off x="547688" y="1038225"/>
            <a:ext cx="373062" cy="101600"/>
            <a:chOff x="345" y="1293"/>
            <a:chExt cx="235" cy="64"/>
          </a:xfrm>
        </p:grpSpPr>
        <p:sp>
          <p:nvSpPr>
            <p:cNvPr id="223" name="Arc 220"/>
            <p:cNvSpPr>
              <a:spLocks/>
            </p:cNvSpPr>
            <p:nvPr/>
          </p:nvSpPr>
          <p:spPr bwMode="auto">
            <a:xfrm rot="-5400000">
              <a:off x="381" y="1257"/>
              <a:ext cx="64" cy="136"/>
            </a:xfrm>
            <a:custGeom>
              <a:avLst/>
              <a:gdLst>
                <a:gd name="T0" fmla="*/ 0 w 21600"/>
                <a:gd name="T1" fmla="*/ 136 h 21597"/>
                <a:gd name="T2" fmla="*/ 63 w 21600"/>
                <a:gd name="T3" fmla="*/ 0 h 21597"/>
                <a:gd name="T4" fmla="*/ 64 w 21600"/>
                <a:gd name="T5" fmla="*/ 136 h 21597"/>
                <a:gd name="T6" fmla="*/ 0 60000 65536"/>
                <a:gd name="T7" fmla="*/ 0 60000 65536"/>
                <a:gd name="T8" fmla="*/ 0 60000 65536"/>
              </a:gdLst>
              <a:ahLst/>
              <a:cxnLst>
                <a:cxn ang="T6">
                  <a:pos x="T0" y="T1"/>
                </a:cxn>
                <a:cxn ang="T7">
                  <a:pos x="T2" y="T3"/>
                </a:cxn>
                <a:cxn ang="T8">
                  <a:pos x="T4" y="T5"/>
                </a:cxn>
              </a:cxnLst>
              <a:rect l="0" t="0" r="r" b="b"/>
              <a:pathLst>
                <a:path w="21600" h="21597" fill="none" extrusionOk="0">
                  <a:moveTo>
                    <a:pt x="0" y="21596"/>
                  </a:moveTo>
                  <a:cubicBezTo>
                    <a:pt x="0" y="9799"/>
                    <a:pt x="9466" y="183"/>
                    <a:pt x="21262" y="-1"/>
                  </a:cubicBezTo>
                </a:path>
                <a:path w="21600" h="21597" stroke="0" extrusionOk="0">
                  <a:moveTo>
                    <a:pt x="0" y="21596"/>
                  </a:moveTo>
                  <a:cubicBezTo>
                    <a:pt x="0" y="9799"/>
                    <a:pt x="9466" y="183"/>
                    <a:pt x="21262" y="-1"/>
                  </a:cubicBezTo>
                  <a:lnTo>
                    <a:pt x="21600" y="21597"/>
                  </a:lnTo>
                  <a:lnTo>
                    <a:pt x="0" y="21596"/>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Arc 221"/>
            <p:cNvSpPr>
              <a:spLocks/>
            </p:cNvSpPr>
            <p:nvPr/>
          </p:nvSpPr>
          <p:spPr bwMode="auto">
            <a:xfrm rot="5400000">
              <a:off x="480" y="1257"/>
              <a:ext cx="64" cy="136"/>
            </a:xfrm>
            <a:custGeom>
              <a:avLst/>
              <a:gdLst>
                <a:gd name="T0" fmla="*/ 0 w 21600"/>
                <a:gd name="T1" fmla="*/ 0 h 21600"/>
                <a:gd name="T2" fmla="*/ 64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 name="Line 222"/>
          <p:cNvSpPr>
            <a:spLocks noChangeShapeType="1"/>
          </p:cNvSpPr>
          <p:nvPr/>
        </p:nvSpPr>
        <p:spPr bwMode="auto">
          <a:xfrm>
            <a:off x="749300" y="1398588"/>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Line 223"/>
          <p:cNvSpPr>
            <a:spLocks noChangeShapeType="1"/>
          </p:cNvSpPr>
          <p:nvPr/>
        </p:nvSpPr>
        <p:spPr bwMode="auto">
          <a:xfrm flipV="1">
            <a:off x="609600" y="877888"/>
            <a:ext cx="0" cy="2540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Line 224"/>
          <p:cNvSpPr>
            <a:spLocks noChangeShapeType="1"/>
          </p:cNvSpPr>
          <p:nvPr/>
        </p:nvSpPr>
        <p:spPr bwMode="auto">
          <a:xfrm flipV="1">
            <a:off x="838200" y="954088"/>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 name="Rectangle 225"/>
          <p:cNvSpPr>
            <a:spLocks noChangeArrowheads="1"/>
          </p:cNvSpPr>
          <p:nvPr/>
        </p:nvSpPr>
        <p:spPr bwMode="auto">
          <a:xfrm>
            <a:off x="2408238" y="831850"/>
            <a:ext cx="565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b="0">
                <a:ea typeface="宋体" panose="02010600030101010101" pitchFamily="2" charset="-122"/>
              </a:rPr>
              <a:t>Zero</a:t>
            </a:r>
          </a:p>
        </p:txBody>
      </p:sp>
      <p:sp>
        <p:nvSpPr>
          <p:cNvPr id="229" name="Rectangle 226"/>
          <p:cNvSpPr>
            <a:spLocks noChangeArrowheads="1"/>
          </p:cNvSpPr>
          <p:nvPr/>
        </p:nvSpPr>
        <p:spPr bwMode="auto">
          <a:xfrm>
            <a:off x="1585913" y="585788"/>
            <a:ext cx="1217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PCWrCond</a:t>
            </a:r>
          </a:p>
        </p:txBody>
      </p:sp>
      <p:sp>
        <p:nvSpPr>
          <p:cNvPr id="230" name="Rectangle 227"/>
          <p:cNvSpPr>
            <a:spLocks noChangeArrowheads="1"/>
          </p:cNvSpPr>
          <p:nvPr/>
        </p:nvSpPr>
        <p:spPr bwMode="auto">
          <a:xfrm>
            <a:off x="6738938" y="585788"/>
            <a:ext cx="744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PCSrc</a:t>
            </a:r>
          </a:p>
        </p:txBody>
      </p:sp>
      <p:sp>
        <p:nvSpPr>
          <p:cNvPr id="231" name="Rectangle 228"/>
          <p:cNvSpPr>
            <a:spLocks noChangeArrowheads="1"/>
          </p:cNvSpPr>
          <p:nvPr/>
        </p:nvSpPr>
        <p:spPr bwMode="auto">
          <a:xfrm>
            <a:off x="7820025" y="585788"/>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BrWr</a:t>
            </a:r>
          </a:p>
        </p:txBody>
      </p:sp>
      <p:sp>
        <p:nvSpPr>
          <p:cNvPr id="232" name="Line 229"/>
          <p:cNvSpPr>
            <a:spLocks noChangeShapeType="1"/>
          </p:cNvSpPr>
          <p:nvPr/>
        </p:nvSpPr>
        <p:spPr bwMode="auto">
          <a:xfrm flipH="1">
            <a:off x="679450" y="280193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Rectangle 230"/>
          <p:cNvSpPr>
            <a:spLocks noChangeArrowheads="1"/>
          </p:cNvSpPr>
          <p:nvPr/>
        </p:nvSpPr>
        <p:spPr bwMode="auto">
          <a:xfrm>
            <a:off x="519113" y="2590800"/>
            <a:ext cx="358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400" b="0">
                <a:ea typeface="宋体" panose="02010600030101010101" pitchFamily="2" charset="-122"/>
              </a:rPr>
              <a:t>32</a:t>
            </a:r>
          </a:p>
        </p:txBody>
      </p:sp>
      <p:sp>
        <p:nvSpPr>
          <p:cNvPr id="234" name="Line 231"/>
          <p:cNvSpPr>
            <a:spLocks noChangeShapeType="1"/>
          </p:cNvSpPr>
          <p:nvPr/>
        </p:nvSpPr>
        <p:spPr bwMode="auto">
          <a:xfrm>
            <a:off x="1219200" y="1436688"/>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 name="Rectangle 232"/>
          <p:cNvSpPr>
            <a:spLocks noChangeArrowheads="1"/>
          </p:cNvSpPr>
          <p:nvPr/>
        </p:nvSpPr>
        <p:spPr bwMode="auto">
          <a:xfrm>
            <a:off x="1036638" y="1136650"/>
            <a:ext cx="6043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IorD</a:t>
            </a:r>
          </a:p>
        </p:txBody>
      </p:sp>
      <p:sp>
        <p:nvSpPr>
          <p:cNvPr id="236" name="Line 234"/>
          <p:cNvSpPr>
            <a:spLocks noChangeShapeType="1"/>
          </p:cNvSpPr>
          <p:nvPr/>
        </p:nvSpPr>
        <p:spPr bwMode="auto">
          <a:xfrm flipH="1">
            <a:off x="520700" y="4548188"/>
            <a:ext cx="429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Line 236"/>
          <p:cNvSpPr>
            <a:spLocks noChangeShapeType="1"/>
          </p:cNvSpPr>
          <p:nvPr/>
        </p:nvSpPr>
        <p:spPr bwMode="auto">
          <a:xfrm>
            <a:off x="533400" y="288448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Line 237"/>
          <p:cNvSpPr>
            <a:spLocks noChangeShapeType="1"/>
          </p:cNvSpPr>
          <p:nvPr/>
        </p:nvSpPr>
        <p:spPr bwMode="auto">
          <a:xfrm>
            <a:off x="6400800" y="3265488"/>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Line 238"/>
          <p:cNvSpPr>
            <a:spLocks noChangeShapeType="1"/>
          </p:cNvSpPr>
          <p:nvPr/>
        </p:nvSpPr>
        <p:spPr bwMode="auto">
          <a:xfrm flipH="1">
            <a:off x="1130300" y="4243388"/>
            <a:ext cx="528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Line 239"/>
          <p:cNvSpPr>
            <a:spLocks noChangeShapeType="1"/>
          </p:cNvSpPr>
          <p:nvPr/>
        </p:nvSpPr>
        <p:spPr bwMode="auto">
          <a:xfrm>
            <a:off x="1143000" y="3494088"/>
            <a:ext cx="0" cy="736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Text Box 257"/>
          <p:cNvSpPr txBox="1">
            <a:spLocks noChangeArrowheads="1"/>
          </p:cNvSpPr>
          <p:nvPr/>
        </p:nvSpPr>
        <p:spPr bwMode="auto">
          <a:xfrm>
            <a:off x="228600" y="5167313"/>
            <a:ext cx="3613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FF0000"/>
                </a:solidFill>
                <a:latin typeface="微软雅黑" panose="020B0503020204020204" pitchFamily="34" charset="-122"/>
                <a:ea typeface="微软雅黑" panose="020B0503020204020204" pitchFamily="34" charset="-122"/>
              </a:rPr>
              <a:t>采用不译法，则微操作码格式为：</a:t>
            </a:r>
          </a:p>
        </p:txBody>
      </p:sp>
      <p:sp>
        <p:nvSpPr>
          <p:cNvPr id="242" name="Rectangle 260"/>
          <p:cNvSpPr>
            <a:spLocks noChangeArrowheads="1"/>
          </p:cNvSpPr>
          <p:nvPr/>
        </p:nvSpPr>
        <p:spPr bwMode="auto">
          <a:xfrm>
            <a:off x="347663" y="5678488"/>
            <a:ext cx="7040562" cy="449262"/>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solidFill>
                <a:srgbClr val="FF0000"/>
              </a:solidFill>
              <a:ea typeface="宋体" panose="02010600030101010101" pitchFamily="2" charset="-122"/>
            </a:endParaRPr>
          </a:p>
        </p:txBody>
      </p:sp>
      <p:sp>
        <p:nvSpPr>
          <p:cNvPr id="243" name="Line 261"/>
          <p:cNvSpPr>
            <a:spLocks noChangeShapeType="1"/>
          </p:cNvSpPr>
          <p:nvPr/>
        </p:nvSpPr>
        <p:spPr bwMode="auto">
          <a:xfrm>
            <a:off x="1001713" y="5664200"/>
            <a:ext cx="0" cy="449263"/>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44" name="Line 262"/>
          <p:cNvSpPr>
            <a:spLocks noChangeShapeType="1"/>
          </p:cNvSpPr>
          <p:nvPr/>
        </p:nvSpPr>
        <p:spPr bwMode="auto">
          <a:xfrm>
            <a:off x="4070350" y="5664200"/>
            <a:ext cx="0" cy="449263"/>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45" name="Line 263"/>
          <p:cNvSpPr>
            <a:spLocks noChangeShapeType="1"/>
          </p:cNvSpPr>
          <p:nvPr/>
        </p:nvSpPr>
        <p:spPr bwMode="auto">
          <a:xfrm>
            <a:off x="1533525" y="5661025"/>
            <a:ext cx="0" cy="449263"/>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46" name="Line 264"/>
          <p:cNvSpPr>
            <a:spLocks noChangeShapeType="1"/>
          </p:cNvSpPr>
          <p:nvPr/>
        </p:nvSpPr>
        <p:spPr bwMode="auto">
          <a:xfrm>
            <a:off x="4787900" y="5673725"/>
            <a:ext cx="0" cy="449263"/>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47" name="Rectangle 265"/>
          <p:cNvSpPr>
            <a:spLocks noChangeArrowheads="1"/>
          </p:cNvSpPr>
          <p:nvPr/>
        </p:nvSpPr>
        <p:spPr bwMode="auto">
          <a:xfrm>
            <a:off x="331788" y="5753100"/>
            <a:ext cx="744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PCWr</a:t>
            </a:r>
          </a:p>
        </p:txBody>
      </p:sp>
      <p:sp>
        <p:nvSpPr>
          <p:cNvPr id="248" name="Rectangle 266"/>
          <p:cNvSpPr>
            <a:spLocks noChangeArrowheads="1"/>
          </p:cNvSpPr>
          <p:nvPr/>
        </p:nvSpPr>
        <p:spPr bwMode="auto">
          <a:xfrm>
            <a:off x="977900" y="5738813"/>
            <a:ext cx="6043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IorD</a:t>
            </a:r>
          </a:p>
        </p:txBody>
      </p:sp>
      <p:sp>
        <p:nvSpPr>
          <p:cNvPr id="249" name="Line 267"/>
          <p:cNvSpPr>
            <a:spLocks noChangeShapeType="1"/>
          </p:cNvSpPr>
          <p:nvPr/>
        </p:nvSpPr>
        <p:spPr bwMode="auto">
          <a:xfrm>
            <a:off x="3163888" y="5940425"/>
            <a:ext cx="581025" cy="0"/>
          </a:xfrm>
          <a:prstGeom prst="line">
            <a:avLst/>
          </a:prstGeom>
          <a:noFill/>
          <a:ln w="508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50" name="Rectangle 268"/>
          <p:cNvSpPr>
            <a:spLocks noChangeArrowheads="1"/>
          </p:cNvSpPr>
          <p:nvPr/>
        </p:nvSpPr>
        <p:spPr bwMode="auto">
          <a:xfrm>
            <a:off x="4056063" y="5737225"/>
            <a:ext cx="744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PCSrc</a:t>
            </a:r>
          </a:p>
        </p:txBody>
      </p:sp>
      <p:sp>
        <p:nvSpPr>
          <p:cNvPr id="251" name="Line 269"/>
          <p:cNvSpPr>
            <a:spLocks noChangeShapeType="1"/>
          </p:cNvSpPr>
          <p:nvPr/>
        </p:nvSpPr>
        <p:spPr bwMode="auto">
          <a:xfrm>
            <a:off x="5514975" y="5680075"/>
            <a:ext cx="0" cy="449263"/>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52" name="Rectangle 271"/>
          <p:cNvSpPr>
            <a:spLocks noChangeArrowheads="1"/>
          </p:cNvSpPr>
          <p:nvPr/>
        </p:nvSpPr>
        <p:spPr bwMode="auto">
          <a:xfrm>
            <a:off x="4802188" y="5734050"/>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BrWr</a:t>
            </a:r>
          </a:p>
        </p:txBody>
      </p:sp>
      <p:sp>
        <p:nvSpPr>
          <p:cNvPr id="253" name="Line 272"/>
          <p:cNvSpPr>
            <a:spLocks noChangeShapeType="1"/>
          </p:cNvSpPr>
          <p:nvPr/>
        </p:nvSpPr>
        <p:spPr bwMode="auto">
          <a:xfrm>
            <a:off x="2432050" y="5695950"/>
            <a:ext cx="0" cy="449263"/>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54" name="Line 279"/>
          <p:cNvSpPr>
            <a:spLocks noChangeShapeType="1"/>
          </p:cNvSpPr>
          <p:nvPr/>
        </p:nvSpPr>
        <p:spPr bwMode="auto">
          <a:xfrm flipV="1">
            <a:off x="5973763" y="5935663"/>
            <a:ext cx="566737" cy="1587"/>
          </a:xfrm>
          <a:prstGeom prst="line">
            <a:avLst/>
          </a:prstGeom>
          <a:noFill/>
          <a:ln w="508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55" name="Rectangle 280"/>
          <p:cNvSpPr>
            <a:spLocks noChangeArrowheads="1"/>
          </p:cNvSpPr>
          <p:nvPr/>
        </p:nvSpPr>
        <p:spPr bwMode="auto">
          <a:xfrm>
            <a:off x="1524000" y="5724525"/>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u="sng">
                <a:solidFill>
                  <a:srgbClr val="FF0000"/>
                </a:solidFill>
                <a:ea typeface="宋体" panose="02010600030101010101" pitchFamily="2" charset="-122"/>
              </a:rPr>
              <a:t>MemWr</a:t>
            </a:r>
          </a:p>
        </p:txBody>
      </p:sp>
      <p:sp>
        <p:nvSpPr>
          <p:cNvPr id="256" name="Text Box 281"/>
          <p:cNvSpPr txBox="1">
            <a:spLocks noChangeArrowheads="1"/>
          </p:cNvSpPr>
          <p:nvPr/>
        </p:nvSpPr>
        <p:spPr bwMode="auto">
          <a:xfrm>
            <a:off x="1043608" y="6230640"/>
            <a:ext cx="7091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latin typeface="微软雅黑" panose="020B0503020204020204" pitchFamily="34" charset="-122"/>
                <a:ea typeface="微软雅黑" panose="020B0503020204020204" pitchFamily="34" charset="-122"/>
              </a:rPr>
              <a:t>控制字</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即：微指令</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的长度等于控制信号（微命令）的总位数</a:t>
            </a:r>
          </a:p>
        </p:txBody>
      </p:sp>
      <p:sp>
        <p:nvSpPr>
          <p:cNvPr id="258" name="矩形 257"/>
          <p:cNvSpPr/>
          <p:nvPr/>
        </p:nvSpPr>
        <p:spPr>
          <a:xfrm>
            <a:off x="139267" y="88532"/>
            <a:ext cx="5942878"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242"/>
                </a:solidFill>
                <a:effectLst/>
                <a:uLnTx/>
                <a:uFillTx/>
                <a:latin typeface="微软雅黑" panose="020B0503020204020204" pitchFamily="34" charset="-122"/>
                <a:ea typeface="微软雅黑" panose="020B0503020204020204" pitchFamily="34" charset="-122"/>
                <a:cs typeface="+mj-cs"/>
              </a:rPr>
              <a:t>多周期数据通路对应的微操作码</a:t>
            </a:r>
            <a:endParaRPr kumimoji="0" lang="zh-CN" altLang="en-US" sz="2400" b="0" i="0" u="none" strike="noStrike" kern="0" cap="none" spc="0" normalizeH="0" baseline="0" noProof="0" dirty="0" smtClean="0">
              <a:ln>
                <a:noFill/>
              </a:ln>
              <a:solidFill>
                <a:srgbClr val="009242"/>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129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blinds(horizontal)">
                                      <p:cBhvr>
                                        <p:cTn id="7"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5.4.2 </a:t>
            </a:r>
            <a:r>
              <a:rPr lang="zh-CN" altLang="en-US" dirty="0" smtClean="0"/>
              <a:t>微命令编码</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87</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a:t>
            </a:r>
            <a:r>
              <a:rPr lang="zh-CN" altLang="en-US" dirty="0" smtClean="0">
                <a:solidFill>
                  <a:srgbClr val="063DE8"/>
                </a:solidFill>
              </a:rPr>
              <a:t>字段直接编码法</a:t>
            </a:r>
            <a:endParaRPr lang="zh-CN" altLang="en-US" dirty="0">
              <a:solidFill>
                <a:srgbClr val="063DE8"/>
              </a:solidFill>
            </a:endParaRPr>
          </a:p>
        </p:txBody>
      </p:sp>
      <p:sp>
        <p:nvSpPr>
          <p:cNvPr id="27" name="Rectangle 3"/>
          <p:cNvSpPr txBox="1">
            <a:spLocks noChangeArrowheads="1"/>
          </p:cNvSpPr>
          <p:nvPr/>
        </p:nvSpPr>
        <p:spPr bwMode="auto">
          <a:xfrm>
            <a:off x="176103" y="1451223"/>
            <a:ext cx="8795004"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10000"/>
              </a:spcBef>
            </a:pPr>
            <a:r>
              <a:rPr lang="zh-CN" altLang="en-US" sz="2000" dirty="0">
                <a:solidFill>
                  <a:srgbClr val="D90125"/>
                </a:solidFill>
              </a:rPr>
              <a:t>基本</a:t>
            </a:r>
            <a:r>
              <a:rPr lang="zh-CN" altLang="en-US" sz="2000" dirty="0" smtClean="0">
                <a:solidFill>
                  <a:srgbClr val="D90125"/>
                </a:solidFill>
              </a:rPr>
              <a:t>思想</a:t>
            </a:r>
            <a:endParaRPr lang="zh-CN" altLang="en-US" sz="2000" dirty="0">
              <a:solidFill>
                <a:srgbClr val="D90125"/>
              </a:solidFill>
            </a:endParaRPr>
          </a:p>
          <a:p>
            <a:pPr lvl="1">
              <a:lnSpc>
                <a:spcPct val="120000"/>
              </a:lnSpc>
              <a:spcBef>
                <a:spcPct val="10000"/>
              </a:spcBef>
            </a:pPr>
            <a:r>
              <a:rPr lang="zh-CN" altLang="en-US" dirty="0">
                <a:latin typeface="Comic Sans MS" panose="030F0702030302020204" pitchFamily="66" charset="0"/>
              </a:rPr>
              <a:t>将微指令分成若干字段，每个字段对包含的若干微命令编码</a:t>
            </a:r>
          </a:p>
          <a:p>
            <a:pPr lvl="1">
              <a:lnSpc>
                <a:spcPct val="120000"/>
              </a:lnSpc>
              <a:spcBef>
                <a:spcPct val="10000"/>
              </a:spcBef>
            </a:pPr>
            <a:r>
              <a:rPr lang="zh-CN" altLang="en-US" dirty="0">
                <a:latin typeface="Comic Sans MS" panose="030F0702030302020204" pitchFamily="66" charset="0"/>
              </a:rPr>
              <a:t>把互斥微命令组合在同一字段，相容微命令组合在不同字段</a:t>
            </a:r>
          </a:p>
          <a:p>
            <a:pPr lvl="1">
              <a:lnSpc>
                <a:spcPct val="120000"/>
              </a:lnSpc>
              <a:spcBef>
                <a:spcPct val="10000"/>
              </a:spcBef>
            </a:pPr>
            <a:r>
              <a:rPr lang="zh-CN" altLang="en-US" dirty="0">
                <a:latin typeface="Comic Sans MS" panose="030F0702030302020204" pitchFamily="66" charset="0"/>
              </a:rPr>
              <a:t>一条微指令中最多可同时发出的微命令个数就是字段数</a:t>
            </a:r>
          </a:p>
          <a:p>
            <a:pPr>
              <a:lnSpc>
                <a:spcPct val="120000"/>
              </a:lnSpc>
              <a:spcBef>
                <a:spcPct val="10000"/>
              </a:spcBef>
            </a:pPr>
            <a:endParaRPr lang="en-US" altLang="zh-CN" sz="2000" dirty="0" smtClean="0">
              <a:solidFill>
                <a:srgbClr val="D90125"/>
              </a:solidFill>
            </a:endParaRPr>
          </a:p>
          <a:p>
            <a:pPr>
              <a:lnSpc>
                <a:spcPct val="120000"/>
              </a:lnSpc>
              <a:spcBef>
                <a:spcPct val="10000"/>
              </a:spcBef>
            </a:pPr>
            <a:endParaRPr lang="en-US" altLang="zh-CN" sz="2000" dirty="0">
              <a:solidFill>
                <a:srgbClr val="D90125"/>
              </a:solidFill>
            </a:endParaRPr>
          </a:p>
          <a:p>
            <a:pPr>
              <a:lnSpc>
                <a:spcPct val="120000"/>
              </a:lnSpc>
              <a:spcBef>
                <a:spcPct val="10000"/>
              </a:spcBef>
            </a:pPr>
            <a:endParaRPr lang="en-US" altLang="zh-CN" sz="2000" dirty="0" smtClean="0">
              <a:solidFill>
                <a:srgbClr val="D90125"/>
              </a:solidFill>
            </a:endParaRPr>
          </a:p>
          <a:p>
            <a:pPr>
              <a:lnSpc>
                <a:spcPct val="120000"/>
              </a:lnSpc>
              <a:spcBef>
                <a:spcPct val="10000"/>
              </a:spcBef>
            </a:pPr>
            <a:r>
              <a:rPr lang="zh-CN" altLang="en-US" sz="2000" dirty="0" smtClean="0">
                <a:solidFill>
                  <a:srgbClr val="D90125"/>
                </a:solidFill>
              </a:rPr>
              <a:t>优点</a:t>
            </a:r>
            <a:endParaRPr lang="zh-CN" altLang="en-US" sz="2000" dirty="0">
              <a:solidFill>
                <a:srgbClr val="D90125"/>
              </a:solidFill>
            </a:endParaRPr>
          </a:p>
          <a:p>
            <a:pPr lvl="1">
              <a:lnSpc>
                <a:spcPct val="120000"/>
              </a:lnSpc>
              <a:spcBef>
                <a:spcPct val="10000"/>
              </a:spcBef>
            </a:pPr>
            <a:r>
              <a:rPr lang="zh-CN" altLang="en-US" dirty="0">
                <a:latin typeface="Comic Sans MS" panose="030F0702030302020204" pitchFamily="66" charset="0"/>
              </a:rPr>
              <a:t>有较高的并行控制能力，速度较快。</a:t>
            </a:r>
          </a:p>
          <a:p>
            <a:pPr lvl="1">
              <a:lnSpc>
                <a:spcPct val="120000"/>
              </a:lnSpc>
              <a:spcBef>
                <a:spcPct val="10000"/>
              </a:spcBef>
            </a:pPr>
            <a:r>
              <a:rPr lang="zh-CN" altLang="en-US" dirty="0">
                <a:latin typeface="Comic Sans MS" panose="030F0702030302020204" pitchFamily="66" charset="0"/>
              </a:rPr>
              <a:t>微指令短，能压缩到不译法的</a:t>
            </a:r>
            <a:r>
              <a:rPr lang="en-US" altLang="zh-CN" dirty="0">
                <a:latin typeface="Comic Sans MS" panose="030F0702030302020204" pitchFamily="66" charset="0"/>
                <a:cs typeface="Arial" panose="020B0604020202020204" pitchFamily="34" charset="0"/>
              </a:rPr>
              <a:t>1/2</a:t>
            </a:r>
            <a:r>
              <a:rPr lang="zh-CN" altLang="en-US" dirty="0">
                <a:latin typeface="Comic Sans MS" panose="030F0702030302020204" pitchFamily="66" charset="0"/>
                <a:cs typeface="Arial" panose="020B0604020202020204" pitchFamily="34" charset="0"/>
              </a:rPr>
              <a:t>到</a:t>
            </a:r>
            <a:r>
              <a:rPr lang="en-US" altLang="zh-CN" dirty="0">
                <a:latin typeface="Comic Sans MS" panose="030F0702030302020204" pitchFamily="66" charset="0"/>
                <a:cs typeface="Arial" panose="020B0604020202020204" pitchFamily="34" charset="0"/>
              </a:rPr>
              <a:t>1/3</a:t>
            </a:r>
            <a:r>
              <a:rPr lang="zh-CN" altLang="en-US" dirty="0">
                <a:latin typeface="Comic Sans MS" panose="030F0702030302020204" pitchFamily="66" charset="0"/>
                <a:cs typeface="Arial" panose="020B0604020202020204" pitchFamily="34" charset="0"/>
              </a:rPr>
              <a:t>，</a:t>
            </a:r>
            <a:r>
              <a:rPr lang="zh-CN" altLang="en-US" dirty="0">
                <a:latin typeface="Comic Sans MS" panose="030F0702030302020204" pitchFamily="66" charset="0"/>
              </a:rPr>
              <a:t>节省控存容量。</a:t>
            </a:r>
          </a:p>
          <a:p>
            <a:pPr>
              <a:lnSpc>
                <a:spcPct val="120000"/>
              </a:lnSpc>
              <a:spcBef>
                <a:spcPct val="10000"/>
              </a:spcBef>
            </a:pPr>
            <a:r>
              <a:rPr lang="zh-CN" altLang="en-US" sz="2000" dirty="0" smtClean="0">
                <a:solidFill>
                  <a:srgbClr val="D90125"/>
                </a:solidFill>
              </a:rPr>
              <a:t>缺点</a:t>
            </a:r>
            <a:endParaRPr lang="en-US" altLang="zh-CN" sz="2000" dirty="0">
              <a:solidFill>
                <a:srgbClr val="D90125"/>
              </a:solidFill>
            </a:endParaRPr>
          </a:p>
          <a:p>
            <a:pPr lvl="1">
              <a:lnSpc>
                <a:spcPct val="120000"/>
              </a:lnSpc>
              <a:spcBef>
                <a:spcPct val="10000"/>
              </a:spcBef>
            </a:pPr>
            <a:r>
              <a:rPr lang="zh-CN" altLang="en-US" dirty="0">
                <a:latin typeface="Comic Sans MS" panose="030F0702030302020204" pitchFamily="66" charset="0"/>
              </a:rPr>
              <a:t>增加译码线路，并开销一部分时间。但因分段后各字段位数少，所以译码对微指令的执行速度影响不大。</a:t>
            </a:r>
          </a:p>
        </p:txBody>
      </p:sp>
      <p:sp>
        <p:nvSpPr>
          <p:cNvPr id="10" name="Text Box 5"/>
          <p:cNvSpPr txBox="1">
            <a:spLocks noChangeArrowheads="1"/>
          </p:cNvSpPr>
          <p:nvPr/>
        </p:nvSpPr>
        <p:spPr bwMode="auto">
          <a:xfrm>
            <a:off x="855905" y="3092767"/>
            <a:ext cx="8280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30000"/>
              </a:spcBef>
            </a:pPr>
            <a:r>
              <a:rPr lang="zh-CN" altLang="en-US" sz="2000" dirty="0" smtClean="0">
                <a:solidFill>
                  <a:srgbClr val="0033CC"/>
                </a:solidFill>
                <a:latin typeface="微软雅黑" panose="020B0503020204020204" pitchFamily="34" charset="-122"/>
                <a:ea typeface="微软雅黑" panose="020B0503020204020204" pitchFamily="34" charset="-122"/>
              </a:rPr>
              <a:t>相容微操作：能同时进行的微操作，称为相容的。 </a:t>
            </a:r>
            <a:endParaRPr lang="en-US" altLang="zh-CN" sz="2000" dirty="0" smtClean="0">
              <a:solidFill>
                <a:srgbClr val="0033CC"/>
              </a:solidFill>
              <a:latin typeface="微软雅黑" panose="020B0503020204020204" pitchFamily="34" charset="-122"/>
              <a:ea typeface="微软雅黑" panose="020B0503020204020204" pitchFamily="34" charset="-122"/>
            </a:endParaRPr>
          </a:p>
          <a:p>
            <a:pPr eaLnBrk="0" hangingPunct="0">
              <a:spcBef>
                <a:spcPct val="30000"/>
              </a:spcBef>
            </a:pPr>
            <a:r>
              <a:rPr lang="zh-CN" altLang="en-US" sz="2000" dirty="0" smtClean="0">
                <a:solidFill>
                  <a:srgbClr val="0033CC"/>
                </a:solidFill>
                <a:latin typeface="微软雅黑" panose="020B0503020204020204" pitchFamily="34" charset="-122"/>
                <a:ea typeface="微软雅黑" panose="020B0503020204020204" pitchFamily="34" charset="-122"/>
              </a:rPr>
              <a:t>互斥微操作：不能同时进行的微操作，称为互斥的。</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如：</a:t>
            </a:r>
          </a:p>
          <a:p>
            <a:pPr eaLnBrk="0" hangingPunct="0">
              <a:spcBef>
                <a:spcPct val="30000"/>
              </a:spcBef>
            </a:pPr>
            <a:r>
              <a:rPr lang="en-US" altLang="zh-CN"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ALU</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运算</a:t>
            </a:r>
            <a:r>
              <a:rPr lang="en-US" altLang="zh-CN"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add/sub/or/… )</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，存储器操作</a:t>
            </a:r>
            <a:r>
              <a:rPr lang="en-US" altLang="zh-CN"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读指令 </a:t>
            </a:r>
            <a:r>
              <a:rPr lang="en-US" altLang="zh-CN"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读数据 </a:t>
            </a:r>
            <a:r>
              <a:rPr lang="en-US" altLang="zh-CN"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写数据 </a:t>
            </a:r>
            <a:r>
              <a:rPr lang="en-US" altLang="zh-CN" sz="2000" dirty="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1" name="Rectangle 4"/>
          <p:cNvSpPr>
            <a:spLocks noChangeArrowheads="1"/>
          </p:cNvSpPr>
          <p:nvPr/>
        </p:nvSpPr>
        <p:spPr bwMode="auto">
          <a:xfrm>
            <a:off x="2627784" y="1368899"/>
            <a:ext cx="6399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rgbClr val="D90125"/>
                </a:solidFill>
                <a:latin typeface="微软雅黑" panose="020B0503020204020204" pitchFamily="34" charset="-122"/>
                <a:ea typeface="微软雅黑" panose="020B0503020204020204" pitchFamily="34" charset="-122"/>
              </a:rPr>
              <a:t>鉴于以上特点，它为大多数微程序控制的计算机所采用。</a:t>
            </a:r>
          </a:p>
        </p:txBody>
      </p:sp>
    </p:spTree>
    <p:extLst>
      <p:ext uri="{BB962C8B-B14F-4D97-AF65-F5344CB8AC3E}">
        <p14:creationId xmlns:p14="http://schemas.microsoft.com/office/powerpoint/2010/main" val="355711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subTnLst>
                                    <p:animClr clrSpc="rgb" dir="cw">
                                      <p:cBhvr override="childStyle">
                                        <p:cTn dur="1" fill="hold" display="0" masterRel="nextClick" afterEffect="1"/>
                                        <p:tgtEl>
                                          <p:spTgt spid="10">
                                            <p:txEl>
                                              <p:pRg st="0" end="0"/>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linds(horizontal)">
                                      <p:cBhvr>
                                        <p:cTn id="10" dur="500"/>
                                        <p:tgtEl>
                                          <p:spTgt spid="10">
                                            <p:txEl>
                                              <p:pRg st="1" end="1"/>
                                            </p:txEl>
                                          </p:spTgt>
                                        </p:tgtEl>
                                      </p:cBhvr>
                                    </p:animEffect>
                                  </p:childTnLst>
                                  <p:subTnLst>
                                    <p:animClr clrSpc="rgb" dir="cw">
                                      <p:cBhvr override="childStyle">
                                        <p:cTn dur="1" fill="hold" display="0" masterRel="nextClick" afterEffect="1"/>
                                        <p:tgtEl>
                                          <p:spTgt spid="10">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blinds(horizontal)">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7">
                                            <p:txEl>
                                              <p:pRg st="7" end="7"/>
                                            </p:txEl>
                                          </p:spTgt>
                                        </p:tgtEl>
                                        <p:attrNameLst>
                                          <p:attrName>style.visibility</p:attrName>
                                        </p:attrNameLst>
                                      </p:cBhvr>
                                      <p:to>
                                        <p:strVal val="visible"/>
                                      </p:to>
                                    </p:set>
                                    <p:animEffect transition="in" filter="randombar(horizontal)">
                                      <p:cBhvr>
                                        <p:cTn id="20" dur="500"/>
                                        <p:tgtEl>
                                          <p:spTgt spid="27">
                                            <p:txEl>
                                              <p:pRg st="7" end="7"/>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7">
                                            <p:txEl>
                                              <p:pRg st="8" end="8"/>
                                            </p:txEl>
                                          </p:spTgt>
                                        </p:tgtEl>
                                        <p:attrNameLst>
                                          <p:attrName>style.visibility</p:attrName>
                                        </p:attrNameLst>
                                      </p:cBhvr>
                                      <p:to>
                                        <p:strVal val="visible"/>
                                      </p:to>
                                    </p:set>
                                    <p:animEffect transition="in" filter="randombar(horizontal)">
                                      <p:cBhvr>
                                        <p:cTn id="23" dur="500"/>
                                        <p:tgtEl>
                                          <p:spTgt spid="27">
                                            <p:txEl>
                                              <p:pRg st="8" end="8"/>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7">
                                            <p:txEl>
                                              <p:pRg st="9" end="9"/>
                                            </p:txEl>
                                          </p:spTgt>
                                        </p:tgtEl>
                                        <p:attrNameLst>
                                          <p:attrName>style.visibility</p:attrName>
                                        </p:attrNameLst>
                                      </p:cBhvr>
                                      <p:to>
                                        <p:strVal val="visible"/>
                                      </p:to>
                                    </p:set>
                                    <p:animEffect transition="in" filter="randombar(horizontal)">
                                      <p:cBhvr>
                                        <p:cTn id="26" dur="500"/>
                                        <p:tgtEl>
                                          <p:spTgt spid="27">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7">
                                            <p:txEl>
                                              <p:pRg st="10" end="10"/>
                                            </p:txEl>
                                          </p:spTgt>
                                        </p:tgtEl>
                                        <p:attrNameLst>
                                          <p:attrName>style.visibility</p:attrName>
                                        </p:attrNameLst>
                                      </p:cBhvr>
                                      <p:to>
                                        <p:strVal val="visible"/>
                                      </p:to>
                                    </p:set>
                                    <p:anim calcmode="lin" valueType="num">
                                      <p:cBhvr>
                                        <p:cTn id="31" dur="500" fill="hold"/>
                                        <p:tgtEl>
                                          <p:spTgt spid="27">
                                            <p:txEl>
                                              <p:pRg st="10" end="10"/>
                                            </p:txEl>
                                          </p:spTgt>
                                        </p:tgtEl>
                                        <p:attrNameLst>
                                          <p:attrName>ppt_w</p:attrName>
                                        </p:attrNameLst>
                                      </p:cBhvr>
                                      <p:tavLst>
                                        <p:tav tm="0">
                                          <p:val>
                                            <p:fltVal val="0"/>
                                          </p:val>
                                        </p:tav>
                                        <p:tav tm="100000">
                                          <p:val>
                                            <p:strVal val="#ppt_w"/>
                                          </p:val>
                                        </p:tav>
                                      </p:tavLst>
                                    </p:anim>
                                    <p:anim calcmode="lin" valueType="num">
                                      <p:cBhvr>
                                        <p:cTn id="32" dur="500" fill="hold"/>
                                        <p:tgtEl>
                                          <p:spTgt spid="27">
                                            <p:txEl>
                                              <p:pRg st="10" end="10"/>
                                            </p:txEl>
                                          </p:spTgt>
                                        </p:tgtEl>
                                        <p:attrNameLst>
                                          <p:attrName>ppt_h</p:attrName>
                                        </p:attrNameLst>
                                      </p:cBhvr>
                                      <p:tavLst>
                                        <p:tav tm="0">
                                          <p:val>
                                            <p:fltVal val="0"/>
                                          </p:val>
                                        </p:tav>
                                        <p:tav tm="100000">
                                          <p:val>
                                            <p:strVal val="#ppt_h"/>
                                          </p:val>
                                        </p:tav>
                                      </p:tavLst>
                                    </p:anim>
                                    <p:animEffect transition="in" filter="fade">
                                      <p:cBhvr>
                                        <p:cTn id="33" dur="500"/>
                                        <p:tgtEl>
                                          <p:spTgt spid="27">
                                            <p:txEl>
                                              <p:pRg st="10" end="10"/>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27">
                                            <p:txEl>
                                              <p:pRg st="11" end="11"/>
                                            </p:txEl>
                                          </p:spTgt>
                                        </p:tgtEl>
                                        <p:attrNameLst>
                                          <p:attrName>style.visibility</p:attrName>
                                        </p:attrNameLst>
                                      </p:cBhvr>
                                      <p:to>
                                        <p:strVal val="visible"/>
                                      </p:to>
                                    </p:set>
                                    <p:anim calcmode="lin" valueType="num">
                                      <p:cBhvr>
                                        <p:cTn id="36" dur="500" fill="hold"/>
                                        <p:tgtEl>
                                          <p:spTgt spid="27">
                                            <p:txEl>
                                              <p:pRg st="11" end="11"/>
                                            </p:txEl>
                                          </p:spTgt>
                                        </p:tgtEl>
                                        <p:attrNameLst>
                                          <p:attrName>ppt_w</p:attrName>
                                        </p:attrNameLst>
                                      </p:cBhvr>
                                      <p:tavLst>
                                        <p:tav tm="0">
                                          <p:val>
                                            <p:fltVal val="0"/>
                                          </p:val>
                                        </p:tav>
                                        <p:tav tm="100000">
                                          <p:val>
                                            <p:strVal val="#ppt_w"/>
                                          </p:val>
                                        </p:tav>
                                      </p:tavLst>
                                    </p:anim>
                                    <p:anim calcmode="lin" valueType="num">
                                      <p:cBhvr>
                                        <p:cTn id="37" dur="500" fill="hold"/>
                                        <p:tgtEl>
                                          <p:spTgt spid="27">
                                            <p:txEl>
                                              <p:pRg st="11" end="11"/>
                                            </p:txEl>
                                          </p:spTgt>
                                        </p:tgtEl>
                                        <p:attrNameLst>
                                          <p:attrName>ppt_h</p:attrName>
                                        </p:attrNameLst>
                                      </p:cBhvr>
                                      <p:tavLst>
                                        <p:tav tm="0">
                                          <p:val>
                                            <p:fltVal val="0"/>
                                          </p:val>
                                        </p:tav>
                                        <p:tav tm="100000">
                                          <p:val>
                                            <p:strVal val="#ppt_h"/>
                                          </p:val>
                                        </p:tav>
                                      </p:tavLst>
                                    </p:anim>
                                    <p:animEffect transition="in" filter="fade">
                                      <p:cBhvr>
                                        <p:cTn id="38" dur="500"/>
                                        <p:tgtEl>
                                          <p:spTgt spid="27">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矩形 6"/>
          <p:cNvSpPr/>
          <p:nvPr/>
        </p:nvSpPr>
        <p:spPr>
          <a:xfrm>
            <a:off x="35496" y="188640"/>
            <a:ext cx="597615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直接控制法和字段直接编译法举例</a:t>
            </a:r>
            <a:endParaRPr kumimoji="0" lang="zh-CN" altLang="en-US" sz="1800" b="0"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pic>
        <p:nvPicPr>
          <p:cNvPr id="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320" y="2499329"/>
            <a:ext cx="5033963"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8"/>
          <p:cNvSpPr>
            <a:spLocks noChangeArrowheads="1"/>
          </p:cNvSpPr>
          <p:nvPr/>
        </p:nvSpPr>
        <p:spPr bwMode="auto">
          <a:xfrm>
            <a:off x="265320" y="2348880"/>
            <a:ext cx="4882744" cy="277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sz="1600" b="1">
                <a:solidFill>
                  <a:schemeClr val="tx1"/>
                </a:solidFill>
                <a:latin typeface="Times New Roman" panose="02020603050405020304" pitchFamily="18" charset="0"/>
              </a:defRPr>
            </a:lvl1pPr>
            <a:lvl2pPr marL="742950" indent="-285750">
              <a:tabLst>
                <a:tab pos="457200" algn="l"/>
              </a:tabLst>
              <a:defRPr sz="1600" b="1">
                <a:solidFill>
                  <a:schemeClr val="tx1"/>
                </a:solidFill>
                <a:latin typeface="Times New Roman" panose="02020603050405020304" pitchFamily="18" charset="0"/>
              </a:defRPr>
            </a:lvl2pPr>
            <a:lvl3pPr marL="1143000" indent="-228600">
              <a:tabLst>
                <a:tab pos="457200" algn="l"/>
              </a:tabLst>
              <a:defRPr sz="1600" b="1">
                <a:solidFill>
                  <a:schemeClr val="tx1"/>
                </a:solidFill>
                <a:latin typeface="Times New Roman" panose="02020603050405020304" pitchFamily="18" charset="0"/>
              </a:defRPr>
            </a:lvl3pPr>
            <a:lvl4pPr marL="1600200" indent="-228600">
              <a:tabLst>
                <a:tab pos="457200" algn="l"/>
              </a:tabLst>
              <a:defRPr sz="1600" b="1">
                <a:solidFill>
                  <a:schemeClr val="tx1"/>
                </a:solidFill>
                <a:latin typeface="Times New Roman" panose="02020603050405020304" pitchFamily="18" charset="0"/>
              </a:defRPr>
            </a:lvl4pPr>
            <a:lvl5pPr marL="2057400" indent="-228600">
              <a:tabLst>
                <a:tab pos="457200" algn="l"/>
              </a:tabLst>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9pPr>
          </a:lstStyle>
          <a:p>
            <a:pPr>
              <a:spcBef>
                <a:spcPts val="300"/>
              </a:spcBef>
            </a:pPr>
            <a:r>
              <a:rPr lang="zh-CN" altLang="en-US" sz="1800" dirty="0" smtClean="0">
                <a:solidFill>
                  <a:srgbClr val="0033CC"/>
                </a:solidFill>
                <a:latin typeface="微软雅黑" panose="020B0503020204020204" pitchFamily="34" charset="-122"/>
                <a:ea typeface="微软雅黑" panose="020B0503020204020204" pitchFamily="34" charset="-122"/>
              </a:rPr>
              <a:t>控制寄存器和内总线间进行传送信号有</a:t>
            </a:r>
            <a:r>
              <a:rPr lang="en-US" altLang="zh-CN" sz="1800" dirty="0" smtClean="0">
                <a:solidFill>
                  <a:srgbClr val="0033CC"/>
                </a:solidFill>
                <a:latin typeface="微软雅黑" panose="020B0503020204020204" pitchFamily="34" charset="-122"/>
                <a:ea typeface="微软雅黑" panose="020B0503020204020204" pitchFamily="34" charset="-122"/>
              </a:rPr>
              <a:t>16</a:t>
            </a:r>
            <a:r>
              <a:rPr lang="zh-CN" altLang="en-US" sz="1800" dirty="0" smtClean="0">
                <a:solidFill>
                  <a:srgbClr val="0033CC"/>
                </a:solidFill>
                <a:latin typeface="微软雅黑" panose="020B0503020204020204" pitchFamily="34" charset="-122"/>
                <a:ea typeface="微软雅黑" panose="020B0503020204020204" pitchFamily="34" charset="-122"/>
              </a:rPr>
              <a:t>个</a:t>
            </a:r>
            <a:r>
              <a:rPr lang="zh-CN" altLang="en-US" sz="1800" dirty="0">
                <a:solidFill>
                  <a:srgbClr val="0033CC"/>
                </a:solidFill>
                <a:latin typeface="微软雅黑" panose="020B0503020204020204" pitchFamily="34" charset="-122"/>
                <a:ea typeface="微软雅黑" panose="020B0503020204020204" pitchFamily="34" charset="-122"/>
              </a:rPr>
              <a:t>：</a:t>
            </a:r>
          </a:p>
          <a:p>
            <a:pPr>
              <a:spcBef>
                <a:spcPts val="300"/>
              </a:spcBef>
            </a:pPr>
            <a:r>
              <a:rPr lang="en-US" altLang="zh-CN" sz="1800" dirty="0" err="1">
                <a:latin typeface="微软雅黑" panose="020B0503020204020204" pitchFamily="34" charset="-122"/>
                <a:ea typeface="微软雅黑" panose="020B0503020204020204" pitchFamily="34" charset="-122"/>
              </a:rPr>
              <a:t>Rin</a:t>
            </a:r>
            <a:r>
              <a:rPr lang="zh-CN" altLang="en-US" sz="1800" dirty="0">
                <a:latin typeface="微软雅黑" panose="020B0503020204020204" pitchFamily="34" charset="-122"/>
                <a:ea typeface="微软雅黑" panose="020B0503020204020204" pitchFamily="34" charset="-122"/>
              </a:rPr>
              <a:t>：</a:t>
            </a:r>
            <a:r>
              <a:rPr lang="en-US" altLang="zh-CN" sz="1800" dirty="0">
                <a:solidFill>
                  <a:schemeClr val="accent2"/>
                </a:solidFill>
                <a:latin typeface="微软雅黑" panose="020B0503020204020204" pitchFamily="34" charset="-122"/>
                <a:ea typeface="微软雅黑" panose="020B0503020204020204" pitchFamily="34" charset="-122"/>
              </a:rPr>
              <a:t>R0in, R1in, R2in, R3in, Yin, </a:t>
            </a:r>
            <a:r>
              <a:rPr lang="en-US" altLang="zh-CN" sz="1800" dirty="0" err="1">
                <a:solidFill>
                  <a:schemeClr val="accent2"/>
                </a:solidFill>
                <a:latin typeface="微软雅黑" panose="020B0503020204020204" pitchFamily="34" charset="-122"/>
                <a:ea typeface="微软雅黑" panose="020B0503020204020204" pitchFamily="34" charset="-122"/>
              </a:rPr>
              <a:t>PCin</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IRin</a:t>
            </a:r>
            <a:r>
              <a:rPr lang="en-US" altLang="zh-CN" sz="1800" dirty="0">
                <a:solidFill>
                  <a:schemeClr val="accent2"/>
                </a:solidFill>
                <a:latin typeface="微软雅黑" panose="020B0503020204020204" pitchFamily="34" charset="-122"/>
                <a:ea typeface="微软雅黑" panose="020B0503020204020204" pitchFamily="34" charset="-122"/>
              </a:rPr>
              <a:t> </a:t>
            </a:r>
          </a:p>
          <a:p>
            <a:pPr>
              <a:spcBef>
                <a:spcPts val="300"/>
              </a:spcBef>
            </a:pPr>
            <a:r>
              <a:rPr lang="en-US" altLang="zh-CN" sz="1800" dirty="0">
                <a:latin typeface="微软雅黑" panose="020B0503020204020204" pitchFamily="34" charset="-122"/>
                <a:ea typeface="微软雅黑" panose="020B0503020204020204" pitchFamily="34" charset="-122"/>
              </a:rPr>
              <a:t>Rout</a:t>
            </a:r>
            <a:r>
              <a:rPr lang="zh-CN" altLang="en-US" sz="1800" dirty="0">
                <a:latin typeface="微软雅黑" panose="020B0503020204020204" pitchFamily="34" charset="-122"/>
                <a:ea typeface="微软雅黑" panose="020B0503020204020204" pitchFamily="34" charset="-122"/>
              </a:rPr>
              <a:t>：</a:t>
            </a:r>
            <a:r>
              <a:rPr lang="en-US" altLang="zh-CN" sz="1800" dirty="0">
                <a:solidFill>
                  <a:schemeClr val="accent2"/>
                </a:solidFill>
                <a:latin typeface="微软雅黑" panose="020B0503020204020204" pitchFamily="34" charset="-122"/>
                <a:ea typeface="微软雅黑" panose="020B0503020204020204" pitchFamily="34" charset="-122"/>
              </a:rPr>
              <a:t>R0out, R1out, R2out,</a:t>
            </a: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dirty="0">
                <a:solidFill>
                  <a:schemeClr val="accent2"/>
                </a:solidFill>
                <a:latin typeface="微软雅黑" panose="020B0503020204020204" pitchFamily="34" charset="-122"/>
                <a:ea typeface="微软雅黑" panose="020B0503020204020204" pitchFamily="34" charset="-122"/>
              </a:rPr>
              <a:t>R3out, </a:t>
            </a:r>
            <a:r>
              <a:rPr lang="en-US" altLang="zh-CN" sz="1800" dirty="0" err="1">
                <a:solidFill>
                  <a:schemeClr val="accent2"/>
                </a:solidFill>
                <a:latin typeface="微软雅黑" panose="020B0503020204020204" pitchFamily="34" charset="-122"/>
                <a:ea typeface="微软雅黑" panose="020B0503020204020204" pitchFamily="34" charset="-122"/>
              </a:rPr>
              <a:t>Zout</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PCout</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MDRout</a:t>
            </a:r>
            <a:r>
              <a:rPr lang="zh-CN" altLang="en-US" sz="1800" dirty="0" smtClean="0">
                <a:solidFill>
                  <a:schemeClr val="accent2"/>
                </a:solidFill>
                <a:latin typeface="微软雅黑" panose="020B0503020204020204" pitchFamily="34" charset="-122"/>
                <a:ea typeface="微软雅黑" panose="020B0503020204020204" pitchFamily="34" charset="-122"/>
              </a:rPr>
              <a:t> </a:t>
            </a:r>
            <a:endParaRPr lang="zh-CN" altLang="en-US" sz="1800" dirty="0">
              <a:solidFill>
                <a:schemeClr val="accent2"/>
              </a:solidFill>
              <a:latin typeface="微软雅黑" panose="020B0503020204020204" pitchFamily="34" charset="-122"/>
              <a:ea typeface="微软雅黑" panose="020B0503020204020204" pitchFamily="34" charset="-122"/>
            </a:endParaRPr>
          </a:p>
          <a:p>
            <a:pPr>
              <a:spcBef>
                <a:spcPts val="300"/>
              </a:spcBef>
            </a:pPr>
            <a:r>
              <a:rPr lang="en-US" altLang="zh-CN" sz="1800" dirty="0" err="1">
                <a:latin typeface="微软雅黑" panose="020B0503020204020204" pitchFamily="34" charset="-122"/>
                <a:ea typeface="微软雅黑" panose="020B0503020204020204" pitchFamily="34" charset="-122"/>
              </a:rPr>
              <a:t>MRin</a:t>
            </a:r>
            <a:r>
              <a:rPr lang="zh-CN" altLang="en-US" sz="1800" dirty="0">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MARin</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MDRin</a:t>
            </a:r>
            <a:endParaRPr lang="en-US" altLang="zh-CN" sz="1800" dirty="0">
              <a:solidFill>
                <a:schemeClr val="accent2"/>
              </a:solidFill>
              <a:latin typeface="微软雅黑" panose="020B0503020204020204" pitchFamily="34" charset="-122"/>
              <a:ea typeface="微软雅黑" panose="020B0503020204020204" pitchFamily="34" charset="-122"/>
            </a:endParaRPr>
          </a:p>
          <a:p>
            <a:pPr>
              <a:spcBef>
                <a:spcPts val="300"/>
              </a:spcBef>
            </a:pPr>
            <a:r>
              <a:rPr lang="en-US" altLang="zh-CN" sz="1800" dirty="0">
                <a:solidFill>
                  <a:srgbClr val="0033CC"/>
                </a:solidFill>
                <a:latin typeface="微软雅黑" panose="020B0503020204020204" pitchFamily="34" charset="-122"/>
                <a:ea typeface="微软雅黑" panose="020B0503020204020204" pitchFamily="34" charset="-122"/>
              </a:rPr>
              <a:t>ALU</a:t>
            </a:r>
            <a:r>
              <a:rPr lang="zh-CN" altLang="en-US" sz="1800" dirty="0">
                <a:solidFill>
                  <a:srgbClr val="0033CC"/>
                </a:solidFill>
                <a:latin typeface="微软雅黑" panose="020B0503020204020204" pitchFamily="34" charset="-122"/>
                <a:ea typeface="微软雅黑" panose="020B0503020204020204" pitchFamily="34" charset="-122"/>
              </a:rPr>
              <a:t>操作类型</a:t>
            </a:r>
            <a:r>
              <a:rPr lang="en-US" altLang="zh-CN" sz="1800" dirty="0">
                <a:solidFill>
                  <a:srgbClr val="0033CC"/>
                </a:solidFill>
                <a:latin typeface="微软雅黑" panose="020B0503020204020204" pitchFamily="34" charset="-122"/>
                <a:ea typeface="微软雅黑" panose="020B0503020204020204" pitchFamily="34" charset="-122"/>
              </a:rPr>
              <a:t>16</a:t>
            </a:r>
            <a:r>
              <a:rPr lang="zh-CN" altLang="en-US" sz="1800" dirty="0">
                <a:solidFill>
                  <a:srgbClr val="0033CC"/>
                </a:solidFill>
                <a:latin typeface="微软雅黑" panose="020B0503020204020204" pitchFamily="34" charset="-122"/>
                <a:ea typeface="微软雅黑" panose="020B0503020204020204" pitchFamily="34" charset="-122"/>
              </a:rPr>
              <a:t>种：</a:t>
            </a:r>
            <a:r>
              <a:rPr lang="en-US" altLang="zh-CN" sz="1800" dirty="0">
                <a:solidFill>
                  <a:schemeClr val="accent2"/>
                </a:solidFill>
                <a:latin typeface="微软雅黑" panose="020B0503020204020204" pitchFamily="34" charset="-122"/>
                <a:ea typeface="微软雅黑" panose="020B0503020204020204" pitchFamily="34" charset="-122"/>
              </a:rPr>
              <a:t>add/sub/or/and/</a:t>
            </a:r>
            <a:r>
              <a:rPr lang="en-US" altLang="zh-CN" sz="1800" dirty="0" err="1">
                <a:solidFill>
                  <a:schemeClr val="accent2"/>
                </a:solidFill>
                <a:latin typeface="微软雅黑" panose="020B0503020204020204" pitchFamily="34" charset="-122"/>
                <a:ea typeface="微软雅黑" panose="020B0503020204020204" pitchFamily="34" charset="-122"/>
              </a:rPr>
              <a:t>xor</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mov</a:t>
            </a:r>
            <a:endParaRPr lang="zh-CN" altLang="en-US" sz="1800" dirty="0">
              <a:solidFill>
                <a:schemeClr val="accent2"/>
              </a:solidFill>
              <a:latin typeface="微软雅黑" panose="020B0503020204020204" pitchFamily="34" charset="-122"/>
              <a:ea typeface="微软雅黑" panose="020B0503020204020204" pitchFamily="34" charset="-122"/>
            </a:endParaRPr>
          </a:p>
          <a:p>
            <a:pPr>
              <a:spcBef>
                <a:spcPts val="300"/>
              </a:spcBef>
            </a:pPr>
            <a:r>
              <a:rPr lang="en-US" altLang="zh-CN" sz="1800" dirty="0">
                <a:solidFill>
                  <a:srgbClr val="0033CC"/>
                </a:solidFill>
                <a:latin typeface="微软雅黑" panose="020B0503020204020204" pitchFamily="34" charset="-122"/>
                <a:ea typeface="微软雅黑" panose="020B0503020204020204" pitchFamily="34" charset="-122"/>
              </a:rPr>
              <a:t>ALU</a:t>
            </a:r>
            <a:r>
              <a:rPr lang="zh-CN" altLang="en-US" sz="1800" dirty="0">
                <a:solidFill>
                  <a:srgbClr val="0033CC"/>
                </a:solidFill>
                <a:latin typeface="微软雅黑" panose="020B0503020204020204" pitchFamily="34" charset="-122"/>
                <a:ea typeface="微软雅黑" panose="020B0503020204020204" pitchFamily="34" charset="-122"/>
              </a:rPr>
              <a:t>进位信号</a:t>
            </a:r>
            <a:r>
              <a:rPr lang="en-US" altLang="zh-CN" sz="1800" dirty="0">
                <a:solidFill>
                  <a:srgbClr val="0033CC"/>
                </a:solidFill>
                <a:latin typeface="微软雅黑" panose="020B0503020204020204" pitchFamily="34" charset="-122"/>
                <a:ea typeface="微软雅黑" panose="020B0503020204020204" pitchFamily="34" charset="-122"/>
              </a:rPr>
              <a:t>1</a:t>
            </a:r>
            <a:r>
              <a:rPr lang="zh-CN" altLang="en-US" sz="1800" dirty="0">
                <a:solidFill>
                  <a:srgbClr val="0033CC"/>
                </a:solidFill>
                <a:latin typeface="微软雅黑" panose="020B0503020204020204" pitchFamily="34" charset="-122"/>
                <a:ea typeface="微软雅黑" panose="020B0503020204020204" pitchFamily="34" charset="-122"/>
              </a:rPr>
              <a:t>个：</a:t>
            </a:r>
            <a:r>
              <a:rPr lang="en-US" altLang="zh-CN" sz="1800" dirty="0">
                <a:solidFill>
                  <a:schemeClr val="accent2"/>
                </a:solidFill>
                <a:latin typeface="微软雅黑" panose="020B0503020204020204" pitchFamily="34" charset="-122"/>
                <a:ea typeface="微软雅黑" panose="020B0503020204020204" pitchFamily="34" charset="-122"/>
              </a:rPr>
              <a:t>1→C0</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10" name="Rectangle 19"/>
          <p:cNvSpPr>
            <a:spLocks noChangeArrowheads="1"/>
          </p:cNvSpPr>
          <p:nvPr/>
        </p:nvSpPr>
        <p:spPr bwMode="auto">
          <a:xfrm>
            <a:off x="265320" y="5157192"/>
            <a:ext cx="32047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ts val="600"/>
              </a:spcBef>
            </a:pPr>
            <a:r>
              <a:rPr lang="zh-CN" altLang="en-US" sz="1800" dirty="0">
                <a:solidFill>
                  <a:srgbClr val="0033CC"/>
                </a:solidFill>
                <a:latin typeface="微软雅黑" panose="020B0503020204020204" pitchFamily="34" charset="-122"/>
                <a:ea typeface="微软雅黑" panose="020B0503020204020204" pitchFamily="34" charset="-122"/>
              </a:rPr>
              <a:t>暂存器</a:t>
            </a:r>
            <a:r>
              <a:rPr lang="en-US" altLang="zh-CN" sz="1800" dirty="0">
                <a:solidFill>
                  <a:srgbClr val="0033CC"/>
                </a:solidFill>
                <a:latin typeface="微软雅黑" panose="020B0503020204020204" pitchFamily="34" charset="-122"/>
                <a:ea typeface="微软雅黑" panose="020B0503020204020204" pitchFamily="34" charset="-122"/>
              </a:rPr>
              <a:t>Y</a:t>
            </a:r>
            <a:r>
              <a:rPr lang="zh-CN" altLang="en-US" sz="1800" dirty="0">
                <a:solidFill>
                  <a:srgbClr val="0033CC"/>
                </a:solidFill>
                <a:latin typeface="微软雅黑" panose="020B0503020204020204" pitchFamily="34" charset="-122"/>
                <a:ea typeface="微软雅黑" panose="020B0503020204020204" pitchFamily="34" charset="-122"/>
              </a:rPr>
              <a:t>清</a:t>
            </a:r>
            <a:r>
              <a:rPr lang="en-US" altLang="zh-CN" sz="1800" dirty="0">
                <a:solidFill>
                  <a:srgbClr val="0033CC"/>
                </a:solidFill>
                <a:latin typeface="微软雅黑" panose="020B0503020204020204" pitchFamily="34" charset="-122"/>
                <a:ea typeface="微软雅黑" panose="020B0503020204020204" pitchFamily="34" charset="-122"/>
              </a:rPr>
              <a:t>0</a:t>
            </a:r>
            <a:r>
              <a:rPr lang="zh-CN" altLang="en-US" sz="1800" dirty="0">
                <a:solidFill>
                  <a:srgbClr val="0033CC"/>
                </a:solidFill>
                <a:latin typeface="微软雅黑" panose="020B0503020204020204" pitchFamily="34" charset="-122"/>
                <a:ea typeface="微软雅黑" panose="020B0503020204020204" pitchFamily="34" charset="-122"/>
              </a:rPr>
              <a:t>信号</a:t>
            </a:r>
            <a:r>
              <a:rPr lang="en-US" altLang="zh-CN" sz="1800" dirty="0">
                <a:solidFill>
                  <a:srgbClr val="0033CC"/>
                </a:solidFill>
                <a:latin typeface="微软雅黑" panose="020B0503020204020204" pitchFamily="34" charset="-122"/>
                <a:ea typeface="微软雅黑" panose="020B0503020204020204" pitchFamily="34" charset="-122"/>
              </a:rPr>
              <a:t>1</a:t>
            </a:r>
            <a:r>
              <a:rPr lang="zh-CN" altLang="en-US" sz="1800" dirty="0">
                <a:solidFill>
                  <a:srgbClr val="0033CC"/>
                </a:solidFill>
                <a:latin typeface="微软雅黑" panose="020B0503020204020204" pitchFamily="34" charset="-122"/>
                <a:ea typeface="微软雅黑" panose="020B0503020204020204" pitchFamily="34" charset="-122"/>
              </a:rPr>
              <a:t>个：</a:t>
            </a:r>
            <a:r>
              <a:rPr lang="en-US" altLang="zh-CN" sz="1800" dirty="0" err="1">
                <a:solidFill>
                  <a:schemeClr val="accent2"/>
                </a:solidFill>
                <a:latin typeface="微软雅黑" panose="020B0503020204020204" pitchFamily="34" charset="-122"/>
                <a:ea typeface="微软雅黑" panose="020B0503020204020204" pitchFamily="34" charset="-122"/>
              </a:rPr>
              <a:t>ClearY</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11" name="Rectangle 20"/>
          <p:cNvSpPr>
            <a:spLocks noChangeArrowheads="1"/>
          </p:cNvSpPr>
          <p:nvPr/>
        </p:nvSpPr>
        <p:spPr bwMode="auto">
          <a:xfrm>
            <a:off x="284370" y="5517232"/>
            <a:ext cx="50797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ts val="600"/>
              </a:spcBef>
            </a:pPr>
            <a:r>
              <a:rPr lang="zh-CN" altLang="en-US" sz="1800" dirty="0">
                <a:solidFill>
                  <a:srgbClr val="0033CC"/>
                </a:solidFill>
                <a:latin typeface="微软雅黑" panose="020B0503020204020204" pitchFamily="34" charset="-122"/>
                <a:ea typeface="微软雅黑" panose="020B0503020204020204" pitchFamily="34" charset="-122"/>
              </a:rPr>
              <a:t>存储器信号</a:t>
            </a:r>
            <a:r>
              <a:rPr lang="en-US" altLang="zh-CN" sz="1800" dirty="0">
                <a:solidFill>
                  <a:srgbClr val="0033CC"/>
                </a:solidFill>
                <a:latin typeface="微软雅黑" panose="020B0503020204020204" pitchFamily="34" charset="-122"/>
                <a:ea typeface="微软雅黑" panose="020B0503020204020204" pitchFamily="34" charset="-122"/>
              </a:rPr>
              <a:t>3</a:t>
            </a:r>
            <a:r>
              <a:rPr lang="zh-CN" altLang="en-US" sz="1800" dirty="0">
                <a:solidFill>
                  <a:srgbClr val="0033CC"/>
                </a:solidFill>
                <a:latin typeface="微软雅黑" panose="020B0503020204020204" pitchFamily="34" charset="-122"/>
                <a:ea typeface="微软雅黑" panose="020B0503020204020204" pitchFamily="34" charset="-122"/>
              </a:rPr>
              <a:t>个：</a:t>
            </a:r>
            <a:r>
              <a:rPr lang="en-US" altLang="zh-CN" sz="1800" dirty="0">
                <a:solidFill>
                  <a:schemeClr val="accent2"/>
                </a:solidFill>
                <a:latin typeface="微软雅黑" panose="020B0503020204020204" pitchFamily="34" charset="-122"/>
                <a:ea typeface="微软雅黑" panose="020B0503020204020204" pitchFamily="34" charset="-122"/>
              </a:rPr>
              <a:t>Read</a:t>
            </a:r>
            <a:r>
              <a:rPr lang="zh-CN" altLang="en-US" sz="1800" dirty="0">
                <a:solidFill>
                  <a:schemeClr val="accent2"/>
                </a:solidFill>
                <a:latin typeface="微软雅黑" panose="020B0503020204020204" pitchFamily="34" charset="-122"/>
                <a:ea typeface="微软雅黑" panose="020B0503020204020204" pitchFamily="34" charset="-122"/>
              </a:rPr>
              <a:t>、</a:t>
            </a:r>
            <a:r>
              <a:rPr lang="en-US" altLang="zh-CN" sz="1800" dirty="0">
                <a:solidFill>
                  <a:schemeClr val="accent2"/>
                </a:solidFill>
                <a:latin typeface="微软雅黑" panose="020B0503020204020204" pitchFamily="34" charset="-122"/>
                <a:ea typeface="微软雅黑" panose="020B0503020204020204" pitchFamily="34" charset="-122"/>
              </a:rPr>
              <a:t>Write</a:t>
            </a:r>
            <a:r>
              <a:rPr lang="zh-CN" altLang="en-US" sz="1800" dirty="0">
                <a:solidFill>
                  <a:schemeClr val="accent2"/>
                </a:solidFill>
                <a:latin typeface="微软雅黑" panose="020B0503020204020204" pitchFamily="34" charset="-122"/>
                <a:ea typeface="微软雅黑" panose="020B0503020204020204" pitchFamily="34" charset="-122"/>
              </a:rPr>
              <a:t>、</a:t>
            </a:r>
            <a:r>
              <a:rPr lang="en-US" altLang="zh-CN" sz="1800" dirty="0">
                <a:solidFill>
                  <a:schemeClr val="accent2"/>
                </a:solidFill>
                <a:latin typeface="微软雅黑" panose="020B0503020204020204" pitchFamily="34" charset="-122"/>
                <a:ea typeface="微软雅黑" panose="020B0503020204020204" pitchFamily="34" charset="-122"/>
              </a:rPr>
              <a:t>WMFC</a:t>
            </a:r>
          </a:p>
        </p:txBody>
      </p:sp>
      <p:sp>
        <p:nvSpPr>
          <p:cNvPr id="12" name="Rectangle 21"/>
          <p:cNvSpPr>
            <a:spLocks noChangeArrowheads="1"/>
          </p:cNvSpPr>
          <p:nvPr/>
        </p:nvSpPr>
        <p:spPr bwMode="auto">
          <a:xfrm>
            <a:off x="297070" y="5927948"/>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ts val="600"/>
              </a:spcBef>
            </a:pPr>
            <a:r>
              <a:rPr lang="zh-CN" altLang="en-US" sz="1800" dirty="0">
                <a:solidFill>
                  <a:srgbClr val="0033CC"/>
                </a:solidFill>
                <a:latin typeface="微软雅黑" panose="020B0503020204020204" pitchFamily="34" charset="-122"/>
                <a:ea typeface="微软雅黑" panose="020B0503020204020204" pitchFamily="34" charset="-122"/>
              </a:rPr>
              <a:t>结束信号</a:t>
            </a:r>
            <a:r>
              <a:rPr lang="en-US" altLang="zh-CN" sz="1800" dirty="0">
                <a:solidFill>
                  <a:srgbClr val="0033CC"/>
                </a:solidFill>
                <a:latin typeface="微软雅黑" panose="020B0503020204020204" pitchFamily="34" charset="-122"/>
                <a:ea typeface="微软雅黑" panose="020B0503020204020204" pitchFamily="34" charset="-122"/>
              </a:rPr>
              <a:t>1</a:t>
            </a:r>
            <a:r>
              <a:rPr lang="zh-CN" altLang="en-US" sz="1800" dirty="0">
                <a:solidFill>
                  <a:srgbClr val="0033CC"/>
                </a:solidFill>
                <a:latin typeface="微软雅黑" panose="020B0503020204020204" pitchFamily="34" charset="-122"/>
                <a:ea typeface="微软雅黑" panose="020B0503020204020204" pitchFamily="34" charset="-122"/>
              </a:rPr>
              <a:t>个：</a:t>
            </a:r>
            <a:r>
              <a:rPr lang="en-US" altLang="zh-CN" sz="1800" dirty="0">
                <a:solidFill>
                  <a:schemeClr val="accent2"/>
                </a:solidFill>
                <a:latin typeface="微软雅黑" panose="020B0503020204020204" pitchFamily="34" charset="-122"/>
                <a:ea typeface="微软雅黑" panose="020B0503020204020204" pitchFamily="34" charset="-122"/>
              </a:rPr>
              <a:t>End</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
        <p:nvSpPr>
          <p:cNvPr id="13" name="矩形 12"/>
          <p:cNvSpPr/>
          <p:nvPr/>
        </p:nvSpPr>
        <p:spPr>
          <a:xfrm>
            <a:off x="35496" y="692696"/>
            <a:ext cx="8705631" cy="1631216"/>
          </a:xfrm>
          <a:prstGeom prst="rect">
            <a:avLst/>
          </a:prstGeom>
        </p:spPr>
        <p:txBody>
          <a:bodyPr wrap="square">
            <a:spAutoFit/>
          </a:bodyPr>
          <a:lstStyle/>
          <a:p>
            <a:r>
              <a:rPr lang="zh-CN" altLang="en-US" sz="2000" dirty="0" smtClean="0">
                <a:latin typeface="Comic Sans MS" panose="030F0702030302020204" pitchFamily="66" charset="0"/>
                <a:ea typeface="微软雅黑" panose="020B0503020204020204" pitchFamily="34" charset="-122"/>
              </a:rPr>
              <a:t>假定</a:t>
            </a:r>
            <a:r>
              <a:rPr lang="zh-CN" altLang="en-US" sz="2000" dirty="0">
                <a:latin typeface="Comic Sans MS" panose="030F0702030302020204" pitchFamily="66" charset="0"/>
                <a:ea typeface="微软雅黑" panose="020B0503020204020204" pitchFamily="34" charset="-122"/>
              </a:rPr>
              <a:t>下</a:t>
            </a:r>
            <a:r>
              <a:rPr lang="zh-CN" altLang="en-US" sz="2000" dirty="0" smtClean="0">
                <a:latin typeface="Comic Sans MS" panose="030F0702030302020204" pitchFamily="66" charset="0"/>
                <a:ea typeface="微软雅黑" panose="020B0503020204020204" pitchFamily="34" charset="-122"/>
              </a:rPr>
              <a:t>图单总线</a:t>
            </a:r>
            <a:r>
              <a:rPr lang="zh-CN" altLang="en-US" sz="2000" dirty="0">
                <a:latin typeface="Comic Sans MS" panose="030F0702030302020204" pitchFamily="66" charset="0"/>
                <a:ea typeface="微软雅黑" panose="020B0503020204020204" pitchFamily="34" charset="-122"/>
              </a:rPr>
              <a:t>数据通路有</a:t>
            </a:r>
            <a:r>
              <a:rPr lang="en-US" altLang="zh-CN" sz="2000" dirty="0">
                <a:latin typeface="Comic Sans MS" panose="030F0702030302020204" pitchFamily="66" charset="0"/>
                <a:ea typeface="微软雅黑" panose="020B0503020204020204" pitchFamily="34" charset="-122"/>
              </a:rPr>
              <a:t>4</a:t>
            </a:r>
            <a:r>
              <a:rPr lang="zh-CN" altLang="en-US" sz="2000" dirty="0">
                <a:latin typeface="Comic Sans MS" panose="030F0702030302020204" pitchFamily="66" charset="0"/>
                <a:ea typeface="微软雅黑" panose="020B0503020204020204" pitchFamily="34" charset="-122"/>
              </a:rPr>
              <a:t>个通用寄存器</a:t>
            </a:r>
            <a:r>
              <a:rPr lang="en-US" altLang="zh-CN" sz="2000" dirty="0">
                <a:latin typeface="Comic Sans MS" panose="030F0702030302020204" pitchFamily="66" charset="0"/>
                <a:ea typeface="微软雅黑" panose="020B0503020204020204" pitchFamily="34" charset="-122"/>
              </a:rPr>
              <a:t>R0</a:t>
            </a:r>
            <a:r>
              <a:rPr lang="zh-CN" altLang="en-US" sz="2000" dirty="0">
                <a:latin typeface="Comic Sans MS" panose="030F0702030302020204" pitchFamily="66" charset="0"/>
                <a:ea typeface="微软雅黑" panose="020B0503020204020204" pitchFamily="34" charset="-122"/>
              </a:rPr>
              <a:t>，</a:t>
            </a:r>
            <a:r>
              <a:rPr lang="en-US" altLang="zh-CN" sz="2000" dirty="0">
                <a:latin typeface="Comic Sans MS" panose="030F0702030302020204" pitchFamily="66" charset="0"/>
                <a:ea typeface="微软雅黑" panose="020B0503020204020204" pitchFamily="34" charset="-122"/>
              </a:rPr>
              <a:t>R1</a:t>
            </a:r>
            <a:r>
              <a:rPr lang="zh-CN" altLang="en-US" sz="2000" dirty="0">
                <a:latin typeface="Comic Sans MS" panose="030F0702030302020204" pitchFamily="66" charset="0"/>
                <a:ea typeface="微软雅黑" panose="020B0503020204020204" pitchFamily="34" charset="-122"/>
              </a:rPr>
              <a:t>，</a:t>
            </a:r>
            <a:r>
              <a:rPr lang="en-US" altLang="zh-CN" sz="2000" dirty="0">
                <a:latin typeface="Comic Sans MS" panose="030F0702030302020204" pitchFamily="66" charset="0"/>
                <a:ea typeface="微软雅黑" panose="020B0503020204020204" pitchFamily="34" charset="-122"/>
              </a:rPr>
              <a:t>R2</a:t>
            </a:r>
            <a:r>
              <a:rPr lang="zh-CN" altLang="en-US" sz="2000" dirty="0">
                <a:latin typeface="Comic Sans MS" panose="030F0702030302020204" pitchFamily="66" charset="0"/>
                <a:ea typeface="微软雅黑" panose="020B0503020204020204" pitchFamily="34" charset="-122"/>
              </a:rPr>
              <a:t>和</a:t>
            </a:r>
            <a:r>
              <a:rPr lang="en-US" altLang="zh-CN" sz="2000" dirty="0">
                <a:latin typeface="Comic Sans MS" panose="030F0702030302020204" pitchFamily="66" charset="0"/>
                <a:ea typeface="微软雅黑" panose="020B0503020204020204" pitchFamily="34" charset="-122"/>
              </a:rPr>
              <a:t>R3</a:t>
            </a:r>
            <a:r>
              <a:rPr lang="zh-CN" altLang="en-US" sz="2000" dirty="0">
                <a:latin typeface="Comic Sans MS" panose="030F0702030302020204" pitchFamily="66" charset="0"/>
                <a:ea typeface="微软雅黑" panose="020B0503020204020204" pitchFamily="34" charset="-122"/>
              </a:rPr>
              <a:t>， </a:t>
            </a:r>
            <a:r>
              <a:rPr lang="en-US" altLang="zh-CN" sz="2000" dirty="0">
                <a:latin typeface="Comic Sans MS" panose="030F0702030302020204" pitchFamily="66" charset="0"/>
                <a:ea typeface="微软雅黑" panose="020B0503020204020204" pitchFamily="34" charset="-122"/>
              </a:rPr>
              <a:t>16</a:t>
            </a:r>
            <a:r>
              <a:rPr lang="zh-CN" altLang="en-US" sz="2000" dirty="0">
                <a:latin typeface="Comic Sans MS" panose="030F0702030302020204" pitchFamily="66" charset="0"/>
                <a:ea typeface="微软雅黑" panose="020B0503020204020204" pitchFamily="34" charset="-122"/>
              </a:rPr>
              <a:t>种</a:t>
            </a:r>
            <a:r>
              <a:rPr lang="en-US" altLang="zh-CN" sz="2000" dirty="0">
                <a:latin typeface="Comic Sans MS" panose="030F0702030302020204" pitchFamily="66" charset="0"/>
                <a:ea typeface="微软雅黑" panose="020B0503020204020204" pitchFamily="34" charset="-122"/>
              </a:rPr>
              <a:t>ALU</a:t>
            </a:r>
            <a:r>
              <a:rPr lang="zh-CN" altLang="en-US" sz="2000" dirty="0">
                <a:latin typeface="Comic Sans MS" panose="030F0702030302020204" pitchFamily="66" charset="0"/>
                <a:ea typeface="微软雅黑" panose="020B0503020204020204" pitchFamily="34" charset="-122"/>
              </a:rPr>
              <a:t>操作，主存和</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间采用“异步”方式通信，存取操作有</a:t>
            </a:r>
            <a:r>
              <a:rPr lang="en-US" altLang="zh-CN" sz="2000" dirty="0">
                <a:latin typeface="Comic Sans MS" panose="030F0702030302020204" pitchFamily="66" charset="0"/>
                <a:ea typeface="微软雅黑" panose="020B0503020204020204" pitchFamily="34" charset="-122"/>
              </a:rPr>
              <a:t>Read</a:t>
            </a:r>
            <a:r>
              <a:rPr lang="zh-CN" altLang="en-US" sz="2000" dirty="0">
                <a:latin typeface="Comic Sans MS" panose="030F0702030302020204" pitchFamily="66" charset="0"/>
                <a:ea typeface="微软雅黑" panose="020B0503020204020204" pitchFamily="34" charset="-122"/>
              </a:rPr>
              <a:t>和</a:t>
            </a:r>
            <a:r>
              <a:rPr lang="en-US" altLang="zh-CN" sz="2000" dirty="0">
                <a:latin typeface="Comic Sans MS" panose="030F0702030302020204" pitchFamily="66" charset="0"/>
                <a:ea typeface="微软雅黑" panose="020B0503020204020204" pitchFamily="34" charset="-122"/>
              </a:rPr>
              <a:t>Write</a:t>
            </a:r>
            <a:r>
              <a:rPr lang="zh-CN" altLang="en-US" sz="2000" dirty="0">
                <a:latin typeface="Comic Sans MS" panose="030F0702030302020204" pitchFamily="66" charset="0"/>
                <a:ea typeface="微软雅黑" panose="020B0503020204020204" pitchFamily="34" charset="-122"/>
              </a:rPr>
              <a:t>信号控制。每条指令结束时，都要执行一个公共操作，用来进行指令结束处理（如，查询是否有外部“中断”请求），由控制信号</a:t>
            </a:r>
            <a:r>
              <a:rPr lang="en-US" altLang="zh-CN" sz="2000" dirty="0">
                <a:latin typeface="Comic Sans MS" panose="030F0702030302020204" pitchFamily="66" charset="0"/>
                <a:ea typeface="微软雅黑" panose="020B0503020204020204" pitchFamily="34" charset="-122"/>
              </a:rPr>
              <a:t>End</a:t>
            </a:r>
            <a:r>
              <a:rPr lang="zh-CN" altLang="en-US" sz="2000" dirty="0">
                <a:latin typeface="Comic Sans MS" panose="030F0702030302020204" pitchFamily="66" charset="0"/>
                <a:ea typeface="微软雅黑" panose="020B0503020204020204" pitchFamily="34" charset="-122"/>
              </a:rPr>
              <a:t>控制。要求：分别写出采用直接控制法和字段直接编码法的微操作码格式。 </a:t>
            </a:r>
          </a:p>
        </p:txBody>
      </p:sp>
    </p:spTree>
    <p:extLst>
      <p:ext uri="{BB962C8B-B14F-4D97-AF65-F5344CB8AC3E}">
        <p14:creationId xmlns:p14="http://schemas.microsoft.com/office/powerpoint/2010/main" val="23869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blinds(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blinds(horizontal)">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blinds(horizontal)">
                                      <p:cBhvr>
                                        <p:cTn id="4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29977"/>
            <a:ext cx="8856984" cy="5695367"/>
          </a:xfrm>
        </p:spPr>
        <p:txBody>
          <a:bodyPr/>
          <a:lstStyle/>
          <a:p>
            <a:pPr>
              <a:spcBef>
                <a:spcPts val="200"/>
              </a:spcBef>
            </a:pPr>
            <a:r>
              <a:rPr lang="zh-CN" altLang="en-US" sz="2000" dirty="0"/>
              <a:t>直接控制法</a:t>
            </a:r>
          </a:p>
          <a:p>
            <a:pPr lvl="1">
              <a:lnSpc>
                <a:spcPct val="100000"/>
              </a:lnSpc>
              <a:spcBef>
                <a:spcPts val="200"/>
              </a:spcBef>
            </a:pPr>
            <a:r>
              <a:rPr lang="zh-CN" altLang="en-US" dirty="0">
                <a:latin typeface="Comic Sans MS" panose="030F0702030302020204" pitchFamily="66" charset="0"/>
              </a:rPr>
              <a:t> </a:t>
            </a:r>
            <a:r>
              <a:rPr lang="en-US" altLang="zh-CN" dirty="0">
                <a:latin typeface="Comic Sans MS" panose="030F0702030302020204" pitchFamily="66" charset="0"/>
              </a:rPr>
              <a:t>µOP</a:t>
            </a:r>
            <a:r>
              <a:rPr lang="zh-CN" altLang="en-US" dirty="0">
                <a:latin typeface="Comic Sans MS" panose="030F0702030302020204" pitchFamily="66" charset="0"/>
              </a:rPr>
              <a:t>的长度 </a:t>
            </a:r>
            <a:r>
              <a:rPr lang="en-US" altLang="zh-CN" dirty="0">
                <a:latin typeface="Comic Sans MS" panose="030F0702030302020204" pitchFamily="66" charset="0"/>
              </a:rPr>
              <a:t>= </a:t>
            </a:r>
            <a:r>
              <a:rPr lang="zh-CN" altLang="en-US" dirty="0">
                <a:latin typeface="Comic Sans MS" panose="030F0702030302020204" pitchFamily="66" charset="0"/>
              </a:rPr>
              <a:t>控制信号的总个数</a:t>
            </a:r>
          </a:p>
          <a:p>
            <a:pPr lvl="1">
              <a:lnSpc>
                <a:spcPct val="100000"/>
              </a:lnSpc>
              <a:spcBef>
                <a:spcPts val="200"/>
              </a:spcBef>
            </a:pPr>
            <a:r>
              <a:rPr lang="en-US" altLang="zh-CN" dirty="0">
                <a:latin typeface="Comic Sans MS" panose="030F0702030302020204" pitchFamily="66" charset="0"/>
              </a:rPr>
              <a:t>ALU</a:t>
            </a:r>
            <a:r>
              <a:rPr lang="zh-CN" altLang="en-US" dirty="0">
                <a:latin typeface="Comic Sans MS" panose="030F0702030302020204" pitchFamily="66" charset="0"/>
              </a:rPr>
              <a:t>操作控制信号不是</a:t>
            </a:r>
            <a:r>
              <a:rPr lang="en-US" altLang="zh-CN" dirty="0">
                <a:latin typeface="Comic Sans MS" panose="030F0702030302020204" pitchFamily="66" charset="0"/>
              </a:rPr>
              <a:t>16</a:t>
            </a:r>
            <a:r>
              <a:rPr lang="zh-CN" altLang="en-US" dirty="0">
                <a:latin typeface="Comic Sans MS" panose="030F0702030302020204" pitchFamily="66" charset="0"/>
              </a:rPr>
              <a:t>个</a:t>
            </a:r>
            <a:r>
              <a:rPr lang="en-US" altLang="zh-CN" dirty="0">
                <a:latin typeface="Comic Sans MS" panose="030F0702030302020204" pitchFamily="66" charset="0"/>
              </a:rPr>
              <a:t>(</a:t>
            </a:r>
            <a:r>
              <a:rPr lang="zh-CN" altLang="en-US" dirty="0">
                <a:latin typeface="Comic Sans MS" panose="030F0702030302020204" pitchFamily="66" charset="0"/>
              </a:rPr>
              <a:t>是</a:t>
            </a:r>
            <a:r>
              <a:rPr lang="en-US" altLang="zh-CN" dirty="0">
                <a:latin typeface="Comic Sans MS" panose="030F0702030302020204" pitchFamily="66" charset="0"/>
              </a:rPr>
              <a:t>4</a:t>
            </a:r>
            <a:r>
              <a:rPr lang="zh-CN" altLang="en-US" dirty="0">
                <a:latin typeface="Comic Sans MS" panose="030F0702030302020204" pitchFamily="66" charset="0"/>
              </a:rPr>
              <a:t>个</a:t>
            </a:r>
            <a:r>
              <a:rPr lang="en-US" altLang="zh-CN" dirty="0">
                <a:latin typeface="Comic Sans MS" panose="030F0702030302020204" pitchFamily="66" charset="0"/>
              </a:rPr>
              <a:t>), </a:t>
            </a:r>
            <a:r>
              <a:rPr lang="zh-CN" altLang="en-US" dirty="0">
                <a:latin typeface="Comic Sans MS" panose="030F0702030302020204" pitchFamily="66" charset="0"/>
              </a:rPr>
              <a:t>这是由</a:t>
            </a:r>
            <a:r>
              <a:rPr lang="en-US" altLang="zh-CN" dirty="0">
                <a:latin typeface="Comic Sans MS" panose="030F0702030302020204" pitchFamily="66" charset="0"/>
              </a:rPr>
              <a:t>ALU</a:t>
            </a:r>
            <a:r>
              <a:rPr lang="zh-CN" altLang="en-US" dirty="0">
                <a:latin typeface="Comic Sans MS" panose="030F0702030302020204" pitchFamily="66" charset="0"/>
              </a:rPr>
              <a:t>结构和功能决定的</a:t>
            </a:r>
            <a:r>
              <a:rPr lang="zh-CN" altLang="en-US" dirty="0">
                <a:solidFill>
                  <a:srgbClr val="FF0000"/>
                </a:solidFill>
                <a:latin typeface="Comic Sans MS" panose="030F0702030302020204" pitchFamily="66" charset="0"/>
              </a:rPr>
              <a:t>（为什么？）</a:t>
            </a:r>
          </a:p>
          <a:p>
            <a:pPr lvl="1">
              <a:lnSpc>
                <a:spcPct val="100000"/>
              </a:lnSpc>
              <a:spcBef>
                <a:spcPts val="200"/>
              </a:spcBef>
            </a:pPr>
            <a:r>
              <a:rPr lang="zh-CN" altLang="en-US" dirty="0">
                <a:latin typeface="Comic Sans MS" panose="030F0702030302020204" pitchFamily="66" charset="0"/>
              </a:rPr>
              <a:t>共有</a:t>
            </a:r>
            <a:r>
              <a:rPr lang="en-US" altLang="zh-CN" dirty="0" smtClean="0">
                <a:latin typeface="Comic Sans MS" panose="030F0702030302020204" pitchFamily="66" charset="0"/>
              </a:rPr>
              <a:t>16+4+1+1+3+1=26</a:t>
            </a:r>
            <a:r>
              <a:rPr lang="zh-CN" altLang="en-US" dirty="0" smtClean="0">
                <a:latin typeface="Comic Sans MS" panose="030F0702030302020204" pitchFamily="66" charset="0"/>
              </a:rPr>
              <a:t>个</a:t>
            </a:r>
            <a:r>
              <a:rPr lang="zh-CN" altLang="en-US" dirty="0">
                <a:latin typeface="Comic Sans MS" panose="030F0702030302020204" pitchFamily="66" charset="0"/>
              </a:rPr>
              <a:t>控制信号（微命令）</a:t>
            </a:r>
          </a:p>
          <a:p>
            <a:pPr lvl="1">
              <a:lnSpc>
                <a:spcPct val="100000"/>
              </a:lnSpc>
              <a:spcBef>
                <a:spcPts val="200"/>
              </a:spcBef>
            </a:pPr>
            <a:r>
              <a:rPr lang="zh-CN" altLang="en-US" dirty="0">
                <a:latin typeface="Comic Sans MS" panose="030F0702030302020204" pitchFamily="66" charset="0"/>
              </a:rPr>
              <a:t>微操作码字段共</a:t>
            </a:r>
            <a:r>
              <a:rPr lang="en-US" altLang="zh-CN" dirty="0" smtClean="0">
                <a:latin typeface="Comic Sans MS" panose="030F0702030302020204" pitchFamily="66" charset="0"/>
              </a:rPr>
              <a:t>26</a:t>
            </a:r>
            <a:r>
              <a:rPr lang="zh-CN" altLang="en-US" dirty="0" smtClean="0">
                <a:latin typeface="Comic Sans MS" panose="030F0702030302020204" pitchFamily="66" charset="0"/>
              </a:rPr>
              <a:t>位：某</a:t>
            </a:r>
            <a:r>
              <a:rPr lang="zh-CN" altLang="en-US" dirty="0">
                <a:latin typeface="Comic Sans MS" panose="030F0702030302020204" pitchFamily="66" charset="0"/>
              </a:rPr>
              <a:t>位为</a:t>
            </a:r>
            <a:r>
              <a:rPr lang="en-US" altLang="zh-CN" dirty="0">
                <a:latin typeface="Comic Sans MS" panose="030F0702030302020204" pitchFamily="66" charset="0"/>
              </a:rPr>
              <a:t>1</a:t>
            </a:r>
            <a:r>
              <a:rPr lang="zh-CN" altLang="en-US" dirty="0">
                <a:latin typeface="Comic Sans MS" panose="030F0702030302020204" pitchFamily="66" charset="0"/>
              </a:rPr>
              <a:t>，对应微命令有效，否则对应微命令</a:t>
            </a:r>
            <a:r>
              <a:rPr lang="zh-CN" altLang="en-US" dirty="0" smtClean="0">
                <a:latin typeface="Comic Sans MS" panose="030F0702030302020204" pitchFamily="66" charset="0"/>
              </a:rPr>
              <a:t>无效</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矩形 6"/>
          <p:cNvSpPr/>
          <p:nvPr/>
        </p:nvSpPr>
        <p:spPr>
          <a:xfrm>
            <a:off x="35496" y="241484"/>
            <a:ext cx="597615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直接控制法和字段直接编译法举例</a:t>
            </a:r>
            <a:endParaRPr kumimoji="0" lang="zh-CN" altLang="en-US" sz="1800" b="0"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808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CPU</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5.1.2 CPU</a:t>
            </a:r>
            <a:r>
              <a:rPr lang="zh-CN" altLang="en-US" dirty="0" smtClean="0"/>
              <a:t>的基本功能和基本组成</a:t>
            </a:r>
            <a:endParaRPr lang="en-US" altLang="zh-CN" dirty="0" smtClean="0"/>
          </a:p>
          <a:p>
            <a:pPr marL="0" indent="0">
              <a:buNone/>
            </a:pPr>
            <a:r>
              <a:rPr lang="en-US" altLang="zh-CN" dirty="0" smtClean="0">
                <a:solidFill>
                  <a:srgbClr val="063DE8"/>
                </a:solidFill>
              </a:rPr>
              <a:t>2. </a:t>
            </a:r>
            <a:r>
              <a:rPr lang="zh-CN" altLang="en-US" dirty="0" smtClean="0">
                <a:solidFill>
                  <a:srgbClr val="063DE8"/>
                </a:solidFill>
              </a:rPr>
              <a:t>基本组成</a:t>
            </a:r>
            <a:endParaRPr lang="zh-CN" altLang="en-US" dirty="0">
              <a:solidFill>
                <a:srgbClr val="063DE8"/>
              </a:solidFill>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9</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2017/10/30</a:t>
            </a:fld>
            <a:endParaRPr lang="zh-CN" altLang="en-US">
              <a:ea typeface="微软雅黑" panose="020B0503020204020204" pitchFamily="34" charset="-122"/>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726260"/>
            <a:ext cx="8047038"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p:nvGrpSpPr>
        <p:grpSpPr bwMode="auto">
          <a:xfrm>
            <a:off x="142875" y="1311821"/>
            <a:ext cx="2695575" cy="4459288"/>
            <a:chOff x="90" y="960"/>
            <a:chExt cx="1698" cy="2809"/>
          </a:xfrm>
        </p:grpSpPr>
        <p:sp>
          <p:nvSpPr>
            <p:cNvPr id="11" name="Oval 5"/>
            <p:cNvSpPr>
              <a:spLocks noChangeArrowheads="1"/>
            </p:cNvSpPr>
            <p:nvPr/>
          </p:nvSpPr>
          <p:spPr bwMode="auto">
            <a:xfrm>
              <a:off x="90" y="960"/>
              <a:ext cx="1698" cy="2214"/>
            </a:xfrm>
            <a:prstGeom prst="ellipse">
              <a:avLst/>
            </a:prstGeom>
            <a:noFill/>
            <a:ln w="50800">
              <a:solidFill>
                <a:srgbClr val="FE9AA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微软雅黑" panose="020B0503020204020204" pitchFamily="34" charset="-122"/>
              </a:endParaRPr>
            </a:p>
          </p:txBody>
        </p:sp>
        <p:sp>
          <p:nvSpPr>
            <p:cNvPr id="12" name="Text Box 7"/>
            <p:cNvSpPr txBox="1">
              <a:spLocks noChangeArrowheads="1"/>
            </p:cNvSpPr>
            <p:nvPr/>
          </p:nvSpPr>
          <p:spPr bwMode="auto">
            <a:xfrm>
              <a:off x="714" y="3517"/>
              <a:ext cx="8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dirty="0" smtClean="0">
                  <a:solidFill>
                    <a:srgbClr val="0000CC"/>
                  </a:solidFill>
                  <a:latin typeface="Comic Sans MS" panose="030F0702030302020204" pitchFamily="66" charset="0"/>
                  <a:ea typeface="微软雅黑" panose="020B0503020204020204" pitchFamily="34" charset="-122"/>
                </a:rPr>
                <a:t>执行部件</a:t>
              </a:r>
            </a:p>
          </p:txBody>
        </p:sp>
        <p:sp>
          <p:nvSpPr>
            <p:cNvPr id="13" name="Line 8"/>
            <p:cNvSpPr>
              <a:spLocks noChangeShapeType="1"/>
            </p:cNvSpPr>
            <p:nvPr/>
          </p:nvSpPr>
          <p:spPr bwMode="auto">
            <a:xfrm flipH="1" flipV="1">
              <a:off x="1032" y="3186"/>
              <a:ext cx="54" cy="36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b="1" smtClean="0">
                <a:solidFill>
                  <a:srgbClr val="000000"/>
                </a:solidFill>
                <a:latin typeface="Comic Sans MS" panose="030F0702030302020204" pitchFamily="66" charset="0"/>
                <a:ea typeface="微软雅黑" panose="020B0503020204020204" pitchFamily="34" charset="-122"/>
              </a:endParaRPr>
            </a:p>
          </p:txBody>
        </p:sp>
      </p:grpSp>
      <p:grpSp>
        <p:nvGrpSpPr>
          <p:cNvPr id="14" name="Group 12"/>
          <p:cNvGrpSpPr>
            <a:grpSpLocks/>
          </p:cNvGrpSpPr>
          <p:nvPr/>
        </p:nvGrpSpPr>
        <p:grpSpPr bwMode="auto">
          <a:xfrm>
            <a:off x="3057525" y="692696"/>
            <a:ext cx="4019550" cy="5013322"/>
            <a:chOff x="1926" y="528"/>
            <a:chExt cx="2532" cy="3368"/>
          </a:xfrm>
        </p:grpSpPr>
        <p:sp>
          <p:nvSpPr>
            <p:cNvPr id="15" name="Oval 6"/>
            <p:cNvSpPr>
              <a:spLocks noChangeArrowheads="1"/>
            </p:cNvSpPr>
            <p:nvPr/>
          </p:nvSpPr>
          <p:spPr bwMode="auto">
            <a:xfrm>
              <a:off x="1926" y="528"/>
              <a:ext cx="2532" cy="2604"/>
            </a:xfrm>
            <a:prstGeom prst="ellipse">
              <a:avLst/>
            </a:prstGeom>
            <a:noFill/>
            <a:ln w="50800">
              <a:solidFill>
                <a:srgbClr val="FE9AA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Comic Sans MS" panose="030F0702030302020204" pitchFamily="66" charset="0"/>
                <a:ea typeface="微软雅黑" panose="020B0503020204020204" pitchFamily="34" charset="-122"/>
              </a:endParaRPr>
            </a:p>
          </p:txBody>
        </p:sp>
        <p:sp>
          <p:nvSpPr>
            <p:cNvPr id="16" name="Line 10"/>
            <p:cNvSpPr>
              <a:spLocks noChangeShapeType="1"/>
            </p:cNvSpPr>
            <p:nvPr/>
          </p:nvSpPr>
          <p:spPr bwMode="auto">
            <a:xfrm flipH="1" flipV="1">
              <a:off x="3474" y="3102"/>
              <a:ext cx="180" cy="54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b="1" smtClean="0">
                <a:solidFill>
                  <a:srgbClr val="000000"/>
                </a:solidFill>
                <a:latin typeface="Comic Sans MS" panose="030F0702030302020204" pitchFamily="66" charset="0"/>
                <a:ea typeface="微软雅黑" panose="020B0503020204020204" pitchFamily="34" charset="-122"/>
              </a:endParaRPr>
            </a:p>
          </p:txBody>
        </p:sp>
        <p:sp>
          <p:nvSpPr>
            <p:cNvPr id="17" name="Text Box 11"/>
            <p:cNvSpPr txBox="1">
              <a:spLocks noChangeArrowheads="1"/>
            </p:cNvSpPr>
            <p:nvPr/>
          </p:nvSpPr>
          <p:spPr bwMode="auto">
            <a:xfrm>
              <a:off x="3324" y="3627"/>
              <a:ext cx="94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0000CC"/>
                  </a:solidFill>
                  <a:latin typeface="Comic Sans MS" panose="030F0702030302020204" pitchFamily="66" charset="0"/>
                  <a:ea typeface="微软雅黑" panose="020B0503020204020204" pitchFamily="34" charset="-122"/>
                </a:rPr>
                <a:t>控制部件</a:t>
              </a:r>
            </a:p>
          </p:txBody>
        </p:sp>
      </p:grpSp>
      <p:sp>
        <p:nvSpPr>
          <p:cNvPr id="18" name="Text Box 13"/>
          <p:cNvSpPr txBox="1">
            <a:spLocks noChangeArrowheads="1"/>
          </p:cNvSpPr>
          <p:nvPr/>
        </p:nvSpPr>
        <p:spPr bwMode="auto">
          <a:xfrm>
            <a:off x="704174" y="5687740"/>
            <a:ext cx="422385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20000"/>
              </a:spcBef>
            </a:pPr>
            <a:r>
              <a:rPr lang="en-US" altLang="zh-CN" sz="2000" b="1" dirty="0" smtClean="0">
                <a:solidFill>
                  <a:srgbClr val="FC0128"/>
                </a:solidFill>
                <a:latin typeface="Comic Sans MS" panose="030F0702030302020204" pitchFamily="66" charset="0"/>
                <a:ea typeface="微软雅黑" panose="020B0503020204020204" pitchFamily="34" charset="-122"/>
              </a:rPr>
              <a:t>CPU </a:t>
            </a:r>
            <a:r>
              <a:rPr lang="zh-CN" altLang="en-US" sz="2000" b="1" dirty="0" smtClean="0">
                <a:solidFill>
                  <a:srgbClr val="FC0128"/>
                </a:solidFill>
                <a:latin typeface="Comic Sans MS" panose="030F0702030302020204" pitchFamily="66" charset="0"/>
                <a:ea typeface="微软雅黑" panose="020B0503020204020204" pitchFamily="34" charset="-122"/>
              </a:rPr>
              <a:t>由 </a:t>
            </a:r>
            <a:r>
              <a:rPr lang="zh-CN" altLang="en-US" sz="2000" b="1" dirty="0" smtClean="0">
                <a:solidFill>
                  <a:srgbClr val="0000CC"/>
                </a:solidFill>
                <a:latin typeface="Comic Sans MS" panose="030F0702030302020204" pitchFamily="66" charset="0"/>
                <a:ea typeface="微软雅黑" panose="020B0503020204020204" pitchFamily="34" charset="-122"/>
              </a:rPr>
              <a:t>数据通路 </a:t>
            </a:r>
            <a:r>
              <a:rPr lang="zh-CN" altLang="en-US" sz="2000" b="1" dirty="0" smtClean="0">
                <a:solidFill>
                  <a:srgbClr val="FC0128"/>
                </a:solidFill>
                <a:latin typeface="Comic Sans MS" panose="030F0702030302020204" pitchFamily="66" charset="0"/>
                <a:ea typeface="微软雅黑" panose="020B0503020204020204" pitchFamily="34" charset="-122"/>
              </a:rPr>
              <a:t>和 </a:t>
            </a:r>
            <a:r>
              <a:rPr lang="zh-CN" altLang="en-US" sz="2000" b="1" dirty="0" smtClean="0">
                <a:solidFill>
                  <a:srgbClr val="0000CC"/>
                </a:solidFill>
                <a:latin typeface="Comic Sans MS" panose="030F0702030302020204" pitchFamily="66" charset="0"/>
                <a:ea typeface="微软雅黑" panose="020B0503020204020204" pitchFamily="34" charset="-122"/>
              </a:rPr>
              <a:t>控制部件</a:t>
            </a:r>
            <a:r>
              <a:rPr lang="zh-CN" altLang="en-US" sz="2000" b="1" dirty="0" smtClean="0">
                <a:solidFill>
                  <a:srgbClr val="FC0128"/>
                </a:solidFill>
                <a:latin typeface="Comic Sans MS" panose="030F0702030302020204" pitchFamily="66" charset="0"/>
                <a:ea typeface="微软雅黑" panose="020B0503020204020204" pitchFamily="34" charset="-122"/>
              </a:rPr>
              <a:t>组成</a:t>
            </a:r>
          </a:p>
          <a:p>
            <a:pPr eaLnBrk="0" hangingPunct="0">
              <a:spcBef>
                <a:spcPct val="20000"/>
              </a:spcBef>
            </a:pPr>
            <a:r>
              <a:rPr lang="zh-CN" altLang="en-US" sz="2000" b="1" dirty="0" smtClean="0">
                <a:solidFill>
                  <a:srgbClr val="FC0128"/>
                </a:solidFill>
                <a:latin typeface="Comic Sans MS" panose="030F0702030302020204" pitchFamily="66" charset="0"/>
                <a:ea typeface="微软雅黑" panose="020B0503020204020204" pitchFamily="34" charset="-122"/>
              </a:rPr>
              <a:t>数据通路</a:t>
            </a:r>
            <a:r>
              <a:rPr lang="en-US" altLang="zh-CN" sz="2000" b="1" dirty="0" smtClean="0">
                <a:solidFill>
                  <a:srgbClr val="FC0128"/>
                </a:solidFill>
                <a:latin typeface="Comic Sans MS" panose="030F0702030302020204" pitchFamily="66" charset="0"/>
                <a:ea typeface="微软雅黑" panose="020B0503020204020204" pitchFamily="34" charset="-122"/>
              </a:rPr>
              <a:t> </a:t>
            </a:r>
            <a:r>
              <a:rPr lang="zh-CN" altLang="en-US" sz="2000" b="1" dirty="0" smtClean="0">
                <a:latin typeface="Comic Sans MS" panose="030F0702030302020204" pitchFamily="66" charset="0"/>
                <a:ea typeface="微软雅黑" panose="020B0503020204020204" pitchFamily="34" charset="-122"/>
              </a:rPr>
              <a:t>包含</a:t>
            </a:r>
            <a:r>
              <a:rPr lang="zh-CN" altLang="en-US" sz="2000" b="1" dirty="0" smtClean="0">
                <a:solidFill>
                  <a:srgbClr val="FC0128"/>
                </a:solidFill>
                <a:latin typeface="Comic Sans MS" panose="030F0702030302020204" pitchFamily="66" charset="0"/>
                <a:ea typeface="微软雅黑" panose="020B0503020204020204" pitchFamily="34" charset="-122"/>
              </a:rPr>
              <a:t> </a:t>
            </a:r>
            <a:r>
              <a:rPr lang="zh-CN" altLang="en-US" sz="2000" b="1" dirty="0" smtClean="0">
                <a:solidFill>
                  <a:srgbClr val="0000CC"/>
                </a:solidFill>
                <a:latin typeface="Comic Sans MS" panose="030F0702030302020204" pitchFamily="66" charset="0"/>
                <a:ea typeface="微软雅黑" panose="020B0503020204020204" pitchFamily="34" charset="-122"/>
              </a:rPr>
              <a:t>执行部件</a:t>
            </a:r>
          </a:p>
        </p:txBody>
      </p:sp>
      <p:sp>
        <p:nvSpPr>
          <p:cNvPr id="19" name="Text Box 14"/>
          <p:cNvSpPr txBox="1">
            <a:spLocks noChangeArrowheads="1"/>
          </p:cNvSpPr>
          <p:nvPr/>
        </p:nvSpPr>
        <p:spPr bwMode="auto">
          <a:xfrm>
            <a:off x="4901492" y="5690624"/>
            <a:ext cx="37456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000000"/>
                </a:solidFill>
                <a:latin typeface="Comic Sans MS" panose="030F0702030302020204" pitchFamily="66" charset="0"/>
                <a:ea typeface="微软雅黑" panose="020B0503020204020204" pitchFamily="34" charset="-122"/>
              </a:rPr>
              <a:t>控制器由 </a:t>
            </a:r>
            <a:r>
              <a:rPr lang="zh-CN" altLang="en-US" sz="2000" b="1" dirty="0" smtClean="0">
                <a:solidFill>
                  <a:srgbClr val="0000CC"/>
                </a:solidFill>
                <a:latin typeface="Comic Sans MS" panose="030F0702030302020204" pitchFamily="66" charset="0"/>
                <a:ea typeface="微软雅黑" panose="020B0503020204020204" pitchFamily="34" charset="-122"/>
              </a:rPr>
              <a:t>指令译码器 </a:t>
            </a:r>
            <a:r>
              <a:rPr lang="zh-CN" altLang="en-US" sz="2000" b="1" dirty="0" smtClean="0">
                <a:solidFill>
                  <a:srgbClr val="000000"/>
                </a:solidFill>
                <a:latin typeface="Comic Sans MS" panose="030F0702030302020204" pitchFamily="66" charset="0"/>
                <a:ea typeface="微软雅黑" panose="020B0503020204020204" pitchFamily="34" charset="-122"/>
              </a:rPr>
              <a:t>和 </a:t>
            </a:r>
            <a:r>
              <a:rPr lang="zh-CN" altLang="en-US" sz="2000" b="1" dirty="0" smtClean="0">
                <a:solidFill>
                  <a:srgbClr val="0000CC"/>
                </a:solidFill>
                <a:latin typeface="Comic Sans MS" panose="030F0702030302020204" pitchFamily="66" charset="0"/>
                <a:ea typeface="微软雅黑" panose="020B0503020204020204" pitchFamily="34" charset="-122"/>
              </a:rPr>
              <a:t>控制信号形成部件</a:t>
            </a:r>
            <a:r>
              <a:rPr lang="zh-CN" altLang="en-US" sz="2000" b="1" dirty="0" smtClean="0">
                <a:solidFill>
                  <a:srgbClr val="000000"/>
                </a:solidFill>
                <a:latin typeface="Comic Sans MS" panose="030F0702030302020204" pitchFamily="66" charset="0"/>
                <a:ea typeface="微软雅黑" panose="020B0503020204020204" pitchFamily="34" charset="-122"/>
              </a:rPr>
              <a:t> 组成</a:t>
            </a:r>
          </a:p>
        </p:txBody>
      </p:sp>
      <p:sp>
        <p:nvSpPr>
          <p:cNvPr id="7" name="矩形 6"/>
          <p:cNvSpPr/>
          <p:nvPr/>
        </p:nvSpPr>
        <p:spPr>
          <a:xfrm>
            <a:off x="3443019" y="262152"/>
            <a:ext cx="2916945" cy="400110"/>
          </a:xfrm>
          <a:prstGeom prst="rect">
            <a:avLst/>
          </a:prstGeom>
        </p:spPr>
        <p:txBody>
          <a:bodyPr wrap="square">
            <a:spAutoFit/>
          </a:bodyPr>
          <a:lstStyle/>
          <a:p>
            <a:pPr marL="0" indent="0">
              <a:buNone/>
            </a:pPr>
            <a:r>
              <a:rPr lang="en-US" altLang="zh-CN" sz="2000" b="1" dirty="0" smtClean="0">
                <a:solidFill>
                  <a:srgbClr val="063DE8"/>
                </a:solidFill>
                <a:latin typeface="Comic Sans MS" panose="030F0702030302020204" pitchFamily="66" charset="0"/>
                <a:ea typeface="微软雅黑" panose="020B0503020204020204" pitchFamily="34" charset="-122"/>
              </a:rPr>
              <a:t>CPU</a:t>
            </a:r>
            <a:r>
              <a:rPr lang="zh-CN" altLang="en-US" sz="2000" b="1" dirty="0" smtClean="0">
                <a:solidFill>
                  <a:srgbClr val="063DE8"/>
                </a:solidFill>
                <a:latin typeface="Comic Sans MS" panose="030F0702030302020204" pitchFamily="66" charset="0"/>
                <a:ea typeface="微软雅黑" panose="020B0503020204020204" pitchFamily="34" charset="-122"/>
              </a:rPr>
              <a:t>的</a:t>
            </a:r>
            <a:r>
              <a:rPr lang="en-US" altLang="zh-CN" sz="2000" b="1" dirty="0" smtClean="0">
                <a:solidFill>
                  <a:srgbClr val="063DE8"/>
                </a:solidFill>
                <a:latin typeface="Comic Sans MS" panose="030F0702030302020204" pitchFamily="66" charset="0"/>
                <a:ea typeface="微软雅黑" panose="020B0503020204020204" pitchFamily="34" charset="-122"/>
              </a:rPr>
              <a:t> </a:t>
            </a:r>
            <a:r>
              <a:rPr lang="zh-CN" altLang="en-US" sz="2000" b="1" dirty="0">
                <a:solidFill>
                  <a:srgbClr val="063DE8"/>
                </a:solidFill>
                <a:latin typeface="Comic Sans MS" panose="030F0702030302020204" pitchFamily="66" charset="0"/>
                <a:ea typeface="微软雅黑" panose="020B0503020204020204" pitchFamily="34" charset="-122"/>
              </a:rPr>
              <a:t>基本</a:t>
            </a:r>
            <a:r>
              <a:rPr lang="zh-CN" altLang="en-US" sz="2000" b="1" dirty="0" smtClean="0">
                <a:solidFill>
                  <a:srgbClr val="063DE8"/>
                </a:solidFill>
                <a:latin typeface="Comic Sans MS" panose="030F0702030302020204" pitchFamily="66" charset="0"/>
                <a:ea typeface="微软雅黑" panose="020B0503020204020204" pitchFamily="34" charset="-122"/>
              </a:rPr>
              <a:t>组成原理图</a:t>
            </a:r>
            <a:endParaRPr lang="zh-CN" altLang="en-US" sz="2000" b="1" dirty="0">
              <a:solidFill>
                <a:srgbClr val="063DE8"/>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7902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200"/>
              </a:spcBef>
            </a:pPr>
            <a:r>
              <a:rPr lang="zh-CN" altLang="en-US" sz="2000" dirty="0" smtClean="0"/>
              <a:t>字段</a:t>
            </a:r>
            <a:r>
              <a:rPr lang="zh-CN" altLang="en-US" sz="2000" dirty="0"/>
              <a:t>直接编码</a:t>
            </a:r>
            <a:r>
              <a:rPr lang="zh-CN" altLang="en-US" sz="2000" dirty="0" smtClean="0"/>
              <a:t>法</a:t>
            </a:r>
            <a:endParaRPr lang="zh-CN" altLang="en-US" sz="2000" dirty="0"/>
          </a:p>
          <a:p>
            <a:pPr lvl="1">
              <a:lnSpc>
                <a:spcPct val="100000"/>
              </a:lnSpc>
              <a:spcBef>
                <a:spcPts val="200"/>
              </a:spcBef>
            </a:pPr>
            <a:r>
              <a:rPr lang="zh-CN" altLang="en-US" dirty="0">
                <a:latin typeface="Comic Sans MS" panose="030F0702030302020204" pitchFamily="66" charset="0"/>
              </a:rPr>
              <a:t>哪些微操作之间是互斥的？</a:t>
            </a:r>
          </a:p>
          <a:p>
            <a:pPr lvl="2">
              <a:lnSpc>
                <a:spcPct val="100000"/>
              </a:lnSpc>
              <a:spcBef>
                <a:spcPts val="200"/>
              </a:spcBef>
            </a:pPr>
            <a:r>
              <a:rPr lang="en-US" altLang="zh-CN" dirty="0">
                <a:solidFill>
                  <a:srgbClr val="0033CC"/>
                </a:solidFill>
                <a:latin typeface="Comic Sans MS" panose="030F0702030302020204" pitchFamily="66" charset="0"/>
              </a:rPr>
              <a:t>Rout</a:t>
            </a:r>
            <a:r>
              <a:rPr lang="zh-CN" altLang="en-US" dirty="0">
                <a:solidFill>
                  <a:srgbClr val="0033CC"/>
                </a:solidFill>
                <a:latin typeface="Comic Sans MS" panose="030F0702030302020204" pitchFamily="66" charset="0"/>
              </a:rPr>
              <a:t>中信号之间：某时刻只能有一个寄存器输出到总线；</a:t>
            </a:r>
          </a:p>
          <a:p>
            <a:pPr lvl="2">
              <a:lnSpc>
                <a:spcPct val="100000"/>
              </a:lnSpc>
              <a:spcBef>
                <a:spcPts val="200"/>
              </a:spcBef>
            </a:pPr>
            <a:r>
              <a:rPr lang="en-US" altLang="zh-CN" dirty="0">
                <a:solidFill>
                  <a:srgbClr val="0033CC"/>
                </a:solidFill>
                <a:latin typeface="Comic Sans MS" panose="030F0702030302020204" pitchFamily="66" charset="0"/>
              </a:rPr>
              <a:t>ALU</a:t>
            </a:r>
            <a:r>
              <a:rPr lang="zh-CN" altLang="en-US" dirty="0">
                <a:solidFill>
                  <a:srgbClr val="0033CC"/>
                </a:solidFill>
                <a:latin typeface="Comic Sans MS" panose="030F0702030302020204" pitchFamily="66" charset="0"/>
              </a:rPr>
              <a:t>操作控制信号间：某时刻</a:t>
            </a:r>
            <a:r>
              <a:rPr lang="en-US" altLang="zh-CN" dirty="0">
                <a:solidFill>
                  <a:srgbClr val="0033CC"/>
                </a:solidFill>
                <a:latin typeface="Comic Sans MS" panose="030F0702030302020204" pitchFamily="66" charset="0"/>
              </a:rPr>
              <a:t>ALU</a:t>
            </a:r>
            <a:r>
              <a:rPr lang="zh-CN" altLang="en-US" dirty="0">
                <a:solidFill>
                  <a:srgbClr val="0033CC"/>
                </a:solidFill>
                <a:latin typeface="Comic Sans MS" panose="030F0702030302020204" pitchFamily="66" charset="0"/>
              </a:rPr>
              <a:t>只能做一种操作</a:t>
            </a:r>
          </a:p>
          <a:p>
            <a:pPr lvl="2">
              <a:lnSpc>
                <a:spcPct val="100000"/>
              </a:lnSpc>
              <a:spcBef>
                <a:spcPts val="200"/>
              </a:spcBef>
            </a:pPr>
            <a:r>
              <a:rPr lang="zh-CN" altLang="en-US" dirty="0">
                <a:solidFill>
                  <a:srgbClr val="0033CC"/>
                </a:solidFill>
                <a:latin typeface="Comic Sans MS" panose="030F0702030302020204" pitchFamily="66" charset="0"/>
              </a:rPr>
              <a:t>主存读</a:t>
            </a:r>
            <a:r>
              <a:rPr lang="en-US" altLang="zh-CN" dirty="0">
                <a:solidFill>
                  <a:srgbClr val="0033CC"/>
                </a:solidFill>
                <a:latin typeface="Comic Sans MS" panose="030F0702030302020204" pitchFamily="66" charset="0"/>
              </a:rPr>
              <a:t>/</a:t>
            </a:r>
            <a:r>
              <a:rPr lang="zh-CN" altLang="en-US" dirty="0">
                <a:solidFill>
                  <a:srgbClr val="0033CC"/>
                </a:solidFill>
                <a:latin typeface="Comic Sans MS" panose="030F0702030302020204" pitchFamily="66" charset="0"/>
              </a:rPr>
              <a:t>写信号：不能同时读和写，有些节拍中没有读和写（</a:t>
            </a:r>
            <a:r>
              <a:rPr lang="en-US" altLang="zh-CN" dirty="0">
                <a:solidFill>
                  <a:srgbClr val="0033CC"/>
                </a:solidFill>
                <a:latin typeface="Comic Sans MS" panose="030F0702030302020204" pitchFamily="66" charset="0"/>
              </a:rPr>
              <a:t>No action</a:t>
            </a:r>
            <a:r>
              <a:rPr lang="zh-CN" altLang="en-US" dirty="0">
                <a:solidFill>
                  <a:srgbClr val="0033CC"/>
                </a:solidFill>
                <a:latin typeface="Comic Sans MS" panose="030F0702030302020204" pitchFamily="66" charset="0"/>
              </a:rPr>
              <a:t>）</a:t>
            </a:r>
          </a:p>
          <a:p>
            <a:pPr lvl="1">
              <a:lnSpc>
                <a:spcPct val="100000"/>
              </a:lnSpc>
              <a:spcBef>
                <a:spcPts val="200"/>
              </a:spcBef>
            </a:pPr>
            <a:r>
              <a:rPr lang="zh-CN" altLang="en-US" dirty="0">
                <a:latin typeface="Comic Sans MS" panose="030F0702030302020204" pitchFamily="66" charset="0"/>
              </a:rPr>
              <a:t>如何分组？</a:t>
            </a:r>
          </a:p>
          <a:p>
            <a:pPr lvl="2">
              <a:lnSpc>
                <a:spcPct val="100000"/>
              </a:lnSpc>
              <a:spcBef>
                <a:spcPts val="200"/>
              </a:spcBef>
            </a:pPr>
            <a:r>
              <a:rPr lang="zh-CN" altLang="en-US" dirty="0">
                <a:solidFill>
                  <a:srgbClr val="0033CC"/>
                </a:solidFill>
                <a:latin typeface="Comic Sans MS" panose="030F0702030302020204" pitchFamily="66" charset="0"/>
              </a:rPr>
              <a:t>按互斥关系分组：上述</a:t>
            </a:r>
            <a:r>
              <a:rPr lang="en-US" altLang="zh-CN" dirty="0">
                <a:solidFill>
                  <a:srgbClr val="0033CC"/>
                </a:solidFill>
                <a:latin typeface="Comic Sans MS" panose="030F0702030302020204" pitchFamily="66" charset="0"/>
              </a:rPr>
              <a:t>3</a:t>
            </a:r>
            <a:r>
              <a:rPr lang="zh-CN" altLang="en-US" dirty="0">
                <a:solidFill>
                  <a:srgbClr val="0033CC"/>
                </a:solidFill>
                <a:latin typeface="Comic Sans MS" panose="030F0702030302020204" pitchFamily="66" charset="0"/>
              </a:rPr>
              <a:t>个互斥组在</a:t>
            </a:r>
            <a:r>
              <a:rPr lang="en-US" altLang="zh-CN" dirty="0">
                <a:solidFill>
                  <a:srgbClr val="0033CC"/>
                </a:solidFill>
                <a:latin typeface="Comic Sans MS" panose="030F0702030302020204" pitchFamily="66" charset="0"/>
              </a:rPr>
              <a:t>3</a:t>
            </a:r>
            <a:r>
              <a:rPr lang="zh-CN" altLang="en-US" dirty="0">
                <a:solidFill>
                  <a:srgbClr val="0033CC"/>
                </a:solidFill>
                <a:latin typeface="Comic Sans MS" panose="030F0702030302020204" pitchFamily="66" charset="0"/>
              </a:rPr>
              <a:t>个不同字段中</a:t>
            </a:r>
          </a:p>
          <a:p>
            <a:pPr lvl="2">
              <a:lnSpc>
                <a:spcPct val="100000"/>
              </a:lnSpc>
              <a:spcBef>
                <a:spcPts val="200"/>
              </a:spcBef>
            </a:pPr>
            <a:r>
              <a:rPr lang="zh-CN" altLang="en-US" dirty="0">
                <a:solidFill>
                  <a:srgbClr val="0033CC"/>
                </a:solidFill>
                <a:latin typeface="Comic Sans MS" panose="030F0702030302020204" pitchFamily="66" charset="0"/>
              </a:rPr>
              <a:t>可同时做但不可能同时发生的：如</a:t>
            </a:r>
            <a:r>
              <a:rPr lang="en-US" altLang="zh-CN" dirty="0" err="1">
                <a:solidFill>
                  <a:srgbClr val="0033CC"/>
                </a:solidFill>
                <a:latin typeface="Comic Sans MS" panose="030F0702030302020204" pitchFamily="66" charset="0"/>
              </a:rPr>
              <a:t>Rin</a:t>
            </a:r>
            <a:r>
              <a:rPr lang="zh-CN" altLang="en-US" dirty="0">
                <a:solidFill>
                  <a:srgbClr val="0033CC"/>
                </a:solidFill>
                <a:latin typeface="Comic Sans MS" panose="030F0702030302020204" pitchFamily="66" charset="0"/>
              </a:rPr>
              <a:t>，</a:t>
            </a:r>
            <a:r>
              <a:rPr lang="en-US" altLang="zh-CN" dirty="0" err="1">
                <a:solidFill>
                  <a:srgbClr val="0033CC"/>
                </a:solidFill>
                <a:latin typeface="Comic Sans MS" panose="030F0702030302020204" pitchFamily="66" charset="0"/>
              </a:rPr>
              <a:t>MRin</a:t>
            </a:r>
            <a:r>
              <a:rPr lang="zh-CN" altLang="en-US" dirty="0">
                <a:solidFill>
                  <a:srgbClr val="A50021"/>
                </a:solidFill>
                <a:latin typeface="Comic Sans MS" panose="030F0702030302020204" pitchFamily="66" charset="0"/>
              </a:rPr>
              <a:t>（这两组间可能同时发生）</a:t>
            </a:r>
          </a:p>
          <a:p>
            <a:pPr lvl="2">
              <a:lnSpc>
                <a:spcPct val="100000"/>
              </a:lnSpc>
              <a:spcBef>
                <a:spcPts val="200"/>
              </a:spcBef>
            </a:pPr>
            <a:r>
              <a:rPr lang="zh-CN" altLang="en-US" dirty="0">
                <a:solidFill>
                  <a:srgbClr val="0033CC"/>
                </a:solidFill>
                <a:latin typeface="Comic Sans MS" panose="030F0702030302020204" pitchFamily="66" charset="0"/>
              </a:rPr>
              <a:t>其余的需直接控制（无需编码）：如</a:t>
            </a:r>
            <a:r>
              <a:rPr lang="en-US" altLang="zh-CN" dirty="0">
                <a:solidFill>
                  <a:srgbClr val="0033CC"/>
                </a:solidFill>
                <a:latin typeface="Comic Sans MS" panose="030F0702030302020204" pitchFamily="66" charset="0"/>
              </a:rPr>
              <a:t>1</a:t>
            </a:r>
            <a:r>
              <a:rPr lang="en-US" altLang="zh-CN" dirty="0">
                <a:solidFill>
                  <a:srgbClr val="0033CC"/>
                </a:solidFill>
                <a:latin typeface="Comic Sans MS" panose="030F0702030302020204" pitchFamily="66" charset="0"/>
                <a:cs typeface="Arial" panose="020B0604020202020204" pitchFamily="34" charset="0"/>
              </a:rPr>
              <a:t>→</a:t>
            </a:r>
            <a:r>
              <a:rPr lang="en-US" altLang="zh-CN" dirty="0">
                <a:solidFill>
                  <a:srgbClr val="0033CC"/>
                </a:solidFill>
                <a:latin typeface="Comic Sans MS" panose="030F0702030302020204" pitchFamily="66" charset="0"/>
              </a:rPr>
              <a:t>C</a:t>
            </a:r>
            <a:r>
              <a:rPr lang="en-US" altLang="zh-CN" baseline="-25000" dirty="0">
                <a:solidFill>
                  <a:srgbClr val="0033CC"/>
                </a:solidFill>
                <a:latin typeface="Comic Sans MS" panose="030F0702030302020204" pitchFamily="66" charset="0"/>
              </a:rPr>
              <a:t>0</a:t>
            </a:r>
            <a:r>
              <a:rPr lang="en-US" altLang="zh-CN" dirty="0">
                <a:solidFill>
                  <a:srgbClr val="0033CC"/>
                </a:solidFill>
                <a:latin typeface="Comic Sans MS" panose="030F0702030302020204" pitchFamily="66" charset="0"/>
              </a:rPr>
              <a:t>, Clear Y, WMFC, END</a:t>
            </a:r>
            <a:r>
              <a:rPr lang="zh-CN" altLang="en-US" dirty="0">
                <a:solidFill>
                  <a:srgbClr val="0033CC"/>
                </a:solidFill>
                <a:latin typeface="Comic Sans MS" panose="030F0702030302020204" pitchFamily="66" charset="0"/>
              </a:rPr>
              <a:t>等</a:t>
            </a:r>
          </a:p>
          <a:p>
            <a:pPr lvl="1">
              <a:lnSpc>
                <a:spcPct val="100000"/>
              </a:lnSpc>
              <a:spcBef>
                <a:spcPts val="200"/>
              </a:spcBef>
            </a:pPr>
            <a:r>
              <a:rPr lang="zh-CN" altLang="en-US" dirty="0">
                <a:latin typeface="Comic Sans MS" panose="030F0702030302020204" pitchFamily="66" charset="0"/>
              </a:rPr>
              <a:t>共分</a:t>
            </a:r>
            <a:r>
              <a:rPr lang="en-US" altLang="zh-CN" dirty="0">
                <a:latin typeface="Comic Sans MS" panose="030F0702030302020204" pitchFamily="66" charset="0"/>
              </a:rPr>
              <a:t>9</a:t>
            </a:r>
            <a:r>
              <a:rPr lang="zh-CN" altLang="en-US" dirty="0">
                <a:latin typeface="Comic Sans MS" panose="030F0702030302020204" pitchFamily="66" charset="0"/>
              </a:rPr>
              <a:t>组， </a:t>
            </a:r>
            <a:r>
              <a:rPr lang="en-US" altLang="zh-CN" dirty="0">
                <a:latin typeface="Comic Sans MS" panose="030F0702030302020204" pitchFamily="66" charset="0"/>
              </a:rPr>
              <a:t>µOP</a:t>
            </a:r>
            <a:r>
              <a:rPr lang="zh-CN" altLang="en-US" dirty="0">
                <a:latin typeface="Comic Sans MS" panose="030F0702030302020204" pitchFamily="66" charset="0"/>
              </a:rPr>
              <a:t>仅</a:t>
            </a:r>
            <a:r>
              <a:rPr lang="zh-CN" altLang="en-US" dirty="0" smtClean="0">
                <a:latin typeface="Comic Sans MS" panose="030F0702030302020204" pitchFamily="66" charset="0"/>
              </a:rPr>
              <a:t>有</a:t>
            </a:r>
            <a:r>
              <a:rPr lang="en-US" altLang="zh-CN" dirty="0" smtClean="0">
                <a:latin typeface="Comic Sans MS" panose="030F0702030302020204" pitchFamily="66" charset="0"/>
              </a:rPr>
              <a:t>3+3+2+4+1+1+2+1+1=18</a:t>
            </a:r>
            <a:r>
              <a:rPr lang="zh-CN" altLang="en-US" dirty="0" smtClean="0">
                <a:latin typeface="Comic Sans MS" panose="030F0702030302020204" pitchFamily="66" charset="0"/>
              </a:rPr>
              <a:t>位</a:t>
            </a:r>
            <a:r>
              <a:rPr lang="zh-CN" altLang="en-US" dirty="0">
                <a:latin typeface="Comic Sans MS" panose="030F0702030302020204" pitchFamily="66" charset="0"/>
              </a:rPr>
              <a:t>，比直接控制法少</a:t>
            </a:r>
            <a:r>
              <a:rPr lang="en-US" altLang="zh-CN" dirty="0">
                <a:latin typeface="Comic Sans MS" panose="030F0702030302020204" pitchFamily="66" charset="0"/>
              </a:rPr>
              <a:t>8</a:t>
            </a:r>
            <a:r>
              <a:rPr lang="zh-CN" altLang="en-US" dirty="0">
                <a:latin typeface="Comic Sans MS" panose="030F0702030302020204" pitchFamily="66" charset="0"/>
              </a:rPr>
              <a:t>位</a:t>
            </a:r>
          </a:p>
          <a:p>
            <a:pPr lvl="1">
              <a:lnSpc>
                <a:spcPct val="100000"/>
              </a:lnSpc>
              <a:spcBef>
                <a:spcPts val="200"/>
              </a:spcBef>
            </a:pPr>
            <a:r>
              <a:rPr lang="en-US" altLang="zh-CN" dirty="0">
                <a:latin typeface="Comic Sans MS" panose="030F0702030302020204" pitchFamily="66" charset="0"/>
              </a:rPr>
              <a:t>9</a:t>
            </a:r>
            <a:r>
              <a:rPr lang="zh-CN" altLang="en-US" dirty="0">
                <a:latin typeface="Comic Sans MS" panose="030F0702030302020204" pitchFamily="66" charset="0"/>
              </a:rPr>
              <a:t>组中有</a:t>
            </a:r>
            <a:r>
              <a:rPr lang="en-US" altLang="zh-CN" dirty="0">
                <a:latin typeface="Comic Sans MS" panose="030F0702030302020204" pitchFamily="66" charset="0"/>
              </a:rPr>
              <a:t>5</a:t>
            </a:r>
            <a:r>
              <a:rPr lang="zh-CN" altLang="en-US" dirty="0">
                <a:latin typeface="Comic Sans MS" panose="030F0702030302020204" pitchFamily="66" charset="0"/>
              </a:rPr>
              <a:t>组进行了编码，执行微指令时需</a:t>
            </a:r>
            <a:r>
              <a:rPr lang="zh-CN" altLang="en-US" dirty="0" smtClean="0">
                <a:latin typeface="Comic Sans MS" panose="030F0702030302020204" pitchFamily="66" charset="0"/>
              </a:rPr>
              <a:t>译码</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7" name="矩形 6"/>
          <p:cNvSpPr/>
          <p:nvPr/>
        </p:nvSpPr>
        <p:spPr>
          <a:xfrm>
            <a:off x="35496" y="241484"/>
            <a:ext cx="597615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直接控制法和字段直接编译法举例</a:t>
            </a:r>
            <a:endParaRPr kumimoji="0" lang="zh-CN" altLang="en-US" sz="1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66057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476672"/>
            <a:ext cx="86328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285750" y="6105525"/>
            <a:ext cx="4229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endParaRPr lang="en-US" altLang="zh-CN">
              <a:ea typeface="宋体" panose="02010600030101010101" pitchFamily="2" charset="-122"/>
            </a:endParaRPr>
          </a:p>
        </p:txBody>
      </p:sp>
      <p:sp>
        <p:nvSpPr>
          <p:cNvPr id="9" name="Rectangle 6"/>
          <p:cNvSpPr>
            <a:spLocks noChangeArrowheads="1"/>
          </p:cNvSpPr>
          <p:nvPr/>
        </p:nvSpPr>
        <p:spPr bwMode="auto">
          <a:xfrm>
            <a:off x="292100" y="5746030"/>
            <a:ext cx="87280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dirty="0">
                <a:solidFill>
                  <a:srgbClr val="0033CC"/>
                </a:solidFill>
                <a:latin typeface="Comic Sans MS" panose="030F0702030302020204" pitchFamily="66" charset="0"/>
                <a:ea typeface="微软雅黑" panose="020B0503020204020204" pitchFamily="34" charset="-122"/>
              </a:rPr>
              <a:t>可</a:t>
            </a:r>
            <a:r>
              <a:rPr lang="zh-CN" altLang="en-US" sz="1800" dirty="0" smtClean="0">
                <a:solidFill>
                  <a:srgbClr val="0033CC"/>
                </a:solidFill>
                <a:latin typeface="Comic Sans MS" panose="030F0702030302020204" pitchFamily="66" charset="0"/>
                <a:ea typeface="微软雅黑" panose="020B0503020204020204" pitchFamily="34" charset="-122"/>
              </a:rPr>
              <a:t>分</a:t>
            </a:r>
            <a:r>
              <a:rPr lang="en-US" altLang="zh-CN" sz="1800" dirty="0" smtClean="0">
                <a:solidFill>
                  <a:srgbClr val="0033CC"/>
                </a:solidFill>
                <a:latin typeface="Comic Sans MS" panose="030F0702030302020204" pitchFamily="66" charset="0"/>
                <a:ea typeface="微软雅黑" panose="020B0503020204020204" pitchFamily="34" charset="-122"/>
              </a:rPr>
              <a:t>9</a:t>
            </a:r>
            <a:r>
              <a:rPr lang="zh-CN" altLang="en-US" sz="1800" dirty="0" smtClean="0">
                <a:solidFill>
                  <a:srgbClr val="0033CC"/>
                </a:solidFill>
                <a:latin typeface="Comic Sans MS" panose="030F0702030302020204" pitchFamily="66" charset="0"/>
                <a:ea typeface="微软雅黑" panose="020B0503020204020204" pitchFamily="34" charset="-122"/>
              </a:rPr>
              <a:t>组</a:t>
            </a:r>
            <a:r>
              <a:rPr lang="zh-CN" altLang="en-US"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ALUop</a:t>
            </a:r>
            <a:r>
              <a:rPr lang="en-US" altLang="zh-CN" sz="1800" dirty="0">
                <a:solidFill>
                  <a:srgbClr val="0033CC"/>
                </a:solidFill>
                <a:latin typeface="Comic Sans MS" panose="030F0702030302020204" pitchFamily="66" charset="0"/>
                <a:ea typeface="微软雅黑" panose="020B0503020204020204" pitchFamily="34" charset="-122"/>
              </a:rPr>
              <a:t>(2</a:t>
            </a:r>
            <a:r>
              <a:rPr lang="zh-CN" altLang="en-US" sz="1800" dirty="0">
                <a:solidFill>
                  <a:srgbClr val="0033CC"/>
                </a:solidFill>
                <a:latin typeface="Comic Sans MS" panose="030F0702030302020204" pitchFamily="66" charset="0"/>
                <a:ea typeface="微软雅黑" panose="020B0503020204020204" pitchFamily="34" charset="-122"/>
              </a:rPr>
              <a:t>位</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ALUSelA</a:t>
            </a:r>
            <a:r>
              <a:rPr lang="en-US" altLang="zh-CN" sz="1800" dirty="0">
                <a:solidFill>
                  <a:srgbClr val="0033CC"/>
                </a:solidFill>
                <a:latin typeface="Comic Sans MS" panose="030F0702030302020204" pitchFamily="66" charset="0"/>
                <a:ea typeface="微软雅黑" panose="020B0503020204020204" pitchFamily="34" charset="-122"/>
              </a:rPr>
              <a:t>(1</a:t>
            </a:r>
            <a:r>
              <a:rPr lang="zh-CN" altLang="en-US" sz="1800" dirty="0">
                <a:solidFill>
                  <a:srgbClr val="0033CC"/>
                </a:solidFill>
                <a:latin typeface="Comic Sans MS" panose="030F0702030302020204" pitchFamily="66" charset="0"/>
                <a:ea typeface="微软雅黑" panose="020B0503020204020204" pitchFamily="34" charset="-122"/>
              </a:rPr>
              <a:t>位</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ALUSelB</a:t>
            </a:r>
            <a:r>
              <a:rPr lang="en-US" altLang="zh-CN" sz="1800" dirty="0">
                <a:solidFill>
                  <a:srgbClr val="0033CC"/>
                </a:solidFill>
                <a:latin typeface="Comic Sans MS" panose="030F0702030302020204" pitchFamily="66" charset="0"/>
                <a:ea typeface="微软雅黑" panose="020B0503020204020204" pitchFamily="34" charset="-122"/>
              </a:rPr>
              <a:t>(2</a:t>
            </a:r>
            <a:r>
              <a:rPr lang="zh-CN" altLang="en-US" sz="1800" dirty="0">
                <a:solidFill>
                  <a:srgbClr val="0033CC"/>
                </a:solidFill>
                <a:latin typeface="Comic Sans MS" panose="030F0702030302020204" pitchFamily="66" charset="0"/>
                <a:ea typeface="微软雅黑" panose="020B0503020204020204" pitchFamily="34" charset="-122"/>
              </a:rPr>
              <a:t>位</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RegOP</a:t>
            </a:r>
            <a:r>
              <a:rPr lang="en-US" altLang="zh-CN" sz="1800" dirty="0">
                <a:solidFill>
                  <a:srgbClr val="0033CC"/>
                </a:solidFill>
                <a:latin typeface="Comic Sans MS" panose="030F0702030302020204" pitchFamily="66" charset="0"/>
                <a:ea typeface="微软雅黑" panose="020B0503020204020204" pitchFamily="34" charset="-122"/>
              </a:rPr>
              <a:t>(3</a:t>
            </a:r>
            <a:r>
              <a:rPr lang="zh-CN" altLang="en-US" sz="1800" dirty="0">
                <a:solidFill>
                  <a:srgbClr val="0033CC"/>
                </a:solidFill>
                <a:latin typeface="Comic Sans MS" panose="030F0702030302020204" pitchFamily="66" charset="0"/>
                <a:ea typeface="微软雅黑" panose="020B0503020204020204" pitchFamily="34" charset="-122"/>
              </a:rPr>
              <a:t>位</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RegWr</a:t>
            </a:r>
            <a:r>
              <a:rPr lang="en-US" altLang="zh-CN"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RegDst</a:t>
            </a:r>
            <a:r>
              <a:rPr lang="en-US" altLang="zh-CN"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MemtoReg</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smtClean="0">
                <a:solidFill>
                  <a:srgbClr val="0033CC"/>
                </a:solidFill>
                <a:latin typeface="Comic Sans MS" panose="030F0702030302020204" pitchFamily="66" charset="0"/>
                <a:ea typeface="微软雅黑" panose="020B0503020204020204" pitchFamily="34" charset="-122"/>
              </a:rPr>
              <a:t>MemOP</a:t>
            </a:r>
            <a:r>
              <a:rPr lang="en-US" altLang="zh-CN" sz="1800" dirty="0" smtClean="0">
                <a:solidFill>
                  <a:srgbClr val="0033CC"/>
                </a:solidFill>
                <a:latin typeface="Comic Sans MS" panose="030F0702030302020204" pitchFamily="66" charset="0"/>
                <a:ea typeface="微软雅黑" panose="020B0503020204020204" pitchFamily="34" charset="-122"/>
              </a:rPr>
              <a:t>(2</a:t>
            </a:r>
            <a:r>
              <a:rPr lang="zh-CN" altLang="en-US" sz="1800" dirty="0">
                <a:solidFill>
                  <a:srgbClr val="0033CC"/>
                </a:solidFill>
                <a:latin typeface="Comic Sans MS" panose="030F0702030302020204" pitchFamily="66" charset="0"/>
                <a:ea typeface="微软雅黑" panose="020B0503020204020204" pitchFamily="34" charset="-122"/>
              </a:rPr>
              <a:t>位</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MemWr</a:t>
            </a:r>
            <a:r>
              <a:rPr lang="en-US" altLang="zh-CN"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IorD</a:t>
            </a:r>
            <a:r>
              <a:rPr lang="en-US" altLang="zh-CN"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IRWr</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ExtOp</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smtClean="0">
                <a:solidFill>
                  <a:srgbClr val="0033CC"/>
                </a:solidFill>
                <a:latin typeface="Comic Sans MS" panose="030F0702030302020204" pitchFamily="66" charset="0"/>
                <a:ea typeface="微软雅黑" panose="020B0503020204020204" pitchFamily="34" charset="-122"/>
              </a:rPr>
              <a:t>Rtype</a:t>
            </a:r>
            <a:r>
              <a:rPr lang="zh-CN" altLang="en-US" sz="1800" dirty="0" smtClean="0">
                <a:solidFill>
                  <a:srgbClr val="0033CC"/>
                </a:solidFill>
                <a:latin typeface="Comic Sans MS" panose="030F0702030302020204" pitchFamily="66" charset="0"/>
                <a:ea typeface="微软雅黑" panose="020B0503020204020204" pitchFamily="34" charset="-122"/>
              </a:rPr>
              <a:t>，</a:t>
            </a:r>
            <a:r>
              <a:rPr lang="en-US" altLang="zh-CN" sz="1800" dirty="0" err="1" smtClean="0">
                <a:solidFill>
                  <a:srgbClr val="0033CC"/>
                </a:solidFill>
                <a:latin typeface="Comic Sans MS" panose="030F0702030302020204" pitchFamily="66" charset="0"/>
                <a:ea typeface="微软雅黑" panose="020B0503020204020204" pitchFamily="34" charset="-122"/>
              </a:rPr>
              <a:t>BrWr</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PCWrOP</a:t>
            </a:r>
            <a:r>
              <a:rPr lang="en-US" altLang="zh-CN" sz="1800" dirty="0">
                <a:solidFill>
                  <a:srgbClr val="0033CC"/>
                </a:solidFill>
                <a:latin typeface="Comic Sans MS" panose="030F0702030302020204" pitchFamily="66" charset="0"/>
                <a:ea typeface="微软雅黑" panose="020B0503020204020204" pitchFamily="34" charset="-122"/>
              </a:rPr>
              <a:t>(2</a:t>
            </a:r>
            <a:r>
              <a:rPr lang="zh-CN" altLang="en-US" sz="1800" dirty="0">
                <a:solidFill>
                  <a:srgbClr val="0033CC"/>
                </a:solidFill>
                <a:latin typeface="Comic Sans MS" panose="030F0702030302020204" pitchFamily="66" charset="0"/>
                <a:ea typeface="微软雅黑" panose="020B0503020204020204" pitchFamily="34" charset="-122"/>
              </a:rPr>
              <a:t>位</a:t>
            </a:r>
            <a:r>
              <a:rPr lang="en-US" altLang="zh-CN" sz="1800" dirty="0">
                <a:solidFill>
                  <a:srgbClr val="0033CC"/>
                </a:solidFill>
                <a:latin typeface="Comic Sans MS" panose="030F0702030302020204" pitchFamily="66" charset="0"/>
                <a:ea typeface="微软雅黑" panose="020B0503020204020204" pitchFamily="34" charset="-122"/>
              </a:rPr>
              <a:t>: </a:t>
            </a:r>
            <a:r>
              <a:rPr lang="en-US" altLang="zh-CN" sz="1800" dirty="0" err="1">
                <a:solidFill>
                  <a:srgbClr val="0033CC"/>
                </a:solidFill>
                <a:latin typeface="Comic Sans MS" panose="030F0702030302020204" pitchFamily="66" charset="0"/>
                <a:ea typeface="微软雅黑" panose="020B0503020204020204" pitchFamily="34" charset="-122"/>
              </a:rPr>
              <a:t>PCSource</a:t>
            </a:r>
            <a:r>
              <a:rPr lang="en-US" altLang="zh-CN"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PCWr</a:t>
            </a:r>
            <a:r>
              <a:rPr lang="en-US" altLang="zh-CN" sz="1800" dirty="0">
                <a:solidFill>
                  <a:srgbClr val="0033CC"/>
                </a:solidFill>
                <a:latin typeface="Comic Sans MS" panose="030F0702030302020204" pitchFamily="66" charset="0"/>
                <a:ea typeface="微软雅黑" panose="020B0503020204020204" pitchFamily="34" charset="-122"/>
              </a:rPr>
              <a:t>/</a:t>
            </a:r>
            <a:r>
              <a:rPr lang="en-US" altLang="zh-CN" sz="1800" dirty="0" err="1">
                <a:solidFill>
                  <a:srgbClr val="0033CC"/>
                </a:solidFill>
                <a:latin typeface="Comic Sans MS" panose="030F0702030302020204" pitchFamily="66" charset="0"/>
                <a:ea typeface="微软雅黑" panose="020B0503020204020204" pitchFamily="34" charset="-122"/>
              </a:rPr>
              <a:t>PCWrCond</a:t>
            </a:r>
            <a:r>
              <a:rPr lang="en-US" altLang="zh-CN" sz="1800" dirty="0">
                <a:solidFill>
                  <a:srgbClr val="0033CC"/>
                </a:solidFill>
                <a:latin typeface="Comic Sans MS" panose="030F0702030302020204" pitchFamily="66" charset="0"/>
                <a:ea typeface="微软雅黑" panose="020B0503020204020204" pitchFamily="34" charset="-122"/>
              </a:rPr>
              <a:t>)</a:t>
            </a:r>
            <a:r>
              <a:rPr lang="zh-CN" altLang="en-US" sz="1800" dirty="0">
                <a:solidFill>
                  <a:srgbClr val="0033CC"/>
                </a:solidFill>
                <a:latin typeface="Comic Sans MS" panose="030F0702030302020204" pitchFamily="66" charset="0"/>
                <a:ea typeface="微软雅黑" panose="020B0503020204020204" pitchFamily="34" charset="-122"/>
              </a:rPr>
              <a:t> </a:t>
            </a:r>
          </a:p>
        </p:txBody>
      </p:sp>
      <p:sp>
        <p:nvSpPr>
          <p:cNvPr id="11" name="矩形 10"/>
          <p:cNvSpPr/>
          <p:nvPr/>
        </p:nvSpPr>
        <p:spPr>
          <a:xfrm>
            <a:off x="95250" y="44624"/>
            <a:ext cx="296908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A50021"/>
                </a:solidFill>
                <a:effectLst/>
                <a:uLnTx/>
                <a:uFillTx/>
                <a:latin typeface="微软雅黑" panose="020B0503020204020204" pitchFamily="34" charset="-122"/>
                <a:ea typeface="微软雅黑" panose="020B0503020204020204" pitchFamily="34" charset="-122"/>
                <a:cs typeface="+mj-cs"/>
              </a:rPr>
              <a:t>字段直接编码法举例</a:t>
            </a:r>
            <a:endParaRPr kumimoji="0" lang="zh-CN" altLang="en-US" sz="2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0" name="矩形 9"/>
          <p:cNvSpPr/>
          <p:nvPr/>
        </p:nvSpPr>
        <p:spPr>
          <a:xfrm>
            <a:off x="4675659" y="506289"/>
            <a:ext cx="4468341"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多周期数据通路微操作分组情况</a:t>
            </a:r>
          </a:p>
        </p:txBody>
      </p:sp>
    </p:spTree>
    <p:extLst>
      <p:ext uri="{BB962C8B-B14F-4D97-AF65-F5344CB8AC3E}">
        <p14:creationId xmlns:p14="http://schemas.microsoft.com/office/powerpoint/2010/main" val="31199841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5.4.2 </a:t>
            </a:r>
            <a:r>
              <a:rPr lang="zh-CN" altLang="en-US" dirty="0" smtClean="0"/>
              <a:t>微命令编码</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92</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a:t>
            </a:r>
            <a:r>
              <a:rPr lang="zh-CN" altLang="en-US" dirty="0" smtClean="0">
                <a:solidFill>
                  <a:srgbClr val="063DE8"/>
                </a:solidFill>
              </a:rPr>
              <a:t>字段</a:t>
            </a:r>
            <a:r>
              <a:rPr lang="zh-CN" altLang="en-US" dirty="0">
                <a:solidFill>
                  <a:srgbClr val="063DE8"/>
                </a:solidFill>
              </a:rPr>
              <a:t>间接</a:t>
            </a:r>
            <a:r>
              <a:rPr lang="zh-CN" altLang="en-US" dirty="0" smtClean="0">
                <a:solidFill>
                  <a:srgbClr val="063DE8"/>
                </a:solidFill>
              </a:rPr>
              <a:t>编码法</a:t>
            </a:r>
            <a:endParaRPr lang="zh-CN" altLang="en-US" dirty="0">
              <a:solidFill>
                <a:srgbClr val="063DE8"/>
              </a:solidFill>
            </a:endParaRPr>
          </a:p>
        </p:txBody>
      </p:sp>
      <p:sp>
        <p:nvSpPr>
          <p:cNvPr id="27" name="Rectangle 3"/>
          <p:cNvSpPr txBox="1">
            <a:spLocks noChangeArrowheads="1"/>
          </p:cNvSpPr>
          <p:nvPr/>
        </p:nvSpPr>
        <p:spPr bwMode="auto">
          <a:xfrm>
            <a:off x="176103" y="1451223"/>
            <a:ext cx="8795004" cy="3489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30000"/>
              </a:spcBef>
            </a:pPr>
            <a:r>
              <a:rPr lang="zh-CN" altLang="en-US" sz="2000" dirty="0">
                <a:solidFill>
                  <a:srgbClr val="D90125"/>
                </a:solidFill>
              </a:rPr>
              <a:t>基本思想：</a:t>
            </a:r>
          </a:p>
          <a:p>
            <a:pPr lvl="1">
              <a:lnSpc>
                <a:spcPct val="120000"/>
              </a:lnSpc>
              <a:spcBef>
                <a:spcPct val="30000"/>
              </a:spcBef>
            </a:pPr>
            <a:r>
              <a:rPr lang="zh-CN" altLang="en-US" dirty="0">
                <a:latin typeface="Comic Sans MS" panose="030F0702030302020204" pitchFamily="66" charset="0"/>
              </a:rPr>
              <a:t>在字段直接编码法基础上，进一步压缩微指令长度。</a:t>
            </a:r>
          </a:p>
          <a:p>
            <a:pPr lvl="1">
              <a:lnSpc>
                <a:spcPct val="120000"/>
              </a:lnSpc>
              <a:spcBef>
                <a:spcPct val="30000"/>
              </a:spcBef>
            </a:pPr>
            <a:r>
              <a:rPr lang="zh-CN" altLang="en-US" dirty="0">
                <a:latin typeface="Comic Sans MS" panose="030F0702030302020204" pitchFamily="66" charset="0"/>
              </a:rPr>
              <a:t>通过另一字段的编码或标志位来对某个字段的编码加以解释。</a:t>
            </a:r>
          </a:p>
          <a:p>
            <a:pPr lvl="1">
              <a:lnSpc>
                <a:spcPct val="120000"/>
              </a:lnSpc>
              <a:spcBef>
                <a:spcPct val="30000"/>
              </a:spcBef>
              <a:buFontTx/>
              <a:buNone/>
            </a:pPr>
            <a:r>
              <a:rPr lang="zh-CN" altLang="en-US" dirty="0">
                <a:latin typeface="Comic Sans MS" panose="030F0702030302020204" pitchFamily="66" charset="0"/>
              </a:rPr>
              <a:t>   即：一个微命令字段可以表示多个微命令组，到底代表哪一组微命令，则由另一个专门的字段来确定。 </a:t>
            </a:r>
          </a:p>
          <a:p>
            <a:pPr>
              <a:lnSpc>
                <a:spcPct val="120000"/>
              </a:lnSpc>
              <a:spcBef>
                <a:spcPct val="30000"/>
              </a:spcBef>
            </a:pPr>
            <a:r>
              <a:rPr lang="zh-CN" altLang="en-US" sz="2000" dirty="0">
                <a:solidFill>
                  <a:srgbClr val="D90125"/>
                </a:solidFill>
              </a:rPr>
              <a:t>特点：</a:t>
            </a:r>
          </a:p>
          <a:p>
            <a:pPr lvl="1">
              <a:lnSpc>
                <a:spcPct val="120000"/>
              </a:lnSpc>
              <a:spcBef>
                <a:spcPct val="30000"/>
              </a:spcBef>
            </a:pPr>
            <a:r>
              <a:rPr lang="zh-CN" altLang="en-US" dirty="0">
                <a:latin typeface="Comic Sans MS" panose="030F0702030302020204" pitchFamily="66" charset="0"/>
              </a:rPr>
              <a:t>可进一步缩短微指令字的长度，节省控存容量。（意义不大！）</a:t>
            </a:r>
          </a:p>
          <a:p>
            <a:pPr lvl="1">
              <a:lnSpc>
                <a:spcPct val="120000"/>
              </a:lnSpc>
              <a:spcBef>
                <a:spcPct val="30000"/>
              </a:spcBef>
            </a:pPr>
            <a:r>
              <a:rPr lang="zh-CN" altLang="en-US" dirty="0">
                <a:latin typeface="Comic Sans MS" panose="030F0702030302020204" pitchFamily="66" charset="0"/>
              </a:rPr>
              <a:t>译码线路复杂，时间开销大</a:t>
            </a:r>
            <a:r>
              <a:rPr lang="en-US" altLang="zh-CN" dirty="0">
                <a:latin typeface="Comic Sans MS" panose="030F0702030302020204" pitchFamily="66" charset="0"/>
              </a:rPr>
              <a:t>。</a:t>
            </a:r>
          </a:p>
        </p:txBody>
      </p:sp>
      <p:sp>
        <p:nvSpPr>
          <p:cNvPr id="11" name="Rectangle 4"/>
          <p:cNvSpPr>
            <a:spLocks noChangeArrowheads="1"/>
          </p:cNvSpPr>
          <p:nvPr/>
        </p:nvSpPr>
        <p:spPr bwMode="auto">
          <a:xfrm>
            <a:off x="1246312" y="5157192"/>
            <a:ext cx="524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lvl="1">
              <a:lnSpc>
                <a:spcPct val="120000"/>
              </a:lnSpc>
              <a:spcBef>
                <a:spcPct val="30000"/>
              </a:spcBef>
              <a:buSzPct val="100000"/>
            </a:pPr>
            <a:r>
              <a:rPr lang="zh-CN" altLang="en-US" sz="2000" dirty="0">
                <a:solidFill>
                  <a:srgbClr val="D90125"/>
                </a:solidFill>
                <a:latin typeface="微软雅黑" panose="020B0503020204020204" pitchFamily="34" charset="-122"/>
                <a:ea typeface="微软雅黑" panose="020B0503020204020204" pitchFamily="34" charset="-122"/>
              </a:rPr>
              <a:t>鉴于以上特点，它只限于局部场合使用。</a:t>
            </a:r>
          </a:p>
        </p:txBody>
      </p:sp>
    </p:spTree>
    <p:extLst>
      <p:ext uri="{BB962C8B-B14F-4D97-AF65-F5344CB8AC3E}">
        <p14:creationId xmlns:p14="http://schemas.microsoft.com/office/powerpoint/2010/main" val="41047550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5.4.3 </a:t>
            </a:r>
            <a:r>
              <a:rPr lang="zh-CN" altLang="en-US" dirty="0" smtClean="0"/>
              <a:t>微指令地址的确定</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93</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26" name="内容占位符 2"/>
          <p:cNvSpPr txBox="1">
            <a:spLocks/>
          </p:cNvSpPr>
          <p:nvPr/>
        </p:nvSpPr>
        <p:spPr bwMode="auto">
          <a:xfrm>
            <a:off x="119514" y="1052736"/>
            <a:ext cx="5820638"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4.</a:t>
            </a:r>
            <a:r>
              <a:rPr lang="zh-CN" altLang="en-US" dirty="0">
                <a:solidFill>
                  <a:srgbClr val="063DE8"/>
                </a:solidFill>
              </a:rPr>
              <a:t>最小</a:t>
            </a:r>
            <a:r>
              <a:rPr lang="en-US" altLang="zh-CN" dirty="0">
                <a:solidFill>
                  <a:srgbClr val="063DE8"/>
                </a:solidFill>
              </a:rPr>
              <a:t>(</a:t>
            </a:r>
            <a:r>
              <a:rPr lang="zh-CN" altLang="en-US" dirty="0">
                <a:solidFill>
                  <a:srgbClr val="063DE8"/>
                </a:solidFill>
              </a:rPr>
              <a:t>最短、垂直</a:t>
            </a:r>
            <a:r>
              <a:rPr lang="en-US" altLang="zh-CN" dirty="0">
                <a:solidFill>
                  <a:srgbClr val="063DE8"/>
                </a:solidFill>
              </a:rPr>
              <a:t>)</a:t>
            </a:r>
            <a:r>
              <a:rPr lang="zh-CN" altLang="en-US" dirty="0">
                <a:solidFill>
                  <a:srgbClr val="063DE8"/>
                </a:solidFill>
              </a:rPr>
              <a:t>编码法</a:t>
            </a:r>
          </a:p>
        </p:txBody>
      </p:sp>
      <p:sp>
        <p:nvSpPr>
          <p:cNvPr id="11" name="Rectangle 3"/>
          <p:cNvSpPr txBox="1">
            <a:spLocks noChangeArrowheads="1"/>
          </p:cNvSpPr>
          <p:nvPr/>
        </p:nvSpPr>
        <p:spPr bwMode="auto">
          <a:xfrm>
            <a:off x="176103" y="1451223"/>
            <a:ext cx="8795004" cy="39940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30000"/>
              </a:spcBef>
            </a:pPr>
            <a:r>
              <a:rPr lang="zh-CN" altLang="en-US" sz="2000" dirty="0">
                <a:solidFill>
                  <a:srgbClr val="D90125"/>
                </a:solidFill>
              </a:rPr>
              <a:t>基本</a:t>
            </a:r>
            <a:r>
              <a:rPr lang="zh-CN" altLang="en-US" sz="2000" dirty="0" smtClean="0">
                <a:solidFill>
                  <a:srgbClr val="D90125"/>
                </a:solidFill>
              </a:rPr>
              <a:t>思想</a:t>
            </a:r>
            <a:endParaRPr lang="zh-CN" altLang="en-US" sz="2000" dirty="0">
              <a:solidFill>
                <a:srgbClr val="D90125"/>
              </a:solidFill>
            </a:endParaRPr>
          </a:p>
          <a:p>
            <a:pPr lvl="1">
              <a:lnSpc>
                <a:spcPct val="120000"/>
              </a:lnSpc>
              <a:spcBef>
                <a:spcPct val="30000"/>
              </a:spcBef>
            </a:pPr>
            <a:r>
              <a:rPr lang="zh-CN" altLang="en-US" dirty="0">
                <a:latin typeface="Comic Sans MS" panose="030F0702030302020204" pitchFamily="66" charset="0"/>
              </a:rPr>
              <a:t>采用指令编码思想（每条指令产生一个操作），每条微指令只包含一个微命令。即将所有微命令进行全编码。</a:t>
            </a:r>
          </a:p>
          <a:p>
            <a:pPr lvl="1">
              <a:lnSpc>
                <a:spcPct val="120000"/>
              </a:lnSpc>
              <a:spcBef>
                <a:spcPct val="30000"/>
              </a:spcBef>
              <a:buFontTx/>
              <a:buNone/>
            </a:pPr>
            <a:r>
              <a:rPr lang="zh-CN" altLang="en-US" dirty="0">
                <a:latin typeface="Comic Sans MS" panose="030F0702030302020204" pitchFamily="66" charset="0"/>
              </a:rPr>
              <a:t>    采用这种方式编码的微指令称为垂直型微指令</a:t>
            </a:r>
          </a:p>
          <a:p>
            <a:pPr lvl="1">
              <a:lnSpc>
                <a:spcPct val="120000"/>
              </a:lnSpc>
              <a:spcBef>
                <a:spcPct val="30000"/>
              </a:spcBef>
              <a:buFontTx/>
              <a:buNone/>
            </a:pPr>
            <a:r>
              <a:rPr lang="zh-CN" altLang="en-US" dirty="0">
                <a:latin typeface="Comic Sans MS" panose="030F0702030302020204" pitchFamily="66" charset="0"/>
              </a:rPr>
              <a:t>     由其组成的微程序称为垂直微程序。 </a:t>
            </a:r>
          </a:p>
          <a:p>
            <a:pPr>
              <a:lnSpc>
                <a:spcPct val="120000"/>
              </a:lnSpc>
              <a:spcBef>
                <a:spcPct val="30000"/>
              </a:spcBef>
            </a:pPr>
            <a:r>
              <a:rPr lang="zh-CN" altLang="en-US" sz="2000" dirty="0" smtClean="0">
                <a:solidFill>
                  <a:srgbClr val="D90125"/>
                </a:solidFill>
              </a:rPr>
              <a:t>特点</a:t>
            </a:r>
            <a:endParaRPr lang="zh-CN" altLang="en-US" sz="2000" dirty="0">
              <a:solidFill>
                <a:srgbClr val="D90125"/>
              </a:solidFill>
            </a:endParaRPr>
          </a:p>
          <a:p>
            <a:pPr lvl="1">
              <a:lnSpc>
                <a:spcPct val="120000"/>
              </a:lnSpc>
              <a:spcBef>
                <a:spcPct val="30000"/>
              </a:spcBef>
            </a:pPr>
            <a:r>
              <a:rPr lang="zh-CN" altLang="en-US" dirty="0">
                <a:latin typeface="Comic Sans MS" panose="030F0702030302020204" pitchFamily="66" charset="0"/>
              </a:rPr>
              <a:t>能得到最短的微指令字。</a:t>
            </a:r>
          </a:p>
          <a:p>
            <a:pPr lvl="1">
              <a:lnSpc>
                <a:spcPct val="120000"/>
              </a:lnSpc>
              <a:spcBef>
                <a:spcPct val="30000"/>
              </a:spcBef>
            </a:pPr>
            <a:r>
              <a:rPr lang="zh-CN" altLang="en-US" dirty="0">
                <a:latin typeface="Comic Sans MS" panose="030F0702030302020204" pitchFamily="66" charset="0"/>
              </a:rPr>
              <a:t>微程序规整、直观，易于编制。</a:t>
            </a:r>
          </a:p>
          <a:p>
            <a:pPr lvl="1">
              <a:lnSpc>
                <a:spcPct val="120000"/>
              </a:lnSpc>
              <a:spcBef>
                <a:spcPct val="30000"/>
              </a:spcBef>
            </a:pPr>
            <a:r>
              <a:rPr lang="zh-CN" altLang="en-US" dirty="0">
                <a:latin typeface="Comic Sans MS" panose="030F0702030302020204" pitchFamily="66" charset="0"/>
              </a:rPr>
              <a:t>但并行能力差，速度慢</a:t>
            </a:r>
            <a:r>
              <a:rPr lang="en-US" altLang="zh-CN" dirty="0">
                <a:latin typeface="Comic Sans MS" panose="030F0702030302020204" pitchFamily="66" charset="0"/>
              </a:rPr>
              <a:t>，</a:t>
            </a:r>
            <a:r>
              <a:rPr lang="zh-CN" altLang="en-US" dirty="0">
                <a:latin typeface="Comic Sans MS" panose="030F0702030302020204" pitchFamily="66" charset="0"/>
              </a:rPr>
              <a:t>并且微程序长</a:t>
            </a:r>
            <a:r>
              <a:rPr lang="zh-CN" altLang="en-US" dirty="0" smtClean="0">
                <a:latin typeface="Comic Sans MS" panose="030F0702030302020204" pitchFamily="66" charset="0"/>
              </a:rPr>
              <a:t>。</a:t>
            </a:r>
            <a:endParaRPr lang="zh-CN" altLang="en-US" dirty="0">
              <a:latin typeface="Comic Sans MS" panose="030F0702030302020204" pitchFamily="66" charset="0"/>
            </a:endParaRPr>
          </a:p>
        </p:txBody>
      </p:sp>
      <p:sp>
        <p:nvSpPr>
          <p:cNvPr id="12" name="Text Box 4"/>
          <p:cNvSpPr txBox="1">
            <a:spLocks noChangeArrowheads="1"/>
          </p:cNvSpPr>
          <p:nvPr/>
        </p:nvSpPr>
        <p:spPr bwMode="auto">
          <a:xfrm>
            <a:off x="429835" y="5502481"/>
            <a:ext cx="82875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lnSpc>
                <a:spcPct val="140000"/>
              </a:lnSpc>
              <a:spcBef>
                <a:spcPct val="50000"/>
              </a:spcBef>
            </a:pPr>
            <a:r>
              <a:rPr lang="zh-CN" altLang="en-US" sz="2000" dirty="0" smtClean="0">
                <a:solidFill>
                  <a:srgbClr val="FC0128"/>
                </a:solidFill>
                <a:latin typeface="微软雅黑" panose="020B0503020204020204" pitchFamily="34" charset="-122"/>
                <a:ea typeface="微软雅黑" panose="020B0503020204020204" pitchFamily="34" charset="-122"/>
              </a:rPr>
              <a:t>主要用在具有两级微程序的控制器设计中，用垂直微程序解释指令，用水平微程序解释垂直微指令。此时，水平微程序称为毫微程序。</a:t>
            </a:r>
          </a:p>
        </p:txBody>
      </p:sp>
    </p:spTree>
    <p:extLst>
      <p:ext uri="{BB962C8B-B14F-4D97-AF65-F5344CB8AC3E}">
        <p14:creationId xmlns:p14="http://schemas.microsoft.com/office/powerpoint/2010/main" val="36386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animClr clrSpc="rgb" dir="cw">
                                      <p:cBhvr override="childStyle">
                                        <p:cTn dur="1" fill="hold" display="0" masterRel="nextClick" afterEffect="1"/>
                                        <p:tgtEl>
                                          <p:spTgt spid="12"/>
                                        </p:tgtEl>
                                        <p:attrNameLst>
                                          <p:attrName>ppt_c</p:attrName>
                                        </p:attrNameLst>
                                      </p:cBhvr>
                                      <p:to>
                                        <a:srgbClr val="0383C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5.4.3 </a:t>
            </a:r>
            <a:r>
              <a:rPr lang="zh-CN" altLang="en-US" dirty="0" smtClean="0"/>
              <a:t>微指令地址的确定</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94</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8" name="Rectangle 3"/>
          <p:cNvSpPr txBox="1">
            <a:spLocks noChangeArrowheads="1"/>
          </p:cNvSpPr>
          <p:nvPr/>
        </p:nvSpPr>
        <p:spPr bwMode="auto">
          <a:xfrm>
            <a:off x="179512" y="1146448"/>
            <a:ext cx="8451850" cy="5262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pPr>
            <a:r>
              <a:rPr lang="zh-CN" altLang="en-US" sz="2000" dirty="0" smtClean="0"/>
              <a:t>什么是微程序执行顺序的控制？</a:t>
            </a:r>
          </a:p>
          <a:p>
            <a:pPr lvl="1">
              <a:lnSpc>
                <a:spcPct val="125000"/>
              </a:lnSpc>
            </a:pPr>
            <a:r>
              <a:rPr lang="zh-CN" altLang="en-US" dirty="0" smtClean="0">
                <a:latin typeface="Comic Sans MS" panose="030F0702030302020204" pitchFamily="66" charset="0"/>
              </a:rPr>
              <a:t>指在现行微指令执行完毕后，怎样控制产生下一条微指令的地址。</a:t>
            </a:r>
          </a:p>
          <a:p>
            <a:pPr>
              <a:lnSpc>
                <a:spcPct val="125000"/>
              </a:lnSpc>
            </a:pPr>
            <a:r>
              <a:rPr lang="zh-CN" altLang="en-US" sz="2000" dirty="0" smtClean="0"/>
              <a:t>怎样控制微程序的执行顺序？</a:t>
            </a:r>
          </a:p>
          <a:p>
            <a:pPr lvl="1">
              <a:lnSpc>
                <a:spcPct val="125000"/>
              </a:lnSpc>
            </a:pPr>
            <a:r>
              <a:rPr lang="zh-CN" altLang="en-US" dirty="0" smtClean="0">
                <a:latin typeface="Comic Sans MS" panose="030F0702030302020204" pitchFamily="66" charset="0"/>
              </a:rPr>
              <a:t>通过在本条微指令中明显或隐含地指定下条微指令在控存中的地址来控制。</a:t>
            </a:r>
          </a:p>
          <a:p>
            <a:pPr>
              <a:lnSpc>
                <a:spcPct val="125000"/>
              </a:lnSpc>
            </a:pPr>
            <a:r>
              <a:rPr lang="zh-CN" altLang="en-US" sz="2000" dirty="0" smtClean="0"/>
              <a:t>微指令地址的产生方法有两种：</a:t>
            </a:r>
          </a:p>
          <a:p>
            <a:pPr lvl="1">
              <a:lnSpc>
                <a:spcPct val="125000"/>
              </a:lnSpc>
            </a:pPr>
            <a:r>
              <a:rPr lang="zh-CN" altLang="en-US" dirty="0" smtClean="0">
                <a:solidFill>
                  <a:srgbClr val="CC0099"/>
                </a:solidFill>
                <a:latin typeface="Comic Sans MS" panose="030F0702030302020204" pitchFamily="66" charset="0"/>
              </a:rPr>
              <a:t>增量</a:t>
            </a:r>
            <a:r>
              <a:rPr lang="en-US" altLang="zh-CN" dirty="0" smtClean="0">
                <a:solidFill>
                  <a:srgbClr val="CC0099"/>
                </a:solidFill>
                <a:latin typeface="Comic Sans MS" panose="030F0702030302020204" pitchFamily="66" charset="0"/>
              </a:rPr>
              <a:t>(</a:t>
            </a:r>
            <a:r>
              <a:rPr lang="zh-CN" altLang="en-US" dirty="0" smtClean="0">
                <a:solidFill>
                  <a:srgbClr val="CC0099"/>
                </a:solidFill>
                <a:latin typeface="Comic Sans MS" panose="030F0702030302020204" pitchFamily="66" charset="0"/>
              </a:rPr>
              <a:t>计数器</a:t>
            </a:r>
            <a:r>
              <a:rPr lang="en-US" altLang="zh-CN" dirty="0" smtClean="0">
                <a:solidFill>
                  <a:srgbClr val="CC0099"/>
                </a:solidFill>
                <a:latin typeface="Comic Sans MS" panose="030F0702030302020204" pitchFamily="66" charset="0"/>
              </a:rPr>
              <a:t>)</a:t>
            </a:r>
            <a:r>
              <a:rPr lang="zh-CN" altLang="en-US" dirty="0" smtClean="0">
                <a:solidFill>
                  <a:srgbClr val="CC0099"/>
                </a:solidFill>
                <a:latin typeface="Comic Sans MS" panose="030F0702030302020204" pitchFamily="66" charset="0"/>
              </a:rPr>
              <a:t>法：</a:t>
            </a:r>
            <a:r>
              <a:rPr lang="zh-CN" altLang="en-US" dirty="0" smtClean="0">
                <a:latin typeface="Comic Sans MS" panose="030F0702030302020204" pitchFamily="66" charset="0"/>
              </a:rPr>
              <a:t>下条微指令地址</a:t>
            </a:r>
            <a:r>
              <a:rPr lang="zh-CN" altLang="en-US" dirty="0" smtClean="0">
                <a:solidFill>
                  <a:srgbClr val="CC0099"/>
                </a:solidFill>
                <a:latin typeface="Comic Sans MS" panose="030F0702030302020204" pitchFamily="66" charset="0"/>
              </a:rPr>
              <a:t>隐含在</a:t>
            </a:r>
            <a:r>
              <a:rPr lang="zh-CN" altLang="en-US" dirty="0" smtClean="0">
                <a:latin typeface="Comic Sans MS" panose="030F0702030302020204" pitchFamily="66" charset="0"/>
              </a:rPr>
              <a:t>微程序计数器</a:t>
            </a:r>
            <a:r>
              <a:rPr lang="en-US" altLang="zh-CN" dirty="0" err="1" smtClean="0">
                <a:latin typeface="Comic Sans MS" panose="030F0702030302020204" pitchFamily="66" charset="0"/>
              </a:rPr>
              <a:t>μPC</a:t>
            </a:r>
            <a:r>
              <a:rPr lang="zh-CN" altLang="en-US" dirty="0" smtClean="0">
                <a:latin typeface="Comic Sans MS" panose="030F0702030302020204" pitchFamily="66" charset="0"/>
              </a:rPr>
              <a:t>中。</a:t>
            </a:r>
          </a:p>
          <a:p>
            <a:pPr lvl="1">
              <a:lnSpc>
                <a:spcPct val="125000"/>
              </a:lnSpc>
            </a:pPr>
            <a:r>
              <a:rPr lang="zh-CN" altLang="en-US" dirty="0" smtClean="0">
                <a:solidFill>
                  <a:srgbClr val="CC0099"/>
                </a:solidFill>
                <a:latin typeface="Comic Sans MS" panose="030F0702030302020204" pitchFamily="66" charset="0"/>
              </a:rPr>
              <a:t>断定（下址字段）法：</a:t>
            </a:r>
            <a:r>
              <a:rPr lang="zh-CN" altLang="en-US" dirty="0" smtClean="0">
                <a:latin typeface="Comic Sans MS" panose="030F0702030302020204" pitchFamily="66" charset="0"/>
              </a:rPr>
              <a:t>在本条微指令中</a:t>
            </a:r>
            <a:r>
              <a:rPr lang="zh-CN" altLang="en-US" dirty="0" smtClean="0">
                <a:solidFill>
                  <a:srgbClr val="CC0099"/>
                </a:solidFill>
                <a:latin typeface="Comic Sans MS" panose="030F0702030302020204" pitchFamily="66" charset="0"/>
              </a:rPr>
              <a:t>明显地指定</a:t>
            </a:r>
            <a:r>
              <a:rPr lang="zh-CN" altLang="en-US" dirty="0" smtClean="0">
                <a:latin typeface="Comic Sans MS" panose="030F0702030302020204" pitchFamily="66" charset="0"/>
              </a:rPr>
              <a:t>下条微指令的地址。</a:t>
            </a:r>
          </a:p>
        </p:txBody>
      </p:sp>
    </p:spTree>
    <p:extLst>
      <p:ext uri="{BB962C8B-B14F-4D97-AF65-F5344CB8AC3E}">
        <p14:creationId xmlns:p14="http://schemas.microsoft.com/office/powerpoint/2010/main" val="1113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blinds(horizontal)">
                                      <p:cBhvr>
                                        <p:cTn id="17" dur="500"/>
                                        <p:tgtEl>
                                          <p:spTgt spid="8">
                                            <p:txEl>
                                              <p:pRg st="5" end="5"/>
                                            </p:txEl>
                                          </p:spTgt>
                                        </p:tgtEl>
                                      </p:cBhvr>
                                    </p:animEffect>
                                  </p:childTnLst>
                                  <p:subTnLst>
                                    <p:animClr clrSpc="rgb" dir="cw">
                                      <p:cBhvr override="childStyle">
                                        <p:cTn dur="1" fill="hold" display="0" masterRel="nextClick" afterEffect="1"/>
                                        <p:tgtEl>
                                          <p:spTgt spid="8">
                                            <p:txEl>
                                              <p:pRg st="5" end="5"/>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linds(horizontal)">
                                      <p:cBhvr>
                                        <p:cTn id="22" dur="500"/>
                                        <p:tgtEl>
                                          <p:spTgt spid="8">
                                            <p:txEl>
                                              <p:pRg st="6" end="6"/>
                                            </p:txEl>
                                          </p:spTgt>
                                        </p:tgtEl>
                                      </p:cBhvr>
                                    </p:animEffect>
                                  </p:childTnLst>
                                  <p:subTnLst>
                                    <p:animClr clrSpc="rgb" dir="cw">
                                      <p:cBhvr override="childStyle">
                                        <p:cTn dur="1" fill="hold" display="0" masterRel="nextClick" afterEffect="1"/>
                                        <p:tgtEl>
                                          <p:spTgt spid="8">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5.4.3 </a:t>
            </a:r>
            <a:r>
              <a:rPr lang="zh-CN" altLang="en-US" dirty="0" smtClean="0"/>
              <a:t>微指令地址的确定</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95</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8" name="Rectangle 3"/>
          <p:cNvSpPr txBox="1">
            <a:spLocks noChangeArrowheads="1"/>
          </p:cNvSpPr>
          <p:nvPr/>
        </p:nvSpPr>
        <p:spPr bwMode="auto">
          <a:xfrm>
            <a:off x="179512" y="1146448"/>
            <a:ext cx="8451850" cy="5262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pPr>
            <a:r>
              <a:rPr lang="zh-CN" altLang="en-US" sz="2000" dirty="0" smtClean="0"/>
              <a:t>选择下条要执行的微指令有三种情况：</a:t>
            </a:r>
          </a:p>
          <a:p>
            <a:pPr lvl="1">
              <a:lnSpc>
                <a:spcPct val="125000"/>
              </a:lnSpc>
            </a:pPr>
            <a:r>
              <a:rPr lang="zh-CN" altLang="en-US" dirty="0" smtClean="0">
                <a:latin typeface="Comic Sans MS" panose="030F0702030302020204" pitchFamily="66" charset="0"/>
              </a:rPr>
              <a:t>若当前执行的是某条机器指令对应微程序的最后一条微指令，则下一条微指令就是取指令微程序的第一条微指令；</a:t>
            </a:r>
            <a:endParaRPr lang="en-US" altLang="zh-CN" dirty="0" smtClean="0">
              <a:latin typeface="Comic Sans MS" panose="030F0702030302020204" pitchFamily="66" charset="0"/>
            </a:endParaRPr>
          </a:p>
          <a:p>
            <a:pPr lvl="1">
              <a:lnSpc>
                <a:spcPct val="125000"/>
              </a:lnSpc>
            </a:pPr>
            <a:r>
              <a:rPr lang="zh-CN" altLang="en-US" dirty="0" smtClean="0">
                <a:latin typeface="Comic Sans MS" panose="030F0702030302020204" pitchFamily="66" charset="0"/>
              </a:rPr>
              <a:t>若执行完取指令微程序的最后一条微指令，则下一条微指令就是当前指令对应微程序的首条微指令；</a:t>
            </a:r>
          </a:p>
          <a:p>
            <a:pPr lvl="1">
              <a:lnSpc>
                <a:spcPct val="125000"/>
              </a:lnSpc>
            </a:pPr>
            <a:r>
              <a:rPr lang="zh-CN" altLang="en-US" dirty="0" smtClean="0">
                <a:latin typeface="Comic Sans MS" panose="030F0702030302020204" pitchFamily="66" charset="0"/>
              </a:rPr>
              <a:t>若在某个微程序执行过程中，则可能按顺序取出下条微指令执行。或者无条件转到另一处微指令执行，或根据条件码或操作码选择不同分支处的微指令执行。</a:t>
            </a:r>
          </a:p>
        </p:txBody>
      </p:sp>
      <p:sp>
        <p:nvSpPr>
          <p:cNvPr id="9" name="Text Box 4"/>
          <p:cNvSpPr txBox="1">
            <a:spLocks noChangeArrowheads="1"/>
          </p:cNvSpPr>
          <p:nvPr/>
        </p:nvSpPr>
        <p:spPr bwMode="auto">
          <a:xfrm>
            <a:off x="611560" y="4809346"/>
            <a:ext cx="6029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smtClean="0">
                <a:solidFill>
                  <a:srgbClr val="D1390F"/>
                </a:solidFill>
                <a:latin typeface="Comic Sans MS" panose="030F0702030302020204" pitchFamily="66" charset="0"/>
                <a:ea typeface="微软雅黑" panose="020B0503020204020204" pitchFamily="34" charset="-122"/>
              </a:rPr>
              <a:t>取</a:t>
            </a:r>
            <a:r>
              <a:rPr lang="zh-CN" altLang="en-US" sz="2000" dirty="0">
                <a:solidFill>
                  <a:srgbClr val="D1390F"/>
                </a:solidFill>
                <a:latin typeface="Comic Sans MS" panose="030F0702030302020204" pitchFamily="66" charset="0"/>
                <a:ea typeface="微软雅黑" panose="020B0503020204020204" pitchFamily="34" charset="-122"/>
              </a:rPr>
              <a:t>指微程序首址：</a:t>
            </a:r>
            <a:r>
              <a:rPr lang="zh-CN" altLang="en-US" sz="2000" dirty="0">
                <a:latin typeface="Comic Sans MS" panose="030F0702030302020204" pitchFamily="66" charset="0"/>
                <a:ea typeface="微软雅黑" panose="020B0503020204020204" pitchFamily="34" charset="-122"/>
              </a:rPr>
              <a:t>每条指令都要先执行“取指微程序”</a:t>
            </a:r>
          </a:p>
        </p:txBody>
      </p:sp>
    </p:spTree>
    <p:extLst>
      <p:ext uri="{BB962C8B-B14F-4D97-AF65-F5344CB8AC3E}">
        <p14:creationId xmlns:p14="http://schemas.microsoft.com/office/powerpoint/2010/main" val="282918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a:t>5.4 </a:t>
            </a:r>
            <a:r>
              <a:rPr lang="zh-CN" altLang="en-US" dirty="0"/>
              <a:t>微程序控制器设计</a:t>
            </a:r>
          </a:p>
        </p:txBody>
      </p:sp>
      <p:sp>
        <p:nvSpPr>
          <p:cNvPr id="3" name="内容占位符 2"/>
          <p:cNvSpPr>
            <a:spLocks noGrp="1"/>
          </p:cNvSpPr>
          <p:nvPr>
            <p:ph idx="1"/>
          </p:nvPr>
        </p:nvSpPr>
        <p:spPr>
          <a:xfrm>
            <a:off x="114123" y="672859"/>
            <a:ext cx="8856984" cy="451885"/>
          </a:xfrm>
        </p:spPr>
        <p:txBody>
          <a:bodyPr/>
          <a:lstStyle/>
          <a:p>
            <a:pPr marL="0" indent="0">
              <a:buNone/>
            </a:pPr>
            <a:r>
              <a:rPr lang="en-US" altLang="zh-CN" dirty="0" smtClean="0"/>
              <a:t>5.4.3 </a:t>
            </a:r>
            <a:r>
              <a:rPr lang="zh-CN" altLang="en-US" dirty="0" smtClean="0"/>
              <a:t>微指令地址的确定</a:t>
            </a:r>
            <a:endParaRPr lang="zh-CN" altLang="en-US"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96</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
        <p:nvSpPr>
          <p:cNvPr id="10" name="Rectangle 3"/>
          <p:cNvSpPr txBox="1">
            <a:spLocks noChangeArrowheads="1"/>
          </p:cNvSpPr>
          <p:nvPr/>
        </p:nvSpPr>
        <p:spPr bwMode="auto">
          <a:xfrm>
            <a:off x="504825" y="6127898"/>
            <a:ext cx="819150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100000"/>
              </a:lnSpc>
              <a:spcBef>
                <a:spcPct val="35000"/>
              </a:spcBef>
              <a:spcAft>
                <a:spcPct val="0"/>
              </a:spcAft>
              <a:buClrTx/>
              <a:buSzPct val="100000"/>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增量（计数器）法			    断定（下址字段）法</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75" y="1374923"/>
            <a:ext cx="4533900" cy="465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2" name="Group 5"/>
          <p:cNvGrpSpPr>
            <a:grpSpLocks/>
          </p:cNvGrpSpPr>
          <p:nvPr/>
        </p:nvGrpSpPr>
        <p:grpSpPr bwMode="auto">
          <a:xfrm>
            <a:off x="161925" y="1517798"/>
            <a:ext cx="4124325" cy="4429125"/>
            <a:chOff x="1806" y="996"/>
            <a:chExt cx="3942" cy="2610"/>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 y="996"/>
              <a:ext cx="3894" cy="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
            <p:cNvSpPr>
              <a:spLocks noChangeArrowheads="1"/>
            </p:cNvSpPr>
            <p:nvPr/>
          </p:nvSpPr>
          <p:spPr bwMode="auto">
            <a:xfrm>
              <a:off x="1806" y="1380"/>
              <a:ext cx="3414" cy="2226"/>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Rectangle 8"/>
            <p:cNvSpPr>
              <a:spLocks noChangeArrowheads="1"/>
            </p:cNvSpPr>
            <p:nvPr/>
          </p:nvSpPr>
          <p:spPr bwMode="auto">
            <a:xfrm>
              <a:off x="4440" y="1470"/>
              <a:ext cx="600" cy="186"/>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Line 9"/>
            <p:cNvSpPr>
              <a:spLocks noChangeShapeType="1"/>
            </p:cNvSpPr>
            <p:nvPr/>
          </p:nvSpPr>
          <p:spPr bwMode="auto">
            <a:xfrm>
              <a:off x="4680" y="1200"/>
              <a:ext cx="0" cy="56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17" name="Text Box 10"/>
            <p:cNvSpPr txBox="1">
              <a:spLocks noChangeArrowheads="1"/>
            </p:cNvSpPr>
            <p:nvPr/>
          </p:nvSpPr>
          <p:spPr bwMode="auto">
            <a:xfrm>
              <a:off x="4595" y="996"/>
              <a:ext cx="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指令</a:t>
              </a:r>
            </a:p>
          </p:txBody>
        </p:sp>
      </p:grpSp>
      <p:sp>
        <p:nvSpPr>
          <p:cNvPr id="18" name="Rectangle 11"/>
          <p:cNvSpPr>
            <a:spLocks noChangeArrowheads="1"/>
          </p:cNvSpPr>
          <p:nvPr/>
        </p:nvSpPr>
        <p:spPr bwMode="auto">
          <a:xfrm>
            <a:off x="4448175" y="2098823"/>
            <a:ext cx="4038600" cy="3905250"/>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9" name="Line 12"/>
          <p:cNvSpPr>
            <a:spLocks noChangeShapeType="1"/>
          </p:cNvSpPr>
          <p:nvPr/>
        </p:nvSpPr>
        <p:spPr bwMode="auto">
          <a:xfrm>
            <a:off x="5486400" y="3070373"/>
            <a:ext cx="0" cy="3810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0" name="Line 13"/>
          <p:cNvSpPr>
            <a:spLocks noChangeShapeType="1"/>
          </p:cNvSpPr>
          <p:nvPr/>
        </p:nvSpPr>
        <p:spPr bwMode="auto">
          <a:xfrm>
            <a:off x="6122988" y="3068786"/>
            <a:ext cx="0" cy="3810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1" name="Text Box 14"/>
          <p:cNvSpPr txBox="1">
            <a:spLocks noChangeArrowheads="1"/>
          </p:cNvSpPr>
          <p:nvPr/>
        </p:nvSpPr>
        <p:spPr bwMode="auto">
          <a:xfrm>
            <a:off x="5610225" y="3079898"/>
            <a:ext cx="400050" cy="358775"/>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13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转移</a:t>
            </a:r>
          </a:p>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13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控制</a:t>
            </a:r>
          </a:p>
        </p:txBody>
      </p:sp>
      <p:sp>
        <p:nvSpPr>
          <p:cNvPr id="22" name="Line 15"/>
          <p:cNvSpPr>
            <a:spLocks noChangeShapeType="1"/>
          </p:cNvSpPr>
          <p:nvPr/>
        </p:nvSpPr>
        <p:spPr bwMode="auto">
          <a:xfrm>
            <a:off x="5943600" y="2632223"/>
            <a:ext cx="0" cy="4000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3" name="Line 16"/>
          <p:cNvSpPr>
            <a:spLocks noChangeShapeType="1"/>
          </p:cNvSpPr>
          <p:nvPr/>
        </p:nvSpPr>
        <p:spPr bwMode="auto">
          <a:xfrm>
            <a:off x="5934075" y="2632223"/>
            <a:ext cx="4381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4" name="Rectangle 17"/>
          <p:cNvSpPr>
            <a:spLocks noChangeArrowheads="1"/>
          </p:cNvSpPr>
          <p:nvPr/>
        </p:nvSpPr>
        <p:spPr bwMode="auto">
          <a:xfrm>
            <a:off x="7448550" y="2241698"/>
            <a:ext cx="762000" cy="781050"/>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8"/>
          <p:cNvSpPr>
            <a:spLocks noChangeShapeType="1"/>
          </p:cNvSpPr>
          <p:nvPr/>
        </p:nvSpPr>
        <p:spPr bwMode="auto">
          <a:xfrm>
            <a:off x="7762875" y="1765448"/>
            <a:ext cx="0" cy="1285875"/>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26" name="Rectangle 19"/>
          <p:cNvSpPr>
            <a:spLocks noChangeArrowheads="1"/>
          </p:cNvSpPr>
          <p:nvPr/>
        </p:nvSpPr>
        <p:spPr bwMode="auto">
          <a:xfrm>
            <a:off x="7713663" y="1387623"/>
            <a:ext cx="355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zh-CN" altLang="en-US" smtClean="0">
                <a:solidFill>
                  <a:srgbClr val="000000"/>
                </a:solidFill>
                <a:ea typeface="宋体" panose="02010600030101010101" pitchFamily="2" charset="-122"/>
              </a:rPr>
              <a:t>指令</a:t>
            </a:r>
          </a:p>
        </p:txBody>
      </p:sp>
      <p:sp>
        <p:nvSpPr>
          <p:cNvPr id="7" name="矩形 6"/>
          <p:cNvSpPr/>
          <p:nvPr/>
        </p:nvSpPr>
        <p:spPr>
          <a:xfrm>
            <a:off x="1475657" y="1095127"/>
            <a:ext cx="5616624"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不同微地址产生方法对应的控制器结构</a:t>
            </a:r>
            <a:endParaRPr kumimoji="0" lang="zh-CN" altLang="en-US" sz="24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64212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32" name="Rectangle 3"/>
          <p:cNvSpPr txBox="1">
            <a:spLocks noChangeArrowheads="1"/>
          </p:cNvSpPr>
          <p:nvPr/>
        </p:nvSpPr>
        <p:spPr bwMode="auto">
          <a:xfrm>
            <a:off x="47625" y="642938"/>
            <a:ext cx="83724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微软雅黑" panose="020B0503020204020204" pitchFamily="34" charset="-122"/>
                <a:ea typeface="微软雅黑" panose="020B0503020204020204" pitchFamily="34" charset="-122"/>
              </a:rPr>
              <a:t>举例：用“转移控制”字段实现分支，</a:t>
            </a:r>
            <a:r>
              <a:rPr lang="zh-CN" altLang="en-US" dirty="0" smtClean="0">
                <a:latin typeface="微软雅黑" panose="020B0503020204020204" pitchFamily="34" charset="-122"/>
                <a:ea typeface="微软雅黑" panose="020B0503020204020204" pitchFamily="34" charset="-122"/>
                <a:hlinkClick r:id="" action="ppaction://hlinkshowjump?jump=nextslide"/>
              </a:rPr>
              <a:t>指令微程序首址在</a:t>
            </a:r>
            <a:r>
              <a:rPr lang="en-US" altLang="zh-CN" dirty="0" smtClean="0">
                <a:latin typeface="微软雅黑" panose="020B0503020204020204" pitchFamily="34" charset="-122"/>
                <a:ea typeface="微软雅黑" panose="020B0503020204020204" pitchFamily="34" charset="-122"/>
                <a:hlinkClick r:id="" action="ppaction://hlinkshowjump?jump=nextslide"/>
              </a:rPr>
              <a:t>ROM</a:t>
            </a:r>
            <a:r>
              <a:rPr lang="zh-CN" altLang="en-US" dirty="0" smtClean="0">
                <a:latin typeface="微软雅黑" panose="020B0503020204020204" pitchFamily="34" charset="-122"/>
                <a:ea typeface="微软雅黑" panose="020B0503020204020204" pitchFamily="34" charset="-122"/>
              </a:rPr>
              <a:t>中。分别采用计数器法和下址字段法实现表</a:t>
            </a:r>
            <a:r>
              <a:rPr lang="en-US" altLang="zh-CN" dirty="0" smtClean="0">
                <a:latin typeface="微软雅黑" panose="020B0503020204020204" pitchFamily="34" charset="-122"/>
                <a:ea typeface="微软雅黑" panose="020B0503020204020204" pitchFamily="34" charset="-122"/>
              </a:rPr>
              <a:t>5.10</a:t>
            </a:r>
            <a:r>
              <a:rPr lang="zh-CN" altLang="en-US" dirty="0" smtClean="0">
                <a:latin typeface="微软雅黑" panose="020B0503020204020204" pitchFamily="34" charset="-122"/>
                <a:ea typeface="微软雅黑" panose="020B0503020204020204" pitchFamily="34" charset="-122"/>
              </a:rPr>
              <a:t>给出的微程序，画出微程序控制器结构。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5" y="1196752"/>
            <a:ext cx="8829675" cy="5743575"/>
          </a:xfrm>
          <a:prstGeom prst="rect">
            <a:avLst/>
          </a:prstGeom>
        </p:spPr>
      </p:pic>
    </p:spTree>
    <p:extLst>
      <p:ext uri="{BB962C8B-B14F-4D97-AF65-F5344CB8AC3E}">
        <p14:creationId xmlns:p14="http://schemas.microsoft.com/office/powerpoint/2010/main" val="271263024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2017/10/30</a:t>
            </a:fld>
            <a:endParaRPr lang="zh-CN" altLang="en-US"/>
          </a:p>
        </p:txBody>
      </p:sp>
      <p:sp>
        <p:nvSpPr>
          <p:cNvPr id="32" name="Rectangle 3"/>
          <p:cNvSpPr txBox="1">
            <a:spLocks noChangeArrowheads="1"/>
          </p:cNvSpPr>
          <p:nvPr/>
        </p:nvSpPr>
        <p:spPr bwMode="auto">
          <a:xfrm>
            <a:off x="47625" y="642938"/>
            <a:ext cx="83724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微软雅黑" panose="020B0503020204020204" pitchFamily="34" charset="-122"/>
                <a:ea typeface="微软雅黑" panose="020B0503020204020204" pitchFamily="34" charset="-122"/>
              </a:rPr>
              <a:t>举例：用“转移控制”字段实现分支，</a:t>
            </a:r>
            <a:r>
              <a:rPr lang="zh-CN" altLang="en-US" dirty="0" smtClean="0">
                <a:latin typeface="微软雅黑" panose="020B0503020204020204" pitchFamily="34" charset="-122"/>
                <a:ea typeface="微软雅黑" panose="020B0503020204020204" pitchFamily="34" charset="-122"/>
                <a:hlinkClick r:id="" action="ppaction://hlinkshowjump?jump=nextslide"/>
              </a:rPr>
              <a:t>指令微程序首址在</a:t>
            </a:r>
            <a:r>
              <a:rPr lang="en-US" altLang="zh-CN" dirty="0" smtClean="0">
                <a:latin typeface="微软雅黑" panose="020B0503020204020204" pitchFamily="34" charset="-122"/>
                <a:ea typeface="微软雅黑" panose="020B0503020204020204" pitchFamily="34" charset="-122"/>
                <a:hlinkClick r:id="" action="ppaction://hlinkshowjump?jump=nextslide"/>
              </a:rPr>
              <a:t>ROM</a:t>
            </a:r>
            <a:r>
              <a:rPr lang="zh-CN" altLang="en-US" dirty="0" smtClean="0">
                <a:latin typeface="微软雅黑" panose="020B0503020204020204" pitchFamily="34" charset="-122"/>
                <a:ea typeface="微软雅黑" panose="020B0503020204020204" pitchFamily="34" charset="-122"/>
              </a:rPr>
              <a:t>中。分别采用计数器法和下址字段法实现表</a:t>
            </a:r>
            <a:r>
              <a:rPr lang="en-US" altLang="zh-CN" dirty="0" smtClean="0">
                <a:latin typeface="微软雅黑" panose="020B0503020204020204" pitchFamily="34" charset="-122"/>
                <a:ea typeface="微软雅黑" panose="020B0503020204020204" pitchFamily="34" charset="-122"/>
              </a:rPr>
              <a:t>5.10</a:t>
            </a:r>
            <a:r>
              <a:rPr lang="zh-CN" altLang="en-US" dirty="0" smtClean="0">
                <a:latin typeface="微软雅黑" panose="020B0503020204020204" pitchFamily="34" charset="-122"/>
                <a:ea typeface="微软雅黑" panose="020B0503020204020204" pitchFamily="34" charset="-122"/>
              </a:rPr>
              <a:t>给出的微程序，画出微程序控制器结构。 </a:t>
            </a:r>
          </a:p>
        </p:txBody>
      </p:sp>
      <p:pic>
        <p:nvPicPr>
          <p:cNvPr id="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390650"/>
            <a:ext cx="89693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11"/>
          <p:cNvGrpSpPr>
            <a:grpSpLocks/>
          </p:cNvGrpSpPr>
          <p:nvPr/>
        </p:nvGrpSpPr>
        <p:grpSpPr bwMode="auto">
          <a:xfrm>
            <a:off x="2400300" y="1495425"/>
            <a:ext cx="5494338" cy="2112963"/>
            <a:chOff x="1512" y="942"/>
            <a:chExt cx="3461" cy="1331"/>
          </a:xfrm>
        </p:grpSpPr>
        <p:sp>
          <p:nvSpPr>
            <p:cNvPr id="36" name="Text Box 6"/>
            <p:cNvSpPr txBox="1">
              <a:spLocks noChangeArrowheads="1"/>
            </p:cNvSpPr>
            <p:nvPr/>
          </p:nvSpPr>
          <p:spPr bwMode="auto">
            <a:xfrm>
              <a:off x="2316" y="942"/>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600" b="1" i="0" u="none" strike="noStrike" kern="0" cap="none" spc="0" normalizeH="0" baseline="0" noProof="0" smtClean="0">
                  <a:ln>
                    <a:noFill/>
                  </a:ln>
                  <a:solidFill>
                    <a:srgbClr val="063DE8"/>
                  </a:solidFill>
                  <a:effectLst/>
                  <a:uLnTx/>
                  <a:uFillTx/>
                  <a:latin typeface="Times New Roman" panose="02020603050405020304" pitchFamily="18" charset="0"/>
                  <a:ea typeface="宋体" panose="02010600030101010101" pitchFamily="2" charset="-122"/>
                </a:rPr>
                <a:t>转移控制字段</a:t>
              </a:r>
            </a:p>
          </p:txBody>
        </p:sp>
        <p:sp>
          <p:nvSpPr>
            <p:cNvPr id="37" name="Rectangle 7"/>
            <p:cNvSpPr>
              <a:spLocks noChangeArrowheads="1"/>
            </p:cNvSpPr>
            <p:nvPr/>
          </p:nvSpPr>
          <p:spPr bwMode="auto">
            <a:xfrm>
              <a:off x="1512" y="1110"/>
              <a:ext cx="168" cy="1140"/>
            </a:xfrm>
            <a:prstGeom prst="rect">
              <a:avLst/>
            </a:prstGeom>
            <a:solidFill>
              <a:srgbClr val="FC0128">
                <a:alpha val="16862"/>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Rectangle 8"/>
            <p:cNvSpPr>
              <a:spLocks noChangeArrowheads="1"/>
            </p:cNvSpPr>
            <p:nvPr/>
          </p:nvSpPr>
          <p:spPr bwMode="auto">
            <a:xfrm>
              <a:off x="4805" y="1133"/>
              <a:ext cx="168" cy="1140"/>
            </a:xfrm>
            <a:prstGeom prst="rect">
              <a:avLst/>
            </a:prstGeom>
            <a:solidFill>
              <a:srgbClr val="FC0128">
                <a:alpha val="16862"/>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Line 9"/>
            <p:cNvSpPr>
              <a:spLocks noChangeShapeType="1"/>
            </p:cNvSpPr>
            <p:nvPr/>
          </p:nvSpPr>
          <p:spPr bwMode="auto">
            <a:xfrm flipH="1">
              <a:off x="1662" y="1092"/>
              <a:ext cx="666" cy="13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40" name="Line 10"/>
            <p:cNvSpPr>
              <a:spLocks noChangeShapeType="1"/>
            </p:cNvSpPr>
            <p:nvPr/>
          </p:nvSpPr>
          <p:spPr bwMode="auto">
            <a:xfrm>
              <a:off x="3132" y="1050"/>
              <a:ext cx="1644" cy="156"/>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grpSp>
        <p:nvGrpSpPr>
          <p:cNvPr id="41" name="Group 15"/>
          <p:cNvGrpSpPr>
            <a:grpSpLocks/>
          </p:cNvGrpSpPr>
          <p:nvPr/>
        </p:nvGrpSpPr>
        <p:grpSpPr bwMode="auto">
          <a:xfrm>
            <a:off x="5019675" y="1809750"/>
            <a:ext cx="2533650" cy="2355850"/>
            <a:chOff x="3162" y="1140"/>
            <a:chExt cx="1596" cy="1484"/>
          </a:xfrm>
        </p:grpSpPr>
        <p:sp>
          <p:nvSpPr>
            <p:cNvPr id="42" name="Rectangle 12"/>
            <p:cNvSpPr>
              <a:spLocks noChangeArrowheads="1"/>
            </p:cNvSpPr>
            <p:nvPr/>
          </p:nvSpPr>
          <p:spPr bwMode="auto">
            <a:xfrm>
              <a:off x="4458" y="1140"/>
              <a:ext cx="300" cy="1122"/>
            </a:xfrm>
            <a:prstGeom prst="rect">
              <a:avLst/>
            </a:prstGeom>
            <a:solidFill>
              <a:srgbClr val="0000FF">
                <a:alpha val="2196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43" name="Text Box 13"/>
            <p:cNvSpPr txBox="1">
              <a:spLocks noChangeArrowheads="1"/>
            </p:cNvSpPr>
            <p:nvPr/>
          </p:nvSpPr>
          <p:spPr bwMode="auto">
            <a:xfrm>
              <a:off x="3162" y="2412"/>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mtClean="0">
                  <a:solidFill>
                    <a:srgbClr val="063DE8"/>
                  </a:solidFill>
                  <a:ea typeface="宋体" panose="02010600030101010101" pitchFamily="2" charset="-122"/>
                </a:rPr>
                <a:t>下址字段</a:t>
              </a:r>
            </a:p>
          </p:txBody>
        </p:sp>
        <p:sp>
          <p:nvSpPr>
            <p:cNvPr id="44" name="Line 14"/>
            <p:cNvSpPr>
              <a:spLocks noChangeShapeType="1"/>
            </p:cNvSpPr>
            <p:nvPr/>
          </p:nvSpPr>
          <p:spPr bwMode="auto">
            <a:xfrm flipV="1">
              <a:off x="3720" y="2232"/>
              <a:ext cx="744" cy="216"/>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b="1" smtClean="0">
                <a:solidFill>
                  <a:srgbClr val="000000"/>
                </a:solidFill>
                <a:latin typeface="Times New Roman" panose="02020603050405020304" pitchFamily="18" charset="0"/>
                <a:ea typeface="+mn-ea"/>
              </a:endParaRPr>
            </a:p>
          </p:txBody>
        </p:sp>
      </p:grpSp>
      <p:grpSp>
        <p:nvGrpSpPr>
          <p:cNvPr id="45" name="Group 22"/>
          <p:cNvGrpSpPr>
            <a:grpSpLocks/>
          </p:cNvGrpSpPr>
          <p:nvPr/>
        </p:nvGrpSpPr>
        <p:grpSpPr bwMode="auto">
          <a:xfrm>
            <a:off x="-57150" y="1333500"/>
            <a:ext cx="800100" cy="2301875"/>
            <a:chOff x="-36" y="840"/>
            <a:chExt cx="504" cy="1450"/>
          </a:xfrm>
        </p:grpSpPr>
        <p:sp>
          <p:nvSpPr>
            <p:cNvPr id="46" name="Text Box 19"/>
            <p:cNvSpPr txBox="1">
              <a:spLocks noChangeArrowheads="1"/>
            </p:cNvSpPr>
            <p:nvPr/>
          </p:nvSpPr>
          <p:spPr bwMode="auto">
            <a:xfrm>
              <a:off x="6" y="1140"/>
              <a:ext cx="378" cy="1150"/>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0000</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0001</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0010</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0011</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0100</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0101</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0110</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0111</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1000</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1001</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1010</a:t>
              </a:r>
            </a:p>
            <a:p>
              <a:pPr marL="0" marR="0" lvl="0" indent="0" algn="r" defTabSz="914400" eaLnBrk="0" fontAlgn="auto" latinLnBrk="0" hangingPunct="0">
                <a:lnSpc>
                  <a:spcPct val="95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rgbClr val="FC0128"/>
                  </a:solidFill>
                  <a:effectLst/>
                  <a:uLnTx/>
                  <a:uFillTx/>
                  <a:latin typeface="Tahoma" panose="020B0604030504040204" pitchFamily="34" charset="0"/>
                  <a:ea typeface="宋体" panose="02010600030101010101" pitchFamily="2" charset="-122"/>
                </a:rPr>
                <a:t>1011</a:t>
              </a:r>
            </a:p>
          </p:txBody>
        </p:sp>
        <p:sp>
          <p:nvSpPr>
            <p:cNvPr id="47" name="Text Box 21"/>
            <p:cNvSpPr txBox="1">
              <a:spLocks noChangeArrowheads="1"/>
            </p:cNvSpPr>
            <p:nvPr/>
          </p:nvSpPr>
          <p:spPr bwMode="auto">
            <a:xfrm>
              <a:off x="-36" y="840"/>
              <a:ext cx="504"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10000"/>
                </a:spcBef>
                <a:spcAft>
                  <a:spcPts val="0"/>
                </a:spcAft>
                <a:buClrTx/>
                <a:buSzTx/>
                <a:buFontTx/>
                <a:buNone/>
                <a:tabLst/>
                <a:defRPr/>
              </a:pPr>
              <a:r>
                <a:rPr kumimoji="0" lang="zh-CN" altLang="en-US" sz="1300" b="1" i="0" u="none" strike="noStrike" kern="0" cap="none" spc="0" normalizeH="0" baseline="0" noProof="0" dirty="0" smtClean="0">
                  <a:ln>
                    <a:noFill/>
                  </a:ln>
                  <a:solidFill>
                    <a:srgbClr val="FC0128"/>
                  </a:solidFill>
                  <a:effectLst/>
                  <a:uLnTx/>
                  <a:uFillTx/>
                  <a:latin typeface="Times New Roman" panose="02020603050405020304" pitchFamily="18" charset="0"/>
                  <a:ea typeface="宋体" panose="02010600030101010101" pitchFamily="2" charset="-122"/>
                </a:rPr>
                <a:t>状态号</a:t>
              </a:r>
            </a:p>
            <a:p>
              <a:pPr marL="0" marR="0" lvl="0" indent="0" algn="ctr" defTabSz="914400" eaLnBrk="0" fontAlgn="auto" latinLnBrk="0" hangingPunct="0">
                <a:lnSpc>
                  <a:spcPct val="100000"/>
                </a:lnSpc>
                <a:spcBef>
                  <a:spcPct val="10000"/>
                </a:spcBef>
                <a:spcAft>
                  <a:spcPts val="0"/>
                </a:spcAft>
                <a:buClrTx/>
                <a:buSzTx/>
                <a:buFontTx/>
                <a:buNone/>
                <a:tabLst/>
                <a:defRPr/>
              </a:pPr>
              <a:r>
                <a:rPr kumimoji="0" lang="en-US" altLang="zh-CN" sz="1300" b="1" i="0" u="none" strike="noStrike" kern="0" cap="none" spc="0" normalizeH="0" baseline="0" noProof="0" dirty="0" smtClean="0">
                  <a:ln>
                    <a:noFill/>
                  </a:ln>
                  <a:solidFill>
                    <a:srgbClr val="FC0128"/>
                  </a:solidFill>
                  <a:effectLst/>
                  <a:uLnTx/>
                  <a:uFillTx/>
                  <a:latin typeface="Times New Roman" panose="02020603050405020304" pitchFamily="18" charset="0"/>
                  <a:ea typeface="宋体" panose="02010600030101010101" pitchFamily="2" charset="-122"/>
                </a:rPr>
                <a:t>(</a:t>
              </a:r>
              <a:r>
                <a:rPr kumimoji="0" lang="zh-CN" altLang="en-US" sz="1300" b="1" i="0" u="none" strike="noStrike" kern="0" cap="none" spc="0" normalizeH="0" baseline="0" noProof="0" dirty="0" smtClean="0">
                  <a:ln>
                    <a:noFill/>
                  </a:ln>
                  <a:solidFill>
                    <a:srgbClr val="FC0128"/>
                  </a:solidFill>
                  <a:effectLst/>
                  <a:uLnTx/>
                  <a:uFillTx/>
                  <a:latin typeface="Times New Roman" panose="02020603050405020304" pitchFamily="18" charset="0"/>
                  <a:ea typeface="宋体" panose="02010600030101010101" pitchFamily="2" charset="-122"/>
                </a:rPr>
                <a:t>微地址</a:t>
              </a:r>
              <a:r>
                <a:rPr kumimoji="0" lang="en-US" altLang="zh-CN" sz="1300" b="1" i="0" u="none" strike="noStrike" kern="0" cap="none" spc="0" normalizeH="0" baseline="0" noProof="0" dirty="0" smtClean="0">
                  <a:ln>
                    <a:noFill/>
                  </a:ln>
                  <a:solidFill>
                    <a:srgbClr val="FC0128"/>
                  </a:solidFill>
                  <a:effectLst/>
                  <a:uLnTx/>
                  <a:uFillTx/>
                  <a:latin typeface="Times New Roman" panose="02020603050405020304" pitchFamily="18" charset="0"/>
                  <a:ea typeface="宋体" panose="02010600030101010101" pitchFamily="2" charset="-122"/>
                </a:rPr>
                <a:t>)</a:t>
              </a:r>
            </a:p>
          </p:txBody>
        </p:sp>
      </p:grpSp>
      <p:grpSp>
        <p:nvGrpSpPr>
          <p:cNvPr id="48" name="Group 26"/>
          <p:cNvGrpSpPr>
            <a:grpSpLocks/>
          </p:cNvGrpSpPr>
          <p:nvPr/>
        </p:nvGrpSpPr>
        <p:grpSpPr bwMode="auto">
          <a:xfrm>
            <a:off x="2671763" y="3152775"/>
            <a:ext cx="5310187" cy="3387725"/>
            <a:chOff x="1683" y="1986"/>
            <a:chExt cx="3345" cy="2134"/>
          </a:xfrm>
        </p:grpSpPr>
        <p:sp>
          <p:nvSpPr>
            <p:cNvPr id="49" name="Line 23"/>
            <p:cNvSpPr>
              <a:spLocks noChangeShapeType="1"/>
            </p:cNvSpPr>
            <p:nvPr/>
          </p:nvSpPr>
          <p:spPr bwMode="auto">
            <a:xfrm>
              <a:off x="3306" y="1986"/>
              <a:ext cx="1722"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0" name="Rectangle 24"/>
            <p:cNvSpPr>
              <a:spLocks noChangeArrowheads="1"/>
            </p:cNvSpPr>
            <p:nvPr/>
          </p:nvSpPr>
          <p:spPr bwMode="auto">
            <a:xfrm>
              <a:off x="1683" y="3908"/>
              <a:ext cx="2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当</a:t>
              </a: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op3</a:t>
              </a:r>
              <a:r>
                <a:rPr kumimoji="0" lang="zh-CN" altLang="en-US"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为</a:t>
              </a: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1</a:t>
              </a:r>
              <a:r>
                <a:rPr kumimoji="0" lang="zh-CN" altLang="en-US"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时，将应将</a:t>
              </a: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1010</a:t>
              </a:r>
              <a:r>
                <a:rPr kumimoji="0" lang="zh-CN" altLang="en-US"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修正为</a:t>
              </a:r>
              <a:r>
                <a:rPr kumimoji="0" lang="en-US" altLang="zh-CN"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1001</a:t>
              </a:r>
              <a:endParaRPr kumimoji="0" lang="zh-CN" altLang="en-US" sz="16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endParaRPr>
            </a:p>
          </p:txBody>
        </p:sp>
        <p:sp>
          <p:nvSpPr>
            <p:cNvPr id="51" name="Line 25"/>
            <p:cNvSpPr>
              <a:spLocks noChangeShapeType="1"/>
            </p:cNvSpPr>
            <p:nvPr/>
          </p:nvSpPr>
          <p:spPr bwMode="auto">
            <a:xfrm flipV="1">
              <a:off x="2742" y="1992"/>
              <a:ext cx="576" cy="1956"/>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grpSp>
      <p:sp>
        <p:nvSpPr>
          <p:cNvPr id="53" name="Text Box 31"/>
          <p:cNvSpPr txBox="1">
            <a:spLocks noChangeArrowheads="1"/>
          </p:cNvSpPr>
          <p:nvPr/>
        </p:nvSpPr>
        <p:spPr bwMode="auto">
          <a:xfrm>
            <a:off x="3448050" y="2009775"/>
            <a:ext cx="144780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r>
              <a:rPr lang="en-US" altLang="zh-CN" sz="1400" smtClean="0">
                <a:solidFill>
                  <a:srgbClr val="FC0128"/>
                </a:solidFill>
                <a:ea typeface="宋体" panose="02010600030101010101" pitchFamily="2" charset="-122"/>
              </a:rPr>
              <a:t>BrCtr=</a:t>
            </a:r>
          </a:p>
          <a:p>
            <a:pPr eaLnBrk="0" hangingPunct="0"/>
            <a:r>
              <a:rPr lang="en-US" altLang="zh-CN" sz="1400" smtClean="0">
                <a:solidFill>
                  <a:srgbClr val="FC0128"/>
                </a:solidFill>
                <a:ea typeface="宋体" panose="02010600030101010101" pitchFamily="2" charset="-122"/>
              </a:rPr>
              <a:t>00</a:t>
            </a:r>
            <a:r>
              <a:rPr lang="zh-CN" altLang="en-US" sz="1400" smtClean="0">
                <a:solidFill>
                  <a:srgbClr val="FC0128"/>
                </a:solidFill>
                <a:ea typeface="宋体" panose="02010600030101010101" pitchFamily="2" charset="-122"/>
              </a:rPr>
              <a:t>：取指首址</a:t>
            </a:r>
          </a:p>
          <a:p>
            <a:pPr eaLnBrk="0" hangingPunct="0"/>
            <a:r>
              <a:rPr lang="en-US" altLang="zh-CN" sz="1400" smtClean="0">
                <a:solidFill>
                  <a:srgbClr val="FC0128"/>
                </a:solidFill>
                <a:ea typeface="宋体" panose="02010600030101010101" pitchFamily="2" charset="-122"/>
              </a:rPr>
              <a:t>01</a:t>
            </a:r>
            <a:r>
              <a:rPr lang="zh-CN" altLang="en-US" sz="1400" smtClean="0">
                <a:solidFill>
                  <a:srgbClr val="FC0128"/>
                </a:solidFill>
                <a:ea typeface="宋体" panose="02010600030101010101" pitchFamily="2" charset="-122"/>
              </a:rPr>
              <a:t>：</a:t>
            </a:r>
            <a:r>
              <a:rPr lang="en-US" altLang="zh-CN" sz="1400" smtClean="0">
                <a:solidFill>
                  <a:srgbClr val="FC0128"/>
                </a:solidFill>
                <a:ea typeface="宋体" panose="02010600030101010101" pitchFamily="2" charset="-122"/>
              </a:rPr>
              <a:t>ROM1</a:t>
            </a:r>
            <a:endParaRPr lang="zh-CN" altLang="en-US" sz="1400" smtClean="0">
              <a:solidFill>
                <a:srgbClr val="FC0128"/>
              </a:solidFill>
              <a:ea typeface="宋体" panose="02010600030101010101" pitchFamily="2" charset="-122"/>
            </a:endParaRPr>
          </a:p>
          <a:p>
            <a:pPr eaLnBrk="0" hangingPunct="0"/>
            <a:r>
              <a:rPr lang="en-US" altLang="zh-CN" sz="1400" smtClean="0">
                <a:solidFill>
                  <a:srgbClr val="FC0128"/>
                </a:solidFill>
                <a:ea typeface="宋体" panose="02010600030101010101" pitchFamily="2" charset="-122"/>
              </a:rPr>
              <a:t>10</a:t>
            </a:r>
            <a:r>
              <a:rPr lang="zh-CN" altLang="en-US" sz="1400" smtClean="0">
                <a:solidFill>
                  <a:srgbClr val="FC0128"/>
                </a:solidFill>
                <a:ea typeface="宋体" panose="02010600030101010101" pitchFamily="2" charset="-122"/>
              </a:rPr>
              <a:t>：</a:t>
            </a:r>
            <a:r>
              <a:rPr lang="en-US" altLang="zh-CN" sz="1400" smtClean="0">
                <a:solidFill>
                  <a:srgbClr val="FC0128"/>
                </a:solidFill>
                <a:ea typeface="宋体" panose="02010600030101010101" pitchFamily="2" charset="-122"/>
              </a:rPr>
              <a:t>ROM2</a:t>
            </a:r>
            <a:endParaRPr lang="zh-CN" altLang="en-US" sz="1400" smtClean="0">
              <a:solidFill>
                <a:srgbClr val="FC0128"/>
              </a:solidFill>
              <a:ea typeface="宋体" panose="02010600030101010101" pitchFamily="2" charset="-122"/>
            </a:endParaRPr>
          </a:p>
          <a:p>
            <a:pPr eaLnBrk="0" hangingPunct="0"/>
            <a:r>
              <a:rPr lang="en-US" altLang="zh-CN" sz="1400" smtClean="0">
                <a:solidFill>
                  <a:srgbClr val="FC0128"/>
                </a:solidFill>
                <a:ea typeface="宋体" panose="02010600030101010101" pitchFamily="2" charset="-122"/>
              </a:rPr>
              <a:t>11</a:t>
            </a:r>
            <a:r>
              <a:rPr lang="zh-CN" altLang="en-US" sz="1400" smtClean="0">
                <a:solidFill>
                  <a:srgbClr val="FC0128"/>
                </a:solidFill>
                <a:ea typeface="宋体" panose="02010600030101010101" pitchFamily="2" charset="-122"/>
              </a:rPr>
              <a:t>： </a:t>
            </a:r>
            <a:r>
              <a:rPr lang="en-US" altLang="zh-CN" sz="1400" smtClean="0">
                <a:solidFill>
                  <a:srgbClr val="FC0128"/>
                </a:solidFill>
                <a:ea typeface="宋体" panose="02010600030101010101" pitchFamily="2" charset="-122"/>
              </a:rPr>
              <a:t>µPC+1</a:t>
            </a:r>
            <a:endParaRPr lang="zh-CN" altLang="en-US" sz="1400" smtClean="0">
              <a:solidFill>
                <a:srgbClr val="FC0128"/>
              </a:solidFill>
              <a:ea typeface="宋体" panose="02010600030101010101" pitchFamily="2" charset="-122"/>
            </a:endParaRPr>
          </a:p>
          <a:p>
            <a:pPr eaLnBrk="0" hangingPunct="0">
              <a:spcBef>
                <a:spcPct val="50000"/>
              </a:spcBef>
            </a:pPr>
            <a:endParaRPr lang="zh-CN" altLang="en-US" sz="1400" smtClean="0">
              <a:solidFill>
                <a:srgbClr val="000000"/>
              </a:solidFill>
              <a:ea typeface="宋体" panose="02010600030101010101" pitchFamily="2" charset="-122"/>
            </a:endParaRPr>
          </a:p>
        </p:txBody>
      </p:sp>
      <p:sp>
        <p:nvSpPr>
          <p:cNvPr id="54" name="Rectangle 32"/>
          <p:cNvSpPr>
            <a:spLocks noChangeArrowheads="1"/>
          </p:cNvSpPr>
          <p:nvPr/>
        </p:nvSpPr>
        <p:spPr bwMode="auto">
          <a:xfrm>
            <a:off x="8048625" y="2360613"/>
            <a:ext cx="1000125" cy="942975"/>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BrCtr=</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00:</a:t>
            </a:r>
            <a:r>
              <a:rPr kumimoji="0" lang="zh-CN" altLang="en-US"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下址字段</a:t>
            </a:r>
            <a:endParaRPr kumimoji="0" lang="en-US" altLang="zh-CN"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01:op3</a:t>
            </a:r>
            <a:r>
              <a:rPr kumimoji="0" lang="zh-CN" altLang="en-US"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修改</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rPr>
              <a:t>10:ROM1</a:t>
            </a:r>
            <a:endParaRPr kumimoji="0" lang="zh-CN" altLang="en-US" sz="1400" b="1" i="0" u="none" strike="noStrike" kern="0" cap="none" spc="0" normalizeH="0" baseline="0" noProof="0" smtClean="0">
              <a:ln>
                <a:noFill/>
              </a:ln>
              <a:solidFill>
                <a:srgbClr val="FC0128"/>
              </a:solidFill>
              <a:effectLst/>
              <a:uLnTx/>
              <a:uFillTx/>
              <a:latin typeface="Times New Roman" panose="02020603050405020304" pitchFamily="18" charset="0"/>
              <a:ea typeface="宋体" panose="02010600030101010101" pitchFamily="2" charset="-122"/>
            </a:endParaRPr>
          </a:p>
        </p:txBody>
      </p:sp>
      <p:sp>
        <p:nvSpPr>
          <p:cNvPr id="55" name="Line 29"/>
          <p:cNvSpPr>
            <a:spLocks noChangeShapeType="1"/>
          </p:cNvSpPr>
          <p:nvPr/>
        </p:nvSpPr>
        <p:spPr bwMode="auto">
          <a:xfrm>
            <a:off x="8058150" y="3048000"/>
            <a:ext cx="190500" cy="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
        <p:nvSpPr>
          <p:cNvPr id="56" name="Line 30"/>
          <p:cNvSpPr>
            <a:spLocks noChangeShapeType="1"/>
          </p:cNvSpPr>
          <p:nvPr/>
        </p:nvSpPr>
        <p:spPr bwMode="auto">
          <a:xfrm>
            <a:off x="8075613" y="3265488"/>
            <a:ext cx="190500" cy="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mn-ea"/>
            </a:endParaRPr>
          </a:p>
        </p:txBody>
      </p:sp>
    </p:spTree>
    <p:extLst>
      <p:ext uri="{BB962C8B-B14F-4D97-AF65-F5344CB8AC3E}">
        <p14:creationId xmlns:p14="http://schemas.microsoft.com/office/powerpoint/2010/main" val="302481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linds(horizontal)">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linds(horizontal)">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linds(horizontal)">
                                      <p:cBhvr>
                                        <p:cTn id="32" dur="500"/>
                                        <p:tgtEl>
                                          <p:spTgt spid="5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blinds(horizontal)">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P spid="5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1992"/>
            <a:ext cx="8856984" cy="656273"/>
          </a:xfrm>
        </p:spPr>
        <p:txBody>
          <a:bodyPr/>
          <a:lstStyle/>
          <a:p>
            <a:r>
              <a:rPr lang="en-US" altLang="zh-CN" dirty="0" smtClean="0"/>
              <a:t>5.5 </a:t>
            </a:r>
            <a:r>
              <a:rPr lang="zh-CN" altLang="en-US" dirty="0" smtClean="0"/>
              <a:t>异常和中断处理</a:t>
            </a:r>
            <a:endParaRPr lang="zh-CN" altLang="en-US" dirty="0"/>
          </a:p>
        </p:txBody>
      </p:sp>
      <p:sp>
        <p:nvSpPr>
          <p:cNvPr id="3" name="内容占位符 2"/>
          <p:cNvSpPr>
            <a:spLocks noGrp="1"/>
          </p:cNvSpPr>
          <p:nvPr>
            <p:ph idx="1"/>
          </p:nvPr>
        </p:nvSpPr>
        <p:spPr>
          <a:xfrm>
            <a:off x="114123" y="672859"/>
            <a:ext cx="8856984" cy="3836261"/>
          </a:xfrm>
        </p:spPr>
        <p:txBody>
          <a:bodyPr/>
          <a:lstStyle/>
          <a:p>
            <a:pPr marL="0" indent="0">
              <a:buNone/>
            </a:pPr>
            <a:r>
              <a:rPr lang="en-US" altLang="zh-CN" dirty="0" smtClean="0"/>
              <a:t>5.5.1 </a:t>
            </a:r>
            <a:r>
              <a:rPr lang="zh-CN" altLang="en-US" dirty="0" smtClean="0"/>
              <a:t>基本概念</a:t>
            </a:r>
            <a:endParaRPr lang="en-US" altLang="zh-CN" dirty="0" smtClean="0"/>
          </a:p>
          <a:p>
            <a:r>
              <a:rPr lang="zh-CN" altLang="en-US" dirty="0"/>
              <a:t>程序执行过程中，</a:t>
            </a:r>
            <a:r>
              <a:rPr lang="en-US" altLang="zh-CN" dirty="0"/>
              <a:t>CPU</a:t>
            </a:r>
            <a:r>
              <a:rPr lang="zh-CN" altLang="en-US" dirty="0"/>
              <a:t>会遇到一些特殊情况，使正在执行的程序被</a:t>
            </a:r>
            <a:r>
              <a:rPr lang="zh-CN" altLang="en-US" dirty="0" smtClean="0"/>
              <a:t>“中断”</a:t>
            </a:r>
            <a:endParaRPr lang="en-US" altLang="zh-CN" dirty="0" smtClean="0"/>
          </a:p>
          <a:p>
            <a:pPr lvl="1"/>
            <a:r>
              <a:rPr lang="zh-CN" altLang="en-US" dirty="0" smtClean="0"/>
              <a:t>此时</a:t>
            </a:r>
            <a:r>
              <a:rPr lang="zh-CN" altLang="en-US" dirty="0"/>
              <a:t>，</a:t>
            </a:r>
            <a:r>
              <a:rPr lang="en-US" altLang="zh-CN" dirty="0"/>
              <a:t>CPU</a:t>
            </a:r>
            <a:r>
              <a:rPr lang="zh-CN" altLang="en-US" dirty="0"/>
              <a:t>中止原来正在执行的程序，转到处理异常情况或特殊事件的程序去执行，执行后再返回到原被中止的程序继续执行</a:t>
            </a:r>
            <a:endParaRPr lang="en-US" altLang="zh-CN" dirty="0"/>
          </a:p>
          <a:p>
            <a:r>
              <a:rPr lang="zh-CN" altLang="en-US" sz="2000" dirty="0"/>
              <a:t>使程序执行被 “中断” 的事件有两类</a:t>
            </a:r>
          </a:p>
          <a:p>
            <a:pPr marL="800100" lvl="1" indent="-342900">
              <a:buFont typeface="Wingdings" panose="05000000000000000000" pitchFamily="2" charset="2"/>
              <a:buChar char="Ø"/>
            </a:pPr>
            <a:r>
              <a:rPr lang="zh-CN" altLang="en-US" dirty="0">
                <a:latin typeface="Comic Sans MS" panose="030F0702030302020204" pitchFamily="66" charset="0"/>
              </a:rPr>
              <a:t>内部“异常”：在</a:t>
            </a:r>
            <a:r>
              <a:rPr lang="en-US" altLang="zh-CN" dirty="0">
                <a:latin typeface="Comic Sans MS" panose="030F0702030302020204" pitchFamily="66" charset="0"/>
              </a:rPr>
              <a:t>CPU</a:t>
            </a:r>
            <a:r>
              <a:rPr lang="zh-CN" altLang="en-US" dirty="0">
                <a:latin typeface="Comic Sans MS" panose="030F0702030302020204" pitchFamily="66" charset="0"/>
              </a:rPr>
              <a:t>内部发生的意外事件或特殊</a:t>
            </a:r>
            <a:r>
              <a:rPr lang="zh-CN" altLang="en-US" dirty="0" smtClean="0">
                <a:latin typeface="Comic Sans MS" panose="030F0702030302020204" pitchFamily="66" charset="0"/>
              </a:rPr>
              <a:t>事件</a:t>
            </a:r>
            <a:endParaRPr lang="en-US" altLang="zh-CN" dirty="0" smtClean="0">
              <a:latin typeface="Comic Sans MS" panose="030F0702030302020204" pitchFamily="66" charset="0"/>
            </a:endParaRPr>
          </a:p>
          <a:p>
            <a:pPr marL="800100" lvl="1" indent="-342900">
              <a:buFont typeface="Wingdings" panose="05000000000000000000" pitchFamily="2" charset="2"/>
              <a:buChar char="Ø"/>
            </a:pPr>
            <a:r>
              <a:rPr lang="zh-CN" altLang="en-US" dirty="0">
                <a:latin typeface="Comic Sans MS" panose="030F0702030302020204" pitchFamily="66" charset="0"/>
              </a:rPr>
              <a:t>外部“中断”：在</a:t>
            </a:r>
            <a:r>
              <a:rPr lang="en-US" altLang="zh-CN" dirty="0">
                <a:latin typeface="Comic Sans MS" panose="030F0702030302020204" pitchFamily="66" charset="0"/>
              </a:rPr>
              <a:t>CPU</a:t>
            </a:r>
            <a:r>
              <a:rPr lang="zh-CN" altLang="en-US" dirty="0">
                <a:latin typeface="Comic Sans MS" panose="030F0702030302020204" pitchFamily="66" charset="0"/>
              </a:rPr>
              <a:t>外部发生的特殊事件，通过“中断请求”信号向</a:t>
            </a:r>
            <a:r>
              <a:rPr lang="en-US" altLang="zh-CN" dirty="0">
                <a:latin typeface="Comic Sans MS" panose="030F0702030302020204" pitchFamily="66" charset="0"/>
              </a:rPr>
              <a:t>CPU</a:t>
            </a:r>
            <a:r>
              <a:rPr lang="zh-CN" altLang="en-US" dirty="0">
                <a:latin typeface="Comic Sans MS" panose="030F0702030302020204" pitchFamily="66" charset="0"/>
              </a:rPr>
              <a:t>请求处理</a:t>
            </a:r>
          </a:p>
          <a:p>
            <a:pPr marL="457200" lvl="1" indent="0">
              <a:buNone/>
            </a:pP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solidFill>
                  <a:prstClr val="black">
                    <a:tint val="75000"/>
                  </a:prstClr>
                </a:solidFill>
                <a:ea typeface="微软雅黑" panose="020B0503020204020204" pitchFamily="34" charset="-122"/>
              </a:rPr>
              <a:t>计算机与通信工程学院</a:t>
            </a:r>
            <a:r>
              <a:rPr lang="en-US" altLang="zh-CN" smtClean="0">
                <a:solidFill>
                  <a:prstClr val="black">
                    <a:tint val="75000"/>
                  </a:prstClr>
                </a:solidFill>
                <a:ea typeface="微软雅黑" panose="020B0503020204020204" pitchFamily="34" charset="-122"/>
              </a:rPr>
              <a:t>—</a:t>
            </a:r>
            <a:r>
              <a:rPr lang="zh-CN" altLang="en-US" smtClean="0">
                <a:solidFill>
                  <a:prstClr val="black">
                    <a:tint val="75000"/>
                  </a:prstClr>
                </a:solidFill>
                <a:ea typeface="微软雅黑" panose="020B0503020204020204" pitchFamily="34" charset="-122"/>
              </a:rPr>
              <a:t>计算机组成原理</a:t>
            </a:r>
            <a:endParaRPr lang="zh-CN" altLang="en-US" dirty="0">
              <a:solidFill>
                <a:prstClr val="black">
                  <a:tint val="75000"/>
                </a:prstClr>
              </a:solidFill>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ea typeface="微软雅黑" panose="020B0503020204020204" pitchFamily="34" charset="-122"/>
              </a:rPr>
              <a:pPr>
                <a:defRPr/>
              </a:pPr>
              <a:t>99</a:t>
            </a:fld>
            <a:endParaRPr lang="zh-CN" altLang="en-US" dirty="0">
              <a:solidFill>
                <a:prstClr val="black">
                  <a:tint val="75000"/>
                </a:prstClr>
              </a:solidFill>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ea typeface="微软雅黑" panose="020B0503020204020204" pitchFamily="34" charset="-122"/>
              </a:rPr>
              <a:pPr>
                <a:defRPr/>
              </a:pPr>
              <a:t>2017/10/30</a:t>
            </a:fld>
            <a:endParaRPr lang="zh-CN" altLang="en-US">
              <a:solidFill>
                <a:prstClr val="black">
                  <a:tint val="75000"/>
                </a:prstClr>
              </a:solidFill>
              <a:ea typeface="微软雅黑" panose="020B0503020204020204" pitchFamily="34" charset="-122"/>
            </a:endParaRPr>
          </a:p>
        </p:txBody>
      </p:sp>
    </p:spTree>
    <p:extLst>
      <p:ext uri="{BB962C8B-B14F-4D97-AF65-F5344CB8AC3E}">
        <p14:creationId xmlns:p14="http://schemas.microsoft.com/office/powerpoint/2010/main" val="254556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77424</TotalTime>
  <Words>15134</Words>
  <Application>Microsoft Office PowerPoint</Application>
  <PresentationFormat>全屏显示(4:3)</PresentationFormat>
  <Paragraphs>3505</Paragraphs>
  <Slides>119</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119</vt:i4>
      </vt:variant>
    </vt:vector>
  </HeadingPairs>
  <TitlesOfParts>
    <vt:vector size="129" baseType="lpstr">
      <vt:lpstr>黑体</vt:lpstr>
      <vt:lpstr>宋体</vt:lpstr>
      <vt:lpstr>微软雅黑</vt:lpstr>
      <vt:lpstr>Arial</vt:lpstr>
      <vt:lpstr>Calibri</vt:lpstr>
      <vt:lpstr>Comic Sans MS</vt:lpstr>
      <vt:lpstr>Tahoma</vt:lpstr>
      <vt:lpstr>Times New Roman</vt:lpstr>
      <vt:lpstr>Wingdings</vt:lpstr>
      <vt:lpstr>Office 主题</vt:lpstr>
      <vt:lpstr>计算机组成原理 （Principle of Computer Organization）</vt:lpstr>
      <vt:lpstr>大纲   </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5.1 CPU概述</vt:lpstr>
      <vt:lpstr>5.2 单周期处理器设计</vt:lpstr>
      <vt:lpstr>复习：4.4 程序的机器级表示</vt:lpstr>
      <vt:lpstr>复习：4.4 程序的机器级表示</vt:lpstr>
      <vt:lpstr>PowerPoint 演示文稿</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小结</vt:lpstr>
      <vt:lpstr>小结</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5.2 单周期处理器设计</vt:lpstr>
      <vt:lpstr>PowerPoint 演示文稿</vt:lpstr>
      <vt:lpstr>小结</vt:lpstr>
      <vt:lpstr>5.4 微程序控制器设计</vt:lpstr>
      <vt:lpstr>5.4 微程序控制器设计</vt:lpstr>
      <vt:lpstr>5.4 微程序控制器设计</vt:lpstr>
      <vt:lpstr>5.4 微程序控制器设计</vt:lpstr>
      <vt:lpstr>5.4 微程序控制器设计</vt:lpstr>
      <vt:lpstr>5.4 微程序控制器设计</vt:lpstr>
      <vt:lpstr>5.4 微程序控制器设计</vt:lpstr>
      <vt:lpstr>PowerPoint 演示文稿</vt:lpstr>
      <vt:lpstr>5.4 微程序控制器设计</vt:lpstr>
      <vt:lpstr>PowerPoint 演示文稿</vt:lpstr>
      <vt:lpstr>PowerPoint 演示文稿</vt:lpstr>
      <vt:lpstr>PowerPoint 演示文稿</vt:lpstr>
      <vt:lpstr>PowerPoint 演示文稿</vt:lpstr>
      <vt:lpstr>5.4 微程序控制器设计</vt:lpstr>
      <vt:lpstr>5.4 微程序控制器设计</vt:lpstr>
      <vt:lpstr>5.4 微程序控制器设计</vt:lpstr>
      <vt:lpstr>5.4 微程序控制器设计</vt:lpstr>
      <vt:lpstr>5.4 微程序控制器设计</vt:lpstr>
      <vt:lpstr>PowerPoint 演示文稿</vt:lpstr>
      <vt:lpstr>PowerPoint 演示文稿</vt:lpstr>
      <vt:lpstr>5.5 异常和中断处理</vt:lpstr>
      <vt:lpstr>5.5 异常和中断处理</vt:lpstr>
      <vt:lpstr>5.5 异常和中断处理</vt:lpstr>
      <vt:lpstr>举例-8086/8088中断系统</vt:lpstr>
      <vt:lpstr>8086/8088的中断向量表</vt:lpstr>
      <vt:lpstr>5.5 异常和中断处理</vt:lpstr>
      <vt:lpstr>5.5 异常和中断处理</vt:lpstr>
      <vt:lpstr>小结</vt:lpstr>
      <vt:lpstr>小结</vt:lpstr>
      <vt:lpstr>本章总结1</vt:lpstr>
      <vt:lpstr>本章总结2</vt:lpstr>
      <vt:lpstr>本章总结2</vt:lpstr>
      <vt:lpstr>本章总结3</vt:lpstr>
      <vt:lpstr>本章总结4</vt:lpstr>
      <vt:lpstr>本章总结5</vt:lpstr>
      <vt:lpstr>作业</vt:lpstr>
      <vt:lpstr>作业</vt:lpstr>
      <vt:lpstr>作业</vt:lpstr>
      <vt:lpstr>郑老师计算机组成课程网址</vt:lpstr>
      <vt:lpstr>南京大学计算机组成课程网址</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dreamsummit</cp:lastModifiedBy>
  <cp:revision>814</cp:revision>
  <cp:lastPrinted>2017-09-05T07:44:20Z</cp:lastPrinted>
  <dcterms:modified xsi:type="dcterms:W3CDTF">2017-10-30T01:29:55Z</dcterms:modified>
</cp:coreProperties>
</file>