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1"/>
  </p:notesMasterIdLst>
  <p:handoutMasterIdLst>
    <p:handoutMasterId r:id="rId82"/>
  </p:handoutMasterIdLst>
  <p:sldIdLst>
    <p:sldId id="256" r:id="rId2"/>
    <p:sldId id="321" r:id="rId3"/>
    <p:sldId id="504" r:id="rId4"/>
    <p:sldId id="505" r:id="rId5"/>
    <p:sldId id="621" r:id="rId6"/>
    <p:sldId id="622" r:id="rId7"/>
    <p:sldId id="623" r:id="rId8"/>
    <p:sldId id="624" r:id="rId9"/>
    <p:sldId id="625" r:id="rId10"/>
    <p:sldId id="506" r:id="rId11"/>
    <p:sldId id="509" r:id="rId12"/>
    <p:sldId id="626" r:id="rId13"/>
    <p:sldId id="627" r:id="rId14"/>
    <p:sldId id="628" r:id="rId15"/>
    <p:sldId id="630" r:id="rId16"/>
    <p:sldId id="632" r:id="rId17"/>
    <p:sldId id="633" r:id="rId18"/>
    <p:sldId id="634" r:id="rId19"/>
    <p:sldId id="636" r:id="rId20"/>
    <p:sldId id="643" r:id="rId21"/>
    <p:sldId id="635" r:id="rId22"/>
    <p:sldId id="631" r:id="rId23"/>
    <p:sldId id="637" r:id="rId24"/>
    <p:sldId id="638" r:id="rId25"/>
    <p:sldId id="639" r:id="rId26"/>
    <p:sldId id="640" r:id="rId27"/>
    <p:sldId id="641" r:id="rId28"/>
    <p:sldId id="642" r:id="rId29"/>
    <p:sldId id="644" r:id="rId30"/>
    <p:sldId id="645" r:id="rId31"/>
    <p:sldId id="646" r:id="rId32"/>
    <p:sldId id="648" r:id="rId33"/>
    <p:sldId id="647" r:id="rId34"/>
    <p:sldId id="649" r:id="rId35"/>
    <p:sldId id="651" r:id="rId36"/>
    <p:sldId id="652" r:id="rId37"/>
    <p:sldId id="653" r:id="rId38"/>
    <p:sldId id="654" r:id="rId39"/>
    <p:sldId id="655" r:id="rId40"/>
    <p:sldId id="656" r:id="rId41"/>
    <p:sldId id="657" r:id="rId42"/>
    <p:sldId id="658" r:id="rId43"/>
    <p:sldId id="659" r:id="rId44"/>
    <p:sldId id="660" r:id="rId45"/>
    <p:sldId id="666" r:id="rId46"/>
    <p:sldId id="662" r:id="rId47"/>
    <p:sldId id="665" r:id="rId48"/>
    <p:sldId id="664" r:id="rId49"/>
    <p:sldId id="663" r:id="rId50"/>
    <p:sldId id="667" r:id="rId51"/>
    <p:sldId id="668" r:id="rId52"/>
    <p:sldId id="669" r:id="rId53"/>
    <p:sldId id="672" r:id="rId54"/>
    <p:sldId id="675" r:id="rId55"/>
    <p:sldId id="687" r:id="rId56"/>
    <p:sldId id="674" r:id="rId57"/>
    <p:sldId id="677" r:id="rId58"/>
    <p:sldId id="679" r:id="rId59"/>
    <p:sldId id="681" r:id="rId60"/>
    <p:sldId id="688" r:id="rId61"/>
    <p:sldId id="678" r:id="rId62"/>
    <p:sldId id="683" r:id="rId63"/>
    <p:sldId id="680" r:id="rId64"/>
    <p:sldId id="689" r:id="rId65"/>
    <p:sldId id="685" r:id="rId66"/>
    <p:sldId id="686" r:id="rId67"/>
    <p:sldId id="684" r:id="rId68"/>
    <p:sldId id="691" r:id="rId69"/>
    <p:sldId id="690" r:id="rId70"/>
    <p:sldId id="692" r:id="rId71"/>
    <p:sldId id="693" r:id="rId72"/>
    <p:sldId id="694" r:id="rId73"/>
    <p:sldId id="695" r:id="rId74"/>
    <p:sldId id="696" r:id="rId75"/>
    <p:sldId id="697" r:id="rId76"/>
    <p:sldId id="698" r:id="rId77"/>
    <p:sldId id="503" r:id="rId78"/>
    <p:sldId id="428" r:id="rId79"/>
    <p:sldId id="345" r:id="rId8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CC"/>
    <a:srgbClr val="009242"/>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77" autoAdjust="0"/>
  </p:normalViewPr>
  <p:slideViewPr>
    <p:cSldViewPr>
      <p:cViewPr varScale="1">
        <p:scale>
          <a:sx n="104" d="100"/>
          <a:sy n="104" d="100"/>
        </p:scale>
        <p:origin x="183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pPr>
                <a:defRPr/>
              </a:pPr>
              <a:t>‹#›</a:t>
            </a:fld>
            <a:endParaRPr lang="zh-CN" altLang="en-US"/>
          </a:p>
        </p:txBody>
      </p:sp>
    </p:spTree>
    <p:extLst>
      <p:ext uri="{BB962C8B-B14F-4D97-AF65-F5344CB8AC3E}">
        <p14:creationId xmlns:p14="http://schemas.microsoft.com/office/powerpoint/2010/main" val="370820633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pPr>
                <a:defRPr/>
              </a:pPr>
              <a:t>‹#›</a:t>
            </a:fld>
            <a:endParaRPr lang="zh-CN" altLang="en-US"/>
          </a:p>
        </p:txBody>
      </p:sp>
    </p:spTree>
    <p:extLst>
      <p:ext uri="{BB962C8B-B14F-4D97-AF65-F5344CB8AC3E}">
        <p14:creationId xmlns:p14="http://schemas.microsoft.com/office/powerpoint/2010/main" val="40564179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2316B-0B62-4BA3-BA48-635790DB5C5A}" type="slidenum">
              <a:rPr lang="zh-CN" altLang="en-US" smtClean="0"/>
              <a:pPr fontAlgn="base">
                <a:spcBef>
                  <a:spcPct val="0"/>
                </a:spcBef>
                <a:spcAft>
                  <a:spcPct val="0"/>
                </a:spcAft>
                <a:defRPr/>
              </a:pPr>
              <a:t>1</a:t>
            </a:fld>
            <a:endParaRPr lang="zh-CN" altLang="en-US" smtClean="0"/>
          </a:p>
        </p:txBody>
      </p:sp>
      <p:sp>
        <p:nvSpPr>
          <p:cNvPr id="5" name="日期占位符 4"/>
          <p:cNvSpPr>
            <a:spLocks noGrp="1"/>
          </p:cNvSpPr>
          <p:nvPr>
            <p:ph type="dt" idx="10"/>
          </p:nvPr>
        </p:nvSpPr>
        <p:spPr/>
        <p:txBody>
          <a:bodyPr/>
          <a:lstStyle/>
          <a:p>
            <a:pPr>
              <a:defRPr/>
            </a:pPr>
            <a:r>
              <a:rPr lang="en-US" altLang="zh-CN" smtClean="0"/>
              <a:t>2013-9-9</a:t>
            </a:r>
            <a:endParaRPr lang="zh-CN" altLang="en-US"/>
          </a:p>
        </p:txBody>
      </p:sp>
    </p:spTree>
    <p:extLst>
      <p:ext uri="{BB962C8B-B14F-4D97-AF65-F5344CB8AC3E}">
        <p14:creationId xmlns:p14="http://schemas.microsoft.com/office/powerpoint/2010/main" val="202087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7</a:t>
            </a:fld>
            <a:endParaRPr lang="zh-CN" altLang="en-US"/>
          </a:p>
        </p:txBody>
      </p:sp>
    </p:spTree>
    <p:extLst>
      <p:ext uri="{BB962C8B-B14F-4D97-AF65-F5344CB8AC3E}">
        <p14:creationId xmlns:p14="http://schemas.microsoft.com/office/powerpoint/2010/main" val="1398224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8</a:t>
            </a:fld>
            <a:endParaRPr lang="zh-CN" altLang="en-US"/>
          </a:p>
        </p:txBody>
      </p:sp>
    </p:spTree>
    <p:extLst>
      <p:ext uri="{BB962C8B-B14F-4D97-AF65-F5344CB8AC3E}">
        <p14:creationId xmlns:p14="http://schemas.microsoft.com/office/powerpoint/2010/main" val="3367476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a:t>
            </a:fld>
            <a:endParaRPr lang="zh-CN" altLang="en-US"/>
          </a:p>
        </p:txBody>
      </p:sp>
    </p:spTree>
    <p:extLst>
      <p:ext uri="{BB962C8B-B14F-4D97-AF65-F5344CB8AC3E}">
        <p14:creationId xmlns:p14="http://schemas.microsoft.com/office/powerpoint/2010/main" val="125677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78</a:t>
            </a:fld>
            <a:endParaRPr lang="zh-CN" altLang="en-US"/>
          </a:p>
        </p:txBody>
      </p:sp>
    </p:spTree>
    <p:extLst>
      <p:ext uri="{BB962C8B-B14F-4D97-AF65-F5344CB8AC3E}">
        <p14:creationId xmlns:p14="http://schemas.microsoft.com/office/powerpoint/2010/main" val="413752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79</a:t>
            </a:fld>
            <a:endParaRPr lang="zh-CN" altLang="en-US"/>
          </a:p>
        </p:txBody>
      </p:sp>
    </p:spTree>
    <p:extLst>
      <p:ext uri="{BB962C8B-B14F-4D97-AF65-F5344CB8AC3E}">
        <p14:creationId xmlns:p14="http://schemas.microsoft.com/office/powerpoint/2010/main" val="324530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66"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t>2017/11/8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774720"/>
          </a:xfrm>
        </p:spPr>
        <p:txBody>
          <a:bodyPr/>
          <a:lstStyle>
            <a:lvl1pPr>
              <a:defRPr>
                <a:solidFill>
                  <a:srgbClr val="FF0000"/>
                </a:solidFill>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7504" y="743531"/>
            <a:ext cx="8856984" cy="5695367"/>
          </a:xfrm>
        </p:spPr>
        <p:txBody>
          <a:bodyPr/>
          <a:lstStyle>
            <a:lvl1pPr>
              <a:defRPr sz="2200">
                <a:latin typeface="Comic Sans MS" pitchFamily="66" charset="0"/>
              </a:defRPr>
            </a:lvl1pPr>
            <a:lvl2pPr>
              <a:lnSpc>
                <a:spcPts val="3000"/>
              </a:lnSpc>
              <a:defRPr sz="2000" b="0">
                <a:latin typeface="微软雅黑" panose="020B0503020204020204" pitchFamily="34" charset="-122"/>
                <a:ea typeface="微软雅黑" panose="020B0503020204020204" pitchFamily="34" charset="-122"/>
              </a:defRPr>
            </a:lvl2pPr>
            <a:lvl3pPr>
              <a:lnSpc>
                <a:spcPts val="3000"/>
              </a:lnSpc>
              <a:defRPr sz="2000" b="0">
                <a:latin typeface="微软雅黑" panose="020B0503020204020204" pitchFamily="34" charset="-122"/>
                <a:ea typeface="微软雅黑" panose="020B0503020204020204" pitchFamily="34" charset="-122"/>
              </a:defRPr>
            </a:lvl3pPr>
            <a:lvl4pPr>
              <a:lnSpc>
                <a:spcPts val="3000"/>
              </a:lnSpc>
              <a:defRPr sz="2000" b="0">
                <a:latin typeface="微软雅黑" panose="020B0503020204020204" pitchFamily="34" charset="-122"/>
                <a:ea typeface="微软雅黑" panose="020B0503020204020204" pitchFamily="34" charset="-122"/>
              </a:defRPr>
            </a:lvl4pPr>
            <a:lvl5pPr>
              <a:lnSpc>
                <a:spcPts val="3000"/>
              </a:lnSpc>
              <a:defRPr sz="2000"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a:xfrm>
            <a:off x="3059832" y="6438898"/>
            <a:ext cx="3392016" cy="365125"/>
          </a:xfrm>
        </p:spPr>
        <p:txBody>
          <a:bodyPr/>
          <a:lstStyle>
            <a:lvl1pPr>
              <a:defRPr>
                <a:latin typeface="Comic Sans MS" panose="030F0702030302020204" pitchFamily="66" charset="0"/>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12"/>
          </p:nvPr>
        </p:nvSpPr>
        <p:spPr>
          <a:xfrm>
            <a:off x="6804248" y="6456588"/>
            <a:ext cx="2133600" cy="365125"/>
          </a:xfrm>
        </p:spPr>
        <p:txBody>
          <a:bodyPr/>
          <a:lstStyle>
            <a:lvl1pPr>
              <a:defRPr>
                <a:latin typeface="Comic Sans MS" panose="030F0702030302020204" pitchFamily="66" charset="0"/>
              </a:defRPr>
            </a:lvl1pPr>
          </a:lstStyle>
          <a:p>
            <a:pPr>
              <a:defRPr/>
            </a:pPr>
            <a:fld id="{6D0FCEAD-6C29-4FB2-BFB9-871596BF04D3}" type="slidenum">
              <a:rPr lang="zh-CN" altLang="en-US" smtClean="0"/>
              <a:pPr>
                <a:defRPr/>
              </a:pPr>
              <a:t>‹#›</a:t>
            </a:fld>
            <a:endParaRPr lang="zh-CN" altLang="en-US" dirty="0"/>
          </a:p>
        </p:txBody>
      </p:sp>
      <p:sp>
        <p:nvSpPr>
          <p:cNvPr id="7" name="日期占位符 3"/>
          <p:cNvSpPr>
            <a:spLocks noGrp="1"/>
          </p:cNvSpPr>
          <p:nvPr>
            <p:ph type="dt" sz="half" idx="10"/>
          </p:nvPr>
        </p:nvSpPr>
        <p:spPr>
          <a:xfrm>
            <a:off x="179512" y="6456589"/>
            <a:ext cx="2133600" cy="365125"/>
          </a:xfrm>
        </p:spPr>
        <p:txBody>
          <a:bodyPr/>
          <a:lstStyle>
            <a:lvl1pPr>
              <a:defRPr>
                <a:latin typeface="Comic Sans MS" panose="030F0702030302020204" pitchFamily="66" charset="0"/>
              </a:defRPr>
            </a:lvl1pPr>
          </a:lstStyle>
          <a:p>
            <a:pPr>
              <a:defRPr/>
            </a:pPr>
            <a:fld id="{D7E40264-FE0B-4371-BB93-C09CE9F4480C}" type="datetime1">
              <a:rPr lang="zh-CN" altLang="en-US" smtClean="0"/>
              <a:pPr>
                <a:defRPr/>
              </a:pPr>
              <a:t>2017/11/8</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t>2017/11/8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3508" y="53840"/>
            <a:ext cx="8856984" cy="7747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143508" y="666267"/>
            <a:ext cx="8856984" cy="57870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143508" y="645333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66" charset="0"/>
                <a:ea typeface="+mn-ea"/>
              </a:defRPr>
            </a:lvl1pPr>
          </a:lstStyle>
          <a:p>
            <a:pPr>
              <a:defRPr/>
            </a:pPr>
            <a:fld id="{546E8738-6906-429F-8DCC-23076A20D83B}" type="datetime1">
              <a:rPr lang="zh-CN" altLang="en-US" smtClean="0"/>
              <a:pPr>
                <a:defRPr/>
              </a:pPr>
              <a:t>2017/11/8</a:t>
            </a:fld>
            <a:endParaRPr lang="zh-CN" altLang="en-US"/>
          </a:p>
        </p:txBody>
      </p:sp>
      <p:sp>
        <p:nvSpPr>
          <p:cNvPr id="5" name="页脚占位符 4"/>
          <p:cNvSpPr>
            <a:spLocks noGrp="1"/>
          </p:cNvSpPr>
          <p:nvPr>
            <p:ph type="ftr" sz="quarter" idx="3"/>
          </p:nvPr>
        </p:nvSpPr>
        <p:spPr>
          <a:xfrm>
            <a:off x="3059832" y="6453335"/>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66" charset="0"/>
                <a:ea typeface="+mn-ea"/>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4"/>
          </p:nvPr>
        </p:nvSpPr>
        <p:spPr>
          <a:xfrm>
            <a:off x="6834692" y="645333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66" charset="0"/>
                <a:ea typeface="+mn-ea"/>
              </a:defRPr>
            </a:lvl1pPr>
          </a:lstStyle>
          <a:p>
            <a:pPr>
              <a:defRPr/>
            </a:pPr>
            <a:fld id="{68CC72D9-4F3F-4C3D-9EA5-A07D3392F7E6}" type="slidenum">
              <a:rPr lang="zh-CN" altLang="en-US" smtClean="0"/>
              <a:pPr>
                <a:defRPr/>
              </a:pPr>
              <a:t>‹#›</a:t>
            </a:fld>
            <a:endParaRPr lang="zh-CN" altLang="en-US" dirty="0"/>
          </a:p>
        </p:txBody>
      </p:sp>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Lst>
  <p:timing>
    <p:tnLst>
      <p:par>
        <p:cTn id="1" dur="indefinite" restart="never" nodeType="tmRoot"/>
      </p:par>
    </p:tnLst>
  </p:timing>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66" charset="0"/>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http://image2.sina.com.cn/IT/cr/2006/0430/2169264434.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http://image2.sina.com.cn/IT/cr/2006/0430/2169264434.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http://news.mydrivers.com/pages/images/20040311155720_14678.jpg"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2071117"/>
          </a:xfrm>
        </p:spPr>
        <p:txBody>
          <a:bodyPr>
            <a:noAutofit/>
          </a:bodyPr>
          <a:lstStyle/>
          <a:p>
            <a:pPr eaLnBrk="1" fontAlgn="auto" hangingPunct="1">
              <a:spcAft>
                <a:spcPts val="0"/>
              </a:spcAft>
              <a:defRPr/>
            </a:pPr>
            <a:r>
              <a:rPr lang="zh-CN" altLang="en-US" sz="4800" dirty="0"/>
              <a:t>计算</a:t>
            </a:r>
            <a:r>
              <a:rPr lang="zh-CN" altLang="en-US" sz="4800" dirty="0" smtClean="0"/>
              <a:t>机组成原理</a:t>
            </a:r>
            <a:r>
              <a:rPr lang="en-US" altLang="zh-CN" sz="4800" dirty="0" smtClean="0"/>
              <a:t/>
            </a:r>
            <a:br>
              <a:rPr lang="en-US" altLang="zh-CN" sz="4800" dirty="0" smtClean="0"/>
            </a:br>
            <a:r>
              <a:rPr lang="zh-CN" altLang="en-US" sz="4800" dirty="0" smtClean="0"/>
              <a:t>（</a:t>
            </a:r>
            <a:r>
              <a:rPr lang="en-US" altLang="zh-CN" sz="4800" dirty="0" smtClean="0"/>
              <a:t>Principle </a:t>
            </a:r>
            <a:r>
              <a:rPr lang="en-US" altLang="zh-CN" sz="4800" dirty="0"/>
              <a:t>of Computer </a:t>
            </a:r>
            <a:r>
              <a:rPr lang="en-US" altLang="zh-CN" sz="4800" dirty="0" smtClean="0"/>
              <a:t>Organization</a:t>
            </a:r>
            <a:r>
              <a:rPr lang="zh-CN" altLang="en-US" sz="4800" dirty="0" smtClean="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a:bodyPr>
          <a:lstStyle/>
          <a:p>
            <a:pPr eaLnBrk="1" fontAlgn="auto" hangingPunct="1">
              <a:spcAft>
                <a:spcPts val="0"/>
              </a:spcAft>
              <a:defRPr/>
            </a:pPr>
            <a:r>
              <a:rPr lang="zh-CN" altLang="en-US" dirty="0" smtClean="0">
                <a:solidFill>
                  <a:schemeClr val="tx1"/>
                </a:solidFill>
              </a:rPr>
              <a:t>中国石油大学（华东）</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计算机与通信工程学院</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主讲教师：黄庭培</a:t>
            </a:r>
            <a:endParaRPr lang="en-US" altLang="zh-CN" dirty="0" smtClean="0">
              <a:solidFill>
                <a:schemeClr val="tx1"/>
              </a:solidFill>
            </a:endParaRPr>
          </a:p>
          <a:p>
            <a:pPr eaLnBrk="1" fontAlgn="auto" hangingPunct="1">
              <a:spcAft>
                <a:spcPts val="0"/>
              </a:spcAft>
              <a:defRPr/>
            </a:pPr>
            <a:r>
              <a:rPr lang="en-US" altLang="zh-CN" dirty="0" err="1" smtClean="0">
                <a:solidFill>
                  <a:schemeClr val="tx1"/>
                </a:solidFill>
              </a:rPr>
              <a:t>Email:huangtingpei@upc.edu.cn</a:t>
            </a:r>
            <a:endParaRPr lang="zh-CN" altLang="en-US" dirty="0" smtClean="0">
              <a:solidFill>
                <a:schemeClr val="tx1"/>
              </a:solidFill>
            </a:endParaRPr>
          </a:p>
          <a:p>
            <a:pPr eaLnBrk="1" fontAlgn="auto" hangingPunct="1">
              <a:spcAft>
                <a:spcPts val="0"/>
              </a:spcAft>
              <a:defRPr/>
            </a:pPr>
            <a:endParaRPr lang="zh-CN" altLang="en-US" dirty="0"/>
          </a:p>
        </p:txBody>
      </p:sp>
      <p:sp>
        <p:nvSpPr>
          <p:cNvPr id="4" name="标题 1"/>
          <p:cNvSpPr txBox="1">
            <a:spLocks/>
          </p:cNvSpPr>
          <p:nvPr/>
        </p:nvSpPr>
        <p:spPr>
          <a:xfrm>
            <a:off x="714375" y="3291830"/>
            <a:ext cx="7772400" cy="857250"/>
          </a:xfrm>
          <a:prstGeom prst="rect">
            <a:avLst/>
          </a:prstGeom>
        </p:spPr>
        <p:txBody>
          <a:bodyPr anchor="ctr"/>
          <a:lstStyle/>
          <a:p>
            <a:pPr algn="ctr" fontAlgn="auto">
              <a:spcAft>
                <a:spcPts val="0"/>
              </a:spcAft>
              <a:defRPr/>
            </a:pPr>
            <a:r>
              <a:rPr lang="zh-CN" altLang="en-US" sz="4000" b="1" dirty="0" smtClean="0">
                <a:solidFill>
                  <a:srgbClr val="0033CC"/>
                </a:solidFill>
                <a:latin typeface="Comic Sans MS" panose="030F0702030302020204" pitchFamily="66" charset="0"/>
                <a:ea typeface="黑体" pitchFamily="2" charset="-122"/>
                <a:cs typeface="+mj-cs"/>
              </a:rPr>
              <a:t>第</a:t>
            </a:r>
            <a:r>
              <a:rPr lang="en-US" altLang="zh-CN" sz="4000" b="1" dirty="0" smtClean="0">
                <a:solidFill>
                  <a:srgbClr val="0033CC"/>
                </a:solidFill>
                <a:latin typeface="Comic Sans MS" panose="030F0702030302020204" pitchFamily="66" charset="0"/>
                <a:ea typeface="黑体" pitchFamily="2" charset="-122"/>
                <a:cs typeface="+mj-cs"/>
              </a:rPr>
              <a:t>7</a:t>
            </a:r>
            <a:r>
              <a:rPr lang="zh-CN" altLang="en-US" sz="4000" b="1" dirty="0" smtClean="0">
                <a:solidFill>
                  <a:srgbClr val="0033CC"/>
                </a:solidFill>
                <a:latin typeface="Comic Sans MS" panose="030F0702030302020204" pitchFamily="66" charset="0"/>
                <a:ea typeface="黑体" pitchFamily="2" charset="-122"/>
                <a:cs typeface="+mj-cs"/>
              </a:rPr>
              <a:t>章 存储器分层体系结构</a:t>
            </a:r>
            <a:endParaRPr lang="zh-CN" altLang="en-US" sz="4000" b="1" dirty="0">
              <a:solidFill>
                <a:srgbClr val="0033CC"/>
              </a:solidFill>
              <a:latin typeface="Comic Sans MS" panose="030F0702030302020204" pitchFamily="66" charset="0"/>
              <a:ea typeface="黑体"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smtClean="0"/>
              <a:t>7.1.4 </a:t>
            </a:r>
            <a:r>
              <a:rPr lang="zh-CN" altLang="en-US" dirty="0" smtClean="0"/>
              <a:t>存储器的层次化结构</a:t>
            </a:r>
            <a:endParaRPr lang="en-US" altLang="zh-CN"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Text Box 4"/>
          <p:cNvSpPr txBox="1">
            <a:spLocks noChangeArrowheads="1"/>
          </p:cNvSpPr>
          <p:nvPr/>
        </p:nvSpPr>
        <p:spPr bwMode="auto">
          <a:xfrm>
            <a:off x="3564634" y="2033265"/>
            <a:ext cx="1589087" cy="431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en-US" altLang="zh-CN" i="0" smtClean="0">
                <a:solidFill>
                  <a:srgbClr val="000000"/>
                </a:solidFill>
                <a:latin typeface="Comic Sans MS" panose="030F0702030302020204" pitchFamily="66" charset="0"/>
                <a:ea typeface="微软雅黑" panose="020B0503020204020204" pitchFamily="34" charset="-122"/>
              </a:rPr>
              <a:t>cache</a:t>
            </a:r>
            <a:r>
              <a:rPr lang="zh-CN" altLang="en-US" i="0" smtClean="0">
                <a:solidFill>
                  <a:srgbClr val="000000"/>
                </a:solidFill>
                <a:latin typeface="Comic Sans MS" panose="030F0702030302020204" pitchFamily="66" charset="0"/>
                <a:ea typeface="微软雅黑" panose="020B0503020204020204" pitchFamily="34" charset="-122"/>
              </a:rPr>
              <a:t>存储器</a:t>
            </a:r>
          </a:p>
        </p:txBody>
      </p:sp>
      <p:sp>
        <p:nvSpPr>
          <p:cNvPr id="9" name="Text Box 5"/>
          <p:cNvSpPr txBox="1">
            <a:spLocks noChangeArrowheads="1"/>
          </p:cNvSpPr>
          <p:nvPr/>
        </p:nvSpPr>
        <p:spPr bwMode="auto">
          <a:xfrm>
            <a:off x="3007421" y="2469827"/>
            <a:ext cx="2703513" cy="4302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zh-CN" altLang="en-US" i="0" smtClean="0">
                <a:solidFill>
                  <a:srgbClr val="000000"/>
                </a:solidFill>
                <a:latin typeface="Comic Sans MS" panose="030F0702030302020204" pitchFamily="66" charset="0"/>
                <a:ea typeface="微软雅黑" panose="020B0503020204020204" pitchFamily="34" charset="-122"/>
              </a:rPr>
              <a:t>主存储器</a:t>
            </a:r>
            <a:r>
              <a:rPr lang="en-US" altLang="zh-CN" i="0" smtClean="0">
                <a:solidFill>
                  <a:srgbClr val="000000"/>
                </a:solidFill>
                <a:latin typeface="Comic Sans MS" panose="030F0702030302020204" pitchFamily="66" charset="0"/>
                <a:ea typeface="微软雅黑" panose="020B0503020204020204" pitchFamily="34" charset="-122"/>
              </a:rPr>
              <a:t>(RAM</a:t>
            </a:r>
            <a:r>
              <a:rPr lang="zh-CN" altLang="en-US" i="0" smtClean="0">
                <a:solidFill>
                  <a:srgbClr val="000000"/>
                </a:solidFill>
                <a:latin typeface="Comic Sans MS" panose="030F0702030302020204" pitchFamily="66" charset="0"/>
                <a:ea typeface="微软雅黑" panose="020B0503020204020204" pitchFamily="34" charset="-122"/>
              </a:rPr>
              <a:t>和</a:t>
            </a:r>
            <a:r>
              <a:rPr lang="en-US" altLang="zh-CN" i="0" smtClean="0">
                <a:solidFill>
                  <a:srgbClr val="000000"/>
                </a:solidFill>
                <a:latin typeface="Comic Sans MS" panose="030F0702030302020204" pitchFamily="66" charset="0"/>
                <a:ea typeface="微软雅黑" panose="020B0503020204020204" pitchFamily="34" charset="-122"/>
              </a:rPr>
              <a:t>ROM)</a:t>
            </a:r>
          </a:p>
        </p:txBody>
      </p:sp>
      <p:sp>
        <p:nvSpPr>
          <p:cNvPr id="10" name="Text Box 6"/>
          <p:cNvSpPr txBox="1">
            <a:spLocks noChangeArrowheads="1"/>
          </p:cNvSpPr>
          <p:nvPr/>
        </p:nvSpPr>
        <p:spPr bwMode="auto">
          <a:xfrm>
            <a:off x="2297809" y="2900040"/>
            <a:ext cx="4122737" cy="431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zh-CN" altLang="en-US" i="0" smtClean="0">
                <a:solidFill>
                  <a:srgbClr val="000000"/>
                </a:solidFill>
                <a:latin typeface="Comic Sans MS" panose="030F0702030302020204" pitchFamily="66" charset="0"/>
                <a:ea typeface="微软雅黑" panose="020B0503020204020204" pitchFamily="34" charset="-122"/>
              </a:rPr>
              <a:t>外存储器（软盘、硬盘、光盘）</a:t>
            </a:r>
          </a:p>
        </p:txBody>
      </p:sp>
      <p:sp>
        <p:nvSpPr>
          <p:cNvPr id="11" name="Text Box 7"/>
          <p:cNvSpPr txBox="1">
            <a:spLocks noChangeArrowheads="1"/>
          </p:cNvSpPr>
          <p:nvPr/>
        </p:nvSpPr>
        <p:spPr bwMode="auto">
          <a:xfrm>
            <a:off x="1692971" y="3335015"/>
            <a:ext cx="5334000" cy="431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zh-CN" altLang="en-US" i="0" smtClean="0">
                <a:solidFill>
                  <a:srgbClr val="000000"/>
                </a:solidFill>
                <a:latin typeface="Comic Sans MS" panose="030F0702030302020204" pitchFamily="66" charset="0"/>
                <a:ea typeface="微软雅黑" panose="020B0503020204020204" pitchFamily="34" charset="-122"/>
              </a:rPr>
              <a:t>后备存储器（磁带库、光盘库）</a:t>
            </a:r>
          </a:p>
        </p:txBody>
      </p:sp>
      <p:sp>
        <p:nvSpPr>
          <p:cNvPr id="12" name="Line 8"/>
          <p:cNvSpPr>
            <a:spLocks noChangeShapeType="1"/>
          </p:cNvSpPr>
          <p:nvPr/>
        </p:nvSpPr>
        <p:spPr bwMode="auto">
          <a:xfrm flipV="1">
            <a:off x="742059" y="2892102"/>
            <a:ext cx="7954962" cy="952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kumimoji="1" lang="zh-CN" altLang="en-US" b="1" i="1" smtClean="0">
              <a:solidFill>
                <a:srgbClr val="666699"/>
              </a:solidFill>
              <a:latin typeface="Comic Sans MS" panose="030F0702030302020204" pitchFamily="66" charset="0"/>
              <a:ea typeface="微软雅黑" panose="020B0503020204020204" pitchFamily="34" charset="-122"/>
            </a:endParaRPr>
          </a:p>
        </p:txBody>
      </p:sp>
      <p:sp>
        <p:nvSpPr>
          <p:cNvPr id="13" name="Text Box 9"/>
          <p:cNvSpPr txBox="1">
            <a:spLocks noChangeArrowheads="1"/>
          </p:cNvSpPr>
          <p:nvPr/>
        </p:nvSpPr>
        <p:spPr bwMode="auto">
          <a:xfrm>
            <a:off x="5760271" y="2326952"/>
            <a:ext cx="1265113"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zh-CN" altLang="en-US" i="0" dirty="0" smtClean="0">
                <a:solidFill>
                  <a:srgbClr val="0000CC"/>
                </a:solidFill>
                <a:latin typeface="Comic Sans MS" panose="030F0702030302020204" pitchFamily="66" charset="0"/>
                <a:ea typeface="微软雅黑" panose="020B0503020204020204" pitchFamily="34" charset="-122"/>
              </a:rPr>
              <a:t>内存储器</a:t>
            </a:r>
          </a:p>
        </p:txBody>
      </p:sp>
      <p:sp>
        <p:nvSpPr>
          <p:cNvPr id="14" name="Text Box 10"/>
          <p:cNvSpPr txBox="1">
            <a:spLocks noChangeArrowheads="1"/>
          </p:cNvSpPr>
          <p:nvPr/>
        </p:nvSpPr>
        <p:spPr bwMode="auto">
          <a:xfrm>
            <a:off x="5514133" y="2863527"/>
            <a:ext cx="173936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zh-CN" altLang="en-US" i="0" dirty="0" smtClean="0">
                <a:solidFill>
                  <a:srgbClr val="0000CC"/>
                </a:solidFill>
                <a:latin typeface="Comic Sans MS" panose="030F0702030302020204" pitchFamily="66" charset="0"/>
                <a:ea typeface="微软雅黑" panose="020B0503020204020204" pitchFamily="34" charset="-122"/>
              </a:rPr>
              <a:t>外存储器</a:t>
            </a:r>
          </a:p>
        </p:txBody>
      </p:sp>
      <p:sp>
        <p:nvSpPr>
          <p:cNvPr id="15" name="Text Box 11"/>
          <p:cNvSpPr txBox="1">
            <a:spLocks noChangeArrowheads="1"/>
          </p:cNvSpPr>
          <p:nvPr/>
        </p:nvSpPr>
        <p:spPr bwMode="auto">
          <a:xfrm>
            <a:off x="3975796" y="1631627"/>
            <a:ext cx="887413" cy="395288"/>
          </a:xfrm>
          <a:prstGeom prst="rect">
            <a:avLst/>
          </a:prstGeom>
          <a:solidFill>
            <a:srgbClr val="FFFFFF"/>
          </a:solidFill>
          <a:ln w="9525">
            <a:solidFill>
              <a:srgbClr val="000000"/>
            </a:solidFill>
            <a:miter lim="800000"/>
            <a:headEnd/>
            <a:tailEnd/>
          </a:ln>
        </p:spPr>
        <p:txBody>
          <a:bodyPr lIns="0" tIns="0" rIns="0"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ctr" defTabSz="914400" eaLnBrk="1" fontAlgn="auto" latinLnBrk="0" hangingPunct="1">
              <a:lnSpc>
                <a:spcPct val="110000"/>
              </a:lnSpc>
              <a:spcBef>
                <a:spcPct val="0"/>
              </a:spcBef>
              <a:spcAft>
                <a:spcPts val="0"/>
              </a:spcAft>
              <a:buClrTx/>
              <a:buSzTx/>
              <a:buFontTx/>
              <a:buNone/>
              <a:tabLst/>
              <a:defRPr/>
            </a:pPr>
            <a:r>
              <a:rPr kumimoji="1" lang="zh-CN" altLang="en-US"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rPr>
              <a:t>寄存器</a:t>
            </a:r>
          </a:p>
        </p:txBody>
      </p:sp>
      <p:grpSp>
        <p:nvGrpSpPr>
          <p:cNvPr id="16" name="Group 12"/>
          <p:cNvGrpSpPr>
            <a:grpSpLocks/>
          </p:cNvGrpSpPr>
          <p:nvPr/>
        </p:nvGrpSpPr>
        <p:grpSpPr bwMode="auto">
          <a:xfrm>
            <a:off x="6968234" y="1269060"/>
            <a:ext cx="1979612" cy="2519978"/>
            <a:chOff x="7094" y="6860"/>
            <a:chExt cx="1640" cy="2125"/>
          </a:xfrm>
        </p:grpSpPr>
        <p:sp>
          <p:nvSpPr>
            <p:cNvPr id="17" name="Text Box 13"/>
            <p:cNvSpPr txBox="1">
              <a:spLocks noChangeArrowheads="1"/>
            </p:cNvSpPr>
            <p:nvPr/>
          </p:nvSpPr>
          <p:spPr bwMode="auto">
            <a:xfrm>
              <a:off x="7094" y="6860"/>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zh-CN" altLang="en-US" i="0" dirty="0" smtClean="0">
                  <a:solidFill>
                    <a:srgbClr val="000000"/>
                  </a:solidFill>
                  <a:latin typeface="Comic Sans MS" panose="030F0702030302020204" pitchFamily="66" charset="0"/>
                  <a:ea typeface="微软雅黑" panose="020B0503020204020204" pitchFamily="34" charset="-122"/>
                </a:rPr>
                <a:t>典型容量</a:t>
              </a:r>
            </a:p>
          </p:txBody>
        </p:sp>
        <p:sp>
          <p:nvSpPr>
            <p:cNvPr id="19" name="Text Box 14"/>
            <p:cNvSpPr txBox="1">
              <a:spLocks noChangeArrowheads="1"/>
            </p:cNvSpPr>
            <p:nvPr/>
          </p:nvSpPr>
          <p:spPr bwMode="auto">
            <a:xfrm>
              <a:off x="7420" y="7260"/>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&lt;1KB</a:t>
              </a:r>
            </a:p>
          </p:txBody>
        </p:sp>
        <p:sp>
          <p:nvSpPr>
            <p:cNvPr id="20" name="Text Box 15"/>
            <p:cNvSpPr txBox="1">
              <a:spLocks noChangeArrowheads="1"/>
            </p:cNvSpPr>
            <p:nvPr/>
          </p:nvSpPr>
          <p:spPr bwMode="auto">
            <a:xfrm>
              <a:off x="7420" y="7554"/>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1MB</a:t>
              </a:r>
            </a:p>
          </p:txBody>
        </p:sp>
        <p:sp>
          <p:nvSpPr>
            <p:cNvPr id="21" name="Text Box 16"/>
            <p:cNvSpPr txBox="1">
              <a:spLocks noChangeArrowheads="1"/>
            </p:cNvSpPr>
            <p:nvPr/>
          </p:nvSpPr>
          <p:spPr bwMode="auto">
            <a:xfrm>
              <a:off x="7308" y="7904"/>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256MB-1GB</a:t>
              </a:r>
            </a:p>
          </p:txBody>
        </p:sp>
        <p:sp>
          <p:nvSpPr>
            <p:cNvPr id="22" name="Text Box 17"/>
            <p:cNvSpPr txBox="1">
              <a:spLocks noChangeArrowheads="1"/>
            </p:cNvSpPr>
            <p:nvPr/>
          </p:nvSpPr>
          <p:spPr bwMode="auto">
            <a:xfrm>
              <a:off x="7261" y="8310"/>
              <a:ext cx="147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40GB-200GB</a:t>
              </a:r>
            </a:p>
          </p:txBody>
        </p:sp>
        <p:sp>
          <p:nvSpPr>
            <p:cNvPr id="23" name="Text Box 18"/>
            <p:cNvSpPr txBox="1">
              <a:spLocks noChangeArrowheads="1"/>
            </p:cNvSpPr>
            <p:nvPr/>
          </p:nvSpPr>
          <p:spPr bwMode="auto">
            <a:xfrm>
              <a:off x="7261" y="8643"/>
              <a:ext cx="147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10TB-100TB</a:t>
              </a:r>
            </a:p>
          </p:txBody>
        </p:sp>
      </p:grpSp>
      <p:sp>
        <p:nvSpPr>
          <p:cNvPr id="24" name="Text Box 19"/>
          <p:cNvSpPr txBox="1">
            <a:spLocks noChangeArrowheads="1"/>
          </p:cNvSpPr>
          <p:nvPr/>
        </p:nvSpPr>
        <p:spPr bwMode="auto">
          <a:xfrm>
            <a:off x="251520" y="1205347"/>
            <a:ext cx="1706562"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10000"/>
              </a:lnSpc>
              <a:spcBef>
                <a:spcPct val="0"/>
              </a:spcBef>
            </a:pPr>
            <a:r>
              <a:rPr lang="zh-CN" altLang="en-US" i="0" dirty="0" smtClean="0">
                <a:solidFill>
                  <a:srgbClr val="000000"/>
                </a:solidFill>
                <a:latin typeface="微软雅黑" panose="020B0503020204020204" pitchFamily="34" charset="-122"/>
                <a:ea typeface="微软雅黑" panose="020B0503020204020204" pitchFamily="34" charset="-122"/>
              </a:rPr>
              <a:t>典型存取时间</a:t>
            </a:r>
            <a:endParaRPr lang="zh-CN" altLang="en-US" sz="2600" i="0" dirty="0" smtClean="0">
              <a:solidFill>
                <a:srgbClr val="000000"/>
              </a:solidFill>
              <a:latin typeface="微软雅黑" panose="020B0503020204020204" pitchFamily="34" charset="-122"/>
              <a:ea typeface="微软雅黑" panose="020B0503020204020204" pitchFamily="34" charset="-122"/>
            </a:endParaRPr>
          </a:p>
        </p:txBody>
      </p:sp>
      <p:sp>
        <p:nvSpPr>
          <p:cNvPr id="25" name="Text Box 20"/>
          <p:cNvSpPr txBox="1">
            <a:spLocks noChangeArrowheads="1"/>
          </p:cNvSpPr>
          <p:nvPr/>
        </p:nvSpPr>
        <p:spPr bwMode="auto">
          <a:xfrm>
            <a:off x="251521" y="1743410"/>
            <a:ext cx="2886348" cy="405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1 ns(0.5</a:t>
            </a:r>
            <a:r>
              <a:rPr lang="en-US" altLang="zh-CN" i="0" dirty="0" smtClean="0">
                <a:solidFill>
                  <a:srgbClr val="9933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i="0" dirty="0" smtClean="0">
                <a:solidFill>
                  <a:srgbClr val="993300"/>
                </a:solidFill>
                <a:latin typeface="Comic Sans MS" panose="030F0702030302020204" pitchFamily="66" charset="0"/>
                <a:ea typeface="微软雅黑" panose="020B0503020204020204" pitchFamily="34" charset="-122"/>
              </a:rPr>
              <a:t>1cycle)</a:t>
            </a:r>
            <a:endParaRPr lang="zh-CN" altLang="en-US" i="0" dirty="0" smtClean="0">
              <a:solidFill>
                <a:srgbClr val="993300"/>
              </a:solidFill>
              <a:latin typeface="Comic Sans MS" panose="030F0702030302020204" pitchFamily="66" charset="0"/>
              <a:ea typeface="微软雅黑" panose="020B0503020204020204" pitchFamily="34" charset="-122"/>
            </a:endParaRPr>
          </a:p>
        </p:txBody>
      </p:sp>
      <p:sp>
        <p:nvSpPr>
          <p:cNvPr id="26" name="Text Box 21"/>
          <p:cNvSpPr txBox="1">
            <a:spLocks noChangeArrowheads="1"/>
          </p:cNvSpPr>
          <p:nvPr/>
        </p:nvSpPr>
        <p:spPr bwMode="auto">
          <a:xfrm>
            <a:off x="251521" y="2092002"/>
            <a:ext cx="27065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2 ns(1~3cycle)</a:t>
            </a:r>
          </a:p>
        </p:txBody>
      </p:sp>
      <p:sp>
        <p:nvSpPr>
          <p:cNvPr id="27" name="Text Box 22"/>
          <p:cNvSpPr txBox="1">
            <a:spLocks noChangeArrowheads="1"/>
          </p:cNvSpPr>
          <p:nvPr/>
        </p:nvSpPr>
        <p:spPr bwMode="auto">
          <a:xfrm>
            <a:off x="251521" y="2498402"/>
            <a:ext cx="27559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10 ns(10~100cycle)</a:t>
            </a:r>
          </a:p>
        </p:txBody>
      </p:sp>
      <p:sp>
        <p:nvSpPr>
          <p:cNvPr id="28" name="Text Box 23"/>
          <p:cNvSpPr txBox="1">
            <a:spLocks noChangeArrowheads="1"/>
          </p:cNvSpPr>
          <p:nvPr/>
        </p:nvSpPr>
        <p:spPr bwMode="auto">
          <a:xfrm>
            <a:off x="251520" y="2988940"/>
            <a:ext cx="270656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dirty="0" smtClean="0">
                <a:solidFill>
                  <a:srgbClr val="993300"/>
                </a:solidFill>
                <a:latin typeface="Comic Sans MS" panose="030F0702030302020204" pitchFamily="66" charset="0"/>
                <a:ea typeface="微软雅黑" panose="020B0503020204020204" pitchFamily="34" charset="-122"/>
              </a:rPr>
              <a:t>10 </a:t>
            </a:r>
            <a:r>
              <a:rPr lang="en-US" altLang="zh-CN" i="0" dirty="0" err="1" smtClean="0">
                <a:solidFill>
                  <a:srgbClr val="993300"/>
                </a:solidFill>
                <a:latin typeface="Comic Sans MS" panose="030F0702030302020204" pitchFamily="66" charset="0"/>
                <a:ea typeface="微软雅黑" panose="020B0503020204020204" pitchFamily="34" charset="-122"/>
              </a:rPr>
              <a:t>ms</a:t>
            </a:r>
            <a:r>
              <a:rPr lang="en-US" altLang="zh-CN" i="0" dirty="0" smtClean="0">
                <a:solidFill>
                  <a:srgbClr val="993300"/>
                </a:solidFill>
                <a:latin typeface="Comic Sans MS" panose="030F0702030302020204" pitchFamily="66" charset="0"/>
                <a:ea typeface="微软雅黑" panose="020B0503020204020204" pitchFamily="34" charset="-122"/>
              </a:rPr>
              <a:t> (10~100cycle)</a:t>
            </a:r>
          </a:p>
        </p:txBody>
      </p:sp>
      <p:sp>
        <p:nvSpPr>
          <p:cNvPr id="29" name="Text Box 24"/>
          <p:cNvSpPr txBox="1">
            <a:spLocks noChangeArrowheads="1"/>
          </p:cNvSpPr>
          <p:nvPr/>
        </p:nvSpPr>
        <p:spPr bwMode="auto">
          <a:xfrm>
            <a:off x="251521" y="3384227"/>
            <a:ext cx="2598316"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10000"/>
              </a:lnSpc>
              <a:spcBef>
                <a:spcPct val="0"/>
              </a:spcBef>
            </a:pPr>
            <a:r>
              <a:rPr lang="en-US" altLang="zh-CN" i="0" smtClean="0">
                <a:solidFill>
                  <a:srgbClr val="993300"/>
                </a:solidFill>
                <a:latin typeface="Comic Sans MS" panose="030F0702030302020204" pitchFamily="66" charset="0"/>
                <a:ea typeface="微软雅黑" panose="020B0503020204020204" pitchFamily="34" charset="-122"/>
              </a:rPr>
              <a:t>10 s</a:t>
            </a:r>
          </a:p>
        </p:txBody>
      </p:sp>
      <p:sp>
        <p:nvSpPr>
          <p:cNvPr id="7" name="矩形 6"/>
          <p:cNvSpPr/>
          <p:nvPr/>
        </p:nvSpPr>
        <p:spPr>
          <a:xfrm>
            <a:off x="284599" y="3877200"/>
            <a:ext cx="8381725" cy="2566857"/>
          </a:xfrm>
          <a:prstGeom prst="rect">
            <a:avLst/>
          </a:prstGeom>
        </p:spPr>
        <p:txBody>
          <a:bodyPr wrap="square">
            <a:spAutoFit/>
          </a:bodyPr>
          <a:lstStyle/>
          <a:p>
            <a:pPr marL="285750" indent="-285750" eaLnBrk="1" hangingPunct="1">
              <a:lnSpc>
                <a:spcPct val="120000"/>
              </a:lnSpc>
              <a:spcBef>
                <a:spcPct val="10000"/>
              </a:spcBef>
              <a:buFont typeface="Wingdings" panose="05000000000000000000" pitchFamily="2" charset="2"/>
              <a:buChar char="Ø"/>
            </a:pPr>
            <a:r>
              <a:rPr lang="zh-CN" altLang="en-US" dirty="0">
                <a:latin typeface="Comic Sans MS" panose="030F0702030302020204" pitchFamily="66" charset="0"/>
                <a:ea typeface="微软雅黑" panose="020B0503020204020204" pitchFamily="34" charset="-122"/>
              </a:rPr>
              <a:t>分析：速度越快，成本较高</a:t>
            </a:r>
          </a:p>
          <a:p>
            <a:pPr marL="285750" indent="-285750" eaLnBrk="1" hangingPunct="1">
              <a:lnSpc>
                <a:spcPct val="120000"/>
              </a:lnSpc>
              <a:spcBef>
                <a:spcPct val="10000"/>
              </a:spcBef>
              <a:buFont typeface="Wingdings" panose="05000000000000000000" pitchFamily="2" charset="2"/>
              <a:buChar char="Ø"/>
            </a:pPr>
            <a:r>
              <a:rPr lang="zh-CN" altLang="en-US" dirty="0">
                <a:latin typeface="Comic Sans MS" panose="030F0702030302020204" pitchFamily="66" charset="0"/>
                <a:ea typeface="微软雅黑" panose="020B0503020204020204" pitchFamily="34" charset="-122"/>
              </a:rPr>
              <a:t>为提高</a:t>
            </a:r>
            <a:r>
              <a:rPr lang="zh-CN" altLang="en-US" dirty="0">
                <a:solidFill>
                  <a:schemeClr val="hlink"/>
                </a:solidFill>
                <a:latin typeface="Comic Sans MS" panose="030F0702030302020204" pitchFamily="66" charset="0"/>
                <a:ea typeface="微软雅黑" panose="020B0503020204020204" pitchFamily="34" charset="-122"/>
              </a:rPr>
              <a:t>性能</a:t>
            </a:r>
            <a:r>
              <a:rPr lang="en-US" altLang="zh-CN" dirty="0">
                <a:solidFill>
                  <a:schemeClr val="hlink"/>
                </a:solidFill>
                <a:latin typeface="Comic Sans MS" panose="030F0702030302020204" pitchFamily="66" charset="0"/>
                <a:ea typeface="微软雅黑" panose="020B0503020204020204" pitchFamily="34" charset="-122"/>
              </a:rPr>
              <a:t>/</a:t>
            </a:r>
            <a:r>
              <a:rPr lang="zh-CN" altLang="en-US" dirty="0">
                <a:solidFill>
                  <a:schemeClr val="hlink"/>
                </a:solidFill>
                <a:latin typeface="Comic Sans MS" panose="030F0702030302020204" pitchFamily="66" charset="0"/>
                <a:ea typeface="微软雅黑" panose="020B0503020204020204" pitchFamily="34" charset="-122"/>
              </a:rPr>
              <a:t>价格，</a:t>
            </a:r>
            <a:r>
              <a:rPr lang="zh-CN" altLang="en-US" dirty="0">
                <a:latin typeface="Comic Sans MS" panose="030F0702030302020204" pitchFamily="66" charset="0"/>
                <a:ea typeface="微软雅黑" panose="020B0503020204020204" pitchFamily="34" charset="-122"/>
              </a:rPr>
              <a:t>各存储器组成一个层状塔式结构，取长补短，协调工作</a:t>
            </a:r>
          </a:p>
          <a:p>
            <a:pPr marL="285750" indent="-285750" eaLnBrk="1" hangingPunct="1">
              <a:lnSpc>
                <a:spcPct val="120000"/>
              </a:lnSpc>
              <a:spcBef>
                <a:spcPct val="10000"/>
              </a:spcBef>
              <a:buFont typeface="Wingdings" panose="05000000000000000000" pitchFamily="2" charset="2"/>
              <a:buChar char="Ø"/>
            </a:pPr>
            <a:r>
              <a:rPr lang="zh-CN" altLang="en-US" dirty="0">
                <a:latin typeface="Comic Sans MS" panose="030F0702030302020204" pitchFamily="66" charset="0"/>
                <a:ea typeface="微软雅黑" panose="020B0503020204020204" pitchFamily="34" charset="-122"/>
              </a:rPr>
              <a:t> 工作过程：</a:t>
            </a:r>
          </a:p>
          <a:p>
            <a:pPr lvl="1">
              <a:lnSpc>
                <a:spcPct val="120000"/>
              </a:lnSpc>
            </a:pPr>
            <a:r>
              <a:rPr lang="en-US" altLang="zh-CN" dirty="0">
                <a:solidFill>
                  <a:srgbClr val="0000FF"/>
                </a:solidFill>
                <a:latin typeface="Comic Sans MS" panose="030F0702030302020204" pitchFamily="66" charset="0"/>
                <a:ea typeface="微软雅黑" panose="020B0503020204020204" pitchFamily="34" charset="-122"/>
              </a:rPr>
              <a:t>1</a:t>
            </a:r>
            <a:r>
              <a:rPr lang="zh-CN" altLang="en-US" dirty="0">
                <a:solidFill>
                  <a:srgbClr val="0000FF"/>
                </a:solidFill>
                <a:latin typeface="Comic Sans MS" panose="030F0702030302020204" pitchFamily="66" charset="0"/>
                <a:ea typeface="微软雅黑" panose="020B0503020204020204" pitchFamily="34" charset="-122"/>
              </a:rPr>
              <a:t>）</a:t>
            </a:r>
            <a:r>
              <a:rPr lang="en-US" altLang="zh-CN" dirty="0">
                <a:solidFill>
                  <a:srgbClr val="0000FF"/>
                </a:solidFill>
                <a:latin typeface="Comic Sans MS" panose="030F0702030302020204" pitchFamily="66" charset="0"/>
                <a:ea typeface="微软雅黑" panose="020B0503020204020204" pitchFamily="34" charset="-122"/>
              </a:rPr>
              <a:t>CPU</a:t>
            </a:r>
            <a:r>
              <a:rPr lang="zh-CN" altLang="en-US" dirty="0">
                <a:solidFill>
                  <a:srgbClr val="0000FF"/>
                </a:solidFill>
                <a:latin typeface="Comic Sans MS" panose="030F0702030302020204" pitchFamily="66" charset="0"/>
                <a:ea typeface="微软雅黑" panose="020B0503020204020204" pitchFamily="34" charset="-122"/>
              </a:rPr>
              <a:t>运行时，需要的操作数大部分来自寄存器</a:t>
            </a:r>
          </a:p>
          <a:p>
            <a:pPr lvl="1">
              <a:lnSpc>
                <a:spcPct val="120000"/>
              </a:lnSpc>
            </a:pPr>
            <a:r>
              <a:rPr lang="en-US" altLang="zh-CN" dirty="0">
                <a:solidFill>
                  <a:srgbClr val="0000FF"/>
                </a:solidFill>
                <a:latin typeface="Comic Sans MS" panose="030F0702030302020204" pitchFamily="66" charset="0"/>
                <a:ea typeface="微软雅黑" panose="020B0503020204020204" pitchFamily="34" charset="-122"/>
              </a:rPr>
              <a:t>2</a:t>
            </a:r>
            <a:r>
              <a:rPr lang="zh-CN" altLang="en-US" dirty="0">
                <a:solidFill>
                  <a:srgbClr val="0000FF"/>
                </a:solidFill>
                <a:latin typeface="Comic Sans MS" panose="030F0702030302020204" pitchFamily="66" charset="0"/>
                <a:ea typeface="微软雅黑" panose="020B0503020204020204" pitchFamily="34" charset="-122"/>
              </a:rPr>
              <a:t>）如需要从</a:t>
            </a:r>
            <a:r>
              <a:rPr lang="en-US" altLang="zh-CN" dirty="0">
                <a:solidFill>
                  <a:srgbClr val="0000FF"/>
                </a:solidFill>
                <a:latin typeface="Comic Sans MS" panose="030F0702030302020204" pitchFamily="66" charset="0"/>
                <a:ea typeface="微软雅黑" panose="020B0503020204020204" pitchFamily="34" charset="-122"/>
              </a:rPr>
              <a:t>(</a:t>
            </a:r>
            <a:r>
              <a:rPr lang="zh-CN" altLang="en-US" dirty="0">
                <a:solidFill>
                  <a:srgbClr val="0000FF"/>
                </a:solidFill>
                <a:latin typeface="Comic Sans MS" panose="030F0702030302020204" pitchFamily="66" charset="0"/>
                <a:ea typeface="微软雅黑" panose="020B0503020204020204" pitchFamily="34" charset="-122"/>
              </a:rPr>
              <a:t>向</a:t>
            </a:r>
            <a:r>
              <a:rPr lang="en-US" altLang="zh-CN" dirty="0">
                <a:solidFill>
                  <a:srgbClr val="0000FF"/>
                </a:solidFill>
                <a:latin typeface="Comic Sans MS" panose="030F0702030302020204" pitchFamily="66" charset="0"/>
                <a:ea typeface="微软雅黑" panose="020B0503020204020204" pitchFamily="34" charset="-122"/>
              </a:rPr>
              <a:t>)</a:t>
            </a:r>
            <a:r>
              <a:rPr lang="zh-CN" altLang="en-US" dirty="0">
                <a:solidFill>
                  <a:srgbClr val="0000FF"/>
                </a:solidFill>
                <a:latin typeface="Comic Sans MS" panose="030F0702030302020204" pitchFamily="66" charset="0"/>
                <a:ea typeface="微软雅黑" panose="020B0503020204020204" pitchFamily="34" charset="-122"/>
              </a:rPr>
              <a:t>存储器中取</a:t>
            </a:r>
            <a:r>
              <a:rPr lang="en-US" altLang="zh-CN" dirty="0">
                <a:solidFill>
                  <a:srgbClr val="0000FF"/>
                </a:solidFill>
                <a:latin typeface="Comic Sans MS" panose="030F0702030302020204" pitchFamily="66" charset="0"/>
                <a:ea typeface="微软雅黑" panose="020B0503020204020204" pitchFamily="34" charset="-122"/>
              </a:rPr>
              <a:t>(</a:t>
            </a:r>
            <a:r>
              <a:rPr lang="zh-CN" altLang="en-US" dirty="0">
                <a:solidFill>
                  <a:srgbClr val="0000FF"/>
                </a:solidFill>
                <a:latin typeface="Comic Sans MS" panose="030F0702030302020204" pitchFamily="66" charset="0"/>
                <a:ea typeface="微软雅黑" panose="020B0503020204020204" pitchFamily="34" charset="-122"/>
              </a:rPr>
              <a:t>存</a:t>
            </a:r>
            <a:r>
              <a:rPr lang="en-US" altLang="zh-CN" dirty="0">
                <a:solidFill>
                  <a:srgbClr val="0000FF"/>
                </a:solidFill>
                <a:latin typeface="Comic Sans MS" panose="030F0702030302020204" pitchFamily="66" charset="0"/>
                <a:ea typeface="微软雅黑" panose="020B0503020204020204" pitchFamily="34" charset="-122"/>
              </a:rPr>
              <a:t>)</a:t>
            </a:r>
            <a:r>
              <a:rPr lang="zh-CN" altLang="en-US" dirty="0">
                <a:solidFill>
                  <a:srgbClr val="0000FF"/>
                </a:solidFill>
                <a:latin typeface="Comic Sans MS" panose="030F0702030302020204" pitchFamily="66" charset="0"/>
                <a:ea typeface="微软雅黑" panose="020B0503020204020204" pitchFamily="34" charset="-122"/>
              </a:rPr>
              <a:t> 数据时，先访问</a:t>
            </a:r>
            <a:r>
              <a:rPr lang="en-US" altLang="zh-CN" dirty="0">
                <a:solidFill>
                  <a:srgbClr val="0000FF"/>
                </a:solidFill>
                <a:latin typeface="Comic Sans MS" panose="030F0702030302020204" pitchFamily="66" charset="0"/>
                <a:ea typeface="微软雅黑" panose="020B0503020204020204" pitchFamily="34" charset="-122"/>
              </a:rPr>
              <a:t>cache</a:t>
            </a:r>
            <a:r>
              <a:rPr lang="zh-CN" altLang="en-US" dirty="0">
                <a:solidFill>
                  <a:srgbClr val="0000FF"/>
                </a:solidFill>
                <a:latin typeface="Comic Sans MS" panose="030F0702030302020204" pitchFamily="66" charset="0"/>
                <a:ea typeface="微软雅黑" panose="020B0503020204020204" pitchFamily="34" charset="-122"/>
              </a:rPr>
              <a:t>，如在，取自</a:t>
            </a:r>
            <a:r>
              <a:rPr lang="en-US" altLang="zh-CN" dirty="0">
                <a:solidFill>
                  <a:srgbClr val="0000FF"/>
                </a:solidFill>
                <a:latin typeface="Comic Sans MS" panose="030F0702030302020204" pitchFamily="66" charset="0"/>
                <a:ea typeface="微软雅黑" panose="020B0503020204020204" pitchFamily="34" charset="-122"/>
              </a:rPr>
              <a:t>cache</a:t>
            </a:r>
          </a:p>
          <a:p>
            <a:pPr lvl="1">
              <a:lnSpc>
                <a:spcPct val="120000"/>
              </a:lnSpc>
            </a:pPr>
            <a:r>
              <a:rPr lang="en-US" altLang="zh-CN" dirty="0">
                <a:solidFill>
                  <a:srgbClr val="0000FF"/>
                </a:solidFill>
                <a:latin typeface="Comic Sans MS" panose="030F0702030302020204" pitchFamily="66" charset="0"/>
                <a:ea typeface="微软雅黑" panose="020B0503020204020204" pitchFamily="34" charset="-122"/>
              </a:rPr>
              <a:t>3</a:t>
            </a:r>
            <a:r>
              <a:rPr lang="zh-CN" altLang="en-US" dirty="0">
                <a:solidFill>
                  <a:srgbClr val="0000FF"/>
                </a:solidFill>
                <a:latin typeface="Comic Sans MS" panose="030F0702030302020204" pitchFamily="66" charset="0"/>
                <a:ea typeface="微软雅黑" panose="020B0503020204020204" pitchFamily="34" charset="-122"/>
              </a:rPr>
              <a:t>）如操作数不在</a:t>
            </a:r>
            <a:r>
              <a:rPr lang="en-US" altLang="zh-CN" dirty="0">
                <a:solidFill>
                  <a:srgbClr val="0000FF"/>
                </a:solidFill>
                <a:latin typeface="Comic Sans MS" panose="030F0702030302020204" pitchFamily="66" charset="0"/>
                <a:ea typeface="微软雅黑" panose="020B0503020204020204" pitchFamily="34" charset="-122"/>
              </a:rPr>
              <a:t>cache</a:t>
            </a:r>
            <a:r>
              <a:rPr lang="zh-CN" altLang="en-US" dirty="0">
                <a:solidFill>
                  <a:srgbClr val="0000FF"/>
                </a:solidFill>
                <a:latin typeface="Comic Sans MS" panose="030F0702030302020204" pitchFamily="66" charset="0"/>
                <a:ea typeface="微软雅黑" panose="020B0503020204020204" pitchFamily="34" charset="-122"/>
              </a:rPr>
              <a:t>，则访问</a:t>
            </a:r>
            <a:r>
              <a:rPr lang="en-US" altLang="zh-CN" dirty="0">
                <a:solidFill>
                  <a:srgbClr val="0000FF"/>
                </a:solidFill>
                <a:latin typeface="Comic Sans MS" panose="030F0702030302020204" pitchFamily="66" charset="0"/>
                <a:ea typeface="微软雅黑" panose="020B0503020204020204" pitchFamily="34" charset="-122"/>
              </a:rPr>
              <a:t>RAM</a:t>
            </a:r>
            <a:r>
              <a:rPr lang="zh-CN" altLang="en-US" dirty="0">
                <a:solidFill>
                  <a:srgbClr val="0000FF"/>
                </a:solidFill>
                <a:latin typeface="Comic Sans MS" panose="030F0702030302020204" pitchFamily="66" charset="0"/>
                <a:ea typeface="微软雅黑" panose="020B0503020204020204" pitchFamily="34" charset="-122"/>
              </a:rPr>
              <a:t>，如在</a:t>
            </a:r>
            <a:r>
              <a:rPr lang="en-US" altLang="zh-CN" dirty="0">
                <a:solidFill>
                  <a:srgbClr val="0000FF"/>
                </a:solidFill>
                <a:latin typeface="Comic Sans MS" panose="030F0702030302020204" pitchFamily="66" charset="0"/>
                <a:ea typeface="微软雅黑" panose="020B0503020204020204" pitchFamily="34" charset="-122"/>
              </a:rPr>
              <a:t>RAM</a:t>
            </a:r>
            <a:r>
              <a:rPr lang="zh-CN" altLang="en-US" dirty="0">
                <a:solidFill>
                  <a:srgbClr val="0000FF"/>
                </a:solidFill>
                <a:latin typeface="Comic Sans MS" panose="030F0702030302020204" pitchFamily="66" charset="0"/>
                <a:ea typeface="微软雅黑" panose="020B0503020204020204" pitchFamily="34" charset="-122"/>
              </a:rPr>
              <a:t>中，则取自</a:t>
            </a:r>
            <a:r>
              <a:rPr lang="en-US" altLang="zh-CN" dirty="0">
                <a:solidFill>
                  <a:srgbClr val="0000FF"/>
                </a:solidFill>
                <a:latin typeface="Comic Sans MS" panose="030F0702030302020204" pitchFamily="66" charset="0"/>
                <a:ea typeface="微软雅黑" panose="020B0503020204020204" pitchFamily="34" charset="-122"/>
              </a:rPr>
              <a:t>RAM</a:t>
            </a:r>
          </a:p>
          <a:p>
            <a:pPr lvl="1">
              <a:lnSpc>
                <a:spcPct val="120000"/>
              </a:lnSpc>
            </a:pPr>
            <a:r>
              <a:rPr lang="en-US" altLang="zh-CN" dirty="0">
                <a:solidFill>
                  <a:srgbClr val="0000FF"/>
                </a:solidFill>
                <a:latin typeface="Comic Sans MS" panose="030F0702030302020204" pitchFamily="66" charset="0"/>
                <a:ea typeface="微软雅黑" panose="020B0503020204020204" pitchFamily="34" charset="-122"/>
              </a:rPr>
              <a:t>4</a:t>
            </a:r>
            <a:r>
              <a:rPr lang="zh-CN" altLang="en-US" dirty="0">
                <a:solidFill>
                  <a:srgbClr val="0000FF"/>
                </a:solidFill>
                <a:latin typeface="Comic Sans MS" panose="030F0702030302020204" pitchFamily="66" charset="0"/>
                <a:ea typeface="微软雅黑" panose="020B0503020204020204" pitchFamily="34" charset="-122"/>
              </a:rPr>
              <a:t>）如操作数不在</a:t>
            </a:r>
            <a:r>
              <a:rPr lang="en-US" altLang="zh-CN" dirty="0">
                <a:solidFill>
                  <a:srgbClr val="0000FF"/>
                </a:solidFill>
                <a:latin typeface="Comic Sans MS" panose="030F0702030302020204" pitchFamily="66" charset="0"/>
                <a:ea typeface="微软雅黑" panose="020B0503020204020204" pitchFamily="34" charset="-122"/>
              </a:rPr>
              <a:t>RAM</a:t>
            </a:r>
            <a:r>
              <a:rPr lang="zh-CN" altLang="en-US" dirty="0">
                <a:solidFill>
                  <a:srgbClr val="0000FF"/>
                </a:solidFill>
                <a:latin typeface="Comic Sans MS" panose="030F0702030302020204" pitchFamily="66" charset="0"/>
                <a:ea typeface="微软雅黑" panose="020B0503020204020204" pitchFamily="34" charset="-122"/>
              </a:rPr>
              <a:t>，则访问硬盘，操作数从硬盘中读出</a:t>
            </a:r>
            <a:r>
              <a:rPr lang="en-US" altLang="zh-CN" dirty="0">
                <a:solidFill>
                  <a:srgbClr val="0000FF"/>
                </a:solidFill>
                <a:latin typeface="Comic Sans MS" panose="030F0702030302020204" pitchFamily="66" charset="0"/>
                <a:ea typeface="微软雅黑" panose="020B0503020204020204" pitchFamily="34" charset="-122"/>
              </a:rPr>
              <a:t>→RAM →cache</a:t>
            </a:r>
            <a:endParaRPr lang="zh-CN" altLang="en-US" sz="2300" dirty="0">
              <a:solidFill>
                <a:srgbClr val="0000FF"/>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9071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4" dur="5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p:cTn id="24"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 calcmode="lin" valueType="num">
                                      <p:cBhvr>
                                        <p:cTn id="36"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p:cTn id="43"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7.2.1 </a:t>
            </a:r>
            <a:r>
              <a:rPr lang="zh-CN" altLang="en-US" dirty="0" smtClean="0"/>
              <a:t>基本存储器元件</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六</a:t>
            </a:r>
            <a:r>
              <a:rPr lang="zh-CN" altLang="en-US" dirty="0">
                <a:solidFill>
                  <a:srgbClr val="063DE8"/>
                </a:solidFill>
                <a:latin typeface="微软雅黑" panose="020B0503020204020204" pitchFamily="34" charset="-122"/>
              </a:rPr>
              <a:t>管静态</a:t>
            </a:r>
            <a:r>
              <a:rPr lang="en-US" altLang="zh-CN" dirty="0">
                <a:solidFill>
                  <a:srgbClr val="063DE8"/>
                </a:solidFill>
                <a:latin typeface="微软雅黑" panose="020B0503020204020204" pitchFamily="34" charset="-122"/>
              </a:rPr>
              <a:t>MOS</a:t>
            </a:r>
            <a:r>
              <a:rPr lang="zh-CN" altLang="en-US" dirty="0" smtClean="0">
                <a:solidFill>
                  <a:srgbClr val="063DE8"/>
                </a:solidFill>
                <a:latin typeface="微软雅黑" panose="020B0503020204020204" pitchFamily="34" charset="-122"/>
              </a:rPr>
              <a:t>管存储元件</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Text Box 8"/>
          <p:cNvSpPr txBox="1">
            <a:spLocks noChangeArrowheads="1"/>
          </p:cNvSpPr>
          <p:nvPr/>
        </p:nvSpPr>
        <p:spPr bwMode="auto">
          <a:xfrm>
            <a:off x="4355976" y="1167596"/>
            <a:ext cx="44023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1</a:t>
            </a:r>
            <a:r>
              <a:rPr lang="zh-CN" altLang="en-US" sz="2000" b="1" dirty="0" smtClean="0">
                <a:solidFill>
                  <a:srgbClr val="FC0128"/>
                </a:solidFill>
                <a:latin typeface="Comic Sans MS" panose="030F0702030302020204" pitchFamily="66" charset="0"/>
                <a:ea typeface="微软雅黑" panose="020B0503020204020204" pitchFamily="34" charset="-122"/>
              </a:rPr>
              <a:t>）信息保持：</a:t>
            </a:r>
            <a:r>
              <a:rPr lang="zh-CN" altLang="en-US" sz="2000" dirty="0" smtClean="0">
                <a:latin typeface="Comic Sans MS" panose="030F0702030302020204" pitchFamily="66" charset="0"/>
                <a:ea typeface="微软雅黑" panose="020B0503020204020204" pitchFamily="34" charset="-122"/>
              </a:rPr>
              <a:t>字选择先</a:t>
            </a:r>
            <a:r>
              <a:rPr lang="en-US" altLang="zh-CN" sz="2000" dirty="0" smtClean="0">
                <a:latin typeface="Comic Sans MS" panose="030F0702030302020204" pitchFamily="66" charset="0"/>
                <a:ea typeface="微软雅黑" panose="020B0503020204020204" pitchFamily="34" charset="-122"/>
              </a:rPr>
              <a:t>W</a:t>
            </a:r>
            <a:r>
              <a:rPr lang="zh-CN" altLang="en-US" sz="2000" dirty="0" smtClean="0">
                <a:latin typeface="Comic Sans MS" panose="030F0702030302020204" pitchFamily="66" charset="0"/>
                <a:ea typeface="微软雅黑" panose="020B0503020204020204" pitchFamily="34" charset="-122"/>
              </a:rPr>
              <a:t>加低电平，</a:t>
            </a:r>
            <a:r>
              <a:rPr lang="en-US" altLang="zh-CN" sz="2000" dirty="0" smtClean="0">
                <a:latin typeface="Comic Sans MS" panose="030F0702030302020204" pitchFamily="66" charset="0"/>
                <a:ea typeface="微软雅黑" panose="020B0503020204020204" pitchFamily="34" charset="-122"/>
              </a:rPr>
              <a:t>T3</a:t>
            </a:r>
            <a:r>
              <a:rPr lang="zh-CN" altLang="en-US" sz="2000" dirty="0" smtClean="0">
                <a:latin typeface="Comic Sans MS" panose="030F0702030302020204" pitchFamily="66" charset="0"/>
                <a:ea typeface="微软雅黑" panose="020B0503020204020204" pitchFamily="34" charset="-122"/>
              </a:rPr>
              <a:t>与</a:t>
            </a:r>
            <a:r>
              <a:rPr lang="en-US" altLang="zh-CN" sz="2000" dirty="0" smtClean="0">
                <a:latin typeface="Comic Sans MS" panose="030F0702030302020204" pitchFamily="66" charset="0"/>
                <a:ea typeface="微软雅黑" panose="020B0503020204020204" pitchFamily="34" charset="-122"/>
              </a:rPr>
              <a:t>T4</a:t>
            </a:r>
            <a:r>
              <a:rPr lang="zh-CN" altLang="en-US" sz="2000" dirty="0" smtClean="0">
                <a:latin typeface="Comic Sans MS" panose="030F0702030302020204" pitchFamily="66" charset="0"/>
                <a:ea typeface="微软雅黑" panose="020B0503020204020204" pitchFamily="34" charset="-122"/>
              </a:rPr>
              <a:t>截止，触发器与外界隔离，保持原有信息不变</a:t>
            </a:r>
            <a:r>
              <a:rPr lang="zh-CN" altLang="en-US" sz="2000" dirty="0">
                <a:latin typeface="Comic Sans MS" panose="030F0702030302020204" pitchFamily="66" charset="0"/>
                <a:ea typeface="微软雅黑" panose="020B0503020204020204" pitchFamily="34" charset="-122"/>
              </a:rPr>
              <a:t>。</a:t>
            </a:r>
            <a:endParaRPr lang="en-US" altLang="zh-CN" sz="2000" dirty="0" smtClean="0">
              <a:latin typeface="Comic Sans MS" panose="030F0702030302020204" pitchFamily="66" charset="0"/>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81" y="1518251"/>
            <a:ext cx="3590925" cy="2962275"/>
          </a:xfrm>
          <a:prstGeom prst="rect">
            <a:avLst/>
          </a:prstGeom>
        </p:spPr>
      </p:pic>
      <p:sp>
        <p:nvSpPr>
          <p:cNvPr id="10" name="Text Box 8"/>
          <p:cNvSpPr txBox="1">
            <a:spLocks noChangeArrowheads="1"/>
          </p:cNvSpPr>
          <p:nvPr/>
        </p:nvSpPr>
        <p:spPr bwMode="auto">
          <a:xfrm>
            <a:off x="4356484" y="2420888"/>
            <a:ext cx="442849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2</a:t>
            </a:r>
            <a:r>
              <a:rPr lang="zh-CN" altLang="en-US" sz="2000" b="1" dirty="0" smtClean="0">
                <a:solidFill>
                  <a:srgbClr val="FC0128"/>
                </a:solidFill>
                <a:latin typeface="Comic Sans MS" panose="030F0702030302020204" pitchFamily="66" charset="0"/>
                <a:ea typeface="微软雅黑" panose="020B0503020204020204" pitchFamily="34" charset="-122"/>
              </a:rPr>
              <a:t>）读出</a:t>
            </a:r>
            <a:endParaRPr lang="en-US" altLang="zh-CN" sz="2000" b="1" dirty="0" smtClean="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置</a:t>
            </a:r>
            <a:r>
              <a:rPr lang="en-US" altLang="zh-CN" sz="2000" dirty="0">
                <a:latin typeface="Comic Sans MS" panose="030F0702030302020204" pitchFamily="66" charset="0"/>
                <a:ea typeface="微软雅黑" panose="020B0503020204020204" pitchFamily="34" charset="-122"/>
              </a:rPr>
              <a:t>2</a:t>
            </a:r>
            <a:r>
              <a:rPr lang="zh-CN" altLang="en-US" sz="2000" dirty="0">
                <a:latin typeface="Comic Sans MS" panose="030F0702030302020204" pitchFamily="66" charset="0"/>
                <a:ea typeface="微软雅黑" panose="020B0503020204020204" pitchFamily="34" charset="-122"/>
              </a:rPr>
              <a:t>个位线为高电平</a:t>
            </a: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置</a:t>
            </a:r>
            <a:r>
              <a:rPr lang="zh-CN" altLang="en-US" sz="2000" dirty="0">
                <a:latin typeface="Comic Sans MS" panose="030F0702030302020204" pitchFamily="66" charset="0"/>
                <a:ea typeface="微软雅黑" panose="020B0503020204020204" pitchFamily="34" charset="-122"/>
              </a:rPr>
              <a:t>字线为</a:t>
            </a:r>
            <a:r>
              <a:rPr lang="en-US" altLang="zh-CN" sz="2000" dirty="0">
                <a:latin typeface="Comic Sans MS" panose="030F0702030302020204" pitchFamily="66" charset="0"/>
                <a:ea typeface="微软雅黑" panose="020B0503020204020204" pitchFamily="34" charset="-122"/>
              </a:rPr>
              <a:t>1</a:t>
            </a: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根据</a:t>
            </a:r>
            <a:r>
              <a:rPr lang="zh-CN" altLang="en-US" sz="2000" dirty="0">
                <a:latin typeface="Comic Sans MS" panose="030F0702030302020204" pitchFamily="66" charset="0"/>
                <a:ea typeface="微软雅黑" panose="020B0503020204020204" pitchFamily="34" charset="-122"/>
              </a:rPr>
              <a:t>存储单元的状态改变位线的输出电平</a:t>
            </a:r>
          </a:p>
        </p:txBody>
      </p:sp>
      <p:sp>
        <p:nvSpPr>
          <p:cNvPr id="11" name="Text Box 8"/>
          <p:cNvSpPr txBox="1">
            <a:spLocks noChangeArrowheads="1"/>
          </p:cNvSpPr>
          <p:nvPr/>
        </p:nvSpPr>
        <p:spPr bwMode="auto">
          <a:xfrm>
            <a:off x="4355976" y="4370328"/>
            <a:ext cx="4429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3</a:t>
            </a:r>
            <a:r>
              <a:rPr lang="zh-CN" altLang="en-US" sz="2000" b="1" dirty="0" smtClean="0">
                <a:solidFill>
                  <a:srgbClr val="FC0128"/>
                </a:solidFill>
                <a:latin typeface="Comic Sans MS" panose="030F0702030302020204" pitchFamily="66" charset="0"/>
                <a:ea typeface="微软雅黑" panose="020B0503020204020204" pitchFamily="34" charset="-122"/>
              </a:rPr>
              <a:t>）写入</a:t>
            </a:r>
            <a:endParaRPr lang="en-US" altLang="zh-CN" sz="2000" b="1" dirty="0" smtClean="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位线上是被写入的二进位信息</a:t>
            </a:r>
            <a:r>
              <a:rPr lang="en-US" altLang="zh-CN" sz="2000" dirty="0">
                <a:latin typeface="Comic Sans MS" panose="030F0702030302020204" pitchFamily="66" charset="0"/>
                <a:ea typeface="微软雅黑" panose="020B0503020204020204" pitchFamily="34" charset="-122"/>
              </a:rPr>
              <a:t>0</a:t>
            </a:r>
            <a:r>
              <a:rPr lang="zh-CN" altLang="en-US" sz="2000" dirty="0">
                <a:latin typeface="Comic Sans MS" panose="030F0702030302020204" pitchFamily="66" charset="0"/>
                <a:ea typeface="微软雅黑" panose="020B0503020204020204" pitchFamily="34" charset="-122"/>
              </a:rPr>
              <a:t>或</a:t>
            </a:r>
            <a:r>
              <a:rPr lang="en-US" altLang="zh-CN" sz="2000" dirty="0">
                <a:latin typeface="Comic Sans MS" panose="030F0702030302020204" pitchFamily="66" charset="0"/>
                <a:ea typeface="微软雅黑" panose="020B0503020204020204" pitchFamily="34" charset="-122"/>
              </a:rPr>
              <a:t>1</a:t>
            </a: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置</a:t>
            </a:r>
            <a:r>
              <a:rPr lang="zh-CN" altLang="en-US" sz="2000" dirty="0">
                <a:latin typeface="Comic Sans MS" panose="030F0702030302020204" pitchFamily="66" charset="0"/>
                <a:ea typeface="微软雅黑" panose="020B0503020204020204" pitchFamily="34" charset="-122"/>
              </a:rPr>
              <a:t>字线为</a:t>
            </a:r>
            <a:r>
              <a:rPr lang="en-US" altLang="zh-CN" sz="2000" dirty="0">
                <a:latin typeface="Comic Sans MS" panose="030F0702030302020204" pitchFamily="66" charset="0"/>
                <a:ea typeface="微软雅黑" panose="020B0503020204020204" pitchFamily="34" charset="-122"/>
              </a:rPr>
              <a:t>1</a:t>
            </a: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存储单元</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触发器</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按位线的状态设置成</a:t>
            </a:r>
            <a:r>
              <a:rPr lang="en-US" altLang="zh-CN" sz="2000" dirty="0">
                <a:latin typeface="Comic Sans MS" panose="030F0702030302020204" pitchFamily="66" charset="0"/>
                <a:ea typeface="微软雅黑" panose="020B0503020204020204" pitchFamily="34" charset="-122"/>
              </a:rPr>
              <a:t>0</a:t>
            </a:r>
            <a:r>
              <a:rPr lang="zh-CN" altLang="en-US" sz="2000" dirty="0">
                <a:latin typeface="Comic Sans MS" panose="030F0702030302020204" pitchFamily="66" charset="0"/>
                <a:ea typeface="微软雅黑" panose="020B0503020204020204" pitchFamily="34" charset="-122"/>
              </a:rPr>
              <a:t>或</a:t>
            </a:r>
            <a:r>
              <a:rPr lang="en-US" altLang="zh-CN" sz="2000" dirty="0" smtClean="0">
                <a:latin typeface="Comic Sans MS" panose="030F0702030302020204" pitchFamily="66" charset="0"/>
                <a:ea typeface="微软雅黑" panose="020B0503020204020204" pitchFamily="34" charset="-122"/>
              </a:rPr>
              <a:t>1</a:t>
            </a:r>
            <a:endParaRPr lang="en-US" altLang="zh-CN" sz="2000" dirty="0">
              <a:latin typeface="Comic Sans MS" panose="030F0702030302020204" pitchFamily="66" charset="0"/>
              <a:ea typeface="微软雅黑" panose="020B0503020204020204" pitchFamily="34" charset="-122"/>
            </a:endParaRPr>
          </a:p>
        </p:txBody>
      </p:sp>
      <p:sp>
        <p:nvSpPr>
          <p:cNvPr id="12" name="Text Box 18"/>
          <p:cNvSpPr txBox="1">
            <a:spLocks noChangeArrowheads="1"/>
          </p:cNvSpPr>
          <p:nvPr/>
        </p:nvSpPr>
        <p:spPr bwMode="auto">
          <a:xfrm>
            <a:off x="323528" y="4385716"/>
            <a:ext cx="3456384" cy="1923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lnSpc>
                <a:spcPct val="125000"/>
              </a:lnSpc>
            </a:pPr>
            <a:r>
              <a:rPr lang="en-US" altLang="zh-CN" sz="2000" b="0" i="0" dirty="0">
                <a:solidFill>
                  <a:schemeClr val="tx1"/>
                </a:solidFill>
                <a:latin typeface="Comic Sans MS" panose="030F0702030302020204" pitchFamily="66" charset="0"/>
                <a:ea typeface="微软雅黑" panose="020B0503020204020204" pitchFamily="34" charset="-122"/>
                <a:cs typeface="Arial" panose="020B0604020202020204" pitchFamily="34" charset="0"/>
              </a:rPr>
              <a:t>SRAM</a:t>
            </a:r>
            <a:r>
              <a:rPr lang="zh-CN" altLang="en-US" sz="2000" b="0" i="0" dirty="0">
                <a:solidFill>
                  <a:schemeClr val="tx1"/>
                </a:solidFill>
                <a:latin typeface="Comic Sans MS" panose="030F0702030302020204" pitchFamily="66" charset="0"/>
                <a:ea typeface="微软雅黑" panose="020B0503020204020204" pitchFamily="34" charset="-122"/>
                <a:cs typeface="Arial" panose="020B0604020202020204" pitchFamily="34" charset="0"/>
              </a:rPr>
              <a:t>中数据保存在</a:t>
            </a:r>
            <a:r>
              <a:rPr lang="zh-CN" altLang="en-US" sz="2000" b="0" i="0" dirty="0">
                <a:solidFill>
                  <a:srgbClr val="CC0000"/>
                </a:solidFill>
                <a:latin typeface="Comic Sans MS" panose="030F0702030302020204" pitchFamily="66" charset="0"/>
                <a:ea typeface="微软雅黑" panose="020B0503020204020204" pitchFamily="34" charset="-122"/>
                <a:cs typeface="Arial" panose="020B0604020202020204" pitchFamily="34" charset="0"/>
              </a:rPr>
              <a:t>一对正负反馈门电路</a:t>
            </a:r>
            <a:r>
              <a:rPr lang="zh-CN" altLang="en-US" sz="2000" b="0" i="0" dirty="0">
                <a:solidFill>
                  <a:schemeClr val="tx1"/>
                </a:solidFill>
                <a:latin typeface="Comic Sans MS" panose="030F0702030302020204" pitchFamily="66" charset="0"/>
                <a:ea typeface="微软雅黑" panose="020B0503020204020204" pitchFamily="34" charset="-122"/>
                <a:cs typeface="Arial" panose="020B0604020202020204" pitchFamily="34" charset="0"/>
              </a:rPr>
              <a:t>中，只要供电，数据就一直保持，所以不是破环性读出，也不需要重写数据来保持数据不变。即：无需刷新！</a:t>
            </a:r>
            <a:endParaRPr lang="en-US" altLang="zh-CN" sz="2000" b="0" i="0" dirty="0">
              <a:solidFill>
                <a:schemeClr val="tx1"/>
              </a:solidFill>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344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7.2.1 </a:t>
            </a:r>
            <a:r>
              <a:rPr lang="zh-CN" altLang="en-US" dirty="0" smtClean="0"/>
              <a:t>基本存储器元件</a:t>
            </a:r>
            <a:endParaRPr lang="en-US" altLang="zh-CN" dirty="0" smtClean="0"/>
          </a:p>
          <a:p>
            <a:pPr marL="0" indent="0">
              <a:buNone/>
            </a:pPr>
            <a:r>
              <a:rPr lang="en-US" altLang="zh-CN" dirty="0" smtClean="0">
                <a:solidFill>
                  <a:srgbClr val="063DE8"/>
                </a:solidFill>
                <a:latin typeface="微软雅黑" panose="020B0503020204020204" pitchFamily="34" charset="-122"/>
              </a:rPr>
              <a:t>2. </a:t>
            </a:r>
            <a:r>
              <a:rPr lang="zh-CN" altLang="en-US" dirty="0">
                <a:solidFill>
                  <a:srgbClr val="063DE8"/>
                </a:solidFill>
                <a:latin typeface="微软雅黑" panose="020B0503020204020204" pitchFamily="34" charset="-122"/>
              </a:rPr>
              <a:t>单</a:t>
            </a:r>
            <a:r>
              <a:rPr lang="zh-CN" altLang="en-US" dirty="0" smtClean="0">
                <a:solidFill>
                  <a:srgbClr val="063DE8"/>
                </a:solidFill>
                <a:latin typeface="微软雅黑" panose="020B0503020204020204" pitchFamily="34" charset="-122"/>
              </a:rPr>
              <a:t>管动态</a:t>
            </a:r>
            <a:r>
              <a:rPr lang="en-US" altLang="zh-CN" dirty="0">
                <a:solidFill>
                  <a:srgbClr val="063DE8"/>
                </a:solidFill>
                <a:latin typeface="微软雅黑" panose="020B0503020204020204" pitchFamily="34" charset="-122"/>
              </a:rPr>
              <a:t>MOS</a:t>
            </a:r>
            <a:r>
              <a:rPr lang="zh-CN" altLang="en-US" dirty="0" smtClean="0">
                <a:solidFill>
                  <a:srgbClr val="063DE8"/>
                </a:solidFill>
                <a:latin typeface="微软雅黑" panose="020B0503020204020204" pitchFamily="34" charset="-122"/>
              </a:rPr>
              <a:t>管存储元件</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0" name="Text Box 8"/>
          <p:cNvSpPr txBox="1">
            <a:spLocks noChangeArrowheads="1"/>
          </p:cNvSpPr>
          <p:nvPr/>
        </p:nvSpPr>
        <p:spPr bwMode="auto">
          <a:xfrm>
            <a:off x="4535996" y="1196752"/>
            <a:ext cx="44284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1</a:t>
            </a:r>
            <a:r>
              <a:rPr lang="zh-CN" altLang="en-US" sz="2000" b="1" dirty="0" smtClean="0">
                <a:solidFill>
                  <a:srgbClr val="FC0128"/>
                </a:solidFill>
                <a:latin typeface="Comic Sans MS" panose="030F0702030302020204" pitchFamily="66" charset="0"/>
                <a:ea typeface="微软雅黑" panose="020B0503020204020204" pitchFamily="34" charset="-122"/>
              </a:rPr>
              <a:t>）读出</a:t>
            </a:r>
            <a:endParaRPr lang="en-US" altLang="zh-CN" sz="2000" b="1" dirty="0" smtClean="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若存</a:t>
            </a:r>
            <a:r>
              <a:rPr lang="en-US" altLang="zh-CN" sz="2000" dirty="0" smtClean="0">
                <a:latin typeface="Comic Sans MS" panose="030F0702030302020204" pitchFamily="66" charset="0"/>
                <a:ea typeface="微软雅黑" panose="020B0503020204020204" pitchFamily="34" charset="-122"/>
              </a:rPr>
              <a:t>1</a:t>
            </a:r>
            <a:r>
              <a:rPr lang="zh-CN" altLang="en-US" sz="2000" dirty="0" smtClean="0">
                <a:latin typeface="Comic Sans MS" panose="030F0702030302020204" pitchFamily="66" charset="0"/>
                <a:ea typeface="微软雅黑" panose="020B0503020204020204" pitchFamily="34" charset="-122"/>
              </a:rPr>
              <a:t>，则</a:t>
            </a:r>
            <a:r>
              <a:rPr lang="en-US" altLang="zh-CN" sz="2000" dirty="0" smtClean="0">
                <a:latin typeface="Comic Sans MS" panose="030F0702030302020204" pitchFamily="66" charset="0"/>
                <a:ea typeface="微软雅黑" panose="020B0503020204020204" pitchFamily="34" charset="-122"/>
              </a:rPr>
              <a:t>Cs</a:t>
            </a:r>
            <a:r>
              <a:rPr lang="zh-CN" altLang="en-US" sz="2000" dirty="0" smtClean="0">
                <a:latin typeface="Comic Sans MS" panose="030F0702030302020204" pitchFamily="66" charset="0"/>
                <a:ea typeface="微软雅黑" panose="020B0503020204020204" pitchFamily="34" charset="-122"/>
              </a:rPr>
              <a:t>上电荷上通过</a:t>
            </a:r>
            <a:r>
              <a:rPr lang="en-US" altLang="zh-CN" sz="2000" dirty="0" smtClean="0">
                <a:latin typeface="Comic Sans MS" panose="030F0702030302020204" pitchFamily="66" charset="0"/>
                <a:ea typeface="微软雅黑" panose="020B0503020204020204" pitchFamily="34" charset="-122"/>
              </a:rPr>
              <a:t>T</a:t>
            </a:r>
            <a:r>
              <a:rPr lang="zh-CN" altLang="en-US" sz="2000" dirty="0" smtClean="0">
                <a:latin typeface="Comic Sans MS" panose="030F0702030302020204" pitchFamily="66" charset="0"/>
                <a:ea typeface="微软雅黑" panose="020B0503020204020204" pitchFamily="34" charset="-122"/>
              </a:rPr>
              <a:t>管在数据线上产生电流。</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若存</a:t>
            </a:r>
            <a:r>
              <a:rPr lang="en-US" altLang="zh-CN" sz="2000" dirty="0" smtClean="0">
                <a:latin typeface="Comic Sans MS" panose="030F0702030302020204" pitchFamily="66" charset="0"/>
                <a:ea typeface="微软雅黑" panose="020B0503020204020204" pitchFamily="34" charset="-122"/>
              </a:rPr>
              <a:t>0</a:t>
            </a:r>
            <a:r>
              <a:rPr lang="zh-CN" altLang="en-US" sz="2000" dirty="0" smtClean="0">
                <a:latin typeface="Comic Sans MS" panose="030F0702030302020204" pitchFamily="66" charset="0"/>
                <a:ea typeface="微软雅黑" panose="020B0503020204020204" pitchFamily="34" charset="-122"/>
              </a:rPr>
              <a:t>，则无电流</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因为读出时</a:t>
            </a:r>
            <a:r>
              <a:rPr lang="en-US" altLang="zh-CN" sz="2000" dirty="0" smtClean="0">
                <a:latin typeface="Comic Sans MS" panose="030F0702030302020204" pitchFamily="66" charset="0"/>
                <a:ea typeface="微软雅黑" panose="020B0503020204020204" pitchFamily="34" charset="-122"/>
              </a:rPr>
              <a:t>Cs</a:t>
            </a:r>
            <a:r>
              <a:rPr lang="zh-CN" altLang="en-US" sz="2000" dirty="0" smtClean="0">
                <a:latin typeface="Comic Sans MS" panose="030F0702030302020204" pitchFamily="66" charset="0"/>
                <a:ea typeface="微软雅黑" panose="020B0503020204020204" pitchFamily="34" charset="-122"/>
              </a:rPr>
              <a:t>上电荷放点，电位下降，所以是破坏性读，读后应有重写操作，称为“</a:t>
            </a:r>
            <a:r>
              <a:rPr lang="zh-CN" altLang="en-US" sz="2000" dirty="0" smtClean="0">
                <a:solidFill>
                  <a:srgbClr val="FF0000"/>
                </a:solidFill>
                <a:latin typeface="Comic Sans MS" panose="030F0702030302020204" pitchFamily="66" charset="0"/>
                <a:ea typeface="微软雅黑" panose="020B0503020204020204" pitchFamily="34" charset="-122"/>
              </a:rPr>
              <a:t>再生</a:t>
            </a:r>
            <a:r>
              <a:rPr lang="zh-CN" altLang="en-US" sz="2000" dirty="0" smtClean="0">
                <a:latin typeface="Comic Sans MS" panose="030F0702030302020204" pitchFamily="66" charset="0"/>
                <a:ea typeface="微软雅黑" panose="020B0503020204020204" pitchFamily="34" charset="-122"/>
              </a:rPr>
              <a:t>”</a:t>
            </a:r>
            <a:endParaRPr lang="zh-CN" altLang="en-US" sz="2000" dirty="0">
              <a:latin typeface="Comic Sans MS" panose="030F0702030302020204" pitchFamily="66" charset="0"/>
              <a:ea typeface="微软雅黑" panose="020B0503020204020204" pitchFamily="34" charset="-122"/>
            </a:endParaRPr>
          </a:p>
        </p:txBody>
      </p:sp>
      <p:sp>
        <p:nvSpPr>
          <p:cNvPr id="11" name="Text Box 8"/>
          <p:cNvSpPr txBox="1">
            <a:spLocks noChangeArrowheads="1"/>
          </p:cNvSpPr>
          <p:nvPr/>
        </p:nvSpPr>
        <p:spPr bwMode="auto">
          <a:xfrm>
            <a:off x="4535488" y="3794264"/>
            <a:ext cx="4429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2</a:t>
            </a:r>
            <a:r>
              <a:rPr lang="zh-CN" altLang="en-US" sz="2000" b="1" dirty="0" smtClean="0">
                <a:solidFill>
                  <a:srgbClr val="FC0128"/>
                </a:solidFill>
                <a:latin typeface="Comic Sans MS" panose="030F0702030302020204" pitchFamily="66" charset="0"/>
                <a:ea typeface="微软雅黑" panose="020B0503020204020204" pitchFamily="34" charset="-122"/>
              </a:rPr>
              <a:t>）写入</a:t>
            </a:r>
            <a:endParaRPr lang="en-US" altLang="zh-CN" sz="2000" b="1" dirty="0" smtClean="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写“</a:t>
            </a:r>
            <a:r>
              <a:rPr lang="en-US" altLang="zh-CN" sz="2000" dirty="0">
                <a:latin typeface="Comic Sans MS" panose="030F0702030302020204" pitchFamily="66" charset="0"/>
                <a:ea typeface="微软雅黑" panose="020B0503020204020204" pitchFamily="34" charset="-122"/>
              </a:rPr>
              <a:t>0”</a:t>
            </a:r>
            <a:r>
              <a:rPr lang="zh-CN" altLang="en-US" sz="2000" dirty="0">
                <a:latin typeface="Comic Sans MS" panose="030F0702030302020204" pitchFamily="66" charset="0"/>
                <a:ea typeface="微软雅黑" panose="020B0503020204020204" pitchFamily="34" charset="-122"/>
              </a:rPr>
              <a:t>时，在数据线上加低电平，使</a:t>
            </a:r>
            <a:r>
              <a:rPr lang="en-US" altLang="zh-CN" sz="2000" dirty="0">
                <a:latin typeface="Comic Sans MS" panose="030F0702030302020204" pitchFamily="66" charset="0"/>
                <a:ea typeface="微软雅黑" panose="020B0503020204020204" pitchFamily="34" charset="-122"/>
              </a:rPr>
              <a:t>CS</a:t>
            </a:r>
            <a:r>
              <a:rPr lang="zh-CN" altLang="en-US" sz="2000" dirty="0">
                <a:latin typeface="Comic Sans MS" panose="030F0702030302020204" pitchFamily="66" charset="0"/>
                <a:ea typeface="微软雅黑" panose="020B0503020204020204" pitchFamily="34" charset="-122"/>
              </a:rPr>
              <a:t>上电荷对数据线放电；</a:t>
            </a:r>
          </a:p>
          <a:p>
            <a:pPr marL="342900" indent="-342900" eaLnBrk="0" hangingPunct="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写“</a:t>
            </a:r>
            <a:r>
              <a:rPr lang="en-US" altLang="zh-CN" sz="2000" dirty="0">
                <a:latin typeface="Comic Sans MS" panose="030F0702030302020204" pitchFamily="66" charset="0"/>
                <a:ea typeface="微软雅黑" panose="020B0503020204020204" pitchFamily="34" charset="-122"/>
              </a:rPr>
              <a:t>1”</a:t>
            </a:r>
            <a:r>
              <a:rPr lang="zh-CN" altLang="en-US" sz="2000" dirty="0">
                <a:latin typeface="Comic Sans MS" panose="030F0702030302020204" pitchFamily="66" charset="0"/>
                <a:ea typeface="微软雅黑" panose="020B0503020204020204" pitchFamily="34" charset="-122"/>
              </a:rPr>
              <a:t>时，在数据线上加高电平，使数据线对</a:t>
            </a:r>
            <a:r>
              <a:rPr lang="en-US" altLang="zh-CN" sz="2000" dirty="0">
                <a:latin typeface="Comic Sans MS" panose="030F0702030302020204" pitchFamily="66" charset="0"/>
                <a:ea typeface="微软雅黑" panose="020B0503020204020204" pitchFamily="34" charset="-122"/>
              </a:rPr>
              <a:t>CS</a:t>
            </a:r>
            <a:r>
              <a:rPr lang="zh-CN" altLang="en-US" sz="2000" dirty="0">
                <a:latin typeface="Comic Sans MS" panose="030F0702030302020204" pitchFamily="66" charset="0"/>
                <a:ea typeface="微软雅黑" panose="020B0503020204020204" pitchFamily="34" charset="-122"/>
              </a:rPr>
              <a:t>充电；</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628800"/>
            <a:ext cx="2762250" cy="2228850"/>
          </a:xfrm>
          <a:prstGeom prst="rect">
            <a:avLst/>
          </a:prstGeom>
        </p:spPr>
      </p:pic>
      <p:sp>
        <p:nvSpPr>
          <p:cNvPr id="13" name="Text Box 8"/>
          <p:cNvSpPr txBox="1">
            <a:spLocks noChangeArrowheads="1"/>
          </p:cNvSpPr>
          <p:nvPr/>
        </p:nvSpPr>
        <p:spPr bwMode="auto">
          <a:xfrm>
            <a:off x="199381" y="4323543"/>
            <a:ext cx="422860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3</a:t>
            </a:r>
            <a:r>
              <a:rPr lang="zh-CN" altLang="en-US" sz="2000" b="1" dirty="0" smtClean="0">
                <a:solidFill>
                  <a:srgbClr val="FC0128"/>
                </a:solidFill>
                <a:latin typeface="Comic Sans MS" panose="030F0702030302020204" pitchFamily="66" charset="0"/>
                <a:ea typeface="微软雅黑" panose="020B0503020204020204" pitchFamily="34" charset="-122"/>
              </a:rPr>
              <a:t>）刷新</a:t>
            </a: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由于</a:t>
            </a:r>
            <a:r>
              <a:rPr lang="en-US" altLang="zh-CN" sz="2000" dirty="0" smtClean="0">
                <a:latin typeface="Comic Sans MS" panose="030F0702030302020204" pitchFamily="66" charset="0"/>
                <a:ea typeface="微软雅黑" panose="020B0503020204020204" pitchFamily="34" charset="-122"/>
              </a:rPr>
              <a:t>MOS</a:t>
            </a:r>
            <a:r>
              <a:rPr lang="zh-CN" altLang="en-US" sz="2000" dirty="0" smtClean="0">
                <a:latin typeface="Comic Sans MS" panose="030F0702030302020204" pitchFamily="66" charset="0"/>
                <a:ea typeface="微软雅黑" panose="020B0503020204020204" pitchFamily="34" charset="-122"/>
              </a:rPr>
              <a:t>管栅极上存储的电荷会缓慢放电，超过一定时间，就会丢失信息。因此，必须定时给栅极电容充电，这一过程称为</a:t>
            </a:r>
            <a:r>
              <a:rPr lang="zh-CN" altLang="en-US" sz="2000" dirty="0" smtClean="0">
                <a:solidFill>
                  <a:srgbClr val="FF0000"/>
                </a:solidFill>
                <a:latin typeface="Comic Sans MS" panose="030F0702030302020204" pitchFamily="66" charset="0"/>
                <a:ea typeface="微软雅黑" panose="020B0503020204020204" pitchFamily="34" charset="-122"/>
              </a:rPr>
              <a:t>刷新</a:t>
            </a:r>
          </a:p>
        </p:txBody>
      </p:sp>
    </p:spTree>
    <p:extLst>
      <p:ext uri="{BB962C8B-B14F-4D97-AF65-F5344CB8AC3E}">
        <p14:creationId xmlns:p14="http://schemas.microsoft.com/office/powerpoint/2010/main" val="352434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7.2.1 </a:t>
            </a:r>
            <a:r>
              <a:rPr lang="zh-CN" altLang="en-US" dirty="0" smtClean="0"/>
              <a:t>基本存储器元件</a:t>
            </a:r>
            <a:endParaRPr lang="en-US" altLang="zh-CN" dirty="0" smtClean="0"/>
          </a:p>
          <a:p>
            <a:pPr marL="0" indent="0">
              <a:buNone/>
            </a:pPr>
            <a:r>
              <a:rPr lang="en-US" altLang="zh-CN" dirty="0" smtClean="0">
                <a:solidFill>
                  <a:srgbClr val="063DE8"/>
                </a:solidFill>
                <a:latin typeface="微软雅黑" panose="020B0503020204020204" pitchFamily="34" charset="-122"/>
              </a:rPr>
              <a:t>3. </a:t>
            </a:r>
            <a:r>
              <a:rPr lang="zh-CN" altLang="en-US" dirty="0" smtClean="0">
                <a:solidFill>
                  <a:srgbClr val="063DE8"/>
                </a:solidFill>
                <a:latin typeface="微软雅黑" panose="020B0503020204020204" pitchFamily="34" charset="-122"/>
              </a:rPr>
              <a:t>静态存储元件和动态存储元件的比较</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0" name="Text Box 8"/>
          <p:cNvSpPr txBox="1">
            <a:spLocks noChangeArrowheads="1"/>
          </p:cNvSpPr>
          <p:nvPr/>
        </p:nvSpPr>
        <p:spPr bwMode="auto">
          <a:xfrm>
            <a:off x="172972" y="1556792"/>
            <a:ext cx="77834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1</a:t>
            </a:r>
            <a:r>
              <a:rPr lang="zh-CN" altLang="en-US" sz="2000" b="1" dirty="0" smtClean="0">
                <a:solidFill>
                  <a:srgbClr val="FC0128"/>
                </a:solidFill>
                <a:latin typeface="Comic Sans MS" panose="030F0702030302020204" pitchFamily="66" charset="0"/>
                <a:ea typeface="微软雅黑" panose="020B0503020204020204" pitchFamily="34" charset="-122"/>
              </a:rPr>
              <a:t>）静态存储元件</a:t>
            </a:r>
            <a:endParaRPr lang="en-US" altLang="zh-CN" sz="2000" b="1" dirty="0" smtClean="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功耗大，集成度低</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无需刷新、速度快</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价格比较昂贵，适合做高速小容量的半导体存储器，如</a:t>
            </a:r>
            <a:r>
              <a:rPr lang="en-US" altLang="zh-CN" sz="2000" dirty="0" smtClean="0">
                <a:latin typeface="Comic Sans MS" panose="030F0702030302020204" pitchFamily="66" charset="0"/>
                <a:ea typeface="微软雅黑" panose="020B0503020204020204" pitchFamily="34" charset="-122"/>
              </a:rPr>
              <a:t>Cache</a:t>
            </a:r>
            <a:endParaRPr lang="zh-CN" altLang="en-US" sz="2000" dirty="0">
              <a:latin typeface="Comic Sans MS" panose="030F0702030302020204" pitchFamily="66" charset="0"/>
              <a:ea typeface="微软雅黑" panose="020B0503020204020204" pitchFamily="34" charset="-122"/>
            </a:endParaRPr>
          </a:p>
        </p:txBody>
      </p:sp>
      <p:sp>
        <p:nvSpPr>
          <p:cNvPr id="11" name="Text Box 8"/>
          <p:cNvSpPr txBox="1">
            <a:spLocks noChangeArrowheads="1"/>
          </p:cNvSpPr>
          <p:nvPr/>
        </p:nvSpPr>
        <p:spPr bwMode="auto">
          <a:xfrm>
            <a:off x="179512" y="3346253"/>
            <a:ext cx="80648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2</a:t>
            </a:r>
            <a:r>
              <a:rPr lang="zh-CN" altLang="en-US" sz="2000" b="1" dirty="0" smtClean="0">
                <a:solidFill>
                  <a:srgbClr val="FC0128"/>
                </a:solidFill>
                <a:latin typeface="Comic Sans MS" panose="030F0702030302020204" pitchFamily="66" charset="0"/>
                <a:ea typeface="微软雅黑" panose="020B0503020204020204" pitchFamily="34" charset="-122"/>
              </a:rPr>
              <a:t>）动态存储元件</a:t>
            </a:r>
            <a:endParaRPr lang="en-US" altLang="zh-CN" sz="2000" b="1" dirty="0" smtClean="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功耗小，集成度高；</a:t>
            </a:r>
            <a:endParaRPr lang="zh-CN" altLang="en-US" sz="2000" dirty="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需要刷新，速度慢；</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价格较低，适合做慢速大容量的半导体存储器，如主存</a:t>
            </a:r>
            <a:endParaRPr lang="zh-CN" altLang="en-US"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1771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存储芯片的内部结构</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204864"/>
            <a:ext cx="7239000" cy="3867150"/>
          </a:xfrm>
          <a:prstGeom prst="rect">
            <a:avLst/>
          </a:prstGeom>
        </p:spPr>
      </p:pic>
      <p:sp>
        <p:nvSpPr>
          <p:cNvPr id="12" name="Text Box 14"/>
          <p:cNvSpPr txBox="1">
            <a:spLocks noChangeArrowheads="1"/>
          </p:cNvSpPr>
          <p:nvPr/>
        </p:nvSpPr>
        <p:spPr bwMode="auto">
          <a:xfrm>
            <a:off x="467544" y="1637925"/>
            <a:ext cx="82809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000000"/>
                </a:solidFill>
                <a:latin typeface="Comic Sans MS" panose="030F0702030302020204" pitchFamily="66" charset="0"/>
                <a:ea typeface="微软雅黑" panose="020B0503020204020204" pitchFamily="34" charset="-122"/>
              </a:rPr>
              <a:t>存储器芯片由</a:t>
            </a:r>
            <a:r>
              <a:rPr lang="zh-CN" altLang="en-US" sz="2000" b="1" dirty="0" smtClean="0">
                <a:solidFill>
                  <a:srgbClr val="FF0000"/>
                </a:solidFill>
                <a:latin typeface="Comic Sans MS" panose="030F0702030302020204" pitchFamily="66" charset="0"/>
                <a:ea typeface="微软雅黑" panose="020B0503020204020204" pitchFamily="34" charset="-122"/>
              </a:rPr>
              <a:t>存储体</a:t>
            </a:r>
            <a:r>
              <a:rPr lang="zh-CN" altLang="en-US" sz="2000" b="1" dirty="0" smtClean="0">
                <a:solidFill>
                  <a:srgbClr val="000000"/>
                </a:solidFill>
                <a:latin typeface="Comic Sans MS" panose="030F0702030302020204" pitchFamily="66" charset="0"/>
                <a:ea typeface="微软雅黑" panose="020B0503020204020204" pitchFamily="34" charset="-122"/>
              </a:rPr>
              <a:t>、</a:t>
            </a:r>
            <a:r>
              <a:rPr lang="en-US" altLang="zh-CN" sz="2000" b="1" dirty="0" smtClean="0">
                <a:solidFill>
                  <a:srgbClr val="FF0000"/>
                </a:solidFill>
                <a:latin typeface="Comic Sans MS" panose="030F0702030302020204" pitchFamily="66" charset="0"/>
                <a:ea typeface="微软雅黑" panose="020B0503020204020204" pitchFamily="34" charset="-122"/>
              </a:rPr>
              <a:t>I/O</a:t>
            </a:r>
            <a:r>
              <a:rPr lang="zh-CN" altLang="en-US" sz="2000" b="1" dirty="0" smtClean="0">
                <a:solidFill>
                  <a:srgbClr val="FF0000"/>
                </a:solidFill>
                <a:latin typeface="Comic Sans MS" panose="030F0702030302020204" pitchFamily="66" charset="0"/>
                <a:ea typeface="微软雅黑" panose="020B0503020204020204" pitchFamily="34" charset="-122"/>
              </a:rPr>
              <a:t>读写电路</a:t>
            </a:r>
            <a:r>
              <a:rPr lang="zh-CN" altLang="en-US" sz="2000" b="1" dirty="0" smtClean="0">
                <a:solidFill>
                  <a:srgbClr val="000000"/>
                </a:solidFill>
                <a:latin typeface="Comic Sans MS" panose="030F0702030302020204" pitchFamily="66" charset="0"/>
                <a:ea typeface="微软雅黑" panose="020B0503020204020204" pitchFamily="34" charset="-122"/>
              </a:rPr>
              <a:t>、</a:t>
            </a:r>
            <a:r>
              <a:rPr lang="zh-CN" altLang="en-US" sz="2000" b="1" dirty="0" smtClean="0">
                <a:solidFill>
                  <a:srgbClr val="FF0000"/>
                </a:solidFill>
                <a:latin typeface="Comic Sans MS" panose="030F0702030302020204" pitchFamily="66" charset="0"/>
                <a:ea typeface="微软雅黑" panose="020B0503020204020204" pitchFamily="34" charset="-122"/>
              </a:rPr>
              <a:t>地址译码</a:t>
            </a:r>
            <a:r>
              <a:rPr lang="zh-CN" altLang="en-US" sz="2000" b="1" dirty="0" smtClean="0">
                <a:solidFill>
                  <a:srgbClr val="000000"/>
                </a:solidFill>
                <a:latin typeface="Comic Sans MS" panose="030F0702030302020204" pitchFamily="66" charset="0"/>
                <a:ea typeface="微软雅黑" panose="020B0503020204020204" pitchFamily="34" charset="-122"/>
              </a:rPr>
              <a:t>和</a:t>
            </a:r>
            <a:r>
              <a:rPr lang="zh-CN" altLang="en-US" sz="2000" b="1" dirty="0" smtClean="0">
                <a:solidFill>
                  <a:srgbClr val="FF0000"/>
                </a:solidFill>
                <a:latin typeface="Comic Sans MS" panose="030F0702030302020204" pitchFamily="66" charset="0"/>
                <a:ea typeface="微软雅黑" panose="020B0503020204020204" pitchFamily="34" charset="-122"/>
              </a:rPr>
              <a:t>控制电路</a:t>
            </a:r>
            <a:r>
              <a:rPr lang="zh-CN" altLang="en-US" sz="2000" b="1" dirty="0" smtClean="0">
                <a:solidFill>
                  <a:srgbClr val="000000"/>
                </a:solidFill>
                <a:latin typeface="Comic Sans MS" panose="030F0702030302020204" pitchFamily="66" charset="0"/>
                <a:ea typeface="微软雅黑" panose="020B0503020204020204" pitchFamily="34" charset="-122"/>
              </a:rPr>
              <a:t>等部分组成。</a:t>
            </a:r>
          </a:p>
        </p:txBody>
      </p:sp>
    </p:spTree>
    <p:extLst>
      <p:ext uri="{BB962C8B-B14F-4D97-AF65-F5344CB8AC3E}">
        <p14:creationId xmlns:p14="http://schemas.microsoft.com/office/powerpoint/2010/main" val="22251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存储芯片的内部结构</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Text Box 8"/>
          <p:cNvSpPr txBox="1">
            <a:spLocks noChangeArrowheads="1"/>
          </p:cNvSpPr>
          <p:nvPr/>
        </p:nvSpPr>
        <p:spPr bwMode="auto">
          <a:xfrm>
            <a:off x="179512" y="1628800"/>
            <a:ext cx="316835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1</a:t>
            </a:r>
            <a:r>
              <a:rPr lang="zh-CN" altLang="en-US" sz="2000" b="1" dirty="0" smtClean="0">
                <a:solidFill>
                  <a:srgbClr val="FC0128"/>
                </a:solidFill>
                <a:latin typeface="Comic Sans MS" panose="030F0702030302020204" pitchFamily="66" charset="0"/>
                <a:ea typeface="微软雅黑" panose="020B0503020204020204" pitchFamily="34" charset="-122"/>
              </a:rPr>
              <a:t>）存储体（存储矩阵）</a:t>
            </a:r>
            <a:endParaRPr lang="en-US" altLang="zh-CN" sz="2000" b="1" dirty="0" smtClean="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存储单元的集合</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4096</a:t>
            </a:r>
            <a:r>
              <a:rPr lang="zh-CN" altLang="en-US" sz="2000" dirty="0" smtClean="0">
                <a:latin typeface="Comic Sans MS" panose="030F0702030302020204" pitchFamily="66" charset="0"/>
                <a:ea typeface="微软雅黑" panose="020B0503020204020204" pitchFamily="34" charset="-122"/>
              </a:rPr>
              <a:t>个存储元被排成</a:t>
            </a:r>
            <a:r>
              <a:rPr lang="en-US" altLang="zh-CN" sz="2000" dirty="0" smtClean="0">
                <a:latin typeface="Comic Sans MS" panose="030F0702030302020204" pitchFamily="66" charset="0"/>
                <a:ea typeface="微软雅黑" panose="020B0503020204020204" pitchFamily="34" charset="-122"/>
              </a:rPr>
              <a:t>64X64</a:t>
            </a:r>
            <a:r>
              <a:rPr lang="zh-CN" altLang="en-US" sz="2000" dirty="0" smtClean="0">
                <a:latin typeface="Comic Sans MS" panose="030F0702030302020204" pitchFamily="66" charset="0"/>
                <a:ea typeface="微软雅黑" panose="020B0503020204020204" pitchFamily="34" charset="-122"/>
              </a:rPr>
              <a:t>的存储阵列，称为位平面</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8</a:t>
            </a:r>
            <a:r>
              <a:rPr lang="zh-CN" altLang="en-US" sz="2000" dirty="0" smtClean="0">
                <a:latin typeface="Comic Sans MS" panose="030F0702030302020204" pitchFamily="66" charset="0"/>
                <a:ea typeface="微软雅黑" panose="020B0503020204020204" pitchFamily="34" charset="-122"/>
              </a:rPr>
              <a:t>个位平面构成</a:t>
            </a:r>
            <a:r>
              <a:rPr lang="en-US" altLang="zh-CN" sz="2000" dirty="0" smtClean="0">
                <a:latin typeface="Comic Sans MS" panose="030F0702030302020204" pitchFamily="66" charset="0"/>
                <a:ea typeface="微软雅黑" panose="020B0503020204020204" pitchFamily="34" charset="-122"/>
              </a:rPr>
              <a:t>4096</a:t>
            </a:r>
            <a:r>
              <a:rPr lang="zh-CN" altLang="en-US" sz="2000" dirty="0" smtClean="0">
                <a:latin typeface="Comic Sans MS" panose="030F0702030302020204" pitchFamily="66" charset="0"/>
                <a:ea typeface="微软雅黑" panose="020B0503020204020204" pitchFamily="34" charset="-122"/>
              </a:rPr>
              <a:t>字节的存储体</a:t>
            </a:r>
            <a:endParaRPr lang="en-US" altLang="zh-CN" sz="2000" dirty="0" smtClean="0">
              <a:latin typeface="Comic Sans MS" panose="030F0702030302020204" pitchFamily="66" charset="0"/>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124744"/>
            <a:ext cx="5863459" cy="3132322"/>
          </a:xfrm>
          <a:prstGeom prst="rect">
            <a:avLst/>
          </a:prstGeom>
        </p:spPr>
      </p:pic>
      <p:sp>
        <p:nvSpPr>
          <p:cNvPr id="11" name="Text Box 8"/>
          <p:cNvSpPr txBox="1">
            <a:spLocks noChangeArrowheads="1"/>
          </p:cNvSpPr>
          <p:nvPr/>
        </p:nvSpPr>
        <p:spPr bwMode="auto">
          <a:xfrm>
            <a:off x="190658" y="4221088"/>
            <a:ext cx="89898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由</a:t>
            </a:r>
            <a:r>
              <a:rPr lang="en-US" altLang="zh-CN" sz="2000" dirty="0" smtClean="0">
                <a:latin typeface="Comic Sans MS" panose="030F0702030302020204" pitchFamily="66" charset="0"/>
                <a:ea typeface="微软雅黑" panose="020B0503020204020204" pitchFamily="34" charset="-122"/>
              </a:rPr>
              <a:t>X</a:t>
            </a:r>
            <a:r>
              <a:rPr lang="zh-CN" altLang="en-US" sz="2000" dirty="0" smtClean="0">
                <a:latin typeface="Comic Sans MS" panose="030F0702030302020204" pitchFamily="66" charset="0"/>
                <a:ea typeface="微软雅黑" panose="020B0503020204020204" pitchFamily="34" charset="-122"/>
              </a:rPr>
              <a:t>选择线（行选择线）和</a:t>
            </a:r>
            <a:r>
              <a:rPr lang="en-US" altLang="zh-CN" sz="2000" dirty="0" smtClean="0">
                <a:latin typeface="Comic Sans MS" panose="030F0702030302020204" pitchFamily="66" charset="0"/>
                <a:ea typeface="微软雅黑" panose="020B0503020204020204" pitchFamily="34" charset="-122"/>
              </a:rPr>
              <a:t>Y</a:t>
            </a:r>
            <a:r>
              <a:rPr lang="zh-CN" altLang="en-US" sz="2000" dirty="0" smtClean="0">
                <a:latin typeface="Comic Sans MS" panose="030F0702030302020204" pitchFamily="66" charset="0"/>
                <a:ea typeface="微软雅黑" panose="020B0503020204020204" pitchFamily="34" charset="-122"/>
              </a:rPr>
              <a:t>选择线（列选择线）来选择所需单元</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不同位平面的相同行、列上的位同时被读出或写入</a:t>
            </a:r>
            <a:endParaRPr lang="zh-CN" altLang="en-US"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400540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存储芯片的内部结构</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Text Box 8"/>
          <p:cNvSpPr txBox="1">
            <a:spLocks noChangeArrowheads="1"/>
          </p:cNvSpPr>
          <p:nvPr/>
        </p:nvSpPr>
        <p:spPr bwMode="auto">
          <a:xfrm>
            <a:off x="107504" y="1556792"/>
            <a:ext cx="403244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2</a:t>
            </a:r>
            <a:r>
              <a:rPr lang="zh-CN" altLang="en-US" sz="2000" b="1" dirty="0" smtClean="0">
                <a:solidFill>
                  <a:srgbClr val="FC0128"/>
                </a:solidFill>
                <a:latin typeface="Comic Sans MS" panose="030F0702030302020204" pitchFamily="66" charset="0"/>
                <a:ea typeface="微软雅黑" panose="020B0503020204020204" pitchFamily="34" charset="-122"/>
              </a:rPr>
              <a:t>）地址译码器：</a:t>
            </a:r>
            <a:r>
              <a:rPr lang="zh-CN" altLang="en-US" sz="2000" b="1" dirty="0" smtClean="0">
                <a:latin typeface="Comic Sans MS" panose="030F0702030302020204" pitchFamily="66" charset="0"/>
                <a:ea typeface="微软雅黑" panose="020B0503020204020204" pitchFamily="34" charset="-122"/>
              </a:rPr>
              <a:t>将地址转换为译码输出线上的高电平，以便驱动响应的读写电路</a:t>
            </a:r>
            <a:endParaRPr lang="en-US" altLang="zh-CN" sz="2000" b="1"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一</a:t>
            </a:r>
            <a:r>
              <a:rPr lang="zh-CN" altLang="en-US" sz="2000" dirty="0" smtClean="0">
                <a:latin typeface="Comic Sans MS" panose="030F0702030302020204" pitchFamily="66" charset="0"/>
                <a:ea typeface="微软雅黑" panose="020B0503020204020204" pitchFamily="34" charset="-122"/>
              </a:rPr>
              <a:t>维译码</a:t>
            </a:r>
            <a:endParaRPr lang="en-US" altLang="zh-CN" sz="2000" dirty="0" smtClean="0">
              <a:latin typeface="Comic Sans MS" panose="030F0702030302020204" pitchFamily="66" charset="0"/>
              <a:ea typeface="微软雅黑" panose="020B0503020204020204" pitchFamily="34" charset="-122"/>
            </a:endParaRPr>
          </a:p>
          <a:p>
            <a:pPr marL="800100" lvl="1" indent="-342900" eaLnBrk="0" hangingPunct="0">
              <a:lnSpc>
                <a:spcPct val="120000"/>
              </a:lnSpc>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适用于小容量的静态存储器</a:t>
            </a:r>
            <a:endParaRPr lang="en-US" altLang="zh-CN" sz="2000" dirty="0" smtClean="0">
              <a:latin typeface="Comic Sans MS" panose="030F0702030302020204" pitchFamily="66" charset="0"/>
              <a:ea typeface="微软雅黑" panose="020B0503020204020204" pitchFamily="34" charset="-122"/>
            </a:endParaRPr>
          </a:p>
          <a:p>
            <a:pPr marL="800100" lvl="1" indent="-342900" eaLnBrk="0" hangingPunct="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字</a:t>
            </a:r>
            <a:r>
              <a:rPr lang="zh-CN" altLang="en-US" sz="2000" dirty="0" smtClean="0">
                <a:latin typeface="Comic Sans MS" panose="030F0702030302020204" pitchFamily="66" charset="0"/>
                <a:ea typeface="微软雅黑" panose="020B0503020204020204" pitchFamily="34" charset="-122"/>
              </a:rPr>
              <a:t>片式芯片</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二维译码</a:t>
            </a:r>
            <a:endParaRPr lang="en-US" altLang="zh-CN" sz="2000" dirty="0" smtClean="0">
              <a:latin typeface="Comic Sans MS" panose="030F0702030302020204" pitchFamily="66" charset="0"/>
              <a:ea typeface="微软雅黑" panose="020B0503020204020204" pitchFamily="34" charset="-122"/>
            </a:endParaRPr>
          </a:p>
          <a:p>
            <a:pPr marL="800100" lvl="1"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适用于大容量的动态存储器</a:t>
            </a:r>
            <a:endParaRPr lang="en-US" altLang="zh-CN" sz="2000" dirty="0" smtClean="0">
              <a:latin typeface="Comic Sans MS" panose="030F0702030302020204" pitchFamily="66" charset="0"/>
              <a:ea typeface="微软雅黑" panose="020B0503020204020204" pitchFamily="34" charset="-122"/>
            </a:endParaRPr>
          </a:p>
          <a:p>
            <a:pPr marL="800100" lvl="1" indent="-342900" eaLnBrk="0" hangingPunct="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位</a:t>
            </a:r>
            <a:r>
              <a:rPr lang="zh-CN" altLang="en-US" sz="2000" dirty="0" smtClean="0">
                <a:latin typeface="Comic Sans MS" panose="030F0702030302020204" pitchFamily="66" charset="0"/>
                <a:ea typeface="微软雅黑" panose="020B0503020204020204" pitchFamily="34" charset="-122"/>
              </a:rPr>
              <a:t>片式芯片</a:t>
            </a:r>
            <a:endParaRPr lang="en-US" altLang="zh-CN" sz="2000" dirty="0" smtClean="0">
              <a:latin typeface="Comic Sans MS" panose="030F0702030302020204" pitchFamily="66" charset="0"/>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180" y="1191667"/>
            <a:ext cx="5038725" cy="3552825"/>
          </a:xfrm>
          <a:prstGeom prst="rect">
            <a:avLst/>
          </a:prstGeom>
        </p:spPr>
      </p:pic>
    </p:spTree>
    <p:extLst>
      <p:ext uri="{BB962C8B-B14F-4D97-AF65-F5344CB8AC3E}">
        <p14:creationId xmlns:p14="http://schemas.microsoft.com/office/powerpoint/2010/main" val="52894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存储芯片的内部结构</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Text Box 8"/>
          <p:cNvSpPr txBox="1">
            <a:spLocks noChangeArrowheads="1"/>
          </p:cNvSpPr>
          <p:nvPr/>
        </p:nvSpPr>
        <p:spPr bwMode="auto">
          <a:xfrm>
            <a:off x="107504" y="1556792"/>
            <a:ext cx="33843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3</a:t>
            </a:r>
            <a:r>
              <a:rPr lang="zh-CN" altLang="en-US" sz="2000" b="1" dirty="0" smtClean="0">
                <a:solidFill>
                  <a:srgbClr val="FC0128"/>
                </a:solidFill>
                <a:latin typeface="Comic Sans MS" panose="030F0702030302020204" pitchFamily="66" charset="0"/>
                <a:ea typeface="微软雅黑" panose="020B0503020204020204" pitchFamily="34" charset="-122"/>
              </a:rPr>
              <a:t>）驱动器</a:t>
            </a:r>
            <a:endParaRPr lang="en-US" altLang="zh-CN" sz="2000" b="1" dirty="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双译码结构中，一条</a:t>
            </a:r>
            <a:r>
              <a:rPr lang="en-US" altLang="zh-CN" sz="2000" dirty="0" smtClean="0">
                <a:latin typeface="Comic Sans MS" panose="030F0702030302020204" pitchFamily="66" charset="0"/>
                <a:ea typeface="微软雅黑" panose="020B0503020204020204" pitchFamily="34" charset="-122"/>
              </a:rPr>
              <a:t>X</a:t>
            </a:r>
            <a:r>
              <a:rPr lang="zh-CN" altLang="en-US" sz="2000" dirty="0" smtClean="0">
                <a:latin typeface="Comic Sans MS" panose="030F0702030302020204" pitchFamily="66" charset="0"/>
                <a:ea typeface="微软雅黑" panose="020B0503020204020204" pitchFamily="34" charset="-122"/>
              </a:rPr>
              <a:t>方向的选择线要控制在其上的各个存储单元的字选择线，所以负载较大，因此需要在译码器输出后加驱动器。</a:t>
            </a:r>
            <a:endParaRPr lang="en-US" altLang="zh-CN" sz="2000" dirty="0" smtClean="0">
              <a:latin typeface="Comic Sans MS" panose="030F0702030302020204" pitchFamily="66" charset="0"/>
              <a:ea typeface="微软雅黑" panose="020B0503020204020204" pitchFamily="34" charset="-122"/>
            </a:endParaRPr>
          </a:p>
        </p:txBody>
      </p:sp>
      <p:sp>
        <p:nvSpPr>
          <p:cNvPr id="10" name="Text Box 8"/>
          <p:cNvSpPr txBox="1">
            <a:spLocks noChangeArrowheads="1"/>
          </p:cNvSpPr>
          <p:nvPr/>
        </p:nvSpPr>
        <p:spPr bwMode="auto">
          <a:xfrm>
            <a:off x="107504" y="4316903"/>
            <a:ext cx="81369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4</a:t>
            </a:r>
            <a:r>
              <a:rPr lang="zh-CN" altLang="en-US" sz="2000" b="1" dirty="0" smtClean="0">
                <a:solidFill>
                  <a:srgbClr val="FC0128"/>
                </a:solidFill>
                <a:latin typeface="Comic Sans MS" panose="030F0702030302020204" pitchFamily="66" charset="0"/>
                <a:ea typeface="微软雅黑" panose="020B0503020204020204" pitchFamily="34" charset="-122"/>
              </a:rPr>
              <a:t>）</a:t>
            </a:r>
            <a:r>
              <a:rPr lang="en-US" altLang="zh-CN" sz="2000" b="1" dirty="0" smtClean="0">
                <a:solidFill>
                  <a:srgbClr val="FC0128"/>
                </a:solidFill>
                <a:latin typeface="Comic Sans MS" panose="030F0702030302020204" pitchFamily="66" charset="0"/>
                <a:ea typeface="微软雅黑" panose="020B0503020204020204" pitchFamily="34" charset="-122"/>
              </a:rPr>
              <a:t>I/O</a:t>
            </a:r>
            <a:r>
              <a:rPr lang="zh-CN" altLang="en-US" sz="2000" b="1" dirty="0" smtClean="0">
                <a:solidFill>
                  <a:srgbClr val="FC0128"/>
                </a:solidFill>
                <a:latin typeface="Comic Sans MS" panose="030F0702030302020204" pitchFamily="66" charset="0"/>
                <a:ea typeface="微软雅黑" panose="020B0503020204020204" pitchFamily="34" charset="-122"/>
              </a:rPr>
              <a:t>控制电路</a:t>
            </a:r>
            <a:endParaRPr lang="en-US" altLang="zh-CN" sz="2000" b="1" dirty="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用以控制被选中的单元的读出和写入，具有放大信息的作用。</a:t>
            </a:r>
            <a:endParaRPr lang="en-US" altLang="zh-CN" sz="2000" dirty="0" smtClean="0">
              <a:latin typeface="Comic Sans MS" panose="030F0702030302020204" pitchFamily="66" charset="0"/>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992657"/>
            <a:ext cx="5863459" cy="3132322"/>
          </a:xfrm>
          <a:prstGeom prst="rect">
            <a:avLst/>
          </a:prstGeom>
        </p:spPr>
      </p:pic>
    </p:spTree>
    <p:extLst>
      <p:ext uri="{BB962C8B-B14F-4D97-AF65-F5344CB8AC3E}">
        <p14:creationId xmlns:p14="http://schemas.microsoft.com/office/powerpoint/2010/main" val="79904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存储芯片的内部结构</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Text Box 8"/>
          <p:cNvSpPr txBox="1">
            <a:spLocks noChangeArrowheads="1"/>
          </p:cNvSpPr>
          <p:nvPr/>
        </p:nvSpPr>
        <p:spPr bwMode="auto">
          <a:xfrm>
            <a:off x="107504" y="1556792"/>
            <a:ext cx="33843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anose="030F0702030302020204" pitchFamily="66" charset="0"/>
                <a:ea typeface="微软雅黑" panose="020B0503020204020204" pitchFamily="34" charset="-122"/>
              </a:rPr>
              <a:t>5</a:t>
            </a:r>
            <a:r>
              <a:rPr lang="zh-CN" altLang="en-US" sz="2000" b="1" dirty="0" smtClean="0">
                <a:solidFill>
                  <a:srgbClr val="FC0128"/>
                </a:solidFill>
                <a:latin typeface="Comic Sans MS" panose="030F0702030302020204" pitchFamily="66" charset="0"/>
                <a:ea typeface="微软雅黑" panose="020B0503020204020204" pitchFamily="34" charset="-122"/>
              </a:rPr>
              <a:t>）片选控制信号</a:t>
            </a:r>
            <a:endParaRPr lang="en-US" altLang="zh-CN" sz="2000" b="1" dirty="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将一定数量的芯片按特定方式连接成一个完整的存储器</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访问某个字是，必须选中该字所在的芯片，而其他芯片不被选中</a:t>
            </a:r>
            <a:endParaRPr lang="en-US" altLang="zh-CN" sz="2000" dirty="0" smtClean="0">
              <a:latin typeface="Comic Sans MS" panose="030F0702030302020204" pitchFamily="66" charset="0"/>
              <a:ea typeface="微软雅黑" panose="020B0503020204020204" pitchFamily="34" charset="-122"/>
            </a:endParaRPr>
          </a:p>
        </p:txBody>
      </p:sp>
      <p:sp>
        <p:nvSpPr>
          <p:cNvPr id="10" name="Text Box 8"/>
          <p:cNvSpPr txBox="1">
            <a:spLocks noChangeArrowheads="1"/>
          </p:cNvSpPr>
          <p:nvPr/>
        </p:nvSpPr>
        <p:spPr bwMode="auto">
          <a:xfrm>
            <a:off x="107504" y="4316903"/>
            <a:ext cx="89289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smtClean="0">
                <a:solidFill>
                  <a:srgbClr val="FC0128"/>
                </a:solidFill>
                <a:latin typeface="Comic Sans MS" panose="030F0702030302020204" pitchFamily="66" charset="0"/>
                <a:ea typeface="微软雅黑" panose="020B0503020204020204" pitchFamily="34" charset="-122"/>
              </a:rPr>
              <a:t>6</a:t>
            </a:r>
            <a:r>
              <a:rPr lang="zh-CN" altLang="en-US" sz="2000" b="1" dirty="0" smtClean="0">
                <a:solidFill>
                  <a:srgbClr val="FC0128"/>
                </a:solidFill>
                <a:latin typeface="Comic Sans MS" panose="030F0702030302020204" pitchFamily="66" charset="0"/>
                <a:ea typeface="微软雅黑" panose="020B0503020204020204" pitchFamily="34" charset="-122"/>
              </a:rPr>
              <a:t>）</a:t>
            </a:r>
            <a:r>
              <a:rPr lang="zh-CN" altLang="en-US" sz="2000" b="1" dirty="0">
                <a:solidFill>
                  <a:srgbClr val="FC0128"/>
                </a:solidFill>
                <a:latin typeface="Comic Sans MS" panose="030F0702030302020204" pitchFamily="66" charset="0"/>
                <a:ea typeface="微软雅黑" panose="020B0503020204020204" pitchFamily="34" charset="-122"/>
              </a:rPr>
              <a:t>读写</a:t>
            </a:r>
            <a:r>
              <a:rPr lang="zh-CN" altLang="en-US" sz="2000" b="1" dirty="0" smtClean="0">
                <a:solidFill>
                  <a:srgbClr val="FC0128"/>
                </a:solidFill>
                <a:latin typeface="Comic Sans MS" panose="030F0702030302020204" pitchFamily="66" charset="0"/>
                <a:ea typeface="微软雅黑" panose="020B0503020204020204" pitchFamily="34" charset="-122"/>
              </a:rPr>
              <a:t>控制信号</a:t>
            </a:r>
            <a:endParaRPr lang="en-US" altLang="zh-CN" sz="2000" b="1" dirty="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根据</a:t>
            </a:r>
            <a:r>
              <a:rPr lang="en-US" altLang="zh-CN" sz="2000" dirty="0" smtClean="0">
                <a:latin typeface="Comic Sans MS" panose="030F0702030302020204" pitchFamily="66" charset="0"/>
                <a:ea typeface="微软雅黑" panose="020B0503020204020204" pitchFamily="34" charset="-122"/>
              </a:rPr>
              <a:t>CPU</a:t>
            </a:r>
            <a:r>
              <a:rPr lang="zh-CN" altLang="en-US" sz="2000" dirty="0" smtClean="0">
                <a:latin typeface="Comic Sans MS" panose="030F0702030302020204" pitchFamily="66" charset="0"/>
                <a:ea typeface="微软雅黑" panose="020B0503020204020204" pitchFamily="34" charset="-122"/>
              </a:rPr>
              <a:t>给出的是读命令还是写命令，控制被选中的存储单元进行读或写。</a:t>
            </a:r>
            <a:endParaRPr lang="en-US" altLang="zh-CN" sz="2000" dirty="0" smtClean="0">
              <a:latin typeface="Comic Sans MS" panose="030F0702030302020204" pitchFamily="66" charset="0"/>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992657"/>
            <a:ext cx="5863459" cy="3132322"/>
          </a:xfrm>
          <a:prstGeom prst="rect">
            <a:avLst/>
          </a:prstGeom>
        </p:spPr>
      </p:pic>
    </p:spTree>
    <p:extLst>
      <p:ext uri="{BB962C8B-B14F-4D97-AF65-F5344CB8AC3E}">
        <p14:creationId xmlns:p14="http://schemas.microsoft.com/office/powerpoint/2010/main" val="41877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存储芯片的内部结构</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48" name="Text Box 14"/>
          <p:cNvSpPr txBox="1">
            <a:spLocks noChangeArrowheads="1"/>
          </p:cNvSpPr>
          <p:nvPr/>
        </p:nvSpPr>
        <p:spPr bwMode="auto">
          <a:xfrm>
            <a:off x="3282726" y="1156682"/>
            <a:ext cx="35958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FF0000"/>
                </a:solidFill>
                <a:latin typeface="Comic Sans MS" panose="030F0702030302020204" pitchFamily="66" charset="0"/>
                <a:ea typeface="微软雅黑" panose="020B0503020204020204" pitchFamily="34" charset="-122"/>
              </a:rPr>
              <a:t>例：</a:t>
            </a:r>
            <a:r>
              <a:rPr lang="en-US" altLang="zh-CN" sz="2000" b="1" dirty="0" smtClean="0">
                <a:solidFill>
                  <a:srgbClr val="FF0000"/>
                </a:solidFill>
                <a:latin typeface="Comic Sans MS" panose="030F0702030302020204" pitchFamily="66" charset="0"/>
                <a:ea typeface="微软雅黑" panose="020B0503020204020204" pitchFamily="34" charset="-122"/>
              </a:rPr>
              <a:t>4MX4</a:t>
            </a:r>
            <a:r>
              <a:rPr lang="zh-CN" altLang="en-US" sz="2000" b="1" dirty="0" smtClean="0">
                <a:solidFill>
                  <a:srgbClr val="FF0000"/>
                </a:solidFill>
                <a:latin typeface="Comic Sans MS" panose="030F0702030302020204" pitchFamily="66" charset="0"/>
                <a:ea typeface="微软雅黑" panose="020B0503020204020204" pitchFamily="34" charset="-122"/>
              </a:rPr>
              <a:t>位</a:t>
            </a:r>
            <a:r>
              <a:rPr lang="en-US" altLang="zh-CN" sz="2000" b="1" dirty="0" smtClean="0">
                <a:solidFill>
                  <a:srgbClr val="FF0000"/>
                </a:solidFill>
                <a:latin typeface="Comic Sans MS" panose="030F0702030302020204" pitchFamily="66" charset="0"/>
                <a:ea typeface="微软雅黑" panose="020B0503020204020204" pitchFamily="34" charset="-122"/>
              </a:rPr>
              <a:t>DRAM</a:t>
            </a:r>
            <a:r>
              <a:rPr lang="zh-CN" altLang="en-US" sz="2000" b="1" dirty="0" smtClean="0">
                <a:solidFill>
                  <a:srgbClr val="FF0000"/>
                </a:solidFill>
                <a:latin typeface="Comic Sans MS" panose="030F0702030302020204" pitchFamily="66" charset="0"/>
                <a:ea typeface="微软雅黑" panose="020B0503020204020204" pitchFamily="34" charset="-122"/>
              </a:rPr>
              <a:t>芯片</a:t>
            </a:r>
            <a:endParaRPr lang="zh-CN" altLang="en-US" sz="2000" b="1" dirty="0" smtClean="0">
              <a:solidFill>
                <a:srgbClr val="000000"/>
              </a:solidFill>
              <a:latin typeface="Comic Sans MS" panose="030F0702030302020204" pitchFamily="66" charset="0"/>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9" y="1616809"/>
            <a:ext cx="2181225" cy="3352800"/>
          </a:xfrm>
          <a:prstGeom prst="rect">
            <a:avLst/>
          </a:prstGeom>
        </p:spPr>
      </p:pic>
      <p:sp>
        <p:nvSpPr>
          <p:cNvPr id="46" name="Text Box 8"/>
          <p:cNvSpPr txBox="1">
            <a:spLocks noChangeArrowheads="1"/>
          </p:cNvSpPr>
          <p:nvPr/>
        </p:nvSpPr>
        <p:spPr bwMode="auto">
          <a:xfrm>
            <a:off x="3039833" y="2132856"/>
            <a:ext cx="547260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zh-CN" altLang="en-US" sz="2000" b="1" dirty="0" smtClean="0">
                <a:solidFill>
                  <a:srgbClr val="FC0128"/>
                </a:solidFill>
                <a:latin typeface="Comic Sans MS" panose="030F0702030302020204" pitchFamily="66" charset="0"/>
                <a:ea typeface="微软雅黑" panose="020B0503020204020204" pitchFamily="34" charset="-122"/>
              </a:rPr>
              <a:t>地址引脚复用技术</a:t>
            </a:r>
            <a:endParaRPr lang="en-US" altLang="zh-CN" sz="2000" b="1" dirty="0">
              <a:solidFill>
                <a:srgbClr val="FC0128"/>
              </a:solidFill>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减少芯片的地址引脚数，从而减小体积</a:t>
            </a:r>
            <a:endParaRPr lang="en-US" altLang="zh-CN" sz="2000" dirty="0" smtClean="0">
              <a:latin typeface="Comic Sans MS" panose="030F0702030302020204" pitchFamily="66" charset="0"/>
              <a:ea typeface="微软雅黑" panose="020B0503020204020204" pitchFamily="34" charset="-122"/>
            </a:endParaRPr>
          </a:p>
          <a:p>
            <a:pPr marL="342900" indent="-342900" eaLnBrk="0" hangingPunct="0">
              <a:lnSpc>
                <a:spcPct val="120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在行选通信号</a:t>
            </a:r>
            <a:r>
              <a:rPr lang="en-US" altLang="zh-CN" sz="2000" dirty="0" smtClean="0">
                <a:latin typeface="Comic Sans MS" panose="030F0702030302020204" pitchFamily="66" charset="0"/>
                <a:ea typeface="微软雅黑" panose="020B0503020204020204" pitchFamily="34" charset="-122"/>
              </a:rPr>
              <a:t>RAS</a:t>
            </a:r>
            <a:r>
              <a:rPr lang="zh-CN" altLang="en-US" sz="2000" dirty="0" smtClean="0">
                <a:latin typeface="Comic Sans MS" panose="030F0702030302020204" pitchFamily="66" charset="0"/>
                <a:ea typeface="微软雅黑" panose="020B0503020204020204" pitchFamily="34" charset="-122"/>
              </a:rPr>
              <a:t>和列选通信号</a:t>
            </a:r>
            <a:r>
              <a:rPr lang="en-US" altLang="zh-CN" sz="2000" dirty="0" smtClean="0">
                <a:latin typeface="Comic Sans MS" panose="030F0702030302020204" pitchFamily="66" charset="0"/>
                <a:ea typeface="微软雅黑" panose="020B0503020204020204" pitchFamily="34" charset="-122"/>
              </a:rPr>
              <a:t>CAS</a:t>
            </a:r>
            <a:r>
              <a:rPr lang="zh-CN" altLang="en-US" sz="2000" dirty="0" smtClean="0">
                <a:latin typeface="Comic Sans MS" panose="030F0702030302020204" pitchFamily="66" charset="0"/>
                <a:ea typeface="微软雅黑" panose="020B0503020204020204" pitchFamily="34" charset="-122"/>
              </a:rPr>
              <a:t>的控制下，分时传送行、列地址</a:t>
            </a:r>
            <a:r>
              <a:rPr lang="en-US" altLang="zh-CN" sz="2000" dirty="0" smtClean="0">
                <a:latin typeface="Comic Sans MS" panose="030F0702030302020204" pitchFamily="66" charset="0"/>
                <a:ea typeface="微软雅黑" panose="020B0503020204020204" pitchFamily="34" charset="-122"/>
              </a:rPr>
              <a:t> </a:t>
            </a:r>
          </a:p>
        </p:txBody>
      </p:sp>
    </p:spTree>
    <p:extLst>
      <p:ext uri="{BB962C8B-B14F-4D97-AF65-F5344CB8AC3E}">
        <p14:creationId xmlns:p14="http://schemas.microsoft.com/office/powerpoint/2010/main" val="277443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   </a:t>
            </a:r>
            <a:endParaRPr lang="zh-CN" altLang="en-US" dirty="0"/>
          </a:p>
        </p:txBody>
      </p:sp>
      <p:sp>
        <p:nvSpPr>
          <p:cNvPr id="4099" name="内容占位符 2"/>
          <p:cNvSpPr>
            <a:spLocks noGrp="1"/>
          </p:cNvSpPr>
          <p:nvPr>
            <p:ph idx="1"/>
          </p:nvPr>
        </p:nvSpPr>
        <p:spPr/>
        <p:txBody>
          <a:bodyPr/>
          <a:lstStyle/>
          <a:p>
            <a:pPr marL="0" indent="0">
              <a:buNone/>
            </a:pPr>
            <a:r>
              <a:rPr lang="en-US" altLang="zh-CN" dirty="0" smtClean="0"/>
              <a:t>7.1 </a:t>
            </a:r>
            <a:r>
              <a:rPr lang="zh-CN" altLang="en-US" dirty="0"/>
              <a:t>存储器</a:t>
            </a:r>
            <a:r>
              <a:rPr lang="zh-CN" altLang="en-US" dirty="0" smtClean="0"/>
              <a:t>概述</a:t>
            </a:r>
            <a:endParaRPr lang="en-US" altLang="zh-CN" dirty="0" smtClean="0"/>
          </a:p>
          <a:p>
            <a:pPr marL="0" indent="0">
              <a:buNone/>
            </a:pPr>
            <a:r>
              <a:rPr lang="en-US" altLang="zh-CN" dirty="0" smtClean="0"/>
              <a:t>7.2 </a:t>
            </a:r>
            <a:r>
              <a:rPr lang="zh-CN" altLang="en-US" dirty="0" smtClean="0"/>
              <a:t>半导体随机存取存储器</a:t>
            </a:r>
            <a:r>
              <a:rPr lang="zh-CN" altLang="en-US" dirty="0" smtClean="0">
                <a:solidFill>
                  <a:srgbClr val="FF0000"/>
                </a:solidFill>
              </a:rPr>
              <a:t>（</a:t>
            </a:r>
            <a:r>
              <a:rPr lang="zh-CN" altLang="en-US" dirty="0">
                <a:solidFill>
                  <a:srgbClr val="FF0000"/>
                </a:solidFill>
              </a:rPr>
              <a:t>重点、难点）</a:t>
            </a:r>
            <a:endParaRPr lang="en-US" altLang="zh-CN" dirty="0" smtClean="0">
              <a:solidFill>
                <a:srgbClr val="FF0000"/>
              </a:solidFill>
            </a:endParaRPr>
          </a:p>
          <a:p>
            <a:pPr marL="0" indent="0">
              <a:buNone/>
            </a:pPr>
            <a:r>
              <a:rPr lang="en-US" altLang="zh-CN" dirty="0" smtClean="0"/>
              <a:t>7.3 </a:t>
            </a:r>
            <a:r>
              <a:rPr lang="zh-CN" altLang="en-US" dirty="0" smtClean="0"/>
              <a:t>存储器芯片的扩展及其与</a:t>
            </a:r>
            <a:r>
              <a:rPr lang="en-US" altLang="zh-CN" dirty="0" smtClean="0"/>
              <a:t>CPU</a:t>
            </a:r>
            <a:r>
              <a:rPr lang="zh-CN" altLang="en-US" dirty="0" smtClean="0"/>
              <a:t>的连接</a:t>
            </a:r>
            <a:r>
              <a:rPr lang="zh-CN" altLang="en-US" dirty="0">
                <a:solidFill>
                  <a:srgbClr val="FF0000"/>
                </a:solidFill>
              </a:rPr>
              <a:t>（</a:t>
            </a:r>
            <a:r>
              <a:rPr lang="zh-CN" altLang="en-US" dirty="0" smtClean="0">
                <a:solidFill>
                  <a:srgbClr val="FF0000"/>
                </a:solidFill>
              </a:rPr>
              <a:t>重点</a:t>
            </a:r>
            <a:r>
              <a:rPr lang="zh-CN" altLang="en-US" dirty="0">
                <a:solidFill>
                  <a:srgbClr val="FF0000"/>
                </a:solidFill>
              </a:rPr>
              <a:t>、难点</a:t>
            </a:r>
            <a:r>
              <a:rPr lang="zh-CN" altLang="en-US" dirty="0" smtClean="0">
                <a:solidFill>
                  <a:srgbClr val="FF0000"/>
                </a:solidFill>
              </a:rPr>
              <a:t>）</a:t>
            </a:r>
            <a:endParaRPr lang="en-US" altLang="zh-CN" dirty="0" smtClean="0"/>
          </a:p>
          <a:p>
            <a:pPr marL="0" indent="0">
              <a:buNone/>
            </a:pPr>
            <a:r>
              <a:rPr lang="en-US" altLang="zh-CN" dirty="0" smtClean="0"/>
              <a:t>7.4 </a:t>
            </a:r>
            <a:r>
              <a:rPr lang="zh-CN" altLang="en-US" dirty="0" smtClean="0"/>
              <a:t>半导体只读存储器和</a:t>
            </a:r>
            <a:r>
              <a:rPr lang="en-US" altLang="zh-CN" dirty="0" smtClean="0"/>
              <a:t>Flash</a:t>
            </a:r>
            <a:r>
              <a:rPr lang="zh-CN" altLang="en-US" dirty="0" smtClean="0"/>
              <a:t>存储器</a:t>
            </a:r>
            <a:r>
              <a:rPr lang="zh-CN" altLang="en-US" dirty="0">
                <a:solidFill>
                  <a:srgbClr val="FF0000"/>
                </a:solidFill>
              </a:rPr>
              <a:t>（自学</a:t>
            </a:r>
            <a:r>
              <a:rPr lang="zh-CN" altLang="en-US" dirty="0" smtClean="0">
                <a:solidFill>
                  <a:srgbClr val="FF0000"/>
                </a:solidFill>
              </a:rPr>
              <a:t>）</a:t>
            </a:r>
            <a:endParaRPr lang="en-US" altLang="zh-CN" dirty="0" smtClean="0"/>
          </a:p>
          <a:p>
            <a:pPr marL="0" indent="0">
              <a:buNone/>
            </a:pPr>
            <a:r>
              <a:rPr lang="en-US" altLang="zh-CN" dirty="0" smtClean="0"/>
              <a:t>7.5 </a:t>
            </a:r>
            <a:r>
              <a:rPr lang="zh-CN" altLang="en-US" dirty="0" smtClean="0"/>
              <a:t>并行存储器结构技术</a:t>
            </a:r>
            <a:endParaRPr lang="en-US" altLang="zh-CN" dirty="0" smtClean="0"/>
          </a:p>
          <a:p>
            <a:pPr marL="0" indent="0">
              <a:buNone/>
            </a:pPr>
            <a:r>
              <a:rPr lang="en-US" altLang="zh-CN" dirty="0" smtClean="0"/>
              <a:t>7.6 </a:t>
            </a:r>
            <a:r>
              <a:rPr lang="zh-CN" altLang="en-US" dirty="0" smtClean="0"/>
              <a:t>高速缓冲存储器</a:t>
            </a:r>
            <a:r>
              <a:rPr lang="zh-CN" altLang="en-US" dirty="0">
                <a:solidFill>
                  <a:srgbClr val="FF0000"/>
                </a:solidFill>
              </a:rPr>
              <a:t>（</a:t>
            </a:r>
            <a:r>
              <a:rPr lang="zh-CN" altLang="en-US" dirty="0" smtClean="0">
                <a:solidFill>
                  <a:srgbClr val="FF0000"/>
                </a:solidFill>
              </a:rPr>
              <a:t>重点</a:t>
            </a:r>
            <a:r>
              <a:rPr lang="zh-CN" altLang="en-US" dirty="0">
                <a:solidFill>
                  <a:srgbClr val="FF0000"/>
                </a:solidFill>
              </a:rPr>
              <a:t>、难点</a:t>
            </a:r>
            <a:r>
              <a:rPr lang="zh-CN" altLang="en-US" dirty="0" smtClean="0">
                <a:solidFill>
                  <a:srgbClr val="FF0000"/>
                </a:solidFill>
              </a:rPr>
              <a:t>）</a:t>
            </a:r>
            <a:endParaRPr lang="en-US" altLang="zh-CN" dirty="0" smtClean="0"/>
          </a:p>
          <a:p>
            <a:pPr marL="0" indent="0">
              <a:buNone/>
            </a:pPr>
            <a:r>
              <a:rPr lang="en-US" altLang="zh-CN" dirty="0" smtClean="0"/>
              <a:t>7.7 </a:t>
            </a:r>
            <a:r>
              <a:rPr lang="zh-CN" altLang="en-US" dirty="0" smtClean="0"/>
              <a:t>虚拟存储器</a:t>
            </a:r>
            <a:r>
              <a:rPr lang="zh-CN" altLang="en-US" dirty="0" smtClean="0">
                <a:solidFill>
                  <a:srgbClr val="FF0000"/>
                </a:solidFill>
              </a:rPr>
              <a:t>（</a:t>
            </a:r>
            <a:r>
              <a:rPr lang="zh-CN" altLang="en-US" dirty="0">
                <a:solidFill>
                  <a:srgbClr val="FF0000"/>
                </a:solidFill>
              </a:rPr>
              <a:t>自学</a:t>
            </a:r>
            <a:r>
              <a:rPr lang="zh-CN" altLang="en-US" dirty="0" smtClean="0">
                <a:solidFill>
                  <a:srgbClr val="FF0000"/>
                </a:solidFill>
              </a:rPr>
              <a:t>）</a:t>
            </a:r>
            <a:endParaRPr lang="en-US" altLang="zh-CN" dirty="0">
              <a:solidFill>
                <a:srgbClr val="FF0000"/>
              </a:solidFill>
            </a:endParaRPr>
          </a:p>
          <a:p>
            <a:pPr marL="0" indent="0">
              <a:buNone/>
            </a:pPr>
            <a:endParaRPr lang="en-US" altLang="zh-CN" dirty="0"/>
          </a:p>
        </p:txBody>
      </p:sp>
      <p:sp>
        <p:nvSpPr>
          <p:cNvPr id="5" name="页脚占位符 4"/>
          <p:cNvSpPr>
            <a:spLocks noGrp="1"/>
          </p:cNvSpPr>
          <p:nvPr>
            <p:ph type="ftr" sz="quarter" idx="11"/>
          </p:nvPr>
        </p:nvSpPr>
        <p:spPr/>
        <p:txBody>
          <a:bodyPr/>
          <a:lstStyle/>
          <a:p>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2</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2017/11/8</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p>
        </p:txBody>
      </p:sp>
      <p:sp>
        <p:nvSpPr>
          <p:cNvPr id="7" name="矩形 1"/>
          <p:cNvSpPr>
            <a:spLocks noGrp="1" noChangeArrowheads="1"/>
          </p:cNvSpPr>
          <p:nvPr>
            <p:ph idx="1"/>
          </p:nvPr>
        </p:nvSpPr>
        <p:spPr bwMode="auto">
          <a:xfrm>
            <a:off x="107504" y="743531"/>
            <a:ext cx="8856984" cy="52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tabLst>
                <a:tab pos="20828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20828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20828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20828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20828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20828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20828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20828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2082800" algn="l"/>
              </a:tabLst>
              <a:defRPr sz="1500" b="1">
                <a:solidFill>
                  <a:srgbClr val="996600"/>
                </a:solidFill>
                <a:latin typeface="Arial" panose="020B0604020202020204" pitchFamily="34" charset="0"/>
                <a:ea typeface="宋体" panose="02010600030101010101" pitchFamily="2" charset="-122"/>
              </a:defRPr>
            </a:lvl9pPr>
          </a:lstStyle>
          <a:p>
            <a:pPr marL="0" lvl="0" indent="0">
              <a:lnSpc>
                <a:spcPct val="100000"/>
              </a:lnSpc>
              <a:buNone/>
              <a:tabLst/>
            </a:pPr>
            <a:r>
              <a:rPr lang="en-US" altLang="zh-CN" sz="2200" dirty="0">
                <a:solidFill>
                  <a:prstClr val="black"/>
                </a:solidFill>
                <a:latin typeface="Comic Sans MS" panose="030F0702030302020204" pitchFamily="66" charset="0"/>
                <a:ea typeface="微软雅黑" panose="020B0503020204020204" pitchFamily="34" charset="-122"/>
              </a:rPr>
              <a:t>7.2.2 SRAM</a:t>
            </a:r>
            <a:r>
              <a:rPr lang="zh-CN" altLang="en-US" sz="2200" dirty="0">
                <a:solidFill>
                  <a:prstClr val="black"/>
                </a:solidFill>
                <a:latin typeface="Comic Sans MS" panose="030F0702030302020204" pitchFamily="66" charset="0"/>
                <a:ea typeface="微软雅黑" panose="020B0503020204020204" pitchFamily="34" charset="-122"/>
              </a:rPr>
              <a:t>芯片和</a:t>
            </a:r>
            <a:r>
              <a:rPr lang="en-US" altLang="zh-CN" sz="2200" dirty="0">
                <a:solidFill>
                  <a:prstClr val="black"/>
                </a:solidFill>
                <a:latin typeface="Comic Sans MS" panose="030F0702030302020204" pitchFamily="66" charset="0"/>
                <a:ea typeface="微软雅黑" panose="020B0503020204020204" pitchFamily="34" charset="-122"/>
              </a:rPr>
              <a:t>DRAM</a:t>
            </a:r>
            <a:r>
              <a:rPr lang="zh-CN" altLang="en-US" sz="2200" dirty="0">
                <a:solidFill>
                  <a:prstClr val="black"/>
                </a:solidFill>
                <a:latin typeface="Comic Sans MS" panose="030F0702030302020204" pitchFamily="66" charset="0"/>
                <a:ea typeface="微软雅黑" panose="020B0503020204020204" pitchFamily="34" charset="-122"/>
              </a:rPr>
              <a:t>芯片</a:t>
            </a:r>
            <a:endParaRPr lang="en-US" altLang="zh-CN" sz="2200" dirty="0">
              <a:solidFill>
                <a:prstClr val="black"/>
              </a:solidFill>
              <a:latin typeface="Comic Sans MS" panose="030F0702030302020204" pitchFamily="66" charset="0"/>
              <a:ea typeface="微软雅黑" panose="020B0503020204020204" pitchFamily="34" charset="-122"/>
            </a:endParaRPr>
          </a:p>
          <a:p>
            <a:pPr marL="0" lvl="0" indent="0">
              <a:lnSpc>
                <a:spcPct val="100000"/>
              </a:lnSpc>
              <a:buNone/>
              <a:tabLst/>
            </a:pPr>
            <a:r>
              <a:rPr lang="zh-CN" altLang="en-US" sz="2200" dirty="0" smtClean="0">
                <a:solidFill>
                  <a:srgbClr val="063DE8"/>
                </a:solidFill>
                <a:latin typeface="微软雅黑" panose="020B0503020204020204" pitchFamily="34" charset="-122"/>
                <a:ea typeface="微软雅黑" panose="020B0503020204020204" pitchFamily="34" charset="-122"/>
              </a:rPr>
              <a:t>例题：</a:t>
            </a:r>
            <a:endPar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endParaRPr>
          </a:p>
          <a:p>
            <a:pPr algn="just">
              <a:lnSpc>
                <a:spcPct val="150000"/>
              </a:lnSpc>
              <a:spcBef>
                <a:spcPts val="88"/>
              </a:spcBef>
              <a:spcAft>
                <a:spcPts val="600"/>
              </a:spcAft>
              <a:buFontTx/>
              <a:buNone/>
            </a:pP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15</a:t>
            </a:r>
            <a:r>
              <a:rPr lang="zh-CN" altLang="zh-CN" sz="2000" b="0" dirty="0" smtClean="0">
                <a:latin typeface="Comic Sans MS" panose="030F0702030302020204" pitchFamily="66" charset="0"/>
                <a:ea typeface="微软雅黑" panose="020B0503020204020204" pitchFamily="34" charset="-122"/>
              </a:rPr>
              <a:t>．某容量为 </a:t>
            </a: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256MB </a:t>
            </a:r>
            <a:r>
              <a:rPr lang="zh-CN" altLang="zh-CN" sz="2000" b="0" dirty="0" smtClean="0">
                <a:latin typeface="Comic Sans MS" panose="030F0702030302020204" pitchFamily="66" charset="0"/>
                <a:ea typeface="微软雅黑" panose="020B0503020204020204" pitchFamily="34" charset="-122"/>
              </a:rPr>
              <a:t>的存储器由若干 </a:t>
            </a: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4M×8 </a:t>
            </a:r>
            <a:r>
              <a:rPr lang="zh-CN" altLang="zh-CN" sz="2000" b="0" dirty="0" smtClean="0">
                <a:latin typeface="Comic Sans MS" panose="030F0702030302020204" pitchFamily="66" charset="0"/>
                <a:ea typeface="微软雅黑" panose="020B0503020204020204" pitchFamily="34" charset="-122"/>
              </a:rPr>
              <a:t>位的 </a:t>
            </a: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DRAM </a:t>
            </a:r>
            <a:r>
              <a:rPr lang="zh-CN" altLang="zh-CN" sz="2000" b="0" dirty="0" smtClean="0">
                <a:latin typeface="Comic Sans MS" panose="030F0702030302020204" pitchFamily="66" charset="0"/>
                <a:ea typeface="微软雅黑" panose="020B0503020204020204" pitchFamily="34" charset="-122"/>
              </a:rPr>
              <a:t>芯片构成，该 </a:t>
            </a: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DRAM </a:t>
            </a:r>
            <a:r>
              <a:rPr lang="zh-CN" altLang="zh-CN" sz="2000" b="0" dirty="0" smtClean="0">
                <a:latin typeface="Comic Sans MS" panose="030F0702030302020204" pitchFamily="66" charset="0"/>
                <a:ea typeface="微软雅黑" panose="020B0503020204020204" pitchFamily="34" charset="-122"/>
              </a:rPr>
              <a:t>芯片的 地址引脚和数据引脚总数是</a:t>
            </a:r>
            <a:r>
              <a:rPr lang="en-US" altLang="zh-CN" sz="2000" b="0" u="sng" dirty="0" smtClean="0">
                <a:latin typeface="Comic Sans MS" panose="030F0702030302020204" pitchFamily="66" charset="0"/>
                <a:ea typeface="微软雅黑" panose="020B0503020204020204" pitchFamily="34" charset="-122"/>
              </a:rPr>
              <a:t> 	</a:t>
            </a:r>
            <a:r>
              <a:rPr lang="zh-CN" altLang="zh-CN" sz="2000" b="0" dirty="0" smtClean="0">
                <a:latin typeface="Comic Sans MS" panose="030F0702030302020204" pitchFamily="66" charset="0"/>
                <a:ea typeface="微软雅黑" panose="020B0503020204020204" pitchFamily="34" charset="-122"/>
              </a:rPr>
              <a:t>。</a:t>
            </a:r>
            <a:endParaRPr lang="zh-CN" altLang="zh-CN" sz="2000" b="0" dirty="0" smtClean="0">
              <a:latin typeface="Comic Sans MS" panose="030F0702030302020204" pitchFamily="66" charset="0"/>
              <a:ea typeface="微软雅黑" panose="020B0503020204020204" pitchFamily="34" charset="-122"/>
              <a:cs typeface="Times New Roman" panose="02020603050405020304" pitchFamily="18" charset="0"/>
            </a:endParaRPr>
          </a:p>
          <a:p>
            <a:pPr algn="just">
              <a:lnSpc>
                <a:spcPct val="150000"/>
              </a:lnSpc>
              <a:spcBef>
                <a:spcPct val="0"/>
              </a:spcBef>
              <a:spcAft>
                <a:spcPts val="600"/>
              </a:spcAft>
              <a:buFontTx/>
              <a:buNone/>
            </a:pP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     A</a:t>
            </a:r>
            <a:r>
              <a:rPr lang="zh-CN"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19    B</a:t>
            </a:r>
            <a:r>
              <a:rPr lang="zh-CN"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22	</a:t>
            </a: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      C</a:t>
            </a:r>
            <a:r>
              <a:rPr lang="zh-CN"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30	D</a:t>
            </a:r>
            <a:r>
              <a:rPr lang="zh-CN"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36</a:t>
            </a:r>
            <a:endParaRPr lang="zh-CN" altLang="zh-CN" sz="2000" b="0" dirty="0">
              <a:latin typeface="Comic Sans MS" panose="030F0702030302020204" pitchFamily="66" charset="0"/>
              <a:ea typeface="微软雅黑" panose="020B0503020204020204" pitchFamily="34" charset="-122"/>
              <a:cs typeface="Times New Roman" panose="02020603050405020304" pitchFamily="18" charset="0"/>
            </a:endParaRPr>
          </a:p>
          <a:p>
            <a:pPr algn="just">
              <a:lnSpc>
                <a:spcPct val="150000"/>
              </a:lnSpc>
              <a:spcBef>
                <a:spcPct val="0"/>
              </a:spcBef>
              <a:spcAft>
                <a:spcPts val="600"/>
              </a:spcAft>
              <a:buFontTx/>
              <a:buNone/>
            </a:pP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解．</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4M×8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位的芯片数据线应为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8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根，地址线应为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log24M=22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根，而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DRAM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采用地址复用技术，地址线是原来的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1/2</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，且地址信号分行、列两次传送。地址线数为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22/2=11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根，所以地址引脚与数据引脚的总数为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11+8=19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根，选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a:t>
            </a:r>
          </a:p>
          <a:p>
            <a:pPr algn="just">
              <a:lnSpc>
                <a:spcPct val="150000"/>
              </a:lnSpc>
              <a:spcBef>
                <a:spcPct val="0"/>
              </a:spcBef>
              <a:spcAft>
                <a:spcPts val="600"/>
              </a:spcAft>
              <a:buFontTx/>
              <a:buNone/>
            </a:pP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此题需要注意的是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DRAM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是采用传两次地址的策略的，所以地址线为正常的一半，这是很多考生容易忽略的地方</a:t>
            </a:r>
            <a:r>
              <a:rPr lang="zh-CN" altLang="en-US" sz="2000" b="0" dirty="0">
                <a:latin typeface="Comic Sans MS" panose="030F0702030302020204" pitchFamily="66" charset="0"/>
                <a:ea typeface="微软雅黑" panose="020B0503020204020204" pitchFamily="34" charset="-122"/>
                <a:cs typeface="Times New Roman" panose="02020603050405020304" pitchFamily="18" charset="0"/>
              </a:rPr>
              <a:t>。</a:t>
            </a:r>
            <a:endParaRPr lang="zh-CN" altLang="zh-CN" sz="2000" b="0" dirty="0">
              <a:latin typeface="Comic Sans MS" panose="030F0702030302020204" pitchFamily="66" charset="0"/>
              <a:ea typeface="微软雅黑" panose="020B0503020204020204" pitchFamily="34"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136590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存储芯片的内部结构</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12"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19026"/>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45"/>
          <p:cNvGrpSpPr>
            <a:grpSpLocks/>
          </p:cNvGrpSpPr>
          <p:nvPr/>
        </p:nvGrpSpPr>
        <p:grpSpPr bwMode="auto">
          <a:xfrm>
            <a:off x="5616700" y="1533351"/>
            <a:ext cx="2844800" cy="2208213"/>
            <a:chOff x="3611" y="584"/>
            <a:chExt cx="1912" cy="1561"/>
          </a:xfrm>
        </p:grpSpPr>
        <p:sp>
          <p:nvSpPr>
            <p:cNvPr id="14" name="Rectangle 6"/>
            <p:cNvSpPr>
              <a:spLocks noChangeArrowheads="1"/>
            </p:cNvSpPr>
            <p:nvPr/>
          </p:nvSpPr>
          <p:spPr bwMode="auto">
            <a:xfrm>
              <a:off x="3973" y="1186"/>
              <a:ext cx="737" cy="618"/>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5" name="Line 7"/>
            <p:cNvSpPr>
              <a:spLocks noChangeShapeType="1"/>
            </p:cNvSpPr>
            <p:nvPr/>
          </p:nvSpPr>
          <p:spPr bwMode="auto">
            <a:xfrm>
              <a:off x="3973" y="1262"/>
              <a:ext cx="73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6" name="Line 8"/>
            <p:cNvSpPr>
              <a:spLocks noChangeShapeType="1"/>
            </p:cNvSpPr>
            <p:nvPr/>
          </p:nvSpPr>
          <p:spPr bwMode="auto">
            <a:xfrm>
              <a:off x="3984" y="1358"/>
              <a:ext cx="73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7" name="Line 9"/>
            <p:cNvSpPr>
              <a:spLocks noChangeShapeType="1"/>
            </p:cNvSpPr>
            <p:nvPr/>
          </p:nvSpPr>
          <p:spPr bwMode="auto">
            <a:xfrm>
              <a:off x="3971" y="1454"/>
              <a:ext cx="73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8" name="Line 10"/>
            <p:cNvSpPr>
              <a:spLocks noChangeShapeType="1"/>
            </p:cNvSpPr>
            <p:nvPr/>
          </p:nvSpPr>
          <p:spPr bwMode="auto">
            <a:xfrm>
              <a:off x="3982" y="1543"/>
              <a:ext cx="73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9" name="Line 12"/>
            <p:cNvSpPr>
              <a:spLocks noChangeShapeType="1"/>
            </p:cNvSpPr>
            <p:nvPr/>
          </p:nvSpPr>
          <p:spPr bwMode="auto">
            <a:xfrm>
              <a:off x="4048" y="1185"/>
              <a:ext cx="0" cy="62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0" name="Line 13"/>
            <p:cNvSpPr>
              <a:spLocks noChangeShapeType="1"/>
            </p:cNvSpPr>
            <p:nvPr/>
          </p:nvSpPr>
          <p:spPr bwMode="auto">
            <a:xfrm>
              <a:off x="4120" y="1185"/>
              <a:ext cx="0" cy="62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1" name="Line 14"/>
            <p:cNvSpPr>
              <a:spLocks noChangeShapeType="1"/>
            </p:cNvSpPr>
            <p:nvPr/>
          </p:nvSpPr>
          <p:spPr bwMode="auto">
            <a:xfrm>
              <a:off x="4182" y="1188"/>
              <a:ext cx="0" cy="62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2" name="Line 16"/>
            <p:cNvSpPr>
              <a:spLocks noChangeShapeType="1"/>
            </p:cNvSpPr>
            <p:nvPr/>
          </p:nvSpPr>
          <p:spPr bwMode="auto">
            <a:xfrm>
              <a:off x="4134" y="958"/>
              <a:ext cx="0" cy="237"/>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 name="Line 17"/>
            <p:cNvSpPr>
              <a:spLocks noChangeShapeType="1"/>
            </p:cNvSpPr>
            <p:nvPr/>
          </p:nvSpPr>
          <p:spPr bwMode="auto">
            <a:xfrm>
              <a:off x="4134" y="966"/>
              <a:ext cx="754"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 name="Line 18"/>
            <p:cNvSpPr>
              <a:spLocks noChangeShapeType="1"/>
            </p:cNvSpPr>
            <p:nvPr/>
          </p:nvSpPr>
          <p:spPr bwMode="auto">
            <a:xfrm>
              <a:off x="4879" y="965"/>
              <a:ext cx="0" cy="635"/>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 name="Line 19"/>
            <p:cNvSpPr>
              <a:spLocks noChangeShapeType="1"/>
            </p:cNvSpPr>
            <p:nvPr/>
          </p:nvSpPr>
          <p:spPr bwMode="auto">
            <a:xfrm>
              <a:off x="4710" y="1591"/>
              <a:ext cx="169"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 name="Line 20"/>
            <p:cNvSpPr>
              <a:spLocks noChangeShapeType="1"/>
            </p:cNvSpPr>
            <p:nvPr/>
          </p:nvSpPr>
          <p:spPr bwMode="auto">
            <a:xfrm>
              <a:off x="4146" y="1036"/>
              <a:ext cx="73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 name="Line 21"/>
            <p:cNvSpPr>
              <a:spLocks noChangeShapeType="1"/>
            </p:cNvSpPr>
            <p:nvPr/>
          </p:nvSpPr>
          <p:spPr bwMode="auto">
            <a:xfrm>
              <a:off x="4202" y="966"/>
              <a:ext cx="0" cy="22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 name="Oval 24"/>
            <p:cNvSpPr>
              <a:spLocks noChangeArrowheads="1"/>
            </p:cNvSpPr>
            <p:nvPr/>
          </p:nvSpPr>
          <p:spPr bwMode="auto">
            <a:xfrm>
              <a:off x="4015" y="1237"/>
              <a:ext cx="56" cy="56"/>
            </a:xfrm>
            <a:prstGeom prst="ellipse">
              <a:avLst/>
            </a:prstGeom>
            <a:solidFill>
              <a:srgbClr val="00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 name="Oval 25"/>
            <p:cNvSpPr>
              <a:spLocks noChangeArrowheads="1"/>
            </p:cNvSpPr>
            <p:nvPr/>
          </p:nvSpPr>
          <p:spPr bwMode="auto">
            <a:xfrm>
              <a:off x="4168" y="1005"/>
              <a:ext cx="56" cy="56"/>
            </a:xfrm>
            <a:prstGeom prst="ellipse">
              <a:avLst/>
            </a:prstGeom>
            <a:solidFill>
              <a:srgbClr val="00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0" name="Line 26"/>
            <p:cNvSpPr>
              <a:spLocks noChangeShapeType="1"/>
            </p:cNvSpPr>
            <p:nvPr/>
          </p:nvSpPr>
          <p:spPr bwMode="auto">
            <a:xfrm>
              <a:off x="4278" y="762"/>
              <a:ext cx="0" cy="204"/>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1" name="Line 27"/>
            <p:cNvSpPr>
              <a:spLocks noChangeShapeType="1"/>
            </p:cNvSpPr>
            <p:nvPr/>
          </p:nvSpPr>
          <p:spPr bwMode="auto">
            <a:xfrm>
              <a:off x="4278" y="754"/>
              <a:ext cx="770"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2" name="Line 28"/>
            <p:cNvSpPr>
              <a:spLocks noChangeShapeType="1"/>
            </p:cNvSpPr>
            <p:nvPr/>
          </p:nvSpPr>
          <p:spPr bwMode="auto">
            <a:xfrm>
              <a:off x="5048" y="754"/>
              <a:ext cx="0" cy="61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3" name="Line 29"/>
            <p:cNvSpPr>
              <a:spLocks noChangeShapeType="1"/>
            </p:cNvSpPr>
            <p:nvPr/>
          </p:nvSpPr>
          <p:spPr bwMode="auto">
            <a:xfrm>
              <a:off x="4879" y="1368"/>
              <a:ext cx="169"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4" name="Oval 30"/>
            <p:cNvSpPr>
              <a:spLocks noChangeArrowheads="1"/>
            </p:cNvSpPr>
            <p:nvPr/>
          </p:nvSpPr>
          <p:spPr bwMode="auto">
            <a:xfrm>
              <a:off x="4323" y="797"/>
              <a:ext cx="56" cy="56"/>
            </a:xfrm>
            <a:prstGeom prst="ellipse">
              <a:avLst/>
            </a:prstGeom>
            <a:solidFill>
              <a:srgbClr val="00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5"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6" name="Line 34"/>
            <p:cNvSpPr>
              <a:spLocks noChangeShapeType="1"/>
            </p:cNvSpPr>
            <p:nvPr/>
          </p:nvSpPr>
          <p:spPr bwMode="auto">
            <a:xfrm>
              <a:off x="4481" y="593"/>
              <a:ext cx="0" cy="169"/>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7" name="Line 35"/>
            <p:cNvSpPr>
              <a:spLocks noChangeShapeType="1"/>
            </p:cNvSpPr>
            <p:nvPr/>
          </p:nvSpPr>
          <p:spPr bwMode="auto">
            <a:xfrm>
              <a:off x="4481" y="584"/>
              <a:ext cx="754"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8" name="Line 36"/>
            <p:cNvSpPr>
              <a:spLocks noChangeShapeType="1"/>
            </p:cNvSpPr>
            <p:nvPr/>
          </p:nvSpPr>
          <p:spPr bwMode="auto">
            <a:xfrm>
              <a:off x="5224" y="584"/>
              <a:ext cx="0" cy="619"/>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9" name="Line 37"/>
            <p:cNvSpPr>
              <a:spLocks noChangeShapeType="1"/>
            </p:cNvSpPr>
            <p:nvPr/>
          </p:nvSpPr>
          <p:spPr bwMode="auto">
            <a:xfrm>
              <a:off x="5048" y="1184"/>
              <a:ext cx="187"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0" name="Oval 38"/>
            <p:cNvSpPr>
              <a:spLocks noChangeArrowheads="1"/>
            </p:cNvSpPr>
            <p:nvPr/>
          </p:nvSpPr>
          <p:spPr bwMode="auto">
            <a:xfrm>
              <a:off x="4563" y="614"/>
              <a:ext cx="56" cy="56"/>
            </a:xfrm>
            <a:prstGeom prst="ellipse">
              <a:avLst/>
            </a:prstGeom>
            <a:solidFill>
              <a:srgbClr val="00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1" name="Text Box 39"/>
            <p:cNvSpPr txBox="1">
              <a:spLocks noChangeArrowheads="1"/>
            </p:cNvSpPr>
            <p:nvPr/>
          </p:nvSpPr>
          <p:spPr bwMode="auto">
            <a:xfrm>
              <a:off x="4572" y="1846"/>
              <a:ext cx="95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Arial" panose="020B0604020202020204" pitchFamily="34" charset="0"/>
                </a:rPr>
                <a:t>四个位平面</a:t>
              </a:r>
            </a:p>
          </p:txBody>
        </p:sp>
      </p:grpSp>
      <p:sp>
        <p:nvSpPr>
          <p:cNvPr id="42" name="Rectangle 40"/>
          <p:cNvSpPr>
            <a:spLocks noChangeArrowheads="1"/>
          </p:cNvSpPr>
          <p:nvPr/>
        </p:nvSpPr>
        <p:spPr bwMode="auto">
          <a:xfrm>
            <a:off x="406525" y="1369839"/>
            <a:ext cx="225107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lang="zh-CN" altLang="en-US" sz="1600" i="0" dirty="0" smtClean="0">
                <a:solidFill>
                  <a:srgbClr val="0000FF"/>
                </a:solidFill>
                <a:ea typeface="宋体" panose="02010600030101010101" pitchFamily="2" charset="-122"/>
              </a:rPr>
              <a:t>所有</a:t>
            </a:r>
            <a:r>
              <a:rPr lang="en-US" altLang="zh-CN" sz="1600" i="0" dirty="0" smtClean="0">
                <a:solidFill>
                  <a:srgbClr val="0000FF"/>
                </a:solidFill>
                <a:ea typeface="宋体" panose="02010600030101010101" pitchFamily="2" charset="-122"/>
              </a:rPr>
              <a:t>DRAM</a:t>
            </a:r>
            <a:r>
              <a:rPr lang="zh-CN" altLang="en-US" sz="1600" i="0" dirty="0" smtClean="0">
                <a:solidFill>
                  <a:srgbClr val="0000FF"/>
                </a:solidFill>
                <a:ea typeface="宋体" panose="02010600030101010101" pitchFamily="2" charset="-122"/>
              </a:rPr>
              <a:t>芯片同时刷新，由刷新计数器自动计数，按行刷新</a:t>
            </a:r>
            <a:r>
              <a:rPr lang="en-US" altLang="zh-CN" sz="1600" i="0" dirty="0" smtClean="0">
                <a:solidFill>
                  <a:srgbClr val="0000FF"/>
                </a:solidFill>
                <a:ea typeface="宋体" panose="02010600030101010101" pitchFamily="2" charset="-122"/>
              </a:rPr>
              <a:t>(</a:t>
            </a:r>
            <a:r>
              <a:rPr lang="zh-CN" altLang="en-US" sz="1600" i="0" dirty="0" smtClean="0">
                <a:solidFill>
                  <a:srgbClr val="0000FF"/>
                </a:solidFill>
                <a:ea typeface="宋体" panose="02010600030101010101" pitchFamily="2" charset="-122"/>
              </a:rPr>
              <a:t>只产生行地址</a:t>
            </a:r>
            <a:r>
              <a:rPr lang="en-US" altLang="zh-CN" sz="1600" i="0" dirty="0" smtClean="0">
                <a:solidFill>
                  <a:srgbClr val="0000FF"/>
                </a:solidFill>
                <a:ea typeface="宋体" panose="02010600030101010101" pitchFamily="2" charset="-122"/>
              </a:rPr>
              <a:t>)</a:t>
            </a:r>
            <a:r>
              <a:rPr lang="zh-CN" altLang="en-US" sz="1600" i="0" dirty="0" smtClean="0">
                <a:solidFill>
                  <a:srgbClr val="0000FF"/>
                </a:solidFill>
                <a:ea typeface="宋体" panose="02010600030101010101" pitchFamily="2" charset="-122"/>
              </a:rPr>
              <a:t>，对</a:t>
            </a:r>
            <a:r>
              <a:rPr lang="en-US" altLang="zh-CN" sz="1600" i="0" dirty="0" smtClean="0">
                <a:solidFill>
                  <a:srgbClr val="0000FF"/>
                </a:solidFill>
                <a:ea typeface="宋体" panose="02010600030101010101" pitchFamily="2" charset="-122"/>
              </a:rPr>
              <a:t>CPU</a:t>
            </a:r>
            <a:r>
              <a:rPr lang="zh-CN" altLang="en-US" sz="1600" i="0" dirty="0" smtClean="0">
                <a:solidFill>
                  <a:srgbClr val="0000FF"/>
                </a:solidFill>
                <a:ea typeface="宋体" panose="02010600030101010101" pitchFamily="2" charset="-122"/>
              </a:rPr>
              <a:t>透明。</a:t>
            </a:r>
          </a:p>
        </p:txBody>
      </p:sp>
      <p:sp>
        <p:nvSpPr>
          <p:cNvPr id="43" name="Line 41"/>
          <p:cNvSpPr>
            <a:spLocks noChangeShapeType="1"/>
          </p:cNvSpPr>
          <p:nvPr/>
        </p:nvSpPr>
        <p:spPr bwMode="auto">
          <a:xfrm>
            <a:off x="1170112" y="2389014"/>
            <a:ext cx="225425" cy="255587"/>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44" name="Rectangle 42"/>
          <p:cNvSpPr>
            <a:spLocks noChangeArrowheads="1"/>
          </p:cNvSpPr>
          <p:nvPr/>
        </p:nvSpPr>
        <p:spPr bwMode="auto">
          <a:xfrm>
            <a:off x="2656012" y="2595389"/>
            <a:ext cx="31400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lang="zh-CN" altLang="en-US" sz="1400" i="0" dirty="0" smtClean="0">
                <a:solidFill>
                  <a:srgbClr val="0000FF"/>
                </a:solidFill>
                <a:ea typeface="宋体" panose="02010600030101010101" pitchFamily="2" charset="-122"/>
              </a:rPr>
              <a:t>读</a:t>
            </a:r>
            <a:r>
              <a:rPr lang="en-US" altLang="zh-CN" sz="1400" i="0" dirty="0" smtClean="0">
                <a:solidFill>
                  <a:srgbClr val="0000FF"/>
                </a:solidFill>
                <a:ea typeface="宋体" panose="02010600030101010101" pitchFamily="2" charset="-122"/>
              </a:rPr>
              <a:t>/</a:t>
            </a:r>
            <a:r>
              <a:rPr lang="zh-CN" altLang="en-US" sz="1400" i="0" dirty="0" smtClean="0">
                <a:solidFill>
                  <a:srgbClr val="0000FF"/>
                </a:solidFill>
                <a:ea typeface="宋体" panose="02010600030101010101" pitchFamily="2" charset="-122"/>
              </a:rPr>
              <a:t>写行地址和刷新行地址被送到一个多路选择器，由内部控制电路选择哪个地址被送到行译码器</a:t>
            </a:r>
          </a:p>
        </p:txBody>
      </p:sp>
      <p:sp>
        <p:nvSpPr>
          <p:cNvPr id="45" name="Line 43"/>
          <p:cNvSpPr>
            <a:spLocks noChangeShapeType="1"/>
          </p:cNvSpPr>
          <p:nvPr/>
        </p:nvSpPr>
        <p:spPr bwMode="auto">
          <a:xfrm flipH="1">
            <a:off x="2656012" y="3217689"/>
            <a:ext cx="269875" cy="32385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47" name="Text Box 46"/>
          <p:cNvSpPr txBox="1">
            <a:spLocks noChangeArrowheads="1"/>
          </p:cNvSpPr>
          <p:nvPr/>
        </p:nvSpPr>
        <p:spPr bwMode="auto">
          <a:xfrm>
            <a:off x="293812" y="2803351"/>
            <a:ext cx="647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lang="zh-CN" altLang="en-US" sz="1500" i="0" dirty="0" smtClean="0">
                <a:solidFill>
                  <a:srgbClr val="CC0000"/>
                </a:solidFill>
                <a:ea typeface="宋体" panose="02010600030101010101" pitchFamily="2" charset="-122"/>
              </a:rPr>
              <a:t>问题：刷新计数器的位数是几位？</a:t>
            </a:r>
          </a:p>
        </p:txBody>
      </p:sp>
      <p:sp>
        <p:nvSpPr>
          <p:cNvPr id="48" name="Text Box 14"/>
          <p:cNvSpPr txBox="1">
            <a:spLocks noChangeArrowheads="1"/>
          </p:cNvSpPr>
          <p:nvPr/>
        </p:nvSpPr>
        <p:spPr bwMode="auto">
          <a:xfrm>
            <a:off x="4614798" y="734220"/>
            <a:ext cx="35958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smtClean="0">
                <a:solidFill>
                  <a:srgbClr val="FF0000"/>
                </a:solidFill>
                <a:latin typeface="Comic Sans MS" panose="030F0702030302020204" pitchFamily="66" charset="0"/>
                <a:ea typeface="微软雅黑" panose="020B0503020204020204" pitchFamily="34" charset="-122"/>
              </a:rPr>
              <a:t>例：</a:t>
            </a:r>
            <a:r>
              <a:rPr lang="en-US" altLang="zh-CN" sz="2000" b="1" dirty="0" smtClean="0">
                <a:solidFill>
                  <a:srgbClr val="FF0000"/>
                </a:solidFill>
                <a:latin typeface="Comic Sans MS" panose="030F0702030302020204" pitchFamily="66" charset="0"/>
                <a:ea typeface="微软雅黑" panose="020B0503020204020204" pitchFamily="34" charset="-122"/>
              </a:rPr>
              <a:t>4MX4</a:t>
            </a:r>
            <a:r>
              <a:rPr lang="zh-CN" altLang="en-US" sz="2000" b="1" dirty="0" smtClean="0">
                <a:solidFill>
                  <a:srgbClr val="FF0000"/>
                </a:solidFill>
                <a:latin typeface="Comic Sans MS" panose="030F0702030302020204" pitchFamily="66" charset="0"/>
                <a:ea typeface="微软雅黑" panose="020B0503020204020204" pitchFamily="34" charset="-122"/>
              </a:rPr>
              <a:t>位</a:t>
            </a:r>
            <a:r>
              <a:rPr lang="en-US" altLang="zh-CN" sz="2000" b="1" dirty="0" smtClean="0">
                <a:solidFill>
                  <a:srgbClr val="FF0000"/>
                </a:solidFill>
                <a:latin typeface="Comic Sans MS" panose="030F0702030302020204" pitchFamily="66" charset="0"/>
                <a:ea typeface="微软雅黑" panose="020B0503020204020204" pitchFamily="34" charset="-122"/>
              </a:rPr>
              <a:t>DRAM</a:t>
            </a:r>
            <a:r>
              <a:rPr lang="zh-CN" altLang="en-US" sz="2000" b="1" dirty="0" smtClean="0">
                <a:solidFill>
                  <a:srgbClr val="FF0000"/>
                </a:solidFill>
                <a:latin typeface="Comic Sans MS" panose="030F0702030302020204" pitchFamily="66" charset="0"/>
                <a:ea typeface="微软雅黑" panose="020B0503020204020204" pitchFamily="34" charset="-122"/>
              </a:rPr>
              <a:t>芯片</a:t>
            </a:r>
            <a:endParaRPr lang="zh-CN" altLang="en-US" sz="2000" b="1" dirty="0" smtClean="0">
              <a:solidFill>
                <a:srgbClr val="00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91869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blinds(horizontal)">
                                      <p:cBhvr>
                                        <p:cTn id="20" dur="500"/>
                                        <p:tgtEl>
                                          <p:spTgt spid="4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blinds(horizontal)">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linds(horizontal)">
                                      <p:cBhvr>
                                        <p:cTn id="3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4" grpId="0"/>
      <p:bldP spid="45" grpId="0" animBg="1"/>
      <p:bldP spid="47" grpId="0"/>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2. DRAM</a:t>
            </a:r>
            <a:r>
              <a:rPr lang="zh-CN" altLang="en-US" dirty="0" smtClean="0">
                <a:solidFill>
                  <a:srgbClr val="063DE8"/>
                </a:solidFill>
                <a:latin typeface="微软雅黑" panose="020B0503020204020204" pitchFamily="34" charset="-122"/>
              </a:rPr>
              <a:t>芯片的刷新</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09286" y="1530975"/>
            <a:ext cx="9001000" cy="4808496"/>
          </a:xfrm>
          <a:prstGeom prst="rect">
            <a:avLst/>
          </a:prstGeom>
        </p:spPr>
        <p:txBody>
          <a:bodyPr wrap="square">
            <a:spAutoFit/>
          </a:bodyPr>
          <a:lstStyle/>
          <a:p>
            <a:pPr marL="342900" indent="-342900" eaLnBrk="1" hangingPunct="1">
              <a:lnSpc>
                <a:spcPct val="110000"/>
              </a:lnSpc>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rPr>
              <a:t>刷新周期</a:t>
            </a:r>
            <a:r>
              <a:rPr lang="zh-CN" altLang="en-US" sz="2000" dirty="0">
                <a:latin typeface="微软雅黑" panose="020B0503020204020204" pitchFamily="34" charset="-122"/>
                <a:ea typeface="微软雅黑" panose="020B0503020204020204" pitchFamily="34" charset="-122"/>
              </a:rPr>
              <a:t>：从上次对整个存储器刷新结束到下次对整个存储器全部刷新一遍为止的时间间隔，为电容数据有效保存期的上限（</a:t>
            </a:r>
            <a:r>
              <a:rPr lang="en-US" altLang="zh-CN" sz="2000" dirty="0">
                <a:latin typeface="微软雅黑" panose="020B0503020204020204" pitchFamily="34" charset="-122"/>
                <a:ea typeface="微软雅黑" panose="020B0503020204020204" pitchFamily="34" charset="-122"/>
              </a:rPr>
              <a:t>64ms</a:t>
            </a:r>
            <a:r>
              <a:rPr lang="zh-CN" altLang="en-US" sz="2000" dirty="0">
                <a:latin typeface="微软雅黑" panose="020B0503020204020204" pitchFamily="34" charset="-122"/>
                <a:ea typeface="微软雅黑" panose="020B0503020204020204" pitchFamily="34" charset="-122"/>
              </a:rPr>
              <a:t>）。</a:t>
            </a:r>
          </a:p>
          <a:p>
            <a:pPr marL="342900" indent="-342900" eaLnBrk="1" hangingPunct="1">
              <a:lnSpc>
                <a:spcPct val="11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有三种刷新方式：集中式、分散式、异步刷新。</a:t>
            </a:r>
          </a:p>
          <a:p>
            <a:pPr lvl="1" eaLnBrk="1" hangingPunct="1">
              <a:lnSpc>
                <a:spcPct val="110000"/>
              </a:lnSpc>
            </a:pPr>
            <a:r>
              <a:rPr lang="zh-CN" altLang="en-US" sz="2000" dirty="0" smtClean="0">
                <a:latin typeface="微软雅黑" panose="020B0503020204020204" pitchFamily="34" charset="-122"/>
                <a:ea typeface="微软雅黑" panose="020B0503020204020204" pitchFamily="34" charset="-122"/>
              </a:rPr>
              <a:t>① 集中刷新</a:t>
            </a:r>
            <a:endParaRPr lang="zh-CN" altLang="en-US" sz="2000" dirty="0">
              <a:latin typeface="微软雅黑" panose="020B0503020204020204" pitchFamily="34" charset="-122"/>
              <a:ea typeface="微软雅黑" panose="020B0503020204020204" pitchFamily="34" charset="-122"/>
            </a:endParaRPr>
          </a:p>
          <a:p>
            <a:pPr marL="1257300" lvl="2" indent="-342900">
              <a:lnSpc>
                <a:spcPct val="11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前</a:t>
            </a:r>
            <a:r>
              <a:rPr lang="zh-CN" altLang="en-US" sz="2000" dirty="0">
                <a:latin typeface="微软雅黑" panose="020B0503020204020204" pitchFamily="34" charset="-122"/>
                <a:ea typeface="微软雅黑" panose="020B0503020204020204" pitchFamily="34" charset="-122"/>
              </a:rPr>
              <a:t>一段时间正常读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写，后一段时间停止读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写，集中逐行刷新。</a:t>
            </a:r>
          </a:p>
          <a:p>
            <a:pPr marL="1257300" lvl="2" indent="-342900">
              <a:lnSpc>
                <a:spcPct val="110000"/>
              </a:lnSpc>
              <a:buFont typeface="Wingdings" panose="05000000000000000000" pitchFamily="2" charset="2"/>
              <a:buChar char="Ø"/>
            </a:pPr>
            <a:r>
              <a:rPr lang="zh-CN" altLang="en-US" sz="2000" dirty="0" smtClean="0">
                <a:solidFill>
                  <a:srgbClr val="CC0000"/>
                </a:solidFill>
                <a:latin typeface="微软雅黑" panose="020B0503020204020204" pitchFamily="34" charset="-122"/>
                <a:ea typeface="微软雅黑" panose="020B0503020204020204" pitchFamily="34" charset="-122"/>
              </a:rPr>
              <a:t>特点</a:t>
            </a:r>
            <a:r>
              <a:rPr lang="zh-CN" altLang="en-US" sz="2000" dirty="0">
                <a:solidFill>
                  <a:srgbClr val="CC0000"/>
                </a:solidFill>
                <a:latin typeface="微软雅黑" panose="020B0503020204020204" pitchFamily="34" charset="-122"/>
                <a:ea typeface="微软雅黑" panose="020B0503020204020204" pitchFamily="34" charset="-122"/>
              </a:rPr>
              <a:t>：集中刷新时间长，不能正常读</a:t>
            </a:r>
            <a:r>
              <a:rPr lang="en-US" altLang="zh-CN" sz="2000" dirty="0">
                <a:solidFill>
                  <a:srgbClr val="CC0000"/>
                </a:solidFill>
                <a:latin typeface="微软雅黑" panose="020B0503020204020204" pitchFamily="34" charset="-122"/>
                <a:ea typeface="微软雅黑" panose="020B0503020204020204" pitchFamily="34" charset="-122"/>
              </a:rPr>
              <a:t>/</a:t>
            </a:r>
            <a:r>
              <a:rPr lang="zh-CN" altLang="en-US" sz="2000" dirty="0">
                <a:solidFill>
                  <a:srgbClr val="CC0000"/>
                </a:solidFill>
                <a:latin typeface="微软雅黑" panose="020B0503020204020204" pitchFamily="34" charset="-122"/>
                <a:ea typeface="微软雅黑" panose="020B0503020204020204" pitchFamily="34" charset="-122"/>
              </a:rPr>
              <a:t>写（死区），很少使用。</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② 分散</a:t>
            </a:r>
            <a:r>
              <a:rPr lang="zh-CN" altLang="en-US" sz="2000" dirty="0" smtClean="0">
                <a:latin typeface="微软雅黑" panose="020B0503020204020204" pitchFamily="34" charset="-122"/>
                <a:ea typeface="微软雅黑" panose="020B0503020204020204" pitchFamily="34" charset="-122"/>
              </a:rPr>
              <a:t>刷新</a:t>
            </a:r>
            <a:endParaRPr lang="zh-CN" altLang="en-US" sz="2000" dirty="0">
              <a:latin typeface="微软雅黑" panose="020B0503020204020204" pitchFamily="34" charset="-122"/>
              <a:ea typeface="微软雅黑" panose="020B0503020204020204" pitchFamily="34" charset="-122"/>
            </a:endParaRPr>
          </a:p>
          <a:p>
            <a:pPr marL="1257300" lvl="2" indent="-342900">
              <a:lnSpc>
                <a:spcPct val="11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个存储周期分为两段</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前一段用于正常读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写操作，后一段用于刷新操作。</a:t>
            </a:r>
          </a:p>
          <a:p>
            <a:pPr marL="1257300" lvl="2" indent="-342900">
              <a:lnSpc>
                <a:spcPct val="110000"/>
              </a:lnSpc>
              <a:buFont typeface="Wingdings" panose="05000000000000000000" pitchFamily="2" charset="2"/>
              <a:buChar char="Ø"/>
            </a:pPr>
            <a:r>
              <a:rPr lang="zh-CN" altLang="en-US" sz="2000" dirty="0" smtClean="0">
                <a:solidFill>
                  <a:srgbClr val="CC0000"/>
                </a:solidFill>
                <a:latin typeface="微软雅黑" panose="020B0503020204020204" pitchFamily="34" charset="-122"/>
                <a:ea typeface="微软雅黑" panose="020B0503020204020204" pitchFamily="34" charset="-122"/>
              </a:rPr>
              <a:t>特点</a:t>
            </a:r>
            <a:r>
              <a:rPr lang="zh-CN" altLang="en-US" sz="2000" dirty="0">
                <a:solidFill>
                  <a:srgbClr val="CC0000"/>
                </a:solidFill>
                <a:latin typeface="微软雅黑" panose="020B0503020204020204" pitchFamily="34" charset="-122"/>
                <a:ea typeface="微软雅黑" panose="020B0503020204020204" pitchFamily="34" charset="-122"/>
              </a:rPr>
              <a:t>：不存在死区，但每个存储周期加长。很少使用。</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③ </a:t>
            </a:r>
            <a:r>
              <a:rPr lang="zh-CN" altLang="en-US" sz="2000" dirty="0" smtClean="0">
                <a:latin typeface="微软雅黑" panose="020B0503020204020204" pitchFamily="34" charset="-122"/>
                <a:ea typeface="微软雅黑" panose="020B0503020204020204" pitchFamily="34" charset="-122"/>
              </a:rPr>
              <a:t>异步刷新</a:t>
            </a:r>
            <a:endParaRPr lang="zh-CN" altLang="en-US" sz="2000" dirty="0">
              <a:latin typeface="微软雅黑" panose="020B0503020204020204" pitchFamily="34" charset="-122"/>
              <a:ea typeface="微软雅黑" panose="020B0503020204020204" pitchFamily="34" charset="-122"/>
            </a:endParaRPr>
          </a:p>
          <a:p>
            <a:pPr marL="1257300" lvl="2" indent="-342900">
              <a:lnSpc>
                <a:spcPct val="11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结合</a:t>
            </a:r>
            <a:r>
              <a:rPr lang="zh-CN" altLang="en-US" sz="2000" dirty="0">
                <a:latin typeface="微软雅黑" panose="020B0503020204020204" pitchFamily="34" charset="-122"/>
                <a:ea typeface="微软雅黑" panose="020B0503020204020204" pitchFamily="34" charset="-122"/>
              </a:rPr>
              <a:t>上述两种方式。以</a:t>
            </a:r>
            <a:r>
              <a:rPr lang="en-US" altLang="zh-CN" sz="2000" dirty="0">
                <a:latin typeface="微软雅黑" panose="020B0503020204020204" pitchFamily="34" charset="-122"/>
                <a:ea typeface="微软雅黑" panose="020B0503020204020204" pitchFamily="34" charset="-122"/>
              </a:rPr>
              <a:t>4096</a:t>
            </a:r>
            <a:r>
              <a:rPr lang="zh-CN" altLang="en-US" sz="2000" dirty="0">
                <a:latin typeface="微软雅黑" panose="020B0503020204020204" pitchFamily="34" charset="-122"/>
                <a:ea typeface="微软雅黑" panose="020B0503020204020204" pitchFamily="34" charset="-122"/>
              </a:rPr>
              <a:t>行为例，在</a:t>
            </a:r>
            <a:r>
              <a:rPr lang="en-US" altLang="zh-CN" sz="2000" dirty="0">
                <a:latin typeface="微软雅黑" panose="020B0503020204020204" pitchFamily="34" charset="-122"/>
                <a:ea typeface="微软雅黑" panose="020B0503020204020204" pitchFamily="34" charset="-122"/>
              </a:rPr>
              <a:t>64ms</a:t>
            </a:r>
            <a:r>
              <a:rPr lang="zh-CN" altLang="en-US" sz="2000" dirty="0">
                <a:latin typeface="微软雅黑" panose="020B0503020204020204" pitchFamily="34" charset="-122"/>
                <a:ea typeface="微软雅黑" panose="020B0503020204020204" pitchFamily="34" charset="-122"/>
              </a:rPr>
              <a:t>时间内必须轮流对每一行刷新一次，即每隔</a:t>
            </a:r>
            <a:r>
              <a:rPr lang="en-US" altLang="zh-CN" sz="2000" dirty="0">
                <a:latin typeface="微软雅黑" panose="020B0503020204020204" pitchFamily="34" charset="-122"/>
                <a:ea typeface="微软雅黑" panose="020B0503020204020204" pitchFamily="34" charset="-122"/>
              </a:rPr>
              <a:t>64ms/4096=15.625μs</a:t>
            </a:r>
            <a:r>
              <a:rPr lang="zh-CN" altLang="en-US" sz="2000" dirty="0">
                <a:latin typeface="微软雅黑" panose="020B0503020204020204" pitchFamily="34" charset="-122"/>
                <a:ea typeface="微软雅黑" panose="020B0503020204020204" pitchFamily="34" charset="-122"/>
              </a:rPr>
              <a:t>刷新一行。</a:t>
            </a:r>
          </a:p>
          <a:p>
            <a:pPr marL="1257300" lvl="2" indent="-342900">
              <a:lnSpc>
                <a:spcPct val="110000"/>
              </a:lnSpc>
              <a:buFont typeface="Wingdings" panose="05000000000000000000" pitchFamily="2" charset="2"/>
              <a:buChar char="Ø"/>
            </a:pPr>
            <a:r>
              <a:rPr lang="zh-CN" altLang="en-US" sz="2000" dirty="0" smtClean="0">
                <a:solidFill>
                  <a:srgbClr val="CC0000"/>
                </a:solidFill>
                <a:latin typeface="微软雅黑" panose="020B0503020204020204" pitchFamily="34" charset="-122"/>
                <a:ea typeface="微软雅黑" panose="020B0503020204020204" pitchFamily="34" charset="-122"/>
              </a:rPr>
              <a:t>特点</a:t>
            </a:r>
            <a:r>
              <a:rPr lang="zh-CN" altLang="en-US" sz="2000" dirty="0">
                <a:solidFill>
                  <a:srgbClr val="CC0000"/>
                </a:solidFill>
                <a:latin typeface="微软雅黑" panose="020B0503020204020204" pitchFamily="34" charset="-122"/>
                <a:ea typeface="微软雅黑" panose="020B0503020204020204" pitchFamily="34" charset="-122"/>
              </a:rPr>
              <a:t>：结合前两种，效率高，用得较多。</a:t>
            </a:r>
          </a:p>
        </p:txBody>
      </p:sp>
    </p:spTree>
    <p:extLst>
      <p:ext uri="{BB962C8B-B14F-4D97-AF65-F5344CB8AC3E}">
        <p14:creationId xmlns:p14="http://schemas.microsoft.com/office/powerpoint/2010/main" val="2156720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7.2.2 SRAM</a:t>
            </a:r>
            <a:r>
              <a:rPr lang="zh-CN" altLang="en-US" dirty="0" smtClean="0"/>
              <a:t>芯片和</a:t>
            </a:r>
            <a:r>
              <a:rPr lang="en-US" altLang="zh-CN" dirty="0" smtClean="0"/>
              <a:t>DRAM</a:t>
            </a:r>
            <a:r>
              <a:rPr lang="zh-CN" altLang="en-US" dirty="0" smtClean="0"/>
              <a:t>芯片</a:t>
            </a:r>
            <a:endParaRPr lang="en-US" altLang="zh-CN" dirty="0" smtClean="0"/>
          </a:p>
          <a:p>
            <a:pPr marL="0" indent="0">
              <a:buNone/>
            </a:pPr>
            <a:r>
              <a:rPr lang="en-US" altLang="zh-CN" dirty="0" smtClean="0">
                <a:solidFill>
                  <a:srgbClr val="063DE8"/>
                </a:solidFill>
                <a:latin typeface="微软雅黑" panose="020B0503020204020204" pitchFamily="34" charset="-122"/>
              </a:rPr>
              <a:t>3. DRAM</a:t>
            </a:r>
            <a:r>
              <a:rPr lang="zh-CN" altLang="en-US" dirty="0" smtClean="0">
                <a:solidFill>
                  <a:srgbClr val="063DE8"/>
                </a:solidFill>
                <a:latin typeface="微软雅黑" panose="020B0503020204020204" pitchFamily="34" charset="-122"/>
              </a:rPr>
              <a:t>芯片读写周期</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647735"/>
            <a:ext cx="7334250" cy="4000500"/>
          </a:xfrm>
          <a:prstGeom prst="rect">
            <a:avLst/>
          </a:prstGeom>
        </p:spPr>
      </p:pic>
    </p:spTree>
    <p:extLst>
      <p:ext uri="{BB962C8B-B14F-4D97-AF65-F5344CB8AC3E}">
        <p14:creationId xmlns:p14="http://schemas.microsoft.com/office/powerpoint/2010/main" val="4079166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7.2.3 SDRAM</a:t>
            </a:r>
            <a:r>
              <a:rPr lang="zh-CN" altLang="en-US" dirty="0" smtClean="0"/>
              <a:t>芯片技术</a:t>
            </a:r>
            <a:endParaRPr lang="en-US" altLang="zh-CN" dirty="0" smtClean="0"/>
          </a:p>
          <a:p>
            <a:pPr marL="0" indent="0">
              <a:buNone/>
            </a:pPr>
            <a:r>
              <a:rPr lang="en-US" altLang="zh-CN" dirty="0" smtClean="0">
                <a:solidFill>
                  <a:srgbClr val="063DE8"/>
                </a:solidFill>
                <a:latin typeface="微软雅黑" panose="020B0503020204020204" pitchFamily="34" charset="-122"/>
              </a:rPr>
              <a:t>1. SDRAM</a:t>
            </a:r>
            <a:r>
              <a:rPr lang="zh-CN" altLang="en-US" dirty="0" smtClean="0">
                <a:solidFill>
                  <a:srgbClr val="063DE8"/>
                </a:solidFill>
                <a:latin typeface="微软雅黑" panose="020B0503020204020204" pitchFamily="34" charset="-122"/>
              </a:rPr>
              <a:t>芯片技术</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79512" y="1573924"/>
            <a:ext cx="8640960" cy="5047536"/>
          </a:xfrm>
          <a:prstGeom prst="rect">
            <a:avLst/>
          </a:prstGeom>
        </p:spPr>
        <p:txBody>
          <a:bodyPr wrap="square">
            <a:spAutoFit/>
          </a:bodyPr>
          <a:lstStyle/>
          <a:p>
            <a:pPr eaLnBrk="1" hangingPunct="1">
              <a:lnSpc>
                <a:spcPct val="90000"/>
              </a:lnSpc>
              <a:spcBef>
                <a:spcPct val="35000"/>
              </a:spcBef>
            </a:pPr>
            <a:r>
              <a:rPr lang="en-US" altLang="zh-CN" sz="2000" b="1" dirty="0">
                <a:latin typeface="Comic Sans MS" panose="030F0702030302020204" pitchFamily="66" charset="0"/>
                <a:ea typeface="微软雅黑" panose="020B0503020204020204" pitchFamily="34" charset="-122"/>
              </a:rPr>
              <a:t>CPU</a:t>
            </a:r>
            <a:r>
              <a:rPr lang="zh-CN" altLang="en-US" sz="2000" b="1" dirty="0">
                <a:latin typeface="Comic Sans MS" panose="030F0702030302020204" pitchFamily="66" charset="0"/>
                <a:ea typeface="微软雅黑" panose="020B0503020204020204" pitchFamily="34" charset="-122"/>
              </a:rPr>
              <a:t>和主存之间有同步和异步两种通信方式</a:t>
            </a:r>
          </a:p>
          <a:p>
            <a:pPr marL="342900" lvl="1" indent="-342900" eaLnBrk="1" hangingPunct="1">
              <a:lnSpc>
                <a:spcPct val="90000"/>
              </a:lnSpc>
              <a:spcBef>
                <a:spcPct val="35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异步方式（读操作）过程（需握手信号）</a:t>
            </a:r>
          </a:p>
          <a:p>
            <a:pPr marL="800100" lvl="3" indent="-342900">
              <a:lnSpc>
                <a:spcPct val="90000"/>
              </a:lnSpc>
              <a:spcBef>
                <a:spcPct val="35000"/>
              </a:spcBef>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送地址到地址线，主存译码</a:t>
            </a:r>
          </a:p>
          <a:p>
            <a:pPr marL="800100" lvl="3" indent="-342900">
              <a:lnSpc>
                <a:spcPct val="90000"/>
              </a:lnSpc>
              <a:spcBef>
                <a:spcPct val="35000"/>
              </a:spcBef>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发读命令，然后等待存储器发回“完成”信号</a:t>
            </a:r>
          </a:p>
          <a:p>
            <a:pPr marL="800100" lvl="3" indent="-342900">
              <a:lnSpc>
                <a:spcPct val="90000"/>
              </a:lnSpc>
              <a:spcBef>
                <a:spcPct val="35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 主存接收到读命令后，读数据送至数据线，然后发“完成”信号给</a:t>
            </a:r>
            <a:r>
              <a:rPr lang="en-US" altLang="zh-CN" sz="2000" dirty="0">
                <a:latin typeface="Comic Sans MS" panose="030F0702030302020204" pitchFamily="66" charset="0"/>
                <a:ea typeface="微软雅黑" panose="020B0503020204020204" pitchFamily="34" charset="-122"/>
              </a:rPr>
              <a:t>CPU</a:t>
            </a:r>
          </a:p>
          <a:p>
            <a:pPr marL="800100" lvl="3" indent="-342900">
              <a:lnSpc>
                <a:spcPct val="90000"/>
              </a:lnSpc>
              <a:spcBef>
                <a:spcPct val="35000"/>
              </a:spcBef>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接收到“完成”信号，从数据线取数</a:t>
            </a:r>
          </a:p>
          <a:p>
            <a:pPr marL="800100" lvl="3" indent="-342900">
              <a:lnSpc>
                <a:spcPct val="90000"/>
              </a:lnSpc>
              <a:spcBef>
                <a:spcPct val="35000"/>
              </a:spcBef>
              <a:buFont typeface="Wingdings" panose="05000000000000000000" pitchFamily="2" charset="2"/>
              <a:buChar char="ü"/>
            </a:pPr>
            <a:r>
              <a:rPr lang="zh-CN" altLang="en-US" sz="2000" dirty="0">
                <a:solidFill>
                  <a:srgbClr val="0000FF"/>
                </a:solidFill>
                <a:latin typeface="Comic Sans MS" panose="030F0702030302020204" pitchFamily="66" charset="0"/>
                <a:ea typeface="微软雅黑" panose="020B0503020204020204" pitchFamily="34" charset="-122"/>
              </a:rPr>
              <a:t>写操作过程类似</a:t>
            </a:r>
          </a:p>
          <a:p>
            <a:pPr marL="342900" lvl="1" indent="-342900" eaLnBrk="1" hangingPunct="1">
              <a:lnSpc>
                <a:spcPct val="90000"/>
              </a:lnSpc>
              <a:spcBef>
                <a:spcPct val="35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同步方式的特点</a:t>
            </a:r>
          </a:p>
          <a:p>
            <a:pPr marL="800100" lvl="3" indent="-342900">
              <a:lnSpc>
                <a:spcPct val="90000"/>
              </a:lnSpc>
              <a:spcBef>
                <a:spcPct val="35000"/>
              </a:spcBef>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和主存在同一个时钟信号控制下工作，不需要应答信号（如“完成”）</a:t>
            </a:r>
          </a:p>
          <a:p>
            <a:pPr marL="800100" lvl="3" indent="-342900">
              <a:lnSpc>
                <a:spcPct val="90000"/>
              </a:lnSpc>
              <a:spcBef>
                <a:spcPct val="35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主存总是在确定的时间内准备好数据，</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送出地址和读命令后，总是在确定的几个时钟周期后去取数据 </a:t>
            </a:r>
          </a:p>
          <a:p>
            <a:pPr marL="800100" lvl="3" indent="-342900">
              <a:lnSpc>
                <a:spcPct val="90000"/>
              </a:lnSpc>
              <a:spcBef>
                <a:spcPct val="35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存储器芯片必须支持同步方式</a:t>
            </a:r>
          </a:p>
        </p:txBody>
      </p:sp>
    </p:spTree>
    <p:extLst>
      <p:ext uri="{BB962C8B-B14F-4D97-AF65-F5344CB8AC3E}">
        <p14:creationId xmlns:p14="http://schemas.microsoft.com/office/powerpoint/2010/main" val="2667672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7.2.3 SDRAM</a:t>
            </a:r>
            <a:r>
              <a:rPr lang="zh-CN" altLang="en-US" dirty="0" smtClean="0"/>
              <a:t>芯片技术</a:t>
            </a:r>
            <a:endParaRPr lang="en-US" altLang="zh-CN" dirty="0" smtClean="0"/>
          </a:p>
          <a:p>
            <a:pPr marL="0" indent="0">
              <a:buNone/>
            </a:pPr>
            <a:r>
              <a:rPr lang="en-US" altLang="zh-CN" dirty="0" smtClean="0">
                <a:solidFill>
                  <a:srgbClr val="063DE8"/>
                </a:solidFill>
                <a:latin typeface="微软雅黑" panose="020B0503020204020204" pitchFamily="34" charset="-122"/>
              </a:rPr>
              <a:t>1. SDRAM</a:t>
            </a:r>
            <a:r>
              <a:rPr lang="zh-CN" altLang="en-US" dirty="0">
                <a:solidFill>
                  <a:srgbClr val="063DE8"/>
                </a:solidFill>
                <a:latin typeface="微软雅黑" panose="020B0503020204020204" pitchFamily="34" charset="-122"/>
              </a:rPr>
              <a:t>芯片</a:t>
            </a:r>
            <a:r>
              <a:rPr lang="zh-CN" altLang="en-US" dirty="0" smtClean="0">
                <a:solidFill>
                  <a:srgbClr val="063DE8"/>
                </a:solidFill>
                <a:latin typeface="微软雅黑" panose="020B0503020204020204" pitchFamily="34" charset="-122"/>
              </a:rPr>
              <a:t>技术</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79512" y="1573924"/>
            <a:ext cx="8568952" cy="3123932"/>
          </a:xfrm>
          <a:prstGeom prst="rect">
            <a:avLst/>
          </a:prstGeom>
        </p:spPr>
        <p:txBody>
          <a:bodyPr wrap="square">
            <a:spAutoFit/>
          </a:bodyPr>
          <a:lstStyle/>
          <a:p>
            <a:pPr marL="342900" lvl="1" indent="-342900" eaLnBrk="1" hangingPunct="1">
              <a:lnSpc>
                <a:spcPct val="90000"/>
              </a:lnSpc>
              <a:spcBef>
                <a:spcPct val="35000"/>
              </a:spcBef>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SDRAM</a:t>
            </a:r>
            <a:r>
              <a:rPr lang="zh-CN" altLang="en-US" sz="2000" dirty="0" smtClean="0">
                <a:latin typeface="Comic Sans MS" panose="030F0702030302020204" pitchFamily="66" charset="0"/>
                <a:ea typeface="微软雅黑" panose="020B0503020204020204" pitchFamily="34" charset="-122"/>
              </a:rPr>
              <a:t>与</a:t>
            </a:r>
            <a:r>
              <a:rPr lang="en-US" altLang="zh-CN" sz="2000" dirty="0" smtClean="0">
                <a:latin typeface="Comic Sans MS" panose="030F0702030302020204" pitchFamily="66" charset="0"/>
                <a:ea typeface="微软雅黑" panose="020B0503020204020204" pitchFamily="34" charset="-122"/>
              </a:rPr>
              <a:t>CPU</a:t>
            </a:r>
            <a:r>
              <a:rPr lang="zh-CN" altLang="en-US" sz="2000" dirty="0" smtClean="0">
                <a:latin typeface="Comic Sans MS" panose="030F0702030302020204" pitchFamily="66" charset="0"/>
                <a:ea typeface="微软雅黑" panose="020B0503020204020204" pitchFamily="34" charset="-122"/>
              </a:rPr>
              <a:t>之间采用同步方式交换数据</a:t>
            </a:r>
            <a:endParaRPr lang="zh-CN" altLang="en-US" sz="2000" dirty="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读写受系统时钟（即前端总线时钟</a:t>
            </a:r>
            <a:r>
              <a:rPr lang="en-US" altLang="zh-CN" sz="2000" dirty="0" smtClean="0">
                <a:latin typeface="Comic Sans MS" panose="030F0702030302020204" pitchFamily="66" charset="0"/>
                <a:ea typeface="微软雅黑" panose="020B0503020204020204" pitchFamily="34" charset="-122"/>
              </a:rPr>
              <a:t>CLK</a:t>
            </a:r>
            <a:r>
              <a:rPr lang="zh-CN" altLang="en-US" sz="2000" dirty="0" smtClean="0">
                <a:latin typeface="Comic Sans MS" panose="030F0702030302020204" pitchFamily="66" charset="0"/>
                <a:ea typeface="微软雅黑" panose="020B0503020204020204" pitchFamily="34" charset="-122"/>
              </a:rPr>
              <a:t>）控制</a:t>
            </a:r>
            <a:endParaRPr lang="en-US" altLang="zh-CN" sz="2000" dirty="0" smtClean="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将</a:t>
            </a:r>
            <a:r>
              <a:rPr lang="en-US" altLang="zh-CN" sz="2000" dirty="0" smtClean="0">
                <a:latin typeface="Comic Sans MS" panose="030F0702030302020204" pitchFamily="66" charset="0"/>
                <a:ea typeface="微软雅黑" panose="020B0503020204020204" pitchFamily="34" charset="-122"/>
              </a:rPr>
              <a:t>CPU</a:t>
            </a:r>
            <a:r>
              <a:rPr lang="zh-CN" altLang="en-US" sz="2000" dirty="0" smtClean="0">
                <a:latin typeface="Comic Sans MS" panose="030F0702030302020204" pitchFamily="66" charset="0"/>
                <a:ea typeface="微软雅黑" panose="020B0503020204020204" pitchFamily="34" charset="-122"/>
              </a:rPr>
              <a:t>或其他主设备发出的地址和控制信息锁存起来，经过确定的几个时钟中期后给出响应。因此，主设备在这段时间内可以安全地进行其他操作。</a:t>
            </a:r>
          </a:p>
          <a:p>
            <a:pPr marL="342900" lvl="1" indent="-342900" eaLnBrk="1" hangingPunct="1">
              <a:lnSpc>
                <a:spcPct val="90000"/>
              </a:lnSpc>
              <a:spcBef>
                <a:spcPct val="3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支持突发（</a:t>
            </a:r>
            <a:r>
              <a:rPr lang="en-US" altLang="zh-CN" sz="2000" dirty="0" smtClean="0">
                <a:latin typeface="Comic Sans MS" panose="030F0702030302020204" pitchFamily="66" charset="0"/>
                <a:ea typeface="微软雅黑" panose="020B0503020204020204" pitchFamily="34" charset="-122"/>
              </a:rPr>
              <a:t>burst</a:t>
            </a:r>
            <a:r>
              <a:rPr lang="zh-CN" altLang="en-US" sz="2000" dirty="0" smtClean="0">
                <a:latin typeface="Comic Sans MS" panose="030F0702030302020204" pitchFamily="66" charset="0"/>
                <a:ea typeface="微软雅黑" panose="020B0503020204020204" pitchFamily="34" charset="-122"/>
              </a:rPr>
              <a:t>）传输方式</a:t>
            </a:r>
            <a:endParaRPr lang="zh-CN" altLang="en-US" sz="2000" dirty="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突发长度</a:t>
            </a:r>
            <a:endParaRPr lang="en-US" altLang="zh-CN" sz="2000" dirty="0" smtClean="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en-US" altLang="zh-CN" sz="2000" dirty="0" smtClean="0">
                <a:latin typeface="Comic Sans MS" panose="030F0702030302020204" pitchFamily="66" charset="0"/>
                <a:ea typeface="微软雅黑" panose="020B0503020204020204" pitchFamily="34" charset="-122"/>
              </a:rPr>
              <a:t>CAS</a:t>
            </a:r>
            <a:r>
              <a:rPr lang="zh-CN" altLang="en-US" sz="2000" dirty="0" smtClean="0">
                <a:latin typeface="Comic Sans MS" panose="030F0702030302020204" pitchFamily="66" charset="0"/>
                <a:ea typeface="微软雅黑" panose="020B0503020204020204" pitchFamily="34" charset="-122"/>
              </a:rPr>
              <a:t>潜伏期：从收到读命令（与</a:t>
            </a:r>
            <a:r>
              <a:rPr lang="en-US" altLang="zh-CN" sz="2000" dirty="0" smtClean="0">
                <a:latin typeface="Comic Sans MS" panose="030F0702030302020204" pitchFamily="66" charset="0"/>
                <a:ea typeface="微软雅黑" panose="020B0503020204020204" pitchFamily="34" charset="-122"/>
              </a:rPr>
              <a:t>CAS</a:t>
            </a:r>
            <a:r>
              <a:rPr lang="zh-CN" altLang="en-US" sz="2000" dirty="0" smtClean="0">
                <a:latin typeface="Comic Sans MS" panose="030F0702030302020204" pitchFamily="66" charset="0"/>
                <a:ea typeface="微软雅黑" panose="020B0503020204020204" pitchFamily="34" charset="-122"/>
              </a:rPr>
              <a:t>信号同时发出）到开始传送数据的延迟</a:t>
            </a:r>
            <a:endParaRPr lang="zh-CN" altLang="en-US"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523304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7.2.3 SDRAM</a:t>
            </a:r>
            <a:r>
              <a:rPr lang="zh-CN" altLang="en-US" dirty="0" smtClean="0"/>
              <a:t>芯片技术</a:t>
            </a:r>
            <a:endParaRPr lang="en-US" altLang="zh-CN" dirty="0" smtClean="0"/>
          </a:p>
          <a:p>
            <a:pPr marL="0" indent="0">
              <a:buNone/>
            </a:pPr>
            <a:r>
              <a:rPr lang="en-US" altLang="zh-CN" dirty="0" smtClean="0">
                <a:solidFill>
                  <a:srgbClr val="063DE8"/>
                </a:solidFill>
                <a:latin typeface="微软雅黑" panose="020B0503020204020204" pitchFamily="34" charset="-122"/>
              </a:rPr>
              <a:t>2. DDR SDRAM</a:t>
            </a:r>
            <a:r>
              <a:rPr lang="zh-CN" altLang="en-US" dirty="0" smtClean="0">
                <a:solidFill>
                  <a:srgbClr val="063DE8"/>
                </a:solidFill>
                <a:latin typeface="微软雅黑" panose="020B0503020204020204" pitchFamily="34" charset="-122"/>
              </a:rPr>
              <a:t>芯片技术</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79512" y="1573924"/>
            <a:ext cx="8568952" cy="3508653"/>
          </a:xfrm>
          <a:prstGeom prst="rect">
            <a:avLst/>
          </a:prstGeom>
        </p:spPr>
        <p:txBody>
          <a:bodyPr wrap="square">
            <a:spAutoFit/>
          </a:bodyPr>
          <a:lstStyle/>
          <a:p>
            <a:pPr marL="342900" lvl="1" indent="-342900" eaLnBrk="1" hangingPunct="1">
              <a:lnSpc>
                <a:spcPct val="90000"/>
              </a:lnSpc>
              <a:spcBef>
                <a:spcPct val="35000"/>
              </a:spcBef>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DDR</a:t>
            </a:r>
            <a:r>
              <a:rPr lang="zh-CN" altLang="en-US" sz="2000" dirty="0" smtClean="0">
                <a:latin typeface="Comic Sans MS" panose="030F0702030302020204" pitchFamily="66" charset="0"/>
                <a:ea typeface="微软雅黑" panose="020B0503020204020204" pitchFamily="34" charset="-122"/>
              </a:rPr>
              <a:t>，</a:t>
            </a:r>
            <a:r>
              <a:rPr lang="en-US" altLang="zh-CN" sz="2000" dirty="0" smtClean="0">
                <a:latin typeface="Comic Sans MS" panose="030F0702030302020204" pitchFamily="66" charset="0"/>
                <a:ea typeface="微软雅黑" panose="020B0503020204020204" pitchFamily="34" charset="-122"/>
              </a:rPr>
              <a:t>Double Data Rate</a:t>
            </a:r>
            <a:endParaRPr lang="en-US" altLang="zh-CN" sz="2000" dirty="0">
              <a:latin typeface="Comic Sans MS" panose="030F0702030302020204" pitchFamily="66" charset="0"/>
              <a:ea typeface="微软雅黑" panose="020B0503020204020204" pitchFamily="34" charset="-122"/>
            </a:endParaRPr>
          </a:p>
          <a:p>
            <a:pPr marL="342900" lvl="1" indent="-342900" eaLnBrk="1" hangingPunct="1">
              <a:lnSpc>
                <a:spcPct val="90000"/>
              </a:lnSpc>
              <a:spcBef>
                <a:spcPct val="3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通过芯片内部</a:t>
            </a:r>
            <a:r>
              <a:rPr lang="en-US" altLang="zh-CN" sz="2000" dirty="0" smtClean="0">
                <a:latin typeface="Comic Sans MS" panose="030F0702030302020204" pitchFamily="66" charset="0"/>
                <a:ea typeface="微软雅黑" panose="020B0503020204020204" pitchFamily="34" charset="-122"/>
              </a:rPr>
              <a:t>I/O</a:t>
            </a:r>
            <a:r>
              <a:rPr lang="zh-CN" altLang="en-US" sz="2000" dirty="0" smtClean="0">
                <a:latin typeface="Comic Sans MS" panose="030F0702030302020204" pitchFamily="66" charset="0"/>
                <a:ea typeface="微软雅黑" panose="020B0503020204020204" pitchFamily="34" charset="-122"/>
              </a:rPr>
              <a:t>缓冲数据的两位预期功能，并利用存储器总线上时钟信号的上升沿和下降沿进行两次传送，以实现一个始终内传送两次数据的功能</a:t>
            </a:r>
          </a:p>
          <a:p>
            <a:pPr marL="342900" lvl="1" indent="-342900" eaLnBrk="1" hangingPunct="1">
              <a:lnSpc>
                <a:spcPct val="90000"/>
              </a:lnSpc>
              <a:spcBef>
                <a:spcPct val="3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例：</a:t>
            </a:r>
            <a:r>
              <a:rPr lang="en-US" altLang="zh-CN" sz="2000" dirty="0" smtClean="0">
                <a:latin typeface="Comic Sans MS" panose="030F0702030302020204" pitchFamily="66" charset="0"/>
                <a:ea typeface="微软雅黑" panose="020B0503020204020204" pitchFamily="34" charset="-122"/>
              </a:rPr>
              <a:t>DDR400</a:t>
            </a:r>
            <a:endParaRPr lang="zh-CN" altLang="en-US" sz="2000" dirty="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若存储芯片内</a:t>
            </a:r>
            <a:r>
              <a:rPr lang="en-US" altLang="zh-CN" sz="2000" dirty="0" smtClean="0">
                <a:latin typeface="Comic Sans MS" panose="030F0702030302020204" pitchFamily="66" charset="0"/>
                <a:ea typeface="微软雅黑" panose="020B0503020204020204" pitchFamily="34" charset="-122"/>
              </a:rPr>
              <a:t>CLK</a:t>
            </a:r>
            <a:r>
              <a:rPr lang="zh-CN" altLang="en-US" sz="2000" dirty="0" smtClean="0">
                <a:latin typeface="Comic Sans MS" panose="030F0702030302020204" pitchFamily="66" charset="0"/>
                <a:ea typeface="微软雅黑" panose="020B0503020204020204" pitchFamily="34" charset="-122"/>
              </a:rPr>
              <a:t>时钟频率为</a:t>
            </a:r>
            <a:r>
              <a:rPr lang="en-US" altLang="zh-CN" sz="2000" dirty="0" smtClean="0">
                <a:latin typeface="Comic Sans MS" panose="030F0702030302020204" pitchFamily="66" charset="0"/>
                <a:ea typeface="微软雅黑" panose="020B0503020204020204" pitchFamily="34" charset="-122"/>
              </a:rPr>
              <a:t>200MHz</a:t>
            </a: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则存储器总线上的时钟频率为</a:t>
            </a:r>
            <a:r>
              <a:rPr lang="en-US" altLang="zh-CN" sz="2000" dirty="0" smtClean="0">
                <a:latin typeface="Comic Sans MS" panose="030F0702030302020204" pitchFamily="66" charset="0"/>
                <a:ea typeface="微软雅黑" panose="020B0503020204020204" pitchFamily="34" charset="-122"/>
              </a:rPr>
              <a:t>200MHz</a:t>
            </a: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若存储器总线中数据线位宽为</a:t>
            </a:r>
            <a:r>
              <a:rPr lang="en-US" altLang="zh-CN" sz="2000" dirty="0" smtClean="0">
                <a:latin typeface="Comic Sans MS" panose="030F0702030302020204" pitchFamily="66" charset="0"/>
                <a:ea typeface="微软雅黑" panose="020B0503020204020204" pitchFamily="34" charset="-122"/>
              </a:rPr>
              <a:t>64</a:t>
            </a:r>
            <a:r>
              <a:rPr lang="zh-CN" altLang="en-US" sz="2000" dirty="0" smtClean="0">
                <a:latin typeface="Comic Sans MS" panose="030F0702030302020204" pitchFamily="66" charset="0"/>
                <a:ea typeface="微软雅黑" panose="020B0503020204020204" pitchFamily="34" charset="-122"/>
              </a:rPr>
              <a:t>位，即每次传送</a:t>
            </a:r>
            <a:r>
              <a:rPr lang="en-US" altLang="zh-CN" sz="2000" dirty="0" smtClean="0">
                <a:latin typeface="Comic Sans MS" panose="030F0702030302020204" pitchFamily="66" charset="0"/>
                <a:ea typeface="微软雅黑" panose="020B0503020204020204" pitchFamily="34" charset="-122"/>
              </a:rPr>
              <a:t>64</a:t>
            </a:r>
            <a:r>
              <a:rPr lang="zh-CN" altLang="en-US" sz="2000" dirty="0" smtClean="0">
                <a:latin typeface="Comic Sans MS" panose="030F0702030302020204" pitchFamily="66" charset="0"/>
                <a:ea typeface="微软雅黑" panose="020B0503020204020204" pitchFamily="34" charset="-122"/>
              </a:rPr>
              <a:t>位</a:t>
            </a:r>
            <a:endParaRPr lang="en-US" altLang="zh-CN" sz="2000" dirty="0" smtClean="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则存储器总线上数据的最大传送速率（带宽）为</a:t>
            </a:r>
            <a:r>
              <a:rPr lang="en-US" altLang="zh-CN" sz="2000" dirty="0" smtClean="0">
                <a:latin typeface="Comic Sans MS" panose="030F0702030302020204" pitchFamily="66" charset="0"/>
                <a:ea typeface="微软雅黑" panose="020B0503020204020204" pitchFamily="34" charset="-122"/>
              </a:rPr>
              <a:t>200MHzX2X64/8=3.2GB/s</a:t>
            </a:r>
            <a:endParaRPr lang="zh-CN" altLang="en-US" sz="2000" dirty="0">
              <a:latin typeface="Comic Sans MS" panose="030F0702030302020204" pitchFamily="66" charset="0"/>
              <a:ea typeface="微软雅黑" panose="020B0503020204020204" pitchFamily="34" charset="-122"/>
            </a:endParaRPr>
          </a:p>
        </p:txBody>
      </p:sp>
      <p:grpSp>
        <p:nvGrpSpPr>
          <p:cNvPr id="9" name="Group 5"/>
          <p:cNvGrpSpPr>
            <a:grpSpLocks/>
          </p:cNvGrpSpPr>
          <p:nvPr/>
        </p:nvGrpSpPr>
        <p:grpSpPr bwMode="auto">
          <a:xfrm>
            <a:off x="2553431" y="5082577"/>
            <a:ext cx="3821113" cy="800100"/>
            <a:chOff x="3149" y="2874"/>
            <a:chExt cx="2407" cy="504"/>
          </a:xfrm>
        </p:grpSpPr>
        <p:grpSp>
          <p:nvGrpSpPr>
            <p:cNvPr id="10" name="Group 6"/>
            <p:cNvGrpSpPr>
              <a:grpSpLocks/>
            </p:cNvGrpSpPr>
            <p:nvPr/>
          </p:nvGrpSpPr>
          <p:grpSpPr bwMode="auto">
            <a:xfrm>
              <a:off x="3149" y="2874"/>
              <a:ext cx="1767" cy="504"/>
              <a:chOff x="1634" y="5307"/>
              <a:chExt cx="3833" cy="849"/>
            </a:xfrm>
          </p:grpSpPr>
          <p:pic>
            <p:nvPicPr>
              <p:cNvPr id="12" name="Picture 7" descr="DDR2内存技术解析"/>
              <p:cNvPicPr>
                <a:picLocks noChangeAspect="1" noChangeArrowheads="1"/>
              </p:cNvPicPr>
              <p:nvPr/>
            </p:nvPicPr>
            <p:blipFill>
              <a:blip r:embed="rId2" r:link="rId3">
                <a:extLst>
                  <a:ext uri="{28A0092B-C50C-407E-A947-70E740481C1C}">
                    <a14:useLocalDpi xmlns:a14="http://schemas.microsoft.com/office/drawing/2010/main" val="0"/>
                  </a:ext>
                </a:extLst>
              </a:blip>
              <a:srcRect t="21042" r="4436" b="56290"/>
              <a:stretch>
                <a:fillRect/>
              </a:stretch>
            </p:blipFill>
            <p:spPr bwMode="auto">
              <a:xfrm>
                <a:off x="1634" y="5307"/>
                <a:ext cx="3833"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8"/>
              <p:cNvSpPr txBox="1">
                <a:spLocks noChangeArrowheads="1"/>
              </p:cNvSpPr>
              <p:nvPr/>
            </p:nvSpPr>
            <p:spPr bwMode="auto">
              <a:xfrm>
                <a:off x="1906" y="5445"/>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eaLnBrk="1" hangingPunct="1">
                  <a:spcBef>
                    <a:spcPct val="25000"/>
                  </a:spcBef>
                </a:pPr>
                <a:r>
                  <a:rPr lang="zh-CN" altLang="en-US" sz="1400" i="0">
                    <a:solidFill>
                      <a:srgbClr val="000000"/>
                    </a:solidFill>
                    <a:latin typeface="Times New Roman" panose="02020603050405020304" pitchFamily="18" charset="0"/>
                    <a:ea typeface="宋体" panose="02010600030101010101" pitchFamily="2" charset="-122"/>
                  </a:rPr>
                  <a:t>存储单元</a:t>
                </a:r>
                <a:endParaRPr lang="zh-CN" altLang="en-US" sz="1400" i="0">
                  <a:solidFill>
                    <a:srgbClr val="000000"/>
                  </a:solidFill>
                  <a:latin typeface="宋体" panose="02010600030101010101" pitchFamily="2" charset="-122"/>
                  <a:ea typeface="宋体" panose="02010600030101010101" pitchFamily="2" charset="-122"/>
                </a:endParaRPr>
              </a:p>
              <a:p>
                <a:pPr algn="ctr" eaLnBrk="1" hangingPunct="1">
                  <a:spcBef>
                    <a:spcPct val="25000"/>
                  </a:spcBef>
                </a:pPr>
                <a:r>
                  <a:rPr lang="zh-CN" altLang="en-US" sz="1400" i="0">
                    <a:solidFill>
                      <a:srgbClr val="000000"/>
                    </a:solidFill>
                    <a:latin typeface="Times New Roman" panose="02020603050405020304" pitchFamily="18" charset="0"/>
                    <a:ea typeface="宋体" panose="02010600030101010101" pitchFamily="2" charset="-122"/>
                  </a:rPr>
                  <a:t>阵列</a:t>
                </a:r>
                <a:endParaRPr lang="zh-CN" altLang="en-US" sz="1400"/>
              </a:p>
            </p:txBody>
          </p:sp>
          <p:sp>
            <p:nvSpPr>
              <p:cNvPr id="14" name="Rectangle 9"/>
              <p:cNvSpPr>
                <a:spLocks noChangeArrowheads="1"/>
              </p:cNvSpPr>
              <p:nvPr/>
            </p:nvSpPr>
            <p:spPr bwMode="auto">
              <a:xfrm>
                <a:off x="4310" y="5520"/>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15" name="Text Box 10"/>
              <p:cNvSpPr txBox="1">
                <a:spLocks noChangeArrowheads="1"/>
              </p:cNvSpPr>
              <p:nvPr/>
            </p:nvSpPr>
            <p:spPr bwMode="auto">
              <a:xfrm>
                <a:off x="4174" y="543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eaLnBrk="1" hangingPunct="1"/>
                <a:r>
                  <a:rPr lang="zh-CN" altLang="en-US" sz="1400" i="0">
                    <a:solidFill>
                      <a:srgbClr val="000000"/>
                    </a:solidFill>
                    <a:latin typeface="Times New Roman" panose="02020603050405020304" pitchFamily="18" charset="0"/>
                    <a:ea typeface="宋体" panose="02010600030101010101" pitchFamily="2" charset="-122"/>
                  </a:rPr>
                  <a:t>  数据总线</a:t>
                </a:r>
                <a:endParaRPr lang="zh-CN" altLang="en-US" sz="1400"/>
              </a:p>
            </p:txBody>
          </p:sp>
        </p:grpSp>
        <p:sp>
          <p:nvSpPr>
            <p:cNvPr id="11" name="Text Box 11"/>
            <p:cNvSpPr txBox="1">
              <a:spLocks noChangeArrowheads="1"/>
            </p:cNvSpPr>
            <p:nvPr/>
          </p:nvSpPr>
          <p:spPr bwMode="auto">
            <a:xfrm>
              <a:off x="4866" y="3054"/>
              <a:ext cx="69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en-US" altLang="zh-CN" sz="1300" i="0">
                  <a:solidFill>
                    <a:schemeClr val="tx1"/>
                  </a:solidFill>
                </a:rPr>
                <a:t>DDR SDRAM</a:t>
              </a:r>
            </a:p>
          </p:txBody>
        </p:sp>
      </p:grpSp>
    </p:spTree>
    <p:extLst>
      <p:ext uri="{BB962C8B-B14F-4D97-AF65-F5344CB8AC3E}">
        <p14:creationId xmlns:p14="http://schemas.microsoft.com/office/powerpoint/2010/main" val="379369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7.2.3 SDRAM</a:t>
            </a:r>
            <a:r>
              <a:rPr lang="zh-CN" altLang="en-US" dirty="0" smtClean="0"/>
              <a:t>芯片技术</a:t>
            </a:r>
            <a:endParaRPr lang="en-US" altLang="zh-CN" dirty="0" smtClean="0"/>
          </a:p>
          <a:p>
            <a:pPr marL="0" indent="0">
              <a:buNone/>
            </a:pPr>
            <a:r>
              <a:rPr lang="en-US" altLang="zh-CN" dirty="0" smtClean="0">
                <a:solidFill>
                  <a:srgbClr val="063DE8"/>
                </a:solidFill>
                <a:latin typeface="微软雅黑" panose="020B0503020204020204" pitchFamily="34" charset="-122"/>
              </a:rPr>
              <a:t>3. DDR2 SDRAM</a:t>
            </a:r>
            <a:r>
              <a:rPr lang="zh-CN" altLang="en-US" dirty="0" smtClean="0">
                <a:solidFill>
                  <a:srgbClr val="063DE8"/>
                </a:solidFill>
                <a:latin typeface="微软雅黑" panose="020B0503020204020204" pitchFamily="34" charset="-122"/>
              </a:rPr>
              <a:t>芯片技术</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79512" y="1573924"/>
            <a:ext cx="8568952" cy="2954655"/>
          </a:xfrm>
          <a:prstGeom prst="rect">
            <a:avLst/>
          </a:prstGeom>
        </p:spPr>
        <p:txBody>
          <a:bodyPr wrap="square">
            <a:spAutoFit/>
          </a:bodyPr>
          <a:lstStyle/>
          <a:p>
            <a:pPr marL="342900" lvl="1" indent="-342900" eaLnBrk="1" hangingPunct="1">
              <a:lnSpc>
                <a:spcPct val="90000"/>
              </a:lnSpc>
              <a:spcBef>
                <a:spcPct val="35000"/>
              </a:spcBef>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DDR</a:t>
            </a:r>
            <a:r>
              <a:rPr lang="zh-CN" altLang="en-US" sz="2000" dirty="0" smtClean="0">
                <a:latin typeface="Comic Sans MS" panose="030F0702030302020204" pitchFamily="66" charset="0"/>
                <a:ea typeface="微软雅黑" panose="020B0503020204020204" pitchFamily="34" charset="-122"/>
              </a:rPr>
              <a:t>，</a:t>
            </a:r>
            <a:r>
              <a:rPr lang="en-US" altLang="zh-CN" sz="2000" dirty="0" smtClean="0">
                <a:latin typeface="Comic Sans MS" panose="030F0702030302020204" pitchFamily="66" charset="0"/>
                <a:ea typeface="微软雅黑" panose="020B0503020204020204" pitchFamily="34" charset="-122"/>
              </a:rPr>
              <a:t>Double Data Rate</a:t>
            </a:r>
            <a:endParaRPr lang="en-US" altLang="zh-CN" sz="2000" dirty="0">
              <a:latin typeface="Comic Sans MS" panose="030F0702030302020204" pitchFamily="66" charset="0"/>
              <a:ea typeface="微软雅黑" panose="020B0503020204020204" pitchFamily="34" charset="-122"/>
            </a:endParaRPr>
          </a:p>
          <a:p>
            <a:pPr marL="342900" lvl="1" indent="-342900" eaLnBrk="1" hangingPunct="1">
              <a:lnSpc>
                <a:spcPct val="90000"/>
              </a:lnSpc>
              <a:spcBef>
                <a:spcPct val="3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通过芯片内部</a:t>
            </a:r>
            <a:r>
              <a:rPr lang="zh-CN" altLang="en-US" sz="2000" dirty="0">
                <a:latin typeface="Comic Sans MS" panose="030F0702030302020204" pitchFamily="66" charset="0"/>
                <a:ea typeface="微软雅黑" panose="020B0503020204020204" pitchFamily="34" charset="-122"/>
              </a:rPr>
              <a:t>的</a:t>
            </a:r>
            <a:r>
              <a:rPr lang="en-US" altLang="zh-CN" sz="2000" dirty="0" smtClean="0">
                <a:latin typeface="Comic Sans MS" panose="030F0702030302020204" pitchFamily="66" charset="0"/>
                <a:ea typeface="微软雅黑" panose="020B0503020204020204" pitchFamily="34" charset="-122"/>
              </a:rPr>
              <a:t>I/O</a:t>
            </a:r>
            <a:r>
              <a:rPr lang="zh-CN" altLang="en-US" sz="2000" dirty="0" smtClean="0">
                <a:latin typeface="Comic Sans MS" panose="030F0702030302020204" pitchFamily="66" charset="0"/>
                <a:ea typeface="微软雅黑" panose="020B0503020204020204" pitchFamily="34" charset="-122"/>
              </a:rPr>
              <a:t>缓冲可以进行</a:t>
            </a:r>
            <a:r>
              <a:rPr lang="en-US" altLang="zh-CN" sz="2000" dirty="0" smtClean="0">
                <a:latin typeface="Comic Sans MS" panose="030F0702030302020204" pitchFamily="66" charset="0"/>
                <a:ea typeface="微软雅黑" panose="020B0503020204020204" pitchFamily="34" charset="-122"/>
              </a:rPr>
              <a:t>4</a:t>
            </a:r>
            <a:r>
              <a:rPr lang="zh-CN" altLang="en-US" sz="2000" dirty="0" smtClean="0">
                <a:latin typeface="Comic Sans MS" panose="030F0702030302020204" pitchFamily="66" charset="0"/>
                <a:ea typeface="微软雅黑" panose="020B0503020204020204" pitchFamily="34" charset="-122"/>
              </a:rPr>
              <a:t>位预期功能</a:t>
            </a:r>
            <a:endParaRPr lang="en-US" altLang="zh-CN" sz="2000" dirty="0" smtClean="0">
              <a:latin typeface="Comic Sans MS" panose="030F0702030302020204" pitchFamily="66" charset="0"/>
              <a:ea typeface="微软雅黑" panose="020B0503020204020204" pitchFamily="34" charset="-122"/>
            </a:endParaRPr>
          </a:p>
          <a:p>
            <a:pPr marL="342900" lvl="1" indent="-342900" eaLnBrk="1" hangingPunct="1">
              <a:lnSpc>
                <a:spcPct val="90000"/>
              </a:lnSpc>
              <a:spcBef>
                <a:spcPct val="3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例：</a:t>
            </a:r>
            <a:r>
              <a:rPr lang="en-US" altLang="zh-CN" sz="2000" dirty="0" smtClean="0">
                <a:latin typeface="Comic Sans MS" panose="030F0702030302020204" pitchFamily="66" charset="0"/>
                <a:ea typeface="微软雅黑" panose="020B0503020204020204" pitchFamily="34" charset="-122"/>
              </a:rPr>
              <a:t>DDR2-400</a:t>
            </a:r>
            <a:endParaRPr lang="zh-CN" altLang="en-US" sz="2000" dirty="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若存储芯片内</a:t>
            </a:r>
            <a:r>
              <a:rPr lang="en-US" altLang="zh-CN" sz="2000" dirty="0" smtClean="0">
                <a:latin typeface="Comic Sans MS" panose="030F0702030302020204" pitchFamily="66" charset="0"/>
                <a:ea typeface="微软雅黑" panose="020B0503020204020204" pitchFamily="34" charset="-122"/>
              </a:rPr>
              <a:t>CLK</a:t>
            </a:r>
            <a:r>
              <a:rPr lang="zh-CN" altLang="en-US" sz="2000" dirty="0" smtClean="0">
                <a:latin typeface="Comic Sans MS" panose="030F0702030302020204" pitchFamily="66" charset="0"/>
                <a:ea typeface="微软雅黑" panose="020B0503020204020204" pitchFamily="34" charset="-122"/>
              </a:rPr>
              <a:t>时钟频率为</a:t>
            </a:r>
            <a:r>
              <a:rPr lang="en-US" altLang="zh-CN" sz="2000" dirty="0" smtClean="0">
                <a:latin typeface="Comic Sans MS" panose="030F0702030302020204" pitchFamily="66" charset="0"/>
                <a:ea typeface="微软雅黑" panose="020B0503020204020204" pitchFamily="34" charset="-122"/>
              </a:rPr>
              <a:t>200MHz</a:t>
            </a: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则存储器总线上的时钟频率为</a:t>
            </a:r>
            <a:r>
              <a:rPr lang="en-US" altLang="zh-CN" sz="2000" dirty="0" smtClean="0">
                <a:latin typeface="Comic Sans MS" panose="030F0702030302020204" pitchFamily="66" charset="0"/>
                <a:ea typeface="微软雅黑" panose="020B0503020204020204" pitchFamily="34" charset="-122"/>
              </a:rPr>
              <a:t>400MHz</a:t>
            </a: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若存储器总线中数据线位宽为</a:t>
            </a:r>
            <a:r>
              <a:rPr lang="en-US" altLang="zh-CN" sz="2000" dirty="0" smtClean="0">
                <a:latin typeface="Comic Sans MS" panose="030F0702030302020204" pitchFamily="66" charset="0"/>
                <a:ea typeface="微软雅黑" panose="020B0503020204020204" pitchFamily="34" charset="-122"/>
              </a:rPr>
              <a:t>64</a:t>
            </a:r>
            <a:r>
              <a:rPr lang="zh-CN" altLang="en-US" sz="2000" dirty="0" smtClean="0">
                <a:latin typeface="Comic Sans MS" panose="030F0702030302020204" pitchFamily="66" charset="0"/>
                <a:ea typeface="微软雅黑" panose="020B0503020204020204" pitchFamily="34" charset="-122"/>
              </a:rPr>
              <a:t>位，即每次传送</a:t>
            </a:r>
            <a:r>
              <a:rPr lang="en-US" altLang="zh-CN" sz="2000" dirty="0" smtClean="0">
                <a:latin typeface="Comic Sans MS" panose="030F0702030302020204" pitchFamily="66" charset="0"/>
                <a:ea typeface="微软雅黑" panose="020B0503020204020204" pitchFamily="34" charset="-122"/>
              </a:rPr>
              <a:t>64</a:t>
            </a:r>
            <a:r>
              <a:rPr lang="zh-CN" altLang="en-US" sz="2000" dirty="0" smtClean="0">
                <a:latin typeface="Comic Sans MS" panose="030F0702030302020204" pitchFamily="66" charset="0"/>
                <a:ea typeface="微软雅黑" panose="020B0503020204020204" pitchFamily="34" charset="-122"/>
              </a:rPr>
              <a:t>位</a:t>
            </a:r>
            <a:endParaRPr lang="en-US" altLang="zh-CN" sz="2000" dirty="0" smtClean="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则存储器总线上数据的最大传送速率（带宽）为</a:t>
            </a:r>
            <a:r>
              <a:rPr lang="en-US" altLang="zh-CN" sz="2000" dirty="0" smtClean="0">
                <a:latin typeface="Comic Sans MS" panose="030F0702030302020204" pitchFamily="66" charset="0"/>
                <a:ea typeface="微软雅黑" panose="020B0503020204020204" pitchFamily="34" charset="-122"/>
              </a:rPr>
              <a:t>200MHzX4X64/8=400MHzX2X64/8=6.4GB/s</a:t>
            </a:r>
            <a:endParaRPr lang="zh-CN" altLang="en-US" sz="2000" dirty="0">
              <a:latin typeface="Comic Sans MS" panose="030F0702030302020204" pitchFamily="66" charset="0"/>
              <a:ea typeface="微软雅黑" panose="020B0503020204020204" pitchFamily="34" charset="-122"/>
            </a:endParaRPr>
          </a:p>
        </p:txBody>
      </p:sp>
      <p:grpSp>
        <p:nvGrpSpPr>
          <p:cNvPr id="16" name="Group 12"/>
          <p:cNvGrpSpPr>
            <a:grpSpLocks/>
          </p:cNvGrpSpPr>
          <p:nvPr/>
        </p:nvGrpSpPr>
        <p:grpSpPr bwMode="auto">
          <a:xfrm>
            <a:off x="1907704" y="4725144"/>
            <a:ext cx="4025900" cy="874713"/>
            <a:chOff x="3139" y="3443"/>
            <a:chExt cx="2536" cy="551"/>
          </a:xfrm>
        </p:grpSpPr>
        <p:grpSp>
          <p:nvGrpSpPr>
            <p:cNvPr id="17" name="Group 13"/>
            <p:cNvGrpSpPr>
              <a:grpSpLocks/>
            </p:cNvGrpSpPr>
            <p:nvPr/>
          </p:nvGrpSpPr>
          <p:grpSpPr bwMode="auto">
            <a:xfrm>
              <a:off x="3139" y="3443"/>
              <a:ext cx="1933" cy="551"/>
              <a:chOff x="5716" y="5397"/>
              <a:chExt cx="3784" cy="841"/>
            </a:xfrm>
          </p:grpSpPr>
          <p:pic>
            <p:nvPicPr>
              <p:cNvPr id="19" name="Picture 14" descr="DDR2内存技术解析"/>
              <p:cNvPicPr>
                <a:picLocks noChangeAspect="1" noChangeArrowheads="1"/>
              </p:cNvPicPr>
              <p:nvPr/>
            </p:nvPicPr>
            <p:blipFill>
              <a:blip r:embed="rId2" r:link="rId3">
                <a:extLst>
                  <a:ext uri="{28A0092B-C50C-407E-A947-70E740481C1C}">
                    <a14:useLocalDpi xmlns:a14="http://schemas.microsoft.com/office/drawing/2010/main" val="0"/>
                  </a:ext>
                </a:extLst>
              </a:blip>
              <a:srcRect t="72942" r="4210" b="4349"/>
              <a:stretch>
                <a:fillRect/>
              </a:stretch>
            </p:blipFill>
            <p:spPr bwMode="auto">
              <a:xfrm>
                <a:off x="5716" y="5397"/>
                <a:ext cx="3784"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5"/>
              <p:cNvSpPr txBox="1">
                <a:spLocks noChangeArrowheads="1"/>
              </p:cNvSpPr>
              <p:nvPr/>
            </p:nvSpPr>
            <p:spPr bwMode="auto">
              <a:xfrm>
                <a:off x="5976" y="5526"/>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eaLnBrk="1" hangingPunct="1">
                  <a:spcBef>
                    <a:spcPct val="25000"/>
                  </a:spcBef>
                </a:pPr>
                <a:r>
                  <a:rPr lang="zh-CN" altLang="en-US" sz="1400" i="0">
                    <a:solidFill>
                      <a:srgbClr val="000000"/>
                    </a:solidFill>
                    <a:latin typeface="Times New Roman" panose="02020603050405020304" pitchFamily="18" charset="0"/>
                    <a:ea typeface="宋体" panose="02010600030101010101" pitchFamily="2" charset="-122"/>
                  </a:rPr>
                  <a:t>存储单元</a:t>
                </a:r>
                <a:endParaRPr lang="zh-CN" altLang="en-US" sz="1400" i="0">
                  <a:solidFill>
                    <a:srgbClr val="000000"/>
                  </a:solidFill>
                  <a:latin typeface="宋体" panose="02010600030101010101" pitchFamily="2" charset="-122"/>
                  <a:ea typeface="宋体" panose="02010600030101010101" pitchFamily="2" charset="-122"/>
                </a:endParaRPr>
              </a:p>
              <a:p>
                <a:pPr algn="ctr" eaLnBrk="1" hangingPunct="1">
                  <a:spcBef>
                    <a:spcPct val="25000"/>
                  </a:spcBef>
                </a:pPr>
                <a:r>
                  <a:rPr lang="zh-CN" altLang="en-US" sz="1400" i="0">
                    <a:solidFill>
                      <a:srgbClr val="000000"/>
                    </a:solidFill>
                    <a:latin typeface="Times New Roman" panose="02020603050405020304" pitchFamily="18" charset="0"/>
                    <a:ea typeface="宋体" panose="02010600030101010101" pitchFamily="2" charset="-122"/>
                  </a:rPr>
                  <a:t>阵列</a:t>
                </a:r>
                <a:endParaRPr lang="zh-CN" altLang="en-US" sz="1400"/>
              </a:p>
            </p:txBody>
          </p:sp>
          <p:sp>
            <p:nvSpPr>
              <p:cNvPr id="21" name="Rectangle 16"/>
              <p:cNvSpPr>
                <a:spLocks noChangeArrowheads="1"/>
              </p:cNvSpPr>
              <p:nvPr/>
            </p:nvSpPr>
            <p:spPr bwMode="auto">
              <a:xfrm>
                <a:off x="8360" y="5601"/>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22" name="Text Box 17"/>
              <p:cNvSpPr txBox="1">
                <a:spLocks noChangeArrowheads="1"/>
              </p:cNvSpPr>
              <p:nvPr/>
            </p:nvSpPr>
            <p:spPr bwMode="auto">
              <a:xfrm>
                <a:off x="8216" y="549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eaLnBrk="1" hangingPunct="1"/>
                <a:r>
                  <a:rPr lang="zh-CN" altLang="en-US" sz="1400" i="0">
                    <a:solidFill>
                      <a:srgbClr val="000000"/>
                    </a:solidFill>
                    <a:latin typeface="Times New Roman" panose="02020603050405020304" pitchFamily="18" charset="0"/>
                    <a:ea typeface="宋体" panose="02010600030101010101" pitchFamily="2" charset="-122"/>
                  </a:rPr>
                  <a:t> 数据总线</a:t>
                </a:r>
                <a:endParaRPr lang="zh-CN" altLang="en-US" sz="1400"/>
              </a:p>
            </p:txBody>
          </p:sp>
        </p:grpSp>
        <p:sp>
          <p:nvSpPr>
            <p:cNvPr id="18" name="Text Box 18"/>
            <p:cNvSpPr txBox="1">
              <a:spLocks noChangeArrowheads="1"/>
            </p:cNvSpPr>
            <p:nvPr/>
          </p:nvSpPr>
          <p:spPr bwMode="auto">
            <a:xfrm>
              <a:off x="4919" y="3635"/>
              <a:ext cx="756"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en-US" altLang="zh-CN" sz="1300" i="0">
                  <a:solidFill>
                    <a:schemeClr val="tx1"/>
                  </a:solidFill>
                </a:rPr>
                <a:t>DDR2 SDRAM</a:t>
              </a:r>
            </a:p>
          </p:txBody>
        </p:sp>
      </p:grpSp>
    </p:spTree>
    <p:extLst>
      <p:ext uri="{BB962C8B-B14F-4D97-AF65-F5344CB8AC3E}">
        <p14:creationId xmlns:p14="http://schemas.microsoft.com/office/powerpoint/2010/main" val="42879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半导体</a:t>
            </a:r>
            <a:r>
              <a:rPr lang="zh-CN" altLang="en-US" dirty="0"/>
              <a:t>随机存取存储器</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7.2.3 SDRAM</a:t>
            </a:r>
            <a:r>
              <a:rPr lang="zh-CN" altLang="en-US" dirty="0" smtClean="0"/>
              <a:t>芯片技术</a:t>
            </a:r>
            <a:endParaRPr lang="en-US" altLang="zh-CN" dirty="0" smtClean="0"/>
          </a:p>
          <a:p>
            <a:pPr marL="0" indent="0">
              <a:buNone/>
            </a:pPr>
            <a:r>
              <a:rPr lang="en-US" altLang="zh-CN" dirty="0" smtClean="0">
                <a:solidFill>
                  <a:srgbClr val="063DE8"/>
                </a:solidFill>
                <a:latin typeface="微软雅黑" panose="020B0503020204020204" pitchFamily="34" charset="-122"/>
              </a:rPr>
              <a:t>4. DDR3 SDRAM</a:t>
            </a:r>
            <a:r>
              <a:rPr lang="zh-CN" altLang="en-US" dirty="0" smtClean="0">
                <a:solidFill>
                  <a:srgbClr val="063DE8"/>
                </a:solidFill>
                <a:latin typeface="微软雅黑" panose="020B0503020204020204" pitchFamily="34" charset="-122"/>
              </a:rPr>
              <a:t>芯片技术</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79512" y="1573924"/>
            <a:ext cx="8568952" cy="2954655"/>
          </a:xfrm>
          <a:prstGeom prst="rect">
            <a:avLst/>
          </a:prstGeom>
        </p:spPr>
        <p:txBody>
          <a:bodyPr wrap="square">
            <a:spAutoFit/>
          </a:bodyPr>
          <a:lstStyle/>
          <a:p>
            <a:pPr marL="342900" lvl="1" indent="-342900" eaLnBrk="1" hangingPunct="1">
              <a:lnSpc>
                <a:spcPct val="90000"/>
              </a:lnSpc>
              <a:spcBef>
                <a:spcPct val="35000"/>
              </a:spcBef>
              <a:buFont typeface="Wingdings" panose="05000000000000000000" pitchFamily="2" charset="2"/>
              <a:buChar char="Ø"/>
            </a:pPr>
            <a:r>
              <a:rPr lang="en-US" altLang="zh-CN" sz="2000" dirty="0" smtClean="0">
                <a:latin typeface="Comic Sans MS" panose="030F0702030302020204" pitchFamily="66" charset="0"/>
                <a:ea typeface="微软雅黑" panose="020B0503020204020204" pitchFamily="34" charset="-122"/>
              </a:rPr>
              <a:t>DDR</a:t>
            </a:r>
            <a:r>
              <a:rPr lang="zh-CN" altLang="en-US" sz="2000" dirty="0" smtClean="0">
                <a:latin typeface="Comic Sans MS" panose="030F0702030302020204" pitchFamily="66" charset="0"/>
                <a:ea typeface="微软雅黑" panose="020B0503020204020204" pitchFamily="34" charset="-122"/>
              </a:rPr>
              <a:t>，</a:t>
            </a:r>
            <a:r>
              <a:rPr lang="en-US" altLang="zh-CN" sz="2000" dirty="0" smtClean="0">
                <a:latin typeface="Comic Sans MS" panose="030F0702030302020204" pitchFamily="66" charset="0"/>
                <a:ea typeface="微软雅黑" panose="020B0503020204020204" pitchFamily="34" charset="-122"/>
              </a:rPr>
              <a:t>Double Data Rate</a:t>
            </a:r>
            <a:endParaRPr lang="en-US" altLang="zh-CN" sz="2000" dirty="0">
              <a:latin typeface="Comic Sans MS" panose="030F0702030302020204" pitchFamily="66" charset="0"/>
              <a:ea typeface="微软雅黑" panose="020B0503020204020204" pitchFamily="34" charset="-122"/>
            </a:endParaRPr>
          </a:p>
          <a:p>
            <a:pPr marL="342900" lvl="1" indent="-342900" eaLnBrk="1" hangingPunct="1">
              <a:lnSpc>
                <a:spcPct val="90000"/>
              </a:lnSpc>
              <a:spcBef>
                <a:spcPct val="3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通过芯片内部</a:t>
            </a:r>
            <a:r>
              <a:rPr lang="zh-CN" altLang="en-US" sz="2000" dirty="0">
                <a:latin typeface="Comic Sans MS" panose="030F0702030302020204" pitchFamily="66" charset="0"/>
                <a:ea typeface="微软雅黑" panose="020B0503020204020204" pitchFamily="34" charset="-122"/>
              </a:rPr>
              <a:t>的</a:t>
            </a:r>
            <a:r>
              <a:rPr lang="en-US" altLang="zh-CN" sz="2000" dirty="0" smtClean="0">
                <a:latin typeface="Comic Sans MS" panose="030F0702030302020204" pitchFamily="66" charset="0"/>
                <a:ea typeface="微软雅黑" panose="020B0503020204020204" pitchFamily="34" charset="-122"/>
              </a:rPr>
              <a:t>I/O</a:t>
            </a:r>
            <a:r>
              <a:rPr lang="zh-CN" altLang="en-US" sz="2000" dirty="0" smtClean="0">
                <a:latin typeface="Comic Sans MS" panose="030F0702030302020204" pitchFamily="66" charset="0"/>
                <a:ea typeface="微软雅黑" panose="020B0503020204020204" pitchFamily="34" charset="-122"/>
              </a:rPr>
              <a:t>缓冲可以进行</a:t>
            </a:r>
            <a:r>
              <a:rPr lang="en-US" altLang="zh-CN" sz="2000" dirty="0" smtClean="0">
                <a:latin typeface="Comic Sans MS" panose="030F0702030302020204" pitchFamily="66" charset="0"/>
                <a:ea typeface="微软雅黑" panose="020B0503020204020204" pitchFamily="34" charset="-122"/>
              </a:rPr>
              <a:t>8</a:t>
            </a:r>
            <a:r>
              <a:rPr lang="zh-CN" altLang="en-US" sz="2000" dirty="0" smtClean="0">
                <a:latin typeface="Comic Sans MS" panose="030F0702030302020204" pitchFamily="66" charset="0"/>
                <a:ea typeface="微软雅黑" panose="020B0503020204020204" pitchFamily="34" charset="-122"/>
              </a:rPr>
              <a:t>位预期功能</a:t>
            </a:r>
            <a:endParaRPr lang="en-US" altLang="zh-CN" sz="2000" dirty="0" smtClean="0">
              <a:latin typeface="Comic Sans MS" panose="030F0702030302020204" pitchFamily="66" charset="0"/>
              <a:ea typeface="微软雅黑" panose="020B0503020204020204" pitchFamily="34" charset="-122"/>
            </a:endParaRPr>
          </a:p>
          <a:p>
            <a:pPr marL="342900" lvl="1" indent="-342900" eaLnBrk="1" hangingPunct="1">
              <a:lnSpc>
                <a:spcPct val="90000"/>
              </a:lnSpc>
              <a:spcBef>
                <a:spcPct val="3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例：</a:t>
            </a:r>
            <a:r>
              <a:rPr lang="en-US" altLang="zh-CN" sz="2000" dirty="0" smtClean="0">
                <a:latin typeface="Comic Sans MS" panose="030F0702030302020204" pitchFamily="66" charset="0"/>
                <a:ea typeface="微软雅黑" panose="020B0503020204020204" pitchFamily="34" charset="-122"/>
              </a:rPr>
              <a:t>DDR3</a:t>
            </a:r>
          </a:p>
          <a:p>
            <a:pPr marL="800100" lvl="2"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若存储芯片内</a:t>
            </a:r>
            <a:r>
              <a:rPr lang="en-US" altLang="zh-CN" sz="2000" dirty="0" smtClean="0">
                <a:latin typeface="Comic Sans MS" panose="030F0702030302020204" pitchFamily="66" charset="0"/>
                <a:ea typeface="微软雅黑" panose="020B0503020204020204" pitchFamily="34" charset="-122"/>
              </a:rPr>
              <a:t>CLK</a:t>
            </a:r>
            <a:r>
              <a:rPr lang="zh-CN" altLang="en-US" sz="2000" dirty="0" smtClean="0">
                <a:latin typeface="Comic Sans MS" panose="030F0702030302020204" pitchFamily="66" charset="0"/>
                <a:ea typeface="微软雅黑" panose="020B0503020204020204" pitchFamily="34" charset="-122"/>
              </a:rPr>
              <a:t>时钟频率为</a:t>
            </a:r>
            <a:r>
              <a:rPr lang="en-US" altLang="zh-CN" sz="2000" dirty="0" smtClean="0">
                <a:latin typeface="Comic Sans MS" panose="030F0702030302020204" pitchFamily="66" charset="0"/>
                <a:ea typeface="微软雅黑" panose="020B0503020204020204" pitchFamily="34" charset="-122"/>
              </a:rPr>
              <a:t>200MHz</a:t>
            </a: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则存储器总线上的时钟频率为</a:t>
            </a:r>
            <a:r>
              <a:rPr lang="en-US" altLang="zh-CN" sz="2000" dirty="0" smtClean="0">
                <a:latin typeface="Comic Sans MS" panose="030F0702030302020204" pitchFamily="66" charset="0"/>
                <a:ea typeface="微软雅黑" panose="020B0503020204020204" pitchFamily="34" charset="-122"/>
              </a:rPr>
              <a:t>800MHz</a:t>
            </a: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若存储器总线中数据线位宽为</a:t>
            </a:r>
            <a:r>
              <a:rPr lang="en-US" altLang="zh-CN" sz="2000" dirty="0" smtClean="0">
                <a:latin typeface="Comic Sans MS" panose="030F0702030302020204" pitchFamily="66" charset="0"/>
                <a:ea typeface="微软雅黑" panose="020B0503020204020204" pitchFamily="34" charset="-122"/>
              </a:rPr>
              <a:t>64</a:t>
            </a:r>
            <a:r>
              <a:rPr lang="zh-CN" altLang="en-US" sz="2000" dirty="0" smtClean="0">
                <a:latin typeface="Comic Sans MS" panose="030F0702030302020204" pitchFamily="66" charset="0"/>
                <a:ea typeface="微软雅黑" panose="020B0503020204020204" pitchFamily="34" charset="-122"/>
              </a:rPr>
              <a:t>位，即每次传送</a:t>
            </a:r>
            <a:r>
              <a:rPr lang="en-US" altLang="zh-CN" sz="2000" dirty="0" smtClean="0">
                <a:latin typeface="Comic Sans MS" panose="030F0702030302020204" pitchFamily="66" charset="0"/>
                <a:ea typeface="微软雅黑" panose="020B0503020204020204" pitchFamily="34" charset="-122"/>
              </a:rPr>
              <a:t>64</a:t>
            </a:r>
            <a:r>
              <a:rPr lang="zh-CN" altLang="en-US" sz="2000" dirty="0" smtClean="0">
                <a:latin typeface="Comic Sans MS" panose="030F0702030302020204" pitchFamily="66" charset="0"/>
                <a:ea typeface="微软雅黑" panose="020B0503020204020204" pitchFamily="34" charset="-122"/>
              </a:rPr>
              <a:t>位</a:t>
            </a:r>
            <a:endParaRPr lang="en-US" altLang="zh-CN" sz="2000" dirty="0" smtClean="0">
              <a:latin typeface="Comic Sans MS" panose="030F0702030302020204" pitchFamily="66" charset="0"/>
              <a:ea typeface="微软雅黑" panose="020B0503020204020204" pitchFamily="34" charset="-122"/>
            </a:endParaRPr>
          </a:p>
          <a:p>
            <a:pPr marL="800100" lvl="3" indent="-342900">
              <a:lnSpc>
                <a:spcPct val="90000"/>
              </a:lnSpc>
              <a:spcBef>
                <a:spcPct val="35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则存储器总线上数据的最大传送速率（带宽）为</a:t>
            </a:r>
            <a:r>
              <a:rPr lang="en-US" altLang="zh-CN" sz="2000" dirty="0" smtClean="0">
                <a:latin typeface="Comic Sans MS" panose="030F0702030302020204" pitchFamily="66" charset="0"/>
                <a:ea typeface="微软雅黑" panose="020B0503020204020204" pitchFamily="34" charset="-122"/>
              </a:rPr>
              <a:t>200MHzX8X64/8=800MHzX2X64/8=12.8GB/s</a:t>
            </a:r>
            <a:endParaRPr lang="zh-CN" altLang="en-US"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27812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7.3.1 </a:t>
            </a:r>
            <a:r>
              <a:rPr lang="zh-CN" altLang="en-US" dirty="0" smtClean="0"/>
              <a:t>内存条</a:t>
            </a:r>
            <a:r>
              <a:rPr lang="zh-CN" altLang="en-US" dirty="0"/>
              <a:t>和内存条</a:t>
            </a:r>
            <a:r>
              <a:rPr lang="zh-CN" altLang="en-US" dirty="0" smtClean="0"/>
              <a:t>插槽</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主存与</a:t>
            </a:r>
            <a:r>
              <a:rPr lang="en-US" altLang="zh-CN" dirty="0" smtClean="0">
                <a:solidFill>
                  <a:srgbClr val="063DE8"/>
                </a:solidFill>
                <a:latin typeface="微软雅黑" panose="020B0503020204020204" pitchFamily="34" charset="-122"/>
              </a:rPr>
              <a:t>CPU</a:t>
            </a:r>
            <a:r>
              <a:rPr lang="zh-CN" altLang="en-US" dirty="0" smtClean="0">
                <a:solidFill>
                  <a:srgbClr val="063DE8"/>
                </a:solidFill>
                <a:latin typeface="微软雅黑" panose="020B0503020204020204" pitchFamily="34" charset="-122"/>
              </a:rPr>
              <a:t>的连接</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8748464" cy="416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188913" y="1989138"/>
            <a:ext cx="3816350" cy="3773487"/>
          </a:xfrm>
          <a:prstGeom prst="rect">
            <a:avLst/>
          </a:prstGeom>
          <a:solidFill>
            <a:schemeClr val="accent1">
              <a:alpha val="10196"/>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6"/>
          <p:cNvSpPr>
            <a:spLocks noChangeArrowheads="1"/>
          </p:cNvSpPr>
          <p:nvPr/>
        </p:nvSpPr>
        <p:spPr bwMode="auto">
          <a:xfrm>
            <a:off x="7867650" y="4325938"/>
            <a:ext cx="1162050" cy="1436687"/>
          </a:xfrm>
          <a:prstGeom prst="rect">
            <a:avLst/>
          </a:prstGeom>
          <a:solidFill>
            <a:schemeClr val="accent2">
              <a:alpha val="1803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Text Box 7"/>
          <p:cNvSpPr txBox="1">
            <a:spLocks noChangeArrowheads="1"/>
          </p:cNvSpPr>
          <p:nvPr/>
        </p:nvSpPr>
        <p:spPr bwMode="auto">
          <a:xfrm>
            <a:off x="4444628" y="993502"/>
            <a:ext cx="4375844"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FF3300"/>
                </a:solidFill>
                <a:ea typeface="微软雅黑" panose="020B0503020204020204" pitchFamily="34" charset="-122"/>
              </a:rPr>
              <a:t>总线中有哪三种类型传输线？</a:t>
            </a:r>
          </a:p>
          <a:p>
            <a:pPr eaLnBrk="1" hangingPunct="1">
              <a:spcBef>
                <a:spcPct val="50000"/>
              </a:spcBef>
            </a:pPr>
            <a:r>
              <a:rPr kumimoji="1" lang="zh-CN" altLang="en-US" sz="2400" b="1" dirty="0">
                <a:solidFill>
                  <a:srgbClr val="009900"/>
                </a:solidFill>
                <a:ea typeface="微软雅黑" panose="020B0503020204020204" pitchFamily="34" charset="-122"/>
              </a:rPr>
              <a:t>数据线、地址线、控制线</a:t>
            </a:r>
          </a:p>
        </p:txBody>
      </p:sp>
      <p:sp>
        <p:nvSpPr>
          <p:cNvPr id="13" name="Text Box 8"/>
          <p:cNvSpPr txBox="1">
            <a:spLocks noChangeArrowheads="1"/>
          </p:cNvSpPr>
          <p:nvPr/>
        </p:nvSpPr>
        <p:spPr bwMode="auto">
          <a:xfrm>
            <a:off x="6081713" y="3613150"/>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存储器总线</a:t>
            </a:r>
          </a:p>
        </p:txBody>
      </p:sp>
      <p:sp>
        <p:nvSpPr>
          <p:cNvPr id="14" name="Text Box 9"/>
          <p:cNvSpPr txBox="1">
            <a:spLocks noChangeArrowheads="1"/>
          </p:cNvSpPr>
          <p:nvPr/>
        </p:nvSpPr>
        <p:spPr bwMode="auto">
          <a:xfrm>
            <a:off x="4170363" y="3662363"/>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前端总线</a:t>
            </a:r>
          </a:p>
        </p:txBody>
      </p:sp>
    </p:spTree>
    <p:extLst>
      <p:ext uri="{BB962C8B-B14F-4D97-AF65-F5344CB8AC3E}">
        <p14:creationId xmlns:p14="http://schemas.microsoft.com/office/powerpoint/2010/main" val="206677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linds(horizontal)">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linds(horizontal)">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blinds(horizontal)">
                                      <p:cBhvr>
                                        <p:cTn id="3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smtClean="0"/>
              <a:t>7.1.1 </a:t>
            </a:r>
            <a:r>
              <a:rPr lang="zh-CN" altLang="en-US" dirty="0" smtClean="0"/>
              <a:t>存储器的分类</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73467"/>
            <a:ext cx="2497800" cy="430887"/>
          </a:xfrm>
          <a:prstGeom prst="rect">
            <a:avLst/>
          </a:prstGeom>
        </p:spPr>
        <p:txBody>
          <a:bodyPr wrap="non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按存储元件分类</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8" name="矩形 7"/>
          <p:cNvSpPr/>
          <p:nvPr/>
        </p:nvSpPr>
        <p:spPr>
          <a:xfrm>
            <a:off x="395536" y="1591268"/>
            <a:ext cx="6984776" cy="1015663"/>
          </a:xfrm>
          <a:prstGeom prst="rect">
            <a:avLst/>
          </a:prstGeom>
        </p:spPr>
        <p:txBody>
          <a:bodyPr wrap="square">
            <a:spAutoFit/>
          </a:bodyPr>
          <a:lstStyle/>
          <a:p>
            <a:pPr marL="342900" indent="-342900" eaLnBrk="1" hangingPunct="1">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半导体存储器：</a:t>
            </a:r>
            <a:r>
              <a:rPr lang="zh-CN" altLang="en-US" sz="2000" dirty="0">
                <a:solidFill>
                  <a:srgbClr val="006600"/>
                </a:solidFill>
                <a:latin typeface="Comic Sans MS" panose="030F0702030302020204" pitchFamily="66" charset="0"/>
                <a:ea typeface="微软雅黑" panose="020B0503020204020204" pitchFamily="34" charset="-122"/>
              </a:rPr>
              <a:t>双极型，静态</a:t>
            </a:r>
            <a:r>
              <a:rPr lang="en-US" altLang="zh-CN" sz="2000" dirty="0">
                <a:solidFill>
                  <a:srgbClr val="006600"/>
                </a:solidFill>
                <a:latin typeface="Comic Sans MS" panose="030F0702030302020204" pitchFamily="66" charset="0"/>
                <a:ea typeface="微软雅黑" panose="020B0503020204020204" pitchFamily="34" charset="-122"/>
              </a:rPr>
              <a:t>MOS</a:t>
            </a:r>
            <a:r>
              <a:rPr lang="zh-CN" altLang="en-US" sz="2000" dirty="0">
                <a:solidFill>
                  <a:srgbClr val="006600"/>
                </a:solidFill>
                <a:latin typeface="Comic Sans MS" panose="030F0702030302020204" pitchFamily="66" charset="0"/>
                <a:ea typeface="微软雅黑" panose="020B0503020204020204" pitchFamily="34" charset="-122"/>
              </a:rPr>
              <a:t>型，动态</a:t>
            </a:r>
            <a:r>
              <a:rPr lang="en-US" altLang="zh-CN" sz="2000" dirty="0">
                <a:solidFill>
                  <a:srgbClr val="006600"/>
                </a:solidFill>
                <a:latin typeface="Comic Sans MS" panose="030F0702030302020204" pitchFamily="66" charset="0"/>
                <a:ea typeface="微软雅黑" panose="020B0503020204020204" pitchFamily="34" charset="-122"/>
              </a:rPr>
              <a:t>MOS</a:t>
            </a:r>
            <a:r>
              <a:rPr lang="zh-CN" altLang="en-US" sz="2000" dirty="0">
                <a:solidFill>
                  <a:srgbClr val="006600"/>
                </a:solidFill>
                <a:latin typeface="Comic Sans MS" panose="030F0702030302020204" pitchFamily="66" charset="0"/>
                <a:ea typeface="微软雅黑" panose="020B0503020204020204" pitchFamily="34" charset="-122"/>
              </a:rPr>
              <a:t>型</a:t>
            </a:r>
          </a:p>
          <a:p>
            <a:pPr marL="342900" indent="-342900" eaLnBrk="1" hangingPunct="1">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磁表面存储器：</a:t>
            </a:r>
            <a:r>
              <a:rPr lang="zh-CN" altLang="en-US" sz="2000" dirty="0">
                <a:solidFill>
                  <a:srgbClr val="006600"/>
                </a:solidFill>
                <a:latin typeface="Comic Sans MS" panose="030F0702030302020204" pitchFamily="66" charset="0"/>
                <a:ea typeface="微软雅黑" panose="020B0503020204020204" pitchFamily="34" charset="-122"/>
              </a:rPr>
              <a:t>磁盘（</a:t>
            </a:r>
            <a:r>
              <a:rPr lang="en-US" altLang="zh-CN" sz="2000" dirty="0">
                <a:solidFill>
                  <a:srgbClr val="006600"/>
                </a:solidFill>
                <a:latin typeface="Comic Sans MS" panose="030F0702030302020204" pitchFamily="66" charset="0"/>
                <a:ea typeface="微软雅黑" panose="020B0503020204020204" pitchFamily="34" charset="-122"/>
              </a:rPr>
              <a:t>Disk</a:t>
            </a:r>
            <a:r>
              <a:rPr lang="zh-CN" altLang="en-US" sz="2000" dirty="0">
                <a:solidFill>
                  <a:srgbClr val="006600"/>
                </a:solidFill>
                <a:latin typeface="Comic Sans MS" panose="030F0702030302020204" pitchFamily="66" charset="0"/>
                <a:ea typeface="微软雅黑" panose="020B0503020204020204" pitchFamily="34" charset="-122"/>
              </a:rPr>
              <a:t>）、磁带 （</a:t>
            </a:r>
            <a:r>
              <a:rPr lang="en-US" altLang="zh-CN" sz="2000" dirty="0">
                <a:solidFill>
                  <a:srgbClr val="006600"/>
                </a:solidFill>
                <a:latin typeface="Comic Sans MS" panose="030F0702030302020204" pitchFamily="66" charset="0"/>
                <a:ea typeface="微软雅黑" panose="020B0503020204020204" pitchFamily="34" charset="-122"/>
              </a:rPr>
              <a:t>Tape</a:t>
            </a:r>
            <a:r>
              <a:rPr lang="zh-CN" altLang="en-US" sz="2000" dirty="0">
                <a:solidFill>
                  <a:srgbClr val="006600"/>
                </a:solidFill>
                <a:latin typeface="Comic Sans MS" panose="030F0702030302020204" pitchFamily="66" charset="0"/>
                <a:ea typeface="微软雅黑" panose="020B0503020204020204" pitchFamily="34" charset="-122"/>
              </a:rPr>
              <a:t>）</a:t>
            </a:r>
          </a:p>
          <a:p>
            <a:pPr marL="342900" indent="-342900" eaLnBrk="1" hangingPunct="1">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光存储器：</a:t>
            </a:r>
            <a:r>
              <a:rPr lang="en-US" altLang="zh-CN" sz="2000" dirty="0">
                <a:solidFill>
                  <a:srgbClr val="006600"/>
                </a:solidFill>
                <a:latin typeface="Comic Sans MS" panose="030F0702030302020204" pitchFamily="66" charset="0"/>
                <a:ea typeface="微软雅黑" panose="020B0503020204020204" pitchFamily="34" charset="-122"/>
              </a:rPr>
              <a:t>CD，CD-ROM，DVD</a:t>
            </a:r>
            <a:endParaRPr lang="zh-CN" altLang="en-US"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13978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smtClean="0"/>
              <a:t>7.3.1 </a:t>
            </a:r>
            <a:r>
              <a:rPr lang="zh-CN" altLang="en-US" dirty="0" smtClean="0"/>
              <a:t>内存条</a:t>
            </a:r>
            <a:r>
              <a:rPr lang="zh-CN" altLang="en-US" dirty="0"/>
              <a:t>和内存条</a:t>
            </a:r>
            <a:r>
              <a:rPr lang="zh-CN" altLang="en-US" dirty="0" smtClean="0"/>
              <a:t>插槽</a:t>
            </a:r>
            <a:endParaRPr lang="en-US" altLang="zh-CN" dirty="0" smtClean="0"/>
          </a:p>
          <a:p>
            <a:pPr marL="0" indent="0">
              <a:buNone/>
            </a:pPr>
            <a:r>
              <a:rPr lang="en-US" altLang="zh-CN" dirty="0" smtClean="0">
                <a:solidFill>
                  <a:srgbClr val="063DE8"/>
                </a:solidFill>
                <a:latin typeface="微软雅黑" panose="020B0503020204020204" pitchFamily="34" charset="-122"/>
              </a:rPr>
              <a:t>2. DRAM</a:t>
            </a:r>
            <a:r>
              <a:rPr lang="zh-CN" altLang="en-US" dirty="0" smtClean="0">
                <a:solidFill>
                  <a:srgbClr val="063DE8"/>
                </a:solidFill>
                <a:latin typeface="微软雅黑" panose="020B0503020204020204" pitchFamily="34" charset="-122"/>
              </a:rPr>
              <a:t>芯片在系统中的位置及其连接</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5" name="Rectangle 15"/>
          <p:cNvSpPr>
            <a:spLocks noChangeArrowheads="1"/>
          </p:cNvSpPr>
          <p:nvPr/>
        </p:nvSpPr>
        <p:spPr bwMode="auto">
          <a:xfrm>
            <a:off x="899592" y="3618433"/>
            <a:ext cx="965200" cy="698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6" name="Line 16"/>
          <p:cNvSpPr>
            <a:spLocks noChangeShapeType="1"/>
          </p:cNvSpPr>
          <p:nvPr/>
        </p:nvSpPr>
        <p:spPr bwMode="auto">
          <a:xfrm>
            <a:off x="1858442" y="3986733"/>
            <a:ext cx="6477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7"/>
          <p:cNvSpPr>
            <a:spLocks noChangeArrowheads="1"/>
          </p:cNvSpPr>
          <p:nvPr/>
        </p:nvSpPr>
        <p:spPr bwMode="auto">
          <a:xfrm>
            <a:off x="989112" y="3678032"/>
            <a:ext cx="73944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400" b="1" dirty="0" smtClean="0">
                <a:latin typeface="Times New Roman" panose="02020603050405020304" pitchFamily="18" charset="0"/>
                <a:ea typeface="宋体" panose="02010600030101010101" pitchFamily="2" charset="-122"/>
              </a:rPr>
              <a:t>存储器控制器</a:t>
            </a:r>
            <a:endParaRPr lang="en-US" altLang="zh-CN" sz="1400" b="1" dirty="0">
              <a:latin typeface="Times New Roman" panose="02020603050405020304" pitchFamily="18" charset="0"/>
              <a:ea typeface="宋体" panose="02010600030101010101" pitchFamily="2" charset="-122"/>
            </a:endParaRPr>
          </a:p>
        </p:txBody>
      </p:sp>
      <p:sp>
        <p:nvSpPr>
          <p:cNvPr id="18" name="Rectangle 18"/>
          <p:cNvSpPr>
            <a:spLocks noChangeArrowheads="1"/>
          </p:cNvSpPr>
          <p:nvPr/>
        </p:nvSpPr>
        <p:spPr bwMode="auto">
          <a:xfrm>
            <a:off x="6168505" y="3599383"/>
            <a:ext cx="147316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smtClean="0">
                <a:latin typeface="Times New Roman" panose="02020603050405020304" pitchFamily="18" charset="0"/>
                <a:ea typeface="宋体" panose="02010600030101010101" pitchFamily="2" charset="-122"/>
              </a:rPr>
              <a:t>存储器总线</a:t>
            </a:r>
            <a:endParaRPr lang="en-US" altLang="zh-CN" sz="2000" b="1" dirty="0">
              <a:latin typeface="Times New Roman" panose="02020603050405020304" pitchFamily="18" charset="0"/>
              <a:ea typeface="宋体" panose="02010600030101010101" pitchFamily="2" charset="-122"/>
            </a:endParaRPr>
          </a:p>
        </p:txBody>
      </p:sp>
      <p:sp>
        <p:nvSpPr>
          <p:cNvPr id="19" name="Rectangle 19"/>
          <p:cNvSpPr>
            <a:spLocks noChangeArrowheads="1"/>
          </p:cNvSpPr>
          <p:nvPr/>
        </p:nvSpPr>
        <p:spPr bwMode="auto">
          <a:xfrm>
            <a:off x="1013892" y="5447233"/>
            <a:ext cx="490855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20" name="Group 20"/>
          <p:cNvGrpSpPr>
            <a:grpSpLocks/>
          </p:cNvGrpSpPr>
          <p:nvPr/>
        </p:nvGrpSpPr>
        <p:grpSpPr bwMode="auto">
          <a:xfrm>
            <a:off x="2537892" y="3389833"/>
            <a:ext cx="336550" cy="1270000"/>
            <a:chOff x="1844" y="968"/>
            <a:chExt cx="212" cy="800"/>
          </a:xfrm>
        </p:grpSpPr>
        <p:sp>
          <p:nvSpPr>
            <p:cNvPr id="21"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2" name="Rectangle 22"/>
            <p:cNvSpPr>
              <a:spLocks noChangeArrowheads="1"/>
            </p:cNvSpPr>
            <p:nvPr/>
          </p:nvSpPr>
          <p:spPr bwMode="auto">
            <a:xfrm rot="-5400000">
              <a:off x="157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0</a:t>
              </a:r>
            </a:p>
          </p:txBody>
        </p:sp>
      </p:grpSp>
      <p:grpSp>
        <p:nvGrpSpPr>
          <p:cNvPr id="23" name="Group 23"/>
          <p:cNvGrpSpPr>
            <a:grpSpLocks/>
          </p:cNvGrpSpPr>
          <p:nvPr/>
        </p:nvGrpSpPr>
        <p:grpSpPr bwMode="auto">
          <a:xfrm>
            <a:off x="2995092" y="3389833"/>
            <a:ext cx="336550" cy="1270000"/>
            <a:chOff x="2132" y="968"/>
            <a:chExt cx="212" cy="800"/>
          </a:xfrm>
        </p:grpSpPr>
        <p:sp>
          <p:nvSpPr>
            <p:cNvPr id="24"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5" name="Rectangle 25"/>
            <p:cNvSpPr>
              <a:spLocks noChangeArrowheads="1"/>
            </p:cNvSpPr>
            <p:nvPr/>
          </p:nvSpPr>
          <p:spPr bwMode="auto">
            <a:xfrm rot="-5400000">
              <a:off x="186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1</a:t>
              </a:r>
            </a:p>
          </p:txBody>
        </p:sp>
      </p:grpSp>
      <p:grpSp>
        <p:nvGrpSpPr>
          <p:cNvPr id="26" name="Group 26"/>
          <p:cNvGrpSpPr>
            <a:grpSpLocks/>
          </p:cNvGrpSpPr>
          <p:nvPr/>
        </p:nvGrpSpPr>
        <p:grpSpPr bwMode="auto">
          <a:xfrm>
            <a:off x="3452292" y="3389833"/>
            <a:ext cx="336550" cy="1270000"/>
            <a:chOff x="2420" y="968"/>
            <a:chExt cx="212" cy="800"/>
          </a:xfrm>
        </p:grpSpPr>
        <p:sp>
          <p:nvSpPr>
            <p:cNvPr id="27"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 name="Rectangle 28"/>
            <p:cNvSpPr>
              <a:spLocks noChangeArrowheads="1"/>
            </p:cNvSpPr>
            <p:nvPr/>
          </p:nvSpPr>
          <p:spPr bwMode="auto">
            <a:xfrm rot="-5400000">
              <a:off x="215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2</a:t>
              </a:r>
            </a:p>
          </p:txBody>
        </p:sp>
      </p:grpSp>
      <p:grpSp>
        <p:nvGrpSpPr>
          <p:cNvPr id="29" name="Group 29"/>
          <p:cNvGrpSpPr>
            <a:grpSpLocks/>
          </p:cNvGrpSpPr>
          <p:nvPr/>
        </p:nvGrpSpPr>
        <p:grpSpPr bwMode="auto">
          <a:xfrm>
            <a:off x="3909492" y="3389833"/>
            <a:ext cx="336550" cy="1270000"/>
            <a:chOff x="2708" y="968"/>
            <a:chExt cx="212" cy="800"/>
          </a:xfrm>
        </p:grpSpPr>
        <p:sp>
          <p:nvSpPr>
            <p:cNvPr id="30"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1" name="Rectangle 31"/>
            <p:cNvSpPr>
              <a:spLocks noChangeArrowheads="1"/>
            </p:cNvSpPr>
            <p:nvPr/>
          </p:nvSpPr>
          <p:spPr bwMode="auto">
            <a:xfrm rot="-5400000">
              <a:off x="2438"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3</a:t>
              </a:r>
            </a:p>
          </p:txBody>
        </p:sp>
      </p:grpSp>
      <p:grpSp>
        <p:nvGrpSpPr>
          <p:cNvPr id="32" name="Group 32"/>
          <p:cNvGrpSpPr>
            <a:grpSpLocks/>
          </p:cNvGrpSpPr>
          <p:nvPr/>
        </p:nvGrpSpPr>
        <p:grpSpPr bwMode="auto">
          <a:xfrm>
            <a:off x="4366692" y="3389833"/>
            <a:ext cx="336550" cy="1270000"/>
            <a:chOff x="2996" y="968"/>
            <a:chExt cx="212" cy="800"/>
          </a:xfrm>
        </p:grpSpPr>
        <p:sp>
          <p:nvSpPr>
            <p:cNvPr id="33"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4" name="Rectangle 34"/>
            <p:cNvSpPr>
              <a:spLocks noChangeArrowheads="1"/>
            </p:cNvSpPr>
            <p:nvPr/>
          </p:nvSpPr>
          <p:spPr bwMode="auto">
            <a:xfrm rot="-5400000">
              <a:off x="2727"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4</a:t>
              </a:r>
            </a:p>
          </p:txBody>
        </p:sp>
      </p:grpSp>
      <p:grpSp>
        <p:nvGrpSpPr>
          <p:cNvPr id="35" name="Group 35"/>
          <p:cNvGrpSpPr>
            <a:grpSpLocks/>
          </p:cNvGrpSpPr>
          <p:nvPr/>
        </p:nvGrpSpPr>
        <p:grpSpPr bwMode="auto">
          <a:xfrm>
            <a:off x="4823892" y="3389833"/>
            <a:ext cx="336550" cy="1270000"/>
            <a:chOff x="3284" y="968"/>
            <a:chExt cx="212" cy="800"/>
          </a:xfrm>
        </p:grpSpPr>
        <p:sp>
          <p:nvSpPr>
            <p:cNvPr id="36"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7" name="Rectangle 37"/>
            <p:cNvSpPr>
              <a:spLocks noChangeArrowheads="1"/>
            </p:cNvSpPr>
            <p:nvPr/>
          </p:nvSpPr>
          <p:spPr bwMode="auto">
            <a:xfrm rot="-5400000">
              <a:off x="301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5</a:t>
              </a:r>
            </a:p>
          </p:txBody>
        </p:sp>
      </p:grpSp>
      <p:grpSp>
        <p:nvGrpSpPr>
          <p:cNvPr id="38" name="Group 38"/>
          <p:cNvGrpSpPr>
            <a:grpSpLocks/>
          </p:cNvGrpSpPr>
          <p:nvPr/>
        </p:nvGrpSpPr>
        <p:grpSpPr bwMode="auto">
          <a:xfrm>
            <a:off x="5281092" y="3389833"/>
            <a:ext cx="336550" cy="1270000"/>
            <a:chOff x="3572" y="968"/>
            <a:chExt cx="212" cy="800"/>
          </a:xfrm>
        </p:grpSpPr>
        <p:sp>
          <p:nvSpPr>
            <p:cNvPr id="39"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0" name="Rectangle 40"/>
            <p:cNvSpPr>
              <a:spLocks noChangeArrowheads="1"/>
            </p:cNvSpPr>
            <p:nvPr/>
          </p:nvSpPr>
          <p:spPr bwMode="auto">
            <a:xfrm rot="-5400000">
              <a:off x="330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6</a:t>
              </a:r>
            </a:p>
          </p:txBody>
        </p:sp>
      </p:grpSp>
      <p:grpSp>
        <p:nvGrpSpPr>
          <p:cNvPr id="41" name="Group 41"/>
          <p:cNvGrpSpPr>
            <a:grpSpLocks/>
          </p:cNvGrpSpPr>
          <p:nvPr/>
        </p:nvGrpSpPr>
        <p:grpSpPr bwMode="auto">
          <a:xfrm>
            <a:off x="5738292" y="3389833"/>
            <a:ext cx="336550" cy="1270000"/>
            <a:chOff x="3860" y="968"/>
            <a:chExt cx="212" cy="800"/>
          </a:xfrm>
        </p:grpSpPr>
        <p:sp>
          <p:nvSpPr>
            <p:cNvPr id="42"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 name="Rectangle 43"/>
            <p:cNvSpPr>
              <a:spLocks noChangeArrowheads="1"/>
            </p:cNvSpPr>
            <p:nvPr/>
          </p:nvSpPr>
          <p:spPr bwMode="auto">
            <a:xfrm rot="-5400000">
              <a:off x="359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7</a:t>
              </a:r>
            </a:p>
          </p:txBody>
        </p:sp>
      </p:grpSp>
      <p:sp>
        <p:nvSpPr>
          <p:cNvPr id="44" name="Line 44"/>
          <p:cNvSpPr>
            <a:spLocks noChangeShapeType="1"/>
          </p:cNvSpPr>
          <p:nvPr/>
        </p:nvSpPr>
        <p:spPr bwMode="auto">
          <a:xfrm flipH="1">
            <a:off x="1128192" y="4755083"/>
            <a:ext cx="13081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5"/>
          <p:cNvSpPr>
            <a:spLocks noChangeShapeType="1"/>
          </p:cNvSpPr>
          <p:nvPr/>
        </p:nvSpPr>
        <p:spPr bwMode="auto">
          <a:xfrm>
            <a:off x="2893492" y="4755083"/>
            <a:ext cx="30353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46"/>
          <p:cNvSpPr>
            <a:spLocks noChangeArrowheads="1"/>
          </p:cNvSpPr>
          <p:nvPr/>
        </p:nvSpPr>
        <p:spPr bwMode="auto">
          <a:xfrm>
            <a:off x="2187055" y="5085283"/>
            <a:ext cx="175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DRAM SIMM</a:t>
            </a:r>
          </a:p>
        </p:txBody>
      </p:sp>
      <p:grpSp>
        <p:nvGrpSpPr>
          <p:cNvPr id="47" name="Group 47"/>
          <p:cNvGrpSpPr>
            <a:grpSpLocks/>
          </p:cNvGrpSpPr>
          <p:nvPr/>
        </p:nvGrpSpPr>
        <p:grpSpPr bwMode="auto">
          <a:xfrm>
            <a:off x="1121842" y="5586933"/>
            <a:ext cx="811213" cy="333375"/>
            <a:chOff x="952" y="2352"/>
            <a:chExt cx="511" cy="210"/>
          </a:xfrm>
        </p:grpSpPr>
        <p:sp>
          <p:nvSpPr>
            <p:cNvPr id="48" name="Rectangle 48"/>
            <p:cNvSpPr>
              <a:spLocks noChangeArrowheads="1"/>
            </p:cNvSpPr>
            <p:nvPr/>
          </p:nvSpPr>
          <p:spPr bwMode="auto">
            <a:xfrm>
              <a:off x="964"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9" name="Rectangle 49"/>
            <p:cNvSpPr>
              <a:spLocks noChangeArrowheads="1"/>
            </p:cNvSpPr>
            <p:nvPr/>
          </p:nvSpPr>
          <p:spPr bwMode="auto">
            <a:xfrm>
              <a:off x="952"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50" name="Group 50"/>
          <p:cNvGrpSpPr>
            <a:grpSpLocks/>
          </p:cNvGrpSpPr>
          <p:nvPr/>
        </p:nvGrpSpPr>
        <p:grpSpPr bwMode="auto">
          <a:xfrm>
            <a:off x="1121842" y="5967933"/>
            <a:ext cx="811213" cy="333375"/>
            <a:chOff x="952" y="2592"/>
            <a:chExt cx="511" cy="210"/>
          </a:xfrm>
        </p:grpSpPr>
        <p:sp>
          <p:nvSpPr>
            <p:cNvPr id="51" name="Rectangle 51"/>
            <p:cNvSpPr>
              <a:spLocks noChangeArrowheads="1"/>
            </p:cNvSpPr>
            <p:nvPr/>
          </p:nvSpPr>
          <p:spPr bwMode="auto">
            <a:xfrm>
              <a:off x="964"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2" name="Rectangle 52"/>
            <p:cNvSpPr>
              <a:spLocks noChangeArrowheads="1"/>
            </p:cNvSpPr>
            <p:nvPr/>
          </p:nvSpPr>
          <p:spPr bwMode="auto">
            <a:xfrm>
              <a:off x="952"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53" name="Group 53"/>
          <p:cNvGrpSpPr>
            <a:grpSpLocks/>
          </p:cNvGrpSpPr>
          <p:nvPr/>
        </p:nvGrpSpPr>
        <p:grpSpPr bwMode="auto">
          <a:xfrm>
            <a:off x="5008042" y="5586933"/>
            <a:ext cx="811213" cy="333375"/>
            <a:chOff x="3400" y="2352"/>
            <a:chExt cx="511" cy="210"/>
          </a:xfrm>
        </p:grpSpPr>
        <p:sp>
          <p:nvSpPr>
            <p:cNvPr id="54" name="Rectangle 54"/>
            <p:cNvSpPr>
              <a:spLocks noChangeArrowheads="1"/>
            </p:cNvSpPr>
            <p:nvPr/>
          </p:nvSpPr>
          <p:spPr bwMode="auto">
            <a:xfrm>
              <a:off x="3412"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 name="Rectangle 55"/>
            <p:cNvSpPr>
              <a:spLocks noChangeArrowheads="1"/>
            </p:cNvSpPr>
            <p:nvPr/>
          </p:nvSpPr>
          <p:spPr bwMode="auto">
            <a:xfrm>
              <a:off x="3400"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56" name="Group 56"/>
          <p:cNvGrpSpPr>
            <a:grpSpLocks/>
          </p:cNvGrpSpPr>
          <p:nvPr/>
        </p:nvGrpSpPr>
        <p:grpSpPr bwMode="auto">
          <a:xfrm>
            <a:off x="5008042" y="5967933"/>
            <a:ext cx="811213" cy="333375"/>
            <a:chOff x="3400" y="2592"/>
            <a:chExt cx="511" cy="210"/>
          </a:xfrm>
        </p:grpSpPr>
        <p:sp>
          <p:nvSpPr>
            <p:cNvPr id="57" name="Rectangle 57"/>
            <p:cNvSpPr>
              <a:spLocks noChangeArrowheads="1"/>
            </p:cNvSpPr>
            <p:nvPr/>
          </p:nvSpPr>
          <p:spPr bwMode="auto">
            <a:xfrm>
              <a:off x="3412"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 name="Rectangle 58"/>
            <p:cNvSpPr>
              <a:spLocks noChangeArrowheads="1"/>
            </p:cNvSpPr>
            <p:nvPr/>
          </p:nvSpPr>
          <p:spPr bwMode="auto">
            <a:xfrm>
              <a:off x="3400"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59" name="Group 59"/>
          <p:cNvGrpSpPr>
            <a:grpSpLocks/>
          </p:cNvGrpSpPr>
          <p:nvPr/>
        </p:nvGrpSpPr>
        <p:grpSpPr bwMode="auto">
          <a:xfrm>
            <a:off x="4017442" y="5967933"/>
            <a:ext cx="811213" cy="333375"/>
            <a:chOff x="2776" y="2592"/>
            <a:chExt cx="511" cy="210"/>
          </a:xfrm>
        </p:grpSpPr>
        <p:sp>
          <p:nvSpPr>
            <p:cNvPr id="60" name="Rectangle 60"/>
            <p:cNvSpPr>
              <a:spLocks noChangeArrowheads="1"/>
            </p:cNvSpPr>
            <p:nvPr/>
          </p:nvSpPr>
          <p:spPr bwMode="auto">
            <a:xfrm>
              <a:off x="2788"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1" name="Rectangle 61"/>
            <p:cNvSpPr>
              <a:spLocks noChangeArrowheads="1"/>
            </p:cNvSpPr>
            <p:nvPr/>
          </p:nvSpPr>
          <p:spPr bwMode="auto">
            <a:xfrm>
              <a:off x="2776"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62" name="Group 65"/>
          <p:cNvGrpSpPr>
            <a:grpSpLocks/>
          </p:cNvGrpSpPr>
          <p:nvPr/>
        </p:nvGrpSpPr>
        <p:grpSpPr bwMode="auto">
          <a:xfrm>
            <a:off x="2036242" y="5967933"/>
            <a:ext cx="811213" cy="333375"/>
            <a:chOff x="1528" y="2592"/>
            <a:chExt cx="511" cy="210"/>
          </a:xfrm>
        </p:grpSpPr>
        <p:sp>
          <p:nvSpPr>
            <p:cNvPr id="63" name="Rectangle 66"/>
            <p:cNvSpPr>
              <a:spLocks noChangeArrowheads="1"/>
            </p:cNvSpPr>
            <p:nvPr/>
          </p:nvSpPr>
          <p:spPr bwMode="auto">
            <a:xfrm>
              <a:off x="1540"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 name="Rectangle 67"/>
            <p:cNvSpPr>
              <a:spLocks noChangeArrowheads="1"/>
            </p:cNvSpPr>
            <p:nvPr/>
          </p:nvSpPr>
          <p:spPr bwMode="auto">
            <a:xfrm>
              <a:off x="1528"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65" name="Group 68"/>
          <p:cNvGrpSpPr>
            <a:grpSpLocks/>
          </p:cNvGrpSpPr>
          <p:nvPr/>
        </p:nvGrpSpPr>
        <p:grpSpPr bwMode="auto">
          <a:xfrm>
            <a:off x="4017442" y="5586933"/>
            <a:ext cx="811213" cy="333375"/>
            <a:chOff x="2776" y="2352"/>
            <a:chExt cx="511" cy="210"/>
          </a:xfrm>
        </p:grpSpPr>
        <p:sp>
          <p:nvSpPr>
            <p:cNvPr id="66" name="Rectangle 69"/>
            <p:cNvSpPr>
              <a:spLocks noChangeArrowheads="1"/>
            </p:cNvSpPr>
            <p:nvPr/>
          </p:nvSpPr>
          <p:spPr bwMode="auto">
            <a:xfrm>
              <a:off x="2788"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 name="Rectangle 70"/>
            <p:cNvSpPr>
              <a:spLocks noChangeArrowheads="1"/>
            </p:cNvSpPr>
            <p:nvPr/>
          </p:nvSpPr>
          <p:spPr bwMode="auto">
            <a:xfrm>
              <a:off x="2776"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68" name="Group 74"/>
          <p:cNvGrpSpPr>
            <a:grpSpLocks/>
          </p:cNvGrpSpPr>
          <p:nvPr/>
        </p:nvGrpSpPr>
        <p:grpSpPr bwMode="auto">
          <a:xfrm>
            <a:off x="2036242" y="5586933"/>
            <a:ext cx="811213" cy="333375"/>
            <a:chOff x="1528" y="2352"/>
            <a:chExt cx="511" cy="210"/>
          </a:xfrm>
        </p:grpSpPr>
        <p:sp>
          <p:nvSpPr>
            <p:cNvPr id="69" name="Rectangle 75"/>
            <p:cNvSpPr>
              <a:spLocks noChangeArrowheads="1"/>
            </p:cNvSpPr>
            <p:nvPr/>
          </p:nvSpPr>
          <p:spPr bwMode="auto">
            <a:xfrm>
              <a:off x="1540"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0" name="Rectangle 76"/>
            <p:cNvSpPr>
              <a:spLocks noChangeArrowheads="1"/>
            </p:cNvSpPr>
            <p:nvPr/>
          </p:nvSpPr>
          <p:spPr bwMode="auto">
            <a:xfrm>
              <a:off x="1528"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sp>
        <p:nvSpPr>
          <p:cNvPr id="71" name="Text Box 79"/>
          <p:cNvSpPr txBox="1">
            <a:spLocks noChangeArrowheads="1"/>
          </p:cNvSpPr>
          <p:nvPr/>
        </p:nvSpPr>
        <p:spPr bwMode="auto">
          <a:xfrm>
            <a:off x="6312967" y="5236889"/>
            <a:ext cx="20224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每个</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内存条</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最多</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能同时读出</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位数据</a:t>
            </a:r>
          </a:p>
        </p:txBody>
      </p:sp>
      <p:sp>
        <p:nvSpPr>
          <p:cNvPr id="72" name="Text Box 80"/>
          <p:cNvSpPr txBox="1">
            <a:spLocks noChangeArrowheads="1"/>
          </p:cNvSpPr>
          <p:nvPr/>
        </p:nvSpPr>
        <p:spPr bwMode="auto">
          <a:xfrm>
            <a:off x="6311380" y="4120083"/>
            <a:ext cx="21447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存储器总线的总线宽度为</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73" name="Text Box 81"/>
          <p:cNvSpPr txBox="1">
            <a:spLocks noChangeArrowheads="1"/>
          </p:cNvSpPr>
          <p:nvPr/>
        </p:nvSpPr>
        <p:spPr bwMode="auto">
          <a:xfrm>
            <a:off x="523354" y="2978371"/>
            <a:ext cx="5616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0000FF"/>
                </a:solidFill>
                <a:ea typeface="微软雅黑" panose="020B0503020204020204" pitchFamily="34" charset="-122"/>
              </a:rPr>
              <a:t>每次访存操作总是在某一个内存条内进行！</a:t>
            </a:r>
          </a:p>
        </p:txBody>
      </p:sp>
      <p:sp>
        <p:nvSpPr>
          <p:cNvPr id="74" name="Line 72"/>
          <p:cNvSpPr>
            <a:spLocks noChangeShapeType="1"/>
          </p:cNvSpPr>
          <p:nvPr/>
        </p:nvSpPr>
        <p:spPr bwMode="auto">
          <a:xfrm>
            <a:off x="3030017" y="5955233"/>
            <a:ext cx="765175" cy="0"/>
          </a:xfrm>
          <a:prstGeom prst="line">
            <a:avLst/>
          </a:prstGeom>
          <a:noFill/>
          <a:ln w="28575">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pic>
        <p:nvPicPr>
          <p:cNvPr id="75" name="Picture 5" descr="http://news.mydrivers.com/pages/images/20040311155720_14678.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5779" y="1637060"/>
            <a:ext cx="3714665" cy="7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6" descr="2v623rmqs16m"/>
          <p:cNvPicPr>
            <a:picLocks noChangeAspect="1" noChangeArrowheads="1"/>
          </p:cNvPicPr>
          <p:nvPr/>
        </p:nvPicPr>
        <p:blipFill>
          <a:blip r:embed="rId4">
            <a:extLst>
              <a:ext uri="{28A0092B-C50C-407E-A947-70E740481C1C}">
                <a14:useLocalDpi xmlns:a14="http://schemas.microsoft.com/office/drawing/2010/main" val="0"/>
              </a:ext>
            </a:extLst>
          </a:blip>
          <a:srcRect t="26459" b="23047"/>
          <a:stretch>
            <a:fillRect/>
          </a:stretch>
        </p:blipFill>
        <p:spPr bwMode="auto">
          <a:xfrm>
            <a:off x="4470244" y="1616635"/>
            <a:ext cx="4467604" cy="125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04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par>
                                <p:cTn id="8" presetID="3" presetClass="entr" presetSubtype="1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linds(horizontal)">
                                      <p:cBhvr>
                                        <p:cTn id="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743531"/>
            <a:ext cx="8280920" cy="957277"/>
          </a:xfrm>
        </p:spPr>
        <p:txBody>
          <a:bodyPr/>
          <a:lstStyle/>
          <a:p>
            <a:pPr marL="0" indent="0">
              <a:buNone/>
            </a:pPr>
            <a:r>
              <a:rPr lang="en-US" altLang="zh-CN" dirty="0" smtClean="0"/>
              <a:t>7.3.2 </a:t>
            </a:r>
            <a:r>
              <a:rPr lang="zh-CN" altLang="en-US" dirty="0" smtClean="0"/>
              <a:t>存储器</a:t>
            </a:r>
            <a:r>
              <a:rPr lang="zh-CN" altLang="en-US" dirty="0"/>
              <a:t>芯片的</a:t>
            </a:r>
            <a:r>
              <a:rPr lang="zh-CN" altLang="en-US" dirty="0" smtClean="0"/>
              <a:t>扩展</a:t>
            </a:r>
            <a:endParaRPr lang="en-US" altLang="zh-CN" dirty="0" smtClean="0"/>
          </a:p>
          <a:p>
            <a:pPr marL="0" indent="0">
              <a:buNone/>
            </a:pPr>
            <a:r>
              <a:rPr lang="en-US" altLang="zh-CN" dirty="0" smtClean="0">
                <a:solidFill>
                  <a:srgbClr val="063DE8"/>
                </a:solidFill>
                <a:latin typeface="微软雅黑" panose="020B0503020204020204" pitchFamily="34" charset="-122"/>
              </a:rPr>
              <a:t>1. </a:t>
            </a:r>
            <a:r>
              <a:rPr lang="zh-CN" altLang="en-US" dirty="0" smtClean="0">
                <a:solidFill>
                  <a:srgbClr val="063DE8"/>
                </a:solidFill>
                <a:latin typeface="微软雅黑" panose="020B0503020204020204" pitchFamily="34" charset="-122"/>
              </a:rPr>
              <a:t>位扩展</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07504" y="1700808"/>
            <a:ext cx="8730344" cy="3016210"/>
          </a:xfrm>
          <a:prstGeom prst="rect">
            <a:avLst/>
          </a:prstGeom>
        </p:spPr>
        <p:txBody>
          <a:bodyPr wrap="square">
            <a:spAutoFit/>
          </a:bodyPr>
          <a:lstStyle/>
          <a:p>
            <a:pPr marL="0" lvl="1" eaLnBrk="1" hangingPunct="1">
              <a:spcBef>
                <a:spcPct val="10000"/>
              </a:spcBef>
            </a:pPr>
            <a:r>
              <a:rPr lang="zh-CN" altLang="en-US" sz="2000" b="1" dirty="0" smtClean="0">
                <a:latin typeface="Comic Sans MS" panose="030F0702030302020204" pitchFamily="66" charset="0"/>
                <a:ea typeface="微软雅黑" panose="020B0503020204020204" pitchFamily="34" charset="-122"/>
              </a:rPr>
              <a:t>用若干片位数少的存储器芯片构成给定字长的内存条时，需要进行位扩展</a:t>
            </a:r>
            <a:r>
              <a:rPr lang="zh-CN" altLang="en-US" sz="2000" dirty="0" smtClean="0">
                <a:latin typeface="Comic Sans MS" panose="030F0702030302020204" pitchFamily="66" charset="0"/>
                <a:ea typeface="微软雅黑" panose="020B0503020204020204" pitchFamily="34" charset="-122"/>
              </a:rPr>
              <a:t>。</a:t>
            </a:r>
            <a:endParaRPr lang="en-US" altLang="zh-CN" sz="2000" dirty="0" smtClean="0">
              <a:latin typeface="Comic Sans MS" panose="030F0702030302020204" pitchFamily="66" charset="0"/>
              <a:ea typeface="微软雅黑" panose="020B0503020204020204" pitchFamily="34" charset="-122"/>
            </a:endParaRPr>
          </a:p>
          <a:p>
            <a:pPr marL="342900" lvl="1" indent="-342900" eaLnBrk="1" hangingPunct="1">
              <a:spcBef>
                <a:spcPct val="1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字数</a:t>
            </a:r>
            <a:r>
              <a:rPr lang="zh-CN" altLang="en-US" sz="2000" dirty="0">
                <a:latin typeface="Comic Sans MS" panose="030F0702030302020204" pitchFamily="66" charset="0"/>
                <a:ea typeface="微软雅黑" panose="020B0503020204020204" pitchFamily="34" charset="-122"/>
              </a:rPr>
              <a:t>不变，位数扩展</a:t>
            </a:r>
          </a:p>
          <a:p>
            <a:pPr marL="0" lvl="1" eaLnBrk="1" hangingPunct="1">
              <a:spcBef>
                <a:spcPct val="10000"/>
              </a:spcBef>
              <a:buFontTx/>
              <a:buNone/>
            </a:pPr>
            <a:r>
              <a:rPr lang="zh-CN" altLang="en-US" sz="2000" dirty="0">
                <a:solidFill>
                  <a:srgbClr val="CC0000"/>
                </a:solidFill>
                <a:latin typeface="Comic Sans MS" panose="030F0702030302020204" pitchFamily="66" charset="0"/>
                <a:ea typeface="微软雅黑" panose="020B0503020204020204" pitchFamily="34" charset="-122"/>
              </a:rPr>
              <a:t>      例如，用</a:t>
            </a:r>
            <a:r>
              <a:rPr lang="en-US" altLang="zh-CN" sz="2000" dirty="0">
                <a:solidFill>
                  <a:srgbClr val="CC0000"/>
                </a:solidFill>
                <a:latin typeface="Comic Sans MS" panose="030F0702030302020204" pitchFamily="66" charset="0"/>
                <a:ea typeface="微软雅黑" panose="020B0503020204020204" pitchFamily="34" charset="-122"/>
              </a:rPr>
              <a:t>4096×1</a:t>
            </a:r>
            <a:r>
              <a:rPr lang="zh-CN" altLang="en-US" sz="2000" dirty="0">
                <a:solidFill>
                  <a:srgbClr val="CC0000"/>
                </a:solidFill>
                <a:latin typeface="Comic Sans MS" panose="030F0702030302020204" pitchFamily="66" charset="0"/>
                <a:ea typeface="微软雅黑" panose="020B0503020204020204" pitchFamily="34" charset="-122"/>
              </a:rPr>
              <a:t>位芯片构成</a:t>
            </a:r>
            <a:r>
              <a:rPr lang="en-US" altLang="zh-CN" sz="2000" dirty="0">
                <a:solidFill>
                  <a:srgbClr val="CC0000"/>
                </a:solidFill>
                <a:latin typeface="Comic Sans MS" panose="030F0702030302020204" pitchFamily="66" charset="0"/>
                <a:ea typeface="微软雅黑" panose="020B0503020204020204" pitchFamily="34" charset="-122"/>
              </a:rPr>
              <a:t>4K×8</a:t>
            </a:r>
            <a:r>
              <a:rPr lang="zh-CN" altLang="en-US" sz="2000" dirty="0">
                <a:solidFill>
                  <a:srgbClr val="CC0000"/>
                </a:solidFill>
                <a:latin typeface="Comic Sans MS" panose="030F0702030302020204" pitchFamily="66" charset="0"/>
                <a:ea typeface="微软雅黑" panose="020B0503020204020204" pitchFamily="34" charset="-122"/>
              </a:rPr>
              <a:t>位存储器，需几个芯片？地址范围各是多少？</a:t>
            </a:r>
          </a:p>
          <a:p>
            <a:pPr marL="0" lvl="1" eaLnBrk="1" hangingPunct="1">
              <a:spcBef>
                <a:spcPct val="10000"/>
              </a:spcBef>
              <a:buFontTx/>
              <a:buNone/>
            </a:pPr>
            <a:r>
              <a:rPr lang="zh-CN" altLang="en-US" sz="2000" dirty="0">
                <a:latin typeface="Comic Sans MS" panose="030F0702030302020204" pitchFamily="66" charset="0"/>
                <a:ea typeface="微软雅黑" panose="020B0503020204020204" pitchFamily="34" charset="-122"/>
              </a:rPr>
              <a:t>      </a:t>
            </a:r>
            <a:r>
              <a:rPr lang="zh-CN" altLang="en-US" sz="2000" dirty="0">
                <a:solidFill>
                  <a:srgbClr val="0033CC"/>
                </a:solidFill>
                <a:latin typeface="Comic Sans MS" panose="030F0702030302020204" pitchFamily="66" charset="0"/>
                <a:ea typeface="微软雅黑" panose="020B0503020204020204" pitchFamily="34" charset="-122"/>
              </a:rPr>
              <a:t>位方向扩展</a:t>
            </a:r>
            <a:r>
              <a:rPr lang="en-US" altLang="zh-CN" sz="2000" dirty="0">
                <a:solidFill>
                  <a:srgbClr val="0033CC"/>
                </a:solidFill>
                <a:latin typeface="Comic Sans MS" panose="030F0702030302020204" pitchFamily="66" charset="0"/>
                <a:ea typeface="微软雅黑" panose="020B0503020204020204" pitchFamily="34" charset="-122"/>
              </a:rPr>
              <a:t>8</a:t>
            </a:r>
            <a:r>
              <a:rPr lang="zh-CN" altLang="en-US" sz="2000" dirty="0">
                <a:solidFill>
                  <a:srgbClr val="0033CC"/>
                </a:solidFill>
                <a:latin typeface="Comic Sans MS" panose="030F0702030302020204" pitchFamily="66" charset="0"/>
                <a:ea typeface="微软雅黑" panose="020B0503020204020204" pitchFamily="34" charset="-122"/>
              </a:rPr>
              <a:t>倍，字方向无需扩展。即</a:t>
            </a:r>
            <a:r>
              <a:rPr lang="en-US" altLang="zh-CN" sz="2000" dirty="0">
                <a:solidFill>
                  <a:srgbClr val="0033CC"/>
                </a:solidFill>
                <a:latin typeface="Comic Sans MS" panose="030F0702030302020204" pitchFamily="66" charset="0"/>
                <a:ea typeface="微软雅黑" panose="020B0503020204020204" pitchFamily="34" charset="-122"/>
              </a:rPr>
              <a:t>8</a:t>
            </a:r>
            <a:r>
              <a:rPr lang="zh-CN" altLang="en-US" sz="2000" dirty="0">
                <a:solidFill>
                  <a:srgbClr val="0033CC"/>
                </a:solidFill>
                <a:latin typeface="Comic Sans MS" panose="030F0702030302020204" pitchFamily="66" charset="0"/>
                <a:ea typeface="微软雅黑" panose="020B0503020204020204" pitchFamily="34" charset="-122"/>
              </a:rPr>
              <a:t>个芯片，地址范围都一样：</a:t>
            </a:r>
            <a:r>
              <a:rPr lang="en-US" altLang="zh-CN" sz="2000" dirty="0">
                <a:solidFill>
                  <a:srgbClr val="0033CC"/>
                </a:solidFill>
                <a:latin typeface="Comic Sans MS" panose="030F0702030302020204" pitchFamily="66" charset="0"/>
                <a:ea typeface="微软雅黑" panose="020B0503020204020204" pitchFamily="34" charset="-122"/>
              </a:rPr>
              <a:t>000-FFFH</a:t>
            </a:r>
          </a:p>
          <a:p>
            <a:pPr marL="0" lvl="1" eaLnBrk="1" hangingPunct="1">
              <a:spcBef>
                <a:spcPct val="10000"/>
              </a:spcBef>
              <a:buFontTx/>
              <a:buNone/>
            </a:pPr>
            <a:r>
              <a:rPr lang="en-US" altLang="zh-CN" sz="2000" dirty="0">
                <a:solidFill>
                  <a:srgbClr val="0033CC"/>
                </a:solidFill>
                <a:latin typeface="Comic Sans MS" panose="030F0702030302020204" pitchFamily="66" charset="0"/>
                <a:ea typeface="微软雅黑" panose="020B0503020204020204" pitchFamily="34" charset="-122"/>
              </a:rPr>
              <a:t>      </a:t>
            </a:r>
            <a:r>
              <a:rPr lang="zh-CN" altLang="en-US" sz="2000" dirty="0">
                <a:solidFill>
                  <a:srgbClr val="0033CC"/>
                </a:solidFill>
                <a:latin typeface="Comic Sans MS" panose="030F0702030302020204" pitchFamily="66" charset="0"/>
                <a:ea typeface="微软雅黑" panose="020B0503020204020204" pitchFamily="34" charset="-122"/>
              </a:rPr>
              <a:t>地址共</a:t>
            </a:r>
            <a:r>
              <a:rPr lang="en-US" altLang="zh-CN" sz="2000" dirty="0">
                <a:solidFill>
                  <a:srgbClr val="0033CC"/>
                </a:solidFill>
                <a:latin typeface="Comic Sans MS" panose="030F0702030302020204" pitchFamily="66" charset="0"/>
                <a:ea typeface="微软雅黑" panose="020B0503020204020204" pitchFamily="34" charset="-122"/>
              </a:rPr>
              <a:t>12</a:t>
            </a:r>
            <a:r>
              <a:rPr lang="zh-CN" altLang="en-US" sz="2000" dirty="0">
                <a:solidFill>
                  <a:srgbClr val="0033CC"/>
                </a:solidFill>
                <a:latin typeface="Comic Sans MS" panose="030F0702030302020204" pitchFamily="66" charset="0"/>
                <a:ea typeface="微软雅黑" panose="020B0503020204020204" pitchFamily="34" charset="-122"/>
              </a:rPr>
              <a:t>位，全部作为片内地址 </a:t>
            </a:r>
          </a:p>
          <a:p>
            <a:pPr marL="342900" lvl="1" indent="-342900" eaLnBrk="1" hangingPunct="1">
              <a:spcBef>
                <a:spcPct val="1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芯片的地址</a:t>
            </a:r>
            <a:r>
              <a:rPr lang="zh-CN" altLang="en-US" sz="2000" dirty="0" smtClean="0">
                <a:latin typeface="Comic Sans MS" panose="030F0702030302020204" pitchFamily="66" charset="0"/>
                <a:ea typeface="微软雅黑" panose="020B0503020204020204" pitchFamily="34" charset="-122"/>
              </a:rPr>
              <a:t>线、读</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写控制</a:t>
            </a:r>
            <a:r>
              <a:rPr lang="zh-CN" altLang="en-US" sz="2000" dirty="0" smtClean="0">
                <a:latin typeface="Comic Sans MS" panose="030F0702030302020204" pitchFamily="66" charset="0"/>
                <a:ea typeface="微软雅黑" panose="020B0503020204020204" pitchFamily="34" charset="-122"/>
              </a:rPr>
              <a:t>线等引脚对应</a:t>
            </a:r>
            <a:r>
              <a:rPr lang="zh-CN" altLang="en-US" sz="2000" dirty="0">
                <a:latin typeface="Comic Sans MS" panose="030F0702030302020204" pitchFamily="66" charset="0"/>
                <a:ea typeface="微软雅黑" panose="020B0503020204020204" pitchFamily="34" charset="-122"/>
              </a:rPr>
              <a:t>相接，而数据线单独引出，没有外部译码器 </a:t>
            </a:r>
          </a:p>
        </p:txBody>
      </p:sp>
    </p:spTree>
    <p:extLst>
      <p:ext uri="{BB962C8B-B14F-4D97-AF65-F5344CB8AC3E}">
        <p14:creationId xmlns:p14="http://schemas.microsoft.com/office/powerpoint/2010/main" val="2119898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743531"/>
            <a:ext cx="8280920" cy="813261"/>
          </a:xfrm>
        </p:spPr>
        <p:txBody>
          <a:bodyPr/>
          <a:lstStyle/>
          <a:p>
            <a:pPr marL="0" indent="0">
              <a:buNone/>
            </a:pPr>
            <a:r>
              <a:rPr lang="en-US" altLang="zh-CN" dirty="0" smtClean="0"/>
              <a:t>7.3.2 </a:t>
            </a:r>
            <a:r>
              <a:rPr lang="zh-CN" altLang="en-US" dirty="0" smtClean="0"/>
              <a:t>存储器</a:t>
            </a:r>
            <a:r>
              <a:rPr lang="zh-CN" altLang="en-US" dirty="0"/>
              <a:t>芯片的</a:t>
            </a:r>
            <a:r>
              <a:rPr lang="zh-CN" altLang="en-US" dirty="0" smtClean="0"/>
              <a:t>扩展</a:t>
            </a:r>
            <a:endParaRPr lang="en-US" altLang="zh-CN" dirty="0" smtClean="0"/>
          </a:p>
          <a:p>
            <a:pPr marL="0" indent="0">
              <a:buNone/>
            </a:pPr>
            <a:r>
              <a:rPr lang="en-US" altLang="zh-CN" dirty="0" smtClean="0">
                <a:solidFill>
                  <a:srgbClr val="063DE8"/>
                </a:solidFill>
                <a:latin typeface="微软雅黑" panose="020B0503020204020204" pitchFamily="34" charset="-122"/>
              </a:rPr>
              <a:t>2. </a:t>
            </a:r>
            <a:r>
              <a:rPr lang="zh-CN" altLang="en-US" dirty="0" smtClean="0">
                <a:solidFill>
                  <a:srgbClr val="063DE8"/>
                </a:solidFill>
                <a:latin typeface="微软雅黑" panose="020B0503020204020204" pitchFamily="34" charset="-122"/>
              </a:rPr>
              <a:t>字扩展</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07504" y="1700808"/>
            <a:ext cx="8730344" cy="2985433"/>
          </a:xfrm>
          <a:prstGeom prst="rect">
            <a:avLst/>
          </a:prstGeom>
        </p:spPr>
        <p:txBody>
          <a:bodyPr wrap="square">
            <a:spAutoFit/>
          </a:bodyPr>
          <a:lstStyle/>
          <a:p>
            <a:pPr marL="342900" lvl="1" indent="-342900" eaLnBrk="1" hangingPunct="1">
              <a:spcBef>
                <a:spcPct val="1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位数不变、扩充容量</a:t>
            </a:r>
          </a:p>
          <a:p>
            <a:pPr marL="0" lvl="1" eaLnBrk="1" hangingPunct="1">
              <a:spcBef>
                <a:spcPct val="10000"/>
              </a:spcBef>
              <a:buFontTx/>
              <a:buNone/>
            </a:pPr>
            <a:r>
              <a:rPr lang="zh-CN" altLang="en-US" sz="2000" dirty="0">
                <a:solidFill>
                  <a:srgbClr val="CC0000"/>
                </a:solidFill>
                <a:latin typeface="Comic Sans MS" panose="030F0702030302020204" pitchFamily="66" charset="0"/>
                <a:ea typeface="微软雅黑" panose="020B0503020204020204" pitchFamily="34" charset="-122"/>
              </a:rPr>
              <a:t>     例如，用</a:t>
            </a:r>
            <a:r>
              <a:rPr lang="en-US" altLang="zh-CN" sz="2000" dirty="0">
                <a:solidFill>
                  <a:srgbClr val="CC0000"/>
                </a:solidFill>
                <a:latin typeface="Comic Sans MS" panose="030F0702030302020204" pitchFamily="66" charset="0"/>
                <a:ea typeface="微软雅黑" panose="020B0503020204020204" pitchFamily="34" charset="-122"/>
              </a:rPr>
              <a:t>16K×8</a:t>
            </a:r>
            <a:r>
              <a:rPr lang="zh-CN" altLang="en-US" sz="2000" dirty="0">
                <a:solidFill>
                  <a:srgbClr val="CC0000"/>
                </a:solidFill>
                <a:latin typeface="Comic Sans MS" panose="030F0702030302020204" pitchFamily="66" charset="0"/>
                <a:ea typeface="微软雅黑" panose="020B0503020204020204" pitchFamily="34" charset="-122"/>
              </a:rPr>
              <a:t>位芯片扩展成</a:t>
            </a:r>
            <a:r>
              <a:rPr lang="en-US" altLang="zh-CN" sz="2000" dirty="0">
                <a:solidFill>
                  <a:srgbClr val="CC0000"/>
                </a:solidFill>
                <a:latin typeface="Comic Sans MS" panose="030F0702030302020204" pitchFamily="66" charset="0"/>
                <a:ea typeface="微软雅黑" panose="020B0503020204020204" pitchFamily="34" charset="-122"/>
              </a:rPr>
              <a:t>64K×8</a:t>
            </a:r>
            <a:r>
              <a:rPr lang="zh-CN" altLang="en-US" sz="2000" dirty="0">
                <a:solidFill>
                  <a:srgbClr val="CC0000"/>
                </a:solidFill>
                <a:latin typeface="Comic Sans MS" panose="030F0702030302020204" pitchFamily="66" charset="0"/>
                <a:ea typeface="微软雅黑" panose="020B0503020204020204" pitchFamily="34" charset="-122"/>
              </a:rPr>
              <a:t>位存储器，需几个芯片？地址范围各是多少？</a:t>
            </a:r>
          </a:p>
          <a:p>
            <a:pPr marL="0" lvl="1" eaLnBrk="1" hangingPunct="1">
              <a:spcBef>
                <a:spcPct val="10000"/>
              </a:spcBef>
              <a:buFontTx/>
              <a:buNone/>
            </a:pPr>
            <a:r>
              <a:rPr lang="zh-CN" altLang="en-US" sz="2000" dirty="0">
                <a:latin typeface="Comic Sans MS" panose="030F0702030302020204" pitchFamily="66" charset="0"/>
                <a:ea typeface="微软雅黑" panose="020B0503020204020204" pitchFamily="34" charset="-122"/>
              </a:rPr>
              <a:t>     </a:t>
            </a:r>
            <a:r>
              <a:rPr lang="zh-CN" altLang="en-US" sz="2000" dirty="0">
                <a:solidFill>
                  <a:srgbClr val="0033CC"/>
                </a:solidFill>
                <a:latin typeface="Comic Sans MS" panose="030F0702030302020204" pitchFamily="66" charset="0"/>
                <a:ea typeface="微软雅黑" panose="020B0503020204020204" pitchFamily="34" charset="-122"/>
              </a:rPr>
              <a:t>字方向扩展</a:t>
            </a:r>
            <a:r>
              <a:rPr lang="en-US" altLang="zh-CN" sz="2000" dirty="0">
                <a:solidFill>
                  <a:srgbClr val="0033CC"/>
                </a:solidFill>
                <a:latin typeface="Comic Sans MS" panose="030F0702030302020204" pitchFamily="66" charset="0"/>
                <a:ea typeface="微软雅黑" panose="020B0503020204020204" pitchFamily="34" charset="-122"/>
              </a:rPr>
              <a:t>4</a:t>
            </a:r>
            <a:r>
              <a:rPr lang="zh-CN" altLang="en-US" sz="2000" dirty="0">
                <a:solidFill>
                  <a:srgbClr val="0033CC"/>
                </a:solidFill>
                <a:latin typeface="Comic Sans MS" panose="030F0702030302020204" pitchFamily="66" charset="0"/>
                <a:ea typeface="微软雅黑" panose="020B0503020204020204" pitchFamily="34" charset="-122"/>
              </a:rPr>
              <a:t>倍，即</a:t>
            </a:r>
            <a:r>
              <a:rPr lang="en-US" altLang="zh-CN" sz="2000" dirty="0">
                <a:solidFill>
                  <a:srgbClr val="0033CC"/>
                </a:solidFill>
                <a:latin typeface="Comic Sans MS" panose="030F0702030302020204" pitchFamily="66" charset="0"/>
                <a:ea typeface="微软雅黑" panose="020B0503020204020204" pitchFamily="34" charset="-122"/>
              </a:rPr>
              <a:t>4</a:t>
            </a:r>
            <a:r>
              <a:rPr lang="zh-CN" altLang="en-US" sz="2000" dirty="0">
                <a:solidFill>
                  <a:srgbClr val="0033CC"/>
                </a:solidFill>
                <a:latin typeface="Comic Sans MS" panose="030F0702030302020204" pitchFamily="66" charset="0"/>
                <a:ea typeface="微软雅黑" panose="020B0503020204020204" pitchFamily="34" charset="-122"/>
              </a:rPr>
              <a:t>个芯片。</a:t>
            </a:r>
            <a:r>
              <a:rPr lang="en-US" altLang="zh-CN" sz="2000" dirty="0">
                <a:solidFill>
                  <a:srgbClr val="0033CC"/>
                </a:solidFill>
                <a:latin typeface="Comic Sans MS" panose="030F0702030302020204" pitchFamily="66" charset="0"/>
                <a:ea typeface="微软雅黑" panose="020B0503020204020204" pitchFamily="34" charset="-122"/>
              </a:rPr>
              <a:t>0000-3FFFH</a:t>
            </a:r>
            <a:r>
              <a:rPr lang="zh-CN" altLang="en-US" sz="2000" dirty="0">
                <a:solidFill>
                  <a:srgbClr val="0033CC"/>
                </a:solidFill>
                <a:latin typeface="Comic Sans MS" panose="030F0702030302020204" pitchFamily="66" charset="0"/>
                <a:ea typeface="微软雅黑" panose="020B0503020204020204" pitchFamily="34" charset="-122"/>
              </a:rPr>
              <a:t>， </a:t>
            </a:r>
            <a:r>
              <a:rPr lang="en-US" altLang="zh-CN" sz="2000" dirty="0">
                <a:solidFill>
                  <a:srgbClr val="0033CC"/>
                </a:solidFill>
                <a:latin typeface="Comic Sans MS" panose="030F0702030302020204" pitchFamily="66" charset="0"/>
                <a:ea typeface="微软雅黑" panose="020B0503020204020204" pitchFamily="34" charset="-122"/>
              </a:rPr>
              <a:t>4000-7FFFH</a:t>
            </a:r>
            <a:r>
              <a:rPr lang="zh-CN" altLang="en-US" sz="2000" dirty="0">
                <a:solidFill>
                  <a:srgbClr val="0033CC"/>
                </a:solidFill>
                <a:latin typeface="Comic Sans MS" panose="030F0702030302020204" pitchFamily="66" charset="0"/>
                <a:ea typeface="微软雅黑" panose="020B0503020204020204" pitchFamily="34" charset="-122"/>
              </a:rPr>
              <a:t>， </a:t>
            </a:r>
            <a:r>
              <a:rPr lang="en-US" altLang="zh-CN" sz="2000" dirty="0">
                <a:solidFill>
                  <a:srgbClr val="0033CC"/>
                </a:solidFill>
                <a:latin typeface="Comic Sans MS" panose="030F0702030302020204" pitchFamily="66" charset="0"/>
                <a:ea typeface="微软雅黑" panose="020B0503020204020204" pitchFamily="34" charset="-122"/>
              </a:rPr>
              <a:t>8000-BFFFH</a:t>
            </a:r>
            <a:r>
              <a:rPr lang="zh-CN" altLang="en-US" sz="2000" dirty="0">
                <a:solidFill>
                  <a:srgbClr val="0033CC"/>
                </a:solidFill>
                <a:latin typeface="Comic Sans MS" panose="030F0702030302020204" pitchFamily="66" charset="0"/>
                <a:ea typeface="微软雅黑" panose="020B0503020204020204" pitchFamily="34" charset="-122"/>
              </a:rPr>
              <a:t>， </a:t>
            </a:r>
            <a:r>
              <a:rPr lang="en-US" altLang="zh-CN" sz="2000" dirty="0">
                <a:solidFill>
                  <a:srgbClr val="0033CC"/>
                </a:solidFill>
                <a:latin typeface="Comic Sans MS" panose="030F0702030302020204" pitchFamily="66" charset="0"/>
                <a:ea typeface="微软雅黑" panose="020B0503020204020204" pitchFamily="34" charset="-122"/>
              </a:rPr>
              <a:t>C000- FFFFH</a:t>
            </a:r>
          </a:p>
          <a:p>
            <a:pPr marL="0" lvl="1" eaLnBrk="1" hangingPunct="1">
              <a:spcBef>
                <a:spcPct val="10000"/>
              </a:spcBef>
              <a:buFontTx/>
              <a:buNone/>
            </a:pPr>
            <a:r>
              <a:rPr lang="zh-CN" altLang="en-US" sz="2000" dirty="0">
                <a:solidFill>
                  <a:srgbClr val="0033CC"/>
                </a:solidFill>
                <a:latin typeface="Comic Sans MS" panose="030F0702030302020204" pitchFamily="66" charset="0"/>
                <a:ea typeface="微软雅黑" panose="020B0503020204020204" pitchFamily="34" charset="-122"/>
              </a:rPr>
              <a:t>     地址共</a:t>
            </a:r>
            <a:r>
              <a:rPr lang="en-US" altLang="zh-CN" sz="2000" dirty="0">
                <a:solidFill>
                  <a:srgbClr val="0033CC"/>
                </a:solidFill>
                <a:latin typeface="Comic Sans MS" panose="030F0702030302020204" pitchFamily="66" charset="0"/>
                <a:ea typeface="微软雅黑" panose="020B0503020204020204" pitchFamily="34" charset="-122"/>
              </a:rPr>
              <a:t>16</a:t>
            </a:r>
            <a:r>
              <a:rPr lang="zh-CN" altLang="en-US" sz="2000" dirty="0">
                <a:solidFill>
                  <a:srgbClr val="0033CC"/>
                </a:solidFill>
                <a:latin typeface="Comic Sans MS" panose="030F0702030302020204" pitchFamily="66" charset="0"/>
                <a:ea typeface="微软雅黑" panose="020B0503020204020204" pitchFamily="34" charset="-122"/>
              </a:rPr>
              <a:t>位，高两位由外部译码器译码生成</a:t>
            </a:r>
            <a:r>
              <a:rPr lang="en-US" altLang="zh-CN" sz="2000" dirty="0">
                <a:solidFill>
                  <a:srgbClr val="0033CC"/>
                </a:solidFill>
                <a:latin typeface="Comic Sans MS" panose="030F0702030302020204" pitchFamily="66" charset="0"/>
                <a:ea typeface="微软雅黑" panose="020B0503020204020204" pitchFamily="34" charset="-122"/>
              </a:rPr>
              <a:t>4</a:t>
            </a:r>
            <a:r>
              <a:rPr lang="zh-CN" altLang="en-US" sz="2000" dirty="0">
                <a:solidFill>
                  <a:srgbClr val="0033CC"/>
                </a:solidFill>
                <a:latin typeface="Comic Sans MS" panose="030F0702030302020204" pitchFamily="66" charset="0"/>
                <a:ea typeface="微软雅黑" panose="020B0503020204020204" pitchFamily="34" charset="-122"/>
              </a:rPr>
              <a:t>个输出，分别连到</a:t>
            </a:r>
            <a:r>
              <a:rPr lang="en-US" altLang="zh-CN" sz="2000" dirty="0">
                <a:solidFill>
                  <a:srgbClr val="0033CC"/>
                </a:solidFill>
                <a:latin typeface="Comic Sans MS" panose="030F0702030302020204" pitchFamily="66" charset="0"/>
                <a:ea typeface="微软雅黑" panose="020B0503020204020204" pitchFamily="34" charset="-122"/>
              </a:rPr>
              <a:t>4</a:t>
            </a:r>
            <a:r>
              <a:rPr lang="zh-CN" altLang="en-US" sz="2000" dirty="0">
                <a:solidFill>
                  <a:srgbClr val="0033CC"/>
                </a:solidFill>
                <a:latin typeface="Comic Sans MS" panose="030F0702030302020204" pitchFamily="66" charset="0"/>
                <a:ea typeface="微软雅黑" panose="020B0503020204020204" pitchFamily="34" charset="-122"/>
              </a:rPr>
              <a:t>个片选信号，片内地址有</a:t>
            </a:r>
            <a:r>
              <a:rPr lang="en-US" altLang="zh-CN" sz="2000" dirty="0">
                <a:solidFill>
                  <a:srgbClr val="0033CC"/>
                </a:solidFill>
                <a:latin typeface="Comic Sans MS" panose="030F0702030302020204" pitchFamily="66" charset="0"/>
                <a:ea typeface="微软雅黑" panose="020B0503020204020204" pitchFamily="34" charset="-122"/>
              </a:rPr>
              <a:t>14</a:t>
            </a:r>
            <a:r>
              <a:rPr lang="zh-CN" altLang="en-US" sz="2000" dirty="0">
                <a:solidFill>
                  <a:srgbClr val="0033CC"/>
                </a:solidFill>
                <a:latin typeface="Comic Sans MS" panose="030F0702030302020204" pitchFamily="66" charset="0"/>
                <a:ea typeface="微软雅黑" panose="020B0503020204020204" pitchFamily="34" charset="-122"/>
              </a:rPr>
              <a:t>位</a:t>
            </a:r>
          </a:p>
          <a:p>
            <a:pPr marL="342900" lvl="1" indent="-342900" eaLnBrk="1" hangingPunct="1">
              <a:spcBef>
                <a:spcPct val="1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地址线、读</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写控制线等对应相接，片选信号则分别与外部译码器各个译码输出端相连</a:t>
            </a:r>
          </a:p>
        </p:txBody>
      </p:sp>
    </p:spTree>
    <p:extLst>
      <p:ext uri="{BB962C8B-B14F-4D97-AF65-F5344CB8AC3E}">
        <p14:creationId xmlns:p14="http://schemas.microsoft.com/office/powerpoint/2010/main" val="3841577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743531"/>
            <a:ext cx="8280920" cy="813261"/>
          </a:xfrm>
        </p:spPr>
        <p:txBody>
          <a:bodyPr/>
          <a:lstStyle/>
          <a:p>
            <a:pPr marL="0" indent="0">
              <a:buNone/>
            </a:pPr>
            <a:r>
              <a:rPr lang="en-US" altLang="zh-CN" dirty="0" smtClean="0"/>
              <a:t>7.3.2 </a:t>
            </a:r>
            <a:r>
              <a:rPr lang="zh-CN" altLang="en-US" dirty="0" smtClean="0"/>
              <a:t>存储器</a:t>
            </a:r>
            <a:r>
              <a:rPr lang="zh-CN" altLang="en-US" dirty="0"/>
              <a:t>芯片的</a:t>
            </a:r>
            <a:r>
              <a:rPr lang="zh-CN" altLang="en-US" dirty="0" smtClean="0"/>
              <a:t>扩展</a:t>
            </a:r>
            <a:endParaRPr lang="en-US" altLang="zh-CN" dirty="0" smtClean="0"/>
          </a:p>
          <a:p>
            <a:pPr marL="0" indent="0">
              <a:buNone/>
            </a:pPr>
            <a:r>
              <a:rPr lang="en-US" altLang="zh-CN" dirty="0" smtClean="0">
                <a:solidFill>
                  <a:srgbClr val="063DE8"/>
                </a:solidFill>
                <a:latin typeface="微软雅黑" panose="020B0503020204020204" pitchFamily="34" charset="-122"/>
              </a:rPr>
              <a:t>3. </a:t>
            </a:r>
            <a:r>
              <a:rPr lang="zh-CN" altLang="en-US" dirty="0" smtClean="0">
                <a:solidFill>
                  <a:srgbClr val="063DE8"/>
                </a:solidFill>
                <a:latin typeface="微软雅黑" panose="020B0503020204020204" pitchFamily="34" charset="-122"/>
              </a:rPr>
              <a:t>字、位同时扩展</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07504" y="1700808"/>
            <a:ext cx="8730344" cy="2646878"/>
          </a:xfrm>
          <a:prstGeom prst="rect">
            <a:avLst/>
          </a:prstGeom>
        </p:spPr>
        <p:txBody>
          <a:bodyPr wrap="square">
            <a:spAutoFit/>
          </a:bodyPr>
          <a:lstStyle/>
          <a:p>
            <a:pPr marL="342900" lvl="1" indent="-342900" eaLnBrk="1" hangingPunct="1">
              <a:spcBef>
                <a:spcPct val="1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rPr>
              <a:t>当芯片在容量和位数都不满足存储器要求的情况下，需要对字</a:t>
            </a:r>
            <a:r>
              <a:rPr lang="zh-CN" altLang="en-US" sz="2000" dirty="0">
                <a:latin typeface="Comic Sans MS" panose="030F0702030302020204" pitchFamily="66" charset="0"/>
                <a:ea typeface="微软雅黑" panose="020B0503020204020204" pitchFamily="34" charset="-122"/>
              </a:rPr>
              <a:t>和位同时扩展</a:t>
            </a:r>
          </a:p>
          <a:p>
            <a:pPr marL="0" lvl="1" eaLnBrk="1" hangingPunct="1">
              <a:spcBef>
                <a:spcPct val="10000"/>
              </a:spcBef>
              <a:buFontTx/>
              <a:buNone/>
            </a:pPr>
            <a:r>
              <a:rPr lang="zh-CN" altLang="en-US" sz="2000" dirty="0">
                <a:latin typeface="Comic Sans MS" panose="030F0702030302020204" pitchFamily="66" charset="0"/>
                <a:ea typeface="微软雅黑" panose="020B0503020204020204" pitchFamily="34" charset="-122"/>
              </a:rPr>
              <a:t>     </a:t>
            </a:r>
            <a:r>
              <a:rPr lang="zh-CN" altLang="en-US" sz="2000" dirty="0">
                <a:solidFill>
                  <a:srgbClr val="CC0000"/>
                </a:solidFill>
                <a:latin typeface="Comic Sans MS" panose="030F0702030302020204" pitchFamily="66" charset="0"/>
                <a:ea typeface="微软雅黑" panose="020B0503020204020204" pitchFamily="34" charset="-122"/>
              </a:rPr>
              <a:t>例如，用</a:t>
            </a:r>
            <a:r>
              <a:rPr lang="en-US" altLang="zh-CN" sz="2000" dirty="0">
                <a:solidFill>
                  <a:srgbClr val="CC0000"/>
                </a:solidFill>
                <a:latin typeface="Comic Sans MS" panose="030F0702030302020204" pitchFamily="66" charset="0"/>
                <a:ea typeface="微软雅黑" panose="020B0503020204020204" pitchFamily="34" charset="-122"/>
              </a:rPr>
              <a:t>16K×4</a:t>
            </a:r>
            <a:r>
              <a:rPr lang="zh-CN" altLang="en-US" sz="2000" dirty="0">
                <a:solidFill>
                  <a:srgbClr val="CC0000"/>
                </a:solidFill>
                <a:latin typeface="Comic Sans MS" panose="030F0702030302020204" pitchFamily="66" charset="0"/>
                <a:ea typeface="微软雅黑" panose="020B0503020204020204" pitchFamily="34" charset="-122"/>
              </a:rPr>
              <a:t>位芯片构成</a:t>
            </a:r>
            <a:r>
              <a:rPr lang="en-US" altLang="zh-CN" sz="2000" dirty="0">
                <a:solidFill>
                  <a:srgbClr val="CC0000"/>
                </a:solidFill>
                <a:latin typeface="Comic Sans MS" panose="030F0702030302020204" pitchFamily="66" charset="0"/>
                <a:ea typeface="微软雅黑" panose="020B0503020204020204" pitchFamily="34" charset="-122"/>
              </a:rPr>
              <a:t>64K×8</a:t>
            </a:r>
            <a:r>
              <a:rPr lang="zh-CN" altLang="en-US" sz="2000" dirty="0">
                <a:solidFill>
                  <a:srgbClr val="CC0000"/>
                </a:solidFill>
                <a:latin typeface="Comic Sans MS" panose="030F0702030302020204" pitchFamily="66" charset="0"/>
                <a:ea typeface="微软雅黑" panose="020B0503020204020204" pitchFamily="34" charset="-122"/>
              </a:rPr>
              <a:t>位存储器，需几个芯片，地址范围各是多少？</a:t>
            </a:r>
          </a:p>
          <a:p>
            <a:pPr marL="0" lvl="1" eaLnBrk="1" hangingPunct="1">
              <a:spcBef>
                <a:spcPct val="10000"/>
              </a:spcBef>
              <a:buFontTx/>
              <a:buNone/>
            </a:pPr>
            <a:r>
              <a:rPr lang="zh-CN" altLang="en-US" sz="2000" dirty="0">
                <a:solidFill>
                  <a:srgbClr val="CC0000"/>
                </a:solidFill>
                <a:latin typeface="Comic Sans MS" panose="030F0702030302020204" pitchFamily="66" charset="0"/>
                <a:ea typeface="微软雅黑" panose="020B0503020204020204" pitchFamily="34" charset="-122"/>
              </a:rPr>
              <a:t>     </a:t>
            </a:r>
            <a:r>
              <a:rPr lang="zh-CN" altLang="en-US" sz="2000" dirty="0">
                <a:solidFill>
                  <a:srgbClr val="0033CC"/>
                </a:solidFill>
                <a:latin typeface="Comic Sans MS" panose="030F0702030302020204" pitchFamily="66" charset="0"/>
                <a:ea typeface="微软雅黑" panose="020B0503020204020204" pitchFamily="34" charset="-122"/>
              </a:rPr>
              <a:t>字方向</a:t>
            </a:r>
            <a:r>
              <a:rPr lang="en-US" altLang="zh-CN" sz="2000" dirty="0">
                <a:solidFill>
                  <a:srgbClr val="0033CC"/>
                </a:solidFill>
                <a:latin typeface="Comic Sans MS" panose="030F0702030302020204" pitchFamily="66" charset="0"/>
                <a:ea typeface="微软雅黑" panose="020B0503020204020204" pitchFamily="34" charset="-122"/>
              </a:rPr>
              <a:t>4</a:t>
            </a:r>
            <a:r>
              <a:rPr lang="zh-CN" altLang="en-US" sz="2000" dirty="0">
                <a:solidFill>
                  <a:srgbClr val="0033CC"/>
                </a:solidFill>
                <a:latin typeface="Comic Sans MS" panose="030F0702030302020204" pitchFamily="66" charset="0"/>
                <a:ea typeface="微软雅黑" panose="020B0503020204020204" pitchFamily="34" charset="-122"/>
              </a:rPr>
              <a:t>倍、位方向</a:t>
            </a:r>
            <a:r>
              <a:rPr lang="en-US" altLang="zh-CN" sz="2000" dirty="0">
                <a:solidFill>
                  <a:srgbClr val="0033CC"/>
                </a:solidFill>
                <a:latin typeface="Comic Sans MS" panose="030F0702030302020204" pitchFamily="66" charset="0"/>
                <a:ea typeface="微软雅黑" panose="020B0503020204020204" pitchFamily="34" charset="-122"/>
              </a:rPr>
              <a:t>2</a:t>
            </a:r>
            <a:r>
              <a:rPr lang="zh-CN" altLang="en-US" sz="2000" dirty="0">
                <a:solidFill>
                  <a:srgbClr val="0033CC"/>
                </a:solidFill>
                <a:latin typeface="Comic Sans MS" panose="030F0702030302020204" pitchFamily="66" charset="0"/>
                <a:ea typeface="微软雅黑" panose="020B0503020204020204" pitchFamily="34" charset="-122"/>
              </a:rPr>
              <a:t>倍，</a:t>
            </a:r>
            <a:r>
              <a:rPr lang="en-US" altLang="zh-CN" sz="2000" dirty="0">
                <a:solidFill>
                  <a:srgbClr val="0033CC"/>
                </a:solidFill>
                <a:latin typeface="Comic Sans MS" panose="030F0702030302020204" pitchFamily="66" charset="0"/>
                <a:ea typeface="微软雅黑" panose="020B0503020204020204" pitchFamily="34" charset="-122"/>
              </a:rPr>
              <a:t>8</a:t>
            </a:r>
            <a:r>
              <a:rPr lang="zh-CN" altLang="en-US" sz="2000" dirty="0">
                <a:solidFill>
                  <a:srgbClr val="0033CC"/>
                </a:solidFill>
                <a:latin typeface="Comic Sans MS" panose="030F0702030302020204" pitchFamily="66" charset="0"/>
                <a:ea typeface="微软雅黑" panose="020B0503020204020204" pitchFamily="34" charset="-122"/>
              </a:rPr>
              <a:t>个芯片。</a:t>
            </a:r>
            <a:r>
              <a:rPr lang="en-US" altLang="zh-CN" sz="2000" dirty="0">
                <a:solidFill>
                  <a:srgbClr val="0033CC"/>
                </a:solidFill>
                <a:latin typeface="Comic Sans MS" panose="030F0702030302020204" pitchFamily="66" charset="0"/>
                <a:ea typeface="微软雅黑" panose="020B0503020204020204" pitchFamily="34" charset="-122"/>
              </a:rPr>
              <a:t>0000-3FFFH</a:t>
            </a:r>
            <a:r>
              <a:rPr lang="zh-CN" altLang="en-US" sz="2000" dirty="0">
                <a:solidFill>
                  <a:srgbClr val="0033CC"/>
                </a:solidFill>
                <a:latin typeface="Comic Sans MS" panose="030F0702030302020204" pitchFamily="66" charset="0"/>
                <a:ea typeface="微软雅黑" panose="020B0503020204020204" pitchFamily="34" charset="-122"/>
              </a:rPr>
              <a:t>， </a:t>
            </a:r>
            <a:r>
              <a:rPr lang="en-US" altLang="zh-CN" sz="2000" dirty="0">
                <a:solidFill>
                  <a:srgbClr val="0033CC"/>
                </a:solidFill>
                <a:latin typeface="Comic Sans MS" panose="030F0702030302020204" pitchFamily="66" charset="0"/>
                <a:ea typeface="微软雅黑" panose="020B0503020204020204" pitchFamily="34" charset="-122"/>
              </a:rPr>
              <a:t>4000-7FFFH</a:t>
            </a:r>
            <a:r>
              <a:rPr lang="zh-CN" altLang="en-US" sz="2000" dirty="0">
                <a:solidFill>
                  <a:srgbClr val="0033CC"/>
                </a:solidFill>
                <a:latin typeface="Comic Sans MS" panose="030F0702030302020204" pitchFamily="66" charset="0"/>
                <a:ea typeface="微软雅黑" panose="020B0503020204020204" pitchFamily="34" charset="-122"/>
              </a:rPr>
              <a:t>， </a:t>
            </a:r>
            <a:r>
              <a:rPr lang="en-US" altLang="zh-CN" sz="2000" dirty="0">
                <a:solidFill>
                  <a:srgbClr val="0033CC"/>
                </a:solidFill>
                <a:latin typeface="Comic Sans MS" panose="030F0702030302020204" pitchFamily="66" charset="0"/>
                <a:ea typeface="微软雅黑" panose="020B0503020204020204" pitchFamily="34" charset="-122"/>
              </a:rPr>
              <a:t>8000-BFFFH</a:t>
            </a:r>
            <a:r>
              <a:rPr lang="zh-CN" altLang="en-US" sz="2000" dirty="0">
                <a:solidFill>
                  <a:srgbClr val="0033CC"/>
                </a:solidFill>
                <a:latin typeface="Comic Sans MS" panose="030F0702030302020204" pitchFamily="66" charset="0"/>
                <a:ea typeface="微软雅黑" panose="020B0503020204020204" pitchFamily="34" charset="-122"/>
              </a:rPr>
              <a:t>， </a:t>
            </a:r>
            <a:r>
              <a:rPr lang="en-US" altLang="zh-CN" sz="2000" dirty="0">
                <a:solidFill>
                  <a:srgbClr val="0033CC"/>
                </a:solidFill>
                <a:latin typeface="Comic Sans MS" panose="030F0702030302020204" pitchFamily="66" charset="0"/>
                <a:ea typeface="微软雅黑" panose="020B0503020204020204" pitchFamily="34" charset="-122"/>
              </a:rPr>
              <a:t>C000- FFFFH</a:t>
            </a:r>
          </a:p>
          <a:p>
            <a:pPr marL="342900" lvl="1" indent="-342900" eaLnBrk="1" hangingPunct="1">
              <a:spcBef>
                <a:spcPct val="1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地址线、读</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写控制线等对应相接，片选信号则分别与外部译码器各个译码输出端相连</a:t>
            </a:r>
            <a:endParaRPr lang="zh-CN" altLang="en-US" sz="2000" dirty="0">
              <a:solidFill>
                <a:srgbClr val="006600"/>
              </a:solidFill>
              <a:latin typeface="Comic Sans MS" panose="030F0702030302020204" pitchFamily="66" charset="0"/>
              <a:ea typeface="微软雅黑" panose="020B0503020204020204" pitchFamily="34" charset="-122"/>
            </a:endParaRPr>
          </a:p>
        </p:txBody>
      </p:sp>
      <p:sp>
        <p:nvSpPr>
          <p:cNvPr id="8" name="Text Box 4"/>
          <p:cNvSpPr txBox="1">
            <a:spLocks noChangeArrowheads="1"/>
          </p:cNvSpPr>
          <p:nvPr/>
        </p:nvSpPr>
        <p:spPr bwMode="auto">
          <a:xfrm>
            <a:off x="1623492" y="4725144"/>
            <a:ext cx="503674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2000" i="0" dirty="0">
                <a:solidFill>
                  <a:srgbClr val="FF0000"/>
                </a:solidFill>
                <a:latin typeface="微软雅黑" panose="020B0503020204020204" pitchFamily="34" charset="-122"/>
                <a:ea typeface="微软雅黑" panose="020B0503020204020204" pitchFamily="34" charset="-122"/>
              </a:rPr>
              <a:t>有两种容量扩展方式：交叉编址和连续编址。</a:t>
            </a:r>
          </a:p>
        </p:txBody>
      </p:sp>
    </p:spTree>
    <p:extLst>
      <p:ext uri="{BB962C8B-B14F-4D97-AF65-F5344CB8AC3E}">
        <p14:creationId xmlns:p14="http://schemas.microsoft.com/office/powerpoint/2010/main" val="84322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671523"/>
            <a:ext cx="8280920" cy="813261"/>
          </a:xfrm>
        </p:spPr>
        <p:txBody>
          <a:bodyPr/>
          <a:lstStyle/>
          <a:p>
            <a:pPr marL="0" indent="0">
              <a:buNone/>
            </a:pPr>
            <a:r>
              <a:rPr lang="en-US" altLang="zh-CN" dirty="0" smtClean="0"/>
              <a:t>7.3.2 </a:t>
            </a:r>
            <a:r>
              <a:rPr lang="zh-CN" altLang="en-US" dirty="0" smtClean="0"/>
              <a:t>存储器</a:t>
            </a:r>
            <a:r>
              <a:rPr lang="zh-CN" altLang="en-US" dirty="0"/>
              <a:t>芯片的</a:t>
            </a:r>
            <a:r>
              <a:rPr lang="zh-CN" altLang="en-US" dirty="0" smtClean="0"/>
              <a:t>扩展  </a:t>
            </a:r>
            <a:r>
              <a:rPr lang="en-US" altLang="zh-CN" dirty="0" smtClean="0">
                <a:solidFill>
                  <a:srgbClr val="063DE8"/>
                </a:solidFill>
                <a:latin typeface="微软雅黑" panose="020B0503020204020204" pitchFamily="34" charset="-122"/>
              </a:rPr>
              <a:t> </a:t>
            </a:r>
          </a:p>
          <a:p>
            <a:pPr marL="0" indent="0">
              <a:buNone/>
            </a:pPr>
            <a:r>
              <a:rPr lang="zh-CN" altLang="en-US" dirty="0" smtClean="0">
                <a:solidFill>
                  <a:srgbClr val="063DE8"/>
                </a:solidFill>
                <a:latin typeface="微软雅黑" panose="020B0503020204020204" pitchFamily="34" charset="-122"/>
              </a:rPr>
              <a:t>举例：用</a:t>
            </a:r>
            <a:r>
              <a:rPr lang="en-US" altLang="zh-CN" dirty="0" smtClean="0">
                <a:solidFill>
                  <a:srgbClr val="063DE8"/>
                </a:solidFill>
                <a:latin typeface="微软雅黑" panose="020B0503020204020204" pitchFamily="34" charset="-122"/>
              </a:rPr>
              <a:t>8</a:t>
            </a:r>
            <a:r>
              <a:rPr lang="zh-CN" altLang="en-US" dirty="0" smtClean="0">
                <a:solidFill>
                  <a:srgbClr val="063DE8"/>
                </a:solidFill>
                <a:latin typeface="微软雅黑" panose="020B0503020204020204" pitchFamily="34" charset="-122"/>
              </a:rPr>
              <a:t>个</a:t>
            </a:r>
            <a:r>
              <a:rPr lang="en-US" altLang="zh-CN" dirty="0" smtClean="0">
                <a:solidFill>
                  <a:srgbClr val="063DE8"/>
                </a:solidFill>
                <a:latin typeface="微软雅黑" panose="020B0503020204020204" pitchFamily="34" charset="-122"/>
              </a:rPr>
              <a:t>16MX8</a:t>
            </a:r>
            <a:r>
              <a:rPr lang="zh-CN" altLang="en-US" dirty="0" smtClean="0">
                <a:solidFill>
                  <a:srgbClr val="063DE8"/>
                </a:solidFill>
                <a:latin typeface="微软雅黑" panose="020B0503020204020204" pitchFamily="34" charset="-122"/>
              </a:rPr>
              <a:t>位的</a:t>
            </a:r>
            <a:r>
              <a:rPr lang="en-US" altLang="zh-CN" dirty="0" smtClean="0">
                <a:solidFill>
                  <a:srgbClr val="063DE8"/>
                </a:solidFill>
                <a:latin typeface="微软雅黑" panose="020B0503020204020204" pitchFamily="34" charset="-122"/>
              </a:rPr>
              <a:t>DRAM</a:t>
            </a:r>
            <a:r>
              <a:rPr lang="zh-CN" altLang="en-US" dirty="0" smtClean="0">
                <a:solidFill>
                  <a:srgbClr val="063DE8"/>
                </a:solidFill>
                <a:latin typeface="微软雅黑" panose="020B0503020204020204" pitchFamily="34" charset="-122"/>
              </a:rPr>
              <a:t>芯片扩展成一个</a:t>
            </a:r>
            <a:r>
              <a:rPr lang="en-US" altLang="zh-CN" dirty="0" smtClean="0">
                <a:solidFill>
                  <a:srgbClr val="063DE8"/>
                </a:solidFill>
                <a:latin typeface="微软雅黑" panose="020B0503020204020204" pitchFamily="34" charset="-122"/>
              </a:rPr>
              <a:t>128M</a:t>
            </a:r>
            <a:r>
              <a:rPr lang="zh-CN" altLang="en-US" dirty="0" smtClean="0">
                <a:solidFill>
                  <a:srgbClr val="063DE8"/>
                </a:solidFill>
                <a:latin typeface="微软雅黑" panose="020B0503020204020204" pitchFamily="34" charset="-122"/>
              </a:rPr>
              <a:t>内存条</a:t>
            </a:r>
            <a:endParaRPr lang="zh-CN" altLang="en-US" dirty="0">
              <a:solidFill>
                <a:srgbClr val="063DE8"/>
              </a:solidFill>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grpSp>
        <p:nvGrpSpPr>
          <p:cNvPr id="9" name="Group 7"/>
          <p:cNvGrpSpPr>
            <a:grpSpLocks/>
          </p:cNvGrpSpPr>
          <p:nvPr/>
        </p:nvGrpSpPr>
        <p:grpSpPr bwMode="auto">
          <a:xfrm>
            <a:off x="179512" y="1564671"/>
            <a:ext cx="7094736" cy="4824536"/>
            <a:chOff x="430" y="872"/>
            <a:chExt cx="4384" cy="3064"/>
          </a:xfrm>
        </p:grpSpPr>
        <p:sp>
          <p:nvSpPr>
            <p:cNvPr id="10"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Helvetica" panose="020B0604020202020204" pitchFamily="34" charset="0"/>
                  <a:ea typeface="微软雅黑" panose="020B0503020204020204" pitchFamily="34" charset="-122"/>
                </a:rPr>
                <a:t>存储控制器</a:t>
              </a:r>
            </a:p>
          </p:txBody>
        </p:sp>
        <p:sp>
          <p:nvSpPr>
            <p:cNvPr id="11" name="Rectangle 9"/>
            <p:cNvSpPr>
              <a:spLocks noChangeAspect="1" noChangeArrowheads="1"/>
            </p:cNvSpPr>
            <p:nvPr/>
          </p:nvSpPr>
          <p:spPr bwMode="auto">
            <a:xfrm>
              <a:off x="1250" y="887"/>
              <a:ext cx="2832" cy="1506"/>
            </a:xfrm>
            <a:prstGeom prst="rect">
              <a:avLst/>
            </a:prstGeom>
            <a:solidFill>
              <a:srgbClr val="FFFFFF"/>
            </a:solidFill>
            <a:ln w="12700">
              <a:solidFill>
                <a:srgbClr val="000000"/>
              </a:solidFill>
              <a:miter lim="800000"/>
              <a:headEnd/>
              <a:tailEnd/>
            </a:ln>
            <a:effectLst>
              <a:outerShdw dist="107763"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2" name="Rectangle 10"/>
            <p:cNvSpPr>
              <a:spLocks noChangeAspect="1" noChangeArrowheads="1"/>
            </p:cNvSpPr>
            <p:nvPr/>
          </p:nvSpPr>
          <p:spPr bwMode="auto">
            <a:xfrm>
              <a:off x="1527" y="2779"/>
              <a:ext cx="2524" cy="710"/>
            </a:xfrm>
            <a:prstGeom prst="rect">
              <a:avLst/>
            </a:prstGeom>
            <a:solidFill>
              <a:srgbClr val="FFFFFF"/>
            </a:solidFill>
            <a:ln w="12700">
              <a:solidFill>
                <a:srgbClr val="000000"/>
              </a:solidFill>
              <a:miter lim="800000"/>
              <a:headEnd/>
              <a:tailEnd/>
            </a:ln>
            <a:effectLst>
              <a:outerShdw dist="107763"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3" name="Rectangle 11"/>
            <p:cNvSpPr>
              <a:spLocks noChangeAspect="1" noChangeArrowheads="1"/>
            </p:cNvSpPr>
            <p:nvPr/>
          </p:nvSpPr>
          <p:spPr bwMode="auto">
            <a:xfrm>
              <a:off x="3236" y="1304"/>
              <a:ext cx="613"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4" name="Rectangle 12"/>
            <p:cNvSpPr>
              <a:spLocks noChangeAspect="1" noChangeArrowheads="1"/>
            </p:cNvSpPr>
            <p:nvPr/>
          </p:nvSpPr>
          <p:spPr bwMode="auto">
            <a:xfrm>
              <a:off x="2963" y="1372"/>
              <a:ext cx="614"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5" name="Rectangle 13"/>
            <p:cNvSpPr>
              <a:spLocks noChangeAspect="1" noChangeArrowheads="1"/>
            </p:cNvSpPr>
            <p:nvPr/>
          </p:nvSpPr>
          <p:spPr bwMode="auto">
            <a:xfrm>
              <a:off x="2690" y="1441"/>
              <a:ext cx="614"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6" name="Rectangle 14"/>
            <p:cNvSpPr>
              <a:spLocks noChangeAspect="1" noChangeArrowheads="1"/>
            </p:cNvSpPr>
            <p:nvPr/>
          </p:nvSpPr>
          <p:spPr bwMode="auto">
            <a:xfrm>
              <a:off x="2418" y="1508"/>
              <a:ext cx="613"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7" name="Rectangle 15"/>
            <p:cNvSpPr>
              <a:spLocks noChangeAspect="1" noChangeArrowheads="1"/>
            </p:cNvSpPr>
            <p:nvPr/>
          </p:nvSpPr>
          <p:spPr bwMode="auto">
            <a:xfrm>
              <a:off x="2145" y="1577"/>
              <a:ext cx="614"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8" name="Rectangle 16"/>
            <p:cNvSpPr>
              <a:spLocks noChangeAspect="1" noChangeArrowheads="1"/>
            </p:cNvSpPr>
            <p:nvPr/>
          </p:nvSpPr>
          <p:spPr bwMode="auto">
            <a:xfrm>
              <a:off x="1872" y="1645"/>
              <a:ext cx="614"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9" name="Rectangle 17"/>
            <p:cNvSpPr>
              <a:spLocks noChangeAspect="1" noChangeArrowheads="1"/>
            </p:cNvSpPr>
            <p:nvPr/>
          </p:nvSpPr>
          <p:spPr bwMode="auto">
            <a:xfrm>
              <a:off x="1599" y="1713"/>
              <a:ext cx="613"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0" name="Rectangle 18"/>
            <p:cNvSpPr>
              <a:spLocks noChangeAspect="1" noChangeArrowheads="1"/>
            </p:cNvSpPr>
            <p:nvPr/>
          </p:nvSpPr>
          <p:spPr bwMode="auto">
            <a:xfrm>
              <a:off x="1326" y="1782"/>
              <a:ext cx="614" cy="545"/>
            </a:xfrm>
            <a:prstGeom prst="rect">
              <a:avLst/>
            </a:prstGeom>
            <a:solidFill>
              <a:srgbClr val="FFFFFF"/>
            </a:solidFill>
            <a:ln w="12700">
              <a:solidFill>
                <a:srgbClr val="000000"/>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grpSp>
          <p:nvGrpSpPr>
            <p:cNvPr id="21" name="Group 19"/>
            <p:cNvGrpSpPr>
              <a:grpSpLocks/>
            </p:cNvGrpSpPr>
            <p:nvPr/>
          </p:nvGrpSpPr>
          <p:grpSpPr bwMode="auto">
            <a:xfrm>
              <a:off x="1065" y="872"/>
              <a:ext cx="2330" cy="2253"/>
              <a:chOff x="768" y="724"/>
              <a:chExt cx="2623" cy="2537"/>
            </a:xfrm>
          </p:grpSpPr>
          <p:sp>
            <p:nvSpPr>
              <p:cNvPr id="113"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nvGrpSpPr>
              <p:cNvPr id="114" name="Group 21"/>
              <p:cNvGrpSpPr>
                <a:grpSpLocks/>
              </p:cNvGrpSpPr>
              <p:nvPr/>
            </p:nvGrpSpPr>
            <p:grpSpPr bwMode="auto">
              <a:xfrm>
                <a:off x="768" y="724"/>
                <a:ext cx="2610" cy="2537"/>
                <a:chOff x="768" y="724"/>
                <a:chExt cx="2610" cy="2537"/>
              </a:xfrm>
            </p:grpSpPr>
            <p:sp>
              <p:nvSpPr>
                <p:cNvPr id="115"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Courier New" panose="02070309020205020404" pitchFamily="49" charset="0"/>
                      <a:ea typeface="宋体" panose="02010600030101010101" pitchFamily="2" charset="-122"/>
                    </a:rPr>
                    <a:t>(</a:t>
                  </a:r>
                  <a:r>
                    <a:rPr kumimoji="0" lang="zh-CN" altLang="en-US"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行地址</a:t>
                  </a:r>
                  <a:r>
                    <a:rPr kumimoji="0" lang="en-US" altLang="zh-CN"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i, </a:t>
                  </a:r>
                  <a:r>
                    <a:rPr kumimoji="0" lang="zh-CN" altLang="en-US"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列地址</a:t>
                  </a:r>
                  <a:r>
                    <a:rPr kumimoji="0" lang="en-US" altLang="zh-CN"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j)</a:t>
                  </a:r>
                </a:p>
              </p:txBody>
            </p:sp>
            <p:sp>
              <p:nvSpPr>
                <p:cNvPr id="116"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7"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8"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9"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0"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1"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2"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3"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4"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5"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grpSp>
        <p:sp>
          <p:nvSpPr>
            <p:cNvPr id="22" name="Rectangle 33"/>
            <p:cNvSpPr>
              <a:spLocks noChangeAspect="1" noChangeArrowheads="1"/>
            </p:cNvSpPr>
            <p:nvPr/>
          </p:nvSpPr>
          <p:spPr bwMode="auto">
            <a:xfrm>
              <a:off x="2105" y="1946"/>
              <a:ext cx="57"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 name="Rectangle 34"/>
            <p:cNvSpPr>
              <a:spLocks noChangeAspect="1" noChangeArrowheads="1"/>
            </p:cNvSpPr>
            <p:nvPr/>
          </p:nvSpPr>
          <p:spPr bwMode="auto">
            <a:xfrm>
              <a:off x="1844" y="2012"/>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 name="Rectangle 35"/>
            <p:cNvSpPr>
              <a:spLocks noChangeAspect="1" noChangeArrowheads="1"/>
            </p:cNvSpPr>
            <p:nvPr/>
          </p:nvSpPr>
          <p:spPr bwMode="auto">
            <a:xfrm>
              <a:off x="2378" y="1875"/>
              <a:ext cx="56"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 name="Rectangle 36"/>
            <p:cNvSpPr>
              <a:spLocks noChangeAspect="1" noChangeArrowheads="1"/>
            </p:cNvSpPr>
            <p:nvPr/>
          </p:nvSpPr>
          <p:spPr bwMode="auto">
            <a:xfrm>
              <a:off x="2653" y="1804"/>
              <a:ext cx="57"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 name="Rectangle 37"/>
            <p:cNvSpPr>
              <a:spLocks noChangeAspect="1" noChangeArrowheads="1"/>
            </p:cNvSpPr>
            <p:nvPr/>
          </p:nvSpPr>
          <p:spPr bwMode="auto">
            <a:xfrm>
              <a:off x="2934" y="1730"/>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 name="Rectangle 38"/>
            <p:cNvSpPr>
              <a:spLocks noChangeAspect="1" noChangeArrowheads="1"/>
            </p:cNvSpPr>
            <p:nvPr/>
          </p:nvSpPr>
          <p:spPr bwMode="auto">
            <a:xfrm>
              <a:off x="3202" y="1668"/>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 name="Rectangle 39"/>
            <p:cNvSpPr>
              <a:spLocks noChangeAspect="1" noChangeArrowheads="1"/>
            </p:cNvSpPr>
            <p:nvPr/>
          </p:nvSpPr>
          <p:spPr bwMode="auto">
            <a:xfrm>
              <a:off x="3474" y="1593"/>
              <a:ext cx="57" cy="6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 name="Rectangle 40"/>
            <p:cNvSpPr>
              <a:spLocks noChangeAspect="1" noChangeArrowheads="1"/>
            </p:cNvSpPr>
            <p:nvPr/>
          </p:nvSpPr>
          <p:spPr bwMode="auto">
            <a:xfrm>
              <a:off x="3742" y="1526"/>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0"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33CC"/>
                  </a:solidFill>
                  <a:effectLst/>
                  <a:uLnTx/>
                  <a:uFillTx/>
                  <a:latin typeface="Helvetica" panose="020B0604020202020204" pitchFamily="34" charset="0"/>
                  <a:ea typeface="宋体" panose="02010600030101010101" pitchFamily="2" charset="-122"/>
                </a:rPr>
                <a:t>DRAM 7</a:t>
              </a:r>
            </a:p>
          </p:txBody>
        </p:sp>
        <p:sp>
          <p:nvSpPr>
            <p:cNvPr id="31"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33CC"/>
                  </a:solidFill>
                  <a:effectLst/>
                  <a:uLnTx/>
                  <a:uFillTx/>
                  <a:latin typeface="Helvetica" panose="020B0604020202020204" pitchFamily="34" charset="0"/>
                  <a:ea typeface="宋体" panose="02010600030101010101" pitchFamily="2" charset="-122"/>
                </a:rPr>
                <a:t>DRAM 0</a:t>
              </a:r>
            </a:p>
          </p:txBody>
        </p:sp>
        <p:grpSp>
          <p:nvGrpSpPr>
            <p:cNvPr id="32" name="Group 43"/>
            <p:cNvGrpSpPr>
              <a:grpSpLocks/>
            </p:cNvGrpSpPr>
            <p:nvPr/>
          </p:nvGrpSpPr>
          <p:grpSpPr bwMode="auto">
            <a:xfrm>
              <a:off x="1689" y="2917"/>
              <a:ext cx="2286" cy="428"/>
              <a:chOff x="1471" y="3026"/>
              <a:chExt cx="2575" cy="482"/>
            </a:xfrm>
          </p:grpSpPr>
          <p:sp>
            <p:nvSpPr>
              <p:cNvPr id="86"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87"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31</a:t>
                </a:r>
              </a:p>
            </p:txBody>
          </p:sp>
          <p:sp>
            <p:nvSpPr>
              <p:cNvPr id="88"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7</a:t>
                </a:r>
              </a:p>
            </p:txBody>
          </p:sp>
          <p:sp>
            <p:nvSpPr>
              <p:cNvPr id="89"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90"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15</a:t>
                </a:r>
              </a:p>
            </p:txBody>
          </p:sp>
          <p:sp>
            <p:nvSpPr>
              <p:cNvPr id="91"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a:t>
                </a:r>
              </a:p>
            </p:txBody>
          </p:sp>
          <p:sp>
            <p:nvSpPr>
              <p:cNvPr id="92"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23</a:t>
                </a:r>
              </a:p>
            </p:txBody>
          </p:sp>
          <p:sp>
            <p:nvSpPr>
              <p:cNvPr id="93"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a:t>
                </a:r>
              </a:p>
            </p:txBody>
          </p:sp>
          <p:sp>
            <p:nvSpPr>
              <p:cNvPr id="94"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a:t>
                </a:r>
              </a:p>
            </p:txBody>
          </p:sp>
          <p:sp>
            <p:nvSpPr>
              <p:cNvPr id="95"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63</a:t>
                </a:r>
              </a:p>
            </p:txBody>
          </p:sp>
          <p:sp>
            <p:nvSpPr>
              <p:cNvPr id="96"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39</a:t>
                </a:r>
              </a:p>
            </p:txBody>
          </p:sp>
          <p:sp>
            <p:nvSpPr>
              <p:cNvPr id="97"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a:t>
                </a:r>
              </a:p>
            </p:txBody>
          </p:sp>
          <p:sp>
            <p:nvSpPr>
              <p:cNvPr id="98"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47</a:t>
                </a:r>
              </a:p>
            </p:txBody>
          </p:sp>
          <p:sp>
            <p:nvSpPr>
              <p:cNvPr id="99"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a:t>
                </a:r>
              </a:p>
            </p:txBody>
          </p:sp>
          <p:sp>
            <p:nvSpPr>
              <p:cNvPr id="100"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55</a:t>
                </a:r>
              </a:p>
            </p:txBody>
          </p:sp>
          <p:sp>
            <p:nvSpPr>
              <p:cNvPr id="101"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a:t>
                </a:r>
              </a:p>
            </p:txBody>
          </p:sp>
          <p:grpSp>
            <p:nvGrpSpPr>
              <p:cNvPr id="102" name="Group 60"/>
              <p:cNvGrpSpPr>
                <a:grpSpLocks/>
              </p:cNvGrpSpPr>
              <p:nvPr/>
            </p:nvGrpSpPr>
            <p:grpSpPr bwMode="auto">
              <a:xfrm>
                <a:off x="1536" y="3153"/>
                <a:ext cx="2446" cy="355"/>
                <a:chOff x="1536" y="3153"/>
                <a:chExt cx="2446" cy="355"/>
              </a:xfrm>
            </p:grpSpPr>
            <p:grpSp>
              <p:nvGrpSpPr>
                <p:cNvPr id="103" name="Group 61"/>
                <p:cNvGrpSpPr>
                  <a:grpSpLocks/>
                </p:cNvGrpSpPr>
                <p:nvPr/>
              </p:nvGrpSpPr>
              <p:grpSpPr bwMode="auto">
                <a:xfrm>
                  <a:off x="1536" y="3153"/>
                  <a:ext cx="2446" cy="154"/>
                  <a:chOff x="1536" y="3153"/>
                  <a:chExt cx="2446" cy="154"/>
                </a:xfrm>
              </p:grpSpPr>
              <p:sp>
                <p:nvSpPr>
                  <p:cNvPr id="105" name="Rectangle 62"/>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6" name="Rectangle 63"/>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7" name="Rectangle 64"/>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8" name="Rectangle 65"/>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9" name="Rectangle 66"/>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0" name="Rectangle 67"/>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1" name="Rectangle 68"/>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2" name="Rectangle 69"/>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104"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grpSp>
        </p:grpSp>
        <p:grpSp>
          <p:nvGrpSpPr>
            <p:cNvPr id="33" name="Group 71"/>
            <p:cNvGrpSpPr>
              <a:grpSpLocks/>
            </p:cNvGrpSpPr>
            <p:nvPr/>
          </p:nvGrpSpPr>
          <p:grpSpPr bwMode="auto">
            <a:xfrm>
              <a:off x="1850" y="1585"/>
              <a:ext cx="2132" cy="1330"/>
              <a:chOff x="1652" y="1527"/>
              <a:chExt cx="2400" cy="1497"/>
            </a:xfrm>
          </p:grpSpPr>
          <p:grpSp>
            <p:nvGrpSpPr>
              <p:cNvPr id="69" name="Group 72"/>
              <p:cNvGrpSpPr>
                <a:grpSpLocks/>
              </p:cNvGrpSpPr>
              <p:nvPr/>
            </p:nvGrpSpPr>
            <p:grpSpPr bwMode="auto">
              <a:xfrm>
                <a:off x="1677" y="1527"/>
                <a:ext cx="2137" cy="1497"/>
                <a:chOff x="1677" y="1527"/>
                <a:chExt cx="2137" cy="1497"/>
              </a:xfrm>
            </p:grpSpPr>
            <p:sp>
              <p:nvSpPr>
                <p:cNvPr id="78" name="Line 73"/>
                <p:cNvSpPr>
                  <a:spLocks noChangeAspect="1" noChangeShapeType="1"/>
                </p:cNvSpPr>
                <p:nvPr/>
              </p:nvSpPr>
              <p:spPr bwMode="auto">
                <a:xfrm>
                  <a:off x="3814" y="1527"/>
                  <a:ext cx="0" cy="1497"/>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9" name="Line 74"/>
                <p:cNvSpPr>
                  <a:spLocks noChangeAspect="1" noChangeShapeType="1"/>
                </p:cNvSpPr>
                <p:nvPr/>
              </p:nvSpPr>
              <p:spPr bwMode="auto">
                <a:xfrm>
                  <a:off x="3513" y="1604"/>
                  <a:ext cx="0" cy="141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0" name="Line 75"/>
                <p:cNvSpPr>
                  <a:spLocks noChangeAspect="1" noChangeShapeType="1"/>
                </p:cNvSpPr>
                <p:nvPr/>
              </p:nvSpPr>
              <p:spPr bwMode="auto">
                <a:xfrm flipH="1">
                  <a:off x="3206" y="1680"/>
                  <a:ext cx="0" cy="134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1" name="Line 76"/>
                <p:cNvSpPr>
                  <a:spLocks noChangeAspect="1" noChangeShapeType="1"/>
                </p:cNvSpPr>
                <p:nvPr/>
              </p:nvSpPr>
              <p:spPr bwMode="auto">
                <a:xfrm>
                  <a:off x="2905" y="1757"/>
                  <a:ext cx="0" cy="1261"/>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2" name="Line 77"/>
                <p:cNvSpPr>
                  <a:spLocks noChangeAspect="1" noChangeShapeType="1"/>
                </p:cNvSpPr>
                <p:nvPr/>
              </p:nvSpPr>
              <p:spPr bwMode="auto">
                <a:xfrm>
                  <a:off x="2592" y="1834"/>
                  <a:ext cx="0" cy="1190"/>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3" name="Line 78"/>
                <p:cNvSpPr>
                  <a:spLocks noChangeAspect="1" noChangeShapeType="1"/>
                </p:cNvSpPr>
                <p:nvPr/>
              </p:nvSpPr>
              <p:spPr bwMode="auto">
                <a:xfrm>
                  <a:off x="2278" y="1911"/>
                  <a:ext cx="0" cy="1113"/>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4" name="Line 79"/>
                <p:cNvSpPr>
                  <a:spLocks noChangeAspect="1" noChangeShapeType="1"/>
                </p:cNvSpPr>
                <p:nvPr/>
              </p:nvSpPr>
              <p:spPr bwMode="auto">
                <a:xfrm flipH="1">
                  <a:off x="1971" y="1988"/>
                  <a:ext cx="0" cy="1036"/>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5" name="Line 80"/>
                <p:cNvSpPr>
                  <a:spLocks noChangeAspect="1" noChangeShapeType="1"/>
                </p:cNvSpPr>
                <p:nvPr/>
              </p:nvSpPr>
              <p:spPr bwMode="auto">
                <a:xfrm>
                  <a:off x="1677" y="2064"/>
                  <a:ext cx="0" cy="95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70"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0-7</a:t>
                </a:r>
              </a:p>
            </p:txBody>
          </p:sp>
          <p:sp>
            <p:nvSpPr>
              <p:cNvPr id="71"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8-15</a:t>
                </a:r>
              </a:p>
            </p:txBody>
          </p:sp>
          <p:sp>
            <p:nvSpPr>
              <p:cNvPr id="72"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16-23</a:t>
                </a:r>
              </a:p>
            </p:txBody>
          </p:sp>
          <p:sp>
            <p:nvSpPr>
              <p:cNvPr id="73"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24-31</a:t>
                </a:r>
              </a:p>
            </p:txBody>
          </p:sp>
          <p:sp>
            <p:nvSpPr>
              <p:cNvPr id="74"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32-39</a:t>
                </a:r>
              </a:p>
            </p:txBody>
          </p:sp>
          <p:sp>
            <p:nvSpPr>
              <p:cNvPr id="75"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40-47</a:t>
                </a:r>
              </a:p>
            </p:txBody>
          </p:sp>
          <p:sp>
            <p:nvSpPr>
              <p:cNvPr id="76"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48-55</a:t>
                </a:r>
              </a:p>
            </p:txBody>
          </p:sp>
          <p:sp>
            <p:nvSpPr>
              <p:cNvPr id="77"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56-63</a:t>
                </a:r>
              </a:p>
            </p:txBody>
          </p:sp>
        </p:grpSp>
        <p:sp>
          <p:nvSpPr>
            <p:cNvPr id="34"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5"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 最多读64位</a:t>
              </a:r>
            </a:p>
          </p:txBody>
        </p:sp>
        <p:grpSp>
          <p:nvGrpSpPr>
            <p:cNvPr id="36" name="Group 91"/>
            <p:cNvGrpSpPr>
              <a:grpSpLocks/>
            </p:cNvGrpSpPr>
            <p:nvPr/>
          </p:nvGrpSpPr>
          <p:grpSpPr bwMode="auto">
            <a:xfrm>
              <a:off x="1690" y="2917"/>
              <a:ext cx="2286" cy="447"/>
              <a:chOff x="1472" y="3026"/>
              <a:chExt cx="2575" cy="504"/>
            </a:xfrm>
          </p:grpSpPr>
          <p:sp>
            <p:nvSpPr>
              <p:cNvPr id="42"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43"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31</a:t>
                </a:r>
              </a:p>
            </p:txBody>
          </p:sp>
          <p:sp>
            <p:nvSpPr>
              <p:cNvPr id="44"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7</a:t>
                </a:r>
              </a:p>
            </p:txBody>
          </p:sp>
          <p:sp>
            <p:nvSpPr>
              <p:cNvPr id="45"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46"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15</a:t>
                </a:r>
              </a:p>
            </p:txBody>
          </p:sp>
          <p:sp>
            <p:nvSpPr>
              <p:cNvPr id="47"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a:t>
                </a:r>
              </a:p>
            </p:txBody>
          </p:sp>
          <p:sp>
            <p:nvSpPr>
              <p:cNvPr id="48"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23</a:t>
                </a:r>
              </a:p>
            </p:txBody>
          </p:sp>
          <p:sp>
            <p:nvSpPr>
              <p:cNvPr id="49"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a:t>
                </a:r>
              </a:p>
            </p:txBody>
          </p:sp>
          <p:sp>
            <p:nvSpPr>
              <p:cNvPr id="50"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a:t>
                </a:r>
              </a:p>
            </p:txBody>
          </p:sp>
          <p:sp>
            <p:nvSpPr>
              <p:cNvPr id="51"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63</a:t>
                </a:r>
              </a:p>
            </p:txBody>
          </p:sp>
          <p:sp>
            <p:nvSpPr>
              <p:cNvPr id="52"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39</a:t>
                </a:r>
              </a:p>
            </p:txBody>
          </p:sp>
          <p:sp>
            <p:nvSpPr>
              <p:cNvPr id="53"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a:t>
                </a:r>
              </a:p>
            </p:txBody>
          </p:sp>
          <p:sp>
            <p:nvSpPr>
              <p:cNvPr id="54"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47</a:t>
                </a:r>
              </a:p>
            </p:txBody>
          </p:sp>
          <p:sp>
            <p:nvSpPr>
              <p:cNvPr id="55"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a:t>
                </a:r>
              </a:p>
            </p:txBody>
          </p:sp>
          <p:sp>
            <p:nvSpPr>
              <p:cNvPr id="56"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55</a:t>
                </a:r>
              </a:p>
            </p:txBody>
          </p:sp>
          <p:sp>
            <p:nvSpPr>
              <p:cNvPr id="57"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a:t>
                </a:r>
              </a:p>
            </p:txBody>
          </p:sp>
          <p:grpSp>
            <p:nvGrpSpPr>
              <p:cNvPr id="58" name="Group 108"/>
              <p:cNvGrpSpPr>
                <a:grpSpLocks/>
              </p:cNvGrpSpPr>
              <p:nvPr/>
            </p:nvGrpSpPr>
            <p:grpSpPr bwMode="auto">
              <a:xfrm>
                <a:off x="1536" y="3153"/>
                <a:ext cx="2446" cy="377"/>
                <a:chOff x="1536" y="3153"/>
                <a:chExt cx="2446" cy="377"/>
              </a:xfrm>
            </p:grpSpPr>
            <p:grpSp>
              <p:nvGrpSpPr>
                <p:cNvPr id="59" name="Group 109"/>
                <p:cNvGrpSpPr>
                  <a:grpSpLocks/>
                </p:cNvGrpSpPr>
                <p:nvPr/>
              </p:nvGrpSpPr>
              <p:grpSpPr bwMode="auto">
                <a:xfrm>
                  <a:off x="1536" y="3153"/>
                  <a:ext cx="2446" cy="154"/>
                  <a:chOff x="1536" y="3153"/>
                  <a:chExt cx="2446" cy="154"/>
                </a:xfrm>
              </p:grpSpPr>
              <p:sp>
                <p:nvSpPr>
                  <p:cNvPr id="61" name="Rectangle 110"/>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2" name="Rectangle 111"/>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3" name="Rectangle 112"/>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4" name="Rectangle 113"/>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5" name="Rectangle 114"/>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6" name="Rectangle 115"/>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7" name="Rectangle 116"/>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8" name="Rectangle 117"/>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60"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主存储器地址 </a:t>
                  </a: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 </a:t>
                  </a: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处的64-</a:t>
                  </a: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bit</a:t>
                  </a: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数据</a:t>
                  </a:r>
                  <a:endPar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sp>
          <p:nvSpPr>
            <p:cNvPr id="37"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3399FF"/>
                  </a:solidFill>
                  <a:effectLst/>
                  <a:uLnTx/>
                  <a:uFillTx/>
                  <a:latin typeface="Arial" panose="020B0604020202020204" pitchFamily="34" charset="0"/>
                  <a:ea typeface="宋体" panose="02010600030101010101" pitchFamily="2" charset="-122"/>
                </a:rPr>
                <a:t>地址</a:t>
              </a:r>
              <a:r>
                <a:rPr kumimoji="1" lang="en-US" altLang="zh-CN" sz="1800" b="1" i="0" u="none" strike="noStrike" kern="0" cap="none" spc="0" normalizeH="0" baseline="0" noProof="0" smtClean="0">
                  <a:ln>
                    <a:noFill/>
                  </a:ln>
                  <a:solidFill>
                    <a:srgbClr val="3399FF"/>
                  </a:solidFill>
                  <a:effectLst/>
                  <a:uLnTx/>
                  <a:uFillTx/>
                  <a:latin typeface="Arial" panose="020B0604020202020204" pitchFamily="34" charset="0"/>
                  <a:ea typeface="宋体" panose="02010600030101010101" pitchFamily="2" charset="-122"/>
                </a:rPr>
                <a:t>A</a:t>
              </a:r>
            </a:p>
          </p:txBody>
        </p:sp>
        <p:sp>
          <p:nvSpPr>
            <p:cNvPr id="38"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9" name="Line 121"/>
            <p:cNvSpPr>
              <a:spLocks noChangeShapeType="1"/>
            </p:cNvSpPr>
            <p:nvPr/>
          </p:nvSpPr>
          <p:spPr bwMode="auto">
            <a:xfrm>
              <a:off x="1337" y="1933"/>
              <a:ext cx="59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0" name="Line 122"/>
            <p:cNvSpPr>
              <a:spLocks noChangeShapeType="1"/>
            </p:cNvSpPr>
            <p:nvPr/>
          </p:nvSpPr>
          <p:spPr bwMode="auto">
            <a:xfrm>
              <a:off x="1496" y="1774"/>
              <a:ext cx="0" cy="545"/>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1"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1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4096</a:t>
              </a:r>
              <a:r>
                <a:rPr kumimoji="1" lang="zh-CN" altLang="en-US" sz="11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行</a:t>
              </a:r>
            </a:p>
          </p:txBody>
        </p:sp>
      </p:grpSp>
      <p:sp>
        <p:nvSpPr>
          <p:cNvPr id="129" name="Text Box 6"/>
          <p:cNvSpPr txBox="1">
            <a:spLocks noChangeAspect="1" noChangeArrowheads="1"/>
          </p:cNvSpPr>
          <p:nvPr/>
        </p:nvSpPr>
        <p:spPr bwMode="auto">
          <a:xfrm>
            <a:off x="6332811" y="1506447"/>
            <a:ext cx="2775693" cy="329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285750" indent="-285750" eaLnBrk="0" hangingPunct="0">
              <a:lnSpc>
                <a:spcPct val="130000"/>
              </a:lnSpc>
              <a:buFont typeface="Wingdings" panose="05000000000000000000" pitchFamily="2" charset="2"/>
              <a:buChar char="Ø"/>
            </a:pPr>
            <a:r>
              <a:rPr lang="zh-CN" altLang="en-US" sz="2000" b="1" dirty="0" smtClean="0">
                <a:solidFill>
                  <a:srgbClr val="000000"/>
                </a:solidFill>
                <a:latin typeface="微软雅黑" panose="020B0503020204020204" pitchFamily="34" charset="-122"/>
                <a:ea typeface="微软雅黑" panose="020B0503020204020204" pitchFamily="34" charset="-122"/>
              </a:rPr>
              <a:t>行地址、列地址各</a:t>
            </a:r>
            <a:r>
              <a:rPr lang="en-US" altLang="zh-CN" sz="2000" b="1" dirty="0" smtClean="0">
                <a:solidFill>
                  <a:srgbClr val="000000"/>
                </a:solidFill>
                <a:latin typeface="微软雅黑" panose="020B0503020204020204" pitchFamily="34" charset="-122"/>
                <a:ea typeface="微软雅黑" panose="020B0503020204020204" pitchFamily="34" charset="-122"/>
              </a:rPr>
              <a:t>12</a:t>
            </a:r>
            <a:r>
              <a:rPr lang="zh-CN" altLang="en-US" sz="2000" b="1" dirty="0" smtClean="0">
                <a:solidFill>
                  <a:srgbClr val="000000"/>
                </a:solidFill>
                <a:latin typeface="微软雅黑" panose="020B0503020204020204" pitchFamily="34" charset="-122"/>
                <a:ea typeface="微软雅黑" panose="020B0503020204020204" pitchFamily="34" charset="-122"/>
              </a:rPr>
              <a:t>位</a:t>
            </a:r>
          </a:p>
          <a:p>
            <a:pPr marL="285750" indent="-285750" eaLnBrk="0" hangingPunct="0">
              <a:lnSpc>
                <a:spcPct val="130000"/>
              </a:lnSpc>
              <a:buFont typeface="Wingdings" panose="05000000000000000000" pitchFamily="2" charset="2"/>
              <a:buChar char="Ø"/>
            </a:pPr>
            <a:r>
              <a:rPr lang="zh-CN" altLang="en-US" sz="2000" b="1" dirty="0" smtClean="0">
                <a:solidFill>
                  <a:srgbClr val="000000"/>
                </a:solidFill>
                <a:latin typeface="微软雅黑" panose="020B0503020204020204" pitchFamily="34" charset="-122"/>
                <a:ea typeface="微软雅黑" panose="020B0503020204020204" pitchFamily="34" charset="-122"/>
              </a:rPr>
              <a:t>每行共</a:t>
            </a:r>
            <a:r>
              <a:rPr lang="en-US" altLang="zh-CN" sz="2000" b="1" dirty="0" smtClean="0">
                <a:solidFill>
                  <a:srgbClr val="000000"/>
                </a:solidFill>
                <a:latin typeface="微软雅黑" panose="020B0503020204020204" pitchFamily="34" charset="-122"/>
                <a:ea typeface="微软雅黑" panose="020B0503020204020204" pitchFamily="34" charset="-122"/>
              </a:rPr>
              <a:t>4096</a:t>
            </a:r>
            <a:r>
              <a:rPr lang="zh-CN" altLang="en-US" sz="2000" b="1" dirty="0" smtClean="0">
                <a:solidFill>
                  <a:srgbClr val="000000"/>
                </a:solidFill>
                <a:latin typeface="微软雅黑" panose="020B0503020204020204" pitchFamily="34" charset="-122"/>
                <a:ea typeface="微软雅黑" panose="020B0503020204020204" pitchFamily="34" charset="-122"/>
              </a:rPr>
              <a:t>列</a:t>
            </a:r>
            <a:r>
              <a:rPr lang="en-US" altLang="zh-CN" sz="2000" b="1" dirty="0" smtClean="0">
                <a:solidFill>
                  <a:srgbClr val="000000"/>
                </a:solidFill>
                <a:latin typeface="微软雅黑" panose="020B0503020204020204" pitchFamily="34" charset="-122"/>
                <a:ea typeface="微软雅黑" panose="020B0503020204020204" pitchFamily="34" charset="-122"/>
              </a:rPr>
              <a:t>(8</a:t>
            </a:r>
            <a:r>
              <a:rPr lang="zh-CN" altLang="en-US" sz="2000" b="1" dirty="0" smtClean="0">
                <a:solidFill>
                  <a:srgbClr val="000000"/>
                </a:solidFill>
                <a:latin typeface="微软雅黑" panose="020B0503020204020204" pitchFamily="34" charset="-122"/>
                <a:ea typeface="微软雅黑" panose="020B0503020204020204" pitchFamily="34" charset="-122"/>
              </a:rPr>
              <a:t>位</a:t>
            </a:r>
            <a:r>
              <a:rPr lang="en-US" altLang="zh-CN" sz="2000" b="1" dirty="0" smtClean="0">
                <a:solidFill>
                  <a:srgbClr val="000000"/>
                </a:solidFill>
                <a:latin typeface="微软雅黑" panose="020B0503020204020204" pitchFamily="34" charset="-122"/>
                <a:ea typeface="微软雅黑" panose="020B0503020204020204" pitchFamily="34" charset="-122"/>
              </a:rPr>
              <a:t>/</a:t>
            </a:r>
            <a:r>
              <a:rPr lang="zh-CN" altLang="en-US" sz="2000" b="1" dirty="0" smtClean="0">
                <a:solidFill>
                  <a:srgbClr val="000000"/>
                </a:solidFill>
                <a:latin typeface="微软雅黑" panose="020B0503020204020204" pitchFamily="34" charset="-122"/>
                <a:ea typeface="微软雅黑" panose="020B0503020204020204" pitchFamily="34" charset="-122"/>
              </a:rPr>
              <a:t>列</a:t>
            </a:r>
            <a:r>
              <a:rPr lang="en-US" altLang="zh-CN" sz="2000" b="1" dirty="0" smtClean="0">
                <a:solidFill>
                  <a:srgbClr val="000000"/>
                </a:solidFill>
                <a:latin typeface="微软雅黑" panose="020B0503020204020204" pitchFamily="34" charset="-122"/>
                <a:ea typeface="微软雅黑" panose="020B0503020204020204" pitchFamily="34" charset="-122"/>
              </a:rPr>
              <a:t>)</a:t>
            </a:r>
          </a:p>
          <a:p>
            <a:pPr marL="285750" indent="-285750" eaLnBrk="0" hangingPunct="0">
              <a:lnSpc>
                <a:spcPct val="130000"/>
              </a:lnSpc>
              <a:buFont typeface="Wingdings" panose="05000000000000000000" pitchFamily="2" charset="2"/>
              <a:buChar char="Ø"/>
            </a:pPr>
            <a:r>
              <a:rPr lang="zh-CN" altLang="en-US" sz="2000" b="1" dirty="0" smtClean="0">
                <a:solidFill>
                  <a:srgbClr val="000000"/>
                </a:solidFill>
                <a:latin typeface="微软雅黑" panose="020B0503020204020204" pitchFamily="34" charset="-122"/>
                <a:ea typeface="微软雅黑" panose="020B0503020204020204" pitchFamily="34" charset="-122"/>
              </a:rPr>
              <a:t>选中某一行并读出之后再由列地址选择其中的一列</a:t>
            </a:r>
            <a:r>
              <a:rPr lang="en-US" altLang="zh-CN" sz="2000" b="1" dirty="0" smtClean="0">
                <a:solidFill>
                  <a:srgbClr val="000000"/>
                </a:solidFill>
                <a:latin typeface="微软雅黑" panose="020B0503020204020204" pitchFamily="34" charset="-122"/>
                <a:ea typeface="微软雅黑" panose="020B0503020204020204" pitchFamily="34" charset="-122"/>
              </a:rPr>
              <a:t>(8</a:t>
            </a:r>
            <a:r>
              <a:rPr lang="zh-CN" altLang="en-US" sz="2000" b="1" dirty="0" smtClean="0">
                <a:solidFill>
                  <a:srgbClr val="000000"/>
                </a:solidFill>
                <a:latin typeface="微软雅黑" panose="020B0503020204020204" pitchFamily="34" charset="-122"/>
                <a:ea typeface="微软雅黑" panose="020B0503020204020204" pitchFamily="34" charset="-122"/>
              </a:rPr>
              <a:t>个二进位</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smtClean="0">
                <a:solidFill>
                  <a:srgbClr val="000000"/>
                </a:solidFill>
                <a:latin typeface="微软雅黑" panose="020B0503020204020204" pitchFamily="34" charset="-122"/>
                <a:ea typeface="微软雅黑" panose="020B0503020204020204" pitchFamily="34" charset="-122"/>
              </a:rPr>
              <a:t>送出</a:t>
            </a:r>
          </a:p>
        </p:txBody>
      </p:sp>
    </p:spTree>
    <p:extLst>
      <p:ext uri="{BB962C8B-B14F-4D97-AF65-F5344CB8AC3E}">
        <p14:creationId xmlns:p14="http://schemas.microsoft.com/office/powerpoint/2010/main" val="1450629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671523"/>
            <a:ext cx="8280920" cy="813261"/>
          </a:xfrm>
        </p:spPr>
        <p:txBody>
          <a:bodyPr/>
          <a:lstStyle/>
          <a:p>
            <a:pPr marL="0" indent="0">
              <a:buNone/>
            </a:pPr>
            <a:r>
              <a:rPr lang="en-US" altLang="zh-CN" dirty="0" smtClean="0"/>
              <a:t>7.3.2 </a:t>
            </a:r>
            <a:r>
              <a:rPr lang="zh-CN" altLang="en-US" dirty="0" smtClean="0"/>
              <a:t>存储器</a:t>
            </a:r>
            <a:r>
              <a:rPr lang="zh-CN" altLang="en-US" dirty="0"/>
              <a:t>芯片的</a:t>
            </a:r>
            <a:r>
              <a:rPr lang="zh-CN" altLang="en-US" dirty="0" smtClean="0"/>
              <a:t>扩展  </a:t>
            </a:r>
            <a:r>
              <a:rPr lang="en-US" altLang="zh-CN" dirty="0" smtClean="0">
                <a:solidFill>
                  <a:srgbClr val="063DE8"/>
                </a:solidFill>
                <a:latin typeface="微软雅黑" panose="020B0503020204020204" pitchFamily="34" charset="-122"/>
              </a:rPr>
              <a:t> </a:t>
            </a:r>
          </a:p>
          <a:p>
            <a:pPr marL="0" indent="0">
              <a:buNone/>
            </a:pPr>
            <a:r>
              <a:rPr lang="zh-CN" altLang="en-US" dirty="0" smtClean="0">
                <a:solidFill>
                  <a:srgbClr val="063DE8"/>
                </a:solidFill>
                <a:latin typeface="微软雅黑" panose="020B0503020204020204" pitchFamily="34" charset="-122"/>
              </a:rPr>
              <a:t>举例：用</a:t>
            </a:r>
            <a:r>
              <a:rPr lang="en-US" altLang="zh-CN" dirty="0" smtClean="0">
                <a:solidFill>
                  <a:srgbClr val="063DE8"/>
                </a:solidFill>
                <a:latin typeface="微软雅黑" panose="020B0503020204020204" pitchFamily="34" charset="-122"/>
              </a:rPr>
              <a:t>8</a:t>
            </a:r>
            <a:r>
              <a:rPr lang="zh-CN" altLang="en-US" dirty="0" smtClean="0">
                <a:solidFill>
                  <a:srgbClr val="063DE8"/>
                </a:solidFill>
                <a:latin typeface="微软雅黑" panose="020B0503020204020204" pitchFamily="34" charset="-122"/>
              </a:rPr>
              <a:t>个</a:t>
            </a:r>
            <a:r>
              <a:rPr lang="en-US" altLang="zh-CN" dirty="0" smtClean="0">
                <a:solidFill>
                  <a:srgbClr val="063DE8"/>
                </a:solidFill>
                <a:latin typeface="微软雅黑" panose="020B0503020204020204" pitchFamily="34" charset="-122"/>
              </a:rPr>
              <a:t>16MX8</a:t>
            </a:r>
            <a:r>
              <a:rPr lang="zh-CN" altLang="en-US" dirty="0" smtClean="0">
                <a:solidFill>
                  <a:srgbClr val="063DE8"/>
                </a:solidFill>
                <a:latin typeface="微软雅黑" panose="020B0503020204020204" pitchFamily="34" charset="-122"/>
              </a:rPr>
              <a:t>位的</a:t>
            </a:r>
            <a:r>
              <a:rPr lang="en-US" altLang="zh-CN" dirty="0" smtClean="0">
                <a:solidFill>
                  <a:srgbClr val="063DE8"/>
                </a:solidFill>
                <a:latin typeface="微软雅黑" panose="020B0503020204020204" pitchFamily="34" charset="-122"/>
              </a:rPr>
              <a:t>DRAM</a:t>
            </a:r>
            <a:r>
              <a:rPr lang="zh-CN" altLang="en-US" dirty="0" smtClean="0">
                <a:solidFill>
                  <a:srgbClr val="063DE8"/>
                </a:solidFill>
                <a:latin typeface="微软雅黑" panose="020B0503020204020204" pitchFamily="34" charset="-122"/>
              </a:rPr>
              <a:t>芯片扩展成一个</a:t>
            </a:r>
            <a:r>
              <a:rPr lang="en-US" altLang="zh-CN" dirty="0" smtClean="0">
                <a:solidFill>
                  <a:srgbClr val="063DE8"/>
                </a:solidFill>
                <a:latin typeface="微软雅黑" panose="020B0503020204020204" pitchFamily="34" charset="-122"/>
              </a:rPr>
              <a:t>128MB</a:t>
            </a:r>
            <a:r>
              <a:rPr lang="zh-CN" altLang="en-US" dirty="0" smtClean="0">
                <a:solidFill>
                  <a:srgbClr val="063DE8"/>
                </a:solidFill>
                <a:latin typeface="微软雅黑" panose="020B0503020204020204" pitchFamily="34" charset="-122"/>
              </a:rPr>
              <a:t>内存条</a:t>
            </a:r>
            <a:endParaRPr lang="zh-CN" altLang="en-US" dirty="0">
              <a:solidFill>
                <a:srgbClr val="063DE8"/>
              </a:solidFill>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grpSp>
        <p:nvGrpSpPr>
          <p:cNvPr id="9" name="Group 7"/>
          <p:cNvGrpSpPr>
            <a:grpSpLocks/>
          </p:cNvGrpSpPr>
          <p:nvPr/>
        </p:nvGrpSpPr>
        <p:grpSpPr bwMode="auto">
          <a:xfrm>
            <a:off x="202519" y="1574110"/>
            <a:ext cx="7094736" cy="4824536"/>
            <a:chOff x="430" y="872"/>
            <a:chExt cx="4384" cy="3064"/>
          </a:xfrm>
        </p:grpSpPr>
        <p:sp>
          <p:nvSpPr>
            <p:cNvPr id="10"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Helvetica" panose="020B0604020202020204" pitchFamily="34" charset="0"/>
                  <a:ea typeface="微软雅黑" panose="020B0503020204020204" pitchFamily="34" charset="-122"/>
                </a:rPr>
                <a:t>存储控制器</a:t>
              </a:r>
            </a:p>
          </p:txBody>
        </p:sp>
        <p:sp>
          <p:nvSpPr>
            <p:cNvPr id="11" name="Rectangle 9"/>
            <p:cNvSpPr>
              <a:spLocks noChangeAspect="1" noChangeArrowheads="1"/>
            </p:cNvSpPr>
            <p:nvPr/>
          </p:nvSpPr>
          <p:spPr bwMode="auto">
            <a:xfrm>
              <a:off x="1250" y="887"/>
              <a:ext cx="2832" cy="1506"/>
            </a:xfrm>
            <a:prstGeom prst="rect">
              <a:avLst/>
            </a:prstGeom>
            <a:solidFill>
              <a:srgbClr val="FFFFFF"/>
            </a:solidFill>
            <a:ln w="12700">
              <a:solidFill>
                <a:srgbClr val="000000"/>
              </a:solidFill>
              <a:miter lim="800000"/>
              <a:headEnd/>
              <a:tailEnd/>
            </a:ln>
            <a:effectLst>
              <a:outerShdw dist="107763"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2" name="Rectangle 10"/>
            <p:cNvSpPr>
              <a:spLocks noChangeAspect="1" noChangeArrowheads="1"/>
            </p:cNvSpPr>
            <p:nvPr/>
          </p:nvSpPr>
          <p:spPr bwMode="auto">
            <a:xfrm>
              <a:off x="1527" y="2779"/>
              <a:ext cx="2524" cy="710"/>
            </a:xfrm>
            <a:prstGeom prst="rect">
              <a:avLst/>
            </a:prstGeom>
            <a:solidFill>
              <a:srgbClr val="FFFFFF"/>
            </a:solidFill>
            <a:ln w="12700">
              <a:solidFill>
                <a:srgbClr val="000000"/>
              </a:solidFill>
              <a:miter lim="800000"/>
              <a:headEnd/>
              <a:tailEnd/>
            </a:ln>
            <a:effectLst>
              <a:outerShdw dist="107763"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3" name="Rectangle 11"/>
            <p:cNvSpPr>
              <a:spLocks noChangeAspect="1" noChangeArrowheads="1"/>
            </p:cNvSpPr>
            <p:nvPr/>
          </p:nvSpPr>
          <p:spPr bwMode="auto">
            <a:xfrm>
              <a:off x="3236" y="1304"/>
              <a:ext cx="613"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4" name="Rectangle 12"/>
            <p:cNvSpPr>
              <a:spLocks noChangeAspect="1" noChangeArrowheads="1"/>
            </p:cNvSpPr>
            <p:nvPr/>
          </p:nvSpPr>
          <p:spPr bwMode="auto">
            <a:xfrm>
              <a:off x="2963" y="1372"/>
              <a:ext cx="614"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5" name="Rectangle 13"/>
            <p:cNvSpPr>
              <a:spLocks noChangeAspect="1" noChangeArrowheads="1"/>
            </p:cNvSpPr>
            <p:nvPr/>
          </p:nvSpPr>
          <p:spPr bwMode="auto">
            <a:xfrm>
              <a:off x="2690" y="1441"/>
              <a:ext cx="614"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6" name="Rectangle 14"/>
            <p:cNvSpPr>
              <a:spLocks noChangeAspect="1" noChangeArrowheads="1"/>
            </p:cNvSpPr>
            <p:nvPr/>
          </p:nvSpPr>
          <p:spPr bwMode="auto">
            <a:xfrm>
              <a:off x="2418" y="1508"/>
              <a:ext cx="613"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7" name="Rectangle 15"/>
            <p:cNvSpPr>
              <a:spLocks noChangeAspect="1" noChangeArrowheads="1"/>
            </p:cNvSpPr>
            <p:nvPr/>
          </p:nvSpPr>
          <p:spPr bwMode="auto">
            <a:xfrm>
              <a:off x="2145" y="1577"/>
              <a:ext cx="614"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8" name="Rectangle 16"/>
            <p:cNvSpPr>
              <a:spLocks noChangeAspect="1" noChangeArrowheads="1"/>
            </p:cNvSpPr>
            <p:nvPr/>
          </p:nvSpPr>
          <p:spPr bwMode="auto">
            <a:xfrm>
              <a:off x="1872" y="1645"/>
              <a:ext cx="614"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9" name="Rectangle 17"/>
            <p:cNvSpPr>
              <a:spLocks noChangeAspect="1" noChangeArrowheads="1"/>
            </p:cNvSpPr>
            <p:nvPr/>
          </p:nvSpPr>
          <p:spPr bwMode="auto">
            <a:xfrm>
              <a:off x="1599" y="1713"/>
              <a:ext cx="613"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0" name="Rectangle 18"/>
            <p:cNvSpPr>
              <a:spLocks noChangeAspect="1" noChangeArrowheads="1"/>
            </p:cNvSpPr>
            <p:nvPr/>
          </p:nvSpPr>
          <p:spPr bwMode="auto">
            <a:xfrm>
              <a:off x="1326" y="1782"/>
              <a:ext cx="614" cy="545"/>
            </a:xfrm>
            <a:prstGeom prst="rect">
              <a:avLst/>
            </a:prstGeom>
            <a:solidFill>
              <a:srgbClr val="FFFFFF"/>
            </a:solidFill>
            <a:ln w="12700">
              <a:solidFill>
                <a:srgbClr val="000000"/>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grpSp>
          <p:nvGrpSpPr>
            <p:cNvPr id="21" name="Group 19"/>
            <p:cNvGrpSpPr>
              <a:grpSpLocks/>
            </p:cNvGrpSpPr>
            <p:nvPr/>
          </p:nvGrpSpPr>
          <p:grpSpPr bwMode="auto">
            <a:xfrm>
              <a:off x="1065" y="872"/>
              <a:ext cx="2330" cy="2253"/>
              <a:chOff x="768" y="724"/>
              <a:chExt cx="2623" cy="2537"/>
            </a:xfrm>
          </p:grpSpPr>
          <p:sp>
            <p:nvSpPr>
              <p:cNvPr id="113"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nvGrpSpPr>
              <p:cNvPr id="114" name="Group 21"/>
              <p:cNvGrpSpPr>
                <a:grpSpLocks/>
              </p:cNvGrpSpPr>
              <p:nvPr/>
            </p:nvGrpSpPr>
            <p:grpSpPr bwMode="auto">
              <a:xfrm>
                <a:off x="768" y="724"/>
                <a:ext cx="2610" cy="2537"/>
                <a:chOff x="768" y="724"/>
                <a:chExt cx="2610" cy="2537"/>
              </a:xfrm>
            </p:grpSpPr>
            <p:sp>
              <p:nvSpPr>
                <p:cNvPr id="115"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Courier New" panose="02070309020205020404" pitchFamily="49" charset="0"/>
                      <a:ea typeface="宋体" panose="02010600030101010101" pitchFamily="2" charset="-122"/>
                    </a:rPr>
                    <a:t>(</a:t>
                  </a:r>
                  <a:r>
                    <a:rPr kumimoji="0" lang="zh-CN" altLang="en-US"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行地址</a:t>
                  </a:r>
                  <a:r>
                    <a:rPr kumimoji="0" lang="en-US" altLang="zh-CN"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i, </a:t>
                  </a:r>
                  <a:r>
                    <a:rPr kumimoji="0" lang="zh-CN" altLang="en-US"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列地址</a:t>
                  </a:r>
                  <a:r>
                    <a:rPr kumimoji="0" lang="en-US" altLang="zh-CN"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j)</a:t>
                  </a:r>
                </a:p>
              </p:txBody>
            </p:sp>
            <p:sp>
              <p:nvSpPr>
                <p:cNvPr id="116"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7"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8"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9"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0"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1"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2"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3"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4"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5"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grpSp>
        <p:sp>
          <p:nvSpPr>
            <p:cNvPr id="22" name="Rectangle 33"/>
            <p:cNvSpPr>
              <a:spLocks noChangeAspect="1" noChangeArrowheads="1"/>
            </p:cNvSpPr>
            <p:nvPr/>
          </p:nvSpPr>
          <p:spPr bwMode="auto">
            <a:xfrm>
              <a:off x="2105" y="1946"/>
              <a:ext cx="57"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 name="Rectangle 34"/>
            <p:cNvSpPr>
              <a:spLocks noChangeAspect="1" noChangeArrowheads="1"/>
            </p:cNvSpPr>
            <p:nvPr/>
          </p:nvSpPr>
          <p:spPr bwMode="auto">
            <a:xfrm>
              <a:off x="1844" y="2012"/>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 name="Rectangle 35"/>
            <p:cNvSpPr>
              <a:spLocks noChangeAspect="1" noChangeArrowheads="1"/>
            </p:cNvSpPr>
            <p:nvPr/>
          </p:nvSpPr>
          <p:spPr bwMode="auto">
            <a:xfrm>
              <a:off x="2378" y="1875"/>
              <a:ext cx="56"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 name="Rectangle 36"/>
            <p:cNvSpPr>
              <a:spLocks noChangeAspect="1" noChangeArrowheads="1"/>
            </p:cNvSpPr>
            <p:nvPr/>
          </p:nvSpPr>
          <p:spPr bwMode="auto">
            <a:xfrm>
              <a:off x="2653" y="1804"/>
              <a:ext cx="57"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 name="Rectangle 37"/>
            <p:cNvSpPr>
              <a:spLocks noChangeAspect="1" noChangeArrowheads="1"/>
            </p:cNvSpPr>
            <p:nvPr/>
          </p:nvSpPr>
          <p:spPr bwMode="auto">
            <a:xfrm>
              <a:off x="2934" y="1730"/>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 name="Rectangle 38"/>
            <p:cNvSpPr>
              <a:spLocks noChangeAspect="1" noChangeArrowheads="1"/>
            </p:cNvSpPr>
            <p:nvPr/>
          </p:nvSpPr>
          <p:spPr bwMode="auto">
            <a:xfrm>
              <a:off x="3202" y="1668"/>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 name="Rectangle 39"/>
            <p:cNvSpPr>
              <a:spLocks noChangeAspect="1" noChangeArrowheads="1"/>
            </p:cNvSpPr>
            <p:nvPr/>
          </p:nvSpPr>
          <p:spPr bwMode="auto">
            <a:xfrm>
              <a:off x="3474" y="1593"/>
              <a:ext cx="57" cy="6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 name="Rectangle 40"/>
            <p:cNvSpPr>
              <a:spLocks noChangeAspect="1" noChangeArrowheads="1"/>
            </p:cNvSpPr>
            <p:nvPr/>
          </p:nvSpPr>
          <p:spPr bwMode="auto">
            <a:xfrm>
              <a:off x="3742" y="1526"/>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0"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33CC"/>
                  </a:solidFill>
                  <a:effectLst/>
                  <a:uLnTx/>
                  <a:uFillTx/>
                  <a:latin typeface="Helvetica" panose="020B0604020202020204" pitchFamily="34" charset="0"/>
                  <a:ea typeface="宋体" panose="02010600030101010101" pitchFamily="2" charset="-122"/>
                </a:rPr>
                <a:t>DRAM 7</a:t>
              </a:r>
            </a:p>
          </p:txBody>
        </p:sp>
        <p:sp>
          <p:nvSpPr>
            <p:cNvPr id="31"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33CC"/>
                  </a:solidFill>
                  <a:effectLst/>
                  <a:uLnTx/>
                  <a:uFillTx/>
                  <a:latin typeface="Helvetica" panose="020B0604020202020204" pitchFamily="34" charset="0"/>
                  <a:ea typeface="宋体" panose="02010600030101010101" pitchFamily="2" charset="-122"/>
                </a:rPr>
                <a:t>DRAM 0</a:t>
              </a:r>
            </a:p>
          </p:txBody>
        </p:sp>
        <p:grpSp>
          <p:nvGrpSpPr>
            <p:cNvPr id="32" name="Group 43"/>
            <p:cNvGrpSpPr>
              <a:grpSpLocks/>
            </p:cNvGrpSpPr>
            <p:nvPr/>
          </p:nvGrpSpPr>
          <p:grpSpPr bwMode="auto">
            <a:xfrm>
              <a:off x="1689" y="2917"/>
              <a:ext cx="2286" cy="428"/>
              <a:chOff x="1471" y="3026"/>
              <a:chExt cx="2575" cy="482"/>
            </a:xfrm>
          </p:grpSpPr>
          <p:sp>
            <p:nvSpPr>
              <p:cNvPr id="86"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87"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31</a:t>
                </a:r>
              </a:p>
            </p:txBody>
          </p:sp>
          <p:sp>
            <p:nvSpPr>
              <p:cNvPr id="88"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7</a:t>
                </a:r>
              </a:p>
            </p:txBody>
          </p:sp>
          <p:sp>
            <p:nvSpPr>
              <p:cNvPr id="89"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90"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15</a:t>
                </a:r>
              </a:p>
            </p:txBody>
          </p:sp>
          <p:sp>
            <p:nvSpPr>
              <p:cNvPr id="91"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a:t>
                </a:r>
              </a:p>
            </p:txBody>
          </p:sp>
          <p:sp>
            <p:nvSpPr>
              <p:cNvPr id="92"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23</a:t>
                </a:r>
              </a:p>
            </p:txBody>
          </p:sp>
          <p:sp>
            <p:nvSpPr>
              <p:cNvPr id="93"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a:t>
                </a:r>
              </a:p>
            </p:txBody>
          </p:sp>
          <p:sp>
            <p:nvSpPr>
              <p:cNvPr id="94"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a:t>
                </a:r>
              </a:p>
            </p:txBody>
          </p:sp>
          <p:sp>
            <p:nvSpPr>
              <p:cNvPr id="95"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63</a:t>
                </a:r>
              </a:p>
            </p:txBody>
          </p:sp>
          <p:sp>
            <p:nvSpPr>
              <p:cNvPr id="96"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39</a:t>
                </a:r>
              </a:p>
            </p:txBody>
          </p:sp>
          <p:sp>
            <p:nvSpPr>
              <p:cNvPr id="97"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a:t>
                </a:r>
              </a:p>
            </p:txBody>
          </p:sp>
          <p:sp>
            <p:nvSpPr>
              <p:cNvPr id="98"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47</a:t>
                </a:r>
              </a:p>
            </p:txBody>
          </p:sp>
          <p:sp>
            <p:nvSpPr>
              <p:cNvPr id="99"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a:t>
                </a:r>
              </a:p>
            </p:txBody>
          </p:sp>
          <p:sp>
            <p:nvSpPr>
              <p:cNvPr id="100"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55</a:t>
                </a:r>
              </a:p>
            </p:txBody>
          </p:sp>
          <p:sp>
            <p:nvSpPr>
              <p:cNvPr id="101"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a:t>
                </a:r>
              </a:p>
            </p:txBody>
          </p:sp>
          <p:grpSp>
            <p:nvGrpSpPr>
              <p:cNvPr id="102" name="Group 60"/>
              <p:cNvGrpSpPr>
                <a:grpSpLocks/>
              </p:cNvGrpSpPr>
              <p:nvPr/>
            </p:nvGrpSpPr>
            <p:grpSpPr bwMode="auto">
              <a:xfrm>
                <a:off x="1536" y="3153"/>
                <a:ext cx="2446" cy="355"/>
                <a:chOff x="1536" y="3153"/>
                <a:chExt cx="2446" cy="355"/>
              </a:xfrm>
            </p:grpSpPr>
            <p:grpSp>
              <p:nvGrpSpPr>
                <p:cNvPr id="103" name="Group 61"/>
                <p:cNvGrpSpPr>
                  <a:grpSpLocks/>
                </p:cNvGrpSpPr>
                <p:nvPr/>
              </p:nvGrpSpPr>
              <p:grpSpPr bwMode="auto">
                <a:xfrm>
                  <a:off x="1536" y="3153"/>
                  <a:ext cx="2446" cy="154"/>
                  <a:chOff x="1536" y="3153"/>
                  <a:chExt cx="2446" cy="154"/>
                </a:xfrm>
              </p:grpSpPr>
              <p:sp>
                <p:nvSpPr>
                  <p:cNvPr id="105" name="Rectangle 62"/>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6" name="Rectangle 63"/>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7" name="Rectangle 64"/>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8" name="Rectangle 65"/>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9" name="Rectangle 66"/>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0" name="Rectangle 67"/>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1" name="Rectangle 68"/>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2" name="Rectangle 69"/>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104"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grpSp>
        </p:grpSp>
        <p:grpSp>
          <p:nvGrpSpPr>
            <p:cNvPr id="33" name="Group 71"/>
            <p:cNvGrpSpPr>
              <a:grpSpLocks/>
            </p:cNvGrpSpPr>
            <p:nvPr/>
          </p:nvGrpSpPr>
          <p:grpSpPr bwMode="auto">
            <a:xfrm>
              <a:off x="1850" y="1585"/>
              <a:ext cx="2132" cy="1330"/>
              <a:chOff x="1652" y="1527"/>
              <a:chExt cx="2400" cy="1497"/>
            </a:xfrm>
          </p:grpSpPr>
          <p:grpSp>
            <p:nvGrpSpPr>
              <p:cNvPr id="69" name="Group 72"/>
              <p:cNvGrpSpPr>
                <a:grpSpLocks/>
              </p:cNvGrpSpPr>
              <p:nvPr/>
            </p:nvGrpSpPr>
            <p:grpSpPr bwMode="auto">
              <a:xfrm>
                <a:off x="1677" y="1527"/>
                <a:ext cx="2137" cy="1497"/>
                <a:chOff x="1677" y="1527"/>
                <a:chExt cx="2137" cy="1497"/>
              </a:xfrm>
            </p:grpSpPr>
            <p:sp>
              <p:nvSpPr>
                <p:cNvPr id="78" name="Line 73"/>
                <p:cNvSpPr>
                  <a:spLocks noChangeAspect="1" noChangeShapeType="1"/>
                </p:cNvSpPr>
                <p:nvPr/>
              </p:nvSpPr>
              <p:spPr bwMode="auto">
                <a:xfrm>
                  <a:off x="3814" y="1527"/>
                  <a:ext cx="0" cy="1497"/>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9" name="Line 74"/>
                <p:cNvSpPr>
                  <a:spLocks noChangeAspect="1" noChangeShapeType="1"/>
                </p:cNvSpPr>
                <p:nvPr/>
              </p:nvSpPr>
              <p:spPr bwMode="auto">
                <a:xfrm>
                  <a:off x="3513" y="1604"/>
                  <a:ext cx="0" cy="141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0" name="Line 75"/>
                <p:cNvSpPr>
                  <a:spLocks noChangeAspect="1" noChangeShapeType="1"/>
                </p:cNvSpPr>
                <p:nvPr/>
              </p:nvSpPr>
              <p:spPr bwMode="auto">
                <a:xfrm flipH="1">
                  <a:off x="3206" y="1680"/>
                  <a:ext cx="0" cy="134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1" name="Line 76"/>
                <p:cNvSpPr>
                  <a:spLocks noChangeAspect="1" noChangeShapeType="1"/>
                </p:cNvSpPr>
                <p:nvPr/>
              </p:nvSpPr>
              <p:spPr bwMode="auto">
                <a:xfrm>
                  <a:off x="2905" y="1757"/>
                  <a:ext cx="0" cy="1261"/>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2" name="Line 77"/>
                <p:cNvSpPr>
                  <a:spLocks noChangeAspect="1" noChangeShapeType="1"/>
                </p:cNvSpPr>
                <p:nvPr/>
              </p:nvSpPr>
              <p:spPr bwMode="auto">
                <a:xfrm>
                  <a:off x="2592" y="1834"/>
                  <a:ext cx="0" cy="1190"/>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3" name="Line 78"/>
                <p:cNvSpPr>
                  <a:spLocks noChangeAspect="1" noChangeShapeType="1"/>
                </p:cNvSpPr>
                <p:nvPr/>
              </p:nvSpPr>
              <p:spPr bwMode="auto">
                <a:xfrm>
                  <a:off x="2278" y="1911"/>
                  <a:ext cx="0" cy="1113"/>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4" name="Line 79"/>
                <p:cNvSpPr>
                  <a:spLocks noChangeAspect="1" noChangeShapeType="1"/>
                </p:cNvSpPr>
                <p:nvPr/>
              </p:nvSpPr>
              <p:spPr bwMode="auto">
                <a:xfrm flipH="1">
                  <a:off x="1971" y="1988"/>
                  <a:ext cx="0" cy="1036"/>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5" name="Line 80"/>
                <p:cNvSpPr>
                  <a:spLocks noChangeAspect="1" noChangeShapeType="1"/>
                </p:cNvSpPr>
                <p:nvPr/>
              </p:nvSpPr>
              <p:spPr bwMode="auto">
                <a:xfrm>
                  <a:off x="1677" y="2064"/>
                  <a:ext cx="0" cy="95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70"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0-7</a:t>
                </a:r>
              </a:p>
            </p:txBody>
          </p:sp>
          <p:sp>
            <p:nvSpPr>
              <p:cNvPr id="71"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8-15</a:t>
                </a:r>
              </a:p>
            </p:txBody>
          </p:sp>
          <p:sp>
            <p:nvSpPr>
              <p:cNvPr id="72"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16-23</a:t>
                </a:r>
              </a:p>
            </p:txBody>
          </p:sp>
          <p:sp>
            <p:nvSpPr>
              <p:cNvPr id="73"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24-31</a:t>
                </a:r>
              </a:p>
            </p:txBody>
          </p:sp>
          <p:sp>
            <p:nvSpPr>
              <p:cNvPr id="74"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32-39</a:t>
                </a:r>
              </a:p>
            </p:txBody>
          </p:sp>
          <p:sp>
            <p:nvSpPr>
              <p:cNvPr id="75"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40-47</a:t>
                </a:r>
              </a:p>
            </p:txBody>
          </p:sp>
          <p:sp>
            <p:nvSpPr>
              <p:cNvPr id="76"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48-55</a:t>
                </a:r>
              </a:p>
            </p:txBody>
          </p:sp>
          <p:sp>
            <p:nvSpPr>
              <p:cNvPr id="77"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56-63</a:t>
                </a:r>
              </a:p>
            </p:txBody>
          </p:sp>
        </p:grpSp>
        <p:sp>
          <p:nvSpPr>
            <p:cNvPr id="34"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5"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 最多读64位</a:t>
              </a:r>
            </a:p>
          </p:txBody>
        </p:sp>
        <p:grpSp>
          <p:nvGrpSpPr>
            <p:cNvPr id="36" name="Group 91"/>
            <p:cNvGrpSpPr>
              <a:grpSpLocks/>
            </p:cNvGrpSpPr>
            <p:nvPr/>
          </p:nvGrpSpPr>
          <p:grpSpPr bwMode="auto">
            <a:xfrm>
              <a:off x="1690" y="2917"/>
              <a:ext cx="2286" cy="447"/>
              <a:chOff x="1472" y="3026"/>
              <a:chExt cx="2575" cy="504"/>
            </a:xfrm>
          </p:grpSpPr>
          <p:sp>
            <p:nvSpPr>
              <p:cNvPr id="42"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43"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31</a:t>
                </a:r>
              </a:p>
            </p:txBody>
          </p:sp>
          <p:sp>
            <p:nvSpPr>
              <p:cNvPr id="44"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7</a:t>
                </a:r>
              </a:p>
            </p:txBody>
          </p:sp>
          <p:sp>
            <p:nvSpPr>
              <p:cNvPr id="45"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46"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15</a:t>
                </a:r>
              </a:p>
            </p:txBody>
          </p:sp>
          <p:sp>
            <p:nvSpPr>
              <p:cNvPr id="47"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a:t>
                </a:r>
              </a:p>
            </p:txBody>
          </p:sp>
          <p:sp>
            <p:nvSpPr>
              <p:cNvPr id="48"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23</a:t>
                </a:r>
              </a:p>
            </p:txBody>
          </p:sp>
          <p:sp>
            <p:nvSpPr>
              <p:cNvPr id="49"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a:t>
                </a:r>
              </a:p>
            </p:txBody>
          </p:sp>
          <p:sp>
            <p:nvSpPr>
              <p:cNvPr id="50"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a:t>
                </a:r>
              </a:p>
            </p:txBody>
          </p:sp>
          <p:sp>
            <p:nvSpPr>
              <p:cNvPr id="51"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63</a:t>
                </a:r>
              </a:p>
            </p:txBody>
          </p:sp>
          <p:sp>
            <p:nvSpPr>
              <p:cNvPr id="52"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39</a:t>
                </a:r>
              </a:p>
            </p:txBody>
          </p:sp>
          <p:sp>
            <p:nvSpPr>
              <p:cNvPr id="53"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a:t>
                </a:r>
              </a:p>
            </p:txBody>
          </p:sp>
          <p:sp>
            <p:nvSpPr>
              <p:cNvPr id="54"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47</a:t>
                </a:r>
              </a:p>
            </p:txBody>
          </p:sp>
          <p:sp>
            <p:nvSpPr>
              <p:cNvPr id="55"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a:t>
                </a:r>
              </a:p>
            </p:txBody>
          </p:sp>
          <p:sp>
            <p:nvSpPr>
              <p:cNvPr id="56"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55</a:t>
                </a:r>
              </a:p>
            </p:txBody>
          </p:sp>
          <p:sp>
            <p:nvSpPr>
              <p:cNvPr id="57"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a:t>
                </a:r>
              </a:p>
            </p:txBody>
          </p:sp>
          <p:grpSp>
            <p:nvGrpSpPr>
              <p:cNvPr id="58" name="Group 108"/>
              <p:cNvGrpSpPr>
                <a:grpSpLocks/>
              </p:cNvGrpSpPr>
              <p:nvPr/>
            </p:nvGrpSpPr>
            <p:grpSpPr bwMode="auto">
              <a:xfrm>
                <a:off x="1536" y="3153"/>
                <a:ext cx="2446" cy="377"/>
                <a:chOff x="1536" y="3153"/>
                <a:chExt cx="2446" cy="377"/>
              </a:xfrm>
            </p:grpSpPr>
            <p:grpSp>
              <p:nvGrpSpPr>
                <p:cNvPr id="59" name="Group 109"/>
                <p:cNvGrpSpPr>
                  <a:grpSpLocks/>
                </p:cNvGrpSpPr>
                <p:nvPr/>
              </p:nvGrpSpPr>
              <p:grpSpPr bwMode="auto">
                <a:xfrm>
                  <a:off x="1536" y="3153"/>
                  <a:ext cx="2446" cy="154"/>
                  <a:chOff x="1536" y="3153"/>
                  <a:chExt cx="2446" cy="154"/>
                </a:xfrm>
              </p:grpSpPr>
              <p:sp>
                <p:nvSpPr>
                  <p:cNvPr id="61" name="Rectangle 110"/>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2" name="Rectangle 111"/>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3" name="Rectangle 112"/>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4" name="Rectangle 113"/>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5" name="Rectangle 114"/>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6" name="Rectangle 115"/>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7" name="Rectangle 116"/>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8" name="Rectangle 117"/>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60"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主存储器地址 </a:t>
                  </a: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 </a:t>
                  </a: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处的64-</a:t>
                  </a: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bit</a:t>
                  </a: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数据</a:t>
                  </a:r>
                  <a:endPar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sp>
          <p:nvSpPr>
            <p:cNvPr id="37"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3399FF"/>
                  </a:solidFill>
                  <a:effectLst/>
                  <a:uLnTx/>
                  <a:uFillTx/>
                  <a:latin typeface="Arial" panose="020B0604020202020204" pitchFamily="34" charset="0"/>
                  <a:ea typeface="宋体" panose="02010600030101010101" pitchFamily="2" charset="-122"/>
                </a:rPr>
                <a:t>地址</a:t>
              </a:r>
              <a:r>
                <a:rPr kumimoji="1" lang="en-US" altLang="zh-CN" sz="1800" b="1" i="0" u="none" strike="noStrike" kern="0" cap="none" spc="0" normalizeH="0" baseline="0" noProof="0" smtClean="0">
                  <a:ln>
                    <a:noFill/>
                  </a:ln>
                  <a:solidFill>
                    <a:srgbClr val="3399FF"/>
                  </a:solidFill>
                  <a:effectLst/>
                  <a:uLnTx/>
                  <a:uFillTx/>
                  <a:latin typeface="Arial" panose="020B0604020202020204" pitchFamily="34" charset="0"/>
                  <a:ea typeface="宋体" panose="02010600030101010101" pitchFamily="2" charset="-122"/>
                </a:rPr>
                <a:t>A</a:t>
              </a:r>
            </a:p>
          </p:txBody>
        </p:sp>
        <p:sp>
          <p:nvSpPr>
            <p:cNvPr id="38"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9" name="Line 121"/>
            <p:cNvSpPr>
              <a:spLocks noChangeShapeType="1"/>
            </p:cNvSpPr>
            <p:nvPr/>
          </p:nvSpPr>
          <p:spPr bwMode="auto">
            <a:xfrm>
              <a:off x="1337" y="1933"/>
              <a:ext cx="59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0" name="Line 122"/>
            <p:cNvSpPr>
              <a:spLocks noChangeShapeType="1"/>
            </p:cNvSpPr>
            <p:nvPr/>
          </p:nvSpPr>
          <p:spPr bwMode="auto">
            <a:xfrm>
              <a:off x="1496" y="1774"/>
              <a:ext cx="0" cy="545"/>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1"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1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4096</a:t>
              </a:r>
              <a:r>
                <a:rPr kumimoji="1" lang="zh-CN" altLang="en-US" sz="11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行</a:t>
              </a:r>
            </a:p>
          </p:txBody>
        </p:sp>
      </p:grpSp>
      <p:sp>
        <p:nvSpPr>
          <p:cNvPr id="126" name="Text Box 124"/>
          <p:cNvSpPr txBox="1">
            <a:spLocks noChangeArrowheads="1"/>
          </p:cNvSpPr>
          <p:nvPr/>
        </p:nvSpPr>
        <p:spPr bwMode="auto">
          <a:xfrm>
            <a:off x="6451848" y="1548492"/>
            <a:ext cx="251264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rPr>
              <a:t>主存地址和片内地址有何关系？</a:t>
            </a:r>
            <a:endParaRPr kumimoji="1" lang="en-US" altLang="zh-CN" sz="2000" b="1" i="0" u="none" strike="noStrike" kern="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endParaRPr>
          </a:p>
        </p:txBody>
      </p:sp>
      <p:sp>
        <p:nvSpPr>
          <p:cNvPr id="127" name="Text Box 125"/>
          <p:cNvSpPr txBox="1">
            <a:spLocks noChangeArrowheads="1"/>
          </p:cNvSpPr>
          <p:nvPr/>
        </p:nvSpPr>
        <p:spPr bwMode="auto">
          <a:xfrm>
            <a:off x="6451848" y="2214872"/>
            <a:ext cx="2579839" cy="923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主存地址</a:t>
            </a:r>
            <a:r>
              <a:rPr kumimoji="1"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27</a:t>
            </a:r>
            <a:r>
              <a:rPr kumimoji="1"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位，片内地址</a:t>
            </a:r>
            <a:r>
              <a:rPr kumimoji="1"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24</a:t>
            </a:r>
            <a:r>
              <a:rPr kumimoji="1"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位，与高</a:t>
            </a:r>
            <a:r>
              <a:rPr kumimoji="1"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24</a:t>
            </a:r>
            <a:r>
              <a:rPr kumimoji="1"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位主存地址相同。</a:t>
            </a:r>
            <a:endParaRPr kumimoji="1"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sp>
        <p:nvSpPr>
          <p:cNvPr id="128" name="Text Box 126"/>
          <p:cNvSpPr txBox="1">
            <a:spLocks noChangeArrowheads="1"/>
          </p:cNvSpPr>
          <p:nvPr/>
        </p:nvSpPr>
        <p:spPr bwMode="auto">
          <a:xfrm>
            <a:off x="6500187" y="3242805"/>
            <a:ext cx="2464301" cy="615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主存低</a:t>
            </a:r>
            <a:r>
              <a:rPr kumimoji="1"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3</a:t>
            </a:r>
            <a:r>
              <a:rPr kumimoji="1"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位地址的作用是什么？</a:t>
            </a:r>
          </a:p>
        </p:txBody>
      </p:sp>
      <p:sp>
        <p:nvSpPr>
          <p:cNvPr id="130" name="Text Box 127"/>
          <p:cNvSpPr txBox="1">
            <a:spLocks noChangeArrowheads="1"/>
          </p:cNvSpPr>
          <p:nvPr/>
        </p:nvSpPr>
        <p:spPr bwMode="auto">
          <a:xfrm>
            <a:off x="6482725" y="3958627"/>
            <a:ext cx="2513021" cy="615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确定</a:t>
            </a:r>
            <a:r>
              <a:rPr kumimoji="1"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8</a:t>
            </a:r>
            <a:r>
              <a:rPr kumimoji="1"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个字节中的哪个，即用来选片。</a:t>
            </a:r>
            <a:endParaRPr kumimoji="1"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132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blinds(horizontal)">
                                      <p:cBhvr>
                                        <p:cTn id="7" dur="5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blinds(horizontal)">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blinds(horizontal)">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blinds(horizontal)">
                                      <p:cBhvr>
                                        <p:cTn id="2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a:t>存储器芯片的扩展及其与</a:t>
            </a:r>
            <a:r>
              <a:rPr lang="en-US" altLang="zh-CN" dirty="0"/>
              <a:t>CPU</a:t>
            </a:r>
            <a:r>
              <a:rPr lang="zh-CN" altLang="en-US" dirty="0"/>
              <a:t>的连接</a:t>
            </a:r>
          </a:p>
        </p:txBody>
      </p:sp>
      <p:sp>
        <p:nvSpPr>
          <p:cNvPr id="3" name="内容占位符 2"/>
          <p:cNvSpPr>
            <a:spLocks noGrp="1"/>
          </p:cNvSpPr>
          <p:nvPr>
            <p:ph idx="1"/>
          </p:nvPr>
        </p:nvSpPr>
        <p:spPr>
          <a:xfrm>
            <a:off x="107504" y="671523"/>
            <a:ext cx="8280920" cy="813261"/>
          </a:xfrm>
        </p:spPr>
        <p:txBody>
          <a:bodyPr/>
          <a:lstStyle/>
          <a:p>
            <a:pPr marL="0" indent="0">
              <a:buNone/>
            </a:pPr>
            <a:r>
              <a:rPr lang="en-US" altLang="zh-CN" dirty="0" smtClean="0"/>
              <a:t>7.3.2 </a:t>
            </a:r>
            <a:r>
              <a:rPr lang="zh-CN" altLang="en-US" dirty="0" smtClean="0"/>
              <a:t>存储器</a:t>
            </a:r>
            <a:r>
              <a:rPr lang="zh-CN" altLang="en-US" dirty="0"/>
              <a:t>芯片的</a:t>
            </a:r>
            <a:r>
              <a:rPr lang="zh-CN" altLang="en-US" dirty="0" smtClean="0"/>
              <a:t>扩展  </a:t>
            </a:r>
            <a:r>
              <a:rPr lang="en-US" altLang="zh-CN" dirty="0" smtClean="0">
                <a:solidFill>
                  <a:srgbClr val="063DE8"/>
                </a:solidFill>
                <a:latin typeface="微软雅黑" panose="020B0503020204020204" pitchFamily="34" charset="-122"/>
              </a:rPr>
              <a:t> </a:t>
            </a:r>
          </a:p>
          <a:p>
            <a:pPr marL="0" indent="0">
              <a:buNone/>
            </a:pPr>
            <a:r>
              <a:rPr lang="zh-CN" altLang="en-US" dirty="0" smtClean="0">
                <a:solidFill>
                  <a:srgbClr val="063DE8"/>
                </a:solidFill>
                <a:latin typeface="微软雅黑" panose="020B0503020204020204" pitchFamily="34" charset="-122"/>
              </a:rPr>
              <a:t>举例：用</a:t>
            </a:r>
            <a:r>
              <a:rPr lang="en-US" altLang="zh-CN" dirty="0" smtClean="0">
                <a:solidFill>
                  <a:srgbClr val="063DE8"/>
                </a:solidFill>
                <a:latin typeface="微软雅黑" panose="020B0503020204020204" pitchFamily="34" charset="-122"/>
              </a:rPr>
              <a:t>8</a:t>
            </a:r>
            <a:r>
              <a:rPr lang="zh-CN" altLang="en-US" dirty="0" smtClean="0">
                <a:solidFill>
                  <a:srgbClr val="063DE8"/>
                </a:solidFill>
                <a:latin typeface="微软雅黑" panose="020B0503020204020204" pitchFamily="34" charset="-122"/>
              </a:rPr>
              <a:t>个</a:t>
            </a:r>
            <a:r>
              <a:rPr lang="en-US" altLang="zh-CN" dirty="0" smtClean="0">
                <a:solidFill>
                  <a:srgbClr val="063DE8"/>
                </a:solidFill>
                <a:latin typeface="微软雅黑" panose="020B0503020204020204" pitchFamily="34" charset="-122"/>
              </a:rPr>
              <a:t>16MX8</a:t>
            </a:r>
            <a:r>
              <a:rPr lang="zh-CN" altLang="en-US" dirty="0" smtClean="0">
                <a:solidFill>
                  <a:srgbClr val="063DE8"/>
                </a:solidFill>
                <a:latin typeface="微软雅黑" panose="020B0503020204020204" pitchFamily="34" charset="-122"/>
              </a:rPr>
              <a:t>位的</a:t>
            </a:r>
            <a:r>
              <a:rPr lang="en-US" altLang="zh-CN" dirty="0" smtClean="0">
                <a:solidFill>
                  <a:srgbClr val="063DE8"/>
                </a:solidFill>
                <a:latin typeface="微软雅黑" panose="020B0503020204020204" pitchFamily="34" charset="-122"/>
              </a:rPr>
              <a:t>DRAM</a:t>
            </a:r>
            <a:r>
              <a:rPr lang="zh-CN" altLang="en-US" dirty="0" smtClean="0">
                <a:solidFill>
                  <a:srgbClr val="063DE8"/>
                </a:solidFill>
                <a:latin typeface="微软雅黑" panose="020B0503020204020204" pitchFamily="34" charset="-122"/>
              </a:rPr>
              <a:t>芯片扩展成一个</a:t>
            </a:r>
            <a:r>
              <a:rPr lang="en-US" altLang="zh-CN" dirty="0" smtClean="0">
                <a:solidFill>
                  <a:srgbClr val="063DE8"/>
                </a:solidFill>
                <a:latin typeface="微软雅黑" panose="020B0503020204020204" pitchFamily="34" charset="-122"/>
              </a:rPr>
              <a:t>128MB</a:t>
            </a:r>
            <a:r>
              <a:rPr lang="zh-CN" altLang="en-US" dirty="0" smtClean="0">
                <a:solidFill>
                  <a:srgbClr val="063DE8"/>
                </a:solidFill>
                <a:latin typeface="微软雅黑" panose="020B0503020204020204" pitchFamily="34" charset="-122"/>
              </a:rPr>
              <a:t>内存条</a:t>
            </a:r>
            <a:endParaRPr lang="zh-CN" altLang="en-US" dirty="0">
              <a:solidFill>
                <a:srgbClr val="063DE8"/>
              </a:solidFill>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grpSp>
        <p:nvGrpSpPr>
          <p:cNvPr id="9" name="Group 7"/>
          <p:cNvGrpSpPr>
            <a:grpSpLocks/>
          </p:cNvGrpSpPr>
          <p:nvPr/>
        </p:nvGrpSpPr>
        <p:grpSpPr bwMode="auto">
          <a:xfrm>
            <a:off x="202519" y="1574110"/>
            <a:ext cx="7094736" cy="4824536"/>
            <a:chOff x="430" y="872"/>
            <a:chExt cx="4384" cy="3064"/>
          </a:xfrm>
        </p:grpSpPr>
        <p:sp>
          <p:nvSpPr>
            <p:cNvPr id="10"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Helvetica" panose="020B0604020202020204" pitchFamily="34" charset="0"/>
                  <a:ea typeface="微软雅黑" panose="020B0503020204020204" pitchFamily="34" charset="-122"/>
                </a:rPr>
                <a:t>存储控制器</a:t>
              </a:r>
            </a:p>
          </p:txBody>
        </p:sp>
        <p:sp>
          <p:nvSpPr>
            <p:cNvPr id="11" name="Rectangle 9"/>
            <p:cNvSpPr>
              <a:spLocks noChangeAspect="1" noChangeArrowheads="1"/>
            </p:cNvSpPr>
            <p:nvPr/>
          </p:nvSpPr>
          <p:spPr bwMode="auto">
            <a:xfrm>
              <a:off x="1250" y="887"/>
              <a:ext cx="2832" cy="1506"/>
            </a:xfrm>
            <a:prstGeom prst="rect">
              <a:avLst/>
            </a:prstGeom>
            <a:solidFill>
              <a:srgbClr val="FFFFFF"/>
            </a:solidFill>
            <a:ln w="12700">
              <a:solidFill>
                <a:srgbClr val="000000"/>
              </a:solidFill>
              <a:miter lim="800000"/>
              <a:headEnd/>
              <a:tailEnd/>
            </a:ln>
            <a:effectLst>
              <a:outerShdw dist="107763"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2" name="Rectangle 10"/>
            <p:cNvSpPr>
              <a:spLocks noChangeAspect="1" noChangeArrowheads="1"/>
            </p:cNvSpPr>
            <p:nvPr/>
          </p:nvSpPr>
          <p:spPr bwMode="auto">
            <a:xfrm>
              <a:off x="1527" y="2779"/>
              <a:ext cx="2524" cy="710"/>
            </a:xfrm>
            <a:prstGeom prst="rect">
              <a:avLst/>
            </a:prstGeom>
            <a:solidFill>
              <a:srgbClr val="FFFFFF"/>
            </a:solidFill>
            <a:ln w="12700">
              <a:solidFill>
                <a:srgbClr val="000000"/>
              </a:solidFill>
              <a:miter lim="800000"/>
              <a:headEnd/>
              <a:tailEnd/>
            </a:ln>
            <a:effectLst>
              <a:outerShdw dist="107763"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3" name="Rectangle 11"/>
            <p:cNvSpPr>
              <a:spLocks noChangeAspect="1" noChangeArrowheads="1"/>
            </p:cNvSpPr>
            <p:nvPr/>
          </p:nvSpPr>
          <p:spPr bwMode="auto">
            <a:xfrm>
              <a:off x="3236" y="1304"/>
              <a:ext cx="613"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4" name="Rectangle 12"/>
            <p:cNvSpPr>
              <a:spLocks noChangeAspect="1" noChangeArrowheads="1"/>
            </p:cNvSpPr>
            <p:nvPr/>
          </p:nvSpPr>
          <p:spPr bwMode="auto">
            <a:xfrm>
              <a:off x="2963" y="1372"/>
              <a:ext cx="614"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5" name="Rectangle 13"/>
            <p:cNvSpPr>
              <a:spLocks noChangeAspect="1" noChangeArrowheads="1"/>
            </p:cNvSpPr>
            <p:nvPr/>
          </p:nvSpPr>
          <p:spPr bwMode="auto">
            <a:xfrm>
              <a:off x="2690" y="1441"/>
              <a:ext cx="614"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6" name="Rectangle 14"/>
            <p:cNvSpPr>
              <a:spLocks noChangeAspect="1" noChangeArrowheads="1"/>
            </p:cNvSpPr>
            <p:nvPr/>
          </p:nvSpPr>
          <p:spPr bwMode="auto">
            <a:xfrm>
              <a:off x="2418" y="1508"/>
              <a:ext cx="613"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7" name="Rectangle 15"/>
            <p:cNvSpPr>
              <a:spLocks noChangeAspect="1" noChangeArrowheads="1"/>
            </p:cNvSpPr>
            <p:nvPr/>
          </p:nvSpPr>
          <p:spPr bwMode="auto">
            <a:xfrm>
              <a:off x="2145" y="1577"/>
              <a:ext cx="614"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8" name="Rectangle 16"/>
            <p:cNvSpPr>
              <a:spLocks noChangeAspect="1" noChangeArrowheads="1"/>
            </p:cNvSpPr>
            <p:nvPr/>
          </p:nvSpPr>
          <p:spPr bwMode="auto">
            <a:xfrm>
              <a:off x="1872" y="1645"/>
              <a:ext cx="614" cy="545"/>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9" name="Rectangle 17"/>
            <p:cNvSpPr>
              <a:spLocks noChangeAspect="1" noChangeArrowheads="1"/>
            </p:cNvSpPr>
            <p:nvPr/>
          </p:nvSpPr>
          <p:spPr bwMode="auto">
            <a:xfrm>
              <a:off x="1599" y="1713"/>
              <a:ext cx="613" cy="546"/>
            </a:xfrm>
            <a:prstGeom prst="rect">
              <a:avLst/>
            </a:prstGeom>
            <a:solidFill>
              <a:srgbClr val="FFFFFF"/>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0" name="Rectangle 18"/>
            <p:cNvSpPr>
              <a:spLocks noChangeAspect="1" noChangeArrowheads="1"/>
            </p:cNvSpPr>
            <p:nvPr/>
          </p:nvSpPr>
          <p:spPr bwMode="auto">
            <a:xfrm>
              <a:off x="1326" y="1782"/>
              <a:ext cx="614" cy="545"/>
            </a:xfrm>
            <a:prstGeom prst="rect">
              <a:avLst/>
            </a:prstGeom>
            <a:solidFill>
              <a:srgbClr val="FFFFFF"/>
            </a:solidFill>
            <a:ln w="12700">
              <a:solidFill>
                <a:srgbClr val="000000"/>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grpSp>
          <p:nvGrpSpPr>
            <p:cNvPr id="21" name="Group 19"/>
            <p:cNvGrpSpPr>
              <a:grpSpLocks/>
            </p:cNvGrpSpPr>
            <p:nvPr/>
          </p:nvGrpSpPr>
          <p:grpSpPr bwMode="auto">
            <a:xfrm>
              <a:off x="1065" y="872"/>
              <a:ext cx="2330" cy="2253"/>
              <a:chOff x="768" y="724"/>
              <a:chExt cx="2623" cy="2537"/>
            </a:xfrm>
          </p:grpSpPr>
          <p:sp>
            <p:nvSpPr>
              <p:cNvPr id="113"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nvGrpSpPr>
              <p:cNvPr id="114" name="Group 21"/>
              <p:cNvGrpSpPr>
                <a:grpSpLocks/>
              </p:cNvGrpSpPr>
              <p:nvPr/>
            </p:nvGrpSpPr>
            <p:grpSpPr bwMode="auto">
              <a:xfrm>
                <a:off x="768" y="724"/>
                <a:ext cx="2610" cy="2537"/>
                <a:chOff x="768" y="724"/>
                <a:chExt cx="2610" cy="2537"/>
              </a:xfrm>
            </p:grpSpPr>
            <p:sp>
              <p:nvSpPr>
                <p:cNvPr id="115"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Courier New" panose="02070309020205020404" pitchFamily="49" charset="0"/>
                      <a:ea typeface="宋体" panose="02010600030101010101" pitchFamily="2" charset="-122"/>
                    </a:rPr>
                    <a:t>(</a:t>
                  </a:r>
                  <a:r>
                    <a:rPr kumimoji="0" lang="zh-CN" altLang="en-US"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行地址</a:t>
                  </a:r>
                  <a:r>
                    <a:rPr kumimoji="0" lang="en-US" altLang="zh-CN"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i, </a:t>
                  </a:r>
                  <a:r>
                    <a:rPr kumimoji="0" lang="zh-CN" altLang="en-US"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列地址</a:t>
                  </a:r>
                  <a:r>
                    <a:rPr kumimoji="0" lang="en-US" altLang="zh-CN" sz="1400" b="1" i="0" u="none" strike="noStrike" kern="0" cap="none" spc="0" normalizeH="0" baseline="0" noProof="0" smtClean="0">
                      <a:ln>
                        <a:noFill/>
                      </a:ln>
                      <a:solidFill>
                        <a:srgbClr val="0099FF"/>
                      </a:solidFill>
                      <a:effectLst/>
                      <a:uLnTx/>
                      <a:uFillTx/>
                      <a:latin typeface="Courier New" panose="02070309020205020404" pitchFamily="49" charset="0"/>
                      <a:ea typeface="宋体" panose="02010600030101010101" pitchFamily="2" charset="-122"/>
                    </a:rPr>
                    <a:t>j)</a:t>
                  </a:r>
                </a:p>
              </p:txBody>
            </p:sp>
            <p:sp>
              <p:nvSpPr>
                <p:cNvPr id="116"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7"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8"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19"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0"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1"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2"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3"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4"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5"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grpSp>
        <p:sp>
          <p:nvSpPr>
            <p:cNvPr id="22" name="Rectangle 33"/>
            <p:cNvSpPr>
              <a:spLocks noChangeAspect="1" noChangeArrowheads="1"/>
            </p:cNvSpPr>
            <p:nvPr/>
          </p:nvSpPr>
          <p:spPr bwMode="auto">
            <a:xfrm>
              <a:off x="2105" y="1946"/>
              <a:ext cx="57"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 name="Rectangle 34"/>
            <p:cNvSpPr>
              <a:spLocks noChangeAspect="1" noChangeArrowheads="1"/>
            </p:cNvSpPr>
            <p:nvPr/>
          </p:nvSpPr>
          <p:spPr bwMode="auto">
            <a:xfrm>
              <a:off x="1844" y="2012"/>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 name="Rectangle 35"/>
            <p:cNvSpPr>
              <a:spLocks noChangeAspect="1" noChangeArrowheads="1"/>
            </p:cNvSpPr>
            <p:nvPr/>
          </p:nvSpPr>
          <p:spPr bwMode="auto">
            <a:xfrm>
              <a:off x="2378" y="1875"/>
              <a:ext cx="56"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 name="Rectangle 36"/>
            <p:cNvSpPr>
              <a:spLocks noChangeAspect="1" noChangeArrowheads="1"/>
            </p:cNvSpPr>
            <p:nvPr/>
          </p:nvSpPr>
          <p:spPr bwMode="auto">
            <a:xfrm>
              <a:off x="2653" y="1804"/>
              <a:ext cx="57" cy="63"/>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 name="Rectangle 37"/>
            <p:cNvSpPr>
              <a:spLocks noChangeAspect="1" noChangeArrowheads="1"/>
            </p:cNvSpPr>
            <p:nvPr/>
          </p:nvSpPr>
          <p:spPr bwMode="auto">
            <a:xfrm>
              <a:off x="2934" y="1730"/>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 name="Rectangle 38"/>
            <p:cNvSpPr>
              <a:spLocks noChangeAspect="1" noChangeArrowheads="1"/>
            </p:cNvSpPr>
            <p:nvPr/>
          </p:nvSpPr>
          <p:spPr bwMode="auto">
            <a:xfrm>
              <a:off x="3202" y="1668"/>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 name="Rectangle 39"/>
            <p:cNvSpPr>
              <a:spLocks noChangeAspect="1" noChangeArrowheads="1"/>
            </p:cNvSpPr>
            <p:nvPr/>
          </p:nvSpPr>
          <p:spPr bwMode="auto">
            <a:xfrm>
              <a:off x="3474" y="1593"/>
              <a:ext cx="57" cy="6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 name="Rectangle 40"/>
            <p:cNvSpPr>
              <a:spLocks noChangeAspect="1" noChangeArrowheads="1"/>
            </p:cNvSpPr>
            <p:nvPr/>
          </p:nvSpPr>
          <p:spPr bwMode="auto">
            <a:xfrm>
              <a:off x="3742" y="1526"/>
              <a:ext cx="57" cy="62"/>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0"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33CC"/>
                  </a:solidFill>
                  <a:effectLst/>
                  <a:uLnTx/>
                  <a:uFillTx/>
                  <a:latin typeface="Helvetica" panose="020B0604020202020204" pitchFamily="34" charset="0"/>
                  <a:ea typeface="宋体" panose="02010600030101010101" pitchFamily="2" charset="-122"/>
                </a:rPr>
                <a:t>DRAM 7</a:t>
              </a:r>
            </a:p>
          </p:txBody>
        </p:sp>
        <p:sp>
          <p:nvSpPr>
            <p:cNvPr id="31"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33CC"/>
                  </a:solidFill>
                  <a:effectLst/>
                  <a:uLnTx/>
                  <a:uFillTx/>
                  <a:latin typeface="Helvetica" panose="020B0604020202020204" pitchFamily="34" charset="0"/>
                  <a:ea typeface="宋体" panose="02010600030101010101" pitchFamily="2" charset="-122"/>
                </a:rPr>
                <a:t>DRAM 0</a:t>
              </a:r>
            </a:p>
          </p:txBody>
        </p:sp>
        <p:grpSp>
          <p:nvGrpSpPr>
            <p:cNvPr id="32" name="Group 43"/>
            <p:cNvGrpSpPr>
              <a:grpSpLocks/>
            </p:cNvGrpSpPr>
            <p:nvPr/>
          </p:nvGrpSpPr>
          <p:grpSpPr bwMode="auto">
            <a:xfrm>
              <a:off x="1689" y="2917"/>
              <a:ext cx="2286" cy="428"/>
              <a:chOff x="1471" y="3026"/>
              <a:chExt cx="2575" cy="482"/>
            </a:xfrm>
          </p:grpSpPr>
          <p:sp>
            <p:nvSpPr>
              <p:cNvPr id="86"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87"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31</a:t>
                </a:r>
              </a:p>
            </p:txBody>
          </p:sp>
          <p:sp>
            <p:nvSpPr>
              <p:cNvPr id="88"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7</a:t>
                </a:r>
              </a:p>
            </p:txBody>
          </p:sp>
          <p:sp>
            <p:nvSpPr>
              <p:cNvPr id="89"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90"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15</a:t>
                </a:r>
              </a:p>
            </p:txBody>
          </p:sp>
          <p:sp>
            <p:nvSpPr>
              <p:cNvPr id="91"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a:t>
                </a:r>
              </a:p>
            </p:txBody>
          </p:sp>
          <p:sp>
            <p:nvSpPr>
              <p:cNvPr id="92"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23</a:t>
                </a:r>
              </a:p>
            </p:txBody>
          </p:sp>
          <p:sp>
            <p:nvSpPr>
              <p:cNvPr id="93"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a:t>
                </a:r>
              </a:p>
            </p:txBody>
          </p:sp>
          <p:sp>
            <p:nvSpPr>
              <p:cNvPr id="94"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a:t>
                </a:r>
              </a:p>
            </p:txBody>
          </p:sp>
          <p:sp>
            <p:nvSpPr>
              <p:cNvPr id="95"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63</a:t>
                </a:r>
              </a:p>
            </p:txBody>
          </p:sp>
          <p:sp>
            <p:nvSpPr>
              <p:cNvPr id="96"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39</a:t>
                </a:r>
              </a:p>
            </p:txBody>
          </p:sp>
          <p:sp>
            <p:nvSpPr>
              <p:cNvPr id="97"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a:t>
                </a:r>
              </a:p>
            </p:txBody>
          </p:sp>
          <p:sp>
            <p:nvSpPr>
              <p:cNvPr id="98"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47</a:t>
                </a:r>
              </a:p>
            </p:txBody>
          </p:sp>
          <p:sp>
            <p:nvSpPr>
              <p:cNvPr id="99"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a:t>
                </a:r>
              </a:p>
            </p:txBody>
          </p:sp>
          <p:sp>
            <p:nvSpPr>
              <p:cNvPr id="100"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55</a:t>
                </a:r>
              </a:p>
            </p:txBody>
          </p:sp>
          <p:sp>
            <p:nvSpPr>
              <p:cNvPr id="101"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a:t>
                </a:r>
              </a:p>
            </p:txBody>
          </p:sp>
          <p:grpSp>
            <p:nvGrpSpPr>
              <p:cNvPr id="102" name="Group 60"/>
              <p:cNvGrpSpPr>
                <a:grpSpLocks/>
              </p:cNvGrpSpPr>
              <p:nvPr/>
            </p:nvGrpSpPr>
            <p:grpSpPr bwMode="auto">
              <a:xfrm>
                <a:off x="1536" y="3153"/>
                <a:ext cx="2446" cy="355"/>
                <a:chOff x="1536" y="3153"/>
                <a:chExt cx="2446" cy="355"/>
              </a:xfrm>
            </p:grpSpPr>
            <p:grpSp>
              <p:nvGrpSpPr>
                <p:cNvPr id="103" name="Group 61"/>
                <p:cNvGrpSpPr>
                  <a:grpSpLocks/>
                </p:cNvGrpSpPr>
                <p:nvPr/>
              </p:nvGrpSpPr>
              <p:grpSpPr bwMode="auto">
                <a:xfrm>
                  <a:off x="1536" y="3153"/>
                  <a:ext cx="2446" cy="154"/>
                  <a:chOff x="1536" y="3153"/>
                  <a:chExt cx="2446" cy="154"/>
                </a:xfrm>
              </p:grpSpPr>
              <p:sp>
                <p:nvSpPr>
                  <p:cNvPr id="105" name="Rectangle 62"/>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6" name="Rectangle 63"/>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7" name="Rectangle 64"/>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8" name="Rectangle 65"/>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9" name="Rectangle 66"/>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0" name="Rectangle 67"/>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1" name="Rectangle 68"/>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12" name="Rectangle 69"/>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104"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grpSp>
        </p:grpSp>
        <p:grpSp>
          <p:nvGrpSpPr>
            <p:cNvPr id="33" name="Group 71"/>
            <p:cNvGrpSpPr>
              <a:grpSpLocks/>
            </p:cNvGrpSpPr>
            <p:nvPr/>
          </p:nvGrpSpPr>
          <p:grpSpPr bwMode="auto">
            <a:xfrm>
              <a:off x="1850" y="1585"/>
              <a:ext cx="2132" cy="1330"/>
              <a:chOff x="1652" y="1527"/>
              <a:chExt cx="2400" cy="1497"/>
            </a:xfrm>
          </p:grpSpPr>
          <p:grpSp>
            <p:nvGrpSpPr>
              <p:cNvPr id="69" name="Group 72"/>
              <p:cNvGrpSpPr>
                <a:grpSpLocks/>
              </p:cNvGrpSpPr>
              <p:nvPr/>
            </p:nvGrpSpPr>
            <p:grpSpPr bwMode="auto">
              <a:xfrm>
                <a:off x="1677" y="1527"/>
                <a:ext cx="2137" cy="1497"/>
                <a:chOff x="1677" y="1527"/>
                <a:chExt cx="2137" cy="1497"/>
              </a:xfrm>
            </p:grpSpPr>
            <p:sp>
              <p:nvSpPr>
                <p:cNvPr id="78" name="Line 73"/>
                <p:cNvSpPr>
                  <a:spLocks noChangeAspect="1" noChangeShapeType="1"/>
                </p:cNvSpPr>
                <p:nvPr/>
              </p:nvSpPr>
              <p:spPr bwMode="auto">
                <a:xfrm>
                  <a:off x="3814" y="1527"/>
                  <a:ext cx="0" cy="1497"/>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9" name="Line 74"/>
                <p:cNvSpPr>
                  <a:spLocks noChangeAspect="1" noChangeShapeType="1"/>
                </p:cNvSpPr>
                <p:nvPr/>
              </p:nvSpPr>
              <p:spPr bwMode="auto">
                <a:xfrm>
                  <a:off x="3513" y="1604"/>
                  <a:ext cx="0" cy="141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0" name="Line 75"/>
                <p:cNvSpPr>
                  <a:spLocks noChangeAspect="1" noChangeShapeType="1"/>
                </p:cNvSpPr>
                <p:nvPr/>
              </p:nvSpPr>
              <p:spPr bwMode="auto">
                <a:xfrm flipH="1">
                  <a:off x="3206" y="1680"/>
                  <a:ext cx="0" cy="134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1" name="Line 76"/>
                <p:cNvSpPr>
                  <a:spLocks noChangeAspect="1" noChangeShapeType="1"/>
                </p:cNvSpPr>
                <p:nvPr/>
              </p:nvSpPr>
              <p:spPr bwMode="auto">
                <a:xfrm>
                  <a:off x="2905" y="1757"/>
                  <a:ext cx="0" cy="1261"/>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2" name="Line 77"/>
                <p:cNvSpPr>
                  <a:spLocks noChangeAspect="1" noChangeShapeType="1"/>
                </p:cNvSpPr>
                <p:nvPr/>
              </p:nvSpPr>
              <p:spPr bwMode="auto">
                <a:xfrm>
                  <a:off x="2592" y="1834"/>
                  <a:ext cx="0" cy="1190"/>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3" name="Line 78"/>
                <p:cNvSpPr>
                  <a:spLocks noChangeAspect="1" noChangeShapeType="1"/>
                </p:cNvSpPr>
                <p:nvPr/>
              </p:nvSpPr>
              <p:spPr bwMode="auto">
                <a:xfrm>
                  <a:off x="2278" y="1911"/>
                  <a:ext cx="0" cy="1113"/>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4" name="Line 79"/>
                <p:cNvSpPr>
                  <a:spLocks noChangeAspect="1" noChangeShapeType="1"/>
                </p:cNvSpPr>
                <p:nvPr/>
              </p:nvSpPr>
              <p:spPr bwMode="auto">
                <a:xfrm flipH="1">
                  <a:off x="1971" y="1988"/>
                  <a:ext cx="0" cy="1036"/>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5" name="Line 80"/>
                <p:cNvSpPr>
                  <a:spLocks noChangeAspect="1" noChangeShapeType="1"/>
                </p:cNvSpPr>
                <p:nvPr/>
              </p:nvSpPr>
              <p:spPr bwMode="auto">
                <a:xfrm>
                  <a:off x="1677" y="2064"/>
                  <a:ext cx="0" cy="954"/>
                </a:xfrm>
                <a:prstGeom prst="line">
                  <a:avLst/>
                </a:prstGeom>
                <a:noFill/>
                <a:ln w="38100">
                  <a:solidFill>
                    <a:srgbClr val="00DFCA"/>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70"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0-7</a:t>
                </a:r>
              </a:p>
            </p:txBody>
          </p:sp>
          <p:sp>
            <p:nvSpPr>
              <p:cNvPr id="71"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8-15</a:t>
                </a:r>
              </a:p>
            </p:txBody>
          </p:sp>
          <p:sp>
            <p:nvSpPr>
              <p:cNvPr id="72"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16-23</a:t>
                </a:r>
              </a:p>
            </p:txBody>
          </p:sp>
          <p:sp>
            <p:nvSpPr>
              <p:cNvPr id="73"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24-31</a:t>
                </a:r>
              </a:p>
            </p:txBody>
          </p:sp>
          <p:sp>
            <p:nvSpPr>
              <p:cNvPr id="74"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32-39</a:t>
                </a:r>
              </a:p>
            </p:txBody>
          </p:sp>
          <p:sp>
            <p:nvSpPr>
              <p:cNvPr id="75"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40-47</a:t>
                </a:r>
              </a:p>
            </p:txBody>
          </p:sp>
          <p:sp>
            <p:nvSpPr>
              <p:cNvPr id="76"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48-55</a:t>
                </a:r>
              </a:p>
            </p:txBody>
          </p:sp>
          <p:sp>
            <p:nvSpPr>
              <p:cNvPr id="77"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bits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56-63</a:t>
                </a:r>
              </a:p>
            </p:txBody>
          </p:sp>
        </p:grpSp>
        <p:sp>
          <p:nvSpPr>
            <p:cNvPr id="34"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5"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 最多读64位</a:t>
              </a:r>
            </a:p>
          </p:txBody>
        </p:sp>
        <p:grpSp>
          <p:nvGrpSpPr>
            <p:cNvPr id="36" name="Group 91"/>
            <p:cNvGrpSpPr>
              <a:grpSpLocks/>
            </p:cNvGrpSpPr>
            <p:nvPr/>
          </p:nvGrpSpPr>
          <p:grpSpPr bwMode="auto">
            <a:xfrm>
              <a:off x="1690" y="2917"/>
              <a:ext cx="2286" cy="447"/>
              <a:chOff x="1472" y="3026"/>
              <a:chExt cx="2575" cy="504"/>
            </a:xfrm>
          </p:grpSpPr>
          <p:sp>
            <p:nvSpPr>
              <p:cNvPr id="42"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43"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31</a:t>
                </a:r>
              </a:p>
            </p:txBody>
          </p:sp>
          <p:sp>
            <p:nvSpPr>
              <p:cNvPr id="44"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7</a:t>
                </a:r>
              </a:p>
            </p:txBody>
          </p:sp>
          <p:sp>
            <p:nvSpPr>
              <p:cNvPr id="45"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46"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15</a:t>
                </a:r>
              </a:p>
            </p:txBody>
          </p:sp>
          <p:sp>
            <p:nvSpPr>
              <p:cNvPr id="47"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16</a:t>
                </a:r>
              </a:p>
            </p:txBody>
          </p:sp>
          <p:sp>
            <p:nvSpPr>
              <p:cNvPr id="48"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23</a:t>
                </a:r>
              </a:p>
            </p:txBody>
          </p:sp>
          <p:sp>
            <p:nvSpPr>
              <p:cNvPr id="49"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24</a:t>
                </a:r>
              </a:p>
            </p:txBody>
          </p:sp>
          <p:sp>
            <p:nvSpPr>
              <p:cNvPr id="50"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32</a:t>
                </a:r>
              </a:p>
            </p:txBody>
          </p:sp>
          <p:sp>
            <p:nvSpPr>
              <p:cNvPr id="51"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63</a:t>
                </a:r>
              </a:p>
            </p:txBody>
          </p:sp>
          <p:sp>
            <p:nvSpPr>
              <p:cNvPr id="52"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39</a:t>
                </a:r>
              </a:p>
            </p:txBody>
          </p:sp>
          <p:sp>
            <p:nvSpPr>
              <p:cNvPr id="53"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40</a:t>
                </a:r>
              </a:p>
            </p:txBody>
          </p:sp>
          <p:sp>
            <p:nvSpPr>
              <p:cNvPr id="54"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47</a:t>
                </a:r>
              </a:p>
            </p:txBody>
          </p:sp>
          <p:sp>
            <p:nvSpPr>
              <p:cNvPr id="55"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48</a:t>
                </a:r>
              </a:p>
            </p:txBody>
          </p:sp>
          <p:sp>
            <p:nvSpPr>
              <p:cNvPr id="56"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55</a:t>
                </a:r>
              </a:p>
            </p:txBody>
          </p:sp>
          <p:sp>
            <p:nvSpPr>
              <p:cNvPr id="57"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56</a:t>
                </a:r>
              </a:p>
            </p:txBody>
          </p:sp>
          <p:grpSp>
            <p:nvGrpSpPr>
              <p:cNvPr id="58" name="Group 108"/>
              <p:cNvGrpSpPr>
                <a:grpSpLocks/>
              </p:cNvGrpSpPr>
              <p:nvPr/>
            </p:nvGrpSpPr>
            <p:grpSpPr bwMode="auto">
              <a:xfrm>
                <a:off x="1536" y="3153"/>
                <a:ext cx="2446" cy="377"/>
                <a:chOff x="1536" y="3153"/>
                <a:chExt cx="2446" cy="377"/>
              </a:xfrm>
            </p:grpSpPr>
            <p:grpSp>
              <p:nvGrpSpPr>
                <p:cNvPr id="59" name="Group 109"/>
                <p:cNvGrpSpPr>
                  <a:grpSpLocks/>
                </p:cNvGrpSpPr>
                <p:nvPr/>
              </p:nvGrpSpPr>
              <p:grpSpPr bwMode="auto">
                <a:xfrm>
                  <a:off x="1536" y="3153"/>
                  <a:ext cx="2446" cy="154"/>
                  <a:chOff x="1536" y="3153"/>
                  <a:chExt cx="2446" cy="154"/>
                </a:xfrm>
              </p:grpSpPr>
              <p:sp>
                <p:nvSpPr>
                  <p:cNvPr id="61" name="Rectangle 110"/>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2" name="Rectangle 111"/>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3" name="Rectangle 112"/>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4" name="Rectangle 113"/>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5" name="Rectangle 114"/>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6" name="Rectangle 115"/>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7" name="Rectangle 116"/>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8" name="Rectangle 117"/>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60"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主存储器地址 </a:t>
                  </a: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 </a:t>
                  </a: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处的64-</a:t>
                  </a: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bit</a:t>
                  </a: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数据</a:t>
                  </a:r>
                  <a:endPar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sp>
          <p:nvSpPr>
            <p:cNvPr id="37"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3399FF"/>
                  </a:solidFill>
                  <a:effectLst/>
                  <a:uLnTx/>
                  <a:uFillTx/>
                  <a:latin typeface="Arial" panose="020B0604020202020204" pitchFamily="34" charset="0"/>
                  <a:ea typeface="宋体" panose="02010600030101010101" pitchFamily="2" charset="-122"/>
                </a:rPr>
                <a:t>地址</a:t>
              </a:r>
              <a:r>
                <a:rPr kumimoji="1" lang="en-US" altLang="zh-CN" sz="1800" b="1" i="0" u="none" strike="noStrike" kern="0" cap="none" spc="0" normalizeH="0" baseline="0" noProof="0" smtClean="0">
                  <a:ln>
                    <a:noFill/>
                  </a:ln>
                  <a:solidFill>
                    <a:srgbClr val="3399FF"/>
                  </a:solidFill>
                  <a:effectLst/>
                  <a:uLnTx/>
                  <a:uFillTx/>
                  <a:latin typeface="Arial" panose="020B0604020202020204" pitchFamily="34" charset="0"/>
                  <a:ea typeface="宋体" panose="02010600030101010101" pitchFamily="2" charset="-122"/>
                </a:rPr>
                <a:t>A</a:t>
              </a:r>
            </a:p>
          </p:txBody>
        </p:sp>
        <p:sp>
          <p:nvSpPr>
            <p:cNvPr id="38"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9" name="Line 121"/>
            <p:cNvSpPr>
              <a:spLocks noChangeShapeType="1"/>
            </p:cNvSpPr>
            <p:nvPr/>
          </p:nvSpPr>
          <p:spPr bwMode="auto">
            <a:xfrm>
              <a:off x="1337" y="1933"/>
              <a:ext cx="59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0" name="Line 122"/>
            <p:cNvSpPr>
              <a:spLocks noChangeShapeType="1"/>
            </p:cNvSpPr>
            <p:nvPr/>
          </p:nvSpPr>
          <p:spPr bwMode="auto">
            <a:xfrm>
              <a:off x="1496" y="1774"/>
              <a:ext cx="0" cy="545"/>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1"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1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4096</a:t>
              </a:r>
              <a:r>
                <a:rPr kumimoji="1" lang="zh-CN" altLang="en-US" sz="11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行</a:t>
              </a:r>
            </a:p>
          </p:txBody>
        </p:sp>
      </p:grpSp>
      <p:sp>
        <p:nvSpPr>
          <p:cNvPr id="129" name="Text Box 131"/>
          <p:cNvSpPr txBox="1">
            <a:spLocks noChangeArrowheads="1"/>
          </p:cNvSpPr>
          <p:nvPr/>
        </p:nvSpPr>
        <p:spPr bwMode="auto">
          <a:xfrm>
            <a:off x="6537548" y="2068822"/>
            <a:ext cx="2400300" cy="549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33CC"/>
                </a:solidFill>
                <a:effectLst/>
                <a:uLnTx/>
                <a:uFillTx/>
                <a:latin typeface="Arial" panose="020B0604020202020204" pitchFamily="34" charset="0"/>
                <a:ea typeface="微软雅黑" panose="020B0503020204020204" pitchFamily="34" charset="-122"/>
              </a:rPr>
              <a:t>不连续，交叉编址，可同时读写所有芯片。</a:t>
            </a:r>
            <a:endParaRPr kumimoji="1" lang="en-US" altLang="zh-CN" sz="1800" b="1" i="0" u="none" strike="noStrike" kern="0" cap="none" spc="0" normalizeH="0" baseline="0" noProof="0" dirty="0" smtClean="0">
              <a:ln>
                <a:noFill/>
              </a:ln>
              <a:solidFill>
                <a:srgbClr val="0033CC"/>
              </a:solidFill>
              <a:effectLst/>
              <a:uLnTx/>
              <a:uFillTx/>
              <a:latin typeface="Arial" panose="020B0604020202020204" pitchFamily="34" charset="0"/>
              <a:ea typeface="微软雅黑" panose="020B0503020204020204" pitchFamily="34" charset="-122"/>
            </a:endParaRPr>
          </a:p>
        </p:txBody>
      </p:sp>
      <p:sp>
        <p:nvSpPr>
          <p:cNvPr id="131" name="Text Box 129"/>
          <p:cNvSpPr txBox="1">
            <a:spLocks noChangeArrowheads="1"/>
          </p:cNvSpPr>
          <p:nvPr/>
        </p:nvSpPr>
        <p:spPr bwMode="auto">
          <a:xfrm>
            <a:off x="6507515" y="1701074"/>
            <a:ext cx="2438400"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rPr>
              <a:t>芯片内地址是否连续？</a:t>
            </a:r>
            <a:endParaRPr kumimoji="1" lang="en-US" altLang="zh-CN" sz="1800" b="1" i="0" u="none" strike="noStrike" kern="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endParaRPr>
          </a:p>
        </p:txBody>
      </p:sp>
      <p:sp>
        <p:nvSpPr>
          <p:cNvPr id="132" name="矩形 131"/>
          <p:cNvSpPr>
            <a:spLocks noChangeArrowheads="1"/>
          </p:cNvSpPr>
          <p:nvPr/>
        </p:nvSpPr>
        <p:spPr bwMode="auto">
          <a:xfrm>
            <a:off x="6471929" y="2708920"/>
            <a:ext cx="2269225" cy="3000821"/>
          </a:xfrm>
          <a:prstGeom prst="rect">
            <a:avLst/>
          </a:prstGeom>
          <a:solidFill>
            <a:srgbClr val="FFFFFF"/>
          </a:solidFill>
          <a:ln w="9525">
            <a:solidFill>
              <a:srgbClr val="FC0128"/>
            </a:solidFill>
            <a:miter lim="800000"/>
            <a:headEnd/>
            <a:tailEnd/>
          </a:ln>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从该存储器结构可理解为什么规定数据对齐存放。</a:t>
            </a:r>
            <a:endPar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例如，一个</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32</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位</a:t>
            </a:r>
            <a:r>
              <a:rPr kumimoji="1" lang="en-US" altLang="zh-CN" sz="1800" b="1" i="0" u="none" strike="noStrike" kern="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rPr>
              <a:t>int</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型数据若存放在第</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8</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9</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10</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11</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这</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4</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个单元，则需要访问几次内存？若存放在</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6</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7</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8</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9</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这</a:t>
            </a:r>
            <a:r>
              <a:rPr kumimoji="1" lang="en-US" altLang="zh-CN"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4</a:t>
            </a:r>
            <a:r>
              <a:rPr kumimoji="1"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个单元，则需要访问几次内存？</a:t>
            </a:r>
          </a:p>
        </p:txBody>
      </p:sp>
      <p:sp>
        <p:nvSpPr>
          <p:cNvPr id="133" name="Text Box 5"/>
          <p:cNvSpPr txBox="1">
            <a:spLocks noChangeAspect="1" noChangeArrowheads="1"/>
          </p:cNvSpPr>
          <p:nvPr/>
        </p:nvSpPr>
        <p:spPr bwMode="auto">
          <a:xfrm>
            <a:off x="6451848" y="5877272"/>
            <a:ext cx="24479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2000" b="1" dirty="0" smtClean="0">
                <a:solidFill>
                  <a:srgbClr val="000099"/>
                </a:solidFill>
                <a:ea typeface="黑体" panose="02010609060101010101" pitchFamily="49" charset="-122"/>
              </a:rPr>
              <a:t>分别访问</a:t>
            </a:r>
            <a:r>
              <a:rPr lang="en-US" altLang="zh-CN" sz="2000" b="1" dirty="0" smtClean="0">
                <a:solidFill>
                  <a:srgbClr val="000099"/>
                </a:solidFill>
                <a:ea typeface="黑体" panose="02010609060101010101" pitchFamily="49" charset="-122"/>
              </a:rPr>
              <a:t>1</a:t>
            </a:r>
            <a:r>
              <a:rPr lang="zh-CN" altLang="en-US" sz="2000" b="1" dirty="0" smtClean="0">
                <a:solidFill>
                  <a:srgbClr val="000099"/>
                </a:solidFill>
                <a:ea typeface="黑体" panose="02010609060101010101" pitchFamily="49" charset="-122"/>
              </a:rPr>
              <a:t>次和</a:t>
            </a:r>
            <a:r>
              <a:rPr lang="en-US" altLang="zh-CN" sz="2000" b="1" dirty="0" smtClean="0">
                <a:solidFill>
                  <a:srgbClr val="000099"/>
                </a:solidFill>
                <a:ea typeface="黑体" panose="02010609060101010101" pitchFamily="49" charset="-122"/>
              </a:rPr>
              <a:t>2</a:t>
            </a:r>
            <a:r>
              <a:rPr lang="zh-CN" altLang="en-US" sz="2000" b="1" dirty="0" smtClean="0">
                <a:solidFill>
                  <a:srgbClr val="000099"/>
                </a:solidFill>
                <a:ea typeface="黑体" panose="02010609060101010101" pitchFamily="49" charset="-122"/>
              </a:rPr>
              <a:t>次</a:t>
            </a:r>
          </a:p>
        </p:txBody>
      </p:sp>
    </p:spTree>
    <p:extLst>
      <p:ext uri="{BB962C8B-B14F-4D97-AF65-F5344CB8AC3E}">
        <p14:creationId xmlns:p14="http://schemas.microsoft.com/office/powerpoint/2010/main" val="34056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blinds(horizontal)">
                                      <p:cBhvr>
                                        <p:cTn id="7" dur="5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blinds(horizontal)">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blinds(horizontal)">
                                      <p:cBhvr>
                                        <p:cTn id="17" dur="5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blinds(horizontal)">
                                      <p:cBhvr>
                                        <p:cTn id="2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并行存储器结构技术</a:t>
            </a:r>
            <a:endParaRPr lang="zh-CN" altLang="en-US" dirty="0"/>
          </a:p>
        </p:txBody>
      </p:sp>
      <p:sp>
        <p:nvSpPr>
          <p:cNvPr id="3" name="内容占位符 2"/>
          <p:cNvSpPr>
            <a:spLocks noGrp="1"/>
          </p:cNvSpPr>
          <p:nvPr>
            <p:ph idx="1"/>
          </p:nvPr>
        </p:nvSpPr>
        <p:spPr/>
        <p:txBody>
          <a:bodyPr/>
          <a:lstStyle/>
          <a:p>
            <a:r>
              <a:rPr lang="zh-CN" altLang="en-US" dirty="0" smtClean="0"/>
              <a:t>改善主存速度的方法可以从</a:t>
            </a:r>
            <a:r>
              <a:rPr lang="en-US" altLang="zh-CN" dirty="0" smtClean="0"/>
              <a:t>3</a:t>
            </a:r>
            <a:r>
              <a:rPr lang="zh-CN" altLang="en-US" dirty="0" smtClean="0"/>
              <a:t>个方面考虑</a:t>
            </a:r>
            <a:endParaRPr lang="en-US" altLang="zh-CN" dirty="0" smtClean="0"/>
          </a:p>
          <a:p>
            <a:pPr lvl="1"/>
            <a:r>
              <a:rPr lang="zh-CN" altLang="en-US" dirty="0">
                <a:latin typeface="Comic Sans MS" panose="030F0702030302020204" pitchFamily="66" charset="0"/>
              </a:rPr>
              <a:t>提高芯片本身的</a:t>
            </a:r>
            <a:r>
              <a:rPr lang="zh-CN" altLang="en-US" dirty="0" smtClean="0">
                <a:latin typeface="Comic Sans MS" panose="030F0702030302020204" pitchFamily="66" charset="0"/>
              </a:rPr>
              <a:t>速度，如</a:t>
            </a:r>
            <a:r>
              <a:rPr lang="en-US" altLang="zh-CN" dirty="0" smtClean="0">
                <a:latin typeface="Comic Sans MS" panose="030F0702030302020204" pitchFamily="66" charset="0"/>
              </a:rPr>
              <a:t>DDR SDRAM</a:t>
            </a:r>
            <a:r>
              <a:rPr lang="zh-CN" altLang="en-US" dirty="0" smtClean="0">
                <a:latin typeface="Comic Sans MS" panose="030F0702030302020204" pitchFamily="66" charset="0"/>
              </a:rPr>
              <a:t>技术</a:t>
            </a:r>
            <a:endParaRPr lang="en-US" altLang="zh-CN" dirty="0" smtClean="0">
              <a:latin typeface="Comic Sans MS" panose="030F0702030302020204" pitchFamily="66" charset="0"/>
            </a:endParaRPr>
          </a:p>
          <a:p>
            <a:pPr lvl="1"/>
            <a:r>
              <a:rPr lang="zh-CN" altLang="en-US" dirty="0" smtClean="0">
                <a:latin typeface="Comic Sans MS" panose="030F0702030302020204" pitchFamily="66" charset="0"/>
              </a:rPr>
              <a:t>采用并行结构技术</a:t>
            </a:r>
            <a:endParaRPr lang="en-US" altLang="zh-CN" dirty="0" smtClean="0">
              <a:latin typeface="Comic Sans MS" panose="030F0702030302020204" pitchFamily="66" charset="0"/>
            </a:endParaRPr>
          </a:p>
          <a:p>
            <a:pPr lvl="2"/>
            <a:r>
              <a:rPr lang="zh-CN" altLang="en-US" dirty="0" smtClean="0">
                <a:latin typeface="Comic Sans MS" panose="030F0702030302020204" pitchFamily="66" charset="0"/>
              </a:rPr>
              <a:t> 双口存储器</a:t>
            </a:r>
            <a:endParaRPr lang="en-US" altLang="zh-CN" dirty="0" smtClean="0">
              <a:latin typeface="Comic Sans MS" panose="030F0702030302020204" pitchFamily="66" charset="0"/>
            </a:endParaRPr>
          </a:p>
          <a:p>
            <a:pPr lvl="2"/>
            <a:r>
              <a:rPr lang="zh-CN" altLang="en-US" dirty="0" smtClean="0">
                <a:latin typeface="Comic Sans MS" panose="030F0702030302020204" pitchFamily="66" charset="0"/>
              </a:rPr>
              <a:t> 多模块存储器</a:t>
            </a:r>
            <a:endParaRPr lang="en-US" altLang="zh-CN" dirty="0" smtClean="0">
              <a:latin typeface="Comic Sans MS" panose="030F0702030302020204" pitchFamily="66" charset="0"/>
            </a:endParaRPr>
          </a:p>
          <a:p>
            <a:pPr lvl="1"/>
            <a:r>
              <a:rPr lang="zh-CN" altLang="en-US" dirty="0" smtClean="0">
                <a:latin typeface="Comic Sans MS" panose="030F0702030302020204" pitchFamily="66" charset="0"/>
              </a:rPr>
              <a:t>在</a:t>
            </a:r>
            <a:r>
              <a:rPr lang="en-US" altLang="zh-CN" dirty="0" smtClean="0">
                <a:latin typeface="Comic Sans MS" panose="030F0702030302020204" pitchFamily="66" charset="0"/>
              </a:rPr>
              <a:t>CPU</a:t>
            </a:r>
            <a:r>
              <a:rPr lang="zh-CN" altLang="en-US" dirty="0" smtClean="0">
                <a:latin typeface="Comic Sans MS" panose="030F0702030302020204" pitchFamily="66" charset="0"/>
              </a:rPr>
              <a:t>和主存之间增加高速缓冲存储器</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783110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7.5.1 </a:t>
            </a:r>
            <a:r>
              <a:rPr lang="zh-CN" altLang="en-US" dirty="0" smtClean="0"/>
              <a:t>双口存储器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123" y="3268986"/>
            <a:ext cx="3844925" cy="279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p:nvPr/>
        </p:nvSpPr>
        <p:spPr>
          <a:xfrm>
            <a:off x="184658" y="1215541"/>
            <a:ext cx="8635813" cy="2015936"/>
          </a:xfrm>
          <a:prstGeom prst="rect">
            <a:avLst/>
          </a:prstGeom>
        </p:spPr>
        <p:txBody>
          <a:bodyPr wrap="square">
            <a:spAutoFit/>
          </a:bodyPr>
          <a:lstStyle/>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通常</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用</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双口</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RAM</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作为通用寄存器组或</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指令预取</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部件</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nSpc>
                <a:spcPct val="110000"/>
              </a:lnSpc>
              <a:spcBef>
                <a:spcPct val="25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也有</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的计算机把双口</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RAM</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设计成一个端口面向</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，另一个端口面向输入输出（如</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I/O</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处理器或</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DMA</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设备）</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两</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套独立的读</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写控制电路、地址缓存、地址译码及地址线和数据线</a:t>
            </a:r>
          </a:p>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能</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同时进行两个数据的读</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写</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589180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7.5.2 </a:t>
            </a:r>
            <a:r>
              <a:rPr lang="zh-CN" altLang="en-US" dirty="0"/>
              <a:t>多模块</a:t>
            </a:r>
            <a:r>
              <a:rPr lang="zh-CN" altLang="en-US" dirty="0" smtClean="0"/>
              <a:t>存储器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84658" y="1215541"/>
            <a:ext cx="8635813" cy="2092881"/>
          </a:xfrm>
          <a:prstGeom prst="rect">
            <a:avLst/>
          </a:prstGeom>
        </p:spPr>
        <p:txBody>
          <a:bodyPr wrap="square">
            <a:spAutoFit/>
          </a:bodyPr>
          <a:lstStyle/>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包含</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多个小体</a:t>
            </a:r>
          </a:p>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每</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个体有其自己的</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MAR</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MDR</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和读写电路</a:t>
            </a:r>
          </a:p>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可</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独立组成一个存储模块</a:t>
            </a:r>
          </a:p>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能</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提高数据访问</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速度</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a:p>
            <a:pPr marL="342900" lvl="1" indent="-342900" eaLnBrk="1" hangingPunct="1">
              <a:lnSpc>
                <a:spcPct val="110000"/>
              </a:lnSpc>
              <a:spcBef>
                <a:spcPct val="25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根据</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不同的编址方式可</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分为</a:t>
            </a:r>
            <a:r>
              <a:rPr lang="zh-CN" altLang="en-US"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连续</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编址</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交叉编址</a:t>
            </a:r>
          </a:p>
        </p:txBody>
      </p:sp>
    </p:spTree>
    <p:extLst>
      <p:ext uri="{BB962C8B-B14F-4D97-AF65-F5344CB8AC3E}">
        <p14:creationId xmlns:p14="http://schemas.microsoft.com/office/powerpoint/2010/main" val="649129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a:t>7.1.1 </a:t>
            </a:r>
            <a:r>
              <a:rPr lang="zh-CN" altLang="en-US" dirty="0"/>
              <a:t>存储器的分类</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按存取方式分类</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8" name="矩形 17"/>
          <p:cNvSpPr/>
          <p:nvPr/>
        </p:nvSpPr>
        <p:spPr>
          <a:xfrm>
            <a:off x="179512" y="1593111"/>
            <a:ext cx="8390839" cy="5016758"/>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随机存取存储器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Random Access Memory (RAM)</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 </a:t>
            </a:r>
          </a:p>
          <a:p>
            <a:pPr marL="742950" lvl="3" indent="-285750" algn="just">
              <a:spcBef>
                <a:spcPct val="50000"/>
              </a:spcBef>
              <a:buFont typeface="Wingdings" panose="05000000000000000000" pitchFamily="2" charset="2"/>
              <a:buChar char="ü"/>
            </a:pPr>
            <a:r>
              <a:rPr lang="zh-CN" altLang="en-US"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每个单元的读写时间一样，且与各单元所在位置无关。如：内存。</a:t>
            </a:r>
          </a:p>
          <a:p>
            <a:pPr marL="742950" lvl="3" indent="-285750" algn="just">
              <a:spcBef>
                <a:spcPct val="5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 （</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注：原意主要强调地址译码时间相同。现在的</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DRAM</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芯片采用行缓冲，因而可能因为位置不同而使访问时间有所差别。）</a:t>
            </a: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顺序存取存储器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Sequential Access Memory (SAM)</a:t>
            </a:r>
          </a:p>
          <a:p>
            <a:pPr marL="742950" lvl="3" indent="-285750" algn="just">
              <a:spcBef>
                <a:spcPct val="50000"/>
              </a:spcBef>
              <a:buFont typeface="Wingdings" panose="05000000000000000000" pitchFamily="2" charset="2"/>
              <a:buChar char="ü"/>
            </a:pPr>
            <a:r>
              <a:rPr lang="zh-CN" altLang="en-US"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直接存取存储器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Direct Access Memory(DAM)</a:t>
            </a:r>
          </a:p>
          <a:p>
            <a:pPr marL="742950" lvl="3" indent="-285750" algn="just">
              <a:spcBef>
                <a:spcPct val="50000"/>
              </a:spcBef>
              <a:buFont typeface="Wingdings" panose="05000000000000000000" pitchFamily="2" charset="2"/>
              <a:buChar char="ü"/>
            </a:pPr>
            <a:r>
              <a:rPr lang="zh-CN" altLang="en-US"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利用一个共享读写机制，直接定位到要读写的数据块，在读写某个数据块时按顺序进行。例如：磁盘。</a:t>
            </a: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相联存储器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Associate Memory or Content Addressed Memory (CAM)</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a:p>
            <a:pPr marL="742950" lvl="3" indent="-285750" algn="just">
              <a:spcBef>
                <a:spcPct val="50000"/>
              </a:spcBef>
              <a:buFont typeface="Wingdings" panose="05000000000000000000" pitchFamily="2" charset="2"/>
              <a:buChar char="ü"/>
            </a:pPr>
            <a:r>
              <a:rPr lang="zh-CN" altLang="en-US" sz="2000" dirty="0">
                <a:solidFill>
                  <a:srgbClr val="0033CC"/>
                </a:solidFill>
                <a:latin typeface="Comic Sans MS" panose="030F0702030302020204" pitchFamily="66" charset="0"/>
                <a:ea typeface="微软雅黑" panose="020B0503020204020204" pitchFamily="34" charset="-122"/>
                <a:cs typeface="Arial" panose="020B0604020202020204" pitchFamily="34" charset="0"/>
              </a:rPr>
              <a:t>按内容检索到存储位置进行读写。例如：快表。</a:t>
            </a:r>
          </a:p>
        </p:txBody>
      </p:sp>
    </p:spTree>
    <p:extLst>
      <p:ext uri="{BB962C8B-B14F-4D97-AF65-F5344CB8AC3E}">
        <p14:creationId xmlns:p14="http://schemas.microsoft.com/office/powerpoint/2010/main" val="14069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randombar(horizontal)">
                                      <p:cBhvr>
                                        <p:cTn id="7" dur="500"/>
                                        <p:tgtEl>
                                          <p:spTgt spid="18">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8">
                                            <p:txEl>
                                              <p:pRg st="4" end="4"/>
                                            </p:txEl>
                                          </p:spTgt>
                                        </p:tgtEl>
                                        <p:attrNameLst>
                                          <p:attrName>style.visibility</p:attrName>
                                        </p:attrNameLst>
                                      </p:cBhvr>
                                      <p:to>
                                        <p:strVal val="visible"/>
                                      </p:to>
                                    </p:set>
                                    <p:animEffect transition="in" filter="randombar(horizontal)">
                                      <p:cBhvr>
                                        <p:cTn id="10" dur="500"/>
                                        <p:tgtEl>
                                          <p:spTgt spid="1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anim calcmode="lin" valueType="num">
                                      <p:cBhvr>
                                        <p:cTn id="15" dur="500" fill="hold"/>
                                        <p:tgtEl>
                                          <p:spTgt spid="18">
                                            <p:txEl>
                                              <p:pRg st="5" end="5"/>
                                            </p:txEl>
                                          </p:spTgt>
                                        </p:tgtEl>
                                        <p:attrNameLst>
                                          <p:attrName>ppt_w</p:attrName>
                                        </p:attrNameLst>
                                      </p:cBhvr>
                                      <p:tavLst>
                                        <p:tav tm="0">
                                          <p:val>
                                            <p:fltVal val="0"/>
                                          </p:val>
                                        </p:tav>
                                        <p:tav tm="100000">
                                          <p:val>
                                            <p:strVal val="#ppt_w"/>
                                          </p:val>
                                        </p:tav>
                                      </p:tavLst>
                                    </p:anim>
                                    <p:anim calcmode="lin" valueType="num">
                                      <p:cBhvr>
                                        <p:cTn id="16" dur="500" fill="hold"/>
                                        <p:tgtEl>
                                          <p:spTgt spid="18">
                                            <p:txEl>
                                              <p:pRg st="5" end="5"/>
                                            </p:txEl>
                                          </p:spTgt>
                                        </p:tgtEl>
                                        <p:attrNameLst>
                                          <p:attrName>ppt_h</p:attrName>
                                        </p:attrNameLst>
                                      </p:cBhvr>
                                      <p:tavLst>
                                        <p:tav tm="0">
                                          <p:val>
                                            <p:fltVal val="0"/>
                                          </p:val>
                                        </p:tav>
                                        <p:tav tm="100000">
                                          <p:val>
                                            <p:strVal val="#ppt_h"/>
                                          </p:val>
                                        </p:tav>
                                      </p:tavLst>
                                    </p:anim>
                                    <p:animEffect transition="in" filter="fade">
                                      <p:cBhvr>
                                        <p:cTn id="17" dur="500"/>
                                        <p:tgtEl>
                                          <p:spTgt spid="18">
                                            <p:txEl>
                                              <p:pRg st="5" end="5"/>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18">
                                            <p:txEl>
                                              <p:pRg st="6" end="6"/>
                                            </p:txEl>
                                          </p:spTgt>
                                        </p:tgtEl>
                                        <p:attrNameLst>
                                          <p:attrName>style.visibility</p:attrName>
                                        </p:attrNameLst>
                                      </p:cBhvr>
                                      <p:to>
                                        <p:strVal val="visible"/>
                                      </p:to>
                                    </p:set>
                                    <p:anim calcmode="lin" valueType="num">
                                      <p:cBhvr>
                                        <p:cTn id="20" dur="500" fill="hold"/>
                                        <p:tgtEl>
                                          <p:spTgt spid="18">
                                            <p:txEl>
                                              <p:pRg st="6" end="6"/>
                                            </p:txEl>
                                          </p:spTgt>
                                        </p:tgtEl>
                                        <p:attrNameLst>
                                          <p:attrName>ppt_w</p:attrName>
                                        </p:attrNameLst>
                                      </p:cBhvr>
                                      <p:tavLst>
                                        <p:tav tm="0">
                                          <p:val>
                                            <p:fltVal val="0"/>
                                          </p:val>
                                        </p:tav>
                                        <p:tav tm="100000">
                                          <p:val>
                                            <p:strVal val="#ppt_w"/>
                                          </p:val>
                                        </p:tav>
                                      </p:tavLst>
                                    </p:anim>
                                    <p:anim calcmode="lin" valueType="num">
                                      <p:cBhvr>
                                        <p:cTn id="21" dur="500" fill="hold"/>
                                        <p:tgtEl>
                                          <p:spTgt spid="18">
                                            <p:txEl>
                                              <p:pRg st="6" end="6"/>
                                            </p:txEl>
                                          </p:spTgt>
                                        </p:tgtEl>
                                        <p:attrNameLst>
                                          <p:attrName>ppt_h</p:attrName>
                                        </p:attrNameLst>
                                      </p:cBhvr>
                                      <p:tavLst>
                                        <p:tav tm="0">
                                          <p:val>
                                            <p:fltVal val="0"/>
                                          </p:val>
                                        </p:tav>
                                        <p:tav tm="100000">
                                          <p:val>
                                            <p:strVal val="#ppt_h"/>
                                          </p:val>
                                        </p:tav>
                                      </p:tavLst>
                                    </p:anim>
                                    <p:animEffect transition="in" filter="fade">
                                      <p:cBhvr>
                                        <p:cTn id="22" dur="500"/>
                                        <p:tgtEl>
                                          <p:spTgt spid="1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7.5.2 </a:t>
            </a:r>
            <a:r>
              <a:rPr lang="zh-CN" altLang="en-US" dirty="0"/>
              <a:t>多模块</a:t>
            </a:r>
            <a:r>
              <a:rPr lang="zh-CN" altLang="en-US" dirty="0" smtClean="0"/>
              <a:t>存储器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连续编址方式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0" name="Picture 4" descr="并行多模块存储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71550"/>
            <a:ext cx="8305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7"/>
          <p:cNvGrpSpPr>
            <a:grpSpLocks/>
          </p:cNvGrpSpPr>
          <p:nvPr/>
        </p:nvGrpSpPr>
        <p:grpSpPr bwMode="auto">
          <a:xfrm>
            <a:off x="1106488" y="993775"/>
            <a:ext cx="2295525" cy="409575"/>
            <a:chOff x="697" y="626"/>
            <a:chExt cx="1446" cy="258"/>
          </a:xfrm>
        </p:grpSpPr>
        <p:sp>
          <p:nvSpPr>
            <p:cNvPr id="12" name="Text Box 5"/>
            <p:cNvSpPr txBox="1">
              <a:spLocks noChangeArrowheads="1"/>
            </p:cNvSpPr>
            <p:nvPr/>
          </p:nvSpPr>
          <p:spPr bwMode="auto">
            <a:xfrm>
              <a:off x="697" y="626"/>
              <a:ext cx="133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i="0">
                  <a:solidFill>
                    <a:srgbClr val="CC0000"/>
                  </a:solidFill>
                  <a:ea typeface="宋体" panose="02010600030101010101" pitchFamily="2" charset="-122"/>
                </a:rPr>
                <a:t>按高位地址划分模块</a:t>
              </a:r>
            </a:p>
          </p:txBody>
        </p:sp>
        <p:sp>
          <p:nvSpPr>
            <p:cNvPr id="13" name="Line 6"/>
            <p:cNvSpPr>
              <a:spLocks noChangeShapeType="1"/>
            </p:cNvSpPr>
            <p:nvPr/>
          </p:nvSpPr>
          <p:spPr bwMode="auto">
            <a:xfrm>
              <a:off x="2009" y="716"/>
              <a:ext cx="134" cy="16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4" name="Text Box 8"/>
          <p:cNvSpPr txBox="1">
            <a:spLocks noChangeArrowheads="1"/>
          </p:cNvSpPr>
          <p:nvPr/>
        </p:nvSpPr>
        <p:spPr bwMode="auto">
          <a:xfrm>
            <a:off x="1282700" y="5791200"/>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第</a:t>
            </a:r>
            <a:r>
              <a:rPr lang="en-US" altLang="zh-CN" sz="1600" i="0">
                <a:solidFill>
                  <a:srgbClr val="CC0000"/>
                </a:solidFill>
                <a:ea typeface="宋体" panose="02010600030101010101" pitchFamily="2" charset="-122"/>
              </a:rPr>
              <a:t>0</a:t>
            </a:r>
            <a:r>
              <a:rPr lang="zh-CN" altLang="en-US" sz="1600" i="0">
                <a:solidFill>
                  <a:srgbClr val="CC0000"/>
                </a:solidFill>
                <a:ea typeface="宋体" panose="02010600030101010101" pitchFamily="2" charset="-122"/>
              </a:rPr>
              <a:t>模块</a:t>
            </a:r>
          </a:p>
        </p:txBody>
      </p:sp>
      <p:sp>
        <p:nvSpPr>
          <p:cNvPr id="15" name="Text Box 9"/>
          <p:cNvSpPr txBox="1">
            <a:spLocks noChangeArrowheads="1"/>
          </p:cNvSpPr>
          <p:nvPr/>
        </p:nvSpPr>
        <p:spPr bwMode="auto">
          <a:xfrm>
            <a:off x="3798888" y="5754688"/>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第</a:t>
            </a:r>
            <a:r>
              <a:rPr lang="en-US" altLang="zh-CN" sz="1600" i="0">
                <a:solidFill>
                  <a:srgbClr val="CC0000"/>
                </a:solidFill>
                <a:ea typeface="宋体" panose="02010600030101010101" pitchFamily="2" charset="-122"/>
              </a:rPr>
              <a:t>1</a:t>
            </a:r>
            <a:r>
              <a:rPr lang="zh-CN" altLang="en-US" sz="1600" i="0">
                <a:solidFill>
                  <a:srgbClr val="CC0000"/>
                </a:solidFill>
                <a:ea typeface="宋体" panose="02010600030101010101" pitchFamily="2" charset="-122"/>
              </a:rPr>
              <a:t>模块</a:t>
            </a:r>
          </a:p>
        </p:txBody>
      </p:sp>
      <p:sp>
        <p:nvSpPr>
          <p:cNvPr id="16" name="Text Box 10"/>
          <p:cNvSpPr txBox="1">
            <a:spLocks noChangeArrowheads="1"/>
          </p:cNvSpPr>
          <p:nvPr/>
        </p:nvSpPr>
        <p:spPr bwMode="auto">
          <a:xfrm>
            <a:off x="6950075" y="5794375"/>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第</a:t>
            </a:r>
            <a:r>
              <a:rPr lang="en-US" altLang="zh-CN" sz="1600" i="0">
                <a:solidFill>
                  <a:srgbClr val="CC0000"/>
                </a:solidFill>
                <a:ea typeface="宋体" panose="02010600030101010101" pitchFamily="2" charset="-122"/>
              </a:rPr>
              <a:t>7</a:t>
            </a:r>
            <a:r>
              <a:rPr lang="zh-CN" altLang="en-US" sz="1600" i="0">
                <a:solidFill>
                  <a:srgbClr val="CC0000"/>
                </a:solidFill>
                <a:ea typeface="宋体" panose="02010600030101010101" pitchFamily="2" charset="-122"/>
              </a:rPr>
              <a:t>模块</a:t>
            </a:r>
          </a:p>
        </p:txBody>
      </p:sp>
      <p:sp>
        <p:nvSpPr>
          <p:cNvPr id="17" name="Text Box 11"/>
          <p:cNvSpPr txBox="1">
            <a:spLocks noChangeArrowheads="1"/>
          </p:cNvSpPr>
          <p:nvPr/>
        </p:nvSpPr>
        <p:spPr bwMode="auto">
          <a:xfrm>
            <a:off x="889000" y="2247900"/>
            <a:ext cx="2184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地址在同一模块内连续编号，称“连续编址”</a:t>
            </a:r>
          </a:p>
        </p:txBody>
      </p:sp>
      <p:sp>
        <p:nvSpPr>
          <p:cNvPr id="18" name="Rectangle 12"/>
          <p:cNvSpPr>
            <a:spLocks noChangeArrowheads="1"/>
          </p:cNvSpPr>
          <p:nvPr/>
        </p:nvSpPr>
        <p:spPr bwMode="auto">
          <a:xfrm>
            <a:off x="6118225" y="1084263"/>
            <a:ext cx="255587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程序从某个单元开始访问后，继续在同一模块访问，完毕后才跳到下一个。</a:t>
            </a:r>
          </a:p>
        </p:txBody>
      </p:sp>
      <p:sp>
        <p:nvSpPr>
          <p:cNvPr id="19" name="Rectangle 13"/>
          <p:cNvSpPr>
            <a:spLocks noChangeArrowheads="1"/>
          </p:cNvSpPr>
          <p:nvPr/>
        </p:nvSpPr>
        <p:spPr bwMode="auto">
          <a:xfrm>
            <a:off x="3752850" y="2168525"/>
            <a:ext cx="25892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0000FF"/>
                </a:solidFill>
                <a:ea typeface="宋体" panose="02010600030101010101" pitchFamily="2" charset="-122"/>
              </a:rPr>
              <a:t>例如：一个模块执行程序，另一个模块实现</a:t>
            </a:r>
            <a:r>
              <a:rPr lang="en-US" altLang="zh-CN" sz="1600" i="0">
                <a:solidFill>
                  <a:srgbClr val="0000FF"/>
                </a:solidFill>
                <a:ea typeface="宋体" panose="02010600030101010101" pitchFamily="2" charset="-122"/>
              </a:rPr>
              <a:t>DMA</a:t>
            </a:r>
            <a:r>
              <a:rPr lang="zh-CN" altLang="en-US" sz="1600" i="0">
                <a:solidFill>
                  <a:srgbClr val="0000FF"/>
                </a:solidFill>
                <a:ea typeface="宋体" panose="02010600030101010101" pitchFamily="2" charset="-122"/>
              </a:rPr>
              <a:t>访问，可提高存储器总的吞吐量。</a:t>
            </a:r>
          </a:p>
        </p:txBody>
      </p:sp>
      <p:sp>
        <p:nvSpPr>
          <p:cNvPr id="20" name="Text Box 14"/>
          <p:cNvSpPr txBox="1">
            <a:spLocks noChangeArrowheads="1"/>
          </p:cNvSpPr>
          <p:nvPr/>
        </p:nvSpPr>
        <p:spPr bwMode="auto">
          <a:xfrm>
            <a:off x="6502400" y="1993900"/>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a:solidFill>
                  <a:srgbClr val="CC0000"/>
                </a:solidFill>
                <a:ea typeface="宋体" panose="02010600030101010101" pitchFamily="2" charset="-122"/>
              </a:rPr>
              <a:t>为什么能提高吞吐量？</a:t>
            </a:r>
          </a:p>
        </p:txBody>
      </p:sp>
      <p:sp>
        <p:nvSpPr>
          <p:cNvPr id="21" name="Text Box 15"/>
          <p:cNvSpPr txBox="1">
            <a:spLocks noChangeArrowheads="1"/>
          </p:cNvSpPr>
          <p:nvPr/>
        </p:nvSpPr>
        <p:spPr bwMode="auto">
          <a:xfrm>
            <a:off x="6465888" y="2312988"/>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a:solidFill>
                  <a:srgbClr val="0000FF"/>
                </a:solidFill>
                <a:ea typeface="宋体" panose="02010600030101010101" pitchFamily="2" charset="-122"/>
              </a:rPr>
              <a:t>使多个模块并行存取！</a:t>
            </a:r>
          </a:p>
        </p:txBody>
      </p:sp>
    </p:spTree>
    <p:extLst>
      <p:ext uri="{BB962C8B-B14F-4D97-AF65-F5344CB8AC3E}">
        <p14:creationId xmlns:p14="http://schemas.microsoft.com/office/powerpoint/2010/main" val="398243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7.5.2 </a:t>
            </a:r>
            <a:r>
              <a:rPr lang="zh-CN" altLang="en-US" dirty="0"/>
              <a:t>多模块</a:t>
            </a:r>
            <a:r>
              <a:rPr lang="zh-CN" altLang="en-US" dirty="0" smtClean="0"/>
              <a:t>存储器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交叉</a:t>
            </a:r>
            <a:r>
              <a:rPr lang="zh-CN" altLang="en-US" sz="2200" b="1" dirty="0" smtClean="0">
                <a:solidFill>
                  <a:srgbClr val="063DE8"/>
                </a:solidFill>
                <a:latin typeface="微软雅黑" panose="020B0503020204020204" pitchFamily="34" charset="-122"/>
                <a:ea typeface="微软雅黑" panose="020B0503020204020204" pitchFamily="34" charset="-122"/>
              </a:rPr>
              <a:t>编址方式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0" name="Picture 5" descr="交叉编址多模块存储器_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89" y="764704"/>
            <a:ext cx="8601075"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8"/>
          <p:cNvGrpSpPr>
            <a:grpSpLocks/>
          </p:cNvGrpSpPr>
          <p:nvPr/>
        </p:nvGrpSpPr>
        <p:grpSpPr bwMode="auto">
          <a:xfrm>
            <a:off x="5776664" y="837729"/>
            <a:ext cx="2428875" cy="333375"/>
            <a:chOff x="3712" y="603"/>
            <a:chExt cx="1530" cy="210"/>
          </a:xfrm>
        </p:grpSpPr>
        <p:sp>
          <p:nvSpPr>
            <p:cNvPr id="12" name="Text Box 7"/>
            <p:cNvSpPr txBox="1">
              <a:spLocks noChangeArrowheads="1"/>
            </p:cNvSpPr>
            <p:nvPr/>
          </p:nvSpPr>
          <p:spPr bwMode="auto">
            <a:xfrm>
              <a:off x="3906" y="603"/>
              <a:ext cx="133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i="0">
                  <a:solidFill>
                    <a:srgbClr val="CC0000"/>
                  </a:solidFill>
                  <a:ea typeface="宋体" panose="02010600030101010101" pitchFamily="2" charset="-122"/>
                </a:rPr>
                <a:t>按低位地址划分模块</a:t>
              </a:r>
            </a:p>
          </p:txBody>
        </p:sp>
        <p:sp>
          <p:nvSpPr>
            <p:cNvPr id="13" name="Line 8"/>
            <p:cNvSpPr>
              <a:spLocks noChangeShapeType="1"/>
            </p:cNvSpPr>
            <p:nvPr/>
          </p:nvSpPr>
          <p:spPr bwMode="auto">
            <a:xfrm flipH="1">
              <a:off x="3712" y="693"/>
              <a:ext cx="178" cy="12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4" name="Text Box 9"/>
          <p:cNvSpPr txBox="1">
            <a:spLocks noChangeArrowheads="1"/>
          </p:cNvSpPr>
          <p:nvPr/>
        </p:nvSpPr>
        <p:spPr bwMode="auto">
          <a:xfrm>
            <a:off x="558552" y="4987454"/>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第</a:t>
            </a:r>
            <a:r>
              <a:rPr lang="en-US" altLang="zh-CN" sz="1600" i="0">
                <a:solidFill>
                  <a:srgbClr val="CC0000"/>
                </a:solidFill>
                <a:ea typeface="宋体" panose="02010600030101010101" pitchFamily="2" charset="-122"/>
              </a:rPr>
              <a:t>0</a:t>
            </a:r>
            <a:r>
              <a:rPr lang="zh-CN" altLang="en-US" sz="1600" i="0">
                <a:solidFill>
                  <a:srgbClr val="CC0000"/>
                </a:solidFill>
                <a:ea typeface="宋体" panose="02010600030101010101" pitchFamily="2" charset="-122"/>
              </a:rPr>
              <a:t>模块</a:t>
            </a:r>
          </a:p>
        </p:txBody>
      </p:sp>
      <p:sp>
        <p:nvSpPr>
          <p:cNvPr id="15" name="Text Box 10"/>
          <p:cNvSpPr txBox="1">
            <a:spLocks noChangeArrowheads="1"/>
          </p:cNvSpPr>
          <p:nvPr/>
        </p:nvSpPr>
        <p:spPr bwMode="auto">
          <a:xfrm>
            <a:off x="2579439" y="4950941"/>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第</a:t>
            </a:r>
            <a:r>
              <a:rPr lang="en-US" altLang="zh-CN" sz="1600" i="0">
                <a:solidFill>
                  <a:srgbClr val="CC0000"/>
                </a:solidFill>
                <a:ea typeface="宋体" panose="02010600030101010101" pitchFamily="2" charset="-122"/>
              </a:rPr>
              <a:t>1</a:t>
            </a:r>
            <a:r>
              <a:rPr lang="zh-CN" altLang="en-US" sz="1600" i="0">
                <a:solidFill>
                  <a:srgbClr val="CC0000"/>
                </a:solidFill>
                <a:ea typeface="宋体" panose="02010600030101010101" pitchFamily="2" charset="-122"/>
              </a:rPr>
              <a:t>模块</a:t>
            </a:r>
          </a:p>
        </p:txBody>
      </p:sp>
      <p:sp>
        <p:nvSpPr>
          <p:cNvPr id="16" name="Text Box 11"/>
          <p:cNvSpPr txBox="1">
            <a:spLocks noChangeArrowheads="1"/>
          </p:cNvSpPr>
          <p:nvPr/>
        </p:nvSpPr>
        <p:spPr bwMode="auto">
          <a:xfrm>
            <a:off x="6606927" y="4990629"/>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第</a:t>
            </a:r>
            <a:r>
              <a:rPr lang="en-US" altLang="zh-CN" sz="1600" i="0">
                <a:solidFill>
                  <a:srgbClr val="CC0000"/>
                </a:solidFill>
                <a:ea typeface="宋体" panose="02010600030101010101" pitchFamily="2" charset="-122"/>
              </a:rPr>
              <a:t>3</a:t>
            </a:r>
            <a:r>
              <a:rPr lang="zh-CN" altLang="en-US" sz="1600" i="0">
                <a:solidFill>
                  <a:srgbClr val="CC0000"/>
                </a:solidFill>
                <a:ea typeface="宋体" panose="02010600030101010101" pitchFamily="2" charset="-122"/>
              </a:rPr>
              <a:t>模块</a:t>
            </a:r>
          </a:p>
        </p:txBody>
      </p:sp>
      <p:sp>
        <p:nvSpPr>
          <p:cNvPr id="17" name="Text Box 12"/>
          <p:cNvSpPr txBox="1">
            <a:spLocks noChangeArrowheads="1"/>
          </p:cNvSpPr>
          <p:nvPr/>
        </p:nvSpPr>
        <p:spPr bwMode="auto">
          <a:xfrm>
            <a:off x="6438652" y="1355254"/>
            <a:ext cx="2184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dirty="0">
                <a:solidFill>
                  <a:srgbClr val="CC0000"/>
                </a:solidFill>
                <a:ea typeface="宋体" panose="02010600030101010101" pitchFamily="2" charset="-122"/>
              </a:rPr>
              <a:t>地址在不同模块之间交叉编号，称“交叉编址”</a:t>
            </a:r>
          </a:p>
        </p:txBody>
      </p:sp>
      <p:sp>
        <p:nvSpPr>
          <p:cNvPr id="18" name="Rectangle 13"/>
          <p:cNvSpPr>
            <a:spLocks noChangeArrowheads="1"/>
          </p:cNvSpPr>
          <p:nvPr/>
        </p:nvSpPr>
        <p:spPr bwMode="auto">
          <a:xfrm>
            <a:off x="326777" y="902816"/>
            <a:ext cx="193357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dirty="0">
                <a:solidFill>
                  <a:srgbClr val="CC0000"/>
                </a:solidFill>
                <a:ea typeface="宋体" panose="02010600030101010101" pitchFamily="2" charset="-122"/>
              </a:rPr>
              <a:t>程序从某个单元开始访问后，总是在所有模块间交替进行。</a:t>
            </a:r>
          </a:p>
        </p:txBody>
      </p:sp>
      <p:sp>
        <p:nvSpPr>
          <p:cNvPr id="19" name="Text Box 14"/>
          <p:cNvSpPr txBox="1">
            <a:spLocks noChangeArrowheads="1"/>
          </p:cNvSpPr>
          <p:nvPr/>
        </p:nvSpPr>
        <p:spPr bwMode="auto">
          <a:xfrm>
            <a:off x="266452" y="5597054"/>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a:solidFill>
                  <a:srgbClr val="CC0000"/>
                </a:solidFill>
                <a:ea typeface="宋体" panose="02010600030101010101" pitchFamily="2" charset="-122"/>
              </a:rPr>
              <a:t>为什么能提高吞吐量？</a:t>
            </a:r>
          </a:p>
        </p:txBody>
      </p:sp>
      <p:sp>
        <p:nvSpPr>
          <p:cNvPr id="20" name="Text Box 15"/>
          <p:cNvSpPr txBox="1">
            <a:spLocks noChangeArrowheads="1"/>
          </p:cNvSpPr>
          <p:nvPr/>
        </p:nvSpPr>
        <p:spPr bwMode="auto">
          <a:xfrm>
            <a:off x="229939" y="5862166"/>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a:solidFill>
                  <a:srgbClr val="006600"/>
                </a:solidFill>
                <a:ea typeface="宋体" panose="02010600030101010101" pitchFamily="2" charset="-122"/>
              </a:rPr>
              <a:t>使多个模块交叉存取！</a:t>
            </a:r>
          </a:p>
        </p:txBody>
      </p:sp>
      <p:sp>
        <p:nvSpPr>
          <p:cNvPr id="21" name="Text Box 16"/>
          <p:cNvSpPr txBox="1">
            <a:spLocks noChangeArrowheads="1"/>
          </p:cNvSpPr>
          <p:nvPr/>
        </p:nvSpPr>
        <p:spPr bwMode="auto">
          <a:xfrm>
            <a:off x="4601914" y="4966816"/>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a:solidFill>
                  <a:srgbClr val="CC0000"/>
                </a:solidFill>
                <a:ea typeface="宋体" panose="02010600030101010101" pitchFamily="2" charset="-122"/>
              </a:rPr>
              <a:t>第</a:t>
            </a:r>
            <a:r>
              <a:rPr lang="en-US" altLang="zh-CN" sz="1600" i="0">
                <a:solidFill>
                  <a:srgbClr val="CC0000"/>
                </a:solidFill>
                <a:ea typeface="宋体" panose="02010600030101010101" pitchFamily="2" charset="-122"/>
              </a:rPr>
              <a:t>2</a:t>
            </a:r>
            <a:r>
              <a:rPr lang="zh-CN" altLang="en-US" sz="1600" i="0">
                <a:solidFill>
                  <a:srgbClr val="CC0000"/>
                </a:solidFill>
                <a:ea typeface="宋体" panose="02010600030101010101" pitchFamily="2" charset="-122"/>
              </a:rPr>
              <a:t>模块</a:t>
            </a:r>
          </a:p>
        </p:txBody>
      </p:sp>
      <p:sp>
        <p:nvSpPr>
          <p:cNvPr id="22" name="Rectangle 19"/>
          <p:cNvSpPr>
            <a:spLocks noChangeArrowheads="1"/>
          </p:cNvSpPr>
          <p:nvPr/>
        </p:nvSpPr>
        <p:spPr bwMode="auto">
          <a:xfrm>
            <a:off x="850900" y="6237312"/>
            <a:ext cx="67183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lvl="1" eaLnBrk="1" hangingPunct="1"/>
            <a:r>
              <a:rPr lang="zh-CN" altLang="en-US" sz="1600" i="0" dirty="0">
                <a:solidFill>
                  <a:srgbClr val="0000FF"/>
                </a:solidFill>
                <a:ea typeface="宋体" panose="02010600030101010101" pitchFamily="2" charset="-122"/>
              </a:rPr>
              <a:t>每隔1/</a:t>
            </a:r>
            <a:r>
              <a:rPr lang="en-US" altLang="zh-CN" sz="1600" i="0" dirty="0">
                <a:solidFill>
                  <a:srgbClr val="0000FF"/>
                </a:solidFill>
                <a:ea typeface="宋体" panose="02010600030101010101" pitchFamily="2" charset="-122"/>
              </a:rPr>
              <a:t>4</a:t>
            </a:r>
            <a:r>
              <a:rPr lang="zh-CN" altLang="en-US" sz="1600" i="0" dirty="0">
                <a:solidFill>
                  <a:srgbClr val="0000FF"/>
                </a:solidFill>
                <a:ea typeface="宋体" panose="02010600030101010101" pitchFamily="2" charset="-122"/>
              </a:rPr>
              <a:t>周期在数据总线上得到一个信息，使主存吞吐量提高</a:t>
            </a:r>
            <a:r>
              <a:rPr lang="en-US" altLang="zh-CN" sz="1600" i="0" dirty="0">
                <a:solidFill>
                  <a:srgbClr val="0000FF"/>
                </a:solidFill>
                <a:ea typeface="宋体" panose="02010600030101010101" pitchFamily="2" charset="-122"/>
              </a:rPr>
              <a:t>4</a:t>
            </a:r>
            <a:r>
              <a:rPr lang="zh-CN" altLang="en-US" sz="1600" i="0" dirty="0">
                <a:solidFill>
                  <a:srgbClr val="0000FF"/>
                </a:solidFill>
                <a:ea typeface="宋体" panose="02010600030101010101" pitchFamily="2" charset="-122"/>
              </a:rPr>
              <a:t>倍</a:t>
            </a:r>
            <a:r>
              <a:rPr lang="en-US" altLang="zh-CN" sz="1600" i="0" dirty="0">
                <a:solidFill>
                  <a:srgbClr val="0000FF"/>
                </a:solidFill>
                <a:ea typeface="宋体" panose="02010600030101010101" pitchFamily="2" charset="-122"/>
              </a:rPr>
              <a:t>!</a:t>
            </a:r>
          </a:p>
        </p:txBody>
      </p:sp>
      <p:sp>
        <p:nvSpPr>
          <p:cNvPr id="23" name="Rectangle 20"/>
          <p:cNvSpPr>
            <a:spLocks noChangeArrowheads="1"/>
          </p:cNvSpPr>
          <p:nvPr/>
        </p:nvSpPr>
        <p:spPr bwMode="auto">
          <a:xfrm>
            <a:off x="6932364" y="5465291"/>
            <a:ext cx="17224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r>
              <a:rPr lang="zh-CN" altLang="en-US" sz="1600" i="0" dirty="0">
                <a:solidFill>
                  <a:srgbClr val="CC0000"/>
                </a:solidFill>
                <a:ea typeface="宋体" panose="02010600030101010101" pitchFamily="2" charset="-122"/>
              </a:rPr>
              <a:t>在存储地址“相关”或出现“转移”时，并行性被破坏。</a:t>
            </a:r>
          </a:p>
        </p:txBody>
      </p:sp>
    </p:spTree>
    <p:extLst>
      <p:ext uri="{BB962C8B-B14F-4D97-AF65-F5344CB8AC3E}">
        <p14:creationId xmlns:p14="http://schemas.microsoft.com/office/powerpoint/2010/main" val="34676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7.5.2 </a:t>
            </a:r>
            <a:r>
              <a:rPr lang="zh-CN" altLang="en-US" dirty="0"/>
              <a:t>多模块</a:t>
            </a:r>
            <a:r>
              <a:rPr lang="zh-CN" altLang="en-US" dirty="0" smtClean="0"/>
              <a:t>存储器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交叉</a:t>
            </a:r>
            <a:r>
              <a:rPr lang="zh-CN" altLang="en-US" sz="2200" b="1" dirty="0" smtClean="0">
                <a:solidFill>
                  <a:srgbClr val="063DE8"/>
                </a:solidFill>
                <a:latin typeface="微软雅黑" panose="020B0503020204020204" pitchFamily="34" charset="-122"/>
                <a:ea typeface="微软雅黑" panose="020B0503020204020204" pitchFamily="34" charset="-122"/>
              </a:rPr>
              <a:t>编址方式：</a:t>
            </a:r>
            <a:r>
              <a:rPr lang="zh-CN" altLang="en-US" sz="2200" b="1" dirty="0" smtClean="0">
                <a:solidFill>
                  <a:srgbClr val="FF0000"/>
                </a:solidFill>
                <a:latin typeface="微软雅黑" panose="020B0503020204020204" pitchFamily="34" charset="-122"/>
                <a:ea typeface="微软雅黑" panose="020B0503020204020204" pitchFamily="34" charset="-122"/>
              </a:rPr>
              <a:t>轮流启动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auto">
          <a:xfrm>
            <a:off x="280988" y="1545927"/>
            <a:ext cx="4130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i="0">
                <a:solidFill>
                  <a:srgbClr val="0000FF"/>
                </a:solidFill>
                <a:ea typeface="宋体" panose="02010600030101010101" pitchFamily="2" charset="-122"/>
                <a:cs typeface="Arial" panose="020B0604020202020204" pitchFamily="34" charset="0"/>
              </a:rPr>
              <a:t>Access Pattern without Interleaving:</a:t>
            </a:r>
          </a:p>
        </p:txBody>
      </p:sp>
      <p:grpSp>
        <p:nvGrpSpPr>
          <p:cNvPr id="25" name="Group 63"/>
          <p:cNvGrpSpPr>
            <a:grpSpLocks/>
          </p:cNvGrpSpPr>
          <p:nvPr/>
        </p:nvGrpSpPr>
        <p:grpSpPr bwMode="auto">
          <a:xfrm>
            <a:off x="6537325" y="1561802"/>
            <a:ext cx="2347913" cy="508000"/>
            <a:chOff x="3752" y="680"/>
            <a:chExt cx="1479" cy="320"/>
          </a:xfrm>
        </p:grpSpPr>
        <p:sp>
          <p:nvSpPr>
            <p:cNvPr id="26" name="Rectangle 12"/>
            <p:cNvSpPr>
              <a:spLocks noChangeArrowheads="1"/>
            </p:cNvSpPr>
            <p:nvPr/>
          </p:nvSpPr>
          <p:spPr bwMode="auto">
            <a:xfrm>
              <a:off x="3752" y="680"/>
              <a:ext cx="416"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27" name="Rectangle 13"/>
            <p:cNvSpPr>
              <a:spLocks noChangeArrowheads="1"/>
            </p:cNvSpPr>
            <p:nvPr/>
          </p:nvSpPr>
          <p:spPr bwMode="auto">
            <a:xfrm>
              <a:off x="4664" y="680"/>
              <a:ext cx="560"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28" name="Rectangle 14"/>
            <p:cNvSpPr>
              <a:spLocks noChangeArrowheads="1"/>
            </p:cNvSpPr>
            <p:nvPr/>
          </p:nvSpPr>
          <p:spPr bwMode="auto">
            <a:xfrm>
              <a:off x="3783" y="720"/>
              <a:ext cx="3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CPU</a:t>
              </a:r>
            </a:p>
          </p:txBody>
        </p:sp>
        <p:sp>
          <p:nvSpPr>
            <p:cNvPr id="29" name="Rectangle 15"/>
            <p:cNvSpPr>
              <a:spLocks noChangeArrowheads="1"/>
            </p:cNvSpPr>
            <p:nvPr/>
          </p:nvSpPr>
          <p:spPr bwMode="auto">
            <a:xfrm>
              <a:off x="4647" y="720"/>
              <a:ext cx="5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Memory</a:t>
              </a:r>
            </a:p>
          </p:txBody>
        </p:sp>
        <p:sp>
          <p:nvSpPr>
            <p:cNvPr id="30" name="Line 16"/>
            <p:cNvSpPr>
              <a:spLocks noChangeShapeType="1"/>
            </p:cNvSpPr>
            <p:nvPr/>
          </p:nvSpPr>
          <p:spPr bwMode="auto">
            <a:xfrm>
              <a:off x="4184" y="816"/>
              <a:ext cx="4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 name="Group 3"/>
          <p:cNvGrpSpPr>
            <a:grpSpLocks/>
          </p:cNvGrpSpPr>
          <p:nvPr/>
        </p:nvGrpSpPr>
        <p:grpSpPr bwMode="auto">
          <a:xfrm>
            <a:off x="420688" y="2146002"/>
            <a:ext cx="3340100" cy="139700"/>
            <a:chOff x="340" y="1108"/>
            <a:chExt cx="2104" cy="88"/>
          </a:xfrm>
        </p:grpSpPr>
        <p:sp>
          <p:nvSpPr>
            <p:cNvPr id="32" name="Rectangle 4"/>
            <p:cNvSpPr>
              <a:spLocks noChangeArrowheads="1"/>
            </p:cNvSpPr>
            <p:nvPr/>
          </p:nvSpPr>
          <p:spPr bwMode="auto">
            <a:xfrm>
              <a:off x="340" y="1108"/>
              <a:ext cx="520"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33" name="Rectangle 5"/>
            <p:cNvSpPr>
              <a:spLocks noChangeArrowheads="1"/>
            </p:cNvSpPr>
            <p:nvPr/>
          </p:nvSpPr>
          <p:spPr bwMode="auto">
            <a:xfrm>
              <a:off x="340" y="1108"/>
              <a:ext cx="2104" cy="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grpSp>
      <p:grpSp>
        <p:nvGrpSpPr>
          <p:cNvPr id="34" name="Group 7"/>
          <p:cNvGrpSpPr>
            <a:grpSpLocks/>
          </p:cNvGrpSpPr>
          <p:nvPr/>
        </p:nvGrpSpPr>
        <p:grpSpPr bwMode="auto">
          <a:xfrm>
            <a:off x="3773488" y="2298402"/>
            <a:ext cx="3340100" cy="139700"/>
            <a:chOff x="2452" y="1204"/>
            <a:chExt cx="2104" cy="88"/>
          </a:xfrm>
        </p:grpSpPr>
        <p:sp>
          <p:nvSpPr>
            <p:cNvPr id="35" name="Rectangle 8"/>
            <p:cNvSpPr>
              <a:spLocks noChangeArrowheads="1"/>
            </p:cNvSpPr>
            <p:nvPr/>
          </p:nvSpPr>
          <p:spPr bwMode="auto">
            <a:xfrm>
              <a:off x="2452" y="1204"/>
              <a:ext cx="520"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36" name="Rectangle 9"/>
            <p:cNvSpPr>
              <a:spLocks noChangeArrowheads="1"/>
            </p:cNvSpPr>
            <p:nvPr/>
          </p:nvSpPr>
          <p:spPr bwMode="auto">
            <a:xfrm>
              <a:off x="2452" y="1204"/>
              <a:ext cx="2104" cy="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grpSp>
      <p:grpSp>
        <p:nvGrpSpPr>
          <p:cNvPr id="37" name="Group 72"/>
          <p:cNvGrpSpPr>
            <a:grpSpLocks/>
          </p:cNvGrpSpPr>
          <p:nvPr/>
        </p:nvGrpSpPr>
        <p:grpSpPr bwMode="auto">
          <a:xfrm>
            <a:off x="400050" y="2304752"/>
            <a:ext cx="1858963" cy="854075"/>
            <a:chOff x="408" y="1208"/>
            <a:chExt cx="1171" cy="538"/>
          </a:xfrm>
        </p:grpSpPr>
        <p:sp>
          <p:nvSpPr>
            <p:cNvPr id="38" name="Line 10"/>
            <p:cNvSpPr>
              <a:spLocks noChangeShapeType="1"/>
            </p:cNvSpPr>
            <p:nvPr/>
          </p:nvSpPr>
          <p:spPr bwMode="auto">
            <a:xfrm>
              <a:off x="417" y="1208"/>
              <a:ext cx="0" cy="41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1"/>
            <p:cNvSpPr>
              <a:spLocks noChangeArrowheads="1"/>
            </p:cNvSpPr>
            <p:nvPr/>
          </p:nvSpPr>
          <p:spPr bwMode="auto">
            <a:xfrm>
              <a:off x="408" y="1536"/>
              <a:ext cx="1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Start Access for D1</a:t>
              </a:r>
            </a:p>
          </p:txBody>
        </p:sp>
      </p:grpSp>
      <p:grpSp>
        <p:nvGrpSpPr>
          <p:cNvPr id="40" name="Group 74"/>
          <p:cNvGrpSpPr>
            <a:grpSpLocks/>
          </p:cNvGrpSpPr>
          <p:nvPr/>
        </p:nvGrpSpPr>
        <p:grpSpPr bwMode="auto">
          <a:xfrm>
            <a:off x="3524250" y="2457152"/>
            <a:ext cx="1858963" cy="701675"/>
            <a:chOff x="2376" y="1304"/>
            <a:chExt cx="1171" cy="442"/>
          </a:xfrm>
        </p:grpSpPr>
        <p:sp>
          <p:nvSpPr>
            <p:cNvPr id="41" name="Line 17"/>
            <p:cNvSpPr>
              <a:spLocks noChangeShapeType="1"/>
            </p:cNvSpPr>
            <p:nvPr/>
          </p:nvSpPr>
          <p:spPr bwMode="auto">
            <a:xfrm>
              <a:off x="2529" y="1304"/>
              <a:ext cx="0" cy="272"/>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8"/>
            <p:cNvSpPr>
              <a:spLocks noChangeArrowheads="1"/>
            </p:cNvSpPr>
            <p:nvPr/>
          </p:nvSpPr>
          <p:spPr bwMode="auto">
            <a:xfrm>
              <a:off x="2376" y="1536"/>
              <a:ext cx="1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Start Access for D2</a:t>
              </a:r>
            </a:p>
          </p:txBody>
        </p:sp>
      </p:grpSp>
      <p:grpSp>
        <p:nvGrpSpPr>
          <p:cNvPr id="43" name="Group 73"/>
          <p:cNvGrpSpPr>
            <a:grpSpLocks/>
          </p:cNvGrpSpPr>
          <p:nvPr/>
        </p:nvGrpSpPr>
        <p:grpSpPr bwMode="auto">
          <a:xfrm>
            <a:off x="1238250" y="2304752"/>
            <a:ext cx="1260475" cy="549275"/>
            <a:chOff x="936" y="1208"/>
            <a:chExt cx="794" cy="346"/>
          </a:xfrm>
        </p:grpSpPr>
        <p:sp>
          <p:nvSpPr>
            <p:cNvPr id="44" name="Line 19"/>
            <p:cNvSpPr>
              <a:spLocks noChangeShapeType="1"/>
            </p:cNvSpPr>
            <p:nvPr/>
          </p:nvSpPr>
          <p:spPr bwMode="auto">
            <a:xfrm>
              <a:off x="945" y="1208"/>
              <a:ext cx="0" cy="224"/>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20"/>
            <p:cNvSpPr>
              <a:spLocks noChangeArrowheads="1"/>
            </p:cNvSpPr>
            <p:nvPr/>
          </p:nvSpPr>
          <p:spPr bwMode="auto">
            <a:xfrm>
              <a:off x="936" y="1344"/>
              <a:ext cx="7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D1 available</a:t>
              </a:r>
            </a:p>
          </p:txBody>
        </p:sp>
      </p:grpSp>
      <p:grpSp>
        <p:nvGrpSpPr>
          <p:cNvPr id="46" name="Group 21"/>
          <p:cNvGrpSpPr>
            <a:grpSpLocks/>
          </p:cNvGrpSpPr>
          <p:nvPr/>
        </p:nvGrpSpPr>
        <p:grpSpPr bwMode="auto">
          <a:xfrm>
            <a:off x="539750" y="4203402"/>
            <a:ext cx="3340100" cy="139700"/>
            <a:chOff x="436" y="2596"/>
            <a:chExt cx="2104" cy="88"/>
          </a:xfrm>
        </p:grpSpPr>
        <p:sp>
          <p:nvSpPr>
            <p:cNvPr id="47" name="Rectangle 22"/>
            <p:cNvSpPr>
              <a:spLocks noChangeArrowheads="1"/>
            </p:cNvSpPr>
            <p:nvPr/>
          </p:nvSpPr>
          <p:spPr bwMode="auto">
            <a:xfrm>
              <a:off x="436" y="2596"/>
              <a:ext cx="520"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48" name="Rectangle 23"/>
            <p:cNvSpPr>
              <a:spLocks noChangeArrowheads="1"/>
            </p:cNvSpPr>
            <p:nvPr/>
          </p:nvSpPr>
          <p:spPr bwMode="auto">
            <a:xfrm>
              <a:off x="436" y="2596"/>
              <a:ext cx="2104" cy="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grpSp>
      <p:grpSp>
        <p:nvGrpSpPr>
          <p:cNvPr id="49" name="Group 26"/>
          <p:cNvGrpSpPr>
            <a:grpSpLocks/>
          </p:cNvGrpSpPr>
          <p:nvPr/>
        </p:nvGrpSpPr>
        <p:grpSpPr bwMode="auto">
          <a:xfrm>
            <a:off x="1377950" y="4517727"/>
            <a:ext cx="3340100" cy="139700"/>
            <a:chOff x="964" y="2788"/>
            <a:chExt cx="2104" cy="88"/>
          </a:xfrm>
        </p:grpSpPr>
        <p:sp>
          <p:nvSpPr>
            <p:cNvPr id="50" name="Rectangle 27"/>
            <p:cNvSpPr>
              <a:spLocks noChangeArrowheads="1"/>
            </p:cNvSpPr>
            <p:nvPr/>
          </p:nvSpPr>
          <p:spPr bwMode="auto">
            <a:xfrm>
              <a:off x="964" y="2788"/>
              <a:ext cx="520"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51" name="Rectangle 28"/>
            <p:cNvSpPr>
              <a:spLocks noChangeArrowheads="1"/>
            </p:cNvSpPr>
            <p:nvPr/>
          </p:nvSpPr>
          <p:spPr bwMode="auto">
            <a:xfrm>
              <a:off x="964" y="2788"/>
              <a:ext cx="2104" cy="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grpSp>
      <p:grpSp>
        <p:nvGrpSpPr>
          <p:cNvPr id="52" name="Group 29"/>
          <p:cNvGrpSpPr>
            <a:grpSpLocks/>
          </p:cNvGrpSpPr>
          <p:nvPr/>
        </p:nvGrpSpPr>
        <p:grpSpPr bwMode="auto">
          <a:xfrm>
            <a:off x="2292350" y="4822527"/>
            <a:ext cx="3340100" cy="139700"/>
            <a:chOff x="1540" y="2980"/>
            <a:chExt cx="2104" cy="88"/>
          </a:xfrm>
        </p:grpSpPr>
        <p:sp>
          <p:nvSpPr>
            <p:cNvPr id="53" name="Rectangle 30"/>
            <p:cNvSpPr>
              <a:spLocks noChangeArrowheads="1"/>
            </p:cNvSpPr>
            <p:nvPr/>
          </p:nvSpPr>
          <p:spPr bwMode="auto">
            <a:xfrm>
              <a:off x="1540" y="2980"/>
              <a:ext cx="520"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54" name="Rectangle 31"/>
            <p:cNvSpPr>
              <a:spLocks noChangeArrowheads="1"/>
            </p:cNvSpPr>
            <p:nvPr/>
          </p:nvSpPr>
          <p:spPr bwMode="auto">
            <a:xfrm>
              <a:off x="1540" y="2980"/>
              <a:ext cx="2104" cy="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grpSp>
      <p:grpSp>
        <p:nvGrpSpPr>
          <p:cNvPr id="55" name="Group 32"/>
          <p:cNvGrpSpPr>
            <a:grpSpLocks/>
          </p:cNvGrpSpPr>
          <p:nvPr/>
        </p:nvGrpSpPr>
        <p:grpSpPr bwMode="auto">
          <a:xfrm>
            <a:off x="3130550" y="5127327"/>
            <a:ext cx="3340100" cy="139700"/>
            <a:chOff x="2068" y="3172"/>
            <a:chExt cx="2104" cy="88"/>
          </a:xfrm>
        </p:grpSpPr>
        <p:sp>
          <p:nvSpPr>
            <p:cNvPr id="56" name="Rectangle 33"/>
            <p:cNvSpPr>
              <a:spLocks noChangeArrowheads="1"/>
            </p:cNvSpPr>
            <p:nvPr/>
          </p:nvSpPr>
          <p:spPr bwMode="auto">
            <a:xfrm>
              <a:off x="2068" y="3172"/>
              <a:ext cx="520"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57" name="Rectangle 34"/>
            <p:cNvSpPr>
              <a:spLocks noChangeArrowheads="1"/>
            </p:cNvSpPr>
            <p:nvPr/>
          </p:nvSpPr>
          <p:spPr bwMode="auto">
            <a:xfrm>
              <a:off x="2068" y="3172"/>
              <a:ext cx="2104" cy="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grpSp>
      <p:grpSp>
        <p:nvGrpSpPr>
          <p:cNvPr id="58" name="Group 35"/>
          <p:cNvGrpSpPr>
            <a:grpSpLocks/>
          </p:cNvGrpSpPr>
          <p:nvPr/>
        </p:nvGrpSpPr>
        <p:grpSpPr bwMode="auto">
          <a:xfrm>
            <a:off x="3968750" y="5432127"/>
            <a:ext cx="3340100" cy="139700"/>
            <a:chOff x="2596" y="3364"/>
            <a:chExt cx="2104" cy="88"/>
          </a:xfrm>
        </p:grpSpPr>
        <p:sp>
          <p:nvSpPr>
            <p:cNvPr id="59" name="Rectangle 36"/>
            <p:cNvSpPr>
              <a:spLocks noChangeArrowheads="1"/>
            </p:cNvSpPr>
            <p:nvPr/>
          </p:nvSpPr>
          <p:spPr bwMode="auto">
            <a:xfrm>
              <a:off x="2596" y="3364"/>
              <a:ext cx="520"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60" name="Rectangle 37"/>
            <p:cNvSpPr>
              <a:spLocks noChangeArrowheads="1"/>
            </p:cNvSpPr>
            <p:nvPr/>
          </p:nvSpPr>
          <p:spPr bwMode="auto">
            <a:xfrm>
              <a:off x="2596" y="3364"/>
              <a:ext cx="2104" cy="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grpSp>
      <p:grpSp>
        <p:nvGrpSpPr>
          <p:cNvPr id="61" name="Group 67"/>
          <p:cNvGrpSpPr>
            <a:grpSpLocks/>
          </p:cNvGrpSpPr>
          <p:nvPr/>
        </p:nvGrpSpPr>
        <p:grpSpPr bwMode="auto">
          <a:xfrm>
            <a:off x="198438" y="4371677"/>
            <a:ext cx="334962" cy="2006600"/>
            <a:chOff x="221" y="2696"/>
            <a:chExt cx="211" cy="1264"/>
          </a:xfrm>
        </p:grpSpPr>
        <p:sp>
          <p:nvSpPr>
            <p:cNvPr id="62" name="Line 25"/>
            <p:cNvSpPr>
              <a:spLocks noChangeShapeType="1"/>
            </p:cNvSpPr>
            <p:nvPr/>
          </p:nvSpPr>
          <p:spPr bwMode="auto">
            <a:xfrm>
              <a:off x="432" y="2696"/>
              <a:ext cx="0" cy="41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38"/>
            <p:cNvSpPr>
              <a:spLocks noChangeArrowheads="1"/>
            </p:cNvSpPr>
            <p:nvPr/>
          </p:nvSpPr>
          <p:spPr bwMode="auto">
            <a:xfrm rot="-5400000">
              <a:off x="-182" y="3347"/>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rgbClr val="CC0000"/>
                  </a:solidFill>
                  <a:ea typeface="宋体" panose="02010600030101010101" pitchFamily="2" charset="-122"/>
                  <a:cs typeface="Arial" panose="020B0604020202020204" pitchFamily="34" charset="0"/>
                </a:rPr>
                <a:t>Access Bank 0</a:t>
              </a:r>
            </a:p>
          </p:txBody>
        </p:sp>
      </p:grpSp>
      <p:grpSp>
        <p:nvGrpSpPr>
          <p:cNvPr id="64" name="Group 68"/>
          <p:cNvGrpSpPr>
            <a:grpSpLocks/>
          </p:cNvGrpSpPr>
          <p:nvPr/>
        </p:nvGrpSpPr>
        <p:grpSpPr bwMode="auto">
          <a:xfrm>
            <a:off x="687388" y="4676477"/>
            <a:ext cx="1612900" cy="1006475"/>
            <a:chOff x="529" y="2888"/>
            <a:chExt cx="1016" cy="634"/>
          </a:xfrm>
        </p:grpSpPr>
        <p:sp>
          <p:nvSpPr>
            <p:cNvPr id="65" name="Line 39"/>
            <p:cNvSpPr>
              <a:spLocks noChangeShapeType="1"/>
            </p:cNvSpPr>
            <p:nvPr/>
          </p:nvSpPr>
          <p:spPr bwMode="auto">
            <a:xfrm>
              <a:off x="970" y="2888"/>
              <a:ext cx="0" cy="41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40"/>
            <p:cNvSpPr>
              <a:spLocks noChangeArrowheads="1"/>
            </p:cNvSpPr>
            <p:nvPr/>
          </p:nvSpPr>
          <p:spPr bwMode="auto">
            <a:xfrm>
              <a:off x="529" y="3312"/>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rgbClr val="CC0000"/>
                  </a:solidFill>
                  <a:ea typeface="宋体" panose="02010600030101010101" pitchFamily="2" charset="-122"/>
                  <a:cs typeface="Arial" panose="020B0604020202020204" pitchFamily="34" charset="0"/>
                </a:rPr>
                <a:t>Access Bank 1</a:t>
              </a:r>
            </a:p>
          </p:txBody>
        </p:sp>
      </p:grpSp>
      <p:grpSp>
        <p:nvGrpSpPr>
          <p:cNvPr id="67" name="Group 69"/>
          <p:cNvGrpSpPr>
            <a:grpSpLocks/>
          </p:cNvGrpSpPr>
          <p:nvPr/>
        </p:nvGrpSpPr>
        <p:grpSpPr bwMode="auto">
          <a:xfrm>
            <a:off x="1539875" y="4981277"/>
            <a:ext cx="1612900" cy="1006475"/>
            <a:chOff x="1066" y="3080"/>
            <a:chExt cx="1016" cy="634"/>
          </a:xfrm>
        </p:grpSpPr>
        <p:sp>
          <p:nvSpPr>
            <p:cNvPr id="68" name="Line 41"/>
            <p:cNvSpPr>
              <a:spLocks noChangeShapeType="1"/>
            </p:cNvSpPr>
            <p:nvPr/>
          </p:nvSpPr>
          <p:spPr bwMode="auto">
            <a:xfrm>
              <a:off x="1546" y="3080"/>
              <a:ext cx="0" cy="41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42"/>
            <p:cNvSpPr>
              <a:spLocks noChangeArrowheads="1"/>
            </p:cNvSpPr>
            <p:nvPr/>
          </p:nvSpPr>
          <p:spPr bwMode="auto">
            <a:xfrm>
              <a:off x="1066" y="3504"/>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rgbClr val="CC0000"/>
                  </a:solidFill>
                  <a:ea typeface="宋体" panose="02010600030101010101" pitchFamily="2" charset="-122"/>
                  <a:cs typeface="Arial" panose="020B0604020202020204" pitchFamily="34" charset="0"/>
                </a:rPr>
                <a:t>Access Bank 2</a:t>
              </a:r>
            </a:p>
          </p:txBody>
        </p:sp>
      </p:grpSp>
      <p:grpSp>
        <p:nvGrpSpPr>
          <p:cNvPr id="70" name="Group 70"/>
          <p:cNvGrpSpPr>
            <a:grpSpLocks/>
          </p:cNvGrpSpPr>
          <p:nvPr/>
        </p:nvGrpSpPr>
        <p:grpSpPr bwMode="auto">
          <a:xfrm>
            <a:off x="2403475" y="5286077"/>
            <a:ext cx="1612900" cy="1006475"/>
            <a:chOff x="1610" y="3272"/>
            <a:chExt cx="1016" cy="634"/>
          </a:xfrm>
        </p:grpSpPr>
        <p:sp>
          <p:nvSpPr>
            <p:cNvPr id="71" name="Line 43"/>
            <p:cNvSpPr>
              <a:spLocks noChangeShapeType="1"/>
            </p:cNvSpPr>
            <p:nvPr/>
          </p:nvSpPr>
          <p:spPr bwMode="auto">
            <a:xfrm>
              <a:off x="2074" y="3272"/>
              <a:ext cx="0" cy="41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44"/>
            <p:cNvSpPr>
              <a:spLocks noChangeArrowheads="1"/>
            </p:cNvSpPr>
            <p:nvPr/>
          </p:nvSpPr>
          <p:spPr bwMode="auto">
            <a:xfrm>
              <a:off x="1610" y="3696"/>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rgbClr val="CC0000"/>
                  </a:solidFill>
                  <a:ea typeface="宋体" panose="02010600030101010101" pitchFamily="2" charset="-122"/>
                  <a:cs typeface="Arial" panose="020B0604020202020204" pitchFamily="34" charset="0"/>
                </a:rPr>
                <a:t>Access Bank 3</a:t>
              </a:r>
            </a:p>
          </p:txBody>
        </p:sp>
      </p:grpSp>
      <p:grpSp>
        <p:nvGrpSpPr>
          <p:cNvPr id="73" name="Group 71"/>
          <p:cNvGrpSpPr>
            <a:grpSpLocks/>
          </p:cNvGrpSpPr>
          <p:nvPr/>
        </p:nvGrpSpPr>
        <p:grpSpPr bwMode="auto">
          <a:xfrm>
            <a:off x="3354388" y="5590877"/>
            <a:ext cx="2968625" cy="1006475"/>
            <a:chOff x="2209" y="3464"/>
            <a:chExt cx="1870" cy="634"/>
          </a:xfrm>
        </p:grpSpPr>
        <p:sp>
          <p:nvSpPr>
            <p:cNvPr id="74" name="Line 45"/>
            <p:cNvSpPr>
              <a:spLocks noChangeShapeType="1"/>
            </p:cNvSpPr>
            <p:nvPr/>
          </p:nvSpPr>
          <p:spPr bwMode="auto">
            <a:xfrm>
              <a:off x="2602" y="3464"/>
              <a:ext cx="0" cy="41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46"/>
            <p:cNvSpPr>
              <a:spLocks noChangeArrowheads="1"/>
            </p:cNvSpPr>
            <p:nvPr/>
          </p:nvSpPr>
          <p:spPr bwMode="auto">
            <a:xfrm>
              <a:off x="2209" y="3888"/>
              <a:ext cx="18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rgbClr val="CC0000"/>
                  </a:solidFill>
                  <a:ea typeface="宋体" panose="02010600030101010101" pitchFamily="2" charset="-122"/>
                  <a:cs typeface="Arial" panose="020B0604020202020204" pitchFamily="34" charset="0"/>
                </a:rPr>
                <a:t>We can Access Bank 0 again</a:t>
              </a:r>
            </a:p>
          </p:txBody>
        </p:sp>
      </p:grpSp>
      <p:grpSp>
        <p:nvGrpSpPr>
          <p:cNvPr id="76" name="Group 65"/>
          <p:cNvGrpSpPr>
            <a:grpSpLocks/>
          </p:cNvGrpSpPr>
          <p:nvPr/>
        </p:nvGrpSpPr>
        <p:grpSpPr bwMode="auto">
          <a:xfrm>
            <a:off x="6042025" y="3073102"/>
            <a:ext cx="2803525" cy="2406650"/>
            <a:chOff x="3656" y="1872"/>
            <a:chExt cx="1766" cy="1516"/>
          </a:xfrm>
        </p:grpSpPr>
        <p:sp>
          <p:nvSpPr>
            <p:cNvPr id="77" name="Rectangle 47"/>
            <p:cNvSpPr>
              <a:spLocks noChangeArrowheads="1"/>
            </p:cNvSpPr>
            <p:nvPr/>
          </p:nvSpPr>
          <p:spPr bwMode="auto">
            <a:xfrm>
              <a:off x="3656" y="2456"/>
              <a:ext cx="416"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78" name="Rectangle 48"/>
            <p:cNvSpPr>
              <a:spLocks noChangeArrowheads="1"/>
            </p:cNvSpPr>
            <p:nvPr/>
          </p:nvSpPr>
          <p:spPr bwMode="auto">
            <a:xfrm>
              <a:off x="4856" y="2264"/>
              <a:ext cx="560"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79" name="Rectangle 49"/>
            <p:cNvSpPr>
              <a:spLocks noChangeArrowheads="1"/>
            </p:cNvSpPr>
            <p:nvPr/>
          </p:nvSpPr>
          <p:spPr bwMode="auto">
            <a:xfrm>
              <a:off x="3687" y="2496"/>
              <a:ext cx="3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CPU</a:t>
              </a:r>
            </a:p>
          </p:txBody>
        </p:sp>
        <p:sp>
          <p:nvSpPr>
            <p:cNvPr id="80" name="Rectangle 50"/>
            <p:cNvSpPr>
              <a:spLocks noChangeArrowheads="1"/>
            </p:cNvSpPr>
            <p:nvPr/>
          </p:nvSpPr>
          <p:spPr bwMode="auto">
            <a:xfrm>
              <a:off x="4838" y="2256"/>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Memory</a:t>
              </a:r>
            </a:p>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Bank 1</a:t>
              </a:r>
            </a:p>
          </p:txBody>
        </p:sp>
        <p:sp>
          <p:nvSpPr>
            <p:cNvPr id="81" name="Rectangle 51"/>
            <p:cNvSpPr>
              <a:spLocks noChangeArrowheads="1"/>
            </p:cNvSpPr>
            <p:nvPr/>
          </p:nvSpPr>
          <p:spPr bwMode="auto">
            <a:xfrm>
              <a:off x="4856" y="1880"/>
              <a:ext cx="560"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82" name="Rectangle 52"/>
            <p:cNvSpPr>
              <a:spLocks noChangeArrowheads="1"/>
            </p:cNvSpPr>
            <p:nvPr/>
          </p:nvSpPr>
          <p:spPr bwMode="auto">
            <a:xfrm>
              <a:off x="4838" y="1872"/>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Memory</a:t>
              </a:r>
            </a:p>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Bank 0</a:t>
              </a:r>
            </a:p>
          </p:txBody>
        </p:sp>
        <p:sp>
          <p:nvSpPr>
            <p:cNvPr id="83" name="Rectangle 53"/>
            <p:cNvSpPr>
              <a:spLocks noChangeArrowheads="1"/>
            </p:cNvSpPr>
            <p:nvPr/>
          </p:nvSpPr>
          <p:spPr bwMode="auto">
            <a:xfrm>
              <a:off x="4856" y="3032"/>
              <a:ext cx="560"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84" name="Rectangle 54"/>
            <p:cNvSpPr>
              <a:spLocks noChangeArrowheads="1"/>
            </p:cNvSpPr>
            <p:nvPr/>
          </p:nvSpPr>
          <p:spPr bwMode="auto">
            <a:xfrm>
              <a:off x="4838" y="3024"/>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Memory</a:t>
              </a:r>
            </a:p>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Bank 3</a:t>
              </a:r>
            </a:p>
          </p:txBody>
        </p:sp>
        <p:sp>
          <p:nvSpPr>
            <p:cNvPr id="85" name="Rectangle 55"/>
            <p:cNvSpPr>
              <a:spLocks noChangeArrowheads="1"/>
            </p:cNvSpPr>
            <p:nvPr/>
          </p:nvSpPr>
          <p:spPr bwMode="auto">
            <a:xfrm>
              <a:off x="4856" y="2648"/>
              <a:ext cx="560" cy="3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1" hangingPunct="1"/>
              <a:endParaRPr lang="zh-CN" altLang="en-US"/>
            </a:p>
          </p:txBody>
        </p:sp>
        <p:sp>
          <p:nvSpPr>
            <p:cNvPr id="86" name="Rectangle 56"/>
            <p:cNvSpPr>
              <a:spLocks noChangeArrowheads="1"/>
            </p:cNvSpPr>
            <p:nvPr/>
          </p:nvSpPr>
          <p:spPr bwMode="auto">
            <a:xfrm>
              <a:off x="4838" y="2640"/>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Memory</a:t>
              </a:r>
            </a:p>
            <a:p>
              <a:pPr algn="ctr">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Bank 2</a:t>
              </a:r>
            </a:p>
          </p:txBody>
        </p:sp>
        <p:sp>
          <p:nvSpPr>
            <p:cNvPr id="87" name="Line 57"/>
            <p:cNvSpPr>
              <a:spLocks noChangeShapeType="1"/>
            </p:cNvSpPr>
            <p:nvPr/>
          </p:nvSpPr>
          <p:spPr bwMode="auto">
            <a:xfrm>
              <a:off x="4558" y="2064"/>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58"/>
            <p:cNvSpPr>
              <a:spLocks noChangeShapeType="1"/>
            </p:cNvSpPr>
            <p:nvPr/>
          </p:nvSpPr>
          <p:spPr bwMode="auto">
            <a:xfrm>
              <a:off x="4568" y="244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59"/>
            <p:cNvSpPr>
              <a:spLocks noChangeShapeType="1"/>
            </p:cNvSpPr>
            <p:nvPr/>
          </p:nvSpPr>
          <p:spPr bwMode="auto">
            <a:xfrm>
              <a:off x="4568" y="2832"/>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60"/>
            <p:cNvSpPr>
              <a:spLocks noChangeShapeType="1"/>
            </p:cNvSpPr>
            <p:nvPr/>
          </p:nvSpPr>
          <p:spPr bwMode="auto">
            <a:xfrm>
              <a:off x="4568" y="3216"/>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61"/>
            <p:cNvSpPr>
              <a:spLocks noChangeShapeType="1"/>
            </p:cNvSpPr>
            <p:nvPr/>
          </p:nvSpPr>
          <p:spPr bwMode="auto">
            <a:xfrm flipV="1">
              <a:off x="4560" y="2056"/>
              <a:ext cx="0" cy="11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62"/>
            <p:cNvSpPr>
              <a:spLocks noChangeShapeType="1"/>
            </p:cNvSpPr>
            <p:nvPr/>
          </p:nvSpPr>
          <p:spPr bwMode="auto">
            <a:xfrm flipH="1">
              <a:off x="4072" y="264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 name="Rectangle 75"/>
          <p:cNvSpPr>
            <a:spLocks noChangeArrowheads="1"/>
          </p:cNvSpPr>
          <p:nvPr/>
        </p:nvSpPr>
        <p:spPr bwMode="auto">
          <a:xfrm>
            <a:off x="355600" y="3792240"/>
            <a:ext cx="377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spcBef>
                <a:spcPct val="0"/>
              </a:spcBef>
            </a:pPr>
            <a:r>
              <a:rPr kumimoji="0" lang="en-US" altLang="zh-CN" i="0">
                <a:solidFill>
                  <a:srgbClr val="0000FF"/>
                </a:solidFill>
                <a:ea typeface="宋体" panose="02010600030101010101" pitchFamily="2" charset="-122"/>
                <a:cs typeface="Arial" panose="020B0604020202020204" pitchFamily="34" charset="0"/>
              </a:rPr>
              <a:t>Access Pattern with Interleaving:</a:t>
            </a:r>
          </a:p>
        </p:txBody>
      </p:sp>
    </p:spTree>
    <p:extLst>
      <p:ext uri="{BB962C8B-B14F-4D97-AF65-F5344CB8AC3E}">
        <p14:creationId xmlns:p14="http://schemas.microsoft.com/office/powerpoint/2010/main" val="396513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blinds(horizontal)">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blinds(horizontal)">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linds(horizontal)">
                                      <p:cBhvr>
                                        <p:cTn id="37" dur="5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blinds(horizontal)">
                                      <p:cBhvr>
                                        <p:cTn id="4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7.5.2 </a:t>
            </a:r>
            <a:r>
              <a:rPr lang="zh-CN" altLang="en-US" dirty="0"/>
              <a:t>多模块</a:t>
            </a:r>
            <a:r>
              <a:rPr lang="zh-CN" altLang="en-US" dirty="0" smtClean="0"/>
              <a:t>存储器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交叉</a:t>
            </a:r>
            <a:r>
              <a:rPr lang="zh-CN" altLang="en-US" sz="2200" b="1" dirty="0" smtClean="0">
                <a:solidFill>
                  <a:srgbClr val="063DE8"/>
                </a:solidFill>
                <a:latin typeface="微软雅黑" panose="020B0503020204020204" pitchFamily="34" charset="-122"/>
                <a:ea typeface="微软雅黑" panose="020B0503020204020204" pitchFamily="34" charset="-122"/>
              </a:rPr>
              <a:t>编址方式：同时启动</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126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7.6.1 </a:t>
            </a:r>
            <a:r>
              <a:rPr lang="zh-CN" altLang="en-US" dirty="0" smtClean="0"/>
              <a:t>程序访问的局部性</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3463" y="1124744"/>
            <a:ext cx="9040537" cy="2554545"/>
          </a:xfrm>
          <a:prstGeom prst="rect">
            <a:avLst/>
          </a:prstGeom>
        </p:spPr>
        <p:txBody>
          <a:bodyPr wrap="square">
            <a:spAutoFit/>
          </a:bodyPr>
          <a:lstStyle/>
          <a:p>
            <a:pPr marL="342900" indent="-342900" eaLnBrk="1" hangingPunct="1">
              <a:lnSpc>
                <a:spcPct val="125000"/>
              </a:lnSpc>
              <a:spcBef>
                <a:spcPts val="300"/>
              </a:spcBef>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大量典型程序的运行情况分析结果表明</a:t>
            </a:r>
          </a:p>
          <a:p>
            <a:pPr marL="800100" lvl="1" indent="-342900" eaLnBrk="1" hangingPunct="1">
              <a:lnSpc>
                <a:spcPct val="125000"/>
              </a:lnSpc>
              <a:spcBef>
                <a:spcPts val="3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在较短时间间隔内，程序产生的地址往往集中在存储器的一个很小</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范围，这种</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现象称为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程序访问的局部性</a:t>
            </a:r>
          </a:p>
          <a:p>
            <a:pPr marL="342900" indent="-342900" eaLnBrk="1" hangingPunct="1">
              <a:lnSpc>
                <a:spcPct val="125000"/>
              </a:lnSpc>
              <a:spcBef>
                <a:spcPts val="300"/>
              </a:spcBef>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程序具有访问局部性特征的</a:t>
            </a:r>
            <a:r>
              <a:rPr lang="zh-CN" altLang="en-US" sz="2000" b="1" dirty="0">
                <a:latin typeface="微软雅黑" panose="020B0503020204020204" pitchFamily="34" charset="-122"/>
                <a:ea typeface="微软雅黑" panose="020B0503020204020204" pitchFamily="34" charset="-122"/>
                <a:cs typeface="Arial" panose="020B0604020202020204" pitchFamily="34" charset="0"/>
                <a:hlinkClick r:id="" action="ppaction://hlinkshowjump?jump=nextslide"/>
              </a:rPr>
              <a:t>原因</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p>
            <a:pPr marL="914400" lvl="1" indent="-457200" eaLnBrk="1" hangingPunct="1">
              <a:lnSpc>
                <a:spcPct val="125000"/>
              </a:lnSpc>
              <a:spcBef>
                <a:spcPts val="3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指令：指令按序存放，地址连续，循环程序段或子程序段重复执行。</a:t>
            </a:r>
          </a:p>
          <a:p>
            <a:pPr marL="914400" lvl="1" indent="-457200" eaLnBrk="1" hangingPunct="1">
              <a:lnSpc>
                <a:spcPct val="125000"/>
              </a:lnSpc>
              <a:spcBef>
                <a:spcPts val="3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数据：连续存放，数组元素重复、按序</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访问</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24148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7.6.1 </a:t>
            </a:r>
            <a:r>
              <a:rPr lang="zh-CN" altLang="en-US" dirty="0" smtClean="0"/>
              <a:t>程序访问的局部性</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3463" y="1124744"/>
            <a:ext cx="9040537" cy="2939266"/>
          </a:xfrm>
          <a:prstGeom prst="rect">
            <a:avLst/>
          </a:prstGeom>
        </p:spPr>
        <p:txBody>
          <a:bodyPr wrap="square">
            <a:spAutoFit/>
          </a:bodyPr>
          <a:lstStyle/>
          <a:p>
            <a:pPr marL="342900" indent="-342900" eaLnBrk="1" hangingPunct="1">
              <a:lnSpc>
                <a:spcPct val="125000"/>
              </a:lnSpc>
              <a:spcBef>
                <a:spcPts val="300"/>
              </a:spcBef>
              <a:buFont typeface="Wingdings" panose="05000000000000000000" pitchFamily="2" charset="2"/>
              <a:buChar char="Ø"/>
            </a:pPr>
            <a:r>
              <a:rPr lang="zh-CN" altLang="en-US" sz="2000" b="1" dirty="0" smtClean="0">
                <a:latin typeface="Comic Sans MS" panose="030F0702030302020204" pitchFamily="66" charset="0"/>
                <a:ea typeface="微软雅黑" panose="020B0503020204020204" pitchFamily="34" charset="-122"/>
                <a:cs typeface="Arial" panose="020B0604020202020204" pitchFamily="34" charset="0"/>
              </a:rPr>
              <a:t>程序</a:t>
            </a:r>
            <a:r>
              <a:rPr lang="zh-CN" altLang="en-US" sz="2000" b="1" dirty="0">
                <a:latin typeface="Comic Sans MS" panose="030F0702030302020204" pitchFamily="66" charset="0"/>
                <a:ea typeface="微软雅黑" panose="020B0503020204020204" pitchFamily="34" charset="-122"/>
                <a:cs typeface="Arial" panose="020B0604020202020204" pitchFamily="34" charset="0"/>
              </a:rPr>
              <a:t>访问局部性分为</a:t>
            </a:r>
            <a:r>
              <a:rPr lang="zh-CN" altLang="en-US" sz="2000" b="1"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空间局部性</a:t>
            </a:r>
            <a:r>
              <a:rPr lang="zh-CN" altLang="en-US" sz="2000" b="1" dirty="0">
                <a:latin typeface="Comic Sans MS" panose="030F0702030302020204" pitchFamily="66" charset="0"/>
                <a:ea typeface="微软雅黑" panose="020B0503020204020204" pitchFamily="34" charset="-122"/>
                <a:cs typeface="Arial" panose="020B0604020202020204" pitchFamily="34" charset="0"/>
              </a:rPr>
              <a:t>和</a:t>
            </a:r>
            <a:r>
              <a:rPr lang="zh-CN" altLang="en-US" sz="2000" b="1"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时间局部</a:t>
            </a:r>
            <a:r>
              <a:rPr lang="zh-CN" altLang="en-US" sz="2000" b="1" dirty="0" smtClean="0">
                <a:latin typeface="Comic Sans MS" panose="030F0702030302020204" pitchFamily="66" charset="0"/>
                <a:ea typeface="微软雅黑" panose="020B0503020204020204" pitchFamily="34" charset="-122"/>
                <a:cs typeface="Arial" panose="020B0604020202020204" pitchFamily="34" charset="0"/>
              </a:rPr>
              <a:t>性</a:t>
            </a:r>
            <a:endParaRPr lang="en-US" altLang="zh-CN" sz="2000" b="1" dirty="0" smtClean="0">
              <a:latin typeface="Comic Sans MS" panose="030F0702030302020204" pitchFamily="66" charset="0"/>
              <a:ea typeface="微软雅黑" panose="020B0503020204020204" pitchFamily="34" charset="-122"/>
              <a:cs typeface="Arial" panose="020B0604020202020204" pitchFamily="34" charset="0"/>
            </a:endParaRPr>
          </a:p>
          <a:p>
            <a:pPr marL="800100" lvl="1" indent="-342900">
              <a:lnSpc>
                <a:spcPct val="125000"/>
              </a:lnSpc>
              <a:spcBef>
                <a:spcPts val="300"/>
              </a:spcBef>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时间局部性（</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Temporal Locality</a:t>
            </a:r>
            <a:r>
              <a:rPr lang="zh-CN" altLang="en-US"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刚</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被访问过的单元很可能不久又被访问</a:t>
            </a:r>
          </a:p>
          <a:p>
            <a:pPr marL="1257300" lvl="2" indent="-342900">
              <a:lnSpc>
                <a:spcPct val="125000"/>
              </a:lnSpc>
              <a:spcBef>
                <a:spcPts val="300"/>
              </a:spcBef>
              <a:buFont typeface="Arial" panose="020B0604020202020204" pitchFamily="34" charset="0"/>
              <a:buChar char="•"/>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做法：让最近被访问过的信息保留在靠近</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的存储器中</a:t>
            </a:r>
          </a:p>
          <a:p>
            <a:pPr marL="800100" lvl="1" indent="-342900">
              <a:lnSpc>
                <a:spcPct val="125000"/>
              </a:lnSpc>
              <a:spcBef>
                <a:spcPts val="300"/>
              </a:spcBef>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空间局部性 （</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Spatial Locality</a:t>
            </a:r>
            <a:r>
              <a:rPr lang="zh-CN" altLang="en-US"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刚</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被访问过的单元的邻近单元很可能不久被</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访问</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1257300" lvl="2" indent="-342900">
              <a:lnSpc>
                <a:spcPct val="125000"/>
              </a:lnSpc>
              <a:spcBef>
                <a:spcPts val="300"/>
              </a:spcBef>
              <a:buFont typeface="Arial" panose="020B0604020202020204" pitchFamily="34" charset="0"/>
              <a:buChar char="•"/>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做法</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：将刚被访问过的单元的邻近单元调到靠近</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的存储器中</a:t>
            </a:r>
          </a:p>
        </p:txBody>
      </p:sp>
      <p:sp>
        <p:nvSpPr>
          <p:cNvPr id="8" name="矩形 7"/>
          <p:cNvSpPr/>
          <p:nvPr/>
        </p:nvSpPr>
        <p:spPr>
          <a:xfrm>
            <a:off x="103462" y="4139495"/>
            <a:ext cx="8933033" cy="1769715"/>
          </a:xfrm>
          <a:prstGeom prst="rect">
            <a:avLst/>
          </a:prstGeom>
        </p:spPr>
        <p:txBody>
          <a:bodyPr wrap="square">
            <a:spAutoFit/>
          </a:bodyPr>
          <a:lstStyle/>
          <a:p>
            <a:pPr marL="342900" indent="-342900" eaLnBrk="1" hangingPunct="1">
              <a:lnSpc>
                <a:spcPct val="110000"/>
              </a:lnSpc>
              <a:spcBef>
                <a:spcPct val="45000"/>
              </a:spcBef>
              <a:buFont typeface="Wingdings" panose="05000000000000000000" pitchFamily="2" charset="2"/>
              <a:buChar char="Ø"/>
            </a:pPr>
            <a:r>
              <a:rPr lang="zh-CN" altLang="en-US" sz="2000" b="1" dirty="0">
                <a:latin typeface="Comic Sans MS" panose="030F0702030302020204" pitchFamily="66" charset="0"/>
                <a:ea typeface="微软雅黑" panose="020B0503020204020204" pitchFamily="34" charset="-122"/>
                <a:cs typeface="Arial" panose="020B0604020202020204" pitchFamily="34" charset="0"/>
              </a:rPr>
              <a:t>为什么引入</a:t>
            </a:r>
            <a:r>
              <a:rPr lang="en-US" altLang="zh-CN" sz="2000" b="1" dirty="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b="1" dirty="0">
                <a:latin typeface="Comic Sans MS" panose="030F0702030302020204" pitchFamily="66" charset="0"/>
                <a:ea typeface="微软雅黑" panose="020B0503020204020204" pitchFamily="34" charset="-122"/>
                <a:cs typeface="Arial" panose="020B0604020202020204" pitchFamily="34" charset="0"/>
              </a:rPr>
              <a:t>会加快访存速度？</a:t>
            </a:r>
          </a:p>
          <a:p>
            <a:pPr lvl="1" eaLnBrk="1" hangingPunct="1">
              <a:lnSpc>
                <a:spcPct val="130000"/>
              </a:lnSpc>
              <a:spcBef>
                <a:spcPct val="45000"/>
              </a:spcBef>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和主存之间设置一个快速小容量的存储器，其中总是存放最活跃（被频繁访问）的程序和数据，由于程序访问的局部性特征，大多数情况下，</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能直接从这个高速缓存中取得指令和数据，而不必访问主存。</a:t>
            </a:r>
          </a:p>
        </p:txBody>
      </p:sp>
      <p:sp>
        <p:nvSpPr>
          <p:cNvPr id="9" name="Text Box 4"/>
          <p:cNvSpPr txBox="1">
            <a:spLocks noChangeArrowheads="1"/>
          </p:cNvSpPr>
          <p:nvPr/>
        </p:nvSpPr>
        <p:spPr bwMode="auto">
          <a:xfrm>
            <a:off x="1547664" y="6021288"/>
            <a:ext cx="7056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FF0000"/>
                </a:solidFill>
                <a:latin typeface="微软雅黑" panose="020B0503020204020204" pitchFamily="34" charset="-122"/>
                <a:ea typeface="微软雅黑" panose="020B0503020204020204" pitchFamily="34" charset="-122"/>
              </a:rPr>
              <a:t>这个高速缓存就是位于主存和</a:t>
            </a:r>
            <a:r>
              <a:rPr kumimoji="1" lang="en-US" altLang="zh-CN" sz="2400" b="1" dirty="0">
                <a:solidFill>
                  <a:srgbClr val="FF0000"/>
                </a:solidFill>
                <a:latin typeface="微软雅黑" panose="020B0503020204020204" pitchFamily="34" charset="-122"/>
                <a:ea typeface="微软雅黑" panose="020B0503020204020204" pitchFamily="34" charset="-122"/>
              </a:rPr>
              <a:t>CPU</a:t>
            </a:r>
            <a:r>
              <a:rPr kumimoji="1" lang="zh-CN" altLang="en-US" sz="2400" b="1" dirty="0">
                <a:solidFill>
                  <a:srgbClr val="FF0000"/>
                </a:solidFill>
                <a:latin typeface="微软雅黑" panose="020B0503020204020204" pitchFamily="34" charset="-122"/>
                <a:ea typeface="微软雅黑" panose="020B0503020204020204" pitchFamily="34" charset="-122"/>
              </a:rPr>
              <a:t>之间的</a:t>
            </a:r>
            <a:r>
              <a:rPr kumimoji="1" lang="en-US" altLang="zh-CN" sz="2400" b="1" dirty="0">
                <a:solidFill>
                  <a:srgbClr val="FF0000"/>
                </a:solidFill>
                <a:latin typeface="微软雅黑" panose="020B0503020204020204" pitchFamily="34" charset="-122"/>
                <a:ea typeface="微软雅黑" panose="020B0503020204020204" pitchFamily="34" charset="-122"/>
              </a:rPr>
              <a:t>Cache</a:t>
            </a:r>
            <a:r>
              <a:rPr kumimoji="1" lang="zh-CN" altLang="en-US" sz="2400" b="1"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67446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0" dur="500"/>
                                        <p:tgtEl>
                                          <p:spTgt spid="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3" dur="500"/>
                                        <p:tgtEl>
                                          <p:spTgt spid="7">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6" dur="5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7.6.1 </a:t>
            </a:r>
            <a:r>
              <a:rPr lang="zh-CN" altLang="en-US" dirty="0"/>
              <a:t>程序访问的局部性</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Rectangle 3"/>
          <p:cNvSpPr>
            <a:spLocks noChangeArrowheads="1"/>
          </p:cNvSpPr>
          <p:nvPr/>
        </p:nvSpPr>
        <p:spPr bwMode="auto">
          <a:xfrm>
            <a:off x="3627438" y="960710"/>
            <a:ext cx="2565400" cy="1333500"/>
          </a:xfrm>
          <a:prstGeom prst="rect">
            <a:avLst/>
          </a:prstGeom>
          <a:solidFill>
            <a:schemeClr val="bg1"/>
          </a:solidFill>
          <a:ln w="25400">
            <a:solidFill>
              <a:schemeClr val="hlink"/>
            </a:solidFill>
            <a:miter lim="800000"/>
            <a:headEnd/>
            <a:tailEnd/>
          </a:ln>
        </p:spPr>
        <p:txBody>
          <a:bodyPr lIns="89140" tIns="43777" rIns="89140" bIns="43777">
            <a:spAutoFit/>
          </a:bodyPr>
          <a:lstStyle>
            <a:lvl1pPr>
              <a:tabLst>
                <a:tab pos="457200" algn="l"/>
              </a:tabLst>
              <a:defRPr sz="1600">
                <a:solidFill>
                  <a:schemeClr val="tx1"/>
                </a:solidFill>
                <a:latin typeface="Arial" panose="020B0604020202020204" pitchFamily="34" charset="0"/>
              </a:defRPr>
            </a:lvl1pPr>
            <a:lvl2pPr marL="742950" indent="-285750">
              <a:tabLst>
                <a:tab pos="457200" algn="l"/>
              </a:tabLst>
              <a:defRPr sz="1600">
                <a:solidFill>
                  <a:schemeClr val="tx1"/>
                </a:solidFill>
                <a:latin typeface="Arial" panose="020B0604020202020204" pitchFamily="34" charset="0"/>
              </a:defRPr>
            </a:lvl2pPr>
            <a:lvl3pPr marL="1143000" indent="-228600">
              <a:tabLst>
                <a:tab pos="457200" algn="l"/>
              </a:tabLst>
              <a:defRPr sz="1600">
                <a:solidFill>
                  <a:schemeClr val="tx1"/>
                </a:solidFill>
                <a:latin typeface="Arial" panose="020B0604020202020204" pitchFamily="34" charset="0"/>
              </a:defRPr>
            </a:lvl3pPr>
            <a:lvl4pPr marL="1600200" indent="-228600">
              <a:tabLst>
                <a:tab pos="457200" algn="l"/>
              </a:tabLst>
              <a:defRPr sz="1600">
                <a:solidFill>
                  <a:schemeClr val="tx1"/>
                </a:solidFill>
                <a:latin typeface="Arial" panose="020B0604020202020204" pitchFamily="34" charset="0"/>
              </a:defRPr>
            </a:lvl4pPr>
            <a:lvl5pPr marL="2057400" indent="-228600">
              <a:tabLst>
                <a:tab pos="4572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9pPr>
          </a:lstStyle>
          <a:p>
            <a:r>
              <a:rPr lang="en-US" altLang="zh-TW" sz="2000" b="1">
                <a:ea typeface="PMingLiU" panose="02020500000000000000" pitchFamily="18" charset="-120"/>
              </a:rPr>
              <a:t>sum = 0;</a:t>
            </a:r>
          </a:p>
          <a:p>
            <a:r>
              <a:rPr lang="en-US" altLang="zh-TW" sz="2000" b="1">
                <a:ea typeface="PMingLiU" panose="02020500000000000000" pitchFamily="18" charset="-120"/>
              </a:rPr>
              <a:t>for (i = 0; i &lt; n; i++)</a:t>
            </a:r>
          </a:p>
          <a:p>
            <a:r>
              <a:rPr lang="en-US" altLang="zh-TW" sz="2000" b="1">
                <a:ea typeface="PMingLiU" panose="02020500000000000000" pitchFamily="18" charset="-120"/>
              </a:rPr>
              <a:t>	sum += a[i];</a:t>
            </a:r>
          </a:p>
          <a:p>
            <a:r>
              <a:rPr lang="en-US" altLang="zh-TW" sz="2000" b="1">
                <a:ea typeface="PMingLiU" panose="02020500000000000000" pitchFamily="18" charset="-120"/>
              </a:rPr>
              <a:t>*v = sum;</a:t>
            </a:r>
          </a:p>
        </p:txBody>
      </p:sp>
      <p:sp>
        <p:nvSpPr>
          <p:cNvPr id="10" name="Rectangle 5"/>
          <p:cNvSpPr>
            <a:spLocks noChangeArrowheads="1"/>
          </p:cNvSpPr>
          <p:nvPr/>
        </p:nvSpPr>
        <p:spPr bwMode="auto">
          <a:xfrm>
            <a:off x="167531" y="5407023"/>
            <a:ext cx="5759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140" tIns="43777" rIns="89140" bIns="43777"/>
          <a:lstStyle>
            <a:lvl1pPr marL="225425" indent="-225425" defTabSz="895350">
              <a:defRPr sz="1600">
                <a:solidFill>
                  <a:schemeClr val="tx1"/>
                </a:solidFill>
                <a:latin typeface="Arial" panose="020B0604020202020204" pitchFamily="34" charset="0"/>
              </a:defRPr>
            </a:lvl1pPr>
            <a:lvl2pPr marL="742950" indent="-285750" defTabSz="895350">
              <a:defRPr sz="1600">
                <a:solidFill>
                  <a:schemeClr val="tx1"/>
                </a:solidFill>
                <a:latin typeface="Arial" panose="020B0604020202020204" pitchFamily="34" charset="0"/>
              </a:defRPr>
            </a:lvl2pPr>
            <a:lvl3pPr marL="1143000" indent="-228600" defTabSz="895350">
              <a:defRPr sz="1600">
                <a:solidFill>
                  <a:schemeClr val="tx1"/>
                </a:solidFill>
                <a:latin typeface="Arial" panose="020B0604020202020204" pitchFamily="34" charset="0"/>
              </a:defRPr>
            </a:lvl3pPr>
            <a:lvl4pPr marL="1600200" indent="-228600" defTabSz="895350">
              <a:defRPr sz="1600">
                <a:solidFill>
                  <a:schemeClr val="tx1"/>
                </a:solidFill>
                <a:latin typeface="Arial" panose="020B0604020202020204" pitchFamily="34" charset="0"/>
              </a:defRPr>
            </a:lvl4pPr>
            <a:lvl5pPr marL="2057400" indent="-228600" defTabSz="895350">
              <a:defRPr sz="1600">
                <a:solidFill>
                  <a:schemeClr val="tx1"/>
                </a:solidFill>
                <a:latin typeface="Arial" panose="020B0604020202020204" pitchFamily="34" charset="0"/>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000" b="1" dirty="0">
                <a:solidFill>
                  <a:srgbClr val="0000FF"/>
                </a:solidFill>
                <a:latin typeface="微软雅黑" panose="020B0503020204020204" pitchFamily="34" charset="-122"/>
                <a:ea typeface="微软雅黑" panose="020B0503020204020204" pitchFamily="34" charset="-122"/>
              </a:rPr>
              <a:t>每条指令</a:t>
            </a:r>
            <a:r>
              <a:rPr kumimoji="1" lang="en-US" altLang="zh-CN" sz="2000" b="1" dirty="0">
                <a:solidFill>
                  <a:srgbClr val="0000FF"/>
                </a:solidFill>
                <a:latin typeface="微软雅黑" panose="020B0503020204020204" pitchFamily="34" charset="-122"/>
                <a:ea typeface="微软雅黑" panose="020B0503020204020204" pitchFamily="34" charset="-122"/>
              </a:rPr>
              <a:t>4</a:t>
            </a:r>
            <a:r>
              <a:rPr kumimoji="1" lang="zh-CN" altLang="en-US" sz="2000" b="1" dirty="0">
                <a:solidFill>
                  <a:srgbClr val="0000FF"/>
                </a:solidFill>
                <a:latin typeface="微软雅黑" panose="020B0503020204020204" pitchFamily="34" charset="-122"/>
                <a:ea typeface="微软雅黑" panose="020B0503020204020204" pitchFamily="34" charset="-122"/>
              </a:rPr>
              <a:t>个字节；每个数组元素</a:t>
            </a:r>
            <a:r>
              <a:rPr kumimoji="1" lang="en-US" altLang="zh-CN" sz="2000" b="1" dirty="0">
                <a:solidFill>
                  <a:srgbClr val="0000FF"/>
                </a:solidFill>
                <a:latin typeface="微软雅黑" panose="020B0503020204020204" pitchFamily="34" charset="-122"/>
                <a:ea typeface="微软雅黑" panose="020B0503020204020204" pitchFamily="34" charset="-122"/>
              </a:rPr>
              <a:t>4</a:t>
            </a:r>
            <a:r>
              <a:rPr kumimoji="1" lang="zh-CN" altLang="en-US" sz="2000" b="1" dirty="0">
                <a:solidFill>
                  <a:srgbClr val="0000FF"/>
                </a:solidFill>
                <a:latin typeface="微软雅黑" panose="020B0503020204020204" pitchFamily="34" charset="-122"/>
                <a:ea typeface="微软雅黑" panose="020B0503020204020204" pitchFamily="34" charset="-122"/>
              </a:rPr>
              <a:t>字节</a:t>
            </a:r>
          </a:p>
          <a:p>
            <a:pPr eaLnBrk="1" hangingPunct="1">
              <a:spcBef>
                <a:spcPct val="20000"/>
              </a:spcBef>
              <a:buClr>
                <a:schemeClr val="accent1"/>
              </a:buClr>
              <a:buSzPct val="80000"/>
              <a:buFont typeface="Wingdings" panose="05000000000000000000" pitchFamily="2" charset="2"/>
              <a:buNone/>
            </a:pPr>
            <a:r>
              <a:rPr kumimoji="1" lang="zh-CN" altLang="en-US" sz="2000" b="1" dirty="0">
                <a:solidFill>
                  <a:srgbClr val="0000FF"/>
                </a:solidFill>
                <a:latin typeface="微软雅黑" panose="020B0503020204020204" pitchFamily="34" charset="-122"/>
                <a:ea typeface="微软雅黑" panose="020B0503020204020204" pitchFamily="34" charset="-122"/>
              </a:rPr>
              <a:t>指令和数组元素在内存中均连续存放</a:t>
            </a:r>
          </a:p>
          <a:p>
            <a:pPr eaLnBrk="1" hangingPunct="1">
              <a:spcBef>
                <a:spcPct val="20000"/>
              </a:spcBef>
              <a:buClr>
                <a:schemeClr val="accent1"/>
              </a:buClr>
              <a:buSzPct val="80000"/>
              <a:buFont typeface="Wingdings" panose="05000000000000000000" pitchFamily="2" charset="2"/>
              <a:buNone/>
            </a:pPr>
            <a:r>
              <a:rPr kumimoji="1" lang="en-US" altLang="zh-CN" sz="2000" b="1" dirty="0">
                <a:solidFill>
                  <a:srgbClr val="0000FF"/>
                </a:solidFill>
                <a:latin typeface="微软雅黑" panose="020B0503020204020204" pitchFamily="34" charset="-122"/>
                <a:ea typeface="微软雅黑" panose="020B0503020204020204" pitchFamily="34" charset="-122"/>
              </a:rPr>
              <a:t>sum, </a:t>
            </a:r>
            <a:r>
              <a:rPr kumimoji="1" lang="en-US" altLang="zh-CN" sz="2000" b="1" dirty="0" err="1">
                <a:solidFill>
                  <a:srgbClr val="0000FF"/>
                </a:solidFill>
                <a:latin typeface="微软雅黑" panose="020B0503020204020204" pitchFamily="34" charset="-122"/>
                <a:ea typeface="微软雅黑" panose="020B0503020204020204" pitchFamily="34" charset="-122"/>
              </a:rPr>
              <a:t>ap</a:t>
            </a:r>
            <a:r>
              <a:rPr kumimoji="1" lang="en-US" altLang="zh-CN" sz="2000" b="1" dirty="0">
                <a:solidFill>
                  <a:srgbClr val="0000FF"/>
                </a:solidFill>
                <a:latin typeface="微软雅黑" panose="020B0503020204020204" pitchFamily="34" charset="-122"/>
                <a:ea typeface="微软雅黑" panose="020B0503020204020204" pitchFamily="34" charset="-122"/>
              </a:rPr>
              <a:t> ,</a:t>
            </a:r>
            <a:r>
              <a:rPr kumimoji="1" lang="en-US" altLang="zh-CN" sz="2000" b="1" dirty="0" err="1">
                <a:solidFill>
                  <a:srgbClr val="0000FF"/>
                </a:solidFill>
                <a:latin typeface="微软雅黑" panose="020B0503020204020204" pitchFamily="34" charset="-122"/>
                <a:ea typeface="微软雅黑" panose="020B0503020204020204" pitchFamily="34" charset="-122"/>
              </a:rPr>
              <a:t>i</a:t>
            </a:r>
            <a:r>
              <a:rPr kumimoji="1" lang="en-US" altLang="zh-CN" sz="2000" b="1" dirty="0">
                <a:solidFill>
                  <a:srgbClr val="0000FF"/>
                </a:solidFill>
                <a:latin typeface="微软雅黑" panose="020B0503020204020204" pitchFamily="34" charset="-122"/>
                <a:ea typeface="微软雅黑" panose="020B0503020204020204" pitchFamily="34" charset="-122"/>
              </a:rPr>
              <a:t>, t </a:t>
            </a:r>
            <a:r>
              <a:rPr kumimoji="1" lang="zh-CN" altLang="en-US" sz="2000" b="1" dirty="0">
                <a:solidFill>
                  <a:srgbClr val="0000FF"/>
                </a:solidFill>
                <a:latin typeface="微软雅黑" panose="020B0503020204020204" pitchFamily="34" charset="-122"/>
                <a:ea typeface="微软雅黑" panose="020B0503020204020204" pitchFamily="34" charset="-122"/>
              </a:rPr>
              <a:t>均为通用寄存器；</a:t>
            </a:r>
            <a:r>
              <a:rPr kumimoji="1" lang="en-US" altLang="zh-CN" sz="2000" b="1" dirty="0">
                <a:solidFill>
                  <a:srgbClr val="0000FF"/>
                </a:solidFill>
                <a:latin typeface="微软雅黑" panose="020B0503020204020204" pitchFamily="34" charset="-122"/>
                <a:ea typeface="微软雅黑" panose="020B0503020204020204" pitchFamily="34" charset="-122"/>
              </a:rPr>
              <a:t>A</a:t>
            </a:r>
            <a:r>
              <a:rPr kumimoji="1" lang="zh-CN" altLang="en-US" sz="2000" b="1" dirty="0">
                <a:solidFill>
                  <a:srgbClr val="0000FF"/>
                </a:solidFill>
                <a:latin typeface="微软雅黑" panose="020B0503020204020204" pitchFamily="34" charset="-122"/>
                <a:ea typeface="微软雅黑" panose="020B0503020204020204" pitchFamily="34" charset="-122"/>
              </a:rPr>
              <a:t>，</a:t>
            </a:r>
            <a:r>
              <a:rPr kumimoji="1" lang="en-US" altLang="zh-CN" sz="2000" b="1" dirty="0">
                <a:solidFill>
                  <a:srgbClr val="0000FF"/>
                </a:solidFill>
                <a:latin typeface="微软雅黑" panose="020B0503020204020204" pitchFamily="34" charset="-122"/>
                <a:ea typeface="微软雅黑" panose="020B0503020204020204" pitchFamily="34" charset="-122"/>
              </a:rPr>
              <a:t>V</a:t>
            </a:r>
            <a:r>
              <a:rPr kumimoji="1" lang="zh-CN" altLang="en-US" sz="2000" b="1" dirty="0" smtClean="0">
                <a:solidFill>
                  <a:srgbClr val="0000FF"/>
                </a:solidFill>
                <a:latin typeface="微软雅黑" panose="020B0503020204020204" pitchFamily="34" charset="-122"/>
                <a:ea typeface="微软雅黑" panose="020B0503020204020204" pitchFamily="34" charset="-122"/>
              </a:rPr>
              <a:t>为</a:t>
            </a:r>
            <a:r>
              <a:rPr kumimoji="1" lang="zh-CN" altLang="en-US" sz="2000" b="1" dirty="0">
                <a:solidFill>
                  <a:srgbClr val="0000FF"/>
                </a:solidFill>
                <a:latin typeface="微软雅黑" panose="020B0503020204020204" pitchFamily="34" charset="-122"/>
                <a:ea typeface="微软雅黑" panose="020B0503020204020204" pitchFamily="34" charset="-122"/>
              </a:rPr>
              <a:t>主</a:t>
            </a:r>
            <a:r>
              <a:rPr kumimoji="1" lang="zh-CN" altLang="en-US" sz="2000" b="1" dirty="0" smtClean="0">
                <a:solidFill>
                  <a:srgbClr val="0000FF"/>
                </a:solidFill>
                <a:latin typeface="微软雅黑" panose="020B0503020204020204" pitchFamily="34" charset="-122"/>
                <a:ea typeface="微软雅黑" panose="020B0503020204020204" pitchFamily="34" charset="-122"/>
              </a:rPr>
              <a:t>存</a:t>
            </a:r>
            <a:r>
              <a:rPr kumimoji="1" lang="zh-CN" altLang="en-US" sz="2000" b="1" dirty="0">
                <a:solidFill>
                  <a:srgbClr val="0000FF"/>
                </a:solidFill>
                <a:latin typeface="微软雅黑" panose="020B0503020204020204" pitchFamily="34" charset="-122"/>
                <a:ea typeface="微软雅黑" panose="020B0503020204020204" pitchFamily="34" charset="-122"/>
              </a:rPr>
              <a:t>地址</a:t>
            </a:r>
          </a:p>
        </p:txBody>
      </p:sp>
      <p:sp>
        <p:nvSpPr>
          <p:cNvPr id="11" name="Rectangle 6"/>
          <p:cNvSpPr>
            <a:spLocks noChangeArrowheads="1"/>
          </p:cNvSpPr>
          <p:nvPr/>
        </p:nvSpPr>
        <p:spPr bwMode="auto">
          <a:xfrm>
            <a:off x="206375" y="2465660"/>
            <a:ext cx="5445125" cy="2860675"/>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1600">
                <a:solidFill>
                  <a:schemeClr val="tx1"/>
                </a:solidFill>
                <a:latin typeface="Arial" panose="020B0604020202020204" pitchFamily="34" charset="0"/>
              </a:defRPr>
            </a:lvl1pPr>
            <a:lvl2pPr marL="742950" indent="-285750">
              <a:tabLst>
                <a:tab pos="520700" algn="l"/>
                <a:tab pos="1257300" algn="l"/>
              </a:tabLst>
              <a:defRPr sz="1600">
                <a:solidFill>
                  <a:schemeClr val="tx1"/>
                </a:solidFill>
                <a:latin typeface="Arial" panose="020B0604020202020204" pitchFamily="34" charset="0"/>
              </a:defRPr>
            </a:lvl2pPr>
            <a:lvl3pPr marL="1143000" indent="-228600">
              <a:tabLst>
                <a:tab pos="520700" algn="l"/>
                <a:tab pos="1257300" algn="l"/>
              </a:tabLst>
              <a:defRPr sz="1600">
                <a:solidFill>
                  <a:schemeClr val="tx1"/>
                </a:solidFill>
                <a:latin typeface="Arial" panose="020B0604020202020204" pitchFamily="34" charset="0"/>
              </a:defRPr>
            </a:lvl3pPr>
            <a:lvl4pPr marL="1600200" indent="-228600">
              <a:tabLst>
                <a:tab pos="520700" algn="l"/>
                <a:tab pos="1257300" algn="l"/>
              </a:tabLst>
              <a:defRPr sz="1600">
                <a:solidFill>
                  <a:schemeClr val="tx1"/>
                </a:solidFill>
                <a:latin typeface="Arial" panose="020B0604020202020204" pitchFamily="34" charset="0"/>
              </a:defRPr>
            </a:lvl4pPr>
            <a:lvl5pPr marL="2057400" indent="-228600">
              <a:tabLst>
                <a:tab pos="520700" algn="l"/>
                <a:tab pos="12573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9pPr>
          </a:lstStyle>
          <a:p>
            <a:r>
              <a:rPr lang="en-US" altLang="zh-TW" sz="1800" b="1">
                <a:ea typeface="PMingLiU" panose="02020500000000000000" pitchFamily="18" charset="-120"/>
              </a:rPr>
              <a:t>I0:		sum  &lt;-- 0</a:t>
            </a:r>
          </a:p>
          <a:p>
            <a:r>
              <a:rPr lang="en-US" altLang="zh-TW" sz="1800" b="1">
                <a:ea typeface="PMingLiU" panose="02020500000000000000" pitchFamily="18" charset="-120"/>
              </a:rPr>
              <a:t>I1:		ap  &lt;-- </a:t>
            </a:r>
            <a:r>
              <a:rPr lang="en-US" altLang="zh-CN" sz="1800" b="1">
                <a:ea typeface="PMingLiU" panose="02020500000000000000" pitchFamily="18" charset="-120"/>
              </a:rPr>
              <a:t>A   A</a:t>
            </a:r>
            <a:r>
              <a:rPr lang="zh-CN" altLang="en-US" sz="1800" b="1">
                <a:ea typeface="PMingLiU" panose="02020500000000000000" pitchFamily="18" charset="-120"/>
              </a:rPr>
              <a:t>是数组</a:t>
            </a:r>
            <a:r>
              <a:rPr lang="en-US" altLang="zh-CN" sz="1800" b="1">
                <a:ea typeface="PMingLiU" panose="02020500000000000000" pitchFamily="18" charset="-120"/>
              </a:rPr>
              <a:t>a</a:t>
            </a:r>
            <a:r>
              <a:rPr lang="zh-CN" altLang="en-US" sz="1800" b="1">
                <a:ea typeface="PMingLiU" panose="02020500000000000000" pitchFamily="18" charset="-120"/>
              </a:rPr>
              <a:t>的起始地址</a:t>
            </a:r>
            <a:endParaRPr lang="zh-TW" altLang="en-US" sz="1800" b="1">
              <a:ea typeface="PMingLiU" panose="02020500000000000000" pitchFamily="18" charset="-120"/>
            </a:endParaRPr>
          </a:p>
          <a:p>
            <a:r>
              <a:rPr lang="en-US" altLang="zh-TW" sz="1800" b="1">
                <a:ea typeface="PMingLiU" panose="02020500000000000000" pitchFamily="18" charset="-120"/>
              </a:rPr>
              <a:t>I2:		i   &lt;-- 0</a:t>
            </a:r>
          </a:p>
          <a:p>
            <a:r>
              <a:rPr lang="en-US" altLang="zh-TW" sz="1800" b="1">
                <a:ea typeface="PMingLiU" panose="02020500000000000000" pitchFamily="18" charset="-120"/>
              </a:rPr>
              <a:t>I3:		if (i &gt;= n) goto done</a:t>
            </a:r>
          </a:p>
          <a:p>
            <a:r>
              <a:rPr lang="en-US" altLang="zh-CN" sz="1800" b="1">
                <a:ea typeface="PMingLiU" panose="02020500000000000000" pitchFamily="18" charset="-120"/>
              </a:rPr>
              <a:t>I</a:t>
            </a:r>
            <a:r>
              <a:rPr lang="en-US" altLang="zh-TW" sz="1800" b="1">
                <a:ea typeface="PMingLiU" panose="02020500000000000000" pitchFamily="18" charset="-120"/>
              </a:rPr>
              <a:t>4:	loop:	t   &lt;-- </a:t>
            </a:r>
            <a:r>
              <a:rPr lang="en-US" altLang="zh-CN" sz="1800" b="1">
                <a:ea typeface="PMingLiU" panose="02020500000000000000" pitchFamily="18" charset="-120"/>
              </a:rPr>
              <a:t>(</a:t>
            </a:r>
            <a:r>
              <a:rPr lang="en-US" altLang="zh-TW" sz="1800" b="1">
                <a:ea typeface="PMingLiU" panose="02020500000000000000" pitchFamily="18" charset="-120"/>
              </a:rPr>
              <a:t>ap</a:t>
            </a:r>
            <a:r>
              <a:rPr lang="en-US" altLang="zh-CN" sz="1800" b="1">
                <a:ea typeface="PMingLiU" panose="02020500000000000000" pitchFamily="18" charset="-120"/>
              </a:rPr>
              <a:t>) </a:t>
            </a:r>
            <a:r>
              <a:rPr lang="zh-CN" altLang="en-US" sz="1800" b="1">
                <a:ea typeface="PMingLiU" panose="02020500000000000000" pitchFamily="18" charset="-120"/>
              </a:rPr>
              <a:t>数组元素</a:t>
            </a:r>
            <a:r>
              <a:rPr lang="en-US" altLang="zh-CN" sz="1800" b="1">
                <a:ea typeface="PMingLiU" panose="02020500000000000000" pitchFamily="18" charset="-120"/>
              </a:rPr>
              <a:t>a[i]</a:t>
            </a:r>
            <a:r>
              <a:rPr lang="zh-CN" altLang="en-US" sz="1800" b="1">
                <a:ea typeface="PMingLiU" panose="02020500000000000000" pitchFamily="18" charset="-120"/>
              </a:rPr>
              <a:t>的值 </a:t>
            </a:r>
            <a:endParaRPr lang="zh-TW" altLang="en-US" sz="1800" b="1">
              <a:ea typeface="PMingLiU" panose="02020500000000000000" pitchFamily="18" charset="-120"/>
            </a:endParaRPr>
          </a:p>
          <a:p>
            <a:r>
              <a:rPr lang="en-US" altLang="zh-TW" sz="1800" b="1">
                <a:ea typeface="PMingLiU" panose="02020500000000000000" pitchFamily="18" charset="-120"/>
              </a:rPr>
              <a:t>I5:		sum &lt;-- sum + t</a:t>
            </a:r>
            <a:r>
              <a:rPr lang="en-US" altLang="zh-CN" sz="1800" b="1">
                <a:ea typeface="PMingLiU" panose="02020500000000000000" pitchFamily="18" charset="-120"/>
              </a:rPr>
              <a:t>   </a:t>
            </a:r>
            <a:r>
              <a:rPr lang="zh-CN" altLang="en-US" sz="1800" b="1">
                <a:ea typeface="PMingLiU" panose="02020500000000000000" pitchFamily="18" charset="-120"/>
              </a:rPr>
              <a:t>累计在</a:t>
            </a:r>
            <a:r>
              <a:rPr lang="en-US" altLang="zh-CN" sz="1800" b="1">
                <a:ea typeface="PMingLiU" panose="02020500000000000000" pitchFamily="18" charset="-120"/>
              </a:rPr>
              <a:t>sum</a:t>
            </a:r>
            <a:r>
              <a:rPr lang="zh-CN" altLang="en-US" sz="1800" b="1">
                <a:ea typeface="PMingLiU" panose="02020500000000000000" pitchFamily="18" charset="-120"/>
              </a:rPr>
              <a:t>中</a:t>
            </a:r>
          </a:p>
          <a:p>
            <a:r>
              <a:rPr lang="en-US" altLang="zh-TW" sz="1800" b="1">
                <a:ea typeface="PMingLiU" panose="02020500000000000000" pitchFamily="18" charset="-120"/>
              </a:rPr>
              <a:t>I6:		ap  &lt;-- ap + 4</a:t>
            </a:r>
            <a:r>
              <a:rPr lang="en-US" altLang="zh-CN" sz="1800" b="1">
                <a:ea typeface="PMingLiU" panose="02020500000000000000" pitchFamily="18" charset="-120"/>
              </a:rPr>
              <a:t>   </a:t>
            </a:r>
            <a:r>
              <a:rPr lang="zh-CN" altLang="en-US" sz="1800" b="1">
                <a:ea typeface="PMingLiU" panose="02020500000000000000" pitchFamily="18" charset="-120"/>
              </a:rPr>
              <a:t>计算下个数组元素地址</a:t>
            </a:r>
            <a:endParaRPr lang="zh-TW" altLang="en-US" sz="1800" b="1">
              <a:ea typeface="PMingLiU" panose="02020500000000000000" pitchFamily="18" charset="-120"/>
            </a:endParaRPr>
          </a:p>
          <a:p>
            <a:r>
              <a:rPr lang="en-US" altLang="zh-TW" sz="1800" b="1">
                <a:ea typeface="PMingLiU" panose="02020500000000000000" pitchFamily="18" charset="-120"/>
              </a:rPr>
              <a:t>I7:		i   &lt;-- i + 1</a:t>
            </a:r>
            <a:r>
              <a:rPr lang="en-US" altLang="zh-CN" sz="1800" b="1">
                <a:ea typeface="PMingLiU" panose="02020500000000000000" pitchFamily="18" charset="-120"/>
              </a:rPr>
              <a:t>  </a:t>
            </a:r>
            <a:endParaRPr lang="en-US" altLang="zh-TW" sz="1800" b="1">
              <a:ea typeface="PMingLiU" panose="02020500000000000000" pitchFamily="18" charset="-120"/>
            </a:endParaRPr>
          </a:p>
          <a:p>
            <a:r>
              <a:rPr lang="en-US" altLang="zh-TW" sz="1800" b="1">
                <a:ea typeface="PMingLiU" panose="02020500000000000000" pitchFamily="18" charset="-120"/>
              </a:rPr>
              <a:t>I8:		if (i &lt; n) goto loop</a:t>
            </a:r>
          </a:p>
          <a:p>
            <a:r>
              <a:rPr lang="en-US" altLang="zh-TW" sz="1800" b="1">
                <a:ea typeface="PMingLiU" panose="02020500000000000000" pitchFamily="18" charset="-120"/>
              </a:rPr>
              <a:t>I9:	done:	</a:t>
            </a:r>
            <a:r>
              <a:rPr lang="en-US" altLang="zh-CN" sz="1800" b="1">
                <a:ea typeface="PMingLiU" panose="02020500000000000000" pitchFamily="18" charset="-120"/>
              </a:rPr>
              <a:t>V</a:t>
            </a:r>
            <a:r>
              <a:rPr lang="en-US" altLang="zh-TW" sz="1800" b="1">
                <a:ea typeface="PMingLiU" panose="02020500000000000000" pitchFamily="18" charset="-120"/>
              </a:rPr>
              <a:t>  &lt;-- sum</a:t>
            </a:r>
            <a:r>
              <a:rPr lang="en-US" altLang="zh-CN" sz="1800" b="1">
                <a:ea typeface="PMingLiU" panose="02020500000000000000" pitchFamily="18" charset="-120"/>
              </a:rPr>
              <a:t>   </a:t>
            </a:r>
            <a:r>
              <a:rPr lang="zh-CN" altLang="en-US" sz="1800" b="1">
                <a:ea typeface="PMingLiU" panose="02020500000000000000" pitchFamily="18" charset="-120"/>
              </a:rPr>
              <a:t>累计结果保存至地址</a:t>
            </a:r>
            <a:r>
              <a:rPr lang="en-US" altLang="zh-CN" sz="1800" b="1">
                <a:ea typeface="PMingLiU" panose="02020500000000000000" pitchFamily="18" charset="-120"/>
              </a:rPr>
              <a:t>v</a:t>
            </a:r>
            <a:endParaRPr lang="en-US" altLang="zh-TW" sz="1800" b="1">
              <a:ea typeface="PMingLiU" panose="02020500000000000000" pitchFamily="18" charset="-120"/>
            </a:endParaRPr>
          </a:p>
        </p:txBody>
      </p:sp>
      <p:grpSp>
        <p:nvGrpSpPr>
          <p:cNvPr id="12" name="Group 59"/>
          <p:cNvGrpSpPr>
            <a:grpSpLocks/>
          </p:cNvGrpSpPr>
          <p:nvPr/>
        </p:nvGrpSpPr>
        <p:grpSpPr bwMode="auto">
          <a:xfrm>
            <a:off x="6235700" y="989285"/>
            <a:ext cx="2849563" cy="5448300"/>
            <a:chOff x="3928" y="562"/>
            <a:chExt cx="1795" cy="3432"/>
          </a:xfrm>
        </p:grpSpPr>
        <p:sp>
          <p:nvSpPr>
            <p:cNvPr id="13" name="Rectangle 10"/>
            <p:cNvSpPr>
              <a:spLocks noChangeArrowheads="1"/>
            </p:cNvSpPr>
            <p:nvPr/>
          </p:nvSpPr>
          <p:spPr bwMode="auto">
            <a:xfrm>
              <a:off x="4580" y="982"/>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I1</a:t>
              </a:r>
            </a:p>
          </p:txBody>
        </p:sp>
        <p:sp>
          <p:nvSpPr>
            <p:cNvPr id="14" name="Rectangle 11"/>
            <p:cNvSpPr>
              <a:spLocks noChangeArrowheads="1"/>
            </p:cNvSpPr>
            <p:nvPr/>
          </p:nvSpPr>
          <p:spPr bwMode="auto">
            <a:xfrm>
              <a:off x="4580" y="1150"/>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I2</a:t>
              </a:r>
            </a:p>
          </p:txBody>
        </p:sp>
        <p:sp>
          <p:nvSpPr>
            <p:cNvPr id="15" name="Rectangle 12"/>
            <p:cNvSpPr>
              <a:spLocks noChangeArrowheads="1"/>
            </p:cNvSpPr>
            <p:nvPr/>
          </p:nvSpPr>
          <p:spPr bwMode="auto">
            <a:xfrm>
              <a:off x="4580" y="131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I3</a:t>
              </a:r>
            </a:p>
          </p:txBody>
        </p:sp>
        <p:sp>
          <p:nvSpPr>
            <p:cNvPr id="16" name="Rectangle 13"/>
            <p:cNvSpPr>
              <a:spLocks noChangeArrowheads="1"/>
            </p:cNvSpPr>
            <p:nvPr/>
          </p:nvSpPr>
          <p:spPr bwMode="auto">
            <a:xfrm>
              <a:off x="4580" y="148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I4</a:t>
              </a:r>
            </a:p>
          </p:txBody>
        </p:sp>
        <p:sp>
          <p:nvSpPr>
            <p:cNvPr id="17" name="Rectangle 14"/>
            <p:cNvSpPr>
              <a:spLocks noChangeArrowheads="1"/>
            </p:cNvSpPr>
            <p:nvPr/>
          </p:nvSpPr>
          <p:spPr bwMode="auto">
            <a:xfrm>
              <a:off x="4580" y="1657"/>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I5</a:t>
              </a:r>
            </a:p>
          </p:txBody>
        </p:sp>
        <p:sp>
          <p:nvSpPr>
            <p:cNvPr id="18" name="Rectangle 15"/>
            <p:cNvSpPr>
              <a:spLocks noChangeArrowheads="1"/>
            </p:cNvSpPr>
            <p:nvPr/>
          </p:nvSpPr>
          <p:spPr bwMode="auto">
            <a:xfrm>
              <a:off x="4580" y="182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I6</a:t>
              </a:r>
            </a:p>
          </p:txBody>
        </p:sp>
        <p:sp>
          <p:nvSpPr>
            <p:cNvPr id="19" name="Rectangle 16"/>
            <p:cNvSpPr>
              <a:spLocks noChangeArrowheads="1"/>
            </p:cNvSpPr>
            <p:nvPr/>
          </p:nvSpPr>
          <p:spPr bwMode="auto">
            <a:xfrm>
              <a:off x="4080" y="970"/>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0x100</a:t>
              </a:r>
            </a:p>
          </p:txBody>
        </p:sp>
        <p:sp>
          <p:nvSpPr>
            <p:cNvPr id="20" name="Rectangle 17"/>
            <p:cNvSpPr>
              <a:spLocks noChangeArrowheads="1"/>
            </p:cNvSpPr>
            <p:nvPr/>
          </p:nvSpPr>
          <p:spPr bwMode="auto">
            <a:xfrm>
              <a:off x="4080" y="1139"/>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0x104</a:t>
              </a:r>
            </a:p>
          </p:txBody>
        </p:sp>
        <p:sp>
          <p:nvSpPr>
            <p:cNvPr id="21" name="Rectangle 18"/>
            <p:cNvSpPr>
              <a:spLocks noChangeArrowheads="1"/>
            </p:cNvSpPr>
            <p:nvPr/>
          </p:nvSpPr>
          <p:spPr bwMode="auto">
            <a:xfrm>
              <a:off x="4080" y="1308"/>
              <a:ext cx="4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0x108</a:t>
              </a:r>
            </a:p>
          </p:txBody>
        </p:sp>
        <p:sp>
          <p:nvSpPr>
            <p:cNvPr id="22" name="Rectangle 19"/>
            <p:cNvSpPr>
              <a:spLocks noChangeArrowheads="1"/>
            </p:cNvSpPr>
            <p:nvPr/>
          </p:nvSpPr>
          <p:spPr bwMode="auto">
            <a:xfrm>
              <a:off x="4080" y="1477"/>
              <a:ext cx="4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0x10C</a:t>
              </a:r>
            </a:p>
          </p:txBody>
        </p:sp>
        <p:sp>
          <p:nvSpPr>
            <p:cNvPr id="23" name="Rectangle 20"/>
            <p:cNvSpPr>
              <a:spLocks noChangeArrowheads="1"/>
            </p:cNvSpPr>
            <p:nvPr/>
          </p:nvSpPr>
          <p:spPr bwMode="auto">
            <a:xfrm>
              <a:off x="4080" y="1646"/>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0x110</a:t>
              </a:r>
            </a:p>
          </p:txBody>
        </p:sp>
        <p:sp>
          <p:nvSpPr>
            <p:cNvPr id="24" name="Rectangle 21"/>
            <p:cNvSpPr>
              <a:spLocks noChangeArrowheads="1"/>
            </p:cNvSpPr>
            <p:nvPr/>
          </p:nvSpPr>
          <p:spPr bwMode="auto">
            <a:xfrm>
              <a:off x="4080" y="1814"/>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0x114</a:t>
              </a:r>
            </a:p>
          </p:txBody>
        </p:sp>
        <p:sp>
          <p:nvSpPr>
            <p:cNvPr id="25" name="Rectangle 22"/>
            <p:cNvSpPr>
              <a:spLocks noChangeArrowheads="1"/>
            </p:cNvSpPr>
            <p:nvPr/>
          </p:nvSpPr>
          <p:spPr bwMode="auto">
            <a:xfrm>
              <a:off x="4580" y="238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a[0]</a:t>
              </a:r>
            </a:p>
          </p:txBody>
        </p:sp>
        <p:sp>
          <p:nvSpPr>
            <p:cNvPr id="26" name="Rectangle 23"/>
            <p:cNvSpPr>
              <a:spLocks noChangeArrowheads="1"/>
            </p:cNvSpPr>
            <p:nvPr/>
          </p:nvSpPr>
          <p:spPr bwMode="auto">
            <a:xfrm>
              <a:off x="4580" y="255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a[1]</a:t>
              </a:r>
            </a:p>
          </p:txBody>
        </p:sp>
        <p:sp>
          <p:nvSpPr>
            <p:cNvPr id="27" name="Rectangle 24"/>
            <p:cNvSpPr>
              <a:spLocks noChangeArrowheads="1"/>
            </p:cNvSpPr>
            <p:nvPr/>
          </p:nvSpPr>
          <p:spPr bwMode="auto">
            <a:xfrm>
              <a:off x="4580" y="2726"/>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a[2]</a:t>
              </a:r>
            </a:p>
          </p:txBody>
        </p:sp>
        <p:sp>
          <p:nvSpPr>
            <p:cNvPr id="28" name="Rectangle 25"/>
            <p:cNvSpPr>
              <a:spLocks noChangeArrowheads="1"/>
            </p:cNvSpPr>
            <p:nvPr/>
          </p:nvSpPr>
          <p:spPr bwMode="auto">
            <a:xfrm>
              <a:off x="4580" y="2895"/>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a[3]</a:t>
              </a:r>
            </a:p>
          </p:txBody>
        </p:sp>
        <p:sp>
          <p:nvSpPr>
            <p:cNvPr id="29" name="Rectangle 26"/>
            <p:cNvSpPr>
              <a:spLocks noChangeArrowheads="1"/>
            </p:cNvSpPr>
            <p:nvPr/>
          </p:nvSpPr>
          <p:spPr bwMode="auto">
            <a:xfrm>
              <a:off x="4580" y="3064"/>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a[4]</a:t>
              </a:r>
            </a:p>
          </p:txBody>
        </p:sp>
        <p:sp>
          <p:nvSpPr>
            <p:cNvPr id="30" name="Rectangle 27"/>
            <p:cNvSpPr>
              <a:spLocks noChangeArrowheads="1"/>
            </p:cNvSpPr>
            <p:nvPr/>
          </p:nvSpPr>
          <p:spPr bwMode="auto">
            <a:xfrm>
              <a:off x="4580" y="323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a[5]</a:t>
              </a:r>
            </a:p>
          </p:txBody>
        </p:sp>
        <p:sp>
          <p:nvSpPr>
            <p:cNvPr id="31" name="Rectangle 28"/>
            <p:cNvSpPr>
              <a:spLocks noChangeArrowheads="1"/>
            </p:cNvSpPr>
            <p:nvPr/>
          </p:nvSpPr>
          <p:spPr bwMode="auto">
            <a:xfrm>
              <a:off x="4080" y="2377"/>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0x400</a:t>
              </a:r>
            </a:p>
          </p:txBody>
        </p:sp>
        <p:sp>
          <p:nvSpPr>
            <p:cNvPr id="32" name="Rectangle 29"/>
            <p:cNvSpPr>
              <a:spLocks noChangeArrowheads="1"/>
            </p:cNvSpPr>
            <p:nvPr/>
          </p:nvSpPr>
          <p:spPr bwMode="auto">
            <a:xfrm>
              <a:off x="4080" y="2546"/>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0x404</a:t>
              </a:r>
            </a:p>
          </p:txBody>
        </p:sp>
        <p:sp>
          <p:nvSpPr>
            <p:cNvPr id="33" name="Rectangle 30"/>
            <p:cNvSpPr>
              <a:spLocks noChangeArrowheads="1"/>
            </p:cNvSpPr>
            <p:nvPr/>
          </p:nvSpPr>
          <p:spPr bwMode="auto">
            <a:xfrm>
              <a:off x="4080" y="2715"/>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0x408</a:t>
              </a:r>
            </a:p>
          </p:txBody>
        </p:sp>
        <p:sp>
          <p:nvSpPr>
            <p:cNvPr id="34" name="Rectangle 31"/>
            <p:cNvSpPr>
              <a:spLocks noChangeArrowheads="1"/>
            </p:cNvSpPr>
            <p:nvPr/>
          </p:nvSpPr>
          <p:spPr bwMode="auto">
            <a:xfrm>
              <a:off x="4080" y="2884"/>
              <a:ext cx="4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0x40C</a:t>
              </a:r>
            </a:p>
          </p:txBody>
        </p:sp>
        <p:sp>
          <p:nvSpPr>
            <p:cNvPr id="35" name="Rectangle 32"/>
            <p:cNvSpPr>
              <a:spLocks noChangeArrowheads="1"/>
            </p:cNvSpPr>
            <p:nvPr/>
          </p:nvSpPr>
          <p:spPr bwMode="auto">
            <a:xfrm>
              <a:off x="4080" y="3053"/>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0x410</a:t>
              </a:r>
            </a:p>
          </p:txBody>
        </p:sp>
        <p:sp>
          <p:nvSpPr>
            <p:cNvPr id="36" name="Rectangle 33"/>
            <p:cNvSpPr>
              <a:spLocks noChangeArrowheads="1"/>
            </p:cNvSpPr>
            <p:nvPr/>
          </p:nvSpPr>
          <p:spPr bwMode="auto">
            <a:xfrm>
              <a:off x="4080" y="3222"/>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0x414</a:t>
              </a:r>
            </a:p>
          </p:txBody>
        </p:sp>
        <p:sp>
          <p:nvSpPr>
            <p:cNvPr id="37" name="Rectangle 34"/>
            <p:cNvSpPr>
              <a:spLocks noChangeArrowheads="1"/>
            </p:cNvSpPr>
            <p:nvPr/>
          </p:nvSpPr>
          <p:spPr bwMode="auto">
            <a:xfrm>
              <a:off x="4580" y="1995"/>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a:latin typeface="Times New Roman" panose="02020603050405020304" pitchFamily="18" charset="0"/>
                  <a:ea typeface="PMingLiU" panose="02020500000000000000" pitchFamily="18" charset="-120"/>
                </a:rPr>
                <a:t>• • •</a:t>
              </a:r>
            </a:p>
          </p:txBody>
        </p:sp>
        <p:sp>
          <p:nvSpPr>
            <p:cNvPr id="38" name="Rectangle 35"/>
            <p:cNvSpPr>
              <a:spLocks noChangeArrowheads="1"/>
            </p:cNvSpPr>
            <p:nvPr/>
          </p:nvSpPr>
          <p:spPr bwMode="auto">
            <a:xfrm>
              <a:off x="4580" y="379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Courier New" panose="02070309020205020404" pitchFamily="49" charset="0"/>
                <a:ea typeface="PMingLiU" panose="02020500000000000000" pitchFamily="18" charset="-120"/>
              </a:endParaRPr>
            </a:p>
          </p:txBody>
        </p:sp>
        <p:sp>
          <p:nvSpPr>
            <p:cNvPr id="39" name="Rectangle 36"/>
            <p:cNvSpPr>
              <a:spLocks noChangeArrowheads="1"/>
            </p:cNvSpPr>
            <p:nvPr/>
          </p:nvSpPr>
          <p:spPr bwMode="auto">
            <a:xfrm>
              <a:off x="4080" y="3784"/>
              <a:ext cx="4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0x7A4</a:t>
              </a:r>
            </a:p>
          </p:txBody>
        </p:sp>
        <p:sp>
          <p:nvSpPr>
            <p:cNvPr id="40" name="Rectangle 37"/>
            <p:cNvSpPr>
              <a:spLocks noChangeArrowheads="1"/>
            </p:cNvSpPr>
            <p:nvPr/>
          </p:nvSpPr>
          <p:spPr bwMode="auto">
            <a:xfrm>
              <a:off x="4580" y="3402"/>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ea typeface="PMingLiU" panose="02020500000000000000" pitchFamily="18" charset="-120"/>
                </a:rPr>
                <a:t>• • •</a:t>
              </a:r>
            </a:p>
          </p:txBody>
        </p:sp>
        <p:sp>
          <p:nvSpPr>
            <p:cNvPr id="41" name="Rectangle 38"/>
            <p:cNvSpPr>
              <a:spLocks noChangeArrowheads="1"/>
            </p:cNvSpPr>
            <p:nvPr/>
          </p:nvSpPr>
          <p:spPr bwMode="auto">
            <a:xfrm>
              <a:off x="3928" y="562"/>
              <a:ext cx="8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latin typeface="Times New Roman" panose="02020603050405020304" pitchFamily="18" charset="0"/>
                  <a:ea typeface="PMingLiU" panose="02020500000000000000" pitchFamily="18" charset="-120"/>
                </a:rPr>
                <a:t>主存的布局</a:t>
              </a:r>
              <a:r>
                <a:rPr lang="en-US" altLang="zh-CN" sz="1800" b="1" dirty="0">
                  <a:latin typeface="Times New Roman" panose="02020603050405020304" pitchFamily="18" charset="0"/>
                  <a:ea typeface="PMingLiU" panose="02020500000000000000" pitchFamily="18" charset="-120"/>
                </a:rPr>
                <a:t>:</a:t>
              </a:r>
            </a:p>
          </p:txBody>
        </p:sp>
        <p:sp>
          <p:nvSpPr>
            <p:cNvPr id="42" name="Rectangle 39"/>
            <p:cNvSpPr>
              <a:spLocks noChangeArrowheads="1"/>
            </p:cNvSpPr>
            <p:nvPr/>
          </p:nvSpPr>
          <p:spPr bwMode="auto">
            <a:xfrm>
              <a:off x="4580" y="81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latin typeface="Times New Roman" panose="02020603050405020304" pitchFamily="18" charset="0"/>
                  <a:ea typeface="PMingLiU" panose="02020500000000000000" pitchFamily="18" charset="-120"/>
                </a:rPr>
                <a:t>I0</a:t>
              </a:r>
            </a:p>
          </p:txBody>
        </p:sp>
        <p:sp>
          <p:nvSpPr>
            <p:cNvPr id="43" name="Rectangle 40"/>
            <p:cNvSpPr>
              <a:spLocks noChangeArrowheads="1"/>
            </p:cNvSpPr>
            <p:nvPr/>
          </p:nvSpPr>
          <p:spPr bwMode="auto">
            <a:xfrm>
              <a:off x="4080" y="801"/>
              <a:ext cx="4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0x0FC</a:t>
              </a:r>
            </a:p>
          </p:txBody>
        </p:sp>
        <p:sp>
          <p:nvSpPr>
            <p:cNvPr id="44" name="Text Box 41"/>
            <p:cNvSpPr txBox="1">
              <a:spLocks noChangeArrowheads="1"/>
            </p:cNvSpPr>
            <p:nvPr/>
          </p:nvSpPr>
          <p:spPr bwMode="auto">
            <a:xfrm>
              <a:off x="5430" y="1232"/>
              <a:ext cx="289" cy="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黑体" panose="02010609060101010101" pitchFamily="49" charset="-122"/>
                </a:rPr>
                <a:t>指  </a:t>
              </a:r>
              <a:r>
                <a:rPr lang="zh-CN" altLang="en-US" sz="1800" b="1" dirty="0">
                  <a:latin typeface="Times New Roman" panose="02020603050405020304" pitchFamily="18" charset="0"/>
                  <a:ea typeface="PMingLiU" panose="02020500000000000000" pitchFamily="18" charset="-120"/>
                </a:rPr>
                <a:t>令                            数   据</a:t>
              </a:r>
            </a:p>
          </p:txBody>
        </p:sp>
        <p:sp>
          <p:nvSpPr>
            <p:cNvPr id="45" name="Text Box 42"/>
            <p:cNvSpPr txBox="1">
              <a:spLocks noChangeArrowheads="1"/>
            </p:cNvSpPr>
            <p:nvPr/>
          </p:nvSpPr>
          <p:spPr bwMode="auto">
            <a:xfrm>
              <a:off x="5432" y="2333"/>
              <a:ext cx="2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FF0000"/>
                  </a:solidFill>
                  <a:ea typeface="宋体" panose="02010600030101010101" pitchFamily="2" charset="-122"/>
                </a:rPr>
                <a:t>A</a:t>
              </a:r>
            </a:p>
          </p:txBody>
        </p:sp>
        <p:sp>
          <p:nvSpPr>
            <p:cNvPr id="46" name="Text Box 43"/>
            <p:cNvSpPr txBox="1">
              <a:spLocks noChangeArrowheads="1"/>
            </p:cNvSpPr>
            <p:nvPr/>
          </p:nvSpPr>
          <p:spPr bwMode="auto">
            <a:xfrm>
              <a:off x="5432" y="3706"/>
              <a:ext cx="2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FF0000"/>
                  </a:solidFill>
                  <a:ea typeface="宋体" panose="02010600030101010101" pitchFamily="2" charset="-122"/>
                </a:rPr>
                <a:t>V</a:t>
              </a:r>
            </a:p>
          </p:txBody>
        </p:sp>
      </p:grpSp>
      <p:sp>
        <p:nvSpPr>
          <p:cNvPr id="47" name="Text Box 45"/>
          <p:cNvSpPr txBox="1">
            <a:spLocks noChangeArrowheads="1"/>
          </p:cNvSpPr>
          <p:nvPr/>
        </p:nvSpPr>
        <p:spPr bwMode="auto">
          <a:xfrm>
            <a:off x="501650" y="1121048"/>
            <a:ext cx="2774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rPr>
              <a:t>高级语言源程序</a:t>
            </a:r>
          </a:p>
          <a:p>
            <a:pPr eaLnBrk="1" hangingPunct="1">
              <a:spcBef>
                <a:spcPct val="50000"/>
              </a:spcBef>
            </a:pPr>
            <a:r>
              <a:rPr kumimoji="1" lang="zh-CN" altLang="en-US" sz="2200" b="1">
                <a:solidFill>
                  <a:srgbClr val="CC0000"/>
                </a:solidFill>
                <a:ea typeface="黑体" panose="02010609060101010101" pitchFamily="49" charset="-122"/>
              </a:rPr>
              <a:t>对应的汇编语言程序</a:t>
            </a:r>
          </a:p>
        </p:txBody>
      </p:sp>
      <p:sp>
        <p:nvSpPr>
          <p:cNvPr id="48" name="Line 46"/>
          <p:cNvSpPr>
            <a:spLocks noChangeShapeType="1"/>
          </p:cNvSpPr>
          <p:nvPr/>
        </p:nvSpPr>
        <p:spPr bwMode="auto">
          <a:xfrm flipV="1">
            <a:off x="2457450" y="1230585"/>
            <a:ext cx="1123950" cy="134938"/>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9" name="Line 47"/>
          <p:cNvSpPr>
            <a:spLocks noChangeShapeType="1"/>
          </p:cNvSpPr>
          <p:nvPr/>
        </p:nvSpPr>
        <p:spPr bwMode="auto">
          <a:xfrm>
            <a:off x="2816225" y="1951310"/>
            <a:ext cx="360363" cy="449263"/>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0" name="Line 44"/>
          <p:cNvSpPr>
            <a:spLocks noChangeShapeType="1"/>
          </p:cNvSpPr>
          <p:nvPr/>
        </p:nvSpPr>
        <p:spPr bwMode="auto">
          <a:xfrm flipH="1">
            <a:off x="836613" y="4875485"/>
            <a:ext cx="54133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51" name="Line 45"/>
          <p:cNvSpPr>
            <a:spLocks noChangeShapeType="1"/>
          </p:cNvSpPr>
          <p:nvPr/>
        </p:nvSpPr>
        <p:spPr bwMode="auto">
          <a:xfrm flipV="1">
            <a:off x="836613" y="3930923"/>
            <a:ext cx="0" cy="9445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Tree>
    <p:extLst>
      <p:ext uri="{BB962C8B-B14F-4D97-AF65-F5344CB8AC3E}">
        <p14:creationId xmlns:p14="http://schemas.microsoft.com/office/powerpoint/2010/main" val="331054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8" name="Rectangle 4"/>
          <p:cNvSpPr txBox="1">
            <a:spLocks noChangeArrowheads="1"/>
          </p:cNvSpPr>
          <p:nvPr/>
        </p:nvSpPr>
        <p:spPr bwMode="auto">
          <a:xfrm>
            <a:off x="206375" y="681038"/>
            <a:ext cx="5445125"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eaLnBrk="1" hangingPunct="1">
              <a:lnSpc>
                <a:spcPct val="105000"/>
              </a:lnSpc>
              <a:spcBef>
                <a:spcPct val="15000"/>
              </a:spcBef>
              <a:buFontTx/>
              <a:buNone/>
            </a:pPr>
            <a:r>
              <a:rPr lang="zh-CN" altLang="en-US" sz="2000" dirty="0" smtClean="0">
                <a:solidFill>
                  <a:srgbClr val="FF0000"/>
                </a:solidFill>
                <a:latin typeface="微软雅黑" panose="020B0503020204020204" pitchFamily="34" charset="-122"/>
                <a:ea typeface="微软雅黑" panose="020B0503020204020204" pitchFamily="34" charset="-122"/>
              </a:rPr>
              <a:t>问题：指令和数据的时间局部性和空间局部性</a:t>
            </a:r>
          </a:p>
          <a:p>
            <a:pPr marL="182563" indent="-182563" eaLnBrk="1" hangingPunct="1">
              <a:lnSpc>
                <a:spcPct val="105000"/>
              </a:lnSpc>
              <a:spcBef>
                <a:spcPct val="15000"/>
              </a:spcBef>
              <a:buFontTx/>
              <a:buNone/>
            </a:pPr>
            <a:r>
              <a:rPr lang="zh-CN" altLang="en-US" sz="2000" dirty="0" smtClean="0">
                <a:solidFill>
                  <a:srgbClr val="FF0000"/>
                </a:solidFill>
                <a:latin typeface="微软雅黑" panose="020B0503020204020204" pitchFamily="34" charset="-122"/>
                <a:ea typeface="微软雅黑" panose="020B0503020204020204" pitchFamily="34" charset="-122"/>
              </a:rPr>
              <a:t>           各自体现在哪里？</a:t>
            </a:r>
          </a:p>
          <a:p>
            <a:pPr marL="182563" indent="-182563" eaLnBrk="1" hangingPunct="1">
              <a:lnSpc>
                <a:spcPct val="105000"/>
              </a:lnSpc>
              <a:spcBef>
                <a:spcPct val="15000"/>
              </a:spcBef>
              <a:buFontTx/>
              <a:buNone/>
            </a:pPr>
            <a:r>
              <a:rPr lang="zh-CN" altLang="en-US" sz="2000" dirty="0" smtClean="0">
                <a:ea typeface="黑体" panose="02010609060101010101" pitchFamily="49" charset="-122"/>
              </a:rPr>
              <a:t>指令：    </a:t>
            </a:r>
            <a:r>
              <a:rPr lang="en-US" altLang="zh-CN" sz="2000" dirty="0" smtClean="0">
                <a:ea typeface="黑体" panose="02010609060101010101" pitchFamily="49" charset="-122"/>
              </a:rPr>
              <a:t>0x0FC</a:t>
            </a:r>
            <a:r>
              <a:rPr lang="zh-CN" altLang="en-US" sz="2000" dirty="0" smtClean="0">
                <a:ea typeface="黑体" panose="02010609060101010101" pitchFamily="49" charset="-122"/>
              </a:rPr>
              <a:t>（</a:t>
            </a:r>
            <a:r>
              <a:rPr lang="en-US" altLang="zh-CN" sz="2000" dirty="0" smtClean="0">
                <a:ea typeface="黑体" panose="02010609060101010101" pitchFamily="49" charset="-122"/>
              </a:rPr>
              <a:t>I0</a:t>
            </a:r>
            <a:r>
              <a:rPr lang="zh-CN" altLang="en-US" sz="2000" dirty="0" smtClean="0">
                <a:ea typeface="黑体" panose="02010609060101010101" pitchFamily="49" charset="-122"/>
              </a:rPr>
              <a:t>）</a:t>
            </a:r>
            <a:endParaRPr lang="en-US" altLang="zh-CN" sz="2000" dirty="0" smtClean="0">
              <a:ea typeface="黑体" panose="02010609060101010101" pitchFamily="49" charset="-122"/>
            </a:endParaRPr>
          </a:p>
          <a:p>
            <a:pPr marL="182563" indent="-182563" eaLnBrk="1" hangingPunct="1">
              <a:lnSpc>
                <a:spcPct val="105000"/>
              </a:lnSpc>
              <a:spcBef>
                <a:spcPct val="15000"/>
              </a:spcBef>
              <a:buFontTx/>
              <a:buNone/>
            </a:pPr>
            <a:r>
              <a:rPr lang="en-US" altLang="zh-CN" sz="2000" dirty="0" smtClean="0">
                <a:ea typeface="黑体" panose="02010609060101010101" pitchFamily="49" charset="-122"/>
              </a:rPr>
              <a:t>                    …</a:t>
            </a:r>
            <a:endParaRPr lang="zh-CN" altLang="en-US" sz="2000" dirty="0" smtClean="0">
              <a:ea typeface="黑体" panose="02010609060101010101" pitchFamily="49" charset="-122"/>
            </a:endParaRPr>
          </a:p>
          <a:p>
            <a:pPr marL="182563" indent="-182563" eaLnBrk="1" hangingPunct="1">
              <a:lnSpc>
                <a:spcPct val="105000"/>
              </a:lnSpc>
              <a:spcBef>
                <a:spcPct val="15000"/>
              </a:spcBef>
              <a:buFontTx/>
              <a:buNone/>
            </a:pPr>
            <a:r>
              <a:rPr lang="zh-CN" altLang="en-US" sz="2000" dirty="0" smtClean="0">
                <a:ea typeface="黑体" panose="02010609060101010101" pitchFamily="49" charset="-122"/>
              </a:rPr>
              <a:t>            →</a:t>
            </a:r>
            <a:r>
              <a:rPr lang="en-US" altLang="zh-CN" sz="2000" dirty="0" smtClean="0">
                <a:ea typeface="黑体" panose="02010609060101010101" pitchFamily="49" charset="-122"/>
              </a:rPr>
              <a:t>0x108</a:t>
            </a:r>
            <a:r>
              <a:rPr lang="zh-CN" altLang="en-US" sz="2000" dirty="0" smtClean="0">
                <a:ea typeface="黑体" panose="02010609060101010101" pitchFamily="49" charset="-122"/>
              </a:rPr>
              <a:t>（</a:t>
            </a:r>
            <a:r>
              <a:rPr lang="en-US" altLang="zh-CN" sz="2000" dirty="0" smtClean="0">
                <a:ea typeface="黑体" panose="02010609060101010101" pitchFamily="49" charset="-122"/>
              </a:rPr>
              <a:t>I3</a:t>
            </a:r>
            <a:r>
              <a:rPr lang="zh-CN" altLang="en-US" sz="2000" dirty="0" smtClean="0">
                <a:ea typeface="黑体" panose="02010609060101010101" pitchFamily="49" charset="-122"/>
              </a:rPr>
              <a:t>）</a:t>
            </a:r>
          </a:p>
          <a:p>
            <a:pPr marL="182563" indent="-182563" eaLnBrk="1" hangingPunct="1">
              <a:lnSpc>
                <a:spcPct val="105000"/>
              </a:lnSpc>
              <a:spcBef>
                <a:spcPct val="15000"/>
              </a:spcBef>
              <a:buFontTx/>
              <a:buNone/>
            </a:pPr>
            <a:r>
              <a:rPr lang="zh-CN" altLang="en-US" sz="2000" dirty="0" smtClean="0">
                <a:ea typeface="黑体" panose="02010609060101010101" pitchFamily="49" charset="-122"/>
              </a:rPr>
              <a:t>            →</a:t>
            </a:r>
            <a:r>
              <a:rPr lang="en-US" altLang="zh-CN" sz="2000" dirty="0" smtClean="0">
                <a:ea typeface="黑体" panose="02010609060101010101" pitchFamily="49" charset="-122"/>
              </a:rPr>
              <a:t>0x10C</a:t>
            </a:r>
            <a:r>
              <a:rPr lang="zh-CN" altLang="en-US" sz="2000" dirty="0" smtClean="0">
                <a:ea typeface="黑体" panose="02010609060101010101" pitchFamily="49" charset="-122"/>
              </a:rPr>
              <a:t>（</a:t>
            </a:r>
            <a:r>
              <a:rPr lang="en-US" altLang="zh-CN" sz="2000" dirty="0" smtClean="0">
                <a:ea typeface="黑体" panose="02010609060101010101" pitchFamily="49" charset="-122"/>
              </a:rPr>
              <a:t>I4</a:t>
            </a:r>
            <a:r>
              <a:rPr lang="zh-CN" altLang="en-US" sz="2000" dirty="0" smtClean="0">
                <a:ea typeface="黑体" panose="02010609060101010101" pitchFamily="49" charset="-122"/>
              </a:rPr>
              <a:t>）</a:t>
            </a:r>
          </a:p>
          <a:p>
            <a:pPr marL="182563" indent="-182563" eaLnBrk="1" hangingPunct="1">
              <a:lnSpc>
                <a:spcPct val="105000"/>
              </a:lnSpc>
              <a:spcBef>
                <a:spcPct val="15000"/>
              </a:spcBef>
              <a:buFontTx/>
              <a:buNone/>
            </a:pPr>
            <a:r>
              <a:rPr lang="en-US" altLang="zh-CN" sz="2000" dirty="0" smtClean="0">
                <a:ea typeface="黑体" panose="02010609060101010101" pitchFamily="49" charset="-122"/>
              </a:rPr>
              <a:t>                   …</a:t>
            </a:r>
            <a:endParaRPr lang="zh-CN" altLang="en-US" sz="2000" dirty="0" smtClean="0">
              <a:ea typeface="黑体" panose="02010609060101010101" pitchFamily="49" charset="-122"/>
            </a:endParaRPr>
          </a:p>
          <a:p>
            <a:pPr marL="182563" indent="-182563" eaLnBrk="1" hangingPunct="1">
              <a:lnSpc>
                <a:spcPct val="105000"/>
              </a:lnSpc>
              <a:spcBef>
                <a:spcPct val="15000"/>
              </a:spcBef>
              <a:buFontTx/>
              <a:buNone/>
            </a:pPr>
            <a:r>
              <a:rPr lang="zh-CN" altLang="en-US" sz="2000" dirty="0" smtClean="0">
                <a:ea typeface="黑体" panose="02010609060101010101" pitchFamily="49" charset="-122"/>
              </a:rPr>
              <a:t>            →</a:t>
            </a:r>
            <a:r>
              <a:rPr lang="en-US" altLang="zh-CN" sz="2000" dirty="0" smtClean="0">
                <a:ea typeface="黑体" panose="02010609060101010101" pitchFamily="49" charset="-122"/>
              </a:rPr>
              <a:t>0x11C</a:t>
            </a:r>
            <a:r>
              <a:rPr lang="zh-CN" altLang="en-US" sz="2000" dirty="0" smtClean="0">
                <a:ea typeface="黑体" panose="02010609060101010101" pitchFamily="49" charset="-122"/>
              </a:rPr>
              <a:t>（</a:t>
            </a:r>
            <a:r>
              <a:rPr lang="en-US" altLang="zh-CN" sz="2000" dirty="0" smtClean="0">
                <a:ea typeface="黑体" panose="02010609060101010101" pitchFamily="49" charset="-122"/>
              </a:rPr>
              <a:t>I8</a:t>
            </a:r>
            <a:r>
              <a:rPr lang="zh-CN" altLang="en-US" sz="2000" dirty="0" smtClean="0">
                <a:ea typeface="黑体" panose="02010609060101010101" pitchFamily="49" charset="-122"/>
              </a:rPr>
              <a:t>）</a:t>
            </a:r>
          </a:p>
          <a:p>
            <a:pPr marL="182563" indent="-182563" eaLnBrk="1" hangingPunct="1">
              <a:lnSpc>
                <a:spcPct val="105000"/>
              </a:lnSpc>
              <a:spcBef>
                <a:spcPct val="15000"/>
              </a:spcBef>
              <a:buFontTx/>
              <a:buNone/>
            </a:pPr>
            <a:r>
              <a:rPr lang="zh-CN" altLang="en-US" sz="2000" dirty="0" smtClean="0">
                <a:ea typeface="黑体" panose="02010609060101010101" pitchFamily="49" charset="-122"/>
              </a:rPr>
              <a:t>            →</a:t>
            </a:r>
            <a:r>
              <a:rPr lang="en-US" altLang="zh-CN" sz="2000" dirty="0" smtClean="0">
                <a:ea typeface="黑体" panose="02010609060101010101" pitchFamily="49" charset="-122"/>
              </a:rPr>
              <a:t>0x120</a:t>
            </a:r>
            <a:r>
              <a:rPr lang="zh-CN" altLang="en-US" sz="2000" dirty="0" smtClean="0">
                <a:ea typeface="黑体" panose="02010609060101010101" pitchFamily="49" charset="-122"/>
              </a:rPr>
              <a:t>（</a:t>
            </a:r>
            <a:r>
              <a:rPr lang="en-US" altLang="zh-CN" sz="2000" dirty="0" smtClean="0">
                <a:ea typeface="黑体" panose="02010609060101010101" pitchFamily="49" charset="-122"/>
              </a:rPr>
              <a:t>I9</a:t>
            </a:r>
            <a:r>
              <a:rPr lang="zh-CN" altLang="en-US" sz="2000" dirty="0" smtClean="0">
                <a:ea typeface="黑体" panose="02010609060101010101" pitchFamily="49" charset="-122"/>
              </a:rPr>
              <a:t>） </a:t>
            </a:r>
          </a:p>
          <a:p>
            <a:pPr marL="182563" indent="-182563" eaLnBrk="1" hangingPunct="1">
              <a:lnSpc>
                <a:spcPct val="105000"/>
              </a:lnSpc>
              <a:spcBef>
                <a:spcPct val="15000"/>
              </a:spcBef>
              <a:buFontTx/>
              <a:buNone/>
            </a:pPr>
            <a:endParaRPr lang="zh-CN" altLang="en-US" sz="2000" dirty="0" smtClean="0">
              <a:ea typeface="黑体" panose="02010609060101010101" pitchFamily="49" charset="-122"/>
            </a:endParaRPr>
          </a:p>
          <a:p>
            <a:pPr marL="182563" indent="-182563" eaLnBrk="1" hangingPunct="1">
              <a:lnSpc>
                <a:spcPct val="105000"/>
              </a:lnSpc>
              <a:spcBef>
                <a:spcPct val="15000"/>
              </a:spcBef>
              <a:buFontTx/>
              <a:buNone/>
            </a:pPr>
            <a:r>
              <a:rPr lang="zh-CN" altLang="en-US" sz="2000" dirty="0" smtClean="0">
                <a:ea typeface="黑体" panose="02010609060101010101" pitchFamily="49" charset="-122"/>
              </a:rPr>
              <a:t>数据：只有数组在主存中：   </a:t>
            </a:r>
          </a:p>
          <a:p>
            <a:pPr marL="182563" indent="-182563" eaLnBrk="1" hangingPunct="1">
              <a:lnSpc>
                <a:spcPct val="105000"/>
              </a:lnSpc>
              <a:spcBef>
                <a:spcPct val="15000"/>
              </a:spcBef>
              <a:buFontTx/>
              <a:buNone/>
            </a:pPr>
            <a:r>
              <a:rPr lang="en-US" altLang="zh-CN" sz="2000" dirty="0" smtClean="0">
                <a:ea typeface="黑体" panose="02010609060101010101" pitchFamily="49" charset="-122"/>
              </a:rPr>
              <a:t>           0x400→0x404→0x408</a:t>
            </a:r>
          </a:p>
          <a:p>
            <a:pPr marL="182563" indent="-182563" eaLnBrk="1" hangingPunct="1">
              <a:lnSpc>
                <a:spcPct val="105000"/>
              </a:lnSpc>
              <a:spcBef>
                <a:spcPct val="15000"/>
              </a:spcBef>
              <a:buFontTx/>
              <a:buNone/>
            </a:pPr>
            <a:r>
              <a:rPr lang="en-US" altLang="zh-CN" sz="2000" dirty="0" smtClean="0">
                <a:ea typeface="黑体" panose="02010609060101010101" pitchFamily="49" charset="-122"/>
              </a:rPr>
              <a:t>          →0x40C→……→0x7A4 </a:t>
            </a:r>
            <a:endParaRPr lang="zh-CN" altLang="en-US" sz="2000" dirty="0" smtClean="0">
              <a:ea typeface="黑体" panose="02010609060101010101" pitchFamily="49" charset="-122"/>
            </a:endParaRPr>
          </a:p>
        </p:txBody>
      </p:sp>
      <p:grpSp>
        <p:nvGrpSpPr>
          <p:cNvPr id="99" name="Group 7"/>
          <p:cNvGrpSpPr>
            <a:grpSpLocks/>
          </p:cNvGrpSpPr>
          <p:nvPr/>
        </p:nvGrpSpPr>
        <p:grpSpPr bwMode="auto">
          <a:xfrm>
            <a:off x="6777038" y="1776413"/>
            <a:ext cx="2349500" cy="4667250"/>
            <a:chOff x="4422" y="709"/>
            <a:chExt cx="1338" cy="2940"/>
          </a:xfrm>
        </p:grpSpPr>
        <p:grpSp>
          <p:nvGrpSpPr>
            <p:cNvPr id="100" name="Group 8"/>
            <p:cNvGrpSpPr>
              <a:grpSpLocks/>
            </p:cNvGrpSpPr>
            <p:nvPr/>
          </p:nvGrpSpPr>
          <p:grpSpPr bwMode="auto">
            <a:xfrm>
              <a:off x="4422" y="709"/>
              <a:ext cx="1338" cy="2939"/>
              <a:chOff x="4422" y="822"/>
              <a:chExt cx="1338" cy="2938"/>
            </a:xfrm>
          </p:grpSpPr>
          <p:grpSp>
            <p:nvGrpSpPr>
              <p:cNvPr id="103" name="Group 9"/>
              <p:cNvGrpSpPr>
                <a:grpSpLocks/>
              </p:cNvGrpSpPr>
              <p:nvPr/>
            </p:nvGrpSpPr>
            <p:grpSpPr bwMode="auto">
              <a:xfrm>
                <a:off x="4422" y="822"/>
                <a:ext cx="1113" cy="2938"/>
                <a:chOff x="4486" y="822"/>
                <a:chExt cx="1113" cy="2938"/>
              </a:xfrm>
            </p:grpSpPr>
            <p:sp>
              <p:nvSpPr>
                <p:cNvPr id="105" name="Rectangle 10"/>
                <p:cNvSpPr>
                  <a:spLocks noChangeArrowheads="1"/>
                </p:cNvSpPr>
                <p:nvPr/>
              </p:nvSpPr>
              <p:spPr bwMode="auto">
                <a:xfrm>
                  <a:off x="5039" y="1219"/>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I1</a:t>
                  </a:r>
                </a:p>
              </p:txBody>
            </p:sp>
            <p:sp>
              <p:nvSpPr>
                <p:cNvPr id="106" name="Rectangle 11"/>
                <p:cNvSpPr>
                  <a:spLocks noChangeArrowheads="1"/>
                </p:cNvSpPr>
                <p:nvPr/>
              </p:nvSpPr>
              <p:spPr bwMode="auto">
                <a:xfrm>
                  <a:off x="5039" y="1363"/>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I2</a:t>
                  </a:r>
                </a:p>
              </p:txBody>
            </p:sp>
            <p:sp>
              <p:nvSpPr>
                <p:cNvPr id="107" name="Rectangle 12"/>
                <p:cNvSpPr>
                  <a:spLocks noChangeArrowheads="1"/>
                </p:cNvSpPr>
                <p:nvPr/>
              </p:nvSpPr>
              <p:spPr bwMode="auto">
                <a:xfrm>
                  <a:off x="5039" y="1507"/>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I3</a:t>
                  </a:r>
                </a:p>
              </p:txBody>
            </p:sp>
            <p:sp>
              <p:nvSpPr>
                <p:cNvPr id="108" name="Rectangle 13"/>
                <p:cNvSpPr>
                  <a:spLocks noChangeArrowheads="1"/>
                </p:cNvSpPr>
                <p:nvPr/>
              </p:nvSpPr>
              <p:spPr bwMode="auto">
                <a:xfrm>
                  <a:off x="5039" y="1651"/>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I4</a:t>
                  </a:r>
                </a:p>
              </p:txBody>
            </p:sp>
            <p:sp>
              <p:nvSpPr>
                <p:cNvPr id="109" name="Rectangle 14"/>
                <p:cNvSpPr>
                  <a:spLocks noChangeArrowheads="1"/>
                </p:cNvSpPr>
                <p:nvPr/>
              </p:nvSpPr>
              <p:spPr bwMode="auto">
                <a:xfrm>
                  <a:off x="5039" y="1795"/>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I5</a:t>
                  </a:r>
                </a:p>
              </p:txBody>
            </p:sp>
            <p:sp>
              <p:nvSpPr>
                <p:cNvPr id="110" name="Rectangle 15"/>
                <p:cNvSpPr>
                  <a:spLocks noChangeArrowheads="1"/>
                </p:cNvSpPr>
                <p:nvPr/>
              </p:nvSpPr>
              <p:spPr bwMode="auto">
                <a:xfrm>
                  <a:off x="5039" y="1939"/>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I6</a:t>
                  </a:r>
                </a:p>
              </p:txBody>
            </p:sp>
            <p:sp>
              <p:nvSpPr>
                <p:cNvPr id="111" name="Rectangle 16"/>
                <p:cNvSpPr>
                  <a:spLocks noChangeArrowheads="1"/>
                </p:cNvSpPr>
                <p:nvPr/>
              </p:nvSpPr>
              <p:spPr bwMode="auto">
                <a:xfrm>
                  <a:off x="4582" y="117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0x100</a:t>
                  </a:r>
                </a:p>
              </p:txBody>
            </p:sp>
            <p:sp>
              <p:nvSpPr>
                <p:cNvPr id="112" name="Rectangle 17"/>
                <p:cNvSpPr>
                  <a:spLocks noChangeArrowheads="1"/>
                </p:cNvSpPr>
                <p:nvPr/>
              </p:nvSpPr>
              <p:spPr bwMode="auto">
                <a:xfrm>
                  <a:off x="4582" y="1314"/>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0x104</a:t>
                  </a:r>
                </a:p>
              </p:txBody>
            </p:sp>
            <p:sp>
              <p:nvSpPr>
                <p:cNvPr id="113" name="Rectangle 18"/>
                <p:cNvSpPr>
                  <a:spLocks noChangeArrowheads="1"/>
                </p:cNvSpPr>
                <p:nvPr/>
              </p:nvSpPr>
              <p:spPr bwMode="auto">
                <a:xfrm>
                  <a:off x="4582" y="1458"/>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0x108</a:t>
                  </a:r>
                </a:p>
              </p:txBody>
            </p:sp>
            <p:sp>
              <p:nvSpPr>
                <p:cNvPr id="114" name="Rectangle 19"/>
                <p:cNvSpPr>
                  <a:spLocks noChangeArrowheads="1"/>
                </p:cNvSpPr>
                <p:nvPr/>
              </p:nvSpPr>
              <p:spPr bwMode="auto">
                <a:xfrm>
                  <a:off x="4582" y="1602"/>
                  <a:ext cx="3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0x10C</a:t>
                  </a:r>
                </a:p>
              </p:txBody>
            </p:sp>
            <p:sp>
              <p:nvSpPr>
                <p:cNvPr id="115" name="Rectangle 20"/>
                <p:cNvSpPr>
                  <a:spLocks noChangeArrowheads="1"/>
                </p:cNvSpPr>
                <p:nvPr/>
              </p:nvSpPr>
              <p:spPr bwMode="auto">
                <a:xfrm>
                  <a:off x="4582" y="1746"/>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0x110</a:t>
                  </a:r>
                </a:p>
              </p:txBody>
            </p:sp>
            <p:sp>
              <p:nvSpPr>
                <p:cNvPr id="116" name="Rectangle 21"/>
                <p:cNvSpPr>
                  <a:spLocks noChangeArrowheads="1"/>
                </p:cNvSpPr>
                <p:nvPr/>
              </p:nvSpPr>
              <p:spPr bwMode="auto">
                <a:xfrm>
                  <a:off x="4582" y="189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0x114</a:t>
                  </a:r>
                </a:p>
              </p:txBody>
            </p:sp>
            <p:sp>
              <p:nvSpPr>
                <p:cNvPr id="117" name="Rectangle 22"/>
                <p:cNvSpPr>
                  <a:spLocks noChangeArrowheads="1"/>
                </p:cNvSpPr>
                <p:nvPr/>
              </p:nvSpPr>
              <p:spPr bwMode="auto">
                <a:xfrm>
                  <a:off x="5039" y="2419"/>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a[0]</a:t>
                  </a:r>
                </a:p>
              </p:txBody>
            </p:sp>
            <p:sp>
              <p:nvSpPr>
                <p:cNvPr id="118" name="Rectangle 23"/>
                <p:cNvSpPr>
                  <a:spLocks noChangeArrowheads="1"/>
                </p:cNvSpPr>
                <p:nvPr/>
              </p:nvSpPr>
              <p:spPr bwMode="auto">
                <a:xfrm>
                  <a:off x="5039" y="2563"/>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a[1]</a:t>
                  </a:r>
                </a:p>
              </p:txBody>
            </p:sp>
            <p:sp>
              <p:nvSpPr>
                <p:cNvPr id="119" name="Rectangle 24"/>
                <p:cNvSpPr>
                  <a:spLocks noChangeArrowheads="1"/>
                </p:cNvSpPr>
                <p:nvPr/>
              </p:nvSpPr>
              <p:spPr bwMode="auto">
                <a:xfrm>
                  <a:off x="5039" y="2707"/>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a[2]</a:t>
                  </a:r>
                </a:p>
              </p:txBody>
            </p:sp>
            <p:sp>
              <p:nvSpPr>
                <p:cNvPr id="120" name="Rectangle 25"/>
                <p:cNvSpPr>
                  <a:spLocks noChangeArrowheads="1"/>
                </p:cNvSpPr>
                <p:nvPr/>
              </p:nvSpPr>
              <p:spPr bwMode="auto">
                <a:xfrm>
                  <a:off x="5039" y="2851"/>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a[3]</a:t>
                  </a:r>
                </a:p>
              </p:txBody>
            </p:sp>
            <p:sp>
              <p:nvSpPr>
                <p:cNvPr id="121" name="Rectangle 26"/>
                <p:cNvSpPr>
                  <a:spLocks noChangeArrowheads="1"/>
                </p:cNvSpPr>
                <p:nvPr/>
              </p:nvSpPr>
              <p:spPr bwMode="auto">
                <a:xfrm>
                  <a:off x="5039" y="2995"/>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a[4]</a:t>
                  </a:r>
                </a:p>
              </p:txBody>
            </p:sp>
            <p:sp>
              <p:nvSpPr>
                <p:cNvPr id="122" name="Rectangle 27"/>
                <p:cNvSpPr>
                  <a:spLocks noChangeArrowheads="1"/>
                </p:cNvSpPr>
                <p:nvPr/>
              </p:nvSpPr>
              <p:spPr bwMode="auto">
                <a:xfrm>
                  <a:off x="5039" y="3139"/>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a[5]</a:t>
                  </a:r>
                </a:p>
              </p:txBody>
            </p:sp>
            <p:sp>
              <p:nvSpPr>
                <p:cNvPr id="123" name="Rectangle 28"/>
                <p:cNvSpPr>
                  <a:spLocks noChangeArrowheads="1"/>
                </p:cNvSpPr>
                <p:nvPr/>
              </p:nvSpPr>
              <p:spPr bwMode="auto">
                <a:xfrm>
                  <a:off x="4582" y="237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0x400</a:t>
                  </a:r>
                </a:p>
              </p:txBody>
            </p:sp>
            <p:sp>
              <p:nvSpPr>
                <p:cNvPr id="124" name="Rectangle 29"/>
                <p:cNvSpPr>
                  <a:spLocks noChangeArrowheads="1"/>
                </p:cNvSpPr>
                <p:nvPr/>
              </p:nvSpPr>
              <p:spPr bwMode="auto">
                <a:xfrm>
                  <a:off x="4582" y="2514"/>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0x404</a:t>
                  </a:r>
                </a:p>
              </p:txBody>
            </p:sp>
            <p:sp>
              <p:nvSpPr>
                <p:cNvPr id="125" name="Rectangle 30"/>
                <p:cNvSpPr>
                  <a:spLocks noChangeArrowheads="1"/>
                </p:cNvSpPr>
                <p:nvPr/>
              </p:nvSpPr>
              <p:spPr bwMode="auto">
                <a:xfrm>
                  <a:off x="4582" y="2658"/>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0x408</a:t>
                  </a:r>
                </a:p>
              </p:txBody>
            </p:sp>
            <p:sp>
              <p:nvSpPr>
                <p:cNvPr id="126" name="Rectangle 31"/>
                <p:cNvSpPr>
                  <a:spLocks noChangeArrowheads="1"/>
                </p:cNvSpPr>
                <p:nvPr/>
              </p:nvSpPr>
              <p:spPr bwMode="auto">
                <a:xfrm>
                  <a:off x="4582" y="2802"/>
                  <a:ext cx="3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0x40C</a:t>
                  </a:r>
                </a:p>
              </p:txBody>
            </p:sp>
            <p:sp>
              <p:nvSpPr>
                <p:cNvPr id="127" name="Rectangle 32"/>
                <p:cNvSpPr>
                  <a:spLocks noChangeArrowheads="1"/>
                </p:cNvSpPr>
                <p:nvPr/>
              </p:nvSpPr>
              <p:spPr bwMode="auto">
                <a:xfrm>
                  <a:off x="4582" y="2946"/>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0x410</a:t>
                  </a:r>
                </a:p>
              </p:txBody>
            </p:sp>
            <p:sp>
              <p:nvSpPr>
                <p:cNvPr id="128" name="Rectangle 33"/>
                <p:cNvSpPr>
                  <a:spLocks noChangeArrowheads="1"/>
                </p:cNvSpPr>
                <p:nvPr/>
              </p:nvSpPr>
              <p:spPr bwMode="auto">
                <a:xfrm>
                  <a:off x="4582" y="309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0x414</a:t>
                  </a:r>
                </a:p>
              </p:txBody>
            </p:sp>
            <p:sp>
              <p:nvSpPr>
                <p:cNvPr id="129" name="Rectangle 34"/>
                <p:cNvSpPr>
                  <a:spLocks noChangeArrowheads="1"/>
                </p:cNvSpPr>
                <p:nvPr/>
              </p:nvSpPr>
              <p:spPr bwMode="auto">
                <a:xfrm>
                  <a:off x="5039" y="2083"/>
                  <a:ext cx="560" cy="320"/>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0"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 • •</a:t>
                  </a:r>
                </a:p>
              </p:txBody>
            </p:sp>
            <p:sp>
              <p:nvSpPr>
                <p:cNvPr id="130" name="Rectangle 35"/>
                <p:cNvSpPr>
                  <a:spLocks noChangeArrowheads="1"/>
                </p:cNvSpPr>
                <p:nvPr/>
              </p:nvSpPr>
              <p:spPr bwMode="auto">
                <a:xfrm>
                  <a:off x="5039" y="3619"/>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400" b="1" i="0" u="none" strike="noStrike" kern="0" cap="none" spc="0" normalizeH="0" baseline="0" noProof="0" smtClean="0">
                    <a:ln>
                      <a:noFill/>
                    </a:ln>
                    <a:solidFill>
                      <a:srgbClr val="000000"/>
                    </a:solidFill>
                    <a:effectLst/>
                    <a:uLnTx/>
                    <a:uFillTx/>
                    <a:latin typeface="Courier New" panose="02070309020205020404" pitchFamily="49" charset="0"/>
                    <a:ea typeface="PMingLiU" panose="02020500000000000000" pitchFamily="18" charset="-120"/>
                  </a:endParaRPr>
                </a:p>
              </p:txBody>
            </p:sp>
            <p:sp>
              <p:nvSpPr>
                <p:cNvPr id="131" name="Rectangle 36"/>
                <p:cNvSpPr>
                  <a:spLocks noChangeArrowheads="1"/>
                </p:cNvSpPr>
                <p:nvPr/>
              </p:nvSpPr>
              <p:spPr bwMode="auto">
                <a:xfrm>
                  <a:off x="4582" y="3570"/>
                  <a:ext cx="3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0x7A4</a:t>
                  </a:r>
                </a:p>
              </p:txBody>
            </p:sp>
            <p:sp>
              <p:nvSpPr>
                <p:cNvPr id="132" name="Rectangle 37"/>
                <p:cNvSpPr>
                  <a:spLocks noChangeArrowheads="1"/>
                </p:cNvSpPr>
                <p:nvPr/>
              </p:nvSpPr>
              <p:spPr bwMode="auto">
                <a:xfrm>
                  <a:off x="5039" y="3283"/>
                  <a:ext cx="560" cy="320"/>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Arial" panose="020B0604020202020204" pitchFamily="34" charset="0"/>
                      <a:ea typeface="PMingLiU" panose="02020500000000000000" pitchFamily="18" charset="-120"/>
                    </a:rPr>
                    <a:t>• • •</a:t>
                  </a:r>
                </a:p>
              </p:txBody>
            </p:sp>
            <p:sp>
              <p:nvSpPr>
                <p:cNvPr id="133" name="Rectangle 38"/>
                <p:cNvSpPr>
                  <a:spLocks noChangeArrowheads="1"/>
                </p:cNvSpPr>
                <p:nvPr/>
              </p:nvSpPr>
              <p:spPr bwMode="auto">
                <a:xfrm>
                  <a:off x="4486" y="822"/>
                  <a:ext cx="82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主存的布局</a:t>
                  </a:r>
                  <a:r>
                    <a:rPr kumimoji="0" lang="en-US" altLang="zh-CN" sz="1800" b="1"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a:t>
                  </a:r>
                </a:p>
              </p:txBody>
            </p:sp>
            <p:sp>
              <p:nvSpPr>
                <p:cNvPr id="134" name="Rectangle 39"/>
                <p:cNvSpPr>
                  <a:spLocks noChangeArrowheads="1"/>
                </p:cNvSpPr>
                <p:nvPr/>
              </p:nvSpPr>
              <p:spPr bwMode="auto">
                <a:xfrm>
                  <a:off x="5039" y="1075"/>
                  <a:ext cx="560" cy="128"/>
                </a:xfrm>
                <a:prstGeom prst="rect">
                  <a:avLst/>
                </a:prstGeom>
                <a:solidFill>
                  <a:srgbClr val="FFFFFF"/>
                </a:solidFill>
                <a:ln w="25400">
                  <a:solidFill>
                    <a:srgbClr val="000000"/>
                  </a:solidFill>
                  <a:miter lim="800000"/>
                  <a:headEnd/>
                  <a:tailEnd/>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I0</a:t>
                  </a:r>
                </a:p>
              </p:txBody>
            </p:sp>
            <p:sp>
              <p:nvSpPr>
                <p:cNvPr id="135" name="Rectangle 40"/>
                <p:cNvSpPr>
                  <a:spLocks noChangeArrowheads="1"/>
                </p:cNvSpPr>
                <p:nvPr/>
              </p:nvSpPr>
              <p:spPr bwMode="auto">
                <a:xfrm>
                  <a:off x="4582" y="1026"/>
                  <a:ext cx="3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TW" sz="1400" b="1" i="0" u="none" strike="noStrike" kern="0" cap="none" spc="0" normalizeH="0" baseline="0" noProof="0" smtClean="0">
                      <a:ln>
                        <a:noFill/>
                      </a:ln>
                      <a:solidFill>
                        <a:srgbClr val="000000"/>
                      </a:solidFill>
                      <a:effectLst/>
                      <a:uLnTx/>
                      <a:uFillTx/>
                      <a:latin typeface="Times New Roman" panose="02020603050405020304" pitchFamily="18" charset="0"/>
                      <a:ea typeface="PMingLiU" panose="02020500000000000000" pitchFamily="18" charset="-120"/>
                    </a:rPr>
                    <a:t>0x0FC</a:t>
                  </a:r>
                </a:p>
              </p:txBody>
            </p:sp>
          </p:grpSp>
          <p:sp>
            <p:nvSpPr>
              <p:cNvPr id="104" name="Text Box 41"/>
              <p:cNvSpPr txBox="1">
                <a:spLocks noChangeArrowheads="1"/>
              </p:cNvSpPr>
              <p:nvPr/>
            </p:nvSpPr>
            <p:spPr bwMode="auto">
              <a:xfrm>
                <a:off x="5507" y="1276"/>
                <a:ext cx="253"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700" b="1" i="0" u="none" strike="noStrike" kern="0" cap="none" spc="0" normalizeH="0" baseline="0" noProof="0" dirty="0" smtClean="0">
                    <a:ln>
                      <a:noFill/>
                    </a:ln>
                    <a:effectLst/>
                    <a:uLnTx/>
                    <a:uFillTx/>
                    <a:latin typeface="Arial" panose="020B0604020202020204" pitchFamily="34" charset="0"/>
                    <a:ea typeface="宋体" panose="02010600030101010101" pitchFamily="2" charset="-122"/>
                  </a:rPr>
                  <a:t>指  令                            数   据</a:t>
                </a:r>
              </a:p>
            </p:txBody>
          </p:sp>
        </p:grpSp>
        <p:sp>
          <p:nvSpPr>
            <p:cNvPr id="101" name="Text Box 42"/>
            <p:cNvSpPr txBox="1">
              <a:spLocks noChangeArrowheads="1"/>
            </p:cNvSpPr>
            <p:nvPr/>
          </p:nvSpPr>
          <p:spPr bwMode="auto">
            <a:xfrm>
              <a:off x="5511" y="2259"/>
              <a:ext cx="18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7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A</a:t>
              </a:r>
            </a:p>
          </p:txBody>
        </p:sp>
        <p:sp>
          <p:nvSpPr>
            <p:cNvPr id="102" name="Text Box 43"/>
            <p:cNvSpPr txBox="1">
              <a:spLocks noChangeArrowheads="1"/>
            </p:cNvSpPr>
            <p:nvPr/>
          </p:nvSpPr>
          <p:spPr bwMode="auto">
            <a:xfrm>
              <a:off x="5511" y="3430"/>
              <a:ext cx="18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7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V</a:t>
              </a:r>
            </a:p>
          </p:txBody>
        </p:sp>
      </p:grpSp>
      <p:sp>
        <p:nvSpPr>
          <p:cNvPr id="136" name="Rectangle 54"/>
          <p:cNvSpPr>
            <a:spLocks noChangeArrowheads="1"/>
          </p:cNvSpPr>
          <p:nvPr/>
        </p:nvSpPr>
        <p:spPr bwMode="auto">
          <a:xfrm>
            <a:off x="4211638" y="1944688"/>
            <a:ext cx="21161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lnSpc>
                <a:spcPct val="120000"/>
              </a:lnSpc>
            </a:pPr>
            <a:r>
              <a:rPr lang="zh-CN" altLang="en-US" sz="2000" b="1" dirty="0" smtClean="0">
                <a:solidFill>
                  <a:srgbClr val="0000FF"/>
                </a:solidFill>
                <a:latin typeface="微软雅黑" panose="020B0503020204020204" pitchFamily="34" charset="-122"/>
                <a:ea typeface="微软雅黑" panose="020B0503020204020204" pitchFamily="34" charset="-122"/>
              </a:rPr>
              <a:t>若</a:t>
            </a:r>
            <a:r>
              <a:rPr lang="en-US" altLang="zh-CN" sz="2000" b="1" dirty="0" smtClean="0">
                <a:solidFill>
                  <a:srgbClr val="0000FF"/>
                </a:solidFill>
                <a:latin typeface="微软雅黑" panose="020B0503020204020204" pitchFamily="34" charset="-122"/>
                <a:ea typeface="微软雅黑" panose="020B0503020204020204" pitchFamily="34" charset="-122"/>
              </a:rPr>
              <a:t>n</a:t>
            </a:r>
            <a:r>
              <a:rPr lang="zh-CN" altLang="en-US" sz="2000" b="1" dirty="0" smtClean="0">
                <a:solidFill>
                  <a:srgbClr val="0000FF"/>
                </a:solidFill>
                <a:latin typeface="微软雅黑" panose="020B0503020204020204" pitchFamily="34" charset="-122"/>
                <a:ea typeface="微软雅黑" panose="020B0503020204020204" pitchFamily="34" charset="-122"/>
              </a:rPr>
              <a:t>足够大，则在一段时间内一直在局部区域内执行指令，故循环内指令的时间局部性好；</a:t>
            </a:r>
          </a:p>
          <a:p>
            <a:pPr eaLnBrk="0" hangingPunct="0">
              <a:lnSpc>
                <a:spcPct val="120000"/>
              </a:lnSpc>
            </a:pPr>
            <a:endParaRPr lang="zh-CN" altLang="en-US" sz="2000" b="1" dirty="0" smtClean="0">
              <a:solidFill>
                <a:srgbClr val="0000FF"/>
              </a:solidFill>
              <a:latin typeface="微软雅黑" panose="020B0503020204020204" pitchFamily="34" charset="-122"/>
              <a:ea typeface="微软雅黑" panose="020B0503020204020204" pitchFamily="34" charset="-122"/>
            </a:endParaRPr>
          </a:p>
          <a:p>
            <a:pPr eaLnBrk="0" hangingPunct="0">
              <a:lnSpc>
                <a:spcPct val="120000"/>
              </a:lnSpc>
            </a:pPr>
            <a:r>
              <a:rPr lang="zh-CN" altLang="en-US" sz="2000" b="1" dirty="0" smtClean="0">
                <a:solidFill>
                  <a:srgbClr val="0000FF"/>
                </a:solidFill>
                <a:latin typeface="微软雅黑" panose="020B0503020204020204" pitchFamily="34" charset="-122"/>
                <a:ea typeface="微软雅黑" panose="020B0503020204020204" pitchFamily="34" charset="-122"/>
              </a:rPr>
              <a:t>按顺序执行，故程序空间局部性好！</a:t>
            </a:r>
            <a:endParaRPr lang="en-US" altLang="zh-CN" sz="2000" b="1" dirty="0" smtClean="0">
              <a:solidFill>
                <a:srgbClr val="0000FF"/>
              </a:solidFill>
              <a:latin typeface="微软雅黑" panose="020B0503020204020204" pitchFamily="34" charset="-122"/>
              <a:ea typeface="微软雅黑" panose="020B0503020204020204" pitchFamily="34" charset="-122"/>
            </a:endParaRPr>
          </a:p>
        </p:txBody>
      </p:sp>
      <p:sp>
        <p:nvSpPr>
          <p:cNvPr id="137" name="Rectangle 55"/>
          <p:cNvSpPr>
            <a:spLocks noChangeArrowheads="1"/>
          </p:cNvSpPr>
          <p:nvPr/>
        </p:nvSpPr>
        <p:spPr bwMode="auto">
          <a:xfrm>
            <a:off x="296863" y="5589588"/>
            <a:ext cx="61642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lnSpc>
                <a:spcPct val="120000"/>
              </a:lnSpc>
            </a:pPr>
            <a:r>
              <a:rPr lang="zh-CN" altLang="en-US" sz="2000" b="1" dirty="0" smtClean="0">
                <a:solidFill>
                  <a:srgbClr val="0000FF"/>
                </a:solidFill>
                <a:latin typeface="微软雅黑" panose="020B0503020204020204" pitchFamily="34" charset="-122"/>
                <a:ea typeface="微软雅黑" panose="020B0503020204020204" pitchFamily="34" charset="-122"/>
              </a:rPr>
              <a:t>数组元素按顺序存放，按顺序访问，故空间局部性好；</a:t>
            </a:r>
          </a:p>
          <a:p>
            <a:pPr eaLnBrk="0" hangingPunct="0">
              <a:lnSpc>
                <a:spcPct val="120000"/>
              </a:lnSpc>
            </a:pPr>
            <a:r>
              <a:rPr lang="zh-CN" altLang="en-US" sz="2000" b="1" dirty="0" smtClean="0">
                <a:solidFill>
                  <a:srgbClr val="0000FF"/>
                </a:solidFill>
                <a:latin typeface="微软雅黑" panose="020B0503020204020204" pitchFamily="34" charset="-122"/>
                <a:ea typeface="微软雅黑" panose="020B0503020204020204" pitchFamily="34" charset="-122"/>
              </a:rPr>
              <a:t>每个数组元素都只被访问</a:t>
            </a:r>
            <a:r>
              <a:rPr lang="en-US" altLang="zh-CN" sz="2000" b="1" dirty="0" smtClean="0">
                <a:solidFill>
                  <a:srgbClr val="0000FF"/>
                </a:solidFill>
                <a:latin typeface="微软雅黑" panose="020B0503020204020204" pitchFamily="34" charset="-122"/>
                <a:ea typeface="微软雅黑" panose="020B0503020204020204" pitchFamily="34" charset="-122"/>
              </a:rPr>
              <a:t>1</a:t>
            </a:r>
            <a:r>
              <a:rPr lang="zh-CN" altLang="en-US" sz="2000" b="1" dirty="0" smtClean="0">
                <a:solidFill>
                  <a:srgbClr val="0000FF"/>
                </a:solidFill>
                <a:latin typeface="微软雅黑" panose="020B0503020204020204" pitchFamily="34" charset="-122"/>
                <a:ea typeface="微软雅黑" panose="020B0503020204020204" pitchFamily="34" charset="-122"/>
              </a:rPr>
              <a:t>次，故没有时间局部性。</a:t>
            </a:r>
          </a:p>
        </p:txBody>
      </p:sp>
      <p:grpSp>
        <p:nvGrpSpPr>
          <p:cNvPr id="138" name="Group 44"/>
          <p:cNvGrpSpPr>
            <a:grpSpLocks/>
          </p:cNvGrpSpPr>
          <p:nvPr/>
        </p:nvGrpSpPr>
        <p:grpSpPr bwMode="auto">
          <a:xfrm>
            <a:off x="2816225" y="2708275"/>
            <a:ext cx="900113" cy="763588"/>
            <a:chOff x="1604" y="1565"/>
            <a:chExt cx="567" cy="453"/>
          </a:xfrm>
        </p:grpSpPr>
        <p:grpSp>
          <p:nvGrpSpPr>
            <p:cNvPr id="139" name="Group 59"/>
            <p:cNvGrpSpPr>
              <a:grpSpLocks/>
            </p:cNvGrpSpPr>
            <p:nvPr/>
          </p:nvGrpSpPr>
          <p:grpSpPr bwMode="auto">
            <a:xfrm>
              <a:off x="1604" y="1565"/>
              <a:ext cx="171" cy="453"/>
              <a:chOff x="1633" y="1678"/>
              <a:chExt cx="340" cy="199"/>
            </a:xfrm>
          </p:grpSpPr>
          <p:sp>
            <p:nvSpPr>
              <p:cNvPr id="141" name="Line 56"/>
              <p:cNvSpPr>
                <a:spLocks noChangeShapeType="1"/>
              </p:cNvSpPr>
              <p:nvPr/>
            </p:nvSpPr>
            <p:spPr bwMode="auto">
              <a:xfrm>
                <a:off x="1633" y="1877"/>
                <a:ext cx="3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sp>
            <p:nvSpPr>
              <p:cNvPr id="142" name="Line 57"/>
              <p:cNvSpPr>
                <a:spLocks noChangeShapeType="1"/>
              </p:cNvSpPr>
              <p:nvPr/>
            </p:nvSpPr>
            <p:spPr bwMode="auto">
              <a:xfrm>
                <a:off x="1973" y="1678"/>
                <a:ext cx="0" cy="199"/>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sp>
            <p:nvSpPr>
              <p:cNvPr id="143" name="Line 58"/>
              <p:cNvSpPr>
                <a:spLocks noChangeShapeType="1"/>
              </p:cNvSpPr>
              <p:nvPr/>
            </p:nvSpPr>
            <p:spPr bwMode="auto">
              <a:xfrm flipH="1">
                <a:off x="1633" y="1678"/>
                <a:ext cx="340" cy="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grpSp>
        <p:sp>
          <p:nvSpPr>
            <p:cNvPr id="140" name="Text Box 60"/>
            <p:cNvSpPr txBox="1">
              <a:spLocks noChangeArrowheads="1"/>
            </p:cNvSpPr>
            <p:nvPr/>
          </p:nvSpPr>
          <p:spPr bwMode="auto">
            <a:xfrm>
              <a:off x="1831" y="1593"/>
              <a:ext cx="34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smtClean="0">
                  <a:ea typeface="黑体" panose="02010609060101010101" pitchFamily="49" charset="-122"/>
                </a:rPr>
                <a:t>循环</a:t>
              </a:r>
              <a:r>
                <a:rPr kumimoji="1" lang="en-US" altLang="zh-CN" sz="2000" b="1" dirty="0" smtClean="0">
                  <a:ea typeface="黑体" panose="02010609060101010101" pitchFamily="49" charset="-122"/>
                </a:rPr>
                <a:t>n</a:t>
              </a:r>
              <a:r>
                <a:rPr kumimoji="1" lang="zh-CN" altLang="en-US" sz="2000" b="1" dirty="0" smtClean="0">
                  <a:ea typeface="黑体" panose="02010609060101010101" pitchFamily="49" charset="-122"/>
                </a:rPr>
                <a:t>次</a:t>
              </a:r>
            </a:p>
          </p:txBody>
        </p:sp>
      </p:grpSp>
      <p:sp>
        <p:nvSpPr>
          <p:cNvPr id="144" name="Rectangle 3"/>
          <p:cNvSpPr>
            <a:spLocks noChangeArrowheads="1"/>
          </p:cNvSpPr>
          <p:nvPr/>
        </p:nvSpPr>
        <p:spPr bwMode="auto">
          <a:xfrm>
            <a:off x="5624427" y="433822"/>
            <a:ext cx="2565400" cy="1212850"/>
          </a:xfrm>
          <a:prstGeom prst="rect">
            <a:avLst/>
          </a:prstGeom>
          <a:solidFill>
            <a:schemeClr val="bg1"/>
          </a:solidFill>
          <a:ln w="25400">
            <a:solidFill>
              <a:schemeClr val="hlink"/>
            </a:solidFill>
            <a:miter lim="800000"/>
            <a:headEnd/>
            <a:tailEnd/>
          </a:ln>
        </p:spPr>
        <p:txBody>
          <a:bodyPr lIns="89140" tIns="43777" rIns="89140" bIns="43777">
            <a:spAutoFit/>
          </a:bodyPr>
          <a:lstStyle>
            <a:lvl1pPr>
              <a:tabLst>
                <a:tab pos="457200" algn="l"/>
              </a:tabLst>
              <a:defRPr sz="1600">
                <a:solidFill>
                  <a:schemeClr val="tx1"/>
                </a:solidFill>
                <a:latin typeface="Arial" panose="020B0604020202020204" pitchFamily="34" charset="0"/>
              </a:defRPr>
            </a:lvl1pPr>
            <a:lvl2pPr marL="742950" indent="-285750">
              <a:tabLst>
                <a:tab pos="457200" algn="l"/>
              </a:tabLst>
              <a:defRPr sz="1600">
                <a:solidFill>
                  <a:schemeClr val="tx1"/>
                </a:solidFill>
                <a:latin typeface="Arial" panose="020B0604020202020204" pitchFamily="34" charset="0"/>
              </a:defRPr>
            </a:lvl2pPr>
            <a:lvl3pPr marL="1143000" indent="-228600">
              <a:tabLst>
                <a:tab pos="457200" algn="l"/>
              </a:tabLst>
              <a:defRPr sz="1600">
                <a:solidFill>
                  <a:schemeClr val="tx1"/>
                </a:solidFill>
                <a:latin typeface="Arial" panose="020B0604020202020204" pitchFamily="34" charset="0"/>
              </a:defRPr>
            </a:lvl3pPr>
            <a:lvl4pPr marL="1600200" indent="-228600">
              <a:tabLst>
                <a:tab pos="457200" algn="l"/>
              </a:tabLst>
              <a:defRPr sz="1600">
                <a:solidFill>
                  <a:schemeClr val="tx1"/>
                </a:solidFill>
                <a:latin typeface="Arial" panose="020B0604020202020204" pitchFamily="34" charset="0"/>
              </a:defRPr>
            </a:lvl4pPr>
            <a:lvl5pPr marL="2057400" indent="-228600">
              <a:tabLst>
                <a:tab pos="4572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9pPr>
          </a:lstStyle>
          <a:p>
            <a:pPr>
              <a:lnSpc>
                <a:spcPct val="90000"/>
              </a:lnSpc>
            </a:pPr>
            <a:r>
              <a:rPr lang="en-US" altLang="zh-TW" sz="2000" b="1">
                <a:ea typeface="PMingLiU" panose="02020500000000000000" pitchFamily="18" charset="-120"/>
              </a:rPr>
              <a:t>sum = 0;</a:t>
            </a:r>
          </a:p>
          <a:p>
            <a:pPr>
              <a:lnSpc>
                <a:spcPct val="90000"/>
              </a:lnSpc>
            </a:pPr>
            <a:r>
              <a:rPr lang="en-US" altLang="zh-TW" sz="2000" b="1">
                <a:ea typeface="PMingLiU" panose="02020500000000000000" pitchFamily="18" charset="-120"/>
              </a:rPr>
              <a:t>for (i = 0; i &lt; n; i++)</a:t>
            </a:r>
          </a:p>
          <a:p>
            <a:pPr>
              <a:lnSpc>
                <a:spcPct val="90000"/>
              </a:lnSpc>
            </a:pPr>
            <a:r>
              <a:rPr lang="en-US" altLang="zh-TW" sz="2000" b="1">
                <a:ea typeface="PMingLiU" panose="02020500000000000000" pitchFamily="18" charset="-120"/>
              </a:rPr>
              <a:t>	sum += a[i];</a:t>
            </a:r>
          </a:p>
          <a:p>
            <a:pPr>
              <a:lnSpc>
                <a:spcPct val="90000"/>
              </a:lnSpc>
            </a:pPr>
            <a:r>
              <a:rPr lang="en-US" altLang="zh-TW" sz="2000" b="1">
                <a:ea typeface="PMingLiU" panose="02020500000000000000" pitchFamily="18" charset="-120"/>
              </a:rPr>
              <a:t>*v = sum;</a:t>
            </a:r>
          </a:p>
        </p:txBody>
      </p:sp>
    </p:spTree>
    <p:extLst>
      <p:ext uri="{BB962C8B-B14F-4D97-AF65-F5344CB8AC3E}">
        <p14:creationId xmlns:p14="http://schemas.microsoft.com/office/powerpoint/2010/main" val="142390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blinds(horizontal)">
                                      <p:cBhvr>
                                        <p:cTn id="7" dur="500"/>
                                        <p:tgtEl>
                                          <p:spTgt spid="9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
                                            <p:txEl>
                                              <p:pRg st="1" end="1"/>
                                            </p:txEl>
                                          </p:spTgt>
                                        </p:tgtEl>
                                        <p:attrNameLst>
                                          <p:attrName>style.visibility</p:attrName>
                                        </p:attrNameLst>
                                      </p:cBhvr>
                                      <p:to>
                                        <p:strVal val="visible"/>
                                      </p:to>
                                    </p:set>
                                    <p:animEffect transition="in" filter="blinds(horizontal)">
                                      <p:cBhvr>
                                        <p:cTn id="10" dur="500"/>
                                        <p:tgtEl>
                                          <p:spTgt spid="9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animEffect transition="in" filter="blinds(horizontal)">
                                      <p:cBhvr>
                                        <p:cTn id="15" dur="500"/>
                                        <p:tgtEl>
                                          <p:spTgt spid="9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8">
                                            <p:txEl>
                                              <p:pRg st="3" end="3"/>
                                            </p:txEl>
                                          </p:spTgt>
                                        </p:tgtEl>
                                        <p:attrNameLst>
                                          <p:attrName>style.visibility</p:attrName>
                                        </p:attrNameLst>
                                      </p:cBhvr>
                                      <p:to>
                                        <p:strVal val="visible"/>
                                      </p:to>
                                    </p:set>
                                    <p:animEffect transition="in" filter="blinds(horizontal)">
                                      <p:cBhvr>
                                        <p:cTn id="18" dur="500"/>
                                        <p:tgtEl>
                                          <p:spTgt spid="9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8">
                                            <p:txEl>
                                              <p:pRg st="4" end="4"/>
                                            </p:txEl>
                                          </p:spTgt>
                                        </p:tgtEl>
                                        <p:attrNameLst>
                                          <p:attrName>style.visibility</p:attrName>
                                        </p:attrNameLst>
                                      </p:cBhvr>
                                      <p:to>
                                        <p:strVal val="visible"/>
                                      </p:to>
                                    </p:set>
                                    <p:animEffect transition="in" filter="blinds(horizontal)">
                                      <p:cBhvr>
                                        <p:cTn id="21" dur="500"/>
                                        <p:tgtEl>
                                          <p:spTgt spid="9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8">
                                            <p:txEl>
                                              <p:pRg st="5" end="5"/>
                                            </p:txEl>
                                          </p:spTgt>
                                        </p:tgtEl>
                                        <p:attrNameLst>
                                          <p:attrName>style.visibility</p:attrName>
                                        </p:attrNameLst>
                                      </p:cBhvr>
                                      <p:to>
                                        <p:strVal val="visible"/>
                                      </p:to>
                                    </p:set>
                                    <p:animEffect transition="in" filter="blinds(horizontal)">
                                      <p:cBhvr>
                                        <p:cTn id="24" dur="500"/>
                                        <p:tgtEl>
                                          <p:spTgt spid="9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8">
                                            <p:txEl>
                                              <p:pRg st="6" end="6"/>
                                            </p:txEl>
                                          </p:spTgt>
                                        </p:tgtEl>
                                        <p:attrNameLst>
                                          <p:attrName>style.visibility</p:attrName>
                                        </p:attrNameLst>
                                      </p:cBhvr>
                                      <p:to>
                                        <p:strVal val="visible"/>
                                      </p:to>
                                    </p:set>
                                    <p:animEffect transition="in" filter="blinds(horizontal)">
                                      <p:cBhvr>
                                        <p:cTn id="27" dur="500"/>
                                        <p:tgtEl>
                                          <p:spTgt spid="9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8">
                                            <p:txEl>
                                              <p:pRg st="7" end="7"/>
                                            </p:txEl>
                                          </p:spTgt>
                                        </p:tgtEl>
                                        <p:attrNameLst>
                                          <p:attrName>style.visibility</p:attrName>
                                        </p:attrNameLst>
                                      </p:cBhvr>
                                      <p:to>
                                        <p:strVal val="visible"/>
                                      </p:to>
                                    </p:set>
                                    <p:animEffect transition="in" filter="blinds(horizontal)">
                                      <p:cBhvr>
                                        <p:cTn id="30" dur="500"/>
                                        <p:tgtEl>
                                          <p:spTgt spid="9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98">
                                            <p:txEl>
                                              <p:pRg st="8" end="8"/>
                                            </p:txEl>
                                          </p:spTgt>
                                        </p:tgtEl>
                                        <p:attrNameLst>
                                          <p:attrName>style.visibility</p:attrName>
                                        </p:attrNameLst>
                                      </p:cBhvr>
                                      <p:to>
                                        <p:strVal val="visible"/>
                                      </p:to>
                                    </p:set>
                                    <p:animEffect transition="in" filter="blinds(horizontal)">
                                      <p:cBhvr>
                                        <p:cTn id="33" dur="500"/>
                                        <p:tgtEl>
                                          <p:spTgt spid="9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blinds(horizontal)">
                                      <p:cBhvr>
                                        <p:cTn id="38" dur="500"/>
                                        <p:tgtEl>
                                          <p:spTgt spid="13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blinds(horizontal)">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8">
                                            <p:txEl>
                                              <p:pRg st="10" end="10"/>
                                            </p:txEl>
                                          </p:spTgt>
                                        </p:tgtEl>
                                        <p:attrNameLst>
                                          <p:attrName>style.visibility</p:attrName>
                                        </p:attrNameLst>
                                      </p:cBhvr>
                                      <p:to>
                                        <p:strVal val="visible"/>
                                      </p:to>
                                    </p:set>
                                    <p:animEffect transition="in" filter="blinds(horizontal)">
                                      <p:cBhvr>
                                        <p:cTn id="48" dur="500"/>
                                        <p:tgtEl>
                                          <p:spTgt spid="98">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98">
                                            <p:txEl>
                                              <p:pRg st="11" end="11"/>
                                            </p:txEl>
                                          </p:spTgt>
                                        </p:tgtEl>
                                        <p:attrNameLst>
                                          <p:attrName>style.visibility</p:attrName>
                                        </p:attrNameLst>
                                      </p:cBhvr>
                                      <p:to>
                                        <p:strVal val="visible"/>
                                      </p:to>
                                    </p:set>
                                    <p:animEffect transition="in" filter="blinds(horizontal)">
                                      <p:cBhvr>
                                        <p:cTn id="51" dur="500"/>
                                        <p:tgtEl>
                                          <p:spTgt spid="98">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98">
                                            <p:txEl>
                                              <p:pRg st="12" end="12"/>
                                            </p:txEl>
                                          </p:spTgt>
                                        </p:tgtEl>
                                        <p:attrNameLst>
                                          <p:attrName>style.visibility</p:attrName>
                                        </p:attrNameLst>
                                      </p:cBhvr>
                                      <p:to>
                                        <p:strVal val="visible"/>
                                      </p:to>
                                    </p:set>
                                    <p:animEffect transition="in" filter="blinds(horizontal)">
                                      <p:cBhvr>
                                        <p:cTn id="54" dur="500"/>
                                        <p:tgtEl>
                                          <p:spTgt spid="98">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blinds(horizontal)">
                                      <p:cBhvr>
                                        <p:cTn id="59"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7.6.2 Cache</a:t>
            </a:r>
            <a:r>
              <a:rPr lang="zh-CN" altLang="en-US" dirty="0" smtClean="0"/>
              <a:t>的基本工作原理</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45" name="Rectangle 3"/>
          <p:cNvSpPr txBox="1">
            <a:spLocks noChangeArrowheads="1"/>
          </p:cNvSpPr>
          <p:nvPr/>
        </p:nvSpPr>
        <p:spPr bwMode="auto">
          <a:xfrm>
            <a:off x="165100" y="1210469"/>
            <a:ext cx="42418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717550" eaLnBrk="1" hangingPunct="1">
              <a:lnSpc>
                <a:spcPct val="125000"/>
              </a:lnSpc>
              <a:spcBef>
                <a:spcPct val="30000"/>
              </a:spcBef>
              <a:buFont typeface="Wingdings" panose="05000000000000000000" pitchFamily="2" charset="2"/>
              <a:buChar char="Ø"/>
            </a:pPr>
            <a:r>
              <a:rPr lang="en-US" altLang="zh-CN" sz="2000" dirty="0" smtClean="0">
                <a:solidFill>
                  <a:srgbClr val="006600"/>
                </a:solidFill>
                <a:latin typeface="Comic Sans MS" panose="030F0702030302020204" pitchFamily="66" charset="0"/>
                <a:ea typeface="微软雅黑" panose="020B0503020204020204" pitchFamily="34" charset="-122"/>
              </a:rPr>
              <a:t>Cache</a:t>
            </a:r>
            <a:r>
              <a:rPr lang="zh-CN" altLang="en-US" sz="2000" dirty="0" smtClean="0">
                <a:solidFill>
                  <a:srgbClr val="006600"/>
                </a:solidFill>
                <a:latin typeface="Comic Sans MS" panose="030F0702030302020204" pitchFamily="66" charset="0"/>
                <a:ea typeface="微软雅黑" panose="020B0503020204020204" pitchFamily="34" charset="-122"/>
              </a:rPr>
              <a:t>是一种小容量高速缓冲存储器，它由</a:t>
            </a:r>
            <a:r>
              <a:rPr lang="en-US" altLang="zh-CN" sz="2000" dirty="0" smtClean="0">
                <a:solidFill>
                  <a:srgbClr val="006600"/>
                </a:solidFill>
                <a:latin typeface="Comic Sans MS" panose="030F0702030302020204" pitchFamily="66" charset="0"/>
                <a:ea typeface="微软雅黑" panose="020B0503020204020204" pitchFamily="34" charset="-122"/>
              </a:rPr>
              <a:t>SRAM</a:t>
            </a:r>
            <a:r>
              <a:rPr lang="zh-CN" altLang="en-US" sz="2000" dirty="0" smtClean="0">
                <a:solidFill>
                  <a:srgbClr val="006600"/>
                </a:solidFill>
                <a:latin typeface="Comic Sans MS" panose="030F0702030302020204" pitchFamily="66" charset="0"/>
                <a:ea typeface="微软雅黑" panose="020B0503020204020204" pitchFamily="34" charset="-122"/>
              </a:rPr>
              <a:t>组成。</a:t>
            </a:r>
          </a:p>
          <a:p>
            <a:pPr defTabSz="717550" eaLnBrk="1" hangingPunct="1">
              <a:lnSpc>
                <a:spcPct val="125000"/>
              </a:lnSpc>
              <a:spcBef>
                <a:spcPct val="30000"/>
              </a:spcBef>
              <a:buFont typeface="Wingdings" panose="05000000000000000000" pitchFamily="2" charset="2"/>
              <a:buChar char="Ø"/>
            </a:pPr>
            <a:r>
              <a:rPr lang="en-US" altLang="zh-CN" sz="2000" dirty="0" smtClean="0">
                <a:solidFill>
                  <a:srgbClr val="006600"/>
                </a:solidFill>
                <a:latin typeface="Comic Sans MS" panose="030F0702030302020204" pitchFamily="66" charset="0"/>
                <a:ea typeface="微软雅黑" panose="020B0503020204020204" pitchFamily="34" charset="-122"/>
              </a:rPr>
              <a:t>Cache</a:t>
            </a:r>
            <a:r>
              <a:rPr lang="zh-CN" altLang="en-US" sz="2000" dirty="0" smtClean="0">
                <a:solidFill>
                  <a:srgbClr val="006600"/>
                </a:solidFill>
                <a:latin typeface="Comic Sans MS" panose="030F0702030302020204" pitchFamily="66" charset="0"/>
                <a:ea typeface="微软雅黑" panose="020B0503020204020204" pitchFamily="34" charset="-122"/>
              </a:rPr>
              <a:t>直接制作在</a:t>
            </a:r>
            <a:r>
              <a:rPr lang="en-US" altLang="zh-CN" sz="2000" dirty="0" smtClean="0">
                <a:solidFill>
                  <a:srgbClr val="006600"/>
                </a:solidFill>
                <a:latin typeface="Comic Sans MS" panose="030F0702030302020204" pitchFamily="66" charset="0"/>
                <a:ea typeface="微软雅黑" panose="020B0503020204020204" pitchFamily="34" charset="-122"/>
              </a:rPr>
              <a:t>CPU</a:t>
            </a:r>
            <a:r>
              <a:rPr lang="zh-CN" altLang="en-US" sz="2000" dirty="0" smtClean="0">
                <a:solidFill>
                  <a:srgbClr val="006600"/>
                </a:solidFill>
                <a:latin typeface="Comic Sans MS" panose="030F0702030302020204" pitchFamily="66" charset="0"/>
                <a:ea typeface="微软雅黑" panose="020B0503020204020204" pitchFamily="34" charset="-122"/>
              </a:rPr>
              <a:t>芯片内，速度几乎与</a:t>
            </a:r>
            <a:r>
              <a:rPr lang="en-US" altLang="zh-CN" sz="2000" dirty="0" smtClean="0">
                <a:solidFill>
                  <a:srgbClr val="006600"/>
                </a:solidFill>
                <a:latin typeface="Comic Sans MS" panose="030F0702030302020204" pitchFamily="66" charset="0"/>
                <a:ea typeface="微软雅黑" panose="020B0503020204020204" pitchFamily="34" charset="-122"/>
              </a:rPr>
              <a:t>CPU</a:t>
            </a:r>
            <a:r>
              <a:rPr lang="zh-CN" altLang="en-US" sz="2000" dirty="0" smtClean="0">
                <a:solidFill>
                  <a:srgbClr val="006600"/>
                </a:solidFill>
                <a:latin typeface="Comic Sans MS" panose="030F0702030302020204" pitchFamily="66" charset="0"/>
                <a:ea typeface="微软雅黑" panose="020B0503020204020204" pitchFamily="34" charset="-122"/>
              </a:rPr>
              <a:t>一样快。</a:t>
            </a:r>
          </a:p>
          <a:p>
            <a:pPr defTabSz="717550" eaLnBrk="1" hangingPunct="1">
              <a:lnSpc>
                <a:spcPct val="125000"/>
              </a:lnSpc>
              <a:spcBef>
                <a:spcPct val="30000"/>
              </a:spcBef>
              <a:buFont typeface="Wingdings" panose="05000000000000000000" pitchFamily="2" charset="2"/>
              <a:buChar char="Ø"/>
            </a:pPr>
            <a:r>
              <a:rPr lang="zh-CN" altLang="en-US" sz="2000" dirty="0" smtClean="0">
                <a:solidFill>
                  <a:srgbClr val="006600"/>
                </a:solidFill>
                <a:latin typeface="Comic Sans MS" panose="030F0702030302020204" pitchFamily="66" charset="0"/>
                <a:ea typeface="微软雅黑" panose="020B0503020204020204" pitchFamily="34" charset="-122"/>
              </a:rPr>
              <a:t>程序运行时，</a:t>
            </a:r>
            <a:r>
              <a:rPr lang="en-US" altLang="zh-CN" sz="2000" dirty="0" smtClean="0">
                <a:solidFill>
                  <a:srgbClr val="006600"/>
                </a:solidFill>
                <a:latin typeface="Comic Sans MS" panose="030F0702030302020204" pitchFamily="66" charset="0"/>
                <a:ea typeface="微软雅黑" panose="020B0503020204020204" pitchFamily="34" charset="-122"/>
              </a:rPr>
              <a:t>CPU</a:t>
            </a:r>
            <a:r>
              <a:rPr lang="zh-CN" altLang="en-US" sz="2000" dirty="0" smtClean="0">
                <a:solidFill>
                  <a:srgbClr val="006600"/>
                </a:solidFill>
                <a:latin typeface="Comic Sans MS" panose="030F0702030302020204" pitchFamily="66" charset="0"/>
                <a:ea typeface="微软雅黑" panose="020B0503020204020204" pitchFamily="34" charset="-122"/>
              </a:rPr>
              <a:t>使用的一部分数据</a:t>
            </a:r>
            <a:r>
              <a:rPr lang="en-US" altLang="zh-CN" sz="2000" dirty="0" smtClean="0">
                <a:solidFill>
                  <a:srgbClr val="006600"/>
                </a:solidFill>
                <a:latin typeface="Comic Sans MS" panose="030F0702030302020204" pitchFamily="66" charset="0"/>
                <a:ea typeface="微软雅黑" panose="020B0503020204020204" pitchFamily="34" charset="-122"/>
              </a:rPr>
              <a:t>/</a:t>
            </a:r>
            <a:r>
              <a:rPr lang="zh-CN" altLang="en-US" sz="2000" dirty="0" smtClean="0">
                <a:solidFill>
                  <a:srgbClr val="006600"/>
                </a:solidFill>
                <a:latin typeface="Comic Sans MS" panose="030F0702030302020204" pitchFamily="66" charset="0"/>
                <a:ea typeface="微软雅黑" panose="020B0503020204020204" pitchFamily="34" charset="-122"/>
              </a:rPr>
              <a:t>指令会预先成批拷贝在</a:t>
            </a:r>
            <a:r>
              <a:rPr lang="en-US" altLang="zh-CN" sz="2000" dirty="0" smtClean="0">
                <a:solidFill>
                  <a:srgbClr val="006600"/>
                </a:solidFill>
                <a:latin typeface="Comic Sans MS" panose="030F0702030302020204" pitchFamily="66" charset="0"/>
                <a:ea typeface="微软雅黑" panose="020B0503020204020204" pitchFamily="34" charset="-122"/>
              </a:rPr>
              <a:t>Cache</a:t>
            </a:r>
            <a:r>
              <a:rPr lang="zh-CN" altLang="en-US" sz="2000" dirty="0" smtClean="0">
                <a:solidFill>
                  <a:srgbClr val="006600"/>
                </a:solidFill>
                <a:latin typeface="Comic Sans MS" panose="030F0702030302020204" pitchFamily="66" charset="0"/>
                <a:ea typeface="微软雅黑" panose="020B0503020204020204" pitchFamily="34" charset="-122"/>
              </a:rPr>
              <a:t>中，</a:t>
            </a:r>
            <a:r>
              <a:rPr lang="en-US" altLang="zh-CN" sz="2000" dirty="0" smtClean="0">
                <a:solidFill>
                  <a:srgbClr val="006600"/>
                </a:solidFill>
                <a:latin typeface="Comic Sans MS" panose="030F0702030302020204" pitchFamily="66" charset="0"/>
                <a:ea typeface="微软雅黑" panose="020B0503020204020204" pitchFamily="34" charset="-122"/>
              </a:rPr>
              <a:t>Cache</a:t>
            </a:r>
            <a:r>
              <a:rPr lang="zh-CN" altLang="en-US" sz="2000" dirty="0" smtClean="0">
                <a:solidFill>
                  <a:srgbClr val="006600"/>
                </a:solidFill>
                <a:latin typeface="Comic Sans MS" panose="030F0702030302020204" pitchFamily="66" charset="0"/>
                <a:ea typeface="微软雅黑" panose="020B0503020204020204" pitchFamily="34" charset="-122"/>
              </a:rPr>
              <a:t>的内容是主存储器中部分内容的映象。</a:t>
            </a:r>
            <a:endParaRPr lang="en-US" altLang="zh-CN" sz="2000" dirty="0" smtClean="0">
              <a:solidFill>
                <a:srgbClr val="006600"/>
              </a:solidFill>
              <a:latin typeface="Comic Sans MS" panose="030F0702030302020204" pitchFamily="66" charset="0"/>
              <a:ea typeface="微软雅黑" panose="020B0503020204020204" pitchFamily="34" charset="-122"/>
            </a:endParaRPr>
          </a:p>
          <a:p>
            <a:pPr defTabSz="717550" eaLnBrk="1" hangingPunct="1">
              <a:lnSpc>
                <a:spcPct val="125000"/>
              </a:lnSpc>
              <a:spcBef>
                <a:spcPct val="30000"/>
              </a:spcBef>
              <a:buFont typeface="Wingdings" panose="05000000000000000000" pitchFamily="2" charset="2"/>
              <a:buChar char="Ø"/>
            </a:pPr>
            <a:r>
              <a:rPr lang="zh-CN" altLang="en-US" sz="2000" dirty="0" smtClean="0">
                <a:solidFill>
                  <a:srgbClr val="006600"/>
                </a:solidFill>
                <a:latin typeface="Comic Sans MS" panose="030F0702030302020204" pitchFamily="66" charset="0"/>
                <a:ea typeface="微软雅黑" panose="020B0503020204020204" pitchFamily="34" charset="-122"/>
              </a:rPr>
              <a:t>当</a:t>
            </a:r>
            <a:r>
              <a:rPr lang="en-US" altLang="zh-CN" sz="2000" dirty="0" smtClean="0">
                <a:solidFill>
                  <a:srgbClr val="006600"/>
                </a:solidFill>
                <a:latin typeface="Comic Sans MS" panose="030F0702030302020204" pitchFamily="66" charset="0"/>
                <a:ea typeface="微软雅黑" panose="020B0503020204020204" pitchFamily="34" charset="-122"/>
              </a:rPr>
              <a:t>CPU</a:t>
            </a:r>
            <a:r>
              <a:rPr lang="zh-CN" altLang="en-US" sz="2000" dirty="0" smtClean="0">
                <a:solidFill>
                  <a:srgbClr val="006600"/>
                </a:solidFill>
                <a:latin typeface="Comic Sans MS" panose="030F0702030302020204" pitchFamily="66" charset="0"/>
                <a:ea typeface="微软雅黑" panose="020B0503020204020204" pitchFamily="34" charset="-122"/>
              </a:rPr>
              <a:t>需要从内存读</a:t>
            </a:r>
            <a:r>
              <a:rPr lang="en-US" altLang="zh-CN" sz="2000" dirty="0" smtClean="0">
                <a:solidFill>
                  <a:srgbClr val="006600"/>
                </a:solidFill>
                <a:latin typeface="Comic Sans MS" panose="030F0702030302020204" pitchFamily="66" charset="0"/>
                <a:ea typeface="微软雅黑" panose="020B0503020204020204" pitchFamily="34" charset="-122"/>
              </a:rPr>
              <a:t>(</a:t>
            </a:r>
            <a:r>
              <a:rPr lang="zh-CN" altLang="en-US" sz="2000" dirty="0" smtClean="0">
                <a:solidFill>
                  <a:srgbClr val="006600"/>
                </a:solidFill>
                <a:latin typeface="Comic Sans MS" panose="030F0702030302020204" pitchFamily="66" charset="0"/>
                <a:ea typeface="微软雅黑" panose="020B0503020204020204" pitchFamily="34" charset="-122"/>
              </a:rPr>
              <a:t>写</a:t>
            </a:r>
            <a:r>
              <a:rPr lang="en-US" altLang="zh-CN" sz="2000" dirty="0" smtClean="0">
                <a:solidFill>
                  <a:srgbClr val="006600"/>
                </a:solidFill>
                <a:latin typeface="Comic Sans MS" panose="030F0702030302020204" pitchFamily="66" charset="0"/>
                <a:ea typeface="微软雅黑" panose="020B0503020204020204" pitchFamily="34" charset="-122"/>
              </a:rPr>
              <a:t>)</a:t>
            </a:r>
            <a:r>
              <a:rPr lang="zh-CN" altLang="en-US" sz="2000" dirty="0" smtClean="0">
                <a:solidFill>
                  <a:srgbClr val="006600"/>
                </a:solidFill>
                <a:latin typeface="Comic Sans MS" panose="030F0702030302020204" pitchFamily="66" charset="0"/>
                <a:ea typeface="微软雅黑" panose="020B0503020204020204" pitchFamily="34" charset="-122"/>
              </a:rPr>
              <a:t>数据或指令时，先检查</a:t>
            </a:r>
            <a:r>
              <a:rPr lang="en-US" altLang="zh-CN" sz="2000" dirty="0" smtClean="0">
                <a:solidFill>
                  <a:srgbClr val="006600"/>
                </a:solidFill>
                <a:latin typeface="Comic Sans MS" panose="030F0702030302020204" pitchFamily="66" charset="0"/>
                <a:ea typeface="微软雅黑" panose="020B0503020204020204" pitchFamily="34" charset="-122"/>
              </a:rPr>
              <a:t>Cache</a:t>
            </a:r>
            <a:r>
              <a:rPr lang="zh-CN" altLang="en-US" sz="2000" dirty="0" smtClean="0">
                <a:solidFill>
                  <a:srgbClr val="006600"/>
                </a:solidFill>
                <a:latin typeface="Comic Sans MS" panose="030F0702030302020204" pitchFamily="66" charset="0"/>
                <a:ea typeface="微软雅黑" panose="020B0503020204020204" pitchFamily="34" charset="-122"/>
              </a:rPr>
              <a:t>，若有，就直接从</a:t>
            </a:r>
            <a:r>
              <a:rPr lang="en-US" altLang="zh-CN" sz="2000" dirty="0" smtClean="0">
                <a:solidFill>
                  <a:srgbClr val="006600"/>
                </a:solidFill>
                <a:latin typeface="Comic Sans MS" panose="030F0702030302020204" pitchFamily="66" charset="0"/>
                <a:ea typeface="微软雅黑" panose="020B0503020204020204" pitchFamily="34" charset="-122"/>
              </a:rPr>
              <a:t>Cache</a:t>
            </a:r>
            <a:r>
              <a:rPr lang="zh-CN" altLang="en-US" sz="2000" dirty="0" smtClean="0">
                <a:solidFill>
                  <a:srgbClr val="006600"/>
                </a:solidFill>
                <a:latin typeface="Comic Sans MS" panose="030F0702030302020204" pitchFamily="66" charset="0"/>
                <a:ea typeface="微软雅黑" panose="020B0503020204020204" pitchFamily="34" charset="-122"/>
              </a:rPr>
              <a:t>中读取，而不用访问主存储器。</a:t>
            </a:r>
          </a:p>
        </p:txBody>
      </p:sp>
      <p:sp>
        <p:nvSpPr>
          <p:cNvPr id="46" name="Rectangle 4"/>
          <p:cNvSpPr>
            <a:spLocks noChangeArrowheads="1"/>
          </p:cNvSpPr>
          <p:nvPr/>
        </p:nvSpPr>
        <p:spPr bwMode="auto">
          <a:xfrm>
            <a:off x="4662488" y="3944144"/>
            <a:ext cx="4265612" cy="2286000"/>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7" name="Rectangle 5"/>
          <p:cNvSpPr>
            <a:spLocks noChangeArrowheads="1"/>
          </p:cNvSpPr>
          <p:nvPr/>
        </p:nvSpPr>
        <p:spPr bwMode="auto">
          <a:xfrm>
            <a:off x="5194300" y="4250532"/>
            <a:ext cx="687388" cy="303212"/>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48" name="Rectangle 6"/>
          <p:cNvSpPr>
            <a:spLocks noChangeArrowheads="1"/>
          </p:cNvSpPr>
          <p:nvPr/>
        </p:nvSpPr>
        <p:spPr bwMode="auto">
          <a:xfrm>
            <a:off x="6034088" y="4250532"/>
            <a:ext cx="685800" cy="303212"/>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a:t>
            </a:r>
          </a:p>
        </p:txBody>
      </p:sp>
      <p:sp>
        <p:nvSpPr>
          <p:cNvPr id="49" name="Rectangle 7"/>
          <p:cNvSpPr>
            <a:spLocks noChangeArrowheads="1"/>
          </p:cNvSpPr>
          <p:nvPr/>
        </p:nvSpPr>
        <p:spPr bwMode="auto">
          <a:xfrm>
            <a:off x="6872288" y="4250532"/>
            <a:ext cx="685800" cy="303212"/>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2</a:t>
            </a:r>
          </a:p>
        </p:txBody>
      </p:sp>
      <p:sp>
        <p:nvSpPr>
          <p:cNvPr id="50" name="Rectangle 8"/>
          <p:cNvSpPr>
            <a:spLocks noChangeArrowheads="1"/>
          </p:cNvSpPr>
          <p:nvPr/>
        </p:nvSpPr>
        <p:spPr bwMode="auto">
          <a:xfrm>
            <a:off x="7710488" y="4250532"/>
            <a:ext cx="685800" cy="303212"/>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a:t>
            </a:r>
          </a:p>
        </p:txBody>
      </p:sp>
      <p:sp>
        <p:nvSpPr>
          <p:cNvPr id="51" name="Rectangle 9"/>
          <p:cNvSpPr>
            <a:spLocks noChangeArrowheads="1"/>
          </p:cNvSpPr>
          <p:nvPr/>
        </p:nvSpPr>
        <p:spPr bwMode="auto">
          <a:xfrm>
            <a:off x="5194300" y="4706144"/>
            <a:ext cx="687388"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a:t>
            </a:r>
          </a:p>
        </p:txBody>
      </p:sp>
      <p:sp>
        <p:nvSpPr>
          <p:cNvPr id="52" name="Rectangle 10"/>
          <p:cNvSpPr>
            <a:spLocks noChangeArrowheads="1"/>
          </p:cNvSpPr>
          <p:nvPr/>
        </p:nvSpPr>
        <p:spPr bwMode="auto">
          <a:xfrm>
            <a:off x="6034088" y="4706144"/>
            <a:ext cx="685800"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5</a:t>
            </a:r>
          </a:p>
        </p:txBody>
      </p:sp>
      <p:sp>
        <p:nvSpPr>
          <p:cNvPr id="53" name="Rectangle 11"/>
          <p:cNvSpPr>
            <a:spLocks noChangeArrowheads="1"/>
          </p:cNvSpPr>
          <p:nvPr/>
        </p:nvSpPr>
        <p:spPr bwMode="auto">
          <a:xfrm>
            <a:off x="6872288" y="4706144"/>
            <a:ext cx="685800"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6</a:t>
            </a:r>
          </a:p>
        </p:txBody>
      </p:sp>
      <p:sp>
        <p:nvSpPr>
          <p:cNvPr id="54" name="Rectangle 12"/>
          <p:cNvSpPr>
            <a:spLocks noChangeArrowheads="1"/>
          </p:cNvSpPr>
          <p:nvPr/>
        </p:nvSpPr>
        <p:spPr bwMode="auto">
          <a:xfrm>
            <a:off x="7710488" y="4706144"/>
            <a:ext cx="685800"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7</a:t>
            </a:r>
          </a:p>
        </p:txBody>
      </p:sp>
      <p:sp>
        <p:nvSpPr>
          <p:cNvPr id="55" name="Rectangle 13"/>
          <p:cNvSpPr>
            <a:spLocks noChangeArrowheads="1"/>
          </p:cNvSpPr>
          <p:nvPr/>
        </p:nvSpPr>
        <p:spPr bwMode="auto">
          <a:xfrm>
            <a:off x="5194300" y="5163344"/>
            <a:ext cx="687388"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56" name="Rectangle 14"/>
          <p:cNvSpPr>
            <a:spLocks noChangeArrowheads="1"/>
          </p:cNvSpPr>
          <p:nvPr/>
        </p:nvSpPr>
        <p:spPr bwMode="auto">
          <a:xfrm>
            <a:off x="6034088" y="5163344"/>
            <a:ext cx="685800"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9</a:t>
            </a:r>
          </a:p>
        </p:txBody>
      </p:sp>
      <p:sp>
        <p:nvSpPr>
          <p:cNvPr id="57" name="Rectangle 15"/>
          <p:cNvSpPr>
            <a:spLocks noChangeArrowheads="1"/>
          </p:cNvSpPr>
          <p:nvPr/>
        </p:nvSpPr>
        <p:spPr bwMode="auto">
          <a:xfrm>
            <a:off x="6872288" y="5163344"/>
            <a:ext cx="685800"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10</a:t>
            </a:r>
          </a:p>
        </p:txBody>
      </p:sp>
      <p:sp>
        <p:nvSpPr>
          <p:cNvPr id="58" name="Rectangle 16"/>
          <p:cNvSpPr>
            <a:spLocks noChangeArrowheads="1"/>
          </p:cNvSpPr>
          <p:nvPr/>
        </p:nvSpPr>
        <p:spPr bwMode="auto">
          <a:xfrm>
            <a:off x="7710488" y="5163344"/>
            <a:ext cx="685800"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11</a:t>
            </a:r>
          </a:p>
        </p:txBody>
      </p:sp>
      <p:sp>
        <p:nvSpPr>
          <p:cNvPr id="59" name="Rectangle 17"/>
          <p:cNvSpPr>
            <a:spLocks noChangeArrowheads="1"/>
          </p:cNvSpPr>
          <p:nvPr/>
        </p:nvSpPr>
        <p:spPr bwMode="auto">
          <a:xfrm>
            <a:off x="5194300" y="5620544"/>
            <a:ext cx="687388" cy="306388"/>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12</a:t>
            </a:r>
          </a:p>
        </p:txBody>
      </p:sp>
      <p:sp>
        <p:nvSpPr>
          <p:cNvPr id="60" name="Rectangle 18"/>
          <p:cNvSpPr>
            <a:spLocks noChangeArrowheads="1"/>
          </p:cNvSpPr>
          <p:nvPr/>
        </p:nvSpPr>
        <p:spPr bwMode="auto">
          <a:xfrm>
            <a:off x="6034088" y="5620544"/>
            <a:ext cx="685800" cy="306388"/>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13</a:t>
            </a:r>
          </a:p>
        </p:txBody>
      </p:sp>
      <p:sp>
        <p:nvSpPr>
          <p:cNvPr id="61" name="Rectangle 19"/>
          <p:cNvSpPr>
            <a:spLocks noChangeArrowheads="1"/>
          </p:cNvSpPr>
          <p:nvPr/>
        </p:nvSpPr>
        <p:spPr bwMode="auto">
          <a:xfrm>
            <a:off x="6872288" y="5620544"/>
            <a:ext cx="685800" cy="306388"/>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14</a:t>
            </a:r>
          </a:p>
        </p:txBody>
      </p:sp>
      <p:sp>
        <p:nvSpPr>
          <p:cNvPr id="62" name="Rectangle 20"/>
          <p:cNvSpPr>
            <a:spLocks noChangeArrowheads="1"/>
          </p:cNvSpPr>
          <p:nvPr/>
        </p:nvSpPr>
        <p:spPr bwMode="auto">
          <a:xfrm>
            <a:off x="7710488" y="5620544"/>
            <a:ext cx="685800" cy="306388"/>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15</a:t>
            </a:r>
          </a:p>
        </p:txBody>
      </p:sp>
      <p:sp>
        <p:nvSpPr>
          <p:cNvPr id="63" name="Rectangle 21"/>
          <p:cNvSpPr>
            <a:spLocks noChangeArrowheads="1"/>
          </p:cNvSpPr>
          <p:nvPr/>
        </p:nvSpPr>
        <p:spPr bwMode="auto">
          <a:xfrm>
            <a:off x="5040313" y="1686719"/>
            <a:ext cx="3579812" cy="609600"/>
          </a:xfrm>
          <a:prstGeom prst="rect">
            <a:avLst/>
          </a:prstGeom>
          <a:solidFill>
            <a:srgbClr val="FF99CC"/>
          </a:solidFill>
          <a:ln w="12700">
            <a:solidFill>
              <a:srgbClr val="000000"/>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4" name="Rectangle 22"/>
          <p:cNvSpPr>
            <a:spLocks noChangeArrowheads="1"/>
          </p:cNvSpPr>
          <p:nvPr/>
        </p:nvSpPr>
        <p:spPr bwMode="auto">
          <a:xfrm>
            <a:off x="5180013" y="1831182"/>
            <a:ext cx="685800" cy="306387"/>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8</a:t>
            </a:r>
          </a:p>
        </p:txBody>
      </p:sp>
      <p:sp>
        <p:nvSpPr>
          <p:cNvPr id="65" name="Rectangle 23"/>
          <p:cNvSpPr>
            <a:spLocks noChangeArrowheads="1"/>
          </p:cNvSpPr>
          <p:nvPr/>
        </p:nvSpPr>
        <p:spPr bwMode="auto">
          <a:xfrm>
            <a:off x="6029325" y="1840707"/>
            <a:ext cx="684213"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9</a:t>
            </a:r>
          </a:p>
        </p:txBody>
      </p:sp>
      <p:sp>
        <p:nvSpPr>
          <p:cNvPr id="66" name="Rectangle 24"/>
          <p:cNvSpPr>
            <a:spLocks noChangeArrowheads="1"/>
          </p:cNvSpPr>
          <p:nvPr/>
        </p:nvSpPr>
        <p:spPr bwMode="auto">
          <a:xfrm>
            <a:off x="6867525" y="1840707"/>
            <a:ext cx="684213"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14</a:t>
            </a:r>
          </a:p>
        </p:txBody>
      </p:sp>
      <p:sp>
        <p:nvSpPr>
          <p:cNvPr id="67" name="Rectangle 25"/>
          <p:cNvSpPr>
            <a:spLocks noChangeArrowheads="1"/>
          </p:cNvSpPr>
          <p:nvPr/>
        </p:nvSpPr>
        <p:spPr bwMode="auto">
          <a:xfrm>
            <a:off x="7705725" y="1840707"/>
            <a:ext cx="685800" cy="304800"/>
          </a:xfrm>
          <a:prstGeom prst="rect">
            <a:avLst/>
          </a:prstGeom>
          <a:solidFill>
            <a:srgbClr val="FF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3</a:t>
            </a:r>
          </a:p>
        </p:txBody>
      </p:sp>
      <p:sp>
        <p:nvSpPr>
          <p:cNvPr id="68" name="Rectangle 26"/>
          <p:cNvSpPr>
            <a:spLocks noChangeArrowheads="1"/>
          </p:cNvSpPr>
          <p:nvPr/>
        </p:nvSpPr>
        <p:spPr bwMode="auto">
          <a:xfrm>
            <a:off x="5197475" y="4706144"/>
            <a:ext cx="685800" cy="304800"/>
          </a:xfrm>
          <a:prstGeom prst="rect">
            <a:avLst/>
          </a:prstGeom>
          <a:solidFill>
            <a:srgbClr val="00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a:t>
            </a:r>
          </a:p>
        </p:txBody>
      </p:sp>
      <p:sp>
        <p:nvSpPr>
          <p:cNvPr id="69" name="Rectangle 27"/>
          <p:cNvSpPr>
            <a:spLocks noChangeArrowheads="1"/>
          </p:cNvSpPr>
          <p:nvPr/>
        </p:nvSpPr>
        <p:spPr bwMode="auto">
          <a:xfrm>
            <a:off x="6024563" y="2707482"/>
            <a:ext cx="685800" cy="306387"/>
          </a:xfrm>
          <a:prstGeom prst="rect">
            <a:avLst/>
          </a:prstGeom>
          <a:solidFill>
            <a:srgbClr val="00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a:t>
            </a:r>
          </a:p>
        </p:txBody>
      </p:sp>
      <p:sp>
        <p:nvSpPr>
          <p:cNvPr id="70" name="Rectangle 28"/>
          <p:cNvSpPr>
            <a:spLocks noChangeArrowheads="1"/>
          </p:cNvSpPr>
          <p:nvPr/>
        </p:nvSpPr>
        <p:spPr bwMode="auto">
          <a:xfrm>
            <a:off x="5168900" y="1835944"/>
            <a:ext cx="684213" cy="304800"/>
          </a:xfrm>
          <a:prstGeom prst="rect">
            <a:avLst/>
          </a:prstGeom>
          <a:solidFill>
            <a:srgbClr val="00FFFF"/>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4</a:t>
            </a:r>
          </a:p>
        </p:txBody>
      </p:sp>
      <p:sp>
        <p:nvSpPr>
          <p:cNvPr id="71" name="Rectangle 29"/>
          <p:cNvSpPr>
            <a:spLocks noChangeArrowheads="1"/>
          </p:cNvSpPr>
          <p:nvPr/>
        </p:nvSpPr>
        <p:spPr bwMode="auto">
          <a:xfrm>
            <a:off x="6864350" y="1845469"/>
            <a:ext cx="685800" cy="306388"/>
          </a:xfrm>
          <a:prstGeom prst="rect">
            <a:avLst/>
          </a:prstGeom>
          <a:solidFill>
            <a:srgbClr val="FFFF00"/>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10</a:t>
            </a:r>
          </a:p>
        </p:txBody>
      </p:sp>
      <p:sp>
        <p:nvSpPr>
          <p:cNvPr id="72" name="Rectangle 30"/>
          <p:cNvSpPr>
            <a:spLocks noChangeArrowheads="1"/>
          </p:cNvSpPr>
          <p:nvPr/>
        </p:nvSpPr>
        <p:spPr bwMode="auto">
          <a:xfrm>
            <a:off x="6019800" y="2712244"/>
            <a:ext cx="684213" cy="303213"/>
          </a:xfrm>
          <a:prstGeom prst="rect">
            <a:avLst/>
          </a:prstGeom>
          <a:solidFill>
            <a:srgbClr val="FFFF00"/>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10</a:t>
            </a:r>
          </a:p>
        </p:txBody>
      </p:sp>
      <p:sp>
        <p:nvSpPr>
          <p:cNvPr id="73" name="Rectangle 31"/>
          <p:cNvSpPr>
            <a:spLocks noChangeArrowheads="1"/>
          </p:cNvSpPr>
          <p:nvPr/>
        </p:nvSpPr>
        <p:spPr bwMode="auto">
          <a:xfrm>
            <a:off x="6872288" y="5163344"/>
            <a:ext cx="684212" cy="304800"/>
          </a:xfrm>
          <a:prstGeom prst="rect">
            <a:avLst/>
          </a:prstGeom>
          <a:solidFill>
            <a:srgbClr val="FFFF00"/>
          </a:solidFill>
          <a:ln w="12700">
            <a:solidFill>
              <a:srgbClr val="000000"/>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10</a:t>
            </a:r>
          </a:p>
        </p:txBody>
      </p:sp>
      <p:sp>
        <p:nvSpPr>
          <p:cNvPr id="74" name="Line 32"/>
          <p:cNvSpPr>
            <a:spLocks noChangeShapeType="1"/>
          </p:cNvSpPr>
          <p:nvPr/>
        </p:nvSpPr>
        <p:spPr bwMode="auto">
          <a:xfrm>
            <a:off x="6777038" y="2296319"/>
            <a:ext cx="0" cy="161925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5" name="Text Box 33"/>
          <p:cNvSpPr txBox="1">
            <a:spLocks noChangeArrowheads="1"/>
          </p:cNvSpPr>
          <p:nvPr/>
        </p:nvSpPr>
        <p:spPr bwMode="auto">
          <a:xfrm>
            <a:off x="6867525" y="2475707"/>
            <a:ext cx="16652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2000" b="1" smtClean="0">
                <a:solidFill>
                  <a:srgbClr val="000000"/>
                </a:solidFill>
                <a:ea typeface="黑体" panose="02010609060101010101" pitchFamily="49" charset="-122"/>
              </a:rPr>
              <a:t>主存中的信息按</a:t>
            </a:r>
            <a:r>
              <a:rPr lang="zh-CN" altLang="en-US" sz="2000" b="1" smtClean="0">
                <a:solidFill>
                  <a:srgbClr val="FF0000"/>
                </a:solidFill>
                <a:ea typeface="黑体" panose="02010609060101010101" pitchFamily="49" charset="-122"/>
              </a:rPr>
              <a:t>“块”</a:t>
            </a:r>
            <a:r>
              <a:rPr lang="zh-CN" altLang="en-US" sz="2000" b="1" smtClean="0">
                <a:solidFill>
                  <a:srgbClr val="000000"/>
                </a:solidFill>
                <a:ea typeface="黑体" panose="02010609060101010101" pitchFamily="49" charset="-122"/>
              </a:rPr>
              <a:t>送到</a:t>
            </a:r>
            <a:r>
              <a:rPr lang="en-US" altLang="zh-CN" sz="2000" b="1" smtClean="0">
                <a:solidFill>
                  <a:srgbClr val="000000"/>
                </a:solidFill>
                <a:ea typeface="黑体" panose="02010609060101010101" pitchFamily="49" charset="-122"/>
              </a:rPr>
              <a:t>Cache</a:t>
            </a:r>
            <a:r>
              <a:rPr lang="zh-CN" altLang="en-US" sz="2000" b="1" smtClean="0">
                <a:solidFill>
                  <a:srgbClr val="000000"/>
                </a:solidFill>
                <a:ea typeface="黑体" panose="02010609060101010101" pitchFamily="49" charset="-122"/>
              </a:rPr>
              <a:t>中</a:t>
            </a:r>
          </a:p>
        </p:txBody>
      </p:sp>
      <p:sp>
        <p:nvSpPr>
          <p:cNvPr id="76" name="Text Box 34"/>
          <p:cNvSpPr txBox="1">
            <a:spLocks noChangeArrowheads="1"/>
          </p:cNvSpPr>
          <p:nvPr/>
        </p:nvSpPr>
        <p:spPr bwMode="auto">
          <a:xfrm>
            <a:off x="7261225" y="1366044"/>
            <a:ext cx="1711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2000" b="1" smtClean="0">
                <a:solidFill>
                  <a:srgbClr val="063DE8"/>
                </a:solidFill>
                <a:ea typeface="黑体" panose="02010609060101010101" pitchFamily="49" charset="-122"/>
              </a:rPr>
              <a:t>Cache</a:t>
            </a:r>
            <a:r>
              <a:rPr lang="zh-CN" altLang="en-US" sz="2000" b="1" smtClean="0">
                <a:solidFill>
                  <a:srgbClr val="063DE8"/>
                </a:solidFill>
                <a:ea typeface="黑体" panose="02010609060101010101" pitchFamily="49" charset="-122"/>
              </a:rPr>
              <a:t>存储器</a:t>
            </a:r>
          </a:p>
        </p:txBody>
      </p:sp>
      <p:sp>
        <p:nvSpPr>
          <p:cNvPr id="77" name="Text Box 35"/>
          <p:cNvSpPr txBox="1">
            <a:spLocks noChangeArrowheads="1"/>
          </p:cNvSpPr>
          <p:nvPr/>
        </p:nvSpPr>
        <p:spPr bwMode="auto">
          <a:xfrm>
            <a:off x="4895850" y="3532982"/>
            <a:ext cx="1203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2000" b="1" smtClean="0">
                <a:solidFill>
                  <a:srgbClr val="063DE8"/>
                </a:solidFill>
                <a:latin typeface="Helvetica" panose="020B0604020202020204" pitchFamily="34" charset="0"/>
                <a:ea typeface="黑体" panose="02010609060101010101" pitchFamily="49" charset="-122"/>
              </a:rPr>
              <a:t>主存储器</a:t>
            </a:r>
          </a:p>
        </p:txBody>
      </p:sp>
      <p:sp>
        <p:nvSpPr>
          <p:cNvPr id="78" name="Text Box 37"/>
          <p:cNvSpPr txBox="1">
            <a:spLocks noChangeArrowheads="1"/>
          </p:cNvSpPr>
          <p:nvPr/>
        </p:nvSpPr>
        <p:spPr bwMode="auto">
          <a:xfrm>
            <a:off x="4797425" y="1124744"/>
            <a:ext cx="2870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200" b="1" smtClean="0">
                <a:solidFill>
                  <a:srgbClr val="FF0000"/>
                </a:solidFill>
                <a:ea typeface="黑体" panose="02010609060101010101" pitchFamily="49" charset="-122"/>
              </a:rPr>
              <a:t>数据访问过程：</a:t>
            </a:r>
          </a:p>
        </p:txBody>
      </p:sp>
      <p:sp>
        <p:nvSpPr>
          <p:cNvPr id="79" name="Text Box 37"/>
          <p:cNvSpPr txBox="1">
            <a:spLocks noChangeArrowheads="1"/>
          </p:cNvSpPr>
          <p:nvPr/>
        </p:nvSpPr>
        <p:spPr bwMode="auto">
          <a:xfrm>
            <a:off x="3402013" y="6390482"/>
            <a:ext cx="1260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smtClean="0">
                <a:solidFill>
                  <a:srgbClr val="FF0000"/>
                </a:solidFill>
                <a:latin typeface="微软雅黑" panose="020B0503020204020204" pitchFamily="34" charset="-122"/>
                <a:ea typeface="微软雅黑" panose="020B0503020204020204" pitchFamily="34" charset="-122"/>
              </a:rPr>
              <a:t>块（</a:t>
            </a:r>
            <a:r>
              <a:rPr kumimoji="1" lang="en-US" altLang="zh-CN" sz="2000" b="1" smtClean="0">
                <a:solidFill>
                  <a:srgbClr val="FF0000"/>
                </a:solidFill>
                <a:latin typeface="微软雅黑" panose="020B0503020204020204" pitchFamily="34" charset="-122"/>
                <a:ea typeface="微软雅黑" panose="020B0503020204020204" pitchFamily="34" charset="-122"/>
              </a:rPr>
              <a:t>Block</a:t>
            </a:r>
            <a:r>
              <a:rPr kumimoji="1" lang="zh-CN" altLang="en-US" sz="2000" b="1" smtClean="0">
                <a:solidFill>
                  <a:srgbClr val="FF0000"/>
                </a:solidFill>
                <a:latin typeface="微软雅黑" panose="020B0503020204020204" pitchFamily="34" charset="-122"/>
                <a:ea typeface="微软雅黑" panose="020B0503020204020204" pitchFamily="34" charset="-122"/>
              </a:rPr>
              <a:t>）</a:t>
            </a:r>
          </a:p>
        </p:txBody>
      </p:sp>
      <p:sp>
        <p:nvSpPr>
          <p:cNvPr id="80" name="Line 38"/>
          <p:cNvSpPr>
            <a:spLocks noChangeShapeType="1"/>
          </p:cNvSpPr>
          <p:nvPr/>
        </p:nvSpPr>
        <p:spPr bwMode="auto">
          <a:xfrm flipV="1">
            <a:off x="4392613" y="5850732"/>
            <a:ext cx="765175" cy="4953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88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blinds(horizontal)">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blinds(horizontal)">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blinds(horizontal)">
                                      <p:cBhvr>
                                        <p:cTn id="22" dur="500"/>
                                        <p:tgtEl>
                                          <p:spTgt spid="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blinds(horizontal)">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blinds(horizontal)">
                                      <p:cBhvr>
                                        <p:cTn id="36" dur="500"/>
                                        <p:tgtEl>
                                          <p:spTgt spid="7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utoUpdateAnimBg="0"/>
      <p:bldP spid="69" grpId="0" animBg="1" autoUpdateAnimBg="0"/>
      <p:bldP spid="70" grpId="0" animBg="1" autoUpdateAnimBg="0"/>
      <p:bldP spid="71" grpId="0" animBg="1" autoUpdateAnimBg="0"/>
      <p:bldP spid="72" grpId="0" animBg="1" autoUpdateAnimBg="0"/>
      <p:bldP spid="73" grpId="0" animBg="1" autoUpdateAnimBg="0"/>
      <p:bldP spid="75" grpId="0"/>
      <p:bldP spid="7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7.6.2 Cache</a:t>
            </a:r>
            <a:r>
              <a:rPr lang="zh-CN" altLang="en-US" dirty="0" smtClean="0"/>
              <a:t>的基本工作原理</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3983319" y="746044"/>
            <a:ext cx="2468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1. Cache</a:t>
            </a:r>
            <a:r>
              <a:rPr lang="zh-CN" altLang="en-US" sz="2200" b="1" dirty="0" smtClean="0">
                <a:solidFill>
                  <a:srgbClr val="063DE8"/>
                </a:solidFill>
                <a:latin typeface="Comic Sans MS" panose="030F0702030302020204" pitchFamily="66" charset="0"/>
                <a:ea typeface="微软雅黑" panose="020B0503020204020204" pitchFamily="34" charset="-122"/>
              </a:rPr>
              <a:t>有效位</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8" name="Text Box 3"/>
          <p:cNvSpPr txBox="1">
            <a:spLocks noChangeArrowheads="1"/>
          </p:cNvSpPr>
          <p:nvPr/>
        </p:nvSpPr>
        <p:spPr bwMode="auto">
          <a:xfrm>
            <a:off x="2915096" y="3840435"/>
            <a:ext cx="540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ea typeface="华文新魏" panose="02010800040101010101" pitchFamily="2" charset="-122"/>
            </a:endParaRPr>
          </a:p>
        </p:txBody>
      </p:sp>
      <p:sp>
        <p:nvSpPr>
          <p:cNvPr id="10" name="Text Box 9"/>
          <p:cNvSpPr txBox="1">
            <a:spLocks noChangeArrowheads="1"/>
          </p:cNvSpPr>
          <p:nvPr/>
        </p:nvSpPr>
        <p:spPr bwMode="auto">
          <a:xfrm>
            <a:off x="598934" y="3429000"/>
            <a:ext cx="8370887"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a:lnSpc>
                <a:spcPct val="115000"/>
              </a:lnSpc>
              <a:spcBef>
                <a:spcPts val="800"/>
              </a:spcBef>
              <a:buFont typeface="Wingdings" panose="05000000000000000000" pitchFamily="2" charset="2"/>
              <a:buChar char="Ø"/>
            </a:pPr>
            <a:r>
              <a:rPr kumimoji="1" lang="en-US" altLang="zh-CN" sz="2000" b="1" dirty="0" smtClean="0">
                <a:solidFill>
                  <a:srgbClr val="000000"/>
                </a:solidFill>
                <a:latin typeface="Comic Sans MS" panose="030F0702030302020204" pitchFamily="66" charset="0"/>
                <a:ea typeface="微软雅黑" panose="020B0503020204020204" pitchFamily="34" charset="-122"/>
              </a:rPr>
              <a:t>V</a:t>
            </a:r>
            <a:r>
              <a:rPr kumimoji="1" lang="zh-CN" altLang="en-US" sz="2000" b="1" dirty="0" smtClean="0">
                <a:solidFill>
                  <a:srgbClr val="000000"/>
                </a:solidFill>
                <a:latin typeface="Comic Sans MS" panose="030F0702030302020204" pitchFamily="66" charset="0"/>
                <a:ea typeface="微软雅黑" panose="020B0503020204020204" pitchFamily="34" charset="-122"/>
              </a:rPr>
              <a:t>为有效位，为</a:t>
            </a:r>
            <a:r>
              <a:rPr kumimoji="1" lang="en-US" altLang="zh-CN" sz="2000" b="1" dirty="0" smtClean="0">
                <a:solidFill>
                  <a:srgbClr val="000000"/>
                </a:solidFill>
                <a:latin typeface="Comic Sans MS" panose="030F0702030302020204" pitchFamily="66" charset="0"/>
                <a:ea typeface="微软雅黑" panose="020B0503020204020204" pitchFamily="34" charset="-122"/>
              </a:rPr>
              <a:t>1</a:t>
            </a:r>
            <a:r>
              <a:rPr kumimoji="1" lang="zh-CN" altLang="en-US" sz="2000" b="1" dirty="0" smtClean="0">
                <a:solidFill>
                  <a:srgbClr val="000000"/>
                </a:solidFill>
                <a:latin typeface="Comic Sans MS" panose="030F0702030302020204" pitchFamily="66" charset="0"/>
                <a:ea typeface="微软雅黑" panose="020B0503020204020204" pitchFamily="34" charset="-122"/>
              </a:rPr>
              <a:t>表示信息有效，为</a:t>
            </a:r>
            <a:r>
              <a:rPr kumimoji="1" lang="en-US" altLang="zh-CN" sz="2000" b="1" dirty="0" smtClean="0">
                <a:solidFill>
                  <a:srgbClr val="000000"/>
                </a:solidFill>
                <a:latin typeface="Comic Sans MS" panose="030F0702030302020204" pitchFamily="66" charset="0"/>
                <a:ea typeface="微软雅黑" panose="020B0503020204020204" pitchFamily="34" charset="-122"/>
              </a:rPr>
              <a:t>0</a:t>
            </a:r>
            <a:r>
              <a:rPr kumimoji="1" lang="zh-CN" altLang="en-US" sz="2000" b="1" dirty="0" smtClean="0">
                <a:solidFill>
                  <a:srgbClr val="000000"/>
                </a:solidFill>
                <a:latin typeface="Comic Sans MS" panose="030F0702030302020204" pitchFamily="66" charset="0"/>
                <a:ea typeface="微软雅黑" panose="020B0503020204020204" pitchFamily="34" charset="-122"/>
              </a:rPr>
              <a:t>表示信息无效</a:t>
            </a:r>
            <a:endParaRPr kumimoji="1" lang="en-US" altLang="zh-CN" sz="2000" b="1" dirty="0" smtClean="0">
              <a:solidFill>
                <a:srgbClr val="000000"/>
              </a:solidFill>
              <a:latin typeface="Comic Sans MS" panose="030F0702030302020204" pitchFamily="66" charset="0"/>
              <a:ea typeface="微软雅黑" panose="020B0503020204020204" pitchFamily="34" charset="-122"/>
            </a:endParaRPr>
          </a:p>
          <a:p>
            <a:pPr marL="342900" indent="-342900">
              <a:lnSpc>
                <a:spcPct val="115000"/>
              </a:lnSpc>
              <a:spcBef>
                <a:spcPts val="800"/>
              </a:spcBef>
              <a:buFont typeface="Wingdings" panose="05000000000000000000" pitchFamily="2" charset="2"/>
              <a:buChar char="Ø"/>
            </a:pPr>
            <a:r>
              <a:rPr kumimoji="1" lang="zh-CN" altLang="en-US" sz="2000" b="1" dirty="0" smtClean="0">
                <a:solidFill>
                  <a:srgbClr val="000000"/>
                </a:solidFill>
                <a:latin typeface="Comic Sans MS" panose="030F0702030302020204" pitchFamily="66" charset="0"/>
                <a:ea typeface="微软雅黑" panose="020B0503020204020204" pitchFamily="34" charset="-122"/>
              </a:rPr>
              <a:t>开机或复位时，</a:t>
            </a:r>
            <a:r>
              <a:rPr kumimoji="1" lang="zh-CN" altLang="en-US" sz="20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使所有行的有效位</a:t>
            </a:r>
            <a:r>
              <a:rPr kumimoji="1" lang="en-US" altLang="zh-CN" sz="20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V=0</a:t>
            </a:r>
          </a:p>
          <a:p>
            <a:pPr marL="342900" indent="-342900">
              <a:lnSpc>
                <a:spcPct val="115000"/>
              </a:lnSpc>
              <a:spcBef>
                <a:spcPts val="800"/>
              </a:spcBef>
              <a:buFont typeface="Wingdings" panose="05000000000000000000" pitchFamily="2" charset="2"/>
              <a:buChar char="Ø"/>
            </a:pPr>
            <a:r>
              <a:rPr kumimoji="1" lang="zh-CN" altLang="en-US" sz="2000" b="1" dirty="0" smtClean="0">
                <a:solidFill>
                  <a:srgbClr val="000000"/>
                </a:solidFill>
                <a:latin typeface="Comic Sans MS" panose="030F0702030302020204" pitchFamily="66" charset="0"/>
                <a:ea typeface="微软雅黑" panose="020B0503020204020204" pitchFamily="34" charset="-122"/>
              </a:rPr>
              <a:t>某行被替换后使其</a:t>
            </a:r>
            <a:r>
              <a:rPr kumimoji="1" lang="en-US" altLang="zh-CN" sz="2000" b="1" dirty="0" smtClean="0">
                <a:solidFill>
                  <a:srgbClr val="000000"/>
                </a:solidFill>
                <a:latin typeface="Comic Sans MS" panose="030F0702030302020204" pitchFamily="66" charset="0"/>
                <a:ea typeface="微软雅黑" panose="020B0503020204020204" pitchFamily="34" charset="-122"/>
              </a:rPr>
              <a:t>V=1</a:t>
            </a:r>
          </a:p>
          <a:p>
            <a:pPr marL="342900" indent="-342900">
              <a:lnSpc>
                <a:spcPct val="115000"/>
              </a:lnSpc>
              <a:spcBef>
                <a:spcPts val="800"/>
              </a:spcBef>
              <a:buFont typeface="Wingdings" panose="05000000000000000000" pitchFamily="2" charset="2"/>
              <a:buChar char="Ø"/>
            </a:pPr>
            <a:r>
              <a:rPr kumimoji="1" lang="zh-CN" altLang="en-US" sz="2000" b="1" dirty="0" smtClean="0">
                <a:solidFill>
                  <a:srgbClr val="000000"/>
                </a:solidFill>
                <a:latin typeface="Comic Sans MS" panose="030F0702030302020204" pitchFamily="66" charset="0"/>
                <a:ea typeface="微软雅黑" panose="020B0503020204020204" pitchFamily="34" charset="-122"/>
              </a:rPr>
              <a:t>某行装入新块时 使其</a:t>
            </a:r>
            <a:r>
              <a:rPr kumimoji="1" lang="en-US" altLang="zh-CN" sz="2000" b="1" dirty="0" smtClean="0">
                <a:solidFill>
                  <a:srgbClr val="000000"/>
                </a:solidFill>
                <a:latin typeface="Comic Sans MS" panose="030F0702030302020204" pitchFamily="66" charset="0"/>
                <a:ea typeface="微软雅黑" panose="020B0503020204020204" pitchFamily="34" charset="-122"/>
              </a:rPr>
              <a:t>V=1</a:t>
            </a:r>
          </a:p>
          <a:p>
            <a:pPr marL="342900" indent="-342900">
              <a:lnSpc>
                <a:spcPct val="115000"/>
              </a:lnSpc>
              <a:spcBef>
                <a:spcPts val="800"/>
              </a:spcBef>
              <a:buFont typeface="Wingdings" panose="05000000000000000000" pitchFamily="2" charset="2"/>
              <a:buChar char="Ø"/>
            </a:pPr>
            <a:r>
              <a:rPr kumimoji="1" lang="zh-CN" altLang="en-US" sz="2000" b="1" dirty="0" smtClean="0">
                <a:solidFill>
                  <a:srgbClr val="006600"/>
                </a:solidFill>
                <a:latin typeface="Comic Sans MS" panose="030F0702030302020204" pitchFamily="66" charset="0"/>
                <a:ea typeface="微软雅黑" panose="020B0503020204020204" pitchFamily="34" charset="-122"/>
              </a:rPr>
              <a:t>通过使</a:t>
            </a:r>
            <a:r>
              <a:rPr kumimoji="1" lang="en-US" altLang="zh-CN" sz="2000" b="1" dirty="0" smtClean="0">
                <a:solidFill>
                  <a:srgbClr val="006600"/>
                </a:solidFill>
                <a:latin typeface="Comic Sans MS" panose="030F0702030302020204" pitchFamily="66" charset="0"/>
                <a:ea typeface="微软雅黑" panose="020B0503020204020204" pitchFamily="34" charset="-122"/>
              </a:rPr>
              <a:t>V=0</a:t>
            </a:r>
            <a:r>
              <a:rPr kumimoji="1" lang="zh-CN" altLang="en-US" sz="2000" b="1" dirty="0" smtClean="0">
                <a:solidFill>
                  <a:srgbClr val="006600"/>
                </a:solidFill>
                <a:latin typeface="Comic Sans MS" panose="030F0702030302020204" pitchFamily="66" charset="0"/>
                <a:ea typeface="微软雅黑" panose="020B0503020204020204" pitchFamily="34" charset="-122"/>
              </a:rPr>
              <a:t>来冲刷</a:t>
            </a:r>
            <a:r>
              <a:rPr kumimoji="1" lang="en-US" altLang="zh-CN" sz="2000" b="1" dirty="0" smtClean="0">
                <a:solidFill>
                  <a:srgbClr val="006600"/>
                </a:solidFill>
                <a:latin typeface="Comic Sans MS" panose="030F0702030302020204" pitchFamily="66" charset="0"/>
                <a:ea typeface="微软雅黑" panose="020B0503020204020204" pitchFamily="34" charset="-122"/>
              </a:rPr>
              <a:t>Cache</a:t>
            </a:r>
            <a:r>
              <a:rPr kumimoji="1" lang="zh-CN" altLang="en-US" sz="2000" b="1" dirty="0" smtClean="0">
                <a:solidFill>
                  <a:srgbClr val="000000"/>
                </a:solidFill>
                <a:latin typeface="Comic Sans MS" panose="030F0702030302020204" pitchFamily="66" charset="0"/>
                <a:ea typeface="微软雅黑" panose="020B0503020204020204" pitchFamily="34" charset="-122"/>
              </a:rPr>
              <a:t>（例如：进程切换时，</a:t>
            </a:r>
            <a:r>
              <a:rPr kumimoji="1" lang="en-US" altLang="zh-CN" sz="2000" b="1" dirty="0" smtClean="0">
                <a:solidFill>
                  <a:srgbClr val="000000"/>
                </a:solidFill>
                <a:latin typeface="Comic Sans MS" panose="030F0702030302020204" pitchFamily="66" charset="0"/>
                <a:ea typeface="微软雅黑" panose="020B0503020204020204" pitchFamily="34" charset="-122"/>
              </a:rPr>
              <a:t>DMA</a:t>
            </a:r>
            <a:r>
              <a:rPr kumimoji="1" lang="zh-CN" altLang="en-US" sz="2000" b="1" dirty="0" smtClean="0">
                <a:solidFill>
                  <a:srgbClr val="000000"/>
                </a:solidFill>
                <a:latin typeface="Comic Sans MS" panose="030F0702030302020204" pitchFamily="66" charset="0"/>
                <a:ea typeface="微软雅黑" panose="020B0503020204020204" pitchFamily="34" charset="-122"/>
              </a:rPr>
              <a:t>传送时）</a:t>
            </a:r>
            <a:endParaRPr kumimoji="1" lang="en-US" altLang="zh-CN" sz="2000" b="1" dirty="0" smtClean="0">
              <a:solidFill>
                <a:srgbClr val="000000"/>
              </a:solidFill>
              <a:latin typeface="Comic Sans MS" panose="030F0702030302020204" pitchFamily="66" charset="0"/>
              <a:ea typeface="微软雅黑" panose="020B0503020204020204" pitchFamily="34" charset="-122"/>
            </a:endParaRPr>
          </a:p>
          <a:p>
            <a:pPr marL="342900" indent="-342900">
              <a:lnSpc>
                <a:spcPct val="115000"/>
              </a:lnSpc>
              <a:spcBef>
                <a:spcPts val="800"/>
              </a:spcBef>
              <a:buFont typeface="Wingdings" panose="05000000000000000000" pitchFamily="2" charset="2"/>
              <a:buChar char="Ø"/>
            </a:pPr>
            <a:r>
              <a:rPr kumimoji="1" lang="zh-CN" altLang="en-US" sz="2000" b="1" dirty="0" smtClean="0">
                <a:solidFill>
                  <a:srgbClr val="000000"/>
                </a:solidFill>
                <a:latin typeface="Comic Sans MS" panose="030F0702030302020204" pitchFamily="66" charset="0"/>
                <a:ea typeface="微软雅黑" panose="020B0503020204020204" pitchFamily="34" charset="-122"/>
              </a:rPr>
              <a:t>通常为操作系统设置</a:t>
            </a:r>
            <a:r>
              <a:rPr kumimoji="1" lang="zh-CN" altLang="en-US" sz="2000" b="1" dirty="0" smtClean="0">
                <a:solidFill>
                  <a:srgbClr val="A50021"/>
                </a:solidFill>
                <a:latin typeface="Comic Sans MS" panose="030F0702030302020204" pitchFamily="66" charset="0"/>
                <a:ea typeface="微软雅黑" panose="020B0503020204020204" pitchFamily="34" charset="-122"/>
              </a:rPr>
              <a:t>“</a:t>
            </a:r>
            <a:r>
              <a:rPr kumimoji="1" lang="en-US" altLang="zh-CN" sz="2000" b="1" dirty="0" smtClean="0">
                <a:solidFill>
                  <a:srgbClr val="A50021"/>
                </a:solidFill>
                <a:latin typeface="Comic Sans MS" panose="030F0702030302020204" pitchFamily="66" charset="0"/>
                <a:ea typeface="微软雅黑" panose="020B0503020204020204" pitchFamily="34" charset="-122"/>
              </a:rPr>
              <a:t>cache</a:t>
            </a:r>
            <a:r>
              <a:rPr kumimoji="1" lang="zh-CN" altLang="en-US" sz="2000" b="1" dirty="0" smtClean="0">
                <a:solidFill>
                  <a:srgbClr val="A50021"/>
                </a:solidFill>
                <a:latin typeface="Comic Sans MS" panose="030F0702030302020204" pitchFamily="66" charset="0"/>
                <a:ea typeface="微软雅黑" panose="020B0503020204020204" pitchFamily="34" charset="-122"/>
              </a:rPr>
              <a:t>冲刷”指令</a:t>
            </a:r>
            <a:r>
              <a:rPr kumimoji="1" lang="zh-CN" altLang="en-US" sz="2000" b="1" dirty="0" smtClean="0">
                <a:solidFill>
                  <a:srgbClr val="000000"/>
                </a:solidFill>
                <a:latin typeface="Comic Sans MS" panose="030F0702030302020204" pitchFamily="66" charset="0"/>
                <a:ea typeface="微软雅黑" panose="020B0503020204020204" pitchFamily="34" charset="-122"/>
              </a:rPr>
              <a:t>，因此，</a:t>
            </a:r>
            <a:r>
              <a:rPr kumimoji="1" lang="en-US" altLang="zh-CN" sz="2000" b="1" dirty="0" smtClean="0">
                <a:solidFill>
                  <a:srgbClr val="993300"/>
                </a:solidFill>
                <a:latin typeface="Comic Sans MS" panose="030F0702030302020204" pitchFamily="66" charset="0"/>
                <a:ea typeface="微软雅黑" panose="020B0503020204020204" pitchFamily="34" charset="-122"/>
              </a:rPr>
              <a:t>cache</a:t>
            </a:r>
            <a:r>
              <a:rPr kumimoji="1" lang="zh-CN" altLang="en-US" sz="2000" b="1" dirty="0" smtClean="0">
                <a:solidFill>
                  <a:srgbClr val="993300"/>
                </a:solidFill>
                <a:latin typeface="Comic Sans MS" panose="030F0702030302020204" pitchFamily="66" charset="0"/>
                <a:ea typeface="微软雅黑" panose="020B0503020204020204" pitchFamily="34" charset="-122"/>
              </a:rPr>
              <a:t>对操作系统程序员不是透明的！</a:t>
            </a:r>
            <a:endParaRPr kumimoji="1" lang="zh-CN" altLang="en-US" sz="2000" b="1" dirty="0" smtClean="0">
              <a:solidFill>
                <a:srgbClr val="FF0000"/>
              </a:solidFill>
              <a:latin typeface="Comic Sans MS" panose="030F0702030302020204" pitchFamily="66" charset="0"/>
              <a:ea typeface="微软雅黑" panose="020B0503020204020204" pitchFamily="34" charset="-122"/>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21" y="1273448"/>
            <a:ext cx="7650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2"/>
          <p:cNvSpPr txBox="1"/>
          <p:nvPr/>
        </p:nvSpPr>
        <p:spPr>
          <a:xfrm>
            <a:off x="5868144" y="1207062"/>
            <a:ext cx="2295525" cy="708025"/>
          </a:xfrm>
          <a:prstGeom prst="rect">
            <a:avLst/>
          </a:prstGeom>
          <a:noFill/>
        </p:spPr>
        <p:txBody>
          <a:bodyPr>
            <a:spAutoFit/>
          </a:bodyPr>
          <a:lstStyle/>
          <a:p>
            <a:pPr>
              <a:spcBef>
                <a:spcPct val="50000"/>
              </a:spcBef>
              <a:defRPr/>
            </a:pPr>
            <a:r>
              <a:rPr kumimoji="1" lang="zh-CN" altLang="en-US" sz="2000" b="1" dirty="0">
                <a:solidFill>
                  <a:srgbClr val="FF0000"/>
                </a:solidFill>
                <a:latin typeface="微软雅黑" panose="020B0503020204020204" pitchFamily="34" charset="-122"/>
                <a:ea typeface="微软雅黑" panose="020B0503020204020204" pitchFamily="34" charset="-122"/>
              </a:rPr>
              <a:t>为何要用有效位来区分是否有效？</a:t>
            </a:r>
          </a:p>
        </p:txBody>
      </p:sp>
    </p:spTree>
    <p:extLst>
      <p:ext uri="{BB962C8B-B14F-4D97-AF65-F5344CB8AC3E}">
        <p14:creationId xmlns:p14="http://schemas.microsoft.com/office/powerpoint/2010/main" val="379536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a:t>7.1.1 </a:t>
            </a:r>
            <a:r>
              <a:rPr lang="zh-CN" altLang="en-US" dirty="0"/>
              <a:t>存储器的分类</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按信息的可更改性分类</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8" name="矩形 17"/>
          <p:cNvSpPr/>
          <p:nvPr/>
        </p:nvSpPr>
        <p:spPr>
          <a:xfrm>
            <a:off x="179512" y="1593111"/>
            <a:ext cx="8390839" cy="861774"/>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读写存储器（</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Read / Write Memory)</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：可读可写</a:t>
            </a:r>
          </a:p>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只读存储器</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Read Only Memory)</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：只能读不能写</a:t>
            </a:r>
          </a:p>
        </p:txBody>
      </p:sp>
      <p:sp>
        <p:nvSpPr>
          <p:cNvPr id="9" name="矩形 8"/>
          <p:cNvSpPr/>
          <p:nvPr/>
        </p:nvSpPr>
        <p:spPr>
          <a:xfrm>
            <a:off x="107504" y="24588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按信息的可更改性分类</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0" name="矩形 9"/>
          <p:cNvSpPr/>
          <p:nvPr/>
        </p:nvSpPr>
        <p:spPr>
          <a:xfrm>
            <a:off x="183553" y="2927266"/>
            <a:ext cx="8390839" cy="2246769"/>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非易失（不挥发）性存储器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(Nonvolatile Memory) </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信息可一直保留，  不需电源维持。</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（如 ：</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ROM</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、磁表面存储器、光存储器等）</a:t>
            </a: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易失（挥发）性存储器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(Volatile Memory) </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电源关闭时信息自动丢失。（如：</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RAM</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等）</a:t>
            </a:r>
          </a:p>
        </p:txBody>
      </p:sp>
    </p:spTree>
    <p:extLst>
      <p:ext uri="{BB962C8B-B14F-4D97-AF65-F5344CB8AC3E}">
        <p14:creationId xmlns:p14="http://schemas.microsoft.com/office/powerpoint/2010/main" val="2332862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7.6.2 Cache</a:t>
            </a:r>
            <a:r>
              <a:rPr lang="zh-CN" altLang="en-US" dirty="0" smtClean="0"/>
              <a:t>的基本工作原理</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3983318" y="746044"/>
            <a:ext cx="4333097"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2. CPU</a:t>
            </a:r>
            <a:r>
              <a:rPr lang="zh-CN" altLang="en-US" sz="2200" b="1" dirty="0" smtClean="0">
                <a:solidFill>
                  <a:srgbClr val="063DE8"/>
                </a:solidFill>
                <a:latin typeface="Comic Sans MS" panose="030F0702030302020204" pitchFamily="66" charset="0"/>
                <a:ea typeface="微软雅黑" panose="020B0503020204020204" pitchFamily="34" charset="-122"/>
              </a:rPr>
              <a:t>在</a:t>
            </a:r>
            <a:r>
              <a:rPr lang="en-US" altLang="zh-CN" sz="2200" b="1" dirty="0" smtClean="0">
                <a:solidFill>
                  <a:srgbClr val="063DE8"/>
                </a:solidFill>
                <a:latin typeface="Comic Sans MS" panose="030F0702030302020204" pitchFamily="66" charset="0"/>
                <a:ea typeface="微软雅黑" panose="020B0503020204020204" pitchFamily="34" charset="-122"/>
              </a:rPr>
              <a:t>Cache</a:t>
            </a:r>
            <a:r>
              <a:rPr lang="zh-CN" altLang="en-US" sz="2200" b="1" dirty="0" smtClean="0">
                <a:solidFill>
                  <a:srgbClr val="063DE8"/>
                </a:solidFill>
                <a:latin typeface="Comic Sans MS" panose="030F0702030302020204" pitchFamily="66" charset="0"/>
                <a:ea typeface="微软雅黑" panose="020B0503020204020204" pitchFamily="34" charset="-122"/>
              </a:rPr>
              <a:t>中的访问过程</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095" y="1612850"/>
            <a:ext cx="73787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5"/>
          <p:cNvSpPr>
            <a:spLocks noChangeArrowheads="1"/>
          </p:cNvSpPr>
          <p:nvPr/>
        </p:nvSpPr>
        <p:spPr bwMode="auto">
          <a:xfrm>
            <a:off x="4531420" y="1263600"/>
            <a:ext cx="2835275" cy="1260475"/>
          </a:xfrm>
          <a:prstGeom prst="wedgeRoundRectCallout">
            <a:avLst>
              <a:gd name="adj1" fmla="val -38352"/>
              <a:gd name="adj2" fmla="val 111588"/>
              <a:gd name="adj3" fmla="val 16667"/>
            </a:avLst>
          </a:prstGeom>
          <a:noFill/>
          <a:ln w="9525">
            <a:solidFill>
              <a:srgbClr val="00DFCA"/>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若被访问信息不在</a:t>
            </a:r>
            <a:r>
              <a:rPr kumimoji="1" lang="en-US" altLang="zh-CN"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cache</a:t>
            </a:r>
            <a:r>
              <a:rPr kumimoji="1" lang="zh-CN" altLang="en-US"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中，称为缺失或失靶</a:t>
            </a:r>
            <a:r>
              <a:rPr kumimoji="1" lang="en-US" altLang="zh-CN"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(miss)</a:t>
            </a:r>
            <a:endParaRPr kumimoji="1" lang="zh-CN" altLang="en-US"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endParaRPr>
          </a:p>
        </p:txBody>
      </p:sp>
      <p:sp>
        <p:nvSpPr>
          <p:cNvPr id="15" name="AutoShape 6"/>
          <p:cNvSpPr>
            <a:spLocks noChangeArrowheads="1"/>
          </p:cNvSpPr>
          <p:nvPr/>
        </p:nvSpPr>
        <p:spPr bwMode="auto">
          <a:xfrm flipH="1">
            <a:off x="107502" y="3244800"/>
            <a:ext cx="1772789" cy="1480344"/>
          </a:xfrm>
          <a:prstGeom prst="wedgeRoundRectCallout">
            <a:avLst>
              <a:gd name="adj1" fmla="val -112806"/>
              <a:gd name="adj2" fmla="val -4367"/>
              <a:gd name="adj3" fmla="val 16667"/>
            </a:avLst>
          </a:prstGeom>
          <a:noFill/>
          <a:ln w="9525">
            <a:solidFill>
              <a:srgbClr val="00DFCA"/>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若被访问信息在</a:t>
            </a:r>
            <a:r>
              <a:rPr kumimoji="1" lang="en-US" altLang="zh-CN"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cache</a:t>
            </a:r>
            <a:r>
              <a:rPr kumimoji="1" lang="zh-CN" altLang="en-US"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中，称为命中</a:t>
            </a:r>
            <a:r>
              <a:rPr kumimoji="1" lang="en-US" altLang="zh-CN"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(hit)</a:t>
            </a:r>
            <a:endParaRPr kumimoji="1" lang="zh-CN" altLang="en-US" sz="2200" b="1" i="0" u="none" strike="noStrike" kern="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endParaRPr>
          </a:p>
        </p:txBody>
      </p:sp>
      <p:sp>
        <p:nvSpPr>
          <p:cNvPr id="16" name="Text Box 37"/>
          <p:cNvSpPr txBox="1">
            <a:spLocks noChangeArrowheads="1"/>
          </p:cNvSpPr>
          <p:nvPr/>
        </p:nvSpPr>
        <p:spPr bwMode="auto">
          <a:xfrm>
            <a:off x="251520" y="1222325"/>
            <a:ext cx="22823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smtClean="0">
                <a:solidFill>
                  <a:srgbClr val="0000FF"/>
                </a:solidFill>
                <a:latin typeface="微软雅黑" panose="020B0503020204020204" pitchFamily="34" charset="-122"/>
                <a:ea typeface="微软雅黑" panose="020B0503020204020204" pitchFamily="34" charset="-122"/>
              </a:rPr>
              <a:t>问题：什么情况下，</a:t>
            </a:r>
            <a:r>
              <a:rPr kumimoji="1" lang="en-US" altLang="zh-CN" sz="2000" b="1" dirty="0" smtClean="0">
                <a:solidFill>
                  <a:srgbClr val="0000FF"/>
                </a:solidFill>
                <a:latin typeface="微软雅黑" panose="020B0503020204020204" pitchFamily="34" charset="-122"/>
                <a:ea typeface="微软雅黑" panose="020B0503020204020204" pitchFamily="34" charset="-122"/>
              </a:rPr>
              <a:t>CPU</a:t>
            </a:r>
            <a:r>
              <a:rPr kumimoji="1" lang="zh-CN" altLang="en-US" sz="2000" b="1" dirty="0" smtClean="0">
                <a:solidFill>
                  <a:srgbClr val="0000FF"/>
                </a:solidFill>
                <a:latin typeface="微软雅黑" panose="020B0503020204020204" pitchFamily="34" charset="-122"/>
                <a:ea typeface="微软雅黑" panose="020B0503020204020204" pitchFamily="34" charset="-122"/>
              </a:rPr>
              <a:t>产生访存要求？</a:t>
            </a:r>
          </a:p>
        </p:txBody>
      </p:sp>
      <p:sp>
        <p:nvSpPr>
          <p:cNvPr id="17" name="Text Box 38"/>
          <p:cNvSpPr txBox="1">
            <a:spLocks noChangeArrowheads="1"/>
          </p:cNvSpPr>
          <p:nvPr/>
        </p:nvSpPr>
        <p:spPr bwMode="auto">
          <a:xfrm>
            <a:off x="251520" y="1983755"/>
            <a:ext cx="16287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200" b="1" dirty="0" smtClean="0">
                <a:solidFill>
                  <a:srgbClr val="FF0000"/>
                </a:solidFill>
                <a:ea typeface="微软雅黑" panose="020B0503020204020204" pitchFamily="34" charset="-122"/>
              </a:rPr>
              <a:t>执行指令时！</a:t>
            </a:r>
          </a:p>
        </p:txBody>
      </p:sp>
      <p:sp>
        <p:nvSpPr>
          <p:cNvPr id="18" name="Text Box 8"/>
          <p:cNvSpPr txBox="1">
            <a:spLocks noChangeArrowheads="1"/>
          </p:cNvSpPr>
          <p:nvPr/>
        </p:nvSpPr>
        <p:spPr bwMode="auto">
          <a:xfrm>
            <a:off x="227235" y="5907384"/>
            <a:ext cx="2306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ts val="0"/>
              </a:spcBef>
            </a:pPr>
            <a:r>
              <a:rPr lang="zh-CN" altLang="en-US" sz="2000" b="1" dirty="0" smtClean="0">
                <a:solidFill>
                  <a:srgbClr val="000000"/>
                </a:solidFill>
                <a:latin typeface="微软雅黑" panose="020B0503020204020204" pitchFamily="34" charset="-122"/>
                <a:ea typeface="微软雅黑" panose="020B0503020204020204" pitchFamily="34" charset="-122"/>
              </a:rPr>
              <a:t>指令最初给出的是</a:t>
            </a:r>
          </a:p>
          <a:p>
            <a:pPr eaLnBrk="0" hangingPunct="0">
              <a:spcBef>
                <a:spcPts val="0"/>
              </a:spcBef>
            </a:pPr>
            <a:r>
              <a:rPr lang="zh-CN" altLang="en-US" sz="2000" b="1" dirty="0" smtClean="0">
                <a:solidFill>
                  <a:srgbClr val="000000"/>
                </a:solidFill>
                <a:latin typeface="微软雅黑" panose="020B0503020204020204" pitchFamily="34" charset="-122"/>
                <a:ea typeface="微软雅黑" panose="020B0503020204020204" pitchFamily="34" charset="-122"/>
              </a:rPr>
              <a:t>虚拟地址！</a:t>
            </a:r>
          </a:p>
        </p:txBody>
      </p:sp>
      <p:sp>
        <p:nvSpPr>
          <p:cNvPr id="19" name="Text Box 9"/>
          <p:cNvSpPr txBox="1">
            <a:spLocks noChangeArrowheads="1"/>
          </p:cNvSpPr>
          <p:nvPr/>
        </p:nvSpPr>
        <p:spPr bwMode="auto">
          <a:xfrm>
            <a:off x="3326680" y="6282877"/>
            <a:ext cx="2757488" cy="701675"/>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lang="zh-CN" altLang="en-US" sz="2000" b="1" kern="0" dirty="0">
                <a:solidFill>
                  <a:srgbClr val="FF0000"/>
                </a:solidFill>
                <a:latin typeface="微软雅黑" panose="020B0503020204020204" pitchFamily="34" charset="-122"/>
                <a:ea typeface="微软雅黑" panose="020B0503020204020204" pitchFamily="34" charset="-122"/>
              </a:rPr>
              <a:t>如何</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将虚拟地址转换为主存地址，后面介绍。</a:t>
            </a:r>
            <a:endPar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499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blinds(horizontal)">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blinds(horizontal)">
                                      <p:cBhvr>
                                        <p:cTn id="32" dur="500"/>
                                        <p:tgtEl>
                                          <p:spTgt spid="1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7.6.2 Cache</a:t>
            </a:r>
            <a:r>
              <a:rPr lang="zh-CN" altLang="en-US" dirty="0" smtClean="0"/>
              <a:t>的基本工作原理</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3</a:t>
            </a:r>
            <a:r>
              <a:rPr lang="en-US" altLang="zh-CN" sz="2200" b="1" dirty="0">
                <a:solidFill>
                  <a:srgbClr val="063DE8"/>
                </a:solidFill>
                <a:latin typeface="Comic Sans MS" panose="030F0702030302020204" pitchFamily="66" charset="0"/>
                <a:ea typeface="微软雅黑" panose="020B0503020204020204" pitchFamily="34" charset="-122"/>
              </a:rPr>
              <a:t>. </a:t>
            </a:r>
            <a:r>
              <a:rPr lang="en-US" altLang="zh-CN" sz="2200" b="1" dirty="0" smtClean="0">
                <a:solidFill>
                  <a:srgbClr val="063DE8"/>
                </a:solidFill>
                <a:latin typeface="Comic Sans MS" panose="030F0702030302020204" pitchFamily="66" charset="0"/>
                <a:ea typeface="微软雅黑" panose="020B0503020204020204" pitchFamily="34" charset="-122"/>
              </a:rPr>
              <a:t>Cache</a:t>
            </a:r>
            <a:r>
              <a:rPr lang="en-US" altLang="zh-CN" sz="2200" b="1" dirty="0">
                <a:solidFill>
                  <a:srgbClr val="063DE8"/>
                </a:solidFill>
                <a:latin typeface="Comic Sans MS" panose="030F0702030302020204" pitchFamily="66" charset="0"/>
                <a:ea typeface="微软雅黑" panose="020B0503020204020204" pitchFamily="34" charset="-122"/>
              </a:rPr>
              <a:t>-</a:t>
            </a:r>
            <a:r>
              <a:rPr lang="zh-CN" altLang="en-US" sz="2200" b="1" dirty="0" smtClean="0">
                <a:solidFill>
                  <a:srgbClr val="063DE8"/>
                </a:solidFill>
                <a:latin typeface="Comic Sans MS" panose="030F0702030302020204" pitchFamily="66" charset="0"/>
                <a:ea typeface="微软雅黑" panose="020B0503020204020204" pitchFamily="34" charset="-122"/>
              </a:rPr>
              <a:t>主存层次的平均访问时间</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7" name="矩形 6"/>
          <p:cNvSpPr/>
          <p:nvPr/>
        </p:nvSpPr>
        <p:spPr>
          <a:xfrm>
            <a:off x="294340" y="1606728"/>
            <a:ext cx="7950067" cy="3262432"/>
          </a:xfrm>
          <a:prstGeom prst="rect">
            <a:avLst/>
          </a:prstGeom>
        </p:spPr>
        <p:txBody>
          <a:bodyPr wrap="square">
            <a:spAutoFit/>
          </a:bodyPr>
          <a:lstStyle/>
          <a:p>
            <a:pPr marL="342900" lvl="0" indent="-342900">
              <a:lnSpc>
                <a:spcPct val="110000"/>
              </a:lnSpc>
              <a:spcBef>
                <a:spcPct val="25000"/>
              </a:spcBef>
              <a:buSzPct val="100000"/>
              <a:buFont typeface="Wingdings" panose="05000000000000000000" pitchFamily="2" charset="2"/>
              <a:buChar char="Ø"/>
            </a:pPr>
            <a:r>
              <a:rPr lang="zh-CN" altLang="en-US" sz="2000" b="1" dirty="0" smtClean="0">
                <a:solidFill>
                  <a:srgbClr val="000000"/>
                </a:solidFill>
                <a:latin typeface="Comic Sans MS" panose="030F0702030302020204" pitchFamily="66" charset="0"/>
                <a:ea typeface="微软雅黑" panose="020B0503020204020204" pitchFamily="34" charset="-122"/>
              </a:rPr>
              <a:t>命中（</a:t>
            </a:r>
            <a:r>
              <a:rPr lang="en-US" altLang="zh-CN" sz="2000" b="1" dirty="0">
                <a:solidFill>
                  <a:srgbClr val="000000"/>
                </a:solidFill>
                <a:latin typeface="Comic Sans MS" panose="030F0702030302020204" pitchFamily="66" charset="0"/>
                <a:ea typeface="微软雅黑" panose="020B0503020204020204" pitchFamily="34" charset="-122"/>
              </a:rPr>
              <a:t>Hit</a:t>
            </a:r>
            <a:r>
              <a:rPr lang="zh-CN" altLang="en-US" sz="2000" b="1" dirty="0" smtClean="0">
                <a:solidFill>
                  <a:srgbClr val="000000"/>
                </a:solidFill>
                <a:latin typeface="Comic Sans MS" panose="030F0702030302020204" pitchFamily="66" charset="0"/>
                <a:ea typeface="微软雅黑" panose="020B0503020204020204" pitchFamily="34" charset="-122"/>
              </a:rPr>
              <a:t>）</a:t>
            </a:r>
            <a:r>
              <a:rPr lang="en-US" altLang="zh-CN" sz="2000" b="1" dirty="0" smtClean="0">
                <a:solidFill>
                  <a:srgbClr val="000000"/>
                </a:solidFill>
                <a:latin typeface="Comic Sans MS" panose="030F0702030302020204" pitchFamily="66" charset="0"/>
                <a:ea typeface="微软雅黑" panose="020B0503020204020204" pitchFamily="34" charset="-122"/>
              </a:rPr>
              <a:t>:CPU</a:t>
            </a:r>
            <a:r>
              <a:rPr lang="zh-CN" altLang="en-US" sz="2000" b="1" dirty="0" smtClean="0">
                <a:solidFill>
                  <a:srgbClr val="000000"/>
                </a:solidFill>
                <a:latin typeface="Comic Sans MS" panose="030F0702030302020204" pitchFamily="66" charset="0"/>
                <a:ea typeface="微软雅黑" panose="020B0503020204020204" pitchFamily="34" charset="-122"/>
              </a:rPr>
              <a:t>访问单元所在块在</a:t>
            </a:r>
            <a:r>
              <a:rPr lang="en-US" altLang="zh-CN" sz="2000" b="1" dirty="0">
                <a:solidFill>
                  <a:srgbClr val="000000"/>
                </a:solidFill>
                <a:latin typeface="Comic Sans MS" panose="030F0702030302020204" pitchFamily="66" charset="0"/>
                <a:ea typeface="微软雅黑" panose="020B0503020204020204" pitchFamily="34" charset="-122"/>
              </a:rPr>
              <a:t>Cache</a:t>
            </a:r>
            <a:r>
              <a:rPr lang="zh-CN" altLang="en-US" sz="2000" b="1" dirty="0">
                <a:solidFill>
                  <a:srgbClr val="000000"/>
                </a:solidFill>
                <a:latin typeface="Comic Sans MS" panose="030F0702030302020204" pitchFamily="66" charset="0"/>
                <a:ea typeface="微软雅黑" panose="020B0503020204020204" pitchFamily="34" charset="-122"/>
              </a:rPr>
              <a:t>中 </a:t>
            </a:r>
          </a:p>
          <a:p>
            <a:pPr marL="838200" lvl="1" indent="-342900">
              <a:lnSpc>
                <a:spcPct val="110000"/>
              </a:lnSpc>
              <a:spcBef>
                <a:spcPct val="25000"/>
              </a:spcBef>
              <a:buSzPct val="100000"/>
              <a:buFont typeface="Wingdings" panose="05000000000000000000" pitchFamily="2" charset="2"/>
              <a:buChar char="ü"/>
            </a:pPr>
            <a:r>
              <a:rPr lang="zh-CN" altLang="en-US" sz="2000" b="1" dirty="0">
                <a:solidFill>
                  <a:srgbClr val="CC3300"/>
                </a:solidFill>
                <a:latin typeface="Comic Sans MS" panose="030F0702030302020204" pitchFamily="66" charset="0"/>
                <a:ea typeface="微软雅黑" panose="020B0503020204020204" pitchFamily="34" charset="-122"/>
              </a:rPr>
              <a:t>命中率</a:t>
            </a:r>
            <a:r>
              <a:rPr lang="en-US" altLang="zh-CN" sz="2000" b="1" dirty="0" smtClean="0">
                <a:solidFill>
                  <a:srgbClr val="CC3300"/>
                </a:solidFill>
                <a:latin typeface="Comic Sans MS" panose="030F0702030302020204" pitchFamily="66" charset="0"/>
                <a:ea typeface="微软雅黑" panose="020B0503020204020204" pitchFamily="34" charset="-122"/>
              </a:rPr>
              <a:t>p</a:t>
            </a:r>
            <a:r>
              <a:rPr lang="en-US" altLang="zh-CN" sz="2000" b="1" dirty="0" smtClean="0">
                <a:solidFill>
                  <a:srgbClr val="FC0128"/>
                </a:solidFill>
                <a:latin typeface="Comic Sans MS" panose="030F0702030302020204" pitchFamily="66" charset="0"/>
                <a:ea typeface="微软雅黑" panose="020B0503020204020204" pitchFamily="34" charset="-122"/>
              </a:rPr>
              <a:t> </a:t>
            </a:r>
            <a:r>
              <a:rPr lang="en-US" altLang="zh-CN" sz="2000" b="1" dirty="0" smtClean="0">
                <a:solidFill>
                  <a:srgbClr val="CC3300"/>
                </a:solidFill>
                <a:latin typeface="Comic Sans MS" panose="030F0702030302020204" pitchFamily="66" charset="0"/>
                <a:ea typeface="微软雅黑" panose="020B0503020204020204" pitchFamily="34" charset="-122"/>
              </a:rPr>
              <a:t>(</a:t>
            </a:r>
            <a:r>
              <a:rPr lang="en-US" altLang="zh-CN" sz="2000" b="1" dirty="0">
                <a:solidFill>
                  <a:srgbClr val="FC0128"/>
                </a:solidFill>
                <a:latin typeface="Comic Sans MS" panose="030F0702030302020204" pitchFamily="66" charset="0"/>
                <a:ea typeface="微软雅黑" panose="020B0503020204020204" pitchFamily="34" charset="-122"/>
              </a:rPr>
              <a:t>Hit Rate</a:t>
            </a:r>
            <a:r>
              <a:rPr lang="zh-CN" altLang="en-US" sz="2000" b="1" dirty="0" smtClean="0">
                <a:solidFill>
                  <a:srgbClr val="CC3300"/>
                </a:solidFill>
                <a:latin typeface="Comic Sans MS" panose="030F0702030302020204" pitchFamily="66" charset="0"/>
                <a:ea typeface="微软雅黑" panose="020B0503020204020204" pitchFamily="34" charset="-122"/>
              </a:rPr>
              <a:t>)</a:t>
            </a:r>
            <a:r>
              <a:rPr lang="zh-CN" altLang="en-US" sz="2000" b="1" dirty="0">
                <a:solidFill>
                  <a:srgbClr val="063DE8"/>
                </a:solidFill>
                <a:latin typeface="Comic Sans MS" panose="030F0702030302020204" pitchFamily="66" charset="0"/>
                <a:ea typeface="微软雅黑" panose="020B0503020204020204" pitchFamily="34" charset="-122"/>
              </a:rPr>
              <a:t>：在</a:t>
            </a:r>
            <a:r>
              <a:rPr lang="en-US" altLang="zh-CN" sz="2000" b="1" dirty="0">
                <a:solidFill>
                  <a:srgbClr val="063DE8"/>
                </a:solidFill>
                <a:latin typeface="Comic Sans MS" panose="030F0702030302020204" pitchFamily="66" charset="0"/>
                <a:ea typeface="微软雅黑" panose="020B0503020204020204" pitchFamily="34" charset="-122"/>
              </a:rPr>
              <a:t>Cache</a:t>
            </a:r>
            <a:r>
              <a:rPr lang="zh-CN" altLang="en-US" sz="2000" b="1" dirty="0" smtClean="0">
                <a:solidFill>
                  <a:srgbClr val="063DE8"/>
                </a:solidFill>
                <a:latin typeface="Comic Sans MS" panose="030F0702030302020204" pitchFamily="66" charset="0"/>
                <a:ea typeface="微软雅黑" panose="020B0503020204020204" pitchFamily="34" charset="-122"/>
              </a:rPr>
              <a:t>中命中的概率</a:t>
            </a:r>
            <a:endParaRPr lang="zh-CN" altLang="en-US" sz="2000" b="1" dirty="0">
              <a:solidFill>
                <a:srgbClr val="063DE8"/>
              </a:solidFill>
              <a:latin typeface="Comic Sans MS" panose="030F0702030302020204" pitchFamily="66" charset="0"/>
              <a:ea typeface="微软雅黑" panose="020B0503020204020204" pitchFamily="34" charset="-122"/>
            </a:endParaRPr>
          </a:p>
          <a:p>
            <a:pPr marL="838200" lvl="1" indent="-342900">
              <a:lnSpc>
                <a:spcPct val="110000"/>
              </a:lnSpc>
              <a:spcBef>
                <a:spcPct val="25000"/>
              </a:spcBef>
              <a:buSzPct val="100000"/>
              <a:buFont typeface="Wingdings" panose="05000000000000000000" pitchFamily="2" charset="2"/>
              <a:buChar char="ü"/>
            </a:pPr>
            <a:r>
              <a:rPr lang="zh-CN" altLang="en-US" sz="2000" b="1" dirty="0">
                <a:solidFill>
                  <a:srgbClr val="CC3300"/>
                </a:solidFill>
                <a:latin typeface="Comic Sans MS" panose="030F0702030302020204" pitchFamily="66" charset="0"/>
                <a:ea typeface="微软雅黑" panose="020B0503020204020204" pitchFamily="34" charset="-122"/>
              </a:rPr>
              <a:t>命中时间</a:t>
            </a:r>
            <a:r>
              <a:rPr lang="en-US" altLang="zh-CN" sz="2000" b="1" dirty="0" smtClean="0">
                <a:solidFill>
                  <a:srgbClr val="CC3300"/>
                </a:solidFill>
                <a:latin typeface="Comic Sans MS" panose="030F0702030302020204" pitchFamily="66" charset="0"/>
                <a:ea typeface="微软雅黑" panose="020B0503020204020204" pitchFamily="34" charset="-122"/>
              </a:rPr>
              <a:t>Tc</a:t>
            </a:r>
            <a:r>
              <a:rPr lang="en-US" altLang="zh-CN" sz="2000" b="1" dirty="0" smtClean="0">
                <a:solidFill>
                  <a:srgbClr val="FC0128"/>
                </a:solidFill>
                <a:latin typeface="Comic Sans MS" panose="030F0702030302020204" pitchFamily="66" charset="0"/>
                <a:ea typeface="微软雅黑" panose="020B0503020204020204" pitchFamily="34" charset="-122"/>
              </a:rPr>
              <a:t> </a:t>
            </a:r>
            <a:r>
              <a:rPr lang="en-US" altLang="zh-CN" sz="2000" b="1" dirty="0" smtClean="0">
                <a:solidFill>
                  <a:srgbClr val="CC3300"/>
                </a:solidFill>
                <a:latin typeface="Comic Sans MS" panose="030F0702030302020204" pitchFamily="66" charset="0"/>
                <a:ea typeface="微软雅黑" panose="020B0503020204020204" pitchFamily="34" charset="-122"/>
              </a:rPr>
              <a:t>(</a:t>
            </a:r>
            <a:r>
              <a:rPr lang="en-US" altLang="zh-CN" sz="2000" b="1" dirty="0">
                <a:solidFill>
                  <a:srgbClr val="FC0128"/>
                </a:solidFill>
                <a:latin typeface="Comic Sans MS" panose="030F0702030302020204" pitchFamily="66" charset="0"/>
                <a:ea typeface="微软雅黑" panose="020B0503020204020204" pitchFamily="34" charset="-122"/>
              </a:rPr>
              <a:t>Hit Time </a:t>
            </a:r>
            <a:r>
              <a:rPr lang="en-US" altLang="zh-CN" sz="2000" b="1" dirty="0" smtClean="0">
                <a:solidFill>
                  <a:srgbClr val="CC3300"/>
                </a:solidFill>
                <a:latin typeface="Comic Sans MS" panose="030F0702030302020204" pitchFamily="66" charset="0"/>
                <a:ea typeface="微软雅黑" panose="020B0503020204020204" pitchFamily="34" charset="-122"/>
              </a:rPr>
              <a:t>)</a:t>
            </a:r>
            <a:r>
              <a:rPr lang="en-US" altLang="zh-CN" sz="2000" b="1" dirty="0" smtClean="0">
                <a:solidFill>
                  <a:srgbClr val="FC0128"/>
                </a:solidFill>
                <a:latin typeface="Comic Sans MS" panose="030F0702030302020204" pitchFamily="66" charset="0"/>
                <a:ea typeface="微软雅黑" panose="020B0503020204020204" pitchFamily="34" charset="-122"/>
              </a:rPr>
              <a:t> </a:t>
            </a:r>
            <a:r>
              <a:rPr lang="zh-CN" altLang="en-US" sz="2000" b="1" dirty="0" smtClean="0">
                <a:solidFill>
                  <a:srgbClr val="063DE8"/>
                </a:solidFill>
                <a:latin typeface="Comic Sans MS" panose="030F0702030302020204" pitchFamily="66" charset="0"/>
                <a:ea typeface="微软雅黑" panose="020B0503020204020204" pitchFamily="34" charset="-122"/>
              </a:rPr>
              <a:t>：命中时，</a:t>
            </a:r>
            <a:r>
              <a:rPr lang="en-US" altLang="zh-CN" sz="2000" b="1" dirty="0" smtClean="0">
                <a:solidFill>
                  <a:srgbClr val="063DE8"/>
                </a:solidFill>
                <a:latin typeface="Comic Sans MS" panose="030F0702030302020204" pitchFamily="66" charset="0"/>
                <a:ea typeface="微软雅黑" panose="020B0503020204020204" pitchFamily="34" charset="-122"/>
              </a:rPr>
              <a:t>CPU</a:t>
            </a:r>
            <a:r>
              <a:rPr lang="zh-CN" altLang="en-US" sz="2000" b="1" dirty="0" smtClean="0">
                <a:solidFill>
                  <a:srgbClr val="063DE8"/>
                </a:solidFill>
                <a:latin typeface="Comic Sans MS" panose="030F0702030302020204" pitchFamily="66" charset="0"/>
                <a:ea typeface="微软雅黑" panose="020B0503020204020204" pitchFamily="34" charset="-122"/>
              </a:rPr>
              <a:t>在</a:t>
            </a:r>
            <a:r>
              <a:rPr lang="en-US" altLang="zh-CN" sz="2000" b="1" dirty="0" smtClean="0">
                <a:solidFill>
                  <a:srgbClr val="063DE8"/>
                </a:solidFill>
                <a:latin typeface="Comic Sans MS" panose="030F0702030302020204" pitchFamily="66" charset="0"/>
                <a:ea typeface="微软雅黑" panose="020B0503020204020204" pitchFamily="34" charset="-122"/>
              </a:rPr>
              <a:t>Cache</a:t>
            </a:r>
            <a:r>
              <a:rPr lang="zh-CN" altLang="en-US" sz="2000" b="1" dirty="0" smtClean="0">
                <a:solidFill>
                  <a:srgbClr val="063DE8"/>
                </a:solidFill>
                <a:latin typeface="Comic Sans MS" panose="030F0702030302020204" pitchFamily="66" charset="0"/>
                <a:ea typeface="微软雅黑" panose="020B0503020204020204" pitchFamily="34" charset="-122"/>
              </a:rPr>
              <a:t>直接存取信息，所用的时间开销</a:t>
            </a:r>
            <a:endParaRPr lang="zh-CN" altLang="en-US" sz="2000" b="1" dirty="0">
              <a:solidFill>
                <a:srgbClr val="B7011F"/>
              </a:solidFill>
              <a:latin typeface="Comic Sans MS" panose="030F0702030302020204" pitchFamily="66" charset="0"/>
              <a:ea typeface="微软雅黑" panose="020B0503020204020204" pitchFamily="34" charset="-122"/>
            </a:endParaRPr>
          </a:p>
          <a:p>
            <a:pPr marL="342900" lvl="0" indent="-342900">
              <a:lnSpc>
                <a:spcPct val="110000"/>
              </a:lnSpc>
              <a:spcBef>
                <a:spcPct val="25000"/>
              </a:spcBef>
              <a:buSzPct val="100000"/>
              <a:buFont typeface="Wingdings" panose="05000000000000000000" pitchFamily="2" charset="2"/>
              <a:buChar char="Ø"/>
            </a:pPr>
            <a:r>
              <a:rPr lang="zh-CN" altLang="en-US" sz="2000" b="1" dirty="0" smtClean="0">
                <a:solidFill>
                  <a:srgbClr val="000000"/>
                </a:solidFill>
                <a:latin typeface="Comic Sans MS" panose="030F0702030302020204" pitchFamily="66" charset="0"/>
                <a:ea typeface="微软雅黑" panose="020B0503020204020204" pitchFamily="34" charset="-122"/>
              </a:rPr>
              <a:t>不命中（</a:t>
            </a:r>
            <a:r>
              <a:rPr lang="en-US" altLang="zh-CN" sz="2000" b="1" dirty="0">
                <a:solidFill>
                  <a:srgbClr val="000000"/>
                </a:solidFill>
                <a:latin typeface="Comic Sans MS" panose="030F0702030302020204" pitchFamily="66" charset="0"/>
                <a:ea typeface="微软雅黑" panose="020B0503020204020204" pitchFamily="34" charset="-122"/>
              </a:rPr>
              <a:t>Miss</a:t>
            </a:r>
            <a:r>
              <a:rPr lang="zh-CN" altLang="en-US" sz="2000" b="1" dirty="0" smtClean="0">
                <a:solidFill>
                  <a:srgbClr val="000000"/>
                </a:solidFill>
                <a:latin typeface="Comic Sans MS" panose="030F0702030302020204" pitchFamily="66" charset="0"/>
                <a:ea typeface="微软雅黑" panose="020B0503020204020204" pitchFamily="34" charset="-122"/>
              </a:rPr>
              <a:t>）</a:t>
            </a:r>
            <a:r>
              <a:rPr lang="en-US" altLang="zh-CN" sz="2000" b="1" dirty="0" smtClean="0">
                <a:solidFill>
                  <a:srgbClr val="000000"/>
                </a:solidFill>
                <a:latin typeface="Comic Sans MS" panose="030F0702030302020204" pitchFamily="66" charset="0"/>
                <a:ea typeface="微软雅黑" panose="020B0503020204020204" pitchFamily="34" charset="-122"/>
              </a:rPr>
              <a:t>: </a:t>
            </a:r>
            <a:r>
              <a:rPr lang="en-US" altLang="zh-CN" sz="2000" b="1" dirty="0">
                <a:solidFill>
                  <a:srgbClr val="000000"/>
                </a:solidFill>
                <a:latin typeface="Comic Sans MS" panose="030F0702030302020204" pitchFamily="66" charset="0"/>
                <a:ea typeface="微软雅黑" panose="020B0503020204020204" pitchFamily="34" charset="-122"/>
              </a:rPr>
              <a:t>CPU</a:t>
            </a:r>
            <a:r>
              <a:rPr lang="zh-CN" altLang="en-US" sz="2000" b="1" dirty="0">
                <a:solidFill>
                  <a:srgbClr val="000000"/>
                </a:solidFill>
                <a:latin typeface="Comic Sans MS" panose="030F0702030302020204" pitchFamily="66" charset="0"/>
                <a:ea typeface="微软雅黑" panose="020B0503020204020204" pitchFamily="34" charset="-122"/>
              </a:rPr>
              <a:t>访问单元所在块</a:t>
            </a:r>
            <a:r>
              <a:rPr lang="zh-CN" altLang="en-US" sz="2000" b="1" dirty="0" smtClean="0">
                <a:solidFill>
                  <a:srgbClr val="000000"/>
                </a:solidFill>
                <a:latin typeface="Comic Sans MS" panose="030F0702030302020204" pitchFamily="66" charset="0"/>
                <a:ea typeface="微软雅黑" panose="020B0503020204020204" pitchFamily="34" charset="-122"/>
              </a:rPr>
              <a:t>不在</a:t>
            </a:r>
            <a:r>
              <a:rPr lang="en-US" altLang="zh-CN" sz="2000" b="1" dirty="0">
                <a:solidFill>
                  <a:srgbClr val="000000"/>
                </a:solidFill>
                <a:latin typeface="Comic Sans MS" panose="030F0702030302020204" pitchFamily="66" charset="0"/>
                <a:ea typeface="微软雅黑" panose="020B0503020204020204" pitchFamily="34" charset="-122"/>
              </a:rPr>
              <a:t>Cache</a:t>
            </a:r>
            <a:r>
              <a:rPr lang="zh-CN" altLang="en-US" sz="2000" b="1" dirty="0">
                <a:solidFill>
                  <a:srgbClr val="000000"/>
                </a:solidFill>
                <a:latin typeface="Comic Sans MS" panose="030F0702030302020204" pitchFamily="66" charset="0"/>
                <a:ea typeface="微软雅黑" panose="020B0503020204020204" pitchFamily="34" charset="-122"/>
              </a:rPr>
              <a:t>中</a:t>
            </a:r>
          </a:p>
          <a:p>
            <a:pPr marL="838200" lvl="1" indent="-342900">
              <a:lnSpc>
                <a:spcPct val="110000"/>
              </a:lnSpc>
              <a:spcBef>
                <a:spcPct val="25000"/>
              </a:spcBef>
              <a:buSzPct val="100000"/>
              <a:buFont typeface="Wingdings" panose="05000000000000000000" pitchFamily="2" charset="2"/>
              <a:buChar char="ü"/>
            </a:pPr>
            <a:r>
              <a:rPr lang="zh-CN" altLang="en-US" sz="2000" b="1" dirty="0">
                <a:solidFill>
                  <a:srgbClr val="CC3300"/>
                </a:solidFill>
                <a:latin typeface="Comic Sans MS" panose="030F0702030302020204" pitchFamily="66" charset="0"/>
                <a:ea typeface="微软雅黑" panose="020B0503020204020204" pitchFamily="34" charset="-122"/>
              </a:rPr>
              <a:t>缺失</a:t>
            </a:r>
            <a:r>
              <a:rPr lang="zh-CN" altLang="en-US" sz="2000" b="1" dirty="0" smtClean="0">
                <a:solidFill>
                  <a:srgbClr val="CC3300"/>
                </a:solidFill>
                <a:latin typeface="Comic Sans MS" panose="030F0702030302020204" pitchFamily="66" charset="0"/>
                <a:ea typeface="微软雅黑" panose="020B0503020204020204" pitchFamily="34" charset="-122"/>
              </a:rPr>
              <a:t>率</a:t>
            </a:r>
            <a:r>
              <a:rPr lang="en-US" altLang="zh-CN" sz="2000" b="1" dirty="0" smtClean="0">
                <a:solidFill>
                  <a:srgbClr val="FC0128"/>
                </a:solidFill>
                <a:latin typeface="Comic Sans MS" panose="030F0702030302020204" pitchFamily="66" charset="0"/>
                <a:ea typeface="微软雅黑" panose="020B0503020204020204" pitchFamily="34" charset="-122"/>
              </a:rPr>
              <a:t> </a:t>
            </a:r>
            <a:r>
              <a:rPr lang="en-US" altLang="zh-CN" sz="2000" b="1" dirty="0" smtClean="0">
                <a:solidFill>
                  <a:srgbClr val="CC3300"/>
                </a:solidFill>
                <a:latin typeface="Comic Sans MS" panose="030F0702030302020204" pitchFamily="66" charset="0"/>
                <a:ea typeface="微软雅黑" panose="020B0503020204020204" pitchFamily="34" charset="-122"/>
              </a:rPr>
              <a:t>(</a:t>
            </a:r>
            <a:r>
              <a:rPr lang="en-US" altLang="zh-CN" sz="2000" b="1" dirty="0">
                <a:solidFill>
                  <a:srgbClr val="FC0128"/>
                </a:solidFill>
                <a:latin typeface="Comic Sans MS" panose="030F0702030302020204" pitchFamily="66" charset="0"/>
                <a:ea typeface="微软雅黑" panose="020B0503020204020204" pitchFamily="34" charset="-122"/>
              </a:rPr>
              <a:t>Miss Rate </a:t>
            </a:r>
            <a:r>
              <a:rPr lang="en-US" altLang="zh-CN" sz="2000" b="1" dirty="0" smtClean="0">
                <a:solidFill>
                  <a:srgbClr val="CC3300"/>
                </a:solidFill>
                <a:latin typeface="Comic Sans MS" panose="030F0702030302020204" pitchFamily="66" charset="0"/>
                <a:ea typeface="微软雅黑" panose="020B0503020204020204" pitchFamily="34" charset="-122"/>
              </a:rPr>
              <a:t>)</a:t>
            </a:r>
            <a:r>
              <a:rPr lang="en-US" altLang="zh-CN" sz="2000" b="1" dirty="0" smtClean="0">
                <a:solidFill>
                  <a:srgbClr val="063DE8"/>
                </a:solidFill>
                <a:latin typeface="Comic Sans MS" panose="030F0702030302020204" pitchFamily="66" charset="0"/>
                <a:ea typeface="微软雅黑" panose="020B0503020204020204" pitchFamily="34" charset="-122"/>
              </a:rPr>
              <a:t> </a:t>
            </a:r>
            <a:r>
              <a:rPr lang="en-US" altLang="zh-CN" sz="2000" b="1" dirty="0">
                <a:solidFill>
                  <a:srgbClr val="063DE8"/>
                </a:solidFill>
                <a:latin typeface="Comic Sans MS" panose="030F0702030302020204" pitchFamily="66" charset="0"/>
                <a:ea typeface="微软雅黑" panose="020B0503020204020204" pitchFamily="34" charset="-122"/>
              </a:rPr>
              <a:t>= 1 - (Hit Rate)</a:t>
            </a:r>
          </a:p>
          <a:p>
            <a:pPr marL="838200" lvl="1" indent="-342900">
              <a:lnSpc>
                <a:spcPct val="110000"/>
              </a:lnSpc>
              <a:spcBef>
                <a:spcPct val="25000"/>
              </a:spcBef>
              <a:buSzPct val="100000"/>
              <a:buFont typeface="Wingdings" panose="05000000000000000000" pitchFamily="2" charset="2"/>
              <a:buChar char="ü"/>
            </a:pPr>
            <a:r>
              <a:rPr lang="zh-CN" altLang="en-US" sz="2000" b="1" dirty="0">
                <a:solidFill>
                  <a:srgbClr val="CC3300"/>
                </a:solidFill>
                <a:latin typeface="Comic Sans MS" panose="030F0702030302020204" pitchFamily="66" charset="0"/>
                <a:ea typeface="微软雅黑" panose="020B0503020204020204" pitchFamily="34" charset="-122"/>
              </a:rPr>
              <a:t>缺失</a:t>
            </a:r>
            <a:r>
              <a:rPr lang="zh-CN" altLang="en-US" sz="2000" b="1" dirty="0" smtClean="0">
                <a:solidFill>
                  <a:srgbClr val="CC3300"/>
                </a:solidFill>
                <a:latin typeface="Comic Sans MS" panose="030F0702030302020204" pitchFamily="66" charset="0"/>
                <a:ea typeface="微软雅黑" panose="020B0503020204020204" pitchFamily="34" charset="-122"/>
              </a:rPr>
              <a:t>损失</a:t>
            </a:r>
            <a:r>
              <a:rPr lang="en-US" altLang="zh-CN" sz="2000" b="1" dirty="0" smtClean="0">
                <a:solidFill>
                  <a:srgbClr val="FC0128"/>
                </a:solidFill>
                <a:latin typeface="Comic Sans MS" panose="030F0702030302020204" pitchFamily="66" charset="0"/>
                <a:ea typeface="微软雅黑" panose="020B0503020204020204" pitchFamily="34" charset="-122"/>
              </a:rPr>
              <a:t> Tm</a:t>
            </a:r>
            <a:r>
              <a:rPr lang="en-US" altLang="zh-CN" sz="2000" b="1" dirty="0" smtClean="0">
                <a:solidFill>
                  <a:srgbClr val="CC3300"/>
                </a:solidFill>
                <a:latin typeface="Comic Sans MS" panose="030F0702030302020204" pitchFamily="66" charset="0"/>
                <a:ea typeface="微软雅黑" panose="020B0503020204020204" pitchFamily="34" charset="-122"/>
              </a:rPr>
              <a:t>(</a:t>
            </a:r>
            <a:r>
              <a:rPr lang="en-US" altLang="zh-CN" sz="2000" b="1" dirty="0" smtClean="0">
                <a:solidFill>
                  <a:srgbClr val="FC0128"/>
                </a:solidFill>
                <a:latin typeface="Comic Sans MS" panose="030F0702030302020204" pitchFamily="66" charset="0"/>
                <a:ea typeface="微软雅黑" panose="020B0503020204020204" pitchFamily="34" charset="-122"/>
              </a:rPr>
              <a:t>Miss </a:t>
            </a:r>
            <a:r>
              <a:rPr lang="en-US" altLang="zh-CN" sz="2000" b="1" dirty="0">
                <a:solidFill>
                  <a:srgbClr val="FC0128"/>
                </a:solidFill>
                <a:latin typeface="Comic Sans MS" panose="030F0702030302020204" pitchFamily="66" charset="0"/>
                <a:ea typeface="微软雅黑" panose="020B0503020204020204" pitchFamily="34" charset="-122"/>
              </a:rPr>
              <a:t>Penalty </a:t>
            </a:r>
            <a:r>
              <a:rPr lang="zh-CN" altLang="en-US" sz="2000" b="1" dirty="0" smtClean="0">
                <a:solidFill>
                  <a:srgbClr val="CC3300"/>
                </a:solidFill>
                <a:latin typeface="Comic Sans MS" panose="030F0702030302020204" pitchFamily="66" charset="0"/>
                <a:ea typeface="微软雅黑" panose="020B0503020204020204" pitchFamily="34" charset="-122"/>
              </a:rPr>
              <a:t>)</a:t>
            </a:r>
            <a:r>
              <a:rPr lang="zh-CN" altLang="en-US" sz="2000" b="1" dirty="0">
                <a:solidFill>
                  <a:srgbClr val="063DE8"/>
                </a:solidFill>
                <a:latin typeface="Comic Sans MS" panose="030F0702030302020204" pitchFamily="66" charset="0"/>
                <a:ea typeface="微软雅黑" panose="020B0503020204020204" pitchFamily="34" charset="-122"/>
              </a:rPr>
              <a:t>：访问一个主存块所花时间</a:t>
            </a:r>
          </a:p>
          <a:p>
            <a:pPr marL="342900" lvl="0" indent="-342900">
              <a:lnSpc>
                <a:spcPct val="110000"/>
              </a:lnSpc>
              <a:spcBef>
                <a:spcPct val="25000"/>
              </a:spcBef>
              <a:buSzPct val="100000"/>
              <a:buFont typeface="Wingdings" panose="05000000000000000000" pitchFamily="2" charset="2"/>
              <a:buChar char="Ø"/>
            </a:pPr>
            <a:r>
              <a:rPr lang="en-US" altLang="zh-CN" sz="2000" b="1" dirty="0">
                <a:solidFill>
                  <a:srgbClr val="000000"/>
                </a:solidFill>
                <a:latin typeface="Comic Sans MS" panose="030F0702030302020204" pitchFamily="66" charset="0"/>
                <a:ea typeface="微软雅黑" panose="020B0503020204020204" pitchFamily="34" charset="-122"/>
              </a:rPr>
              <a:t>Hit Time Tc</a:t>
            </a:r>
            <a:r>
              <a:rPr lang="en-US" altLang="zh-CN" sz="2000" b="1" dirty="0" smtClean="0">
                <a:solidFill>
                  <a:srgbClr val="000000"/>
                </a:solidFill>
                <a:latin typeface="Comic Sans MS" panose="030F0702030302020204" pitchFamily="66" charset="0"/>
                <a:ea typeface="微软雅黑" panose="020B0503020204020204" pitchFamily="34" charset="-122"/>
              </a:rPr>
              <a:t>&lt;&lt; </a:t>
            </a:r>
            <a:r>
              <a:rPr lang="en-US" altLang="zh-CN" sz="2000" b="1" dirty="0">
                <a:solidFill>
                  <a:srgbClr val="000000"/>
                </a:solidFill>
                <a:latin typeface="Comic Sans MS" panose="030F0702030302020204" pitchFamily="66" charset="0"/>
                <a:ea typeface="微软雅黑" panose="020B0503020204020204" pitchFamily="34" charset="-122"/>
              </a:rPr>
              <a:t>Miss Penalty  </a:t>
            </a:r>
            <a:r>
              <a:rPr lang="en-US" altLang="zh-CN" sz="2000" b="1" dirty="0" smtClean="0">
                <a:solidFill>
                  <a:srgbClr val="000000"/>
                </a:solidFill>
                <a:latin typeface="Comic Sans MS" panose="030F0702030302020204" pitchFamily="66" charset="0"/>
                <a:ea typeface="微软雅黑" panose="020B0503020204020204" pitchFamily="34" charset="-122"/>
              </a:rPr>
              <a:t>Tm</a:t>
            </a:r>
            <a:r>
              <a:rPr lang="zh-CN" altLang="en-US" sz="2000" b="1" dirty="0" smtClean="0">
                <a:solidFill>
                  <a:srgbClr val="006600"/>
                </a:solidFill>
                <a:latin typeface="Comic Sans MS" panose="030F0702030302020204" pitchFamily="66" charset="0"/>
                <a:ea typeface="微软雅黑" panose="020B0503020204020204" pitchFamily="34" charset="-122"/>
              </a:rPr>
              <a:t>（</a:t>
            </a:r>
            <a:r>
              <a:rPr lang="en-US" altLang="zh-CN" sz="2000" b="1" dirty="0">
                <a:solidFill>
                  <a:srgbClr val="006600"/>
                </a:solidFill>
                <a:latin typeface="Comic Sans MS" panose="030F0702030302020204" pitchFamily="66" charset="0"/>
                <a:ea typeface="微软雅黑" panose="020B0503020204020204" pitchFamily="34" charset="-122"/>
              </a:rPr>
              <a:t>Why?</a:t>
            </a:r>
            <a:r>
              <a:rPr lang="zh-CN" altLang="en-US" sz="2000" b="1" dirty="0">
                <a:solidFill>
                  <a:srgbClr val="006600"/>
                </a:solidFill>
                <a:latin typeface="Comic Sans MS" panose="030F0702030302020204" pitchFamily="66" charset="0"/>
                <a:ea typeface="微软雅黑" panose="020B0503020204020204" pitchFamily="34" charset="-122"/>
              </a:rPr>
              <a:t>）</a:t>
            </a:r>
          </a:p>
        </p:txBody>
      </p:sp>
      <p:sp>
        <p:nvSpPr>
          <p:cNvPr id="8" name="矩形 7"/>
          <p:cNvSpPr/>
          <p:nvPr/>
        </p:nvSpPr>
        <p:spPr>
          <a:xfrm>
            <a:off x="899592" y="5079492"/>
            <a:ext cx="7056784" cy="941796"/>
          </a:xfrm>
          <a:prstGeom prst="rect">
            <a:avLst/>
          </a:prstGeom>
        </p:spPr>
        <p:txBody>
          <a:bodyPr wrap="square">
            <a:spAutoFit/>
          </a:bodyPr>
          <a:lstStyle/>
          <a:p>
            <a:pPr eaLnBrk="1" hangingPunct="1">
              <a:lnSpc>
                <a:spcPct val="110000"/>
              </a:lnSpc>
              <a:spcBef>
                <a:spcPct val="10000"/>
              </a:spcBef>
              <a:buClr>
                <a:schemeClr val="accent1"/>
              </a:buClr>
              <a:buFont typeface="Wingdings" panose="05000000000000000000" pitchFamily="2" charset="2"/>
              <a:buNone/>
            </a:pPr>
            <a:r>
              <a:rPr kumimoji="1" lang="zh-CN" altLang="en-US" sz="2400" b="1" dirty="0" smtClean="0">
                <a:solidFill>
                  <a:srgbClr val="FF0000"/>
                </a:solidFill>
                <a:latin typeface="Comic Sans MS" panose="030F0702030302020204" pitchFamily="66" charset="0"/>
                <a:ea typeface="微软雅黑" panose="020B0503020204020204" pitchFamily="34" charset="-122"/>
              </a:rPr>
              <a:t>则</a:t>
            </a:r>
            <a:r>
              <a:rPr kumimoji="1" lang="en-US" altLang="zh-CN" sz="2400" b="1" dirty="0" smtClean="0">
                <a:solidFill>
                  <a:srgbClr val="FF0000"/>
                </a:solidFill>
                <a:latin typeface="Comic Sans MS" panose="030F0702030302020204" pitchFamily="66" charset="0"/>
                <a:ea typeface="微软雅黑" panose="020B0503020204020204" pitchFamily="34" charset="-122"/>
              </a:rPr>
              <a:t>CPU</a:t>
            </a:r>
            <a:r>
              <a:rPr kumimoji="1" lang="zh-CN" altLang="en-US" sz="2400" b="1" dirty="0" smtClean="0">
                <a:solidFill>
                  <a:srgbClr val="FF0000"/>
                </a:solidFill>
                <a:latin typeface="Comic Sans MS" panose="030F0702030302020204" pitchFamily="66" charset="0"/>
                <a:ea typeface="微软雅黑" panose="020B0503020204020204" pitchFamily="34" charset="-122"/>
              </a:rPr>
              <a:t>在</a:t>
            </a:r>
            <a:r>
              <a:rPr kumimoji="1" lang="en-US" altLang="zh-CN" sz="2400" b="1" dirty="0" smtClean="0">
                <a:solidFill>
                  <a:srgbClr val="FF0000"/>
                </a:solidFill>
                <a:latin typeface="Comic Sans MS" panose="030F0702030302020204" pitchFamily="66" charset="0"/>
                <a:ea typeface="微软雅黑" panose="020B0503020204020204" pitchFamily="34" charset="-122"/>
              </a:rPr>
              <a:t>Cache-</a:t>
            </a:r>
            <a:r>
              <a:rPr kumimoji="1" lang="zh-CN" altLang="en-US" sz="2400" b="1" dirty="0" smtClean="0">
                <a:solidFill>
                  <a:srgbClr val="FF0000"/>
                </a:solidFill>
                <a:latin typeface="Comic Sans MS" panose="030F0702030302020204" pitchFamily="66" charset="0"/>
                <a:ea typeface="微软雅黑" panose="020B0503020204020204" pitchFamily="34" charset="-122"/>
              </a:rPr>
              <a:t>主存层次的平均</a:t>
            </a:r>
            <a:r>
              <a:rPr kumimoji="1" lang="zh-CN" altLang="en-US" sz="2400" b="1" dirty="0">
                <a:solidFill>
                  <a:srgbClr val="FF0000"/>
                </a:solidFill>
                <a:latin typeface="Comic Sans MS" panose="030F0702030302020204" pitchFamily="66" charset="0"/>
                <a:ea typeface="微软雅黑" panose="020B0503020204020204" pitchFamily="34" charset="-122"/>
              </a:rPr>
              <a:t>访问</a:t>
            </a:r>
            <a:r>
              <a:rPr kumimoji="1" lang="zh-CN" altLang="en-US" sz="2400" b="1" dirty="0" smtClean="0">
                <a:solidFill>
                  <a:srgbClr val="FF0000"/>
                </a:solidFill>
                <a:latin typeface="Comic Sans MS" panose="030F0702030302020204" pitchFamily="66" charset="0"/>
                <a:ea typeface="微软雅黑" panose="020B0503020204020204" pitchFamily="34" charset="-122"/>
              </a:rPr>
              <a:t>时间为</a:t>
            </a:r>
            <a:endParaRPr kumimoji="1" lang="en-US" altLang="zh-CN" sz="2400" b="1" dirty="0" smtClean="0">
              <a:solidFill>
                <a:srgbClr val="FF0000"/>
              </a:solidFill>
              <a:latin typeface="Comic Sans MS" panose="030F0702030302020204" pitchFamily="66" charset="0"/>
              <a:ea typeface="微软雅黑" panose="020B0503020204020204" pitchFamily="34" charset="-122"/>
            </a:endParaRPr>
          </a:p>
          <a:p>
            <a:pPr eaLnBrk="1" hangingPunct="1">
              <a:lnSpc>
                <a:spcPct val="110000"/>
              </a:lnSpc>
              <a:spcBef>
                <a:spcPct val="10000"/>
              </a:spcBef>
              <a:buClr>
                <a:schemeClr val="accent1"/>
              </a:buClr>
              <a:buFont typeface="Wingdings" panose="05000000000000000000" pitchFamily="2" charset="2"/>
              <a:buNone/>
            </a:pPr>
            <a:r>
              <a:rPr kumimoji="1" lang="en-US" altLang="zh-CN" sz="2400" b="1" dirty="0" smtClean="0">
                <a:solidFill>
                  <a:srgbClr val="0033CC"/>
                </a:solidFill>
                <a:latin typeface="Comic Sans MS" panose="030F0702030302020204" pitchFamily="66" charset="0"/>
                <a:ea typeface="微软雅黑" panose="020B0503020204020204" pitchFamily="34" charset="-122"/>
              </a:rPr>
              <a:t>T</a:t>
            </a:r>
            <a:r>
              <a:rPr kumimoji="1" lang="zh-CN" altLang="en-US" sz="2400" b="1" dirty="0" smtClean="0">
                <a:solidFill>
                  <a:srgbClr val="0033CC"/>
                </a:solidFill>
                <a:latin typeface="Comic Sans MS" panose="030F0702030302020204" pitchFamily="66" charset="0"/>
                <a:ea typeface="微软雅黑" panose="020B0503020204020204" pitchFamily="34" charset="-122"/>
              </a:rPr>
              <a:t> </a:t>
            </a:r>
            <a:r>
              <a:rPr kumimoji="1" lang="en-US" altLang="zh-CN" sz="2400" b="1" dirty="0">
                <a:solidFill>
                  <a:srgbClr val="0033CC"/>
                </a:solidFill>
                <a:latin typeface="Comic Sans MS" panose="030F0702030302020204" pitchFamily="66" charset="0"/>
                <a:ea typeface="微软雅黑" panose="020B0503020204020204" pitchFamily="34" charset="-122"/>
              </a:rPr>
              <a:t>= </a:t>
            </a:r>
            <a:r>
              <a:rPr kumimoji="1" lang="en-US" altLang="zh-CN" sz="2400" b="1" dirty="0" err="1" smtClean="0">
                <a:solidFill>
                  <a:srgbClr val="0033CC"/>
                </a:solidFill>
                <a:latin typeface="Comic Sans MS" panose="030F0702030302020204" pitchFamily="66" charset="0"/>
                <a:ea typeface="微软雅黑" panose="020B0503020204020204" pitchFamily="34" charset="-122"/>
              </a:rPr>
              <a:t>pT</a:t>
            </a:r>
            <a:r>
              <a:rPr kumimoji="1" lang="en-US" altLang="zh-CN" sz="2400" b="1" baseline="-25000" dirty="0" err="1" smtClean="0">
                <a:solidFill>
                  <a:srgbClr val="0033CC"/>
                </a:solidFill>
                <a:latin typeface="Comic Sans MS" panose="030F0702030302020204" pitchFamily="66" charset="0"/>
                <a:ea typeface="微软雅黑" panose="020B0503020204020204" pitchFamily="34" charset="-122"/>
              </a:rPr>
              <a:t>C</a:t>
            </a:r>
            <a:r>
              <a:rPr kumimoji="1" lang="en-US" altLang="zh-CN" sz="2400" b="1" dirty="0">
                <a:solidFill>
                  <a:srgbClr val="0033CC"/>
                </a:solidFill>
                <a:latin typeface="Comic Sans MS" panose="030F0702030302020204" pitchFamily="66" charset="0"/>
                <a:ea typeface="微软雅黑" panose="020B0503020204020204" pitchFamily="34" charset="-122"/>
              </a:rPr>
              <a:t>+ (1 - </a:t>
            </a:r>
            <a:r>
              <a:rPr kumimoji="1" lang="en-US" altLang="zh-CN" sz="2400" b="1" dirty="0" smtClean="0">
                <a:solidFill>
                  <a:srgbClr val="0033CC"/>
                </a:solidFill>
                <a:latin typeface="Comic Sans MS" panose="030F0702030302020204" pitchFamily="66" charset="0"/>
                <a:ea typeface="微软雅黑" panose="020B0503020204020204" pitchFamily="34" charset="-122"/>
              </a:rPr>
              <a:t>p)(</a:t>
            </a:r>
            <a:r>
              <a:rPr kumimoji="1" lang="en-US" altLang="zh-CN" sz="2400" b="1" dirty="0">
                <a:solidFill>
                  <a:srgbClr val="0033CC"/>
                </a:solidFill>
                <a:latin typeface="Comic Sans MS" panose="030F0702030302020204" pitchFamily="66" charset="0"/>
                <a:ea typeface="微软雅黑" panose="020B0503020204020204" pitchFamily="34" charset="-122"/>
              </a:rPr>
              <a:t>T</a:t>
            </a:r>
            <a:r>
              <a:rPr kumimoji="1" lang="en-US" altLang="zh-CN" sz="2400" b="1" baseline="-25000" dirty="0">
                <a:solidFill>
                  <a:srgbClr val="0033CC"/>
                </a:solidFill>
                <a:latin typeface="Comic Sans MS" panose="030F0702030302020204" pitchFamily="66" charset="0"/>
                <a:ea typeface="微软雅黑" panose="020B0503020204020204" pitchFamily="34" charset="-122"/>
              </a:rPr>
              <a:t>C</a:t>
            </a:r>
            <a:r>
              <a:rPr kumimoji="1" lang="en-US" altLang="zh-CN" sz="2400" b="1" dirty="0">
                <a:solidFill>
                  <a:srgbClr val="0033CC"/>
                </a:solidFill>
                <a:latin typeface="Comic Sans MS" panose="030F0702030302020204" pitchFamily="66" charset="0"/>
                <a:ea typeface="微软雅黑" panose="020B0503020204020204" pitchFamily="34" charset="-122"/>
              </a:rPr>
              <a:t>+ T</a:t>
            </a:r>
            <a:r>
              <a:rPr kumimoji="1" lang="en-US" altLang="zh-CN" sz="2400" b="1" baseline="-25000" dirty="0">
                <a:solidFill>
                  <a:srgbClr val="0033CC"/>
                </a:solidFill>
                <a:latin typeface="Comic Sans MS" panose="030F0702030302020204" pitchFamily="66" charset="0"/>
                <a:ea typeface="微软雅黑" panose="020B0503020204020204" pitchFamily="34" charset="-122"/>
              </a:rPr>
              <a:t>M</a:t>
            </a:r>
            <a:r>
              <a:rPr kumimoji="1" lang="en-US" altLang="zh-CN" sz="2400" b="1" dirty="0" smtClean="0">
                <a:solidFill>
                  <a:srgbClr val="0033CC"/>
                </a:solidFill>
                <a:latin typeface="Comic Sans MS" panose="030F0702030302020204" pitchFamily="66" charset="0"/>
                <a:ea typeface="微软雅黑" panose="020B0503020204020204" pitchFamily="34" charset="-122"/>
              </a:rPr>
              <a:t>) = </a:t>
            </a:r>
            <a:r>
              <a:rPr kumimoji="1" lang="en-US" altLang="zh-CN" sz="2400" b="1" dirty="0">
                <a:solidFill>
                  <a:srgbClr val="0033CC"/>
                </a:solidFill>
                <a:latin typeface="Comic Sans MS" panose="030F0702030302020204" pitchFamily="66" charset="0"/>
                <a:ea typeface="微软雅黑" panose="020B0503020204020204" pitchFamily="34" charset="-122"/>
              </a:rPr>
              <a:t>T</a:t>
            </a:r>
            <a:r>
              <a:rPr kumimoji="1" lang="en-US" altLang="zh-CN" sz="2400" b="1" baseline="-25000" dirty="0">
                <a:solidFill>
                  <a:srgbClr val="0033CC"/>
                </a:solidFill>
                <a:latin typeface="Comic Sans MS" panose="030F0702030302020204" pitchFamily="66" charset="0"/>
                <a:ea typeface="微软雅黑" panose="020B0503020204020204" pitchFamily="34" charset="-122"/>
              </a:rPr>
              <a:t>C</a:t>
            </a:r>
            <a:r>
              <a:rPr kumimoji="1" lang="en-US" altLang="zh-CN" sz="2400" b="1" dirty="0">
                <a:solidFill>
                  <a:srgbClr val="0033CC"/>
                </a:solidFill>
                <a:latin typeface="Comic Sans MS" panose="030F0702030302020204" pitchFamily="66" charset="0"/>
                <a:ea typeface="微软雅黑" panose="020B0503020204020204" pitchFamily="34" charset="-122"/>
              </a:rPr>
              <a:t>+ (1 - </a:t>
            </a:r>
            <a:r>
              <a:rPr kumimoji="1" lang="en-US" altLang="zh-CN" sz="2400" b="1" dirty="0" smtClean="0">
                <a:solidFill>
                  <a:srgbClr val="0033CC"/>
                </a:solidFill>
                <a:latin typeface="Comic Sans MS" panose="030F0702030302020204" pitchFamily="66" charset="0"/>
                <a:ea typeface="微软雅黑" panose="020B0503020204020204" pitchFamily="34" charset="-122"/>
              </a:rPr>
              <a:t>p)T</a:t>
            </a:r>
            <a:r>
              <a:rPr kumimoji="1" lang="en-US" altLang="zh-CN" sz="2400" b="1" baseline="-25000" dirty="0" smtClean="0">
                <a:solidFill>
                  <a:srgbClr val="0033CC"/>
                </a:solidFill>
                <a:latin typeface="Comic Sans MS" panose="030F0702030302020204" pitchFamily="66" charset="0"/>
                <a:ea typeface="微软雅黑" panose="020B0503020204020204" pitchFamily="34" charset="-122"/>
              </a:rPr>
              <a:t>M</a:t>
            </a:r>
            <a:endParaRPr kumimoji="1" lang="en-US" altLang="zh-CN" sz="2400" b="1" baseline="-25000" dirty="0">
              <a:solidFill>
                <a:srgbClr val="0033CC"/>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7874561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0" name="矩形 9"/>
          <p:cNvSpPr/>
          <p:nvPr/>
        </p:nvSpPr>
        <p:spPr>
          <a:xfrm>
            <a:off x="251520" y="1196752"/>
            <a:ext cx="8003118" cy="1508105"/>
          </a:xfrm>
          <a:prstGeom prst="rect">
            <a:avLst/>
          </a:prstGeom>
        </p:spPr>
        <p:txBody>
          <a:bodyPr wrap="square">
            <a:spAutoFit/>
          </a:bodyPr>
          <a:lstStyle/>
          <a:p>
            <a:pPr marL="0" lvl="2" eaLnBrk="1" hangingPunct="1">
              <a:lnSpc>
                <a:spcPct val="115000"/>
              </a:lnSpc>
            </a:pP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行中的信息取自主存中的某个块。在将主存块复制到</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行时，主存块和</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行之间必须遵循一定得映射规则，这样，</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要访问某个主存单元时，可以依据映射规则，到</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对应行中查找要访问的信息，而不用在整个</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中查找。</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p:txBody>
      </p:sp>
      <p:sp>
        <p:nvSpPr>
          <p:cNvPr id="11" name="矩形 10"/>
          <p:cNvSpPr/>
          <p:nvPr/>
        </p:nvSpPr>
        <p:spPr>
          <a:xfrm>
            <a:off x="251520" y="2852936"/>
            <a:ext cx="8003118" cy="1508105"/>
          </a:xfrm>
          <a:prstGeom prst="rect">
            <a:avLst/>
          </a:prstGeom>
        </p:spPr>
        <p:txBody>
          <a:bodyPr wrap="square">
            <a:spAutoFit/>
          </a:bodyPr>
          <a:lstStyle/>
          <a:p>
            <a:pPr marL="0" lvl="2" eaLnBrk="1" hangingPunct="1">
              <a:lnSpc>
                <a:spcPct val="115000"/>
              </a:lnSpc>
            </a:pPr>
            <a:r>
              <a:rPr lang="zh-CN" altLang="en-US" sz="2000" b="1" dirty="0" smtClean="0">
                <a:latin typeface="Comic Sans MS" panose="030F0702030302020204" pitchFamily="66" charset="0"/>
                <a:ea typeface="微软雅黑" panose="020B0503020204020204" pitchFamily="34" charset="-122"/>
                <a:cs typeface="Arial" panose="020B0604020202020204" pitchFamily="34" charset="0"/>
              </a:rPr>
              <a:t>主存块和</a:t>
            </a:r>
            <a:r>
              <a:rPr lang="en-US" altLang="zh-CN" sz="2000" b="1" dirty="0" smtClean="0">
                <a:latin typeface="Comic Sans MS" panose="030F0702030302020204" pitchFamily="66" charset="0"/>
                <a:ea typeface="微软雅黑" panose="020B0503020204020204" pitchFamily="34" charset="-122"/>
                <a:cs typeface="Arial" panose="020B0604020202020204" pitchFamily="34" charset="0"/>
              </a:rPr>
              <a:t>cache</a:t>
            </a:r>
            <a:r>
              <a:rPr lang="zh-CN" altLang="en-US" sz="2000" b="1" dirty="0" smtClean="0">
                <a:latin typeface="Comic Sans MS" panose="030F0702030302020204" pitchFamily="66" charset="0"/>
                <a:ea typeface="微软雅黑" panose="020B0503020204020204" pitchFamily="34" charset="-122"/>
                <a:cs typeface="Arial" panose="020B0604020202020204" pitchFamily="34" charset="0"/>
              </a:rPr>
              <a:t>行之间有以下</a:t>
            </a:r>
            <a:r>
              <a:rPr lang="en-US" altLang="zh-CN" sz="2000" b="1" dirty="0" smtClean="0">
                <a:latin typeface="Comic Sans MS" panose="030F0702030302020204" pitchFamily="66" charset="0"/>
                <a:ea typeface="微软雅黑" panose="020B0503020204020204" pitchFamily="34" charset="-122"/>
                <a:cs typeface="Arial" panose="020B0604020202020204" pitchFamily="34" charset="0"/>
              </a:rPr>
              <a:t>3</a:t>
            </a:r>
            <a:r>
              <a:rPr lang="zh-CN" altLang="en-US" sz="2000" b="1" dirty="0" smtClean="0">
                <a:latin typeface="Comic Sans MS" panose="030F0702030302020204" pitchFamily="66" charset="0"/>
                <a:ea typeface="微软雅黑" panose="020B0503020204020204" pitchFamily="34" charset="-122"/>
                <a:cs typeface="Arial" panose="020B0604020202020204" pitchFamily="34" charset="0"/>
              </a:rPr>
              <a:t>种映射方式：</a:t>
            </a:r>
            <a:endParaRPr lang="en-US" altLang="zh-CN" sz="2000" b="1" dirty="0" smtClean="0">
              <a:latin typeface="Comic Sans MS" panose="030F0702030302020204" pitchFamily="66" charset="0"/>
              <a:ea typeface="微软雅黑" panose="020B0503020204020204" pitchFamily="34" charset="-122"/>
              <a:cs typeface="Arial" panose="020B0604020202020204" pitchFamily="34" charset="0"/>
            </a:endParaRPr>
          </a:p>
          <a:p>
            <a:pPr marL="342900" lvl="2" indent="-342900" eaLnBrk="1" hangingPunct="1">
              <a:lnSpc>
                <a:spcPct val="115000"/>
              </a:lnSpc>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直接</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Direct)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的固定行</a:t>
            </a:r>
          </a:p>
          <a:p>
            <a:pPr marL="342900" lvl="2" indent="-342900" eaLnBrk="1" hangingPunct="1">
              <a:lnSpc>
                <a:spcPct val="115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全相联(</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Full Associate)</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的任一行</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a:p>
            <a:pPr marL="342900" lvl="2" indent="-342900" eaLnBrk="1" hangingPunct="1">
              <a:lnSpc>
                <a:spcPct val="115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组相联(</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Set Associate)</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Cache</a:t>
            </a:r>
            <a:r>
              <a:rPr lang="zh-CN" altLang="en-US" sz="2000" dirty="0">
                <a:solidFill>
                  <a:srgbClr val="006600"/>
                </a:solidFill>
                <a:latin typeface="Comic Sans MS" panose="030F0702030302020204" pitchFamily="66" charset="0"/>
                <a:ea typeface="微软雅黑" panose="020B0503020204020204" pitchFamily="34" charset="-122"/>
                <a:cs typeface="Arial" panose="020B0604020202020204" pitchFamily="34" charset="0"/>
              </a:rPr>
              <a:t>固定组中任一行</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279955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1. </a:t>
            </a:r>
            <a:r>
              <a:rPr lang="zh-CN" altLang="en-US" sz="2200" b="1" dirty="0" smtClean="0">
                <a:solidFill>
                  <a:srgbClr val="063DE8"/>
                </a:solidFill>
                <a:latin typeface="Comic Sans MS" panose="030F0702030302020204" pitchFamily="66" charset="0"/>
                <a:ea typeface="微软雅黑" panose="020B0503020204020204" pitchFamily="34" charset="-122"/>
              </a:rPr>
              <a:t>直接映射</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8" name="Rectangle 3"/>
          <p:cNvSpPr txBox="1">
            <a:spLocks noChangeArrowheads="1"/>
          </p:cNvSpPr>
          <p:nvPr/>
        </p:nvSpPr>
        <p:spPr bwMode="auto">
          <a:xfrm>
            <a:off x="250825" y="1556792"/>
            <a:ext cx="8674100" cy="2286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altLang="zh-CN" sz="2000" dirty="0" smtClean="0">
                <a:solidFill>
                  <a:srgbClr val="CC0000"/>
                </a:solidFill>
              </a:rPr>
              <a:t>Direct  Mapped Cache</a:t>
            </a:r>
            <a:r>
              <a:rPr lang="zh-CN" altLang="en-US" sz="2000" dirty="0" smtClean="0">
                <a:cs typeface="Arial" panose="020B0604020202020204" pitchFamily="34" charset="0"/>
              </a:rPr>
              <a:t>（</a:t>
            </a:r>
            <a:r>
              <a:rPr lang="zh-CN" altLang="en-US" sz="2000" dirty="0" smtClean="0">
                <a:cs typeface="Arial" panose="020B0604020202020204" pitchFamily="34" charset="0"/>
                <a:hlinkClick r:id="" action="ppaction://hlinkshowjump?jump=nextslide"/>
              </a:rPr>
              <a:t>直接映射</a:t>
            </a:r>
            <a:r>
              <a:rPr lang="en-US" altLang="zh-CN" sz="2000" dirty="0" smtClean="0">
                <a:cs typeface="Arial" panose="020B0604020202020204" pitchFamily="34" charset="0"/>
                <a:hlinkClick r:id="" action="ppaction://hlinkshowjump?jump=nextslide"/>
              </a:rPr>
              <a:t>Cache</a:t>
            </a:r>
            <a:r>
              <a:rPr lang="zh-CN" altLang="en-US" sz="2000" dirty="0" smtClean="0">
                <a:cs typeface="Arial" panose="020B0604020202020204" pitchFamily="34" charset="0"/>
              </a:rPr>
              <a:t>举例</a:t>
            </a:r>
            <a:r>
              <a:rPr lang="en-US" altLang="zh-CN" sz="2000" dirty="0" smtClean="0">
                <a:cs typeface="Arial" panose="020B0604020202020204" pitchFamily="34" charset="0"/>
              </a:rPr>
              <a:t>)</a:t>
            </a:r>
          </a:p>
          <a:p>
            <a:pPr lvl="1" eaLnBrk="1" hangingPunct="1"/>
            <a:r>
              <a:rPr lang="zh-CN" altLang="en-US" dirty="0" smtClean="0">
                <a:cs typeface="Arial" panose="020B0604020202020204" pitchFamily="34" charset="0"/>
              </a:rPr>
              <a:t>把主存的每一块映射到一个固定的</a:t>
            </a:r>
            <a:r>
              <a:rPr lang="en-US" altLang="zh-CN" dirty="0" smtClean="0">
                <a:cs typeface="Arial" panose="020B0604020202020204" pitchFamily="34" charset="0"/>
              </a:rPr>
              <a:t>Cache</a:t>
            </a:r>
            <a:r>
              <a:rPr lang="zh-CN" altLang="en-US" dirty="0" smtClean="0">
                <a:cs typeface="Arial" panose="020B0604020202020204" pitchFamily="34" charset="0"/>
              </a:rPr>
              <a:t>行（槽）</a:t>
            </a:r>
            <a:endParaRPr lang="en-US" altLang="zh-CN" dirty="0" smtClean="0">
              <a:cs typeface="Arial" panose="020B0604020202020204" pitchFamily="34" charset="0"/>
            </a:endParaRPr>
          </a:p>
          <a:p>
            <a:pPr lvl="1" eaLnBrk="1" hangingPunct="1"/>
            <a:r>
              <a:rPr lang="zh-CN" altLang="en-US" dirty="0" smtClean="0">
                <a:cs typeface="Arial" panose="020B0604020202020204" pitchFamily="34" charset="0"/>
              </a:rPr>
              <a:t>也称模映射(</a:t>
            </a:r>
            <a:r>
              <a:rPr lang="en-US" altLang="zh-CN" dirty="0" smtClean="0">
                <a:cs typeface="Arial" panose="020B0604020202020204" pitchFamily="34" charset="0"/>
              </a:rPr>
              <a:t>Module Mapping)</a:t>
            </a:r>
          </a:p>
          <a:p>
            <a:pPr lvl="1" eaLnBrk="1" hangingPunct="1"/>
            <a:r>
              <a:rPr lang="zh-CN" altLang="en-US" dirty="0" smtClean="0">
                <a:cs typeface="Arial" panose="020B0604020202020204" pitchFamily="34" charset="0"/>
              </a:rPr>
              <a:t>映射关系为：</a:t>
            </a:r>
            <a:r>
              <a:rPr lang="en-US" altLang="zh-CN" sz="2000" dirty="0" smtClean="0">
                <a:solidFill>
                  <a:srgbClr val="FF0000"/>
                </a:solidFill>
                <a:cs typeface="Arial" panose="020B0604020202020204" pitchFamily="34" charset="0"/>
              </a:rPr>
              <a:t>Cache</a:t>
            </a:r>
            <a:r>
              <a:rPr lang="zh-CN" altLang="en-US" sz="2000" dirty="0" smtClean="0">
                <a:solidFill>
                  <a:srgbClr val="FF0000"/>
                </a:solidFill>
                <a:cs typeface="Arial" panose="020B0604020202020204" pitchFamily="34" charset="0"/>
              </a:rPr>
              <a:t>行号</a:t>
            </a:r>
            <a:r>
              <a:rPr lang="en-US" altLang="zh-CN" sz="2000" dirty="0" smtClean="0">
                <a:solidFill>
                  <a:srgbClr val="FF0000"/>
                </a:solidFill>
                <a:cs typeface="Arial" panose="020B0604020202020204" pitchFamily="34" charset="0"/>
              </a:rPr>
              <a:t>=</a:t>
            </a:r>
            <a:r>
              <a:rPr lang="zh-CN" altLang="en-US" sz="2000" dirty="0" smtClean="0">
                <a:solidFill>
                  <a:srgbClr val="FF0000"/>
                </a:solidFill>
                <a:cs typeface="Arial" panose="020B0604020202020204" pitchFamily="34" charset="0"/>
              </a:rPr>
              <a:t>主存块号 </a:t>
            </a:r>
            <a:r>
              <a:rPr lang="en-US" altLang="zh-CN" sz="2000" dirty="0" smtClean="0">
                <a:solidFill>
                  <a:srgbClr val="FF0000"/>
                </a:solidFill>
                <a:cs typeface="Arial" panose="020B0604020202020204" pitchFamily="34" charset="0"/>
              </a:rPr>
              <a:t>mod Cache</a:t>
            </a:r>
            <a:r>
              <a:rPr lang="zh-CN" altLang="en-US" sz="2000" dirty="0" smtClean="0">
                <a:solidFill>
                  <a:srgbClr val="FF0000"/>
                </a:solidFill>
                <a:cs typeface="Arial" panose="020B0604020202020204" pitchFamily="34" charset="0"/>
              </a:rPr>
              <a:t>行数</a:t>
            </a:r>
          </a:p>
          <a:p>
            <a:pPr eaLnBrk="1" hangingPunct="1">
              <a:buFontTx/>
              <a:buNone/>
            </a:pPr>
            <a:r>
              <a:rPr lang="zh-CN" altLang="en-US" sz="2000" dirty="0" smtClean="0">
                <a:solidFill>
                  <a:srgbClr val="FF0000"/>
                </a:solidFill>
                <a:cs typeface="Arial" panose="020B0604020202020204" pitchFamily="34" charset="0"/>
              </a:rPr>
              <a:t>         举例：4=100 </a:t>
            </a:r>
            <a:r>
              <a:rPr lang="en-US" altLang="zh-CN" sz="2000" dirty="0" smtClean="0">
                <a:solidFill>
                  <a:srgbClr val="FF0000"/>
                </a:solidFill>
                <a:cs typeface="Arial" panose="020B0604020202020204" pitchFamily="34" charset="0"/>
              </a:rPr>
              <a:t>mod 16  </a:t>
            </a:r>
            <a:r>
              <a:rPr lang="zh-CN" altLang="en-US" sz="2000" dirty="0" smtClean="0">
                <a:solidFill>
                  <a:srgbClr val="FF0000"/>
                </a:solidFill>
                <a:cs typeface="Arial" panose="020B0604020202020204" pitchFamily="34" charset="0"/>
              </a:rPr>
              <a:t>（假定</a:t>
            </a:r>
            <a:r>
              <a:rPr lang="en-US" altLang="zh-CN" sz="2000" dirty="0" smtClean="0">
                <a:solidFill>
                  <a:srgbClr val="FF0000"/>
                </a:solidFill>
                <a:cs typeface="Arial" panose="020B0604020202020204" pitchFamily="34" charset="0"/>
              </a:rPr>
              <a:t>Cache</a:t>
            </a:r>
            <a:r>
              <a:rPr lang="zh-CN" altLang="en-US" sz="2000" dirty="0" smtClean="0">
                <a:solidFill>
                  <a:srgbClr val="FF0000"/>
                </a:solidFill>
                <a:cs typeface="Arial" panose="020B0604020202020204" pitchFamily="34" charset="0"/>
              </a:rPr>
              <a:t>共有</a:t>
            </a:r>
            <a:r>
              <a:rPr lang="en-US" altLang="zh-CN" sz="2000" dirty="0" smtClean="0">
                <a:solidFill>
                  <a:srgbClr val="FF0000"/>
                </a:solidFill>
                <a:cs typeface="Arial" panose="020B0604020202020204" pitchFamily="34" charset="0"/>
              </a:rPr>
              <a:t>16</a:t>
            </a:r>
            <a:r>
              <a:rPr lang="zh-CN" altLang="en-US" sz="2000" dirty="0" smtClean="0">
                <a:solidFill>
                  <a:srgbClr val="FF0000"/>
                </a:solidFill>
                <a:cs typeface="Arial" panose="020B0604020202020204" pitchFamily="34" charset="0"/>
              </a:rPr>
              <a:t>行）</a:t>
            </a:r>
          </a:p>
          <a:p>
            <a:pPr eaLnBrk="1" hangingPunct="1">
              <a:buFontTx/>
              <a:buNone/>
            </a:pPr>
            <a:r>
              <a:rPr lang="en-US" altLang="zh-CN" sz="2000" dirty="0" smtClean="0">
                <a:solidFill>
                  <a:srgbClr val="FF0000"/>
                </a:solidFill>
                <a:cs typeface="Arial" panose="020B0604020202020204" pitchFamily="34" charset="0"/>
              </a:rPr>
              <a:t>         (</a:t>
            </a:r>
            <a:r>
              <a:rPr lang="zh-CN" altLang="en-US" sz="2000" dirty="0" smtClean="0">
                <a:solidFill>
                  <a:srgbClr val="FF0000"/>
                </a:solidFill>
                <a:cs typeface="Arial" panose="020B0604020202020204" pitchFamily="34" charset="0"/>
              </a:rPr>
              <a:t>说明：主存第100块应映射到</a:t>
            </a:r>
            <a:r>
              <a:rPr lang="en-US" altLang="zh-CN" sz="2000" dirty="0" smtClean="0">
                <a:solidFill>
                  <a:srgbClr val="FF0000"/>
                </a:solidFill>
                <a:cs typeface="Arial" panose="020B0604020202020204" pitchFamily="34" charset="0"/>
              </a:rPr>
              <a:t>Cache</a:t>
            </a:r>
            <a:r>
              <a:rPr lang="zh-CN" altLang="en-US" sz="2000" dirty="0" smtClean="0">
                <a:solidFill>
                  <a:srgbClr val="FF0000"/>
                </a:solidFill>
                <a:cs typeface="Arial" panose="020B0604020202020204" pitchFamily="34" charset="0"/>
              </a:rPr>
              <a:t>的第4行中。)</a:t>
            </a:r>
          </a:p>
        </p:txBody>
      </p:sp>
      <p:sp>
        <p:nvSpPr>
          <p:cNvPr id="11" name="Rectangle 5"/>
          <p:cNvSpPr>
            <a:spLocks noChangeArrowheads="1"/>
          </p:cNvSpPr>
          <p:nvPr/>
        </p:nvSpPr>
        <p:spPr bwMode="auto">
          <a:xfrm>
            <a:off x="250825" y="3789040"/>
            <a:ext cx="8596313" cy="252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indent="0" eaLnBrk="1" hangingPunct="1">
              <a:lnSpc>
                <a:spcPct val="105000"/>
              </a:lnSpc>
              <a:spcBef>
                <a:spcPct val="20000"/>
              </a:spcBef>
              <a:buClr>
                <a:schemeClr val="tx1"/>
              </a:buClr>
              <a:buSzPct val="80000"/>
            </a:pPr>
            <a:r>
              <a:rPr kumimoji="1" lang="zh-CN" altLang="en-US" sz="2000" b="1" dirty="0">
                <a:latin typeface="Comic Sans MS" panose="030F0702030302020204" pitchFamily="66" charset="0"/>
                <a:ea typeface="微软雅黑" panose="020B0503020204020204" pitchFamily="34" charset="-122"/>
                <a:cs typeface="Arial" panose="020B0604020202020204" pitchFamily="34" charset="0"/>
              </a:rPr>
              <a:t>特点：</a:t>
            </a:r>
          </a:p>
          <a:p>
            <a:pPr marL="800100" lvl="1" indent="-342900" eaLnBrk="1" hangingPunct="1">
              <a:lnSpc>
                <a:spcPct val="105000"/>
              </a:lnSpc>
              <a:spcBef>
                <a:spcPct val="20000"/>
              </a:spcBef>
              <a:buFont typeface="Wingdings" panose="05000000000000000000" pitchFamily="2" charset="2"/>
              <a:buChar char="p"/>
            </a:pPr>
            <a:r>
              <a:rPr kumimoji="1" lang="zh-CN" altLang="en-US" sz="2000" dirty="0">
                <a:solidFill>
                  <a:srgbClr val="000099"/>
                </a:solidFill>
                <a:latin typeface="Comic Sans MS" panose="030F0702030302020204" pitchFamily="66" charset="0"/>
                <a:ea typeface="微软雅黑" panose="020B0503020204020204" pitchFamily="34" charset="-122"/>
                <a:cs typeface="Arial" panose="020B0604020202020204" pitchFamily="34" charset="0"/>
              </a:rPr>
              <a:t>容易实现，命中时间短</a:t>
            </a:r>
          </a:p>
          <a:p>
            <a:pPr marL="800100" lvl="1" indent="-342900" eaLnBrk="1" hangingPunct="1">
              <a:lnSpc>
                <a:spcPct val="105000"/>
              </a:lnSpc>
              <a:spcBef>
                <a:spcPct val="20000"/>
              </a:spcBef>
              <a:buFont typeface="Wingdings" panose="05000000000000000000" pitchFamily="2" charset="2"/>
              <a:buChar char="p"/>
            </a:pPr>
            <a:r>
              <a:rPr kumimoji="1" lang="zh-CN" altLang="en-US" sz="2000" dirty="0">
                <a:solidFill>
                  <a:srgbClr val="000099"/>
                </a:solidFill>
                <a:latin typeface="Comic Sans MS" panose="030F0702030302020204" pitchFamily="66" charset="0"/>
                <a:ea typeface="微软雅黑" panose="020B0503020204020204" pitchFamily="34" charset="-122"/>
                <a:cs typeface="Arial" panose="020B0604020202020204" pitchFamily="34" charset="0"/>
              </a:rPr>
              <a:t>无需考虑淘汰（替换）问题</a:t>
            </a:r>
          </a:p>
          <a:p>
            <a:pPr marL="800100" lvl="1" indent="-342900" eaLnBrk="1" hangingPunct="1">
              <a:lnSpc>
                <a:spcPct val="105000"/>
              </a:lnSpc>
              <a:spcBef>
                <a:spcPct val="20000"/>
              </a:spcBef>
              <a:buFont typeface="Wingdings" panose="05000000000000000000" pitchFamily="2" charset="2"/>
              <a:buChar char="p"/>
            </a:pPr>
            <a:r>
              <a:rPr kumimoji="1" lang="zh-CN" altLang="en-US" sz="2000" dirty="0">
                <a:solidFill>
                  <a:srgbClr val="000099"/>
                </a:solidFill>
                <a:latin typeface="Comic Sans MS" panose="030F0702030302020204" pitchFamily="66" charset="0"/>
                <a:ea typeface="微软雅黑" panose="020B0503020204020204" pitchFamily="34" charset="-122"/>
                <a:cs typeface="Arial" panose="020B0604020202020204" pitchFamily="34" charset="0"/>
              </a:rPr>
              <a:t>但不够灵活，</a:t>
            </a:r>
            <a:r>
              <a:rPr kumimoji="1" lang="en-US" altLang="zh-CN" sz="2000" dirty="0">
                <a:solidFill>
                  <a:srgbClr val="000099"/>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a:solidFill>
                  <a:srgbClr val="000099"/>
                </a:solidFill>
                <a:latin typeface="Comic Sans MS" panose="030F0702030302020204" pitchFamily="66" charset="0"/>
                <a:ea typeface="微软雅黑" panose="020B0503020204020204" pitchFamily="34" charset="-122"/>
                <a:cs typeface="Arial" panose="020B0604020202020204" pitchFamily="34" charset="0"/>
              </a:rPr>
              <a:t>存储空间得不到充分利用，命中率低</a:t>
            </a:r>
            <a:endParaRPr kumimoji="1" lang="en-US" altLang="zh-CN" sz="2000" dirty="0">
              <a:solidFill>
                <a:srgbClr val="000099"/>
              </a:solidFill>
              <a:latin typeface="Comic Sans MS" panose="030F0702030302020204" pitchFamily="66" charset="0"/>
              <a:ea typeface="微软雅黑" panose="020B0503020204020204" pitchFamily="34" charset="-122"/>
              <a:cs typeface="Arial" panose="020B0604020202020204" pitchFamily="34" charset="0"/>
            </a:endParaRPr>
          </a:p>
          <a:p>
            <a:pPr marL="457200" lvl="1" indent="0" eaLnBrk="1" hangingPunct="1">
              <a:lnSpc>
                <a:spcPct val="105000"/>
              </a:lnSpc>
              <a:spcBef>
                <a:spcPct val="20000"/>
              </a:spcBef>
            </a:pPr>
            <a:r>
              <a:rPr kumimoji="1" lang="zh-CN" altLang="en-US"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例如</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，需将主存第0块与第16块同时复制到</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中时，由于它们都只能复制到</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第0行，即使</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其它行空闲，也有一个主存块不能写入</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这样就会产生频繁的 </a:t>
            </a:r>
            <a:r>
              <a:rPr kumimoji="1"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装入。</a:t>
            </a:r>
            <a:endParaRPr kumimoji="1" lang="en-US" altLang="zh-CN" sz="2000" dirty="0">
              <a:solidFill>
                <a:srgbClr val="FF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74131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blinds(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blinds(horizontal)">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blinds(horizontal)">
                                      <p:cBhvr>
                                        <p:cTn id="35" dur="500"/>
                                        <p:tgtEl>
                                          <p:spTgt spid="11">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blinds(horizontal)">
                                      <p:cBhvr>
                                        <p:cTn id="40" dur="500"/>
                                        <p:tgtEl>
                                          <p:spTgt spid="11">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blinds(horizontal)">
                                      <p:cBhvr>
                                        <p:cTn id="45"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54</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2017/11/8</a:t>
            </a:fld>
            <a:endParaRPr lang="zh-CN" altLang="en-US">
              <a:ea typeface="微软雅黑" panose="020B0503020204020204" pitchFamily="34" charset="-122"/>
            </a:endParaRPr>
          </a:p>
        </p:txBody>
      </p:sp>
      <p:sp>
        <p:nvSpPr>
          <p:cNvPr id="7" name="Rectangle 2"/>
          <p:cNvSpPr txBox="1">
            <a:spLocks noChangeArrowheads="1"/>
          </p:cNvSpPr>
          <p:nvPr/>
        </p:nvSpPr>
        <p:spPr bwMode="auto">
          <a:xfrm>
            <a:off x="2432548" y="244033"/>
            <a:ext cx="5951538"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87000"/>
              </a:lnSpc>
              <a:spcBef>
                <a:spcPct val="0"/>
              </a:spcBef>
              <a:spcAft>
                <a:spcPct val="0"/>
              </a:spcAft>
              <a:buClrTx/>
              <a:buSzTx/>
              <a:buFontTx/>
              <a:buNone/>
              <a:tabLst/>
              <a:defRPr/>
            </a:pPr>
            <a:r>
              <a:rPr kumimoji="0" lang="zh-CN" altLang="en-US" sz="3600" b="1" i="0" u="none" strike="noStrike" kern="1200" cap="none" spc="0" normalizeH="0" baseline="0" noProof="0" dirty="0" smtClean="0">
                <a:ln>
                  <a:noFill/>
                </a:ln>
                <a:solidFill>
                  <a:srgbClr val="CC3300"/>
                </a:solidFill>
                <a:effectLst/>
                <a:uLnTx/>
                <a:uFillTx/>
                <a:latin typeface="Comic Sans MS" panose="030F0702030302020204" pitchFamily="66" charset="0"/>
                <a:ea typeface="微软雅黑" panose="020B0503020204020204" pitchFamily="34" charset="-122"/>
              </a:rPr>
              <a:t>直接映射</a:t>
            </a:r>
            <a:r>
              <a:rPr kumimoji="0" lang="en-US" altLang="zh-CN" sz="3600" b="1" i="0" u="none" strike="noStrike" kern="1200" cap="none" spc="0" normalizeH="0" baseline="0" noProof="0" dirty="0" smtClean="0">
                <a:ln>
                  <a:noFill/>
                </a:ln>
                <a:solidFill>
                  <a:srgbClr val="CC3300"/>
                </a:solidFill>
                <a:effectLst/>
                <a:uLnTx/>
                <a:uFillTx/>
                <a:latin typeface="Comic Sans MS" panose="030F0702030302020204" pitchFamily="66" charset="0"/>
                <a:ea typeface="微软雅黑" panose="020B0503020204020204" pitchFamily="34" charset="-122"/>
              </a:rPr>
              <a:t>Cache</a:t>
            </a:r>
            <a:r>
              <a:rPr kumimoji="0" lang="zh-CN" altLang="en-US" sz="3600" b="1" i="0" u="none" strike="noStrike" kern="1200" cap="none" spc="0" normalizeH="0" baseline="0" noProof="0" dirty="0" smtClean="0">
                <a:ln>
                  <a:noFill/>
                </a:ln>
                <a:solidFill>
                  <a:srgbClr val="CC3300"/>
                </a:solidFill>
                <a:effectLst/>
                <a:uLnTx/>
                <a:uFillTx/>
                <a:latin typeface="Comic Sans MS" panose="030F0702030302020204" pitchFamily="66" charset="0"/>
                <a:ea typeface="微软雅黑" panose="020B0503020204020204" pitchFamily="34" charset="-122"/>
              </a:rPr>
              <a:t>组织示意图</a:t>
            </a:r>
          </a:p>
        </p:txBody>
      </p:sp>
      <p:pic>
        <p:nvPicPr>
          <p:cNvPr id="8" name="Picture 3" descr="直接映射的Cache组织示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00" y="998538"/>
            <a:ext cx="6832600" cy="54006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83691" y="236984"/>
            <a:ext cx="2227710" cy="304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假定</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数据在主存和</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间的传送单位为512</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B</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大小：2</a:t>
            </a:r>
            <a:r>
              <a:rPr kumimoji="1" lang="zh-CN" altLang="en-US" sz="2000" b="1" i="0" u="none" strike="noStrike" kern="0" cap="none" spc="0" normalizeH="0" baseline="3000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13</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B=8KB</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=16行 </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x 512B</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 行</a:t>
            </a:r>
          </a:p>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主存大小：2</a:t>
            </a:r>
            <a:r>
              <a:rPr kumimoji="1" lang="zh-CN" altLang="en-US" sz="2000" b="1" i="0" u="none" strike="noStrike" kern="0" cap="none" spc="0" normalizeH="0" baseline="3000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20</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B=1024KB</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=2048块 </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x 512B</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/块</a:t>
            </a:r>
          </a:p>
        </p:txBody>
      </p:sp>
      <p:sp>
        <p:nvSpPr>
          <p:cNvPr id="10" name="Text Box 5"/>
          <p:cNvSpPr txBox="1">
            <a:spLocks noChangeArrowheads="1"/>
          </p:cNvSpPr>
          <p:nvPr/>
        </p:nvSpPr>
        <p:spPr bwMode="auto">
          <a:xfrm>
            <a:off x="107504" y="3519488"/>
            <a:ext cx="18446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标记</a:t>
            </a:r>
            <a:r>
              <a:rPr kumimoji="1" lang="en-US" altLang="zh-CN"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(tag)</a:t>
            </a:r>
            <a:r>
              <a:rPr kumimoji="1" lang="zh-CN" altLang="en-US"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指出对应行取自哪个主存块群</a:t>
            </a:r>
          </a:p>
          <a:p>
            <a:pPr>
              <a:spcBef>
                <a:spcPct val="50000"/>
              </a:spcBef>
            </a:pPr>
            <a:r>
              <a:rPr kumimoji="1" lang="zh-CN" altLang="en-US"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指出对应地址位于哪个块群</a:t>
            </a:r>
          </a:p>
        </p:txBody>
      </p:sp>
      <p:sp>
        <p:nvSpPr>
          <p:cNvPr id="11" name="Line 6"/>
          <p:cNvSpPr>
            <a:spLocks noChangeShapeType="1"/>
          </p:cNvSpPr>
          <p:nvPr/>
        </p:nvSpPr>
        <p:spPr bwMode="auto">
          <a:xfrm flipV="1">
            <a:off x="2097088" y="3068638"/>
            <a:ext cx="674687" cy="7207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Comic Sans MS" panose="030F0702030302020204" pitchFamily="66" charset="0"/>
              <a:ea typeface="微软雅黑" panose="020B0503020204020204" pitchFamily="34" charset="-122"/>
            </a:endParaRPr>
          </a:p>
        </p:txBody>
      </p:sp>
      <p:sp>
        <p:nvSpPr>
          <p:cNvPr id="12" name="Line 7"/>
          <p:cNvSpPr>
            <a:spLocks noChangeShapeType="1"/>
          </p:cNvSpPr>
          <p:nvPr/>
        </p:nvSpPr>
        <p:spPr bwMode="auto">
          <a:xfrm>
            <a:off x="1692275" y="4914900"/>
            <a:ext cx="854075" cy="3143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Comic Sans MS" panose="030F0702030302020204" pitchFamily="66" charset="0"/>
              <a:ea typeface="微软雅黑" panose="020B0503020204020204" pitchFamily="34" charset="-122"/>
            </a:endParaRPr>
          </a:p>
        </p:txBody>
      </p:sp>
      <p:sp>
        <p:nvSpPr>
          <p:cNvPr id="13" name="Text Box 10"/>
          <p:cNvSpPr txBox="1">
            <a:spLocks noChangeArrowheads="1"/>
          </p:cNvSpPr>
          <p:nvPr/>
        </p:nvSpPr>
        <p:spPr bwMode="auto">
          <a:xfrm>
            <a:off x="107504" y="5273675"/>
            <a:ext cx="1941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smtClean="0">
                <a:solidFill>
                  <a:srgbClr val="CC0000"/>
                </a:solidFill>
                <a:latin typeface="Comic Sans MS" panose="030F0702030302020204" pitchFamily="66" charset="0"/>
                <a:ea typeface="微软雅黑" panose="020B0503020204020204" pitchFamily="34" charset="-122"/>
                <a:cs typeface="Arial" panose="020B0604020202020204" pitchFamily="34" charset="0"/>
              </a:rPr>
              <a:t>例：如何对</a:t>
            </a:r>
            <a:r>
              <a:rPr kumimoji="1" lang="en-US" altLang="zh-CN" sz="2000" b="1" dirty="0" smtClean="0">
                <a:solidFill>
                  <a:srgbClr val="CC0000"/>
                </a:solidFill>
                <a:latin typeface="Comic Sans MS" panose="030F0702030302020204" pitchFamily="66" charset="0"/>
                <a:ea typeface="微软雅黑" panose="020B0503020204020204" pitchFamily="34" charset="-122"/>
                <a:cs typeface="Arial" panose="020B0604020202020204" pitchFamily="34" charset="0"/>
              </a:rPr>
              <a:t>0220CH</a:t>
            </a:r>
            <a:r>
              <a:rPr kumimoji="1" lang="zh-CN" altLang="en-US" sz="2000" b="1" dirty="0" smtClean="0">
                <a:solidFill>
                  <a:srgbClr val="CC0000"/>
                </a:solidFill>
                <a:latin typeface="Comic Sans MS" panose="030F0702030302020204" pitchFamily="66" charset="0"/>
                <a:ea typeface="微软雅黑" panose="020B0503020204020204" pitchFamily="34" charset="-122"/>
                <a:cs typeface="Arial" panose="020B0604020202020204" pitchFamily="34" charset="0"/>
              </a:rPr>
              <a:t>单元进行访问？</a:t>
            </a:r>
          </a:p>
        </p:txBody>
      </p:sp>
      <p:sp>
        <p:nvSpPr>
          <p:cNvPr id="14" name="Text Box 11"/>
          <p:cNvSpPr txBox="1">
            <a:spLocks noChangeArrowheads="1"/>
          </p:cNvSpPr>
          <p:nvPr/>
        </p:nvSpPr>
        <p:spPr bwMode="auto">
          <a:xfrm>
            <a:off x="6334125" y="3629025"/>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latin typeface="Comic Sans MS" panose="030F0702030302020204" pitchFamily="66" charset="0"/>
              <a:ea typeface="微软雅黑" panose="020B0503020204020204" pitchFamily="34" charset="-122"/>
            </a:endParaRPr>
          </a:p>
        </p:txBody>
      </p:sp>
      <p:sp>
        <p:nvSpPr>
          <p:cNvPr id="15" name="Text Box 12"/>
          <p:cNvSpPr txBox="1">
            <a:spLocks noChangeArrowheads="1"/>
          </p:cNvSpPr>
          <p:nvPr/>
        </p:nvSpPr>
        <p:spPr bwMode="auto">
          <a:xfrm>
            <a:off x="6164263" y="3324225"/>
            <a:ext cx="9223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b="1" i="1" dirty="0" smtClean="0">
                <a:solidFill>
                  <a:srgbClr val="0033CC"/>
                </a:solidFill>
                <a:latin typeface="Comic Sans MS" panose="030F0702030302020204" pitchFamily="66" charset="0"/>
                <a:ea typeface="微软雅黑" panose="020B0503020204020204" pitchFamily="34" charset="-122"/>
              </a:rPr>
              <a:t>0220CH</a:t>
            </a:r>
          </a:p>
        </p:txBody>
      </p:sp>
      <p:sp>
        <p:nvSpPr>
          <p:cNvPr id="16" name="Text Box 13"/>
          <p:cNvSpPr txBox="1">
            <a:spLocks noChangeArrowheads="1"/>
          </p:cNvSpPr>
          <p:nvPr/>
        </p:nvSpPr>
        <p:spPr bwMode="auto">
          <a:xfrm>
            <a:off x="2006600" y="6248400"/>
            <a:ext cx="5934075"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smtClean="0">
                <a:ln>
                  <a:noFill/>
                </a:ln>
                <a:solidFill>
                  <a:srgbClr val="006600"/>
                </a:solidFill>
                <a:effectLst/>
                <a:uLnTx/>
                <a:uFillTx/>
                <a:latin typeface="Comic Sans MS" panose="030F0702030302020204" pitchFamily="66" charset="0"/>
                <a:ea typeface="微软雅黑" panose="020B0503020204020204" pitchFamily="34" charset="-122"/>
              </a:rPr>
              <a:t>0000 001</a:t>
            </a:r>
            <a:r>
              <a:rPr kumimoji="1" lang="en-US" altLang="zh-CN" sz="2000" b="1" i="0" u="none" strike="noStrike" kern="0" cap="none" spc="0" normalizeH="0" baseline="0" noProof="0" smtClean="0">
                <a:ln>
                  <a:noFill/>
                </a:ln>
                <a:solidFill>
                  <a:srgbClr val="CC0000"/>
                </a:solidFill>
                <a:effectLst/>
                <a:uLnTx/>
                <a:uFillTx/>
                <a:latin typeface="Comic Sans MS" panose="030F0702030302020204" pitchFamily="66" charset="0"/>
                <a:ea typeface="微软雅黑" panose="020B0503020204020204" pitchFamily="34" charset="-122"/>
              </a:rPr>
              <a:t>0 001</a:t>
            </a:r>
            <a:r>
              <a:rPr kumimoji="1" lang="en-US" altLang="zh-CN"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0 0000 1100B </a:t>
            </a:r>
            <a:r>
              <a:rPr kumimoji="1" lang="zh-CN" altLang="en-US"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是第</a:t>
            </a:r>
            <a:r>
              <a:rPr kumimoji="1" lang="en-US" altLang="zh-CN"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1</a:t>
            </a:r>
            <a:r>
              <a:rPr kumimoji="1" lang="zh-CN" altLang="en-US"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块群中的</a:t>
            </a:r>
            <a:r>
              <a:rPr kumimoji="1" lang="en-US" altLang="zh-CN"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0001</a:t>
            </a:r>
            <a:r>
              <a:rPr kumimoji="1" lang="zh-CN" altLang="en-US"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块（即第</a:t>
            </a:r>
            <a:r>
              <a:rPr kumimoji="1" lang="en-US" altLang="zh-CN"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17</a:t>
            </a:r>
            <a:r>
              <a:rPr kumimoji="1" lang="zh-CN" altLang="en-US"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块）中第</a:t>
            </a:r>
            <a:r>
              <a:rPr kumimoji="1" lang="en-US" altLang="zh-CN"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12</a:t>
            </a:r>
            <a:r>
              <a:rPr kumimoji="1" lang="zh-CN" altLang="en-US" sz="2000" b="1" i="0" u="none" strike="noStrike" kern="0" cap="none" spc="0" normalizeH="0" baseline="0" noProof="0" smtClean="0">
                <a:ln>
                  <a:noFill/>
                </a:ln>
                <a:solidFill>
                  <a:srgbClr val="0000FF"/>
                </a:solidFill>
                <a:effectLst/>
                <a:uLnTx/>
                <a:uFillTx/>
                <a:latin typeface="Comic Sans MS" panose="030F0702030302020204" pitchFamily="66" charset="0"/>
                <a:ea typeface="微软雅黑" panose="020B0503020204020204" pitchFamily="34" charset="-122"/>
              </a:rPr>
              <a:t>个单元！</a:t>
            </a:r>
          </a:p>
        </p:txBody>
      </p:sp>
      <p:sp>
        <p:nvSpPr>
          <p:cNvPr id="17" name="Rectangle 14"/>
          <p:cNvSpPr>
            <a:spLocks noChangeArrowheads="1"/>
          </p:cNvSpPr>
          <p:nvPr/>
        </p:nvSpPr>
        <p:spPr bwMode="auto">
          <a:xfrm>
            <a:off x="7200900" y="3295263"/>
            <a:ext cx="790575" cy="276999"/>
          </a:xfrm>
          <a:prstGeom prst="rect">
            <a:avLst/>
          </a:prstGeom>
          <a:solidFill>
            <a:srgbClr val="7030A0">
              <a:alpha val="40000"/>
            </a:srgbClr>
          </a:solidFill>
          <a:ln>
            <a:noFill/>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latin typeface="Comic Sans MS" panose="030F0702030302020204" pitchFamily="66" charset="0"/>
              <a:ea typeface="微软雅黑" panose="020B0503020204020204" pitchFamily="34" charset="-122"/>
            </a:endParaRPr>
          </a:p>
        </p:txBody>
      </p:sp>
      <p:sp>
        <p:nvSpPr>
          <p:cNvPr id="18" name="Rectangle 15"/>
          <p:cNvSpPr>
            <a:spLocks noChangeArrowheads="1"/>
          </p:cNvSpPr>
          <p:nvPr/>
        </p:nvSpPr>
        <p:spPr bwMode="auto">
          <a:xfrm>
            <a:off x="3255963" y="2712651"/>
            <a:ext cx="762000" cy="276999"/>
          </a:xfrm>
          <a:prstGeom prst="rect">
            <a:avLst/>
          </a:prstGeom>
          <a:solidFill>
            <a:srgbClr val="7030A0">
              <a:alpha val="40000"/>
            </a:srgbClr>
          </a:solidFill>
          <a:ln>
            <a:noFill/>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latin typeface="Comic Sans MS" panose="030F0702030302020204" pitchFamily="66" charset="0"/>
              <a:ea typeface="微软雅黑" panose="020B0503020204020204" pitchFamily="34" charset="-122"/>
            </a:endParaRPr>
          </a:p>
        </p:txBody>
      </p:sp>
      <p:sp>
        <p:nvSpPr>
          <p:cNvPr id="19" name="Rectangle 17"/>
          <p:cNvSpPr>
            <a:spLocks noChangeArrowheads="1"/>
          </p:cNvSpPr>
          <p:nvPr/>
        </p:nvSpPr>
        <p:spPr bwMode="auto">
          <a:xfrm>
            <a:off x="2592388" y="2779713"/>
            <a:ext cx="8864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b="1" smtClean="0">
                <a:solidFill>
                  <a:srgbClr val="FF0000"/>
                </a:solidFill>
                <a:latin typeface="Comic Sans MS" panose="030F0702030302020204" pitchFamily="66" charset="0"/>
                <a:ea typeface="微软雅黑" panose="020B0503020204020204" pitchFamily="34" charset="-122"/>
              </a:rPr>
              <a:t>0000001</a:t>
            </a:r>
            <a:endParaRPr kumimoji="1" lang="zh-CN" altLang="en-US" b="1" smtClean="0">
              <a:solidFill>
                <a:srgbClr val="FF0000"/>
              </a:solidFill>
              <a:latin typeface="Comic Sans MS" panose="030F0702030302020204" pitchFamily="66" charset="0"/>
              <a:ea typeface="微软雅黑" panose="020B0503020204020204" pitchFamily="34" charset="-122"/>
            </a:endParaRPr>
          </a:p>
        </p:txBody>
      </p:sp>
      <p:sp>
        <p:nvSpPr>
          <p:cNvPr id="20" name="TextBox 14"/>
          <p:cNvSpPr txBox="1"/>
          <p:nvPr/>
        </p:nvSpPr>
        <p:spPr>
          <a:xfrm>
            <a:off x="3581400" y="5133975"/>
            <a:ext cx="990600" cy="230188"/>
          </a:xfrm>
          <a:prstGeom prst="rect">
            <a:avLst/>
          </a:prstGeom>
          <a:solidFill>
            <a:srgbClr val="FFFFFF"/>
          </a:solidFill>
        </p:spPr>
        <p:txBody>
          <a:bodyPr lIns="0" tIns="0" rIns="0" bIns="0">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500" b="1" i="0" u="none" strike="noStrike" kern="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Cache</a:t>
            </a:r>
            <a:r>
              <a:rPr kumimoji="1" lang="zh-CN" altLang="en-US" sz="1500" b="1" i="0" u="none" strike="noStrike" kern="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索引</a:t>
            </a:r>
          </a:p>
        </p:txBody>
      </p:sp>
      <p:grpSp>
        <p:nvGrpSpPr>
          <p:cNvPr id="21" name="组合 23"/>
          <p:cNvGrpSpPr>
            <a:grpSpLocks/>
          </p:cNvGrpSpPr>
          <p:nvPr/>
        </p:nvGrpSpPr>
        <p:grpSpPr bwMode="auto">
          <a:xfrm>
            <a:off x="2457450" y="5499100"/>
            <a:ext cx="2609850" cy="855663"/>
            <a:chOff x="2456765" y="5499230"/>
            <a:chExt cx="2610290" cy="855096"/>
          </a:xfrm>
        </p:grpSpPr>
        <p:cxnSp>
          <p:nvCxnSpPr>
            <p:cNvPr id="22" name="直接箭头连接符 16"/>
            <p:cNvCxnSpPr>
              <a:cxnSpLocks noChangeShapeType="1"/>
            </p:cNvCxnSpPr>
            <p:nvPr/>
          </p:nvCxnSpPr>
          <p:spPr bwMode="auto">
            <a:xfrm flipV="1">
              <a:off x="2456765" y="5634245"/>
              <a:ext cx="450050" cy="630070"/>
            </a:xfrm>
            <a:prstGeom prst="straightConnector1">
              <a:avLst/>
            </a:prstGeom>
            <a:noFill/>
            <a:ln w="38100"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17"/>
            <p:cNvCxnSpPr>
              <a:cxnSpLocks noChangeShapeType="1"/>
            </p:cNvCxnSpPr>
            <p:nvPr/>
          </p:nvCxnSpPr>
          <p:spPr bwMode="auto">
            <a:xfrm flipV="1">
              <a:off x="3311860" y="5544235"/>
              <a:ext cx="495055" cy="76508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 name="直接箭头连接符 19"/>
            <p:cNvCxnSpPr>
              <a:cxnSpLocks noChangeShapeType="1"/>
            </p:cNvCxnSpPr>
            <p:nvPr/>
          </p:nvCxnSpPr>
          <p:spPr bwMode="auto">
            <a:xfrm flipV="1">
              <a:off x="4481990" y="5499230"/>
              <a:ext cx="585065" cy="855096"/>
            </a:xfrm>
            <a:prstGeom prst="straightConnector1">
              <a:avLst/>
            </a:prstGeom>
            <a:noFill/>
            <a:ln w="38100" algn="ctr">
              <a:solidFill>
                <a:srgbClr val="063DE8"/>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6528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5" grpId="0"/>
      <p:bldP spid="16" grpId="0" animBg="1"/>
      <p:bldP spid="17" grpId="0" animBg="1"/>
      <p:bldP spid="18" grpId="0" animBg="1"/>
      <p:bldP spid="19"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1. </a:t>
            </a:r>
            <a:r>
              <a:rPr lang="zh-CN" altLang="en-US" sz="2200" b="1" dirty="0" smtClean="0">
                <a:solidFill>
                  <a:srgbClr val="063DE8"/>
                </a:solidFill>
                <a:latin typeface="Comic Sans MS" panose="030F0702030302020204" pitchFamily="66" charset="0"/>
                <a:ea typeface="微软雅黑" panose="020B0503020204020204" pitchFamily="34" charset="-122"/>
              </a:rPr>
              <a:t>直接映射：</a:t>
            </a:r>
            <a:r>
              <a:rPr lang="en-US" altLang="zh-CN" sz="2200" b="1" dirty="0" smtClean="0">
                <a:solidFill>
                  <a:srgbClr val="FF0000"/>
                </a:solidFill>
                <a:latin typeface="Comic Sans MS" panose="030F0702030302020204" pitchFamily="66" charset="0"/>
                <a:ea typeface="微软雅黑" panose="020B0503020204020204" pitchFamily="34" charset="-122"/>
              </a:rPr>
              <a:t>CPU</a:t>
            </a:r>
            <a:r>
              <a:rPr lang="zh-CN" altLang="en-US" sz="2200" b="1" dirty="0" smtClean="0">
                <a:solidFill>
                  <a:srgbClr val="FF0000"/>
                </a:solidFill>
                <a:latin typeface="Comic Sans MS" panose="030F0702030302020204" pitchFamily="66" charset="0"/>
                <a:ea typeface="微软雅黑" panose="020B0503020204020204" pitchFamily="34" charset="-122"/>
              </a:rPr>
              <a:t>访存过程如下</a:t>
            </a:r>
            <a:endParaRPr lang="zh-CN" altLang="en-US" sz="2200" b="1" dirty="0">
              <a:solidFill>
                <a:srgbClr val="FF0000"/>
              </a:solidFill>
              <a:latin typeface="Comic Sans MS" panose="030F0702030302020204" pitchFamily="66" charset="0"/>
              <a:ea typeface="微软雅黑" panose="020B0503020204020204" pitchFamily="34" charset="-122"/>
            </a:endParaRPr>
          </a:p>
        </p:txBody>
      </p:sp>
      <p:sp>
        <p:nvSpPr>
          <p:cNvPr id="7" name="矩形 6"/>
          <p:cNvSpPr/>
          <p:nvPr/>
        </p:nvSpPr>
        <p:spPr>
          <a:xfrm>
            <a:off x="539552" y="2504941"/>
            <a:ext cx="8208912" cy="3516347"/>
          </a:xfrm>
          <a:prstGeom prst="rect">
            <a:avLst/>
          </a:prstGeom>
        </p:spPr>
        <p:txBody>
          <a:bodyPr wrap="square">
            <a:spAutoFit/>
          </a:bodyPr>
          <a:lstStyle/>
          <a:p>
            <a:pPr marL="457200" indent="-457200" eaLnBrk="1" hangingPunct="1">
              <a:lnSpc>
                <a:spcPct val="125000"/>
              </a:lnSpc>
              <a:spcBef>
                <a:spcPts val="600"/>
              </a:spcBef>
              <a:buFont typeface="+mj-ea"/>
              <a:buAutoNum type="circleNumDbPlain"/>
              <a:defRPr/>
            </a:pP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根据访存地址</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中</a:t>
            </a: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的</a:t>
            </a:r>
            <a:r>
              <a:rPr kumimoji="1" lang="en-US" altLang="zh-CN" sz="2200" dirty="0">
                <a:latin typeface="Comic Sans MS" panose="030F0702030302020204" pitchFamily="66" charset="0"/>
                <a:ea typeface="微软雅黑" panose="020B0503020204020204" pitchFamily="34" charset="-122"/>
                <a:cs typeface="Arial" panose="020B0604020202020204" pitchFamily="34" charset="0"/>
              </a:rPr>
              <a:t>C</a:t>
            </a:r>
            <a:r>
              <a:rPr kumimoji="1" lang="en-US" altLang="zh-CN" sz="2200" dirty="0" smtClean="0">
                <a:latin typeface="Comic Sans MS" panose="030F0702030302020204" pitchFamily="66" charset="0"/>
                <a:ea typeface="微软雅黑" panose="020B0503020204020204" pitchFamily="34" charset="-122"/>
                <a:cs typeface="Arial" panose="020B0604020202020204" pitchFamily="34" charset="0"/>
              </a:rPr>
              <a:t>ache</a:t>
            </a:r>
            <a:r>
              <a:rPr lang="zh-CN" altLang="en-US" sz="2200" dirty="0" smtClean="0">
                <a:solidFill>
                  <a:srgbClr val="AC0400"/>
                </a:solidFill>
                <a:latin typeface="Comic Sans MS" panose="030F0702030302020204" pitchFamily="66" charset="0"/>
                <a:ea typeface="微软雅黑" pitchFamily="34" charset="-122"/>
              </a:rPr>
              <a:t>槽</a:t>
            </a:r>
            <a:r>
              <a:rPr lang="zh-CN" altLang="en-US" sz="2200" dirty="0">
                <a:solidFill>
                  <a:srgbClr val="AC0400"/>
                </a:solidFill>
                <a:latin typeface="Comic Sans MS" panose="030F0702030302020204" pitchFamily="66" charset="0"/>
                <a:ea typeface="微软雅黑" pitchFamily="34" charset="-122"/>
              </a:rPr>
              <a:t>号</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找到</a:t>
            </a:r>
            <a:r>
              <a:rPr kumimoji="1" lang="en-US" altLang="zh-CN" sz="2200" dirty="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相应的槽，然后取出该槽的标记；</a:t>
            </a:r>
            <a:endParaRPr kumimoji="1" lang="en-US" altLang="zh-CN" sz="2200" dirty="0">
              <a:latin typeface="Comic Sans MS" panose="030F0702030302020204" pitchFamily="66" charset="0"/>
              <a:ea typeface="微软雅黑" panose="020B0503020204020204" pitchFamily="34" charset="-122"/>
              <a:cs typeface="Arial" panose="020B0604020202020204" pitchFamily="34" charset="0"/>
            </a:endParaRPr>
          </a:p>
          <a:p>
            <a:pPr marL="457200" indent="-457200" eaLnBrk="1" hangingPunct="1">
              <a:lnSpc>
                <a:spcPct val="125000"/>
              </a:lnSpc>
              <a:spcBef>
                <a:spcPts val="600"/>
              </a:spcBef>
              <a:buFont typeface="+mj-lt"/>
              <a:buAutoNum type="circleNumDbPlain"/>
              <a:defRPr/>
            </a:pP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将取出的标记</a:t>
            </a: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与</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访存</a:t>
            </a: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地址</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中的高位主存标记比较；</a:t>
            </a:r>
            <a:endParaRPr kumimoji="1" lang="en-US" altLang="zh-CN" sz="2200" dirty="0">
              <a:latin typeface="Comic Sans MS" panose="030F0702030302020204" pitchFamily="66" charset="0"/>
              <a:ea typeface="微软雅黑" panose="020B0503020204020204" pitchFamily="34" charset="-122"/>
              <a:cs typeface="Arial" panose="020B0604020202020204" pitchFamily="34" charset="0"/>
            </a:endParaRPr>
          </a:p>
          <a:p>
            <a:pPr marL="756000" lvl="1" indent="-457200" eaLnBrk="1" hangingPunct="1">
              <a:lnSpc>
                <a:spcPct val="125000"/>
              </a:lnSpc>
              <a:spcBef>
                <a:spcPts val="600"/>
              </a:spcBef>
              <a:buFont typeface="+mj-ea"/>
              <a:buAutoNum type="circleNumDbPlain"/>
              <a:defRPr/>
            </a:pPr>
            <a:r>
              <a:rPr lang="zh-CN" altLang="en-US" sz="2000" dirty="0">
                <a:latin typeface="Comic Sans MS" panose="030F0702030302020204" pitchFamily="66" charset="0"/>
                <a:ea typeface="微软雅黑" pitchFamily="34" charset="-122"/>
              </a:rPr>
              <a:t>若</a:t>
            </a:r>
            <a:r>
              <a:rPr lang="zh-CN" altLang="en-US" sz="2000" dirty="0" smtClean="0">
                <a:solidFill>
                  <a:srgbClr val="AC0400"/>
                </a:solidFill>
                <a:latin typeface="Comic Sans MS" panose="030F0702030302020204" pitchFamily="66" charset="0"/>
                <a:ea typeface="微软雅黑" pitchFamily="34" charset="-122"/>
              </a:rPr>
              <a:t>相等并有效位为</a:t>
            </a:r>
            <a:r>
              <a:rPr lang="en-US" altLang="zh-CN" sz="2000" dirty="0" smtClean="0">
                <a:solidFill>
                  <a:srgbClr val="AC0400"/>
                </a:solidFill>
                <a:latin typeface="Comic Sans MS" panose="030F0702030302020204" pitchFamily="66" charset="0"/>
                <a:ea typeface="微软雅黑" pitchFamily="34" charset="-122"/>
              </a:rPr>
              <a:t>1</a:t>
            </a:r>
            <a:r>
              <a:rPr lang="zh-CN" altLang="en-US" sz="2000" dirty="0" smtClean="0">
                <a:latin typeface="Comic Sans MS" panose="030F0702030302020204" pitchFamily="66" charset="0"/>
                <a:ea typeface="微软雅黑" pitchFamily="34" charset="-122"/>
              </a:rPr>
              <a:t>，则访问</a:t>
            </a:r>
            <a:r>
              <a:rPr lang="en-US" altLang="zh-CN" sz="2000" dirty="0" smtClean="0">
                <a:latin typeface="Comic Sans MS" panose="030F0702030302020204" pitchFamily="66" charset="0"/>
                <a:ea typeface="微软雅黑" pitchFamily="34" charset="-122"/>
              </a:rPr>
              <a:t>cache</a:t>
            </a:r>
            <a:r>
              <a:rPr lang="zh-CN" altLang="en-US" sz="2000" dirty="0" smtClean="0">
                <a:latin typeface="Comic Sans MS" panose="030F0702030302020204" pitchFamily="66" charset="0"/>
                <a:ea typeface="微软雅黑" pitchFamily="34" charset="-122"/>
              </a:rPr>
              <a:t>命中，此时再</a:t>
            </a:r>
            <a:r>
              <a:rPr lang="zh-CN" altLang="en-US" sz="2000" dirty="0">
                <a:latin typeface="Comic Sans MS" panose="030F0702030302020204" pitchFamily="66" charset="0"/>
                <a:ea typeface="微软雅黑" pitchFamily="34" charset="-122"/>
              </a:rPr>
              <a:t>根据低位块内地址，从</a:t>
            </a:r>
            <a:r>
              <a:rPr lang="en-US" altLang="zh-CN" sz="2000" dirty="0">
                <a:latin typeface="Comic Sans MS" panose="030F0702030302020204" pitchFamily="66" charset="0"/>
                <a:ea typeface="微软雅黑" pitchFamily="34" charset="-122"/>
              </a:rPr>
              <a:t>Cache</a:t>
            </a:r>
            <a:r>
              <a:rPr lang="zh-CN" altLang="en-US" sz="2000" dirty="0">
                <a:latin typeface="Comic Sans MS" panose="030F0702030302020204" pitchFamily="66" charset="0"/>
                <a:ea typeface="微软雅黑" pitchFamily="34" charset="-122"/>
              </a:rPr>
              <a:t>中的这一槽中取出块内地址指出的那个单元送</a:t>
            </a:r>
            <a:r>
              <a:rPr lang="en-US" altLang="zh-CN" sz="2000" dirty="0">
                <a:latin typeface="Comic Sans MS" panose="030F0702030302020204" pitchFamily="66" charset="0"/>
                <a:ea typeface="微软雅黑" pitchFamily="34" charset="-122"/>
              </a:rPr>
              <a:t>CPU;</a:t>
            </a:r>
          </a:p>
          <a:p>
            <a:pPr marL="756000" lvl="1" indent="-457200" eaLnBrk="1" hangingPunct="1">
              <a:lnSpc>
                <a:spcPct val="125000"/>
              </a:lnSpc>
              <a:spcBef>
                <a:spcPts val="600"/>
              </a:spcBef>
              <a:buFont typeface="+mj-ea"/>
              <a:buAutoNum type="circleNumDbPlain"/>
              <a:defRPr/>
            </a:pP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若</a:t>
            </a:r>
            <a:r>
              <a:rPr lang="zh-CN" altLang="en-US" sz="2000" dirty="0">
                <a:solidFill>
                  <a:srgbClr val="AC0400"/>
                </a:solidFill>
                <a:latin typeface="Comic Sans MS" panose="030F0702030302020204" pitchFamily="66" charset="0"/>
                <a:ea typeface="微软雅黑" pitchFamily="34" charset="-122"/>
              </a:rPr>
              <a:t>不</a:t>
            </a:r>
            <a:r>
              <a:rPr lang="zh-CN" altLang="en-US" sz="2000" dirty="0" smtClean="0">
                <a:solidFill>
                  <a:srgbClr val="AC0400"/>
                </a:solidFill>
                <a:latin typeface="Comic Sans MS" panose="030F0702030302020204" pitchFamily="66" charset="0"/>
                <a:ea typeface="微软雅黑" pitchFamily="34" charset="-122"/>
              </a:rPr>
              <a:t>相等或有效位为</a:t>
            </a:r>
            <a:r>
              <a:rPr lang="en-US" altLang="zh-CN" sz="2000" dirty="0" smtClean="0">
                <a:solidFill>
                  <a:srgbClr val="AC0400"/>
                </a:solidFill>
                <a:latin typeface="Comic Sans MS" panose="030F0702030302020204" pitchFamily="66" charset="0"/>
                <a:ea typeface="微软雅黑" pitchFamily="34" charset="-122"/>
              </a:rPr>
              <a:t>0</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，则不命中，此时则</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从主存把该单元所在的块调入</a:t>
            </a:r>
            <a:r>
              <a:rPr kumimoji="1" lang="en-US" altLang="zh-CN" sz="2000" dirty="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对应的槽中</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，将有效位置</a:t>
            </a:r>
            <a:r>
              <a:rPr kumimoji="1" lang="en-US" altLang="zh-CN" sz="2000" dirty="0" smtClean="0">
                <a:latin typeface="Comic Sans MS" panose="030F0702030302020204" pitchFamily="66" charset="0"/>
                <a:ea typeface="微软雅黑" panose="020B0503020204020204" pitchFamily="34" charset="-122"/>
                <a:cs typeface="Arial" panose="020B0604020202020204" pitchFamily="34" charset="0"/>
              </a:rPr>
              <a:t>1</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，并将标记设置为地址中的高位主存标记，同时将</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该</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单元中的内容送</a:t>
            </a:r>
            <a:r>
              <a:rPr kumimoji="1"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a:t>
            </a:r>
          </a:p>
        </p:txBody>
      </p:sp>
      <p:pic>
        <p:nvPicPr>
          <p:cNvPr id="1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755154"/>
            <a:ext cx="3343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429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1. </a:t>
            </a:r>
            <a:r>
              <a:rPr lang="zh-CN" altLang="en-US" sz="2200" b="1" dirty="0" smtClean="0">
                <a:solidFill>
                  <a:srgbClr val="063DE8"/>
                </a:solidFill>
                <a:latin typeface="Comic Sans MS" panose="030F0702030302020204" pitchFamily="66" charset="0"/>
                <a:ea typeface="微软雅黑" panose="020B0503020204020204" pitchFamily="34" charset="-122"/>
              </a:rPr>
              <a:t>直接映射</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8" name="Rectangle 3"/>
          <p:cNvSpPr txBox="1">
            <a:spLocks noChangeArrowheads="1"/>
          </p:cNvSpPr>
          <p:nvPr/>
        </p:nvSpPr>
        <p:spPr bwMode="auto">
          <a:xfrm>
            <a:off x="114935" y="1624418"/>
            <a:ext cx="8937625" cy="13005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eaLnBrk="1" hangingPunct="1">
              <a:spcBef>
                <a:spcPct val="0"/>
              </a:spcBef>
              <a:buFontTx/>
              <a:buNone/>
            </a:pPr>
            <a:r>
              <a:rPr lang="zh-CN" altLang="en-US" sz="2000" dirty="0" smtClean="0"/>
              <a:t>例</a:t>
            </a:r>
            <a:r>
              <a:rPr lang="en-US" altLang="zh-CN" sz="2000" dirty="0" smtClean="0"/>
              <a:t>1</a:t>
            </a:r>
            <a:r>
              <a:rPr lang="zh-CN" altLang="en-US" sz="2000" dirty="0" smtClean="0"/>
              <a:t>：假定主存和</a:t>
            </a:r>
            <a:r>
              <a:rPr lang="en-US" altLang="zh-CN" sz="2000" dirty="0" smtClean="0"/>
              <a:t>Cache</a:t>
            </a:r>
            <a:r>
              <a:rPr lang="zh-CN" altLang="en-US" sz="2000" dirty="0" smtClean="0"/>
              <a:t>之间采用直接映射方式，块大小为</a:t>
            </a:r>
            <a:r>
              <a:rPr lang="en-US" altLang="zh-CN" sz="2000" dirty="0" smtClean="0"/>
              <a:t>16B</a:t>
            </a:r>
            <a:r>
              <a:rPr lang="zh-CN" altLang="en-US" sz="2000" dirty="0" smtClean="0"/>
              <a:t>。</a:t>
            </a:r>
            <a:r>
              <a:rPr lang="en-US" altLang="zh-CN" sz="2000" dirty="0" smtClean="0"/>
              <a:t>Cache</a:t>
            </a:r>
            <a:r>
              <a:rPr lang="zh-CN" altLang="en-US" sz="2000" dirty="0" smtClean="0"/>
              <a:t>的数据区容量为</a:t>
            </a:r>
            <a:r>
              <a:rPr lang="en-US" altLang="zh-CN" sz="2000" dirty="0" smtClean="0"/>
              <a:t>64KB</a:t>
            </a:r>
            <a:r>
              <a:rPr lang="zh-CN" altLang="en-US" sz="2000" dirty="0" smtClean="0"/>
              <a:t>，主存地址为</a:t>
            </a:r>
            <a:r>
              <a:rPr lang="en-US" altLang="zh-CN" sz="2000" dirty="0" smtClean="0"/>
              <a:t>32</a:t>
            </a:r>
            <a:r>
              <a:rPr lang="zh-CN" altLang="en-US" sz="2000" dirty="0" smtClean="0"/>
              <a:t>位，按字节编址。要求：说明主存地址如何划分和访存过程，并计算</a:t>
            </a:r>
            <a:r>
              <a:rPr lang="en-US" altLang="zh-CN" sz="2000" dirty="0" smtClean="0"/>
              <a:t>Cache</a:t>
            </a:r>
            <a:r>
              <a:rPr lang="zh-CN" altLang="en-US" sz="2000" dirty="0" smtClean="0"/>
              <a:t>总容量为多少？</a:t>
            </a:r>
            <a:r>
              <a:rPr lang="en-US" altLang="zh-CN" sz="2000" dirty="0" smtClean="0"/>
              <a:t> </a:t>
            </a:r>
          </a:p>
        </p:txBody>
      </p:sp>
    </p:spTree>
    <p:extLst>
      <p:ext uri="{BB962C8B-B14F-4D97-AF65-F5344CB8AC3E}">
        <p14:creationId xmlns:p14="http://schemas.microsoft.com/office/powerpoint/2010/main" val="29831986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1. </a:t>
            </a:r>
            <a:r>
              <a:rPr lang="zh-CN" altLang="en-US" sz="2200" b="1" dirty="0" smtClean="0">
                <a:solidFill>
                  <a:srgbClr val="063DE8"/>
                </a:solidFill>
                <a:latin typeface="Comic Sans MS" panose="030F0702030302020204" pitchFamily="66" charset="0"/>
                <a:ea typeface="微软雅黑" panose="020B0503020204020204" pitchFamily="34" charset="-122"/>
              </a:rPr>
              <a:t>直接映射</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10" name="Freeform 4"/>
          <p:cNvSpPr>
            <a:spLocks/>
          </p:cNvSpPr>
          <p:nvPr/>
        </p:nvSpPr>
        <p:spPr bwMode="auto">
          <a:xfrm>
            <a:off x="1755775" y="4789264"/>
            <a:ext cx="61913" cy="55563"/>
          </a:xfrm>
          <a:custGeom>
            <a:avLst/>
            <a:gdLst>
              <a:gd name="T0" fmla="*/ 2147483646 w 31"/>
              <a:gd name="T1" fmla="*/ 0 h 31"/>
              <a:gd name="T2" fmla="*/ 0 w 31"/>
              <a:gd name="T3" fmla="*/ 0 h 31"/>
              <a:gd name="T4" fmla="*/ 2147483646 w 31"/>
              <a:gd name="T5" fmla="*/ 2147483646 h 31"/>
              <a:gd name="T6" fmla="*/ 2147483646 w 31"/>
              <a:gd name="T7" fmla="*/ 0 h 31"/>
              <a:gd name="T8" fmla="*/ 2147483646 w 31"/>
              <a:gd name="T9" fmla="*/ 0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1" name="Line 6"/>
          <p:cNvSpPr>
            <a:spLocks noChangeShapeType="1"/>
          </p:cNvSpPr>
          <p:nvPr/>
        </p:nvSpPr>
        <p:spPr bwMode="auto">
          <a:xfrm>
            <a:off x="3371850" y="1988914"/>
            <a:ext cx="80963" cy="428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2" name="Rectangle 7"/>
          <p:cNvSpPr>
            <a:spLocks noChangeArrowheads="1"/>
          </p:cNvSpPr>
          <p:nvPr/>
        </p:nvSpPr>
        <p:spPr bwMode="auto">
          <a:xfrm>
            <a:off x="3476625" y="1871439"/>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400" b="1" smtClean="0">
                <a:solidFill>
                  <a:srgbClr val="000000"/>
                </a:solidFill>
                <a:ea typeface="宋体" panose="02010600030101010101" pitchFamily="2" charset="-122"/>
              </a:rPr>
              <a:t>1</a:t>
            </a:r>
            <a:r>
              <a:rPr kumimoji="1" lang="en-US" altLang="zh-CN" sz="1400" b="1" smtClean="0">
                <a:solidFill>
                  <a:srgbClr val="000000"/>
                </a:solidFill>
                <a:ea typeface="宋体" panose="02010600030101010101" pitchFamily="2" charset="-122"/>
              </a:rPr>
              <a:t>6</a:t>
            </a:r>
            <a:endParaRPr kumimoji="1" lang="en-US" altLang="zh-CN" sz="1400" b="1" smtClean="0">
              <a:solidFill>
                <a:srgbClr val="000000"/>
              </a:solidFill>
              <a:latin typeface="Times New Roman" panose="02020603050405020304" pitchFamily="18" charset="0"/>
              <a:ea typeface="宋体" panose="02010600030101010101" pitchFamily="2" charset="-122"/>
            </a:endParaRPr>
          </a:p>
        </p:txBody>
      </p:sp>
      <p:sp>
        <p:nvSpPr>
          <p:cNvPr id="13" name="Line 9"/>
          <p:cNvSpPr>
            <a:spLocks noChangeShapeType="1"/>
          </p:cNvSpPr>
          <p:nvPr/>
        </p:nvSpPr>
        <p:spPr bwMode="auto">
          <a:xfrm>
            <a:off x="3817938" y="1973039"/>
            <a:ext cx="157162"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4" name="Rectangle 10"/>
          <p:cNvSpPr>
            <a:spLocks noChangeArrowheads="1"/>
          </p:cNvSpPr>
          <p:nvPr/>
        </p:nvSpPr>
        <p:spPr bwMode="auto">
          <a:xfrm>
            <a:off x="3937000" y="1871439"/>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400" b="1" smtClean="0">
                <a:solidFill>
                  <a:srgbClr val="000000"/>
                </a:solidFill>
                <a:ea typeface="宋体" panose="02010600030101010101" pitchFamily="2" charset="-122"/>
              </a:rPr>
              <a:t>1</a:t>
            </a:r>
            <a:r>
              <a:rPr kumimoji="1" lang="en-US" altLang="zh-CN" sz="1400" b="1" smtClean="0">
                <a:solidFill>
                  <a:srgbClr val="000000"/>
                </a:solidFill>
                <a:ea typeface="宋体" panose="02010600030101010101" pitchFamily="2" charset="-122"/>
              </a:rPr>
              <a:t>2</a:t>
            </a:r>
            <a:endParaRPr kumimoji="1" lang="en-US" altLang="zh-CN" sz="1400" b="1" smtClean="0">
              <a:solidFill>
                <a:srgbClr val="000000"/>
              </a:solidFill>
              <a:latin typeface="Times New Roman" panose="02020603050405020304" pitchFamily="18" charset="0"/>
              <a:ea typeface="宋体" panose="02010600030101010101" pitchFamily="2" charset="-122"/>
            </a:endParaRPr>
          </a:p>
        </p:txBody>
      </p:sp>
      <p:sp>
        <p:nvSpPr>
          <p:cNvPr id="15" name="Rectangle 12"/>
          <p:cNvSpPr>
            <a:spLocks noChangeArrowheads="1"/>
          </p:cNvSpPr>
          <p:nvPr/>
        </p:nvSpPr>
        <p:spPr bwMode="auto">
          <a:xfrm>
            <a:off x="5586413" y="1782539"/>
            <a:ext cx="168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FF"/>
                </a:solidFill>
                <a:ea typeface="宋体" panose="02010600030101010101" pitchFamily="2" charset="-122"/>
              </a:rPr>
              <a:t>Byte offset</a:t>
            </a:r>
          </a:p>
        </p:txBody>
      </p:sp>
      <p:sp>
        <p:nvSpPr>
          <p:cNvPr id="16" name="Freeform 13"/>
          <p:cNvSpPr>
            <a:spLocks/>
          </p:cNvSpPr>
          <p:nvPr/>
        </p:nvSpPr>
        <p:spPr bwMode="auto">
          <a:xfrm>
            <a:off x="1314450" y="2833464"/>
            <a:ext cx="5762625" cy="1660525"/>
          </a:xfrm>
          <a:custGeom>
            <a:avLst/>
            <a:gdLst>
              <a:gd name="T0" fmla="*/ 2147483646 w 2903"/>
              <a:gd name="T1" fmla="*/ 2147483646 h 915"/>
              <a:gd name="T2" fmla="*/ 2147483646 w 2903"/>
              <a:gd name="T3" fmla="*/ 0 h 915"/>
              <a:gd name="T4" fmla="*/ 0 w 2903"/>
              <a:gd name="T5" fmla="*/ 0 h 915"/>
              <a:gd name="T6" fmla="*/ 0 w 2903"/>
              <a:gd name="T7" fmla="*/ 2147483646 h 915"/>
              <a:gd name="T8" fmla="*/ 2147483646 w 2903"/>
              <a:gd name="T9" fmla="*/ 2147483646 h 915"/>
              <a:gd name="T10" fmla="*/ 2147483646 w 2903"/>
              <a:gd name="T11" fmla="*/ 2147483646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7" name="Rectangle 14"/>
          <p:cNvSpPr>
            <a:spLocks noChangeArrowheads="1"/>
          </p:cNvSpPr>
          <p:nvPr/>
        </p:nvSpPr>
        <p:spPr bwMode="auto">
          <a:xfrm>
            <a:off x="1241425" y="2587402"/>
            <a:ext cx="11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V</a:t>
            </a:r>
          </a:p>
        </p:txBody>
      </p:sp>
      <p:sp>
        <p:nvSpPr>
          <p:cNvPr id="18" name="Rectangle 16"/>
          <p:cNvSpPr>
            <a:spLocks noChangeArrowheads="1"/>
          </p:cNvSpPr>
          <p:nvPr/>
        </p:nvSpPr>
        <p:spPr bwMode="auto">
          <a:xfrm>
            <a:off x="1649413" y="2546127"/>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tag</a:t>
            </a:r>
          </a:p>
        </p:txBody>
      </p:sp>
      <p:sp>
        <p:nvSpPr>
          <p:cNvPr id="19" name="Freeform 22"/>
          <p:cNvSpPr>
            <a:spLocks/>
          </p:cNvSpPr>
          <p:nvPr/>
        </p:nvSpPr>
        <p:spPr bwMode="auto">
          <a:xfrm>
            <a:off x="1314450" y="3493864"/>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2147483646 w 2903"/>
              <a:gd name="T13" fmla="*/ 2147483646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0" name="Freeform 23"/>
          <p:cNvSpPr>
            <a:spLocks/>
          </p:cNvSpPr>
          <p:nvPr/>
        </p:nvSpPr>
        <p:spPr bwMode="auto">
          <a:xfrm>
            <a:off x="1314450" y="3493864"/>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1" name="Freeform 24"/>
          <p:cNvSpPr>
            <a:spLocks/>
          </p:cNvSpPr>
          <p:nvPr/>
        </p:nvSpPr>
        <p:spPr bwMode="auto">
          <a:xfrm>
            <a:off x="1360488" y="3552602"/>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2" name="Freeform 25"/>
          <p:cNvSpPr>
            <a:spLocks/>
          </p:cNvSpPr>
          <p:nvPr/>
        </p:nvSpPr>
        <p:spPr bwMode="auto">
          <a:xfrm>
            <a:off x="1755775" y="3543077"/>
            <a:ext cx="61913" cy="57150"/>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0 h 31"/>
              <a:gd name="T38" fmla="*/ 2147483646 w 31"/>
              <a:gd name="T39" fmla="*/ 0 h 31"/>
              <a:gd name="T40" fmla="*/ 2147483646 w 31"/>
              <a:gd name="T41" fmla="*/ 0 h 31"/>
              <a:gd name="T42" fmla="*/ 2147483646 w 31"/>
              <a:gd name="T43" fmla="*/ 0 h 31"/>
              <a:gd name="T44" fmla="*/ 2147483646 w 31"/>
              <a:gd name="T45" fmla="*/ 0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3" name="Freeform 26"/>
          <p:cNvSpPr>
            <a:spLocks/>
          </p:cNvSpPr>
          <p:nvPr/>
        </p:nvSpPr>
        <p:spPr bwMode="auto">
          <a:xfrm>
            <a:off x="2676525" y="3552602"/>
            <a:ext cx="61913"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4" name="Freeform 27"/>
          <p:cNvSpPr>
            <a:spLocks/>
          </p:cNvSpPr>
          <p:nvPr/>
        </p:nvSpPr>
        <p:spPr bwMode="auto">
          <a:xfrm>
            <a:off x="1241425" y="3552602"/>
            <a:ext cx="61913" cy="55562"/>
          </a:xfrm>
          <a:custGeom>
            <a:avLst/>
            <a:gdLst>
              <a:gd name="T0" fmla="*/ 0 w 31"/>
              <a:gd name="T1" fmla="*/ 0 h 31"/>
              <a:gd name="T2" fmla="*/ 2147483646 w 31"/>
              <a:gd name="T3" fmla="*/ 2147483646 h 31"/>
              <a:gd name="T4" fmla="*/ 2147483646 w 31"/>
              <a:gd name="T5" fmla="*/ 2147483646 h 31"/>
              <a:gd name="T6" fmla="*/ 2147483646 w 31"/>
              <a:gd name="T7" fmla="*/ 2147483646 h 31"/>
              <a:gd name="T8" fmla="*/ 2147483646 w 31"/>
              <a:gd name="T9" fmla="*/ 2147483646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5" name="Freeform 29"/>
          <p:cNvSpPr>
            <a:spLocks/>
          </p:cNvSpPr>
          <p:nvPr/>
        </p:nvSpPr>
        <p:spPr bwMode="auto">
          <a:xfrm>
            <a:off x="7935913" y="2676302"/>
            <a:ext cx="100012" cy="80962"/>
          </a:xfrm>
          <a:custGeom>
            <a:avLst/>
            <a:gdLst>
              <a:gd name="T0" fmla="*/ 0 w 31"/>
              <a:gd name="T1" fmla="*/ 2147483646 h 31"/>
              <a:gd name="T2" fmla="*/ 2147483646 w 31"/>
              <a:gd name="T3" fmla="*/ 2147483646 h 31"/>
              <a:gd name="T4" fmla="*/ 2147483646 w 31"/>
              <a:gd name="T5" fmla="*/ 0 h 31"/>
              <a:gd name="T6" fmla="*/ 2147483646 w 31"/>
              <a:gd name="T7" fmla="*/ 2147483646 h 31"/>
              <a:gd name="T8" fmla="*/ 2147483646 w 31"/>
              <a:gd name="T9" fmla="*/ 2147483646 h 31"/>
              <a:gd name="T10" fmla="*/ 0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6" name="Freeform 30"/>
          <p:cNvSpPr>
            <a:spLocks/>
          </p:cNvSpPr>
          <p:nvPr/>
        </p:nvSpPr>
        <p:spPr bwMode="auto">
          <a:xfrm>
            <a:off x="1282700" y="5317902"/>
            <a:ext cx="238125" cy="260350"/>
          </a:xfrm>
          <a:custGeom>
            <a:avLst/>
            <a:gdLst>
              <a:gd name="T0" fmla="*/ 0 w 120"/>
              <a:gd name="T1" fmla="*/ 2147483646 h 143"/>
              <a:gd name="T2" fmla="*/ 2147483646 w 120"/>
              <a:gd name="T3" fmla="*/ 2147483646 h 143"/>
              <a:gd name="T4" fmla="*/ 2147483646 w 120"/>
              <a:gd name="T5" fmla="*/ 2147483646 h 143"/>
              <a:gd name="T6" fmla="*/ 2147483646 w 120"/>
              <a:gd name="T7" fmla="*/ 2147483646 h 143"/>
              <a:gd name="T8" fmla="*/ 2147483646 w 120"/>
              <a:gd name="T9" fmla="*/ 2147483646 h 143"/>
              <a:gd name="T10" fmla="*/ 2147483646 w 120"/>
              <a:gd name="T11" fmla="*/ 2147483646 h 143"/>
              <a:gd name="T12" fmla="*/ 2147483646 w 120"/>
              <a:gd name="T13" fmla="*/ 2147483646 h 143"/>
              <a:gd name="T14" fmla="*/ 2147483646 w 120"/>
              <a:gd name="T15" fmla="*/ 2147483646 h 143"/>
              <a:gd name="T16" fmla="*/ 2147483646 w 120"/>
              <a:gd name="T17" fmla="*/ 2147483646 h 143"/>
              <a:gd name="T18" fmla="*/ 2147483646 w 120"/>
              <a:gd name="T19" fmla="*/ 2147483646 h 143"/>
              <a:gd name="T20" fmla="*/ 2147483646 w 120"/>
              <a:gd name="T21" fmla="*/ 2147483646 h 143"/>
              <a:gd name="T22" fmla="*/ 2147483646 w 120"/>
              <a:gd name="T23" fmla="*/ 2147483646 h 143"/>
              <a:gd name="T24" fmla="*/ 2147483646 w 120"/>
              <a:gd name="T25" fmla="*/ 2147483646 h 143"/>
              <a:gd name="T26" fmla="*/ 2147483646 w 120"/>
              <a:gd name="T27" fmla="*/ 2147483646 h 143"/>
              <a:gd name="T28" fmla="*/ 2147483646 w 120"/>
              <a:gd name="T29" fmla="*/ 2147483646 h 143"/>
              <a:gd name="T30" fmla="*/ 2147483646 w 120"/>
              <a:gd name="T31" fmla="*/ 2147483646 h 143"/>
              <a:gd name="T32" fmla="*/ 2147483646 w 120"/>
              <a:gd name="T33" fmla="*/ 2147483646 h 143"/>
              <a:gd name="T34" fmla="*/ 2147483646 w 120"/>
              <a:gd name="T35" fmla="*/ 2147483646 h 143"/>
              <a:gd name="T36" fmla="*/ 2147483646 w 120"/>
              <a:gd name="T37" fmla="*/ 2147483646 h 143"/>
              <a:gd name="T38" fmla="*/ 2147483646 w 120"/>
              <a:gd name="T39" fmla="*/ 2147483646 h 143"/>
              <a:gd name="T40" fmla="*/ 2147483646 w 120"/>
              <a:gd name="T41" fmla="*/ 2147483646 h 143"/>
              <a:gd name="T42" fmla="*/ 2147483646 w 120"/>
              <a:gd name="T43" fmla="*/ 0 h 143"/>
              <a:gd name="T44" fmla="*/ 2147483646 w 120"/>
              <a:gd name="T45" fmla="*/ 0 h 143"/>
              <a:gd name="T46" fmla="*/ 2147483646 w 120"/>
              <a:gd name="T47" fmla="*/ 2147483646 h 143"/>
              <a:gd name="T48" fmla="*/ 2147483646 w 120"/>
              <a:gd name="T49" fmla="*/ 2147483646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7" name="Freeform 31"/>
          <p:cNvSpPr>
            <a:spLocks/>
          </p:cNvSpPr>
          <p:nvPr/>
        </p:nvSpPr>
        <p:spPr bwMode="auto">
          <a:xfrm>
            <a:off x="1647825" y="4852764"/>
            <a:ext cx="273050" cy="247650"/>
          </a:xfrm>
          <a:custGeom>
            <a:avLst/>
            <a:gdLst>
              <a:gd name="T0" fmla="*/ 2147483646 w 137"/>
              <a:gd name="T1" fmla="*/ 2147483646 h 137"/>
              <a:gd name="T2" fmla="*/ 2147483646 w 137"/>
              <a:gd name="T3" fmla="*/ 2147483646 h 137"/>
              <a:gd name="T4" fmla="*/ 2147483646 w 137"/>
              <a:gd name="T5" fmla="*/ 2147483646 h 137"/>
              <a:gd name="T6" fmla="*/ 2147483646 w 137"/>
              <a:gd name="T7" fmla="*/ 2147483646 h 137"/>
              <a:gd name="T8" fmla="*/ 2147483646 w 137"/>
              <a:gd name="T9" fmla="*/ 2147483646 h 137"/>
              <a:gd name="T10" fmla="*/ 2147483646 w 137"/>
              <a:gd name="T11" fmla="*/ 2147483646 h 137"/>
              <a:gd name="T12" fmla="*/ 2147483646 w 137"/>
              <a:gd name="T13" fmla="*/ 2147483646 h 137"/>
              <a:gd name="T14" fmla="*/ 2147483646 w 137"/>
              <a:gd name="T15" fmla="*/ 2147483646 h 137"/>
              <a:gd name="T16" fmla="*/ 2147483646 w 137"/>
              <a:gd name="T17" fmla="*/ 2147483646 h 137"/>
              <a:gd name="T18" fmla="*/ 2147483646 w 137"/>
              <a:gd name="T19" fmla="*/ 2147483646 h 137"/>
              <a:gd name="T20" fmla="*/ 2147483646 w 137"/>
              <a:gd name="T21" fmla="*/ 2147483646 h 137"/>
              <a:gd name="T22" fmla="*/ 2147483646 w 137"/>
              <a:gd name="T23" fmla="*/ 2147483646 h 137"/>
              <a:gd name="T24" fmla="*/ 2147483646 w 137"/>
              <a:gd name="T25" fmla="*/ 2147483646 h 137"/>
              <a:gd name="T26" fmla="*/ 2147483646 w 137"/>
              <a:gd name="T27" fmla="*/ 2147483646 h 137"/>
              <a:gd name="T28" fmla="*/ 2147483646 w 137"/>
              <a:gd name="T29" fmla="*/ 2147483646 h 137"/>
              <a:gd name="T30" fmla="*/ 2147483646 w 137"/>
              <a:gd name="T31" fmla="*/ 2147483646 h 137"/>
              <a:gd name="T32" fmla="*/ 2147483646 w 137"/>
              <a:gd name="T33" fmla="*/ 2147483646 h 137"/>
              <a:gd name="T34" fmla="*/ 2147483646 w 137"/>
              <a:gd name="T35" fmla="*/ 2147483646 h 137"/>
              <a:gd name="T36" fmla="*/ 2147483646 w 137"/>
              <a:gd name="T37" fmla="*/ 2147483646 h 137"/>
              <a:gd name="T38" fmla="*/ 2147483646 w 137"/>
              <a:gd name="T39" fmla="*/ 2147483646 h 137"/>
              <a:gd name="T40" fmla="*/ 2147483646 w 137"/>
              <a:gd name="T41" fmla="*/ 0 h 137"/>
              <a:gd name="T42" fmla="*/ 2147483646 w 137"/>
              <a:gd name="T43" fmla="*/ 2147483646 h 137"/>
              <a:gd name="T44" fmla="*/ 2147483646 w 137"/>
              <a:gd name="T45" fmla="*/ 2147483646 h 137"/>
              <a:gd name="T46" fmla="*/ 2147483646 w 137"/>
              <a:gd name="T47" fmla="*/ 2147483646 h 137"/>
              <a:gd name="T48" fmla="*/ 2147483646 w 137"/>
              <a:gd name="T49" fmla="*/ 2147483646 h 137"/>
              <a:gd name="T50" fmla="*/ 2147483646 w 137"/>
              <a:gd name="T51" fmla="*/ 2147483646 h 137"/>
              <a:gd name="T52" fmla="*/ 2147483646 w 137"/>
              <a:gd name="T53" fmla="*/ 2147483646 h 137"/>
              <a:gd name="T54" fmla="*/ 2147483646 w 137"/>
              <a:gd name="T55" fmla="*/ 2147483646 h 137"/>
              <a:gd name="T56" fmla="*/ 2147483646 w 137"/>
              <a:gd name="T57" fmla="*/ 2147483646 h 137"/>
              <a:gd name="T58" fmla="*/ 2147483646 w 137"/>
              <a:gd name="T59" fmla="*/ 2147483646 h 137"/>
              <a:gd name="T60" fmla="*/ 0 w 137"/>
              <a:gd name="T61" fmla="*/ 2147483646 h 137"/>
              <a:gd name="T62" fmla="*/ 2147483646 w 137"/>
              <a:gd name="T63" fmla="*/ 2147483646 h 137"/>
              <a:gd name="T64" fmla="*/ 2147483646 w 137"/>
              <a:gd name="T65" fmla="*/ 2147483646 h 137"/>
              <a:gd name="T66" fmla="*/ 2147483646 w 137"/>
              <a:gd name="T67" fmla="*/ 2147483646 h 137"/>
              <a:gd name="T68" fmla="*/ 2147483646 w 137"/>
              <a:gd name="T69" fmla="*/ 2147483646 h 137"/>
              <a:gd name="T70" fmla="*/ 2147483646 w 137"/>
              <a:gd name="T71" fmla="*/ 2147483646 h 137"/>
              <a:gd name="T72" fmla="*/ 2147483646 w 137"/>
              <a:gd name="T73" fmla="*/ 2147483646 h 137"/>
              <a:gd name="T74" fmla="*/ 2147483646 w 137"/>
              <a:gd name="T75" fmla="*/ 2147483646 h 137"/>
              <a:gd name="T76" fmla="*/ 2147483646 w 137"/>
              <a:gd name="T77" fmla="*/ 2147483646 h 137"/>
              <a:gd name="T78" fmla="*/ 2147483646 w 137"/>
              <a:gd name="T79" fmla="*/ 2147483646 h 137"/>
              <a:gd name="T80" fmla="*/ 2147483646 w 137"/>
              <a:gd name="T81" fmla="*/ 2147483646 h 137"/>
              <a:gd name="T82" fmla="*/ 2147483646 w 137"/>
              <a:gd name="T83" fmla="*/ 2147483646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8" name="Line 32"/>
          <p:cNvSpPr>
            <a:spLocks noChangeShapeType="1"/>
          </p:cNvSpPr>
          <p:nvPr/>
        </p:nvSpPr>
        <p:spPr bwMode="auto">
          <a:xfrm>
            <a:off x="1706563" y="4600352"/>
            <a:ext cx="155575"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9" name="Rectangle 33"/>
          <p:cNvSpPr>
            <a:spLocks noChangeArrowheads="1"/>
          </p:cNvSpPr>
          <p:nvPr/>
        </p:nvSpPr>
        <p:spPr bwMode="auto">
          <a:xfrm>
            <a:off x="1841500" y="450351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1</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30" name="Rectangle 34"/>
          <p:cNvSpPr>
            <a:spLocks noChangeArrowheads="1"/>
          </p:cNvSpPr>
          <p:nvPr/>
        </p:nvSpPr>
        <p:spPr bwMode="auto">
          <a:xfrm>
            <a:off x="1920875" y="450351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6</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31" name="Line 35"/>
          <p:cNvSpPr>
            <a:spLocks noChangeShapeType="1"/>
          </p:cNvSpPr>
          <p:nvPr/>
        </p:nvSpPr>
        <p:spPr bwMode="auto">
          <a:xfrm>
            <a:off x="1782763" y="3570064"/>
            <a:ext cx="3175" cy="12334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2" name="Freeform 39"/>
          <p:cNvSpPr>
            <a:spLocks/>
          </p:cNvSpPr>
          <p:nvPr/>
        </p:nvSpPr>
        <p:spPr bwMode="auto">
          <a:xfrm>
            <a:off x="1579563" y="4949602"/>
            <a:ext cx="60325" cy="57150"/>
          </a:xfrm>
          <a:custGeom>
            <a:avLst/>
            <a:gdLst>
              <a:gd name="T0" fmla="*/ 0 w 31"/>
              <a:gd name="T1" fmla="*/ 0 h 31"/>
              <a:gd name="T2" fmla="*/ 2147483646 w 31"/>
              <a:gd name="T3" fmla="*/ 2147483646 h 31"/>
              <a:gd name="T4" fmla="*/ 2147483646 w 31"/>
              <a:gd name="T5" fmla="*/ 2147483646 h 31"/>
              <a:gd name="T6" fmla="*/ 2147483646 w 31"/>
              <a:gd name="T7" fmla="*/ 0 h 31"/>
              <a:gd name="T8" fmla="*/ 2147483646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3" name="Freeform 41"/>
          <p:cNvSpPr>
            <a:spLocks/>
          </p:cNvSpPr>
          <p:nvPr/>
        </p:nvSpPr>
        <p:spPr bwMode="auto">
          <a:xfrm>
            <a:off x="2700338" y="3578002"/>
            <a:ext cx="1497012" cy="1527175"/>
          </a:xfrm>
          <a:custGeom>
            <a:avLst/>
            <a:gdLst>
              <a:gd name="T0" fmla="*/ 0 w 754"/>
              <a:gd name="T1" fmla="*/ 0 h 841"/>
              <a:gd name="T2" fmla="*/ 0 w 754"/>
              <a:gd name="T3" fmla="*/ 2147483646 h 841"/>
              <a:gd name="T4" fmla="*/ 2147483646 w 754"/>
              <a:gd name="T5" fmla="*/ 2147483646 h 841"/>
              <a:gd name="T6" fmla="*/ 2147483646 w 754"/>
              <a:gd name="T7" fmla="*/ 2147483646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4" name="Freeform 42"/>
          <p:cNvSpPr>
            <a:spLocks/>
          </p:cNvSpPr>
          <p:nvPr/>
        </p:nvSpPr>
        <p:spPr bwMode="auto">
          <a:xfrm>
            <a:off x="4467225" y="2746152"/>
            <a:ext cx="3513138" cy="2989262"/>
          </a:xfrm>
          <a:custGeom>
            <a:avLst/>
            <a:gdLst>
              <a:gd name="T0" fmla="*/ 2147483646 w 1783"/>
              <a:gd name="T1" fmla="*/ 0 h 1976"/>
              <a:gd name="T2" fmla="*/ 2147483646 w 1783"/>
              <a:gd name="T3" fmla="*/ 2147483646 h 1976"/>
              <a:gd name="T4" fmla="*/ 0 w 1783"/>
              <a:gd name="T5" fmla="*/ 2147483646 h 1976"/>
              <a:gd name="T6" fmla="*/ 0 w 1783"/>
              <a:gd name="T7" fmla="*/ 2147483646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5" name="Line 43"/>
          <p:cNvSpPr>
            <a:spLocks noChangeShapeType="1"/>
          </p:cNvSpPr>
          <p:nvPr/>
        </p:nvSpPr>
        <p:spPr bwMode="auto">
          <a:xfrm>
            <a:off x="2627313" y="4611464"/>
            <a:ext cx="15398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6" name="Rectangle 44"/>
          <p:cNvSpPr>
            <a:spLocks noChangeArrowheads="1"/>
          </p:cNvSpPr>
          <p:nvPr/>
        </p:nvSpPr>
        <p:spPr bwMode="auto">
          <a:xfrm>
            <a:off x="2765425"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3</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37" name="Rectangle 45"/>
          <p:cNvSpPr>
            <a:spLocks noChangeArrowheads="1"/>
          </p:cNvSpPr>
          <p:nvPr/>
        </p:nvSpPr>
        <p:spPr bwMode="auto">
          <a:xfrm>
            <a:off x="28400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2</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38" name="Freeform 46"/>
          <p:cNvSpPr>
            <a:spLocks/>
          </p:cNvSpPr>
          <p:nvPr/>
        </p:nvSpPr>
        <p:spPr bwMode="auto">
          <a:xfrm>
            <a:off x="1989138" y="2581052"/>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9" name="Freeform 47"/>
          <p:cNvSpPr>
            <a:spLocks/>
          </p:cNvSpPr>
          <p:nvPr/>
        </p:nvSpPr>
        <p:spPr bwMode="auto">
          <a:xfrm>
            <a:off x="7146925" y="2833464"/>
            <a:ext cx="63500" cy="57150"/>
          </a:xfrm>
          <a:custGeom>
            <a:avLst/>
            <a:gdLst>
              <a:gd name="T0" fmla="*/ 0 w 32"/>
              <a:gd name="T1" fmla="*/ 2147483646 h 31"/>
              <a:gd name="T2" fmla="*/ 2147483646 w 32"/>
              <a:gd name="T3" fmla="*/ 2147483646 h 31"/>
              <a:gd name="T4" fmla="*/ 2147483646 w 32"/>
              <a:gd name="T5" fmla="*/ 0 h 31"/>
              <a:gd name="T6" fmla="*/ 0 w 32"/>
              <a:gd name="T7" fmla="*/ 2147483646 h 31"/>
              <a:gd name="T8" fmla="*/ 0 w 32"/>
              <a:gd name="T9" fmla="*/ 2147483646 h 31"/>
              <a:gd name="T10" fmla="*/ 0 w 32"/>
              <a:gd name="T11" fmla="*/ 2147483646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0" name="Freeform 48"/>
          <p:cNvSpPr>
            <a:spLocks/>
          </p:cNvSpPr>
          <p:nvPr/>
        </p:nvSpPr>
        <p:spPr bwMode="auto">
          <a:xfrm>
            <a:off x="7146925" y="4435252"/>
            <a:ext cx="63500" cy="55562"/>
          </a:xfrm>
          <a:custGeom>
            <a:avLst/>
            <a:gdLst>
              <a:gd name="T0" fmla="*/ 2147483646 w 32"/>
              <a:gd name="T1" fmla="*/ 0 h 31"/>
              <a:gd name="T2" fmla="*/ 0 w 32"/>
              <a:gd name="T3" fmla="*/ 0 h 31"/>
              <a:gd name="T4" fmla="*/ 2147483646 w 32"/>
              <a:gd name="T5" fmla="*/ 2147483646 h 31"/>
              <a:gd name="T6" fmla="*/ 2147483646 w 32"/>
              <a:gd name="T7" fmla="*/ 0 h 31"/>
              <a:gd name="T8" fmla="*/ 2147483646 w 32"/>
              <a:gd name="T9" fmla="*/ 0 h 31"/>
              <a:gd name="T10" fmla="*/ 2147483646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1" name="Line 49"/>
          <p:cNvSpPr>
            <a:spLocks noChangeShapeType="1"/>
          </p:cNvSpPr>
          <p:nvPr/>
        </p:nvSpPr>
        <p:spPr bwMode="auto">
          <a:xfrm>
            <a:off x="7177088" y="2871564"/>
            <a:ext cx="3175" cy="15779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2" name="Rectangle 50"/>
          <p:cNvSpPr>
            <a:spLocks noChangeArrowheads="1"/>
          </p:cNvSpPr>
          <p:nvPr/>
        </p:nvSpPr>
        <p:spPr bwMode="auto">
          <a:xfrm>
            <a:off x="7264400" y="2976339"/>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43" name="Freeform 51"/>
          <p:cNvSpPr>
            <a:spLocks/>
          </p:cNvSpPr>
          <p:nvPr/>
        </p:nvSpPr>
        <p:spPr bwMode="auto">
          <a:xfrm>
            <a:off x="2055813" y="2585814"/>
            <a:ext cx="60325"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4" name="Freeform 52"/>
          <p:cNvSpPr>
            <a:spLocks/>
          </p:cNvSpPr>
          <p:nvPr/>
        </p:nvSpPr>
        <p:spPr bwMode="auto">
          <a:xfrm>
            <a:off x="7015163" y="2581052"/>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5" name="Freeform 53"/>
          <p:cNvSpPr>
            <a:spLocks/>
          </p:cNvSpPr>
          <p:nvPr/>
        </p:nvSpPr>
        <p:spPr bwMode="auto">
          <a:xfrm>
            <a:off x="1533525" y="2585814"/>
            <a:ext cx="61913"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6" name="Line 54"/>
          <p:cNvSpPr>
            <a:spLocks noChangeShapeType="1"/>
          </p:cNvSpPr>
          <p:nvPr/>
        </p:nvSpPr>
        <p:spPr bwMode="auto">
          <a:xfrm>
            <a:off x="1579563" y="2612802"/>
            <a:ext cx="41751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7" name="Line 55"/>
          <p:cNvSpPr>
            <a:spLocks noChangeShapeType="1"/>
          </p:cNvSpPr>
          <p:nvPr/>
        </p:nvSpPr>
        <p:spPr bwMode="auto">
          <a:xfrm>
            <a:off x="2108200" y="2612802"/>
            <a:ext cx="4922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8" name="Rectangle 69"/>
          <p:cNvSpPr>
            <a:spLocks noChangeArrowheads="1"/>
          </p:cNvSpPr>
          <p:nvPr/>
        </p:nvSpPr>
        <p:spPr bwMode="auto">
          <a:xfrm>
            <a:off x="3830638" y="2322289"/>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128</a:t>
            </a:r>
            <a:endParaRPr kumimoji="1" lang="en-US" altLang="zh-CN" sz="1800" b="1" smtClean="0">
              <a:solidFill>
                <a:srgbClr val="000000"/>
              </a:solidFill>
              <a:latin typeface="Times New Roman" panose="02020603050405020304" pitchFamily="18" charset="0"/>
              <a:ea typeface="宋体" panose="02010600030101010101" pitchFamily="2" charset="-122"/>
            </a:endParaRPr>
          </a:p>
        </p:txBody>
      </p:sp>
      <p:sp>
        <p:nvSpPr>
          <p:cNvPr id="49" name="Freeform 72"/>
          <p:cNvSpPr>
            <a:spLocks/>
          </p:cNvSpPr>
          <p:nvPr/>
        </p:nvSpPr>
        <p:spPr bwMode="auto">
          <a:xfrm>
            <a:off x="4016375" y="5152802"/>
            <a:ext cx="903288" cy="250825"/>
          </a:xfrm>
          <a:custGeom>
            <a:avLst/>
            <a:gdLst>
              <a:gd name="T0" fmla="*/ 2147483646 w 455"/>
              <a:gd name="T1" fmla="*/ 2147483646 h 138"/>
              <a:gd name="T2" fmla="*/ 2147483646 w 455"/>
              <a:gd name="T3" fmla="*/ 2147483646 h 138"/>
              <a:gd name="T4" fmla="*/ 2147483646 w 455"/>
              <a:gd name="T5" fmla="*/ 2147483646 h 138"/>
              <a:gd name="T6" fmla="*/ 2147483646 w 455"/>
              <a:gd name="T7" fmla="*/ 2147483646 h 138"/>
              <a:gd name="T8" fmla="*/ 2147483646 w 455"/>
              <a:gd name="T9" fmla="*/ 2147483646 h 138"/>
              <a:gd name="T10" fmla="*/ 2147483646 w 455"/>
              <a:gd name="T11" fmla="*/ 2147483646 h 138"/>
              <a:gd name="T12" fmla="*/ 2147483646 w 455"/>
              <a:gd name="T13" fmla="*/ 2147483646 h 138"/>
              <a:gd name="T14" fmla="*/ 2147483646 w 455"/>
              <a:gd name="T15" fmla="*/ 2147483646 h 138"/>
              <a:gd name="T16" fmla="*/ 2147483646 w 455"/>
              <a:gd name="T17" fmla="*/ 2147483646 h 138"/>
              <a:gd name="T18" fmla="*/ 0 w 455"/>
              <a:gd name="T19" fmla="*/ 2147483646 h 138"/>
              <a:gd name="T20" fmla="*/ 0 w 455"/>
              <a:gd name="T21" fmla="*/ 2147483646 h 138"/>
              <a:gd name="T22" fmla="*/ 0 w 455"/>
              <a:gd name="T23" fmla="*/ 2147483646 h 138"/>
              <a:gd name="T24" fmla="*/ 2147483646 w 455"/>
              <a:gd name="T25" fmla="*/ 2147483646 h 138"/>
              <a:gd name="T26" fmla="*/ 2147483646 w 455"/>
              <a:gd name="T27" fmla="*/ 2147483646 h 138"/>
              <a:gd name="T28" fmla="*/ 2147483646 w 455"/>
              <a:gd name="T29" fmla="*/ 2147483646 h 138"/>
              <a:gd name="T30" fmla="*/ 2147483646 w 455"/>
              <a:gd name="T31" fmla="*/ 2147483646 h 138"/>
              <a:gd name="T32" fmla="*/ 2147483646 w 455"/>
              <a:gd name="T33" fmla="*/ 2147483646 h 138"/>
              <a:gd name="T34" fmla="*/ 2147483646 w 455"/>
              <a:gd name="T35" fmla="*/ 2147483646 h 138"/>
              <a:gd name="T36" fmla="*/ 2147483646 w 455"/>
              <a:gd name="T37" fmla="*/ 2147483646 h 138"/>
              <a:gd name="T38" fmla="*/ 2147483646 w 455"/>
              <a:gd name="T39" fmla="*/ 2147483646 h 138"/>
              <a:gd name="T40" fmla="*/ 2147483646 w 455"/>
              <a:gd name="T41" fmla="*/ 0 h 138"/>
              <a:gd name="T42" fmla="*/ 2147483646 w 455"/>
              <a:gd name="T43" fmla="*/ 0 h 138"/>
              <a:gd name="T44" fmla="*/ 2147483646 w 455"/>
              <a:gd name="T45" fmla="*/ 2147483646 h 138"/>
              <a:gd name="T46" fmla="*/ 2147483646 w 455"/>
              <a:gd name="T47" fmla="*/ 2147483646 h 138"/>
              <a:gd name="T48" fmla="*/ 2147483646 w 455"/>
              <a:gd name="T49" fmla="*/ 2147483646 h 138"/>
              <a:gd name="T50" fmla="*/ 2147483646 w 455"/>
              <a:gd name="T51" fmla="*/ 2147483646 h 138"/>
              <a:gd name="T52" fmla="*/ 2147483646 w 455"/>
              <a:gd name="T53" fmla="*/ 2147483646 h 138"/>
              <a:gd name="T54" fmla="*/ 2147483646 w 455"/>
              <a:gd name="T55" fmla="*/ 2147483646 h 138"/>
              <a:gd name="T56" fmla="*/ 2147483646 w 455"/>
              <a:gd name="T57" fmla="*/ 2147483646 h 138"/>
              <a:gd name="T58" fmla="*/ 2147483646 w 455"/>
              <a:gd name="T59" fmla="*/ 2147483646 h 138"/>
              <a:gd name="T60" fmla="*/ 2147483646 w 455"/>
              <a:gd name="T61" fmla="*/ 2147483646 h 138"/>
              <a:gd name="T62" fmla="*/ 2147483646 w 455"/>
              <a:gd name="T63" fmla="*/ 2147483646 h 138"/>
              <a:gd name="T64" fmla="*/ 2147483646 w 455"/>
              <a:gd name="T65" fmla="*/ 2147483646 h 138"/>
              <a:gd name="T66" fmla="*/ 2147483646 w 455"/>
              <a:gd name="T67" fmla="*/ 2147483646 h 138"/>
              <a:gd name="T68" fmla="*/ 2147483646 w 455"/>
              <a:gd name="T69" fmla="*/ 2147483646 h 138"/>
              <a:gd name="T70" fmla="*/ 2147483646 w 455"/>
              <a:gd name="T71" fmla="*/ 2147483646 h 138"/>
              <a:gd name="T72" fmla="*/ 2147483646 w 455"/>
              <a:gd name="T73" fmla="*/ 2147483646 h 138"/>
              <a:gd name="T74" fmla="*/ 2147483646 w 455"/>
              <a:gd name="T75" fmla="*/ 2147483646 h 138"/>
              <a:gd name="T76" fmla="*/ 2147483646 w 455"/>
              <a:gd name="T77" fmla="*/ 2147483646 h 138"/>
              <a:gd name="T78" fmla="*/ 2147483646 w 455"/>
              <a:gd name="T79" fmla="*/ 2147483646 h 138"/>
              <a:gd name="T80" fmla="*/ 2147483646 w 455"/>
              <a:gd name="T81" fmla="*/ 2147483646 h 138"/>
              <a:gd name="T82" fmla="*/ 2147483646 w 455"/>
              <a:gd name="T83" fmla="*/ 2147483646 h 138"/>
              <a:gd name="T84" fmla="*/ 2147483646 w 455"/>
              <a:gd name="T85" fmla="*/ 2147483646 h 138"/>
              <a:gd name="T86" fmla="*/ 2147483646 w 455"/>
              <a:gd name="T87" fmla="*/ 214748364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50" name="Freeform 73"/>
          <p:cNvSpPr>
            <a:spLocks/>
          </p:cNvSpPr>
          <p:nvPr/>
        </p:nvSpPr>
        <p:spPr bwMode="auto">
          <a:xfrm>
            <a:off x="3929063" y="3552602"/>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51" name="Line 74"/>
          <p:cNvSpPr>
            <a:spLocks noChangeShapeType="1"/>
          </p:cNvSpPr>
          <p:nvPr/>
        </p:nvSpPr>
        <p:spPr bwMode="auto">
          <a:xfrm>
            <a:off x="3879850" y="4611464"/>
            <a:ext cx="160338"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52" name="Rectangle 75"/>
          <p:cNvSpPr>
            <a:spLocks noChangeArrowheads="1"/>
          </p:cNvSpPr>
          <p:nvPr/>
        </p:nvSpPr>
        <p:spPr bwMode="auto">
          <a:xfrm>
            <a:off x="40211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3</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53" name="Rectangle 76"/>
          <p:cNvSpPr>
            <a:spLocks noChangeArrowheads="1"/>
          </p:cNvSpPr>
          <p:nvPr/>
        </p:nvSpPr>
        <p:spPr bwMode="auto">
          <a:xfrm>
            <a:off x="40973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2</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54" name="Freeform 77"/>
          <p:cNvSpPr>
            <a:spLocks/>
          </p:cNvSpPr>
          <p:nvPr/>
        </p:nvSpPr>
        <p:spPr bwMode="auto">
          <a:xfrm>
            <a:off x="5180013" y="3552602"/>
            <a:ext cx="57150" cy="55562"/>
          </a:xfrm>
          <a:custGeom>
            <a:avLst/>
            <a:gdLst>
              <a:gd name="T0" fmla="*/ 2147483646 w 29"/>
              <a:gd name="T1" fmla="*/ 2147483646 h 31"/>
              <a:gd name="T2" fmla="*/ 2147483646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2147483646 h 31"/>
              <a:gd name="T12" fmla="*/ 2147483646 w 29"/>
              <a:gd name="T13" fmla="*/ 2147483646 h 31"/>
              <a:gd name="T14" fmla="*/ 2147483646 w 29"/>
              <a:gd name="T15" fmla="*/ 2147483646 h 31"/>
              <a:gd name="T16" fmla="*/ 2147483646 w 29"/>
              <a:gd name="T17" fmla="*/ 2147483646 h 31"/>
              <a:gd name="T18" fmla="*/ 2147483646 w 29"/>
              <a:gd name="T19" fmla="*/ 2147483646 h 31"/>
              <a:gd name="T20" fmla="*/ 2147483646 w 29"/>
              <a:gd name="T21" fmla="*/ 2147483646 h 31"/>
              <a:gd name="T22" fmla="*/ 2147483646 w 29"/>
              <a:gd name="T23" fmla="*/ 2147483646 h 31"/>
              <a:gd name="T24" fmla="*/ 2147483646 w 29"/>
              <a:gd name="T25" fmla="*/ 2147483646 h 31"/>
              <a:gd name="T26" fmla="*/ 2147483646 w 29"/>
              <a:gd name="T27" fmla="*/ 2147483646 h 31"/>
              <a:gd name="T28" fmla="*/ 2147483646 w 29"/>
              <a:gd name="T29" fmla="*/ 2147483646 h 31"/>
              <a:gd name="T30" fmla="*/ 2147483646 w 29"/>
              <a:gd name="T31" fmla="*/ 2147483646 h 31"/>
              <a:gd name="T32" fmla="*/ 2147483646 w 29"/>
              <a:gd name="T33" fmla="*/ 2147483646 h 31"/>
              <a:gd name="T34" fmla="*/ 2147483646 w 29"/>
              <a:gd name="T35" fmla="*/ 2147483646 h 31"/>
              <a:gd name="T36" fmla="*/ 2147483646 w 29"/>
              <a:gd name="T37" fmla="*/ 2147483646 h 31"/>
              <a:gd name="T38" fmla="*/ 2147483646 w 29"/>
              <a:gd name="T39" fmla="*/ 0 h 31"/>
              <a:gd name="T40" fmla="*/ 2147483646 w 29"/>
              <a:gd name="T41" fmla="*/ 0 h 31"/>
              <a:gd name="T42" fmla="*/ 2147483646 w 29"/>
              <a:gd name="T43" fmla="*/ 0 h 31"/>
              <a:gd name="T44" fmla="*/ 2147483646 w 29"/>
              <a:gd name="T45" fmla="*/ 2147483646 h 31"/>
              <a:gd name="T46" fmla="*/ 2147483646 w 29"/>
              <a:gd name="T47" fmla="*/ 2147483646 h 31"/>
              <a:gd name="T48" fmla="*/ 2147483646 w 29"/>
              <a:gd name="T49" fmla="*/ 2147483646 h 31"/>
              <a:gd name="T50" fmla="*/ 2147483646 w 29"/>
              <a:gd name="T51" fmla="*/ 2147483646 h 31"/>
              <a:gd name="T52" fmla="*/ 2147483646 w 29"/>
              <a:gd name="T53" fmla="*/ 2147483646 h 31"/>
              <a:gd name="T54" fmla="*/ 2147483646 w 29"/>
              <a:gd name="T55" fmla="*/ 2147483646 h 31"/>
              <a:gd name="T56" fmla="*/ 0 w 29"/>
              <a:gd name="T57" fmla="*/ 2147483646 h 31"/>
              <a:gd name="T58" fmla="*/ 0 w 29"/>
              <a:gd name="T59" fmla="*/ 2147483646 h 31"/>
              <a:gd name="T60" fmla="*/ 0 w 29"/>
              <a:gd name="T61" fmla="*/ 2147483646 h 31"/>
              <a:gd name="T62" fmla="*/ 0 w 29"/>
              <a:gd name="T63" fmla="*/ 2147483646 h 31"/>
              <a:gd name="T64" fmla="*/ 0 w 29"/>
              <a:gd name="T65" fmla="*/ 2147483646 h 31"/>
              <a:gd name="T66" fmla="*/ 2147483646 w 29"/>
              <a:gd name="T67" fmla="*/ 2147483646 h 31"/>
              <a:gd name="T68" fmla="*/ 2147483646 w 29"/>
              <a:gd name="T69" fmla="*/ 2147483646 h 31"/>
              <a:gd name="T70" fmla="*/ 2147483646 w 29"/>
              <a:gd name="T71" fmla="*/ 2147483646 h 31"/>
              <a:gd name="T72" fmla="*/ 2147483646 w 29"/>
              <a:gd name="T73" fmla="*/ 2147483646 h 31"/>
              <a:gd name="T74" fmla="*/ 2147483646 w 29"/>
              <a:gd name="T75" fmla="*/ 2147483646 h 31"/>
              <a:gd name="T76" fmla="*/ 2147483646 w 29"/>
              <a:gd name="T77" fmla="*/ 2147483646 h 31"/>
              <a:gd name="T78" fmla="*/ 2147483646 w 29"/>
              <a:gd name="T79" fmla="*/ 2147483646 h 31"/>
              <a:gd name="T80" fmla="*/ 2147483646 w 29"/>
              <a:gd name="T81" fmla="*/ 2147483646 h 31"/>
              <a:gd name="T82" fmla="*/ 2147483646 w 29"/>
              <a:gd name="T83" fmla="*/ 2147483646 h 31"/>
              <a:gd name="T84" fmla="*/ 2147483646 w 29"/>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55" name="Freeform 78"/>
          <p:cNvSpPr>
            <a:spLocks/>
          </p:cNvSpPr>
          <p:nvPr/>
        </p:nvSpPr>
        <p:spPr bwMode="auto">
          <a:xfrm>
            <a:off x="4557713" y="3578002"/>
            <a:ext cx="646112" cy="1527175"/>
          </a:xfrm>
          <a:custGeom>
            <a:avLst/>
            <a:gdLst>
              <a:gd name="T0" fmla="*/ 2147483646 w 325"/>
              <a:gd name="T1" fmla="*/ 0 h 841"/>
              <a:gd name="T2" fmla="*/ 2147483646 w 325"/>
              <a:gd name="T3" fmla="*/ 2147483646 h 841"/>
              <a:gd name="T4" fmla="*/ 0 w 325"/>
              <a:gd name="T5" fmla="*/ 2147483646 h 841"/>
              <a:gd name="T6" fmla="*/ 0 w 325"/>
              <a:gd name="T7" fmla="*/ 2147483646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56" name="Line 79"/>
          <p:cNvSpPr>
            <a:spLocks noChangeShapeType="1"/>
          </p:cNvSpPr>
          <p:nvPr/>
        </p:nvSpPr>
        <p:spPr bwMode="auto">
          <a:xfrm>
            <a:off x="5129213" y="4611464"/>
            <a:ext cx="155575"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57" name="Rectangle 80"/>
          <p:cNvSpPr>
            <a:spLocks noChangeArrowheads="1"/>
          </p:cNvSpPr>
          <p:nvPr/>
        </p:nvSpPr>
        <p:spPr bwMode="auto">
          <a:xfrm>
            <a:off x="52657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3</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58" name="Rectangle 81"/>
          <p:cNvSpPr>
            <a:spLocks noChangeArrowheads="1"/>
          </p:cNvSpPr>
          <p:nvPr/>
        </p:nvSpPr>
        <p:spPr bwMode="auto">
          <a:xfrm>
            <a:off x="53419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2</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59" name="Freeform 82"/>
          <p:cNvSpPr>
            <a:spLocks/>
          </p:cNvSpPr>
          <p:nvPr/>
        </p:nvSpPr>
        <p:spPr bwMode="auto">
          <a:xfrm>
            <a:off x="6432550" y="3552602"/>
            <a:ext cx="60325"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0" name="Freeform 83"/>
          <p:cNvSpPr>
            <a:spLocks/>
          </p:cNvSpPr>
          <p:nvPr/>
        </p:nvSpPr>
        <p:spPr bwMode="auto">
          <a:xfrm>
            <a:off x="4738688" y="3578002"/>
            <a:ext cx="1722437" cy="1522412"/>
          </a:xfrm>
          <a:custGeom>
            <a:avLst/>
            <a:gdLst>
              <a:gd name="T0" fmla="*/ 2147483646 w 868"/>
              <a:gd name="T1" fmla="*/ 0 h 839"/>
              <a:gd name="T2" fmla="*/ 2147483646 w 868"/>
              <a:gd name="T3" fmla="*/ 2147483646 h 839"/>
              <a:gd name="T4" fmla="*/ 0 w 868"/>
              <a:gd name="T5" fmla="*/ 2147483646 h 839"/>
              <a:gd name="T6" fmla="*/ 0 w 868"/>
              <a:gd name="T7" fmla="*/ 2147483646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1" name="Line 84"/>
          <p:cNvSpPr>
            <a:spLocks noChangeShapeType="1"/>
          </p:cNvSpPr>
          <p:nvPr/>
        </p:nvSpPr>
        <p:spPr bwMode="auto">
          <a:xfrm>
            <a:off x="6381750" y="4611464"/>
            <a:ext cx="157163"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2" name="Rectangle 85"/>
          <p:cNvSpPr>
            <a:spLocks noChangeArrowheads="1"/>
          </p:cNvSpPr>
          <p:nvPr/>
        </p:nvSpPr>
        <p:spPr bwMode="auto">
          <a:xfrm>
            <a:off x="65230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3</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63" name="Rectangle 86"/>
          <p:cNvSpPr>
            <a:spLocks noChangeArrowheads="1"/>
          </p:cNvSpPr>
          <p:nvPr/>
        </p:nvSpPr>
        <p:spPr bwMode="auto">
          <a:xfrm>
            <a:off x="6596063"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2</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64" name="Freeform 87"/>
          <p:cNvSpPr>
            <a:spLocks/>
          </p:cNvSpPr>
          <p:nvPr/>
        </p:nvSpPr>
        <p:spPr bwMode="auto">
          <a:xfrm>
            <a:off x="4167188" y="5087714"/>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5" name="Freeform 88"/>
          <p:cNvSpPr>
            <a:spLocks/>
          </p:cNvSpPr>
          <p:nvPr/>
        </p:nvSpPr>
        <p:spPr bwMode="auto">
          <a:xfrm>
            <a:off x="4348163" y="5087714"/>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6" name="Freeform 89"/>
          <p:cNvSpPr>
            <a:spLocks/>
          </p:cNvSpPr>
          <p:nvPr/>
        </p:nvSpPr>
        <p:spPr bwMode="auto">
          <a:xfrm>
            <a:off x="4529138" y="5087714"/>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7" name="Freeform 90"/>
          <p:cNvSpPr>
            <a:spLocks/>
          </p:cNvSpPr>
          <p:nvPr/>
        </p:nvSpPr>
        <p:spPr bwMode="auto">
          <a:xfrm>
            <a:off x="4711700" y="5087714"/>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8" name="Line 91"/>
          <p:cNvSpPr>
            <a:spLocks noChangeShapeType="1"/>
          </p:cNvSpPr>
          <p:nvPr/>
        </p:nvSpPr>
        <p:spPr bwMode="auto">
          <a:xfrm>
            <a:off x="4221163" y="1973039"/>
            <a:ext cx="16033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69" name="Rectangle 92"/>
          <p:cNvSpPr>
            <a:spLocks noChangeArrowheads="1"/>
          </p:cNvSpPr>
          <p:nvPr/>
        </p:nvSpPr>
        <p:spPr bwMode="auto">
          <a:xfrm>
            <a:off x="4341813" y="1853977"/>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400" b="1" smtClean="0">
                <a:solidFill>
                  <a:srgbClr val="000000"/>
                </a:solidFill>
                <a:ea typeface="宋体" panose="02010600030101010101" pitchFamily="2" charset="-122"/>
              </a:rPr>
              <a:t>2</a:t>
            </a:r>
            <a:endParaRPr kumimoji="1" lang="zh-CN" altLang="en-US" sz="1400" b="1" smtClean="0">
              <a:solidFill>
                <a:srgbClr val="000000"/>
              </a:solidFill>
              <a:latin typeface="Times New Roman" panose="02020603050405020304" pitchFamily="18" charset="0"/>
              <a:ea typeface="宋体" panose="02010600030101010101" pitchFamily="2" charset="-122"/>
            </a:endParaRPr>
          </a:p>
        </p:txBody>
      </p:sp>
      <p:sp>
        <p:nvSpPr>
          <p:cNvPr id="70" name="Line 93"/>
          <p:cNvSpPr>
            <a:spLocks noChangeShapeType="1"/>
          </p:cNvSpPr>
          <p:nvPr/>
        </p:nvSpPr>
        <p:spPr bwMode="auto">
          <a:xfrm>
            <a:off x="4389438" y="5519514"/>
            <a:ext cx="157162"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71" name="Rectangle 94"/>
          <p:cNvSpPr>
            <a:spLocks noChangeArrowheads="1"/>
          </p:cNvSpPr>
          <p:nvPr/>
        </p:nvSpPr>
        <p:spPr bwMode="auto">
          <a:xfrm>
            <a:off x="4524375" y="542426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3</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72" name="Rectangle 95"/>
          <p:cNvSpPr>
            <a:spLocks noChangeArrowheads="1"/>
          </p:cNvSpPr>
          <p:nvPr/>
        </p:nvSpPr>
        <p:spPr bwMode="auto">
          <a:xfrm>
            <a:off x="4603750" y="542426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2</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73" name="Freeform 96"/>
          <p:cNvSpPr>
            <a:spLocks/>
          </p:cNvSpPr>
          <p:nvPr/>
        </p:nvSpPr>
        <p:spPr bwMode="auto">
          <a:xfrm>
            <a:off x="3959225" y="3578002"/>
            <a:ext cx="419100" cy="1522412"/>
          </a:xfrm>
          <a:custGeom>
            <a:avLst/>
            <a:gdLst>
              <a:gd name="T0" fmla="*/ 2147483646 w 211"/>
              <a:gd name="T1" fmla="*/ 2147483646 h 839"/>
              <a:gd name="T2" fmla="*/ 2147483646 w 211"/>
              <a:gd name="T3" fmla="*/ 2147483646 h 839"/>
              <a:gd name="T4" fmla="*/ 0 w 211"/>
              <a:gd name="T5" fmla="*/ 2147483646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74" name="Line 97"/>
          <p:cNvSpPr>
            <a:spLocks noChangeShapeType="1"/>
          </p:cNvSpPr>
          <p:nvPr/>
        </p:nvSpPr>
        <p:spPr bwMode="auto">
          <a:xfrm flipV="1">
            <a:off x="1468438" y="2844577"/>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75" name="Line 98"/>
          <p:cNvSpPr>
            <a:spLocks noChangeShapeType="1"/>
          </p:cNvSpPr>
          <p:nvPr/>
        </p:nvSpPr>
        <p:spPr bwMode="auto">
          <a:xfrm flipV="1">
            <a:off x="2047875" y="2844577"/>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76" name="Line 99"/>
          <p:cNvSpPr>
            <a:spLocks noChangeShapeType="1"/>
          </p:cNvSpPr>
          <p:nvPr/>
        </p:nvSpPr>
        <p:spPr bwMode="auto">
          <a:xfrm flipV="1">
            <a:off x="3328988" y="2844577"/>
            <a:ext cx="4762"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77" name="Line 100"/>
          <p:cNvSpPr>
            <a:spLocks noChangeShapeType="1"/>
          </p:cNvSpPr>
          <p:nvPr/>
        </p:nvSpPr>
        <p:spPr bwMode="auto">
          <a:xfrm flipV="1">
            <a:off x="4586288" y="2844577"/>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78" name="Line 101"/>
          <p:cNvSpPr>
            <a:spLocks noChangeShapeType="1"/>
          </p:cNvSpPr>
          <p:nvPr/>
        </p:nvSpPr>
        <p:spPr bwMode="auto">
          <a:xfrm flipV="1">
            <a:off x="5837238" y="2844577"/>
            <a:ext cx="1587"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79" name="Line 102"/>
          <p:cNvSpPr>
            <a:spLocks noChangeShapeType="1"/>
          </p:cNvSpPr>
          <p:nvPr/>
        </p:nvSpPr>
        <p:spPr bwMode="auto">
          <a:xfrm flipH="1">
            <a:off x="1322388" y="2998564"/>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0" name="Line 103"/>
          <p:cNvSpPr>
            <a:spLocks noChangeShapeType="1"/>
          </p:cNvSpPr>
          <p:nvPr/>
        </p:nvSpPr>
        <p:spPr bwMode="auto">
          <a:xfrm flipH="1">
            <a:off x="1322388" y="3163664"/>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1" name="Line 104"/>
          <p:cNvSpPr>
            <a:spLocks noChangeShapeType="1"/>
          </p:cNvSpPr>
          <p:nvPr/>
        </p:nvSpPr>
        <p:spPr bwMode="auto">
          <a:xfrm flipH="1">
            <a:off x="1322388" y="3328764"/>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2" name="Line 105"/>
          <p:cNvSpPr>
            <a:spLocks noChangeShapeType="1"/>
          </p:cNvSpPr>
          <p:nvPr/>
        </p:nvSpPr>
        <p:spPr bwMode="auto">
          <a:xfrm flipH="1">
            <a:off x="1322388" y="3493864"/>
            <a:ext cx="5743575"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3" name="Line 106"/>
          <p:cNvSpPr>
            <a:spLocks noChangeShapeType="1"/>
          </p:cNvSpPr>
          <p:nvPr/>
        </p:nvSpPr>
        <p:spPr bwMode="auto">
          <a:xfrm flipH="1">
            <a:off x="1322388" y="3662139"/>
            <a:ext cx="57435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4" name="Line 107"/>
          <p:cNvSpPr>
            <a:spLocks noChangeShapeType="1"/>
          </p:cNvSpPr>
          <p:nvPr/>
        </p:nvSpPr>
        <p:spPr bwMode="auto">
          <a:xfrm flipH="1">
            <a:off x="1322388" y="3830414"/>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5" name="Line 108"/>
          <p:cNvSpPr>
            <a:spLocks noChangeShapeType="1"/>
          </p:cNvSpPr>
          <p:nvPr/>
        </p:nvSpPr>
        <p:spPr bwMode="auto">
          <a:xfrm flipH="1">
            <a:off x="1322388" y="3995514"/>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6" name="Line 109"/>
          <p:cNvSpPr>
            <a:spLocks noChangeShapeType="1"/>
          </p:cNvSpPr>
          <p:nvPr/>
        </p:nvSpPr>
        <p:spPr bwMode="auto">
          <a:xfrm flipH="1">
            <a:off x="1322388" y="4160614"/>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7" name="Line 110"/>
          <p:cNvSpPr>
            <a:spLocks noChangeShapeType="1"/>
          </p:cNvSpPr>
          <p:nvPr/>
        </p:nvSpPr>
        <p:spPr bwMode="auto">
          <a:xfrm flipH="1">
            <a:off x="1322388" y="4325714"/>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88" name="Rectangle 112"/>
          <p:cNvSpPr>
            <a:spLocks noChangeArrowheads="1"/>
          </p:cNvSpPr>
          <p:nvPr/>
        </p:nvSpPr>
        <p:spPr bwMode="auto">
          <a:xfrm>
            <a:off x="2954338" y="1388839"/>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400" b="1" smtClean="0">
                <a:solidFill>
                  <a:srgbClr val="000000"/>
                </a:solidFill>
                <a:ea typeface="宋体" panose="02010600030101010101" pitchFamily="2" charset="-122"/>
              </a:rPr>
              <a:t>3</a:t>
            </a:r>
            <a:r>
              <a:rPr kumimoji="1" lang="en-US" altLang="zh-CN" sz="1400" b="1" smtClean="0">
                <a:solidFill>
                  <a:srgbClr val="000000"/>
                </a:solidFill>
                <a:ea typeface="宋体" panose="02010600030101010101" pitchFamily="2" charset="-122"/>
              </a:rPr>
              <a:t>1</a:t>
            </a:r>
            <a:endParaRPr kumimoji="1" lang="en-US" altLang="zh-CN" sz="1400" b="1" smtClean="0">
              <a:solidFill>
                <a:srgbClr val="000000"/>
              </a:solidFill>
              <a:latin typeface="Times New Roman" panose="02020603050405020304" pitchFamily="18" charset="0"/>
              <a:ea typeface="宋体" panose="02010600030101010101" pitchFamily="2" charset="-122"/>
            </a:endParaRPr>
          </a:p>
        </p:txBody>
      </p:sp>
      <p:sp>
        <p:nvSpPr>
          <p:cNvPr id="89" name="Rectangle 115"/>
          <p:cNvSpPr>
            <a:spLocks noChangeArrowheads="1"/>
          </p:cNvSpPr>
          <p:nvPr/>
        </p:nvSpPr>
        <p:spPr bwMode="auto">
          <a:xfrm>
            <a:off x="3194050" y="1474564"/>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 </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90" name="Rectangle 117"/>
          <p:cNvSpPr>
            <a:spLocks noChangeArrowheads="1"/>
          </p:cNvSpPr>
          <p:nvPr/>
        </p:nvSpPr>
        <p:spPr bwMode="auto">
          <a:xfrm>
            <a:off x="3382963" y="1474564"/>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900" smtClean="0">
                <a:solidFill>
                  <a:srgbClr val="000000"/>
                </a:solidFill>
                <a:ea typeface="宋体" panose="02010600030101010101" pitchFamily="2" charset="-122"/>
              </a:rPr>
              <a:t> </a:t>
            </a: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91" name="AutoShape 119"/>
          <p:cNvSpPr>
            <a:spLocks noChangeArrowheads="1"/>
          </p:cNvSpPr>
          <p:nvPr/>
        </p:nvSpPr>
        <p:spPr bwMode="auto">
          <a:xfrm>
            <a:off x="7743825" y="1946052"/>
            <a:ext cx="558800" cy="241300"/>
          </a:xfrm>
          <a:prstGeom prst="roundRect">
            <a:avLst>
              <a:gd name="adj" fmla="val 375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2" name="Line 120"/>
          <p:cNvSpPr>
            <a:spLocks noChangeShapeType="1"/>
          </p:cNvSpPr>
          <p:nvPr/>
        </p:nvSpPr>
        <p:spPr bwMode="auto">
          <a:xfrm flipV="1">
            <a:off x="7972425" y="2174652"/>
            <a:ext cx="0" cy="304800"/>
          </a:xfrm>
          <a:prstGeom prst="line">
            <a:avLst/>
          </a:prstGeom>
          <a:noFill/>
          <a:ln w="254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93" name="Text Box 124"/>
          <p:cNvSpPr txBox="1">
            <a:spLocks noChangeArrowheads="1"/>
          </p:cNvSpPr>
          <p:nvPr/>
        </p:nvSpPr>
        <p:spPr bwMode="auto">
          <a:xfrm>
            <a:off x="5518150" y="5398864"/>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Data</a:t>
            </a:r>
          </a:p>
        </p:txBody>
      </p:sp>
      <p:sp>
        <p:nvSpPr>
          <p:cNvPr id="94" name="Text Box 125"/>
          <p:cNvSpPr txBox="1">
            <a:spLocks noChangeArrowheads="1"/>
          </p:cNvSpPr>
          <p:nvPr/>
        </p:nvSpPr>
        <p:spPr bwMode="auto">
          <a:xfrm>
            <a:off x="7677150" y="2401664"/>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Word</a:t>
            </a:r>
          </a:p>
        </p:txBody>
      </p:sp>
      <p:sp>
        <p:nvSpPr>
          <p:cNvPr id="95" name="Line 126"/>
          <p:cNvSpPr>
            <a:spLocks noChangeShapeType="1"/>
          </p:cNvSpPr>
          <p:nvPr/>
        </p:nvSpPr>
        <p:spPr bwMode="auto">
          <a:xfrm flipH="1" flipV="1">
            <a:off x="7985125" y="1666652"/>
            <a:ext cx="0" cy="279400"/>
          </a:xfrm>
          <a:prstGeom prst="line">
            <a:avLst/>
          </a:prstGeom>
          <a:noFill/>
          <a:ln w="254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96" name="Line 127"/>
          <p:cNvSpPr>
            <a:spLocks noChangeShapeType="1"/>
          </p:cNvSpPr>
          <p:nvPr/>
        </p:nvSpPr>
        <p:spPr bwMode="auto">
          <a:xfrm>
            <a:off x="4529138" y="1968277"/>
            <a:ext cx="1698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97" name="Rectangle 128"/>
          <p:cNvSpPr>
            <a:spLocks noChangeArrowheads="1"/>
          </p:cNvSpPr>
          <p:nvPr/>
        </p:nvSpPr>
        <p:spPr bwMode="auto">
          <a:xfrm>
            <a:off x="4656138" y="1853977"/>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400" b="1" smtClean="0">
                <a:solidFill>
                  <a:srgbClr val="000000"/>
                </a:solidFill>
                <a:ea typeface="宋体" panose="02010600030101010101" pitchFamily="2" charset="-122"/>
              </a:rPr>
              <a:t>2</a:t>
            </a:r>
            <a:endParaRPr kumimoji="1" lang="zh-CN" altLang="en-US" sz="1400" b="1" smtClean="0">
              <a:solidFill>
                <a:srgbClr val="000000"/>
              </a:solidFill>
              <a:latin typeface="Times New Roman" panose="02020603050405020304" pitchFamily="18" charset="0"/>
              <a:ea typeface="宋体" panose="02010600030101010101" pitchFamily="2" charset="-122"/>
            </a:endParaRPr>
          </a:p>
        </p:txBody>
      </p:sp>
      <p:sp>
        <p:nvSpPr>
          <p:cNvPr id="98" name="Rectangle 130"/>
          <p:cNvSpPr>
            <a:spLocks noChangeArrowheads="1"/>
          </p:cNvSpPr>
          <p:nvPr/>
        </p:nvSpPr>
        <p:spPr bwMode="auto">
          <a:xfrm>
            <a:off x="4619625" y="1388839"/>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400" b="1" smtClean="0">
                <a:solidFill>
                  <a:srgbClr val="000000"/>
                </a:solidFill>
                <a:ea typeface="宋体" panose="02010600030101010101" pitchFamily="2" charset="-122"/>
              </a:rPr>
              <a:t>0</a:t>
            </a:r>
            <a:endParaRPr kumimoji="1" lang="zh-CN" altLang="en-US" sz="1400" b="1" smtClean="0">
              <a:solidFill>
                <a:srgbClr val="000000"/>
              </a:solidFill>
              <a:latin typeface="Times New Roman" panose="02020603050405020304" pitchFamily="18" charset="0"/>
              <a:ea typeface="宋体" panose="02010600030101010101" pitchFamily="2" charset="-122"/>
            </a:endParaRPr>
          </a:p>
        </p:txBody>
      </p:sp>
      <p:sp>
        <p:nvSpPr>
          <p:cNvPr id="99" name="Text Box 132"/>
          <p:cNvSpPr txBox="1">
            <a:spLocks noChangeArrowheads="1"/>
          </p:cNvSpPr>
          <p:nvPr/>
        </p:nvSpPr>
        <p:spPr bwMode="auto">
          <a:xfrm>
            <a:off x="7632700" y="1287239"/>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Byte</a:t>
            </a:r>
          </a:p>
        </p:txBody>
      </p:sp>
      <p:sp>
        <p:nvSpPr>
          <p:cNvPr id="100" name="Rectangle 133"/>
          <p:cNvSpPr>
            <a:spLocks noChangeArrowheads="1"/>
          </p:cNvSpPr>
          <p:nvPr/>
        </p:nvSpPr>
        <p:spPr bwMode="auto">
          <a:xfrm>
            <a:off x="5532438" y="2096864"/>
            <a:ext cx="164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800000"/>
                </a:solidFill>
                <a:ea typeface="宋体" panose="02010600030101010101" pitchFamily="2" charset="-122"/>
              </a:rPr>
              <a:t>Block offset</a:t>
            </a:r>
          </a:p>
        </p:txBody>
      </p:sp>
      <p:sp>
        <p:nvSpPr>
          <p:cNvPr id="101" name="Rectangle 134"/>
          <p:cNvSpPr>
            <a:spLocks noChangeArrowheads="1"/>
          </p:cNvSpPr>
          <p:nvPr/>
        </p:nvSpPr>
        <p:spPr bwMode="auto">
          <a:xfrm>
            <a:off x="2862263" y="1196752"/>
            <a:ext cx="2382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FF"/>
                </a:solidFill>
                <a:ea typeface="宋体" panose="02010600030101010101" pitchFamily="2" charset="-122"/>
              </a:rPr>
              <a:t>Memory Address</a:t>
            </a:r>
          </a:p>
        </p:txBody>
      </p:sp>
      <p:sp>
        <p:nvSpPr>
          <p:cNvPr id="102" name="Rectangle 135"/>
          <p:cNvSpPr>
            <a:spLocks noChangeArrowheads="1"/>
          </p:cNvSpPr>
          <p:nvPr/>
        </p:nvSpPr>
        <p:spPr bwMode="auto">
          <a:xfrm>
            <a:off x="1376363" y="1871439"/>
            <a:ext cx="1173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FF"/>
                </a:solidFill>
                <a:ea typeface="宋体" panose="02010600030101010101" pitchFamily="2" charset="-122"/>
              </a:rPr>
              <a:t>Tag</a:t>
            </a:r>
          </a:p>
        </p:txBody>
      </p:sp>
      <p:sp>
        <p:nvSpPr>
          <p:cNvPr id="103" name="Rectangle 136"/>
          <p:cNvSpPr>
            <a:spLocks noChangeArrowheads="1"/>
          </p:cNvSpPr>
          <p:nvPr/>
        </p:nvSpPr>
        <p:spPr bwMode="auto">
          <a:xfrm>
            <a:off x="2816225" y="2141314"/>
            <a:ext cx="1173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CC0000"/>
                </a:solidFill>
                <a:ea typeface="宋体" panose="02010600030101010101" pitchFamily="2" charset="-122"/>
              </a:rPr>
              <a:t>Index</a:t>
            </a:r>
            <a:endParaRPr kumimoji="1" lang="zh-CN" altLang="en-US" sz="1800" b="1" smtClean="0">
              <a:solidFill>
                <a:srgbClr val="CC0000"/>
              </a:solidFill>
              <a:ea typeface="宋体" panose="02010600030101010101" pitchFamily="2" charset="-122"/>
            </a:endParaRPr>
          </a:p>
        </p:txBody>
      </p:sp>
      <p:sp>
        <p:nvSpPr>
          <p:cNvPr id="104" name="Rectangle 137"/>
          <p:cNvSpPr>
            <a:spLocks noChangeArrowheads="1"/>
          </p:cNvSpPr>
          <p:nvPr/>
        </p:nvSpPr>
        <p:spPr bwMode="auto">
          <a:xfrm>
            <a:off x="7761288" y="1928589"/>
            <a:ext cx="6365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700" b="1" smtClean="0">
                <a:solidFill>
                  <a:srgbClr val="000000"/>
                </a:solidFill>
                <a:ea typeface="宋体" panose="02010600030101010101" pitchFamily="2" charset="-122"/>
              </a:rPr>
              <a:t>MUX</a:t>
            </a:r>
          </a:p>
        </p:txBody>
      </p:sp>
      <p:sp>
        <p:nvSpPr>
          <p:cNvPr id="105" name="Rectangle 139"/>
          <p:cNvSpPr>
            <a:spLocks noChangeArrowheads="1"/>
          </p:cNvSpPr>
          <p:nvPr/>
        </p:nvSpPr>
        <p:spPr bwMode="auto">
          <a:xfrm>
            <a:off x="7210425" y="3551014"/>
            <a:ext cx="1411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4K</a:t>
            </a:r>
          </a:p>
          <a:p>
            <a:pPr eaLnBrk="0" hangingPunct="0"/>
            <a:r>
              <a:rPr kumimoji="1" lang="en-US" altLang="zh-CN" sz="1800" b="1" smtClean="0">
                <a:solidFill>
                  <a:srgbClr val="000000"/>
                </a:solidFill>
                <a:ea typeface="宋体" panose="02010600030101010101" pitchFamily="2" charset="-122"/>
              </a:rPr>
              <a:t>lines</a:t>
            </a:r>
          </a:p>
        </p:txBody>
      </p:sp>
      <p:sp>
        <p:nvSpPr>
          <p:cNvPr id="106" name="Text Box 140"/>
          <p:cNvSpPr txBox="1">
            <a:spLocks noChangeArrowheads="1"/>
          </p:cNvSpPr>
          <p:nvPr/>
        </p:nvSpPr>
        <p:spPr bwMode="auto">
          <a:xfrm>
            <a:off x="1697038" y="4846414"/>
            <a:ext cx="560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1800" b="1" i="1" smtClean="0">
                <a:solidFill>
                  <a:srgbClr val="666699"/>
                </a:solidFill>
                <a:ea typeface="华文新魏" panose="02010800040101010101" pitchFamily="2" charset="-122"/>
              </a:rPr>
              <a:t>=</a:t>
            </a:r>
          </a:p>
        </p:txBody>
      </p:sp>
      <p:sp>
        <p:nvSpPr>
          <p:cNvPr id="107" name="Rectangle 141"/>
          <p:cNvSpPr>
            <a:spLocks noChangeArrowheads="1"/>
          </p:cNvSpPr>
          <p:nvPr/>
        </p:nvSpPr>
        <p:spPr bwMode="auto">
          <a:xfrm>
            <a:off x="4238625" y="5111527"/>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Mux</a:t>
            </a:r>
          </a:p>
        </p:txBody>
      </p:sp>
      <p:sp>
        <p:nvSpPr>
          <p:cNvPr id="108" name="Rectangle 143"/>
          <p:cNvSpPr>
            <a:spLocks noChangeArrowheads="1"/>
          </p:cNvSpPr>
          <p:nvPr/>
        </p:nvSpPr>
        <p:spPr bwMode="auto">
          <a:xfrm>
            <a:off x="1677988" y="2361977"/>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800" b="1" smtClean="0">
                <a:solidFill>
                  <a:srgbClr val="000000"/>
                </a:solidFill>
                <a:ea typeface="宋体" panose="02010600030101010101" pitchFamily="2" charset="-122"/>
              </a:rPr>
              <a:t>1</a:t>
            </a:r>
            <a:r>
              <a:rPr kumimoji="1" lang="en-US" altLang="zh-CN" sz="1800" b="1" smtClean="0">
                <a:solidFill>
                  <a:srgbClr val="000000"/>
                </a:solidFill>
                <a:ea typeface="宋体" panose="02010600030101010101" pitchFamily="2" charset="-122"/>
              </a:rPr>
              <a:t>6</a:t>
            </a:r>
          </a:p>
        </p:txBody>
      </p:sp>
      <p:grpSp>
        <p:nvGrpSpPr>
          <p:cNvPr id="109" name="Group 166"/>
          <p:cNvGrpSpPr>
            <a:grpSpLocks/>
          </p:cNvGrpSpPr>
          <p:nvPr/>
        </p:nvGrpSpPr>
        <p:grpSpPr bwMode="auto">
          <a:xfrm>
            <a:off x="2862263" y="1601564"/>
            <a:ext cx="1905000" cy="269875"/>
            <a:chOff x="1878" y="1213"/>
            <a:chExt cx="1091" cy="153"/>
          </a:xfrm>
        </p:grpSpPr>
        <p:sp>
          <p:nvSpPr>
            <p:cNvPr id="110" name="Freeform 111"/>
            <p:cNvSpPr>
              <a:spLocks/>
            </p:cNvSpPr>
            <p:nvPr/>
          </p:nvSpPr>
          <p:spPr bwMode="auto">
            <a:xfrm>
              <a:off x="1878" y="1223"/>
              <a:ext cx="1091" cy="132"/>
            </a:xfrm>
            <a:custGeom>
              <a:avLst/>
              <a:gdLst>
                <a:gd name="T0" fmla="*/ 0 w 757"/>
                <a:gd name="T1" fmla="*/ 5605 h 101"/>
                <a:gd name="T2" fmla="*/ 0 w 757"/>
                <a:gd name="T3" fmla="*/ 0 h 101"/>
                <a:gd name="T4" fmla="*/ 181984 w 757"/>
                <a:gd name="T5" fmla="*/ 0 h 101"/>
                <a:gd name="T6" fmla="*/ 181984 w 757"/>
                <a:gd name="T7" fmla="*/ 5605 h 101"/>
                <a:gd name="T8" fmla="*/ 0 w 757"/>
                <a:gd name="T9" fmla="*/ 5605 h 101"/>
                <a:gd name="T10" fmla="*/ 0 w 757"/>
                <a:gd name="T11" fmla="*/ 5605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11" name="Line 131"/>
            <p:cNvSpPr>
              <a:spLocks noChangeShapeType="1"/>
            </p:cNvSpPr>
            <p:nvPr/>
          </p:nvSpPr>
          <p:spPr bwMode="auto">
            <a:xfrm>
              <a:off x="2613" y="1221"/>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12" name="Line 138"/>
            <p:cNvSpPr>
              <a:spLocks noChangeShapeType="1"/>
            </p:cNvSpPr>
            <p:nvPr/>
          </p:nvSpPr>
          <p:spPr bwMode="auto">
            <a:xfrm flipH="1">
              <a:off x="2288" y="1223"/>
              <a:ext cx="0" cy="1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13" name="Line 144"/>
            <p:cNvSpPr>
              <a:spLocks noChangeShapeType="1"/>
            </p:cNvSpPr>
            <p:nvPr/>
          </p:nvSpPr>
          <p:spPr bwMode="auto">
            <a:xfrm>
              <a:off x="2797" y="1213"/>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grpSp>
      <p:sp>
        <p:nvSpPr>
          <p:cNvPr id="114" name="Rectangle 145"/>
          <p:cNvSpPr>
            <a:spLocks noChangeArrowheads="1"/>
          </p:cNvSpPr>
          <p:nvPr/>
        </p:nvSpPr>
        <p:spPr bwMode="auto">
          <a:xfrm>
            <a:off x="3963988" y="2546127"/>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1800" b="1" smtClean="0">
                <a:solidFill>
                  <a:srgbClr val="000000"/>
                </a:solidFill>
                <a:ea typeface="宋体" panose="02010600030101010101" pitchFamily="2" charset="-122"/>
              </a:rPr>
              <a:t>data</a:t>
            </a:r>
          </a:p>
        </p:txBody>
      </p:sp>
      <p:grpSp>
        <p:nvGrpSpPr>
          <p:cNvPr id="115" name="Group 157"/>
          <p:cNvGrpSpPr>
            <a:grpSpLocks/>
          </p:cNvGrpSpPr>
          <p:nvPr/>
        </p:nvGrpSpPr>
        <p:grpSpPr bwMode="auto">
          <a:xfrm>
            <a:off x="4294188" y="1850802"/>
            <a:ext cx="3400425" cy="3727450"/>
            <a:chOff x="2675" y="1761"/>
            <a:chExt cx="2142" cy="2348"/>
          </a:xfrm>
        </p:grpSpPr>
        <p:sp>
          <p:nvSpPr>
            <p:cNvPr id="116" name="Freeform 71"/>
            <p:cNvSpPr>
              <a:spLocks/>
            </p:cNvSpPr>
            <p:nvPr/>
          </p:nvSpPr>
          <p:spPr bwMode="auto">
            <a:xfrm>
              <a:off x="2675" y="1761"/>
              <a:ext cx="2142" cy="2160"/>
            </a:xfrm>
            <a:custGeom>
              <a:avLst/>
              <a:gdLst>
                <a:gd name="T0" fmla="*/ 9003 w 1713"/>
                <a:gd name="T1" fmla="*/ 13992 h 1890"/>
                <a:gd name="T2" fmla="*/ 48948 w 1713"/>
                <a:gd name="T3" fmla="*/ 14013 h 1890"/>
                <a:gd name="T4" fmla="*/ 48948 w 1713"/>
                <a:gd name="T5" fmla="*/ 2214 h 1890"/>
                <a:gd name="T6" fmla="*/ 0 w 1713"/>
                <a:gd name="T7" fmla="*/ 2214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17" name="Rectangle 149"/>
            <p:cNvSpPr>
              <a:spLocks noChangeArrowheads="1"/>
            </p:cNvSpPr>
            <p:nvPr/>
          </p:nvSpPr>
          <p:spPr bwMode="auto">
            <a:xfrm>
              <a:off x="3069" y="39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DFCA"/>
                  </a:solidFill>
                  <a:ea typeface="宋体" panose="02010600030101010101" pitchFamily="2" charset="-122"/>
                  <a:cs typeface="Arial" panose="020B0604020202020204" pitchFamily="34" charset="0"/>
                </a:rPr>
                <a:t>④</a:t>
              </a:r>
            </a:p>
          </p:txBody>
        </p:sp>
      </p:grpSp>
      <p:grpSp>
        <p:nvGrpSpPr>
          <p:cNvPr id="118" name="Group 151"/>
          <p:cNvGrpSpPr>
            <a:grpSpLocks/>
          </p:cNvGrpSpPr>
          <p:nvPr/>
        </p:nvGrpSpPr>
        <p:grpSpPr bwMode="auto">
          <a:xfrm>
            <a:off x="1138238" y="1850802"/>
            <a:ext cx="2744787" cy="1730375"/>
            <a:chOff x="687" y="1761"/>
            <a:chExt cx="1729" cy="1090"/>
          </a:xfrm>
        </p:grpSpPr>
        <p:sp>
          <p:nvSpPr>
            <p:cNvPr id="119" name="Freeform 28"/>
            <p:cNvSpPr>
              <a:spLocks/>
            </p:cNvSpPr>
            <p:nvPr/>
          </p:nvSpPr>
          <p:spPr bwMode="auto">
            <a:xfrm>
              <a:off x="687" y="1761"/>
              <a:ext cx="1729" cy="1090"/>
            </a:xfrm>
            <a:custGeom>
              <a:avLst/>
              <a:gdLst>
                <a:gd name="T0" fmla="*/ 39401 w 1383"/>
                <a:gd name="T1" fmla="*/ 0 h 954"/>
                <a:gd name="T2" fmla="*/ 39401 w 1383"/>
                <a:gd name="T3" fmla="*/ 2188 h 954"/>
                <a:gd name="T4" fmla="*/ 0 w 1383"/>
                <a:gd name="T5" fmla="*/ 2188 h 954"/>
                <a:gd name="T6" fmla="*/ 0 w 1383"/>
                <a:gd name="T7" fmla="*/ 7043 h 954"/>
                <a:gd name="T8" fmla="*/ 1818 w 1383"/>
                <a:gd name="T9" fmla="*/ 7043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20" name="Rectangle 150"/>
            <p:cNvSpPr>
              <a:spLocks noChangeArrowheads="1"/>
            </p:cNvSpPr>
            <p:nvPr/>
          </p:nvSpPr>
          <p:spPr bwMode="auto">
            <a:xfrm>
              <a:off x="2228" y="186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800" b="1" smtClean="0">
                  <a:solidFill>
                    <a:srgbClr val="CC0000"/>
                  </a:solidFill>
                  <a:ea typeface="宋体" panose="02010600030101010101" pitchFamily="2" charset="-122"/>
                </a:rPr>
                <a:t>①</a:t>
              </a:r>
              <a:endParaRPr lang="zh-CN" altLang="en-US" sz="1800" b="1" smtClean="0">
                <a:solidFill>
                  <a:srgbClr val="CC0000"/>
                </a:solidFill>
                <a:ea typeface="宋体" panose="02010600030101010101" pitchFamily="2" charset="-122"/>
              </a:endParaRPr>
            </a:p>
          </p:txBody>
        </p:sp>
      </p:grpSp>
      <p:grpSp>
        <p:nvGrpSpPr>
          <p:cNvPr id="121" name="Group 153"/>
          <p:cNvGrpSpPr>
            <a:grpSpLocks/>
          </p:cNvGrpSpPr>
          <p:nvPr/>
        </p:nvGrpSpPr>
        <p:grpSpPr bwMode="auto">
          <a:xfrm>
            <a:off x="1031875" y="1828577"/>
            <a:ext cx="2395538" cy="3151187"/>
            <a:chOff x="620" y="1747"/>
            <a:chExt cx="1509" cy="1985"/>
          </a:xfrm>
        </p:grpSpPr>
        <p:sp>
          <p:nvSpPr>
            <p:cNvPr id="122" name="Freeform 40"/>
            <p:cNvSpPr>
              <a:spLocks/>
            </p:cNvSpPr>
            <p:nvPr/>
          </p:nvSpPr>
          <p:spPr bwMode="auto">
            <a:xfrm>
              <a:off x="620" y="1761"/>
              <a:ext cx="1509" cy="1971"/>
            </a:xfrm>
            <a:custGeom>
              <a:avLst/>
              <a:gdLst>
                <a:gd name="T0" fmla="*/ 34397 w 1207"/>
                <a:gd name="T1" fmla="*/ 0 h 1724"/>
                <a:gd name="T2" fmla="*/ 34397 w 1207"/>
                <a:gd name="T3" fmla="*/ 1367 h 1724"/>
                <a:gd name="T4" fmla="*/ 0 w 1207"/>
                <a:gd name="T5" fmla="*/ 1367 h 1724"/>
                <a:gd name="T6" fmla="*/ 0 w 1207"/>
                <a:gd name="T7" fmla="*/ 12842 h 1724"/>
                <a:gd name="T8" fmla="*/ 8164 w 1207"/>
                <a:gd name="T9" fmla="*/ 12842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23" name="Rectangle 152"/>
            <p:cNvSpPr>
              <a:spLocks noChangeArrowheads="1"/>
            </p:cNvSpPr>
            <p:nvPr/>
          </p:nvSpPr>
          <p:spPr bwMode="auto">
            <a:xfrm>
              <a:off x="1932" y="174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800" b="1" smtClean="0">
                  <a:solidFill>
                    <a:srgbClr val="0000FF"/>
                  </a:solidFill>
                  <a:ea typeface="宋体" panose="02010600030101010101" pitchFamily="2" charset="-122"/>
                </a:rPr>
                <a:t>②</a:t>
              </a:r>
              <a:endParaRPr lang="zh-CN" altLang="en-US" sz="1800" b="1" smtClean="0">
                <a:solidFill>
                  <a:srgbClr val="0000FF"/>
                </a:solidFill>
                <a:ea typeface="宋体" panose="02010600030101010101" pitchFamily="2" charset="-122"/>
              </a:endParaRPr>
            </a:p>
          </p:txBody>
        </p:sp>
      </p:grpSp>
      <p:grpSp>
        <p:nvGrpSpPr>
          <p:cNvPr id="124" name="Group 161"/>
          <p:cNvGrpSpPr>
            <a:grpSpLocks/>
          </p:cNvGrpSpPr>
          <p:nvPr/>
        </p:nvGrpSpPr>
        <p:grpSpPr bwMode="auto">
          <a:xfrm>
            <a:off x="654050" y="1804764"/>
            <a:ext cx="1171575" cy="3938588"/>
            <a:chOff x="382" y="1732"/>
            <a:chExt cx="738" cy="2481"/>
          </a:xfrm>
        </p:grpSpPr>
        <p:sp>
          <p:nvSpPr>
            <p:cNvPr id="125" name="Freeform 5"/>
            <p:cNvSpPr>
              <a:spLocks/>
            </p:cNvSpPr>
            <p:nvPr/>
          </p:nvSpPr>
          <p:spPr bwMode="auto">
            <a:xfrm>
              <a:off x="506" y="1929"/>
              <a:ext cx="39" cy="35"/>
            </a:xfrm>
            <a:custGeom>
              <a:avLst/>
              <a:gdLst>
                <a:gd name="T0" fmla="*/ 0 w 31"/>
                <a:gd name="T1" fmla="*/ 180 h 31"/>
                <a:gd name="T2" fmla="*/ 970 w 31"/>
                <a:gd name="T3" fmla="*/ 192 h 31"/>
                <a:gd name="T4" fmla="*/ 526 w 31"/>
                <a:gd name="T5" fmla="*/ 0 h 31"/>
                <a:gd name="T6" fmla="*/ 0 w 31"/>
                <a:gd name="T7" fmla="*/ 192 h 31"/>
                <a:gd name="T8" fmla="*/ 0 w 31"/>
                <a:gd name="T9" fmla="*/ 192 h 31"/>
                <a:gd name="T10" fmla="*/ 0 w 31"/>
                <a:gd name="T11" fmla="*/ 18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26" name="Text Box 123"/>
            <p:cNvSpPr txBox="1">
              <a:spLocks noChangeArrowheads="1"/>
            </p:cNvSpPr>
            <p:nvPr/>
          </p:nvSpPr>
          <p:spPr bwMode="auto">
            <a:xfrm>
              <a:off x="382" y="173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ea typeface="宋体" panose="02010600030101010101" pitchFamily="2" charset="-122"/>
                </a:rPr>
                <a:t>Hit</a:t>
              </a:r>
            </a:p>
          </p:txBody>
        </p:sp>
        <p:grpSp>
          <p:nvGrpSpPr>
            <p:cNvPr id="127" name="Group 156"/>
            <p:cNvGrpSpPr>
              <a:grpSpLocks/>
            </p:cNvGrpSpPr>
            <p:nvPr/>
          </p:nvGrpSpPr>
          <p:grpSpPr bwMode="auto">
            <a:xfrm>
              <a:off x="527" y="1956"/>
              <a:ext cx="593" cy="2257"/>
              <a:chOff x="527" y="1956"/>
              <a:chExt cx="593" cy="2257"/>
            </a:xfrm>
          </p:grpSpPr>
          <p:sp>
            <p:nvSpPr>
              <p:cNvPr id="128" name="Line 36"/>
              <p:cNvSpPr>
                <a:spLocks noChangeShapeType="1"/>
              </p:cNvSpPr>
              <p:nvPr/>
            </p:nvSpPr>
            <p:spPr bwMode="auto">
              <a:xfrm>
                <a:off x="845" y="2849"/>
                <a:ext cx="2" cy="109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29" name="Freeform 38"/>
              <p:cNvSpPr>
                <a:spLocks/>
              </p:cNvSpPr>
              <p:nvPr/>
            </p:nvSpPr>
            <p:spPr bwMode="auto">
              <a:xfrm>
                <a:off x="527" y="1956"/>
                <a:ext cx="320" cy="2257"/>
              </a:xfrm>
              <a:custGeom>
                <a:avLst/>
                <a:gdLst>
                  <a:gd name="T0" fmla="*/ 7268 w 256"/>
                  <a:gd name="T1" fmla="*/ 14053 h 1974"/>
                  <a:gd name="T2" fmla="*/ 7268 w 256"/>
                  <a:gd name="T3" fmla="*/ 14730 h 1974"/>
                  <a:gd name="T4" fmla="*/ 0 w 256"/>
                  <a:gd name="T5" fmla="*/ 14730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grpSp>
            <p:nvGrpSpPr>
              <p:cNvPr id="130" name="Group 155"/>
              <p:cNvGrpSpPr>
                <a:grpSpLocks/>
              </p:cNvGrpSpPr>
              <p:nvPr/>
            </p:nvGrpSpPr>
            <p:grpSpPr bwMode="auto">
              <a:xfrm>
                <a:off x="887" y="3808"/>
                <a:ext cx="233" cy="294"/>
                <a:chOff x="887" y="3808"/>
                <a:chExt cx="233" cy="294"/>
              </a:xfrm>
            </p:grpSpPr>
            <p:sp>
              <p:nvSpPr>
                <p:cNvPr id="131" name="Freeform 37"/>
                <p:cNvSpPr>
                  <a:spLocks/>
                </p:cNvSpPr>
                <p:nvPr/>
              </p:nvSpPr>
              <p:spPr bwMode="auto">
                <a:xfrm>
                  <a:off x="887" y="3808"/>
                  <a:ext cx="206" cy="129"/>
                </a:xfrm>
                <a:custGeom>
                  <a:avLst/>
                  <a:gdLst>
                    <a:gd name="T0" fmla="*/ 4604 w 165"/>
                    <a:gd name="T1" fmla="*/ 0 h 113"/>
                    <a:gd name="T2" fmla="*/ 4604 w 165"/>
                    <a:gd name="T3" fmla="*/ 422 h 113"/>
                    <a:gd name="T4" fmla="*/ 0 w 165"/>
                    <a:gd name="T5" fmla="*/ 422 h 113"/>
                    <a:gd name="T6" fmla="*/ 0 w 165"/>
                    <a:gd name="T7" fmla="*/ 822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32" name="Rectangle 154"/>
                <p:cNvSpPr>
                  <a:spLocks noChangeArrowheads="1"/>
                </p:cNvSpPr>
                <p:nvPr/>
              </p:nvSpPr>
              <p:spPr bwMode="auto">
                <a:xfrm>
                  <a:off x="975" y="392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1800" b="1" smtClean="0">
                      <a:solidFill>
                        <a:srgbClr val="006600"/>
                      </a:solidFill>
                      <a:ea typeface="宋体" panose="02010600030101010101" pitchFamily="2" charset="-122"/>
                    </a:rPr>
                    <a:t>③</a:t>
                  </a:r>
                  <a:endParaRPr lang="zh-CN" altLang="en-US" sz="1800" b="1" smtClean="0">
                    <a:solidFill>
                      <a:srgbClr val="006600"/>
                    </a:solidFill>
                    <a:ea typeface="宋体" panose="02010600030101010101" pitchFamily="2" charset="-122"/>
                  </a:endParaRPr>
                </a:p>
              </p:txBody>
            </p:sp>
          </p:grpSp>
        </p:grpSp>
      </p:grpSp>
      <p:grpSp>
        <p:nvGrpSpPr>
          <p:cNvPr id="133" name="Group 160"/>
          <p:cNvGrpSpPr>
            <a:grpSpLocks/>
          </p:cNvGrpSpPr>
          <p:nvPr/>
        </p:nvGrpSpPr>
        <p:grpSpPr bwMode="auto">
          <a:xfrm>
            <a:off x="4594225" y="1853977"/>
            <a:ext cx="3111500" cy="274637"/>
            <a:chOff x="2864" y="1763"/>
            <a:chExt cx="1960" cy="173"/>
          </a:xfrm>
        </p:grpSpPr>
        <p:grpSp>
          <p:nvGrpSpPr>
            <p:cNvPr id="134" name="Group 158"/>
            <p:cNvGrpSpPr>
              <a:grpSpLocks/>
            </p:cNvGrpSpPr>
            <p:nvPr/>
          </p:nvGrpSpPr>
          <p:grpSpPr bwMode="auto">
            <a:xfrm>
              <a:off x="2864" y="1765"/>
              <a:ext cx="1960" cy="168"/>
              <a:chOff x="2864" y="1765"/>
              <a:chExt cx="1960" cy="168"/>
            </a:xfrm>
          </p:grpSpPr>
          <p:sp>
            <p:nvSpPr>
              <p:cNvPr id="136" name="Line 121"/>
              <p:cNvSpPr>
                <a:spLocks noChangeShapeType="1"/>
              </p:cNvSpPr>
              <p:nvPr/>
            </p:nvSpPr>
            <p:spPr bwMode="auto">
              <a:xfrm>
                <a:off x="2864" y="1765"/>
                <a:ext cx="0" cy="168"/>
              </a:xfrm>
              <a:prstGeom prst="line">
                <a:avLst/>
              </a:prstGeom>
              <a:noFill/>
              <a:ln w="22225">
                <a:solidFill>
                  <a:srgbClr val="FC012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37" name="Line 122"/>
              <p:cNvSpPr>
                <a:spLocks noChangeShapeType="1"/>
              </p:cNvSpPr>
              <p:nvPr/>
            </p:nvSpPr>
            <p:spPr bwMode="auto">
              <a:xfrm>
                <a:off x="2864" y="1925"/>
                <a:ext cx="1960" cy="0"/>
              </a:xfrm>
              <a:prstGeom prst="line">
                <a:avLst/>
              </a:prstGeom>
              <a:noFill/>
              <a:ln w="22225">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135" name="Rectangle 159"/>
            <p:cNvSpPr>
              <a:spLocks noChangeArrowheads="1"/>
            </p:cNvSpPr>
            <p:nvPr/>
          </p:nvSpPr>
          <p:spPr bwMode="auto">
            <a:xfrm>
              <a:off x="3122" y="1763"/>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FC0128"/>
                  </a:solidFill>
                  <a:effectLst/>
                  <a:uLnTx/>
                  <a:uFillTx/>
                  <a:latin typeface="Arial" panose="020B0604020202020204" pitchFamily="34" charset="0"/>
                  <a:ea typeface="宋体" panose="02010600030101010101" pitchFamily="2" charset="-122"/>
                  <a:cs typeface="Arial" panose="020B0604020202020204" pitchFamily="34" charset="0"/>
                </a:rPr>
                <a:t>⑤</a:t>
              </a:r>
              <a:r>
                <a:rPr kumimoji="0" lang="en-US" altLang="zh-CN" sz="1800" b="1" i="1" u="none" strike="noStrike" kern="0" cap="none" spc="0" normalizeH="0" baseline="0" noProof="0" smtClean="0">
                  <a:ln>
                    <a:noFill/>
                  </a:ln>
                  <a:solidFill>
                    <a:srgbClr val="666699"/>
                  </a:solidFill>
                  <a:effectLst/>
                  <a:uLnTx/>
                  <a:uFillTx/>
                  <a:latin typeface="Arial" panose="020B0604020202020204" pitchFamily="34" charset="0"/>
                  <a:ea typeface="宋体" panose="02010600030101010101" pitchFamily="2" charset="-122"/>
                  <a:cs typeface="Arial" panose="020B0604020202020204" pitchFamily="34" charset="0"/>
                </a:rPr>
                <a:t> </a:t>
              </a:r>
            </a:p>
          </p:txBody>
        </p:sp>
      </p:grpSp>
      <p:sp>
        <p:nvSpPr>
          <p:cNvPr id="138" name="Text Box 163"/>
          <p:cNvSpPr txBox="1">
            <a:spLocks noChangeArrowheads="1"/>
          </p:cNvSpPr>
          <p:nvPr/>
        </p:nvSpPr>
        <p:spPr bwMode="auto">
          <a:xfrm>
            <a:off x="1962150" y="5157564"/>
            <a:ext cx="1936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1800" b="1" smtClean="0">
                <a:solidFill>
                  <a:srgbClr val="FF0000"/>
                </a:solidFill>
                <a:ea typeface="黑体" panose="02010609060101010101" pitchFamily="49" charset="-122"/>
              </a:rPr>
              <a:t>问题：</a:t>
            </a:r>
            <a:r>
              <a:rPr kumimoji="1" lang="en-US" altLang="zh-CN" sz="1800" b="1" smtClean="0">
                <a:solidFill>
                  <a:srgbClr val="FF0000"/>
                </a:solidFill>
                <a:ea typeface="黑体" panose="02010609060101010101" pitchFamily="49" charset="-122"/>
              </a:rPr>
              <a:t>Cache</a:t>
            </a:r>
            <a:r>
              <a:rPr kumimoji="1" lang="zh-CN" altLang="en-US" sz="1800" b="1" smtClean="0">
                <a:solidFill>
                  <a:srgbClr val="FF0000"/>
                </a:solidFill>
                <a:ea typeface="黑体" panose="02010609060101010101" pitchFamily="49" charset="-122"/>
              </a:rPr>
              <a:t>有多少行？容量多大？</a:t>
            </a:r>
          </a:p>
        </p:txBody>
      </p:sp>
      <p:sp>
        <p:nvSpPr>
          <p:cNvPr id="139" name="Text Box 164"/>
          <p:cNvSpPr txBox="1">
            <a:spLocks noChangeArrowheads="1"/>
          </p:cNvSpPr>
          <p:nvPr/>
        </p:nvSpPr>
        <p:spPr bwMode="auto">
          <a:xfrm>
            <a:off x="1601788" y="5808439"/>
            <a:ext cx="5400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2000" b="1" smtClean="0">
                <a:solidFill>
                  <a:srgbClr val="0000FF"/>
                </a:solidFill>
                <a:ea typeface="黑体" panose="02010609060101010101" pitchFamily="49" charset="-122"/>
              </a:rPr>
              <a:t>容量 </a:t>
            </a:r>
            <a:r>
              <a:rPr kumimoji="1" lang="en-US" altLang="zh-CN" sz="2000" b="1" smtClean="0">
                <a:solidFill>
                  <a:srgbClr val="0000FF"/>
                </a:solidFill>
                <a:ea typeface="黑体" panose="02010609060101010101" pitchFamily="49" charset="-122"/>
              </a:rPr>
              <a:t>4Kx(1+16)+64Kx8=580Kbits=72.5KB, </a:t>
            </a:r>
          </a:p>
          <a:p>
            <a:r>
              <a:rPr kumimoji="1" lang="zh-CN" altLang="en-US" sz="2000" b="1" smtClean="0">
                <a:solidFill>
                  <a:srgbClr val="0000FF"/>
                </a:solidFill>
                <a:ea typeface="黑体" panose="02010609060101010101" pitchFamily="49" charset="-122"/>
              </a:rPr>
              <a:t>数据占</a:t>
            </a:r>
            <a:r>
              <a:rPr kumimoji="1" lang="en-US" altLang="zh-CN" sz="2000" b="1" smtClean="0">
                <a:solidFill>
                  <a:srgbClr val="0000FF"/>
                </a:solidFill>
                <a:ea typeface="黑体" panose="02010609060101010101" pitchFamily="49" charset="-122"/>
              </a:rPr>
              <a:t>64KB / 72.5KB = 88.3%</a:t>
            </a:r>
            <a:r>
              <a:rPr kumimoji="1" lang="en-US" altLang="zh-CN" sz="2000" b="1" i="1" smtClean="0">
                <a:solidFill>
                  <a:srgbClr val="0000FF"/>
                </a:solidFill>
                <a:ea typeface="黑体" panose="02010609060101010101" pitchFamily="49" charset="-122"/>
              </a:rPr>
              <a:t> </a:t>
            </a:r>
            <a:r>
              <a:rPr kumimoji="1" lang="en-US" altLang="zh-CN" sz="2000" b="1" smtClean="0">
                <a:solidFill>
                  <a:srgbClr val="0000FF"/>
                </a:solidFill>
                <a:ea typeface="黑体" panose="02010609060101010101" pitchFamily="49" charset="-122"/>
              </a:rPr>
              <a:t> </a:t>
            </a:r>
          </a:p>
        </p:txBody>
      </p:sp>
      <p:sp>
        <p:nvSpPr>
          <p:cNvPr id="140" name="Line 165"/>
          <p:cNvSpPr>
            <a:spLocks noChangeShapeType="1"/>
          </p:cNvSpPr>
          <p:nvPr/>
        </p:nvSpPr>
        <p:spPr bwMode="auto">
          <a:xfrm>
            <a:off x="2051050" y="2455639"/>
            <a:ext cx="0" cy="4064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sp>
        <p:nvSpPr>
          <p:cNvPr id="141" name="Text Box 135"/>
          <p:cNvSpPr txBox="1">
            <a:spLocks noChangeArrowheads="1"/>
          </p:cNvSpPr>
          <p:nvPr/>
        </p:nvSpPr>
        <p:spPr bwMode="auto">
          <a:xfrm>
            <a:off x="8172450" y="3806602"/>
            <a:ext cx="7651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CC3300"/>
                </a:solidFill>
                <a:ea typeface="华文新魏" panose="02010800040101010101" pitchFamily="2" charset="-122"/>
              </a:rPr>
              <a:t>64KB÷16B=4K</a:t>
            </a:r>
            <a:r>
              <a:rPr kumimoji="1" lang="zh-CN" altLang="en-US" sz="2000" b="1" smtClean="0">
                <a:solidFill>
                  <a:srgbClr val="CC3300"/>
                </a:solidFill>
                <a:ea typeface="华文新魏" panose="02010800040101010101" pitchFamily="2" charset="-122"/>
              </a:rPr>
              <a:t>行</a:t>
            </a:r>
          </a:p>
        </p:txBody>
      </p:sp>
      <p:sp>
        <p:nvSpPr>
          <p:cNvPr id="7" name="矩形 6"/>
          <p:cNvSpPr/>
          <p:nvPr/>
        </p:nvSpPr>
        <p:spPr>
          <a:xfrm>
            <a:off x="5884992" y="742906"/>
            <a:ext cx="1369286"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答案</a:t>
            </a:r>
          </a:p>
        </p:txBody>
      </p:sp>
    </p:spTree>
    <p:extLst>
      <p:ext uri="{BB962C8B-B14F-4D97-AF65-F5344CB8AC3E}">
        <p14:creationId xmlns:p14="http://schemas.microsoft.com/office/powerpoint/2010/main" val="32104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blinds(horizontal)">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blinds(horizontal)">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blinds(horizontal)">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linds(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blinds(horizontal)">
                                      <p:cBhvr>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blinds(horizontal)">
                                      <p:cBhvr>
                                        <p:cTn id="32" dur="500"/>
                                        <p:tgtEl>
                                          <p:spTgt spid="1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blinds(horizontal)">
                                      <p:cBhvr>
                                        <p:cTn id="37" dur="500"/>
                                        <p:tgtEl>
                                          <p:spTgt spid="14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9"/>
                                        </p:tgtEl>
                                        <p:attrNameLst>
                                          <p:attrName>style.visibility</p:attrName>
                                        </p:attrNameLst>
                                      </p:cBhvr>
                                      <p:to>
                                        <p:strVal val="visible"/>
                                      </p:to>
                                    </p:set>
                                    <p:animEffect transition="in" filter="blinds(horizontal)">
                                      <p:cBhvr>
                                        <p:cTn id="42"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P spid="14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58</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2017/11/8</a:t>
            </a:fld>
            <a:endParaRPr lang="zh-CN" altLang="en-US">
              <a:ea typeface="微软雅黑" panose="020B0503020204020204" pitchFamily="34" charset="-122"/>
            </a:endParaRPr>
          </a:p>
        </p:txBody>
      </p:sp>
      <p:pic>
        <p:nvPicPr>
          <p:cNvPr id="7" name="Picture 2" descr="全相联映射的Cache组织示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725" y="1487488"/>
            <a:ext cx="5741988"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txBox="1">
            <a:spLocks noChangeArrowheads="1"/>
          </p:cNvSpPr>
          <p:nvPr/>
        </p:nvSpPr>
        <p:spPr bwMode="auto">
          <a:xfrm>
            <a:off x="1115616" y="144638"/>
            <a:ext cx="7928372"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87000"/>
              </a:lnSpc>
              <a:spcBef>
                <a:spcPct val="0"/>
              </a:spcBef>
              <a:spcAft>
                <a:spcPct val="0"/>
              </a:spcAft>
              <a:buClrTx/>
              <a:buSzTx/>
              <a:buFontTx/>
              <a:buNone/>
              <a:tabLst/>
              <a:defRPr/>
            </a:pPr>
            <a:r>
              <a:rPr kumimoji="0" lang="zh-CN" altLang="en-US" sz="3600" b="1" i="0" u="none" strike="noStrike" kern="1200" cap="none" spc="0" normalizeH="0" baseline="0" noProof="0" dirty="0" smtClean="0">
                <a:ln>
                  <a:noFill/>
                </a:ln>
                <a:solidFill>
                  <a:srgbClr val="CC3300"/>
                </a:solidFill>
                <a:effectLst/>
                <a:uLnTx/>
                <a:uFillTx/>
                <a:latin typeface="Comic Sans MS" panose="030F0702030302020204" pitchFamily="66" charset="0"/>
                <a:ea typeface="微软雅黑" panose="020B0503020204020204" pitchFamily="34" charset="-122"/>
              </a:rPr>
              <a:t>       全相联映射</a:t>
            </a:r>
            <a:r>
              <a:rPr kumimoji="0" lang="en-US" altLang="zh-CN" sz="3600" b="1" i="0" u="none" strike="noStrike" kern="1200" cap="none" spc="0" normalizeH="0" baseline="0" noProof="0" dirty="0" smtClean="0">
                <a:ln>
                  <a:noFill/>
                </a:ln>
                <a:solidFill>
                  <a:srgbClr val="CC3300"/>
                </a:solidFill>
                <a:effectLst/>
                <a:uLnTx/>
                <a:uFillTx/>
                <a:latin typeface="Comic Sans MS" panose="030F0702030302020204" pitchFamily="66" charset="0"/>
                <a:ea typeface="微软雅黑" panose="020B0503020204020204" pitchFamily="34" charset="-122"/>
              </a:rPr>
              <a:t>Cache</a:t>
            </a:r>
            <a:r>
              <a:rPr kumimoji="0" lang="zh-CN" altLang="en-US" sz="3600" b="1" i="0" u="none" strike="noStrike" kern="1200" cap="none" spc="0" normalizeH="0" baseline="0" noProof="0" dirty="0" smtClean="0">
                <a:ln>
                  <a:noFill/>
                </a:ln>
                <a:solidFill>
                  <a:srgbClr val="CC3300"/>
                </a:solidFill>
                <a:effectLst/>
                <a:uLnTx/>
                <a:uFillTx/>
                <a:latin typeface="Comic Sans MS" panose="030F0702030302020204" pitchFamily="66" charset="0"/>
                <a:ea typeface="微软雅黑" panose="020B0503020204020204" pitchFamily="34" charset="-122"/>
              </a:rPr>
              <a:t>组织示意图</a:t>
            </a:r>
          </a:p>
        </p:txBody>
      </p:sp>
      <p:sp>
        <p:nvSpPr>
          <p:cNvPr id="9" name="Text Box 6"/>
          <p:cNvSpPr txBox="1">
            <a:spLocks noChangeArrowheads="1"/>
          </p:cNvSpPr>
          <p:nvPr/>
        </p:nvSpPr>
        <p:spPr bwMode="auto">
          <a:xfrm>
            <a:off x="161925" y="3429000"/>
            <a:ext cx="28019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标记（</a:t>
            </a:r>
            <a:r>
              <a:rPr kumimoji="1" lang="en-US" altLang="zh-CN"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tag</a:t>
            </a:r>
            <a:r>
              <a:rPr kumimoji="1" lang="zh-CN" altLang="en-US"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）指出对应行取自哪个主存块</a:t>
            </a:r>
          </a:p>
          <a:p>
            <a:pPr>
              <a:spcBef>
                <a:spcPct val="50000"/>
              </a:spcBef>
            </a:pPr>
            <a:r>
              <a:rPr kumimoji="1" lang="zh-CN" altLang="en-US"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主存</a:t>
            </a:r>
            <a:r>
              <a:rPr kumimoji="1" lang="en-US" altLang="zh-CN"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tag</a:t>
            </a:r>
            <a:r>
              <a:rPr kumimoji="1" lang="zh-CN" altLang="en-US" sz="2000" b="1" dirty="0" smtClean="0">
                <a:solidFill>
                  <a:srgbClr val="0000FF"/>
                </a:solidFill>
                <a:latin typeface="Comic Sans MS" panose="030F0702030302020204" pitchFamily="66" charset="0"/>
                <a:ea typeface="微软雅黑" panose="020B0503020204020204" pitchFamily="34" charset="-122"/>
                <a:cs typeface="Arial" panose="020B0604020202020204" pitchFamily="34" charset="0"/>
              </a:rPr>
              <a:t>指出对应地址位于哪个主存块</a:t>
            </a:r>
          </a:p>
        </p:txBody>
      </p:sp>
      <p:sp>
        <p:nvSpPr>
          <p:cNvPr id="10" name="Line 7"/>
          <p:cNvSpPr>
            <a:spLocks noChangeShapeType="1"/>
          </p:cNvSpPr>
          <p:nvPr/>
        </p:nvSpPr>
        <p:spPr bwMode="auto">
          <a:xfrm flipV="1">
            <a:off x="2185988" y="2798763"/>
            <a:ext cx="1665287" cy="6302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Comic Sans MS" panose="030F0702030302020204" pitchFamily="66" charset="0"/>
              <a:ea typeface="微软雅黑" panose="020B0503020204020204" pitchFamily="34" charset="-122"/>
            </a:endParaRPr>
          </a:p>
        </p:txBody>
      </p:sp>
      <p:sp>
        <p:nvSpPr>
          <p:cNvPr id="11" name="Line 8"/>
          <p:cNvSpPr>
            <a:spLocks noChangeShapeType="1"/>
          </p:cNvSpPr>
          <p:nvPr/>
        </p:nvSpPr>
        <p:spPr bwMode="auto">
          <a:xfrm>
            <a:off x="2546350" y="4464050"/>
            <a:ext cx="1574800" cy="9302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Comic Sans MS" panose="030F0702030302020204" pitchFamily="66" charset="0"/>
              <a:ea typeface="微软雅黑" panose="020B0503020204020204" pitchFamily="34" charset="-122"/>
            </a:endParaRPr>
          </a:p>
        </p:txBody>
      </p:sp>
      <p:sp>
        <p:nvSpPr>
          <p:cNvPr id="12" name="Text Box 12"/>
          <p:cNvSpPr txBox="1">
            <a:spLocks noChangeArrowheads="1"/>
          </p:cNvSpPr>
          <p:nvPr/>
        </p:nvSpPr>
        <p:spPr bwMode="auto">
          <a:xfrm>
            <a:off x="250825" y="5049838"/>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smtClean="0">
                <a:solidFill>
                  <a:srgbClr val="CC0000"/>
                </a:solidFill>
                <a:latin typeface="Comic Sans MS" panose="030F0702030302020204" pitchFamily="66" charset="0"/>
                <a:ea typeface="微软雅黑" panose="020B0503020204020204" pitchFamily="34" charset="-122"/>
                <a:cs typeface="Arial" panose="020B0604020202020204" pitchFamily="34" charset="0"/>
              </a:rPr>
              <a:t>如何对</a:t>
            </a:r>
            <a:r>
              <a:rPr kumimoji="1" lang="en-US" altLang="zh-CN" sz="2000" b="1" dirty="0" smtClean="0">
                <a:solidFill>
                  <a:srgbClr val="CC0000"/>
                </a:solidFill>
                <a:latin typeface="Comic Sans MS" panose="030F0702030302020204" pitchFamily="66" charset="0"/>
                <a:ea typeface="微软雅黑" panose="020B0503020204020204" pitchFamily="34" charset="-122"/>
                <a:cs typeface="Arial" panose="020B0604020202020204" pitchFamily="34" charset="0"/>
              </a:rPr>
              <a:t>01E0CH</a:t>
            </a:r>
            <a:r>
              <a:rPr kumimoji="1" lang="zh-CN" altLang="en-US" sz="2000" b="1" dirty="0" smtClean="0">
                <a:solidFill>
                  <a:srgbClr val="CC0000"/>
                </a:solidFill>
                <a:latin typeface="Comic Sans MS" panose="030F0702030302020204" pitchFamily="66" charset="0"/>
                <a:ea typeface="微软雅黑" panose="020B0503020204020204" pitchFamily="34" charset="-122"/>
                <a:cs typeface="Arial" panose="020B0604020202020204" pitchFamily="34" charset="0"/>
              </a:rPr>
              <a:t>单元进行访问？</a:t>
            </a:r>
          </a:p>
        </p:txBody>
      </p:sp>
      <p:sp>
        <p:nvSpPr>
          <p:cNvPr id="13" name="Text Box 13"/>
          <p:cNvSpPr txBox="1">
            <a:spLocks noChangeArrowheads="1"/>
          </p:cNvSpPr>
          <p:nvPr/>
        </p:nvSpPr>
        <p:spPr bwMode="auto">
          <a:xfrm>
            <a:off x="250825" y="5859463"/>
            <a:ext cx="3511550" cy="923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0000 0001 111</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0 0000 1100B  </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是第</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15</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块中的第</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12</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个单元！</a:t>
            </a:r>
          </a:p>
        </p:txBody>
      </p:sp>
      <p:sp>
        <p:nvSpPr>
          <p:cNvPr id="14" name="Rectangle 14"/>
          <p:cNvSpPr>
            <a:spLocks noChangeArrowheads="1"/>
          </p:cNvSpPr>
          <p:nvPr/>
        </p:nvSpPr>
        <p:spPr bwMode="auto">
          <a:xfrm>
            <a:off x="7858125" y="3965982"/>
            <a:ext cx="900113" cy="276999"/>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latin typeface="Comic Sans MS" panose="030F0702030302020204" pitchFamily="66" charset="0"/>
              <a:ea typeface="微软雅黑" panose="020B0503020204020204" pitchFamily="34" charset="-122"/>
            </a:endParaRPr>
          </a:p>
        </p:txBody>
      </p:sp>
      <p:sp>
        <p:nvSpPr>
          <p:cNvPr id="15" name="Rectangle 17"/>
          <p:cNvSpPr>
            <a:spLocks noChangeArrowheads="1"/>
          </p:cNvSpPr>
          <p:nvPr/>
        </p:nvSpPr>
        <p:spPr bwMode="auto">
          <a:xfrm>
            <a:off x="4797425" y="819150"/>
            <a:ext cx="387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spcBef>
                <a:spcPct val="30000"/>
              </a:spcBef>
              <a:buClr>
                <a:srgbClr val="FC0128"/>
              </a:buClr>
              <a:buSzPct val="80000"/>
              <a:buFont typeface="Wingdings" panose="05000000000000000000" pitchFamily="2" charset="2"/>
              <a:buNone/>
            </a:pPr>
            <a:r>
              <a:rPr kumimoji="1" lang="zh-CN" altLang="en-US" sz="2000" b="1" dirty="0" smtClean="0">
                <a:solidFill>
                  <a:srgbClr val="000000"/>
                </a:solidFill>
                <a:latin typeface="Comic Sans MS" panose="030F0702030302020204" pitchFamily="66" charset="0"/>
                <a:ea typeface="微软雅黑" panose="020B0503020204020204" pitchFamily="34" charset="-122"/>
              </a:rPr>
              <a:t>每个主存块可装到</a:t>
            </a:r>
            <a:r>
              <a:rPr kumimoji="1" lang="en-US" altLang="zh-CN" sz="2000" b="1" dirty="0" smtClean="0">
                <a:solidFill>
                  <a:srgbClr val="000000"/>
                </a:solidFill>
                <a:latin typeface="Comic Sans MS" panose="030F0702030302020204" pitchFamily="66" charset="0"/>
                <a:ea typeface="微软雅黑" panose="020B0503020204020204" pitchFamily="34" charset="-122"/>
              </a:rPr>
              <a:t>Cache</a:t>
            </a:r>
            <a:r>
              <a:rPr kumimoji="1" lang="zh-CN" altLang="en-US" sz="2000" b="1" dirty="0" smtClean="0">
                <a:solidFill>
                  <a:srgbClr val="000000"/>
                </a:solidFill>
                <a:latin typeface="Comic Sans MS" panose="030F0702030302020204" pitchFamily="66" charset="0"/>
                <a:ea typeface="微软雅黑" panose="020B0503020204020204" pitchFamily="34" charset="-122"/>
              </a:rPr>
              <a:t>任一行中。</a:t>
            </a:r>
          </a:p>
        </p:txBody>
      </p:sp>
      <p:sp>
        <p:nvSpPr>
          <p:cNvPr id="16" name="Rectangle 18"/>
          <p:cNvSpPr>
            <a:spLocks noChangeArrowheads="1"/>
          </p:cNvSpPr>
          <p:nvPr/>
        </p:nvSpPr>
        <p:spPr bwMode="auto">
          <a:xfrm>
            <a:off x="206375" y="279400"/>
            <a:ext cx="2025650" cy="30777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假定</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数据在主存和</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间的传送单位为512字。</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大小：2</a:t>
            </a:r>
            <a:r>
              <a:rPr kumimoji="1" lang="zh-CN" altLang="en-US" sz="2000" b="1" i="0" u="none" strike="noStrike" kern="0" cap="none" spc="0" normalizeH="0" baseline="3000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13</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字=8</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K</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字=16行 </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x 512</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字/ 行</a:t>
            </a:r>
          </a:p>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 主存大小：2</a:t>
            </a:r>
            <a:r>
              <a:rPr kumimoji="1" lang="zh-CN" altLang="en-US" sz="2000" b="1" i="0" u="none" strike="noStrike" kern="0" cap="none" spc="0" normalizeH="0" baseline="3000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20</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字=1024</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K</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字=2048块 </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x 512</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cs typeface="Arial" panose="020B0604020202020204" pitchFamily="34" charset="0"/>
              </a:rPr>
              <a:t>字/ 块</a:t>
            </a:r>
          </a:p>
        </p:txBody>
      </p:sp>
      <p:sp>
        <p:nvSpPr>
          <p:cNvPr id="17" name="Rectangle 19"/>
          <p:cNvSpPr>
            <a:spLocks noChangeArrowheads="1"/>
          </p:cNvSpPr>
          <p:nvPr/>
        </p:nvSpPr>
        <p:spPr bwMode="auto">
          <a:xfrm>
            <a:off x="2997200" y="3429000"/>
            <a:ext cx="157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1800" b="1" smtClean="0">
                <a:solidFill>
                  <a:srgbClr val="FF0000"/>
                </a:solidFill>
                <a:latin typeface="Comic Sans MS" panose="030F0702030302020204" pitchFamily="66" charset="0"/>
                <a:ea typeface="微软雅黑" panose="020B0503020204020204" pitchFamily="34" charset="-122"/>
              </a:rPr>
              <a:t>0000 0001 111</a:t>
            </a:r>
            <a:endParaRPr kumimoji="1" lang="zh-CN" altLang="en-US" sz="1800" b="1" smtClean="0">
              <a:solidFill>
                <a:srgbClr val="FF0000"/>
              </a:solidFill>
              <a:latin typeface="Comic Sans MS" panose="030F0702030302020204" pitchFamily="66" charset="0"/>
              <a:ea typeface="微软雅黑" panose="020B0503020204020204" pitchFamily="34" charset="-122"/>
            </a:endParaRPr>
          </a:p>
        </p:txBody>
      </p:sp>
      <p:sp>
        <p:nvSpPr>
          <p:cNvPr id="18" name="Text Box 20"/>
          <p:cNvSpPr txBox="1">
            <a:spLocks noChangeArrowheads="1"/>
          </p:cNvSpPr>
          <p:nvPr/>
        </p:nvSpPr>
        <p:spPr bwMode="auto">
          <a:xfrm>
            <a:off x="2411413" y="819150"/>
            <a:ext cx="1844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smtClean="0">
                <a:solidFill>
                  <a:srgbClr val="CC0000"/>
                </a:solidFill>
                <a:latin typeface="Comic Sans MS" panose="030F0702030302020204" pitchFamily="66" charset="0"/>
                <a:ea typeface="微软雅黑" panose="020B0503020204020204" pitchFamily="34" charset="-122"/>
                <a:cs typeface="Arial" panose="020B0604020202020204" pitchFamily="34" charset="0"/>
              </a:rPr>
              <a:t>按内容访问，是相联存取方式！</a:t>
            </a:r>
          </a:p>
        </p:txBody>
      </p:sp>
      <p:sp>
        <p:nvSpPr>
          <p:cNvPr id="19" name="Text Box 21"/>
          <p:cNvSpPr txBox="1">
            <a:spLocks noChangeArrowheads="1"/>
          </p:cNvSpPr>
          <p:nvPr/>
        </p:nvSpPr>
        <p:spPr bwMode="auto">
          <a:xfrm>
            <a:off x="2411413" y="1584325"/>
            <a:ext cx="14859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cs typeface="Arial" panose="020B0604020202020204" pitchFamily="34" charset="0"/>
              </a:rPr>
              <a:t>如何实现按内容访问？</a:t>
            </a:r>
          </a:p>
        </p:txBody>
      </p:sp>
      <p:sp>
        <p:nvSpPr>
          <p:cNvPr id="20" name="Text Box 22"/>
          <p:cNvSpPr txBox="1">
            <a:spLocks noChangeArrowheads="1"/>
          </p:cNvSpPr>
          <p:nvPr/>
        </p:nvSpPr>
        <p:spPr bwMode="auto">
          <a:xfrm>
            <a:off x="2457450" y="2314575"/>
            <a:ext cx="14859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cs typeface="Arial" panose="020B0604020202020204" pitchFamily="34" charset="0"/>
              </a:rPr>
              <a:t>直接比较！</a:t>
            </a:r>
          </a:p>
        </p:txBody>
      </p:sp>
      <p:sp>
        <p:nvSpPr>
          <p:cNvPr id="21" name="Text Box 13"/>
          <p:cNvSpPr txBox="1">
            <a:spLocks noChangeArrowheads="1"/>
          </p:cNvSpPr>
          <p:nvPr/>
        </p:nvSpPr>
        <p:spPr bwMode="auto">
          <a:xfrm>
            <a:off x="4032250" y="6129338"/>
            <a:ext cx="409575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为何地址中没有</a:t>
            </a:r>
            <a:r>
              <a:rPr kumimoji="1" lang="en-US" altLang="zh-CN" sz="2000" b="1" i="0" u="none" strike="noStrike" kern="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cache</a:t>
            </a:r>
            <a:r>
              <a:rPr kumimoji="1" lang="zh-CN" altLang="en-US" sz="2000" b="1" i="0" u="none" strike="noStrike" kern="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索引字段？</a:t>
            </a:r>
            <a:endParaRPr kumimoji="1" lang="en-US" altLang="zh-CN" sz="2000" b="1" i="0" u="none" strike="noStrike" kern="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因为可映射到任意一个</a:t>
            </a:r>
            <a:r>
              <a:rPr kumimoji="1" lang="en-US" altLang="zh-CN"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cache</a:t>
            </a:r>
            <a:r>
              <a:rPr kumimoji="1" lang="zh-CN" altLang="en-US" sz="2000" b="1" i="0" u="none" strike="noStrike" kern="0" cap="none" spc="0" normalizeH="0" baseline="0" noProof="0" dirty="0" smtClean="0">
                <a:ln>
                  <a:noFill/>
                </a:ln>
                <a:solidFill>
                  <a:srgbClr val="0000FF"/>
                </a:solidFill>
                <a:effectLst/>
                <a:uLnTx/>
                <a:uFillTx/>
                <a:latin typeface="Comic Sans MS" panose="030F0702030302020204" pitchFamily="66" charset="0"/>
                <a:ea typeface="微软雅黑" panose="020B0503020204020204" pitchFamily="34" charset="-122"/>
              </a:rPr>
              <a:t>行中！</a:t>
            </a:r>
          </a:p>
        </p:txBody>
      </p:sp>
    </p:spTree>
    <p:extLst>
      <p:ext uri="{BB962C8B-B14F-4D97-AF65-F5344CB8AC3E}">
        <p14:creationId xmlns:p14="http://schemas.microsoft.com/office/powerpoint/2010/main" val="42167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1">
                                            <p:txEl>
                                              <p:pRg st="0" end="0"/>
                                            </p:txEl>
                                          </p:spTgt>
                                        </p:tgtEl>
                                        <p:attrNameLst>
                                          <p:attrName>style.visibility</p:attrName>
                                        </p:attrNameLst>
                                      </p:cBhvr>
                                      <p:to>
                                        <p:strVal val="visible"/>
                                      </p:to>
                                    </p:set>
                                    <p:animEffect transition="in" filter="blinds(horizontal)">
                                      <p:cBhvr>
                                        <p:cTn id="67" dur="500"/>
                                        <p:tgtEl>
                                          <p:spTgt spid="2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1">
                                            <p:txEl>
                                              <p:pRg st="1" end="1"/>
                                            </p:txEl>
                                          </p:spTgt>
                                        </p:tgtEl>
                                        <p:attrNameLst>
                                          <p:attrName>style.visibility</p:attrName>
                                        </p:attrNameLst>
                                      </p:cBhvr>
                                      <p:to>
                                        <p:strVal val="visible"/>
                                      </p:to>
                                    </p:set>
                                    <p:animEffect transition="in" filter="blinds(horizontal)">
                                      <p:cBhvr>
                                        <p:cTn id="7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P spid="14" grpId="0" animBg="1"/>
      <p:bldP spid="17" grpId="0"/>
      <p:bldP spid="18" grpId="0"/>
      <p:bldP spid="19"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2. </a:t>
            </a:r>
            <a:r>
              <a:rPr lang="zh-CN" altLang="en-US" sz="2200" b="1" dirty="0" smtClean="0">
                <a:solidFill>
                  <a:srgbClr val="063DE8"/>
                </a:solidFill>
                <a:latin typeface="Comic Sans MS" panose="030F0702030302020204" pitchFamily="66" charset="0"/>
                <a:ea typeface="微软雅黑" panose="020B0503020204020204" pitchFamily="34" charset="-122"/>
              </a:rPr>
              <a:t>全相联映射：</a:t>
            </a:r>
            <a:r>
              <a:rPr lang="en-US" altLang="zh-CN" sz="2200" b="1" dirty="0" smtClean="0">
                <a:solidFill>
                  <a:srgbClr val="FF0000"/>
                </a:solidFill>
                <a:latin typeface="Comic Sans MS" panose="030F0702030302020204" pitchFamily="66" charset="0"/>
                <a:ea typeface="微软雅黑" panose="020B0503020204020204" pitchFamily="34" charset="-122"/>
              </a:rPr>
              <a:t>CPU</a:t>
            </a:r>
            <a:r>
              <a:rPr lang="zh-CN" altLang="en-US" sz="2200" b="1" dirty="0" smtClean="0">
                <a:solidFill>
                  <a:srgbClr val="FF0000"/>
                </a:solidFill>
                <a:latin typeface="Comic Sans MS" panose="030F0702030302020204" pitchFamily="66" charset="0"/>
                <a:ea typeface="微软雅黑" panose="020B0503020204020204" pitchFamily="34" charset="-122"/>
              </a:rPr>
              <a:t>访存过程如下</a:t>
            </a:r>
            <a:endParaRPr lang="zh-CN" altLang="en-US" sz="2200" b="1" dirty="0">
              <a:solidFill>
                <a:srgbClr val="FF0000"/>
              </a:solidFill>
              <a:latin typeface="Comic Sans MS" panose="030F0702030302020204" pitchFamily="66" charset="0"/>
              <a:ea typeface="微软雅黑" panose="020B0503020204020204" pitchFamily="34" charset="-122"/>
            </a:endParaRPr>
          </a:p>
        </p:txBody>
      </p:sp>
      <p:sp>
        <p:nvSpPr>
          <p:cNvPr id="8" name="矩形 7"/>
          <p:cNvSpPr/>
          <p:nvPr/>
        </p:nvSpPr>
        <p:spPr>
          <a:xfrm>
            <a:off x="504562" y="2708920"/>
            <a:ext cx="8387917" cy="2593018"/>
          </a:xfrm>
          <a:prstGeom prst="rect">
            <a:avLst/>
          </a:prstGeom>
        </p:spPr>
        <p:txBody>
          <a:bodyPr wrap="square">
            <a:spAutoFit/>
          </a:bodyPr>
          <a:lstStyle/>
          <a:p>
            <a:pPr marL="457200" indent="-457200" eaLnBrk="1" hangingPunct="1">
              <a:lnSpc>
                <a:spcPct val="125000"/>
              </a:lnSpc>
              <a:spcBef>
                <a:spcPts val="600"/>
              </a:spcBef>
              <a:buFont typeface="+mj-lt"/>
              <a:buAutoNum type="arabicPeriod"/>
              <a:defRPr/>
            </a:pP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将高位</a:t>
            </a:r>
            <a:r>
              <a:rPr kumimoji="1" lang="zh-CN" altLang="en-US" sz="2200" dirty="0">
                <a:solidFill>
                  <a:srgbClr val="C00000"/>
                </a:solidFill>
                <a:latin typeface="Comic Sans MS" panose="030F0702030302020204" pitchFamily="66" charset="0"/>
                <a:ea typeface="微软雅黑" panose="020B0503020204020204" pitchFamily="34" charset="-122"/>
              </a:rPr>
              <a:t>主存块号</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与</a:t>
            </a:r>
            <a:r>
              <a:rPr kumimoji="1" lang="en-US" altLang="zh-CN" sz="2200" dirty="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中</a:t>
            </a:r>
            <a:r>
              <a:rPr kumimoji="1" lang="zh-CN" altLang="en-US" sz="2200" dirty="0">
                <a:solidFill>
                  <a:srgbClr val="C00000"/>
                </a:solidFill>
                <a:latin typeface="Comic Sans MS" panose="030F0702030302020204" pitchFamily="66" charset="0"/>
                <a:ea typeface="微软雅黑" panose="020B0503020204020204" pitchFamily="34" charset="-122"/>
                <a:cs typeface="Arial" panose="020B0604020202020204" pitchFamily="34" charset="0"/>
              </a:rPr>
              <a:t>各槽的标记</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位进行比较；</a:t>
            </a:r>
          </a:p>
          <a:p>
            <a:pPr marL="756000" lvl="1" indent="-457200" eaLnBrk="1" hangingPunct="1">
              <a:lnSpc>
                <a:spcPct val="125000"/>
              </a:lnSpc>
              <a:spcBef>
                <a:spcPts val="600"/>
              </a:spcBef>
              <a:buFont typeface="+mj-ea"/>
              <a:buAutoNum type="circleNumDbPlain"/>
              <a:defRPr/>
            </a:pPr>
            <a:r>
              <a:rPr lang="zh-CN" altLang="en-US" sz="2000" dirty="0">
                <a:latin typeface="Comic Sans MS" panose="030F0702030302020204" pitchFamily="66" charset="0"/>
                <a:ea typeface="微软雅黑" pitchFamily="34" charset="-122"/>
              </a:rPr>
              <a:t>若</a:t>
            </a:r>
            <a:r>
              <a:rPr lang="zh-CN" altLang="en-US" sz="2000" dirty="0" smtClean="0">
                <a:solidFill>
                  <a:srgbClr val="AC0400"/>
                </a:solidFill>
                <a:latin typeface="Comic Sans MS" panose="030F0702030302020204" pitchFamily="66" charset="0"/>
                <a:ea typeface="微软雅黑" pitchFamily="34" charset="-122"/>
              </a:rPr>
              <a:t>相等且有效位为</a:t>
            </a:r>
            <a:r>
              <a:rPr lang="en-US" altLang="zh-CN" sz="2000" dirty="0" smtClean="0">
                <a:solidFill>
                  <a:srgbClr val="AC0400"/>
                </a:solidFill>
                <a:latin typeface="Comic Sans MS" panose="030F0702030302020204" pitchFamily="66" charset="0"/>
                <a:ea typeface="微软雅黑" pitchFamily="34" charset="-122"/>
              </a:rPr>
              <a:t>1</a:t>
            </a:r>
            <a:r>
              <a:rPr lang="zh-CN" altLang="en-US" sz="2000" dirty="0" smtClean="0">
                <a:latin typeface="Comic Sans MS" panose="030F0702030302020204" pitchFamily="66" charset="0"/>
                <a:ea typeface="微软雅黑" pitchFamily="34" charset="-122"/>
              </a:rPr>
              <a:t>，则</a:t>
            </a:r>
            <a:r>
              <a:rPr lang="en-US" altLang="zh-CN" sz="2000" dirty="0" smtClean="0">
                <a:latin typeface="Comic Sans MS" panose="030F0702030302020204" pitchFamily="66" charset="0"/>
                <a:ea typeface="微软雅黑" pitchFamily="34" charset="-122"/>
              </a:rPr>
              <a:t>cache</a:t>
            </a:r>
            <a:r>
              <a:rPr lang="zh-CN" altLang="en-US" sz="2000" dirty="0" smtClean="0">
                <a:latin typeface="Comic Sans MS" panose="030F0702030302020204" pitchFamily="66" charset="0"/>
                <a:ea typeface="微软雅黑" pitchFamily="34" charset="-122"/>
              </a:rPr>
              <a:t>访问命中，此时根据</a:t>
            </a:r>
            <a:r>
              <a:rPr lang="zh-CN" altLang="en-US" sz="2000" dirty="0">
                <a:latin typeface="Comic Sans MS" panose="030F0702030302020204" pitchFamily="66" charset="0"/>
                <a:ea typeface="微软雅黑" pitchFamily="34" charset="-122"/>
              </a:rPr>
              <a:t>低位块内地址，从</a:t>
            </a:r>
            <a:r>
              <a:rPr lang="en-US" altLang="zh-CN" sz="2000" dirty="0">
                <a:latin typeface="Comic Sans MS" panose="030F0702030302020204" pitchFamily="66" charset="0"/>
                <a:ea typeface="微软雅黑" pitchFamily="34" charset="-122"/>
              </a:rPr>
              <a:t>Cache</a:t>
            </a:r>
            <a:r>
              <a:rPr lang="zh-CN" altLang="en-US" sz="2000" dirty="0">
                <a:latin typeface="Comic Sans MS" panose="030F0702030302020204" pitchFamily="66" charset="0"/>
                <a:ea typeface="微软雅黑" pitchFamily="34" charset="-122"/>
              </a:rPr>
              <a:t>中的这一槽中取出块内地址指出的那个</a:t>
            </a:r>
            <a:r>
              <a:rPr lang="zh-CN" altLang="en-US" sz="2000" dirty="0" smtClean="0">
                <a:latin typeface="Comic Sans MS" panose="030F0702030302020204" pitchFamily="66" charset="0"/>
                <a:ea typeface="微软雅黑" pitchFamily="34" charset="-122"/>
              </a:rPr>
              <a:t>单元的内容送</a:t>
            </a:r>
            <a:r>
              <a:rPr lang="en-US" altLang="zh-CN" sz="2000" dirty="0">
                <a:latin typeface="Comic Sans MS" panose="030F0702030302020204" pitchFamily="66" charset="0"/>
                <a:ea typeface="微软雅黑" pitchFamily="34" charset="-122"/>
              </a:rPr>
              <a:t>CPU</a:t>
            </a:r>
            <a:r>
              <a:rPr lang="zh-CN" altLang="en-US" sz="2000" dirty="0">
                <a:latin typeface="Comic Sans MS" panose="030F0702030302020204" pitchFamily="66" charset="0"/>
                <a:ea typeface="微软雅黑" pitchFamily="34" charset="-122"/>
              </a:rPr>
              <a:t>；</a:t>
            </a:r>
            <a:endParaRPr lang="en-US" altLang="zh-CN" sz="2000" dirty="0">
              <a:latin typeface="Comic Sans MS" panose="030F0702030302020204" pitchFamily="66" charset="0"/>
              <a:ea typeface="微软雅黑" pitchFamily="34" charset="-122"/>
            </a:endParaRPr>
          </a:p>
          <a:p>
            <a:pPr marL="756000" lvl="1" indent="-457200" eaLnBrk="1" hangingPunct="1">
              <a:lnSpc>
                <a:spcPct val="125000"/>
              </a:lnSpc>
              <a:spcBef>
                <a:spcPts val="600"/>
              </a:spcBef>
              <a:buFont typeface="+mj-ea"/>
              <a:buAutoNum type="circleNumDbPlain"/>
              <a:defRPr/>
            </a:pP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若</a:t>
            </a:r>
            <a:r>
              <a:rPr lang="zh-CN" altLang="en-US" sz="2000" dirty="0">
                <a:solidFill>
                  <a:srgbClr val="AC0400"/>
                </a:solidFill>
                <a:latin typeface="Comic Sans MS" panose="030F0702030302020204" pitchFamily="66" charset="0"/>
                <a:ea typeface="微软雅黑" pitchFamily="34" charset="-122"/>
              </a:rPr>
              <a:t>不</a:t>
            </a:r>
            <a:r>
              <a:rPr lang="zh-CN" altLang="en-US" sz="2000" dirty="0" smtClean="0">
                <a:solidFill>
                  <a:srgbClr val="AC0400"/>
                </a:solidFill>
                <a:latin typeface="Comic Sans MS" panose="030F0702030302020204" pitchFamily="66" charset="0"/>
                <a:ea typeface="微软雅黑" pitchFamily="34" charset="-122"/>
              </a:rPr>
              <a:t>相等或有效位为</a:t>
            </a:r>
            <a:r>
              <a:rPr lang="en-US" altLang="zh-CN" sz="2000" dirty="0" smtClean="0">
                <a:solidFill>
                  <a:srgbClr val="AC0400"/>
                </a:solidFill>
                <a:latin typeface="Comic Sans MS" panose="030F0702030302020204" pitchFamily="66" charset="0"/>
                <a:ea typeface="微软雅黑" pitchFamily="34" charset="-122"/>
              </a:rPr>
              <a:t>0</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，则</a:t>
            </a:r>
            <a:r>
              <a:rPr kumimoji="1" lang="en-US" altLang="zh-CN" sz="2000" dirty="0" smtClean="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访问不命中，此时从</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主存把该单元所在的块调入</a:t>
            </a:r>
            <a:r>
              <a:rPr kumimoji="1" lang="en-US" altLang="zh-CN" sz="2000" dirty="0" smtClean="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的任何一个空闲行中，并置有效位为</a:t>
            </a:r>
            <a:r>
              <a:rPr kumimoji="1" lang="en-US" altLang="zh-CN" sz="2000" dirty="0" smtClean="0">
                <a:latin typeface="Comic Sans MS" panose="030F0702030302020204" pitchFamily="66" charset="0"/>
                <a:ea typeface="微软雅黑" panose="020B0503020204020204" pitchFamily="34" charset="-122"/>
                <a:cs typeface="Arial" panose="020B0604020202020204" pitchFamily="34" charset="0"/>
              </a:rPr>
              <a:t>1</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，置标记为高位主存块号，同时将</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该</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单元中内容送</a:t>
            </a:r>
            <a:r>
              <a:rPr kumimoji="1"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a:t>
            </a:r>
          </a:p>
        </p:txBody>
      </p:sp>
      <p:pic>
        <p:nvPicPr>
          <p:cNvPr id="8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5840" y="1174919"/>
            <a:ext cx="3799405" cy="14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257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a:t>7.1.1 </a:t>
            </a:r>
            <a:r>
              <a:rPr lang="zh-CN" altLang="en-US" dirty="0"/>
              <a:t>存储器的分类</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900860" y="745031"/>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5. </a:t>
            </a:r>
            <a:r>
              <a:rPr lang="zh-CN" altLang="en-US" sz="2200" b="1" dirty="0" smtClean="0">
                <a:solidFill>
                  <a:srgbClr val="063DE8"/>
                </a:solidFill>
                <a:latin typeface="微软雅黑" panose="020B0503020204020204" pitchFamily="34" charset="-122"/>
                <a:ea typeface="微软雅黑" panose="020B0503020204020204" pitchFamily="34" charset="-122"/>
              </a:rPr>
              <a:t>按</a:t>
            </a:r>
            <a:r>
              <a:rPr lang="zh-CN" altLang="en-US" sz="2200" b="1" dirty="0">
                <a:solidFill>
                  <a:srgbClr val="063DE8"/>
                </a:solidFill>
                <a:latin typeface="微软雅黑" panose="020B0503020204020204" pitchFamily="34" charset="-122"/>
                <a:ea typeface="微软雅黑" panose="020B0503020204020204" pitchFamily="34" charset="-122"/>
              </a:rPr>
              <a:t>功能</a:t>
            </a:r>
            <a:r>
              <a:rPr lang="zh-CN" altLang="en-US" sz="2200" b="1" dirty="0" smtClean="0">
                <a:solidFill>
                  <a:srgbClr val="063DE8"/>
                </a:solidFill>
                <a:latin typeface="微软雅黑" panose="020B0503020204020204" pitchFamily="34" charset="-122"/>
                <a:ea typeface="微软雅黑" panose="020B0503020204020204" pitchFamily="34" charset="-122"/>
              </a:rPr>
              <a:t>分类</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8" name="矩形 17"/>
          <p:cNvSpPr/>
          <p:nvPr/>
        </p:nvSpPr>
        <p:spPr>
          <a:xfrm>
            <a:off x="179512" y="1124744"/>
            <a:ext cx="8390839" cy="5478423"/>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寄存器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(Register)</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封装在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内，用于存放当前正在执行的指令和使用的数据</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用触发器实现，速度快，容量小（几十个）</a:t>
            </a: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高速缓存</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(Cache)</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位于</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内部或附近，用来存放当前要执行的局部程序段和数据</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SRAM</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实现，速度可与</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匹配，容量小（几</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MB</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内存储器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MM</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（主存储器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Main (Primary) Memory</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位于</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之外，用来存放已被启动的程序及所用的数据</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DRAM</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实现，速度较快，容量较大（几</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GB</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外存储器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AM (</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辅助存储器</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Auxiliary / Secondary  Storage)</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位于主机之外，用来存放暂不运行的程序、数据或存档文件</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用磁表面或光存储器实现，容量大而速度</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慢</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7642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 calcmode="lin" valueType="num">
                                      <p:cBhvr>
                                        <p:cTn id="7" dur="5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18">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xEl>
                                              <p:pRg st="4" end="4"/>
                                            </p:txEl>
                                          </p:spTgt>
                                        </p:tgtEl>
                                        <p:attrNameLst>
                                          <p:attrName>style.visibility</p:attrName>
                                        </p:attrNameLst>
                                      </p:cBhvr>
                                      <p:to>
                                        <p:strVal val="visible"/>
                                      </p:to>
                                    </p:set>
                                    <p:anim calcmode="lin" valueType="num">
                                      <p:cBhvr>
                                        <p:cTn id="12" dur="5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18">
                                            <p:txEl>
                                              <p:pRg st="4" end="4"/>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anim calcmode="lin" valueType="num">
                                      <p:cBhvr>
                                        <p:cTn id="17" dur="500" fill="hold"/>
                                        <p:tgtEl>
                                          <p:spTgt spid="18">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18">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1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8">
                                            <p:txEl>
                                              <p:pRg st="6" end="6"/>
                                            </p:txEl>
                                          </p:spTgt>
                                        </p:tgtEl>
                                        <p:attrNameLst>
                                          <p:attrName>style.visibility</p:attrName>
                                        </p:attrNameLst>
                                      </p:cBhvr>
                                      <p:to>
                                        <p:strVal val="visible"/>
                                      </p:to>
                                    </p:set>
                                    <p:animEffect transition="in" filter="randombar(horizontal)">
                                      <p:cBhvr>
                                        <p:cTn id="24" dur="500"/>
                                        <p:tgtEl>
                                          <p:spTgt spid="18">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animEffect transition="in" filter="randombar(horizontal)">
                                      <p:cBhvr>
                                        <p:cTn id="27" dur="500"/>
                                        <p:tgtEl>
                                          <p:spTgt spid="18">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18">
                                            <p:txEl>
                                              <p:pRg st="8" end="8"/>
                                            </p:txEl>
                                          </p:spTgt>
                                        </p:tgtEl>
                                        <p:attrNameLst>
                                          <p:attrName>style.visibility</p:attrName>
                                        </p:attrNameLst>
                                      </p:cBhvr>
                                      <p:to>
                                        <p:strVal val="visible"/>
                                      </p:to>
                                    </p:set>
                                    <p:animEffect transition="in" filter="randombar(horizontal)">
                                      <p:cBhvr>
                                        <p:cTn id="30" dur="500"/>
                                        <p:tgtEl>
                                          <p:spTgt spid="18">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8">
                                            <p:txEl>
                                              <p:pRg st="9" end="9"/>
                                            </p:txEl>
                                          </p:spTgt>
                                        </p:tgtEl>
                                        <p:attrNameLst>
                                          <p:attrName>style.visibility</p:attrName>
                                        </p:attrNameLst>
                                      </p:cBhvr>
                                      <p:to>
                                        <p:strVal val="visible"/>
                                      </p:to>
                                    </p:set>
                                    <p:anim calcmode="lin" valueType="num">
                                      <p:cBhvr>
                                        <p:cTn id="35" dur="500" fill="hold"/>
                                        <p:tgtEl>
                                          <p:spTgt spid="18">
                                            <p:txEl>
                                              <p:pRg st="9" end="9"/>
                                            </p:txEl>
                                          </p:spTgt>
                                        </p:tgtEl>
                                        <p:attrNameLst>
                                          <p:attrName>ppt_w</p:attrName>
                                        </p:attrNameLst>
                                      </p:cBhvr>
                                      <p:tavLst>
                                        <p:tav tm="0">
                                          <p:val>
                                            <p:fltVal val="0"/>
                                          </p:val>
                                        </p:tav>
                                        <p:tav tm="100000">
                                          <p:val>
                                            <p:strVal val="#ppt_w"/>
                                          </p:val>
                                        </p:tav>
                                      </p:tavLst>
                                    </p:anim>
                                    <p:anim calcmode="lin" valueType="num">
                                      <p:cBhvr>
                                        <p:cTn id="36" dur="500" fill="hold"/>
                                        <p:tgtEl>
                                          <p:spTgt spid="18">
                                            <p:txEl>
                                              <p:pRg st="9" end="9"/>
                                            </p:txEl>
                                          </p:spTgt>
                                        </p:tgtEl>
                                        <p:attrNameLst>
                                          <p:attrName>ppt_h</p:attrName>
                                        </p:attrNameLst>
                                      </p:cBhvr>
                                      <p:tavLst>
                                        <p:tav tm="0">
                                          <p:val>
                                            <p:fltVal val="0"/>
                                          </p:val>
                                        </p:tav>
                                        <p:tav tm="100000">
                                          <p:val>
                                            <p:strVal val="#ppt_h"/>
                                          </p:val>
                                        </p:tav>
                                      </p:tavLst>
                                    </p:anim>
                                    <p:animEffect transition="in" filter="fade">
                                      <p:cBhvr>
                                        <p:cTn id="37" dur="500"/>
                                        <p:tgtEl>
                                          <p:spTgt spid="18">
                                            <p:txEl>
                                              <p:pRg st="9" end="9"/>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18">
                                            <p:txEl>
                                              <p:pRg st="10" end="10"/>
                                            </p:txEl>
                                          </p:spTgt>
                                        </p:tgtEl>
                                        <p:attrNameLst>
                                          <p:attrName>style.visibility</p:attrName>
                                        </p:attrNameLst>
                                      </p:cBhvr>
                                      <p:to>
                                        <p:strVal val="visible"/>
                                      </p:to>
                                    </p:set>
                                    <p:anim calcmode="lin" valueType="num">
                                      <p:cBhvr>
                                        <p:cTn id="40" dur="500" fill="hold"/>
                                        <p:tgtEl>
                                          <p:spTgt spid="18">
                                            <p:txEl>
                                              <p:pRg st="10" end="10"/>
                                            </p:txEl>
                                          </p:spTgt>
                                        </p:tgtEl>
                                        <p:attrNameLst>
                                          <p:attrName>ppt_w</p:attrName>
                                        </p:attrNameLst>
                                      </p:cBhvr>
                                      <p:tavLst>
                                        <p:tav tm="0">
                                          <p:val>
                                            <p:fltVal val="0"/>
                                          </p:val>
                                        </p:tav>
                                        <p:tav tm="100000">
                                          <p:val>
                                            <p:strVal val="#ppt_w"/>
                                          </p:val>
                                        </p:tav>
                                      </p:tavLst>
                                    </p:anim>
                                    <p:anim calcmode="lin" valueType="num">
                                      <p:cBhvr>
                                        <p:cTn id="41" dur="500" fill="hold"/>
                                        <p:tgtEl>
                                          <p:spTgt spid="18">
                                            <p:txEl>
                                              <p:pRg st="10" end="10"/>
                                            </p:txEl>
                                          </p:spTgt>
                                        </p:tgtEl>
                                        <p:attrNameLst>
                                          <p:attrName>ppt_h</p:attrName>
                                        </p:attrNameLst>
                                      </p:cBhvr>
                                      <p:tavLst>
                                        <p:tav tm="0">
                                          <p:val>
                                            <p:fltVal val="0"/>
                                          </p:val>
                                        </p:tav>
                                        <p:tav tm="100000">
                                          <p:val>
                                            <p:strVal val="#ppt_h"/>
                                          </p:val>
                                        </p:tav>
                                      </p:tavLst>
                                    </p:anim>
                                    <p:animEffect transition="in" filter="fade">
                                      <p:cBhvr>
                                        <p:cTn id="42" dur="500"/>
                                        <p:tgtEl>
                                          <p:spTgt spid="18">
                                            <p:txEl>
                                              <p:pRg st="10" end="10"/>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18">
                                            <p:txEl>
                                              <p:pRg st="11" end="11"/>
                                            </p:txEl>
                                          </p:spTgt>
                                        </p:tgtEl>
                                        <p:attrNameLst>
                                          <p:attrName>style.visibility</p:attrName>
                                        </p:attrNameLst>
                                      </p:cBhvr>
                                      <p:to>
                                        <p:strVal val="visible"/>
                                      </p:to>
                                    </p:set>
                                    <p:anim calcmode="lin" valueType="num">
                                      <p:cBhvr>
                                        <p:cTn id="45" dur="500" fill="hold"/>
                                        <p:tgtEl>
                                          <p:spTgt spid="18">
                                            <p:txEl>
                                              <p:pRg st="11" end="11"/>
                                            </p:txEl>
                                          </p:spTgt>
                                        </p:tgtEl>
                                        <p:attrNameLst>
                                          <p:attrName>ppt_w</p:attrName>
                                        </p:attrNameLst>
                                      </p:cBhvr>
                                      <p:tavLst>
                                        <p:tav tm="0">
                                          <p:val>
                                            <p:fltVal val="0"/>
                                          </p:val>
                                        </p:tav>
                                        <p:tav tm="100000">
                                          <p:val>
                                            <p:strVal val="#ppt_w"/>
                                          </p:val>
                                        </p:tav>
                                      </p:tavLst>
                                    </p:anim>
                                    <p:anim calcmode="lin" valueType="num">
                                      <p:cBhvr>
                                        <p:cTn id="46" dur="500" fill="hold"/>
                                        <p:tgtEl>
                                          <p:spTgt spid="18">
                                            <p:txEl>
                                              <p:pRg st="11" end="11"/>
                                            </p:txEl>
                                          </p:spTgt>
                                        </p:tgtEl>
                                        <p:attrNameLst>
                                          <p:attrName>ppt_h</p:attrName>
                                        </p:attrNameLst>
                                      </p:cBhvr>
                                      <p:tavLst>
                                        <p:tav tm="0">
                                          <p:val>
                                            <p:fltVal val="0"/>
                                          </p:val>
                                        </p:tav>
                                        <p:tav tm="100000">
                                          <p:val>
                                            <p:strVal val="#ppt_h"/>
                                          </p:val>
                                        </p:tav>
                                      </p:tavLst>
                                    </p:anim>
                                    <p:animEffect transition="in" filter="fade">
                                      <p:cBhvr>
                                        <p:cTn id="47" dur="500"/>
                                        <p:tgtEl>
                                          <p:spTgt spid="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2. </a:t>
            </a:r>
            <a:r>
              <a:rPr lang="zh-CN" altLang="en-US" sz="2200" b="1" dirty="0">
                <a:solidFill>
                  <a:srgbClr val="063DE8"/>
                </a:solidFill>
                <a:latin typeface="Comic Sans MS" panose="030F0702030302020204" pitchFamily="66" charset="0"/>
                <a:ea typeface="微软雅黑" panose="020B0503020204020204" pitchFamily="34" charset="-122"/>
              </a:rPr>
              <a:t>全相联</a:t>
            </a:r>
            <a:r>
              <a:rPr lang="zh-CN" altLang="en-US" sz="2200" b="1" dirty="0" smtClean="0">
                <a:solidFill>
                  <a:srgbClr val="063DE8"/>
                </a:solidFill>
                <a:latin typeface="Comic Sans MS" panose="030F0702030302020204" pitchFamily="66" charset="0"/>
                <a:ea typeface="微软雅黑" panose="020B0503020204020204" pitchFamily="34" charset="-122"/>
              </a:rPr>
              <a:t>映射</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7" name="矩形 6"/>
          <p:cNvSpPr/>
          <p:nvPr/>
        </p:nvSpPr>
        <p:spPr>
          <a:xfrm>
            <a:off x="107504" y="1577919"/>
            <a:ext cx="7560840" cy="754053"/>
          </a:xfrm>
          <a:prstGeom prst="rect">
            <a:avLst/>
          </a:prstGeom>
        </p:spPr>
        <p:txBody>
          <a:bodyPr wrap="square">
            <a:spAutoFit/>
          </a:bodyPr>
          <a:lstStyle/>
          <a:p>
            <a:pPr eaLnBrk="1" hangingPunct="1">
              <a:spcBef>
                <a:spcPct val="15000"/>
              </a:spcBef>
            </a:pPr>
            <a:r>
              <a:rPr lang="zh-CN" altLang="en-US" sz="2000" dirty="0" smtClean="0">
                <a:latin typeface="Comic Sans MS" panose="030F0702030302020204" pitchFamily="66" charset="0"/>
                <a:ea typeface="微软雅黑" panose="020B0503020204020204" pitchFamily="34" charset="-122"/>
              </a:rPr>
              <a:t>举例：</a:t>
            </a:r>
            <a:r>
              <a:rPr lang="en-US" altLang="zh-CN" sz="2000" dirty="0" smtClean="0">
                <a:latin typeface="Comic Sans MS" panose="030F0702030302020204" pitchFamily="66" charset="0"/>
                <a:ea typeface="微软雅黑" panose="020B0503020204020204" pitchFamily="34" charset="-122"/>
              </a:rPr>
              <a:t>32</a:t>
            </a:r>
            <a:r>
              <a:rPr lang="zh-CN" altLang="en-US" sz="2000" dirty="0" smtClean="0">
                <a:latin typeface="Comic Sans MS" panose="030F0702030302020204" pitchFamily="66" charset="0"/>
                <a:ea typeface="微软雅黑" panose="020B0503020204020204" pitchFamily="34" charset="-122"/>
              </a:rPr>
              <a:t>位主存地址</a:t>
            </a:r>
            <a:r>
              <a:rPr lang="en-US" altLang="zh-CN" sz="2000" dirty="0" smtClean="0">
                <a:latin typeface="Comic Sans MS" panose="030F0702030302020204" pitchFamily="66" charset="0"/>
                <a:ea typeface="微软雅黑" panose="020B0503020204020204" pitchFamily="34" charset="-122"/>
              </a:rPr>
              <a:t>,</a:t>
            </a:r>
            <a:r>
              <a:rPr lang="zh-CN" altLang="en-US" sz="2000" dirty="0" smtClean="0">
                <a:latin typeface="Comic Sans MS" panose="030F0702030302020204" pitchFamily="66" charset="0"/>
                <a:ea typeface="微软雅黑" panose="020B0503020204020204" pitchFamily="34" charset="-122"/>
              </a:rPr>
              <a:t> 块大小为</a:t>
            </a:r>
            <a:r>
              <a:rPr lang="en-US" altLang="zh-CN" sz="2000" dirty="0" smtClean="0">
                <a:latin typeface="Comic Sans MS" panose="030F0702030302020204" pitchFamily="66" charset="0"/>
                <a:ea typeface="微软雅黑" panose="020B0503020204020204" pitchFamily="34" charset="-122"/>
              </a:rPr>
              <a:t>32B</a:t>
            </a:r>
            <a:r>
              <a:rPr lang="zh-CN" altLang="en-US" sz="2000" dirty="0" smtClean="0">
                <a:latin typeface="Comic Sans MS" panose="030F0702030302020204" pitchFamily="66" charset="0"/>
                <a:ea typeface="微软雅黑" panose="020B0503020204020204" pitchFamily="34" charset="-122"/>
              </a:rPr>
              <a:t>，则比较器</a:t>
            </a:r>
            <a:r>
              <a:rPr lang="zh-CN" altLang="en-US" sz="2000" dirty="0">
                <a:latin typeface="Comic Sans MS" panose="030F0702030302020204" pitchFamily="66" charset="0"/>
                <a:ea typeface="微软雅黑" panose="020B0503020204020204" pitchFamily="34" charset="-122"/>
              </a:rPr>
              <a:t>位数多长？</a:t>
            </a:r>
          </a:p>
          <a:p>
            <a:pPr lvl="1" eaLnBrk="1" hangingPunct="1">
              <a:spcBef>
                <a:spcPct val="15000"/>
              </a:spcBef>
            </a:pPr>
            <a:r>
              <a:rPr lang="en-US" altLang="zh-CN" sz="2000" dirty="0">
                <a:latin typeface="Comic Sans MS" panose="030F0702030302020204" pitchFamily="66" charset="0"/>
                <a:ea typeface="微软雅黑" panose="020B0503020204020204" pitchFamily="34" charset="-122"/>
              </a:rPr>
              <a:t> </a:t>
            </a:r>
            <a:r>
              <a:rPr lang="en-US" altLang="zh-CN" sz="2000" dirty="0" smtClean="0">
                <a:latin typeface="Comic Sans MS" panose="030F0702030302020204" pitchFamily="66" charset="0"/>
                <a:ea typeface="微软雅黑" panose="020B0503020204020204" pitchFamily="34" charset="-122"/>
              </a:rPr>
              <a:t>   we </a:t>
            </a:r>
            <a:r>
              <a:rPr lang="en-US" altLang="zh-CN" sz="2000" dirty="0">
                <a:latin typeface="Comic Sans MS" panose="030F0702030302020204" pitchFamily="66" charset="0"/>
                <a:ea typeface="微软雅黑" panose="020B0503020204020204" pitchFamily="34" charset="-122"/>
              </a:rPr>
              <a:t>need N </a:t>
            </a:r>
            <a:r>
              <a:rPr lang="en-US" altLang="zh-CN" sz="2000" dirty="0">
                <a:solidFill>
                  <a:srgbClr val="CC0000"/>
                </a:solidFill>
                <a:latin typeface="Comic Sans MS" panose="030F0702030302020204" pitchFamily="66" charset="0"/>
                <a:ea typeface="微软雅黑" panose="020B0503020204020204" pitchFamily="34" charset="-122"/>
              </a:rPr>
              <a:t>27-bit </a:t>
            </a:r>
            <a:r>
              <a:rPr lang="en-US" altLang="zh-CN" sz="2000" dirty="0">
                <a:latin typeface="Comic Sans MS" panose="030F0702030302020204" pitchFamily="66" charset="0"/>
                <a:ea typeface="微软雅黑" panose="020B0503020204020204" pitchFamily="34" charset="-122"/>
              </a:rPr>
              <a:t>comparators</a:t>
            </a:r>
            <a:endParaRPr lang="zh-CN" altLang="en-US" dirty="0">
              <a:latin typeface="Comic Sans MS" panose="030F0702030302020204" pitchFamily="66" charset="0"/>
              <a:ea typeface="微软雅黑" panose="020B0503020204020204" pitchFamily="34" charset="-122"/>
            </a:endParaRPr>
          </a:p>
        </p:txBody>
      </p:sp>
      <p:grpSp>
        <p:nvGrpSpPr>
          <p:cNvPr id="10" name="Group 71"/>
          <p:cNvGrpSpPr>
            <a:grpSpLocks/>
          </p:cNvGrpSpPr>
          <p:nvPr/>
        </p:nvGrpSpPr>
        <p:grpSpPr bwMode="auto">
          <a:xfrm>
            <a:off x="566738" y="2420888"/>
            <a:ext cx="7932737" cy="3432175"/>
            <a:chOff x="563" y="2020"/>
            <a:chExt cx="4997" cy="1997"/>
          </a:xfrm>
        </p:grpSpPr>
        <p:sp>
          <p:nvSpPr>
            <p:cNvPr id="11" name="Rectangle 13"/>
            <p:cNvSpPr>
              <a:spLocks noChangeArrowheads="1"/>
            </p:cNvSpPr>
            <p:nvPr/>
          </p:nvSpPr>
          <p:spPr bwMode="auto">
            <a:xfrm>
              <a:off x="5123"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12" name="Rectangle 14"/>
            <p:cNvSpPr>
              <a:spLocks noChangeArrowheads="1"/>
            </p:cNvSpPr>
            <p:nvPr/>
          </p:nvSpPr>
          <p:spPr bwMode="auto">
            <a:xfrm>
              <a:off x="4355"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a:t>
              </a:r>
            </a:p>
          </p:txBody>
        </p:sp>
        <p:sp>
          <p:nvSpPr>
            <p:cNvPr id="13" name="Rectangle 15"/>
            <p:cNvSpPr>
              <a:spLocks noChangeArrowheads="1"/>
            </p:cNvSpPr>
            <p:nvPr/>
          </p:nvSpPr>
          <p:spPr bwMode="auto">
            <a:xfrm>
              <a:off x="563" y="2020"/>
              <a:ext cx="29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31</a:t>
              </a:r>
            </a:p>
          </p:txBody>
        </p:sp>
        <p:grpSp>
          <p:nvGrpSpPr>
            <p:cNvPr id="14" name="Group 70"/>
            <p:cNvGrpSpPr>
              <a:grpSpLocks/>
            </p:cNvGrpSpPr>
            <p:nvPr/>
          </p:nvGrpSpPr>
          <p:grpSpPr bwMode="auto">
            <a:xfrm>
              <a:off x="584" y="2212"/>
              <a:ext cx="4976" cy="1805"/>
              <a:chOff x="584" y="2212"/>
              <a:chExt cx="4976" cy="1805"/>
            </a:xfrm>
          </p:grpSpPr>
          <p:sp>
            <p:nvSpPr>
              <p:cNvPr id="15" name="Rectangle 4"/>
              <p:cNvSpPr>
                <a:spLocks noChangeArrowheads="1"/>
              </p:cNvSpPr>
              <p:nvPr/>
            </p:nvSpPr>
            <p:spPr bwMode="auto">
              <a:xfrm>
                <a:off x="3800" y="2840"/>
                <a:ext cx="1760" cy="113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6" name="Line 5"/>
              <p:cNvSpPr>
                <a:spLocks noChangeShapeType="1"/>
              </p:cNvSpPr>
              <p:nvPr/>
            </p:nvSpPr>
            <p:spPr bwMode="auto">
              <a:xfrm>
                <a:off x="3800" y="3024"/>
                <a:ext cx="17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7" name="Line 6"/>
              <p:cNvSpPr>
                <a:spLocks noChangeShapeType="1"/>
              </p:cNvSpPr>
              <p:nvPr/>
            </p:nvSpPr>
            <p:spPr bwMode="auto">
              <a:xfrm>
                <a:off x="3800" y="3216"/>
                <a:ext cx="17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8" name="Line 7"/>
              <p:cNvSpPr>
                <a:spLocks noChangeShapeType="1"/>
              </p:cNvSpPr>
              <p:nvPr/>
            </p:nvSpPr>
            <p:spPr bwMode="auto">
              <a:xfrm>
                <a:off x="3800" y="3408"/>
                <a:ext cx="17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9" name="Line 8"/>
              <p:cNvSpPr>
                <a:spLocks noChangeShapeType="1"/>
              </p:cNvSpPr>
              <p:nvPr/>
            </p:nvSpPr>
            <p:spPr bwMode="auto">
              <a:xfrm>
                <a:off x="3800" y="3600"/>
                <a:ext cx="17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0" name="Rectangle 9"/>
              <p:cNvSpPr>
                <a:spLocks noChangeArrowheads="1"/>
              </p:cNvSpPr>
              <p:nvPr/>
            </p:nvSpPr>
            <p:spPr bwMode="auto">
              <a:xfrm>
                <a:off x="4643"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21" name="Rectangle 10"/>
              <p:cNvSpPr>
                <a:spLocks noChangeArrowheads="1"/>
              </p:cNvSpPr>
              <p:nvPr/>
            </p:nvSpPr>
            <p:spPr bwMode="auto">
              <a:xfrm>
                <a:off x="3923" y="2636"/>
                <a:ext cx="9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Cache Data</a:t>
                </a:r>
              </a:p>
            </p:txBody>
          </p:sp>
          <p:sp>
            <p:nvSpPr>
              <p:cNvPr id="22" name="Rectangle 11"/>
              <p:cNvSpPr>
                <a:spLocks noChangeArrowheads="1"/>
              </p:cNvSpPr>
              <p:nvPr/>
            </p:nvSpPr>
            <p:spPr bwMode="auto">
              <a:xfrm>
                <a:off x="507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B</a:t>
                </a: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23" name="Rectangle 12"/>
              <p:cNvSpPr>
                <a:spLocks noChangeArrowheads="1"/>
              </p:cNvSpPr>
              <p:nvPr/>
            </p:nvSpPr>
            <p:spPr bwMode="auto">
              <a:xfrm>
                <a:off x="584" y="2224"/>
                <a:ext cx="4688" cy="17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 name="Rectangle 16"/>
              <p:cNvSpPr>
                <a:spLocks noChangeArrowheads="1"/>
              </p:cNvSpPr>
              <p:nvPr/>
            </p:nvSpPr>
            <p:spPr bwMode="auto">
              <a:xfrm>
                <a:off x="1688" y="2840"/>
                <a:ext cx="1856" cy="113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 name="Line 17"/>
              <p:cNvSpPr>
                <a:spLocks noChangeShapeType="1"/>
              </p:cNvSpPr>
              <p:nvPr/>
            </p:nvSpPr>
            <p:spPr bwMode="auto">
              <a:xfrm flipH="1">
                <a:off x="1672" y="3024"/>
                <a:ext cx="18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6" name="Line 18"/>
              <p:cNvSpPr>
                <a:spLocks noChangeShapeType="1"/>
              </p:cNvSpPr>
              <p:nvPr/>
            </p:nvSpPr>
            <p:spPr bwMode="auto">
              <a:xfrm flipH="1">
                <a:off x="1672" y="3216"/>
                <a:ext cx="18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7" name="Line 19"/>
              <p:cNvSpPr>
                <a:spLocks noChangeShapeType="1"/>
              </p:cNvSpPr>
              <p:nvPr/>
            </p:nvSpPr>
            <p:spPr bwMode="auto">
              <a:xfrm flipH="1">
                <a:off x="1672" y="3408"/>
                <a:ext cx="18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8" name="Line 20"/>
              <p:cNvSpPr>
                <a:spLocks noChangeShapeType="1"/>
              </p:cNvSpPr>
              <p:nvPr/>
            </p:nvSpPr>
            <p:spPr bwMode="auto">
              <a:xfrm flipH="1">
                <a:off x="1672" y="3600"/>
                <a:ext cx="18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9" name="Rectangle 21"/>
              <p:cNvSpPr>
                <a:spLocks noChangeArrowheads="1"/>
              </p:cNvSpPr>
              <p:nvPr/>
            </p:nvSpPr>
            <p:spPr bwMode="auto">
              <a:xfrm>
                <a:off x="2435"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0" name="Rectangle 22"/>
              <p:cNvSpPr>
                <a:spLocks noChangeArrowheads="1"/>
              </p:cNvSpPr>
              <p:nvPr/>
            </p:nvSpPr>
            <p:spPr bwMode="auto">
              <a:xfrm>
                <a:off x="2147" y="2212"/>
                <a:ext cx="17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Cache Tag (27 bits long)</a:t>
                </a:r>
              </a:p>
            </p:txBody>
          </p:sp>
          <p:sp>
            <p:nvSpPr>
              <p:cNvPr id="31" name="Rectangle 23"/>
              <p:cNvSpPr>
                <a:spLocks noChangeArrowheads="1"/>
              </p:cNvSpPr>
              <p:nvPr/>
            </p:nvSpPr>
            <p:spPr bwMode="auto">
              <a:xfrm>
                <a:off x="3608" y="2840"/>
                <a:ext cx="128" cy="113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2" name="Rectangle 24"/>
              <p:cNvSpPr>
                <a:spLocks noChangeArrowheads="1"/>
              </p:cNvSpPr>
              <p:nvPr/>
            </p:nvSpPr>
            <p:spPr bwMode="auto">
              <a:xfrm>
                <a:off x="3347" y="2636"/>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     V</a:t>
                </a:r>
              </a:p>
            </p:txBody>
          </p:sp>
          <p:sp>
            <p:nvSpPr>
              <p:cNvPr id="33" name="Line 25"/>
              <p:cNvSpPr>
                <a:spLocks noChangeShapeType="1"/>
              </p:cNvSpPr>
              <p:nvPr/>
            </p:nvSpPr>
            <p:spPr bwMode="auto">
              <a:xfrm flipH="1">
                <a:off x="3592" y="3024"/>
                <a:ext cx="1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4" name="Line 26"/>
              <p:cNvSpPr>
                <a:spLocks noChangeShapeType="1"/>
              </p:cNvSpPr>
              <p:nvPr/>
            </p:nvSpPr>
            <p:spPr bwMode="auto">
              <a:xfrm flipH="1">
                <a:off x="3592" y="3216"/>
                <a:ext cx="1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5" name="Line 27"/>
              <p:cNvSpPr>
                <a:spLocks noChangeShapeType="1"/>
              </p:cNvSpPr>
              <p:nvPr/>
            </p:nvSpPr>
            <p:spPr bwMode="auto">
              <a:xfrm flipH="1">
                <a:off x="3592" y="3408"/>
                <a:ext cx="1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6" name="Line 28"/>
              <p:cNvSpPr>
                <a:spLocks noChangeShapeType="1"/>
              </p:cNvSpPr>
              <p:nvPr/>
            </p:nvSpPr>
            <p:spPr bwMode="auto">
              <a:xfrm flipH="1">
                <a:off x="3592" y="3600"/>
                <a:ext cx="1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7" name="Rectangle 29"/>
              <p:cNvSpPr>
                <a:spLocks noChangeArrowheads="1"/>
              </p:cNvSpPr>
              <p:nvPr/>
            </p:nvSpPr>
            <p:spPr bwMode="auto">
              <a:xfrm>
                <a:off x="3587"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8" name="Line 30"/>
              <p:cNvSpPr>
                <a:spLocks noChangeShapeType="1"/>
              </p:cNvSpPr>
              <p:nvPr/>
            </p:nvSpPr>
            <p:spPr bwMode="auto">
              <a:xfrm>
                <a:off x="5088" y="2840"/>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9" name="Rectangle 31"/>
              <p:cNvSpPr>
                <a:spLocks noChangeArrowheads="1"/>
              </p:cNvSpPr>
              <p:nvPr/>
            </p:nvSpPr>
            <p:spPr bwMode="auto">
              <a:xfrm>
                <a:off x="459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B</a:t>
                </a: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40" name="Line 32"/>
              <p:cNvSpPr>
                <a:spLocks noChangeShapeType="1"/>
              </p:cNvSpPr>
              <p:nvPr/>
            </p:nvSpPr>
            <p:spPr bwMode="auto">
              <a:xfrm>
                <a:off x="4608" y="2840"/>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1" name="Rectangle 33"/>
              <p:cNvSpPr>
                <a:spLocks noChangeArrowheads="1"/>
              </p:cNvSpPr>
              <p:nvPr/>
            </p:nvSpPr>
            <p:spPr bwMode="auto">
              <a:xfrm>
                <a:off x="3779" y="2828"/>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B</a:t>
                </a: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31</a:t>
                </a:r>
              </a:p>
            </p:txBody>
          </p:sp>
          <p:sp>
            <p:nvSpPr>
              <p:cNvPr id="42" name="Line 34"/>
              <p:cNvSpPr>
                <a:spLocks noChangeShapeType="1"/>
              </p:cNvSpPr>
              <p:nvPr/>
            </p:nvSpPr>
            <p:spPr bwMode="auto">
              <a:xfrm>
                <a:off x="4272" y="2840"/>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3" name="Rectangle 35"/>
              <p:cNvSpPr>
                <a:spLocks noChangeArrowheads="1"/>
              </p:cNvSpPr>
              <p:nvPr/>
            </p:nvSpPr>
            <p:spPr bwMode="auto">
              <a:xfrm rot="-5400000">
                <a:off x="4365" y="2781"/>
                <a:ext cx="16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44" name="Rectangle 36"/>
              <p:cNvSpPr>
                <a:spLocks noChangeArrowheads="1"/>
              </p:cNvSpPr>
              <p:nvPr/>
            </p:nvSpPr>
            <p:spPr bwMode="auto">
              <a:xfrm>
                <a:off x="5075" y="302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B</a:t>
                </a: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32</a:t>
                </a:r>
              </a:p>
            </p:txBody>
          </p:sp>
          <p:sp>
            <p:nvSpPr>
              <p:cNvPr id="45" name="Line 37"/>
              <p:cNvSpPr>
                <a:spLocks noChangeShapeType="1"/>
              </p:cNvSpPr>
              <p:nvPr/>
            </p:nvSpPr>
            <p:spPr bwMode="auto">
              <a:xfrm>
                <a:off x="5088" y="3032"/>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6" name="Rectangle 38"/>
              <p:cNvSpPr>
                <a:spLocks noChangeArrowheads="1"/>
              </p:cNvSpPr>
              <p:nvPr/>
            </p:nvSpPr>
            <p:spPr bwMode="auto">
              <a:xfrm>
                <a:off x="4595" y="3020"/>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B33</a:t>
                </a:r>
              </a:p>
            </p:txBody>
          </p:sp>
          <p:sp>
            <p:nvSpPr>
              <p:cNvPr id="47" name="Line 39"/>
              <p:cNvSpPr>
                <a:spLocks noChangeShapeType="1"/>
              </p:cNvSpPr>
              <p:nvPr/>
            </p:nvSpPr>
            <p:spPr bwMode="auto">
              <a:xfrm>
                <a:off x="4608" y="3032"/>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8" name="Rectangle 40"/>
              <p:cNvSpPr>
                <a:spLocks noChangeArrowheads="1"/>
              </p:cNvSpPr>
              <p:nvPr/>
            </p:nvSpPr>
            <p:spPr bwMode="auto">
              <a:xfrm>
                <a:off x="3779" y="3020"/>
                <a:ext cx="4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B 63</a:t>
                </a:r>
              </a:p>
            </p:txBody>
          </p:sp>
          <p:sp>
            <p:nvSpPr>
              <p:cNvPr id="49" name="Line 41"/>
              <p:cNvSpPr>
                <a:spLocks noChangeShapeType="1"/>
              </p:cNvSpPr>
              <p:nvPr/>
            </p:nvSpPr>
            <p:spPr bwMode="auto">
              <a:xfrm>
                <a:off x="4272" y="3032"/>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0" name="Rectangle 42"/>
              <p:cNvSpPr>
                <a:spLocks noChangeArrowheads="1"/>
              </p:cNvSpPr>
              <p:nvPr/>
            </p:nvSpPr>
            <p:spPr bwMode="auto">
              <a:xfrm rot="-5400000">
                <a:off x="4364" y="2973"/>
                <a:ext cx="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51" name="Rectangle 43"/>
              <p:cNvSpPr>
                <a:spLocks noChangeArrowheads="1"/>
              </p:cNvSpPr>
              <p:nvPr/>
            </p:nvSpPr>
            <p:spPr bwMode="auto">
              <a:xfrm>
                <a:off x="1667" y="2636"/>
                <a:ext cx="8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Cache Tag</a:t>
                </a:r>
              </a:p>
            </p:txBody>
          </p:sp>
          <p:sp>
            <p:nvSpPr>
              <p:cNvPr id="52" name="Line 44"/>
              <p:cNvSpPr>
                <a:spLocks noChangeShapeType="1"/>
              </p:cNvSpPr>
              <p:nvPr/>
            </p:nvSpPr>
            <p:spPr bwMode="auto">
              <a:xfrm>
                <a:off x="4368" y="2224"/>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3" name="Rectangle 45"/>
              <p:cNvSpPr>
                <a:spLocks noChangeArrowheads="1"/>
              </p:cNvSpPr>
              <p:nvPr/>
            </p:nvSpPr>
            <p:spPr bwMode="auto">
              <a:xfrm>
                <a:off x="4403" y="2212"/>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Byte</a:t>
                </a: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Select</a:t>
                </a:r>
              </a:p>
            </p:txBody>
          </p:sp>
          <p:sp>
            <p:nvSpPr>
              <p:cNvPr id="54" name="Rectangle 46"/>
              <p:cNvSpPr>
                <a:spLocks noChangeArrowheads="1"/>
              </p:cNvSpPr>
              <p:nvPr/>
            </p:nvSpPr>
            <p:spPr bwMode="auto">
              <a:xfrm>
                <a:off x="4499" y="2404"/>
                <a:ext cx="7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rPr>
                  <a:t>Ex: 0x01</a:t>
                </a:r>
              </a:p>
            </p:txBody>
          </p:sp>
          <p:sp>
            <p:nvSpPr>
              <p:cNvPr id="55" name="Oval 47"/>
              <p:cNvSpPr>
                <a:spLocks noChangeArrowheads="1"/>
              </p:cNvSpPr>
              <p:nvPr/>
            </p:nvSpPr>
            <p:spPr bwMode="auto">
              <a:xfrm>
                <a:off x="1256" y="2840"/>
                <a:ext cx="176" cy="17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6" name="Rectangle 48"/>
              <p:cNvSpPr>
                <a:spLocks noChangeArrowheads="1"/>
              </p:cNvSpPr>
              <p:nvPr/>
            </p:nvSpPr>
            <p:spPr bwMode="auto">
              <a:xfrm>
                <a:off x="1264" y="2829"/>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p:txBody>
          </p:sp>
          <p:sp>
            <p:nvSpPr>
              <p:cNvPr id="57" name="Line 49"/>
              <p:cNvSpPr>
                <a:spLocks noChangeShapeType="1"/>
              </p:cNvSpPr>
              <p:nvPr/>
            </p:nvSpPr>
            <p:spPr bwMode="auto">
              <a:xfrm flipH="1">
                <a:off x="1432" y="2928"/>
                <a:ext cx="25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8" name="Oval 50"/>
              <p:cNvSpPr>
                <a:spLocks noChangeArrowheads="1"/>
              </p:cNvSpPr>
              <p:nvPr/>
            </p:nvSpPr>
            <p:spPr bwMode="auto">
              <a:xfrm>
                <a:off x="1256" y="3224"/>
                <a:ext cx="176" cy="17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9" name="Rectangle 51"/>
              <p:cNvSpPr>
                <a:spLocks noChangeArrowheads="1"/>
              </p:cNvSpPr>
              <p:nvPr/>
            </p:nvSpPr>
            <p:spPr bwMode="auto">
              <a:xfrm>
                <a:off x="1247" y="3212"/>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p:txBody>
          </p:sp>
          <p:sp>
            <p:nvSpPr>
              <p:cNvPr id="60" name="Line 52"/>
              <p:cNvSpPr>
                <a:spLocks noChangeShapeType="1"/>
              </p:cNvSpPr>
              <p:nvPr/>
            </p:nvSpPr>
            <p:spPr bwMode="auto">
              <a:xfrm flipH="1">
                <a:off x="1432" y="3312"/>
                <a:ext cx="25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1" name="Oval 53"/>
              <p:cNvSpPr>
                <a:spLocks noChangeArrowheads="1"/>
              </p:cNvSpPr>
              <p:nvPr/>
            </p:nvSpPr>
            <p:spPr bwMode="auto">
              <a:xfrm>
                <a:off x="1016" y="3032"/>
                <a:ext cx="176" cy="17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2" name="Rectangle 54"/>
              <p:cNvSpPr>
                <a:spLocks noChangeArrowheads="1"/>
              </p:cNvSpPr>
              <p:nvPr/>
            </p:nvSpPr>
            <p:spPr bwMode="auto">
              <a:xfrm>
                <a:off x="1020" y="3020"/>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p:txBody>
          </p:sp>
          <p:sp>
            <p:nvSpPr>
              <p:cNvPr id="63" name="Line 55"/>
              <p:cNvSpPr>
                <a:spLocks noChangeShapeType="1"/>
              </p:cNvSpPr>
              <p:nvPr/>
            </p:nvSpPr>
            <p:spPr bwMode="auto">
              <a:xfrm flipH="1">
                <a:off x="1192" y="3120"/>
                <a:ext cx="49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4" name="Oval 56"/>
              <p:cNvSpPr>
                <a:spLocks noChangeArrowheads="1"/>
              </p:cNvSpPr>
              <p:nvPr/>
            </p:nvSpPr>
            <p:spPr bwMode="auto">
              <a:xfrm>
                <a:off x="1016" y="3416"/>
                <a:ext cx="176" cy="17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5" name="Line 57"/>
              <p:cNvSpPr>
                <a:spLocks noChangeShapeType="1"/>
              </p:cNvSpPr>
              <p:nvPr/>
            </p:nvSpPr>
            <p:spPr bwMode="auto">
              <a:xfrm flipH="1">
                <a:off x="1192" y="3504"/>
                <a:ext cx="49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6" name="Rectangle 58"/>
              <p:cNvSpPr>
                <a:spLocks noChangeArrowheads="1"/>
              </p:cNvSpPr>
              <p:nvPr/>
            </p:nvSpPr>
            <p:spPr bwMode="auto">
              <a:xfrm>
                <a:off x="1020" y="3404"/>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p:txBody>
          </p:sp>
          <p:sp>
            <p:nvSpPr>
              <p:cNvPr id="67" name="Line 59"/>
              <p:cNvSpPr>
                <a:spLocks noChangeShapeType="1"/>
              </p:cNvSpPr>
              <p:nvPr/>
            </p:nvSpPr>
            <p:spPr bwMode="auto">
              <a:xfrm>
                <a:off x="672" y="2404"/>
                <a:ext cx="0" cy="14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8" name="Line 60"/>
              <p:cNvSpPr>
                <a:spLocks noChangeShapeType="1"/>
              </p:cNvSpPr>
              <p:nvPr/>
            </p:nvSpPr>
            <p:spPr bwMode="auto">
              <a:xfrm>
                <a:off x="680" y="3504"/>
                <a:ext cx="32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9" name="Line 61"/>
              <p:cNvSpPr>
                <a:spLocks noChangeShapeType="1"/>
              </p:cNvSpPr>
              <p:nvPr/>
            </p:nvSpPr>
            <p:spPr bwMode="auto">
              <a:xfrm>
                <a:off x="680" y="3120"/>
                <a:ext cx="32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0" name="Line 62"/>
              <p:cNvSpPr>
                <a:spLocks noChangeShapeType="1"/>
              </p:cNvSpPr>
              <p:nvPr/>
            </p:nvSpPr>
            <p:spPr bwMode="auto">
              <a:xfrm>
                <a:off x="680" y="3312"/>
                <a:ext cx="56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1" name="Line 63"/>
              <p:cNvSpPr>
                <a:spLocks noChangeShapeType="1"/>
              </p:cNvSpPr>
              <p:nvPr/>
            </p:nvSpPr>
            <p:spPr bwMode="auto">
              <a:xfrm>
                <a:off x="680" y="2928"/>
                <a:ext cx="56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2" name="Oval 64"/>
              <p:cNvSpPr>
                <a:spLocks noChangeArrowheads="1"/>
              </p:cNvSpPr>
              <p:nvPr/>
            </p:nvSpPr>
            <p:spPr bwMode="auto">
              <a:xfrm>
                <a:off x="1016" y="3800"/>
                <a:ext cx="176" cy="17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73" name="Line 65"/>
              <p:cNvSpPr>
                <a:spLocks noChangeShapeType="1"/>
              </p:cNvSpPr>
              <p:nvPr/>
            </p:nvSpPr>
            <p:spPr bwMode="auto">
              <a:xfrm flipH="1">
                <a:off x="1192" y="3888"/>
                <a:ext cx="49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4" name="Rectangle 66"/>
              <p:cNvSpPr>
                <a:spLocks noChangeArrowheads="1"/>
              </p:cNvSpPr>
              <p:nvPr/>
            </p:nvSpPr>
            <p:spPr bwMode="auto">
              <a:xfrm>
                <a:off x="1020" y="3788"/>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p:txBody>
          </p:sp>
          <p:sp>
            <p:nvSpPr>
              <p:cNvPr id="75" name="Line 67"/>
              <p:cNvSpPr>
                <a:spLocks noChangeShapeType="1"/>
              </p:cNvSpPr>
              <p:nvPr/>
            </p:nvSpPr>
            <p:spPr bwMode="auto">
              <a:xfrm>
                <a:off x="680" y="3888"/>
                <a:ext cx="32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6" name="Line 68"/>
              <p:cNvSpPr>
                <a:spLocks noChangeShapeType="1"/>
              </p:cNvSpPr>
              <p:nvPr/>
            </p:nvSpPr>
            <p:spPr bwMode="auto">
              <a:xfrm>
                <a:off x="4848" y="2614"/>
                <a:ext cx="0" cy="21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7" name="Rectangle 69"/>
              <p:cNvSpPr>
                <a:spLocks noChangeArrowheads="1"/>
              </p:cNvSpPr>
              <p:nvPr/>
            </p:nvSpPr>
            <p:spPr bwMode="auto">
              <a:xfrm>
                <a:off x="1323" y="3587"/>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p>
            </p:txBody>
          </p:sp>
        </p:grpSp>
      </p:grpSp>
      <p:sp>
        <p:nvSpPr>
          <p:cNvPr id="78" name="Text Box 72"/>
          <p:cNvSpPr txBox="1">
            <a:spLocks noChangeArrowheads="1"/>
          </p:cNvSpPr>
          <p:nvPr/>
        </p:nvSpPr>
        <p:spPr bwMode="auto">
          <a:xfrm>
            <a:off x="971550" y="3176538"/>
            <a:ext cx="3195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smtClean="0">
                <a:solidFill>
                  <a:srgbClr val="FF0000"/>
                </a:solidFill>
                <a:ea typeface="黑体" panose="02010609060101010101" pitchFamily="49" charset="-122"/>
              </a:rPr>
              <a:t>问题：需要多少个比较器？</a:t>
            </a:r>
          </a:p>
        </p:txBody>
      </p:sp>
      <p:sp>
        <p:nvSpPr>
          <p:cNvPr id="79" name="Text Box 74"/>
          <p:cNvSpPr txBox="1">
            <a:spLocks noChangeArrowheads="1"/>
          </p:cNvSpPr>
          <p:nvPr/>
        </p:nvSpPr>
        <p:spPr bwMode="auto">
          <a:xfrm>
            <a:off x="3986213" y="3176538"/>
            <a:ext cx="2114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1800" b="1" smtClean="0">
                <a:solidFill>
                  <a:srgbClr val="0000FF"/>
                </a:solidFill>
                <a:ea typeface="黑体" panose="02010609060101010101" pitchFamily="49" charset="-122"/>
              </a:rPr>
              <a:t>每行一个比较器！</a:t>
            </a:r>
          </a:p>
        </p:txBody>
      </p:sp>
    </p:spTree>
    <p:extLst>
      <p:ext uri="{BB962C8B-B14F-4D97-AF65-F5344CB8AC3E}">
        <p14:creationId xmlns:p14="http://schemas.microsoft.com/office/powerpoint/2010/main" val="18665163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3. </a:t>
            </a:r>
            <a:r>
              <a:rPr lang="zh-CN" altLang="en-US" sz="2200" b="1" dirty="0" smtClean="0">
                <a:solidFill>
                  <a:srgbClr val="063DE8"/>
                </a:solidFill>
                <a:latin typeface="Comic Sans MS" panose="030F0702030302020204" pitchFamily="66" charset="0"/>
                <a:ea typeface="微软雅黑" panose="020B0503020204020204" pitchFamily="34" charset="-122"/>
              </a:rPr>
              <a:t>组相联映射</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7" name="矩形 6"/>
          <p:cNvSpPr/>
          <p:nvPr/>
        </p:nvSpPr>
        <p:spPr>
          <a:xfrm>
            <a:off x="125798" y="1500085"/>
            <a:ext cx="8550657" cy="2677656"/>
          </a:xfrm>
          <a:prstGeom prst="rect">
            <a:avLst/>
          </a:prstGeom>
        </p:spPr>
        <p:txBody>
          <a:bodyPr wrap="square">
            <a:spAutoFit/>
          </a:bodyPr>
          <a:lstStyle/>
          <a:p>
            <a:pPr eaLnBrk="1" hangingPunct="1">
              <a:lnSpc>
                <a:spcPct val="120000"/>
              </a:lnSpc>
            </a:pPr>
            <a:r>
              <a:rPr lang="zh-CN" altLang="en-US" sz="2000" b="1" dirty="0">
                <a:latin typeface="Comic Sans MS" panose="030F0702030302020204" pitchFamily="66" charset="0"/>
                <a:ea typeface="微软雅黑" panose="020B0503020204020204" pitchFamily="34" charset="-122"/>
                <a:hlinkClick r:id="" action="ppaction://hlinkshowjump?jump=nextslide"/>
              </a:rPr>
              <a:t>组相联映射</a:t>
            </a:r>
            <a:r>
              <a:rPr lang="zh-CN" altLang="en-US" sz="2000" b="1" dirty="0">
                <a:latin typeface="Comic Sans MS" panose="030F0702030302020204" pitchFamily="66" charset="0"/>
                <a:ea typeface="微软雅黑" panose="020B0503020204020204" pitchFamily="34" charset="-122"/>
              </a:rPr>
              <a:t>结合直接映射和全相联映射的特点</a:t>
            </a:r>
          </a:p>
          <a:p>
            <a:pPr marL="342900" indent="-342900" eaLnBrk="1" hangingPunct="1">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将</a:t>
            </a:r>
            <a:r>
              <a:rPr lang="en-US" altLang="zh-CN" sz="2000" dirty="0">
                <a:latin typeface="Comic Sans MS" panose="030F0702030302020204" pitchFamily="66" charset="0"/>
                <a:ea typeface="微软雅黑" panose="020B0503020204020204" pitchFamily="34" charset="-122"/>
              </a:rPr>
              <a:t>Cache</a:t>
            </a:r>
            <a:r>
              <a:rPr lang="zh-CN" altLang="en-US" sz="2000" dirty="0">
                <a:latin typeface="Comic Sans MS" panose="030F0702030302020204" pitchFamily="66" charset="0"/>
                <a:ea typeface="微软雅黑" panose="020B0503020204020204" pitchFamily="34" charset="-122"/>
              </a:rPr>
              <a:t>所有行分组，把主存块映射到</a:t>
            </a:r>
            <a:r>
              <a:rPr lang="en-US" altLang="zh-CN" sz="2000" dirty="0">
                <a:latin typeface="Comic Sans MS" panose="030F0702030302020204" pitchFamily="66" charset="0"/>
                <a:ea typeface="微软雅黑" panose="020B0503020204020204" pitchFamily="34" charset="-122"/>
              </a:rPr>
              <a:t>Cache</a:t>
            </a:r>
            <a:r>
              <a:rPr lang="zh-CN" altLang="en-US" sz="2000" dirty="0">
                <a:latin typeface="Comic Sans MS" panose="030F0702030302020204" pitchFamily="66" charset="0"/>
                <a:ea typeface="微软雅黑" panose="020B0503020204020204" pitchFamily="34" charset="-122"/>
              </a:rPr>
              <a:t>固定组的任一行中。也即：组间模映射、组内全映射。映射关系为：</a:t>
            </a:r>
          </a:p>
          <a:p>
            <a:pPr eaLnBrk="1" hangingPunct="1">
              <a:lnSpc>
                <a:spcPct val="120000"/>
              </a:lnSpc>
              <a:buFontTx/>
              <a:buNone/>
            </a:pPr>
            <a:r>
              <a:rPr lang="en-US" altLang="zh-CN" sz="2000" dirty="0">
                <a:latin typeface="Comic Sans MS" panose="030F0702030302020204" pitchFamily="66" charset="0"/>
                <a:ea typeface="微软雅黑" panose="020B0503020204020204" pitchFamily="34" charset="-122"/>
              </a:rPr>
              <a:t>     </a:t>
            </a:r>
            <a:r>
              <a:rPr lang="en-US" altLang="zh-CN" sz="2000" dirty="0">
                <a:solidFill>
                  <a:srgbClr val="FF0000"/>
                </a:solidFill>
                <a:latin typeface="Comic Sans MS" panose="030F0702030302020204" pitchFamily="66" charset="0"/>
                <a:ea typeface="微软雅黑" panose="020B0503020204020204" pitchFamily="34" charset="-122"/>
              </a:rPr>
              <a:t>Cache</a:t>
            </a:r>
            <a:r>
              <a:rPr lang="zh-CN" altLang="en-US" sz="2000" dirty="0">
                <a:solidFill>
                  <a:srgbClr val="FF0000"/>
                </a:solidFill>
                <a:latin typeface="Comic Sans MS" panose="030F0702030302020204" pitchFamily="66" charset="0"/>
                <a:ea typeface="微软雅黑" panose="020B0503020204020204" pitchFamily="34" charset="-122"/>
              </a:rPr>
              <a:t>组号</a:t>
            </a:r>
            <a:r>
              <a:rPr lang="en-US" altLang="zh-CN" sz="2000" dirty="0">
                <a:solidFill>
                  <a:srgbClr val="FF0000"/>
                </a:solidFill>
                <a:latin typeface="Comic Sans MS" panose="030F0702030302020204" pitchFamily="66" charset="0"/>
                <a:ea typeface="微软雅黑" panose="020B0503020204020204" pitchFamily="34" charset="-122"/>
              </a:rPr>
              <a:t>=</a:t>
            </a:r>
            <a:r>
              <a:rPr lang="zh-CN" altLang="en-US" sz="2000" dirty="0">
                <a:solidFill>
                  <a:srgbClr val="FF0000"/>
                </a:solidFill>
                <a:latin typeface="Comic Sans MS" panose="030F0702030302020204" pitchFamily="66" charset="0"/>
                <a:ea typeface="微软雅黑" panose="020B0503020204020204" pitchFamily="34" charset="-122"/>
              </a:rPr>
              <a:t>主存块号 </a:t>
            </a:r>
            <a:r>
              <a:rPr lang="en-US" altLang="zh-CN" sz="2000" dirty="0">
                <a:solidFill>
                  <a:srgbClr val="FF0000"/>
                </a:solidFill>
                <a:latin typeface="Comic Sans MS" panose="030F0702030302020204" pitchFamily="66" charset="0"/>
                <a:ea typeface="微软雅黑" panose="020B0503020204020204" pitchFamily="34" charset="-122"/>
              </a:rPr>
              <a:t>mod Cache</a:t>
            </a:r>
            <a:r>
              <a:rPr lang="zh-CN" altLang="en-US" sz="2000" dirty="0">
                <a:solidFill>
                  <a:srgbClr val="FF0000"/>
                </a:solidFill>
                <a:latin typeface="Comic Sans MS" panose="030F0702030302020204" pitchFamily="66" charset="0"/>
                <a:ea typeface="微软雅黑" panose="020B0503020204020204" pitchFamily="34" charset="-122"/>
              </a:rPr>
              <a:t>组数</a:t>
            </a:r>
          </a:p>
          <a:p>
            <a:pPr eaLnBrk="1" hangingPunct="1">
              <a:lnSpc>
                <a:spcPct val="120000"/>
              </a:lnSpc>
              <a:buFontTx/>
              <a:buNone/>
            </a:pPr>
            <a:r>
              <a:rPr lang="zh-CN" altLang="en-US" sz="2000" dirty="0">
                <a:solidFill>
                  <a:srgbClr val="FF0000"/>
                </a:solidFill>
                <a:latin typeface="Comic Sans MS" panose="030F0702030302020204" pitchFamily="66" charset="0"/>
                <a:ea typeface="微软雅黑" panose="020B0503020204020204" pitchFamily="34" charset="-122"/>
              </a:rPr>
              <a:t>     举例：假定</a:t>
            </a:r>
            <a:r>
              <a:rPr lang="en-US" altLang="zh-CN" sz="2000" dirty="0">
                <a:solidFill>
                  <a:srgbClr val="FF0000"/>
                </a:solidFill>
                <a:latin typeface="Comic Sans MS" panose="030F0702030302020204" pitchFamily="66" charset="0"/>
                <a:ea typeface="微软雅黑" panose="020B0503020204020204" pitchFamily="34" charset="-122"/>
              </a:rPr>
              <a:t>Cache</a:t>
            </a:r>
            <a:r>
              <a:rPr lang="zh-CN" altLang="en-US" sz="2000" dirty="0">
                <a:solidFill>
                  <a:srgbClr val="FF0000"/>
                </a:solidFill>
                <a:latin typeface="Comic Sans MS" panose="030F0702030302020204" pitchFamily="66" charset="0"/>
                <a:ea typeface="微软雅黑" panose="020B0503020204020204" pitchFamily="34" charset="-122"/>
              </a:rPr>
              <a:t>划分为：8</a:t>
            </a:r>
            <a:r>
              <a:rPr lang="en-US" altLang="zh-CN" sz="2000" dirty="0">
                <a:solidFill>
                  <a:srgbClr val="FF0000"/>
                </a:solidFill>
                <a:latin typeface="Comic Sans MS" panose="030F0702030302020204" pitchFamily="66" charset="0"/>
                <a:ea typeface="微软雅黑" panose="020B0503020204020204" pitchFamily="34" charset="-122"/>
              </a:rPr>
              <a:t>K</a:t>
            </a:r>
            <a:r>
              <a:rPr lang="zh-CN" altLang="en-US" sz="2000" dirty="0">
                <a:solidFill>
                  <a:srgbClr val="FF0000"/>
                </a:solidFill>
                <a:latin typeface="Comic Sans MS" panose="030F0702030302020204" pitchFamily="66" charset="0"/>
                <a:ea typeface="微软雅黑" panose="020B0503020204020204" pitchFamily="34" charset="-122"/>
              </a:rPr>
              <a:t>字=8组</a:t>
            </a:r>
            <a:r>
              <a:rPr lang="en-US" altLang="zh-CN" sz="2000" dirty="0">
                <a:solidFill>
                  <a:srgbClr val="FF0000"/>
                </a:solidFill>
                <a:latin typeface="Comic Sans MS" panose="030F0702030302020204" pitchFamily="66" charset="0"/>
                <a:ea typeface="微软雅黑" panose="020B0503020204020204" pitchFamily="34" charset="-122"/>
              </a:rPr>
              <a:t>x2</a:t>
            </a:r>
            <a:r>
              <a:rPr lang="zh-CN" altLang="en-US" sz="2000" dirty="0">
                <a:solidFill>
                  <a:srgbClr val="FF0000"/>
                </a:solidFill>
                <a:latin typeface="Comic Sans MS" panose="030F0702030302020204" pitchFamily="66" charset="0"/>
                <a:ea typeface="微软雅黑" panose="020B0503020204020204" pitchFamily="34" charset="-122"/>
              </a:rPr>
              <a:t>行</a:t>
            </a:r>
            <a:r>
              <a:rPr lang="en-US" altLang="zh-CN" sz="2000" dirty="0">
                <a:solidFill>
                  <a:srgbClr val="FF0000"/>
                </a:solidFill>
                <a:latin typeface="Comic Sans MS" panose="030F0702030302020204" pitchFamily="66" charset="0"/>
                <a:ea typeface="微软雅黑" panose="020B0503020204020204" pitchFamily="34" charset="-122"/>
              </a:rPr>
              <a:t>/</a:t>
            </a:r>
            <a:r>
              <a:rPr lang="zh-CN" altLang="en-US" sz="2000" dirty="0">
                <a:solidFill>
                  <a:srgbClr val="FF0000"/>
                </a:solidFill>
                <a:latin typeface="Comic Sans MS" panose="030F0702030302020204" pitchFamily="66" charset="0"/>
                <a:ea typeface="微软雅黑" panose="020B0503020204020204" pitchFamily="34" charset="-122"/>
              </a:rPr>
              <a:t>组</a:t>
            </a:r>
            <a:r>
              <a:rPr lang="en-US" altLang="zh-CN" sz="2000" dirty="0">
                <a:solidFill>
                  <a:srgbClr val="FF0000"/>
                </a:solidFill>
                <a:latin typeface="Comic Sans MS" panose="030F0702030302020204" pitchFamily="66" charset="0"/>
                <a:ea typeface="微软雅黑" panose="020B0503020204020204" pitchFamily="34" charset="-122"/>
              </a:rPr>
              <a:t>x512</a:t>
            </a:r>
            <a:r>
              <a:rPr lang="zh-CN" altLang="en-US" sz="2000" dirty="0">
                <a:solidFill>
                  <a:srgbClr val="FF0000"/>
                </a:solidFill>
                <a:latin typeface="Comic Sans MS" panose="030F0702030302020204" pitchFamily="66" charset="0"/>
                <a:ea typeface="微软雅黑" panose="020B0503020204020204" pitchFamily="34" charset="-122"/>
              </a:rPr>
              <a:t>字/行</a:t>
            </a:r>
          </a:p>
          <a:p>
            <a:pPr eaLnBrk="1" hangingPunct="1">
              <a:lnSpc>
                <a:spcPct val="120000"/>
              </a:lnSpc>
              <a:buFontTx/>
              <a:buNone/>
            </a:pPr>
            <a:r>
              <a:rPr lang="en-US" altLang="zh-CN" sz="2000" dirty="0">
                <a:solidFill>
                  <a:srgbClr val="FF0000"/>
                </a:solidFill>
                <a:latin typeface="Comic Sans MS" panose="030F0702030302020204" pitchFamily="66" charset="0"/>
                <a:ea typeface="微软雅黑" panose="020B0503020204020204" pitchFamily="34" charset="-122"/>
              </a:rPr>
              <a:t>                 4=100 mod 8</a:t>
            </a:r>
          </a:p>
          <a:p>
            <a:pPr eaLnBrk="1" hangingPunct="1">
              <a:lnSpc>
                <a:spcPct val="120000"/>
              </a:lnSpc>
              <a:buFontTx/>
              <a:buNone/>
            </a:pPr>
            <a:r>
              <a:rPr lang="en-US" altLang="zh-CN" sz="2000" dirty="0">
                <a:solidFill>
                  <a:srgbClr val="FF0000"/>
                </a:solidFill>
                <a:latin typeface="Comic Sans MS" panose="030F0702030302020204" pitchFamily="66" charset="0"/>
                <a:ea typeface="微软雅黑" panose="020B0503020204020204" pitchFamily="34" charset="-122"/>
              </a:rPr>
              <a:t>     (</a:t>
            </a:r>
            <a:r>
              <a:rPr lang="zh-CN" altLang="en-US" sz="2000" dirty="0">
                <a:solidFill>
                  <a:srgbClr val="FF0000"/>
                </a:solidFill>
                <a:latin typeface="Comic Sans MS" panose="030F0702030302020204" pitchFamily="66" charset="0"/>
                <a:ea typeface="微软雅黑" panose="020B0503020204020204" pitchFamily="34" charset="-122"/>
              </a:rPr>
              <a:t>主存第100块应映射到</a:t>
            </a:r>
            <a:r>
              <a:rPr lang="en-US" altLang="zh-CN" sz="2000" dirty="0">
                <a:solidFill>
                  <a:srgbClr val="FF0000"/>
                </a:solidFill>
                <a:latin typeface="Comic Sans MS" panose="030F0702030302020204" pitchFamily="66" charset="0"/>
                <a:ea typeface="微软雅黑" panose="020B0503020204020204" pitchFamily="34" charset="-122"/>
              </a:rPr>
              <a:t>Cache</a:t>
            </a:r>
            <a:r>
              <a:rPr lang="zh-CN" altLang="en-US" sz="2000" dirty="0">
                <a:solidFill>
                  <a:srgbClr val="FF0000"/>
                </a:solidFill>
                <a:latin typeface="Comic Sans MS" panose="030F0702030302020204" pitchFamily="66" charset="0"/>
                <a:ea typeface="微软雅黑" panose="020B0503020204020204" pitchFamily="34" charset="-122"/>
              </a:rPr>
              <a:t>的第4组的任意行中。)</a:t>
            </a:r>
            <a:endParaRPr lang="zh-CN" altLang="en-US" sz="2000" dirty="0">
              <a:latin typeface="Comic Sans MS" panose="030F0702030302020204" pitchFamily="66" charset="0"/>
            </a:endParaRPr>
          </a:p>
        </p:txBody>
      </p:sp>
      <p:sp>
        <p:nvSpPr>
          <p:cNvPr id="10" name="Rectangle 4"/>
          <p:cNvSpPr>
            <a:spLocks noChangeArrowheads="1"/>
          </p:cNvSpPr>
          <p:nvPr/>
        </p:nvSpPr>
        <p:spPr bwMode="auto">
          <a:xfrm>
            <a:off x="107504" y="4195431"/>
            <a:ext cx="8415337"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indent="0" eaLnBrk="1" hangingPunct="1">
              <a:lnSpc>
                <a:spcPct val="90000"/>
              </a:lnSpc>
              <a:spcBef>
                <a:spcPct val="70000"/>
              </a:spcBef>
              <a:buClr>
                <a:schemeClr val="tx1"/>
              </a:buClr>
              <a:buSzPct val="80000"/>
            </a:pPr>
            <a:r>
              <a:rPr kumimoji="1" lang="zh-CN" altLang="en-US" sz="2000" b="1" dirty="0">
                <a:latin typeface="微软雅黑" panose="020B0503020204020204" pitchFamily="34" charset="-122"/>
                <a:ea typeface="微软雅黑" panose="020B0503020204020204" pitchFamily="34" charset="-122"/>
              </a:rPr>
              <a:t>特点：</a:t>
            </a:r>
          </a:p>
          <a:p>
            <a:pPr marL="400050">
              <a:lnSpc>
                <a:spcPct val="115000"/>
              </a:lnSpc>
              <a:spcBef>
                <a:spcPct val="30000"/>
              </a:spcBef>
              <a:buFont typeface="Wingdings" panose="05000000000000000000" pitchFamily="2" charset="2"/>
              <a:buChar char="Ø"/>
            </a:pPr>
            <a:r>
              <a:rPr kumimoji="1" lang="zh-CN" altLang="en-US" sz="2000" dirty="0">
                <a:solidFill>
                  <a:srgbClr val="000099"/>
                </a:solidFill>
                <a:latin typeface="微软雅黑" panose="020B0503020204020204" pitchFamily="34" charset="-122"/>
                <a:ea typeface="微软雅黑" panose="020B0503020204020204" pitchFamily="34" charset="-122"/>
              </a:rPr>
              <a:t>结合直接映射和全相联映射的优点。当</a:t>
            </a:r>
            <a:r>
              <a:rPr kumimoji="1" lang="en-US" altLang="zh-CN" sz="2000" dirty="0">
                <a:solidFill>
                  <a:srgbClr val="000099"/>
                </a:solidFill>
                <a:latin typeface="微软雅黑" panose="020B0503020204020204" pitchFamily="34" charset="-122"/>
                <a:ea typeface="微软雅黑" panose="020B0503020204020204" pitchFamily="34" charset="-122"/>
              </a:rPr>
              <a:t>Cache</a:t>
            </a:r>
            <a:r>
              <a:rPr kumimoji="1" lang="zh-CN" altLang="en-US" sz="2000" dirty="0">
                <a:solidFill>
                  <a:srgbClr val="000099"/>
                </a:solidFill>
                <a:latin typeface="微软雅黑" panose="020B0503020204020204" pitchFamily="34" charset="-122"/>
                <a:ea typeface="微软雅黑" panose="020B0503020204020204" pitchFamily="34" charset="-122"/>
              </a:rPr>
              <a:t>组数为1时，变为相联映射；当每组只有一个槽时，变为直接映射。</a:t>
            </a:r>
          </a:p>
          <a:p>
            <a:pPr marL="400050">
              <a:lnSpc>
                <a:spcPct val="115000"/>
              </a:lnSpc>
              <a:spcBef>
                <a:spcPct val="30000"/>
              </a:spcBef>
              <a:buFont typeface="Wingdings" panose="05000000000000000000" pitchFamily="2" charset="2"/>
              <a:buChar char="Ø"/>
            </a:pPr>
            <a:r>
              <a:rPr kumimoji="1" lang="zh-CN" altLang="en-US" sz="2000" dirty="0">
                <a:solidFill>
                  <a:srgbClr val="000099"/>
                </a:solidFill>
                <a:latin typeface="微软雅黑" panose="020B0503020204020204" pitchFamily="34" charset="-122"/>
                <a:ea typeface="微软雅黑" panose="020B0503020204020204" pitchFamily="34" charset="-122"/>
              </a:rPr>
              <a:t>每组</a:t>
            </a:r>
            <a:r>
              <a:rPr kumimoji="1" lang="en-US" altLang="zh-CN" sz="2000" dirty="0">
                <a:solidFill>
                  <a:srgbClr val="000099"/>
                </a:solidFill>
                <a:latin typeface="微软雅黑" panose="020B0503020204020204" pitchFamily="34" charset="-122"/>
                <a:ea typeface="微软雅黑" panose="020B0503020204020204" pitchFamily="34" charset="-122"/>
              </a:rPr>
              <a:t>2</a:t>
            </a:r>
            <a:r>
              <a:rPr kumimoji="1" lang="zh-CN" altLang="en-US" sz="2000" dirty="0">
                <a:solidFill>
                  <a:srgbClr val="000099"/>
                </a:solidFill>
                <a:latin typeface="微软雅黑" panose="020B0503020204020204" pitchFamily="34" charset="-122"/>
                <a:ea typeface="微软雅黑" panose="020B0503020204020204" pitchFamily="34" charset="-122"/>
              </a:rPr>
              <a:t>或</a:t>
            </a:r>
            <a:r>
              <a:rPr kumimoji="1" lang="en-US" altLang="zh-CN" sz="2000" dirty="0">
                <a:solidFill>
                  <a:srgbClr val="000099"/>
                </a:solidFill>
                <a:latin typeface="微软雅黑" panose="020B0503020204020204" pitchFamily="34" charset="-122"/>
                <a:ea typeface="微软雅黑" panose="020B0503020204020204" pitchFamily="34" charset="-122"/>
              </a:rPr>
              <a:t>4</a:t>
            </a:r>
            <a:r>
              <a:rPr kumimoji="1" lang="zh-CN" altLang="en-US" sz="2000" dirty="0">
                <a:solidFill>
                  <a:srgbClr val="000099"/>
                </a:solidFill>
                <a:latin typeface="微软雅黑" panose="020B0503020204020204" pitchFamily="34" charset="-122"/>
                <a:ea typeface="微软雅黑" panose="020B0503020204020204" pitchFamily="34" charset="-122"/>
              </a:rPr>
              <a:t>行（称为2</a:t>
            </a:r>
            <a:r>
              <a:rPr kumimoji="1" lang="en-US" altLang="zh-CN" sz="2000" dirty="0">
                <a:solidFill>
                  <a:srgbClr val="000099"/>
                </a:solidFill>
                <a:latin typeface="微软雅黑" panose="020B0503020204020204" pitchFamily="34" charset="-122"/>
                <a:ea typeface="微软雅黑" panose="020B0503020204020204" pitchFamily="34" charset="-122"/>
              </a:rPr>
              <a:t>-</a:t>
            </a:r>
            <a:r>
              <a:rPr kumimoji="1" lang="zh-CN" altLang="en-US" sz="2000" dirty="0">
                <a:solidFill>
                  <a:srgbClr val="000099"/>
                </a:solidFill>
                <a:latin typeface="微软雅黑" panose="020B0503020204020204" pitchFamily="34" charset="-122"/>
                <a:ea typeface="微软雅黑" panose="020B0503020204020204" pitchFamily="34" charset="-122"/>
              </a:rPr>
              <a:t>路或</a:t>
            </a:r>
            <a:r>
              <a:rPr kumimoji="1" lang="en-US" altLang="zh-CN" sz="2000" dirty="0">
                <a:solidFill>
                  <a:srgbClr val="000099"/>
                </a:solidFill>
                <a:latin typeface="微软雅黑" panose="020B0503020204020204" pitchFamily="34" charset="-122"/>
                <a:ea typeface="微软雅黑" panose="020B0503020204020204" pitchFamily="34" charset="-122"/>
              </a:rPr>
              <a:t>4-</a:t>
            </a:r>
            <a:r>
              <a:rPr kumimoji="1" lang="zh-CN" altLang="en-US" sz="2000" dirty="0">
                <a:solidFill>
                  <a:srgbClr val="000099"/>
                </a:solidFill>
                <a:latin typeface="微软雅黑" panose="020B0503020204020204" pitchFamily="34" charset="-122"/>
                <a:ea typeface="微软雅黑" panose="020B0503020204020204" pitchFamily="34" charset="-122"/>
              </a:rPr>
              <a:t>路组相联）较常用。通常每组4行以上很少用。在较大容量的</a:t>
            </a:r>
            <a:r>
              <a:rPr kumimoji="1" lang="en-US" altLang="zh-CN" sz="2000" dirty="0">
                <a:solidFill>
                  <a:srgbClr val="000099"/>
                </a:solidFill>
                <a:latin typeface="微软雅黑" panose="020B0503020204020204" pitchFamily="34" charset="-122"/>
                <a:ea typeface="微软雅黑" panose="020B0503020204020204" pitchFamily="34" charset="-122"/>
              </a:rPr>
              <a:t>L2 </a:t>
            </a:r>
            <a:r>
              <a:rPr kumimoji="1" lang="en-US" altLang="zh-CN" sz="2000" dirty="0" err="1">
                <a:solidFill>
                  <a:srgbClr val="000099"/>
                </a:solidFill>
                <a:latin typeface="微软雅黑" panose="020B0503020204020204" pitchFamily="34" charset="-122"/>
                <a:ea typeface="微软雅黑" panose="020B0503020204020204" pitchFamily="34" charset="-122"/>
              </a:rPr>
              <a:t>Cahce</a:t>
            </a:r>
            <a:r>
              <a:rPr kumimoji="1" lang="zh-CN" altLang="en-US" sz="2000" dirty="0">
                <a:solidFill>
                  <a:srgbClr val="000099"/>
                </a:solidFill>
                <a:latin typeface="微软雅黑" panose="020B0503020204020204" pitchFamily="34" charset="-122"/>
                <a:ea typeface="微软雅黑" panose="020B0503020204020204" pitchFamily="34" charset="-122"/>
              </a:rPr>
              <a:t>和</a:t>
            </a:r>
            <a:r>
              <a:rPr kumimoji="1" lang="en-US" altLang="zh-CN" sz="2000" dirty="0">
                <a:solidFill>
                  <a:srgbClr val="000099"/>
                </a:solidFill>
                <a:latin typeface="微软雅黑" panose="020B0503020204020204" pitchFamily="34" charset="-122"/>
                <a:ea typeface="微软雅黑" panose="020B0503020204020204" pitchFamily="34" charset="-122"/>
              </a:rPr>
              <a:t>L3 </a:t>
            </a:r>
            <a:r>
              <a:rPr kumimoji="1" lang="en-US" altLang="zh-CN" sz="2000" dirty="0" err="1">
                <a:solidFill>
                  <a:srgbClr val="000099"/>
                </a:solidFill>
                <a:latin typeface="微软雅黑" panose="020B0503020204020204" pitchFamily="34" charset="-122"/>
                <a:ea typeface="微软雅黑" panose="020B0503020204020204" pitchFamily="34" charset="-122"/>
              </a:rPr>
              <a:t>Cahce</a:t>
            </a:r>
            <a:r>
              <a:rPr kumimoji="1" lang="zh-CN" altLang="en-US" sz="2000" dirty="0">
                <a:solidFill>
                  <a:srgbClr val="000099"/>
                </a:solidFill>
                <a:latin typeface="微软雅黑" panose="020B0503020204020204" pitchFamily="34" charset="-122"/>
                <a:ea typeface="微软雅黑" panose="020B0503020204020204" pitchFamily="34" charset="-122"/>
              </a:rPr>
              <a:t>中使用</a:t>
            </a:r>
            <a:r>
              <a:rPr kumimoji="1" lang="en-US" altLang="zh-CN" sz="2000" dirty="0">
                <a:solidFill>
                  <a:srgbClr val="000099"/>
                </a:solidFill>
                <a:latin typeface="微软雅黑" panose="020B0503020204020204" pitchFamily="34" charset="-122"/>
                <a:ea typeface="微软雅黑" panose="020B0503020204020204" pitchFamily="34" charset="-122"/>
              </a:rPr>
              <a:t>4-</a:t>
            </a:r>
            <a:r>
              <a:rPr kumimoji="1" lang="zh-CN" altLang="en-US" sz="2000" dirty="0">
                <a:solidFill>
                  <a:srgbClr val="000099"/>
                </a:solidFill>
                <a:latin typeface="微软雅黑" panose="020B0503020204020204" pitchFamily="34" charset="-122"/>
                <a:ea typeface="微软雅黑" panose="020B0503020204020204" pitchFamily="34" charset="-122"/>
              </a:rPr>
              <a:t>路以上</a:t>
            </a:r>
            <a:r>
              <a:rPr kumimoji="1" lang="zh-CN" altLang="en-US" sz="2000" b="1"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997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7" name="Picture 3" descr="Cache组相联映象的组织示意图_修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263" y="200744"/>
            <a:ext cx="6119812"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206375" y="3036019"/>
            <a:ext cx="21161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smtClean="0">
                <a:solidFill>
                  <a:srgbClr val="0000FF"/>
                </a:solidFill>
                <a:ea typeface="黑体" panose="02010609060101010101" pitchFamily="49" charset="-122"/>
                <a:cs typeface="Arial" panose="020B0604020202020204" pitchFamily="34" charset="0"/>
              </a:rPr>
              <a:t>指出对应行取自哪个主存组群</a:t>
            </a:r>
          </a:p>
          <a:p>
            <a:pPr>
              <a:spcBef>
                <a:spcPct val="50000"/>
              </a:spcBef>
            </a:pPr>
            <a:r>
              <a:rPr kumimoji="1" lang="zh-CN" altLang="en-US" sz="2000" b="1" smtClean="0">
                <a:solidFill>
                  <a:srgbClr val="0000FF"/>
                </a:solidFill>
                <a:ea typeface="黑体" panose="02010609060101010101" pitchFamily="49" charset="-122"/>
                <a:cs typeface="Arial" panose="020B0604020202020204" pitchFamily="34" charset="0"/>
              </a:rPr>
              <a:t>指出对应地址位于哪个主存组群中</a:t>
            </a:r>
          </a:p>
        </p:txBody>
      </p:sp>
      <p:sp>
        <p:nvSpPr>
          <p:cNvPr id="9" name="Line 6"/>
          <p:cNvSpPr>
            <a:spLocks noChangeShapeType="1"/>
          </p:cNvSpPr>
          <p:nvPr/>
        </p:nvSpPr>
        <p:spPr bwMode="auto">
          <a:xfrm flipV="1">
            <a:off x="2232025" y="2359744"/>
            <a:ext cx="1260475" cy="7207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sp>
        <p:nvSpPr>
          <p:cNvPr id="10" name="Line 7"/>
          <p:cNvSpPr>
            <a:spLocks noChangeShapeType="1"/>
          </p:cNvSpPr>
          <p:nvPr/>
        </p:nvSpPr>
        <p:spPr bwMode="auto">
          <a:xfrm>
            <a:off x="2154238" y="4131394"/>
            <a:ext cx="1112837" cy="7493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sp>
        <p:nvSpPr>
          <p:cNvPr id="11" name="Text Box 9"/>
          <p:cNvSpPr txBox="1">
            <a:spLocks noChangeArrowheads="1"/>
          </p:cNvSpPr>
          <p:nvPr/>
        </p:nvSpPr>
        <p:spPr bwMode="auto">
          <a:xfrm>
            <a:off x="3851275" y="5915744"/>
            <a:ext cx="3992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smtClean="0">
                <a:solidFill>
                  <a:srgbClr val="FF0000"/>
                </a:solidFill>
                <a:ea typeface="黑体" panose="02010609060101010101" pitchFamily="49" charset="-122"/>
                <a:cs typeface="Arial" panose="020B0604020202020204" pitchFamily="34" charset="0"/>
              </a:rPr>
              <a:t>将主存地址标记和对应</a:t>
            </a:r>
            <a:r>
              <a:rPr kumimoji="1" lang="en-US" altLang="zh-CN" sz="2000" b="1" smtClean="0">
                <a:solidFill>
                  <a:srgbClr val="FF0000"/>
                </a:solidFill>
                <a:ea typeface="黑体" panose="02010609060101010101" pitchFamily="49" charset="-122"/>
                <a:cs typeface="Arial" panose="020B0604020202020204" pitchFamily="34" charset="0"/>
              </a:rPr>
              <a:t>Cache</a:t>
            </a:r>
            <a:r>
              <a:rPr kumimoji="1" lang="zh-CN" altLang="en-US" sz="2000" b="1" smtClean="0">
                <a:solidFill>
                  <a:srgbClr val="FF0000"/>
                </a:solidFill>
                <a:ea typeface="黑体" panose="02010609060101010101" pitchFamily="49" charset="-122"/>
                <a:cs typeface="Arial" panose="020B0604020202020204" pitchFamily="34" charset="0"/>
              </a:rPr>
              <a:t>组中每个</a:t>
            </a:r>
            <a:r>
              <a:rPr kumimoji="1" lang="en-US" altLang="zh-CN" sz="2000" b="1" smtClean="0">
                <a:solidFill>
                  <a:srgbClr val="FF0000"/>
                </a:solidFill>
                <a:ea typeface="黑体" panose="02010609060101010101" pitchFamily="49" charset="-122"/>
                <a:cs typeface="Arial" panose="020B0604020202020204" pitchFamily="34" charset="0"/>
              </a:rPr>
              <a:t>Cache</a:t>
            </a:r>
            <a:r>
              <a:rPr kumimoji="1" lang="zh-CN" altLang="en-US" sz="2000" b="1" smtClean="0">
                <a:solidFill>
                  <a:srgbClr val="FF0000"/>
                </a:solidFill>
                <a:ea typeface="黑体" panose="02010609060101010101" pitchFamily="49" charset="-122"/>
                <a:cs typeface="Arial" panose="020B0604020202020204" pitchFamily="34" charset="0"/>
              </a:rPr>
              <a:t>标记进行比较！</a:t>
            </a:r>
          </a:p>
        </p:txBody>
      </p:sp>
      <p:sp>
        <p:nvSpPr>
          <p:cNvPr id="12" name="Text Box 11"/>
          <p:cNvSpPr txBox="1">
            <a:spLocks noChangeArrowheads="1"/>
          </p:cNvSpPr>
          <p:nvPr/>
        </p:nvSpPr>
        <p:spPr bwMode="auto">
          <a:xfrm>
            <a:off x="161925" y="4540969"/>
            <a:ext cx="2703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smtClean="0">
                <a:solidFill>
                  <a:srgbClr val="CC0000"/>
                </a:solidFill>
                <a:ea typeface="黑体" panose="02010609060101010101" pitchFamily="49" charset="-122"/>
                <a:cs typeface="Arial" panose="020B0604020202020204" pitchFamily="34" charset="0"/>
              </a:rPr>
              <a:t>例：如何对</a:t>
            </a:r>
            <a:r>
              <a:rPr kumimoji="1" lang="en-US" altLang="zh-CN" sz="2000" b="1" dirty="0" smtClean="0">
                <a:solidFill>
                  <a:srgbClr val="CC0000"/>
                </a:solidFill>
                <a:ea typeface="黑体" panose="02010609060101010101" pitchFamily="49" charset="-122"/>
                <a:cs typeface="Arial" panose="020B0604020202020204" pitchFamily="34" charset="0"/>
              </a:rPr>
              <a:t>0120CH</a:t>
            </a:r>
            <a:r>
              <a:rPr kumimoji="1" lang="zh-CN" altLang="en-US" sz="2000" b="1" dirty="0" smtClean="0">
                <a:solidFill>
                  <a:srgbClr val="CC0000"/>
                </a:solidFill>
                <a:ea typeface="黑体" panose="02010609060101010101" pitchFamily="49" charset="-122"/>
                <a:cs typeface="Arial" panose="020B0604020202020204" pitchFamily="34" charset="0"/>
              </a:rPr>
              <a:t>单元进行访问？</a:t>
            </a:r>
          </a:p>
        </p:txBody>
      </p:sp>
      <p:sp>
        <p:nvSpPr>
          <p:cNvPr id="13" name="Text Box 12"/>
          <p:cNvSpPr txBox="1">
            <a:spLocks noChangeArrowheads="1"/>
          </p:cNvSpPr>
          <p:nvPr/>
        </p:nvSpPr>
        <p:spPr bwMode="auto">
          <a:xfrm>
            <a:off x="250825" y="5150569"/>
            <a:ext cx="31337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0000"/>
              </a:spcBef>
            </a:pPr>
            <a:r>
              <a:rPr kumimoji="1" lang="en-US" altLang="zh-CN" sz="2000" b="1" smtClean="0">
                <a:solidFill>
                  <a:srgbClr val="FF0000"/>
                </a:solidFill>
                <a:ea typeface="黑体" panose="02010609060101010101" pitchFamily="49" charset="-122"/>
              </a:rPr>
              <a:t>0000 0001</a:t>
            </a:r>
            <a:r>
              <a:rPr kumimoji="1" lang="en-US" altLang="zh-CN" sz="2000" b="1" smtClean="0">
                <a:solidFill>
                  <a:srgbClr val="CC0000"/>
                </a:solidFill>
                <a:ea typeface="黑体" panose="02010609060101010101" pitchFamily="49" charset="-122"/>
              </a:rPr>
              <a:t> 001</a:t>
            </a:r>
            <a:r>
              <a:rPr kumimoji="1" lang="en-US" altLang="zh-CN" sz="2000" b="1" smtClean="0">
                <a:solidFill>
                  <a:srgbClr val="0000FF"/>
                </a:solidFill>
                <a:ea typeface="黑体" panose="02010609060101010101" pitchFamily="49" charset="-122"/>
              </a:rPr>
              <a:t>0 0000 1100B</a:t>
            </a:r>
            <a:r>
              <a:rPr kumimoji="1" lang="zh-CN" altLang="en-US" sz="2000" b="1" smtClean="0">
                <a:solidFill>
                  <a:srgbClr val="0000FF"/>
                </a:solidFill>
                <a:ea typeface="黑体" panose="02010609060101010101" pitchFamily="49" charset="-122"/>
              </a:rPr>
              <a:t>是第</a:t>
            </a:r>
            <a:r>
              <a:rPr kumimoji="1" lang="en-US" altLang="zh-CN" sz="2000" b="1" smtClean="0">
                <a:solidFill>
                  <a:srgbClr val="0000FF"/>
                </a:solidFill>
                <a:ea typeface="黑体" panose="02010609060101010101" pitchFamily="49" charset="-122"/>
              </a:rPr>
              <a:t>1</a:t>
            </a:r>
            <a:r>
              <a:rPr kumimoji="1" lang="zh-CN" altLang="en-US" sz="2000" b="1" smtClean="0">
                <a:solidFill>
                  <a:srgbClr val="0000FF"/>
                </a:solidFill>
                <a:ea typeface="黑体" panose="02010609060101010101" pitchFamily="49" charset="-122"/>
              </a:rPr>
              <a:t>组群中的</a:t>
            </a:r>
            <a:r>
              <a:rPr kumimoji="1" lang="en-US" altLang="zh-CN" sz="2000" b="1" smtClean="0">
                <a:solidFill>
                  <a:srgbClr val="0000FF"/>
                </a:solidFill>
                <a:ea typeface="黑体" panose="02010609060101010101" pitchFamily="49" charset="-122"/>
              </a:rPr>
              <a:t>001</a:t>
            </a:r>
            <a:r>
              <a:rPr kumimoji="1" lang="zh-CN" altLang="en-US" sz="2000" b="1" smtClean="0">
                <a:solidFill>
                  <a:srgbClr val="0000FF"/>
                </a:solidFill>
                <a:ea typeface="黑体" panose="02010609060101010101" pitchFamily="49" charset="-122"/>
              </a:rPr>
              <a:t>块（即第</a:t>
            </a:r>
            <a:r>
              <a:rPr kumimoji="1" lang="en-US" altLang="zh-CN" sz="2000" b="1" smtClean="0">
                <a:solidFill>
                  <a:srgbClr val="0000FF"/>
                </a:solidFill>
                <a:ea typeface="黑体" panose="02010609060101010101" pitchFamily="49" charset="-122"/>
              </a:rPr>
              <a:t>9</a:t>
            </a:r>
            <a:r>
              <a:rPr kumimoji="1" lang="zh-CN" altLang="en-US" sz="2000" b="1" smtClean="0">
                <a:solidFill>
                  <a:srgbClr val="0000FF"/>
                </a:solidFill>
                <a:ea typeface="黑体" panose="02010609060101010101" pitchFamily="49" charset="-122"/>
              </a:rPr>
              <a:t>块）中第</a:t>
            </a:r>
            <a:r>
              <a:rPr kumimoji="1" lang="en-US" altLang="zh-CN" sz="2000" b="1" smtClean="0">
                <a:solidFill>
                  <a:srgbClr val="0000FF"/>
                </a:solidFill>
                <a:ea typeface="黑体" panose="02010609060101010101" pitchFamily="49" charset="-122"/>
              </a:rPr>
              <a:t>12</a:t>
            </a:r>
            <a:r>
              <a:rPr kumimoji="1" lang="zh-CN" altLang="en-US" sz="2000" b="1" smtClean="0">
                <a:solidFill>
                  <a:srgbClr val="0000FF"/>
                </a:solidFill>
                <a:ea typeface="黑体" panose="02010609060101010101" pitchFamily="49" charset="-122"/>
              </a:rPr>
              <a:t>个单元。</a:t>
            </a:r>
            <a:r>
              <a:rPr kumimoji="1" lang="en-US" altLang="zh-CN" sz="2000" b="1" smtClean="0">
                <a:solidFill>
                  <a:srgbClr val="0000FF"/>
                </a:solidFill>
                <a:ea typeface="黑体" panose="02010609060101010101" pitchFamily="49" charset="-122"/>
              </a:rPr>
              <a:t> </a:t>
            </a:r>
          </a:p>
          <a:p>
            <a:r>
              <a:rPr kumimoji="1" lang="zh-CN" altLang="en-US" sz="2000" b="1" smtClean="0">
                <a:solidFill>
                  <a:srgbClr val="0000FF"/>
                </a:solidFill>
                <a:ea typeface="黑体" panose="02010609060101010101" pitchFamily="49" charset="-122"/>
              </a:rPr>
              <a:t>所以，映射到第一组中。</a:t>
            </a:r>
          </a:p>
        </p:txBody>
      </p:sp>
      <p:sp>
        <p:nvSpPr>
          <p:cNvPr id="14" name="Rectangle 13"/>
          <p:cNvSpPr>
            <a:spLocks noChangeArrowheads="1"/>
          </p:cNvSpPr>
          <p:nvPr/>
        </p:nvSpPr>
        <p:spPr bwMode="auto">
          <a:xfrm>
            <a:off x="7362825" y="2540719"/>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ea typeface="华文新魏" panose="02010800040101010101" pitchFamily="2" charset="-122"/>
            </a:endParaRPr>
          </a:p>
        </p:txBody>
      </p:sp>
      <p:sp>
        <p:nvSpPr>
          <p:cNvPr id="15" name="Line 14"/>
          <p:cNvSpPr>
            <a:spLocks noChangeShapeType="1"/>
          </p:cNvSpPr>
          <p:nvPr/>
        </p:nvSpPr>
        <p:spPr bwMode="auto">
          <a:xfrm flipH="1" flipV="1">
            <a:off x="4976813" y="2405781"/>
            <a:ext cx="2386012" cy="31432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smtClean="0">
              <a:solidFill>
                <a:srgbClr val="000000"/>
              </a:solidFill>
              <a:latin typeface="Arial" panose="020B0604020202020204" pitchFamily="34" charset="0"/>
              <a:ea typeface="+mn-ea"/>
            </a:endParaRPr>
          </a:p>
        </p:txBody>
      </p:sp>
      <p:sp>
        <p:nvSpPr>
          <p:cNvPr id="16" name="Rectangle 15"/>
          <p:cNvSpPr>
            <a:spLocks noChangeArrowheads="1"/>
          </p:cNvSpPr>
          <p:nvPr/>
        </p:nvSpPr>
        <p:spPr bwMode="auto">
          <a:xfrm>
            <a:off x="4114800" y="2045419"/>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ea typeface="华文新魏" panose="02010800040101010101" pitchFamily="2" charset="-122"/>
            </a:endParaRPr>
          </a:p>
        </p:txBody>
      </p:sp>
      <p:sp>
        <p:nvSpPr>
          <p:cNvPr id="17" name="Rectangle 16"/>
          <p:cNvSpPr>
            <a:spLocks noChangeArrowheads="1"/>
          </p:cNvSpPr>
          <p:nvPr/>
        </p:nvSpPr>
        <p:spPr bwMode="auto">
          <a:xfrm>
            <a:off x="4122738" y="2405781"/>
            <a:ext cx="671512"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1800" b="1" i="1" smtClean="0">
              <a:solidFill>
                <a:srgbClr val="666699"/>
              </a:solidFill>
              <a:ea typeface="华文新魏" panose="02010800040101010101" pitchFamily="2" charset="-122"/>
            </a:endParaRPr>
          </a:p>
        </p:txBody>
      </p:sp>
      <p:sp>
        <p:nvSpPr>
          <p:cNvPr id="18" name="Rectangle 20"/>
          <p:cNvSpPr>
            <a:spLocks noChangeArrowheads="1"/>
          </p:cNvSpPr>
          <p:nvPr/>
        </p:nvSpPr>
        <p:spPr bwMode="auto">
          <a:xfrm>
            <a:off x="62359" y="523126"/>
            <a:ext cx="2853457" cy="19697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rPr>
              <a:t>假定</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数据在主存和</a:t>
            </a:r>
            <a:r>
              <a:rPr kumimoji="1" lang="en-US" altLang="zh-CN"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Cache</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间的传送单位为512字。</a:t>
            </a:r>
          </a:p>
          <a:p>
            <a:pPr marL="0" marR="0" lvl="0" indent="0" defTabSz="914400" eaLnBrk="1" fontAlgn="auto" latinLnBrk="0" hangingPunct="1">
              <a:lnSpc>
                <a:spcPct val="100000"/>
              </a:lnSpc>
              <a:spcBef>
                <a:spcPct val="20000"/>
              </a:spcBef>
              <a:spcAft>
                <a:spcPts val="0"/>
              </a:spcAft>
              <a:buClrTx/>
              <a:buSzTx/>
              <a:buFontTx/>
              <a:buNone/>
              <a:tabLst/>
              <a:defRPr/>
            </a:pPr>
            <a:r>
              <a:rPr kumimoji="1" lang="en-US" altLang="zh-CN"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Cache</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大小：2</a:t>
            </a:r>
            <a:r>
              <a:rPr kumimoji="1" lang="zh-CN" altLang="en-US" sz="2000" b="1" i="0" u="none" strike="noStrike" kern="0" cap="none" spc="0" normalizeH="0" baseline="3000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13</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字=8</a:t>
            </a:r>
            <a:r>
              <a:rPr kumimoji="1" lang="en-US" altLang="zh-CN"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K</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字=16行 </a:t>
            </a:r>
            <a:r>
              <a:rPr kumimoji="1" lang="en-US" altLang="zh-CN"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x 512</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字/ 行</a:t>
            </a:r>
          </a:p>
          <a:p>
            <a:pPr marL="0" marR="0" lvl="0" indent="0" defTabSz="914400" eaLnBrk="1" fontAlgn="auto" latinLnBrk="0" hangingPunct="1">
              <a:lnSpc>
                <a:spcPct val="100000"/>
              </a:lnSpc>
              <a:spcBef>
                <a:spcPct val="20000"/>
              </a:spcBef>
              <a:spcAft>
                <a:spcPts val="0"/>
              </a:spcAft>
              <a:buClrTx/>
              <a:buSzTx/>
              <a:buFontTx/>
              <a:buNone/>
              <a:tabLst/>
              <a:defRPr/>
            </a:pP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主存大小：2</a:t>
            </a:r>
            <a:r>
              <a:rPr kumimoji="1" lang="zh-CN" altLang="en-US" sz="2000" b="1" i="0" u="none" strike="noStrike" kern="0" cap="none" spc="0" normalizeH="0" baseline="3000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20</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字=1024</a:t>
            </a:r>
            <a:r>
              <a:rPr kumimoji="1" lang="en-US" altLang="zh-CN"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K</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字=2048块 </a:t>
            </a:r>
            <a:r>
              <a:rPr kumimoji="1" lang="en-US" altLang="zh-CN"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x 512</a:t>
            </a:r>
            <a:r>
              <a:rPr kumimoji="1" lang="zh-CN" altLang="en-US" sz="2000" b="1" i="0" u="none" strike="noStrike" kern="0" cap="none" spc="0" normalizeH="0" baseline="0" noProof="0" dirty="0" smtClean="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字/ 块</a:t>
            </a:r>
          </a:p>
        </p:txBody>
      </p:sp>
      <p:sp>
        <p:nvSpPr>
          <p:cNvPr id="19" name="TextBox 13"/>
          <p:cNvSpPr txBox="1"/>
          <p:nvPr/>
        </p:nvSpPr>
        <p:spPr>
          <a:xfrm>
            <a:off x="4032250" y="5015631"/>
            <a:ext cx="989013" cy="230188"/>
          </a:xfrm>
          <a:prstGeom prst="rect">
            <a:avLst/>
          </a:prstGeom>
          <a:solidFill>
            <a:srgbClr val="FFFFFF"/>
          </a:solidFill>
        </p:spPr>
        <p:txBody>
          <a:bodyPr lIns="0" tIns="0" rIns="0" bIns="0">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500" b="1" i="0" u="none" strike="noStrike" kern="0" cap="none" spc="0" normalizeH="0" baseline="0" noProof="0" dirty="0">
                <a:ln>
                  <a:noFill/>
                </a:ln>
                <a:solidFill>
                  <a:srgbClr val="FF0000"/>
                </a:solidFill>
                <a:effectLst/>
                <a:uLnTx/>
                <a:uFillTx/>
                <a:latin typeface="Arial"/>
                <a:ea typeface="黑体" pitchFamily="49" charset="-122"/>
              </a:rPr>
              <a:t>Cache</a:t>
            </a:r>
            <a:r>
              <a:rPr kumimoji="1" lang="zh-CN" altLang="en-US" sz="1500" b="1" i="0" u="none" strike="noStrike" kern="0" cap="none" spc="0" normalizeH="0" baseline="0" noProof="0" dirty="0">
                <a:ln>
                  <a:noFill/>
                </a:ln>
                <a:solidFill>
                  <a:srgbClr val="FF0000"/>
                </a:solidFill>
                <a:effectLst/>
                <a:uLnTx/>
                <a:uFillTx/>
                <a:latin typeface="Arial"/>
                <a:ea typeface="黑体" pitchFamily="49" charset="-122"/>
              </a:rPr>
              <a:t>索引</a:t>
            </a:r>
          </a:p>
        </p:txBody>
      </p:sp>
    </p:spTree>
    <p:extLst>
      <p:ext uri="{BB962C8B-B14F-4D97-AF65-F5344CB8AC3E}">
        <p14:creationId xmlns:p14="http://schemas.microsoft.com/office/powerpoint/2010/main" val="316175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P spid="14" grpId="0" animBg="1"/>
      <p:bldP spid="15" grpId="0" animBg="1"/>
      <p:bldP spid="16" grpId="0" animBg="1"/>
      <p:bldP spid="17" grpId="0" animBg="1"/>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3. </a:t>
            </a:r>
            <a:r>
              <a:rPr lang="zh-CN" altLang="en-US" sz="2200" b="1" dirty="0" smtClean="0">
                <a:solidFill>
                  <a:srgbClr val="063DE8"/>
                </a:solidFill>
                <a:latin typeface="Comic Sans MS" panose="030F0702030302020204" pitchFamily="66" charset="0"/>
                <a:ea typeface="微软雅黑" panose="020B0503020204020204" pitchFamily="34" charset="-122"/>
              </a:rPr>
              <a:t>组相联映射：</a:t>
            </a:r>
            <a:r>
              <a:rPr lang="en-US" altLang="zh-CN" sz="2200" b="1" dirty="0" smtClean="0">
                <a:solidFill>
                  <a:srgbClr val="FF0000"/>
                </a:solidFill>
                <a:latin typeface="Comic Sans MS" panose="030F0702030302020204" pitchFamily="66" charset="0"/>
                <a:ea typeface="微软雅黑" panose="020B0503020204020204" pitchFamily="34" charset="-122"/>
              </a:rPr>
              <a:t>CPU</a:t>
            </a:r>
            <a:r>
              <a:rPr lang="zh-CN" altLang="en-US" sz="2200" b="1" dirty="0" smtClean="0">
                <a:solidFill>
                  <a:srgbClr val="FF0000"/>
                </a:solidFill>
                <a:latin typeface="Comic Sans MS" panose="030F0702030302020204" pitchFamily="66" charset="0"/>
                <a:ea typeface="微软雅黑" panose="020B0503020204020204" pitchFamily="34" charset="-122"/>
              </a:rPr>
              <a:t>访存过程如下</a:t>
            </a:r>
            <a:endParaRPr lang="zh-CN" altLang="en-US" sz="2200" b="1" dirty="0">
              <a:solidFill>
                <a:srgbClr val="FF0000"/>
              </a:solidFill>
              <a:latin typeface="Comic Sans MS" panose="030F0702030302020204" pitchFamily="66" charset="0"/>
              <a:ea typeface="微软雅黑" panose="020B0503020204020204" pitchFamily="34" charset="-122"/>
            </a:endParaRPr>
          </a:p>
        </p:txBody>
      </p:sp>
      <p:sp>
        <p:nvSpPr>
          <p:cNvPr id="7" name="矩形 6"/>
          <p:cNvSpPr/>
          <p:nvPr/>
        </p:nvSpPr>
        <p:spPr>
          <a:xfrm>
            <a:off x="519598" y="2620357"/>
            <a:ext cx="8300873" cy="3400931"/>
          </a:xfrm>
          <a:prstGeom prst="rect">
            <a:avLst/>
          </a:prstGeom>
        </p:spPr>
        <p:txBody>
          <a:bodyPr wrap="square">
            <a:spAutoFit/>
          </a:bodyPr>
          <a:lstStyle/>
          <a:p>
            <a:pPr marL="457200" indent="-457200" eaLnBrk="1" hangingPunct="1">
              <a:lnSpc>
                <a:spcPct val="125000"/>
              </a:lnSpc>
              <a:spcBef>
                <a:spcPts val="600"/>
              </a:spcBef>
              <a:buFont typeface="+mj-lt"/>
              <a:buAutoNum type="arabicPeriod"/>
              <a:defRPr/>
            </a:pP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根据访存地址</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中的</a:t>
            </a:r>
            <a:r>
              <a:rPr kumimoji="1" lang="zh-CN" altLang="en-US" sz="2200" dirty="0">
                <a:solidFill>
                  <a:srgbClr val="C00000"/>
                </a:solidFill>
                <a:latin typeface="Comic Sans MS" panose="030F0702030302020204" pitchFamily="66" charset="0"/>
                <a:ea typeface="微软雅黑" panose="020B0503020204020204" pitchFamily="34" charset="-122"/>
              </a:rPr>
              <a:t>组号</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找到对应的</a:t>
            </a:r>
            <a:r>
              <a:rPr kumimoji="1" lang="en-US" altLang="zh-CN" sz="2200" dirty="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组，再</a:t>
            </a: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将主存地址</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中高位标记与</a:t>
            </a: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该</a:t>
            </a:r>
            <a:r>
              <a:rPr kumimoji="1" lang="en-US" altLang="zh-CN" sz="2200" dirty="0" smtClean="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200" dirty="0" smtClean="0">
                <a:latin typeface="Comic Sans MS" panose="030F0702030302020204" pitchFamily="66" charset="0"/>
                <a:ea typeface="微软雅黑" panose="020B0503020204020204" pitchFamily="34" charset="-122"/>
                <a:cs typeface="Arial" panose="020B0604020202020204" pitchFamily="34" charset="0"/>
              </a:rPr>
              <a:t>组</a:t>
            </a:r>
            <a:r>
              <a:rPr kumimoji="1" lang="zh-CN" altLang="en-US" sz="2200" dirty="0">
                <a:latin typeface="Comic Sans MS" panose="030F0702030302020204" pitchFamily="66" charset="0"/>
                <a:ea typeface="微软雅黑" panose="020B0503020204020204" pitchFamily="34" charset="-122"/>
                <a:cs typeface="Arial" panose="020B0604020202020204" pitchFamily="34" charset="0"/>
              </a:rPr>
              <a:t>中各槽的标记位进行比较；</a:t>
            </a:r>
          </a:p>
          <a:p>
            <a:pPr marL="756000" lvl="1" indent="-457200" eaLnBrk="1" hangingPunct="1">
              <a:lnSpc>
                <a:spcPct val="125000"/>
              </a:lnSpc>
              <a:spcBef>
                <a:spcPts val="600"/>
              </a:spcBef>
              <a:buFont typeface="+mj-ea"/>
              <a:buAutoNum type="circleNumDbPlain"/>
              <a:defRPr/>
            </a:pPr>
            <a:r>
              <a:rPr lang="zh-CN" altLang="en-US" sz="2000" dirty="0" smtClean="0">
                <a:latin typeface="Comic Sans MS" panose="030F0702030302020204" pitchFamily="66" charset="0"/>
                <a:ea typeface="微软雅黑" pitchFamily="34" charset="-122"/>
              </a:rPr>
              <a:t>若有一个</a:t>
            </a:r>
            <a:r>
              <a:rPr lang="zh-CN" altLang="en-US" sz="2000" dirty="0" smtClean="0">
                <a:solidFill>
                  <a:srgbClr val="AC0400"/>
                </a:solidFill>
                <a:latin typeface="Comic Sans MS" panose="030F0702030302020204" pitchFamily="66" charset="0"/>
                <a:ea typeface="微软雅黑" pitchFamily="34" charset="-122"/>
              </a:rPr>
              <a:t>相等并有效位为</a:t>
            </a:r>
            <a:r>
              <a:rPr lang="en-US" altLang="zh-CN" sz="2000" dirty="0" smtClean="0">
                <a:solidFill>
                  <a:srgbClr val="AC0400"/>
                </a:solidFill>
                <a:latin typeface="Comic Sans MS" panose="030F0702030302020204" pitchFamily="66" charset="0"/>
                <a:ea typeface="微软雅黑" pitchFamily="34" charset="-122"/>
              </a:rPr>
              <a:t>1</a:t>
            </a:r>
            <a:r>
              <a:rPr lang="zh-CN" altLang="en-US" sz="2000" dirty="0" smtClean="0">
                <a:latin typeface="Comic Sans MS" panose="030F0702030302020204" pitchFamily="66" charset="0"/>
                <a:ea typeface="微软雅黑" pitchFamily="34" charset="-122"/>
              </a:rPr>
              <a:t>，则访问</a:t>
            </a:r>
            <a:r>
              <a:rPr lang="en-US" altLang="zh-CN" sz="2000" dirty="0" smtClean="0">
                <a:latin typeface="Comic Sans MS" panose="030F0702030302020204" pitchFamily="66" charset="0"/>
                <a:ea typeface="微软雅黑" pitchFamily="34" charset="-122"/>
              </a:rPr>
              <a:t>cache</a:t>
            </a:r>
            <a:r>
              <a:rPr lang="zh-CN" altLang="en-US" sz="2000" dirty="0" smtClean="0">
                <a:latin typeface="Comic Sans MS" panose="030F0702030302020204" pitchFamily="66" charset="0"/>
                <a:ea typeface="微软雅黑" pitchFamily="34" charset="-122"/>
              </a:rPr>
              <a:t>命中，此时，根据主存地址中的低位</a:t>
            </a:r>
            <a:r>
              <a:rPr lang="zh-CN" altLang="en-US" sz="2000" dirty="0">
                <a:latin typeface="Comic Sans MS" panose="030F0702030302020204" pitchFamily="66" charset="0"/>
                <a:ea typeface="微软雅黑" pitchFamily="34" charset="-122"/>
              </a:rPr>
              <a:t>块内地址，从</a:t>
            </a:r>
            <a:r>
              <a:rPr lang="en-US" altLang="zh-CN" sz="2000" dirty="0">
                <a:latin typeface="Comic Sans MS" panose="030F0702030302020204" pitchFamily="66" charset="0"/>
                <a:ea typeface="微软雅黑" pitchFamily="34" charset="-122"/>
              </a:rPr>
              <a:t>Cache</a:t>
            </a:r>
            <a:r>
              <a:rPr lang="zh-CN" altLang="en-US" sz="2000" dirty="0">
                <a:latin typeface="Comic Sans MS" panose="030F0702030302020204" pitchFamily="66" charset="0"/>
                <a:ea typeface="微软雅黑" pitchFamily="34" charset="-122"/>
              </a:rPr>
              <a:t>的相应槽中取出块内地址指出的那个单元送</a:t>
            </a:r>
            <a:r>
              <a:rPr lang="en-US" altLang="zh-CN" sz="2000" dirty="0">
                <a:latin typeface="Comic Sans MS" panose="030F0702030302020204" pitchFamily="66" charset="0"/>
                <a:ea typeface="微软雅黑" pitchFamily="34" charset="-122"/>
              </a:rPr>
              <a:t>CPU</a:t>
            </a:r>
            <a:r>
              <a:rPr lang="zh-CN" altLang="en-US" sz="2000" dirty="0">
                <a:latin typeface="Comic Sans MS" panose="030F0702030302020204" pitchFamily="66" charset="0"/>
                <a:ea typeface="微软雅黑" pitchFamily="34" charset="-122"/>
              </a:rPr>
              <a:t>；</a:t>
            </a:r>
            <a:endParaRPr lang="en-US" altLang="zh-CN" sz="2000" dirty="0">
              <a:latin typeface="Comic Sans MS" panose="030F0702030302020204" pitchFamily="66" charset="0"/>
              <a:ea typeface="微软雅黑" pitchFamily="34" charset="-122"/>
            </a:endParaRPr>
          </a:p>
          <a:p>
            <a:pPr marL="756000" lvl="1" indent="-457200" eaLnBrk="1" hangingPunct="1">
              <a:lnSpc>
                <a:spcPct val="125000"/>
              </a:lnSpc>
              <a:spcBef>
                <a:spcPts val="600"/>
              </a:spcBef>
              <a:buFont typeface="+mj-ea"/>
              <a:buAutoNum type="circleNumDbPlain"/>
              <a:defRPr/>
            </a:pP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若</a:t>
            </a:r>
            <a:r>
              <a:rPr lang="zh-CN" altLang="en-US" sz="2000" dirty="0">
                <a:solidFill>
                  <a:srgbClr val="AC0400"/>
                </a:solidFill>
                <a:latin typeface="Comic Sans MS" panose="030F0702030302020204" pitchFamily="66" charset="0"/>
                <a:ea typeface="微软雅黑" pitchFamily="34" charset="-122"/>
              </a:rPr>
              <a:t>不</a:t>
            </a:r>
            <a:r>
              <a:rPr lang="zh-CN" altLang="en-US" sz="2000" dirty="0" smtClean="0">
                <a:solidFill>
                  <a:srgbClr val="AC0400"/>
                </a:solidFill>
                <a:latin typeface="Comic Sans MS" panose="030F0702030302020204" pitchFamily="66" charset="0"/>
                <a:ea typeface="微软雅黑" pitchFamily="34" charset="-122"/>
              </a:rPr>
              <a:t>相等或有效位为</a:t>
            </a:r>
            <a:r>
              <a:rPr lang="en-US" altLang="zh-CN" sz="2000" dirty="0" smtClean="0">
                <a:solidFill>
                  <a:srgbClr val="AC0400"/>
                </a:solidFill>
                <a:latin typeface="Comic Sans MS" panose="030F0702030302020204" pitchFamily="66" charset="0"/>
                <a:ea typeface="微软雅黑" pitchFamily="34" charset="-122"/>
              </a:rPr>
              <a:t>0</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，则不命中，此时从</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主存把该地址单元所在的块调入</a:t>
            </a:r>
            <a:r>
              <a:rPr kumimoji="1" lang="en-US" altLang="zh-CN" sz="2000" dirty="0">
                <a:latin typeface="Comic Sans MS" panose="030F0702030302020204" pitchFamily="66" charset="0"/>
                <a:ea typeface="微软雅黑" panose="020B0503020204020204" pitchFamily="34" charset="-122"/>
                <a:cs typeface="Arial" panose="020B0604020202020204" pitchFamily="34" charset="0"/>
              </a:rPr>
              <a:t>Cache</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对应组的任意一个空闲槽</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中</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，将有效位置</a:t>
            </a:r>
            <a:r>
              <a:rPr kumimoji="1" lang="en-US" altLang="zh-CN" sz="2000" dirty="0" smtClean="0">
                <a:latin typeface="Comic Sans MS" panose="030F0702030302020204" pitchFamily="66" charset="0"/>
                <a:ea typeface="微软雅黑" panose="020B0503020204020204" pitchFamily="34" charset="-122"/>
                <a:cs typeface="Arial" panose="020B0604020202020204" pitchFamily="34" charset="0"/>
              </a:rPr>
              <a:t>1</a:t>
            </a:r>
            <a:r>
              <a:rPr kumimoji="1" lang="zh-CN" altLang="en-US" sz="2000" dirty="0" smtClean="0">
                <a:latin typeface="Comic Sans MS" panose="030F0702030302020204" pitchFamily="66" charset="0"/>
                <a:ea typeface="微软雅黑" panose="020B0503020204020204" pitchFamily="34" charset="-122"/>
                <a:cs typeface="Arial" panose="020B0604020202020204" pitchFamily="34" charset="0"/>
              </a:rPr>
              <a:t>，并设置标记，同时将</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该地址单元的内容送</a:t>
            </a:r>
            <a:r>
              <a:rPr kumimoji="1"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kumimoji="1" lang="zh-CN" altLang="en-US" sz="2000" dirty="0">
                <a:latin typeface="Comic Sans MS" panose="030F0702030302020204" pitchFamily="66" charset="0"/>
                <a:ea typeface="微软雅黑" panose="020B0503020204020204" pitchFamily="34" charset="-122"/>
                <a:cs typeface="Arial" panose="020B0604020202020204" pitchFamily="34" charset="0"/>
              </a:rPr>
              <a:t>。</a:t>
            </a:r>
          </a:p>
        </p:txBody>
      </p:sp>
      <p:pic>
        <p:nvPicPr>
          <p:cNvPr id="11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9110" y="1149271"/>
            <a:ext cx="3162830" cy="135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6096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7.6.3 Cache</a:t>
            </a:r>
            <a:r>
              <a:rPr lang="zh-CN" altLang="en-US" dirty="0" smtClean="0"/>
              <a:t>行和主存块之间的映射方式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smtClean="0">
                <a:solidFill>
                  <a:srgbClr val="063DE8"/>
                </a:solidFill>
                <a:latin typeface="Comic Sans MS" panose="030F0702030302020204" pitchFamily="66" charset="0"/>
                <a:ea typeface="微软雅黑" panose="020B0503020204020204" pitchFamily="34" charset="-122"/>
              </a:rPr>
              <a:t>3. </a:t>
            </a:r>
            <a:r>
              <a:rPr lang="zh-CN" altLang="en-US" sz="2200" b="1" dirty="0" smtClean="0">
                <a:solidFill>
                  <a:srgbClr val="063DE8"/>
                </a:solidFill>
                <a:latin typeface="Comic Sans MS" panose="030F0702030302020204" pitchFamily="66" charset="0"/>
                <a:ea typeface="微软雅黑" panose="020B0503020204020204" pitchFamily="34" charset="-122"/>
              </a:rPr>
              <a:t>组相联映射</a:t>
            </a:r>
            <a:endParaRPr lang="zh-CN" altLang="en-US" sz="2200" b="1" dirty="0">
              <a:solidFill>
                <a:srgbClr val="063DE8"/>
              </a:solidFill>
              <a:latin typeface="Comic Sans MS" panose="030F0702030302020204" pitchFamily="66" charset="0"/>
              <a:ea typeface="微软雅黑" panose="020B0503020204020204" pitchFamily="34" charset="-122"/>
            </a:endParaRPr>
          </a:p>
        </p:txBody>
      </p:sp>
      <p:sp>
        <p:nvSpPr>
          <p:cNvPr id="221" name="Rectangle 4"/>
          <p:cNvSpPr>
            <a:spLocks noChangeArrowheads="1"/>
          </p:cNvSpPr>
          <p:nvPr/>
        </p:nvSpPr>
        <p:spPr bwMode="auto">
          <a:xfrm>
            <a:off x="2603500" y="2845767"/>
            <a:ext cx="15748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22" name="Line 5"/>
          <p:cNvSpPr>
            <a:spLocks noChangeShapeType="1"/>
          </p:cNvSpPr>
          <p:nvPr/>
        </p:nvSpPr>
        <p:spPr bwMode="auto">
          <a:xfrm>
            <a:off x="2603500" y="3137867"/>
            <a:ext cx="1574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23" name="Line 6"/>
          <p:cNvSpPr>
            <a:spLocks noChangeShapeType="1"/>
          </p:cNvSpPr>
          <p:nvPr/>
        </p:nvSpPr>
        <p:spPr bwMode="auto">
          <a:xfrm>
            <a:off x="2603500" y="3747467"/>
            <a:ext cx="1574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24" name="Rectangle 7"/>
          <p:cNvSpPr>
            <a:spLocks noChangeArrowheads="1"/>
          </p:cNvSpPr>
          <p:nvPr/>
        </p:nvSpPr>
        <p:spPr bwMode="auto">
          <a:xfrm>
            <a:off x="2798763" y="2521917"/>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FF"/>
                </a:solidFill>
                <a:latin typeface="Times New Roman" panose="02020603050405020304" pitchFamily="18" charset="0"/>
                <a:ea typeface="宋体" panose="02010600030101010101" pitchFamily="2" charset="-122"/>
              </a:rPr>
              <a:t>Cache Data</a:t>
            </a:r>
          </a:p>
        </p:txBody>
      </p:sp>
      <p:sp>
        <p:nvSpPr>
          <p:cNvPr id="225" name="Rectangle 8"/>
          <p:cNvSpPr>
            <a:spLocks noChangeArrowheads="1"/>
          </p:cNvSpPr>
          <p:nvPr/>
        </p:nvSpPr>
        <p:spPr bwMode="auto">
          <a:xfrm>
            <a:off x="2722563" y="2826717"/>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00"/>
                </a:solidFill>
                <a:latin typeface="Times New Roman" panose="02020603050405020304" pitchFamily="18" charset="0"/>
                <a:ea typeface="宋体" panose="02010600030101010101" pitchFamily="2" charset="-122"/>
              </a:rPr>
              <a:t>Cache Block 0</a:t>
            </a:r>
          </a:p>
        </p:txBody>
      </p:sp>
      <p:sp>
        <p:nvSpPr>
          <p:cNvPr id="226" name="Rectangle 9"/>
          <p:cNvSpPr>
            <a:spLocks noChangeArrowheads="1"/>
          </p:cNvSpPr>
          <p:nvPr/>
        </p:nvSpPr>
        <p:spPr bwMode="auto">
          <a:xfrm>
            <a:off x="698500" y="2845767"/>
            <a:ext cx="17272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27" name="Line 10"/>
          <p:cNvSpPr>
            <a:spLocks noChangeShapeType="1"/>
          </p:cNvSpPr>
          <p:nvPr/>
        </p:nvSpPr>
        <p:spPr bwMode="auto">
          <a:xfrm flipH="1" flipV="1">
            <a:off x="696913" y="3137867"/>
            <a:ext cx="1730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28" name="Line 11"/>
          <p:cNvSpPr>
            <a:spLocks noChangeShapeType="1"/>
          </p:cNvSpPr>
          <p:nvPr/>
        </p:nvSpPr>
        <p:spPr bwMode="auto">
          <a:xfrm flipH="1">
            <a:off x="701675" y="3747467"/>
            <a:ext cx="17256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29" name="Rectangle 12"/>
          <p:cNvSpPr>
            <a:spLocks noChangeArrowheads="1"/>
          </p:cNvSpPr>
          <p:nvPr/>
        </p:nvSpPr>
        <p:spPr bwMode="auto">
          <a:xfrm>
            <a:off x="317500" y="2845767"/>
            <a:ext cx="2032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0" name="Line 13"/>
          <p:cNvSpPr>
            <a:spLocks noChangeShapeType="1"/>
          </p:cNvSpPr>
          <p:nvPr/>
        </p:nvSpPr>
        <p:spPr bwMode="auto">
          <a:xfrm flipH="1" flipV="1">
            <a:off x="315913" y="3137867"/>
            <a:ext cx="1968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1" name="Line 14"/>
          <p:cNvSpPr>
            <a:spLocks noChangeShapeType="1"/>
          </p:cNvSpPr>
          <p:nvPr/>
        </p:nvSpPr>
        <p:spPr bwMode="auto">
          <a:xfrm flipH="1">
            <a:off x="325438" y="3747467"/>
            <a:ext cx="1920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2" name="Rectangle 15"/>
          <p:cNvSpPr>
            <a:spLocks noChangeArrowheads="1"/>
          </p:cNvSpPr>
          <p:nvPr/>
        </p:nvSpPr>
        <p:spPr bwMode="auto">
          <a:xfrm>
            <a:off x="969963" y="2521917"/>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FF"/>
                </a:solidFill>
                <a:latin typeface="Times New Roman" panose="02020603050405020304" pitchFamily="18" charset="0"/>
                <a:ea typeface="宋体" panose="02010600030101010101" pitchFamily="2" charset="-122"/>
              </a:rPr>
              <a:t>Cache Tag</a:t>
            </a:r>
          </a:p>
        </p:txBody>
      </p:sp>
      <p:sp>
        <p:nvSpPr>
          <p:cNvPr id="233" name="Rectangle 16"/>
          <p:cNvSpPr>
            <a:spLocks noChangeArrowheads="1"/>
          </p:cNvSpPr>
          <p:nvPr/>
        </p:nvSpPr>
        <p:spPr bwMode="auto">
          <a:xfrm>
            <a:off x="55563" y="2521917"/>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FF"/>
                </a:solidFill>
                <a:latin typeface="Times New Roman" panose="02020603050405020304" pitchFamily="18" charset="0"/>
                <a:ea typeface="宋体" panose="02010600030101010101" pitchFamily="2" charset="-122"/>
              </a:rPr>
              <a:t>Valid</a:t>
            </a:r>
          </a:p>
        </p:txBody>
      </p:sp>
      <p:sp>
        <p:nvSpPr>
          <p:cNvPr id="234" name="Rectangle 17"/>
          <p:cNvSpPr>
            <a:spLocks noChangeArrowheads="1"/>
          </p:cNvSpPr>
          <p:nvPr/>
        </p:nvSpPr>
        <p:spPr bwMode="auto">
          <a:xfrm>
            <a:off x="1427163" y="319343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2400" i="0" smtClean="0">
                <a:solidFill>
                  <a:srgbClr val="000000"/>
                </a:solidFill>
                <a:latin typeface="Times New Roman" panose="02020603050405020304" pitchFamily="18" charset="0"/>
                <a:ea typeface="宋体" panose="02010600030101010101" pitchFamily="2" charset="-122"/>
              </a:rPr>
              <a:t>:</a:t>
            </a:r>
          </a:p>
        </p:txBody>
      </p:sp>
      <p:sp>
        <p:nvSpPr>
          <p:cNvPr id="235" name="Rectangle 18"/>
          <p:cNvSpPr>
            <a:spLocks noChangeArrowheads="1"/>
          </p:cNvSpPr>
          <p:nvPr/>
        </p:nvSpPr>
        <p:spPr bwMode="auto">
          <a:xfrm>
            <a:off x="284163" y="319343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2400" i="0" smtClean="0">
                <a:solidFill>
                  <a:srgbClr val="000000"/>
                </a:solidFill>
                <a:latin typeface="Times New Roman" panose="02020603050405020304" pitchFamily="18" charset="0"/>
                <a:ea typeface="宋体" panose="02010600030101010101" pitchFamily="2" charset="-122"/>
              </a:rPr>
              <a:t>:</a:t>
            </a:r>
          </a:p>
        </p:txBody>
      </p:sp>
      <p:sp>
        <p:nvSpPr>
          <p:cNvPr id="236" name="Rectangle 19"/>
          <p:cNvSpPr>
            <a:spLocks noChangeArrowheads="1"/>
          </p:cNvSpPr>
          <p:nvPr/>
        </p:nvSpPr>
        <p:spPr bwMode="auto">
          <a:xfrm>
            <a:off x="3255963" y="319343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2400" i="0" smtClean="0">
                <a:solidFill>
                  <a:srgbClr val="000000"/>
                </a:solidFill>
                <a:latin typeface="Times New Roman" panose="02020603050405020304" pitchFamily="18" charset="0"/>
                <a:ea typeface="宋体" panose="02010600030101010101" pitchFamily="2" charset="-122"/>
              </a:rPr>
              <a:t>:</a:t>
            </a:r>
          </a:p>
        </p:txBody>
      </p:sp>
      <p:sp>
        <p:nvSpPr>
          <p:cNvPr id="237" name="Rectangle 20"/>
          <p:cNvSpPr>
            <a:spLocks noChangeArrowheads="1"/>
          </p:cNvSpPr>
          <p:nvPr/>
        </p:nvSpPr>
        <p:spPr bwMode="auto">
          <a:xfrm>
            <a:off x="4949825" y="2845767"/>
            <a:ext cx="15748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8" name="Line 21"/>
          <p:cNvSpPr>
            <a:spLocks noChangeShapeType="1"/>
          </p:cNvSpPr>
          <p:nvPr/>
        </p:nvSpPr>
        <p:spPr bwMode="auto">
          <a:xfrm flipH="1" flipV="1">
            <a:off x="4953000" y="3137867"/>
            <a:ext cx="15732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39" name="Line 22"/>
          <p:cNvSpPr>
            <a:spLocks noChangeShapeType="1"/>
          </p:cNvSpPr>
          <p:nvPr/>
        </p:nvSpPr>
        <p:spPr bwMode="auto">
          <a:xfrm flipH="1">
            <a:off x="4957763" y="3747467"/>
            <a:ext cx="1592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0" name="Rectangle 23"/>
          <p:cNvSpPr>
            <a:spLocks noChangeArrowheads="1"/>
          </p:cNvSpPr>
          <p:nvPr/>
        </p:nvSpPr>
        <p:spPr bwMode="auto">
          <a:xfrm flipH="1">
            <a:off x="5132388" y="2528267"/>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FF"/>
                </a:solidFill>
                <a:latin typeface="Times New Roman" panose="02020603050405020304" pitchFamily="18" charset="0"/>
                <a:ea typeface="宋体" panose="02010600030101010101" pitchFamily="2" charset="-122"/>
              </a:rPr>
              <a:t>Cache Data</a:t>
            </a:r>
          </a:p>
        </p:txBody>
      </p:sp>
      <p:sp>
        <p:nvSpPr>
          <p:cNvPr id="241" name="Rectangle 24"/>
          <p:cNvSpPr>
            <a:spLocks noChangeArrowheads="1"/>
          </p:cNvSpPr>
          <p:nvPr/>
        </p:nvSpPr>
        <p:spPr bwMode="auto">
          <a:xfrm flipH="1">
            <a:off x="4976813" y="2833067"/>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00"/>
                </a:solidFill>
                <a:latin typeface="Times New Roman" panose="02020603050405020304" pitchFamily="18" charset="0"/>
                <a:ea typeface="宋体" panose="02010600030101010101" pitchFamily="2" charset="-122"/>
              </a:rPr>
              <a:t>Cache Block 0</a:t>
            </a:r>
          </a:p>
        </p:txBody>
      </p:sp>
      <p:sp>
        <p:nvSpPr>
          <p:cNvPr id="242" name="Rectangle 25"/>
          <p:cNvSpPr>
            <a:spLocks noChangeArrowheads="1"/>
          </p:cNvSpPr>
          <p:nvPr/>
        </p:nvSpPr>
        <p:spPr bwMode="auto">
          <a:xfrm>
            <a:off x="6702425" y="2845767"/>
            <a:ext cx="17272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3" name="Line 26"/>
          <p:cNvSpPr>
            <a:spLocks noChangeShapeType="1"/>
          </p:cNvSpPr>
          <p:nvPr/>
        </p:nvSpPr>
        <p:spPr bwMode="auto">
          <a:xfrm>
            <a:off x="6702425" y="3137867"/>
            <a:ext cx="1727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4" name="Line 27"/>
          <p:cNvSpPr>
            <a:spLocks noChangeShapeType="1"/>
          </p:cNvSpPr>
          <p:nvPr/>
        </p:nvSpPr>
        <p:spPr bwMode="auto">
          <a:xfrm>
            <a:off x="6702425" y="3747467"/>
            <a:ext cx="1727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5" name="Rectangle 28"/>
          <p:cNvSpPr>
            <a:spLocks noChangeArrowheads="1"/>
          </p:cNvSpPr>
          <p:nvPr/>
        </p:nvSpPr>
        <p:spPr bwMode="auto">
          <a:xfrm>
            <a:off x="8607425" y="2845767"/>
            <a:ext cx="203200" cy="1193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6" name="Line 29"/>
          <p:cNvSpPr>
            <a:spLocks noChangeShapeType="1"/>
          </p:cNvSpPr>
          <p:nvPr/>
        </p:nvSpPr>
        <p:spPr bwMode="auto">
          <a:xfrm>
            <a:off x="8607425" y="3137867"/>
            <a:ext cx="203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7" name="Line 30"/>
          <p:cNvSpPr>
            <a:spLocks noChangeShapeType="1"/>
          </p:cNvSpPr>
          <p:nvPr/>
        </p:nvSpPr>
        <p:spPr bwMode="auto">
          <a:xfrm>
            <a:off x="8607425" y="3747467"/>
            <a:ext cx="203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48" name="Rectangle 31"/>
          <p:cNvSpPr>
            <a:spLocks noChangeArrowheads="1"/>
          </p:cNvSpPr>
          <p:nvPr/>
        </p:nvSpPr>
        <p:spPr bwMode="auto">
          <a:xfrm flipH="1">
            <a:off x="7038975" y="2528267"/>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FF"/>
                </a:solidFill>
                <a:latin typeface="Times New Roman" panose="02020603050405020304" pitchFamily="18" charset="0"/>
                <a:ea typeface="宋体" panose="02010600030101010101" pitchFamily="2" charset="-122"/>
              </a:rPr>
              <a:t>Cache Tag</a:t>
            </a:r>
          </a:p>
        </p:txBody>
      </p:sp>
      <p:sp>
        <p:nvSpPr>
          <p:cNvPr id="249" name="Rectangle 32"/>
          <p:cNvSpPr>
            <a:spLocks noChangeArrowheads="1"/>
          </p:cNvSpPr>
          <p:nvPr/>
        </p:nvSpPr>
        <p:spPr bwMode="auto">
          <a:xfrm flipH="1">
            <a:off x="8412163" y="2528267"/>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FF"/>
                </a:solidFill>
                <a:latin typeface="Times New Roman" panose="02020603050405020304" pitchFamily="18" charset="0"/>
                <a:ea typeface="宋体" panose="02010600030101010101" pitchFamily="2" charset="-122"/>
              </a:rPr>
              <a:t>Valid</a:t>
            </a:r>
          </a:p>
        </p:txBody>
      </p:sp>
      <p:sp>
        <p:nvSpPr>
          <p:cNvPr id="250" name="Rectangle 33"/>
          <p:cNvSpPr>
            <a:spLocks noChangeArrowheads="1"/>
          </p:cNvSpPr>
          <p:nvPr/>
        </p:nvSpPr>
        <p:spPr bwMode="auto">
          <a:xfrm flipH="1">
            <a:off x="7412038" y="319978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2400" i="0" smtClean="0">
                <a:solidFill>
                  <a:srgbClr val="000000"/>
                </a:solidFill>
                <a:latin typeface="Times New Roman" panose="02020603050405020304" pitchFamily="18" charset="0"/>
                <a:ea typeface="宋体" panose="02010600030101010101" pitchFamily="2" charset="-122"/>
              </a:rPr>
              <a:t>:</a:t>
            </a:r>
          </a:p>
        </p:txBody>
      </p:sp>
      <p:sp>
        <p:nvSpPr>
          <p:cNvPr id="251" name="Rectangle 34"/>
          <p:cNvSpPr>
            <a:spLocks noChangeArrowheads="1"/>
          </p:cNvSpPr>
          <p:nvPr/>
        </p:nvSpPr>
        <p:spPr bwMode="auto">
          <a:xfrm flipH="1">
            <a:off x="8555038" y="319978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2400" i="0" smtClean="0">
                <a:solidFill>
                  <a:srgbClr val="000000"/>
                </a:solidFill>
                <a:latin typeface="Times New Roman" panose="02020603050405020304" pitchFamily="18" charset="0"/>
                <a:ea typeface="宋体" panose="02010600030101010101" pitchFamily="2" charset="-122"/>
              </a:rPr>
              <a:t>:</a:t>
            </a:r>
          </a:p>
        </p:txBody>
      </p:sp>
      <p:sp>
        <p:nvSpPr>
          <p:cNvPr id="252" name="Rectangle 35"/>
          <p:cNvSpPr>
            <a:spLocks noChangeArrowheads="1"/>
          </p:cNvSpPr>
          <p:nvPr/>
        </p:nvSpPr>
        <p:spPr bwMode="auto">
          <a:xfrm flipH="1">
            <a:off x="5583238" y="319978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2400" i="0" smtClean="0">
                <a:solidFill>
                  <a:srgbClr val="000000"/>
                </a:solidFill>
                <a:latin typeface="Times New Roman" panose="02020603050405020304" pitchFamily="18" charset="0"/>
                <a:ea typeface="宋体" panose="02010600030101010101" pitchFamily="2" charset="-122"/>
              </a:rPr>
              <a:t>:</a:t>
            </a:r>
          </a:p>
        </p:txBody>
      </p:sp>
      <p:sp>
        <p:nvSpPr>
          <p:cNvPr id="253" name="Rectangle 38"/>
          <p:cNvSpPr>
            <a:spLocks noChangeArrowheads="1"/>
          </p:cNvSpPr>
          <p:nvPr/>
        </p:nvSpPr>
        <p:spPr bwMode="auto">
          <a:xfrm>
            <a:off x="3924300" y="2348880"/>
            <a:ext cx="1270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CC0000"/>
                </a:solidFill>
                <a:latin typeface="Times New Roman" panose="02020603050405020304" pitchFamily="18" charset="0"/>
                <a:ea typeface="宋体" panose="02010600030101010101" pitchFamily="2" charset="-122"/>
              </a:rPr>
              <a:t>Cache Index</a:t>
            </a:r>
          </a:p>
        </p:txBody>
      </p:sp>
      <p:sp>
        <p:nvSpPr>
          <p:cNvPr id="254" name="Line 40"/>
          <p:cNvSpPr>
            <a:spLocks noChangeShapeType="1"/>
          </p:cNvSpPr>
          <p:nvPr/>
        </p:nvSpPr>
        <p:spPr bwMode="auto">
          <a:xfrm>
            <a:off x="3365500" y="4509467"/>
            <a:ext cx="2444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5" name="Line 41"/>
          <p:cNvSpPr>
            <a:spLocks noChangeShapeType="1"/>
          </p:cNvSpPr>
          <p:nvPr/>
        </p:nvSpPr>
        <p:spPr bwMode="auto">
          <a:xfrm>
            <a:off x="3365500" y="4522167"/>
            <a:ext cx="209550" cy="2921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6" name="Line 42"/>
          <p:cNvSpPr>
            <a:spLocks noChangeShapeType="1"/>
          </p:cNvSpPr>
          <p:nvPr/>
        </p:nvSpPr>
        <p:spPr bwMode="auto">
          <a:xfrm>
            <a:off x="3568700" y="4814267"/>
            <a:ext cx="1981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7" name="Line 43"/>
          <p:cNvSpPr>
            <a:spLocks noChangeShapeType="1"/>
          </p:cNvSpPr>
          <p:nvPr/>
        </p:nvSpPr>
        <p:spPr bwMode="auto">
          <a:xfrm flipH="1">
            <a:off x="5545138" y="4503117"/>
            <a:ext cx="265112" cy="3127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58" name="Rectangle 44"/>
          <p:cNvSpPr>
            <a:spLocks noChangeArrowheads="1"/>
          </p:cNvSpPr>
          <p:nvPr/>
        </p:nvSpPr>
        <p:spPr bwMode="auto">
          <a:xfrm>
            <a:off x="4322763" y="4503117"/>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00"/>
                </a:solidFill>
                <a:latin typeface="Times New Roman" panose="02020603050405020304" pitchFamily="18" charset="0"/>
                <a:ea typeface="宋体" panose="02010600030101010101" pitchFamily="2" charset="-122"/>
              </a:rPr>
              <a:t>Mux</a:t>
            </a:r>
          </a:p>
        </p:txBody>
      </p:sp>
      <p:sp>
        <p:nvSpPr>
          <p:cNvPr id="259" name="Rectangle 47"/>
          <p:cNvSpPr>
            <a:spLocks noChangeArrowheads="1"/>
          </p:cNvSpPr>
          <p:nvPr/>
        </p:nvSpPr>
        <p:spPr bwMode="auto">
          <a:xfrm>
            <a:off x="5008563" y="445073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1400" b="0" i="0" smtClean="0">
                <a:solidFill>
                  <a:srgbClr val="000000"/>
                </a:solidFill>
                <a:latin typeface="Times New Roman" panose="02020603050405020304" pitchFamily="18" charset="0"/>
                <a:ea typeface="宋体" panose="02010600030101010101" pitchFamily="2" charset="-122"/>
              </a:rPr>
              <a:t>0</a:t>
            </a:r>
          </a:p>
        </p:txBody>
      </p:sp>
      <p:sp>
        <p:nvSpPr>
          <p:cNvPr id="260" name="Rectangle 48"/>
          <p:cNvSpPr>
            <a:spLocks noChangeArrowheads="1"/>
          </p:cNvSpPr>
          <p:nvPr/>
        </p:nvSpPr>
        <p:spPr bwMode="auto">
          <a:xfrm>
            <a:off x="3865563" y="445073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zh-CN" altLang="en-US" sz="1400" b="0" i="0" smtClean="0">
                <a:solidFill>
                  <a:srgbClr val="000000"/>
                </a:solidFill>
                <a:latin typeface="Times New Roman" panose="02020603050405020304" pitchFamily="18" charset="0"/>
                <a:ea typeface="宋体" panose="02010600030101010101" pitchFamily="2" charset="-122"/>
              </a:rPr>
              <a:t>1</a:t>
            </a:r>
          </a:p>
        </p:txBody>
      </p:sp>
      <p:sp>
        <p:nvSpPr>
          <p:cNvPr id="261" name="Rectangle 49"/>
          <p:cNvSpPr>
            <a:spLocks noChangeArrowheads="1"/>
          </p:cNvSpPr>
          <p:nvPr/>
        </p:nvSpPr>
        <p:spPr bwMode="auto">
          <a:xfrm>
            <a:off x="3484563" y="4526930"/>
            <a:ext cx="5413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400" b="0" i="0" smtClean="0">
                <a:solidFill>
                  <a:srgbClr val="000000"/>
                </a:solidFill>
                <a:latin typeface="Times New Roman" panose="02020603050405020304" pitchFamily="18" charset="0"/>
                <a:ea typeface="宋体" panose="02010600030101010101" pitchFamily="2" charset="-122"/>
              </a:rPr>
              <a:t>Sel 1</a:t>
            </a:r>
          </a:p>
        </p:txBody>
      </p:sp>
      <p:sp>
        <p:nvSpPr>
          <p:cNvPr id="262" name="Rectangle 50"/>
          <p:cNvSpPr>
            <a:spLocks noChangeArrowheads="1"/>
          </p:cNvSpPr>
          <p:nvPr/>
        </p:nvSpPr>
        <p:spPr bwMode="auto">
          <a:xfrm>
            <a:off x="5160963" y="4526930"/>
            <a:ext cx="5413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400" b="0" i="0" smtClean="0">
                <a:solidFill>
                  <a:srgbClr val="000000"/>
                </a:solidFill>
                <a:latin typeface="Times New Roman" panose="02020603050405020304" pitchFamily="18" charset="0"/>
                <a:ea typeface="宋体" panose="02010600030101010101" pitchFamily="2" charset="-122"/>
              </a:rPr>
              <a:t>Sel 0</a:t>
            </a:r>
          </a:p>
        </p:txBody>
      </p:sp>
      <p:sp>
        <p:nvSpPr>
          <p:cNvPr id="263" name="Arc 54"/>
          <p:cNvSpPr>
            <a:spLocks/>
          </p:cNvSpPr>
          <p:nvPr/>
        </p:nvSpPr>
        <p:spPr bwMode="auto">
          <a:xfrm>
            <a:off x="2946400" y="4523755"/>
            <a:ext cx="304800" cy="215900"/>
          </a:xfrm>
          <a:custGeom>
            <a:avLst/>
            <a:gdLst>
              <a:gd name="T0" fmla="*/ 0 w 21600"/>
              <a:gd name="T1" fmla="*/ 0 h 21600"/>
              <a:gd name="T2" fmla="*/ 3048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4" name="Arc 55"/>
          <p:cNvSpPr>
            <a:spLocks/>
          </p:cNvSpPr>
          <p:nvPr/>
        </p:nvSpPr>
        <p:spPr bwMode="auto">
          <a:xfrm rot="10800000">
            <a:off x="2947988" y="4752355"/>
            <a:ext cx="304800" cy="215900"/>
          </a:xfrm>
          <a:custGeom>
            <a:avLst/>
            <a:gdLst>
              <a:gd name="T0" fmla="*/ 0 w 21600"/>
              <a:gd name="T1" fmla="*/ 215900 h 21600"/>
              <a:gd name="T2" fmla="*/ 303220 w 21600"/>
              <a:gd name="T3" fmla="*/ 0 h 21600"/>
              <a:gd name="T4" fmla="*/ 3048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lnTo>
                  <a:pt x="0"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5" name="Line 56"/>
          <p:cNvSpPr>
            <a:spLocks noChangeShapeType="1"/>
          </p:cNvSpPr>
          <p:nvPr/>
        </p:nvSpPr>
        <p:spPr bwMode="auto">
          <a:xfrm flipH="1">
            <a:off x="2730500" y="4528517"/>
            <a:ext cx="215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6" name="Line 57"/>
          <p:cNvSpPr>
            <a:spLocks noChangeShapeType="1"/>
          </p:cNvSpPr>
          <p:nvPr/>
        </p:nvSpPr>
        <p:spPr bwMode="auto">
          <a:xfrm>
            <a:off x="2743200" y="4522167"/>
            <a:ext cx="0" cy="431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7" name="Line 58"/>
          <p:cNvSpPr>
            <a:spLocks noChangeShapeType="1"/>
          </p:cNvSpPr>
          <p:nvPr/>
        </p:nvSpPr>
        <p:spPr bwMode="auto">
          <a:xfrm flipH="1">
            <a:off x="2730500" y="4966667"/>
            <a:ext cx="2159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8" name="Line 59"/>
          <p:cNvSpPr>
            <a:spLocks noChangeShapeType="1"/>
          </p:cNvSpPr>
          <p:nvPr/>
        </p:nvSpPr>
        <p:spPr bwMode="auto">
          <a:xfrm flipV="1">
            <a:off x="3259138" y="4731717"/>
            <a:ext cx="252412"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9" name="Line 61"/>
          <p:cNvSpPr>
            <a:spLocks noChangeShapeType="1"/>
          </p:cNvSpPr>
          <p:nvPr/>
        </p:nvSpPr>
        <p:spPr bwMode="auto">
          <a:xfrm flipH="1">
            <a:off x="2501900" y="4890467"/>
            <a:ext cx="2540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0" name="Rectangle 62"/>
          <p:cNvSpPr>
            <a:spLocks noChangeArrowheads="1"/>
          </p:cNvSpPr>
          <p:nvPr/>
        </p:nvSpPr>
        <p:spPr bwMode="auto">
          <a:xfrm>
            <a:off x="1350963" y="4426917"/>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00"/>
                </a:solidFill>
                <a:latin typeface="Times New Roman" panose="02020603050405020304" pitchFamily="18" charset="0"/>
                <a:ea typeface="宋体" panose="02010600030101010101" pitchFamily="2" charset="-122"/>
              </a:rPr>
              <a:t>Compare</a:t>
            </a:r>
          </a:p>
        </p:txBody>
      </p:sp>
      <p:sp>
        <p:nvSpPr>
          <p:cNvPr id="271" name="Arc 70"/>
          <p:cNvSpPr>
            <a:spLocks/>
          </p:cNvSpPr>
          <p:nvPr/>
        </p:nvSpPr>
        <p:spPr bwMode="auto">
          <a:xfrm>
            <a:off x="5907088" y="4523755"/>
            <a:ext cx="304800" cy="215900"/>
          </a:xfrm>
          <a:custGeom>
            <a:avLst/>
            <a:gdLst>
              <a:gd name="T0" fmla="*/ 0 w 21600"/>
              <a:gd name="T1" fmla="*/ 215900 h 21600"/>
              <a:gd name="T2" fmla="*/ 303220 w 21600"/>
              <a:gd name="T3" fmla="*/ 0 h 21600"/>
              <a:gd name="T4" fmla="*/ 3048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lnTo>
                  <a:pt x="0"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2" name="Arc 71"/>
          <p:cNvSpPr>
            <a:spLocks/>
          </p:cNvSpPr>
          <p:nvPr/>
        </p:nvSpPr>
        <p:spPr bwMode="auto">
          <a:xfrm rot="10800000">
            <a:off x="5892800" y="4752355"/>
            <a:ext cx="304800" cy="215900"/>
          </a:xfrm>
          <a:custGeom>
            <a:avLst/>
            <a:gdLst>
              <a:gd name="T0" fmla="*/ 0 w 21600"/>
              <a:gd name="T1" fmla="*/ 0 h 21600"/>
              <a:gd name="T2" fmla="*/ 3048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3" name="Line 72"/>
          <p:cNvSpPr>
            <a:spLocks noChangeShapeType="1"/>
          </p:cNvSpPr>
          <p:nvPr/>
        </p:nvSpPr>
        <p:spPr bwMode="auto">
          <a:xfrm>
            <a:off x="6223000" y="4528517"/>
            <a:ext cx="165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4" name="Line 73"/>
          <p:cNvSpPr>
            <a:spLocks noChangeShapeType="1"/>
          </p:cNvSpPr>
          <p:nvPr/>
        </p:nvSpPr>
        <p:spPr bwMode="auto">
          <a:xfrm>
            <a:off x="6400800" y="4522167"/>
            <a:ext cx="0" cy="450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5" name="Line 74"/>
          <p:cNvSpPr>
            <a:spLocks noChangeShapeType="1"/>
          </p:cNvSpPr>
          <p:nvPr/>
        </p:nvSpPr>
        <p:spPr bwMode="auto">
          <a:xfrm>
            <a:off x="6197600" y="4966667"/>
            <a:ext cx="190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6" name="Line 75"/>
          <p:cNvSpPr>
            <a:spLocks noChangeShapeType="1"/>
          </p:cNvSpPr>
          <p:nvPr/>
        </p:nvSpPr>
        <p:spPr bwMode="auto">
          <a:xfrm flipH="1">
            <a:off x="5626100" y="4738067"/>
            <a:ext cx="2794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77" name="Rectangle 77"/>
          <p:cNvSpPr>
            <a:spLocks noChangeArrowheads="1"/>
          </p:cNvSpPr>
          <p:nvPr/>
        </p:nvSpPr>
        <p:spPr bwMode="auto">
          <a:xfrm flipH="1">
            <a:off x="6792913" y="4433267"/>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eaLnBrk="0" hangingPunct="0">
              <a:spcBef>
                <a:spcPct val="0"/>
              </a:spcBef>
            </a:pPr>
            <a:r>
              <a:rPr kumimoji="0" lang="en-US" altLang="zh-CN" sz="1600" i="0" smtClean="0">
                <a:solidFill>
                  <a:srgbClr val="000000"/>
                </a:solidFill>
                <a:latin typeface="Times New Roman" panose="02020603050405020304" pitchFamily="18" charset="0"/>
                <a:ea typeface="宋体" panose="02010600030101010101" pitchFamily="2" charset="-122"/>
              </a:rPr>
              <a:t>Compare</a:t>
            </a:r>
          </a:p>
        </p:txBody>
      </p:sp>
      <p:sp>
        <p:nvSpPr>
          <p:cNvPr id="278" name="Oval 83"/>
          <p:cNvSpPr>
            <a:spLocks noChangeArrowheads="1"/>
          </p:cNvSpPr>
          <p:nvPr/>
        </p:nvSpPr>
        <p:spPr bwMode="auto">
          <a:xfrm>
            <a:off x="3594100" y="4903167"/>
            <a:ext cx="431800" cy="4318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nvGrpSpPr>
          <p:cNvPr id="279" name="Group 109"/>
          <p:cNvGrpSpPr>
            <a:grpSpLocks/>
          </p:cNvGrpSpPr>
          <p:nvPr/>
        </p:nvGrpSpPr>
        <p:grpSpPr bwMode="auto">
          <a:xfrm>
            <a:off x="3357563" y="4736480"/>
            <a:ext cx="2370137" cy="962025"/>
            <a:chOff x="2115" y="3567"/>
            <a:chExt cx="1493" cy="606"/>
          </a:xfrm>
        </p:grpSpPr>
        <p:grpSp>
          <p:nvGrpSpPr>
            <p:cNvPr id="280" name="Group 108"/>
            <p:cNvGrpSpPr>
              <a:grpSpLocks/>
            </p:cNvGrpSpPr>
            <p:nvPr/>
          </p:nvGrpSpPr>
          <p:grpSpPr bwMode="auto">
            <a:xfrm>
              <a:off x="2115" y="3567"/>
              <a:ext cx="1493" cy="351"/>
              <a:chOff x="2115" y="3567"/>
              <a:chExt cx="1493" cy="351"/>
            </a:xfrm>
          </p:grpSpPr>
          <p:sp>
            <p:nvSpPr>
              <p:cNvPr id="284" name="Rectangle 84"/>
              <p:cNvSpPr>
                <a:spLocks noChangeArrowheads="1"/>
              </p:cNvSpPr>
              <p:nvPr/>
            </p:nvSpPr>
            <p:spPr bwMode="auto">
              <a:xfrm>
                <a:off x="2243" y="3708"/>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OR</a:t>
                </a:r>
              </a:p>
            </p:txBody>
          </p:sp>
          <p:sp>
            <p:nvSpPr>
              <p:cNvPr id="285" name="Line 85"/>
              <p:cNvSpPr>
                <a:spLocks noChangeShapeType="1"/>
              </p:cNvSpPr>
              <p:nvPr/>
            </p:nvSpPr>
            <p:spPr bwMode="auto">
              <a:xfrm>
                <a:off x="2115" y="3567"/>
                <a:ext cx="1" cy="24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6" name="Line 86"/>
              <p:cNvSpPr>
                <a:spLocks noChangeShapeType="1"/>
              </p:cNvSpPr>
              <p:nvPr/>
            </p:nvSpPr>
            <p:spPr bwMode="auto">
              <a:xfrm>
                <a:off x="2120" y="3802"/>
                <a:ext cx="14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7" name="Line 87"/>
              <p:cNvSpPr>
                <a:spLocks noChangeShapeType="1"/>
              </p:cNvSpPr>
              <p:nvPr/>
            </p:nvSpPr>
            <p:spPr bwMode="auto">
              <a:xfrm>
                <a:off x="3600" y="3576"/>
                <a:ext cx="0" cy="22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8" name="Line 88"/>
              <p:cNvSpPr>
                <a:spLocks noChangeShapeType="1"/>
              </p:cNvSpPr>
              <p:nvPr/>
            </p:nvSpPr>
            <p:spPr bwMode="auto">
              <a:xfrm flipV="1">
                <a:off x="2539" y="3804"/>
                <a:ext cx="1069"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281" name="Line 89"/>
            <p:cNvSpPr>
              <a:spLocks noChangeShapeType="1"/>
            </p:cNvSpPr>
            <p:nvPr/>
          </p:nvSpPr>
          <p:spPr bwMode="auto">
            <a:xfrm>
              <a:off x="2420" y="3949"/>
              <a:ext cx="0" cy="22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82" name="Rectangle 90"/>
            <p:cNvSpPr>
              <a:spLocks noChangeArrowheads="1"/>
            </p:cNvSpPr>
            <p:nvPr/>
          </p:nvSpPr>
          <p:spPr bwMode="auto">
            <a:xfrm>
              <a:off x="2115" y="3934"/>
              <a:ext cx="29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Hit</a:t>
              </a:r>
            </a:p>
          </p:txBody>
        </p:sp>
        <p:sp>
          <p:nvSpPr>
            <p:cNvPr id="283" name="Rectangle 91"/>
            <p:cNvSpPr>
              <a:spLocks noChangeArrowheads="1"/>
            </p:cNvSpPr>
            <p:nvPr/>
          </p:nvSpPr>
          <p:spPr bwMode="auto">
            <a:xfrm>
              <a:off x="2508" y="3971"/>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④</a:t>
              </a:r>
            </a:p>
          </p:txBody>
        </p:sp>
      </p:grpSp>
      <p:grpSp>
        <p:nvGrpSpPr>
          <p:cNvPr id="289" name="Group 95"/>
          <p:cNvGrpSpPr>
            <a:grpSpLocks/>
          </p:cNvGrpSpPr>
          <p:nvPr/>
        </p:nvGrpSpPr>
        <p:grpSpPr bwMode="auto">
          <a:xfrm>
            <a:off x="241300" y="2609230"/>
            <a:ext cx="8661400" cy="1506537"/>
            <a:chOff x="152" y="2227"/>
            <a:chExt cx="5456" cy="949"/>
          </a:xfrm>
        </p:grpSpPr>
        <p:sp>
          <p:nvSpPr>
            <p:cNvPr id="290" name="Line 36"/>
            <p:cNvSpPr>
              <a:spLocks noChangeShapeType="1"/>
            </p:cNvSpPr>
            <p:nvPr/>
          </p:nvSpPr>
          <p:spPr bwMode="auto">
            <a:xfrm>
              <a:off x="2880" y="2227"/>
              <a:ext cx="0" cy="805"/>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1" name="Line 37"/>
            <p:cNvSpPr>
              <a:spLocks noChangeShapeType="1"/>
            </p:cNvSpPr>
            <p:nvPr/>
          </p:nvSpPr>
          <p:spPr bwMode="auto">
            <a:xfrm>
              <a:off x="2648" y="3040"/>
              <a:ext cx="464" cy="0"/>
            </a:xfrm>
            <a:prstGeom prst="line">
              <a:avLst/>
            </a:prstGeom>
            <a:noFill/>
            <a:ln w="254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2" name="Rectangle 39"/>
            <p:cNvSpPr>
              <a:spLocks noChangeArrowheads="1"/>
            </p:cNvSpPr>
            <p:nvPr/>
          </p:nvSpPr>
          <p:spPr bwMode="auto">
            <a:xfrm>
              <a:off x="152" y="2856"/>
              <a:ext cx="5456" cy="320"/>
            </a:xfrm>
            <a:prstGeom prst="rect">
              <a:avLst/>
            </a:prstGeom>
            <a:noFill/>
            <a:ln w="25400">
              <a:solidFill>
                <a:srgbClr val="0099CC"/>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3" name="Rectangle 92"/>
            <p:cNvSpPr>
              <a:spLocks noChangeArrowheads="1"/>
            </p:cNvSpPr>
            <p:nvPr/>
          </p:nvSpPr>
          <p:spPr bwMode="auto">
            <a:xfrm>
              <a:off x="2933" y="2544"/>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rPr>
                <a:t>①</a:t>
              </a:r>
              <a:endParaRPr kumimoji="0" lang="zh-CN" altLang="en-US" sz="1800" b="1" i="0" u="none" strike="noStrike" kern="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endParaRPr>
            </a:p>
          </p:txBody>
        </p:sp>
      </p:grpSp>
      <p:grpSp>
        <p:nvGrpSpPr>
          <p:cNvPr id="294" name="Group 103"/>
          <p:cNvGrpSpPr>
            <a:grpSpLocks/>
          </p:cNvGrpSpPr>
          <p:nvPr/>
        </p:nvGrpSpPr>
        <p:grpSpPr bwMode="auto">
          <a:xfrm>
            <a:off x="531813" y="3912567"/>
            <a:ext cx="7989887" cy="915988"/>
            <a:chOff x="335" y="3048"/>
            <a:chExt cx="5033" cy="577"/>
          </a:xfrm>
        </p:grpSpPr>
        <p:sp>
          <p:nvSpPr>
            <p:cNvPr id="295" name="Oval 53"/>
            <p:cNvSpPr>
              <a:spLocks noChangeArrowheads="1"/>
            </p:cNvSpPr>
            <p:nvPr/>
          </p:nvSpPr>
          <p:spPr bwMode="auto">
            <a:xfrm>
              <a:off x="872" y="3336"/>
              <a:ext cx="560" cy="272"/>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6" name="Oval 69"/>
            <p:cNvSpPr>
              <a:spLocks noChangeArrowheads="1"/>
            </p:cNvSpPr>
            <p:nvPr/>
          </p:nvSpPr>
          <p:spPr bwMode="auto">
            <a:xfrm>
              <a:off x="4286" y="3332"/>
              <a:ext cx="618" cy="293"/>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nvGrpSpPr>
            <p:cNvPr id="297" name="Group 98"/>
            <p:cNvGrpSpPr>
              <a:grpSpLocks/>
            </p:cNvGrpSpPr>
            <p:nvPr/>
          </p:nvGrpSpPr>
          <p:grpSpPr bwMode="auto">
            <a:xfrm>
              <a:off x="335" y="3048"/>
              <a:ext cx="5033" cy="424"/>
              <a:chOff x="335" y="3048"/>
              <a:chExt cx="5033" cy="424"/>
            </a:xfrm>
          </p:grpSpPr>
          <p:sp>
            <p:nvSpPr>
              <p:cNvPr id="298" name="Line 66"/>
              <p:cNvSpPr>
                <a:spLocks noChangeShapeType="1"/>
              </p:cNvSpPr>
              <p:nvPr/>
            </p:nvSpPr>
            <p:spPr bwMode="auto">
              <a:xfrm>
                <a:off x="1148" y="3048"/>
                <a:ext cx="4" cy="28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99" name="Line 67"/>
              <p:cNvSpPr>
                <a:spLocks noChangeShapeType="1"/>
              </p:cNvSpPr>
              <p:nvPr/>
            </p:nvSpPr>
            <p:spPr bwMode="auto">
              <a:xfrm flipH="1">
                <a:off x="376" y="3472"/>
                <a:ext cx="496"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00" name="Rectangle 68"/>
              <p:cNvSpPr>
                <a:spLocks noChangeArrowheads="1"/>
              </p:cNvSpPr>
              <p:nvPr/>
            </p:nvSpPr>
            <p:spPr bwMode="auto">
              <a:xfrm>
                <a:off x="335" y="3276"/>
                <a:ext cx="52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Adr Tag</a:t>
                </a:r>
              </a:p>
            </p:txBody>
          </p:sp>
          <p:sp>
            <p:nvSpPr>
              <p:cNvPr id="301" name="Line 81"/>
              <p:cNvSpPr>
                <a:spLocks noChangeShapeType="1"/>
              </p:cNvSpPr>
              <p:nvPr/>
            </p:nvSpPr>
            <p:spPr bwMode="auto">
              <a:xfrm>
                <a:off x="4604" y="3048"/>
                <a:ext cx="0" cy="288"/>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02" name="Line 82"/>
              <p:cNvSpPr>
                <a:spLocks noChangeShapeType="1"/>
              </p:cNvSpPr>
              <p:nvPr/>
            </p:nvSpPr>
            <p:spPr bwMode="auto">
              <a:xfrm>
                <a:off x="4904" y="3472"/>
                <a:ext cx="464"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03" name="Rectangle 93"/>
              <p:cNvSpPr>
                <a:spLocks noChangeArrowheads="1"/>
              </p:cNvSpPr>
              <p:nvPr/>
            </p:nvSpPr>
            <p:spPr bwMode="auto">
              <a:xfrm>
                <a:off x="1204" y="3136"/>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②</a:t>
                </a:r>
                <a:endParaRPr kumimoji="0" lang="zh-CN" altLang="en-US"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endParaRPr>
              </a:p>
            </p:txBody>
          </p:sp>
          <p:sp>
            <p:nvSpPr>
              <p:cNvPr id="304" name="Rectangle 97"/>
              <p:cNvSpPr>
                <a:spLocks noChangeArrowheads="1"/>
              </p:cNvSpPr>
              <p:nvPr/>
            </p:nvSpPr>
            <p:spPr bwMode="auto">
              <a:xfrm>
                <a:off x="4694" y="313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②</a:t>
                </a:r>
                <a:endParaRPr kumimoji="0" lang="zh-CN" altLang="en-US"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endParaRPr>
              </a:p>
            </p:txBody>
          </p:sp>
        </p:grpSp>
      </p:grpSp>
      <p:grpSp>
        <p:nvGrpSpPr>
          <p:cNvPr id="305" name="Group 102"/>
          <p:cNvGrpSpPr>
            <a:grpSpLocks/>
          </p:cNvGrpSpPr>
          <p:nvPr/>
        </p:nvGrpSpPr>
        <p:grpSpPr bwMode="auto">
          <a:xfrm>
            <a:off x="444500" y="3912567"/>
            <a:ext cx="8231188" cy="1314450"/>
            <a:chOff x="280" y="3048"/>
            <a:chExt cx="5185" cy="828"/>
          </a:xfrm>
        </p:grpSpPr>
        <p:grpSp>
          <p:nvGrpSpPr>
            <p:cNvPr id="306" name="Group 99"/>
            <p:cNvGrpSpPr>
              <a:grpSpLocks/>
            </p:cNvGrpSpPr>
            <p:nvPr/>
          </p:nvGrpSpPr>
          <p:grpSpPr bwMode="auto">
            <a:xfrm>
              <a:off x="280" y="3048"/>
              <a:ext cx="5185" cy="630"/>
              <a:chOff x="280" y="3048"/>
              <a:chExt cx="5185" cy="630"/>
            </a:xfrm>
          </p:grpSpPr>
          <p:sp>
            <p:nvSpPr>
              <p:cNvPr id="309" name="Line 60"/>
              <p:cNvSpPr>
                <a:spLocks noChangeShapeType="1"/>
              </p:cNvSpPr>
              <p:nvPr/>
            </p:nvSpPr>
            <p:spPr bwMode="auto">
              <a:xfrm flipH="1">
                <a:off x="1576" y="3472"/>
                <a:ext cx="160"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310" name="Line 63"/>
              <p:cNvSpPr>
                <a:spLocks noChangeShapeType="1"/>
              </p:cNvSpPr>
              <p:nvPr/>
            </p:nvSpPr>
            <p:spPr bwMode="auto">
              <a:xfrm>
                <a:off x="1448" y="3472"/>
                <a:ext cx="128"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311" name="Line 64"/>
              <p:cNvSpPr>
                <a:spLocks noChangeShapeType="1"/>
              </p:cNvSpPr>
              <p:nvPr/>
            </p:nvSpPr>
            <p:spPr bwMode="auto">
              <a:xfrm flipH="1">
                <a:off x="280" y="3664"/>
                <a:ext cx="1312"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312" name="Line 65"/>
              <p:cNvSpPr>
                <a:spLocks noChangeShapeType="1"/>
              </p:cNvSpPr>
              <p:nvPr/>
            </p:nvSpPr>
            <p:spPr bwMode="auto">
              <a:xfrm>
                <a:off x="288" y="3048"/>
                <a:ext cx="0" cy="608"/>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313" name="Line 76"/>
              <p:cNvSpPr>
                <a:spLocks noChangeShapeType="1"/>
              </p:cNvSpPr>
              <p:nvPr/>
            </p:nvSpPr>
            <p:spPr bwMode="auto">
              <a:xfrm>
                <a:off x="4040" y="3472"/>
                <a:ext cx="128"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314" name="Line 78"/>
              <p:cNvSpPr>
                <a:spLocks noChangeShapeType="1"/>
              </p:cNvSpPr>
              <p:nvPr/>
            </p:nvSpPr>
            <p:spPr bwMode="auto">
              <a:xfrm flipH="1">
                <a:off x="4168" y="3472"/>
                <a:ext cx="160"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315" name="Line 79"/>
              <p:cNvSpPr>
                <a:spLocks noChangeShapeType="1"/>
              </p:cNvSpPr>
              <p:nvPr/>
            </p:nvSpPr>
            <p:spPr bwMode="auto">
              <a:xfrm>
                <a:off x="4032" y="3664"/>
                <a:ext cx="1432"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316" name="Line 80"/>
              <p:cNvSpPr>
                <a:spLocks noChangeShapeType="1"/>
              </p:cNvSpPr>
              <p:nvPr/>
            </p:nvSpPr>
            <p:spPr bwMode="auto">
              <a:xfrm>
                <a:off x="5465" y="3070"/>
                <a:ext cx="0" cy="608"/>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grpSp>
        <p:sp>
          <p:nvSpPr>
            <p:cNvPr id="307" name="Rectangle 100"/>
            <p:cNvSpPr>
              <a:spLocks noChangeArrowheads="1"/>
            </p:cNvSpPr>
            <p:nvPr/>
          </p:nvSpPr>
          <p:spPr bwMode="auto">
            <a:xfrm>
              <a:off x="3831" y="370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kumimoji="0" lang="en-US" altLang="zh-CN" i="0" smtClean="0">
                  <a:solidFill>
                    <a:srgbClr val="800000"/>
                  </a:solidFill>
                  <a:ea typeface="宋体" panose="02010600030101010101" pitchFamily="2" charset="-122"/>
                </a:rPr>
                <a:t>③</a:t>
              </a:r>
              <a:endParaRPr kumimoji="0" lang="zh-CN" altLang="en-US" i="0" smtClean="0">
                <a:solidFill>
                  <a:srgbClr val="800000"/>
                </a:solidFill>
                <a:ea typeface="宋体" panose="02010600030101010101" pitchFamily="2" charset="-122"/>
              </a:endParaRPr>
            </a:p>
          </p:txBody>
        </p:sp>
        <p:sp>
          <p:nvSpPr>
            <p:cNvPr id="308" name="Rectangle 101"/>
            <p:cNvSpPr>
              <a:spLocks noChangeArrowheads="1"/>
            </p:cNvSpPr>
            <p:nvPr/>
          </p:nvSpPr>
          <p:spPr bwMode="auto">
            <a:xfrm>
              <a:off x="1784" y="370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kumimoji="0" lang="en-US" altLang="zh-CN" i="0" smtClean="0">
                  <a:solidFill>
                    <a:srgbClr val="800000"/>
                  </a:solidFill>
                  <a:ea typeface="宋体" panose="02010600030101010101" pitchFamily="2" charset="-122"/>
                </a:rPr>
                <a:t>③</a:t>
              </a:r>
              <a:endParaRPr kumimoji="0" lang="zh-CN" altLang="en-US" i="0" smtClean="0">
                <a:solidFill>
                  <a:srgbClr val="800000"/>
                </a:solidFill>
                <a:ea typeface="宋体" panose="02010600030101010101" pitchFamily="2" charset="-122"/>
              </a:endParaRPr>
            </a:p>
          </p:txBody>
        </p:sp>
      </p:grpSp>
      <p:grpSp>
        <p:nvGrpSpPr>
          <p:cNvPr id="317" name="Group 112"/>
          <p:cNvGrpSpPr>
            <a:grpSpLocks/>
          </p:cNvGrpSpPr>
          <p:nvPr/>
        </p:nvGrpSpPr>
        <p:grpSpPr bwMode="auto">
          <a:xfrm>
            <a:off x="3962400" y="3912567"/>
            <a:ext cx="1879600" cy="1651000"/>
            <a:chOff x="2496" y="3048"/>
            <a:chExt cx="1184" cy="1040"/>
          </a:xfrm>
        </p:grpSpPr>
        <p:sp>
          <p:nvSpPr>
            <p:cNvPr id="318" name="Rectangle 52"/>
            <p:cNvSpPr>
              <a:spLocks noChangeArrowheads="1"/>
            </p:cNvSpPr>
            <p:nvPr/>
          </p:nvSpPr>
          <p:spPr bwMode="auto">
            <a:xfrm>
              <a:off x="2880" y="3878"/>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rPr>
                <a:t>Cache Block</a:t>
              </a:r>
            </a:p>
          </p:txBody>
        </p:sp>
        <p:grpSp>
          <p:nvGrpSpPr>
            <p:cNvPr id="319" name="Group 110"/>
            <p:cNvGrpSpPr>
              <a:grpSpLocks/>
            </p:cNvGrpSpPr>
            <p:nvPr/>
          </p:nvGrpSpPr>
          <p:grpSpPr bwMode="auto">
            <a:xfrm>
              <a:off x="2496" y="3048"/>
              <a:ext cx="974" cy="1040"/>
              <a:chOff x="2496" y="3048"/>
              <a:chExt cx="974" cy="1040"/>
            </a:xfrm>
          </p:grpSpPr>
          <p:sp>
            <p:nvSpPr>
              <p:cNvPr id="321" name="Line 45"/>
              <p:cNvSpPr>
                <a:spLocks noChangeShapeType="1"/>
              </p:cNvSpPr>
              <p:nvPr/>
            </p:nvSpPr>
            <p:spPr bwMode="auto">
              <a:xfrm>
                <a:off x="2496" y="3048"/>
                <a:ext cx="0" cy="36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22" name="Line 46"/>
              <p:cNvSpPr>
                <a:spLocks noChangeShapeType="1"/>
              </p:cNvSpPr>
              <p:nvPr/>
            </p:nvSpPr>
            <p:spPr bwMode="auto">
              <a:xfrm>
                <a:off x="3264" y="3048"/>
                <a:ext cx="0" cy="36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nvGrpSpPr>
              <p:cNvPr id="323" name="Group 107"/>
              <p:cNvGrpSpPr>
                <a:grpSpLocks/>
              </p:cNvGrpSpPr>
              <p:nvPr/>
            </p:nvGrpSpPr>
            <p:grpSpPr bwMode="auto">
              <a:xfrm>
                <a:off x="2592" y="3214"/>
                <a:ext cx="878" cy="874"/>
                <a:chOff x="2592" y="3214"/>
                <a:chExt cx="878" cy="874"/>
              </a:xfrm>
            </p:grpSpPr>
            <p:sp>
              <p:nvSpPr>
                <p:cNvPr id="324" name="Line 51"/>
                <p:cNvSpPr>
                  <a:spLocks noChangeShapeType="1"/>
                </p:cNvSpPr>
                <p:nvPr/>
              </p:nvSpPr>
              <p:spPr bwMode="auto">
                <a:xfrm>
                  <a:off x="2880" y="3624"/>
                  <a:ext cx="0" cy="4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66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nvGrpSpPr>
                <p:cNvPr id="325" name="Group 106"/>
                <p:cNvGrpSpPr>
                  <a:grpSpLocks/>
                </p:cNvGrpSpPr>
                <p:nvPr/>
              </p:nvGrpSpPr>
              <p:grpSpPr bwMode="auto">
                <a:xfrm>
                  <a:off x="2592" y="3214"/>
                  <a:ext cx="878" cy="194"/>
                  <a:chOff x="2592" y="3214"/>
                  <a:chExt cx="878" cy="194"/>
                </a:xfrm>
              </p:grpSpPr>
              <p:sp>
                <p:nvSpPr>
                  <p:cNvPr id="326" name="Rectangle 104"/>
                  <p:cNvSpPr>
                    <a:spLocks noChangeArrowheads="1"/>
                  </p:cNvSpPr>
                  <p:nvPr/>
                </p:nvSpPr>
                <p:spPr bwMode="auto">
                  <a:xfrm>
                    <a:off x="2592" y="3235"/>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smtClean="0">
                        <a:ln>
                          <a:noFill/>
                        </a:ln>
                        <a:solidFill>
                          <a:srgbClr val="006600"/>
                        </a:solidFill>
                        <a:effectLst/>
                        <a:uLnTx/>
                        <a:uFillTx/>
                        <a:latin typeface="Arial" panose="020B0604020202020204" pitchFamily="34" charset="0"/>
                        <a:ea typeface="宋体" panose="02010600030101010101" pitchFamily="2" charset="-122"/>
                      </a:rPr>
                      <a:t>⑤</a:t>
                    </a:r>
                  </a:p>
                </p:txBody>
              </p:sp>
              <p:sp>
                <p:nvSpPr>
                  <p:cNvPr id="327" name="Rectangle 105"/>
                  <p:cNvSpPr>
                    <a:spLocks noChangeArrowheads="1"/>
                  </p:cNvSpPr>
                  <p:nvPr/>
                </p:nvSpPr>
                <p:spPr bwMode="auto">
                  <a:xfrm>
                    <a:off x="3325" y="3214"/>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smtClean="0">
                        <a:ln>
                          <a:noFill/>
                        </a:ln>
                        <a:solidFill>
                          <a:srgbClr val="006600"/>
                        </a:solidFill>
                        <a:effectLst/>
                        <a:uLnTx/>
                        <a:uFillTx/>
                        <a:latin typeface="Arial" panose="020B0604020202020204" pitchFamily="34" charset="0"/>
                        <a:ea typeface="宋体" panose="02010600030101010101" pitchFamily="2" charset="-122"/>
                      </a:rPr>
                      <a:t>⑤</a:t>
                    </a:r>
                  </a:p>
                </p:txBody>
              </p:sp>
            </p:grpSp>
          </p:grpSp>
        </p:grpSp>
        <p:sp>
          <p:nvSpPr>
            <p:cNvPr id="320" name="Line 111"/>
            <p:cNvSpPr>
              <a:spLocks noChangeShapeType="1"/>
            </p:cNvSpPr>
            <p:nvPr/>
          </p:nvSpPr>
          <p:spPr bwMode="auto">
            <a:xfrm>
              <a:off x="2904" y="3618"/>
              <a:ext cx="0" cy="44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328" name="Text Box 4"/>
          <p:cNvSpPr txBox="1">
            <a:spLocks noChangeArrowheads="1"/>
          </p:cNvSpPr>
          <p:nvPr/>
        </p:nvSpPr>
        <p:spPr bwMode="auto">
          <a:xfrm>
            <a:off x="816769" y="1890884"/>
            <a:ext cx="7056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FF0000"/>
                </a:solidFill>
                <a:latin typeface="微软雅黑" panose="020B0503020204020204" pitchFamily="34" charset="-122"/>
                <a:ea typeface="微软雅黑" panose="020B0503020204020204" pitchFamily="34" charset="-122"/>
              </a:rPr>
              <a:t>例：</a:t>
            </a:r>
            <a:r>
              <a:rPr kumimoji="1" lang="en-US" altLang="zh-CN" sz="2000" b="1" dirty="0" smtClean="0">
                <a:solidFill>
                  <a:srgbClr val="FF0000"/>
                </a:solidFill>
                <a:latin typeface="微软雅黑" panose="020B0503020204020204" pitchFamily="34" charset="-122"/>
                <a:ea typeface="微软雅黑" panose="020B0503020204020204" pitchFamily="34" charset="-122"/>
              </a:rPr>
              <a:t>2</a:t>
            </a:r>
            <a:r>
              <a:rPr kumimoji="1" lang="zh-CN" altLang="en-US" sz="2000" b="1" dirty="0" smtClean="0">
                <a:solidFill>
                  <a:srgbClr val="FF0000"/>
                </a:solidFill>
                <a:latin typeface="微软雅黑" panose="020B0503020204020204" pitchFamily="34" charset="-122"/>
                <a:ea typeface="微软雅黑" panose="020B0503020204020204" pitchFamily="34" charset="-122"/>
              </a:rPr>
              <a:t>路组相联映射的</a:t>
            </a:r>
            <a:r>
              <a:rPr kumimoji="1" lang="en-US" altLang="zh-CN" sz="2000" b="1" dirty="0" smtClean="0">
                <a:solidFill>
                  <a:srgbClr val="FF0000"/>
                </a:solidFill>
                <a:latin typeface="微软雅黑" panose="020B0503020204020204" pitchFamily="34" charset="-122"/>
                <a:ea typeface="微软雅黑" panose="020B0503020204020204" pitchFamily="34" charset="-122"/>
              </a:rPr>
              <a:t>cache</a:t>
            </a:r>
            <a:r>
              <a:rPr kumimoji="1" lang="zh-CN" altLang="en-US" sz="2000" b="1" dirty="0" smtClean="0">
                <a:solidFill>
                  <a:srgbClr val="FF0000"/>
                </a:solidFill>
                <a:latin typeface="微软雅黑" panose="020B0503020204020204" pitchFamily="34" charset="-122"/>
                <a:ea typeface="微软雅黑" panose="020B0503020204020204" pitchFamily="34" charset="-122"/>
              </a:rPr>
              <a:t>，整个访存过程</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4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blinds(horizontal)">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4"/>
                                        </p:tgtEl>
                                        <p:attrNameLst>
                                          <p:attrName>style.visibility</p:attrName>
                                        </p:attrNameLst>
                                      </p:cBhvr>
                                      <p:to>
                                        <p:strVal val="visible"/>
                                      </p:to>
                                    </p:set>
                                    <p:animEffect transition="in" filter="blinds(horizontal)">
                                      <p:cBhvr>
                                        <p:cTn id="12" dur="500"/>
                                        <p:tgtEl>
                                          <p:spTgt spid="2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
                                        </p:tgtEl>
                                        <p:attrNameLst>
                                          <p:attrName>style.visibility</p:attrName>
                                        </p:attrNameLst>
                                      </p:cBhvr>
                                      <p:to>
                                        <p:strVal val="visible"/>
                                      </p:to>
                                    </p:set>
                                    <p:animEffect transition="in" filter="blinds(horizontal)">
                                      <p:cBhvr>
                                        <p:cTn id="17" dur="500"/>
                                        <p:tgtEl>
                                          <p:spTgt spid="3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blinds(horizontal)">
                                      <p:cBhvr>
                                        <p:cTn id="22" dur="5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7"/>
                                        </p:tgtEl>
                                        <p:attrNameLst>
                                          <p:attrName>style.visibility</p:attrName>
                                        </p:attrNameLst>
                                      </p:cBhvr>
                                      <p:to>
                                        <p:strVal val="visible"/>
                                      </p:to>
                                    </p:set>
                                    <p:animEffect transition="in" filter="blinds(horizontal)">
                                      <p:cBhvr>
                                        <p:cTn id="27"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存储器的分类</a:t>
            </a:r>
          </a:p>
          <a:p>
            <a:pPr lvl="1"/>
            <a:r>
              <a:rPr lang="zh-CN" altLang="en-US" dirty="0">
                <a:latin typeface="Comic Sans MS" panose="030F0702030302020204" pitchFamily="66" charset="0"/>
              </a:rPr>
              <a:t> 按存取方式分：随机、顺序、直接、相联</a:t>
            </a:r>
          </a:p>
          <a:p>
            <a:pPr lvl="1"/>
            <a:r>
              <a:rPr lang="zh-CN" altLang="en-US" dirty="0">
                <a:latin typeface="Comic Sans MS" panose="030F0702030302020204" pitchFamily="66" charset="0"/>
              </a:rPr>
              <a:t> 按存储介质分：半导体、磁表面、激光盘</a:t>
            </a:r>
          </a:p>
          <a:p>
            <a:pPr lvl="1"/>
            <a:r>
              <a:rPr lang="zh-CN" altLang="en-US" dirty="0">
                <a:latin typeface="Comic Sans MS" panose="030F0702030302020204" pitchFamily="66" charset="0"/>
              </a:rPr>
              <a:t> 按信息可更改性：可读可写、只读</a:t>
            </a:r>
          </a:p>
          <a:p>
            <a:pPr lvl="1"/>
            <a:r>
              <a:rPr lang="zh-CN" altLang="en-US" dirty="0">
                <a:latin typeface="Comic Sans MS" panose="030F0702030302020204" pitchFamily="66" charset="0"/>
              </a:rPr>
              <a:t> 按断电后可否保存：易失、非易失</a:t>
            </a:r>
          </a:p>
          <a:p>
            <a:pPr lvl="1"/>
            <a:r>
              <a:rPr lang="zh-CN" altLang="en-US" dirty="0">
                <a:latin typeface="Comic Sans MS" panose="030F0702030302020204" pitchFamily="66" charset="0"/>
              </a:rPr>
              <a:t> 按功能</a:t>
            </a:r>
            <a:r>
              <a:rPr lang="en-US" altLang="zh-CN" dirty="0">
                <a:latin typeface="Comic Sans MS" panose="030F0702030302020204" pitchFamily="66" charset="0"/>
              </a:rPr>
              <a:t>/</a:t>
            </a:r>
            <a:r>
              <a:rPr lang="zh-CN" altLang="en-US" dirty="0">
                <a:latin typeface="Comic Sans MS" panose="030F0702030302020204" pitchFamily="66" charset="0"/>
              </a:rPr>
              <a:t>容量</a:t>
            </a:r>
            <a:r>
              <a:rPr lang="en-US" altLang="zh-CN" dirty="0">
                <a:latin typeface="Comic Sans MS" panose="030F0702030302020204" pitchFamily="66" charset="0"/>
              </a:rPr>
              <a:t>/</a:t>
            </a:r>
            <a:r>
              <a:rPr lang="zh-CN" altLang="en-US" dirty="0">
                <a:latin typeface="Comic Sans MS" panose="030F0702030302020204" pitchFamily="66" charset="0"/>
              </a:rPr>
              <a:t>速度分：寄存器、</a:t>
            </a:r>
            <a:r>
              <a:rPr lang="en-US" altLang="zh-CN" dirty="0">
                <a:latin typeface="Comic Sans MS" panose="030F0702030302020204" pitchFamily="66" charset="0"/>
              </a:rPr>
              <a:t>Cache</a:t>
            </a:r>
            <a:r>
              <a:rPr lang="zh-CN" altLang="en-US" dirty="0">
                <a:latin typeface="Comic Sans MS" panose="030F0702030302020204" pitchFamily="66" charset="0"/>
              </a:rPr>
              <a:t>、主存（内存）、辅存（外存）</a:t>
            </a:r>
          </a:p>
          <a:p>
            <a:r>
              <a:rPr lang="zh-CN" altLang="en-US" dirty="0"/>
              <a:t> 存储器的分层结构：</a:t>
            </a:r>
          </a:p>
          <a:p>
            <a:pPr lvl="1"/>
            <a:r>
              <a:rPr lang="zh-CN" altLang="en-US" dirty="0" smtClean="0">
                <a:latin typeface="Comic Sans MS" panose="030F0702030302020204" pitchFamily="66" charset="0"/>
              </a:rPr>
              <a:t>速度</a:t>
            </a:r>
            <a:r>
              <a:rPr lang="zh-CN" altLang="en-US" dirty="0">
                <a:latin typeface="Comic Sans MS" panose="030F0702030302020204" pitchFamily="66" charset="0"/>
              </a:rPr>
              <a:t>从快到慢、容量从小到大、价格从贵到便宜，按与</a:t>
            </a:r>
            <a:r>
              <a:rPr lang="en-US" altLang="zh-CN" dirty="0">
                <a:latin typeface="Comic Sans MS" panose="030F0702030302020204" pitchFamily="66" charset="0"/>
              </a:rPr>
              <a:t>CPU</a:t>
            </a:r>
            <a:r>
              <a:rPr lang="zh-CN" altLang="en-US" dirty="0">
                <a:latin typeface="Comic Sans MS" panose="030F0702030302020204" pitchFamily="66" charset="0"/>
              </a:rPr>
              <a:t>连接的距离由近到远的顺序，构成的分层次结构为</a:t>
            </a:r>
            <a:r>
              <a:rPr lang="zh-CN" altLang="en-US" dirty="0" smtClean="0">
                <a:latin typeface="Comic Sans MS" panose="030F0702030302020204" pitchFamily="66" charset="0"/>
              </a:rPr>
              <a:t>：</a:t>
            </a:r>
          </a:p>
          <a:p>
            <a:pPr marL="0" indent="0">
              <a:buNone/>
            </a:pPr>
            <a:r>
              <a:rPr lang="zh-CN" altLang="en-US" dirty="0" smtClean="0"/>
              <a:t>       寄存器→</a:t>
            </a:r>
            <a:r>
              <a:rPr lang="en-US" altLang="zh-CN" dirty="0" smtClean="0"/>
              <a:t>Cache→</a:t>
            </a:r>
            <a:r>
              <a:rPr lang="zh-CN" altLang="en-US" dirty="0" smtClean="0"/>
              <a:t>主存→磁盘→光盘、磁带</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12099903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半导体随机存取存储器的组织</a:t>
            </a:r>
          </a:p>
          <a:p>
            <a:pPr lvl="1"/>
            <a:r>
              <a:rPr lang="zh-CN" altLang="en-US" dirty="0">
                <a:latin typeface="Comic Sans MS" panose="030F0702030302020204" pitchFamily="66" charset="0"/>
              </a:rPr>
              <a:t>存储元（记忆单元）→存储芯片→存储模块（内存条）→存储器</a:t>
            </a:r>
          </a:p>
          <a:p>
            <a:pPr lvl="1"/>
            <a:r>
              <a:rPr lang="zh-CN" altLang="en-US" dirty="0">
                <a:latin typeface="Comic Sans MS" panose="030F0702030302020204" pitchFamily="66" charset="0"/>
              </a:rPr>
              <a:t>存储器芯片与</a:t>
            </a:r>
            <a:r>
              <a:rPr lang="en-US" altLang="zh-CN" dirty="0">
                <a:latin typeface="Comic Sans MS" panose="030F0702030302020204" pitchFamily="66" charset="0"/>
              </a:rPr>
              <a:t>CPU</a:t>
            </a:r>
            <a:r>
              <a:rPr lang="zh-CN" altLang="en-US" dirty="0">
                <a:latin typeface="Comic Sans MS" panose="030F0702030302020204" pitchFamily="66" charset="0"/>
              </a:rPr>
              <a:t>的连接</a:t>
            </a:r>
          </a:p>
          <a:p>
            <a:pPr lvl="1"/>
            <a:r>
              <a:rPr lang="zh-CN" altLang="en-US" dirty="0">
                <a:latin typeface="Comic Sans MS" panose="030F0702030302020204" pitchFamily="66" charset="0"/>
              </a:rPr>
              <a:t>地址线的连接：考虑芯片在字方向上扩展，低位用于芯片内地址、高位用于片选逻辑，送到片选信号译码器，译码输出连到芯片的片选信号引脚上。</a:t>
            </a:r>
          </a:p>
          <a:p>
            <a:pPr lvl="1"/>
            <a:r>
              <a:rPr lang="zh-CN" altLang="en-US" dirty="0">
                <a:latin typeface="Comic Sans MS" panose="030F0702030302020204" pitchFamily="66" charset="0"/>
              </a:rPr>
              <a:t>数据线的连接：考虑芯片在位方向上扩展，分别连到位扩展的芯片上</a:t>
            </a:r>
          </a:p>
          <a:p>
            <a:pPr lvl="1"/>
            <a:r>
              <a:rPr lang="zh-CN" altLang="en-US" dirty="0">
                <a:latin typeface="Comic Sans MS" panose="030F0702030302020204" pitchFamily="66" charset="0"/>
              </a:rPr>
              <a:t>控制线的连接：读</a:t>
            </a:r>
            <a:r>
              <a:rPr lang="en-US" altLang="zh-CN" dirty="0">
                <a:latin typeface="Comic Sans MS" panose="030F0702030302020204" pitchFamily="66" charset="0"/>
              </a:rPr>
              <a:t>/</a:t>
            </a:r>
            <a:r>
              <a:rPr lang="zh-CN" altLang="en-US" dirty="0">
                <a:latin typeface="Comic Sans MS" panose="030F0702030302020204" pitchFamily="66" charset="0"/>
              </a:rPr>
              <a:t>写信号、主存</a:t>
            </a:r>
            <a:r>
              <a:rPr lang="en-US" altLang="zh-CN" dirty="0">
                <a:latin typeface="Comic Sans MS" panose="030F0702030302020204" pitchFamily="66" charset="0"/>
              </a:rPr>
              <a:t>/IO</a:t>
            </a:r>
            <a:r>
              <a:rPr lang="zh-CN" altLang="en-US" dirty="0">
                <a:latin typeface="Comic Sans MS" panose="030F0702030302020204" pitchFamily="66" charset="0"/>
              </a:rPr>
              <a:t>访问信号等经过组合连到芯片相应的引脚。</a:t>
            </a:r>
          </a:p>
          <a:p>
            <a:r>
              <a:rPr lang="zh-CN" altLang="en-US" dirty="0"/>
              <a:t>只读存储器：</a:t>
            </a:r>
            <a:r>
              <a:rPr lang="en-US" altLang="zh-CN" dirty="0"/>
              <a:t>MROM</a:t>
            </a:r>
            <a:r>
              <a:rPr lang="zh-CN" altLang="en-US" dirty="0"/>
              <a:t>、</a:t>
            </a:r>
            <a:r>
              <a:rPr lang="en-US" altLang="zh-CN" dirty="0"/>
              <a:t>PROM</a:t>
            </a:r>
            <a:r>
              <a:rPr lang="zh-CN" altLang="en-US" dirty="0"/>
              <a:t>、</a:t>
            </a:r>
            <a:r>
              <a:rPr lang="en-US" altLang="zh-CN" dirty="0"/>
              <a:t>EPROM</a:t>
            </a:r>
            <a:r>
              <a:rPr lang="zh-CN" altLang="en-US" dirty="0"/>
              <a:t>、</a:t>
            </a:r>
            <a:r>
              <a:rPr lang="en-US" altLang="zh-CN" dirty="0"/>
              <a:t>EEPROM</a:t>
            </a:r>
            <a:r>
              <a:rPr lang="zh-CN" altLang="en-US" dirty="0"/>
              <a:t>、</a:t>
            </a:r>
            <a:r>
              <a:rPr lang="en-US" altLang="zh-CN" dirty="0"/>
              <a:t>Flash ROM</a:t>
            </a:r>
          </a:p>
          <a:p>
            <a:r>
              <a:rPr lang="zh-CN" altLang="en-US" dirty="0"/>
              <a:t>多体交叉编址存储器</a:t>
            </a:r>
          </a:p>
          <a:p>
            <a:pPr lvl="1"/>
            <a:r>
              <a:rPr lang="zh-CN" altLang="en-US" dirty="0">
                <a:latin typeface="Comic Sans MS" panose="030F0702030302020204" pitchFamily="66" charset="0"/>
              </a:rPr>
              <a:t>连续编址：按高位地址划分模块</a:t>
            </a:r>
          </a:p>
          <a:p>
            <a:pPr lvl="1"/>
            <a:r>
              <a:rPr lang="zh-CN" altLang="en-US" dirty="0">
                <a:latin typeface="Comic Sans MS" panose="030F0702030302020204" pitchFamily="66" charset="0"/>
              </a:rPr>
              <a:t>交叉编址：按低位地址划分模块</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28861756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a:t>引入</a:t>
            </a:r>
            <a:r>
              <a:rPr lang="en-US" altLang="zh-CN" dirty="0"/>
              <a:t>Cache</a:t>
            </a:r>
            <a:r>
              <a:rPr lang="zh-CN" altLang="en-US" dirty="0"/>
              <a:t>的基础是程序访问的局部化特性</a:t>
            </a:r>
          </a:p>
          <a:p>
            <a:pPr lvl="1"/>
            <a:r>
              <a:rPr lang="zh-CN" altLang="en-US" dirty="0"/>
              <a:t>时间局部性和空间局部性</a:t>
            </a:r>
          </a:p>
          <a:p>
            <a:r>
              <a:rPr lang="zh-CN" altLang="en-US" dirty="0"/>
              <a:t>引入</a:t>
            </a:r>
            <a:r>
              <a:rPr lang="en-US" altLang="zh-CN" dirty="0"/>
              <a:t>Cache</a:t>
            </a:r>
            <a:r>
              <a:rPr lang="zh-CN" altLang="en-US" dirty="0"/>
              <a:t>减少了对内存的访问，</a:t>
            </a:r>
            <a:r>
              <a:rPr lang="en-US" altLang="zh-CN" dirty="0"/>
              <a:t>CPU</a:t>
            </a:r>
            <a:r>
              <a:rPr lang="zh-CN" altLang="en-US" dirty="0"/>
              <a:t>能在快速的</a:t>
            </a:r>
            <a:r>
              <a:rPr lang="en-US" altLang="zh-CN" dirty="0"/>
              <a:t>Cache</a:t>
            </a:r>
            <a:r>
              <a:rPr lang="zh-CN" altLang="en-US" dirty="0"/>
              <a:t>中得到信息</a:t>
            </a:r>
          </a:p>
          <a:p>
            <a:r>
              <a:rPr lang="en-US" altLang="zh-CN" dirty="0"/>
              <a:t>Cache</a:t>
            </a:r>
            <a:r>
              <a:rPr lang="zh-CN" altLang="en-US" dirty="0"/>
              <a:t>和主存之间的映射方式</a:t>
            </a:r>
          </a:p>
          <a:p>
            <a:pPr lvl="1"/>
            <a:r>
              <a:rPr lang="zh-CN" altLang="en-US" dirty="0"/>
              <a:t>直接映射（模映射）：地址</a:t>
            </a:r>
            <a:r>
              <a:rPr lang="en-US" altLang="zh-CN" dirty="0"/>
              <a:t>=</a:t>
            </a:r>
            <a:r>
              <a:rPr lang="zh-CN" altLang="en-US" dirty="0"/>
              <a:t>标志 </a:t>
            </a:r>
            <a:r>
              <a:rPr lang="en-US" altLang="zh-CN" dirty="0"/>
              <a:t>| cache</a:t>
            </a:r>
            <a:r>
              <a:rPr lang="zh-CN" altLang="en-US" dirty="0"/>
              <a:t>行索引 </a:t>
            </a:r>
            <a:r>
              <a:rPr lang="en-US" altLang="zh-CN" dirty="0"/>
              <a:t>| </a:t>
            </a:r>
            <a:r>
              <a:rPr lang="zh-CN" altLang="en-US" dirty="0"/>
              <a:t>块内地址</a:t>
            </a:r>
          </a:p>
          <a:p>
            <a:pPr lvl="1"/>
            <a:r>
              <a:rPr lang="zh-CN" altLang="en-US" dirty="0"/>
              <a:t>全相联映射（全映射）：地址</a:t>
            </a:r>
            <a:r>
              <a:rPr lang="en-US" altLang="zh-CN" dirty="0"/>
              <a:t>=</a:t>
            </a:r>
            <a:r>
              <a:rPr lang="zh-CN" altLang="en-US" dirty="0"/>
              <a:t>标志 </a:t>
            </a:r>
            <a:r>
              <a:rPr lang="en-US" altLang="zh-CN" dirty="0"/>
              <a:t>| </a:t>
            </a:r>
            <a:r>
              <a:rPr lang="zh-CN" altLang="en-US" dirty="0"/>
              <a:t>块内地址</a:t>
            </a:r>
          </a:p>
          <a:p>
            <a:pPr lvl="1"/>
            <a:r>
              <a:rPr lang="zh-CN" altLang="en-US" dirty="0"/>
              <a:t>组相联映射（组间模映射，组内全映射）：地址</a:t>
            </a:r>
            <a:r>
              <a:rPr lang="en-US" altLang="zh-CN" dirty="0"/>
              <a:t>=</a:t>
            </a:r>
            <a:r>
              <a:rPr lang="zh-CN" altLang="en-US" dirty="0"/>
              <a:t>标志 </a:t>
            </a:r>
            <a:r>
              <a:rPr lang="en-US" altLang="zh-CN" dirty="0"/>
              <a:t>| cache</a:t>
            </a:r>
            <a:r>
              <a:rPr lang="zh-CN" altLang="en-US" dirty="0"/>
              <a:t>组索引 </a:t>
            </a:r>
            <a:r>
              <a:rPr lang="en-US" altLang="zh-CN" dirty="0"/>
              <a:t>| </a:t>
            </a:r>
            <a:r>
              <a:rPr lang="zh-CN" altLang="en-US" dirty="0"/>
              <a:t>块内地址</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21255815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a:t>
            </a:r>
            <a:r>
              <a:rPr lang="zh-CN" altLang="en-US" dirty="0" smtClean="0"/>
              <a:t>已知</a:t>
            </a:r>
            <a:r>
              <a:rPr lang="zh-CN" altLang="en-US" dirty="0"/>
              <a:t>某机主存空间大小为</a:t>
            </a:r>
            <a:r>
              <a:rPr lang="en-US" altLang="zh-CN" dirty="0"/>
              <a:t>64KB</a:t>
            </a:r>
            <a:r>
              <a:rPr lang="zh-CN" altLang="en-US" dirty="0"/>
              <a:t>，按字节编址。要求：</a:t>
            </a:r>
          </a:p>
          <a:p>
            <a:pPr marL="0" indent="0">
              <a:buNone/>
            </a:pPr>
            <a:r>
              <a:rPr lang="zh-CN" altLang="en-US" dirty="0"/>
              <a:t>（</a:t>
            </a:r>
            <a:r>
              <a:rPr lang="en-US" altLang="zh-CN" dirty="0"/>
              <a:t>1</a:t>
            </a:r>
            <a:r>
              <a:rPr lang="zh-CN" altLang="en-US" dirty="0"/>
              <a:t>）若用</a:t>
            </a:r>
            <a:r>
              <a:rPr lang="en-US" altLang="zh-CN" dirty="0"/>
              <a:t>1K×4</a:t>
            </a:r>
            <a:r>
              <a:rPr lang="zh-CN" altLang="en-US" dirty="0"/>
              <a:t>位的</a:t>
            </a:r>
            <a:r>
              <a:rPr lang="en-US" altLang="zh-CN" dirty="0"/>
              <a:t>SRAM</a:t>
            </a:r>
            <a:r>
              <a:rPr lang="zh-CN" altLang="en-US" dirty="0"/>
              <a:t>芯片构成该主存储器，需要多少个芯片？</a:t>
            </a:r>
          </a:p>
          <a:p>
            <a:pPr marL="0" indent="0">
              <a:buNone/>
            </a:pPr>
            <a:r>
              <a:rPr lang="zh-CN" altLang="en-US" dirty="0"/>
              <a:t>（</a:t>
            </a:r>
            <a:r>
              <a:rPr lang="en-US" altLang="zh-CN" dirty="0"/>
              <a:t>2</a:t>
            </a:r>
            <a:r>
              <a:rPr lang="zh-CN" altLang="en-US" dirty="0"/>
              <a:t>）主存地址共多少位？几位用于选片？几位用于片内选址？</a:t>
            </a:r>
          </a:p>
          <a:p>
            <a:pPr marL="0" indent="0">
              <a:buNone/>
            </a:pPr>
            <a:r>
              <a:rPr lang="zh-CN" altLang="en-US" dirty="0"/>
              <a:t>（</a:t>
            </a:r>
            <a:r>
              <a:rPr lang="en-US" altLang="zh-CN" dirty="0"/>
              <a:t>3</a:t>
            </a:r>
            <a:r>
              <a:rPr lang="zh-CN" altLang="en-US" dirty="0"/>
              <a:t>）画出该存储器的逻辑框图。</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37905628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endParaRPr lang="zh-CN" altLang="en-US" dirty="0"/>
          </a:p>
        </p:txBody>
      </p:sp>
      <p:sp>
        <p:nvSpPr>
          <p:cNvPr id="3" name="内容占位符 2"/>
          <p:cNvSpPr>
            <a:spLocks noGrp="1"/>
          </p:cNvSpPr>
          <p:nvPr>
            <p:ph idx="1"/>
          </p:nvPr>
        </p:nvSpPr>
        <p:spPr/>
        <p:txBody>
          <a:bodyPr/>
          <a:lstStyle/>
          <a:p>
            <a:pPr marL="0" indent="0">
              <a:buNone/>
            </a:pPr>
            <a:r>
              <a:rPr lang="en-US" altLang="zh-CN" dirty="0"/>
              <a:t>7</a:t>
            </a:r>
            <a:r>
              <a:rPr lang="en-US" altLang="zh-CN" dirty="0" smtClean="0"/>
              <a:t>. </a:t>
            </a:r>
            <a:r>
              <a:rPr lang="zh-CN" altLang="en-US" dirty="0" smtClean="0"/>
              <a:t>假定</a:t>
            </a:r>
            <a:r>
              <a:rPr lang="zh-CN" altLang="en-US" dirty="0"/>
              <a:t>一个存储器系统支持</a:t>
            </a:r>
            <a:r>
              <a:rPr lang="en-US" altLang="zh-CN" dirty="0"/>
              <a:t>4</a:t>
            </a:r>
            <a:r>
              <a:rPr lang="zh-CN" altLang="en-US" dirty="0"/>
              <a:t>体交叉存取，某程序执行过程中访问地址序列为</a:t>
            </a:r>
            <a:r>
              <a:rPr lang="en-US" altLang="zh-CN" dirty="0"/>
              <a:t>3, 9, 17, 2, 51, 37, 13, 4, 8, 41, 67, 10</a:t>
            </a:r>
            <a:r>
              <a:rPr lang="zh-CN" altLang="en-US" dirty="0"/>
              <a:t>，则哪些地址访问会发生体冲突</a:t>
            </a:r>
            <a:r>
              <a:rPr lang="zh-CN" altLang="en-US" dirty="0" smtClean="0"/>
              <a:t>？</a:t>
            </a:r>
            <a:endParaRPr lang="en-US" altLang="zh-CN" dirty="0" smtClean="0"/>
          </a:p>
          <a:p>
            <a:pPr marL="0" indent="0">
              <a:buNone/>
            </a:pPr>
            <a:endParaRPr lang="en-US" altLang="zh-CN" dirty="0" smtClean="0"/>
          </a:p>
          <a:p>
            <a:pPr marL="0" indent="0">
              <a:buNone/>
            </a:pPr>
            <a:r>
              <a:rPr lang="en-US" altLang="zh-CN" dirty="0" smtClean="0"/>
              <a:t>10. </a:t>
            </a:r>
            <a:r>
              <a:rPr lang="zh-CN" altLang="en-US" dirty="0" smtClean="0"/>
              <a:t>假定</a:t>
            </a:r>
            <a:r>
              <a:rPr lang="zh-CN" altLang="en-US" dirty="0"/>
              <a:t>某机主存空间大小</a:t>
            </a:r>
            <a:r>
              <a:rPr lang="en-US" altLang="zh-CN" dirty="0"/>
              <a:t>1GB</a:t>
            </a:r>
            <a:r>
              <a:rPr lang="zh-CN" altLang="en-US" dirty="0"/>
              <a:t>，按字节编址。</a:t>
            </a:r>
            <a:r>
              <a:rPr lang="en-US" altLang="zh-CN" dirty="0"/>
              <a:t>cache</a:t>
            </a:r>
            <a:r>
              <a:rPr lang="zh-CN" altLang="en-US" dirty="0"/>
              <a:t>的数据区（即不包括标记、有效位等存储区）有</a:t>
            </a:r>
            <a:r>
              <a:rPr lang="en-US" altLang="zh-CN" dirty="0"/>
              <a:t>64KB</a:t>
            </a:r>
            <a:r>
              <a:rPr lang="zh-CN" altLang="en-US" dirty="0"/>
              <a:t>，块大小为</a:t>
            </a:r>
            <a:r>
              <a:rPr lang="en-US" altLang="zh-CN" dirty="0"/>
              <a:t>128</a:t>
            </a:r>
            <a:r>
              <a:rPr lang="zh-CN" altLang="en-US" dirty="0"/>
              <a:t>字节，采用直接映射和全写（</a:t>
            </a:r>
            <a:r>
              <a:rPr lang="en-US" altLang="zh-CN" dirty="0"/>
              <a:t>write-through</a:t>
            </a:r>
            <a:r>
              <a:rPr lang="zh-CN" altLang="en-US" dirty="0"/>
              <a:t>）方式。请问：</a:t>
            </a:r>
          </a:p>
          <a:p>
            <a:pPr marL="0" indent="0">
              <a:buNone/>
            </a:pPr>
            <a:r>
              <a:rPr lang="zh-CN" altLang="en-US" dirty="0"/>
              <a:t>（</a:t>
            </a:r>
            <a:r>
              <a:rPr lang="en-US" altLang="zh-CN" dirty="0"/>
              <a:t>1</a:t>
            </a:r>
            <a:r>
              <a:rPr lang="zh-CN" altLang="en-US" dirty="0"/>
              <a:t>）主存地址如何划分？要求说明每个字段的含义、位数和在主存地址中的位置。</a:t>
            </a:r>
          </a:p>
          <a:p>
            <a:pPr marL="0" indent="0">
              <a:buNone/>
            </a:pPr>
            <a:r>
              <a:rPr lang="zh-CN" altLang="en-US" dirty="0"/>
              <a:t>（</a:t>
            </a:r>
            <a:r>
              <a:rPr lang="en-US" altLang="zh-CN" dirty="0"/>
              <a:t>2</a:t>
            </a:r>
            <a:r>
              <a:rPr lang="zh-CN" altLang="en-US" dirty="0"/>
              <a:t>）</a:t>
            </a:r>
            <a:r>
              <a:rPr lang="en-US" altLang="zh-CN" dirty="0"/>
              <a:t>cache</a:t>
            </a:r>
            <a:r>
              <a:rPr lang="zh-CN" altLang="en-US" dirty="0"/>
              <a:t>的总容量为多少位？ </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868091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smtClean="0"/>
              <a:t>7.1.2 </a:t>
            </a:r>
            <a:r>
              <a:rPr lang="zh-CN" altLang="en-US" dirty="0" smtClean="0"/>
              <a:t>主存储器的组成和基本操作</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主存储器基本框图</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1" name="Rectangle 96"/>
          <p:cNvSpPr>
            <a:spLocks noChangeArrowheads="1"/>
          </p:cNvSpPr>
          <p:nvPr/>
        </p:nvSpPr>
        <p:spPr bwMode="auto">
          <a:xfrm>
            <a:off x="2681288" y="1823616"/>
            <a:ext cx="6300787" cy="3409950"/>
          </a:xfrm>
          <a:prstGeom prst="rect">
            <a:avLst/>
          </a:prstGeom>
          <a:solidFill>
            <a:srgbClr val="0099CC">
              <a:alpha val="2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2" name="Rectangle 97"/>
          <p:cNvSpPr>
            <a:spLocks noChangeArrowheads="1"/>
          </p:cNvSpPr>
          <p:nvPr/>
        </p:nvSpPr>
        <p:spPr bwMode="auto">
          <a:xfrm>
            <a:off x="206375" y="1772816"/>
            <a:ext cx="1755775" cy="3419475"/>
          </a:xfrm>
          <a:prstGeom prst="rect">
            <a:avLst/>
          </a:prstGeom>
          <a:solidFill>
            <a:srgbClr val="99CC00">
              <a:alpha val="20000"/>
            </a:srgbClr>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3" name="Text Box 98"/>
          <p:cNvSpPr txBox="1">
            <a:spLocks noChangeArrowheads="1"/>
          </p:cNvSpPr>
          <p:nvPr/>
        </p:nvSpPr>
        <p:spPr bwMode="auto">
          <a:xfrm>
            <a:off x="2771775" y="2860253"/>
            <a:ext cx="371475" cy="1287463"/>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0" tIns="0" rIns="0"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20000"/>
              </a:lnSpc>
              <a:spcBef>
                <a:spcPct val="0"/>
              </a:spcBef>
            </a:pPr>
            <a:r>
              <a:rPr lang="zh-CN" altLang="en-US" sz="1500" b="0" i="0" smtClean="0">
                <a:solidFill>
                  <a:srgbClr val="000000"/>
                </a:solidFill>
                <a:latin typeface="宋体" panose="02010600030101010101" pitchFamily="2" charset="-122"/>
                <a:ea typeface="宋体" panose="02010600030101010101" pitchFamily="2" charset="-122"/>
              </a:rPr>
              <a:t>地址寄存器</a:t>
            </a:r>
            <a:endParaRPr lang="zh-CN" altLang="en-US" sz="2300" b="0" i="0" smtClean="0">
              <a:solidFill>
                <a:srgbClr val="000000"/>
              </a:solidFill>
              <a:latin typeface="宋体" panose="02010600030101010101" pitchFamily="2" charset="-122"/>
              <a:ea typeface="宋体" panose="02010600030101010101" pitchFamily="2" charset="-122"/>
            </a:endParaRPr>
          </a:p>
        </p:txBody>
      </p:sp>
      <p:sp>
        <p:nvSpPr>
          <p:cNvPr id="14" name="Text Box 99"/>
          <p:cNvSpPr txBox="1">
            <a:spLocks noChangeArrowheads="1"/>
          </p:cNvSpPr>
          <p:nvPr/>
        </p:nvSpPr>
        <p:spPr bwMode="auto">
          <a:xfrm>
            <a:off x="3338513" y="2861841"/>
            <a:ext cx="360362" cy="1319212"/>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0" tIns="0" rIns="0"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20000"/>
              </a:lnSpc>
              <a:spcBef>
                <a:spcPct val="0"/>
              </a:spcBef>
            </a:pPr>
            <a:r>
              <a:rPr lang="zh-CN" altLang="en-US" sz="1500" b="0" i="0" smtClean="0">
                <a:solidFill>
                  <a:srgbClr val="000000"/>
                </a:solidFill>
                <a:latin typeface="宋体" panose="02010600030101010101" pitchFamily="2" charset="-122"/>
                <a:ea typeface="宋体" panose="02010600030101010101" pitchFamily="2" charset="-122"/>
              </a:rPr>
              <a:t>地址译码器</a:t>
            </a:r>
            <a:endParaRPr lang="zh-CN" altLang="en-US" sz="2300" b="0" i="0" smtClean="0">
              <a:solidFill>
                <a:srgbClr val="000000"/>
              </a:solidFill>
              <a:latin typeface="宋体" panose="02010600030101010101" pitchFamily="2" charset="-122"/>
              <a:ea typeface="宋体" panose="02010600030101010101" pitchFamily="2" charset="-122"/>
            </a:endParaRPr>
          </a:p>
        </p:txBody>
      </p:sp>
      <p:sp>
        <p:nvSpPr>
          <p:cNvPr id="15" name="Line 100"/>
          <p:cNvSpPr>
            <a:spLocks noChangeShapeType="1"/>
          </p:cNvSpPr>
          <p:nvPr/>
        </p:nvSpPr>
        <p:spPr bwMode="auto">
          <a:xfrm flipV="1">
            <a:off x="3705225" y="2723728"/>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16" name="Line 101"/>
          <p:cNvSpPr>
            <a:spLocks noChangeShapeType="1"/>
          </p:cNvSpPr>
          <p:nvPr/>
        </p:nvSpPr>
        <p:spPr bwMode="auto">
          <a:xfrm flipV="1">
            <a:off x="3702050" y="282215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17" name="Line 102"/>
          <p:cNvSpPr>
            <a:spLocks noChangeShapeType="1"/>
          </p:cNvSpPr>
          <p:nvPr/>
        </p:nvSpPr>
        <p:spPr bwMode="auto">
          <a:xfrm flipV="1">
            <a:off x="3705225" y="2922166"/>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19" name="Line 103"/>
          <p:cNvSpPr>
            <a:spLocks noChangeShapeType="1"/>
          </p:cNvSpPr>
          <p:nvPr/>
        </p:nvSpPr>
        <p:spPr bwMode="auto">
          <a:xfrm flipV="1">
            <a:off x="3705225" y="3020591"/>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20" name="Line 104"/>
          <p:cNvSpPr>
            <a:spLocks noChangeShapeType="1"/>
          </p:cNvSpPr>
          <p:nvPr/>
        </p:nvSpPr>
        <p:spPr bwMode="auto">
          <a:xfrm>
            <a:off x="3705225" y="3981028"/>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sp>
        <p:nvSpPr>
          <p:cNvPr id="21" name="Line 105"/>
          <p:cNvSpPr>
            <a:spLocks noChangeShapeType="1"/>
          </p:cNvSpPr>
          <p:nvPr/>
        </p:nvSpPr>
        <p:spPr bwMode="auto">
          <a:xfrm>
            <a:off x="3705225" y="4046116"/>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grpSp>
        <p:nvGrpSpPr>
          <p:cNvPr id="22" name="Group 106"/>
          <p:cNvGrpSpPr>
            <a:grpSpLocks/>
          </p:cNvGrpSpPr>
          <p:nvPr/>
        </p:nvGrpSpPr>
        <p:grpSpPr bwMode="auto">
          <a:xfrm>
            <a:off x="3781425" y="4238203"/>
            <a:ext cx="1555750" cy="587375"/>
            <a:chOff x="2249" y="1828"/>
            <a:chExt cx="980" cy="370"/>
          </a:xfrm>
        </p:grpSpPr>
        <p:sp>
          <p:nvSpPr>
            <p:cNvPr id="23"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lIns="0" tIns="0" rIns="0" bIns="0"/>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20000"/>
                </a:lnSpc>
                <a:spcBef>
                  <a:spcPct val="0"/>
                </a:spcBef>
              </a:pPr>
              <a:r>
                <a:rPr lang="zh-CN" altLang="en-US" sz="1500" b="0" i="0" smtClean="0">
                  <a:solidFill>
                    <a:srgbClr val="000000"/>
                  </a:solidFill>
                  <a:latin typeface="宋体" panose="02010600030101010101" pitchFamily="2" charset="-122"/>
                  <a:ea typeface="宋体" panose="02010600030101010101" pitchFamily="2" charset="-122"/>
                </a:rPr>
                <a:t>读写控制电路</a:t>
              </a:r>
              <a:endParaRPr lang="zh-CN" altLang="en-US" sz="2300" b="0" i="0" smtClean="0">
                <a:solidFill>
                  <a:srgbClr val="000000"/>
                </a:solidFill>
                <a:ea typeface="宋体" panose="02010600030101010101" pitchFamily="2" charset="-122"/>
              </a:endParaRPr>
            </a:p>
          </p:txBody>
        </p:sp>
        <p:sp>
          <p:nvSpPr>
            <p:cNvPr id="24"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smtClean="0">
                <a:solidFill>
                  <a:srgbClr val="666699"/>
                </a:solidFill>
                <a:latin typeface="Arial" panose="020B0604020202020204" pitchFamily="34" charset="0"/>
                <a:ea typeface="华文新魏" panose="02010800040101010101" pitchFamily="2" charset="-122"/>
              </a:endParaRPr>
            </a:p>
          </p:txBody>
        </p:sp>
      </p:grpSp>
      <p:sp>
        <p:nvSpPr>
          <p:cNvPr id="25" name="Line 109"/>
          <p:cNvSpPr>
            <a:spLocks noChangeShapeType="1"/>
          </p:cNvSpPr>
          <p:nvPr/>
        </p:nvSpPr>
        <p:spPr bwMode="auto">
          <a:xfrm>
            <a:off x="1979613" y="4598566"/>
            <a:ext cx="1731962" cy="0"/>
          </a:xfrm>
          <a:prstGeom prst="line">
            <a:avLst/>
          </a:prstGeom>
          <a:noFill/>
          <a:ln w="28575" cap="sq">
            <a:solidFill>
              <a:srgbClr val="000000"/>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26" name="Text Box 110"/>
          <p:cNvSpPr txBox="1">
            <a:spLocks noChangeArrowheads="1"/>
          </p:cNvSpPr>
          <p:nvPr/>
        </p:nvSpPr>
        <p:spPr bwMode="auto">
          <a:xfrm>
            <a:off x="1711325" y="4192166"/>
            <a:ext cx="1239838" cy="50641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20000"/>
              </a:lnSpc>
              <a:spcBef>
                <a:spcPct val="0"/>
              </a:spcBef>
            </a:pPr>
            <a:r>
              <a:rPr lang="zh-CN" altLang="en-US" sz="1600" b="0" i="0" smtClean="0">
                <a:solidFill>
                  <a:srgbClr val="000000"/>
                </a:solidFill>
                <a:latin typeface="黑体" panose="02010609060101010101" pitchFamily="49" charset="-122"/>
                <a:ea typeface="宋体" panose="02010600030101010101" pitchFamily="2" charset="-122"/>
              </a:rPr>
              <a:t>控制线</a:t>
            </a:r>
            <a:endParaRPr lang="zh-CN" altLang="en-US" sz="1600" b="0" i="0" smtClean="0">
              <a:solidFill>
                <a:srgbClr val="000000"/>
              </a:solidFill>
              <a:ea typeface="宋体" panose="02010600030101010101" pitchFamily="2" charset="-122"/>
            </a:endParaRPr>
          </a:p>
        </p:txBody>
      </p:sp>
      <p:sp>
        <p:nvSpPr>
          <p:cNvPr id="27" name="Text Box 111"/>
          <p:cNvSpPr txBox="1">
            <a:spLocks noChangeArrowheads="1"/>
          </p:cNvSpPr>
          <p:nvPr/>
        </p:nvSpPr>
        <p:spPr bwMode="auto">
          <a:xfrm>
            <a:off x="652463" y="4354091"/>
            <a:ext cx="1579562" cy="56832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50000"/>
              </a:lnSpc>
              <a:spcBef>
                <a:spcPct val="0"/>
              </a:spcBef>
            </a:pPr>
            <a:r>
              <a:rPr lang="zh-CN" altLang="en-US" sz="1500" b="0" i="0" smtClean="0">
                <a:solidFill>
                  <a:srgbClr val="000000"/>
                </a:solidFill>
                <a:latin typeface="Times New Roman" panose="02020603050405020304" pitchFamily="18" charset="0"/>
                <a:ea typeface="宋体" panose="02010600030101010101" pitchFamily="2" charset="-122"/>
              </a:rPr>
              <a:t>读</a:t>
            </a:r>
            <a:r>
              <a:rPr lang="en-US" altLang="zh-CN" sz="1500" b="0" i="0" smtClean="0">
                <a:solidFill>
                  <a:srgbClr val="000000"/>
                </a:solidFill>
                <a:latin typeface="Times New Roman" panose="02020603050405020304" pitchFamily="18" charset="0"/>
                <a:ea typeface="宋体" panose="02010600030101010101" pitchFamily="2" charset="-122"/>
              </a:rPr>
              <a:t>/</a:t>
            </a:r>
            <a:r>
              <a:rPr lang="zh-CN" altLang="en-US" sz="1500" b="0" i="0" smtClean="0">
                <a:solidFill>
                  <a:srgbClr val="000000"/>
                </a:solidFill>
                <a:latin typeface="Times New Roman" panose="02020603050405020304" pitchFamily="18" charset="0"/>
                <a:ea typeface="宋体" panose="02010600030101010101" pitchFamily="2" charset="-122"/>
              </a:rPr>
              <a:t>写控制信号</a:t>
            </a:r>
            <a:endParaRPr lang="zh-CN" altLang="en-US" sz="2300" b="0" i="0" smtClean="0">
              <a:solidFill>
                <a:srgbClr val="000000"/>
              </a:solidFill>
              <a:ea typeface="宋体" panose="02010600030101010101" pitchFamily="2" charset="-122"/>
            </a:endParaRPr>
          </a:p>
        </p:txBody>
      </p:sp>
      <p:grpSp>
        <p:nvGrpSpPr>
          <p:cNvPr id="28" name="Group 112"/>
          <p:cNvGrpSpPr>
            <a:grpSpLocks/>
          </p:cNvGrpSpPr>
          <p:nvPr/>
        </p:nvGrpSpPr>
        <p:grpSpPr bwMode="auto">
          <a:xfrm>
            <a:off x="4110038" y="2669753"/>
            <a:ext cx="1609725" cy="1558925"/>
            <a:chOff x="2589" y="854"/>
            <a:chExt cx="1014" cy="982"/>
          </a:xfrm>
        </p:grpSpPr>
        <p:sp>
          <p:nvSpPr>
            <p:cNvPr id="29" name="Text Box 113"/>
            <p:cNvSpPr txBox="1">
              <a:spLocks noChangeArrowheads="1"/>
            </p:cNvSpPr>
            <p:nvPr/>
          </p:nvSpPr>
          <p:spPr bwMode="auto">
            <a:xfrm>
              <a:off x="3177" y="992"/>
              <a:ext cx="426" cy="789"/>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just" defTabSz="914400" eaLnBrk="1" fontAlgn="auto" latinLnBrk="0" hangingPunct="1">
                <a:lnSpc>
                  <a:spcPct val="120000"/>
                </a:lnSpc>
                <a:spcBef>
                  <a:spcPct val="0"/>
                </a:spcBef>
                <a:spcAft>
                  <a:spcPts val="0"/>
                </a:spcAft>
                <a:buClrTx/>
                <a:buSzTx/>
                <a:buFontTx/>
                <a:buNone/>
                <a:tabLst/>
                <a:defRPr/>
              </a:pPr>
              <a:r>
                <a:rPr kumimoji="1" lang="zh-CN" altLang="en-US" sz="1500" b="0" i="0" u="none" strike="noStrike" kern="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rPr>
                <a:t>记忆单元</a:t>
              </a:r>
              <a:endParaRPr kumimoji="1" lang="zh-CN" altLang="en-US" sz="2300" b="0" i="0" u="none" strike="noStrike" kern="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endParaRPr>
            </a:p>
          </p:txBody>
        </p:sp>
        <p:sp>
          <p:nvSpPr>
            <p:cNvPr id="30"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1"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2"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3" name="Text Box 117"/>
            <p:cNvSpPr txBox="1">
              <a:spLocks noChangeArrowheads="1"/>
            </p:cNvSpPr>
            <p:nvPr/>
          </p:nvSpPr>
          <p:spPr bwMode="auto">
            <a:xfrm>
              <a:off x="2613" y="1140"/>
              <a:ext cx="498" cy="69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20000"/>
                </a:lnSpc>
                <a:spcBef>
                  <a:spcPct val="0"/>
                </a:spcBef>
                <a:spcAft>
                  <a:spcPts val="0"/>
                </a:spcAft>
                <a:buClrTx/>
                <a:buSzTx/>
                <a:buFontTx/>
                <a:buNone/>
                <a:tabLst/>
                <a:defRPr/>
              </a:pPr>
              <a:r>
                <a:rPr kumimoji="1" lang="zh-CN" altLang="en-US" sz="900" b="0" i="0" u="none" strike="noStrike" kern="0" cap="none" spc="0" normalizeH="0" baseline="0" noProof="0" smtClean="0">
                  <a:ln>
                    <a:noFill/>
                  </a:ln>
                  <a:solidFill>
                    <a:srgbClr val="808080"/>
                  </a:solidFill>
                  <a:effectLst>
                    <a:outerShdw blurRad="38100" dist="38100" dir="2700000" algn="tl">
                      <a:srgbClr val="C0C0C0"/>
                    </a:outerShdw>
                  </a:effectLst>
                  <a:uLnTx/>
                  <a:uFillTx/>
                  <a:latin typeface="黑体" panose="02010609060101010101" pitchFamily="49" charset="-122"/>
                  <a:ea typeface="黑体" panose="02010609060101010101" pitchFamily="49" charset="-122"/>
                  <a:sym typeface="Marlett" pitchFamily="2" charset="2"/>
                </a:rPr>
                <a:t></a:t>
              </a:r>
              <a:endParaRPr kumimoji="1" lang="zh-CN" altLang="en-US" sz="23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34" name="Group 118"/>
            <p:cNvGrpSpPr>
              <a:grpSpLocks/>
            </p:cNvGrpSpPr>
            <p:nvPr/>
          </p:nvGrpSpPr>
          <p:grpSpPr bwMode="auto">
            <a:xfrm>
              <a:off x="2589" y="854"/>
              <a:ext cx="622" cy="443"/>
              <a:chOff x="5628" y="10821"/>
              <a:chExt cx="936" cy="609"/>
            </a:xfrm>
          </p:grpSpPr>
          <p:sp>
            <p:nvSpPr>
              <p:cNvPr id="44"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5"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6"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7"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8"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9"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0"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1"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2"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3"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4"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5"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6"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57"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grpSp>
          <p:nvGrpSpPr>
            <p:cNvPr id="35" name="Group 133"/>
            <p:cNvGrpSpPr>
              <a:grpSpLocks/>
            </p:cNvGrpSpPr>
            <p:nvPr/>
          </p:nvGrpSpPr>
          <p:grpSpPr bwMode="auto">
            <a:xfrm>
              <a:off x="2666" y="1720"/>
              <a:ext cx="458" cy="103"/>
              <a:chOff x="7470" y="11487"/>
              <a:chExt cx="690" cy="609"/>
            </a:xfrm>
          </p:grpSpPr>
          <p:sp>
            <p:nvSpPr>
              <p:cNvPr id="37"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8"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39"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0"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1"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2"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43"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36"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58" name="Text Box 142"/>
          <p:cNvSpPr txBox="1">
            <a:spLocks noChangeArrowheads="1"/>
          </p:cNvSpPr>
          <p:nvPr/>
        </p:nvSpPr>
        <p:spPr bwMode="auto">
          <a:xfrm>
            <a:off x="1736725" y="2022053"/>
            <a:ext cx="1217613" cy="51593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ctr">
              <a:lnSpc>
                <a:spcPct val="120000"/>
              </a:lnSpc>
              <a:spcBef>
                <a:spcPct val="0"/>
              </a:spcBef>
            </a:pPr>
            <a:r>
              <a:rPr lang="zh-CN" altLang="en-US" sz="1500" b="0" i="0" smtClean="0">
                <a:solidFill>
                  <a:srgbClr val="000000"/>
                </a:solidFill>
                <a:latin typeface="宋体" panose="02010600030101010101" pitchFamily="2" charset="-122"/>
                <a:ea typeface="宋体" panose="02010600030101010101" pitchFamily="2" charset="-122"/>
              </a:rPr>
              <a:t>数据线</a:t>
            </a:r>
            <a:endParaRPr lang="zh-CN" altLang="en-US" sz="2300" b="0" i="0" smtClean="0">
              <a:solidFill>
                <a:srgbClr val="000000"/>
              </a:solidFill>
              <a:latin typeface="宋体" panose="02010600030101010101" pitchFamily="2" charset="-122"/>
              <a:ea typeface="宋体" panose="02010600030101010101" pitchFamily="2" charset="-122"/>
            </a:endParaRPr>
          </a:p>
        </p:txBody>
      </p:sp>
      <p:sp>
        <p:nvSpPr>
          <p:cNvPr id="59" name="Freeform 143"/>
          <p:cNvSpPr>
            <a:spLocks/>
          </p:cNvSpPr>
          <p:nvPr/>
        </p:nvSpPr>
        <p:spPr bwMode="auto">
          <a:xfrm>
            <a:off x="1965325" y="2417341"/>
            <a:ext cx="2560638" cy="246062"/>
          </a:xfrm>
          <a:custGeom>
            <a:avLst/>
            <a:gdLst>
              <a:gd name="T0" fmla="*/ 2560638 w 2688"/>
              <a:gd name="T1" fmla="*/ 246062 h 144"/>
              <a:gd name="T2" fmla="*/ 2560638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28575" cmpd="sng">
            <a:solidFill>
              <a:srgbClr val="000000"/>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CCFF99"/>
                </a:solid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60" name="Text Box 144"/>
          <p:cNvSpPr txBox="1">
            <a:spLocks noChangeArrowheads="1"/>
          </p:cNvSpPr>
          <p:nvPr/>
        </p:nvSpPr>
        <p:spPr bwMode="auto">
          <a:xfrm>
            <a:off x="755650" y="1844253"/>
            <a:ext cx="1438275" cy="595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20000"/>
              </a:lnSpc>
              <a:spcBef>
                <a:spcPct val="0"/>
              </a:spcBef>
            </a:pPr>
            <a:r>
              <a:rPr lang="zh-CN" altLang="en-US" sz="1500" b="0" i="0" smtClean="0">
                <a:solidFill>
                  <a:srgbClr val="000000"/>
                </a:solidFill>
                <a:latin typeface="Times New Roman" panose="02020603050405020304" pitchFamily="18" charset="0"/>
                <a:ea typeface="宋体" panose="02010600030101010101" pitchFamily="2" charset="-122"/>
              </a:rPr>
              <a:t>读</a:t>
            </a:r>
            <a:r>
              <a:rPr lang="en-US" altLang="zh-CN" sz="1500" b="0" i="0" smtClean="0">
                <a:solidFill>
                  <a:srgbClr val="000000"/>
                </a:solidFill>
                <a:latin typeface="Times New Roman" panose="02020603050405020304" pitchFamily="18" charset="0"/>
                <a:ea typeface="宋体" panose="02010600030101010101" pitchFamily="2" charset="-122"/>
              </a:rPr>
              <a:t>/</a:t>
            </a:r>
            <a:r>
              <a:rPr lang="zh-CN" altLang="en-US" sz="1500" b="0" i="0" smtClean="0">
                <a:solidFill>
                  <a:srgbClr val="000000"/>
                </a:solidFill>
                <a:latin typeface="Times New Roman" panose="02020603050405020304" pitchFamily="18" charset="0"/>
                <a:ea typeface="宋体" panose="02010600030101010101" pitchFamily="2" charset="-122"/>
              </a:rPr>
              <a:t>写的数据</a:t>
            </a:r>
            <a:endParaRPr lang="zh-CN" altLang="en-US" sz="2300" b="0" i="0" smtClean="0">
              <a:solidFill>
                <a:srgbClr val="000000"/>
              </a:solidFill>
              <a:ea typeface="宋体" panose="02010600030101010101" pitchFamily="2" charset="-122"/>
            </a:endParaRPr>
          </a:p>
        </p:txBody>
      </p:sp>
      <p:sp>
        <p:nvSpPr>
          <p:cNvPr id="61" name="Text Box 145"/>
          <p:cNvSpPr txBox="1">
            <a:spLocks noChangeArrowheads="1"/>
          </p:cNvSpPr>
          <p:nvPr/>
        </p:nvSpPr>
        <p:spPr bwMode="auto">
          <a:xfrm>
            <a:off x="1962150" y="2403053"/>
            <a:ext cx="96361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lang="en-US" altLang="zh-CN" sz="1500" b="0" i="0" smtClean="0">
                <a:solidFill>
                  <a:srgbClr val="000000"/>
                </a:solidFill>
                <a:ea typeface="宋体" panose="02010600030101010101" pitchFamily="2" charset="-122"/>
              </a:rPr>
              <a:t>(64</a:t>
            </a:r>
            <a:r>
              <a:rPr lang="zh-CN" altLang="en-US" sz="1500" b="0" i="0" smtClean="0">
                <a:solidFill>
                  <a:srgbClr val="000000"/>
                </a:solidFill>
                <a:ea typeface="宋体" panose="02010600030101010101" pitchFamily="2" charset="-122"/>
              </a:rPr>
              <a:t>位</a:t>
            </a:r>
            <a:r>
              <a:rPr lang="en-US" altLang="zh-CN" sz="1500" b="0" i="0" smtClean="0">
                <a:solidFill>
                  <a:srgbClr val="000000"/>
                </a:solidFill>
                <a:ea typeface="宋体" panose="02010600030101010101" pitchFamily="2" charset="-122"/>
              </a:rPr>
              <a:t>)</a:t>
            </a:r>
          </a:p>
        </p:txBody>
      </p:sp>
      <p:sp>
        <p:nvSpPr>
          <p:cNvPr id="62" name="Text Box 146"/>
          <p:cNvSpPr txBox="1">
            <a:spLocks noChangeArrowheads="1"/>
          </p:cNvSpPr>
          <p:nvPr/>
        </p:nvSpPr>
        <p:spPr bwMode="auto">
          <a:xfrm>
            <a:off x="746125" y="2942803"/>
            <a:ext cx="1366838" cy="539750"/>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nSpc>
                <a:spcPct val="120000"/>
              </a:lnSpc>
              <a:spcBef>
                <a:spcPct val="0"/>
              </a:spcBef>
            </a:pPr>
            <a:r>
              <a:rPr lang="zh-CN" altLang="en-US" sz="1500" b="0" i="0" smtClean="0">
                <a:solidFill>
                  <a:srgbClr val="000000"/>
                </a:solidFill>
                <a:latin typeface="Times New Roman" panose="02020603050405020304" pitchFamily="18" charset="0"/>
                <a:ea typeface="宋体" panose="02010600030101010101" pitchFamily="2" charset="-122"/>
              </a:rPr>
              <a:t>主存地址</a:t>
            </a:r>
            <a:endParaRPr lang="zh-CN" altLang="en-US" sz="2300" b="0" i="0" smtClean="0">
              <a:solidFill>
                <a:srgbClr val="000000"/>
              </a:solidFill>
              <a:ea typeface="宋体" panose="02010600030101010101" pitchFamily="2" charset="-122"/>
            </a:endParaRPr>
          </a:p>
        </p:txBody>
      </p:sp>
      <p:sp>
        <p:nvSpPr>
          <p:cNvPr id="63" name="Text Box 147"/>
          <p:cNvSpPr txBox="1">
            <a:spLocks noChangeArrowheads="1"/>
          </p:cNvSpPr>
          <p:nvPr/>
        </p:nvSpPr>
        <p:spPr bwMode="auto">
          <a:xfrm>
            <a:off x="1943100" y="3122191"/>
            <a:ext cx="828675" cy="36036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algn="just">
              <a:lnSpc>
                <a:spcPct val="120000"/>
              </a:lnSpc>
              <a:spcBef>
                <a:spcPct val="0"/>
              </a:spcBef>
            </a:pPr>
            <a:r>
              <a:rPr lang="zh-CN" altLang="en-US" sz="1500" b="0" i="0" smtClean="0">
                <a:solidFill>
                  <a:srgbClr val="000000"/>
                </a:solidFill>
                <a:latin typeface="黑体" panose="02010609060101010101" pitchFamily="49" charset="-122"/>
                <a:ea typeface="宋体" panose="02010600030101010101" pitchFamily="2" charset="-122"/>
              </a:rPr>
              <a:t>地址线</a:t>
            </a:r>
            <a:endParaRPr lang="zh-CN" altLang="en-US" sz="2300" b="0" i="0" smtClean="0">
              <a:solidFill>
                <a:srgbClr val="000000"/>
              </a:solidFill>
              <a:ea typeface="宋体" panose="02010600030101010101" pitchFamily="2" charset="-122"/>
            </a:endParaRPr>
          </a:p>
        </p:txBody>
      </p:sp>
      <p:sp>
        <p:nvSpPr>
          <p:cNvPr id="64" name="Text Box 148"/>
          <p:cNvSpPr txBox="1">
            <a:spLocks noChangeArrowheads="1"/>
          </p:cNvSpPr>
          <p:nvPr/>
        </p:nvSpPr>
        <p:spPr bwMode="auto">
          <a:xfrm>
            <a:off x="1943100" y="3482553"/>
            <a:ext cx="96361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lang="en-US" altLang="zh-CN" sz="1500" b="0" i="0" smtClean="0">
                <a:solidFill>
                  <a:srgbClr val="000000"/>
                </a:solidFill>
                <a:ea typeface="宋体" panose="02010600030101010101" pitchFamily="2" charset="-122"/>
              </a:rPr>
              <a:t>(36</a:t>
            </a:r>
            <a:r>
              <a:rPr lang="zh-CN" altLang="en-US" sz="1500" b="0" i="0" smtClean="0">
                <a:solidFill>
                  <a:srgbClr val="000000"/>
                </a:solidFill>
                <a:ea typeface="宋体" panose="02010600030101010101" pitchFamily="2" charset="-122"/>
              </a:rPr>
              <a:t>位</a:t>
            </a:r>
            <a:r>
              <a:rPr lang="en-US" altLang="zh-CN" sz="1500" b="0" i="0" smtClean="0">
                <a:solidFill>
                  <a:srgbClr val="000000"/>
                </a:solidFill>
                <a:ea typeface="宋体" panose="02010600030101010101" pitchFamily="2" charset="-122"/>
              </a:rPr>
              <a:t>)</a:t>
            </a:r>
          </a:p>
        </p:txBody>
      </p:sp>
      <p:grpSp>
        <p:nvGrpSpPr>
          <p:cNvPr id="65" name="Group 149"/>
          <p:cNvGrpSpPr>
            <a:grpSpLocks/>
          </p:cNvGrpSpPr>
          <p:nvPr/>
        </p:nvGrpSpPr>
        <p:grpSpPr bwMode="auto">
          <a:xfrm>
            <a:off x="5630863" y="2237953"/>
            <a:ext cx="3216275" cy="2936875"/>
            <a:chOff x="3603" y="582"/>
            <a:chExt cx="2026" cy="1850"/>
          </a:xfrm>
        </p:grpSpPr>
        <p:grpSp>
          <p:nvGrpSpPr>
            <p:cNvPr id="66" name="Group 150"/>
            <p:cNvGrpSpPr>
              <a:grpSpLocks/>
            </p:cNvGrpSpPr>
            <p:nvPr/>
          </p:nvGrpSpPr>
          <p:grpSpPr bwMode="auto">
            <a:xfrm>
              <a:off x="3603" y="731"/>
              <a:ext cx="1836" cy="1601"/>
              <a:chOff x="2666" y="1073"/>
              <a:chExt cx="1439" cy="1256"/>
            </a:xfrm>
          </p:grpSpPr>
          <p:grpSp>
            <p:nvGrpSpPr>
              <p:cNvPr id="68" name="Group 151"/>
              <p:cNvGrpSpPr>
                <a:grpSpLocks/>
              </p:cNvGrpSpPr>
              <p:nvPr/>
            </p:nvGrpSpPr>
            <p:grpSpPr bwMode="auto">
              <a:xfrm>
                <a:off x="3273" y="1076"/>
                <a:ext cx="595" cy="1192"/>
                <a:chOff x="4598" y="40"/>
                <a:chExt cx="829" cy="1508"/>
              </a:xfrm>
            </p:grpSpPr>
            <p:sp>
              <p:nvSpPr>
                <p:cNvPr id="85"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86" name="Line 153"/>
                <p:cNvSpPr>
                  <a:spLocks noChangeShapeType="1"/>
                </p:cNvSpPr>
                <p:nvPr/>
              </p:nvSpPr>
              <p:spPr bwMode="auto">
                <a:xfrm>
                  <a:off x="4600" y="796"/>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87" name="Line 154"/>
                <p:cNvSpPr>
                  <a:spLocks noChangeShapeType="1"/>
                </p:cNvSpPr>
                <p:nvPr/>
              </p:nvSpPr>
              <p:spPr bwMode="auto">
                <a:xfrm>
                  <a:off x="4608" y="409"/>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88" name="Line 155"/>
                <p:cNvSpPr>
                  <a:spLocks noChangeShapeType="1"/>
                </p:cNvSpPr>
                <p:nvPr/>
              </p:nvSpPr>
              <p:spPr bwMode="auto">
                <a:xfrm>
                  <a:off x="4599" y="606"/>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89" name="Line 156"/>
                <p:cNvSpPr>
                  <a:spLocks noChangeShapeType="1"/>
                </p:cNvSpPr>
                <p:nvPr/>
              </p:nvSpPr>
              <p:spPr bwMode="auto">
                <a:xfrm>
                  <a:off x="4599" y="227"/>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0" name="Line 157"/>
                <p:cNvSpPr>
                  <a:spLocks noChangeShapeType="1"/>
                </p:cNvSpPr>
                <p:nvPr/>
              </p:nvSpPr>
              <p:spPr bwMode="auto">
                <a:xfrm>
                  <a:off x="4607" y="698"/>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1" name="Line 158"/>
                <p:cNvSpPr>
                  <a:spLocks noChangeShapeType="1"/>
                </p:cNvSpPr>
                <p:nvPr/>
              </p:nvSpPr>
              <p:spPr bwMode="auto">
                <a:xfrm>
                  <a:off x="4599" y="311"/>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2" name="Line 159"/>
                <p:cNvSpPr>
                  <a:spLocks noChangeShapeType="1"/>
                </p:cNvSpPr>
                <p:nvPr/>
              </p:nvSpPr>
              <p:spPr bwMode="auto">
                <a:xfrm>
                  <a:off x="4606" y="508"/>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3" name="Line 160"/>
                <p:cNvSpPr>
                  <a:spLocks noChangeShapeType="1"/>
                </p:cNvSpPr>
                <p:nvPr/>
              </p:nvSpPr>
              <p:spPr bwMode="auto">
                <a:xfrm>
                  <a:off x="4606" y="129"/>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4" name="Line 161"/>
                <p:cNvSpPr>
                  <a:spLocks noChangeShapeType="1"/>
                </p:cNvSpPr>
                <p:nvPr/>
              </p:nvSpPr>
              <p:spPr bwMode="auto">
                <a:xfrm>
                  <a:off x="4608" y="1433"/>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5" name="Line 162"/>
                <p:cNvSpPr>
                  <a:spLocks noChangeShapeType="1"/>
                </p:cNvSpPr>
                <p:nvPr/>
              </p:nvSpPr>
              <p:spPr bwMode="auto">
                <a:xfrm>
                  <a:off x="4600" y="887"/>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6" name="Line 163"/>
                <p:cNvSpPr>
                  <a:spLocks noChangeShapeType="1"/>
                </p:cNvSpPr>
                <p:nvPr/>
              </p:nvSpPr>
              <p:spPr bwMode="auto">
                <a:xfrm>
                  <a:off x="4607" y="1335"/>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97" name="Line 164"/>
                <p:cNvSpPr>
                  <a:spLocks noChangeShapeType="1"/>
                </p:cNvSpPr>
                <p:nvPr/>
              </p:nvSpPr>
              <p:spPr bwMode="auto">
                <a:xfrm>
                  <a:off x="4598" y="986"/>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69" name="Text Box 165"/>
              <p:cNvSpPr txBox="1">
                <a:spLocks noChangeArrowheads="1"/>
              </p:cNvSpPr>
              <p:nvPr/>
            </p:nvSpPr>
            <p:spPr bwMode="auto">
              <a:xfrm>
                <a:off x="3452" y="1902"/>
                <a:ext cx="197" cy="22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vert="eaVert" lIns="66475" tIns="33237" rIns="66475" bIns="33237"/>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0" name="Text Box 166"/>
              <p:cNvSpPr txBox="1">
                <a:spLocks noChangeArrowheads="1"/>
              </p:cNvSpPr>
              <p:nvPr/>
            </p:nvSpPr>
            <p:spPr bwMode="auto">
              <a:xfrm>
                <a:off x="3198" y="1143"/>
                <a:ext cx="756" cy="15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2860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28600" marR="0" lvl="1" indent="0"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01101001</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1" name="Text Box 167"/>
              <p:cNvSpPr txBox="1">
                <a:spLocks noChangeArrowheads="1"/>
              </p:cNvSpPr>
              <p:nvPr/>
            </p:nvSpPr>
            <p:spPr bwMode="auto">
              <a:xfrm>
                <a:off x="3187" y="1361"/>
                <a:ext cx="756" cy="15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2860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28600" marR="0" lvl="1" indent="0"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10101010</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2" name="Text Box 168"/>
              <p:cNvSpPr txBox="1">
                <a:spLocks noChangeArrowheads="1"/>
              </p:cNvSpPr>
              <p:nvPr/>
            </p:nvSpPr>
            <p:spPr bwMode="auto">
              <a:xfrm>
                <a:off x="3898" y="1502"/>
                <a:ext cx="207" cy="49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just" defTabSz="914400" eaLnBrk="1" fontAlgn="auto" latinLnBrk="0" hangingPunct="1">
                  <a:lnSpc>
                    <a:spcPct val="80000"/>
                  </a:lnSpc>
                  <a:spcBef>
                    <a:spcPct val="0"/>
                  </a:spcBef>
                  <a:spcAft>
                    <a:spcPts val="0"/>
                  </a:spcAft>
                  <a:buClrTx/>
                  <a:buSzTx/>
                  <a:buFontTx/>
                  <a:buNone/>
                  <a:tabLst/>
                  <a:defRPr/>
                </a:pPr>
                <a:r>
                  <a:rPr kumimoji="1"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存储内容</a:t>
                </a:r>
              </a:p>
            </p:txBody>
          </p:sp>
          <p:sp>
            <p:nvSpPr>
              <p:cNvPr id="73"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nvGrpSpPr>
              <p:cNvPr id="74" name="Group 170"/>
              <p:cNvGrpSpPr>
                <a:grpSpLocks/>
              </p:cNvGrpSpPr>
              <p:nvPr/>
            </p:nvGrpSpPr>
            <p:grpSpPr bwMode="auto">
              <a:xfrm>
                <a:off x="2666" y="1073"/>
                <a:ext cx="839" cy="1256"/>
                <a:chOff x="2666" y="1073"/>
                <a:chExt cx="839" cy="1256"/>
              </a:xfrm>
            </p:grpSpPr>
            <p:sp>
              <p:nvSpPr>
                <p:cNvPr id="75" name="Text Box 171"/>
                <p:cNvSpPr txBox="1">
                  <a:spLocks noChangeArrowheads="1"/>
                </p:cNvSpPr>
                <p:nvPr/>
              </p:nvSpPr>
              <p:spPr bwMode="auto">
                <a:xfrm>
                  <a:off x="2881" y="1143"/>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28600" indent="15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28600" marR="0" lvl="1" indent="1588"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00001</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6" name="Text Box 172"/>
                <p:cNvSpPr txBox="1">
                  <a:spLocks noChangeArrowheads="1"/>
                </p:cNvSpPr>
                <p:nvPr/>
              </p:nvSpPr>
              <p:spPr bwMode="auto">
                <a:xfrm>
                  <a:off x="2881" y="1073"/>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301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30188" marR="0" lvl="1" indent="0"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00000</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7" name="Text Box 173"/>
                <p:cNvSpPr txBox="1">
                  <a:spLocks noChangeArrowheads="1"/>
                </p:cNvSpPr>
                <p:nvPr/>
              </p:nvSpPr>
              <p:spPr bwMode="auto">
                <a:xfrm>
                  <a:off x="2881" y="1221"/>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301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30188" marR="0" lvl="1" indent="0"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00010</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8" name="Text Box 174"/>
                <p:cNvSpPr txBox="1">
                  <a:spLocks noChangeArrowheads="1"/>
                </p:cNvSpPr>
                <p:nvPr/>
              </p:nvSpPr>
              <p:spPr bwMode="auto">
                <a:xfrm>
                  <a:off x="2881" y="1293"/>
                  <a:ext cx="622" cy="144"/>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301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30188" marR="0" lvl="1" indent="0"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00011</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9" name="Text Box 175"/>
                <p:cNvSpPr txBox="1">
                  <a:spLocks noChangeArrowheads="1"/>
                </p:cNvSpPr>
                <p:nvPr/>
              </p:nvSpPr>
              <p:spPr bwMode="auto">
                <a:xfrm>
                  <a:off x="2882" y="1365"/>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28600" indent="15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28600" marR="0" lvl="1" indent="1588"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00100</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0" name="Text Box 176"/>
                <p:cNvSpPr txBox="1">
                  <a:spLocks noChangeArrowheads="1"/>
                </p:cNvSpPr>
                <p:nvPr/>
              </p:nvSpPr>
              <p:spPr bwMode="auto">
                <a:xfrm>
                  <a:off x="2882" y="2097"/>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28600" indent="15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28600" marR="0" lvl="1" indent="1588"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11110</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1" name="Text Box 177"/>
                <p:cNvSpPr txBox="1">
                  <a:spLocks noChangeArrowheads="1"/>
                </p:cNvSpPr>
                <p:nvPr/>
              </p:nvSpPr>
              <p:spPr bwMode="auto">
                <a:xfrm>
                  <a:off x="2882" y="2184"/>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28600" indent="15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28600" marR="0" lvl="1" indent="1588"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11111</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2" name="Text Box 178"/>
                <p:cNvSpPr txBox="1">
                  <a:spLocks noChangeArrowheads="1"/>
                </p:cNvSpPr>
                <p:nvPr/>
              </p:nvSpPr>
              <p:spPr bwMode="auto">
                <a:xfrm>
                  <a:off x="3131" y="1520"/>
                  <a:ext cx="159" cy="474"/>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vert="eaVert" lIns="66475" tIns="33237" rIns="66475" bIns="33237"/>
                <a:lstStyle>
                  <a:lvl1pPr marL="342900" indent="-342900">
                    <a:spcBef>
                      <a:spcPct val="50000"/>
                    </a:spcBef>
                    <a:defRPr kumimoji="1" b="1" i="1">
                      <a:solidFill>
                        <a:srgbClr val="666699"/>
                      </a:solidFill>
                      <a:latin typeface="Arial" panose="020B0604020202020204" pitchFamily="34" charset="0"/>
                      <a:ea typeface="华文新魏" panose="02010800040101010101" pitchFamily="2" charset="-122"/>
                    </a:defRPr>
                  </a:lvl1pPr>
                  <a:lvl2pPr marL="228600" indent="1588">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228600" marR="0" lvl="1" indent="1588" algn="just" defTabSz="914400" eaLnBrk="1" fontAlgn="auto" latinLnBrk="0" hangingPunct="1">
                    <a:lnSpc>
                      <a:spcPct val="80000"/>
                    </a:lnSpc>
                    <a:spcBef>
                      <a:spcPct val="0"/>
                    </a:spcBef>
                    <a:spcAft>
                      <a:spcPts val="0"/>
                    </a:spcAft>
                    <a:buClrTx/>
                    <a:buSzTx/>
                    <a:buFontTx/>
                    <a:buNone/>
                    <a:tabLst/>
                    <a:defRPr/>
                  </a:pPr>
                  <a:r>
                    <a:rPr kumimoji="1" lang="en-US" altLang="zh-CN" sz="1300" b="1" i="0" u="none" strike="noStrike" kern="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rPr>
                    <a:t>·······</a:t>
                  </a:r>
                  <a:endParaRPr kumimoji="1" lang="en-US" altLang="zh-CN"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3" name="Text Box 179"/>
                <p:cNvSpPr txBox="1">
                  <a:spLocks noChangeArrowheads="1"/>
                </p:cNvSpPr>
                <p:nvPr/>
              </p:nvSpPr>
              <p:spPr bwMode="auto">
                <a:xfrm>
                  <a:off x="2666" y="1521"/>
                  <a:ext cx="318" cy="403"/>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just" defTabSz="914400" eaLnBrk="1" fontAlgn="auto" latinLnBrk="0" hangingPunct="1">
                    <a:lnSpc>
                      <a:spcPct val="80000"/>
                    </a:lnSpc>
                    <a:spcBef>
                      <a:spcPct val="0"/>
                    </a:spcBef>
                    <a:spcAft>
                      <a:spcPts val="0"/>
                    </a:spcAft>
                    <a:buClrTx/>
                    <a:buSzTx/>
                    <a:buFontTx/>
                    <a:buNone/>
                    <a:tabLst/>
                    <a:defRPr/>
                  </a:pPr>
                  <a:r>
                    <a:rPr kumimoji="1"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存储</a:t>
                  </a:r>
                </a:p>
                <a:p>
                  <a:pPr marL="0" marR="0" lvl="0" indent="0" algn="just" defTabSz="914400" eaLnBrk="1" fontAlgn="auto" latinLnBrk="0" hangingPunct="1">
                    <a:lnSpc>
                      <a:spcPct val="80000"/>
                    </a:lnSpc>
                    <a:spcBef>
                      <a:spcPct val="0"/>
                    </a:spcBef>
                    <a:spcAft>
                      <a:spcPts val="0"/>
                    </a:spcAft>
                    <a:buClrTx/>
                    <a:buSzTx/>
                    <a:buFontTx/>
                    <a:buNone/>
                    <a:tabLst/>
                    <a:defRPr/>
                  </a:pPr>
                  <a:r>
                    <a:rPr kumimoji="1"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单元</a:t>
                  </a:r>
                </a:p>
                <a:p>
                  <a:pPr marL="0" marR="0" lvl="0" indent="0" algn="just" defTabSz="914400" eaLnBrk="1" fontAlgn="auto" latinLnBrk="0" hangingPunct="1">
                    <a:lnSpc>
                      <a:spcPct val="80000"/>
                    </a:lnSpc>
                    <a:spcBef>
                      <a:spcPct val="0"/>
                    </a:spcBef>
                    <a:spcAft>
                      <a:spcPts val="0"/>
                    </a:spcAft>
                    <a:buClrTx/>
                    <a:buSzTx/>
                    <a:buFontTx/>
                    <a:buNone/>
                    <a:tabLst/>
                    <a:defRPr/>
                  </a:pPr>
                  <a:r>
                    <a:rPr kumimoji="1"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地址</a:t>
                  </a:r>
                </a:p>
              </p:txBody>
            </p:sp>
            <p:sp>
              <p:nvSpPr>
                <p:cNvPr id="84"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lIns="116623" tIns="58311" rIns="116623" bIns="58311"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ctr" defTabSz="914400" eaLnBrk="1" fontAlgn="auto" latinLnBrk="0" hangingPunct="1">
                    <a:lnSpc>
                      <a:spcPct val="230000"/>
                    </a:lnSpc>
                    <a:spcBef>
                      <a:spcPct val="0"/>
                    </a:spcBef>
                    <a:spcAft>
                      <a:spcPts val="0"/>
                    </a:spcAft>
                    <a:buClrTx/>
                    <a:buSzTx/>
                    <a:buFontTx/>
                    <a:buNone/>
                    <a:tabLst/>
                    <a:defRPr/>
                  </a:pPr>
                  <a:endParaRPr kumimoji="1" lang="zh-CN" altLang="en-US" sz="2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sp>
          <p:nvSpPr>
            <p:cNvPr id="67"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grpSp>
      <p:sp>
        <p:nvSpPr>
          <p:cNvPr id="98" name="Text Box 182"/>
          <p:cNvSpPr txBox="1">
            <a:spLocks noChangeArrowheads="1"/>
          </p:cNvSpPr>
          <p:nvPr/>
        </p:nvSpPr>
        <p:spPr bwMode="auto">
          <a:xfrm>
            <a:off x="746125" y="2222078"/>
            <a:ext cx="1223963" cy="385763"/>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MDR</a:t>
            </a:r>
          </a:p>
        </p:txBody>
      </p:sp>
      <p:sp>
        <p:nvSpPr>
          <p:cNvPr id="99" name="Text Box 183"/>
          <p:cNvSpPr txBox="1">
            <a:spLocks noChangeArrowheads="1"/>
          </p:cNvSpPr>
          <p:nvPr/>
        </p:nvSpPr>
        <p:spPr bwMode="auto">
          <a:xfrm>
            <a:off x="738188" y="3322216"/>
            <a:ext cx="1223962" cy="38576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MAR</a:t>
            </a:r>
          </a:p>
        </p:txBody>
      </p:sp>
      <p:sp>
        <p:nvSpPr>
          <p:cNvPr id="100" name="Line 184"/>
          <p:cNvSpPr>
            <a:spLocks noChangeShapeType="1"/>
          </p:cNvSpPr>
          <p:nvPr/>
        </p:nvSpPr>
        <p:spPr bwMode="auto">
          <a:xfrm>
            <a:off x="3130550" y="3528591"/>
            <a:ext cx="22542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1" name="Text Box 185"/>
          <p:cNvSpPr txBox="1">
            <a:spLocks noChangeArrowheads="1"/>
          </p:cNvSpPr>
          <p:nvPr/>
        </p:nvSpPr>
        <p:spPr bwMode="auto">
          <a:xfrm>
            <a:off x="385763" y="3977853"/>
            <a:ext cx="944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kumimoji="0" lang="en-US" altLang="zh-CN" i="0" smtClean="0">
                <a:solidFill>
                  <a:srgbClr val="000000"/>
                </a:solidFill>
                <a:ea typeface="宋体" panose="02010600030101010101" pitchFamily="2" charset="-122"/>
              </a:rPr>
              <a:t>CPU</a:t>
            </a:r>
          </a:p>
        </p:txBody>
      </p:sp>
      <p:sp>
        <p:nvSpPr>
          <p:cNvPr id="102" name="Text Box 186"/>
          <p:cNvSpPr txBox="1">
            <a:spLocks noChangeArrowheads="1"/>
          </p:cNvSpPr>
          <p:nvPr/>
        </p:nvSpPr>
        <p:spPr bwMode="auto">
          <a:xfrm>
            <a:off x="5157788" y="1907753"/>
            <a:ext cx="809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kumimoji="0" lang="en-US" altLang="zh-CN" i="0" smtClean="0">
                <a:solidFill>
                  <a:srgbClr val="000000"/>
                </a:solidFill>
                <a:ea typeface="宋体" panose="02010600030101010101" pitchFamily="2" charset="-122"/>
              </a:rPr>
              <a:t>MM</a:t>
            </a:r>
          </a:p>
        </p:txBody>
      </p:sp>
      <p:sp>
        <p:nvSpPr>
          <p:cNvPr id="103" name="Line 187"/>
          <p:cNvSpPr>
            <a:spLocks noChangeShapeType="1"/>
          </p:cNvSpPr>
          <p:nvPr/>
        </p:nvSpPr>
        <p:spPr bwMode="auto">
          <a:xfrm>
            <a:off x="1962150" y="3528591"/>
            <a:ext cx="80962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zh-CN" altLang="en-US" sz="1800" b="1" i="1" u="none" strike="noStrike" kern="0" cap="none" spc="0" normalizeH="0" baseline="0" noProof="0" smtClean="0">
              <a:ln>
                <a:noFill/>
              </a:ln>
              <a:solidFill>
                <a:srgbClr val="666699"/>
              </a:solidFill>
              <a:effectLst/>
              <a:uLnTx/>
              <a:uFillTx/>
              <a:latin typeface="Arial" panose="020B0604020202020204" pitchFamily="34" charset="0"/>
              <a:ea typeface="华文新魏" panose="02010800040101010101" pitchFamily="2" charset="-122"/>
            </a:endParaRPr>
          </a:p>
        </p:txBody>
      </p:sp>
      <p:sp>
        <p:nvSpPr>
          <p:cNvPr id="104" name="Text Box 189"/>
          <p:cNvSpPr txBox="1">
            <a:spLocks noChangeArrowheads="1"/>
          </p:cNvSpPr>
          <p:nvPr/>
        </p:nvSpPr>
        <p:spPr bwMode="auto">
          <a:xfrm>
            <a:off x="1420490" y="5600473"/>
            <a:ext cx="68770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panose="020B0604020202020204" pitchFamily="34" charset="0"/>
                <a:ea typeface="华文新魏" panose="02010800040101010101" pitchFamily="2" charset="-122"/>
              </a:defRPr>
            </a:lvl1pPr>
            <a:lvl2pPr marL="742950" indent="-285750">
              <a:spcBef>
                <a:spcPct val="50000"/>
              </a:spcBef>
              <a:defRPr kumimoji="1" b="1" i="1">
                <a:solidFill>
                  <a:srgbClr val="666699"/>
                </a:solidFill>
                <a:latin typeface="Arial" panose="020B0604020202020204" pitchFamily="34" charset="0"/>
                <a:ea typeface="华文新魏" panose="02010800040101010101" pitchFamily="2" charset="-122"/>
              </a:defRPr>
            </a:lvl2pPr>
            <a:lvl3pPr marL="1143000" indent="-228600">
              <a:spcBef>
                <a:spcPct val="50000"/>
              </a:spcBef>
              <a:defRPr kumimoji="1" b="1" i="1">
                <a:solidFill>
                  <a:srgbClr val="666699"/>
                </a:solidFill>
                <a:latin typeface="Arial" panose="020B0604020202020204" pitchFamily="34" charset="0"/>
                <a:ea typeface="华文新魏" panose="02010800040101010101" pitchFamily="2" charset="-122"/>
              </a:defRPr>
            </a:lvl3pPr>
            <a:lvl4pPr marL="1600200" indent="-228600">
              <a:spcBef>
                <a:spcPct val="50000"/>
              </a:spcBef>
              <a:defRPr kumimoji="1" b="1" i="1">
                <a:solidFill>
                  <a:srgbClr val="666699"/>
                </a:solidFill>
                <a:latin typeface="Arial" panose="020B0604020202020204" pitchFamily="34" charset="0"/>
                <a:ea typeface="华文新魏" panose="02010800040101010101" pitchFamily="2" charset="-122"/>
              </a:defRPr>
            </a:lvl4pPr>
            <a:lvl5pPr marL="2057400" indent="-228600">
              <a:spcBef>
                <a:spcPct val="50000"/>
              </a:spcBef>
              <a:defRPr kumimoji="1" b="1" i="1">
                <a:solidFill>
                  <a:srgbClr val="666699"/>
                </a:solidFill>
                <a:latin typeface="Arial" panose="020B0604020202020204" pitchFamily="34" charset="0"/>
                <a:ea typeface="华文新魏" panose="02010800040101010101" pitchFamily="2" charset="-122"/>
              </a:defRPr>
            </a:lvl5pPr>
            <a:lvl6pPr marL="25146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6pPr>
            <a:lvl7pPr marL="29718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7pPr>
            <a:lvl8pPr marL="34290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8pPr>
            <a:lvl9pPr marL="3886200" indent="-228600" eaLnBrk="0" fontAlgn="base" hangingPunct="0">
              <a:spcBef>
                <a:spcPct val="50000"/>
              </a:spcBef>
              <a:spcAft>
                <a:spcPct val="0"/>
              </a:spcAft>
              <a:defRPr kumimoji="1" b="1" i="1">
                <a:solidFill>
                  <a:srgbClr val="666699"/>
                </a:solidFill>
                <a:latin typeface="Arial" panose="020B0604020202020204" pitchFamily="34" charset="0"/>
                <a:ea typeface="华文新魏" panose="02010800040101010101" pitchFamily="2" charset="-122"/>
              </a:defRPr>
            </a:lvl9pPr>
          </a:lstStyle>
          <a:p>
            <a:r>
              <a:rPr lang="zh-CN" altLang="en-US" sz="2000" i="0" dirty="0" smtClean="0">
                <a:solidFill>
                  <a:srgbClr val="CC0000"/>
                </a:solidFill>
                <a:latin typeface="Comic Sans MS" panose="030F0702030302020204" pitchFamily="66" charset="0"/>
                <a:ea typeface="微软雅黑" panose="020B0503020204020204" pitchFamily="34" charset="-122"/>
              </a:rPr>
              <a:t>问题：主存中存放的是什么信息？</a:t>
            </a:r>
            <a:r>
              <a:rPr lang="en-US" altLang="zh-CN" sz="2000" i="0" dirty="0" smtClean="0">
                <a:solidFill>
                  <a:srgbClr val="CC0000"/>
                </a:solidFill>
                <a:latin typeface="Comic Sans MS" panose="030F0702030302020204" pitchFamily="66" charset="0"/>
                <a:ea typeface="微软雅黑" panose="020B0503020204020204" pitchFamily="34" charset="-122"/>
              </a:rPr>
              <a:t>CPU</a:t>
            </a:r>
            <a:r>
              <a:rPr lang="zh-CN" altLang="en-US" sz="2000" i="0" dirty="0" smtClean="0">
                <a:solidFill>
                  <a:srgbClr val="CC0000"/>
                </a:solidFill>
                <a:latin typeface="Comic Sans MS" panose="030F0702030302020204" pitchFamily="66" charset="0"/>
                <a:ea typeface="微软雅黑" panose="020B0503020204020204" pitchFamily="34" charset="-122"/>
              </a:rPr>
              <a:t>何时会访问主存？</a:t>
            </a:r>
          </a:p>
        </p:txBody>
      </p:sp>
    </p:spTree>
    <p:extLst>
      <p:ext uri="{BB962C8B-B14F-4D97-AF65-F5344CB8AC3E}">
        <p14:creationId xmlns:p14="http://schemas.microsoft.com/office/powerpoint/2010/main" val="339282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linds(horizontal)">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blinds(horizontal)">
                                      <p:cBhvr>
                                        <p:cTn id="2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p:txBody>
          <a:bodyPr/>
          <a:lstStyle/>
          <a:p>
            <a:pPr marL="0" lvl="0" indent="0">
              <a:buNone/>
            </a:pPr>
            <a:r>
              <a:rPr lang="en-US" altLang="zh-CN" dirty="0" smtClean="0"/>
              <a:t>11. </a:t>
            </a:r>
            <a:r>
              <a:rPr lang="zh-CN" altLang="zh-CN" dirty="0" smtClean="0"/>
              <a:t>假定</a:t>
            </a:r>
            <a:r>
              <a:rPr lang="zh-CN" altLang="zh-CN" dirty="0"/>
              <a:t>某计算机的</a:t>
            </a:r>
            <a:r>
              <a:rPr lang="en-US" altLang="zh-CN" dirty="0"/>
              <a:t>cache</a:t>
            </a:r>
            <a:r>
              <a:rPr lang="zh-CN" altLang="zh-CN" dirty="0"/>
              <a:t>共</a:t>
            </a:r>
            <a:r>
              <a:rPr lang="en-US" altLang="zh-CN" dirty="0"/>
              <a:t>16</a:t>
            </a:r>
            <a:r>
              <a:rPr lang="zh-CN" altLang="zh-CN" dirty="0"/>
              <a:t>行，开始为空，块大小为</a:t>
            </a:r>
            <a:r>
              <a:rPr lang="en-US" altLang="zh-CN" dirty="0"/>
              <a:t>1</a:t>
            </a:r>
            <a:r>
              <a:rPr lang="zh-CN" altLang="zh-CN" dirty="0"/>
              <a:t>个字，采用直接映射方式。</a:t>
            </a:r>
            <a:r>
              <a:rPr lang="en-US" altLang="zh-CN" dirty="0"/>
              <a:t>CPU</a:t>
            </a:r>
            <a:r>
              <a:rPr lang="zh-CN" altLang="zh-CN" dirty="0"/>
              <a:t>执行某程序时，依次访问以下地址序列：</a:t>
            </a:r>
            <a:r>
              <a:rPr lang="en-US" altLang="zh-CN" dirty="0"/>
              <a:t>2</a:t>
            </a:r>
            <a:r>
              <a:rPr lang="zh-CN" altLang="zh-CN" dirty="0"/>
              <a:t>，</a:t>
            </a:r>
            <a:r>
              <a:rPr lang="en-US" altLang="zh-CN" dirty="0"/>
              <a:t>3</a:t>
            </a:r>
            <a:r>
              <a:rPr lang="zh-CN" altLang="zh-CN" dirty="0"/>
              <a:t>，</a:t>
            </a:r>
            <a:r>
              <a:rPr lang="en-US" altLang="zh-CN" dirty="0"/>
              <a:t>11</a:t>
            </a:r>
            <a:r>
              <a:rPr lang="zh-CN" altLang="zh-CN" dirty="0"/>
              <a:t>，</a:t>
            </a:r>
            <a:r>
              <a:rPr lang="en-US" altLang="zh-CN" dirty="0"/>
              <a:t>16</a:t>
            </a:r>
            <a:r>
              <a:rPr lang="zh-CN" altLang="zh-CN" dirty="0"/>
              <a:t>，</a:t>
            </a:r>
            <a:r>
              <a:rPr lang="en-US" altLang="zh-CN" dirty="0"/>
              <a:t>21</a:t>
            </a:r>
            <a:r>
              <a:rPr lang="zh-CN" altLang="zh-CN" dirty="0"/>
              <a:t>，</a:t>
            </a:r>
            <a:r>
              <a:rPr lang="en-US" altLang="zh-CN" dirty="0"/>
              <a:t>13</a:t>
            </a:r>
            <a:r>
              <a:rPr lang="zh-CN" altLang="zh-CN" dirty="0"/>
              <a:t>，</a:t>
            </a:r>
            <a:r>
              <a:rPr lang="en-US" altLang="zh-CN" dirty="0"/>
              <a:t>64</a:t>
            </a:r>
            <a:r>
              <a:rPr lang="zh-CN" altLang="zh-CN" dirty="0"/>
              <a:t>，</a:t>
            </a:r>
            <a:r>
              <a:rPr lang="en-US" altLang="zh-CN" dirty="0"/>
              <a:t>48</a:t>
            </a:r>
            <a:r>
              <a:rPr lang="zh-CN" altLang="zh-CN" dirty="0"/>
              <a:t>，</a:t>
            </a:r>
            <a:r>
              <a:rPr lang="en-US" altLang="zh-CN" dirty="0"/>
              <a:t>19</a:t>
            </a:r>
            <a:r>
              <a:rPr lang="zh-CN" altLang="zh-CN" dirty="0"/>
              <a:t>，</a:t>
            </a:r>
            <a:r>
              <a:rPr lang="en-US" altLang="zh-CN" dirty="0"/>
              <a:t>11</a:t>
            </a:r>
            <a:r>
              <a:rPr lang="zh-CN" altLang="zh-CN" dirty="0"/>
              <a:t>，</a:t>
            </a:r>
            <a:r>
              <a:rPr lang="en-US" altLang="zh-CN" dirty="0"/>
              <a:t>3</a:t>
            </a:r>
            <a:r>
              <a:rPr lang="zh-CN" altLang="zh-CN" dirty="0"/>
              <a:t>，</a:t>
            </a:r>
            <a:r>
              <a:rPr lang="en-US" altLang="zh-CN" dirty="0"/>
              <a:t>22</a:t>
            </a:r>
            <a:r>
              <a:rPr lang="zh-CN" altLang="zh-CN" dirty="0"/>
              <a:t>，</a:t>
            </a:r>
            <a:r>
              <a:rPr lang="en-US" altLang="zh-CN" dirty="0"/>
              <a:t>4</a:t>
            </a:r>
            <a:r>
              <a:rPr lang="zh-CN" altLang="zh-CN" dirty="0"/>
              <a:t>，</a:t>
            </a:r>
            <a:r>
              <a:rPr lang="en-US" altLang="zh-CN" dirty="0"/>
              <a:t>27</a:t>
            </a:r>
            <a:r>
              <a:rPr lang="zh-CN" altLang="zh-CN" dirty="0"/>
              <a:t>，</a:t>
            </a:r>
            <a:r>
              <a:rPr lang="en-US" altLang="zh-CN" dirty="0"/>
              <a:t>6</a:t>
            </a:r>
            <a:r>
              <a:rPr lang="zh-CN" altLang="zh-CN" dirty="0"/>
              <a:t>和</a:t>
            </a:r>
            <a:r>
              <a:rPr lang="en-US" altLang="zh-CN" dirty="0"/>
              <a:t>11</a:t>
            </a:r>
            <a:r>
              <a:rPr lang="zh-CN" altLang="zh-CN" dirty="0"/>
              <a:t>。要求：</a:t>
            </a:r>
          </a:p>
          <a:p>
            <a:pPr marL="0" indent="0">
              <a:buNone/>
            </a:pPr>
            <a:r>
              <a:rPr lang="zh-CN" altLang="zh-CN" dirty="0"/>
              <a:t>（</a:t>
            </a:r>
            <a:r>
              <a:rPr lang="en-US" altLang="zh-CN" dirty="0"/>
              <a:t>1</a:t>
            </a:r>
            <a:r>
              <a:rPr lang="zh-CN" altLang="zh-CN" dirty="0"/>
              <a:t>）说明每次访问是命中还是缺失，试计算访问上述地址序列的命中率。</a:t>
            </a:r>
          </a:p>
          <a:p>
            <a:pPr marL="0" indent="0">
              <a:buNone/>
            </a:pPr>
            <a:r>
              <a:rPr lang="zh-CN" altLang="zh-CN" dirty="0"/>
              <a:t>（</a:t>
            </a:r>
            <a:r>
              <a:rPr lang="en-US" altLang="zh-CN" dirty="0"/>
              <a:t>2</a:t>
            </a:r>
            <a:r>
              <a:rPr lang="zh-CN" altLang="zh-CN" dirty="0"/>
              <a:t>）若</a:t>
            </a:r>
            <a:r>
              <a:rPr lang="en-US" altLang="zh-CN" dirty="0"/>
              <a:t>cache</a:t>
            </a:r>
            <a:r>
              <a:rPr lang="zh-CN" altLang="zh-CN" dirty="0"/>
              <a:t>数据区容量不变，而块大小改为</a:t>
            </a:r>
            <a:r>
              <a:rPr lang="en-US" altLang="zh-CN" dirty="0"/>
              <a:t>4</a:t>
            </a:r>
            <a:r>
              <a:rPr lang="zh-CN" altLang="zh-CN" dirty="0"/>
              <a:t>个字，则上述地址序列的命中情况又如何？</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7302891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4</a:t>
            </a:r>
            <a:endParaRPr lang="zh-CN" altLang="en-US" dirty="0"/>
          </a:p>
        </p:txBody>
      </p:sp>
      <p:sp>
        <p:nvSpPr>
          <p:cNvPr id="3" name="内容占位符 2"/>
          <p:cNvSpPr>
            <a:spLocks noGrp="1"/>
          </p:cNvSpPr>
          <p:nvPr>
            <p:ph idx="1"/>
          </p:nvPr>
        </p:nvSpPr>
        <p:spPr/>
        <p:txBody>
          <a:bodyPr/>
          <a:lstStyle/>
          <a:p>
            <a:pPr marL="0" indent="0">
              <a:buNone/>
            </a:pPr>
            <a:r>
              <a:rPr lang="en-US" altLang="zh-CN" sz="1800" dirty="0"/>
              <a:t>14.	</a:t>
            </a:r>
            <a:r>
              <a:rPr lang="zh-CN" altLang="en-US" sz="1800" dirty="0"/>
              <a:t>以下是计算两个向量点积的程序段：</a:t>
            </a:r>
          </a:p>
          <a:p>
            <a:pPr marL="0" indent="0">
              <a:buNone/>
            </a:pPr>
            <a:r>
              <a:rPr lang="en-US" altLang="zh-CN" sz="1800" dirty="0"/>
              <a:t>float </a:t>
            </a:r>
            <a:r>
              <a:rPr lang="en-US" altLang="zh-CN" sz="1800" dirty="0" err="1"/>
              <a:t>dotproduct</a:t>
            </a:r>
            <a:r>
              <a:rPr lang="en-US" altLang="zh-CN" sz="1800" dirty="0"/>
              <a:t> (float x[8], float y[8])</a:t>
            </a:r>
          </a:p>
          <a:p>
            <a:pPr marL="0" indent="0">
              <a:buNone/>
            </a:pPr>
            <a:r>
              <a:rPr lang="en-US" altLang="zh-CN" sz="1800" dirty="0"/>
              <a:t>{</a:t>
            </a:r>
          </a:p>
          <a:p>
            <a:pPr marL="0" indent="0">
              <a:buNone/>
            </a:pPr>
            <a:r>
              <a:rPr lang="en-US" altLang="zh-CN" sz="1800" dirty="0"/>
              <a:t>	float sum = 0.0;</a:t>
            </a:r>
          </a:p>
          <a:p>
            <a:pPr marL="0" indent="0">
              <a:buNone/>
            </a:pPr>
            <a:r>
              <a:rPr lang="en-US" altLang="zh-CN" sz="1800" dirty="0" err="1"/>
              <a:t>int</a:t>
            </a:r>
            <a:r>
              <a:rPr lang="en-US" altLang="zh-CN" sz="1800" dirty="0"/>
              <a:t> </a:t>
            </a:r>
            <a:r>
              <a:rPr lang="en-US" altLang="zh-CN" sz="1800" dirty="0" err="1"/>
              <a:t>i</a:t>
            </a:r>
            <a:r>
              <a:rPr lang="en-US" altLang="zh-CN" sz="1800" dirty="0"/>
              <a:t>,;</a:t>
            </a:r>
          </a:p>
          <a:p>
            <a:pPr marL="0" indent="0">
              <a:buNone/>
            </a:pPr>
            <a:r>
              <a:rPr lang="en-US" altLang="zh-CN" sz="1800" dirty="0"/>
              <a:t>	for (</a:t>
            </a:r>
            <a:r>
              <a:rPr lang="en-US" altLang="zh-CN" sz="1800" dirty="0" err="1"/>
              <a:t>i</a:t>
            </a:r>
            <a:r>
              <a:rPr lang="en-US" altLang="zh-CN" sz="1800" dirty="0"/>
              <a:t> = 0; </a:t>
            </a:r>
            <a:r>
              <a:rPr lang="en-US" altLang="zh-CN" sz="1800" dirty="0" err="1"/>
              <a:t>i</a:t>
            </a:r>
            <a:r>
              <a:rPr lang="en-US" altLang="zh-CN" sz="1800" dirty="0"/>
              <a:t> &lt; 8; </a:t>
            </a:r>
            <a:r>
              <a:rPr lang="en-US" altLang="zh-CN" sz="1800" dirty="0" err="1"/>
              <a:t>i</a:t>
            </a:r>
            <a:r>
              <a:rPr lang="en-US" altLang="zh-CN" sz="1800" dirty="0"/>
              <a:t>++)  sum += x[</a:t>
            </a:r>
            <a:r>
              <a:rPr lang="en-US" altLang="zh-CN" sz="1800" dirty="0" err="1"/>
              <a:t>i</a:t>
            </a:r>
            <a:r>
              <a:rPr lang="en-US" altLang="zh-CN" sz="1800" dirty="0"/>
              <a:t>] * y[</a:t>
            </a:r>
            <a:r>
              <a:rPr lang="en-US" altLang="zh-CN" sz="1800" dirty="0" err="1"/>
              <a:t>i</a:t>
            </a:r>
            <a:r>
              <a:rPr lang="en-US" altLang="zh-CN" sz="1800" dirty="0"/>
              <a:t>];</a:t>
            </a:r>
          </a:p>
          <a:p>
            <a:pPr marL="0" indent="0">
              <a:buNone/>
            </a:pPr>
            <a:r>
              <a:rPr lang="en-US" altLang="zh-CN" sz="1800" dirty="0"/>
              <a:t>	return sum;</a:t>
            </a:r>
          </a:p>
          <a:p>
            <a:pPr marL="0" indent="0">
              <a:buNone/>
            </a:pPr>
            <a:r>
              <a:rPr lang="en-US" altLang="zh-CN" sz="1800" dirty="0"/>
              <a:t>}</a:t>
            </a:r>
          </a:p>
          <a:p>
            <a:pPr marL="0" indent="0">
              <a:buNone/>
            </a:pPr>
            <a:r>
              <a:rPr lang="zh-CN" altLang="en-US" sz="1800" dirty="0"/>
              <a:t>要求：</a:t>
            </a:r>
          </a:p>
          <a:p>
            <a:pPr marL="0" indent="0">
              <a:buNone/>
            </a:pPr>
            <a:r>
              <a:rPr lang="zh-CN" altLang="en-US" sz="1800" dirty="0"/>
              <a:t>（</a:t>
            </a:r>
            <a:r>
              <a:rPr lang="en-US" altLang="zh-CN" sz="1800" dirty="0"/>
              <a:t>1</a:t>
            </a:r>
            <a:r>
              <a:rPr lang="zh-CN" altLang="en-US" sz="1800" dirty="0"/>
              <a:t>）试分析该段代码中数组</a:t>
            </a:r>
            <a:r>
              <a:rPr lang="en-US" altLang="zh-CN" sz="1800" dirty="0"/>
              <a:t>x</a:t>
            </a:r>
            <a:r>
              <a:rPr lang="zh-CN" altLang="en-US" sz="1800" dirty="0"/>
              <a:t>和</a:t>
            </a:r>
            <a:r>
              <a:rPr lang="en-US" altLang="zh-CN" sz="1800" dirty="0"/>
              <a:t>y</a:t>
            </a:r>
            <a:r>
              <a:rPr lang="zh-CN" altLang="en-US" sz="1800" dirty="0"/>
              <a:t>的时间局部性和空间局部性，并推断命中率的高低。</a:t>
            </a:r>
          </a:p>
          <a:p>
            <a:pPr marL="0" indent="0">
              <a:buNone/>
            </a:pPr>
            <a:r>
              <a:rPr lang="zh-CN" altLang="en-US" sz="1800" dirty="0"/>
              <a:t>（</a:t>
            </a:r>
            <a:r>
              <a:rPr lang="en-US" altLang="zh-CN" sz="1800" dirty="0"/>
              <a:t>2</a:t>
            </a:r>
            <a:r>
              <a:rPr lang="zh-CN" altLang="en-US" sz="1800" dirty="0"/>
              <a:t>）假定该段程序运行的计算机的数据</a:t>
            </a:r>
            <a:r>
              <a:rPr lang="en-US" altLang="zh-CN" sz="1800" dirty="0"/>
              <a:t>cache</a:t>
            </a:r>
            <a:r>
              <a:rPr lang="zh-CN" altLang="en-US" sz="1800" dirty="0"/>
              <a:t>采用直接映射方式，其数据区容量为</a:t>
            </a:r>
            <a:r>
              <a:rPr lang="en-US" altLang="zh-CN" sz="1800" dirty="0"/>
              <a:t>32</a:t>
            </a:r>
            <a:r>
              <a:rPr lang="zh-CN" altLang="en-US" sz="1800" dirty="0"/>
              <a:t>字节，每个主存块大小为</a:t>
            </a:r>
            <a:r>
              <a:rPr lang="en-US" altLang="zh-CN" sz="1800" dirty="0"/>
              <a:t>16</a:t>
            </a:r>
            <a:r>
              <a:rPr lang="zh-CN" altLang="en-US" sz="1800" dirty="0"/>
              <a:t>字节。假定编译程序将变量</a:t>
            </a:r>
            <a:r>
              <a:rPr lang="en-US" altLang="zh-CN" sz="1800" dirty="0"/>
              <a:t>sum</a:t>
            </a:r>
            <a:r>
              <a:rPr lang="zh-CN" altLang="en-US" sz="1800" dirty="0"/>
              <a:t>和</a:t>
            </a:r>
            <a:r>
              <a:rPr lang="en-US" altLang="zh-CN" sz="1800" dirty="0" err="1"/>
              <a:t>i</a:t>
            </a:r>
            <a:r>
              <a:rPr lang="zh-CN" altLang="en-US" sz="1800" dirty="0"/>
              <a:t>分配给寄存器，数组</a:t>
            </a:r>
            <a:r>
              <a:rPr lang="en-US" altLang="zh-CN" sz="1800" dirty="0"/>
              <a:t>x</a:t>
            </a:r>
            <a:r>
              <a:rPr lang="zh-CN" altLang="en-US" sz="1800" dirty="0"/>
              <a:t>存放在</a:t>
            </a:r>
            <a:r>
              <a:rPr lang="en-US" altLang="zh-CN" sz="1800" dirty="0"/>
              <a:t>00000040H</a:t>
            </a:r>
            <a:r>
              <a:rPr lang="zh-CN" altLang="en-US" sz="1800" dirty="0"/>
              <a:t>开始的</a:t>
            </a:r>
            <a:r>
              <a:rPr lang="en-US" altLang="zh-CN" sz="1800" dirty="0"/>
              <a:t>32</a:t>
            </a:r>
            <a:r>
              <a:rPr lang="zh-CN" altLang="en-US" sz="1800" dirty="0"/>
              <a:t>字节的连续存储区中，数组</a:t>
            </a:r>
            <a:r>
              <a:rPr lang="en-US" altLang="zh-CN" sz="1800" dirty="0"/>
              <a:t>y</a:t>
            </a:r>
            <a:r>
              <a:rPr lang="zh-CN" altLang="en-US" sz="1800" dirty="0"/>
              <a:t>紧跟在</a:t>
            </a:r>
            <a:r>
              <a:rPr lang="en-US" altLang="zh-CN" sz="1800" dirty="0"/>
              <a:t>x</a:t>
            </a:r>
            <a:r>
              <a:rPr lang="zh-CN" altLang="en-US" sz="1800" dirty="0"/>
              <a:t>后进行存放。试计算该程序数据访问的命中率，要求说明每次访问的</a:t>
            </a:r>
            <a:r>
              <a:rPr lang="en-US" altLang="zh-CN" sz="1800" dirty="0"/>
              <a:t>cache</a:t>
            </a:r>
            <a:r>
              <a:rPr lang="zh-CN" altLang="en-US" sz="1800" dirty="0"/>
              <a:t>命中情况。</a:t>
            </a:r>
          </a:p>
          <a:p>
            <a:pPr marL="0" indent="0">
              <a:buNone/>
            </a:pPr>
            <a:r>
              <a:rPr lang="zh-CN" altLang="en-US" sz="1800" dirty="0"/>
              <a:t>（</a:t>
            </a:r>
            <a:r>
              <a:rPr lang="en-US" altLang="zh-CN" sz="1800" dirty="0"/>
              <a:t>3</a:t>
            </a:r>
            <a:r>
              <a:rPr lang="zh-CN" altLang="en-US" sz="1800" dirty="0"/>
              <a:t>）将上述（</a:t>
            </a:r>
            <a:r>
              <a:rPr lang="en-US" altLang="zh-CN" sz="1800" dirty="0"/>
              <a:t>2</a:t>
            </a:r>
            <a:r>
              <a:rPr lang="zh-CN" altLang="en-US" sz="1800" dirty="0"/>
              <a:t>）中的数据</a:t>
            </a:r>
            <a:r>
              <a:rPr lang="en-US" altLang="zh-CN" sz="1800" dirty="0"/>
              <a:t>cache</a:t>
            </a:r>
            <a:r>
              <a:rPr lang="zh-CN" altLang="en-US" sz="1800" dirty="0"/>
              <a:t>改用</a:t>
            </a:r>
            <a:r>
              <a:rPr lang="en-US" altLang="zh-CN" sz="1800" dirty="0"/>
              <a:t>2-</a:t>
            </a:r>
            <a:r>
              <a:rPr lang="zh-CN" altLang="en-US" sz="1800" dirty="0"/>
              <a:t>路组相联映射方式，块大小改为</a:t>
            </a:r>
            <a:r>
              <a:rPr lang="en-US" altLang="zh-CN" sz="1800" dirty="0"/>
              <a:t>8</a:t>
            </a:r>
            <a:r>
              <a:rPr lang="zh-CN" altLang="en-US" sz="1800" dirty="0"/>
              <a:t>字节，其他条件不变，则该程序数据访问的命中率是多少？</a:t>
            </a:r>
          </a:p>
          <a:p>
            <a:pPr marL="0" indent="0">
              <a:buNone/>
            </a:pPr>
            <a:r>
              <a:rPr lang="zh-CN" altLang="en-US" sz="1800" dirty="0"/>
              <a:t>（</a:t>
            </a:r>
            <a:r>
              <a:rPr lang="en-US" altLang="zh-CN" sz="1800" dirty="0"/>
              <a:t>4</a:t>
            </a:r>
            <a:r>
              <a:rPr lang="zh-CN" altLang="en-US" sz="1800" dirty="0"/>
              <a:t>）在上述（</a:t>
            </a:r>
            <a:r>
              <a:rPr lang="en-US" altLang="zh-CN" sz="1800" dirty="0"/>
              <a:t>2</a:t>
            </a:r>
            <a:r>
              <a:rPr lang="zh-CN" altLang="en-US" sz="1800" dirty="0"/>
              <a:t>）中条件不变的情况下，如果将数组</a:t>
            </a:r>
            <a:r>
              <a:rPr lang="en-US" altLang="zh-CN" sz="1800" dirty="0"/>
              <a:t>x</a:t>
            </a:r>
            <a:r>
              <a:rPr lang="zh-CN" altLang="en-US" sz="1800" dirty="0"/>
              <a:t>定义为</a:t>
            </a:r>
            <a:r>
              <a:rPr lang="en-US" altLang="zh-CN" sz="1800" dirty="0"/>
              <a:t>float[12]</a:t>
            </a:r>
            <a:r>
              <a:rPr lang="zh-CN" altLang="en-US" sz="1800" dirty="0"/>
              <a:t>，则数据访问的命中率是多少？</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16902653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3" name="内容占位符 2"/>
          <p:cNvSpPr>
            <a:spLocks noGrp="1"/>
          </p:cNvSpPr>
          <p:nvPr>
            <p:ph idx="1"/>
          </p:nvPr>
        </p:nvSpPr>
        <p:spPr/>
        <p:txBody>
          <a:bodyPr/>
          <a:lstStyle/>
          <a:p>
            <a:pPr marL="0" indent="0">
              <a:buNone/>
            </a:pPr>
            <a:r>
              <a:rPr lang="en-US" altLang="zh-CN" b="0" dirty="0"/>
              <a:t>16</a:t>
            </a:r>
            <a:r>
              <a:rPr lang="zh-CN" altLang="en-US" b="0" dirty="0"/>
              <a:t>．某存储器容量为</a:t>
            </a:r>
            <a:r>
              <a:rPr lang="en-US" altLang="zh-CN" b="0" dirty="0"/>
              <a:t>64KB</a:t>
            </a:r>
            <a:r>
              <a:rPr lang="zh-CN" altLang="en-US" b="0" dirty="0"/>
              <a:t>，按字节编址，地址</a:t>
            </a:r>
            <a:r>
              <a:rPr lang="en-US" altLang="zh-CN" b="0" dirty="0"/>
              <a:t>4000H</a:t>
            </a:r>
            <a:r>
              <a:rPr lang="zh-CN" altLang="en-US" b="0" dirty="0"/>
              <a:t>～</a:t>
            </a:r>
            <a:r>
              <a:rPr lang="en-US" altLang="zh-CN" b="0" dirty="0"/>
              <a:t>5FFFH</a:t>
            </a:r>
            <a:r>
              <a:rPr lang="zh-CN" altLang="en-US" b="0" dirty="0"/>
              <a:t>为</a:t>
            </a:r>
            <a:r>
              <a:rPr lang="en-US" altLang="zh-CN" b="0" dirty="0"/>
              <a:t>ROM</a:t>
            </a:r>
            <a:r>
              <a:rPr lang="zh-CN" altLang="en-US" b="0" dirty="0"/>
              <a:t>区，其余为</a:t>
            </a:r>
            <a:r>
              <a:rPr lang="en-US" altLang="zh-CN" b="0" dirty="0"/>
              <a:t>RAM</a:t>
            </a:r>
            <a:r>
              <a:rPr lang="zh-CN" altLang="en-US" b="0" dirty="0"/>
              <a:t>区。若采用</a:t>
            </a:r>
            <a:r>
              <a:rPr lang="en-US" altLang="zh-CN" b="0" dirty="0"/>
              <a:t>8K×4</a:t>
            </a:r>
            <a:r>
              <a:rPr lang="zh-CN" altLang="en-US" b="0" dirty="0"/>
              <a:t>位的</a:t>
            </a:r>
            <a:r>
              <a:rPr lang="en-US" altLang="zh-CN" b="0" dirty="0"/>
              <a:t>SRAM</a:t>
            </a:r>
            <a:r>
              <a:rPr lang="zh-CN" altLang="en-US" b="0" dirty="0"/>
              <a:t>芯片进行设计，则需要该芯片的数量是 </a:t>
            </a:r>
            <a:endParaRPr lang="en-US" altLang="zh-CN" b="0" dirty="0" smtClean="0"/>
          </a:p>
          <a:p>
            <a:pPr marL="0" indent="0">
              <a:buNone/>
            </a:pPr>
            <a:r>
              <a:rPr lang="en-US" altLang="zh-CN" b="0" dirty="0" smtClean="0"/>
              <a:t>  A</a:t>
            </a:r>
            <a:r>
              <a:rPr lang="zh-CN" altLang="en-US" b="0" dirty="0"/>
              <a:t>．</a:t>
            </a:r>
            <a:r>
              <a:rPr lang="en-US" altLang="zh-CN" b="0" dirty="0" smtClean="0"/>
              <a:t>7   B</a:t>
            </a:r>
            <a:r>
              <a:rPr lang="zh-CN" altLang="en-US" b="0" dirty="0"/>
              <a:t>．</a:t>
            </a:r>
            <a:r>
              <a:rPr lang="en-US" altLang="zh-CN" b="0" dirty="0" smtClean="0"/>
              <a:t>8   C</a:t>
            </a:r>
            <a:r>
              <a:rPr lang="zh-CN" altLang="en-US" b="0" dirty="0"/>
              <a:t>．</a:t>
            </a:r>
            <a:r>
              <a:rPr lang="en-US" altLang="zh-CN" b="0" dirty="0" smtClean="0"/>
              <a:t>14   D</a:t>
            </a:r>
            <a:r>
              <a:rPr lang="zh-CN" altLang="en-US" b="0" dirty="0"/>
              <a:t>．</a:t>
            </a:r>
            <a:r>
              <a:rPr lang="en-US" altLang="zh-CN" b="0" dirty="0"/>
              <a:t>16</a:t>
            </a:r>
            <a:endParaRPr lang="zh-CN" altLang="en-US" b="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3"/>
          <p:cNvSpPr>
            <a:spLocks noChangeArrowheads="1"/>
          </p:cNvSpPr>
          <p:nvPr/>
        </p:nvSpPr>
        <p:spPr bwMode="auto">
          <a:xfrm>
            <a:off x="179512" y="2311712"/>
            <a:ext cx="84550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50000"/>
              </a:lnSpc>
              <a:spcBef>
                <a:spcPct val="0"/>
              </a:spcBef>
              <a:spcAft>
                <a:spcPts val="750"/>
              </a:spcAft>
              <a:buFontTx/>
              <a:buNone/>
            </a:pPr>
            <a:r>
              <a:rPr lang="en-US" altLang="zh-CN" sz="2000" b="0" dirty="0">
                <a:solidFill>
                  <a:srgbClr val="333333"/>
                </a:solidFill>
                <a:latin typeface="Comic Sans MS" panose="030F0702030302020204" pitchFamily="66" charset="0"/>
                <a:ea typeface="微软雅黑" panose="020B0503020204020204" pitchFamily="34" charset="-122"/>
                <a:cs typeface="Times New Roman" panose="02020603050405020304" pitchFamily="18" charset="0"/>
              </a:rPr>
              <a:t>6.</a:t>
            </a:r>
            <a:r>
              <a:rPr lang="zh-CN" altLang="zh-CN" sz="2000" b="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下列存储器中，在工作期间需要周期性刷新的是</a:t>
            </a:r>
            <a:r>
              <a:rPr lang="en-US" altLang="zh-CN" sz="2000" b="0" dirty="0">
                <a:solidFill>
                  <a:srgbClr val="333333"/>
                </a:solidFill>
                <a:latin typeface="Comic Sans MS" panose="030F0702030302020204" pitchFamily="66" charset="0"/>
                <a:ea typeface="微软雅黑" panose="020B0503020204020204" pitchFamily="34" charset="-122"/>
                <a:cs typeface="Times New Roman" panose="02020603050405020304" pitchFamily="18" charset="0"/>
              </a:rPr>
              <a:t>(b)</a:t>
            </a:r>
            <a:br>
              <a:rPr lang="en-US" altLang="zh-CN" sz="2000" b="0" dirty="0">
                <a:solidFill>
                  <a:srgbClr val="333333"/>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solidFill>
                  <a:srgbClr val="333333"/>
                </a:solidFill>
                <a:latin typeface="Comic Sans MS" panose="030F0702030302020204" pitchFamily="66" charset="0"/>
                <a:ea typeface="微软雅黑" panose="020B0503020204020204" pitchFamily="34" charset="-122"/>
                <a:cs typeface="Times New Roman" panose="02020603050405020304" pitchFamily="18" charset="0"/>
              </a:rPr>
              <a:t>A.SRAM	    B.SDRAM</a:t>
            </a:r>
            <a:br>
              <a:rPr lang="en-US" altLang="zh-CN" sz="2000" b="0" dirty="0">
                <a:solidFill>
                  <a:srgbClr val="333333"/>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solidFill>
                  <a:srgbClr val="333333"/>
                </a:solidFill>
                <a:latin typeface="Comic Sans MS" panose="030F0702030302020204" pitchFamily="66" charset="0"/>
                <a:ea typeface="微软雅黑" panose="020B0503020204020204" pitchFamily="34" charset="-122"/>
                <a:cs typeface="Times New Roman" panose="02020603050405020304" pitchFamily="18" charset="0"/>
              </a:rPr>
              <a:t>C.ROM	</a:t>
            </a:r>
            <a:r>
              <a:rPr lang="en-US" altLang="zh-CN" sz="2000" b="0" dirty="0" smtClean="0">
                <a:solidFill>
                  <a:srgbClr val="333333"/>
                </a:solidFill>
                <a:latin typeface="Comic Sans MS" panose="030F0702030302020204" pitchFamily="66" charset="0"/>
                <a:ea typeface="微软雅黑" panose="020B0503020204020204" pitchFamily="34" charset="-122"/>
                <a:cs typeface="Times New Roman" panose="02020603050405020304" pitchFamily="18" charset="0"/>
              </a:rPr>
              <a:t>            D.FLASH </a:t>
            </a:r>
            <a:endParaRPr lang="zh-CN" altLang="zh-CN" sz="2000" b="0" dirty="0">
              <a:latin typeface="Comic Sans MS" panose="030F0702030302020204" pitchFamily="66" charset="0"/>
              <a:ea typeface="微软雅黑" panose="020B0503020204020204" pitchFamily="34" charset="-122"/>
              <a:cs typeface="Times New Roman" panose="02020603050405020304" pitchFamily="18" charset="0"/>
            </a:endParaRPr>
          </a:p>
        </p:txBody>
      </p:sp>
      <p:sp>
        <p:nvSpPr>
          <p:cNvPr id="9" name="矩形 8"/>
          <p:cNvSpPr/>
          <p:nvPr/>
        </p:nvSpPr>
        <p:spPr>
          <a:xfrm>
            <a:off x="107504" y="4005064"/>
            <a:ext cx="8642350" cy="2349618"/>
          </a:xfrm>
          <a:prstGeom prst="rect">
            <a:avLst/>
          </a:prstGeom>
        </p:spPr>
        <p:txBody>
          <a:bodyPr>
            <a:spAutoFit/>
          </a:bodyPr>
          <a:lstStyle/>
          <a:p>
            <a:pPr>
              <a:lnSpc>
                <a:spcPct val="150000"/>
              </a:lnSpc>
              <a:defRPr/>
            </a:pP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假定主存地址为</a:t>
            </a:r>
            <a:r>
              <a:rPr lang="en-US" altLang="zh-CN" sz="2000" kern="100" dirty="0">
                <a:solidFill>
                  <a:srgbClr val="333333"/>
                </a:solidFill>
                <a:latin typeface="Comic Sans MS" panose="030F0702030302020204" pitchFamily="66" charset="0"/>
                <a:ea typeface="微软雅黑" panose="020B0503020204020204" pitchFamily="34" charset="-122"/>
              </a:rPr>
              <a:t>32</a:t>
            </a: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位，按字节编址，主存和</a:t>
            </a:r>
            <a:r>
              <a:rPr lang="en-US" altLang="zh-CN" sz="2000" kern="100" dirty="0">
                <a:solidFill>
                  <a:srgbClr val="333333"/>
                </a:solidFill>
                <a:latin typeface="Comic Sans MS" panose="030F0702030302020204" pitchFamily="66" charset="0"/>
                <a:ea typeface="微软雅黑" panose="020B0503020204020204" pitchFamily="34" charset="-122"/>
              </a:rPr>
              <a:t>Cache</a:t>
            </a: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之间采用直接映射方式，主存块大小为</a:t>
            </a:r>
            <a:r>
              <a:rPr lang="en-US" altLang="zh-CN" sz="2000" kern="100" dirty="0">
                <a:solidFill>
                  <a:srgbClr val="333333"/>
                </a:solidFill>
                <a:latin typeface="Comic Sans MS" panose="030F0702030302020204" pitchFamily="66" charset="0"/>
                <a:ea typeface="微软雅黑" panose="020B0503020204020204" pitchFamily="34" charset="-122"/>
              </a:rPr>
              <a:t>4</a:t>
            </a: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个字，每字</a:t>
            </a:r>
            <a:r>
              <a:rPr lang="en-US" altLang="zh-CN" sz="2000" kern="100" dirty="0">
                <a:solidFill>
                  <a:srgbClr val="333333"/>
                </a:solidFill>
                <a:latin typeface="Comic Sans MS" panose="030F0702030302020204" pitchFamily="66" charset="0"/>
                <a:ea typeface="微软雅黑" panose="020B0503020204020204" pitchFamily="34" charset="-122"/>
              </a:rPr>
              <a:t>32</a:t>
            </a: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位，采用回写</a:t>
            </a:r>
            <a:r>
              <a:rPr lang="en-US" altLang="zh-CN" sz="2000" kern="100" dirty="0">
                <a:solidFill>
                  <a:srgbClr val="333333"/>
                </a:solidFill>
                <a:latin typeface="Comic Sans MS" panose="030F0702030302020204" pitchFamily="66" charset="0"/>
                <a:ea typeface="微软雅黑" panose="020B0503020204020204" pitchFamily="34" charset="-122"/>
              </a:rPr>
              <a:t>(Write Back)</a:t>
            </a: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方式，则能存放</a:t>
            </a:r>
            <a:r>
              <a:rPr lang="en-US" altLang="zh-CN" sz="2000" kern="100" dirty="0">
                <a:solidFill>
                  <a:srgbClr val="333333"/>
                </a:solidFill>
                <a:latin typeface="Comic Sans MS" panose="030F0702030302020204" pitchFamily="66" charset="0"/>
                <a:ea typeface="微软雅黑" panose="020B0503020204020204" pitchFamily="34" charset="-122"/>
              </a:rPr>
              <a:t>4K</a:t>
            </a: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字数据的</a:t>
            </a:r>
            <a:r>
              <a:rPr lang="en-US" altLang="zh-CN" sz="2000" kern="100" dirty="0">
                <a:solidFill>
                  <a:srgbClr val="333333"/>
                </a:solidFill>
                <a:latin typeface="Comic Sans MS" panose="030F0702030302020204" pitchFamily="66" charset="0"/>
                <a:ea typeface="微软雅黑" panose="020B0503020204020204" pitchFamily="34" charset="-122"/>
              </a:rPr>
              <a:t>Cache</a:t>
            </a:r>
            <a:r>
              <a:rPr lang="zh-CN" altLang="zh-CN" sz="2000" kern="100" dirty="0">
                <a:solidFill>
                  <a:srgbClr val="333333"/>
                </a:solidFill>
                <a:latin typeface="Comic Sans MS" panose="030F0702030302020204" pitchFamily="66" charset="0"/>
                <a:ea typeface="微软雅黑" panose="020B0503020204020204" pitchFamily="34" charset="-122"/>
                <a:cs typeface="Arial" panose="020B0604020202020204" pitchFamily="34" charset="0"/>
              </a:rPr>
              <a:t>的总容量的位数至少是</a:t>
            </a:r>
            <a:r>
              <a:rPr lang="en-US" altLang="zh-CN" sz="2000" kern="100" dirty="0">
                <a:solidFill>
                  <a:srgbClr val="333333"/>
                </a:solidFill>
                <a:latin typeface="Comic Sans MS" panose="030F0702030302020204" pitchFamily="66" charset="0"/>
                <a:ea typeface="微软雅黑" panose="020B0503020204020204" pitchFamily="34" charset="-122"/>
              </a:rPr>
              <a:t>(b)</a:t>
            </a:r>
            <a:br>
              <a:rPr lang="en-US" altLang="zh-CN" sz="2000" kern="100" dirty="0">
                <a:solidFill>
                  <a:srgbClr val="333333"/>
                </a:solidFill>
                <a:latin typeface="Comic Sans MS" panose="030F0702030302020204" pitchFamily="66" charset="0"/>
                <a:ea typeface="微软雅黑" panose="020B0503020204020204" pitchFamily="34" charset="-122"/>
              </a:rPr>
            </a:br>
            <a:r>
              <a:rPr lang="en-US" altLang="zh-CN" sz="2000" kern="100" dirty="0">
                <a:solidFill>
                  <a:srgbClr val="333333"/>
                </a:solidFill>
                <a:latin typeface="Comic Sans MS" panose="030F0702030302020204" pitchFamily="66" charset="0"/>
                <a:ea typeface="微软雅黑" panose="020B0503020204020204" pitchFamily="34" charset="-122"/>
              </a:rPr>
              <a:t>A.146k		</a:t>
            </a:r>
            <a:r>
              <a:rPr lang="en-US" altLang="zh-CN" sz="2000" kern="100" dirty="0" smtClean="0">
                <a:solidFill>
                  <a:srgbClr val="333333"/>
                </a:solidFill>
                <a:latin typeface="Comic Sans MS" panose="030F0702030302020204" pitchFamily="66" charset="0"/>
                <a:ea typeface="微软雅黑" panose="020B0503020204020204" pitchFamily="34" charset="-122"/>
              </a:rPr>
              <a:t>   B.147K </a:t>
            </a:r>
            <a:r>
              <a:rPr lang="en-US" altLang="zh-CN" sz="2000" kern="100" dirty="0">
                <a:solidFill>
                  <a:srgbClr val="333333"/>
                </a:solidFill>
                <a:latin typeface="Comic Sans MS" panose="030F0702030302020204" pitchFamily="66" charset="0"/>
                <a:ea typeface="微软雅黑" panose="020B0503020204020204" pitchFamily="34" charset="-122"/>
              </a:rPr>
              <a:t/>
            </a:r>
            <a:br>
              <a:rPr lang="en-US" altLang="zh-CN" sz="2000" kern="100" dirty="0">
                <a:solidFill>
                  <a:srgbClr val="333333"/>
                </a:solidFill>
                <a:latin typeface="Comic Sans MS" panose="030F0702030302020204" pitchFamily="66" charset="0"/>
                <a:ea typeface="微软雅黑" panose="020B0503020204020204" pitchFamily="34" charset="-122"/>
              </a:rPr>
            </a:br>
            <a:r>
              <a:rPr lang="en-US" altLang="zh-CN" sz="2000" kern="100" dirty="0">
                <a:solidFill>
                  <a:srgbClr val="333333"/>
                </a:solidFill>
                <a:latin typeface="Comic Sans MS" panose="030F0702030302020204" pitchFamily="66" charset="0"/>
                <a:ea typeface="微软雅黑" panose="020B0503020204020204" pitchFamily="34" charset="-122"/>
              </a:rPr>
              <a:t>C.148K		    D.158K</a:t>
            </a:r>
            <a:endParaRPr lang="zh-CN" altLang="en-US"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295158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76636" y="842365"/>
            <a:ext cx="8067771" cy="1308050"/>
          </a:xfrm>
          <a:prstGeom prst="rect">
            <a:avLst/>
          </a:prstGeom>
        </p:spPr>
        <p:txBody>
          <a:bodyPr wrap="square">
            <a:spAutoFit/>
          </a:bodyPr>
          <a:lstStyle/>
          <a:p>
            <a:pPr algn="just">
              <a:lnSpc>
                <a:spcPct val="115000"/>
              </a:lnSpc>
              <a:spcAft>
                <a:spcPts val="600"/>
              </a:spcAft>
            </a:pP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采</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用</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指</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令</a:t>
            </a:r>
            <a:r>
              <a:rPr lang="zh-CN" altLang="zh-CN" sz="2000" spc="-275"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Cac</a:t>
            </a:r>
            <a:r>
              <a:rPr lang="en-US" altLang="zh-CN" sz="2000" spc="-15" dirty="0">
                <a:latin typeface="微软雅黑" panose="020B0503020204020204" pitchFamily="34" charset="-122"/>
                <a:ea typeface="微软雅黑" panose="020B0503020204020204" pitchFamily="34" charset="-122"/>
                <a:cs typeface="Times New Roman" panose="02020603050405020304" pitchFamily="18" charset="0"/>
              </a:rPr>
              <a:t>h</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spc="5"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与数</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据</a:t>
            </a:r>
            <a:r>
              <a:rPr lang="zh-CN" altLang="zh-CN" sz="2000" spc="-26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spc="-15"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che</a:t>
            </a:r>
            <a:r>
              <a:rPr lang="en-US" altLang="zh-CN" sz="2000" spc="-1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分</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离</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主</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要</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目的</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u="sng" dirty="0">
                <a:uFill>
                  <a:solidFill>
                    <a:srgbClr val="000000"/>
                  </a:solidFill>
                </a:u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600"/>
              </a:spcAft>
            </a:pPr>
            <a:r>
              <a:rPr lang="en-US" altLang="zh-CN" sz="2000" spc="5" dirty="0" smtClean="0">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降低</a:t>
            </a:r>
            <a:r>
              <a:rPr lang="zh-CN" altLang="zh-CN" sz="2000" spc="-275"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Ca</a:t>
            </a:r>
            <a:r>
              <a:rPr lang="en-US" altLang="zh-CN" sz="2000" spc="-15"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he </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缺</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失损</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失</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spc="5"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提高</a:t>
            </a:r>
            <a:r>
              <a:rPr lang="zh-CN" altLang="zh-CN" sz="2000" spc="-27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Cac</a:t>
            </a:r>
            <a:r>
              <a:rPr lang="en-US" altLang="zh-CN" sz="2000" spc="-15" dirty="0">
                <a:latin typeface="微软雅黑" panose="020B0503020204020204" pitchFamily="34" charset="-122"/>
                <a:ea typeface="微软雅黑" panose="020B0503020204020204" pitchFamily="34" charset="-122"/>
                <a:cs typeface="Times New Roman" panose="02020603050405020304" pitchFamily="18" charset="0"/>
              </a:rPr>
              <a:t>h</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 </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命</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中</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率 </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600"/>
              </a:spcAft>
            </a:pPr>
            <a:r>
              <a:rPr lang="en-US" altLang="zh-CN" sz="2000" spc="5" dirty="0" smtClean="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降低</a:t>
            </a:r>
            <a:r>
              <a:rPr lang="zh-CN" altLang="zh-CN" sz="2000" spc="-275"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spc="-10"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PU</a:t>
            </a:r>
            <a:r>
              <a:rPr lang="en-US" altLang="zh-CN" sz="2000" spc="-5"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平</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均</a:t>
            </a:r>
            <a:r>
              <a:rPr lang="zh-CN" altLang="zh-CN" sz="2000" spc="5" dirty="0">
                <a:latin typeface="微软雅黑" panose="020B0503020204020204" pitchFamily="34" charset="-122"/>
                <a:ea typeface="微软雅黑" panose="020B0503020204020204" pitchFamily="34" charset="-122"/>
                <a:cs typeface="Times New Roman" panose="02020603050405020304" pitchFamily="18" charset="0"/>
              </a:rPr>
              <a:t>访</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存</a:t>
            </a:r>
            <a:r>
              <a:rPr lang="zh-CN" altLang="zh-CN" sz="2000" spc="-10" dirty="0" smtClean="0">
                <a:latin typeface="微软雅黑" panose="020B0503020204020204" pitchFamily="34" charset="-122"/>
                <a:ea typeface="微软雅黑" panose="020B0503020204020204" pitchFamily="34" charset="-122"/>
                <a:cs typeface="Times New Roman" panose="02020603050405020304" pitchFamily="18" charset="0"/>
              </a:rPr>
              <a:t>时</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间</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spc="5" dirty="0" smtClean="0">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减</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少</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指</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令</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流</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水</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线</a:t>
            </a:r>
            <a:r>
              <a:rPr lang="zh-CN" altLang="zh-CN" sz="2000" spc="-10" dirty="0">
                <a:latin typeface="微软雅黑" panose="020B0503020204020204" pitchFamily="34" charset="-122"/>
                <a:ea typeface="微软雅黑" panose="020B0503020204020204" pitchFamily="34" charset="-122"/>
                <a:cs typeface="Times New Roman" panose="02020603050405020304" pitchFamily="18" charset="0"/>
              </a:rPr>
              <a:t>资源</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冲突</a:t>
            </a:r>
            <a:endPar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178214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0" name="矩形 9"/>
          <p:cNvSpPr/>
          <p:nvPr/>
        </p:nvSpPr>
        <p:spPr>
          <a:xfrm>
            <a:off x="176636" y="692696"/>
            <a:ext cx="8427812" cy="3062377"/>
          </a:xfrm>
          <a:prstGeom prst="rect">
            <a:avLst/>
          </a:prstGeom>
        </p:spPr>
        <p:txBody>
          <a:bodyPr wrap="square">
            <a:spAutoFit/>
          </a:bodyPr>
          <a:lstStyle/>
          <a:p>
            <a:pPr>
              <a:lnSpc>
                <a:spcPct val="115000"/>
              </a:lnSpc>
              <a:spcAft>
                <a:spcPts val="600"/>
              </a:spcAft>
            </a:pP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15</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．某计算机存储器按字节编址，采用小端方式存放数据。假定编译器规定</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2000" dirty="0" err="1">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int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和</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short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型长度分别为</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32</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位和</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16</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位，并且数据按边界对齐存储。某</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C</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语言程序段如下：</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15000"/>
              </a:lnSpc>
              <a:spcAft>
                <a:spcPts val="600"/>
              </a:spcAft>
            </a:pPr>
            <a:r>
              <a:rPr lang="en-US" altLang="zh-CN" sz="2000" dirty="0" err="1">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struct</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2000" dirty="0" err="1">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int</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a;        char b;      short c;   } record;     </a:t>
            </a:r>
            <a:r>
              <a:rPr lang="en-US" altLang="zh-CN" sz="2000" dirty="0" err="1">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record.a</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=273;</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15000"/>
              </a:lnSpc>
              <a:spcAft>
                <a:spcPts val="600"/>
              </a:spcAft>
            </a:pP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若</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record</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变量的首地址为</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0Xc008</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，则低至</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0Xc008</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中内容及</a:t>
            </a:r>
            <a:r>
              <a:rPr lang="en-US" altLang="zh-CN" sz="200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2000" dirty="0" err="1">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record.c</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的地址分别为</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r>
              <a:rPr lang="en-US" altLang="zh-CN" sz="2000" dirty="0">
                <a:solidFill>
                  <a:srgbClr val="000000"/>
                </a:solidFill>
                <a:latin typeface="Comic Sans MS" panose="030F0702030302020204" pitchFamily="66" charset="0"/>
                <a:ea typeface="微软雅黑" panose="020B0503020204020204" pitchFamily="34" charset="-122"/>
              </a:rPr>
              <a:t>A. 0x00</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rPr>
              <a:t>0xC00D  B. 0x00</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rPr>
              <a:t>0xC00E    C. 0x11</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smtClean="0">
                <a:solidFill>
                  <a:srgbClr val="000000"/>
                </a:solidFill>
                <a:latin typeface="Comic Sans MS" panose="030F0702030302020204" pitchFamily="66" charset="0"/>
                <a:ea typeface="微软雅黑" panose="020B0503020204020204" pitchFamily="34" charset="-122"/>
              </a:rPr>
              <a:t>0xC00D  </a:t>
            </a:r>
            <a:r>
              <a:rPr lang="en-US" altLang="zh-CN" sz="2000" dirty="0">
                <a:solidFill>
                  <a:srgbClr val="000000"/>
                </a:solidFill>
                <a:latin typeface="Comic Sans MS" panose="030F0702030302020204" pitchFamily="66" charset="0"/>
                <a:ea typeface="微软雅黑" panose="020B0503020204020204" pitchFamily="34" charset="-122"/>
              </a:rPr>
              <a:t>D. 0x11</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rPr>
              <a:t>0xC00E</a:t>
            </a:r>
            <a:endParaRPr lang="zh-CN" altLang="en-US" sz="2000" dirty="0">
              <a:latin typeface="Comic Sans MS" panose="030F0702030302020204" pitchFamily="66" charset="0"/>
              <a:ea typeface="微软雅黑" panose="020B0503020204020204" pitchFamily="34" charset="-122"/>
            </a:endParaRPr>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a:xfrm>
            <a:off x="207832" y="3890438"/>
            <a:ext cx="7920880" cy="2904418"/>
          </a:xfrm>
          <a:prstGeom prst="rect">
            <a:avLst/>
          </a:prstGeom>
        </p:spPr>
      </p:pic>
    </p:spTree>
    <p:extLst>
      <p:ext uri="{BB962C8B-B14F-4D97-AF65-F5344CB8AC3E}">
        <p14:creationId xmlns:p14="http://schemas.microsoft.com/office/powerpoint/2010/main" val="41584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3" name="内容占位符 2"/>
          <p:cNvSpPr>
            <a:spLocks noGrp="1"/>
          </p:cNvSpPr>
          <p:nvPr>
            <p:ph idx="1"/>
          </p:nvPr>
        </p:nvSpPr>
        <p:spPr/>
        <p:txBody>
          <a:bodyPr/>
          <a:lstStyle/>
          <a:p>
            <a:pPr marL="0" indent="0">
              <a:buNone/>
            </a:pPr>
            <a:r>
              <a:rPr lang="en-US" altLang="zh-CN" b="0" dirty="0"/>
              <a:t>16</a:t>
            </a:r>
            <a:r>
              <a:rPr lang="zh-CN" altLang="en-US" b="0" dirty="0"/>
              <a:t>．下列关于闪存（</a:t>
            </a:r>
            <a:r>
              <a:rPr lang="en-US" altLang="zh-CN" b="0" dirty="0"/>
              <a:t>Flash Memory</a:t>
            </a:r>
            <a:r>
              <a:rPr lang="zh-CN" altLang="en-US" b="0" dirty="0"/>
              <a:t>）的叙述中，错误的是</a:t>
            </a:r>
          </a:p>
          <a:p>
            <a:pPr marL="0" indent="0">
              <a:buNone/>
            </a:pPr>
            <a:r>
              <a:rPr lang="en-US" altLang="zh-CN" b="0" dirty="0"/>
              <a:t>A. </a:t>
            </a:r>
            <a:r>
              <a:rPr lang="zh-CN" altLang="en-US" b="0" dirty="0"/>
              <a:t>信息可读可写，并且读、写速度一样快</a:t>
            </a:r>
          </a:p>
          <a:p>
            <a:pPr marL="0" indent="0">
              <a:buNone/>
            </a:pPr>
            <a:r>
              <a:rPr lang="en-US" altLang="zh-CN" b="0" dirty="0"/>
              <a:t>B. </a:t>
            </a:r>
            <a:r>
              <a:rPr lang="zh-CN" altLang="en-US" b="0" dirty="0"/>
              <a:t>存储元由 </a:t>
            </a:r>
            <a:r>
              <a:rPr lang="en-US" altLang="zh-CN" b="0" dirty="0"/>
              <a:t>MOS </a:t>
            </a:r>
            <a:r>
              <a:rPr lang="zh-CN" altLang="en-US" b="0" dirty="0"/>
              <a:t>管组成，是一种半导体存储器</a:t>
            </a:r>
          </a:p>
          <a:p>
            <a:pPr marL="0" indent="0">
              <a:buNone/>
            </a:pPr>
            <a:r>
              <a:rPr lang="en-US" altLang="zh-CN" b="0" dirty="0"/>
              <a:t>C. </a:t>
            </a:r>
            <a:r>
              <a:rPr lang="zh-CN" altLang="en-US" b="0" dirty="0"/>
              <a:t>掉电后信息不丢失，是一种非易失性存储器</a:t>
            </a:r>
          </a:p>
          <a:p>
            <a:pPr marL="0" indent="0">
              <a:buNone/>
            </a:pPr>
            <a:r>
              <a:rPr lang="en-US" altLang="zh-CN" b="0" dirty="0"/>
              <a:t>D. </a:t>
            </a:r>
            <a:r>
              <a:rPr lang="zh-CN" altLang="zh-CN" b="0" dirty="0"/>
              <a:t>采用随机访问方式，可替代计算机外部存储器</a:t>
            </a:r>
            <a:endParaRPr lang="zh-CN" altLang="en-US" b="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395536" y="3068960"/>
            <a:ext cx="7056784" cy="1296144"/>
          </a:xfrm>
          <a:prstGeom prst="rect">
            <a:avLst/>
          </a:prstGeom>
        </p:spPr>
      </p:pic>
    </p:spTree>
    <p:extLst>
      <p:ext uri="{BB962C8B-B14F-4D97-AF65-F5344CB8AC3E}">
        <p14:creationId xmlns:p14="http://schemas.microsoft.com/office/powerpoint/2010/main" val="190801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50276" y="764704"/>
            <a:ext cx="8526180" cy="1569660"/>
          </a:xfrm>
          <a:prstGeom prst="rect">
            <a:avLst/>
          </a:prstGeom>
        </p:spPr>
        <p:txBody>
          <a:bodyPr wrap="square">
            <a:spAutoFit/>
          </a:bodyPr>
          <a:lstStyle/>
          <a:p>
            <a:r>
              <a:rPr lang="en-US" altLang="zh-CN" sz="2400" dirty="0">
                <a:latin typeface="Comic Sans MS" panose="030F0702030302020204" pitchFamily="66" charset="0"/>
                <a:ea typeface="微软雅黑" panose="020B0503020204020204" pitchFamily="34" charset="-122"/>
              </a:rPr>
              <a:t>18</a:t>
            </a:r>
            <a:r>
              <a:rPr lang="zh-CN" altLang="en-US" sz="2400" dirty="0">
                <a:latin typeface="Comic Sans MS" panose="030F0702030302020204" pitchFamily="66" charset="0"/>
                <a:ea typeface="微软雅黑" panose="020B0503020204020204" pitchFamily="34" charset="-122"/>
              </a:rPr>
              <a:t>．某计算机主存空间为</a:t>
            </a:r>
            <a:r>
              <a:rPr lang="en-US" altLang="zh-CN" sz="2400" dirty="0">
                <a:latin typeface="Comic Sans MS" panose="030F0702030302020204" pitchFamily="66" charset="0"/>
                <a:ea typeface="微软雅黑" panose="020B0503020204020204" pitchFamily="34" charset="-122"/>
              </a:rPr>
              <a:t>4 GB</a:t>
            </a:r>
            <a:r>
              <a:rPr lang="zh-CN" altLang="en-US" sz="2400" dirty="0">
                <a:latin typeface="Comic Sans MS" panose="030F0702030302020204" pitchFamily="66" charset="0"/>
                <a:ea typeface="微软雅黑" panose="020B0503020204020204" pitchFamily="34" charset="-122"/>
              </a:rPr>
              <a:t>，字长为</a:t>
            </a:r>
            <a:r>
              <a:rPr lang="en-US" altLang="zh-CN" sz="2400" dirty="0">
                <a:latin typeface="Comic Sans MS" panose="030F0702030302020204" pitchFamily="66" charset="0"/>
                <a:ea typeface="微软雅黑" panose="020B0503020204020204" pitchFamily="34" charset="-122"/>
              </a:rPr>
              <a:t>32</a:t>
            </a:r>
            <a:r>
              <a:rPr lang="zh-CN" altLang="en-US" sz="2400" dirty="0">
                <a:latin typeface="Comic Sans MS" panose="030F0702030302020204" pitchFamily="66" charset="0"/>
                <a:ea typeface="微软雅黑" panose="020B0503020204020204" pitchFamily="34" charset="-122"/>
              </a:rPr>
              <a:t>位，按字节编址，采用</a:t>
            </a:r>
            <a:r>
              <a:rPr lang="en-US" altLang="zh-CN" sz="2400" dirty="0">
                <a:latin typeface="Comic Sans MS" panose="030F0702030302020204" pitchFamily="66" charset="0"/>
                <a:ea typeface="微软雅黑" panose="020B0503020204020204" pitchFamily="34" charset="-122"/>
              </a:rPr>
              <a:t>32</a:t>
            </a:r>
            <a:r>
              <a:rPr lang="zh-CN" altLang="en-US" sz="2400" dirty="0">
                <a:latin typeface="Comic Sans MS" panose="030F0702030302020204" pitchFamily="66" charset="0"/>
                <a:ea typeface="微软雅黑" panose="020B0503020204020204" pitchFamily="34" charset="-122"/>
              </a:rPr>
              <a:t>位定长指令字格式。</a:t>
            </a:r>
            <a:r>
              <a:rPr lang="zh-CN" altLang="en-US" sz="2400" dirty="0" smtClean="0">
                <a:latin typeface="Comic Sans MS" panose="030F0702030302020204" pitchFamily="66" charset="0"/>
                <a:ea typeface="微软雅黑" panose="020B0503020204020204" pitchFamily="34" charset="-122"/>
              </a:rPr>
              <a:t>若指令</a:t>
            </a:r>
            <a:r>
              <a:rPr lang="zh-CN" altLang="en-US" sz="2400" dirty="0">
                <a:latin typeface="Comic Sans MS" panose="030F0702030302020204" pitchFamily="66" charset="0"/>
                <a:ea typeface="微软雅黑" panose="020B0503020204020204" pitchFamily="34" charset="-122"/>
              </a:rPr>
              <a:t>按字边界对齐存放，则程序计数器</a:t>
            </a:r>
            <a:r>
              <a:rPr lang="en-US" altLang="zh-CN" sz="2400" dirty="0">
                <a:latin typeface="Comic Sans MS" panose="030F0702030302020204" pitchFamily="66" charset="0"/>
                <a:ea typeface="微软雅黑" panose="020B0503020204020204" pitchFamily="34" charset="-122"/>
              </a:rPr>
              <a:t>(PC)</a:t>
            </a:r>
            <a:r>
              <a:rPr lang="zh-CN" altLang="en-US" sz="2400" dirty="0">
                <a:latin typeface="Comic Sans MS" panose="030F0702030302020204" pitchFamily="66" charset="0"/>
                <a:ea typeface="微软雅黑" panose="020B0503020204020204" pitchFamily="34" charset="-122"/>
              </a:rPr>
              <a:t>和指令寄存器</a:t>
            </a:r>
            <a:r>
              <a:rPr lang="en-US" altLang="zh-CN" sz="2400" dirty="0">
                <a:latin typeface="Comic Sans MS" panose="030F0702030302020204" pitchFamily="66" charset="0"/>
                <a:ea typeface="微软雅黑" panose="020B0503020204020204" pitchFamily="34" charset="-122"/>
              </a:rPr>
              <a:t>(IR)</a:t>
            </a:r>
            <a:r>
              <a:rPr lang="zh-CN" altLang="en-US" sz="2400" dirty="0">
                <a:latin typeface="Comic Sans MS" panose="030F0702030302020204" pitchFamily="66" charset="0"/>
                <a:ea typeface="微软雅黑" panose="020B0503020204020204" pitchFamily="34" charset="-122"/>
              </a:rPr>
              <a:t>的位数至少分别</a:t>
            </a:r>
            <a:r>
              <a:rPr lang="zh-CN" altLang="en-US" sz="2400" dirty="0" smtClean="0">
                <a:latin typeface="Comic Sans MS" panose="030F0702030302020204" pitchFamily="66" charset="0"/>
                <a:ea typeface="微软雅黑" panose="020B0503020204020204" pitchFamily="34" charset="-122"/>
              </a:rPr>
              <a:t>是</a:t>
            </a:r>
            <a:r>
              <a:rPr lang="en-US" altLang="zh-CN" sz="2400" dirty="0" smtClean="0">
                <a:latin typeface="Comic Sans MS" panose="030F0702030302020204" pitchFamily="66" charset="0"/>
                <a:ea typeface="微软雅黑" panose="020B0503020204020204" pitchFamily="34" charset="-122"/>
              </a:rPr>
              <a:t>(B)</a:t>
            </a:r>
            <a:endParaRPr lang="zh-CN" altLang="en-US" sz="2400" dirty="0">
              <a:latin typeface="Comic Sans MS" panose="030F0702030302020204" pitchFamily="66" charset="0"/>
              <a:ea typeface="微软雅黑" panose="020B0503020204020204" pitchFamily="34" charset="-122"/>
            </a:endParaRPr>
          </a:p>
          <a:p>
            <a:r>
              <a:rPr lang="en-US" altLang="zh-CN" sz="2400" dirty="0">
                <a:latin typeface="Comic Sans MS" panose="030F0702030302020204" pitchFamily="66" charset="0"/>
                <a:ea typeface="微软雅黑" panose="020B0503020204020204" pitchFamily="34" charset="-122"/>
              </a:rPr>
              <a:t>A</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30</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30 </a:t>
            </a:r>
            <a:r>
              <a:rPr lang="en-US" altLang="zh-CN" sz="2400" dirty="0" smtClean="0">
                <a:latin typeface="Comic Sans MS" panose="030F0702030302020204" pitchFamily="66" charset="0"/>
                <a:ea typeface="微软雅黑" panose="020B0503020204020204" pitchFamily="34" charset="-122"/>
              </a:rPr>
              <a:t>   B</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30</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32 </a:t>
            </a:r>
            <a:r>
              <a:rPr lang="en-US" altLang="zh-CN" sz="2400" dirty="0" smtClean="0">
                <a:latin typeface="Comic Sans MS" panose="030F0702030302020204" pitchFamily="66" charset="0"/>
                <a:ea typeface="微软雅黑" panose="020B0503020204020204" pitchFamily="34" charset="-122"/>
              </a:rPr>
              <a:t>   C</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32</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30 </a:t>
            </a:r>
            <a:r>
              <a:rPr lang="en-US" altLang="zh-CN" sz="2400" dirty="0" smtClean="0">
                <a:latin typeface="Comic Sans MS" panose="030F0702030302020204" pitchFamily="66" charset="0"/>
                <a:ea typeface="微软雅黑" panose="020B0503020204020204" pitchFamily="34" charset="-122"/>
              </a:rPr>
              <a:t>   D</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32</a:t>
            </a:r>
            <a:r>
              <a:rPr lang="zh-CN" altLang="en-US" sz="2400" dirty="0">
                <a:latin typeface="Comic Sans MS" panose="030F0702030302020204" pitchFamily="66" charset="0"/>
                <a:ea typeface="微软雅黑" panose="020B0503020204020204" pitchFamily="34" charset="-122"/>
              </a:rPr>
              <a:t>、</a:t>
            </a:r>
            <a:r>
              <a:rPr lang="en-US" altLang="zh-CN" sz="2400" dirty="0">
                <a:latin typeface="Comic Sans MS" panose="030F0702030302020204" pitchFamily="66" charset="0"/>
                <a:ea typeface="微软雅黑" panose="020B0503020204020204" pitchFamily="34" charset="-122"/>
              </a:rPr>
              <a:t>32</a:t>
            </a:r>
            <a:endParaRPr lang="zh-CN" altLang="en-US" sz="24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9243513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郑老师计算机组成课程网址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zh-CN" altLang="en-US" dirty="0" smtClean="0"/>
              <a:t>数字石大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2017/11/8</a:t>
            </a:fld>
            <a:endParaRPr lang="zh-CN" altLang="en-US"/>
          </a:p>
        </p:txBody>
      </p:sp>
    </p:spTree>
    <p:extLst>
      <p:ext uri="{BB962C8B-B14F-4D97-AF65-F5344CB8AC3E}">
        <p14:creationId xmlns:p14="http://schemas.microsoft.com/office/powerpoint/2010/main" val="31804731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南京大学计算机组成课程网址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en-US" altLang="zh-CN" dirty="0"/>
              <a:t>http://media.njude.com.cn/course/jsjzcyl/index.htm</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2017/11/8</a:t>
            </a:fld>
            <a:endParaRPr lang="zh-CN" altLang="en-US"/>
          </a:p>
        </p:txBody>
      </p:sp>
    </p:spTree>
    <p:extLst>
      <p:ext uri="{BB962C8B-B14F-4D97-AF65-F5344CB8AC3E}">
        <p14:creationId xmlns:p14="http://schemas.microsoft.com/office/powerpoint/2010/main" val="27574383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77FF00C-37C6-44AD-BA67-6992DFB40914}" type="datetime1">
              <a:rPr lang="zh-CN" altLang="en-US" smtClean="0"/>
              <a:t>2017/11/8</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pPr>
              <a:defRPr/>
            </a:pPr>
            <a:fld id="{0D267F39-6F06-468F-B621-E11066C25A25}" type="slidenum">
              <a:rPr lang="zh-CN" altLang="en-US" smtClean="0"/>
              <a:pPr>
                <a:defRPr/>
              </a:pPr>
              <a:t>79</a:t>
            </a:fld>
            <a:endParaRPr lang="zh-CN" altLang="en-US" dirty="0"/>
          </a:p>
        </p:txBody>
      </p:sp>
      <p:sp>
        <p:nvSpPr>
          <p:cNvPr id="52230" name="TextBox 9"/>
          <p:cNvSpPr txBox="1">
            <a:spLocks noChangeArrowheads="1"/>
          </p:cNvSpPr>
          <p:nvPr/>
        </p:nvSpPr>
        <p:spPr bwMode="auto">
          <a:xfrm>
            <a:off x="1556115" y="4005064"/>
            <a:ext cx="5453211" cy="1846659"/>
          </a:xfrm>
          <a:prstGeom prst="rect">
            <a:avLst/>
          </a:prstGeom>
          <a:noFill/>
          <a:ln w="9525">
            <a:noFill/>
            <a:miter lim="800000"/>
            <a:headEnd/>
            <a:tailEnd/>
          </a:ln>
        </p:spPr>
        <p:txBody>
          <a:bodyPr wrap="square">
            <a:spAutoFit/>
          </a:bodyPr>
          <a:lstStyle/>
          <a:p>
            <a:pPr algn="ctr"/>
            <a:r>
              <a:rPr lang="zh-CN" altLang="en-US" sz="2400" b="1" dirty="0" smtClean="0">
                <a:solidFill>
                  <a:srgbClr val="0000CC"/>
                </a:solidFill>
                <a:latin typeface="Comic Sans MS" panose="030F0702030302020204" pitchFamily="66" charset="0"/>
                <a:ea typeface="微软雅黑" panose="020B0503020204020204" pitchFamily="34" charset="-122"/>
              </a:rPr>
              <a:t>主讲教师：</a:t>
            </a:r>
            <a:r>
              <a:rPr lang="zh-CN" altLang="en-US" sz="2400" b="1" dirty="0">
                <a:solidFill>
                  <a:srgbClr val="0000CC"/>
                </a:solidFill>
                <a:latin typeface="Comic Sans MS" panose="030F0702030302020204" pitchFamily="66" charset="0"/>
                <a:ea typeface="微软雅黑" panose="020B0503020204020204" pitchFamily="34" charset="-122"/>
              </a:rPr>
              <a:t>黄庭培</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单位：</a:t>
            </a:r>
            <a:r>
              <a:rPr lang="zh-CN" altLang="en-US" sz="2400" b="1" dirty="0" smtClean="0">
                <a:solidFill>
                  <a:srgbClr val="0000CC"/>
                </a:solidFill>
                <a:latin typeface="Comic Sans MS" panose="030F0702030302020204" pitchFamily="66" charset="0"/>
                <a:ea typeface="微软雅黑" panose="020B0503020204020204" pitchFamily="34" charset="-122"/>
              </a:rPr>
              <a:t>中国石油大学（华东）</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联系方式：</a:t>
            </a:r>
            <a:r>
              <a:rPr lang="en-US" altLang="zh-CN" sz="2400" b="1" dirty="0" smtClean="0">
                <a:solidFill>
                  <a:srgbClr val="0000CC"/>
                </a:solidFill>
                <a:latin typeface="Comic Sans MS" panose="030F0702030302020204" pitchFamily="66" charset="0"/>
                <a:ea typeface="微软雅黑" panose="020B0503020204020204" pitchFamily="34" charset="-122"/>
              </a:rPr>
              <a:t>huangtingpei@upc.edu.cn</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办公地点</a:t>
            </a:r>
            <a:r>
              <a:rPr lang="zh-CN" altLang="en-US" sz="2400" b="1" dirty="0" smtClean="0">
                <a:solidFill>
                  <a:srgbClr val="0000CC"/>
                </a:solidFill>
                <a:latin typeface="Comic Sans MS" panose="030F0702030302020204" pitchFamily="66" charset="0"/>
                <a:ea typeface="微软雅黑" panose="020B0503020204020204" pitchFamily="34" charset="-122"/>
              </a:rPr>
              <a:t>：工科</a:t>
            </a:r>
            <a:r>
              <a:rPr lang="en-US" altLang="zh-CN" sz="2400" b="1" dirty="0" smtClean="0">
                <a:solidFill>
                  <a:srgbClr val="0000CC"/>
                </a:solidFill>
                <a:latin typeface="Comic Sans MS" panose="030F0702030302020204" pitchFamily="66" charset="0"/>
                <a:ea typeface="微软雅黑" panose="020B0503020204020204" pitchFamily="34" charset="-122"/>
              </a:rPr>
              <a:t>E1110</a:t>
            </a:r>
            <a:endParaRPr lang="en-US" altLang="zh-CN" sz="2400" b="1" dirty="0">
              <a:solidFill>
                <a:srgbClr val="0000CC"/>
              </a:solidFill>
              <a:latin typeface="Comic Sans MS" panose="030F0702030302020204" pitchFamily="66" charset="0"/>
              <a:ea typeface="微软雅黑" panose="020B0503020204020204" pitchFamily="34" charset="-122"/>
            </a:endParaRPr>
          </a:p>
          <a:p>
            <a:endParaRPr lang="zh-CN" altLang="en-US" dirty="0">
              <a:latin typeface="Comic Sans MS" panose="030F0702030302020204" pitchFamily="66"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277108" y="883985"/>
            <a:ext cx="4011226" cy="2819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smtClean="0"/>
              <a:t>7.1.2 </a:t>
            </a:r>
            <a:r>
              <a:rPr lang="zh-CN" altLang="en-US" dirty="0" smtClean="0"/>
              <a:t>主存储器的组成和基本操作</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4860032" y="743125"/>
            <a:ext cx="288436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存储器基本术语</a:t>
            </a:r>
          </a:p>
        </p:txBody>
      </p:sp>
      <p:sp>
        <p:nvSpPr>
          <p:cNvPr id="8" name="矩形 7"/>
          <p:cNvSpPr/>
          <p:nvPr/>
        </p:nvSpPr>
        <p:spPr>
          <a:xfrm>
            <a:off x="179512" y="1094248"/>
            <a:ext cx="7564881" cy="5603650"/>
          </a:xfrm>
          <a:prstGeom prst="rect">
            <a:avLst/>
          </a:prstGeom>
        </p:spPr>
        <p:txBody>
          <a:bodyPr wrap="square">
            <a:spAutoFit/>
          </a:bodyPr>
          <a:lstStyle/>
          <a:p>
            <a:pPr marL="285750" indent="-285750" eaLnBrk="1" hangingPunct="1">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记忆单元 （存储基元 </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存储元 </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位元） （</a:t>
            </a:r>
            <a:r>
              <a:rPr lang="en-US" altLang="zh-CN" sz="2000" dirty="0">
                <a:latin typeface="Comic Sans MS" panose="030F0702030302020204" pitchFamily="66" charset="0"/>
                <a:ea typeface="微软雅黑" panose="020B0503020204020204" pitchFamily="34" charset="-122"/>
              </a:rPr>
              <a:t>Cell</a:t>
            </a:r>
            <a:r>
              <a:rPr lang="zh-CN" altLang="en-US" sz="2000" dirty="0">
                <a:latin typeface="Comic Sans MS" panose="030F0702030302020204" pitchFamily="66" charset="0"/>
                <a:ea typeface="微软雅黑" panose="020B0503020204020204" pitchFamily="34" charset="-122"/>
              </a:rPr>
              <a:t>）</a:t>
            </a:r>
          </a:p>
          <a:p>
            <a:pPr marL="742950" lvl="1" indent="-285750" eaLnBrk="1" hangingPunct="1">
              <a:lnSpc>
                <a:spcPct val="120000"/>
              </a:lnSpc>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rPr>
              <a:t>具有两种稳态的能够表示二进制数码0和1的物理器件</a:t>
            </a:r>
          </a:p>
          <a:p>
            <a:pPr marL="285750" indent="-285750" eaLnBrk="1" hangingPunct="1">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存储单元 </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编址单位（</a:t>
            </a:r>
            <a:r>
              <a:rPr lang="en-US" altLang="zh-CN" sz="2000" dirty="0">
                <a:latin typeface="Comic Sans MS" panose="030F0702030302020204" pitchFamily="66" charset="0"/>
                <a:ea typeface="微软雅黑" panose="020B0503020204020204" pitchFamily="34" charset="-122"/>
              </a:rPr>
              <a:t>Addressing Unit</a:t>
            </a:r>
            <a:r>
              <a:rPr lang="zh-CN" altLang="en-US" sz="2000" dirty="0">
                <a:latin typeface="Comic Sans MS" panose="030F0702030302020204" pitchFamily="66" charset="0"/>
                <a:ea typeface="微软雅黑" panose="020B0503020204020204" pitchFamily="34" charset="-122"/>
              </a:rPr>
              <a:t>） </a:t>
            </a:r>
          </a:p>
          <a:p>
            <a:pPr marL="742950" lvl="1" indent="-285750" eaLnBrk="1" hangingPunct="1">
              <a:lnSpc>
                <a:spcPct val="120000"/>
              </a:lnSpc>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rPr>
              <a:t>主存中具有相同地址的那些位构成一个存储单元</a:t>
            </a:r>
            <a:r>
              <a:rPr lang="zh-CN" altLang="en-US" sz="2000" dirty="0" smtClean="0">
                <a:solidFill>
                  <a:srgbClr val="FF0000"/>
                </a:solidFill>
                <a:latin typeface="Comic Sans MS" panose="030F0702030302020204" pitchFamily="66" charset="0"/>
                <a:ea typeface="微软雅黑" panose="020B0503020204020204" pitchFamily="34" charset="-122"/>
              </a:rPr>
              <a:t>，可以是一个字节或一个字，也</a:t>
            </a:r>
            <a:r>
              <a:rPr lang="zh-CN" altLang="en-US" sz="2000" dirty="0">
                <a:solidFill>
                  <a:srgbClr val="FF0000"/>
                </a:solidFill>
                <a:latin typeface="Comic Sans MS" panose="030F0702030302020204" pitchFamily="66" charset="0"/>
                <a:ea typeface="微软雅黑" panose="020B0503020204020204" pitchFamily="34" charset="-122"/>
              </a:rPr>
              <a:t>称为一个编址单位</a:t>
            </a:r>
          </a:p>
          <a:p>
            <a:pPr marL="285750" indent="-285750" eaLnBrk="1" hangingPunct="1">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存储体</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存储矩阵 </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存储阵列（</a:t>
            </a:r>
            <a:r>
              <a:rPr lang="en-US" altLang="zh-CN" sz="2000" dirty="0">
                <a:latin typeface="Comic Sans MS" panose="030F0702030302020204" pitchFamily="66" charset="0"/>
                <a:ea typeface="微软雅黑" panose="020B0503020204020204" pitchFamily="34" charset="-122"/>
              </a:rPr>
              <a:t>Bank</a:t>
            </a:r>
            <a:r>
              <a:rPr lang="zh-CN" altLang="en-US" sz="2000" dirty="0">
                <a:latin typeface="Comic Sans MS" panose="030F0702030302020204" pitchFamily="66" charset="0"/>
                <a:ea typeface="微软雅黑" panose="020B0503020204020204" pitchFamily="34" charset="-122"/>
              </a:rPr>
              <a:t>）</a:t>
            </a:r>
          </a:p>
          <a:p>
            <a:pPr marL="742950" lvl="1" indent="-285750" eaLnBrk="1" hangingPunct="1">
              <a:lnSpc>
                <a:spcPct val="120000"/>
              </a:lnSpc>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rPr>
              <a:t>所有存储单元构成一个存储阵列</a:t>
            </a:r>
          </a:p>
          <a:p>
            <a:pPr marL="285750" indent="-285750" eaLnBrk="1" hangingPunct="1">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编址方式（</a:t>
            </a:r>
            <a:r>
              <a:rPr lang="en-US" altLang="zh-CN" sz="2000" dirty="0">
                <a:latin typeface="Comic Sans MS" panose="030F0702030302020204" pitchFamily="66" charset="0"/>
                <a:ea typeface="微软雅黑" panose="020B0503020204020204" pitchFamily="34" charset="-122"/>
              </a:rPr>
              <a:t>Addressing Mode</a:t>
            </a:r>
            <a:r>
              <a:rPr lang="zh-CN" altLang="en-US" sz="2000" dirty="0">
                <a:latin typeface="Comic Sans MS" panose="030F0702030302020204" pitchFamily="66" charset="0"/>
                <a:ea typeface="微软雅黑" panose="020B0503020204020204" pitchFamily="34" charset="-122"/>
              </a:rPr>
              <a:t>） </a:t>
            </a:r>
          </a:p>
          <a:p>
            <a:pPr marL="742950" lvl="1" indent="-285750" eaLnBrk="1" hangingPunct="1">
              <a:lnSpc>
                <a:spcPct val="120000"/>
              </a:lnSpc>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rPr>
              <a:t>对存储体中各存储单元进行编号的方式</a:t>
            </a:r>
          </a:p>
          <a:p>
            <a:pPr marL="1200150" lvl="2" indent="-285750" eaLnBrk="1" hangingPunct="1">
              <a:lnSpc>
                <a:spcPct val="120000"/>
              </a:lnSpc>
              <a:buFont typeface="Arial" panose="020B0604020202020204" pitchFamily="34" charset="0"/>
              <a:buChar char="•"/>
            </a:pPr>
            <a:r>
              <a:rPr lang="zh-CN" altLang="en-US" sz="2000" dirty="0">
                <a:latin typeface="Comic Sans MS" panose="030F0702030302020204" pitchFamily="66" charset="0"/>
                <a:ea typeface="微软雅黑" panose="020B0503020204020204" pitchFamily="34" charset="-122"/>
              </a:rPr>
              <a:t>按字节编址（基本上现代计算机都按字节编址）</a:t>
            </a:r>
          </a:p>
          <a:p>
            <a:pPr marL="1200150" lvl="2" indent="-285750" eaLnBrk="1" hangingPunct="1">
              <a:lnSpc>
                <a:spcPct val="120000"/>
              </a:lnSpc>
              <a:buFont typeface="Arial" panose="020B0604020202020204" pitchFamily="34" charset="0"/>
              <a:buChar char="•"/>
            </a:pPr>
            <a:r>
              <a:rPr lang="zh-CN" altLang="en-US" sz="2000" dirty="0">
                <a:latin typeface="Comic Sans MS" panose="030F0702030302020204" pitchFamily="66" charset="0"/>
                <a:ea typeface="微软雅黑" panose="020B0503020204020204" pitchFamily="34" charset="-122"/>
              </a:rPr>
              <a:t>按字编址（早期有机器按字编址）</a:t>
            </a:r>
            <a:endParaRPr lang="en-US" altLang="zh-CN" sz="2000" dirty="0">
              <a:latin typeface="Comic Sans MS" panose="030F0702030302020204" pitchFamily="66" charset="0"/>
              <a:ea typeface="微软雅黑" panose="020B0503020204020204" pitchFamily="34" charset="-122"/>
            </a:endParaRPr>
          </a:p>
          <a:p>
            <a:pPr marL="285750" indent="-285750" eaLnBrk="1" hangingPunct="1">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存储器地址寄存器（</a:t>
            </a:r>
            <a:r>
              <a:rPr lang="en-US" altLang="zh-CN" sz="2000" dirty="0">
                <a:latin typeface="Comic Sans MS" panose="030F0702030302020204" pitchFamily="66" charset="0"/>
                <a:ea typeface="微软雅黑" panose="020B0503020204020204" pitchFamily="34" charset="-122"/>
              </a:rPr>
              <a:t>Memory Address Register - MAR）</a:t>
            </a:r>
          </a:p>
          <a:p>
            <a:pPr marL="742950" lvl="1" indent="-285750" eaLnBrk="1" hangingPunct="1">
              <a:lnSpc>
                <a:spcPct val="120000"/>
              </a:lnSpc>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rPr>
              <a:t>用于存放主存单元地址的寄存器</a:t>
            </a:r>
          </a:p>
          <a:p>
            <a:pPr marL="285750" indent="-285750" eaLnBrk="1" hangingPunct="1">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存储器数据寄存器（ </a:t>
            </a:r>
            <a:r>
              <a:rPr lang="en-US" altLang="zh-CN" sz="2000" dirty="0">
                <a:latin typeface="Comic Sans MS" panose="030F0702030302020204" pitchFamily="66" charset="0"/>
                <a:ea typeface="微软雅黑" panose="020B0503020204020204" pitchFamily="34" charset="-122"/>
              </a:rPr>
              <a:t>Memory Data Register-MDR(MBR) ）</a:t>
            </a:r>
          </a:p>
          <a:p>
            <a:pPr marL="742950" lvl="1" indent="-285750" eaLnBrk="1" hangingPunct="1">
              <a:lnSpc>
                <a:spcPct val="120000"/>
              </a:lnSpc>
              <a:buFont typeface="Wingdings" panose="05000000000000000000" pitchFamily="2" charset="2"/>
              <a:buChar char="ü"/>
            </a:pPr>
            <a:r>
              <a:rPr lang="zh-CN" altLang="en-US" sz="2000" dirty="0">
                <a:solidFill>
                  <a:srgbClr val="FF0000"/>
                </a:solidFill>
                <a:latin typeface="Comic Sans MS" panose="030F0702030302020204" pitchFamily="66" charset="0"/>
                <a:ea typeface="微软雅黑" panose="020B0503020204020204" pitchFamily="34" charset="-122"/>
              </a:rPr>
              <a:t>用于存放主存单元中的数据的寄存器</a:t>
            </a:r>
          </a:p>
        </p:txBody>
      </p:sp>
    </p:spTree>
    <p:extLst>
      <p:ext uri="{BB962C8B-B14F-4D97-AF65-F5344CB8AC3E}">
        <p14:creationId xmlns:p14="http://schemas.microsoft.com/office/powerpoint/2010/main" val="32197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p>
        </p:txBody>
      </p:sp>
      <p:sp>
        <p:nvSpPr>
          <p:cNvPr id="3" name="内容占位符 2"/>
          <p:cNvSpPr>
            <a:spLocks noGrp="1"/>
          </p:cNvSpPr>
          <p:nvPr>
            <p:ph idx="1"/>
          </p:nvPr>
        </p:nvSpPr>
        <p:spPr/>
        <p:txBody>
          <a:bodyPr/>
          <a:lstStyle/>
          <a:p>
            <a:pPr marL="0" indent="0">
              <a:buNone/>
            </a:pPr>
            <a:r>
              <a:rPr lang="en-US" altLang="zh-CN" dirty="0" smtClean="0"/>
              <a:t>7.1.3 </a:t>
            </a:r>
            <a:r>
              <a:rPr lang="zh-CN" altLang="en-US" dirty="0" smtClean="0"/>
              <a:t>存储器的主要性能指标</a:t>
            </a:r>
            <a:endParaRPr lang="en-US" altLang="zh-CN" dirty="0" smtClean="0"/>
          </a:p>
          <a:p>
            <a:r>
              <a:rPr lang="zh-CN" altLang="en-US" dirty="0" smtClean="0"/>
              <a:t>容量、价格和速度</a:t>
            </a:r>
            <a:endParaRPr lang="en-US" altLang="zh-CN" dirty="0" smtClean="0"/>
          </a:p>
          <a:p>
            <a:pPr marL="582613" lvl="1" indent="-223838" algn="just" defTabSz="717550" eaLnBrk="1" hangingPunct="1">
              <a:lnSpc>
                <a:spcPct val="115000"/>
              </a:lnSpc>
              <a:spcBef>
                <a:spcPct val="10000"/>
              </a:spcBef>
            </a:pPr>
            <a:r>
              <a:rPr lang="zh-CN" altLang="pt-BR" dirty="0">
                <a:latin typeface="Comic Sans MS" panose="030F0702030302020204" pitchFamily="66" charset="0"/>
                <a:cs typeface="Arial" panose="020B0604020202020204" pitchFamily="34" charset="0"/>
              </a:rPr>
              <a:t>以字节为单位进行</a:t>
            </a:r>
            <a:r>
              <a:rPr lang="zh-CN" altLang="pt-BR" dirty="0">
                <a:solidFill>
                  <a:schemeClr val="hlink"/>
                </a:solidFill>
                <a:latin typeface="Comic Sans MS" panose="030F0702030302020204" pitchFamily="66" charset="0"/>
                <a:cs typeface="Arial" panose="020B0604020202020204" pitchFamily="34" charset="0"/>
              </a:rPr>
              <a:t>连续编址</a:t>
            </a:r>
            <a:r>
              <a:rPr lang="zh-CN" altLang="pt-BR" dirty="0">
                <a:latin typeface="Comic Sans MS" panose="030F0702030302020204" pitchFamily="66" charset="0"/>
                <a:cs typeface="Arial" panose="020B0604020202020204" pitchFamily="34" charset="0"/>
              </a:rPr>
              <a:t>，每个存储单元为</a:t>
            </a:r>
            <a:r>
              <a:rPr lang="pt-BR" altLang="zh-CN" dirty="0">
                <a:latin typeface="Comic Sans MS" panose="030F0702030302020204" pitchFamily="66" charset="0"/>
                <a:cs typeface="Arial" panose="020B0604020202020204" pitchFamily="34" charset="0"/>
              </a:rPr>
              <a:t>1</a:t>
            </a:r>
            <a:r>
              <a:rPr lang="zh-CN" altLang="pt-BR" dirty="0">
                <a:latin typeface="Comic Sans MS" panose="030F0702030302020204" pitchFamily="66" charset="0"/>
                <a:cs typeface="Arial" panose="020B0604020202020204" pitchFamily="34" charset="0"/>
              </a:rPr>
              <a:t>个字节（</a:t>
            </a:r>
            <a:r>
              <a:rPr lang="pt-BR" altLang="zh-CN" dirty="0">
                <a:latin typeface="Comic Sans MS" panose="030F0702030302020204" pitchFamily="66" charset="0"/>
                <a:cs typeface="Arial" panose="020B0604020202020204" pitchFamily="34" charset="0"/>
              </a:rPr>
              <a:t>8</a:t>
            </a:r>
            <a:r>
              <a:rPr lang="zh-CN" altLang="pt-BR" dirty="0">
                <a:latin typeface="Comic Sans MS" panose="030F0702030302020204" pitchFamily="66" charset="0"/>
                <a:cs typeface="Arial" panose="020B0604020202020204" pitchFamily="34" charset="0"/>
              </a:rPr>
              <a:t>个二进位）</a:t>
            </a:r>
            <a:endParaRPr lang="pt-BR" altLang="zh-CN" dirty="0">
              <a:latin typeface="Comic Sans MS" panose="030F0702030302020204" pitchFamily="66" charset="0"/>
              <a:cs typeface="Arial" panose="020B0604020202020204" pitchFamily="34" charset="0"/>
            </a:endParaRPr>
          </a:p>
          <a:p>
            <a:pPr marL="582613" lvl="1" indent="-223838" algn="just" defTabSz="717550" eaLnBrk="1" hangingPunct="1">
              <a:lnSpc>
                <a:spcPct val="115000"/>
              </a:lnSpc>
              <a:spcBef>
                <a:spcPct val="10000"/>
              </a:spcBef>
            </a:pPr>
            <a:r>
              <a:rPr lang="zh-CN" altLang="en-US" dirty="0">
                <a:solidFill>
                  <a:schemeClr val="hlink"/>
                </a:solidFill>
                <a:latin typeface="Comic Sans MS" panose="030F0702030302020204" pitchFamily="66" charset="0"/>
                <a:cs typeface="Arial" panose="020B0604020202020204" pitchFamily="34" charset="0"/>
              </a:rPr>
              <a:t> 存储容量</a:t>
            </a:r>
            <a:r>
              <a:rPr lang="zh-CN" altLang="en-US" dirty="0">
                <a:solidFill>
                  <a:srgbClr val="0000FF"/>
                </a:solidFill>
                <a:latin typeface="Comic Sans MS" panose="030F0702030302020204" pitchFamily="66" charset="0"/>
                <a:cs typeface="Arial" panose="020B0604020202020204" pitchFamily="34" charset="0"/>
              </a:rPr>
              <a:t>：</a:t>
            </a:r>
            <a:r>
              <a:rPr lang="zh-CN" altLang="en-US" dirty="0">
                <a:latin typeface="Comic Sans MS" panose="030F0702030302020204" pitchFamily="66" charset="0"/>
                <a:cs typeface="Arial" panose="020B0604020202020204" pitchFamily="34" charset="0"/>
              </a:rPr>
              <a:t>主存储器中所包含的存储单元的总数（单位：</a:t>
            </a:r>
            <a:r>
              <a:rPr lang="en-US" altLang="zh-CN" dirty="0">
                <a:latin typeface="Comic Sans MS" panose="030F0702030302020204" pitchFamily="66" charset="0"/>
                <a:cs typeface="Arial" panose="020B0604020202020204" pitchFamily="34" charset="0"/>
              </a:rPr>
              <a:t>MB</a:t>
            </a:r>
            <a:r>
              <a:rPr lang="zh-CN" altLang="en-US" dirty="0">
                <a:latin typeface="Comic Sans MS" panose="030F0702030302020204" pitchFamily="66" charset="0"/>
                <a:cs typeface="Arial" panose="020B0604020202020204" pitchFamily="34" charset="0"/>
              </a:rPr>
              <a:t>或</a:t>
            </a:r>
            <a:r>
              <a:rPr lang="en-US" altLang="zh-CN" dirty="0">
                <a:latin typeface="Comic Sans MS" panose="030F0702030302020204" pitchFamily="66" charset="0"/>
                <a:cs typeface="Arial" panose="020B0604020202020204" pitchFamily="34" charset="0"/>
              </a:rPr>
              <a:t>GB</a:t>
            </a:r>
            <a:r>
              <a:rPr lang="zh-CN" altLang="en-US" dirty="0">
                <a:latin typeface="Comic Sans MS" panose="030F0702030302020204" pitchFamily="66" charset="0"/>
                <a:cs typeface="Arial" panose="020B0604020202020204" pitchFamily="34" charset="0"/>
              </a:rPr>
              <a:t>）</a:t>
            </a:r>
            <a:endParaRPr lang="zh-CN" altLang="en-US" dirty="0">
              <a:solidFill>
                <a:srgbClr val="0000FF"/>
              </a:solidFill>
              <a:latin typeface="Comic Sans MS" panose="030F0702030302020204" pitchFamily="66" charset="0"/>
              <a:cs typeface="Arial" panose="020B0604020202020204" pitchFamily="34" charset="0"/>
            </a:endParaRPr>
          </a:p>
          <a:p>
            <a:pPr marL="582613" lvl="1" indent="-223838" algn="just" defTabSz="717550" eaLnBrk="1" hangingPunct="1">
              <a:lnSpc>
                <a:spcPct val="115000"/>
              </a:lnSpc>
              <a:spcBef>
                <a:spcPct val="10000"/>
              </a:spcBef>
            </a:pPr>
            <a:r>
              <a:rPr lang="zh-CN" altLang="en-US" dirty="0">
                <a:solidFill>
                  <a:schemeClr val="hlink"/>
                </a:solidFill>
                <a:latin typeface="Comic Sans MS" panose="030F0702030302020204" pitchFamily="66" charset="0"/>
                <a:cs typeface="Arial" panose="020B0604020202020204" pitchFamily="34" charset="0"/>
              </a:rPr>
              <a:t> 存取时间</a:t>
            </a:r>
            <a:r>
              <a:rPr lang="en-US" altLang="zh-CN" dirty="0">
                <a:solidFill>
                  <a:schemeClr val="hlink"/>
                </a:solidFill>
                <a:latin typeface="Comic Sans MS" panose="030F0702030302020204" pitchFamily="66" charset="0"/>
                <a:cs typeface="Arial" panose="020B0604020202020204" pitchFamily="34" charset="0"/>
              </a:rPr>
              <a:t>T</a:t>
            </a:r>
            <a:r>
              <a:rPr lang="en-US" altLang="zh-CN" baseline="-30000" dirty="0">
                <a:solidFill>
                  <a:schemeClr val="hlink"/>
                </a:solidFill>
                <a:latin typeface="Comic Sans MS" panose="030F0702030302020204" pitchFamily="66" charset="0"/>
                <a:cs typeface="Arial" panose="020B0604020202020204" pitchFamily="34" charset="0"/>
              </a:rPr>
              <a:t>A</a:t>
            </a:r>
            <a:r>
              <a:rPr lang="en-US" altLang="zh-CN" dirty="0">
                <a:solidFill>
                  <a:schemeClr val="hlink"/>
                </a:solidFill>
                <a:latin typeface="Comic Sans MS" panose="030F0702030302020204" pitchFamily="66" charset="0"/>
                <a:cs typeface="Arial" panose="020B0604020202020204" pitchFamily="34" charset="0"/>
              </a:rPr>
              <a:t> </a:t>
            </a:r>
            <a:r>
              <a:rPr lang="zh-CN" altLang="en-US" dirty="0">
                <a:solidFill>
                  <a:schemeClr val="hlink"/>
                </a:solidFill>
                <a:latin typeface="Comic Sans MS" panose="030F0702030302020204" pitchFamily="66" charset="0"/>
                <a:cs typeface="Arial" panose="020B0604020202020204" pitchFamily="34" charset="0"/>
              </a:rPr>
              <a:t>、</a:t>
            </a:r>
            <a:r>
              <a:rPr lang="en-US" altLang="zh-CN" dirty="0">
                <a:solidFill>
                  <a:schemeClr val="hlink"/>
                </a:solidFill>
                <a:latin typeface="Comic Sans MS" panose="030F0702030302020204" pitchFamily="66" charset="0"/>
                <a:cs typeface="Arial" panose="020B0604020202020204" pitchFamily="34" charset="0"/>
              </a:rPr>
              <a:t>T</a:t>
            </a:r>
            <a:r>
              <a:rPr lang="en-US" altLang="zh-CN" baseline="-30000" dirty="0">
                <a:solidFill>
                  <a:schemeClr val="hlink"/>
                </a:solidFill>
                <a:latin typeface="Comic Sans MS" panose="030F0702030302020204" pitchFamily="66" charset="0"/>
                <a:cs typeface="Arial" panose="020B0604020202020204" pitchFamily="34" charset="0"/>
              </a:rPr>
              <a:t>w </a:t>
            </a:r>
            <a:r>
              <a:rPr lang="zh-CN" altLang="en-US" dirty="0">
                <a:latin typeface="Comic Sans MS" panose="030F0702030302020204" pitchFamily="66" charset="0"/>
                <a:cs typeface="Arial" panose="020B0604020202020204" pitchFamily="34" charset="0"/>
              </a:rPr>
              <a:t>：从</a:t>
            </a:r>
            <a:r>
              <a:rPr lang="en-US" altLang="zh-CN" dirty="0">
                <a:latin typeface="Comic Sans MS" panose="030F0702030302020204" pitchFamily="66" charset="0"/>
                <a:cs typeface="Arial" panose="020B0604020202020204" pitchFamily="34" charset="0"/>
              </a:rPr>
              <a:t>CPU</a:t>
            </a:r>
            <a:r>
              <a:rPr lang="zh-CN" altLang="en-US" dirty="0">
                <a:latin typeface="Comic Sans MS" panose="030F0702030302020204" pitchFamily="66" charset="0"/>
                <a:cs typeface="Arial" panose="020B0604020202020204" pitchFamily="34" charset="0"/>
              </a:rPr>
              <a:t>送出内存单元的地址码开始，到主存读出数据并送到</a:t>
            </a:r>
            <a:r>
              <a:rPr lang="en-US" altLang="zh-CN" dirty="0">
                <a:latin typeface="Comic Sans MS" panose="030F0702030302020204" pitchFamily="66" charset="0"/>
                <a:cs typeface="Arial" panose="020B0604020202020204" pitchFamily="34" charset="0"/>
              </a:rPr>
              <a:t>CPU</a:t>
            </a:r>
            <a:r>
              <a:rPr lang="zh-CN" altLang="en-US" dirty="0">
                <a:latin typeface="Comic Sans MS" panose="030F0702030302020204" pitchFamily="66" charset="0"/>
                <a:cs typeface="Arial" panose="020B0604020202020204" pitchFamily="34" charset="0"/>
              </a:rPr>
              <a:t>（或者是把</a:t>
            </a:r>
            <a:r>
              <a:rPr lang="en-US" altLang="zh-CN" dirty="0">
                <a:latin typeface="Comic Sans MS" panose="030F0702030302020204" pitchFamily="66" charset="0"/>
                <a:cs typeface="Arial" panose="020B0604020202020204" pitchFamily="34" charset="0"/>
              </a:rPr>
              <a:t>CPU</a:t>
            </a:r>
            <a:r>
              <a:rPr lang="zh-CN" altLang="en-US" dirty="0">
                <a:latin typeface="Comic Sans MS" panose="030F0702030302020204" pitchFamily="66" charset="0"/>
                <a:cs typeface="Arial" panose="020B0604020202020204" pitchFamily="34" charset="0"/>
              </a:rPr>
              <a:t>数据写入主存）所需要的时间（单位：</a:t>
            </a:r>
            <a:r>
              <a:rPr lang="en-US" altLang="zh-CN" dirty="0">
                <a:latin typeface="Comic Sans MS" panose="030F0702030302020204" pitchFamily="66" charset="0"/>
                <a:cs typeface="Arial" panose="020B0604020202020204" pitchFamily="34" charset="0"/>
              </a:rPr>
              <a:t>ns</a:t>
            </a:r>
            <a:r>
              <a:rPr lang="zh-CN" altLang="en-US" dirty="0">
                <a:latin typeface="Comic Sans MS" panose="030F0702030302020204" pitchFamily="66" charset="0"/>
                <a:cs typeface="Arial" panose="020B0604020202020204" pitchFamily="34" charset="0"/>
              </a:rPr>
              <a:t>，</a:t>
            </a:r>
            <a:r>
              <a:rPr lang="en-US" altLang="zh-CN" dirty="0">
                <a:latin typeface="Comic Sans MS" panose="030F0702030302020204" pitchFamily="66" charset="0"/>
                <a:cs typeface="Arial" panose="020B0604020202020204" pitchFamily="34" charset="0"/>
              </a:rPr>
              <a:t>1 ns = 10</a:t>
            </a:r>
            <a:r>
              <a:rPr lang="en-US" altLang="zh-CN" baseline="30000" dirty="0">
                <a:latin typeface="Comic Sans MS" panose="030F0702030302020204" pitchFamily="66" charset="0"/>
                <a:cs typeface="Arial" panose="020B0604020202020204" pitchFamily="34" charset="0"/>
              </a:rPr>
              <a:t>-9 </a:t>
            </a:r>
            <a:r>
              <a:rPr lang="en-US" altLang="zh-CN" dirty="0">
                <a:latin typeface="Comic Sans MS" panose="030F0702030302020204" pitchFamily="66" charset="0"/>
                <a:cs typeface="Arial" panose="020B0604020202020204" pitchFamily="34" charset="0"/>
              </a:rPr>
              <a:t>s</a:t>
            </a:r>
            <a:r>
              <a:rPr lang="zh-CN" altLang="en-US" dirty="0">
                <a:latin typeface="Comic Sans MS" panose="030F0702030302020204" pitchFamily="66" charset="0"/>
                <a:cs typeface="Arial" panose="020B0604020202020204" pitchFamily="34" charset="0"/>
              </a:rPr>
              <a:t>）</a:t>
            </a:r>
          </a:p>
          <a:p>
            <a:pPr marL="582613" lvl="1" indent="-223838" algn="just" defTabSz="717550" eaLnBrk="1" hangingPunct="1">
              <a:lnSpc>
                <a:spcPct val="115000"/>
              </a:lnSpc>
              <a:spcBef>
                <a:spcPct val="10000"/>
              </a:spcBef>
            </a:pPr>
            <a:r>
              <a:rPr lang="zh-CN" altLang="en-US" dirty="0">
                <a:solidFill>
                  <a:schemeClr val="hlink"/>
                </a:solidFill>
                <a:latin typeface="Comic Sans MS" panose="030F0702030302020204" pitchFamily="66" charset="0"/>
                <a:cs typeface="Arial" panose="020B0604020202020204" pitchFamily="34" charset="0"/>
              </a:rPr>
              <a:t> 存储周期</a:t>
            </a:r>
            <a:r>
              <a:rPr lang="en-US" altLang="zh-CN" dirty="0">
                <a:solidFill>
                  <a:schemeClr val="hlink"/>
                </a:solidFill>
                <a:latin typeface="Comic Sans MS" panose="030F0702030302020204" pitchFamily="66" charset="0"/>
                <a:cs typeface="Arial" panose="020B0604020202020204" pitchFamily="34" charset="0"/>
              </a:rPr>
              <a:t>T</a:t>
            </a:r>
            <a:r>
              <a:rPr lang="en-US" altLang="zh-CN" baseline="-30000" dirty="0">
                <a:solidFill>
                  <a:schemeClr val="hlink"/>
                </a:solidFill>
                <a:latin typeface="Comic Sans MS" panose="030F0702030302020204" pitchFamily="66" charset="0"/>
                <a:cs typeface="Arial" panose="020B0604020202020204" pitchFamily="34" charset="0"/>
              </a:rPr>
              <a:t>MC</a:t>
            </a:r>
            <a:r>
              <a:rPr lang="zh-CN" altLang="en-US" dirty="0">
                <a:latin typeface="Comic Sans MS" panose="030F0702030302020204" pitchFamily="66" charset="0"/>
                <a:cs typeface="Arial" panose="020B0604020202020204" pitchFamily="34" charset="0"/>
              </a:rPr>
              <a:t>：连读两次访问存储器所需的最小时间间隔，它应等于存取时间加上下一次存取开始前所要求的附加时间，因此，</a:t>
            </a:r>
            <a:r>
              <a:rPr lang="en-US" altLang="zh-CN" dirty="0">
                <a:latin typeface="Comic Sans MS" panose="030F0702030302020204" pitchFamily="66" charset="0"/>
                <a:cs typeface="Arial" panose="020B0604020202020204" pitchFamily="34" charset="0"/>
              </a:rPr>
              <a:t>T</a:t>
            </a:r>
            <a:r>
              <a:rPr lang="en-US" altLang="zh-CN" baseline="-30000" dirty="0">
                <a:latin typeface="Comic Sans MS" panose="030F0702030302020204" pitchFamily="66" charset="0"/>
                <a:cs typeface="Arial" panose="020B0604020202020204" pitchFamily="34" charset="0"/>
              </a:rPr>
              <a:t>MC</a:t>
            </a:r>
            <a:r>
              <a:rPr lang="zh-CN" altLang="en-US" dirty="0">
                <a:latin typeface="Comic Sans MS" panose="030F0702030302020204" pitchFamily="66" charset="0"/>
                <a:cs typeface="Arial" panose="020B0604020202020204" pitchFamily="34" charset="0"/>
              </a:rPr>
              <a:t>比</a:t>
            </a:r>
            <a:r>
              <a:rPr lang="en-US" altLang="zh-CN" dirty="0">
                <a:latin typeface="Comic Sans MS" panose="030F0702030302020204" pitchFamily="66" charset="0"/>
                <a:cs typeface="Arial" panose="020B0604020202020204" pitchFamily="34" charset="0"/>
              </a:rPr>
              <a:t>T</a:t>
            </a:r>
            <a:r>
              <a:rPr lang="en-US" altLang="zh-CN" baseline="-30000" dirty="0">
                <a:latin typeface="Comic Sans MS" panose="030F0702030302020204" pitchFamily="66" charset="0"/>
                <a:cs typeface="Arial" panose="020B0604020202020204" pitchFamily="34" charset="0"/>
              </a:rPr>
              <a:t>A</a:t>
            </a:r>
            <a:r>
              <a:rPr lang="zh-CN" altLang="en-US" dirty="0">
                <a:latin typeface="Comic Sans MS" panose="030F0702030302020204" pitchFamily="66" charset="0"/>
                <a:cs typeface="Arial" panose="020B0604020202020204" pitchFamily="34" charset="0"/>
              </a:rPr>
              <a:t>大</a:t>
            </a:r>
            <a:endParaRPr lang="en-US" altLang="zh-CN" dirty="0">
              <a:latin typeface="Comic Sans MS" panose="030F0702030302020204" pitchFamily="66" charset="0"/>
              <a:cs typeface="Arial" panose="020B0604020202020204" pitchFamily="34" charset="0"/>
            </a:endParaRPr>
          </a:p>
          <a:p>
            <a:pPr marL="982663" lvl="2" indent="-223838" algn="just" defTabSz="717550" eaLnBrk="1" hangingPunct="1">
              <a:lnSpc>
                <a:spcPct val="115000"/>
              </a:lnSpc>
              <a:spcBef>
                <a:spcPct val="10000"/>
              </a:spcBef>
            </a:pPr>
            <a:r>
              <a:rPr lang="zh-CN" altLang="en-US" dirty="0">
                <a:solidFill>
                  <a:srgbClr val="006600"/>
                </a:solidFill>
                <a:latin typeface="Comic Sans MS" panose="030F0702030302020204" pitchFamily="66" charset="0"/>
                <a:cs typeface="Arial" panose="020B0604020202020204" pitchFamily="34" charset="0"/>
              </a:rPr>
              <a:t> </a:t>
            </a:r>
            <a:r>
              <a:rPr lang="zh-CN" altLang="en-US" dirty="0">
                <a:solidFill>
                  <a:srgbClr val="FF0000"/>
                </a:solidFill>
                <a:latin typeface="Comic Sans MS" panose="030F0702030302020204" pitchFamily="66" charset="0"/>
                <a:cs typeface="Arial" panose="020B0604020202020204" pitchFamily="34" charset="0"/>
              </a:rPr>
              <a:t>因为存储器由于读出放大器、驱动电路等都有一段稳定恢复时间，所以读出后不能立即进行下一次访问</a:t>
            </a:r>
            <a:r>
              <a:rPr lang="zh-CN" altLang="en-US" dirty="0" smtClean="0">
                <a:solidFill>
                  <a:srgbClr val="FF0000"/>
                </a:solidFill>
                <a:latin typeface="Comic Sans MS" panose="030F0702030302020204" pitchFamily="66" charset="0"/>
                <a:cs typeface="Arial" panose="020B0604020202020204" pitchFamily="34" charset="0"/>
              </a:rPr>
              <a:t>。</a:t>
            </a:r>
            <a:endParaRPr lang="en-US" altLang="zh-CN" dirty="0" smtClean="0">
              <a:solidFill>
                <a:srgbClr val="FF0000"/>
              </a:solidFill>
              <a:latin typeface="Comic Sans MS" panose="030F0702030302020204" pitchFamily="66" charset="0"/>
              <a:cs typeface="Arial" panose="020B0604020202020204" pitchFamily="34" charset="0"/>
            </a:endParaRPr>
          </a:p>
          <a:p>
            <a:pPr marL="582613" lvl="1" indent="-223838" algn="just" defTabSz="717550" eaLnBrk="1" hangingPunct="1">
              <a:lnSpc>
                <a:spcPct val="115000"/>
              </a:lnSpc>
              <a:spcBef>
                <a:spcPct val="10000"/>
              </a:spcBef>
            </a:pPr>
            <a:r>
              <a:rPr lang="zh-CN" altLang="en-US" dirty="0">
                <a:solidFill>
                  <a:schemeClr val="hlink"/>
                </a:solidFill>
                <a:latin typeface="Comic Sans MS" panose="030F0702030302020204" pitchFamily="66" charset="0"/>
                <a:cs typeface="Arial" panose="020B0604020202020204" pitchFamily="34" charset="0"/>
              </a:rPr>
              <a:t>存储器的带宽</a:t>
            </a:r>
            <a:r>
              <a:rPr lang="zh-CN" altLang="en-US" dirty="0" smtClean="0">
                <a:latin typeface="Comic Sans MS" panose="030F0702030302020204" pitchFamily="66" charset="0"/>
                <a:cs typeface="Arial" panose="020B0604020202020204" pitchFamily="34" charset="0"/>
              </a:rPr>
              <a:t>：存储器被连续访问时可以提供的数据传输速率，通常以每秒钟传送信息的位数（或字节数）来衡量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430940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81847</TotalTime>
  <Words>9021</Words>
  <Application>Microsoft Office PowerPoint</Application>
  <PresentationFormat>全屏显示(4:3)</PresentationFormat>
  <Paragraphs>1388</Paragraphs>
  <Slides>79</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79</vt:i4>
      </vt:variant>
    </vt:vector>
  </HeadingPairs>
  <TitlesOfParts>
    <vt:vector size="93" baseType="lpstr">
      <vt:lpstr>PMingLiU</vt:lpstr>
      <vt:lpstr>黑体</vt:lpstr>
      <vt:lpstr>华文新魏</vt:lpstr>
      <vt:lpstr>宋体</vt:lpstr>
      <vt:lpstr>微软雅黑</vt:lpstr>
      <vt:lpstr>Arial</vt:lpstr>
      <vt:lpstr>Calibri</vt:lpstr>
      <vt:lpstr>Comic Sans MS</vt:lpstr>
      <vt:lpstr>Courier New</vt:lpstr>
      <vt:lpstr>Helvetica</vt:lpstr>
      <vt:lpstr>Marlett</vt:lpstr>
      <vt:lpstr>Times New Roman</vt:lpstr>
      <vt:lpstr>Wingdings</vt:lpstr>
      <vt:lpstr>Office 主题</vt:lpstr>
      <vt:lpstr>计算机组成原理 （Principle of Computer Organization）</vt:lpstr>
      <vt:lpstr>大纲   </vt:lpstr>
      <vt:lpstr>7.1存储器概述</vt:lpstr>
      <vt:lpstr>7.1存储器概述</vt:lpstr>
      <vt:lpstr>7.1存储器概述</vt:lpstr>
      <vt:lpstr>7.1存储器概述</vt:lpstr>
      <vt:lpstr>7.1存储器概述</vt:lpstr>
      <vt:lpstr>7.1存储器概述</vt:lpstr>
      <vt:lpstr>7.1存储器概述</vt:lpstr>
      <vt:lpstr>7.1存储器概述</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7.5 并行存储器结构技术</vt:lpstr>
      <vt:lpstr>7.5 并行存储器结构技术</vt:lpstr>
      <vt:lpstr>7.5 并行存储器结构技术</vt:lpstr>
      <vt:lpstr>7.5 并行存储器结构技术</vt:lpstr>
      <vt:lpstr>7.5 并行存储器结构技术</vt:lpstr>
      <vt:lpstr>7.5 并行存储器结构技术</vt:lpstr>
      <vt:lpstr>7.5 并行存储器结构技术</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PowerPoint 演示文稿</vt:lpstr>
      <vt:lpstr>7.6 高速缓冲存储器</vt:lpstr>
      <vt:lpstr>7.6 高速缓冲存储器</vt:lpstr>
      <vt:lpstr>7.6 高速缓冲存储器</vt:lpstr>
      <vt:lpstr>PowerPoint 演示文稿</vt:lpstr>
      <vt:lpstr>7.6 高速缓冲存储器</vt:lpstr>
      <vt:lpstr>7.6 高速缓冲存储器</vt:lpstr>
      <vt:lpstr>7.6 高速缓冲存储器</vt:lpstr>
      <vt:lpstr>PowerPoint 演示文稿</vt:lpstr>
      <vt:lpstr>7.6 高速缓冲存储器</vt:lpstr>
      <vt:lpstr>7.6 高速缓冲存储器</vt:lpstr>
      <vt:lpstr>总结1</vt:lpstr>
      <vt:lpstr>总结2</vt:lpstr>
      <vt:lpstr>总结3</vt:lpstr>
      <vt:lpstr>作业1</vt:lpstr>
      <vt:lpstr>作业2</vt:lpstr>
      <vt:lpstr>作业3</vt:lpstr>
      <vt:lpstr>作业4</vt:lpstr>
      <vt:lpstr>习题讲解</vt:lpstr>
      <vt:lpstr>习题讲解</vt:lpstr>
      <vt:lpstr>习题讲解</vt:lpstr>
      <vt:lpstr>习题讲解</vt:lpstr>
      <vt:lpstr>习题讲解</vt:lpstr>
      <vt:lpstr>郑老师计算机组成课程网址</vt:lpstr>
      <vt:lpstr>南京大学计算机组成课程网址</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dreamsummit</cp:lastModifiedBy>
  <cp:revision>892</cp:revision>
  <cp:lastPrinted>2017-09-05T07:44:20Z</cp:lastPrinted>
  <dcterms:modified xsi:type="dcterms:W3CDTF">2017-11-08T07:10:17Z</dcterms:modified>
</cp:coreProperties>
</file>